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256" r:id="rId2"/>
    <p:sldId id="291" r:id="rId3"/>
    <p:sldId id="292" r:id="rId4"/>
    <p:sldId id="293" r:id="rId5"/>
    <p:sldId id="270" r:id="rId6"/>
    <p:sldId id="271" r:id="rId7"/>
    <p:sldId id="297" r:id="rId8"/>
    <p:sldId id="264" r:id="rId9"/>
    <p:sldId id="266" r:id="rId10"/>
    <p:sldId id="272" r:id="rId11"/>
    <p:sldId id="275" r:id="rId12"/>
    <p:sldId id="279" r:id="rId13"/>
    <p:sldId id="280" r:id="rId14"/>
    <p:sldId id="281" r:id="rId15"/>
    <p:sldId id="282" r:id="rId16"/>
    <p:sldId id="267" r:id="rId17"/>
    <p:sldId id="283" r:id="rId18"/>
    <p:sldId id="284" r:id="rId19"/>
    <p:sldId id="285" r:id="rId20"/>
    <p:sldId id="268" r:id="rId21"/>
    <p:sldId id="277" r:id="rId22"/>
    <p:sldId id="287" r:id="rId23"/>
    <p:sldId id="308" r:id="rId24"/>
    <p:sldId id="289" r:id="rId25"/>
    <p:sldId id="286" r:id="rId26"/>
    <p:sldId id="295" r:id="rId27"/>
    <p:sldId id="301" r:id="rId28"/>
    <p:sldId id="302" r:id="rId29"/>
    <p:sldId id="303" r:id="rId30"/>
    <p:sldId id="306" r:id="rId31"/>
    <p:sldId id="305" r:id="rId32"/>
    <p:sldId id="307" r:id="rId33"/>
    <p:sldId id="304" r:id="rId34"/>
    <p:sldId id="265" r:id="rId35"/>
    <p:sldId id="298" r:id="rId36"/>
    <p:sldId id="300" r:id="rId37"/>
  </p:sldIdLst>
  <p:sldSz cx="9144000" cy="6858000" type="screen4x3"/>
  <p:notesSz cx="6794500" cy="9931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既定のセクション" id="{61F1E7A5-3EAB-42C8-8C5C-058729A31D3B}">
          <p14:sldIdLst>
            <p14:sldId id="256"/>
            <p14:sldId id="291"/>
            <p14:sldId id="292"/>
            <p14:sldId id="274"/>
            <p14:sldId id="293"/>
            <p14:sldId id="270"/>
            <p14:sldId id="271"/>
            <p14:sldId id="297"/>
            <p14:sldId id="264"/>
            <p14:sldId id="266"/>
            <p14:sldId id="272"/>
            <p14:sldId id="275"/>
            <p14:sldId id="279"/>
            <p14:sldId id="280"/>
            <p14:sldId id="281"/>
            <p14:sldId id="282"/>
            <p14:sldId id="267"/>
            <p14:sldId id="283"/>
            <p14:sldId id="284"/>
            <p14:sldId id="285"/>
            <p14:sldId id="268"/>
            <p14:sldId id="277"/>
            <p14:sldId id="287"/>
            <p14:sldId id="299"/>
            <p14:sldId id="289"/>
            <p14:sldId id="286"/>
            <p14:sldId id="295"/>
          </p14:sldIdLst>
        </p14:section>
        <p14:section name="予備スライド" id="{5FE275DE-DB07-404A-8EC1-7130CA781BF4}">
          <p14:sldIdLst>
            <p14:sldId id="301"/>
            <p14:sldId id="302"/>
            <p14:sldId id="303"/>
            <p14:sldId id="265"/>
          </p14:sldIdLst>
        </p14:section>
        <p14:section name="没スライド" id="{1BE7E1A0-DCBA-421F-ABD8-941442B9ED9A}">
          <p14:sldIdLst>
            <p14:sldId id="298"/>
            <p14:sldId id="30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86464" autoAdjust="0"/>
  </p:normalViewPr>
  <p:slideViewPr>
    <p:cSldViewPr>
      <p:cViewPr varScale="1">
        <p:scale>
          <a:sx n="61" d="100"/>
          <a:sy n="61" d="100"/>
        </p:scale>
        <p:origin x="-402" y="-84"/>
      </p:cViewPr>
      <p:guideLst>
        <p:guide orient="horz" pos="2160"/>
        <p:guide pos="2880"/>
      </p:guideLst>
    </p:cSldViewPr>
  </p:slideViewPr>
  <p:outlineViewPr>
    <p:cViewPr>
      <p:scale>
        <a:sx n="33" d="100"/>
        <a:sy n="33" d="100"/>
      </p:scale>
      <p:origin x="0" y="1926"/>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Lst>
  </p:outlineViewPr>
  <p:notesTextViewPr>
    <p:cViewPr>
      <p:scale>
        <a:sx n="100" d="100"/>
        <a:sy n="100" d="100"/>
      </p:scale>
      <p:origin x="0" y="0"/>
    </p:cViewPr>
  </p:notesTextViewPr>
  <p:sorterViewPr>
    <p:cViewPr>
      <p:scale>
        <a:sx n="100" d="100"/>
        <a:sy n="100" d="100"/>
      </p:scale>
      <p:origin x="0" y="717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26" Type="http://schemas.openxmlformats.org/officeDocument/2006/relationships/slide" Target="slides/slide26.xml"/><Relationship Id="rId3" Type="http://schemas.openxmlformats.org/officeDocument/2006/relationships/slide" Target="slides/slide3.xml"/><Relationship Id="rId21" Type="http://schemas.openxmlformats.org/officeDocument/2006/relationships/slide" Target="slides/slide21.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5" Type="http://schemas.openxmlformats.org/officeDocument/2006/relationships/slide" Target="slides/slide25.xml"/><Relationship Id="rId2" Type="http://schemas.openxmlformats.org/officeDocument/2006/relationships/slide" Target="slides/slide2.xml"/><Relationship Id="rId16" Type="http://schemas.openxmlformats.org/officeDocument/2006/relationships/slide" Target="slides/slide16.xml"/><Relationship Id="rId20" Type="http://schemas.openxmlformats.org/officeDocument/2006/relationships/slide" Target="slides/slide20.xml"/><Relationship Id="rId29" Type="http://schemas.openxmlformats.org/officeDocument/2006/relationships/slide" Target="slides/slide35.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24" Type="http://schemas.openxmlformats.org/officeDocument/2006/relationships/slide" Target="slides/slide24.xml"/><Relationship Id="rId5" Type="http://schemas.openxmlformats.org/officeDocument/2006/relationships/slide" Target="slides/slide5.xml"/><Relationship Id="rId15" Type="http://schemas.openxmlformats.org/officeDocument/2006/relationships/slide" Target="slides/slide15.xml"/><Relationship Id="rId23" Type="http://schemas.openxmlformats.org/officeDocument/2006/relationships/slide" Target="slides/slide23.xml"/><Relationship Id="rId28" Type="http://schemas.openxmlformats.org/officeDocument/2006/relationships/slide" Target="slides/slide34.xml"/><Relationship Id="rId10" Type="http://schemas.openxmlformats.org/officeDocument/2006/relationships/slide" Target="slides/slide10.xml"/><Relationship Id="rId19" Type="http://schemas.openxmlformats.org/officeDocument/2006/relationships/slide" Target="slides/slide19.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 Id="rId22" Type="http://schemas.openxmlformats.org/officeDocument/2006/relationships/slide" Target="slides/slide22.xml"/><Relationship Id="rId27" Type="http://schemas.openxmlformats.org/officeDocument/2006/relationships/slide" Target="slides/slide30.xml"/><Relationship Id="rId30"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03B7D3-4502-440E-A047-AA302291DFBF}" type="doc">
      <dgm:prSet loTypeId="urn:microsoft.com/office/officeart/2005/8/layout/process2" loCatId="process" qsTypeId="urn:microsoft.com/office/officeart/2005/8/quickstyle/simple3" qsCatId="simple" csTypeId="urn:microsoft.com/office/officeart/2005/8/colors/accent1_2" csCatId="accent1" phldr="1"/>
      <dgm:spPr/>
    </dgm:pt>
    <dgm:pt modelId="{B6D8CD05-F032-4DE8-8A86-01EE0A27BC15}">
      <dgm:prSet phldrT="[テキスト]">
        <dgm:style>
          <a:lnRef idx="1">
            <a:schemeClr val="accent2"/>
          </a:lnRef>
          <a:fillRef idx="2">
            <a:schemeClr val="accent2"/>
          </a:fillRef>
          <a:effectRef idx="1">
            <a:schemeClr val="accent2"/>
          </a:effectRef>
          <a:fontRef idx="minor">
            <a:schemeClr val="dk1"/>
          </a:fontRef>
        </dgm:style>
      </dgm:prSet>
      <dgm:spPr/>
      <dgm:t>
        <a:bodyPr/>
        <a:lstStyle/>
        <a:p>
          <a:r>
            <a:rPr kumimoji="1" lang="en-US" altLang="ja-JP" b="1" dirty="0" smtClean="0"/>
            <a:t>CPS</a:t>
          </a:r>
          <a:r>
            <a:rPr kumimoji="1" lang="ja-JP" altLang="en-US" b="1" dirty="0" smtClean="0"/>
            <a:t> 変換</a:t>
          </a:r>
          <a:endParaRPr kumimoji="1" lang="ja-JP" altLang="en-US" b="1" dirty="0"/>
        </a:p>
      </dgm:t>
    </dgm:pt>
    <dgm:pt modelId="{66D49214-3051-42AA-9998-497AD8FDEEFF}" type="parTrans" cxnId="{09781A81-8EA9-48A8-B9F9-B1C9BF4414B5}">
      <dgm:prSet/>
      <dgm:spPr/>
      <dgm:t>
        <a:bodyPr/>
        <a:lstStyle/>
        <a:p>
          <a:endParaRPr kumimoji="1" lang="ja-JP" altLang="en-US"/>
        </a:p>
      </dgm:t>
    </dgm:pt>
    <dgm:pt modelId="{E6B375EA-C1D3-4784-B98E-B1C519BE6525}" type="sibTrans" cxnId="{09781A81-8EA9-48A8-B9F9-B1C9BF4414B5}">
      <dgm:prSet/>
      <dgm:spPr/>
      <dgm:t>
        <a:bodyPr/>
        <a:lstStyle/>
        <a:p>
          <a:endParaRPr kumimoji="1" lang="ja-JP" altLang="en-US" dirty="0"/>
        </a:p>
      </dgm:t>
    </dgm:pt>
    <dgm:pt modelId="{ABB4C9AA-768C-425C-87BD-A2B2C2E6F5DB}">
      <dgm:prSet phldrT="[テキスト]"/>
      <dgm:spPr/>
      <dgm:t>
        <a:bodyPr/>
        <a:lstStyle/>
        <a:p>
          <a:r>
            <a:rPr kumimoji="1" lang="ja-JP" altLang="en-US" dirty="0" smtClean="0"/>
            <a:t>クロージャ変換</a:t>
          </a:r>
          <a:endParaRPr kumimoji="1" lang="ja-JP" altLang="en-US" dirty="0"/>
        </a:p>
      </dgm:t>
    </dgm:pt>
    <dgm:pt modelId="{1B6A57B9-0748-4FCB-B8A4-177A3D8EF7E3}" type="parTrans" cxnId="{8ED71B8C-9EEA-45E1-A34E-D65EB6904D8D}">
      <dgm:prSet/>
      <dgm:spPr/>
      <dgm:t>
        <a:bodyPr/>
        <a:lstStyle/>
        <a:p>
          <a:endParaRPr kumimoji="1" lang="ja-JP" altLang="en-US"/>
        </a:p>
      </dgm:t>
    </dgm:pt>
    <dgm:pt modelId="{E48064FD-E3C0-449A-9D76-07C0DEE24C4E}" type="sibTrans" cxnId="{8ED71B8C-9EEA-45E1-A34E-D65EB6904D8D}">
      <dgm:prSet/>
      <dgm:spPr/>
      <dgm:t>
        <a:bodyPr/>
        <a:lstStyle/>
        <a:p>
          <a:endParaRPr kumimoji="1" lang="ja-JP" altLang="en-US" dirty="0"/>
        </a:p>
      </dgm:t>
    </dgm:pt>
    <dgm:pt modelId="{E047E3E4-DDFC-49C3-9A12-E68C24E9707D}">
      <dgm:prSet phldrT="[テキスト]"/>
      <dgm:spPr/>
      <dgm:t>
        <a:bodyPr/>
        <a:lstStyle/>
        <a:p>
          <a:r>
            <a:rPr kumimoji="1" lang="en-US" altLang="ja-JP" dirty="0" smtClean="0"/>
            <a:t>Hoisting</a:t>
          </a:r>
          <a:endParaRPr kumimoji="1" lang="ja-JP" altLang="en-US" dirty="0"/>
        </a:p>
      </dgm:t>
    </dgm:pt>
    <dgm:pt modelId="{F3F2A81C-C8CD-4955-9901-4FA59814E364}" type="parTrans" cxnId="{3540384E-7D45-4B52-83D0-5662EACAD62B}">
      <dgm:prSet/>
      <dgm:spPr/>
      <dgm:t>
        <a:bodyPr/>
        <a:lstStyle/>
        <a:p>
          <a:endParaRPr kumimoji="1" lang="ja-JP" altLang="en-US"/>
        </a:p>
      </dgm:t>
    </dgm:pt>
    <dgm:pt modelId="{9BA03F4E-6862-47FB-8A07-A345E2F7F68F}" type="sibTrans" cxnId="{3540384E-7D45-4B52-83D0-5662EACAD62B}">
      <dgm:prSet/>
      <dgm:spPr/>
      <dgm:t>
        <a:bodyPr/>
        <a:lstStyle/>
        <a:p>
          <a:endParaRPr kumimoji="1" lang="ja-JP" altLang="en-US" dirty="0"/>
        </a:p>
      </dgm:t>
    </dgm:pt>
    <dgm:pt modelId="{464756B1-7A1A-41A0-B7F3-5BCE85E3E1B5}">
      <dgm:prSet phldrT="[テキスト]"/>
      <dgm:spPr/>
      <dgm:t>
        <a:bodyPr/>
        <a:lstStyle/>
        <a:p>
          <a:r>
            <a:rPr kumimoji="1" lang="ja-JP" altLang="en-US" dirty="0" smtClean="0"/>
            <a:t>レジスタ割り当て</a:t>
          </a:r>
          <a:endParaRPr kumimoji="1" lang="ja-JP" altLang="en-US" dirty="0"/>
        </a:p>
      </dgm:t>
    </dgm:pt>
    <dgm:pt modelId="{EFB8AA07-3EAD-43CA-BD2D-3A8FDC41A591}" type="parTrans" cxnId="{C079D547-36F8-4EE0-8DA6-935D47404F7B}">
      <dgm:prSet/>
      <dgm:spPr/>
      <dgm:t>
        <a:bodyPr/>
        <a:lstStyle/>
        <a:p>
          <a:endParaRPr kumimoji="1" lang="ja-JP" altLang="en-US"/>
        </a:p>
      </dgm:t>
    </dgm:pt>
    <dgm:pt modelId="{47FD428C-66EF-491D-9CD2-8A962B1C809C}" type="sibTrans" cxnId="{C079D547-36F8-4EE0-8DA6-935D47404F7B}">
      <dgm:prSet/>
      <dgm:spPr/>
      <dgm:t>
        <a:bodyPr/>
        <a:lstStyle/>
        <a:p>
          <a:endParaRPr kumimoji="1" lang="ja-JP" altLang="en-US"/>
        </a:p>
      </dgm:t>
    </dgm:pt>
    <dgm:pt modelId="{399A7AF3-7C78-41DC-AFC9-CC3B7921949A}" type="pres">
      <dgm:prSet presAssocID="{1F03B7D3-4502-440E-A047-AA302291DFBF}" presName="linearFlow" presStyleCnt="0">
        <dgm:presLayoutVars>
          <dgm:resizeHandles val="exact"/>
        </dgm:presLayoutVars>
      </dgm:prSet>
      <dgm:spPr/>
    </dgm:pt>
    <dgm:pt modelId="{18A91DB3-7C0F-46E8-A375-A105B3670CF8}" type="pres">
      <dgm:prSet presAssocID="{B6D8CD05-F032-4DE8-8A86-01EE0A27BC15}" presName="node" presStyleLbl="node1" presStyleIdx="0" presStyleCnt="4" custScaleX="272504">
        <dgm:presLayoutVars>
          <dgm:bulletEnabled val="1"/>
        </dgm:presLayoutVars>
      </dgm:prSet>
      <dgm:spPr/>
      <dgm:t>
        <a:bodyPr/>
        <a:lstStyle/>
        <a:p>
          <a:endParaRPr kumimoji="1" lang="ja-JP" altLang="en-US"/>
        </a:p>
      </dgm:t>
    </dgm:pt>
    <dgm:pt modelId="{F6E2F914-5ED9-4304-A79D-28183753116D}" type="pres">
      <dgm:prSet presAssocID="{E6B375EA-C1D3-4784-B98E-B1C519BE6525}" presName="sibTrans" presStyleLbl="sibTrans2D1" presStyleIdx="0" presStyleCnt="3"/>
      <dgm:spPr/>
      <dgm:t>
        <a:bodyPr/>
        <a:lstStyle/>
        <a:p>
          <a:endParaRPr kumimoji="1" lang="ja-JP" altLang="en-US"/>
        </a:p>
      </dgm:t>
    </dgm:pt>
    <dgm:pt modelId="{9E609283-5A90-42AD-B640-10985D0A7DE2}" type="pres">
      <dgm:prSet presAssocID="{E6B375EA-C1D3-4784-B98E-B1C519BE6525}" presName="connectorText" presStyleLbl="sibTrans2D1" presStyleIdx="0" presStyleCnt="3"/>
      <dgm:spPr/>
      <dgm:t>
        <a:bodyPr/>
        <a:lstStyle/>
        <a:p>
          <a:endParaRPr kumimoji="1" lang="ja-JP" altLang="en-US"/>
        </a:p>
      </dgm:t>
    </dgm:pt>
    <dgm:pt modelId="{F8745EBB-6681-49BA-A769-D94818D3D680}" type="pres">
      <dgm:prSet presAssocID="{ABB4C9AA-768C-425C-87BD-A2B2C2E6F5DB}" presName="node" presStyleLbl="node1" presStyleIdx="1" presStyleCnt="4" custScaleX="272504">
        <dgm:presLayoutVars>
          <dgm:bulletEnabled val="1"/>
        </dgm:presLayoutVars>
      </dgm:prSet>
      <dgm:spPr/>
      <dgm:t>
        <a:bodyPr/>
        <a:lstStyle/>
        <a:p>
          <a:endParaRPr kumimoji="1" lang="ja-JP" altLang="en-US"/>
        </a:p>
      </dgm:t>
    </dgm:pt>
    <dgm:pt modelId="{B751F6DE-9B25-4ED0-B1BE-F3731972C2B4}" type="pres">
      <dgm:prSet presAssocID="{E48064FD-E3C0-449A-9D76-07C0DEE24C4E}" presName="sibTrans" presStyleLbl="sibTrans2D1" presStyleIdx="1" presStyleCnt="3"/>
      <dgm:spPr/>
      <dgm:t>
        <a:bodyPr/>
        <a:lstStyle/>
        <a:p>
          <a:endParaRPr kumimoji="1" lang="ja-JP" altLang="en-US"/>
        </a:p>
      </dgm:t>
    </dgm:pt>
    <dgm:pt modelId="{5C79A546-4C0F-4176-8D41-C525FEB91A0D}" type="pres">
      <dgm:prSet presAssocID="{E48064FD-E3C0-449A-9D76-07C0DEE24C4E}" presName="connectorText" presStyleLbl="sibTrans2D1" presStyleIdx="1" presStyleCnt="3"/>
      <dgm:spPr/>
      <dgm:t>
        <a:bodyPr/>
        <a:lstStyle/>
        <a:p>
          <a:endParaRPr kumimoji="1" lang="ja-JP" altLang="en-US"/>
        </a:p>
      </dgm:t>
    </dgm:pt>
    <dgm:pt modelId="{ADCF38BE-97DE-4E52-9ADA-1ED2F81156C3}" type="pres">
      <dgm:prSet presAssocID="{E047E3E4-DDFC-49C3-9A12-E68C24E9707D}" presName="node" presStyleLbl="node1" presStyleIdx="2" presStyleCnt="4" custScaleX="272504">
        <dgm:presLayoutVars>
          <dgm:bulletEnabled val="1"/>
        </dgm:presLayoutVars>
      </dgm:prSet>
      <dgm:spPr/>
      <dgm:t>
        <a:bodyPr/>
        <a:lstStyle/>
        <a:p>
          <a:endParaRPr kumimoji="1" lang="ja-JP" altLang="en-US"/>
        </a:p>
      </dgm:t>
    </dgm:pt>
    <dgm:pt modelId="{10078196-C38E-4A52-947D-1B1206B23351}" type="pres">
      <dgm:prSet presAssocID="{9BA03F4E-6862-47FB-8A07-A345E2F7F68F}" presName="sibTrans" presStyleLbl="sibTrans2D1" presStyleIdx="2" presStyleCnt="3"/>
      <dgm:spPr/>
      <dgm:t>
        <a:bodyPr/>
        <a:lstStyle/>
        <a:p>
          <a:endParaRPr kumimoji="1" lang="ja-JP" altLang="en-US"/>
        </a:p>
      </dgm:t>
    </dgm:pt>
    <dgm:pt modelId="{9B70F5F4-182E-4FB5-BB2C-7E62A3C82AAA}" type="pres">
      <dgm:prSet presAssocID="{9BA03F4E-6862-47FB-8A07-A345E2F7F68F}" presName="connectorText" presStyleLbl="sibTrans2D1" presStyleIdx="2" presStyleCnt="3"/>
      <dgm:spPr/>
      <dgm:t>
        <a:bodyPr/>
        <a:lstStyle/>
        <a:p>
          <a:endParaRPr kumimoji="1" lang="ja-JP" altLang="en-US"/>
        </a:p>
      </dgm:t>
    </dgm:pt>
    <dgm:pt modelId="{CBC2235A-3794-4F74-BC8B-0171EB08820A}" type="pres">
      <dgm:prSet presAssocID="{464756B1-7A1A-41A0-B7F3-5BCE85E3E1B5}" presName="node" presStyleLbl="node1" presStyleIdx="3" presStyleCnt="4" custScaleX="272504">
        <dgm:presLayoutVars>
          <dgm:bulletEnabled val="1"/>
        </dgm:presLayoutVars>
      </dgm:prSet>
      <dgm:spPr/>
      <dgm:t>
        <a:bodyPr/>
        <a:lstStyle/>
        <a:p>
          <a:endParaRPr kumimoji="1" lang="ja-JP" altLang="en-US"/>
        </a:p>
      </dgm:t>
    </dgm:pt>
  </dgm:ptLst>
  <dgm:cxnLst>
    <dgm:cxn modelId="{2FC633B0-F334-4CC0-97CF-B4233597F396}" type="presOf" srcId="{9BA03F4E-6862-47FB-8A07-A345E2F7F68F}" destId="{10078196-C38E-4A52-947D-1B1206B23351}" srcOrd="0" destOrd="0" presId="urn:microsoft.com/office/officeart/2005/8/layout/process2"/>
    <dgm:cxn modelId="{0719B90C-A5C9-4AD0-8C9C-B2E9EF91B69F}" type="presOf" srcId="{B6D8CD05-F032-4DE8-8A86-01EE0A27BC15}" destId="{18A91DB3-7C0F-46E8-A375-A105B3670CF8}" srcOrd="0" destOrd="0" presId="urn:microsoft.com/office/officeart/2005/8/layout/process2"/>
    <dgm:cxn modelId="{50E0A6D3-8550-4BE0-9F9D-6FAEFD75D7A5}" type="presOf" srcId="{1F03B7D3-4502-440E-A047-AA302291DFBF}" destId="{399A7AF3-7C78-41DC-AFC9-CC3B7921949A}" srcOrd="0" destOrd="0" presId="urn:microsoft.com/office/officeart/2005/8/layout/process2"/>
    <dgm:cxn modelId="{07A816DE-8CBA-4134-8B41-FF99EBF1FE21}" type="presOf" srcId="{ABB4C9AA-768C-425C-87BD-A2B2C2E6F5DB}" destId="{F8745EBB-6681-49BA-A769-D94818D3D680}" srcOrd="0" destOrd="0" presId="urn:microsoft.com/office/officeart/2005/8/layout/process2"/>
    <dgm:cxn modelId="{3540384E-7D45-4B52-83D0-5662EACAD62B}" srcId="{1F03B7D3-4502-440E-A047-AA302291DFBF}" destId="{E047E3E4-DDFC-49C3-9A12-E68C24E9707D}" srcOrd="2" destOrd="0" parTransId="{F3F2A81C-C8CD-4955-9901-4FA59814E364}" sibTransId="{9BA03F4E-6862-47FB-8A07-A345E2F7F68F}"/>
    <dgm:cxn modelId="{79FF6E10-6BA5-4DE5-A043-4C7F6D479100}" type="presOf" srcId="{9BA03F4E-6862-47FB-8A07-A345E2F7F68F}" destId="{9B70F5F4-182E-4FB5-BB2C-7E62A3C82AAA}" srcOrd="1" destOrd="0" presId="urn:microsoft.com/office/officeart/2005/8/layout/process2"/>
    <dgm:cxn modelId="{7B205D4C-A6C5-4932-B175-AF5C9F761E0C}" type="presOf" srcId="{464756B1-7A1A-41A0-B7F3-5BCE85E3E1B5}" destId="{CBC2235A-3794-4F74-BC8B-0171EB08820A}" srcOrd="0" destOrd="0" presId="urn:microsoft.com/office/officeart/2005/8/layout/process2"/>
    <dgm:cxn modelId="{0F140D9F-7EBC-49A9-9B0E-05F633E757D3}" type="presOf" srcId="{E047E3E4-DDFC-49C3-9A12-E68C24E9707D}" destId="{ADCF38BE-97DE-4E52-9ADA-1ED2F81156C3}" srcOrd="0" destOrd="0" presId="urn:microsoft.com/office/officeart/2005/8/layout/process2"/>
    <dgm:cxn modelId="{09781A81-8EA9-48A8-B9F9-B1C9BF4414B5}" srcId="{1F03B7D3-4502-440E-A047-AA302291DFBF}" destId="{B6D8CD05-F032-4DE8-8A86-01EE0A27BC15}" srcOrd="0" destOrd="0" parTransId="{66D49214-3051-42AA-9998-497AD8FDEEFF}" sibTransId="{E6B375EA-C1D3-4784-B98E-B1C519BE6525}"/>
    <dgm:cxn modelId="{C079D547-36F8-4EE0-8DA6-935D47404F7B}" srcId="{1F03B7D3-4502-440E-A047-AA302291DFBF}" destId="{464756B1-7A1A-41A0-B7F3-5BCE85E3E1B5}" srcOrd="3" destOrd="0" parTransId="{EFB8AA07-3EAD-43CA-BD2D-3A8FDC41A591}" sibTransId="{47FD428C-66EF-491D-9CD2-8A962B1C809C}"/>
    <dgm:cxn modelId="{82C72E63-FEC8-432C-AC95-A8B68438541C}" type="presOf" srcId="{E6B375EA-C1D3-4784-B98E-B1C519BE6525}" destId="{F6E2F914-5ED9-4304-A79D-28183753116D}" srcOrd="0" destOrd="0" presId="urn:microsoft.com/office/officeart/2005/8/layout/process2"/>
    <dgm:cxn modelId="{5D3C8BFF-2677-4D3D-BEFB-72E208298CCD}" type="presOf" srcId="{E48064FD-E3C0-449A-9D76-07C0DEE24C4E}" destId="{5C79A546-4C0F-4176-8D41-C525FEB91A0D}" srcOrd="1" destOrd="0" presId="urn:microsoft.com/office/officeart/2005/8/layout/process2"/>
    <dgm:cxn modelId="{165EF959-D59A-4D9D-84EA-23A51A74ED74}" type="presOf" srcId="{E48064FD-E3C0-449A-9D76-07C0DEE24C4E}" destId="{B751F6DE-9B25-4ED0-B1BE-F3731972C2B4}" srcOrd="0" destOrd="0" presId="urn:microsoft.com/office/officeart/2005/8/layout/process2"/>
    <dgm:cxn modelId="{8ED71B8C-9EEA-45E1-A34E-D65EB6904D8D}" srcId="{1F03B7D3-4502-440E-A047-AA302291DFBF}" destId="{ABB4C9AA-768C-425C-87BD-A2B2C2E6F5DB}" srcOrd="1" destOrd="0" parTransId="{1B6A57B9-0748-4FCB-B8A4-177A3D8EF7E3}" sibTransId="{E48064FD-E3C0-449A-9D76-07C0DEE24C4E}"/>
    <dgm:cxn modelId="{6A654EA7-E4EE-4145-A654-FD9F384FEC2D}" type="presOf" srcId="{E6B375EA-C1D3-4784-B98E-B1C519BE6525}" destId="{9E609283-5A90-42AD-B640-10985D0A7DE2}" srcOrd="1" destOrd="0" presId="urn:microsoft.com/office/officeart/2005/8/layout/process2"/>
    <dgm:cxn modelId="{B0AACA16-0F24-4971-BE5F-CA2C954802AB}" type="presParOf" srcId="{399A7AF3-7C78-41DC-AFC9-CC3B7921949A}" destId="{18A91DB3-7C0F-46E8-A375-A105B3670CF8}" srcOrd="0" destOrd="0" presId="urn:microsoft.com/office/officeart/2005/8/layout/process2"/>
    <dgm:cxn modelId="{1214905F-8116-4F1B-B646-2825DCEE2D2B}" type="presParOf" srcId="{399A7AF3-7C78-41DC-AFC9-CC3B7921949A}" destId="{F6E2F914-5ED9-4304-A79D-28183753116D}" srcOrd="1" destOrd="0" presId="urn:microsoft.com/office/officeart/2005/8/layout/process2"/>
    <dgm:cxn modelId="{17C3D67E-3796-4373-9FE5-6E56F607D1B2}" type="presParOf" srcId="{F6E2F914-5ED9-4304-A79D-28183753116D}" destId="{9E609283-5A90-42AD-B640-10985D0A7DE2}" srcOrd="0" destOrd="0" presId="urn:microsoft.com/office/officeart/2005/8/layout/process2"/>
    <dgm:cxn modelId="{34CFE355-5732-4848-84F7-FA1E93F98E31}" type="presParOf" srcId="{399A7AF3-7C78-41DC-AFC9-CC3B7921949A}" destId="{F8745EBB-6681-49BA-A769-D94818D3D680}" srcOrd="2" destOrd="0" presId="urn:microsoft.com/office/officeart/2005/8/layout/process2"/>
    <dgm:cxn modelId="{A1C6CAD1-DEDA-490F-891F-ADF23608BA35}" type="presParOf" srcId="{399A7AF3-7C78-41DC-AFC9-CC3B7921949A}" destId="{B751F6DE-9B25-4ED0-B1BE-F3731972C2B4}" srcOrd="3" destOrd="0" presId="urn:microsoft.com/office/officeart/2005/8/layout/process2"/>
    <dgm:cxn modelId="{595E41C5-CC1A-4D69-91D2-56ECBCEB6972}" type="presParOf" srcId="{B751F6DE-9B25-4ED0-B1BE-F3731972C2B4}" destId="{5C79A546-4C0F-4176-8D41-C525FEB91A0D}" srcOrd="0" destOrd="0" presId="urn:microsoft.com/office/officeart/2005/8/layout/process2"/>
    <dgm:cxn modelId="{0251B6A7-04EB-4DB4-8BB2-61D4B2D8AFF9}" type="presParOf" srcId="{399A7AF3-7C78-41DC-AFC9-CC3B7921949A}" destId="{ADCF38BE-97DE-4E52-9ADA-1ED2F81156C3}" srcOrd="4" destOrd="0" presId="urn:microsoft.com/office/officeart/2005/8/layout/process2"/>
    <dgm:cxn modelId="{39F070D7-599A-46D6-8F68-20DC011B4368}" type="presParOf" srcId="{399A7AF3-7C78-41DC-AFC9-CC3B7921949A}" destId="{10078196-C38E-4A52-947D-1B1206B23351}" srcOrd="5" destOrd="0" presId="urn:microsoft.com/office/officeart/2005/8/layout/process2"/>
    <dgm:cxn modelId="{64C16B85-59F7-46FD-9815-3EAC6E6CD596}" type="presParOf" srcId="{10078196-C38E-4A52-947D-1B1206B23351}" destId="{9B70F5F4-182E-4FB5-BB2C-7E62A3C82AAA}" srcOrd="0" destOrd="0" presId="urn:microsoft.com/office/officeart/2005/8/layout/process2"/>
    <dgm:cxn modelId="{0882AE4A-0FAB-40F0-9E42-B1E380DD8E2F}" type="presParOf" srcId="{399A7AF3-7C78-41DC-AFC9-CC3B7921949A}" destId="{CBC2235A-3794-4F74-BC8B-0171EB08820A}" srcOrd="6"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6C41C4-BB1A-4DB2-8248-131A86D832FE}" type="doc">
      <dgm:prSet loTypeId="urn:microsoft.com/office/officeart/2005/8/layout/process2" loCatId="process" qsTypeId="urn:microsoft.com/office/officeart/2005/8/quickstyle/simple2" qsCatId="simple" csTypeId="urn:microsoft.com/office/officeart/2005/8/colors/accent5_1" csCatId="accent5" phldr="1"/>
      <dgm:spPr/>
    </dgm:pt>
    <dgm:pt modelId="{A65098C2-50CA-40A6-899B-8E49B89ABD58}">
      <dgm:prSet phldrT="[テキスト]" custT="1"/>
      <dgm:spPr/>
      <dgm:t>
        <a:bodyPr/>
        <a:lstStyle/>
        <a:p>
          <a:r>
            <a:rPr lang="el-GR" altLang="ja-JP" sz="2800" dirty="0" smtClean="0"/>
            <a:t>⊢</a:t>
          </a:r>
          <a:r>
            <a:rPr lang="ja-JP" altLang="en-US" sz="2800" dirty="0" smtClean="0"/>
            <a:t> </a:t>
          </a:r>
          <a:r>
            <a:rPr lang="en-US" altLang="ja-JP" sz="2800" dirty="0" smtClean="0"/>
            <a:t>[[</a:t>
          </a:r>
          <a:r>
            <a:rPr lang="en-US" altLang="ja-JP" sz="2800" i="1" dirty="0" smtClean="0"/>
            <a:t>t</a:t>
          </a:r>
          <a:r>
            <a:rPr lang="en-US" altLang="ja-JP" sz="2800" baseline="-25000" dirty="0" smtClean="0"/>
            <a:t>2</a:t>
          </a:r>
          <a:r>
            <a:rPr lang="en-US" altLang="ja-JP" sz="2800" dirty="0" smtClean="0"/>
            <a:t>]] : ({</a:t>
          </a:r>
          <a:r>
            <a:rPr lang="en-US" altLang="ja-JP" sz="2800" i="1" dirty="0" smtClean="0"/>
            <a:t>t</a:t>
          </a:r>
          <a:r>
            <a:rPr lang="en-US" altLang="ja-JP" sz="2800" baseline="-25000" dirty="0" smtClean="0"/>
            <a:t>2</a:t>
          </a:r>
          <a:r>
            <a:rPr lang="en-US" altLang="ja-JP" sz="2800" dirty="0" smtClean="0"/>
            <a:t> : Nat} </a:t>
          </a:r>
          <a:r>
            <a:rPr lang="fr-FR" altLang="ja-JP" sz="2800" dirty="0" smtClean="0"/>
            <a:t>→ </a:t>
          </a:r>
          <a:r>
            <a:rPr lang="fr-FR" altLang="ja-JP" sz="2800" dirty="0" smtClean="0">
              <a:latin typeface="Cambria Math" pitchFamily="18" charset="0"/>
              <a:ea typeface="Cambria Math" pitchFamily="18" charset="0"/>
            </a:rPr>
            <a:t>⊥</a:t>
          </a:r>
          <a:r>
            <a:rPr lang="fr-FR" altLang="ja-JP" sz="2800" dirty="0" smtClean="0"/>
            <a:t>) → </a:t>
          </a:r>
          <a:r>
            <a:rPr lang="fr-FR" altLang="ja-JP" sz="2800" dirty="0" smtClean="0">
              <a:latin typeface="Cambria Math" pitchFamily="18" charset="0"/>
              <a:ea typeface="Cambria Math" pitchFamily="18" charset="0"/>
            </a:rPr>
            <a:t>⊥</a:t>
          </a:r>
          <a:endParaRPr kumimoji="1" lang="ja-JP" altLang="en-US" sz="2800" dirty="0"/>
        </a:p>
      </dgm:t>
    </dgm:pt>
    <dgm:pt modelId="{DE85D7B6-B62F-4F05-9342-4104D338FFCD}" type="parTrans" cxnId="{CDA37D25-F0EE-4B70-8083-929AAB5B058D}">
      <dgm:prSet/>
      <dgm:spPr/>
      <dgm:t>
        <a:bodyPr/>
        <a:lstStyle/>
        <a:p>
          <a:endParaRPr kumimoji="1" lang="ja-JP" altLang="en-US" sz="2000"/>
        </a:p>
      </dgm:t>
    </dgm:pt>
    <dgm:pt modelId="{1AB9C2AA-E6B4-4D9B-8DCA-662082216862}" type="sibTrans" cxnId="{CDA37D25-F0EE-4B70-8083-929AAB5B058D}">
      <dgm:prSet custT="1"/>
      <dgm:spPr/>
      <dgm:t>
        <a:bodyPr/>
        <a:lstStyle/>
        <a:p>
          <a:endParaRPr kumimoji="1" lang="ja-JP" altLang="en-US" sz="2400"/>
        </a:p>
      </dgm:t>
    </dgm:pt>
    <dgm:pt modelId="{D9FC262E-4811-4274-8842-5E2EA772BEE9}">
      <dgm:prSet phldrT="[テキスト]" custT="1"/>
      <dgm:spPr/>
      <dgm:t>
        <a:bodyPr/>
        <a:lstStyle/>
        <a:p>
          <a:r>
            <a:rPr lang="el-GR" altLang="ja-JP" sz="2800" dirty="0" smtClean="0"/>
            <a:t>⊢</a:t>
          </a:r>
          <a:r>
            <a:rPr lang="en-US" altLang="ja-JP" sz="2800" dirty="0" smtClean="0"/>
            <a:t> </a:t>
          </a:r>
          <a:r>
            <a:rPr lang="en-US" altLang="ja-JP" sz="2800" i="1" dirty="0" smtClean="0"/>
            <a:t>v</a:t>
          </a:r>
          <a:r>
            <a:rPr lang="en-US" altLang="ja-JP" sz="2800" baseline="-25000" dirty="0" smtClean="0"/>
            <a:t>2</a:t>
          </a:r>
          <a:r>
            <a:rPr lang="en-US" altLang="ja-JP" sz="2800" dirty="0" smtClean="0"/>
            <a:t> : {</a:t>
          </a:r>
          <a:r>
            <a:rPr lang="en-US" altLang="ja-JP" sz="2800" i="1" dirty="0" smtClean="0"/>
            <a:t>t</a:t>
          </a:r>
          <a:r>
            <a:rPr lang="en-US" altLang="ja-JP" sz="2800" baseline="-25000" dirty="0" smtClean="0"/>
            <a:t>2</a:t>
          </a:r>
          <a:r>
            <a:rPr lang="en-US" altLang="ja-JP" sz="2800" dirty="0" smtClean="0"/>
            <a:t> : Nat}</a:t>
          </a:r>
          <a:endParaRPr kumimoji="1" lang="ja-JP" altLang="en-US" sz="2800" dirty="0"/>
        </a:p>
      </dgm:t>
    </dgm:pt>
    <dgm:pt modelId="{BB70A580-AB0E-451B-B8B5-F3FE2043E33F}" type="parTrans" cxnId="{3D529789-0193-4785-9DFD-4A9065046499}">
      <dgm:prSet/>
      <dgm:spPr/>
      <dgm:t>
        <a:bodyPr/>
        <a:lstStyle/>
        <a:p>
          <a:endParaRPr kumimoji="1" lang="ja-JP" altLang="en-US" sz="2000"/>
        </a:p>
      </dgm:t>
    </dgm:pt>
    <dgm:pt modelId="{75EE285E-4B96-4860-B5AB-242999657744}" type="sibTrans" cxnId="{3D529789-0193-4785-9DFD-4A9065046499}">
      <dgm:prSet custT="1"/>
      <dgm:spPr/>
      <dgm:t>
        <a:bodyPr/>
        <a:lstStyle/>
        <a:p>
          <a:endParaRPr kumimoji="1" lang="ja-JP" altLang="en-US" sz="2400"/>
        </a:p>
      </dgm:t>
    </dgm:pt>
    <dgm:pt modelId="{E46517C1-690B-46B3-A70D-0C90CA44178B}">
      <dgm:prSet phldrT="[テキスト]" custT="1"/>
      <dgm:spPr/>
      <dgm:t>
        <a:bodyPr/>
        <a:lstStyle/>
        <a:p>
          <a:r>
            <a:rPr kumimoji="1" lang="en-US" altLang="ja-JP" sz="2800" i="1" dirty="0" smtClean="0"/>
            <a:t>v</a:t>
          </a:r>
          <a:r>
            <a:rPr kumimoji="1" lang="en-US" altLang="ja-JP" sz="2800" baseline="-25000" dirty="0" smtClean="0"/>
            <a:t>2</a:t>
          </a:r>
          <a:r>
            <a:rPr kumimoji="1" lang="en-US" altLang="ja-JP" sz="2800" dirty="0" smtClean="0"/>
            <a:t> = </a:t>
          </a:r>
          <a:r>
            <a:rPr lang="en-US" altLang="ja-JP" sz="2800" i="1" dirty="0" smtClean="0"/>
            <a:t>t</a:t>
          </a:r>
          <a:r>
            <a:rPr lang="en-US" altLang="ja-JP" sz="2800" baseline="-25000" dirty="0" smtClean="0"/>
            <a:t>2</a:t>
          </a:r>
          <a:endParaRPr kumimoji="1" lang="ja-JP" altLang="en-US" sz="2800" dirty="0"/>
        </a:p>
      </dgm:t>
    </dgm:pt>
    <dgm:pt modelId="{1B24D801-2E1E-416D-AE90-AB1856EC36D9}" type="parTrans" cxnId="{D8FAC3CC-7E64-418E-998B-3D50BF003606}">
      <dgm:prSet/>
      <dgm:spPr/>
      <dgm:t>
        <a:bodyPr/>
        <a:lstStyle/>
        <a:p>
          <a:endParaRPr kumimoji="1" lang="ja-JP" altLang="en-US" sz="2000"/>
        </a:p>
      </dgm:t>
    </dgm:pt>
    <dgm:pt modelId="{585E8124-F579-48E0-B269-271767315E8E}" type="sibTrans" cxnId="{D8FAC3CC-7E64-418E-998B-3D50BF003606}">
      <dgm:prSet/>
      <dgm:spPr/>
      <dgm:t>
        <a:bodyPr/>
        <a:lstStyle/>
        <a:p>
          <a:endParaRPr kumimoji="1" lang="ja-JP" altLang="en-US" sz="2000"/>
        </a:p>
      </dgm:t>
    </dgm:pt>
    <dgm:pt modelId="{DA401BF5-E09A-42AD-AF4B-964C8D64874A}" type="pres">
      <dgm:prSet presAssocID="{446C41C4-BB1A-4DB2-8248-131A86D832FE}" presName="linearFlow" presStyleCnt="0">
        <dgm:presLayoutVars>
          <dgm:resizeHandles val="exact"/>
        </dgm:presLayoutVars>
      </dgm:prSet>
      <dgm:spPr/>
    </dgm:pt>
    <dgm:pt modelId="{8E405D28-CF03-43C4-A74E-133AD0EF4BFF}" type="pres">
      <dgm:prSet presAssocID="{A65098C2-50CA-40A6-899B-8E49B89ABD58}" presName="node" presStyleLbl="node1" presStyleIdx="0" presStyleCnt="3" custScaleX="219204">
        <dgm:presLayoutVars>
          <dgm:bulletEnabled val="1"/>
        </dgm:presLayoutVars>
      </dgm:prSet>
      <dgm:spPr/>
      <dgm:t>
        <a:bodyPr/>
        <a:lstStyle/>
        <a:p>
          <a:endParaRPr kumimoji="1" lang="ja-JP" altLang="en-US"/>
        </a:p>
      </dgm:t>
    </dgm:pt>
    <dgm:pt modelId="{A016AB24-EB0D-4DBE-9983-D03A326E5891}" type="pres">
      <dgm:prSet presAssocID="{1AB9C2AA-E6B4-4D9B-8DCA-662082216862}" presName="sibTrans" presStyleLbl="sibTrans2D1" presStyleIdx="0" presStyleCnt="2"/>
      <dgm:spPr/>
      <dgm:t>
        <a:bodyPr/>
        <a:lstStyle/>
        <a:p>
          <a:endParaRPr kumimoji="1" lang="ja-JP" altLang="en-US"/>
        </a:p>
      </dgm:t>
    </dgm:pt>
    <dgm:pt modelId="{2DBF37B7-2CED-40BB-A0FD-6A4BDF3F01BE}" type="pres">
      <dgm:prSet presAssocID="{1AB9C2AA-E6B4-4D9B-8DCA-662082216862}" presName="connectorText" presStyleLbl="sibTrans2D1" presStyleIdx="0" presStyleCnt="2"/>
      <dgm:spPr/>
      <dgm:t>
        <a:bodyPr/>
        <a:lstStyle/>
        <a:p>
          <a:endParaRPr kumimoji="1" lang="ja-JP" altLang="en-US"/>
        </a:p>
      </dgm:t>
    </dgm:pt>
    <dgm:pt modelId="{A7AA07CA-B4AE-4EA1-88BC-20E762CEADC9}" type="pres">
      <dgm:prSet presAssocID="{D9FC262E-4811-4274-8842-5E2EA772BEE9}" presName="node" presStyleLbl="node1" presStyleIdx="1" presStyleCnt="3" custScaleX="148493">
        <dgm:presLayoutVars>
          <dgm:bulletEnabled val="1"/>
        </dgm:presLayoutVars>
      </dgm:prSet>
      <dgm:spPr/>
      <dgm:t>
        <a:bodyPr/>
        <a:lstStyle/>
        <a:p>
          <a:endParaRPr kumimoji="1" lang="ja-JP" altLang="en-US"/>
        </a:p>
      </dgm:t>
    </dgm:pt>
    <dgm:pt modelId="{7F39D126-68EE-4981-A03D-C3BEE8770897}" type="pres">
      <dgm:prSet presAssocID="{75EE285E-4B96-4860-B5AB-242999657744}" presName="sibTrans" presStyleLbl="sibTrans2D1" presStyleIdx="1" presStyleCnt="2"/>
      <dgm:spPr/>
      <dgm:t>
        <a:bodyPr/>
        <a:lstStyle/>
        <a:p>
          <a:endParaRPr kumimoji="1" lang="ja-JP" altLang="en-US"/>
        </a:p>
      </dgm:t>
    </dgm:pt>
    <dgm:pt modelId="{B1F1C46C-368B-46E6-B4CE-69F9FB5CBC07}" type="pres">
      <dgm:prSet presAssocID="{75EE285E-4B96-4860-B5AB-242999657744}" presName="connectorText" presStyleLbl="sibTrans2D1" presStyleIdx="1" presStyleCnt="2"/>
      <dgm:spPr/>
      <dgm:t>
        <a:bodyPr/>
        <a:lstStyle/>
        <a:p>
          <a:endParaRPr kumimoji="1" lang="ja-JP" altLang="en-US"/>
        </a:p>
      </dgm:t>
    </dgm:pt>
    <dgm:pt modelId="{00644AC6-6988-47CD-B88F-B8106EB35C42}" type="pres">
      <dgm:prSet presAssocID="{E46517C1-690B-46B3-A70D-0C90CA44178B}" presName="node" presStyleLbl="node1" presStyleIdx="2" presStyleCnt="3">
        <dgm:presLayoutVars>
          <dgm:bulletEnabled val="1"/>
        </dgm:presLayoutVars>
      </dgm:prSet>
      <dgm:spPr/>
      <dgm:t>
        <a:bodyPr/>
        <a:lstStyle/>
        <a:p>
          <a:endParaRPr kumimoji="1" lang="ja-JP" altLang="en-US"/>
        </a:p>
      </dgm:t>
    </dgm:pt>
  </dgm:ptLst>
  <dgm:cxnLst>
    <dgm:cxn modelId="{26BAE9D5-E1EB-4EB3-831F-74E0D60218BF}" type="presOf" srcId="{D9FC262E-4811-4274-8842-5E2EA772BEE9}" destId="{A7AA07CA-B4AE-4EA1-88BC-20E762CEADC9}" srcOrd="0" destOrd="0" presId="urn:microsoft.com/office/officeart/2005/8/layout/process2"/>
    <dgm:cxn modelId="{798BE7DB-E5C2-4614-BB0A-1064D245DE78}" type="presOf" srcId="{E46517C1-690B-46B3-A70D-0C90CA44178B}" destId="{00644AC6-6988-47CD-B88F-B8106EB35C42}" srcOrd="0" destOrd="0" presId="urn:microsoft.com/office/officeart/2005/8/layout/process2"/>
    <dgm:cxn modelId="{8B9314CD-D39B-45FB-91CB-8AACDBB766B4}" type="presOf" srcId="{75EE285E-4B96-4860-B5AB-242999657744}" destId="{B1F1C46C-368B-46E6-B4CE-69F9FB5CBC07}" srcOrd="1" destOrd="0" presId="urn:microsoft.com/office/officeart/2005/8/layout/process2"/>
    <dgm:cxn modelId="{88A26712-6911-4867-8674-F993BBECDA89}" type="presOf" srcId="{1AB9C2AA-E6B4-4D9B-8DCA-662082216862}" destId="{2DBF37B7-2CED-40BB-A0FD-6A4BDF3F01BE}" srcOrd="1" destOrd="0" presId="urn:microsoft.com/office/officeart/2005/8/layout/process2"/>
    <dgm:cxn modelId="{AE05E8F9-6B2E-4AD1-A20C-28DA20455D2A}" type="presOf" srcId="{1AB9C2AA-E6B4-4D9B-8DCA-662082216862}" destId="{A016AB24-EB0D-4DBE-9983-D03A326E5891}" srcOrd="0" destOrd="0" presId="urn:microsoft.com/office/officeart/2005/8/layout/process2"/>
    <dgm:cxn modelId="{3D529789-0193-4785-9DFD-4A9065046499}" srcId="{446C41C4-BB1A-4DB2-8248-131A86D832FE}" destId="{D9FC262E-4811-4274-8842-5E2EA772BEE9}" srcOrd="1" destOrd="0" parTransId="{BB70A580-AB0E-451B-B8B5-F3FE2043E33F}" sibTransId="{75EE285E-4B96-4860-B5AB-242999657744}"/>
    <dgm:cxn modelId="{CDA37D25-F0EE-4B70-8083-929AAB5B058D}" srcId="{446C41C4-BB1A-4DB2-8248-131A86D832FE}" destId="{A65098C2-50CA-40A6-899B-8E49B89ABD58}" srcOrd="0" destOrd="0" parTransId="{DE85D7B6-B62F-4F05-9342-4104D338FFCD}" sibTransId="{1AB9C2AA-E6B4-4D9B-8DCA-662082216862}"/>
    <dgm:cxn modelId="{C1AF578E-8421-4E62-80A5-ACB7E0A8EBA4}" type="presOf" srcId="{A65098C2-50CA-40A6-899B-8E49B89ABD58}" destId="{8E405D28-CF03-43C4-A74E-133AD0EF4BFF}" srcOrd="0" destOrd="0" presId="urn:microsoft.com/office/officeart/2005/8/layout/process2"/>
    <dgm:cxn modelId="{FCECD2E6-E782-478F-8A4E-D6E44ED4F204}" type="presOf" srcId="{75EE285E-4B96-4860-B5AB-242999657744}" destId="{7F39D126-68EE-4981-A03D-C3BEE8770897}" srcOrd="0" destOrd="0" presId="urn:microsoft.com/office/officeart/2005/8/layout/process2"/>
    <dgm:cxn modelId="{9C1FEAE4-4BAA-4D55-AA7B-78604A4B770B}" type="presOf" srcId="{446C41C4-BB1A-4DB2-8248-131A86D832FE}" destId="{DA401BF5-E09A-42AD-AF4B-964C8D64874A}" srcOrd="0" destOrd="0" presId="urn:microsoft.com/office/officeart/2005/8/layout/process2"/>
    <dgm:cxn modelId="{D8FAC3CC-7E64-418E-998B-3D50BF003606}" srcId="{446C41C4-BB1A-4DB2-8248-131A86D832FE}" destId="{E46517C1-690B-46B3-A70D-0C90CA44178B}" srcOrd="2" destOrd="0" parTransId="{1B24D801-2E1E-416D-AE90-AB1856EC36D9}" sibTransId="{585E8124-F579-48E0-B269-271767315E8E}"/>
    <dgm:cxn modelId="{6A7E6B32-9A61-40BC-A557-52B0A92B8F69}" type="presParOf" srcId="{DA401BF5-E09A-42AD-AF4B-964C8D64874A}" destId="{8E405D28-CF03-43C4-A74E-133AD0EF4BFF}" srcOrd="0" destOrd="0" presId="urn:microsoft.com/office/officeart/2005/8/layout/process2"/>
    <dgm:cxn modelId="{F04C2152-E7E2-4493-94B6-C9E9B7E4BAFF}" type="presParOf" srcId="{DA401BF5-E09A-42AD-AF4B-964C8D64874A}" destId="{A016AB24-EB0D-4DBE-9983-D03A326E5891}" srcOrd="1" destOrd="0" presId="urn:microsoft.com/office/officeart/2005/8/layout/process2"/>
    <dgm:cxn modelId="{2A31899F-EEBB-474E-A212-5C5845CE0818}" type="presParOf" srcId="{A016AB24-EB0D-4DBE-9983-D03A326E5891}" destId="{2DBF37B7-2CED-40BB-A0FD-6A4BDF3F01BE}" srcOrd="0" destOrd="0" presId="urn:microsoft.com/office/officeart/2005/8/layout/process2"/>
    <dgm:cxn modelId="{D55638E7-EA06-410B-9DE3-19DED7713A29}" type="presParOf" srcId="{DA401BF5-E09A-42AD-AF4B-964C8D64874A}" destId="{A7AA07CA-B4AE-4EA1-88BC-20E762CEADC9}" srcOrd="2" destOrd="0" presId="urn:microsoft.com/office/officeart/2005/8/layout/process2"/>
    <dgm:cxn modelId="{303D35E3-0EA1-4542-9279-96ED4CE20871}" type="presParOf" srcId="{DA401BF5-E09A-42AD-AF4B-964C8D64874A}" destId="{7F39D126-68EE-4981-A03D-C3BEE8770897}" srcOrd="3" destOrd="0" presId="urn:microsoft.com/office/officeart/2005/8/layout/process2"/>
    <dgm:cxn modelId="{C6B8552A-9AA0-41A0-93AA-8A6365C83DD6}" type="presParOf" srcId="{7F39D126-68EE-4981-A03D-C3BEE8770897}" destId="{B1F1C46C-368B-46E6-B4CE-69F9FB5CBC07}" srcOrd="0" destOrd="0" presId="urn:microsoft.com/office/officeart/2005/8/layout/process2"/>
    <dgm:cxn modelId="{5FF69FE7-1617-47F5-B2DD-BC49E43D51EA}" type="presParOf" srcId="{DA401BF5-E09A-42AD-AF4B-964C8D64874A}" destId="{00644AC6-6988-47CD-B88F-B8106EB35C42}"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8A91DB3-7C0F-46E8-A375-A105B3670CF8}">
      <dsp:nvSpPr>
        <dsp:cNvPr id="0" name=""/>
        <dsp:cNvSpPr/>
      </dsp:nvSpPr>
      <dsp:spPr>
        <a:xfrm>
          <a:off x="2367939" y="1914"/>
          <a:ext cx="3493721" cy="712267"/>
        </a:xfrm>
        <a:prstGeom prst="roundRect">
          <a:avLst>
            <a:gd name="adj" fmla="val 10000"/>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kumimoji="1" lang="en-US" altLang="ja-JP" sz="2200" b="1" kern="1200" dirty="0" smtClean="0"/>
            <a:t>CPS</a:t>
          </a:r>
          <a:r>
            <a:rPr kumimoji="1" lang="ja-JP" altLang="en-US" sz="2200" b="1" kern="1200" dirty="0" smtClean="0"/>
            <a:t> 変換</a:t>
          </a:r>
          <a:endParaRPr kumimoji="1" lang="ja-JP" altLang="en-US" sz="2200" b="1" kern="1200" dirty="0"/>
        </a:p>
      </dsp:txBody>
      <dsp:txXfrm>
        <a:off x="2367939" y="1914"/>
        <a:ext cx="3493721" cy="712267"/>
      </dsp:txXfrm>
    </dsp:sp>
    <dsp:sp modelId="{F6E2F914-5ED9-4304-A79D-28183753116D}">
      <dsp:nvSpPr>
        <dsp:cNvPr id="0" name=""/>
        <dsp:cNvSpPr/>
      </dsp:nvSpPr>
      <dsp:spPr>
        <a:xfrm rot="5400000">
          <a:off x="3981249" y="731988"/>
          <a:ext cx="267100" cy="32052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dirty="0"/>
        </a:p>
      </dsp:txBody>
      <dsp:txXfrm rot="5400000">
        <a:off x="3981249" y="731988"/>
        <a:ext cx="267100" cy="320520"/>
      </dsp:txXfrm>
    </dsp:sp>
    <dsp:sp modelId="{F8745EBB-6681-49BA-A769-D94818D3D680}">
      <dsp:nvSpPr>
        <dsp:cNvPr id="0" name=""/>
        <dsp:cNvSpPr/>
      </dsp:nvSpPr>
      <dsp:spPr>
        <a:xfrm>
          <a:off x="2367939" y="1070315"/>
          <a:ext cx="3493721" cy="71226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kumimoji="1" lang="ja-JP" altLang="en-US" sz="2200" kern="1200" dirty="0" smtClean="0"/>
            <a:t>クロージャ変換</a:t>
          </a:r>
          <a:endParaRPr kumimoji="1" lang="ja-JP" altLang="en-US" sz="2200" kern="1200" dirty="0"/>
        </a:p>
      </dsp:txBody>
      <dsp:txXfrm>
        <a:off x="2367939" y="1070315"/>
        <a:ext cx="3493721" cy="712267"/>
      </dsp:txXfrm>
    </dsp:sp>
    <dsp:sp modelId="{B751F6DE-9B25-4ED0-B1BE-F3731972C2B4}">
      <dsp:nvSpPr>
        <dsp:cNvPr id="0" name=""/>
        <dsp:cNvSpPr/>
      </dsp:nvSpPr>
      <dsp:spPr>
        <a:xfrm rot="5400000">
          <a:off x="3981249" y="1800389"/>
          <a:ext cx="267100" cy="32052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dirty="0"/>
        </a:p>
      </dsp:txBody>
      <dsp:txXfrm rot="5400000">
        <a:off x="3981249" y="1800389"/>
        <a:ext cx="267100" cy="320520"/>
      </dsp:txXfrm>
    </dsp:sp>
    <dsp:sp modelId="{ADCF38BE-97DE-4E52-9ADA-1ED2F81156C3}">
      <dsp:nvSpPr>
        <dsp:cNvPr id="0" name=""/>
        <dsp:cNvSpPr/>
      </dsp:nvSpPr>
      <dsp:spPr>
        <a:xfrm>
          <a:off x="2367939" y="2138716"/>
          <a:ext cx="3493721" cy="71226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kumimoji="1" lang="en-US" altLang="ja-JP" sz="2200" kern="1200" dirty="0" smtClean="0"/>
            <a:t>Hoisting</a:t>
          </a:r>
          <a:endParaRPr kumimoji="1" lang="ja-JP" altLang="en-US" sz="2200" kern="1200" dirty="0"/>
        </a:p>
      </dsp:txBody>
      <dsp:txXfrm>
        <a:off x="2367939" y="2138716"/>
        <a:ext cx="3493721" cy="712267"/>
      </dsp:txXfrm>
    </dsp:sp>
    <dsp:sp modelId="{10078196-C38E-4A52-947D-1B1206B23351}">
      <dsp:nvSpPr>
        <dsp:cNvPr id="0" name=""/>
        <dsp:cNvSpPr/>
      </dsp:nvSpPr>
      <dsp:spPr>
        <a:xfrm rot="5400000">
          <a:off x="3981249" y="2868790"/>
          <a:ext cx="267100" cy="32052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dirty="0"/>
        </a:p>
      </dsp:txBody>
      <dsp:txXfrm rot="5400000">
        <a:off x="3981249" y="2868790"/>
        <a:ext cx="267100" cy="320520"/>
      </dsp:txXfrm>
    </dsp:sp>
    <dsp:sp modelId="{CBC2235A-3794-4F74-BC8B-0171EB08820A}">
      <dsp:nvSpPr>
        <dsp:cNvPr id="0" name=""/>
        <dsp:cNvSpPr/>
      </dsp:nvSpPr>
      <dsp:spPr>
        <a:xfrm>
          <a:off x="2367939" y="3207117"/>
          <a:ext cx="3493721" cy="71226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kumimoji="1" lang="ja-JP" altLang="en-US" sz="2100" kern="1200" dirty="0" smtClean="0"/>
            <a:t>レジスタ割り当て</a:t>
          </a:r>
          <a:endParaRPr kumimoji="1" lang="ja-JP" altLang="en-US" sz="2100" kern="1200" dirty="0"/>
        </a:p>
      </dsp:txBody>
      <dsp:txXfrm>
        <a:off x="2367939" y="3207117"/>
        <a:ext cx="3493721" cy="71226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81655D16-1BCE-44D1-BEAD-0CCCC882C365}" type="datetimeFigureOut">
              <a:rPr kumimoji="1" lang="ja-JP" altLang="en-US" smtClean="0"/>
              <a:pPr/>
              <a:t>2011/2/9</a:t>
            </a:fld>
            <a:endParaRPr kumimoji="1" lang="ja-JP" altLang="en-US"/>
          </a:p>
        </p:txBody>
      </p:sp>
      <p:sp>
        <p:nvSpPr>
          <p:cNvPr id="4" name="フッター プレースホルダ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95DE9385-E26E-4AD8-9C32-AA53E50F748F}" type="slidenum">
              <a:rPr kumimoji="1" lang="ja-JP" altLang="en-US" smtClean="0"/>
              <a:pPr/>
              <a:t>&lt;#&gt;</a:t>
            </a:fld>
            <a:endParaRPr kumimoji="1" lang="ja-JP" altLang="en-US"/>
          </a:p>
        </p:txBody>
      </p:sp>
    </p:spTree>
    <p:extLst>
      <p:ext uri="{BB962C8B-B14F-4D97-AF65-F5344CB8AC3E}">
        <p14:creationId xmlns="" xmlns:p14="http://schemas.microsoft.com/office/powerpoint/2010/main" val="2912340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EABA65AF-BBDE-46A6-BDA9-E001798E4A18}" type="datetimeFigureOut">
              <a:rPr kumimoji="1" lang="ja-JP" altLang="en-US" smtClean="0"/>
              <a:pPr/>
              <a:t>2011/2/9</a:t>
            </a:fld>
            <a:endParaRPr kumimoji="1" lang="ja-JP" altLang="en-US"/>
          </a:p>
        </p:txBody>
      </p:sp>
      <p:sp>
        <p:nvSpPr>
          <p:cNvPr id="4" name="スライド イメージ プレースホルダ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9450" y="4717415"/>
            <a:ext cx="5435600" cy="446913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D5435663-121F-49E4-A133-C51408C1B983}" type="slidenum">
              <a:rPr kumimoji="1" lang="ja-JP" altLang="en-US" smtClean="0"/>
              <a:pPr/>
              <a:t>&lt;#&gt;</a:t>
            </a:fld>
            <a:endParaRPr kumimoji="1" lang="ja-JP" altLang="en-US"/>
          </a:p>
        </p:txBody>
      </p:sp>
    </p:spTree>
    <p:extLst>
      <p:ext uri="{BB962C8B-B14F-4D97-AF65-F5344CB8AC3E}">
        <p14:creationId xmlns="" xmlns:p14="http://schemas.microsoft.com/office/powerpoint/2010/main" val="13841829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5435663-121F-49E4-A133-C51408C1B983}" type="slidenum">
              <a:rPr kumimoji="1" lang="ja-JP" altLang="en-US" smtClean="0"/>
              <a:pPr/>
              <a:t>1</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5435663-121F-49E4-A133-C51408C1B983}"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35663-121F-49E4-A133-C51408C1B983}" type="slidenum">
              <a:rPr kumimoji="1" lang="ja-JP" altLang="en-US" smtClean="0"/>
              <a:pPr/>
              <a:t>3</a:t>
            </a:fld>
            <a:endParaRPr kumimoji="1" lang="ja-JP" altLang="en-US" dirty="0"/>
          </a:p>
        </p:txBody>
      </p:sp>
    </p:spTree>
    <p:extLst>
      <p:ext uri="{BB962C8B-B14F-4D97-AF65-F5344CB8AC3E}">
        <p14:creationId xmlns="" xmlns:p14="http://schemas.microsoft.com/office/powerpoint/2010/main" val="1455869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mn-lt"/>
                <a:ea typeface="+mn-ea"/>
                <a:cs typeface="+mn-cs"/>
              </a:rPr>
              <a:t>またシングルトン型や依存型を扱う際には項の置換という操作が必要になるのですが、定理証明支援系</a:t>
            </a:r>
            <a:r>
              <a:rPr kumimoji="1" lang="en-US" altLang="ja-JP" sz="1200" kern="1200" dirty="0" smtClean="0">
                <a:solidFill>
                  <a:schemeClr val="tx1"/>
                </a:solidFill>
                <a:latin typeface="+mn-lt"/>
                <a:ea typeface="+mn-ea"/>
                <a:cs typeface="+mn-cs"/>
              </a:rPr>
              <a:t>Coq</a:t>
            </a:r>
            <a:r>
              <a:rPr kumimoji="1" lang="ja-JP" altLang="ja-JP" sz="1200" kern="1200" dirty="0" smtClean="0">
                <a:solidFill>
                  <a:schemeClr val="tx1"/>
                </a:solidFill>
                <a:latin typeface="+mn-lt"/>
                <a:ea typeface="+mn-ea"/>
                <a:cs typeface="+mn-cs"/>
              </a:rPr>
              <a:t>で置換を扱う際にはラムダ計算や</a:t>
            </a:r>
            <a:r>
              <a:rPr kumimoji="1" lang="en-US" altLang="ja-JP" sz="1200" kern="1200" dirty="0" smtClean="0">
                <a:solidFill>
                  <a:schemeClr val="tx1"/>
                </a:solidFill>
                <a:latin typeface="+mn-lt"/>
                <a:ea typeface="+mn-ea"/>
                <a:cs typeface="+mn-cs"/>
              </a:rPr>
              <a:t>CPS</a:t>
            </a:r>
            <a:r>
              <a:rPr kumimoji="1" lang="ja-JP" altLang="ja-JP" sz="1200" kern="1200" dirty="0" smtClean="0">
                <a:solidFill>
                  <a:schemeClr val="tx1"/>
                </a:solidFill>
                <a:latin typeface="+mn-lt"/>
                <a:ea typeface="+mn-ea"/>
                <a:cs typeface="+mn-cs"/>
              </a:rPr>
              <a:t>変換をうまく定式化しないと証明が非常に複雑になってしまいます。そこで単純型から単純型への型保存を</a:t>
            </a:r>
            <a:r>
              <a:rPr kumimoji="1" lang="en-US" altLang="ja-JP" sz="1200" kern="1200" dirty="0" smtClean="0">
                <a:solidFill>
                  <a:schemeClr val="tx1"/>
                </a:solidFill>
                <a:latin typeface="+mn-lt"/>
                <a:ea typeface="+mn-ea"/>
                <a:cs typeface="+mn-cs"/>
              </a:rPr>
              <a:t>Coq</a:t>
            </a:r>
            <a:r>
              <a:rPr kumimoji="1" lang="ja-JP" altLang="ja-JP" sz="1200" kern="1200" dirty="0" smtClean="0">
                <a:solidFill>
                  <a:schemeClr val="tx1"/>
                </a:solidFill>
                <a:latin typeface="+mn-lt"/>
                <a:ea typeface="+mn-ea"/>
                <a:cs typeface="+mn-cs"/>
              </a:rPr>
              <a:t>を用いて証明する中でいくつかの定式化の方式を比較し、</a:t>
            </a:r>
            <a:r>
              <a:rPr kumimoji="1" lang="en-US" altLang="ja-JP" sz="1200" kern="1200" dirty="0" smtClean="0">
                <a:solidFill>
                  <a:schemeClr val="tx1"/>
                </a:solidFill>
                <a:latin typeface="+mn-lt"/>
                <a:ea typeface="+mn-ea"/>
                <a:cs typeface="+mn-cs"/>
              </a:rPr>
              <a:t>two-sorted locally nameless </a:t>
            </a:r>
            <a:r>
              <a:rPr kumimoji="1" lang="ja-JP" altLang="ja-JP" sz="1200" kern="1200" dirty="0" smtClean="0">
                <a:solidFill>
                  <a:schemeClr val="tx1"/>
                </a:solidFill>
                <a:latin typeface="+mn-lt"/>
                <a:ea typeface="+mn-ea"/>
                <a:cs typeface="+mn-cs"/>
              </a:rPr>
              <a:t>という定式化が有効であることを確かめました。</a:t>
            </a:r>
            <a:endParaRPr kumimoji="1" lang="ja-JP" altLang="en-US" dirty="0"/>
          </a:p>
        </p:txBody>
      </p:sp>
      <p:sp>
        <p:nvSpPr>
          <p:cNvPr id="4" name="スライド番号プレースホルダ 3"/>
          <p:cNvSpPr>
            <a:spLocks noGrp="1"/>
          </p:cNvSpPr>
          <p:nvPr>
            <p:ph type="sldNum" sz="quarter" idx="10"/>
          </p:nvPr>
        </p:nvSpPr>
        <p:spPr/>
        <p:txBody>
          <a:bodyPr/>
          <a:lstStyle/>
          <a:p>
            <a:fld id="{D5435663-121F-49E4-A133-C51408C1B983}" type="slidenum">
              <a:rPr kumimoji="1" lang="ja-JP" altLang="en-US" smtClean="0"/>
              <a:pPr/>
              <a:t>8</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正確にはすべての項が継続を受け取る</a:t>
            </a:r>
            <a:endParaRPr kumimoji="1" lang="ja-JP" altLang="en-US" dirty="0"/>
          </a:p>
        </p:txBody>
      </p:sp>
      <p:sp>
        <p:nvSpPr>
          <p:cNvPr id="4" name="スライド番号プレースホルダ 3"/>
          <p:cNvSpPr>
            <a:spLocks noGrp="1"/>
          </p:cNvSpPr>
          <p:nvPr>
            <p:ph type="sldNum" sz="quarter" idx="10"/>
          </p:nvPr>
        </p:nvSpPr>
        <p:spPr/>
        <p:txBody>
          <a:bodyPr/>
          <a:lstStyle/>
          <a:p>
            <a:fld id="{D5435663-121F-49E4-A133-C51408C1B983}" type="slidenum">
              <a:rPr kumimoji="1" lang="ja-JP" altLang="en-US" smtClean="0"/>
              <a:pPr/>
              <a:t>34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C847330F-8934-4879-AEBB-A14C7AE2CAFF}" type="datetime1">
              <a:rPr kumimoji="1" lang="ja-JP" altLang="en-US" smtClean="0"/>
              <a:pPr/>
              <a:t>2011/2/9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B9849F8-FE40-4731-AB4A-B63F8F16DB5A}" type="datetime1">
              <a:rPr kumimoji="1" lang="ja-JP" altLang="en-US" smtClean="0"/>
              <a:pPr/>
              <a:t>2011/2/9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E654B29-C846-4246-B01A-E4BD007756AE}" type="datetime1">
              <a:rPr kumimoji="1" lang="ja-JP" altLang="en-US" smtClean="0"/>
              <a:pPr/>
              <a:t>2011/2/9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C778E7D-B51E-496E-AD33-119ADED38B02}" type="datetime1">
              <a:rPr kumimoji="1" lang="ja-JP" altLang="en-US" smtClean="0"/>
              <a:pPr/>
              <a:t>2011/2/9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98537AA8-E298-4699-9E6F-720DEFAB92EC}" type="datetime1">
              <a:rPr kumimoji="1" lang="ja-JP" altLang="en-US" smtClean="0"/>
              <a:pPr/>
              <a:t>2011/2/9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A7BD2E7-7FB6-4EFF-905A-C9942ECABBE3}" type="datetime1">
              <a:rPr kumimoji="1" lang="ja-JP" altLang="en-US" smtClean="0"/>
              <a:pPr/>
              <a:t>2011/2/9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8C6DB28-8F38-4A3E-A1FE-441B6B4F18DF}" type="datetime1">
              <a:rPr kumimoji="1" lang="ja-JP" altLang="en-US" smtClean="0"/>
              <a:pPr/>
              <a:t>2011/2/9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DB0B65A-E300-4B67-A325-212AE46F9DE6}" type="datetime1">
              <a:rPr kumimoji="1" lang="ja-JP" altLang="en-US" smtClean="0"/>
              <a:pPr/>
              <a:t>2011/2/9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67F221E-3485-40D9-9B06-FE18ED21195D}" type="datetime1">
              <a:rPr kumimoji="1" lang="ja-JP" altLang="en-US" smtClean="0"/>
              <a:pPr/>
              <a:t>2011/2/9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9392F53-AAA3-42A9-8AE8-6A6D9D3022AE}" type="datetime1">
              <a:rPr kumimoji="1" lang="ja-JP" altLang="en-US" smtClean="0"/>
              <a:pPr/>
              <a:t>2011/2/9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B8AB667-8ED2-4031-925C-305BC188BB64}" type="datetime1">
              <a:rPr kumimoji="1" lang="ja-JP" altLang="en-US" smtClean="0"/>
              <a:pPr/>
              <a:t>2011/2/9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AEF081-4F33-4881-82FF-00FAB1086B18}"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0BDE5-43CD-4881-8412-58B821A670BE}" type="datetime1">
              <a:rPr kumimoji="1" lang="ja-JP" altLang="en-US" smtClean="0"/>
              <a:pPr/>
              <a:t>2011/2/9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AEF081-4F33-4881-82FF-00FAB1086B1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compcert.inria.f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coq.inria.fr/"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CPS </a:t>
            </a:r>
            <a:r>
              <a:rPr kumimoji="1" lang="ja-JP" altLang="en-US" dirty="0" smtClean="0"/>
              <a:t>変換における</a:t>
            </a:r>
            <a:r>
              <a:rPr kumimoji="1" lang="en-US" altLang="ja-JP" dirty="0" smtClean="0"/>
              <a:t/>
            </a:r>
            <a:br>
              <a:rPr kumimoji="1" lang="en-US" altLang="ja-JP" dirty="0" smtClean="0"/>
            </a:br>
            <a:r>
              <a:rPr kumimoji="1" lang="ja-JP" altLang="en-US" dirty="0" smtClean="0"/>
              <a:t>型保存の証明に関する研究</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渡邊裕貴</a:t>
            </a:r>
            <a:r>
              <a:rPr kumimoji="1" lang="en-US" altLang="ja-JP" dirty="0" smtClean="0"/>
              <a:t/>
            </a:r>
            <a:br>
              <a:rPr kumimoji="1" lang="en-US" altLang="ja-JP" dirty="0" smtClean="0"/>
            </a:br>
            <a:r>
              <a:rPr kumimoji="1" lang="ja-JP" altLang="en-US" sz="2800" dirty="0" smtClean="0"/>
              <a:t>コンピュータ科学専攻 米澤研究室</a:t>
            </a:r>
            <a:endParaRPr kumimoji="1" lang="ja-JP"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単純型</a:t>
            </a:r>
            <a:endParaRPr kumimoji="1" lang="ja-JP" altLang="en-US" dirty="0"/>
          </a:p>
        </p:txBody>
      </p:sp>
      <p:sp>
        <p:nvSpPr>
          <p:cNvPr id="6" name="コンテンツ プレースホルダ 5"/>
          <p:cNvSpPr>
            <a:spLocks noGrp="1"/>
          </p:cNvSpPr>
          <p:nvPr>
            <p:ph idx="1"/>
          </p:nvPr>
        </p:nvSpPr>
        <p:spPr/>
        <p:txBody>
          <a:bodyPr/>
          <a:lstStyle/>
          <a:p>
            <a:r>
              <a:rPr kumimoji="1" lang="ja-JP" altLang="en-US" dirty="0" smtClean="0"/>
              <a:t>単純型付きラムダ計算の型</a:t>
            </a:r>
            <a:endParaRPr kumimoji="1" lang="en-US" altLang="ja-JP" dirty="0" smtClean="0"/>
          </a:p>
          <a:p>
            <a:pPr lvl="1"/>
            <a:r>
              <a:rPr kumimoji="1" lang="ja-JP" altLang="en-US" dirty="0" smtClean="0"/>
              <a:t>関数</a:t>
            </a:r>
            <a:endParaRPr kumimoji="1" lang="en-US" altLang="ja-JP" dirty="0" smtClean="0"/>
          </a:p>
          <a:p>
            <a:pPr lvl="2"/>
            <a:r>
              <a:rPr kumimoji="1" lang="en-US" altLang="ja-JP" i="1" dirty="0" smtClean="0"/>
              <a:t>X</a:t>
            </a:r>
            <a:r>
              <a:rPr kumimoji="1" lang="en-US" altLang="ja-JP" dirty="0" smtClean="0"/>
              <a:t> </a:t>
            </a:r>
            <a:r>
              <a:rPr kumimoji="1" lang="ja-JP" altLang="en-US" dirty="0" smtClean="0"/>
              <a:t>→ </a:t>
            </a:r>
            <a:r>
              <a:rPr kumimoji="1" lang="en-US" altLang="ja-JP" i="1" dirty="0" smtClean="0"/>
              <a:t>Y</a:t>
            </a:r>
            <a:endParaRPr kumimoji="1" lang="en-US" altLang="ja-JP" dirty="0" smtClean="0"/>
          </a:p>
          <a:p>
            <a:pPr lvl="1"/>
            <a:r>
              <a:rPr lang="ja-JP" altLang="en-US" dirty="0" smtClean="0"/>
              <a:t>プリミティブ型</a:t>
            </a:r>
            <a:endParaRPr lang="en-US" altLang="ja-JP" dirty="0" smtClean="0"/>
          </a:p>
          <a:p>
            <a:pPr lvl="2"/>
            <a:r>
              <a:rPr lang="en-US" altLang="ja-JP" dirty="0" smtClean="0"/>
              <a:t>Nat, </a:t>
            </a:r>
            <a:r>
              <a:rPr lang="en-US" altLang="ja-JP" dirty="0" err="1" smtClean="0"/>
              <a:t>Int</a:t>
            </a:r>
            <a:r>
              <a:rPr lang="en-US" altLang="ja-JP" dirty="0" smtClean="0"/>
              <a:t>, Unit, </a:t>
            </a:r>
            <a:r>
              <a:rPr lang="ja-JP" altLang="en-US" dirty="0" smtClean="0"/>
              <a:t>⊥</a:t>
            </a:r>
            <a:r>
              <a:rPr lang="en-US" altLang="ja-JP" dirty="0" smtClean="0"/>
              <a:t>, …</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10</a:t>
            </a:fld>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ラムダ計算の定式化</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色々なやり方がある</a:t>
            </a:r>
            <a:endParaRPr kumimoji="1" lang="en-US" altLang="ja-JP" dirty="0" smtClean="0"/>
          </a:p>
          <a:p>
            <a:pPr lvl="1"/>
            <a:r>
              <a:rPr lang="en-US" altLang="ja-JP" dirty="0" smtClean="0"/>
              <a:t>Named </a:t>
            </a:r>
            <a:r>
              <a:rPr lang="en-US" altLang="ja-JP" sz="2000" dirty="0" smtClean="0"/>
              <a:t>(</a:t>
            </a:r>
            <a:r>
              <a:rPr lang="ja-JP" altLang="en-US" sz="2000" dirty="0" smtClean="0"/>
              <a:t>普通の書き方</a:t>
            </a:r>
            <a:r>
              <a:rPr lang="en-US" altLang="ja-JP" sz="2000" dirty="0" smtClean="0"/>
              <a:t>)</a:t>
            </a:r>
            <a:endParaRPr lang="en-US" altLang="ja-JP" dirty="0" smtClean="0"/>
          </a:p>
          <a:p>
            <a:pPr lvl="2"/>
            <a:r>
              <a:rPr lang="el-GR" altLang="ja-JP" dirty="0" smtClean="0"/>
              <a:t>λ</a:t>
            </a:r>
            <a:r>
              <a:rPr lang="en-US" altLang="ja-JP" i="1" dirty="0" smtClean="0"/>
              <a:t>x</a:t>
            </a:r>
            <a:r>
              <a:rPr lang="en-US" altLang="ja-JP" dirty="0" smtClean="0"/>
              <a:t>. </a:t>
            </a:r>
            <a:r>
              <a:rPr lang="el-GR" altLang="ja-JP" dirty="0" smtClean="0"/>
              <a:t>λ</a:t>
            </a:r>
            <a:r>
              <a:rPr lang="en-US" altLang="ja-JP" i="1" dirty="0" smtClean="0"/>
              <a:t>y</a:t>
            </a:r>
            <a:r>
              <a:rPr lang="en-US" altLang="ja-JP" dirty="0" smtClean="0"/>
              <a:t>. </a:t>
            </a:r>
            <a:r>
              <a:rPr lang="en-US" altLang="ja-JP" i="1" dirty="0" smtClean="0"/>
              <a:t>x</a:t>
            </a:r>
            <a:r>
              <a:rPr lang="en-US" altLang="ja-JP" dirty="0" smtClean="0"/>
              <a:t> </a:t>
            </a:r>
            <a:r>
              <a:rPr lang="en-US" altLang="ja-JP" i="1" dirty="0" smtClean="0"/>
              <a:t>z</a:t>
            </a:r>
            <a:r>
              <a:rPr lang="en-US" altLang="ja-JP" dirty="0" smtClean="0"/>
              <a:t> </a:t>
            </a:r>
            <a:r>
              <a:rPr lang="en-US" altLang="ja-JP" i="1" dirty="0" smtClean="0"/>
              <a:t>y</a:t>
            </a:r>
          </a:p>
          <a:p>
            <a:pPr lvl="1"/>
            <a:r>
              <a:rPr lang="en-US" altLang="ja-JP" dirty="0" smtClean="0"/>
              <a:t>De Bruijn index</a:t>
            </a:r>
          </a:p>
          <a:p>
            <a:pPr lvl="2"/>
            <a:r>
              <a:rPr lang="el-GR" altLang="ja-JP" dirty="0" smtClean="0"/>
              <a:t>λ. λ. 1 2 0</a:t>
            </a:r>
          </a:p>
          <a:p>
            <a:pPr lvl="1"/>
            <a:r>
              <a:rPr kumimoji="1" lang="en-US" altLang="ja-JP" dirty="0" smtClean="0"/>
              <a:t>Locally nameless</a:t>
            </a:r>
          </a:p>
          <a:p>
            <a:pPr lvl="2"/>
            <a:r>
              <a:rPr lang="pl-PL" altLang="ja-JP" dirty="0" smtClean="0"/>
              <a:t>λ. λ. 1 </a:t>
            </a:r>
            <a:r>
              <a:rPr lang="pl-PL" altLang="ja-JP" i="1" dirty="0" smtClean="0"/>
              <a:t>z</a:t>
            </a:r>
            <a:r>
              <a:rPr lang="pl-PL" altLang="ja-JP" dirty="0" smtClean="0"/>
              <a:t> 0</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11</a:t>
            </a:fld>
            <a:endParaRPr kumimoji="1" lang="ja-JP" altLang="en-US"/>
          </a:p>
        </p:txBody>
      </p:sp>
      <p:sp>
        <p:nvSpPr>
          <p:cNvPr id="6" name="テキスト ボックス 5"/>
          <p:cNvSpPr txBox="1"/>
          <p:nvPr/>
        </p:nvSpPr>
        <p:spPr>
          <a:xfrm>
            <a:off x="1331640" y="5550331"/>
            <a:ext cx="7416824" cy="830997"/>
          </a:xfrm>
          <a:prstGeom prst="rect">
            <a:avLst/>
          </a:prstGeom>
          <a:noFill/>
        </p:spPr>
        <p:txBody>
          <a:bodyPr wrap="square" rtlCol="0">
            <a:spAutoFit/>
          </a:bodyPr>
          <a:lstStyle/>
          <a:p>
            <a:r>
              <a:rPr lang="en-US" altLang="ja-JP" sz="1600" dirty="0" smtClean="0"/>
              <a:t>N.G. de Bruijn. “Lambda calculus notation with nameless dummies, a tool for automatic formula manipulation, with application to the Church-Rosser theorem.” 1972.</a:t>
            </a:r>
          </a:p>
          <a:p>
            <a:r>
              <a:rPr lang="en-US" altLang="ja-JP" sz="1600" dirty="0" smtClean="0"/>
              <a:t>B. </a:t>
            </a:r>
            <a:r>
              <a:rPr lang="en-US" altLang="ja-JP" sz="1600" dirty="0" err="1" smtClean="0"/>
              <a:t>Aydemir</a:t>
            </a:r>
            <a:r>
              <a:rPr lang="en-US" altLang="ja-JP" sz="1600" dirty="0" smtClean="0"/>
              <a:t>, et al. “Engineering formal metatheory.” 2008.</a:t>
            </a:r>
            <a:endParaRPr kumimoji="1" lang="ja-JP" altLang="en-US" sz="1600" dirty="0"/>
          </a:p>
        </p:txBody>
      </p:sp>
      <p:sp>
        <p:nvSpPr>
          <p:cNvPr id="7" name="左矢印吹き出し 6"/>
          <p:cNvSpPr/>
          <p:nvPr/>
        </p:nvSpPr>
        <p:spPr>
          <a:xfrm>
            <a:off x="4139952" y="4293096"/>
            <a:ext cx="3384376" cy="720080"/>
          </a:xfrm>
          <a:prstGeom prst="leftArrowCallout">
            <a:avLst>
              <a:gd name="adj1" fmla="val 25000"/>
              <a:gd name="adj2" fmla="val 25000"/>
              <a:gd name="adj3" fmla="val 25000"/>
              <a:gd name="adj4" fmla="val 828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2000" dirty="0" smtClean="0"/>
              <a:t>Named + de Bruijn index</a:t>
            </a:r>
            <a:endParaRPr kumimoji="1" lang="ja-JP" altLang="en-US" sz="2000" dirty="0"/>
          </a:p>
        </p:txBody>
      </p:sp>
      <p:sp>
        <p:nvSpPr>
          <p:cNvPr id="8" name="左矢印吹き出し 7"/>
          <p:cNvSpPr/>
          <p:nvPr/>
        </p:nvSpPr>
        <p:spPr>
          <a:xfrm>
            <a:off x="4139952" y="2276872"/>
            <a:ext cx="3384376" cy="720080"/>
          </a:xfrm>
          <a:prstGeom prst="leftArrowCallout">
            <a:avLst>
              <a:gd name="adj1" fmla="val 25000"/>
              <a:gd name="adj2" fmla="val 25000"/>
              <a:gd name="adj3" fmla="val 25000"/>
              <a:gd name="adj4" fmla="val 828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000" dirty="0" smtClean="0"/>
              <a:t>変数を名前で区別</a:t>
            </a:r>
            <a:endParaRPr kumimoji="1" lang="ja-JP" altLang="en-US" sz="2000" dirty="0"/>
          </a:p>
        </p:txBody>
      </p:sp>
      <p:sp>
        <p:nvSpPr>
          <p:cNvPr id="9" name="左矢印吹き出し 8"/>
          <p:cNvSpPr/>
          <p:nvPr/>
        </p:nvSpPr>
        <p:spPr>
          <a:xfrm>
            <a:off x="4139952" y="3284984"/>
            <a:ext cx="3384376" cy="720080"/>
          </a:xfrm>
          <a:prstGeom prst="leftArrowCallout">
            <a:avLst>
              <a:gd name="adj1" fmla="val 25000"/>
              <a:gd name="adj2" fmla="val 25000"/>
              <a:gd name="adj3" fmla="val 25000"/>
              <a:gd name="adj4" fmla="val 828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000" dirty="0" smtClean="0"/>
              <a:t>変数を番号で区別</a:t>
            </a:r>
            <a:endParaRPr kumimoji="1" lang="ja-JP" altLang="en-US" sz="2000" dirty="0"/>
          </a:p>
        </p:txBody>
      </p:sp>
      <p:sp>
        <p:nvSpPr>
          <p:cNvPr id="10" name="角丸四角形 9"/>
          <p:cNvSpPr/>
          <p:nvPr/>
        </p:nvSpPr>
        <p:spPr>
          <a:xfrm>
            <a:off x="5508104" y="4869160"/>
            <a:ext cx="2376264" cy="43204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置換を扱いやすい</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CPS </a:t>
            </a:r>
            <a:r>
              <a:rPr kumimoji="1" lang="ja-JP" altLang="en-US" dirty="0" smtClean="0"/>
              <a:t>変換の定式化</a:t>
            </a:r>
            <a:endParaRPr kumimoji="1" lang="ja-JP" altLang="en-US" dirty="0"/>
          </a:p>
        </p:txBody>
      </p:sp>
      <p:sp>
        <p:nvSpPr>
          <p:cNvPr id="6" name="コンテンツ プレースホルダ 5"/>
          <p:cNvSpPr>
            <a:spLocks noGrp="1"/>
          </p:cNvSpPr>
          <p:nvPr>
            <p:ph idx="1"/>
          </p:nvPr>
        </p:nvSpPr>
        <p:spPr>
          <a:xfrm>
            <a:off x="457200" y="1600201"/>
            <a:ext cx="8229600" cy="1396752"/>
          </a:xfrm>
        </p:spPr>
        <p:txBody>
          <a:bodyPr/>
          <a:lstStyle/>
          <a:p>
            <a:r>
              <a:rPr kumimoji="1" lang="ja-JP" altLang="en-US" dirty="0" smtClean="0"/>
              <a:t>ナイーブな定式化では証明が面倒</a:t>
            </a:r>
            <a:endParaRPr kumimoji="1" lang="en-US" altLang="ja-JP" dirty="0" smtClean="0"/>
          </a:p>
          <a:p>
            <a:pPr lvl="1"/>
            <a:r>
              <a:rPr kumimoji="1" lang="ja-JP" altLang="en-US" dirty="0" smtClean="0"/>
              <a:t>変数名の制約を明示的に扱わないといけない</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12</a:t>
            </a:fld>
            <a:endParaRPr kumimoji="1" lang="ja-JP" altLang="en-US"/>
          </a:p>
        </p:txBody>
      </p:sp>
      <p:sp>
        <p:nvSpPr>
          <p:cNvPr id="5" name="テキスト ボックス 4"/>
          <p:cNvSpPr txBox="1"/>
          <p:nvPr/>
        </p:nvSpPr>
        <p:spPr>
          <a:xfrm>
            <a:off x="827584" y="2924944"/>
            <a:ext cx="7992888" cy="1938992"/>
          </a:xfrm>
          <a:prstGeom prst="rect">
            <a:avLst/>
          </a:prstGeom>
          <a:noFill/>
        </p:spPr>
        <p:txBody>
          <a:bodyPr wrap="square" rtlCol="0">
            <a:spAutoFit/>
          </a:bodyPr>
          <a:lstStyle/>
          <a:p>
            <a:pPr marL="0" lvl="1">
              <a:buNone/>
            </a:pPr>
            <a:r>
              <a:rPr lang="en-US" altLang="ja-JP" sz="2000" dirty="0" smtClean="0"/>
              <a:t>[[</a:t>
            </a:r>
            <a:r>
              <a:rPr lang="en-US" altLang="ja-JP" sz="2000" i="1" dirty="0" smtClean="0"/>
              <a:t>x</a:t>
            </a:r>
            <a:r>
              <a:rPr lang="en-US" altLang="ja-JP" sz="2000" dirty="0" smtClean="0"/>
              <a:t>]]	= </a:t>
            </a:r>
            <a:r>
              <a:rPr lang="en-US" altLang="ja-JP" sz="2000" dirty="0" err="1" smtClean="0"/>
              <a:t>λ</a:t>
            </a:r>
            <a:r>
              <a:rPr lang="en-US" altLang="ja-JP" sz="2000" i="1" dirty="0" err="1" smtClean="0"/>
              <a:t>k</a:t>
            </a:r>
            <a:r>
              <a:rPr lang="en-US" altLang="ja-JP" sz="2000" dirty="0" smtClean="0"/>
              <a:t>. </a:t>
            </a:r>
            <a:r>
              <a:rPr lang="en-US" altLang="ja-JP" sz="2000" i="1" dirty="0" smtClean="0"/>
              <a:t>k</a:t>
            </a:r>
            <a:r>
              <a:rPr lang="en-US" altLang="ja-JP" sz="2000" dirty="0" smtClean="0"/>
              <a:t> </a:t>
            </a:r>
            <a:r>
              <a:rPr lang="en-US" altLang="ja-JP" sz="2000" i="1" dirty="0" smtClean="0"/>
              <a:t>x				</a:t>
            </a:r>
            <a:r>
              <a:rPr lang="en-US" altLang="ja-JP" sz="2400" dirty="0" smtClean="0">
                <a:solidFill>
                  <a:srgbClr val="FF0000"/>
                </a:solidFill>
              </a:rPr>
              <a:t>(</a:t>
            </a:r>
            <a:r>
              <a:rPr lang="en-US" altLang="ja-JP" sz="2400" i="1" dirty="0" smtClean="0">
                <a:solidFill>
                  <a:srgbClr val="FF0000"/>
                </a:solidFill>
              </a:rPr>
              <a:t>k</a:t>
            </a:r>
            <a:r>
              <a:rPr lang="en-US" altLang="ja-JP" sz="2400" dirty="0" smtClean="0">
                <a:solidFill>
                  <a:srgbClr val="FF0000"/>
                </a:solidFill>
              </a:rPr>
              <a:t> ≠ </a:t>
            </a:r>
            <a:r>
              <a:rPr lang="en-US" altLang="ja-JP" sz="2400" i="1" dirty="0" smtClean="0">
                <a:solidFill>
                  <a:srgbClr val="FF0000"/>
                </a:solidFill>
              </a:rPr>
              <a:t>x</a:t>
            </a:r>
            <a:r>
              <a:rPr lang="en-US" altLang="ja-JP" sz="2400" dirty="0" smtClean="0">
                <a:solidFill>
                  <a:srgbClr val="FF0000"/>
                </a:solidFill>
              </a:rPr>
              <a:t>)</a:t>
            </a:r>
          </a:p>
          <a:p>
            <a:pPr marL="0" lvl="1">
              <a:buNone/>
            </a:pPr>
            <a:r>
              <a:rPr lang="en-US" altLang="ja-JP" sz="2000" dirty="0" smtClean="0"/>
              <a:t>[[</a:t>
            </a:r>
            <a:r>
              <a:rPr lang="en-US" altLang="ja-JP" sz="2000" dirty="0" err="1" smtClean="0"/>
              <a:t>λ</a:t>
            </a:r>
            <a:r>
              <a:rPr lang="en-US" altLang="ja-JP" sz="2000" i="1" dirty="0" err="1" smtClean="0"/>
              <a:t>x</a:t>
            </a:r>
            <a:r>
              <a:rPr lang="en-US" altLang="ja-JP" sz="2000" dirty="0" smtClean="0"/>
              <a:t>. </a:t>
            </a:r>
            <a:r>
              <a:rPr lang="en-US" altLang="ja-JP" sz="2000" i="1" dirty="0" smtClean="0"/>
              <a:t>t</a:t>
            </a:r>
            <a:r>
              <a:rPr lang="en-US" altLang="ja-JP" sz="2000" dirty="0" smtClean="0"/>
              <a:t>]]	= </a:t>
            </a:r>
            <a:r>
              <a:rPr lang="en-US" altLang="ja-JP" sz="2000" dirty="0" err="1" smtClean="0"/>
              <a:t>λ</a:t>
            </a:r>
            <a:r>
              <a:rPr lang="en-US" altLang="ja-JP" sz="2000" i="1" dirty="0" err="1" smtClean="0"/>
              <a:t>k</a:t>
            </a:r>
            <a:r>
              <a:rPr lang="en-US" altLang="ja-JP" sz="2000" dirty="0" smtClean="0"/>
              <a:t>. </a:t>
            </a:r>
            <a:r>
              <a:rPr lang="en-US" altLang="ja-JP" sz="2000" i="1" dirty="0" smtClean="0"/>
              <a:t>k</a:t>
            </a:r>
            <a:r>
              <a:rPr lang="en-US" altLang="ja-JP" sz="2000" dirty="0" smtClean="0"/>
              <a:t> (</a:t>
            </a:r>
            <a:r>
              <a:rPr lang="en-US" altLang="ja-JP" sz="2000" dirty="0" err="1" smtClean="0"/>
              <a:t>λ</a:t>
            </a:r>
            <a:r>
              <a:rPr lang="en-US" altLang="ja-JP" sz="2000" i="1" dirty="0" err="1" smtClean="0"/>
              <a:t>x</a:t>
            </a:r>
            <a:r>
              <a:rPr lang="en-US" altLang="ja-JP" sz="2000" dirty="0" smtClean="0"/>
              <a:t>. [[</a:t>
            </a:r>
            <a:r>
              <a:rPr lang="en-US" altLang="ja-JP" sz="2000" i="1" dirty="0" smtClean="0"/>
              <a:t>t</a:t>
            </a:r>
            <a:r>
              <a:rPr lang="en-US" altLang="ja-JP" sz="2000" dirty="0" smtClean="0"/>
              <a:t>]])			</a:t>
            </a:r>
            <a:r>
              <a:rPr lang="en-US" altLang="ja-JP" sz="2400" dirty="0" smtClean="0">
                <a:solidFill>
                  <a:srgbClr val="FF0000"/>
                </a:solidFill>
              </a:rPr>
              <a:t>(</a:t>
            </a:r>
            <a:r>
              <a:rPr lang="en-US" altLang="ja-JP" sz="2400" i="1" dirty="0" smtClean="0">
                <a:solidFill>
                  <a:srgbClr val="FF0000"/>
                </a:solidFill>
              </a:rPr>
              <a:t>k</a:t>
            </a:r>
            <a:r>
              <a:rPr lang="en-US" altLang="ja-JP" sz="2400" dirty="0" smtClean="0">
                <a:solidFill>
                  <a:srgbClr val="FF0000"/>
                </a:solidFill>
              </a:rPr>
              <a:t> ∉ FV(</a:t>
            </a:r>
            <a:r>
              <a:rPr lang="en-US" altLang="ja-JP" sz="2400" dirty="0" err="1" smtClean="0">
                <a:solidFill>
                  <a:srgbClr val="FF0000"/>
                </a:solidFill>
              </a:rPr>
              <a:t>λ</a:t>
            </a:r>
            <a:r>
              <a:rPr lang="en-US" altLang="ja-JP" sz="2400" i="1" dirty="0" err="1" smtClean="0">
                <a:solidFill>
                  <a:srgbClr val="FF0000"/>
                </a:solidFill>
              </a:rPr>
              <a:t>x</a:t>
            </a:r>
            <a:r>
              <a:rPr lang="en-US" altLang="ja-JP" sz="2400" dirty="0" smtClean="0">
                <a:solidFill>
                  <a:srgbClr val="FF0000"/>
                </a:solidFill>
              </a:rPr>
              <a:t>. </a:t>
            </a:r>
            <a:r>
              <a:rPr lang="en-US" altLang="ja-JP" sz="2400" i="1" dirty="0" smtClean="0">
                <a:solidFill>
                  <a:srgbClr val="FF0000"/>
                </a:solidFill>
              </a:rPr>
              <a:t>t</a:t>
            </a:r>
            <a:r>
              <a:rPr lang="en-US" altLang="ja-JP" sz="2400" dirty="0" smtClean="0">
                <a:solidFill>
                  <a:srgbClr val="FF0000"/>
                </a:solidFill>
              </a:rPr>
              <a:t>))</a:t>
            </a:r>
          </a:p>
          <a:p>
            <a:pPr marL="0" lvl="1">
              <a:buNone/>
            </a:pPr>
            <a:r>
              <a:rPr lang="en-US" altLang="ja-JP" sz="2000" dirty="0" smtClean="0"/>
              <a:t>[[</a:t>
            </a:r>
            <a:r>
              <a:rPr lang="en-US" altLang="ja-JP" sz="2000" i="1" dirty="0" smtClean="0"/>
              <a:t>t</a:t>
            </a:r>
            <a:r>
              <a:rPr lang="en-US" altLang="ja-JP" sz="2000" baseline="-25000" dirty="0" smtClean="0"/>
              <a:t>1</a:t>
            </a:r>
            <a:r>
              <a:rPr lang="en-US" altLang="ja-JP" sz="2000" dirty="0" smtClean="0"/>
              <a:t> </a:t>
            </a:r>
            <a:r>
              <a:rPr lang="en-US" altLang="ja-JP" sz="2000" i="1" dirty="0" smtClean="0"/>
              <a:t>t</a:t>
            </a:r>
            <a:r>
              <a:rPr lang="en-US" altLang="ja-JP" sz="2000" baseline="-25000" dirty="0" smtClean="0"/>
              <a:t>2</a:t>
            </a:r>
            <a:r>
              <a:rPr lang="en-US" altLang="ja-JP" sz="2000" dirty="0" smtClean="0"/>
              <a:t>]]	= </a:t>
            </a:r>
            <a:r>
              <a:rPr lang="en-US" altLang="ja-JP" sz="2000" dirty="0" err="1" smtClean="0"/>
              <a:t>λ</a:t>
            </a:r>
            <a:r>
              <a:rPr lang="en-US" altLang="ja-JP" sz="2000" i="1" dirty="0" err="1" smtClean="0"/>
              <a:t>k</a:t>
            </a:r>
            <a:r>
              <a:rPr lang="en-US" altLang="ja-JP" sz="2000" dirty="0" smtClean="0"/>
              <a:t>. [[</a:t>
            </a:r>
            <a:r>
              <a:rPr lang="en-US" altLang="ja-JP" sz="2000" i="1" dirty="0" smtClean="0"/>
              <a:t>t</a:t>
            </a:r>
            <a:r>
              <a:rPr lang="en-US" altLang="ja-JP" sz="2000" baseline="-25000" dirty="0" smtClean="0"/>
              <a:t>1</a:t>
            </a:r>
            <a:r>
              <a:rPr lang="en-US" altLang="ja-JP" sz="2000" dirty="0" smtClean="0"/>
              <a:t>]] (λ</a:t>
            </a:r>
            <a:r>
              <a:rPr lang="en-US" altLang="ja-JP" sz="2000" i="1" dirty="0" smtClean="0"/>
              <a:t>v</a:t>
            </a:r>
            <a:r>
              <a:rPr lang="en-US" altLang="ja-JP" sz="2000" baseline="-25000" dirty="0" smtClean="0"/>
              <a:t>1</a:t>
            </a:r>
            <a:r>
              <a:rPr lang="en-US" altLang="ja-JP" sz="2000" dirty="0" smtClean="0"/>
              <a:t>. [[</a:t>
            </a:r>
            <a:r>
              <a:rPr lang="en-US" altLang="ja-JP" sz="2000" i="1" dirty="0" smtClean="0"/>
              <a:t>t</a:t>
            </a:r>
            <a:r>
              <a:rPr lang="en-US" altLang="ja-JP" sz="2000" baseline="-25000" dirty="0" smtClean="0"/>
              <a:t>2</a:t>
            </a:r>
            <a:r>
              <a:rPr lang="en-US" altLang="ja-JP" sz="2000" dirty="0" smtClean="0"/>
              <a:t>]] (λ</a:t>
            </a:r>
            <a:r>
              <a:rPr lang="en-US" altLang="ja-JP" sz="2000" i="1" dirty="0" smtClean="0"/>
              <a:t>v</a:t>
            </a:r>
            <a:r>
              <a:rPr lang="en-US" altLang="ja-JP" sz="2000" baseline="-25000" dirty="0" smtClean="0"/>
              <a:t>2</a:t>
            </a:r>
            <a:r>
              <a:rPr lang="en-US" altLang="ja-JP" sz="2000" dirty="0" smtClean="0"/>
              <a:t>. </a:t>
            </a:r>
            <a:r>
              <a:rPr lang="en-US" altLang="ja-JP" sz="2000" i="1" dirty="0" smtClean="0"/>
              <a:t>v</a:t>
            </a:r>
            <a:r>
              <a:rPr lang="en-US" altLang="ja-JP" sz="2000" baseline="-25000" dirty="0" smtClean="0"/>
              <a:t>1</a:t>
            </a:r>
            <a:r>
              <a:rPr lang="en-US" altLang="ja-JP" sz="2000" dirty="0" smtClean="0"/>
              <a:t> </a:t>
            </a:r>
            <a:r>
              <a:rPr lang="en-US" altLang="ja-JP" sz="2000" i="1" dirty="0" smtClean="0"/>
              <a:t>v</a:t>
            </a:r>
            <a:r>
              <a:rPr lang="en-US" altLang="ja-JP" sz="2000" baseline="-25000" dirty="0" smtClean="0"/>
              <a:t>2</a:t>
            </a:r>
            <a:r>
              <a:rPr lang="en-US" altLang="ja-JP" sz="2000" dirty="0" smtClean="0"/>
              <a:t> </a:t>
            </a:r>
            <a:r>
              <a:rPr lang="en-US" altLang="ja-JP" sz="2000" i="1" dirty="0" smtClean="0"/>
              <a:t>k</a:t>
            </a:r>
            <a:r>
              <a:rPr lang="en-US" altLang="ja-JP" sz="2000" dirty="0" smtClean="0"/>
              <a:t>))	</a:t>
            </a:r>
            <a:r>
              <a:rPr lang="en-US" altLang="ja-JP" sz="2400" dirty="0" smtClean="0">
                <a:solidFill>
                  <a:srgbClr val="FF0000"/>
                </a:solidFill>
              </a:rPr>
              <a:t>(</a:t>
            </a:r>
            <a:r>
              <a:rPr lang="en-US" altLang="ja-JP" sz="2400" i="1" dirty="0" smtClean="0">
                <a:solidFill>
                  <a:srgbClr val="FF0000"/>
                </a:solidFill>
              </a:rPr>
              <a:t>k</a:t>
            </a:r>
            <a:r>
              <a:rPr lang="en-US" altLang="ja-JP" sz="2400" dirty="0" smtClean="0">
                <a:solidFill>
                  <a:srgbClr val="FF0000"/>
                </a:solidFill>
              </a:rPr>
              <a:t> ∉ FV(</a:t>
            </a:r>
            <a:r>
              <a:rPr lang="en-US" altLang="ja-JP" sz="2400" i="1" dirty="0" smtClean="0">
                <a:solidFill>
                  <a:srgbClr val="FF0000"/>
                </a:solidFill>
              </a:rPr>
              <a:t>t</a:t>
            </a:r>
            <a:r>
              <a:rPr lang="en-US" altLang="ja-JP" sz="2400" baseline="-25000" dirty="0" smtClean="0">
                <a:solidFill>
                  <a:srgbClr val="FF0000"/>
                </a:solidFill>
              </a:rPr>
              <a:t>1</a:t>
            </a:r>
            <a:r>
              <a:rPr lang="en-US" altLang="ja-JP" sz="2400" dirty="0" smtClean="0">
                <a:solidFill>
                  <a:srgbClr val="FF0000"/>
                </a:solidFill>
              </a:rPr>
              <a:t> </a:t>
            </a:r>
            <a:r>
              <a:rPr lang="en-US" altLang="ja-JP" sz="2400" i="1" dirty="0" smtClean="0">
                <a:solidFill>
                  <a:srgbClr val="FF0000"/>
                </a:solidFill>
              </a:rPr>
              <a:t>t</a:t>
            </a:r>
            <a:r>
              <a:rPr lang="en-US" altLang="ja-JP" sz="2400" baseline="-25000" dirty="0" smtClean="0">
                <a:solidFill>
                  <a:srgbClr val="FF0000"/>
                </a:solidFill>
              </a:rPr>
              <a:t>2</a:t>
            </a:r>
            <a:r>
              <a:rPr lang="en-US" altLang="ja-JP" sz="2400" dirty="0" smtClean="0">
                <a:solidFill>
                  <a:srgbClr val="FF0000"/>
                </a:solidFill>
              </a:rPr>
              <a:t>))</a:t>
            </a:r>
            <a:r>
              <a:rPr lang="en-US" altLang="ja-JP" sz="2400" dirty="0" smtClean="0"/>
              <a:t/>
            </a:r>
            <a:br>
              <a:rPr lang="en-US" altLang="ja-JP" sz="2400" dirty="0" smtClean="0"/>
            </a:br>
            <a:r>
              <a:rPr lang="en-US" altLang="ja-JP" sz="2400" dirty="0" smtClean="0"/>
              <a:t>					</a:t>
            </a:r>
            <a:r>
              <a:rPr lang="en-US" altLang="ja-JP" sz="2400" dirty="0" smtClean="0">
                <a:solidFill>
                  <a:srgbClr val="FF0000"/>
                </a:solidFill>
              </a:rPr>
              <a:t>(</a:t>
            </a:r>
            <a:r>
              <a:rPr lang="en-US" altLang="ja-JP" sz="2400" i="1" dirty="0" smtClean="0">
                <a:solidFill>
                  <a:srgbClr val="FF0000"/>
                </a:solidFill>
              </a:rPr>
              <a:t>v</a:t>
            </a:r>
            <a:r>
              <a:rPr lang="en-US" altLang="ja-JP" sz="2400" baseline="-25000" dirty="0" smtClean="0">
                <a:solidFill>
                  <a:srgbClr val="FF0000"/>
                </a:solidFill>
              </a:rPr>
              <a:t>1</a:t>
            </a:r>
            <a:r>
              <a:rPr lang="en-US" altLang="ja-JP" sz="2400" dirty="0" smtClean="0">
                <a:solidFill>
                  <a:srgbClr val="FF0000"/>
                </a:solidFill>
              </a:rPr>
              <a:t> ≠ </a:t>
            </a:r>
            <a:r>
              <a:rPr lang="en-US" altLang="ja-JP" sz="2400" i="1" dirty="0" smtClean="0">
                <a:solidFill>
                  <a:srgbClr val="FF0000"/>
                </a:solidFill>
              </a:rPr>
              <a:t>k</a:t>
            </a:r>
            <a:r>
              <a:rPr lang="en-US" altLang="ja-JP" sz="2400" dirty="0" smtClean="0">
                <a:solidFill>
                  <a:srgbClr val="FF0000"/>
                </a:solidFill>
              </a:rPr>
              <a:t>, </a:t>
            </a:r>
            <a:r>
              <a:rPr lang="en-US" altLang="ja-JP" sz="2400" i="1" dirty="0" smtClean="0">
                <a:solidFill>
                  <a:srgbClr val="FF0000"/>
                </a:solidFill>
              </a:rPr>
              <a:t>v</a:t>
            </a:r>
            <a:r>
              <a:rPr lang="en-US" altLang="ja-JP" sz="2400" baseline="-25000" dirty="0" smtClean="0">
                <a:solidFill>
                  <a:srgbClr val="FF0000"/>
                </a:solidFill>
              </a:rPr>
              <a:t>1</a:t>
            </a:r>
            <a:r>
              <a:rPr lang="en-US" altLang="ja-JP" sz="2400" dirty="0" smtClean="0">
                <a:solidFill>
                  <a:srgbClr val="FF0000"/>
                </a:solidFill>
              </a:rPr>
              <a:t> ∉ FV(</a:t>
            </a:r>
            <a:r>
              <a:rPr lang="en-US" altLang="ja-JP" sz="2400" i="1" dirty="0" smtClean="0">
                <a:solidFill>
                  <a:srgbClr val="FF0000"/>
                </a:solidFill>
              </a:rPr>
              <a:t>t</a:t>
            </a:r>
            <a:r>
              <a:rPr lang="en-US" altLang="ja-JP" sz="2400" baseline="-25000" dirty="0" smtClean="0">
                <a:solidFill>
                  <a:srgbClr val="FF0000"/>
                </a:solidFill>
              </a:rPr>
              <a:t>2</a:t>
            </a:r>
            <a:r>
              <a:rPr lang="en-US" altLang="ja-JP" sz="2400" dirty="0" smtClean="0">
                <a:solidFill>
                  <a:srgbClr val="FF0000"/>
                </a:solidFill>
              </a:rPr>
              <a:t>))</a:t>
            </a:r>
            <a:r>
              <a:rPr lang="en-US" altLang="ja-JP" sz="2400" dirty="0" smtClean="0"/>
              <a:t/>
            </a:r>
            <a:br>
              <a:rPr lang="en-US" altLang="ja-JP" sz="2400" dirty="0" smtClean="0"/>
            </a:br>
            <a:r>
              <a:rPr lang="en-US" altLang="ja-JP" sz="2400" dirty="0" smtClean="0"/>
              <a:t>					</a:t>
            </a:r>
            <a:r>
              <a:rPr lang="en-US" altLang="ja-JP" sz="2400" dirty="0" smtClean="0">
                <a:solidFill>
                  <a:srgbClr val="FF0000"/>
                </a:solidFill>
              </a:rPr>
              <a:t>(</a:t>
            </a:r>
            <a:r>
              <a:rPr lang="en-US" altLang="ja-JP" sz="2400" i="1" dirty="0" smtClean="0">
                <a:solidFill>
                  <a:srgbClr val="FF0000"/>
                </a:solidFill>
              </a:rPr>
              <a:t>v</a:t>
            </a:r>
            <a:r>
              <a:rPr lang="en-US" altLang="ja-JP" sz="2400" baseline="-25000" dirty="0" smtClean="0">
                <a:solidFill>
                  <a:srgbClr val="FF0000"/>
                </a:solidFill>
              </a:rPr>
              <a:t>2</a:t>
            </a:r>
            <a:r>
              <a:rPr lang="en-US" altLang="ja-JP" sz="2400" dirty="0" smtClean="0">
                <a:solidFill>
                  <a:srgbClr val="FF0000"/>
                </a:solidFill>
              </a:rPr>
              <a:t> ≠ </a:t>
            </a:r>
            <a:r>
              <a:rPr lang="en-US" altLang="ja-JP" sz="2400" i="1" dirty="0" smtClean="0">
                <a:solidFill>
                  <a:srgbClr val="FF0000"/>
                </a:solidFill>
              </a:rPr>
              <a:t>k</a:t>
            </a:r>
            <a:r>
              <a:rPr lang="en-US" altLang="ja-JP" sz="2400" dirty="0" smtClean="0">
                <a:solidFill>
                  <a:srgbClr val="FF0000"/>
                </a:solidFill>
              </a:rPr>
              <a:t>, </a:t>
            </a:r>
            <a:r>
              <a:rPr lang="en-US" altLang="ja-JP" sz="2400" i="1" dirty="0" smtClean="0">
                <a:solidFill>
                  <a:srgbClr val="FF0000"/>
                </a:solidFill>
              </a:rPr>
              <a:t>v</a:t>
            </a:r>
            <a:r>
              <a:rPr lang="en-US" altLang="ja-JP" sz="2400" baseline="-25000" dirty="0" smtClean="0">
                <a:solidFill>
                  <a:srgbClr val="FF0000"/>
                </a:solidFill>
              </a:rPr>
              <a:t>2</a:t>
            </a:r>
            <a:r>
              <a:rPr lang="en-US" altLang="ja-JP" sz="2400" dirty="0" smtClean="0">
                <a:solidFill>
                  <a:srgbClr val="FF0000"/>
                </a:solidFill>
              </a:rPr>
              <a:t> ≠ </a:t>
            </a:r>
            <a:r>
              <a:rPr lang="en-US" altLang="ja-JP" sz="2400" i="1" dirty="0" smtClean="0">
                <a:solidFill>
                  <a:srgbClr val="FF0000"/>
                </a:solidFill>
              </a:rPr>
              <a:t>v</a:t>
            </a:r>
            <a:r>
              <a:rPr lang="en-US" altLang="ja-JP" sz="2400" baseline="-25000" dirty="0" smtClean="0">
                <a:solidFill>
                  <a:srgbClr val="FF0000"/>
                </a:solidFill>
              </a:rPr>
              <a:t>1</a:t>
            </a:r>
            <a:r>
              <a:rPr lang="en-US" altLang="ja-JP" sz="2400" dirty="0" smtClean="0">
                <a:solidFill>
                  <a:srgbClr val="FF0000"/>
                </a:solidFill>
              </a:rPr>
              <a:t>)</a:t>
            </a:r>
          </a:p>
        </p:txBody>
      </p:sp>
      <p:sp>
        <p:nvSpPr>
          <p:cNvPr id="7" name="角丸四角形吹き出し 6"/>
          <p:cNvSpPr/>
          <p:nvPr/>
        </p:nvSpPr>
        <p:spPr>
          <a:xfrm>
            <a:off x="2342252" y="5013176"/>
            <a:ext cx="2448272" cy="1152128"/>
          </a:xfrm>
          <a:prstGeom prst="wedgeRoundRectCallout">
            <a:avLst>
              <a:gd name="adj1" fmla="val 72150"/>
              <a:gd name="adj2" fmla="val -95504"/>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000" dirty="0" smtClean="0"/>
              <a:t>新しく導入される</a:t>
            </a:r>
            <a:r>
              <a:rPr kumimoji="1" lang="en-US" altLang="ja-JP" sz="2000" dirty="0" smtClean="0"/>
              <a:t/>
            </a:r>
            <a:br>
              <a:rPr kumimoji="1" lang="en-US" altLang="ja-JP" sz="2000" dirty="0" smtClean="0"/>
            </a:br>
            <a:r>
              <a:rPr kumimoji="1" lang="ja-JP" altLang="en-US" sz="2000" dirty="0" smtClean="0"/>
              <a:t>変数名の重複を</a:t>
            </a:r>
            <a:r>
              <a:rPr kumimoji="1" lang="en-US" altLang="ja-JP" sz="2000" dirty="0" smtClean="0"/>
              <a:t/>
            </a:r>
            <a:br>
              <a:rPr kumimoji="1" lang="en-US" altLang="ja-JP" sz="2000" dirty="0" smtClean="0"/>
            </a:br>
            <a:r>
              <a:rPr kumimoji="1" lang="ja-JP" altLang="en-US" sz="2000" dirty="0" smtClean="0"/>
              <a:t>避ける制約</a:t>
            </a:r>
            <a:endParaRPr kumimoji="1" lang="ja-JP" alt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Two-Sorted Representation</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変数名の制約がなくなり証明が楽</a:t>
            </a:r>
            <a:endParaRPr kumimoji="1" lang="ja-JP" altLang="en-US" dirty="0" smtClean="0"/>
          </a:p>
          <a:p>
            <a:pPr lvl="1"/>
            <a:r>
              <a:rPr kumimoji="1" lang="ja-JP" altLang="en-US" dirty="0" smtClean="0"/>
              <a:t>名前だけでなく「</a:t>
            </a:r>
            <a:r>
              <a:rPr lang="en-US" altLang="ja-JP" dirty="0" smtClean="0"/>
              <a:t>′</a:t>
            </a:r>
            <a:r>
              <a:rPr kumimoji="1" lang="ja-JP" altLang="en-US" dirty="0" smtClean="0"/>
              <a:t>」の有無でも変数を区別</a:t>
            </a:r>
            <a:endParaRPr kumimoji="1" lang="en-US" altLang="ja-JP" dirty="0" smtClean="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13</a:t>
            </a:fld>
            <a:endParaRPr kumimoji="1" lang="ja-JP" altLang="en-US"/>
          </a:p>
        </p:txBody>
      </p:sp>
      <p:sp>
        <p:nvSpPr>
          <p:cNvPr id="5" name="正方形/長方形 4"/>
          <p:cNvSpPr/>
          <p:nvPr/>
        </p:nvSpPr>
        <p:spPr>
          <a:xfrm>
            <a:off x="1727684" y="3140968"/>
            <a:ext cx="5688632" cy="1200329"/>
          </a:xfrm>
          <a:prstGeom prst="rect">
            <a:avLst/>
          </a:prstGeom>
        </p:spPr>
        <p:txBody>
          <a:bodyPr wrap="square">
            <a:spAutoFit/>
          </a:bodyPr>
          <a:lstStyle/>
          <a:p>
            <a:pPr marL="0" lvl="1">
              <a:buNone/>
            </a:pPr>
            <a:r>
              <a:rPr lang="en-US" altLang="ja-JP" sz="2400" dirty="0" smtClean="0"/>
              <a:t>[[</a:t>
            </a:r>
            <a:r>
              <a:rPr lang="en-US" altLang="ja-JP" sz="2400" i="1" dirty="0" smtClean="0"/>
              <a:t>x</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k</a:t>
            </a:r>
            <a:r>
              <a:rPr lang="en-US" altLang="ja-JP" sz="2400" dirty="0" smtClean="0"/>
              <a:t>′ </a:t>
            </a:r>
            <a:r>
              <a:rPr lang="en-US" altLang="ja-JP" sz="2400" i="1" dirty="0" smtClean="0"/>
              <a:t>x</a:t>
            </a:r>
            <a:endParaRPr lang="en-US" altLang="ja-JP" sz="2400" dirty="0" smtClean="0">
              <a:solidFill>
                <a:srgbClr val="FF0000"/>
              </a:solidFill>
            </a:endParaRPr>
          </a:p>
          <a:p>
            <a:pPr marL="0" lvl="1">
              <a:buNone/>
            </a:pPr>
            <a:r>
              <a:rPr lang="en-US" altLang="ja-JP" sz="2400" dirty="0" smtClean="0"/>
              <a:t>[[</a:t>
            </a:r>
            <a:r>
              <a:rPr lang="en-US" altLang="ja-JP" sz="2400" dirty="0" err="1" smtClean="0"/>
              <a:t>λ</a:t>
            </a:r>
            <a:r>
              <a:rPr lang="en-US" altLang="ja-JP" sz="2400" i="1" dirty="0" err="1" smtClean="0"/>
              <a:t>x</a:t>
            </a:r>
            <a:r>
              <a:rPr lang="en-US" altLang="ja-JP" sz="2400" dirty="0" smtClean="0"/>
              <a:t>. </a:t>
            </a:r>
            <a:r>
              <a:rPr lang="en-US" altLang="ja-JP" sz="2400" i="1" dirty="0" smtClean="0"/>
              <a:t>t</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k</a:t>
            </a:r>
            <a:r>
              <a:rPr lang="en-US" altLang="ja-JP" sz="2400" dirty="0" smtClean="0"/>
              <a:t>′ (</a:t>
            </a:r>
            <a:r>
              <a:rPr lang="en-US" altLang="ja-JP" sz="2400" dirty="0" err="1" smtClean="0"/>
              <a:t>λ</a:t>
            </a:r>
            <a:r>
              <a:rPr lang="en-US" altLang="ja-JP" sz="2400" i="1" dirty="0" err="1" smtClean="0"/>
              <a:t>x</a:t>
            </a:r>
            <a:r>
              <a:rPr lang="en-US" altLang="ja-JP" sz="2400" dirty="0" smtClean="0"/>
              <a:t>. [[</a:t>
            </a:r>
            <a:r>
              <a:rPr lang="en-US" altLang="ja-JP" sz="2400" i="1" dirty="0" smtClean="0"/>
              <a:t>t</a:t>
            </a:r>
            <a:r>
              <a:rPr lang="en-US" altLang="ja-JP" sz="2400" dirty="0" smtClean="0"/>
              <a:t>]])</a:t>
            </a:r>
            <a:endParaRPr lang="en-US" altLang="ja-JP" sz="2400" dirty="0" smtClean="0">
              <a:solidFill>
                <a:srgbClr val="FF0000"/>
              </a:solidFill>
            </a:endParaRPr>
          </a:p>
          <a:p>
            <a:pPr marL="0" lvl="1">
              <a:buNone/>
            </a:pPr>
            <a:r>
              <a:rPr lang="en-US" altLang="ja-JP" sz="2400" dirty="0" smtClean="0"/>
              <a:t>[[</a:t>
            </a:r>
            <a:r>
              <a:rPr lang="en-US" altLang="ja-JP" sz="2400" i="1" dirty="0" smtClean="0"/>
              <a:t>t</a:t>
            </a:r>
            <a:r>
              <a:rPr lang="en-US" altLang="ja-JP" sz="2400" baseline="-25000" dirty="0" smtClean="0"/>
              <a:t>1</a:t>
            </a:r>
            <a:r>
              <a:rPr lang="en-US" altLang="ja-JP" sz="2400" dirty="0" smtClean="0"/>
              <a:t> </a:t>
            </a:r>
            <a:r>
              <a:rPr lang="en-US" altLang="ja-JP" sz="2400" i="1" dirty="0" smtClean="0"/>
              <a:t>t</a:t>
            </a:r>
            <a:r>
              <a:rPr lang="en-US" altLang="ja-JP" sz="2400" baseline="-25000" dirty="0" smtClean="0"/>
              <a:t>2</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t</a:t>
            </a:r>
            <a:r>
              <a:rPr lang="en-US" altLang="ja-JP" sz="2400" baseline="-25000" dirty="0" smtClean="0"/>
              <a:t>1</a:t>
            </a:r>
            <a:r>
              <a:rPr lang="en-US" altLang="ja-JP" sz="2400" dirty="0" smtClean="0"/>
              <a:t>]] (λ</a:t>
            </a:r>
            <a:r>
              <a:rPr lang="en-US" altLang="ja-JP" sz="2400" i="1" dirty="0" smtClean="0"/>
              <a:t>v</a:t>
            </a:r>
            <a:r>
              <a:rPr lang="en-US" altLang="ja-JP" sz="2400" baseline="-25000" dirty="0" smtClean="0"/>
              <a:t>1</a:t>
            </a:r>
            <a:r>
              <a:rPr lang="en-US" altLang="ja-JP" sz="2400" dirty="0" smtClean="0"/>
              <a:t>′. [[</a:t>
            </a:r>
            <a:r>
              <a:rPr lang="en-US" altLang="ja-JP" sz="2400" i="1" dirty="0" smtClean="0"/>
              <a:t>t</a:t>
            </a:r>
            <a:r>
              <a:rPr lang="en-US" altLang="ja-JP" sz="2400" baseline="-25000" dirty="0" smtClean="0"/>
              <a:t>2</a:t>
            </a:r>
            <a:r>
              <a:rPr lang="en-US" altLang="ja-JP" sz="2400" dirty="0" smtClean="0"/>
              <a:t>]] (λ</a:t>
            </a:r>
            <a:r>
              <a:rPr lang="en-US" altLang="ja-JP" sz="2400" i="1" dirty="0" smtClean="0"/>
              <a:t>v</a:t>
            </a:r>
            <a:r>
              <a:rPr lang="en-US" altLang="ja-JP" sz="2400" baseline="-25000" dirty="0" smtClean="0"/>
              <a:t>2</a:t>
            </a:r>
            <a:r>
              <a:rPr lang="en-US" altLang="ja-JP" sz="2400" dirty="0" smtClean="0"/>
              <a:t>′. </a:t>
            </a:r>
            <a:r>
              <a:rPr lang="en-US" altLang="ja-JP" sz="2400" i="1" dirty="0" smtClean="0"/>
              <a:t>v</a:t>
            </a:r>
            <a:r>
              <a:rPr lang="en-US" altLang="ja-JP" sz="2400" baseline="-25000" dirty="0" smtClean="0"/>
              <a:t>1</a:t>
            </a:r>
            <a:r>
              <a:rPr lang="en-US" altLang="ja-JP" sz="2400" dirty="0" smtClean="0"/>
              <a:t>′ </a:t>
            </a:r>
            <a:r>
              <a:rPr lang="en-US" altLang="ja-JP" sz="2400" i="1" dirty="0" smtClean="0"/>
              <a:t>v</a:t>
            </a:r>
            <a:r>
              <a:rPr lang="en-US" altLang="ja-JP" sz="2400" baseline="-25000" dirty="0" smtClean="0"/>
              <a:t>2</a:t>
            </a:r>
            <a:r>
              <a:rPr lang="en-US" altLang="ja-JP" sz="2400" dirty="0" smtClean="0"/>
              <a:t>′ </a:t>
            </a:r>
            <a:r>
              <a:rPr lang="en-US" altLang="ja-JP" sz="2400" i="1" dirty="0" smtClean="0"/>
              <a:t>k</a:t>
            </a:r>
            <a:r>
              <a:rPr lang="en-US" altLang="ja-JP" sz="2400" dirty="0" smtClean="0"/>
              <a:t>))</a:t>
            </a:r>
            <a:endParaRPr lang="en-US" altLang="ja-JP" sz="2400" dirty="0" smtClean="0">
              <a:solidFill>
                <a:srgbClr val="FF0000"/>
              </a:solidFill>
            </a:endParaRPr>
          </a:p>
        </p:txBody>
      </p:sp>
      <p:sp>
        <p:nvSpPr>
          <p:cNvPr id="6" name="角丸四角形 5"/>
          <p:cNvSpPr/>
          <p:nvPr/>
        </p:nvSpPr>
        <p:spPr>
          <a:xfrm>
            <a:off x="2231740" y="4725144"/>
            <a:ext cx="4680520" cy="64807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000" dirty="0" smtClean="0"/>
              <a:t>新しく導入される変数には「</a:t>
            </a:r>
            <a:r>
              <a:rPr lang="en-US" altLang="ja-JP" sz="2000" dirty="0" smtClean="0"/>
              <a:t>′</a:t>
            </a:r>
            <a:r>
              <a:rPr kumimoji="1" lang="ja-JP" altLang="en-US" sz="2000" dirty="0" smtClean="0"/>
              <a:t>」を付ける</a:t>
            </a:r>
            <a:endParaRPr kumimoji="1" lang="ja-JP" altLang="en-US" sz="2000" dirty="0"/>
          </a:p>
        </p:txBody>
      </p:sp>
      <p:sp>
        <p:nvSpPr>
          <p:cNvPr id="7" name="テキスト ボックス 6"/>
          <p:cNvSpPr txBox="1"/>
          <p:nvPr/>
        </p:nvSpPr>
        <p:spPr>
          <a:xfrm>
            <a:off x="827584" y="5970766"/>
            <a:ext cx="7920880" cy="338554"/>
          </a:xfrm>
          <a:prstGeom prst="rect">
            <a:avLst/>
          </a:prstGeom>
          <a:noFill/>
        </p:spPr>
        <p:txBody>
          <a:bodyPr wrap="square" rtlCol="0">
            <a:spAutoFit/>
          </a:bodyPr>
          <a:lstStyle/>
          <a:p>
            <a:pPr algn="r"/>
            <a:r>
              <a:rPr lang="en-US" altLang="ja-JP" sz="1600" dirty="0" smtClean="0"/>
              <a:t>Z. </a:t>
            </a:r>
            <a:r>
              <a:rPr lang="en-US" altLang="ja-JP" sz="1600" dirty="0" err="1" smtClean="0"/>
              <a:t>Dargaye</a:t>
            </a:r>
            <a:r>
              <a:rPr lang="en-US" altLang="ja-JP" sz="1600" dirty="0" smtClean="0"/>
              <a:t> and X. Leroy. “Mechanized verification of CPS transformations.” 2007.</a:t>
            </a:r>
            <a:endParaRPr kumimoji="1" lang="ja-JP" alt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CPS </a:t>
            </a:r>
            <a:r>
              <a:rPr kumimoji="1" lang="ja-JP" altLang="en-US" dirty="0" smtClean="0"/>
              <a:t>変換の型保存を </a:t>
            </a:r>
            <a:r>
              <a:rPr kumimoji="1" lang="en-US" altLang="ja-JP" dirty="0" smtClean="0"/>
              <a:t>Coq </a:t>
            </a:r>
            <a:r>
              <a:rPr kumimoji="1" lang="ja-JP" altLang="en-US" dirty="0" smtClean="0"/>
              <a:t>で証明した</a:t>
            </a:r>
            <a:r>
              <a:rPr kumimoji="1" lang="en-US" altLang="ja-JP" dirty="0" smtClean="0"/>
              <a:t/>
            </a:r>
            <a:br>
              <a:rPr kumimoji="1" lang="en-US" altLang="ja-JP" dirty="0" smtClean="0"/>
            </a:br>
            <a:r>
              <a:rPr kumimoji="1" lang="en-US" altLang="ja-JP" sz="4000" dirty="0" smtClean="0"/>
              <a:t>(</a:t>
            </a:r>
            <a:r>
              <a:rPr lang="ja-JP" altLang="en-US" sz="4000" dirty="0" smtClean="0"/>
              <a:t>単純型 → 単純型</a:t>
            </a:r>
            <a:r>
              <a:rPr kumimoji="1" lang="en-US" altLang="ja-JP" sz="4000" dirty="0" smtClean="0"/>
              <a: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Two-sorted &amp; locally nameless</a:t>
            </a:r>
            <a:r>
              <a:rPr kumimoji="1" lang="ja-JP" altLang="en-US" dirty="0" smtClean="0"/>
              <a:t> な定式化</a:t>
            </a:r>
            <a:endParaRPr kumimoji="1" lang="en-US" altLang="ja-JP" dirty="0" smtClean="0"/>
          </a:p>
          <a:p>
            <a:pPr lvl="1"/>
            <a:r>
              <a:rPr lang="en-US" altLang="ja-JP" dirty="0" smtClean="0"/>
              <a:t>Two-sorted </a:t>
            </a:r>
            <a:r>
              <a:rPr lang="ja-JP" altLang="en-US" dirty="0" smtClean="0"/>
              <a:t>が型保存の証明に使えることを実証</a:t>
            </a:r>
            <a:endParaRPr kumimoji="1" lang="en-US" altLang="ja-JP" dirty="0" smtClean="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14</a:t>
            </a:fld>
            <a:endParaRPr kumimoji="1" lang="ja-JP" altLang="en-US"/>
          </a:p>
        </p:txBody>
      </p:sp>
      <p:sp>
        <p:nvSpPr>
          <p:cNvPr id="6" name="テキスト ボックス 5"/>
          <p:cNvSpPr txBox="1"/>
          <p:nvPr/>
        </p:nvSpPr>
        <p:spPr>
          <a:xfrm>
            <a:off x="1691680" y="3485326"/>
            <a:ext cx="5760640" cy="1815882"/>
          </a:xfrm>
          <a:prstGeom prst="rect">
            <a:avLst/>
          </a:prstGeom>
          <a:noFill/>
        </p:spPr>
        <p:txBody>
          <a:bodyPr wrap="square" rtlCol="0">
            <a:spAutoFit/>
          </a:bodyPr>
          <a:lstStyle/>
          <a:p>
            <a:r>
              <a:rPr kumimoji="1" lang="en-US" altLang="ja-JP" sz="2800" dirty="0" smtClean="0"/>
              <a:t>If</a:t>
            </a:r>
          </a:p>
          <a:p>
            <a:pPr algn="ctr"/>
            <a:r>
              <a:rPr kumimoji="1" lang="en-US" altLang="ja-JP" sz="2800" dirty="0" smtClean="0"/>
              <a:t>Γ</a:t>
            </a:r>
            <a:r>
              <a:rPr lang="ja-JP" altLang="en-US" sz="2800" dirty="0" smtClean="0"/>
              <a:t> ⊢ </a:t>
            </a:r>
            <a:r>
              <a:rPr lang="en-US" altLang="ja-JP" sz="2800" i="1" dirty="0" smtClean="0"/>
              <a:t>t</a:t>
            </a:r>
            <a:r>
              <a:rPr lang="en-US" altLang="ja-JP" sz="2800" dirty="0" smtClean="0"/>
              <a:t> : </a:t>
            </a:r>
            <a:r>
              <a:rPr lang="en-US" altLang="ja-JP" sz="2800" i="1" dirty="0" smtClean="0"/>
              <a:t>T</a:t>
            </a:r>
          </a:p>
          <a:p>
            <a:r>
              <a:rPr lang="en-US" altLang="ja-JP" sz="2800" dirty="0" smtClean="0"/>
              <a:t>then</a:t>
            </a:r>
          </a:p>
          <a:p>
            <a:pPr algn="ctr"/>
            <a:r>
              <a:rPr lang="en-US" altLang="ja-JP" sz="2800" dirty="0" smtClean="0"/>
              <a:t>[[Γ]]; Γ′ ⊢ [[</a:t>
            </a:r>
            <a:r>
              <a:rPr lang="en-US" altLang="ja-JP" sz="2800" i="1" dirty="0" smtClean="0"/>
              <a:t>t</a:t>
            </a:r>
            <a:r>
              <a:rPr lang="en-US" altLang="ja-JP" sz="2800" dirty="0" smtClean="0"/>
              <a:t>]] : ([[</a:t>
            </a:r>
            <a:r>
              <a:rPr lang="en-US" altLang="ja-JP" sz="2800" i="1" dirty="0" smtClean="0"/>
              <a:t>T</a:t>
            </a:r>
            <a:r>
              <a:rPr lang="en-US" altLang="ja-JP" sz="2800" dirty="0" smtClean="0"/>
              <a:t>]] </a:t>
            </a:r>
            <a:r>
              <a:rPr lang="ja-JP" altLang="en-US" sz="2800" dirty="0" smtClean="0"/>
              <a:t>→ ⊥</a:t>
            </a:r>
            <a:r>
              <a:rPr lang="en-US" altLang="ja-JP" sz="2800" dirty="0" smtClean="0"/>
              <a:t>)</a:t>
            </a:r>
            <a:r>
              <a:rPr lang="ja-JP" altLang="en-US" sz="2800" dirty="0" smtClean="0"/>
              <a:t> → ⊥</a:t>
            </a:r>
            <a:endParaRPr lang="en-US" altLang="ja-JP" sz="2800" dirty="0" smtClean="0"/>
          </a:p>
        </p:txBody>
      </p:sp>
      <p:sp>
        <p:nvSpPr>
          <p:cNvPr id="7" name="角丸四角形 6"/>
          <p:cNvSpPr/>
          <p:nvPr/>
        </p:nvSpPr>
        <p:spPr>
          <a:xfrm>
            <a:off x="1871700" y="5373216"/>
            <a:ext cx="5400600" cy="64807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smtClean="0"/>
              <a:t>証明は </a:t>
            </a:r>
            <a:r>
              <a:rPr lang="en-US" altLang="ja-JP" dirty="0" smtClean="0"/>
              <a:t>Γ</a:t>
            </a:r>
            <a:r>
              <a:rPr lang="ja-JP" altLang="en-US" dirty="0" smtClean="0"/>
              <a:t> ⊢ </a:t>
            </a:r>
            <a:r>
              <a:rPr lang="en-US" altLang="ja-JP" i="1" dirty="0" smtClean="0"/>
              <a:t>t</a:t>
            </a:r>
            <a:r>
              <a:rPr lang="en-US" altLang="ja-JP" dirty="0" smtClean="0"/>
              <a:t> : </a:t>
            </a:r>
            <a:r>
              <a:rPr lang="en-US" altLang="ja-JP" i="1" dirty="0" smtClean="0"/>
              <a:t>T</a:t>
            </a:r>
            <a:r>
              <a:rPr lang="en-US" altLang="ja-JP" dirty="0" smtClean="0"/>
              <a:t> </a:t>
            </a:r>
            <a:r>
              <a:rPr lang="ja-JP" altLang="en-US" dirty="0" smtClean="0"/>
              <a:t>の導出に対する帰納法による</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各定式化での証明の比較</a:t>
            </a:r>
            <a:endParaRPr kumimoji="1" lang="ja-JP" altLang="en-US" dirty="0"/>
          </a:p>
        </p:txBody>
      </p:sp>
      <p:graphicFrame>
        <p:nvGraphicFramePr>
          <p:cNvPr id="6" name="コンテンツ プレースホルダ 5"/>
          <p:cNvGraphicFramePr>
            <a:graphicFrameLocks noGrp="1"/>
          </p:cNvGraphicFramePr>
          <p:nvPr>
            <p:ph idx="1"/>
            <p:extLst>
              <p:ext uri="{D42A27DB-BD31-4B8C-83A1-F6EECF244321}">
                <p14:modId xmlns="" xmlns:p14="http://schemas.microsoft.com/office/powerpoint/2010/main" val="4139558101"/>
              </p:ext>
            </p:extLst>
          </p:nvPr>
        </p:nvGraphicFramePr>
        <p:xfrm>
          <a:off x="1254461" y="1862832"/>
          <a:ext cx="6635079" cy="1854200"/>
        </p:xfrm>
        <a:graphic>
          <a:graphicData uri="http://schemas.openxmlformats.org/drawingml/2006/table">
            <a:tbl>
              <a:tblPr firstRow="1" bandRow="1">
                <a:tableStyleId>{5FD0F851-EC5A-4D38-B0AD-8093EC10F338}</a:tableStyleId>
              </a:tblPr>
              <a:tblGrid>
                <a:gridCol w="2404861"/>
                <a:gridCol w="2404861"/>
                <a:gridCol w="1825357"/>
              </a:tblGrid>
              <a:tr h="370840">
                <a:tc>
                  <a:txBody>
                    <a:bodyPr/>
                    <a:lstStyle/>
                    <a:p>
                      <a:r>
                        <a:rPr kumimoji="1" lang="ja-JP" altLang="en-US" dirty="0" smtClean="0"/>
                        <a:t>ラムダ計算の定式化</a:t>
                      </a:r>
                      <a:endParaRPr kumimoji="1" lang="ja-JP" altLang="en-US" dirty="0"/>
                    </a:p>
                  </a:txBody>
                  <a:tcPr/>
                </a:tc>
                <a:tc>
                  <a:txBody>
                    <a:bodyPr/>
                    <a:lstStyle/>
                    <a:p>
                      <a:r>
                        <a:rPr kumimoji="1" lang="en-US" altLang="ja-JP" dirty="0" smtClean="0"/>
                        <a:t>CPS </a:t>
                      </a:r>
                      <a:r>
                        <a:rPr kumimoji="1" lang="ja-JP" altLang="en-US" dirty="0" smtClean="0"/>
                        <a:t>変換の定式化</a:t>
                      </a:r>
                      <a:endParaRPr kumimoji="1" lang="ja-JP" altLang="en-US" dirty="0"/>
                    </a:p>
                  </a:txBody>
                  <a:tcPr/>
                </a:tc>
                <a:tc>
                  <a:txBody>
                    <a:bodyPr/>
                    <a:lstStyle/>
                    <a:p>
                      <a:r>
                        <a:rPr kumimoji="1" lang="en-US" altLang="ja-JP" dirty="0" smtClean="0"/>
                        <a:t>Coq </a:t>
                      </a:r>
                      <a:r>
                        <a:rPr kumimoji="1" lang="ja-JP" altLang="en-US" dirty="0" smtClean="0"/>
                        <a:t>コード行数</a:t>
                      </a:r>
                      <a:endParaRPr kumimoji="1" lang="ja-JP" altLang="en-US" dirty="0"/>
                    </a:p>
                  </a:txBody>
                  <a:tcPr/>
                </a:tc>
              </a:tr>
              <a:tr h="370840">
                <a:tc>
                  <a:txBody>
                    <a:bodyPr/>
                    <a:lstStyle/>
                    <a:p>
                      <a:r>
                        <a:rPr kumimoji="1" lang="en-US" altLang="ja-JP" dirty="0" smtClean="0"/>
                        <a:t>Named</a:t>
                      </a:r>
                      <a:endParaRPr kumimoji="1" lang="ja-JP" altLang="en-US" dirty="0"/>
                    </a:p>
                  </a:txBody>
                  <a:tcPr/>
                </a:tc>
                <a:tc>
                  <a:txBody>
                    <a:bodyPr/>
                    <a:lstStyle/>
                    <a:p>
                      <a:r>
                        <a:rPr kumimoji="1" lang="en-US" altLang="ja-JP" dirty="0" smtClean="0"/>
                        <a:t>Naïve</a:t>
                      </a:r>
                      <a:endParaRPr kumimoji="1" lang="ja-JP" altLang="en-US" dirty="0"/>
                    </a:p>
                  </a:txBody>
                  <a:tcPr/>
                </a:tc>
                <a:tc>
                  <a:txBody>
                    <a:bodyPr/>
                    <a:lstStyle/>
                    <a:p>
                      <a:pPr algn="r"/>
                      <a:r>
                        <a:rPr kumimoji="1" lang="en-US" altLang="ja-JP" dirty="0" smtClean="0"/>
                        <a:t>505</a:t>
                      </a:r>
                    </a:p>
                  </a:txBody>
                  <a:tcPr/>
                </a:tc>
              </a:tr>
              <a:tr h="370840">
                <a:tc>
                  <a:txBody>
                    <a:bodyPr/>
                    <a:lstStyle/>
                    <a:p>
                      <a:r>
                        <a:rPr kumimoji="1" lang="en-US" altLang="ja-JP" dirty="0" smtClean="0"/>
                        <a:t>Named</a:t>
                      </a:r>
                      <a:endParaRPr kumimoji="1" lang="ja-JP" altLang="en-US" dirty="0"/>
                    </a:p>
                  </a:txBody>
                  <a:tcPr/>
                </a:tc>
                <a:tc>
                  <a:txBody>
                    <a:bodyPr/>
                    <a:lstStyle/>
                    <a:p>
                      <a:r>
                        <a:rPr kumimoji="1" lang="en-US" altLang="ja-JP" dirty="0" smtClean="0"/>
                        <a:t>Two-Sorted</a:t>
                      </a:r>
                      <a:endParaRPr kumimoji="1" lang="ja-JP" altLang="en-US" dirty="0"/>
                    </a:p>
                  </a:txBody>
                  <a:tcPr/>
                </a:tc>
                <a:tc>
                  <a:txBody>
                    <a:bodyPr/>
                    <a:lstStyle/>
                    <a:p>
                      <a:pPr algn="r"/>
                      <a:r>
                        <a:rPr kumimoji="1" lang="en-US" altLang="ja-JP" dirty="0" smtClean="0"/>
                        <a:t>382</a:t>
                      </a:r>
                      <a:endParaRPr kumimoji="1" lang="ja-JP" altLang="en-US" dirty="0"/>
                    </a:p>
                  </a:txBody>
                  <a:tcPr/>
                </a:tc>
              </a:tr>
              <a:tr h="370840">
                <a:tc>
                  <a:txBody>
                    <a:bodyPr/>
                    <a:lstStyle/>
                    <a:p>
                      <a:r>
                        <a:rPr kumimoji="1" lang="en-US" altLang="ja-JP" dirty="0" smtClean="0"/>
                        <a:t>De Bruijn Index</a:t>
                      </a:r>
                      <a:endParaRPr kumimoji="1" lang="ja-JP" altLang="en-US" dirty="0"/>
                    </a:p>
                  </a:txBody>
                  <a:tcPr/>
                </a:tc>
                <a:tc>
                  <a:txBody>
                    <a:bodyPr/>
                    <a:lstStyle/>
                    <a:p>
                      <a:r>
                        <a:rPr kumimoji="1" lang="en-US" altLang="ja-JP" dirty="0" smtClean="0"/>
                        <a:t>Two-Sorted</a:t>
                      </a:r>
                      <a:endParaRPr kumimoji="1" lang="ja-JP" altLang="en-US" dirty="0"/>
                    </a:p>
                  </a:txBody>
                  <a:tcPr/>
                </a:tc>
                <a:tc>
                  <a:txBody>
                    <a:bodyPr/>
                    <a:lstStyle/>
                    <a:p>
                      <a:pPr algn="r"/>
                      <a:r>
                        <a:rPr kumimoji="1" lang="en-US" altLang="ja-JP" dirty="0" smtClean="0"/>
                        <a:t>235</a:t>
                      </a:r>
                      <a:endParaRPr kumimoji="1" lang="ja-JP" altLang="en-US" dirty="0"/>
                    </a:p>
                  </a:txBody>
                  <a:tcPr/>
                </a:tc>
              </a:tr>
              <a:tr h="370840">
                <a:tc>
                  <a:txBody>
                    <a:bodyPr/>
                    <a:lstStyle/>
                    <a:p>
                      <a:r>
                        <a:rPr kumimoji="1" lang="en-US" altLang="ja-JP" b="1" dirty="0" smtClean="0"/>
                        <a:t>Locally Nameless</a:t>
                      </a:r>
                      <a:endParaRPr kumimoji="1" lang="ja-JP" altLang="en-US" b="1" dirty="0"/>
                    </a:p>
                  </a:txBody>
                  <a:tcPr/>
                </a:tc>
                <a:tc>
                  <a:txBody>
                    <a:bodyPr/>
                    <a:lstStyle/>
                    <a:p>
                      <a:r>
                        <a:rPr kumimoji="1" lang="en-US" altLang="ja-JP" b="1" dirty="0" smtClean="0"/>
                        <a:t>Two-Sorted</a:t>
                      </a:r>
                      <a:endParaRPr kumimoji="1" lang="ja-JP" altLang="en-US" b="1" dirty="0"/>
                    </a:p>
                  </a:txBody>
                  <a:tcPr/>
                </a:tc>
                <a:tc>
                  <a:txBody>
                    <a:bodyPr/>
                    <a:lstStyle/>
                    <a:p>
                      <a:pPr algn="r"/>
                      <a:r>
                        <a:rPr kumimoji="1" lang="en-US" altLang="ja-JP" b="1" dirty="0" smtClean="0"/>
                        <a:t>538</a:t>
                      </a:r>
                      <a:endParaRPr kumimoji="1" lang="ja-JP" altLang="en-US" b="1" dirty="0"/>
                    </a:p>
                  </a:txBody>
                  <a:tcPr/>
                </a:tc>
              </a:tr>
            </a:tbl>
          </a:graphicData>
        </a:graphic>
      </p:graphicFrame>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15</a:t>
            </a:fld>
            <a:endParaRPr kumimoji="1" lang="ja-JP" altLang="en-US"/>
          </a:p>
        </p:txBody>
      </p:sp>
      <p:sp>
        <p:nvSpPr>
          <p:cNvPr id="7" name="テキスト ボックス 6"/>
          <p:cNvSpPr txBox="1"/>
          <p:nvPr/>
        </p:nvSpPr>
        <p:spPr>
          <a:xfrm>
            <a:off x="1259632" y="4005064"/>
            <a:ext cx="6624736" cy="1938992"/>
          </a:xfrm>
          <a:prstGeom prst="rect">
            <a:avLst/>
          </a:prstGeom>
          <a:noFill/>
        </p:spPr>
        <p:txBody>
          <a:bodyPr wrap="square" rtlCol="0">
            <a:spAutoFit/>
          </a:bodyPr>
          <a:lstStyle/>
          <a:p>
            <a:r>
              <a:rPr kumimoji="1" lang="en-US" altLang="ja-JP" sz="2400" dirty="0" smtClean="0"/>
              <a:t>Locally nameles</a:t>
            </a:r>
            <a:r>
              <a:rPr lang="en-US" altLang="ja-JP" sz="2400" dirty="0" smtClean="0"/>
              <a:t>s </a:t>
            </a:r>
            <a:r>
              <a:rPr lang="ja-JP" altLang="en-US" sz="2400" dirty="0" smtClean="0"/>
              <a:t>では行数が増えているが</a:t>
            </a:r>
            <a:r>
              <a:rPr lang="en-US" altLang="ja-JP" sz="2400" dirty="0" smtClean="0"/>
              <a:t>……</a:t>
            </a:r>
            <a:endParaRPr kumimoji="1" lang="en-US" altLang="ja-JP" sz="2400" dirty="0" smtClean="0"/>
          </a:p>
          <a:p>
            <a:pPr marL="360000" indent="-216000">
              <a:buFont typeface="Arial" pitchFamily="34" charset="0"/>
              <a:buChar char="•"/>
            </a:pPr>
            <a:r>
              <a:rPr kumimoji="1" lang="en-US" altLang="ja-JP" sz="2400" dirty="0" smtClean="0"/>
              <a:t>Opening </a:t>
            </a:r>
            <a:r>
              <a:rPr kumimoji="1" lang="ja-JP" altLang="en-US" sz="2400" dirty="0" smtClean="0"/>
              <a:t>という操作に関する補題が要る</a:t>
            </a:r>
            <a:endParaRPr kumimoji="1" lang="en-US" altLang="ja-JP" sz="2400" dirty="0" smtClean="0"/>
          </a:p>
          <a:p>
            <a:pPr marL="360000" indent="-216000">
              <a:buFont typeface="Arial" pitchFamily="34" charset="0"/>
              <a:buChar char="•"/>
            </a:pPr>
            <a:r>
              <a:rPr lang="ja-JP" altLang="en-US" sz="2400" dirty="0" smtClean="0"/>
              <a:t>単純型では項の置換が不要</a:t>
            </a:r>
            <a:endParaRPr lang="en-US" altLang="ja-JP" sz="2400" dirty="0" smtClean="0"/>
          </a:p>
          <a:p>
            <a:pPr marL="576000" indent="-216000">
              <a:buFont typeface="Arial" pitchFamily="34" charset="0"/>
              <a:buChar char="•"/>
            </a:pPr>
            <a:r>
              <a:rPr kumimoji="1" lang="ja-JP" altLang="en-US" sz="2400" dirty="0" smtClean="0"/>
              <a:t>置換はシングルトン型や依存型で必要</a:t>
            </a:r>
          </a:p>
          <a:p>
            <a:pPr marL="576000" indent="-216000">
              <a:buFont typeface="Arial" pitchFamily="34" charset="0"/>
              <a:buChar char="•"/>
            </a:pPr>
            <a:r>
              <a:rPr lang="ja-JP" altLang="en-US" sz="2400" dirty="0" smtClean="0"/>
              <a:t>置換があると </a:t>
            </a:r>
            <a:r>
              <a:rPr lang="en-US" altLang="ja-JP" sz="2400" dirty="0" smtClean="0"/>
              <a:t>named </a:t>
            </a:r>
            <a:r>
              <a:rPr lang="ja-JP" altLang="en-US" sz="2400" dirty="0" smtClean="0"/>
              <a:t>や </a:t>
            </a:r>
            <a:r>
              <a:rPr lang="en-US" altLang="ja-JP" sz="2400" dirty="0" smtClean="0"/>
              <a:t>de Bruijn</a:t>
            </a:r>
            <a:r>
              <a:rPr lang="ja-JP" altLang="en-US" sz="2400" dirty="0" smtClean="0"/>
              <a:t> は不利</a:t>
            </a:r>
            <a:endParaRPr lang="en-US" altLang="ja-JP"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CPS </a:t>
            </a:r>
            <a:r>
              <a:rPr kumimoji="1" lang="ja-JP" altLang="en-US" dirty="0" smtClean="0"/>
              <a:t>変換での型保存</a:t>
            </a:r>
            <a:r>
              <a:rPr kumimoji="1" lang="en-US" altLang="ja-JP" dirty="0" smtClean="0"/>
              <a:t/>
            </a:r>
            <a:br>
              <a:rPr kumimoji="1" lang="en-US" altLang="ja-JP" dirty="0" smtClean="0"/>
            </a:br>
            <a:r>
              <a:rPr lang="ja-JP" altLang="en-US" dirty="0" smtClean="0"/>
              <a:t>単純型 → 単純型 </a:t>
            </a:r>
            <a:r>
              <a:rPr lang="en-US" altLang="ja-JP" dirty="0" smtClean="0"/>
              <a:t>+ </a:t>
            </a:r>
            <a:r>
              <a:rPr lang="ja-JP" altLang="en-US" dirty="0" smtClean="0"/>
              <a:t>シングルトン型</a:t>
            </a:r>
            <a:endParaRPr kumimoji="1" lang="ja-JP" altLang="en-US" dirty="0"/>
          </a:p>
        </p:txBody>
      </p:sp>
      <p:sp>
        <p:nvSpPr>
          <p:cNvPr id="5" name="テキスト プレースホルダ 4"/>
          <p:cNvSpPr>
            <a:spLocks noGrp="1"/>
          </p:cNvSpPr>
          <p:nvPr>
            <p:ph type="body"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16</a:t>
            </a:fld>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シングルトン型</a:t>
            </a:r>
            <a:endParaRPr kumimoji="1" lang="ja-JP" altLang="en-US" dirty="0"/>
          </a:p>
        </p:txBody>
      </p:sp>
      <p:sp>
        <p:nvSpPr>
          <p:cNvPr id="6" name="コンテンツ プレースホルダ 5"/>
          <p:cNvSpPr>
            <a:spLocks noGrp="1"/>
          </p:cNvSpPr>
          <p:nvPr>
            <p:ph idx="1"/>
          </p:nvPr>
        </p:nvSpPr>
        <p:spPr>
          <a:xfrm>
            <a:off x="457200" y="1600201"/>
            <a:ext cx="8229600" cy="964704"/>
          </a:xfrm>
        </p:spPr>
        <p:txBody>
          <a:bodyPr/>
          <a:lstStyle/>
          <a:p>
            <a:r>
              <a:rPr kumimoji="1" lang="ja-JP" altLang="en-US" dirty="0" smtClean="0"/>
              <a:t>項の値を直接表す型</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17</a:t>
            </a:fld>
            <a:endParaRPr kumimoji="1" lang="ja-JP" altLang="en-US" dirty="0"/>
          </a:p>
        </p:txBody>
      </p:sp>
      <p:sp>
        <p:nvSpPr>
          <p:cNvPr id="7" name="テキスト ボックス 6"/>
          <p:cNvSpPr txBox="1"/>
          <p:nvPr/>
        </p:nvSpPr>
        <p:spPr>
          <a:xfrm>
            <a:off x="1799692" y="2924944"/>
            <a:ext cx="5544616" cy="523220"/>
          </a:xfrm>
          <a:prstGeom prst="rect">
            <a:avLst/>
          </a:prstGeom>
          <a:noFill/>
        </p:spPr>
        <p:txBody>
          <a:bodyPr wrap="square" rtlCol="0">
            <a:spAutoFit/>
          </a:bodyPr>
          <a:lstStyle/>
          <a:p>
            <a:pPr algn="ctr"/>
            <a:r>
              <a:rPr lang="ja-JP" altLang="en-US" sz="2800" dirty="0" smtClean="0"/>
              <a:t>⊢ </a:t>
            </a:r>
            <a:r>
              <a:rPr lang="en-US" altLang="ja-JP" sz="2800" dirty="0" smtClean="0"/>
              <a:t>(1 + 2) : </a:t>
            </a:r>
            <a:r>
              <a:rPr lang="en-US" altLang="ja-JP" sz="2800" u="dashHeavy" dirty="0" smtClean="0">
                <a:uFill>
                  <a:solidFill>
                    <a:schemeClr val="accent5"/>
                  </a:solidFill>
                </a:uFill>
              </a:rPr>
              <a:t>{3 : Nat}</a:t>
            </a:r>
            <a:endParaRPr kumimoji="1" lang="ja-JP" altLang="en-US" sz="2800" u="dashHeavy" dirty="0">
              <a:uFill>
                <a:solidFill>
                  <a:schemeClr val="accent5"/>
                </a:solidFill>
              </a:uFill>
            </a:endParaRPr>
          </a:p>
        </p:txBody>
      </p:sp>
      <p:sp>
        <p:nvSpPr>
          <p:cNvPr id="8" name="角丸四角形吹き出し 7"/>
          <p:cNvSpPr/>
          <p:nvPr/>
        </p:nvSpPr>
        <p:spPr>
          <a:xfrm>
            <a:off x="5292080" y="3717032"/>
            <a:ext cx="2088232" cy="504056"/>
          </a:xfrm>
          <a:prstGeom prst="wedgeRoundRectCallout">
            <a:avLst>
              <a:gd name="adj1" fmla="val -41877"/>
              <a:gd name="adj2" fmla="val -108633"/>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シングルトン型</a:t>
            </a:r>
            <a:endParaRPr kumimoji="1" lang="ja-JP" altLang="en-US" dirty="0"/>
          </a:p>
        </p:txBody>
      </p:sp>
      <p:sp>
        <p:nvSpPr>
          <p:cNvPr id="9" name="テキスト ボックス 8"/>
          <p:cNvSpPr txBox="1"/>
          <p:nvPr/>
        </p:nvSpPr>
        <p:spPr>
          <a:xfrm>
            <a:off x="2267744" y="5877272"/>
            <a:ext cx="6408712" cy="369332"/>
          </a:xfrm>
          <a:prstGeom prst="rect">
            <a:avLst/>
          </a:prstGeom>
          <a:noFill/>
        </p:spPr>
        <p:txBody>
          <a:bodyPr wrap="square" rtlCol="0">
            <a:spAutoFit/>
          </a:bodyPr>
          <a:lstStyle/>
          <a:p>
            <a:pPr algn="r"/>
            <a:r>
              <a:rPr kumimoji="1" lang="en-US" altLang="ja-JP" dirty="0" smtClean="0"/>
              <a:t>D. </a:t>
            </a:r>
            <a:r>
              <a:rPr lang="en-US" altLang="ja-JP" dirty="0" err="1" smtClean="0"/>
              <a:t>Aspinall</a:t>
            </a:r>
            <a:r>
              <a:rPr lang="en-US" altLang="ja-JP" dirty="0" smtClean="0"/>
              <a:t>. “Subtyping with singleton types.” 1995.</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CPS</a:t>
            </a:r>
            <a:r>
              <a:rPr kumimoji="1" lang="ja-JP" altLang="en-US" dirty="0" smtClean="0"/>
              <a:t> 変換後の項を</a:t>
            </a:r>
            <a:r>
              <a:rPr kumimoji="1" lang="en-US" altLang="ja-JP" dirty="0" smtClean="0"/>
              <a:t/>
            </a:r>
            <a:br>
              <a:rPr kumimoji="1" lang="en-US" altLang="ja-JP" dirty="0" smtClean="0"/>
            </a:br>
            <a:r>
              <a:rPr kumimoji="1" lang="ja-JP" altLang="en-US" dirty="0" smtClean="0"/>
              <a:t>シングルトン型で型付けする</a:t>
            </a:r>
            <a:endParaRPr kumimoji="1" lang="ja-JP" altLang="en-US" dirty="0"/>
          </a:p>
        </p:txBody>
      </p:sp>
      <p:sp>
        <p:nvSpPr>
          <p:cNvPr id="3" name="コンテンツ プレースホルダ 2"/>
          <p:cNvSpPr>
            <a:spLocks noGrp="1"/>
          </p:cNvSpPr>
          <p:nvPr>
            <p:ph idx="1"/>
          </p:nvPr>
        </p:nvSpPr>
        <p:spPr>
          <a:xfrm>
            <a:off x="457200" y="1600201"/>
            <a:ext cx="8229600" cy="820688"/>
          </a:xfrm>
        </p:spPr>
        <p:txBody>
          <a:bodyPr/>
          <a:lstStyle/>
          <a:p>
            <a:r>
              <a:rPr kumimoji="1" lang="ja-JP" altLang="en-US" dirty="0" smtClean="0"/>
              <a:t>例</a:t>
            </a:r>
            <a:r>
              <a:rPr kumimoji="1" lang="en-US" altLang="ja-JP" dirty="0" smtClean="0"/>
              <a:t>:</a:t>
            </a:r>
            <a:r>
              <a:rPr kumimoji="1" lang="ja-JP" altLang="en-US" dirty="0" smtClean="0"/>
              <a:t> 変数の </a:t>
            </a:r>
            <a:r>
              <a:rPr kumimoji="1" lang="en-US" altLang="ja-JP" dirty="0" smtClean="0"/>
              <a:t>CPS</a:t>
            </a:r>
            <a:r>
              <a:rPr kumimoji="1" lang="ja-JP" altLang="en-US" dirty="0" smtClean="0"/>
              <a:t> 変換の型保存</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18</a:t>
            </a:fld>
            <a:endParaRPr kumimoji="1" lang="ja-JP" altLang="en-US"/>
          </a:p>
        </p:txBody>
      </p:sp>
      <p:sp>
        <p:nvSpPr>
          <p:cNvPr id="5" name="テキスト ボックス 4"/>
          <p:cNvSpPr txBox="1"/>
          <p:nvPr/>
        </p:nvSpPr>
        <p:spPr>
          <a:xfrm>
            <a:off x="1331640" y="2996952"/>
            <a:ext cx="6408712" cy="1815882"/>
          </a:xfrm>
          <a:prstGeom prst="rect">
            <a:avLst/>
          </a:prstGeom>
          <a:noFill/>
        </p:spPr>
        <p:txBody>
          <a:bodyPr wrap="square" rtlCol="0">
            <a:spAutoFit/>
          </a:bodyPr>
          <a:lstStyle/>
          <a:p>
            <a:pPr algn="ctr"/>
            <a:r>
              <a:rPr lang="en-US" altLang="ja-JP" sz="2000" dirty="0" smtClean="0"/>
              <a:t>(</a:t>
            </a:r>
            <a:r>
              <a:rPr lang="ja-JP" altLang="en-US" sz="2000" dirty="0" smtClean="0"/>
              <a:t>変換前</a:t>
            </a:r>
            <a:r>
              <a:rPr lang="en-US" altLang="ja-JP" sz="2000" dirty="0" smtClean="0"/>
              <a:t>)     </a:t>
            </a:r>
            <a:r>
              <a:rPr lang="ja-JP" altLang="en-US" sz="2800" dirty="0" smtClean="0"/>
              <a:t>⊢ </a:t>
            </a:r>
            <a:r>
              <a:rPr lang="en-US" altLang="ja-JP" sz="2800" dirty="0" smtClean="0"/>
              <a:t>3 : Nat</a:t>
            </a:r>
          </a:p>
          <a:p>
            <a:pPr algn="ctr"/>
            <a:endParaRPr lang="en-US" altLang="ja-JP" sz="2800" dirty="0"/>
          </a:p>
          <a:p>
            <a:pPr algn="ctr"/>
            <a:endParaRPr lang="en-US" altLang="ja-JP" sz="2800" dirty="0" smtClean="0"/>
          </a:p>
          <a:p>
            <a:pPr algn="ctr"/>
            <a:r>
              <a:rPr lang="en-US" altLang="ja-JP" sz="2000" dirty="0" smtClean="0"/>
              <a:t>(</a:t>
            </a:r>
            <a:r>
              <a:rPr lang="ja-JP" altLang="en-US" sz="2000" dirty="0" smtClean="0"/>
              <a:t>変換後</a:t>
            </a:r>
            <a:r>
              <a:rPr lang="en-US" altLang="ja-JP" sz="2000" dirty="0" smtClean="0"/>
              <a:t>)     </a:t>
            </a:r>
            <a:r>
              <a:rPr lang="el-GR" altLang="ja-JP" sz="2800" dirty="0" smtClean="0"/>
              <a:t>⊢ </a:t>
            </a:r>
            <a:r>
              <a:rPr lang="el-GR" altLang="ja-JP" sz="2800" dirty="0"/>
              <a:t>λ</a:t>
            </a:r>
            <a:r>
              <a:rPr lang="en-US" altLang="ja-JP" sz="2800" i="1" dirty="0"/>
              <a:t>k</a:t>
            </a:r>
            <a:r>
              <a:rPr lang="en-US" altLang="ja-JP" sz="2800" dirty="0"/>
              <a:t>. </a:t>
            </a:r>
            <a:r>
              <a:rPr lang="en-US" altLang="ja-JP" sz="2800" i="1" dirty="0"/>
              <a:t>k</a:t>
            </a:r>
            <a:r>
              <a:rPr lang="en-US" altLang="ja-JP" sz="2800" dirty="0"/>
              <a:t> </a:t>
            </a:r>
            <a:r>
              <a:rPr lang="en-US" altLang="ja-JP" sz="2800" dirty="0" smtClean="0"/>
              <a:t>3 </a:t>
            </a:r>
            <a:r>
              <a:rPr lang="en-US" altLang="ja-JP" sz="2800" dirty="0"/>
              <a:t>: </a:t>
            </a:r>
            <a:r>
              <a:rPr lang="en-US" altLang="ja-JP" sz="2800" dirty="0" smtClean="0"/>
              <a:t>({3 </a:t>
            </a:r>
            <a:r>
              <a:rPr lang="en-US" altLang="ja-JP" sz="2800" dirty="0"/>
              <a:t>: Nat} → ⊥) → ⊥</a:t>
            </a:r>
          </a:p>
        </p:txBody>
      </p:sp>
      <p:sp>
        <p:nvSpPr>
          <p:cNvPr id="6" name="下矢印 5"/>
          <p:cNvSpPr/>
          <p:nvPr/>
        </p:nvSpPr>
        <p:spPr>
          <a:xfrm>
            <a:off x="4283968" y="3645024"/>
            <a:ext cx="504056" cy="504056"/>
          </a:xfrm>
          <a:prstGeom prst="downArrow">
            <a:avLst>
              <a:gd name="adj1" fmla="val 40325"/>
              <a:gd name="adj2" fmla="val 5000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角丸四角形吹き出し 6"/>
          <p:cNvSpPr/>
          <p:nvPr/>
        </p:nvSpPr>
        <p:spPr>
          <a:xfrm>
            <a:off x="4769720" y="4941168"/>
            <a:ext cx="3312368" cy="648072"/>
          </a:xfrm>
          <a:prstGeom prst="wedgeRoundRectCallout">
            <a:avLst>
              <a:gd name="adj1" fmla="val -39881"/>
              <a:gd name="adj2" fmla="val -82358"/>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継続が変数 </a:t>
            </a:r>
            <a:r>
              <a:rPr kumimoji="1" lang="en-US" altLang="ja-JP" i="1" dirty="0" smtClean="0"/>
              <a:t>x</a:t>
            </a:r>
            <a:r>
              <a:rPr kumimoji="1" lang="en-US" altLang="ja-JP" dirty="0" smtClean="0"/>
              <a:t> </a:t>
            </a:r>
            <a:r>
              <a:rPr kumimoji="1" lang="ja-JP" altLang="en-US" dirty="0" smtClean="0"/>
              <a:t>を受け取ることを</a:t>
            </a:r>
            <a:r>
              <a:rPr kumimoji="1" lang="en-US" altLang="ja-JP" dirty="0" smtClean="0"/>
              <a:t/>
            </a:r>
            <a:br>
              <a:rPr kumimoji="1" lang="en-US" altLang="ja-JP" dirty="0" smtClean="0"/>
            </a:br>
            <a:r>
              <a:rPr kumimoji="1" lang="ja-JP" altLang="en-US" dirty="0" smtClean="0"/>
              <a:t>シングルトン型で保証</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型保存を </a:t>
            </a:r>
            <a:r>
              <a:rPr lang="en-US" altLang="ja-JP" dirty="0" smtClean="0"/>
              <a:t>Coq </a:t>
            </a:r>
            <a:r>
              <a:rPr lang="ja-JP" altLang="en-US" dirty="0" smtClean="0"/>
              <a:t>で</a:t>
            </a:r>
            <a:r>
              <a:rPr kumimoji="1" lang="ja-JP" altLang="en-US" dirty="0" smtClean="0"/>
              <a:t>ほぼ証明した</a:t>
            </a:r>
            <a:r>
              <a:rPr kumimoji="1" lang="en-US" altLang="ja-JP" dirty="0" smtClean="0"/>
              <a:t/>
            </a:r>
            <a:br>
              <a:rPr kumimoji="1" lang="en-US" altLang="ja-JP" dirty="0" smtClean="0"/>
            </a:br>
            <a:r>
              <a:rPr kumimoji="1" lang="en-US" altLang="ja-JP" sz="4000" dirty="0" smtClean="0"/>
              <a:t>(</a:t>
            </a:r>
            <a:r>
              <a:rPr lang="ja-JP" altLang="en-US" sz="4000" dirty="0" smtClean="0"/>
              <a:t>単純型 → 単純型 </a:t>
            </a:r>
            <a:r>
              <a:rPr lang="en-US" altLang="ja-JP" sz="4000" smtClean="0"/>
              <a:t>+ </a:t>
            </a:r>
            <a:r>
              <a:rPr lang="ja-JP" altLang="en-US" sz="4000" smtClean="0"/>
              <a:t>シングルトン型</a:t>
            </a:r>
            <a:r>
              <a:rPr kumimoji="1" lang="en-US" altLang="ja-JP" sz="4000"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Two-sorted &amp;</a:t>
            </a:r>
            <a:r>
              <a:rPr kumimoji="1" lang="ja-JP" altLang="en-US" dirty="0" smtClean="0"/>
              <a:t> </a:t>
            </a:r>
            <a:r>
              <a:rPr kumimoji="1" lang="en-US" altLang="ja-JP" dirty="0" smtClean="0"/>
              <a:t>locally nameless </a:t>
            </a:r>
            <a:r>
              <a:rPr kumimoji="1" lang="ja-JP" altLang="en-US" dirty="0" smtClean="0"/>
              <a:t>な定式化</a:t>
            </a:r>
            <a:endParaRPr kumimoji="1" lang="en-US" altLang="ja-JP" dirty="0" smtClean="0"/>
          </a:p>
          <a:p>
            <a:pPr lvl="1"/>
            <a:r>
              <a:rPr kumimoji="1" lang="ja-JP" altLang="en-US" dirty="0" smtClean="0"/>
              <a:t>項の置換を扱うので </a:t>
            </a:r>
            <a:r>
              <a:rPr kumimoji="1" lang="en-US" altLang="ja-JP" dirty="0" smtClean="0"/>
              <a:t>locally nameless </a:t>
            </a:r>
            <a:r>
              <a:rPr kumimoji="1" lang="ja-JP" altLang="en-US" dirty="0" smtClean="0"/>
              <a:t>が有利</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19</a:t>
            </a:fld>
            <a:endParaRPr kumimoji="1" lang="ja-JP" altLang="en-US"/>
          </a:p>
        </p:txBody>
      </p:sp>
      <p:sp>
        <p:nvSpPr>
          <p:cNvPr id="6" name="テキスト ボックス 5"/>
          <p:cNvSpPr txBox="1"/>
          <p:nvPr/>
        </p:nvSpPr>
        <p:spPr>
          <a:xfrm>
            <a:off x="1691680" y="3629342"/>
            <a:ext cx="5760640" cy="2246769"/>
          </a:xfrm>
          <a:prstGeom prst="rect">
            <a:avLst/>
          </a:prstGeom>
          <a:noFill/>
        </p:spPr>
        <p:txBody>
          <a:bodyPr wrap="square" rtlCol="0">
            <a:spAutoFit/>
          </a:bodyPr>
          <a:lstStyle/>
          <a:p>
            <a:r>
              <a:rPr kumimoji="1" lang="en-US" altLang="ja-JP" sz="2800" dirty="0" smtClean="0"/>
              <a:t>If</a:t>
            </a:r>
          </a:p>
          <a:p>
            <a:pPr algn="ctr"/>
            <a:r>
              <a:rPr kumimoji="1" lang="en-US" altLang="ja-JP" sz="2800" dirty="0" smtClean="0"/>
              <a:t>Γ</a:t>
            </a:r>
            <a:r>
              <a:rPr lang="ja-JP" altLang="en-US" sz="2800" dirty="0" smtClean="0"/>
              <a:t> ⊢ </a:t>
            </a:r>
            <a:r>
              <a:rPr lang="en-US" altLang="ja-JP" sz="2800" i="1" dirty="0" smtClean="0"/>
              <a:t>t</a:t>
            </a:r>
            <a:r>
              <a:rPr lang="en-US" altLang="ja-JP" sz="2800" dirty="0" smtClean="0"/>
              <a:t> : </a:t>
            </a:r>
            <a:r>
              <a:rPr lang="en-US" altLang="ja-JP" sz="2800" i="1" dirty="0" smtClean="0"/>
              <a:t>T</a:t>
            </a:r>
          </a:p>
          <a:p>
            <a:r>
              <a:rPr lang="en-US" altLang="ja-JP" sz="2800" dirty="0" smtClean="0"/>
              <a:t>then</a:t>
            </a:r>
          </a:p>
          <a:p>
            <a:pPr algn="ctr"/>
            <a:r>
              <a:rPr lang="en-US" altLang="ja-JP" sz="2800" dirty="0" smtClean="0"/>
              <a:t>Γ′ ⊢ [[</a:t>
            </a:r>
            <a:r>
              <a:rPr lang="en-US" altLang="ja-JP" sz="2800" i="1" dirty="0" smtClean="0"/>
              <a:t>t</a:t>
            </a:r>
            <a:r>
              <a:rPr lang="en-US" altLang="ja-JP" sz="2800" dirty="0" smtClean="0"/>
              <a:t>]] : ({</a:t>
            </a:r>
            <a:r>
              <a:rPr lang="en-US" altLang="ja-JP" sz="2800" i="1" dirty="0" smtClean="0"/>
              <a:t>t</a:t>
            </a:r>
            <a:r>
              <a:rPr lang="en-US" altLang="ja-JP" sz="2800" dirty="0" smtClean="0"/>
              <a:t>′ : [[</a:t>
            </a:r>
            <a:r>
              <a:rPr lang="en-US" altLang="ja-JP" sz="2800" i="1" dirty="0" smtClean="0"/>
              <a:t>T</a:t>
            </a:r>
            <a:r>
              <a:rPr lang="en-US" altLang="ja-JP" sz="2800" dirty="0" smtClean="0"/>
              <a:t>]]} </a:t>
            </a:r>
            <a:r>
              <a:rPr lang="ja-JP" altLang="en-US" sz="2800" dirty="0" smtClean="0"/>
              <a:t>→ ⊥</a:t>
            </a:r>
            <a:r>
              <a:rPr lang="en-US" altLang="ja-JP" sz="2800" dirty="0" smtClean="0"/>
              <a:t>)</a:t>
            </a:r>
            <a:r>
              <a:rPr lang="ja-JP" altLang="en-US" sz="2800" dirty="0" smtClean="0"/>
              <a:t> → ⊥</a:t>
            </a:r>
            <a:endParaRPr lang="en-US" altLang="ja-JP" sz="2800" dirty="0" smtClean="0"/>
          </a:p>
          <a:p>
            <a:pPr algn="r"/>
            <a:r>
              <a:rPr lang="en-US" altLang="ja-JP" sz="2400" dirty="0" smtClean="0"/>
              <a:t>for </a:t>
            </a:r>
            <a:r>
              <a:rPr lang="en-US" altLang="ja-JP" sz="2400" dirty="0"/>
              <a:t>properly defined Γ</a:t>
            </a:r>
            <a:r>
              <a:rPr lang="en-US" altLang="ja-JP" sz="2400" dirty="0" smtClean="0"/>
              <a:t>′ and </a:t>
            </a:r>
            <a:r>
              <a:rPr lang="en-US" altLang="ja-JP" sz="2400" i="1" dirty="0"/>
              <a:t>t</a:t>
            </a:r>
            <a:r>
              <a:rPr lang="en-US" altLang="ja-JP" sz="2400" dirty="0"/>
              <a:t>′</a:t>
            </a:r>
            <a:endParaRPr lang="en-US" altLang="ja-JP" sz="2400" dirty="0" smtClean="0"/>
          </a:p>
        </p:txBody>
      </p:sp>
    </p:spTree>
    <p:extLst>
      <p:ext uri="{BB962C8B-B14F-4D97-AF65-F5344CB8AC3E}">
        <p14:creationId xmlns="" xmlns:p14="http://schemas.microsoft.com/office/powerpoint/2010/main" val="4057352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コンパイラの検証</a:t>
            </a:r>
            <a:endParaRPr kumimoji="1" lang="ja-JP" altLang="en-US" dirty="0"/>
          </a:p>
        </p:txBody>
      </p:sp>
      <p:sp>
        <p:nvSpPr>
          <p:cNvPr id="7" name="下矢印 6"/>
          <p:cNvSpPr/>
          <p:nvPr/>
        </p:nvSpPr>
        <p:spPr>
          <a:xfrm>
            <a:off x="323528" y="2996952"/>
            <a:ext cx="3600400" cy="1080120"/>
          </a:xfrm>
          <a:prstGeom prst="downArrow">
            <a:avLst>
              <a:gd name="adj1" fmla="val 60318"/>
              <a:gd name="adj2"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smtClean="0"/>
              <a:t>構文の変換</a:t>
            </a:r>
          </a:p>
        </p:txBody>
      </p:sp>
      <p:sp>
        <p:nvSpPr>
          <p:cNvPr id="9" name="角丸四角形 8"/>
          <p:cNvSpPr/>
          <p:nvPr/>
        </p:nvSpPr>
        <p:spPr>
          <a:xfrm>
            <a:off x="827584" y="2276872"/>
            <a:ext cx="2592288" cy="64807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dirty="0" smtClean="0"/>
              <a:t>ソース コード</a:t>
            </a:r>
            <a:endParaRPr kumimoji="1" lang="ja-JP" altLang="en-US" sz="2400" dirty="0"/>
          </a:p>
        </p:txBody>
      </p:sp>
      <p:sp>
        <p:nvSpPr>
          <p:cNvPr id="10" name="角丸四角形 9"/>
          <p:cNvSpPr/>
          <p:nvPr/>
        </p:nvSpPr>
        <p:spPr>
          <a:xfrm>
            <a:off x="827584" y="4149080"/>
            <a:ext cx="2592288" cy="64807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2400" dirty="0" smtClean="0"/>
              <a:t>アセンブリ コード</a:t>
            </a:r>
            <a:endParaRPr kumimoji="1" lang="ja-JP" altLang="en-US" sz="2400" dirty="0"/>
          </a:p>
        </p:txBody>
      </p:sp>
      <p:sp>
        <p:nvSpPr>
          <p:cNvPr id="12" name="スライド番号プレースホルダ 11"/>
          <p:cNvSpPr>
            <a:spLocks noGrp="1"/>
          </p:cNvSpPr>
          <p:nvPr>
            <p:ph type="sldNum" sz="quarter" idx="12"/>
          </p:nvPr>
        </p:nvSpPr>
        <p:spPr/>
        <p:txBody>
          <a:bodyPr/>
          <a:lstStyle/>
          <a:p>
            <a:fld id="{523A028D-C7D3-4E9A-AC54-FAD2129588C9}" type="slidenum">
              <a:rPr kumimoji="1" lang="ja-JP" altLang="en-US" smtClean="0"/>
              <a:pPr/>
              <a:t>2</a:t>
            </a:fld>
            <a:endParaRPr kumimoji="1" lang="ja-JP" altLang="en-US" dirty="0"/>
          </a:p>
        </p:txBody>
      </p:sp>
      <p:sp>
        <p:nvSpPr>
          <p:cNvPr id="14" name="雲 13"/>
          <p:cNvSpPr/>
          <p:nvPr/>
        </p:nvSpPr>
        <p:spPr>
          <a:xfrm>
            <a:off x="3707904" y="2060848"/>
            <a:ext cx="2592288" cy="108012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000" dirty="0" smtClean="0"/>
              <a:t>ソースの</a:t>
            </a:r>
            <a:r>
              <a:rPr kumimoji="1" lang="en-US" altLang="ja-JP" sz="2000" dirty="0" smtClean="0"/>
              <a:t/>
            </a:r>
            <a:br>
              <a:rPr kumimoji="1" lang="en-US" altLang="ja-JP" sz="2000" dirty="0" smtClean="0"/>
            </a:br>
            <a:r>
              <a:rPr kumimoji="1" lang="ja-JP" altLang="en-US" sz="2000" dirty="0" smtClean="0"/>
              <a:t>意味論</a:t>
            </a:r>
            <a:endParaRPr kumimoji="1" lang="ja-JP" altLang="en-US" sz="2000" dirty="0"/>
          </a:p>
        </p:txBody>
      </p:sp>
      <p:sp>
        <p:nvSpPr>
          <p:cNvPr id="15" name="雲 14"/>
          <p:cNvSpPr/>
          <p:nvPr/>
        </p:nvSpPr>
        <p:spPr>
          <a:xfrm>
            <a:off x="3707904" y="4005064"/>
            <a:ext cx="2592288" cy="1080120"/>
          </a:xfrm>
          <a:prstGeom prst="cloud">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000" dirty="0" smtClean="0"/>
              <a:t>アセンブリの</a:t>
            </a:r>
            <a:r>
              <a:rPr kumimoji="1" lang="en-US" altLang="ja-JP" sz="2000" dirty="0" smtClean="0"/>
              <a:t/>
            </a:r>
            <a:br>
              <a:rPr kumimoji="1" lang="en-US" altLang="ja-JP" sz="2000" dirty="0" smtClean="0"/>
            </a:br>
            <a:r>
              <a:rPr kumimoji="1" lang="ja-JP" altLang="en-US" sz="2000" dirty="0" smtClean="0"/>
              <a:t>意味論</a:t>
            </a:r>
            <a:endParaRPr kumimoji="1" lang="ja-JP" altLang="en-US" sz="2000" dirty="0"/>
          </a:p>
        </p:txBody>
      </p:sp>
      <p:sp>
        <p:nvSpPr>
          <p:cNvPr id="16" name="等号 15"/>
          <p:cNvSpPr/>
          <p:nvPr/>
        </p:nvSpPr>
        <p:spPr>
          <a:xfrm rot="5400000">
            <a:off x="4499992" y="3212976"/>
            <a:ext cx="936104" cy="648072"/>
          </a:xfrm>
          <a:prstGeom prst="mathEqual">
            <a:avLst>
              <a:gd name="adj1" fmla="val 21315"/>
              <a:gd name="adj2" fmla="val 21558"/>
            </a:avLst>
          </a:prstGeom>
        </p:spPr>
        <p:style>
          <a:lnRef idx="1">
            <a:schemeClr val="dk1"/>
          </a:lnRef>
          <a:fillRef idx="3">
            <a:schemeClr val="dk1"/>
          </a:fillRef>
          <a:effectRef idx="2">
            <a:schemeClr val="dk1"/>
          </a:effectRef>
          <a:fontRef idx="minor">
            <a:schemeClr val="lt1"/>
          </a:fontRef>
        </p:style>
        <p:txBody>
          <a:bodyPr rtlCol="0" anchor="ctr"/>
          <a:lstStyle/>
          <a:p>
            <a:pPr algn="ctr"/>
            <a:endParaRPr kumimoji="1" lang="ja-JP" altLang="en-US" dirty="0">
              <a:solidFill>
                <a:schemeClr val="tx1"/>
              </a:solidFill>
            </a:endParaRPr>
          </a:p>
        </p:txBody>
      </p:sp>
      <p:sp>
        <p:nvSpPr>
          <p:cNvPr id="18" name="角丸四角形 17"/>
          <p:cNvSpPr/>
          <p:nvPr/>
        </p:nvSpPr>
        <p:spPr>
          <a:xfrm>
            <a:off x="6516216" y="2780928"/>
            <a:ext cx="2304256" cy="1512168"/>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2400" dirty="0" smtClean="0"/>
              <a:t>意味論が</a:t>
            </a:r>
            <a:r>
              <a:rPr lang="en-US" altLang="ja-JP" sz="2400" dirty="0" smtClean="0"/>
              <a:t/>
            </a:r>
            <a:br>
              <a:rPr lang="en-US" altLang="ja-JP" sz="2400" dirty="0" smtClean="0"/>
            </a:br>
            <a:r>
              <a:rPr lang="ja-JP" altLang="en-US" sz="2400" dirty="0" smtClean="0"/>
              <a:t>一致することを</a:t>
            </a:r>
            <a:r>
              <a:rPr lang="en-US" altLang="ja-JP" sz="2400" dirty="0" smtClean="0"/>
              <a:t/>
            </a:r>
            <a:br>
              <a:rPr lang="en-US" altLang="ja-JP" sz="2400" dirty="0" smtClean="0"/>
            </a:br>
            <a:r>
              <a:rPr lang="ja-JP" altLang="en-US" sz="2400" dirty="0" smtClean="0"/>
              <a:t>証明</a:t>
            </a:r>
            <a:endParaRPr lang="ja-JP" altLang="en-US" sz="2400" dirty="0"/>
          </a:p>
        </p:txBody>
      </p:sp>
      <p:sp>
        <p:nvSpPr>
          <p:cNvPr id="19" name="右中かっこ 18"/>
          <p:cNvSpPr/>
          <p:nvPr/>
        </p:nvSpPr>
        <p:spPr>
          <a:xfrm>
            <a:off x="6156176" y="2780928"/>
            <a:ext cx="288032" cy="1368152"/>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kumimoji="1" lang="ja-JP" altLang="en-US" dirty="0"/>
          </a:p>
        </p:txBody>
      </p:sp>
    </p:spTree>
    <p:extLst>
      <p:ext uri="{BB962C8B-B14F-4D97-AF65-F5344CB8AC3E}">
        <p14:creationId xmlns="" xmlns:p14="http://schemas.microsoft.com/office/powerpoint/2010/main" val="19063395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CPS</a:t>
            </a:r>
            <a:r>
              <a:rPr kumimoji="1" lang="ja-JP" altLang="en-US" dirty="0" smtClean="0"/>
              <a:t> 変換での型保存</a:t>
            </a:r>
            <a:r>
              <a:rPr kumimoji="1" lang="en-US" altLang="ja-JP" dirty="0" smtClean="0"/>
              <a:t/>
            </a:r>
            <a:br>
              <a:rPr kumimoji="1" lang="en-US" altLang="ja-JP" dirty="0" smtClean="0"/>
            </a:br>
            <a:r>
              <a:rPr kumimoji="1" lang="ja-JP" altLang="en-US" dirty="0" smtClean="0"/>
              <a:t>依存型 → 依存型 </a:t>
            </a:r>
            <a:r>
              <a:rPr kumimoji="1" lang="en-US" altLang="ja-JP" dirty="0" smtClean="0"/>
              <a:t>+</a:t>
            </a:r>
            <a:r>
              <a:rPr kumimoji="1" lang="ja-JP" altLang="en-US" dirty="0" smtClean="0"/>
              <a:t> シングルトン型</a:t>
            </a:r>
            <a:endParaRPr kumimoji="1" lang="ja-JP" altLang="en-US" dirty="0"/>
          </a:p>
        </p:txBody>
      </p:sp>
      <p:sp>
        <p:nvSpPr>
          <p:cNvPr id="5" name="テキスト プレースホルダー 4"/>
          <p:cNvSpPr>
            <a:spLocks noGrp="1"/>
          </p:cNvSpPr>
          <p:nvPr>
            <p:ph type="body"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20</a:t>
            </a:fld>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依存型</a:t>
            </a:r>
            <a:endParaRPr kumimoji="1" lang="ja-JP" altLang="en-US" dirty="0"/>
          </a:p>
        </p:txBody>
      </p:sp>
      <p:sp>
        <p:nvSpPr>
          <p:cNvPr id="3" name="コンテンツ プレースホルダ 2"/>
          <p:cNvSpPr>
            <a:spLocks noGrp="1"/>
          </p:cNvSpPr>
          <p:nvPr>
            <p:ph idx="1"/>
          </p:nvPr>
        </p:nvSpPr>
        <p:spPr>
          <a:xfrm>
            <a:off x="457200" y="1600201"/>
            <a:ext cx="8229600" cy="892695"/>
          </a:xfrm>
        </p:spPr>
        <p:txBody>
          <a:bodyPr/>
          <a:lstStyle/>
          <a:p>
            <a:r>
              <a:rPr kumimoji="1" lang="ja-JP" altLang="en-US" dirty="0" smtClean="0"/>
              <a:t>型の中に項がある</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21</a:t>
            </a:fld>
            <a:endParaRPr kumimoji="1" lang="ja-JP" altLang="en-US"/>
          </a:p>
        </p:txBody>
      </p:sp>
      <p:sp>
        <p:nvSpPr>
          <p:cNvPr id="5" name="テキスト ボックス 4"/>
          <p:cNvSpPr txBox="1"/>
          <p:nvPr/>
        </p:nvSpPr>
        <p:spPr>
          <a:xfrm>
            <a:off x="1655676" y="2924944"/>
            <a:ext cx="5832648" cy="1200329"/>
          </a:xfrm>
          <a:prstGeom prst="rect">
            <a:avLst/>
          </a:prstGeom>
          <a:noFill/>
        </p:spPr>
        <p:txBody>
          <a:bodyPr wrap="square" rtlCol="0">
            <a:spAutoFit/>
          </a:bodyPr>
          <a:lstStyle/>
          <a:p>
            <a:r>
              <a:rPr lang="ja-JP" altLang="en-US" sz="2400" dirty="0" smtClean="0"/>
              <a:t>⊢ </a:t>
            </a:r>
            <a:r>
              <a:rPr lang="en-US" altLang="ja-JP" sz="2400" dirty="0" smtClean="0"/>
              <a:t>nil : </a:t>
            </a:r>
            <a:r>
              <a:rPr lang="en-US" altLang="ja-JP" sz="2400" u="dashHeavy" dirty="0" smtClean="0">
                <a:uFill>
                  <a:solidFill>
                    <a:schemeClr val="accent5"/>
                  </a:solidFill>
                </a:uFill>
              </a:rPr>
              <a:t>List 0</a:t>
            </a:r>
          </a:p>
          <a:p>
            <a:r>
              <a:rPr lang="ja-JP" altLang="en-US" sz="2400" dirty="0" smtClean="0"/>
              <a:t>⊢ </a:t>
            </a:r>
            <a:r>
              <a:rPr lang="en-US" altLang="ja-JP" sz="2400" dirty="0"/>
              <a:t>cons : </a:t>
            </a:r>
            <a:r>
              <a:rPr lang="en-US" altLang="ja-JP" sz="2400" dirty="0" err="1" smtClean="0"/>
              <a:t>Π</a:t>
            </a:r>
            <a:r>
              <a:rPr lang="en-US" altLang="ja-JP" sz="2400" i="1" dirty="0" err="1" smtClean="0"/>
              <a:t>n</a:t>
            </a:r>
            <a:r>
              <a:rPr lang="en-US" altLang="ja-JP" sz="2400" dirty="0" err="1" smtClean="0"/>
              <a:t>:Nat</a:t>
            </a:r>
            <a:r>
              <a:rPr lang="en-US" altLang="ja-JP" sz="2400" dirty="0" smtClean="0"/>
              <a:t>. String </a:t>
            </a:r>
            <a:r>
              <a:rPr lang="ja-JP" altLang="en-US" sz="2400" dirty="0" smtClean="0"/>
              <a:t>→ </a:t>
            </a:r>
            <a:r>
              <a:rPr lang="en-US" altLang="ja-JP" sz="2400" u="dashHeavy" dirty="0" smtClean="0">
                <a:uFill>
                  <a:solidFill>
                    <a:schemeClr val="accent5"/>
                  </a:solidFill>
                </a:uFill>
              </a:rPr>
              <a:t>List </a:t>
            </a:r>
            <a:r>
              <a:rPr lang="en-US" altLang="ja-JP" sz="2400" i="1" u="dashHeavy" dirty="0" smtClean="0">
                <a:uFill>
                  <a:solidFill>
                    <a:schemeClr val="accent5"/>
                  </a:solidFill>
                </a:uFill>
              </a:rPr>
              <a:t>n</a:t>
            </a:r>
            <a:r>
              <a:rPr lang="en-US" altLang="ja-JP" sz="2400" dirty="0" smtClean="0"/>
              <a:t> </a:t>
            </a:r>
            <a:r>
              <a:rPr lang="ja-JP" altLang="en-US" sz="2400" dirty="0" smtClean="0"/>
              <a:t>→ </a:t>
            </a:r>
            <a:r>
              <a:rPr lang="en-US" altLang="ja-JP" sz="2400" u="dashHeavy" dirty="0" smtClean="0">
                <a:uFill>
                  <a:solidFill>
                    <a:schemeClr val="accent5"/>
                  </a:solidFill>
                </a:uFill>
              </a:rPr>
              <a:t>List (</a:t>
            </a:r>
            <a:r>
              <a:rPr lang="en-US" altLang="ja-JP" sz="2400" i="1" u="dashHeavy" dirty="0" smtClean="0">
                <a:uFill>
                  <a:solidFill>
                    <a:schemeClr val="accent5"/>
                  </a:solidFill>
                </a:uFill>
              </a:rPr>
              <a:t>n</a:t>
            </a:r>
            <a:r>
              <a:rPr lang="en-US" altLang="ja-JP" sz="2400" u="dashHeavy" dirty="0" smtClean="0">
                <a:uFill>
                  <a:solidFill>
                    <a:schemeClr val="accent5"/>
                  </a:solidFill>
                </a:uFill>
              </a:rPr>
              <a:t>+1)</a:t>
            </a:r>
          </a:p>
          <a:p>
            <a:r>
              <a:rPr lang="ja-JP" altLang="en-US" sz="2400" dirty="0"/>
              <a:t>⊢ </a:t>
            </a:r>
            <a:r>
              <a:rPr lang="en-US" altLang="ja-JP" sz="2400" dirty="0" smtClean="0"/>
              <a:t>cons 0 “foo” nil : </a:t>
            </a:r>
            <a:r>
              <a:rPr lang="en-US" altLang="ja-JP" sz="2400" u="dashHeavy" dirty="0" smtClean="0">
                <a:uFill>
                  <a:solidFill>
                    <a:schemeClr val="accent5"/>
                  </a:solidFill>
                </a:uFill>
              </a:rPr>
              <a:t>List 1</a:t>
            </a:r>
            <a:endParaRPr kumimoji="1" lang="ja-JP" altLang="en-US" sz="2400" u="dashHeavy" dirty="0">
              <a:uFill>
                <a:solidFill>
                  <a:schemeClr val="accent5"/>
                </a:solidFill>
              </a:uFill>
              <a:latin typeface="Cambria Math" pitchFamily="18" charset="0"/>
            </a:endParaRPr>
          </a:p>
        </p:txBody>
      </p:sp>
      <p:sp>
        <p:nvSpPr>
          <p:cNvPr id="6" name="角丸四角形吹き出し 5"/>
          <p:cNvSpPr/>
          <p:nvPr/>
        </p:nvSpPr>
        <p:spPr>
          <a:xfrm>
            <a:off x="4860032" y="4221088"/>
            <a:ext cx="3888432" cy="864096"/>
          </a:xfrm>
          <a:prstGeom prst="wedgeRoundRectCallout">
            <a:avLst>
              <a:gd name="adj1" fmla="val -40900"/>
              <a:gd name="adj2" fmla="val -10117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リストの型 </a:t>
            </a:r>
            <a:r>
              <a:rPr kumimoji="1" lang="en-US" altLang="ja-JP" dirty="0" smtClean="0"/>
              <a:t>List </a:t>
            </a:r>
            <a:r>
              <a:rPr kumimoji="1" lang="en-US" altLang="ja-JP" i="1" dirty="0" smtClean="0"/>
              <a:t>n</a:t>
            </a:r>
            <a:r>
              <a:rPr kumimoji="1" lang="en-US" altLang="ja-JP" dirty="0" smtClean="0"/>
              <a:t> </a:t>
            </a:r>
            <a:r>
              <a:rPr kumimoji="1" lang="ja-JP" altLang="en-US" dirty="0" smtClean="0"/>
              <a:t>は</a:t>
            </a:r>
            <a:r>
              <a:rPr kumimoji="1" lang="en-US" altLang="ja-JP" dirty="0" smtClean="0"/>
              <a:t/>
            </a:r>
            <a:br>
              <a:rPr kumimoji="1" lang="en-US" altLang="ja-JP" dirty="0" smtClean="0"/>
            </a:br>
            <a:r>
              <a:rPr kumimoji="1" lang="ja-JP" altLang="en-US" dirty="0" smtClean="0"/>
              <a:t>リストの長さを表す項 </a:t>
            </a:r>
            <a:r>
              <a:rPr kumimoji="1" lang="en-US" altLang="ja-JP" i="1" dirty="0" smtClean="0"/>
              <a:t>n</a:t>
            </a:r>
            <a:r>
              <a:rPr kumimoji="1" lang="en-US" altLang="ja-JP" dirty="0" smtClean="0"/>
              <a:t> </a:t>
            </a:r>
            <a:r>
              <a:rPr kumimoji="1" lang="ja-JP" altLang="en-US" dirty="0" smtClean="0"/>
              <a:t>を含んでいる</a:t>
            </a:r>
            <a:endParaRPr kumimoji="1" lang="ja-JP" altLang="en-US" dirty="0"/>
          </a:p>
        </p:txBody>
      </p:sp>
      <p:sp>
        <p:nvSpPr>
          <p:cNvPr id="7" name="テキスト ボックス 6"/>
          <p:cNvSpPr txBox="1"/>
          <p:nvPr/>
        </p:nvSpPr>
        <p:spPr>
          <a:xfrm>
            <a:off x="1835696" y="5949280"/>
            <a:ext cx="6912768" cy="369332"/>
          </a:xfrm>
          <a:prstGeom prst="rect">
            <a:avLst/>
          </a:prstGeom>
          <a:noFill/>
        </p:spPr>
        <p:txBody>
          <a:bodyPr wrap="square" rtlCol="0">
            <a:spAutoFit/>
          </a:bodyPr>
          <a:lstStyle/>
          <a:p>
            <a:pPr algn="r"/>
            <a:r>
              <a:rPr lang="fr-FR" altLang="ja-JP" dirty="0" smtClean="0"/>
              <a:t>R. Harper, et al. “A framework for defining logics.” 1993.</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依存型</a:t>
            </a:r>
            <a:r>
              <a:rPr lang="ja-JP" altLang="en-US" dirty="0" smtClean="0"/>
              <a:t>の型付け規則</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normAutofit/>
          </a:bodyPr>
          <a:lstStyle/>
          <a:p>
            <a:r>
              <a:rPr kumimoji="1" lang="ja-JP" altLang="en-US" dirty="0" smtClean="0"/>
              <a:t>関数適用で、型に含まれる項が置換される</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22</a:t>
            </a:fld>
            <a:endParaRPr kumimoji="1" lang="ja-JP" altLang="en-US"/>
          </a:p>
        </p:txBody>
      </p:sp>
      <p:grpSp>
        <p:nvGrpSpPr>
          <p:cNvPr id="8" name="グループ化 7"/>
          <p:cNvGrpSpPr/>
          <p:nvPr/>
        </p:nvGrpSpPr>
        <p:grpSpPr>
          <a:xfrm>
            <a:off x="3131840" y="2924944"/>
            <a:ext cx="2880320" cy="1692771"/>
            <a:chOff x="1691680" y="2924944"/>
            <a:chExt cx="2880320" cy="1692771"/>
          </a:xfrm>
        </p:grpSpPr>
        <p:sp>
          <p:nvSpPr>
            <p:cNvPr id="5" name="テキスト ボックス 4"/>
            <p:cNvSpPr txBox="1"/>
            <p:nvPr/>
          </p:nvSpPr>
          <p:spPr>
            <a:xfrm>
              <a:off x="1727684" y="2924944"/>
              <a:ext cx="2844316" cy="1692771"/>
            </a:xfrm>
            <a:prstGeom prst="rect">
              <a:avLst/>
            </a:prstGeom>
            <a:noFill/>
          </p:spPr>
          <p:txBody>
            <a:bodyPr wrap="square" rtlCol="0">
              <a:spAutoFit/>
            </a:bodyPr>
            <a:lstStyle/>
            <a:p>
              <a:r>
                <a:rPr lang="ja-JP" altLang="en-US" sz="2800" dirty="0"/>
                <a:t>⊢ </a:t>
              </a:r>
              <a:r>
                <a:rPr lang="en-US" altLang="ja-JP" sz="2800" i="1" dirty="0" smtClean="0"/>
                <a:t>t</a:t>
              </a:r>
              <a:r>
                <a:rPr lang="en-US" altLang="ja-JP" sz="2800" baseline="-25000" dirty="0" smtClean="0"/>
                <a:t>1</a:t>
              </a:r>
              <a:r>
                <a:rPr lang="en-US" altLang="ja-JP" sz="2800" dirty="0" smtClean="0"/>
                <a:t> </a:t>
              </a:r>
              <a:r>
                <a:rPr lang="en-US" altLang="ja-JP" sz="2800" dirty="0"/>
                <a:t>: </a:t>
              </a:r>
              <a:r>
                <a:rPr lang="en-US" altLang="ja-JP" sz="2800" dirty="0" smtClean="0"/>
                <a:t>Π</a:t>
              </a:r>
              <a:r>
                <a:rPr lang="en-US" altLang="ja-JP" sz="2800" i="1" dirty="0" smtClean="0"/>
                <a:t>x</a:t>
              </a:r>
              <a:r>
                <a:rPr lang="en-US" altLang="ja-JP" sz="2800" dirty="0" smtClean="0"/>
                <a:t>:</a:t>
              </a:r>
              <a:r>
                <a:rPr lang="en-US" altLang="ja-JP" sz="2800" i="1" dirty="0" smtClean="0"/>
                <a:t>T</a:t>
              </a:r>
              <a:r>
                <a:rPr lang="en-US" altLang="ja-JP" sz="2800" baseline="-25000" dirty="0" smtClean="0"/>
                <a:t>1</a:t>
              </a:r>
              <a:r>
                <a:rPr lang="en-US" altLang="ja-JP" sz="2800" dirty="0" smtClean="0"/>
                <a:t>. </a:t>
              </a:r>
              <a:r>
                <a:rPr lang="en-US" altLang="ja-JP" sz="2800" i="1" dirty="0" smtClean="0"/>
                <a:t>T</a:t>
              </a:r>
              <a:r>
                <a:rPr lang="en-US" altLang="ja-JP" sz="2800" baseline="-25000" dirty="0" smtClean="0"/>
                <a:t>2</a:t>
              </a:r>
              <a:endParaRPr lang="en-US" altLang="ja-JP" sz="2800" baseline="-25000" dirty="0" smtClean="0">
                <a:uFill>
                  <a:solidFill>
                    <a:schemeClr val="accent5"/>
                  </a:solidFill>
                </a:uFill>
              </a:endParaRPr>
            </a:p>
            <a:p>
              <a:r>
                <a:rPr lang="ja-JP" altLang="en-US" sz="2800" dirty="0" smtClean="0"/>
                <a:t>⊢ </a:t>
              </a:r>
              <a:r>
                <a:rPr lang="en-US" altLang="ja-JP" sz="2800" i="1" dirty="0" smtClean="0"/>
                <a:t>t</a:t>
              </a:r>
              <a:r>
                <a:rPr lang="en-US" altLang="ja-JP" sz="2800" baseline="-25000" dirty="0" smtClean="0"/>
                <a:t>2</a:t>
              </a:r>
              <a:r>
                <a:rPr lang="en-US" altLang="ja-JP" sz="2800" dirty="0" smtClean="0"/>
                <a:t> </a:t>
              </a:r>
              <a:r>
                <a:rPr lang="en-US" altLang="ja-JP" sz="2800" dirty="0"/>
                <a:t>: </a:t>
              </a:r>
              <a:r>
                <a:rPr lang="en-US" altLang="ja-JP" sz="2800" i="1" dirty="0"/>
                <a:t>T</a:t>
              </a:r>
              <a:r>
                <a:rPr lang="en-US" altLang="ja-JP" sz="2800" baseline="-25000" dirty="0"/>
                <a:t>1</a:t>
              </a:r>
              <a:endParaRPr lang="en-US" altLang="ja-JP" sz="2800" dirty="0" smtClean="0"/>
            </a:p>
            <a:p>
              <a:endParaRPr lang="en-US" altLang="ja-JP" sz="2000" dirty="0">
                <a:uFill>
                  <a:solidFill>
                    <a:schemeClr val="accent5"/>
                  </a:solidFill>
                </a:uFill>
              </a:endParaRPr>
            </a:p>
            <a:p>
              <a:r>
                <a:rPr lang="ja-JP" altLang="en-US" sz="2800" dirty="0" smtClean="0"/>
                <a:t>⊢ </a:t>
              </a:r>
              <a:r>
                <a:rPr lang="en-US" altLang="ja-JP" sz="2800" i="1" dirty="0" smtClean="0"/>
                <a:t>t</a:t>
              </a:r>
              <a:r>
                <a:rPr lang="en-US" altLang="ja-JP" sz="2800" baseline="-25000" dirty="0" smtClean="0"/>
                <a:t>1</a:t>
              </a:r>
              <a:r>
                <a:rPr lang="en-US" altLang="ja-JP" sz="2800" dirty="0" smtClean="0"/>
                <a:t> </a:t>
              </a:r>
              <a:r>
                <a:rPr lang="en-US" altLang="ja-JP" sz="2800" i="1" dirty="0" smtClean="0"/>
                <a:t>t</a:t>
              </a:r>
              <a:r>
                <a:rPr lang="en-US" altLang="ja-JP" sz="2800" baseline="-25000" dirty="0" smtClean="0"/>
                <a:t>2</a:t>
              </a:r>
              <a:r>
                <a:rPr lang="en-US" altLang="ja-JP" sz="2800" dirty="0" smtClean="0"/>
                <a:t> : </a:t>
              </a:r>
              <a:r>
                <a:rPr lang="en-US" altLang="ja-JP" sz="2800" i="1" dirty="0" smtClean="0"/>
                <a:t>T</a:t>
              </a:r>
              <a:r>
                <a:rPr lang="en-US" altLang="ja-JP" sz="2800" baseline="-25000" dirty="0" smtClean="0"/>
                <a:t>2</a:t>
              </a:r>
              <a:r>
                <a:rPr lang="en-US" altLang="ja-JP" sz="2800" dirty="0" smtClean="0"/>
                <a:t>[</a:t>
              </a:r>
              <a:r>
                <a:rPr lang="en-US" altLang="ja-JP" sz="2800" i="1" dirty="0" smtClean="0"/>
                <a:t>x</a:t>
              </a:r>
              <a:r>
                <a:rPr lang="en-US" altLang="ja-JP" sz="2800" dirty="0" smtClean="0"/>
                <a:t> </a:t>
              </a:r>
              <a:r>
                <a:rPr lang="fr-FR" altLang="ja-JP" sz="2800" dirty="0" smtClean="0"/>
                <a:t>↦ </a:t>
              </a:r>
              <a:r>
                <a:rPr lang="fr-FR" altLang="ja-JP" sz="2800" i="1" dirty="0" smtClean="0"/>
                <a:t>t</a:t>
              </a:r>
              <a:r>
                <a:rPr lang="fr-FR" altLang="ja-JP" sz="2800" baseline="-25000" dirty="0" smtClean="0"/>
                <a:t>2</a:t>
              </a:r>
              <a:r>
                <a:rPr lang="en-US" altLang="ja-JP" sz="2800" dirty="0" smtClean="0"/>
                <a:t>]</a:t>
              </a:r>
              <a:endParaRPr lang="en-US" altLang="ja-JP" sz="2800" dirty="0">
                <a:uFill>
                  <a:solidFill>
                    <a:schemeClr val="accent5"/>
                  </a:solidFill>
                </a:uFill>
              </a:endParaRPr>
            </a:p>
          </p:txBody>
        </p:sp>
        <p:cxnSp>
          <p:nvCxnSpPr>
            <p:cNvPr id="7" name="直線コネクタ 6"/>
            <p:cNvCxnSpPr/>
            <p:nvPr/>
          </p:nvCxnSpPr>
          <p:spPr>
            <a:xfrm>
              <a:off x="1691680" y="4005064"/>
              <a:ext cx="28803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テキスト ボックス 5"/>
          <p:cNvSpPr txBox="1"/>
          <p:nvPr/>
        </p:nvSpPr>
        <p:spPr>
          <a:xfrm>
            <a:off x="854976" y="4941168"/>
            <a:ext cx="4536504" cy="400110"/>
          </a:xfrm>
          <a:prstGeom prst="rect">
            <a:avLst/>
          </a:prstGeom>
          <a:noFill/>
        </p:spPr>
        <p:txBody>
          <a:bodyPr wrap="square" rtlCol="0">
            <a:spAutoFit/>
          </a:bodyPr>
          <a:lstStyle/>
          <a:p>
            <a:r>
              <a:rPr kumimoji="1" lang="ja-JP" altLang="en-US" sz="2000" dirty="0" smtClean="0"/>
              <a:t>置換を扱うので </a:t>
            </a:r>
            <a:r>
              <a:rPr kumimoji="1" lang="en-US" altLang="ja-JP" sz="2000" dirty="0" smtClean="0"/>
              <a:t>locally nameless </a:t>
            </a:r>
            <a:r>
              <a:rPr kumimoji="1" lang="ja-JP" altLang="en-US" sz="2000" dirty="0" smtClean="0"/>
              <a:t>が有利</a:t>
            </a:r>
            <a:endParaRPr kumimoji="1" lang="ja-JP" altLang="en-US" sz="2000" dirty="0"/>
          </a:p>
        </p:txBody>
      </p:sp>
      <p:sp>
        <p:nvSpPr>
          <p:cNvPr id="10" name="角丸四角形 9"/>
          <p:cNvSpPr/>
          <p:nvPr/>
        </p:nvSpPr>
        <p:spPr>
          <a:xfrm>
            <a:off x="4355976" y="4149080"/>
            <a:ext cx="1512168" cy="46863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26349596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依存型の型保存を</a:t>
            </a:r>
            <a:r>
              <a:rPr lang="en-US" altLang="ja-JP" dirty="0" smtClean="0"/>
              <a:t/>
            </a:r>
            <a:br>
              <a:rPr lang="en-US" altLang="ja-JP" dirty="0" smtClean="0"/>
            </a:br>
            <a:r>
              <a:rPr lang="ja-JP" altLang="en-US" dirty="0" smtClean="0"/>
              <a:t>証明するための課題</a:t>
            </a:r>
            <a:endParaRPr lang="ja-JP" altLang="en-US" dirty="0"/>
          </a:p>
        </p:txBody>
      </p:sp>
      <p:sp>
        <p:nvSpPr>
          <p:cNvPr id="3" name="コンテンツ プレースホルダー 2"/>
          <p:cNvSpPr>
            <a:spLocks noGrp="1"/>
          </p:cNvSpPr>
          <p:nvPr>
            <p:ph idx="1"/>
          </p:nvPr>
        </p:nvSpPr>
        <p:spPr/>
        <p:txBody>
          <a:bodyPr/>
          <a:lstStyle/>
          <a:p>
            <a:r>
              <a:rPr lang="ja-JP" altLang="en-US" dirty="0" smtClean="0"/>
              <a:t>証明の中で項の等価性を示す必要がある</a:t>
            </a:r>
            <a:endParaRPr lang="en-US" altLang="ja-JP" dirty="0" smtClean="0"/>
          </a:p>
          <a:p>
            <a:pPr lvl="1"/>
            <a:r>
              <a:rPr lang="ja-JP" altLang="en-US" dirty="0" smtClean="0"/>
              <a:t>通常の依存型の定義では条件が不十分</a:t>
            </a:r>
            <a:endParaRPr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lang="ja-JP" altLang="en-US" smtClean="0"/>
              <a:pPr/>
              <a:t>23</a:t>
            </a:fld>
            <a:endParaRPr lang="ja-JP" altLang="en-US"/>
          </a:p>
        </p:txBody>
      </p:sp>
      <p:sp>
        <p:nvSpPr>
          <p:cNvPr id="21" name="テキスト ボックス 20"/>
          <p:cNvSpPr txBox="1"/>
          <p:nvPr/>
        </p:nvSpPr>
        <p:spPr>
          <a:xfrm>
            <a:off x="675528" y="4479503"/>
            <a:ext cx="7776864" cy="461665"/>
          </a:xfrm>
          <a:prstGeom prst="rect">
            <a:avLst/>
          </a:prstGeom>
          <a:noFill/>
        </p:spPr>
        <p:txBody>
          <a:bodyPr wrap="square" rtlCol="0">
            <a:spAutoFit/>
          </a:bodyPr>
          <a:lstStyle/>
          <a:p>
            <a:pPr algn="ctr"/>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a:t>
            </a:r>
            <a:r>
              <a:rPr lang="fr-FR" altLang="ja-JP" sz="2400" i="1" dirty="0" smtClean="0"/>
              <a:t>k</a:t>
            </a:r>
            <a:r>
              <a:rPr lang="fr-FR" altLang="ja-JP" sz="2400" dirty="0" smtClean="0"/>
              <a:t> : </a:t>
            </a:r>
            <a:r>
              <a:rPr lang="fr-FR" altLang="ja-JP" sz="2400" dirty="0" smtClean="0">
                <a:latin typeface="Cambria Math" pitchFamily="18" charset="0"/>
                <a:ea typeface="Cambria Math" pitchFamily="18" charset="0"/>
              </a:rPr>
              <a:t>⊥</a:t>
            </a:r>
            <a:endParaRPr lang="en-US" altLang="ja-JP" sz="2400" dirty="0" smtClean="0"/>
          </a:p>
        </p:txBody>
      </p:sp>
      <p:cxnSp>
        <p:nvCxnSpPr>
          <p:cNvPr id="24" name="直線コネクタ 23"/>
          <p:cNvCxnSpPr/>
          <p:nvPr/>
        </p:nvCxnSpPr>
        <p:spPr>
          <a:xfrm>
            <a:off x="2389738" y="4467620"/>
            <a:ext cx="43645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2533754" y="3585666"/>
            <a:ext cx="4076492" cy="830997"/>
          </a:xfrm>
          <a:prstGeom prst="rect">
            <a:avLst/>
          </a:prstGeom>
          <a:noFill/>
        </p:spPr>
        <p:txBody>
          <a:bodyPr wrap="square" rtlCol="0">
            <a:spAutoFit/>
          </a:bodyPr>
          <a:lstStyle/>
          <a:p>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 (</a:t>
            </a:r>
            <a:r>
              <a:rPr lang="fr-FR" altLang="ja-JP" sz="2400" i="1" dirty="0" smtClean="0"/>
              <a:t>T</a:t>
            </a:r>
            <a:r>
              <a:rPr lang="fr-FR" altLang="ja-JP" sz="2400" dirty="0"/>
              <a:t>[</a:t>
            </a:r>
            <a:r>
              <a:rPr lang="fr-FR" altLang="ja-JP" sz="2400" i="1" dirty="0"/>
              <a:t>x</a:t>
            </a:r>
            <a:r>
              <a:rPr lang="fr-FR" altLang="ja-JP" sz="2400" dirty="0"/>
              <a:t> </a:t>
            </a:r>
            <a:r>
              <a:rPr lang="fr-FR" altLang="ja-JP" sz="2400" dirty="0" smtClean="0"/>
              <a:t>↦ </a:t>
            </a:r>
            <a:r>
              <a:rPr lang="fr-FR" altLang="ja-JP" sz="2400" i="1" dirty="0" smtClean="0"/>
              <a:t>v</a:t>
            </a:r>
            <a:r>
              <a:rPr lang="fr-FR" altLang="ja-JP" sz="2400" baseline="-25000" dirty="0" smtClean="0"/>
              <a:t>2</a:t>
            </a:r>
            <a:r>
              <a:rPr lang="fr-FR" altLang="ja-JP" sz="2400" dirty="0" smtClean="0"/>
              <a:t>] → </a:t>
            </a:r>
            <a:r>
              <a:rPr lang="fr-FR" altLang="ja-JP" sz="2400" dirty="0" smtClean="0">
                <a:latin typeface="Cambria Math" pitchFamily="18" charset="0"/>
                <a:ea typeface="Cambria Math" pitchFamily="18" charset="0"/>
              </a:rPr>
              <a:t>⊥</a:t>
            </a:r>
            <a:r>
              <a:rPr lang="fr-FR" altLang="ja-JP" sz="2400" dirty="0" smtClean="0"/>
              <a:t>) → </a:t>
            </a:r>
            <a:r>
              <a:rPr lang="fr-FR" altLang="ja-JP" sz="2400" dirty="0" smtClean="0">
                <a:latin typeface="Cambria Math" pitchFamily="18" charset="0"/>
                <a:ea typeface="Cambria Math" pitchFamily="18" charset="0"/>
              </a:rPr>
              <a:t>⊥</a:t>
            </a:r>
          </a:p>
          <a:p>
            <a:r>
              <a:rPr lang="en-US" altLang="ja-JP" sz="2400" dirty="0" smtClean="0"/>
              <a:t>… </a:t>
            </a:r>
            <a:r>
              <a:rPr lang="el-GR" altLang="ja-JP" sz="2400" dirty="0" smtClean="0"/>
              <a:t>⊢</a:t>
            </a:r>
            <a:r>
              <a:rPr lang="en-US" altLang="ja-JP" sz="2400" dirty="0" smtClean="0"/>
              <a:t> </a:t>
            </a:r>
            <a:r>
              <a:rPr lang="fr-FR" altLang="ja-JP" sz="2400" i="1" dirty="0" smtClean="0"/>
              <a:t>k</a:t>
            </a:r>
            <a:r>
              <a:rPr lang="fr-FR" altLang="ja-JP" sz="2400" dirty="0" smtClean="0"/>
              <a:t> : </a:t>
            </a:r>
            <a:r>
              <a:rPr lang="fr-FR" altLang="ja-JP" sz="2400" i="1" dirty="0" smtClean="0"/>
              <a:t>T</a:t>
            </a:r>
            <a:r>
              <a:rPr lang="fr-FR" altLang="ja-JP" sz="2400" dirty="0"/>
              <a:t>[</a:t>
            </a:r>
            <a:r>
              <a:rPr lang="fr-FR" altLang="ja-JP" sz="2400" i="1" dirty="0"/>
              <a:t>x</a:t>
            </a:r>
            <a:r>
              <a:rPr lang="fr-FR" altLang="ja-JP" sz="2400" dirty="0"/>
              <a:t> </a:t>
            </a:r>
            <a:r>
              <a:rPr lang="fr-FR" altLang="ja-JP" sz="2400" dirty="0" smtClean="0"/>
              <a:t>↦ </a:t>
            </a:r>
            <a:r>
              <a:rPr lang="fr-FR" altLang="ja-JP" sz="2400" i="1" dirty="0" smtClean="0"/>
              <a:t>t</a:t>
            </a:r>
            <a:r>
              <a:rPr lang="fr-FR" altLang="ja-JP" sz="2400" baseline="-25000" dirty="0" smtClean="0"/>
              <a:t>2</a:t>
            </a:r>
            <a:r>
              <a:rPr lang="fr-FR" altLang="ja-JP" sz="2400" dirty="0" smtClean="0"/>
              <a:t>] → </a:t>
            </a:r>
            <a:r>
              <a:rPr lang="fr-FR" altLang="ja-JP" sz="2400" dirty="0" smtClean="0">
                <a:latin typeface="Cambria Math" pitchFamily="18" charset="0"/>
                <a:ea typeface="Cambria Math" pitchFamily="18" charset="0"/>
              </a:rPr>
              <a:t>⊥</a:t>
            </a:r>
            <a:endParaRPr kumimoji="1" lang="ja-JP" altLang="en-US" sz="2400" dirty="0"/>
          </a:p>
        </p:txBody>
      </p:sp>
      <p:cxnSp>
        <p:nvCxnSpPr>
          <p:cNvPr id="26" name="直線コネクタ 25"/>
          <p:cNvCxnSpPr/>
          <p:nvPr/>
        </p:nvCxnSpPr>
        <p:spPr>
          <a:xfrm>
            <a:off x="2381698" y="5013176"/>
            <a:ext cx="43645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923928" y="5013176"/>
            <a:ext cx="1296144" cy="461665"/>
          </a:xfrm>
          <a:prstGeom prst="rect">
            <a:avLst/>
          </a:prstGeom>
          <a:noFill/>
        </p:spPr>
        <p:txBody>
          <a:bodyPr wrap="square" rtlCol="0">
            <a:spAutoFit/>
          </a:bodyPr>
          <a:lstStyle/>
          <a:p>
            <a:pPr algn="ctr"/>
            <a:r>
              <a:rPr lang="ja-JP" altLang="en-US" sz="2400" dirty="0"/>
              <a:t>⋮</a:t>
            </a:r>
            <a:endParaRPr kumimoji="1" lang="ja-JP" altLang="en-US" sz="2400" dirty="0"/>
          </a:p>
        </p:txBody>
      </p:sp>
      <p:sp>
        <p:nvSpPr>
          <p:cNvPr id="11" name="円/楕円 10"/>
          <p:cNvSpPr/>
          <p:nvPr/>
        </p:nvSpPr>
        <p:spPr>
          <a:xfrm>
            <a:off x="4716016" y="3645024"/>
            <a:ext cx="432048" cy="4154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4196336" y="4016132"/>
            <a:ext cx="432048" cy="4154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吹き出し 13"/>
          <p:cNvSpPr/>
          <p:nvPr/>
        </p:nvSpPr>
        <p:spPr>
          <a:xfrm>
            <a:off x="5148064" y="2996952"/>
            <a:ext cx="2448272" cy="444698"/>
          </a:xfrm>
          <a:prstGeom prst="wedgeRoundRectCallout">
            <a:avLst>
              <a:gd name="adj1" fmla="val -51210"/>
              <a:gd name="adj2" fmla="val 98141"/>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400" i="1" dirty="0" smtClean="0"/>
              <a:t>v</a:t>
            </a:r>
            <a:r>
              <a:rPr kumimoji="1" lang="en-US" altLang="ja-JP" sz="2400" baseline="-25000" dirty="0" smtClean="0"/>
              <a:t>2</a:t>
            </a:r>
            <a:r>
              <a:rPr kumimoji="1" lang="en-US" altLang="ja-JP" sz="2400" dirty="0" smtClean="0"/>
              <a:t> = </a:t>
            </a:r>
            <a:r>
              <a:rPr kumimoji="1" lang="en-US" altLang="ja-JP" sz="2400" i="1" dirty="0" smtClean="0"/>
              <a:t>t</a:t>
            </a:r>
            <a:r>
              <a:rPr kumimoji="1" lang="en-US" altLang="ja-JP" sz="2400" baseline="-25000" dirty="0" smtClean="0"/>
              <a:t>2</a:t>
            </a:r>
            <a:r>
              <a:rPr kumimoji="1" lang="en-US" altLang="ja-JP" sz="2400" dirty="0" smtClean="0"/>
              <a:t> </a:t>
            </a:r>
            <a:r>
              <a:rPr kumimoji="1" lang="ja-JP" altLang="en-US" sz="2400" dirty="0" smtClean="0"/>
              <a:t>が必要</a:t>
            </a:r>
            <a:endParaRPr kumimoji="1" lang="ja-JP" altLang="en-US" sz="2400" dirty="0"/>
          </a:p>
        </p:txBody>
      </p:sp>
    </p:spTree>
    <p:extLst>
      <p:ext uri="{BB962C8B-B14F-4D97-AF65-F5344CB8AC3E}">
        <p14:creationId xmlns="" xmlns:p14="http://schemas.microsoft.com/office/powerpoint/2010/main" val="26001889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シングルトン型で</a:t>
            </a:r>
            <a:r>
              <a:rPr kumimoji="1" lang="en-US" altLang="ja-JP" dirty="0" smtClean="0"/>
              <a:t/>
            </a:r>
            <a:br>
              <a:rPr kumimoji="1" lang="en-US" altLang="ja-JP" dirty="0" smtClean="0"/>
            </a:br>
            <a:r>
              <a:rPr kumimoji="1" lang="ja-JP" altLang="en-US" dirty="0" smtClean="0"/>
              <a:t>証明に必要な等価性を導いた</a:t>
            </a:r>
            <a:endParaRPr kumimoji="1" lang="ja-JP" altLang="en-US" dirty="0"/>
          </a:p>
        </p:txBody>
      </p:sp>
      <p:graphicFrame>
        <p:nvGraphicFramePr>
          <p:cNvPr id="6" name="コンテンツ プレースホルダ 5"/>
          <p:cNvGraphicFramePr>
            <a:graphicFrameLocks noGrp="1"/>
          </p:cNvGraphicFramePr>
          <p:nvPr>
            <p:ph idx="1"/>
            <p:extLst>
              <p:ext uri="{D42A27DB-BD31-4B8C-83A1-F6EECF244321}">
                <p14:modId xmlns="" xmlns:p14="http://schemas.microsoft.com/office/powerpoint/2010/main" val="3820235272"/>
              </p:ext>
            </p:extLst>
          </p:nvPr>
        </p:nvGraphicFramePr>
        <p:xfrm>
          <a:off x="457200" y="1639341"/>
          <a:ext cx="512291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24</a:t>
            </a:fld>
            <a:endParaRPr kumimoji="1" lang="ja-JP" altLang="en-US"/>
          </a:p>
        </p:txBody>
      </p:sp>
      <p:sp>
        <p:nvSpPr>
          <p:cNvPr id="7" name="テキスト ボックス 6"/>
          <p:cNvSpPr txBox="1"/>
          <p:nvPr/>
        </p:nvSpPr>
        <p:spPr>
          <a:xfrm>
            <a:off x="3779912" y="2740858"/>
            <a:ext cx="4896544" cy="400110"/>
          </a:xfrm>
          <a:prstGeom prst="rect">
            <a:avLst/>
          </a:prstGeom>
          <a:noFill/>
        </p:spPr>
        <p:txBody>
          <a:bodyPr wrap="square" rtlCol="0">
            <a:spAutoFit/>
          </a:bodyPr>
          <a:lstStyle/>
          <a:p>
            <a:pPr algn="r"/>
            <a:r>
              <a:rPr kumimoji="1" lang="ja-JP" altLang="en-US" sz="2000" dirty="0" smtClean="0"/>
              <a:t>継続が受け取る値をシングルトン型で表す</a:t>
            </a:r>
            <a:endParaRPr kumimoji="1" lang="ja-JP" alt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sz="3000" dirty="0" smtClean="0"/>
              <a:t>コンパイラの正しさの検証の一環として</a:t>
            </a:r>
            <a:r>
              <a:rPr lang="en-US" altLang="ja-JP" dirty="0" smtClean="0"/>
              <a:t/>
            </a:r>
            <a:br>
              <a:rPr lang="en-US" altLang="ja-JP" dirty="0" smtClean="0"/>
            </a:br>
            <a:r>
              <a:rPr lang="en-US" altLang="ja-JP" dirty="0" smtClean="0"/>
              <a:t>CPS </a:t>
            </a:r>
            <a:r>
              <a:rPr lang="ja-JP" altLang="en-US" dirty="0"/>
              <a:t>変換の型</a:t>
            </a:r>
            <a:r>
              <a:rPr lang="ja-JP" altLang="en-US" dirty="0" smtClean="0"/>
              <a:t>保存の証明法を研究した</a:t>
            </a:r>
            <a:endParaRPr lang="en-US" altLang="ja-JP" dirty="0" smtClean="0"/>
          </a:p>
          <a:p>
            <a:pPr lvl="1">
              <a:spcBef>
                <a:spcPts val="2400"/>
              </a:spcBef>
            </a:pPr>
            <a:r>
              <a:rPr lang="ja-JP" altLang="en-US" dirty="0" smtClean="0"/>
              <a:t>依存型 → 依存型 </a:t>
            </a:r>
            <a:r>
              <a:rPr lang="en-US" altLang="ja-JP" dirty="0" smtClean="0"/>
              <a:t>+</a:t>
            </a:r>
            <a:r>
              <a:rPr lang="ja-JP" altLang="en-US" dirty="0" smtClean="0"/>
              <a:t> シングルトン型</a:t>
            </a:r>
            <a:endParaRPr lang="en-US" altLang="ja-JP" dirty="0" smtClean="0"/>
          </a:p>
          <a:p>
            <a:pPr lvl="2"/>
            <a:r>
              <a:rPr lang="ja-JP" altLang="en-US" dirty="0" smtClean="0"/>
              <a:t>シングルトン型を使って</a:t>
            </a:r>
            <a:r>
              <a:rPr lang="en-US" altLang="ja-JP" dirty="0" smtClean="0"/>
              <a:t/>
            </a:r>
            <a:br>
              <a:rPr lang="en-US" altLang="ja-JP" dirty="0" smtClean="0"/>
            </a:br>
            <a:r>
              <a:rPr lang="ja-JP" altLang="en-US" dirty="0" smtClean="0"/>
              <a:t>証明に必要な等価性を導くやり方を示した</a:t>
            </a:r>
            <a:endParaRPr lang="en-US" altLang="ja-JP" dirty="0" smtClean="0"/>
          </a:p>
          <a:p>
            <a:pPr lvl="1">
              <a:spcBef>
                <a:spcPts val="2400"/>
              </a:spcBef>
            </a:pPr>
            <a:r>
              <a:rPr lang="ja-JP" altLang="en-US" dirty="0" smtClean="0"/>
              <a:t>単純型 → 単純型 </a:t>
            </a:r>
            <a:r>
              <a:rPr lang="en-US" altLang="ja-JP" dirty="0" smtClean="0"/>
              <a:t>+ </a:t>
            </a:r>
            <a:r>
              <a:rPr lang="ja-JP" altLang="en-US" dirty="0" smtClean="0"/>
              <a:t>シングルトン型</a:t>
            </a:r>
            <a:endParaRPr lang="en-US" altLang="ja-JP" dirty="0" smtClean="0"/>
          </a:p>
          <a:p>
            <a:pPr lvl="2"/>
            <a:r>
              <a:rPr lang="ja-JP" altLang="en-US" dirty="0" smtClean="0"/>
              <a:t>型保存を </a:t>
            </a:r>
            <a:r>
              <a:rPr lang="en-US" altLang="ja-JP" dirty="0" smtClean="0"/>
              <a:t>Coq </a:t>
            </a:r>
            <a:r>
              <a:rPr lang="ja-JP" altLang="en-US" dirty="0" smtClean="0"/>
              <a:t>でほぼ証明した</a:t>
            </a:r>
            <a:endParaRPr lang="en-US" altLang="ja-JP" dirty="0" smtClean="0"/>
          </a:p>
          <a:p>
            <a:pPr lvl="1">
              <a:spcBef>
                <a:spcPts val="2400"/>
              </a:spcBef>
            </a:pPr>
            <a:r>
              <a:rPr lang="ja-JP" altLang="en-US" dirty="0" smtClean="0"/>
              <a:t>単純型 → 単純型</a:t>
            </a:r>
            <a:endParaRPr lang="en-US" altLang="ja-JP" dirty="0" smtClean="0"/>
          </a:p>
          <a:p>
            <a:pPr lvl="2"/>
            <a:r>
              <a:rPr lang="ja-JP" altLang="en-US" dirty="0" smtClean="0"/>
              <a:t>型保存を </a:t>
            </a:r>
            <a:r>
              <a:rPr lang="en-US" altLang="ja-JP" dirty="0" smtClean="0"/>
              <a:t>Coq</a:t>
            </a:r>
            <a:r>
              <a:rPr lang="ja-JP" altLang="en-US" dirty="0" smtClean="0"/>
              <a:t> で証明した</a:t>
            </a:r>
            <a:endParaRPr lang="en-US" altLang="ja-JP" dirty="0" smtClean="0"/>
          </a:p>
          <a:p>
            <a:pPr lvl="3"/>
            <a:r>
              <a:rPr lang="en-US" altLang="ja-JP" dirty="0" smtClean="0"/>
              <a:t>Two-sorted locally nameless </a:t>
            </a:r>
            <a:r>
              <a:rPr lang="ja-JP" altLang="en-US" dirty="0" smtClean="0"/>
              <a:t>な定式化を初めて使った</a:t>
            </a:r>
            <a:endParaRPr lang="en-US" altLang="ja-JP" dirty="0" smtClean="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25</a:t>
            </a:fld>
            <a:endParaRPr kumimoji="1" lang="ja-JP" altLang="en-US"/>
          </a:p>
        </p:txBody>
      </p:sp>
    </p:spTree>
    <p:extLst>
      <p:ext uri="{BB962C8B-B14F-4D97-AF65-F5344CB8AC3E}">
        <p14:creationId xmlns="" xmlns:p14="http://schemas.microsoft.com/office/powerpoint/2010/main" val="877786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CAEF081-4F33-4881-82FF-00FAB1086B18}" type="slidenum">
              <a:rPr kumimoji="1" lang="ja-JP" altLang="en-US" smtClean="0"/>
              <a:pPr/>
              <a:t>26</a:t>
            </a:fld>
            <a:endParaRPr kumimoji="1" lang="ja-JP" altLang="en-US"/>
          </a:p>
        </p:txBody>
      </p:sp>
    </p:spTree>
    <p:extLst>
      <p:ext uri="{BB962C8B-B14F-4D97-AF65-F5344CB8AC3E}">
        <p14:creationId xmlns="" xmlns:p14="http://schemas.microsoft.com/office/powerpoint/2010/main" val="22757480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ラムダ計算の定式化</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Higher-order abstract syntax (HOAS)</a:t>
            </a:r>
          </a:p>
          <a:p>
            <a:pPr lvl="1"/>
            <a:r>
              <a:rPr lang="ja-JP" altLang="en-US" dirty="0"/>
              <a:t>定式化する言語の変数</a:t>
            </a:r>
            <a:r>
              <a:rPr lang="ja-JP" altLang="en-US" dirty="0" smtClean="0"/>
              <a:t>で</a:t>
            </a:r>
            <a:r>
              <a:rPr lang="en-US" altLang="ja-JP" dirty="0" smtClean="0"/>
              <a:t/>
            </a:r>
            <a:br>
              <a:rPr lang="en-US" altLang="ja-JP" dirty="0" smtClean="0"/>
            </a:br>
            <a:r>
              <a:rPr lang="ja-JP" altLang="en-US" dirty="0" smtClean="0"/>
              <a:t>定式化される言語の変数を表す</a:t>
            </a:r>
            <a:endParaRPr lang="en-US" altLang="ja-JP" dirty="0" smtClean="0"/>
          </a:p>
          <a:p>
            <a:pPr lvl="3"/>
            <a:r>
              <a:rPr lang="en-US" altLang="ja-JP" dirty="0"/>
              <a:t>F. </a:t>
            </a:r>
            <a:r>
              <a:rPr lang="en-US" altLang="ja-JP" dirty="0" err="1"/>
              <a:t>Pfenning</a:t>
            </a:r>
            <a:r>
              <a:rPr lang="en-US" altLang="ja-JP" dirty="0"/>
              <a:t> and C. Elliot. “Higher-order abstract syntax.” </a:t>
            </a:r>
            <a:r>
              <a:rPr lang="en-US" altLang="ja-JP" dirty="0" smtClean="0"/>
              <a:t>1988.</a:t>
            </a:r>
            <a:endParaRPr kumimoji="1" lang="en-US" altLang="ja-JP" dirty="0" smtClean="0"/>
          </a:p>
          <a:p>
            <a:r>
              <a:rPr lang="en-US" altLang="ja-JP" dirty="0" smtClean="0"/>
              <a:t>Nominal logic</a:t>
            </a:r>
          </a:p>
          <a:p>
            <a:pPr lvl="1"/>
            <a:r>
              <a:rPr kumimoji="1" lang="en-US" altLang="ja-JP" dirty="0" smtClean="0"/>
              <a:t>Alpha-equivalent</a:t>
            </a:r>
            <a:r>
              <a:rPr kumimoji="1" lang="ja-JP" altLang="en-US" dirty="0" smtClean="0"/>
              <a:t> な項を構文的に等しいとして</a:t>
            </a:r>
            <a:r>
              <a:rPr kumimoji="1" lang="en-US" altLang="ja-JP" dirty="0" smtClean="0"/>
              <a:t/>
            </a:r>
            <a:br>
              <a:rPr kumimoji="1" lang="en-US" altLang="ja-JP" dirty="0" smtClean="0"/>
            </a:br>
            <a:r>
              <a:rPr kumimoji="1" lang="ja-JP" altLang="en-US" dirty="0" smtClean="0"/>
              <a:t>公理化する</a:t>
            </a:r>
            <a:endParaRPr kumimoji="1" lang="en-US" altLang="ja-JP" dirty="0" smtClean="0"/>
          </a:p>
          <a:p>
            <a:pPr lvl="3"/>
            <a:r>
              <a:rPr lang="en-US" altLang="ja-JP" dirty="0"/>
              <a:t>Andrew M. Pitts. “Nominal logic, a first order theory of names and binding.” </a:t>
            </a:r>
            <a:r>
              <a:rPr lang="en-US" altLang="ja-JP" dirty="0" smtClean="0"/>
              <a:t>2003.</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27</a:t>
            </a:fld>
            <a:endParaRPr kumimoji="1" lang="ja-JP" altLang="en-US"/>
          </a:p>
        </p:txBody>
      </p:sp>
    </p:spTree>
    <p:extLst>
      <p:ext uri="{BB962C8B-B14F-4D97-AF65-F5344CB8AC3E}">
        <p14:creationId xmlns="" xmlns:p14="http://schemas.microsoft.com/office/powerpoint/2010/main" val="20451569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CPS </a:t>
            </a:r>
            <a:r>
              <a:rPr kumimoji="1" lang="ja-JP" altLang="en-US" dirty="0" smtClean="0"/>
              <a:t>変換の検証</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CPS</a:t>
            </a:r>
            <a:r>
              <a:rPr kumimoji="1" lang="ja-JP" altLang="en-US" dirty="0" smtClean="0"/>
              <a:t> 変換の依存型の型保存の証明</a:t>
            </a:r>
            <a:endParaRPr kumimoji="1" lang="en-US" altLang="ja-JP" dirty="0" smtClean="0"/>
          </a:p>
          <a:p>
            <a:pPr lvl="1"/>
            <a:r>
              <a:rPr lang="en-US" altLang="ja-JP" dirty="0"/>
              <a:t>Call-by-name </a:t>
            </a:r>
            <a:r>
              <a:rPr lang="ja-JP" altLang="en-US" dirty="0"/>
              <a:t>な </a:t>
            </a:r>
            <a:r>
              <a:rPr lang="en-US" altLang="ja-JP" dirty="0"/>
              <a:t>CPS</a:t>
            </a:r>
            <a:r>
              <a:rPr lang="ja-JP" altLang="en-US" dirty="0"/>
              <a:t> </a:t>
            </a:r>
            <a:r>
              <a:rPr lang="ja-JP" altLang="en-US" dirty="0" smtClean="0"/>
              <a:t>変換</a:t>
            </a:r>
            <a:endParaRPr kumimoji="1" lang="en-US" altLang="ja-JP" dirty="0" smtClean="0"/>
          </a:p>
          <a:p>
            <a:pPr lvl="3"/>
            <a:r>
              <a:rPr lang="en-US" altLang="ja-JP" dirty="0"/>
              <a:t>Gilles </a:t>
            </a:r>
            <a:r>
              <a:rPr lang="en-US" altLang="ja-JP" dirty="0" err="1" smtClean="0"/>
              <a:t>Barthe</a:t>
            </a:r>
            <a:r>
              <a:rPr lang="en-US" altLang="ja-JP" dirty="0" smtClean="0"/>
              <a:t> et al. </a:t>
            </a:r>
            <a:r>
              <a:rPr lang="en-US" altLang="ja-JP" dirty="0"/>
              <a:t>“CPS transformations and applications: The cube and beyond.” </a:t>
            </a:r>
            <a:r>
              <a:rPr lang="en-US" altLang="ja-JP" dirty="0" smtClean="0"/>
              <a:t>1999.</a:t>
            </a:r>
          </a:p>
          <a:p>
            <a:pPr lvl="1"/>
            <a:r>
              <a:rPr kumimoji="1" lang="ja-JP" altLang="en-US" dirty="0" smtClean="0"/>
              <a:t>型の中の項を型に変換</a:t>
            </a:r>
            <a:endParaRPr kumimoji="1" lang="en-US" altLang="ja-JP" dirty="0"/>
          </a:p>
          <a:p>
            <a:pPr lvl="3"/>
            <a:r>
              <a:rPr lang="en-US" altLang="ja-JP" dirty="0" err="1"/>
              <a:t>Zhong</a:t>
            </a:r>
            <a:r>
              <a:rPr lang="en-US" altLang="ja-JP" dirty="0"/>
              <a:t> </a:t>
            </a:r>
            <a:r>
              <a:rPr lang="en-US" altLang="ja-JP" dirty="0" smtClean="0"/>
              <a:t>Shao</a:t>
            </a:r>
            <a:r>
              <a:rPr lang="ja-JP" altLang="en-US" dirty="0"/>
              <a:t> </a:t>
            </a:r>
            <a:r>
              <a:rPr lang="en-US" altLang="ja-JP" dirty="0" smtClean="0"/>
              <a:t>et al. </a:t>
            </a:r>
            <a:r>
              <a:rPr lang="en-US" altLang="ja-JP" dirty="0"/>
              <a:t>“A type system for certified binaries</a:t>
            </a:r>
            <a:r>
              <a:rPr lang="en-US" altLang="ja-JP" dirty="0" smtClean="0"/>
              <a:t>.” 2005.</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28</a:t>
            </a:fld>
            <a:endParaRPr kumimoji="1" lang="ja-JP" altLang="en-US"/>
          </a:p>
        </p:txBody>
      </p:sp>
    </p:spTree>
    <p:extLst>
      <p:ext uri="{BB962C8B-B14F-4D97-AF65-F5344CB8AC3E}">
        <p14:creationId xmlns="" xmlns:p14="http://schemas.microsoft.com/office/powerpoint/2010/main" val="21195593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Certified Compiler</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CompCert</a:t>
            </a:r>
            <a:endParaRPr kumimoji="1" lang="en-US" altLang="ja-JP" dirty="0" smtClean="0"/>
          </a:p>
          <a:p>
            <a:pPr lvl="1"/>
            <a:r>
              <a:rPr lang="en-US" altLang="ja-JP" dirty="0" smtClean="0"/>
              <a:t>C </a:t>
            </a:r>
            <a:r>
              <a:rPr lang="ja-JP" altLang="en-US" dirty="0" smtClean="0"/>
              <a:t>のサブセットから </a:t>
            </a:r>
            <a:r>
              <a:rPr lang="en-US" altLang="ja-JP" dirty="0" smtClean="0"/>
              <a:t>PowerPC </a:t>
            </a:r>
            <a:r>
              <a:rPr lang="ja-JP" altLang="en-US" dirty="0" smtClean="0"/>
              <a:t>アセンブリへ</a:t>
            </a:r>
            <a:endParaRPr lang="en-US" altLang="ja-JP" dirty="0" smtClean="0"/>
          </a:p>
          <a:p>
            <a:pPr lvl="1"/>
            <a:r>
              <a:rPr lang="en-US" altLang="ja-JP" dirty="0">
                <a:hlinkClick r:id="rId2"/>
              </a:rPr>
              <a:t>http://compcert.inria.fr</a:t>
            </a:r>
            <a:r>
              <a:rPr lang="en-US" altLang="ja-JP" dirty="0" smtClean="0">
                <a:hlinkClick r:id="rId2"/>
              </a:rPr>
              <a:t>/</a:t>
            </a:r>
            <a:endParaRPr lang="en-US" altLang="ja-JP" dirty="0" smtClean="0"/>
          </a:p>
          <a:p>
            <a:r>
              <a:rPr kumimoji="1" lang="en-US" altLang="ja-JP" dirty="0" err="1" smtClean="0"/>
              <a:t>Chlipala’s</a:t>
            </a:r>
            <a:r>
              <a:rPr kumimoji="1" lang="en-US" altLang="ja-JP" dirty="0" smtClean="0"/>
              <a:t> compiler</a:t>
            </a:r>
          </a:p>
          <a:p>
            <a:pPr lvl="1"/>
            <a:r>
              <a:rPr lang="ja-JP" altLang="en-US" dirty="0"/>
              <a:t>単純型付きラムダ計算</a:t>
            </a:r>
            <a:r>
              <a:rPr lang="ja-JP" altLang="en-US" dirty="0" smtClean="0"/>
              <a:t>から抽象アセンブリへ</a:t>
            </a:r>
            <a:endParaRPr lang="en-US" altLang="ja-JP" dirty="0" smtClean="0"/>
          </a:p>
          <a:p>
            <a:pPr lvl="3"/>
            <a:r>
              <a:rPr lang="en-US" altLang="ja-JP" dirty="0"/>
              <a:t>Adam </a:t>
            </a:r>
            <a:r>
              <a:rPr lang="en-US" altLang="ja-JP" dirty="0" err="1"/>
              <a:t>Chlipala</a:t>
            </a:r>
            <a:r>
              <a:rPr lang="en-US" altLang="ja-JP" dirty="0"/>
              <a:t>. “A certified type-preserving compiler from lambda calculus to assembly language</a:t>
            </a:r>
            <a:r>
              <a:rPr lang="en-US" altLang="ja-JP" dirty="0" smtClean="0"/>
              <a:t>.” 2007.</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29</a:t>
            </a:fld>
            <a:endParaRPr kumimoji="1" lang="ja-JP" altLang="en-US"/>
          </a:p>
        </p:txBody>
      </p:sp>
    </p:spTree>
    <p:extLst>
      <p:ext uri="{BB962C8B-B14F-4D97-AF65-F5344CB8AC3E}">
        <p14:creationId xmlns="" xmlns:p14="http://schemas.microsoft.com/office/powerpoint/2010/main" val="797007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依存型の型保存コンパイル</a:t>
            </a:r>
            <a:endParaRPr kumimoji="1" lang="ja-JP" altLang="en-US" dirty="0"/>
          </a:p>
        </p:txBody>
      </p:sp>
      <p:sp>
        <p:nvSpPr>
          <p:cNvPr id="4" name="コンテンツ プレースホルダー 3"/>
          <p:cNvSpPr>
            <a:spLocks noGrp="1"/>
          </p:cNvSpPr>
          <p:nvPr>
            <p:ph idx="1"/>
          </p:nvPr>
        </p:nvSpPr>
        <p:spPr/>
        <p:txBody>
          <a:bodyPr>
            <a:normAutofit fontScale="92500" lnSpcReduction="10000"/>
          </a:bodyPr>
          <a:lstStyle/>
          <a:p>
            <a:pPr marL="514350" indent="-514350">
              <a:buFont typeface="+mj-lt"/>
              <a:buAutoNum type="arabicPeriod"/>
            </a:pPr>
            <a:r>
              <a:rPr kumimoji="1" lang="ja-JP" altLang="en-US" dirty="0" smtClean="0"/>
              <a:t>プログラムを依存型で型付け</a:t>
            </a:r>
            <a:endParaRPr kumimoji="1" lang="en-US" altLang="ja-JP" dirty="0" smtClean="0"/>
          </a:p>
          <a:p>
            <a:pPr lvl="1"/>
            <a:r>
              <a:rPr lang="ja-JP" altLang="en-US" dirty="0"/>
              <a:t>依存型でプログラムの意味論を記述</a:t>
            </a:r>
            <a:endParaRPr kumimoji="1" lang="en-US" altLang="ja-JP" dirty="0" smtClean="0"/>
          </a:p>
          <a:p>
            <a:pPr marL="514350" indent="-514350">
              <a:buFont typeface="+mj-lt"/>
              <a:buAutoNum type="arabicPeriod"/>
            </a:pPr>
            <a:r>
              <a:rPr lang="ja-JP" altLang="en-US" dirty="0"/>
              <a:t>コンパイル後も型付けが成り立つことを</a:t>
            </a:r>
            <a:r>
              <a:rPr lang="ja-JP" altLang="en-US" dirty="0" smtClean="0"/>
              <a:t>保証</a:t>
            </a:r>
            <a:endParaRPr lang="en-US" altLang="ja-JP" dirty="0" smtClean="0"/>
          </a:p>
          <a:p>
            <a:pPr lvl="1"/>
            <a:r>
              <a:rPr lang="ja-JP" altLang="en-US" dirty="0" smtClean="0"/>
              <a:t>意味論の一致</a:t>
            </a:r>
            <a:endParaRPr lang="en-US" altLang="ja-JP" dirty="0" smtClean="0"/>
          </a:p>
          <a:p>
            <a:pPr lvl="1"/>
            <a:endParaRPr kumimoji="1" lang="en-US" altLang="ja-JP" dirty="0" smtClean="0"/>
          </a:p>
          <a:p>
            <a:r>
              <a:rPr lang="en-US" altLang="ja-JP" sz="2600" dirty="0" smtClean="0"/>
              <a:t>Cf.</a:t>
            </a:r>
          </a:p>
          <a:p>
            <a:pPr lvl="1"/>
            <a:r>
              <a:rPr kumimoji="1" lang="en-US" altLang="ja-JP" dirty="0" err="1" smtClean="0"/>
              <a:t>CompCert</a:t>
            </a:r>
            <a:r>
              <a:rPr kumimoji="1" lang="en-US" altLang="ja-JP" dirty="0" smtClean="0"/>
              <a:t> [Leroy 2006, etc.]</a:t>
            </a:r>
          </a:p>
          <a:p>
            <a:pPr lvl="2"/>
            <a:r>
              <a:rPr lang="ja-JP" altLang="en-US" dirty="0" smtClean="0"/>
              <a:t>型を保存しない</a:t>
            </a:r>
            <a:endParaRPr lang="en-US" altLang="ja-JP" dirty="0" smtClean="0"/>
          </a:p>
          <a:p>
            <a:pPr lvl="1"/>
            <a:r>
              <a:rPr kumimoji="1" lang="en-US" altLang="ja-JP" dirty="0" err="1" smtClean="0"/>
              <a:t>Chlipala</a:t>
            </a:r>
            <a:r>
              <a:rPr kumimoji="1" lang="en-US" altLang="ja-JP" dirty="0" smtClean="0"/>
              <a:t> 2007</a:t>
            </a:r>
          </a:p>
          <a:p>
            <a:pPr lvl="2"/>
            <a:r>
              <a:rPr lang="ja-JP" altLang="en-US" dirty="0" smtClean="0"/>
              <a:t>型を意味論の記述に使用しない</a:t>
            </a:r>
            <a:endParaRPr kumimoji="1" lang="ja-JP" altLang="en-US" dirty="0"/>
          </a:p>
        </p:txBody>
      </p:sp>
      <p:sp>
        <p:nvSpPr>
          <p:cNvPr id="3" name="スライド番号プレースホルダー 2"/>
          <p:cNvSpPr>
            <a:spLocks noGrp="1"/>
          </p:cNvSpPr>
          <p:nvPr>
            <p:ph type="sldNum" sz="quarter" idx="12"/>
          </p:nvPr>
        </p:nvSpPr>
        <p:spPr/>
        <p:txBody>
          <a:bodyPr/>
          <a:lstStyle/>
          <a:p>
            <a:fld id="{9CAEF081-4F33-4881-82FF-00FAB1086B18}" type="slidenum">
              <a:rPr kumimoji="1" lang="ja-JP" altLang="en-US" smtClean="0"/>
              <a:pPr/>
              <a:t>3</a:t>
            </a:fld>
            <a:endParaRPr kumimoji="1" lang="ja-JP" altLang="en-US" dirty="0"/>
          </a:p>
        </p:txBody>
      </p:sp>
    </p:spTree>
    <p:extLst>
      <p:ext uri="{BB962C8B-B14F-4D97-AF65-F5344CB8AC3E}">
        <p14:creationId xmlns="" xmlns:p14="http://schemas.microsoft.com/office/powerpoint/2010/main" val="13466984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Coq</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定理証明支援系</a:t>
            </a:r>
            <a:endParaRPr kumimoji="1" lang="en-US" altLang="ja-JP" dirty="0" smtClean="0"/>
          </a:p>
          <a:p>
            <a:pPr lvl="1"/>
            <a:r>
              <a:rPr lang="ja-JP" altLang="en-US" dirty="0" smtClean="0"/>
              <a:t>人間が証明を書くのを対話的フロントエンドで補助する</a:t>
            </a:r>
            <a:endParaRPr lang="en-US" altLang="ja-JP" dirty="0" smtClean="0"/>
          </a:p>
          <a:p>
            <a:pPr lvl="1"/>
            <a:r>
              <a:rPr kumimoji="1" lang="ja-JP" altLang="en-US" dirty="0" smtClean="0"/>
              <a:t>証明が正しいかどうかチェックする</a:t>
            </a:r>
            <a:endParaRPr kumimoji="1" lang="en-US" altLang="ja-JP" dirty="0" smtClean="0"/>
          </a:p>
          <a:p>
            <a:pPr lvl="1"/>
            <a:r>
              <a:rPr lang="en-US" altLang="ja-JP" dirty="0" smtClean="0">
                <a:hlinkClick r:id="rId2"/>
              </a:rPr>
              <a:t>http://coq.inria.fr/</a:t>
            </a:r>
            <a:endParaRPr lang="en-US" altLang="ja-JP" dirty="0" smtClean="0"/>
          </a:p>
        </p:txBody>
      </p:sp>
      <p:sp>
        <p:nvSpPr>
          <p:cNvPr id="4" name="スライド番号プレースホルダ 3"/>
          <p:cNvSpPr>
            <a:spLocks noGrp="1"/>
          </p:cNvSpPr>
          <p:nvPr>
            <p:ph type="sldNum" sz="quarter" idx="12"/>
          </p:nvPr>
        </p:nvSpPr>
        <p:spPr/>
        <p:txBody>
          <a:bodyPr/>
          <a:lstStyle/>
          <a:p>
            <a:fld id="{E514BA1D-FB29-429F-9F04-35100AA64BAF}" type="slidenum">
              <a:rPr kumimoji="1" lang="ja-JP" altLang="en-US" smtClean="0"/>
              <a:pPr/>
              <a:t>30</a:t>
            </a:fld>
            <a:endParaRPr kumimoji="1" lang="ja-JP" altLang="en-US" dirty="0"/>
          </a:p>
        </p:txBody>
      </p:sp>
      <p:sp>
        <p:nvSpPr>
          <p:cNvPr id="5" name="角丸四角形吹き出し 4"/>
          <p:cNvSpPr/>
          <p:nvPr/>
        </p:nvSpPr>
        <p:spPr>
          <a:xfrm>
            <a:off x="5436096" y="4149080"/>
            <a:ext cx="2736304" cy="1224136"/>
          </a:xfrm>
          <a:prstGeom prst="wedgeRoundRectCallout">
            <a:avLst>
              <a:gd name="adj1" fmla="val -57587"/>
              <a:gd name="adj2" fmla="val -92953"/>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800" dirty="0" smtClean="0"/>
              <a:t>厳密な証明を</a:t>
            </a:r>
            <a:r>
              <a:rPr lang="en-US" altLang="ja-JP" sz="2800" dirty="0" smtClean="0"/>
              <a:t/>
            </a:r>
            <a:br>
              <a:rPr lang="en-US" altLang="ja-JP" sz="2800" dirty="0" smtClean="0"/>
            </a:br>
            <a:r>
              <a:rPr lang="ja-JP" altLang="en-US" sz="2800" dirty="0" smtClean="0"/>
              <a:t>書く必要がある</a:t>
            </a:r>
            <a:endParaRPr kumimoji="1" lang="ja-JP" alt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a:xfrm>
            <a:off x="457200" y="260648"/>
            <a:ext cx="8229600" cy="6192688"/>
          </a:xfrm>
        </p:spPr>
        <p:txBody>
          <a:bodyPr>
            <a:normAutofit fontScale="55000" lnSpcReduction="20000"/>
          </a:bodyPr>
          <a:lstStyle/>
          <a:p>
            <a:pPr>
              <a:buNone/>
            </a:pPr>
            <a:r>
              <a:rPr lang="en-US" altLang="ja-JP" dirty="0" smtClean="0">
                <a:solidFill>
                  <a:srgbClr val="C00000"/>
                </a:solidFill>
                <a:latin typeface="Consolas" pitchFamily="49" charset="0"/>
                <a:cs typeface="Consolas" pitchFamily="49" charset="0"/>
              </a:rPr>
              <a:t>Theorem </a:t>
            </a:r>
            <a:r>
              <a:rPr lang="en-US" altLang="ja-JP" dirty="0" err="1" smtClean="0">
                <a:solidFill>
                  <a:srgbClr val="C00000"/>
                </a:solidFill>
                <a:latin typeface="Consolas" pitchFamily="49" charset="0"/>
                <a:cs typeface="Consolas" pitchFamily="49" charset="0"/>
              </a:rPr>
              <a:t>cps_term_preserves_typing</a:t>
            </a:r>
            <a:r>
              <a:rPr lang="en-US" altLang="ja-JP" dirty="0" smtClean="0">
                <a:solidFill>
                  <a:srgbClr val="C00000"/>
                </a:solidFill>
                <a:latin typeface="Consolas" pitchFamily="49" charset="0"/>
                <a:cs typeface="Consolas" pitchFamily="49" charset="0"/>
              </a:rPr>
              <a:t> :</a:t>
            </a:r>
          </a:p>
          <a:p>
            <a:pPr>
              <a:buNone/>
            </a:pPr>
            <a:r>
              <a:rPr lang="en-US" altLang="ja-JP" dirty="0" smtClean="0">
                <a:solidFill>
                  <a:srgbClr val="C00000"/>
                </a:solidFill>
                <a:latin typeface="Consolas" pitchFamily="49" charset="0"/>
                <a:cs typeface="Consolas" pitchFamily="49" charset="0"/>
              </a:rPr>
              <a:t>  </a:t>
            </a:r>
            <a:r>
              <a:rPr lang="en-US" altLang="ja-JP" dirty="0" err="1" smtClean="0">
                <a:solidFill>
                  <a:srgbClr val="C00000"/>
                </a:solidFill>
                <a:latin typeface="Consolas" pitchFamily="49" charset="0"/>
                <a:cs typeface="Consolas" pitchFamily="49" charset="0"/>
              </a:rPr>
              <a:t>forall</a:t>
            </a:r>
            <a:r>
              <a:rPr lang="en-US" altLang="ja-JP" dirty="0" smtClean="0">
                <a:solidFill>
                  <a:srgbClr val="C00000"/>
                </a:solidFill>
                <a:latin typeface="Consolas" pitchFamily="49" charset="0"/>
                <a:cs typeface="Consolas" pitchFamily="49" charset="0"/>
              </a:rPr>
              <a:t> (Cs : </a:t>
            </a:r>
            <a:r>
              <a:rPr lang="en-US" altLang="ja-JP" dirty="0" err="1" smtClean="0">
                <a:solidFill>
                  <a:srgbClr val="C00000"/>
                </a:solidFill>
                <a:latin typeface="Consolas" pitchFamily="49" charset="0"/>
                <a:cs typeface="Consolas" pitchFamily="49" charset="0"/>
              </a:rPr>
              <a:t>sctxt</a:t>
            </a:r>
            <a:r>
              <a:rPr lang="en-US" altLang="ja-JP" dirty="0" smtClean="0">
                <a:solidFill>
                  <a:srgbClr val="C00000"/>
                </a:solidFill>
                <a:latin typeface="Consolas" pitchFamily="49" charset="0"/>
                <a:cs typeface="Consolas" pitchFamily="49" charset="0"/>
              </a:rPr>
              <a:t>) (T : </a:t>
            </a:r>
            <a:r>
              <a:rPr lang="en-US" altLang="ja-JP" dirty="0" err="1" smtClean="0">
                <a:solidFill>
                  <a:srgbClr val="C00000"/>
                </a:solidFill>
                <a:latin typeface="Consolas" pitchFamily="49" charset="0"/>
                <a:cs typeface="Consolas" pitchFamily="49" charset="0"/>
              </a:rPr>
              <a:t>stype</a:t>
            </a:r>
            <a:r>
              <a:rPr lang="en-US" altLang="ja-JP" dirty="0" smtClean="0">
                <a:solidFill>
                  <a:srgbClr val="C00000"/>
                </a:solidFill>
                <a:latin typeface="Consolas" pitchFamily="49" charset="0"/>
                <a:cs typeface="Consolas" pitchFamily="49" charset="0"/>
              </a:rPr>
              <a:t>) (t : </a:t>
            </a:r>
            <a:r>
              <a:rPr lang="en-US" altLang="ja-JP" dirty="0" err="1" smtClean="0">
                <a:solidFill>
                  <a:srgbClr val="C00000"/>
                </a:solidFill>
                <a:latin typeface="Consolas" pitchFamily="49" charset="0"/>
                <a:cs typeface="Consolas" pitchFamily="49" charset="0"/>
              </a:rPr>
              <a:t>sterm</a:t>
            </a:r>
            <a:r>
              <a:rPr lang="en-US" altLang="ja-JP" dirty="0" smtClean="0">
                <a:solidFill>
                  <a:srgbClr val="C00000"/>
                </a:solidFill>
                <a:latin typeface="Consolas" pitchFamily="49" charset="0"/>
                <a:cs typeface="Consolas" pitchFamily="49" charset="0"/>
              </a:rPr>
              <a:t>),</a:t>
            </a:r>
          </a:p>
          <a:p>
            <a:pPr>
              <a:buNone/>
            </a:pPr>
            <a:r>
              <a:rPr lang="en-US" altLang="ja-JP" dirty="0" smtClean="0">
                <a:solidFill>
                  <a:srgbClr val="C00000"/>
                </a:solidFill>
                <a:latin typeface="Consolas" pitchFamily="49" charset="0"/>
                <a:cs typeface="Consolas" pitchFamily="49" charset="0"/>
              </a:rPr>
              <a:t>  </a:t>
            </a:r>
            <a:r>
              <a:rPr lang="en-US" altLang="ja-JP" dirty="0" err="1" smtClean="0">
                <a:solidFill>
                  <a:srgbClr val="C00000"/>
                </a:solidFill>
                <a:latin typeface="Consolas" pitchFamily="49" charset="0"/>
                <a:cs typeface="Consolas" pitchFamily="49" charset="0"/>
              </a:rPr>
              <a:t>sterm_typing</a:t>
            </a:r>
            <a:r>
              <a:rPr lang="en-US" altLang="ja-JP" dirty="0" smtClean="0">
                <a:solidFill>
                  <a:srgbClr val="C00000"/>
                </a:solidFill>
                <a:latin typeface="Consolas" pitchFamily="49" charset="0"/>
                <a:cs typeface="Consolas" pitchFamily="49" charset="0"/>
              </a:rPr>
              <a:t> Cs t </a:t>
            </a:r>
            <a:r>
              <a:rPr lang="en-US" altLang="ja-JP" dirty="0" err="1" smtClean="0">
                <a:solidFill>
                  <a:srgbClr val="C00000"/>
                </a:solidFill>
                <a:latin typeface="Consolas" pitchFamily="49" charset="0"/>
                <a:cs typeface="Consolas" pitchFamily="49" charset="0"/>
              </a:rPr>
              <a:t>T</a:t>
            </a:r>
            <a:r>
              <a:rPr lang="en-US" altLang="ja-JP" dirty="0" smtClean="0">
                <a:solidFill>
                  <a:srgbClr val="C00000"/>
                </a:solidFill>
                <a:latin typeface="Consolas" pitchFamily="49" charset="0"/>
                <a:cs typeface="Consolas" pitchFamily="49" charset="0"/>
              </a:rPr>
              <a:t> -&gt;</a:t>
            </a:r>
          </a:p>
          <a:p>
            <a:pPr>
              <a:buNone/>
            </a:pPr>
            <a:r>
              <a:rPr lang="en-US" altLang="ja-JP" dirty="0" smtClean="0">
                <a:solidFill>
                  <a:srgbClr val="C00000"/>
                </a:solidFill>
                <a:latin typeface="Consolas" pitchFamily="49" charset="0"/>
                <a:cs typeface="Consolas" pitchFamily="49" charset="0"/>
              </a:rPr>
              <a:t>  </a:t>
            </a:r>
            <a:r>
              <a:rPr lang="en-US" altLang="ja-JP" dirty="0" err="1" smtClean="0">
                <a:solidFill>
                  <a:srgbClr val="C00000"/>
                </a:solidFill>
                <a:latin typeface="Consolas" pitchFamily="49" charset="0"/>
                <a:cs typeface="Consolas" pitchFamily="49" charset="0"/>
              </a:rPr>
              <a:t>forall</a:t>
            </a:r>
            <a:r>
              <a:rPr lang="en-US" altLang="ja-JP" dirty="0" smtClean="0">
                <a:solidFill>
                  <a:srgbClr val="C00000"/>
                </a:solidFill>
                <a:latin typeface="Consolas" pitchFamily="49" charset="0"/>
                <a:cs typeface="Consolas" pitchFamily="49" charset="0"/>
              </a:rPr>
              <a:t> Cc : </a:t>
            </a:r>
            <a:r>
              <a:rPr lang="en-US" altLang="ja-JP" dirty="0" err="1" smtClean="0">
                <a:solidFill>
                  <a:srgbClr val="C00000"/>
                </a:solidFill>
                <a:latin typeface="Consolas" pitchFamily="49" charset="0"/>
                <a:cs typeface="Consolas" pitchFamily="49" charset="0"/>
              </a:rPr>
              <a:t>cctxt</a:t>
            </a:r>
            <a:r>
              <a:rPr lang="en-US" altLang="ja-JP" dirty="0" smtClean="0">
                <a:solidFill>
                  <a:srgbClr val="C00000"/>
                </a:solidFill>
                <a:latin typeface="Consolas" pitchFamily="49" charset="0"/>
                <a:cs typeface="Consolas" pitchFamily="49" charset="0"/>
              </a:rPr>
              <a:t>,</a:t>
            </a:r>
          </a:p>
          <a:p>
            <a:pPr>
              <a:buNone/>
            </a:pPr>
            <a:r>
              <a:rPr lang="en-US" altLang="ja-JP" dirty="0" smtClean="0">
                <a:solidFill>
                  <a:srgbClr val="C00000"/>
                </a:solidFill>
                <a:latin typeface="Consolas" pitchFamily="49" charset="0"/>
                <a:cs typeface="Consolas" pitchFamily="49" charset="0"/>
              </a:rPr>
              <a:t>  </a:t>
            </a:r>
            <a:r>
              <a:rPr lang="en-US" altLang="ja-JP" dirty="0" err="1" smtClean="0">
                <a:solidFill>
                  <a:srgbClr val="C00000"/>
                </a:solidFill>
                <a:latin typeface="Consolas" pitchFamily="49" charset="0"/>
                <a:cs typeface="Consolas" pitchFamily="49" charset="0"/>
              </a:rPr>
              <a:t>cterm_typing</a:t>
            </a:r>
            <a:r>
              <a:rPr lang="en-US" altLang="ja-JP" dirty="0" smtClean="0">
                <a:solidFill>
                  <a:srgbClr val="C00000"/>
                </a:solidFill>
                <a:latin typeface="Consolas" pitchFamily="49" charset="0"/>
                <a:cs typeface="Consolas" pitchFamily="49" charset="0"/>
              </a:rPr>
              <a:t> (</a:t>
            </a:r>
            <a:r>
              <a:rPr lang="en-US" altLang="ja-JP" dirty="0" err="1" smtClean="0">
                <a:solidFill>
                  <a:srgbClr val="C00000"/>
                </a:solidFill>
                <a:latin typeface="Consolas" pitchFamily="49" charset="0"/>
                <a:cs typeface="Consolas" pitchFamily="49" charset="0"/>
              </a:rPr>
              <a:t>cps_ctxt</a:t>
            </a:r>
            <a:r>
              <a:rPr lang="en-US" altLang="ja-JP" dirty="0" smtClean="0">
                <a:solidFill>
                  <a:srgbClr val="C00000"/>
                </a:solidFill>
                <a:latin typeface="Consolas" pitchFamily="49" charset="0"/>
                <a:cs typeface="Consolas" pitchFamily="49" charset="0"/>
              </a:rPr>
              <a:t> Cs) Cc (</a:t>
            </a:r>
            <a:r>
              <a:rPr lang="en-US" altLang="ja-JP" dirty="0" err="1" smtClean="0">
                <a:solidFill>
                  <a:srgbClr val="C00000"/>
                </a:solidFill>
                <a:latin typeface="Consolas" pitchFamily="49" charset="0"/>
                <a:cs typeface="Consolas" pitchFamily="49" charset="0"/>
              </a:rPr>
              <a:t>cps_term</a:t>
            </a:r>
            <a:r>
              <a:rPr lang="en-US" altLang="ja-JP" dirty="0" smtClean="0">
                <a:solidFill>
                  <a:srgbClr val="C00000"/>
                </a:solidFill>
                <a:latin typeface="Consolas" pitchFamily="49" charset="0"/>
                <a:cs typeface="Consolas" pitchFamily="49" charset="0"/>
              </a:rPr>
              <a:t> t) (! ! </a:t>
            </a:r>
            <a:r>
              <a:rPr lang="en-US" altLang="ja-JP" dirty="0" err="1" smtClean="0">
                <a:solidFill>
                  <a:srgbClr val="C00000"/>
                </a:solidFill>
                <a:latin typeface="Consolas" pitchFamily="49" charset="0"/>
                <a:cs typeface="Consolas" pitchFamily="49" charset="0"/>
              </a:rPr>
              <a:t>cps_type</a:t>
            </a:r>
            <a:r>
              <a:rPr lang="en-US" altLang="ja-JP" dirty="0" smtClean="0">
                <a:solidFill>
                  <a:srgbClr val="C00000"/>
                </a:solidFill>
                <a:latin typeface="Consolas" pitchFamily="49" charset="0"/>
                <a:cs typeface="Consolas" pitchFamily="49" charset="0"/>
              </a:rPr>
              <a:t> T).</a:t>
            </a:r>
          </a:p>
          <a:p>
            <a:pPr>
              <a:buNone/>
            </a:pPr>
            <a:r>
              <a:rPr lang="en-US" altLang="ja-JP" dirty="0" smtClean="0">
                <a:solidFill>
                  <a:srgbClr val="0070C0"/>
                </a:solidFill>
                <a:latin typeface="Consolas" pitchFamily="49" charset="0"/>
                <a:cs typeface="Consolas" pitchFamily="49" charset="0"/>
              </a:rPr>
              <a:t>Proof.</a:t>
            </a:r>
          </a:p>
          <a:p>
            <a:pPr>
              <a:buNone/>
            </a:pPr>
            <a:r>
              <a:rPr lang="en-US" altLang="ja-JP" dirty="0" smtClean="0">
                <a:latin typeface="Consolas" pitchFamily="49" charset="0"/>
                <a:cs typeface="Consolas" pitchFamily="49" charset="0"/>
              </a:rPr>
              <a:t>  induction 1 as [ Cs x T H1 H2</a:t>
            </a:r>
          </a:p>
          <a:p>
            <a:pPr>
              <a:buNone/>
            </a:pPr>
            <a:r>
              <a:rPr lang="en-US" altLang="ja-JP" dirty="0" smtClean="0">
                <a:latin typeface="Consolas" pitchFamily="49" charset="0"/>
                <a:cs typeface="Consolas" pitchFamily="49" charset="0"/>
              </a:rPr>
              <a:t>                 | Cs</a:t>
            </a:r>
          </a:p>
          <a:p>
            <a:pPr>
              <a:buNone/>
            </a:pPr>
            <a:r>
              <a:rPr lang="en-US" altLang="ja-JP" dirty="0" smtClean="0">
                <a:latin typeface="Consolas" pitchFamily="49" charset="0"/>
                <a:cs typeface="Consolas" pitchFamily="49" charset="0"/>
              </a:rPr>
              <a:t>                 | Cs l TA TR t H1 IH1</a:t>
            </a:r>
          </a:p>
          <a:p>
            <a:pPr>
              <a:buNone/>
            </a:pPr>
            <a:r>
              <a:rPr lang="en-US" altLang="ja-JP" dirty="0" smtClean="0">
                <a:latin typeface="Consolas" pitchFamily="49" charset="0"/>
                <a:cs typeface="Consolas" pitchFamily="49" charset="0"/>
              </a:rPr>
              <a:t>                 | Cs TA TR </a:t>
            </a:r>
            <a:r>
              <a:rPr lang="en-US" altLang="ja-JP" dirty="0" err="1" smtClean="0">
                <a:latin typeface="Consolas" pitchFamily="49" charset="0"/>
                <a:cs typeface="Consolas" pitchFamily="49" charset="0"/>
              </a:rPr>
              <a:t>tf</a:t>
            </a:r>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ta</a:t>
            </a:r>
            <a:r>
              <a:rPr lang="en-US" altLang="ja-JP" dirty="0" smtClean="0">
                <a:latin typeface="Consolas" pitchFamily="49" charset="0"/>
                <a:cs typeface="Consolas" pitchFamily="49" charset="0"/>
              </a:rPr>
              <a:t> H1 IH1 H2 IH2 ];</a:t>
            </a:r>
          </a:p>
          <a:p>
            <a:pPr>
              <a:buNone/>
            </a:pPr>
            <a:r>
              <a:rPr lang="en-US" altLang="ja-JP" dirty="0" smtClean="0">
                <a:latin typeface="Consolas" pitchFamily="49" charset="0"/>
                <a:cs typeface="Consolas" pitchFamily="49" charset="0"/>
              </a:rPr>
              <a:t>  intro Cc;</a:t>
            </a:r>
          </a:p>
          <a:p>
            <a:pPr>
              <a:buNone/>
            </a:pPr>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simpl</a:t>
            </a:r>
            <a:r>
              <a:rPr lang="en-US" altLang="ja-JP" dirty="0" smtClean="0">
                <a:latin typeface="Consolas" pitchFamily="49" charset="0"/>
                <a:cs typeface="Consolas" pitchFamily="49" charset="0"/>
              </a:rPr>
              <a:t>.</a:t>
            </a:r>
          </a:p>
          <a:p>
            <a:pPr>
              <a:buNone/>
            </a:pPr>
            <a:endParaRPr lang="en-US" altLang="ja-JP" dirty="0" smtClean="0">
              <a:latin typeface="Consolas" pitchFamily="49" charset="0"/>
              <a:cs typeface="Consolas" pitchFamily="49" charset="0"/>
            </a:endParaRPr>
          </a:p>
          <a:p>
            <a:pPr>
              <a:buNone/>
            </a:pPr>
            <a:r>
              <a:rPr lang="en-US" altLang="ja-JP" dirty="0" smtClean="0">
                <a:latin typeface="Consolas" pitchFamily="49" charset="0"/>
                <a:cs typeface="Consolas" pitchFamily="49" charset="0"/>
              </a:rPr>
              <a:t>  (* case </a:t>
            </a:r>
            <a:r>
              <a:rPr lang="en-US" altLang="ja-JP" dirty="0" err="1" smtClean="0">
                <a:latin typeface="Consolas" pitchFamily="49" charset="0"/>
                <a:cs typeface="Consolas" pitchFamily="49" charset="0"/>
              </a:rPr>
              <a:t>stt_fvar</a:t>
            </a:r>
            <a:r>
              <a:rPr lang="en-US" altLang="ja-JP" dirty="0" smtClean="0">
                <a:latin typeface="Consolas" pitchFamily="49" charset="0"/>
                <a:cs typeface="Consolas" pitchFamily="49" charset="0"/>
              </a:rPr>
              <a:t> *)</a:t>
            </a:r>
          </a:p>
          <a:p>
            <a:pPr>
              <a:buNone/>
            </a:pPr>
            <a:r>
              <a:rPr lang="en-US" altLang="ja-JP" dirty="0" smtClean="0">
                <a:latin typeface="Consolas" pitchFamily="49" charset="0"/>
                <a:cs typeface="Consolas" pitchFamily="49" charset="0"/>
              </a:rPr>
              <a:t>  apply </a:t>
            </a:r>
            <a:r>
              <a:rPr lang="en-US" altLang="ja-JP" dirty="0" err="1" smtClean="0">
                <a:latin typeface="Consolas" pitchFamily="49" charset="0"/>
                <a:cs typeface="Consolas" pitchFamily="49" charset="0"/>
              </a:rPr>
              <a:t>ctt_cabs</a:t>
            </a:r>
            <a:r>
              <a:rPr lang="en-US" altLang="ja-JP" dirty="0" smtClean="0">
                <a:latin typeface="Consolas" pitchFamily="49" charset="0"/>
                <a:cs typeface="Consolas" pitchFamily="49" charset="0"/>
              </a:rPr>
              <a:t> with (l := </a:t>
            </a:r>
            <a:r>
              <a:rPr lang="en-US" altLang="ja-JP" dirty="0" err="1" smtClean="0">
                <a:latin typeface="Consolas" pitchFamily="49" charset="0"/>
                <a:cs typeface="Consolas" pitchFamily="49" charset="0"/>
              </a:rPr>
              <a:t>domain_of_cctxt</a:t>
            </a:r>
            <a:r>
              <a:rPr lang="en-US" altLang="ja-JP" dirty="0" smtClean="0">
                <a:latin typeface="Consolas" pitchFamily="49" charset="0"/>
                <a:cs typeface="Consolas" pitchFamily="49" charset="0"/>
              </a:rPr>
              <a:t> Cc). intros x1 H3.</a:t>
            </a:r>
          </a:p>
          <a:p>
            <a:pPr>
              <a:buNone/>
            </a:pPr>
            <a:r>
              <a:rPr lang="en-US" altLang="ja-JP" dirty="0" smtClean="0">
                <a:latin typeface="Consolas" pitchFamily="49" charset="0"/>
                <a:cs typeface="Consolas" pitchFamily="49" charset="0"/>
              </a:rPr>
              <a:t>  unfold </a:t>
            </a:r>
            <a:r>
              <a:rPr lang="en-US" altLang="ja-JP" dirty="0" err="1" smtClean="0">
                <a:latin typeface="Consolas" pitchFamily="49" charset="0"/>
                <a:cs typeface="Consolas" pitchFamily="49" charset="0"/>
              </a:rPr>
              <a:t>open_cterm_c</a:t>
            </a:r>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simpl</a:t>
            </a:r>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open_cterm_c_n</a:t>
            </a:r>
            <a:r>
              <a:rPr lang="en-US" altLang="ja-JP" dirty="0" smtClean="0">
                <a:latin typeface="Consolas" pitchFamily="49" charset="0"/>
                <a:cs typeface="Consolas" pitchFamily="49" charset="0"/>
              </a:rPr>
              <a:t>.</a:t>
            </a:r>
          </a:p>
          <a:p>
            <a:pPr>
              <a:buNone/>
            </a:pPr>
            <a:r>
              <a:rPr lang="en-US" altLang="ja-JP" dirty="0" smtClean="0">
                <a:latin typeface="Consolas" pitchFamily="49" charset="0"/>
                <a:cs typeface="Consolas" pitchFamily="49" charset="0"/>
              </a:rPr>
              <a:t>  apply </a:t>
            </a:r>
            <a:r>
              <a:rPr lang="en-US" altLang="ja-JP" dirty="0" err="1" smtClean="0">
                <a:latin typeface="Consolas" pitchFamily="49" charset="0"/>
                <a:cs typeface="Consolas" pitchFamily="49" charset="0"/>
              </a:rPr>
              <a:t>ctt_app</a:t>
            </a:r>
            <a:r>
              <a:rPr lang="en-US" altLang="ja-JP" dirty="0" smtClean="0">
                <a:latin typeface="Consolas" pitchFamily="49" charset="0"/>
                <a:cs typeface="Consolas" pitchFamily="49" charset="0"/>
              </a:rPr>
              <a:t> with (TA := </a:t>
            </a:r>
            <a:r>
              <a:rPr lang="en-US" altLang="ja-JP" dirty="0" err="1" smtClean="0">
                <a:latin typeface="Consolas" pitchFamily="49" charset="0"/>
                <a:cs typeface="Consolas" pitchFamily="49" charset="0"/>
              </a:rPr>
              <a:t>cps_type</a:t>
            </a:r>
            <a:r>
              <a:rPr lang="en-US" altLang="ja-JP" dirty="0" smtClean="0">
                <a:latin typeface="Consolas" pitchFamily="49" charset="0"/>
                <a:cs typeface="Consolas" pitchFamily="49" charset="0"/>
              </a:rPr>
              <a:t> T).</a:t>
            </a:r>
          </a:p>
          <a:p>
            <a:pPr>
              <a:buNone/>
            </a:pPr>
            <a:r>
              <a:rPr lang="en-US" altLang="ja-JP" dirty="0" smtClean="0">
                <a:latin typeface="Consolas" pitchFamily="49" charset="0"/>
                <a:cs typeface="Consolas" pitchFamily="49" charset="0"/>
              </a:rPr>
              <a:t>    apply </a:t>
            </a:r>
            <a:r>
              <a:rPr lang="en-US" altLang="ja-JP" dirty="0" err="1" smtClean="0">
                <a:latin typeface="Consolas" pitchFamily="49" charset="0"/>
                <a:cs typeface="Consolas" pitchFamily="49" charset="0"/>
              </a:rPr>
              <a:t>ctt_cfvar</a:t>
            </a:r>
            <a:r>
              <a:rPr lang="en-US" altLang="ja-JP" dirty="0" smtClean="0">
                <a:latin typeface="Consolas" pitchFamily="49" charset="0"/>
                <a:cs typeface="Consolas" pitchFamily="49" charset="0"/>
              </a:rPr>
              <a:t>;</a:t>
            </a:r>
          </a:p>
          <a:p>
            <a:pPr>
              <a:buNone/>
            </a:pPr>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auto_in</a:t>
            </a:r>
            <a:r>
              <a:rPr lang="en-US" altLang="ja-JP" dirty="0" smtClean="0">
                <a:latin typeface="Consolas" pitchFamily="49" charset="0"/>
                <a:cs typeface="Consolas" pitchFamily="49" charset="0"/>
              </a:rPr>
              <a:t> constructor.</a:t>
            </a:r>
          </a:p>
          <a:p>
            <a:pPr>
              <a:buNone/>
            </a:pPr>
            <a:endParaRPr lang="en-US" altLang="ja-JP" dirty="0" smtClean="0">
              <a:latin typeface="Consolas" pitchFamily="49" charset="0"/>
              <a:cs typeface="Consolas" pitchFamily="49" charset="0"/>
            </a:endParaRPr>
          </a:p>
          <a:p>
            <a:pPr>
              <a:buNone/>
            </a:pPr>
            <a:r>
              <a:rPr lang="en-US" altLang="ja-JP" dirty="0" smtClean="0">
                <a:latin typeface="Consolas" pitchFamily="49" charset="0"/>
                <a:cs typeface="Consolas" pitchFamily="49" charset="0"/>
              </a:rPr>
              <a:t>    apply </a:t>
            </a:r>
            <a:r>
              <a:rPr lang="en-US" altLang="ja-JP" dirty="0" err="1" smtClean="0">
                <a:latin typeface="Consolas" pitchFamily="49" charset="0"/>
                <a:cs typeface="Consolas" pitchFamily="49" charset="0"/>
              </a:rPr>
              <a:t>ctt_sfvar</a:t>
            </a:r>
            <a:r>
              <a:rPr lang="en-US" altLang="ja-JP" dirty="0" smtClean="0">
                <a:latin typeface="Consolas" pitchFamily="49" charset="0"/>
                <a:cs typeface="Consolas" pitchFamily="49" charset="0"/>
              </a:rPr>
              <a:t>.</a:t>
            </a:r>
          </a:p>
          <a:p>
            <a:pPr>
              <a:buNone/>
            </a:pPr>
            <a:r>
              <a:rPr lang="en-US" altLang="ja-JP" dirty="0" smtClean="0">
                <a:latin typeface="Consolas" pitchFamily="49" charset="0"/>
                <a:cs typeface="Consolas" pitchFamily="49" charset="0"/>
              </a:rPr>
              <a:t>    apply </a:t>
            </a:r>
            <a:r>
              <a:rPr lang="en-US" altLang="ja-JP" dirty="0" err="1" smtClean="0">
                <a:latin typeface="Consolas" pitchFamily="49" charset="0"/>
                <a:cs typeface="Consolas" pitchFamily="49" charset="0"/>
              </a:rPr>
              <a:t>cps_ctxt_preserves_in</a:t>
            </a:r>
            <a:r>
              <a:rPr lang="en-US" altLang="ja-JP" dirty="0" smtClean="0">
                <a:latin typeface="Consolas" pitchFamily="49" charset="0"/>
                <a:cs typeface="Consolas" pitchFamily="49" charset="0"/>
              </a:rPr>
              <a:t>, H1.</a:t>
            </a:r>
          </a:p>
          <a:p>
            <a:pPr>
              <a:buNone/>
            </a:pPr>
            <a:endParaRPr lang="en-US" altLang="ja-JP" dirty="0" smtClean="0">
              <a:latin typeface="Consolas" pitchFamily="49" charset="0"/>
              <a:cs typeface="Consolas" pitchFamily="49" charset="0"/>
            </a:endParaRPr>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31</a:t>
            </a:fld>
            <a:endParaRPr kumimoji="1" lang="ja-JP"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証明の行数</a:t>
            </a:r>
            <a:endParaRPr kumimoji="1" lang="ja-JP" altLang="en-US" dirty="0"/>
          </a:p>
        </p:txBody>
      </p:sp>
      <p:graphicFrame>
        <p:nvGraphicFramePr>
          <p:cNvPr id="5" name="コンテンツ プレースホルダ 4"/>
          <p:cNvGraphicFramePr>
            <a:graphicFrameLocks noGrp="1"/>
          </p:cNvGraphicFramePr>
          <p:nvPr>
            <p:ph idx="1"/>
          </p:nvPr>
        </p:nvGraphicFramePr>
        <p:xfrm>
          <a:off x="457200" y="1600200"/>
          <a:ext cx="8229600" cy="3032760"/>
        </p:xfrm>
        <a:graphic>
          <a:graphicData uri="http://schemas.openxmlformats.org/drawingml/2006/table">
            <a:tbl>
              <a:tblPr firstRow="1" lastRow="1" bandRow="1">
                <a:tableStyleId>{5C22544A-7EE6-4342-B048-85BDC9FD1C3A}</a:tableStyleId>
              </a:tblPr>
              <a:tblGrid>
                <a:gridCol w="1645920"/>
                <a:gridCol w="1645920"/>
                <a:gridCol w="1645920"/>
                <a:gridCol w="1645920"/>
                <a:gridCol w="1645920"/>
              </a:tblGrid>
              <a:tr h="370840">
                <a:tc>
                  <a:txBody>
                    <a:bodyPr/>
                    <a:lstStyle/>
                    <a:p>
                      <a:endParaRPr kumimoji="1" lang="ja-JP" altLang="en-US" dirty="0"/>
                    </a:p>
                  </a:txBody>
                  <a:tcPr/>
                </a:tc>
                <a:tc>
                  <a:txBody>
                    <a:bodyPr/>
                    <a:lstStyle/>
                    <a:p>
                      <a:pPr algn="r"/>
                      <a:r>
                        <a:rPr kumimoji="1" lang="en-US" altLang="ja-JP" dirty="0" smtClean="0"/>
                        <a:t>Unsorted named</a:t>
                      </a:r>
                      <a:endParaRPr kumimoji="1" lang="ja-JP" altLang="en-US" dirty="0"/>
                    </a:p>
                  </a:txBody>
                  <a:tcPr/>
                </a:tc>
                <a:tc>
                  <a:txBody>
                    <a:bodyPr/>
                    <a:lstStyle/>
                    <a:p>
                      <a:pPr algn="r"/>
                      <a:r>
                        <a:rPr kumimoji="1" lang="en-US" altLang="ja-JP" dirty="0" smtClean="0"/>
                        <a:t>Two-sorted named</a:t>
                      </a:r>
                      <a:endParaRPr kumimoji="1" lang="ja-JP" altLang="en-US" dirty="0"/>
                    </a:p>
                  </a:txBody>
                  <a:tcPr/>
                </a:tc>
                <a:tc>
                  <a:txBody>
                    <a:bodyPr/>
                    <a:lstStyle/>
                    <a:p>
                      <a:pPr algn="r"/>
                      <a:r>
                        <a:rPr kumimoji="1" lang="en-US" altLang="ja-JP" dirty="0" smtClean="0"/>
                        <a:t>Two-sorted </a:t>
                      </a:r>
                      <a:br>
                        <a:rPr kumimoji="1" lang="en-US" altLang="ja-JP" dirty="0" smtClean="0"/>
                      </a:br>
                      <a:r>
                        <a:rPr kumimoji="1" lang="en-US" altLang="ja-JP" dirty="0" smtClean="0"/>
                        <a:t>de Bruijn index</a:t>
                      </a:r>
                      <a:endParaRPr kumimoji="1" lang="ja-JP" altLang="en-US" dirty="0"/>
                    </a:p>
                  </a:txBody>
                  <a:tcPr/>
                </a:tc>
                <a:tc>
                  <a:txBody>
                    <a:bodyPr/>
                    <a:lstStyle/>
                    <a:p>
                      <a:pPr algn="r"/>
                      <a:r>
                        <a:rPr kumimoji="1" lang="en-US" altLang="ja-JP" dirty="0" smtClean="0"/>
                        <a:t>Two-sorted </a:t>
                      </a:r>
                      <a:br>
                        <a:rPr kumimoji="1" lang="en-US" altLang="ja-JP" dirty="0" smtClean="0"/>
                      </a:br>
                      <a:r>
                        <a:rPr kumimoji="1" lang="en-US" altLang="ja-JP" dirty="0" smtClean="0"/>
                        <a:t>loc. nameless</a:t>
                      </a:r>
                      <a:endParaRPr kumimoji="1" lang="ja-JP" altLang="en-US" dirty="0"/>
                    </a:p>
                  </a:txBody>
                  <a:tcPr/>
                </a:tc>
              </a:tr>
              <a:tr h="370840">
                <a:tc>
                  <a:txBody>
                    <a:bodyPr/>
                    <a:lstStyle/>
                    <a:p>
                      <a:r>
                        <a:rPr kumimoji="1" lang="en-US" altLang="ja-JP" dirty="0" smtClean="0"/>
                        <a:t>Definition</a:t>
                      </a:r>
                      <a:endParaRPr kumimoji="1" lang="ja-JP" altLang="en-US" dirty="0"/>
                    </a:p>
                  </a:txBody>
                  <a:tcPr/>
                </a:tc>
                <a:tc>
                  <a:txBody>
                    <a:bodyPr/>
                    <a:lstStyle/>
                    <a:p>
                      <a:pPr algn="r"/>
                      <a:r>
                        <a:rPr kumimoji="1" lang="en-US" altLang="ja-JP" dirty="0" smtClean="0"/>
                        <a:t>194</a:t>
                      </a:r>
                      <a:endParaRPr kumimoji="1" lang="ja-JP" altLang="en-US" dirty="0"/>
                    </a:p>
                  </a:txBody>
                  <a:tcPr/>
                </a:tc>
                <a:tc>
                  <a:txBody>
                    <a:bodyPr/>
                    <a:lstStyle/>
                    <a:p>
                      <a:pPr algn="r"/>
                      <a:r>
                        <a:rPr kumimoji="1" lang="en-US" altLang="ja-JP" dirty="0" smtClean="0"/>
                        <a:t>230</a:t>
                      </a:r>
                      <a:endParaRPr kumimoji="1" lang="ja-JP" altLang="en-US" dirty="0"/>
                    </a:p>
                  </a:txBody>
                  <a:tcPr/>
                </a:tc>
                <a:tc>
                  <a:txBody>
                    <a:bodyPr/>
                    <a:lstStyle/>
                    <a:p>
                      <a:pPr algn="r"/>
                      <a:r>
                        <a:rPr kumimoji="1" lang="en-US" altLang="ja-JP" dirty="0" smtClean="0"/>
                        <a:t>160</a:t>
                      </a:r>
                      <a:endParaRPr kumimoji="1" lang="ja-JP" altLang="en-US" dirty="0"/>
                    </a:p>
                  </a:txBody>
                  <a:tcPr/>
                </a:tc>
                <a:tc>
                  <a:txBody>
                    <a:bodyPr/>
                    <a:lstStyle/>
                    <a:p>
                      <a:pPr algn="r"/>
                      <a:r>
                        <a:rPr kumimoji="1" lang="en-US" altLang="ja-JP" dirty="0" smtClean="0"/>
                        <a:t>251</a:t>
                      </a:r>
                      <a:endParaRPr kumimoji="1" lang="ja-JP" altLang="en-US" dirty="0"/>
                    </a:p>
                  </a:txBody>
                  <a:tcPr/>
                </a:tc>
              </a:tr>
              <a:tr h="370840">
                <a:tc>
                  <a:txBody>
                    <a:bodyPr/>
                    <a:lstStyle/>
                    <a:p>
                      <a:r>
                        <a:rPr kumimoji="1" lang="en-US" altLang="ja-JP" dirty="0" smtClean="0"/>
                        <a:t>Name lemmas</a:t>
                      </a:r>
                      <a:endParaRPr kumimoji="1" lang="ja-JP" altLang="en-US" dirty="0"/>
                    </a:p>
                  </a:txBody>
                  <a:tcPr/>
                </a:tc>
                <a:tc>
                  <a:txBody>
                    <a:bodyPr/>
                    <a:lstStyle/>
                    <a:p>
                      <a:pPr algn="r"/>
                      <a:r>
                        <a:rPr kumimoji="1" lang="en-US" altLang="ja-JP" dirty="0" smtClean="0"/>
                        <a:t>57</a:t>
                      </a:r>
                      <a:endParaRPr kumimoji="1" lang="ja-JP" altLang="en-US" dirty="0"/>
                    </a:p>
                  </a:txBody>
                  <a:tcPr/>
                </a:tc>
                <a:tc>
                  <a:txBody>
                    <a:bodyPr/>
                    <a:lstStyle/>
                    <a:p>
                      <a:pPr algn="r"/>
                      <a:r>
                        <a:rPr kumimoji="1" lang="en-US" altLang="ja-JP" dirty="0" smtClean="0"/>
                        <a:t>57</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12</a:t>
                      </a:r>
                    </a:p>
                  </a:txBody>
                  <a:tcPr/>
                </a:tc>
              </a:tr>
              <a:tr h="370840">
                <a:tc>
                  <a:txBody>
                    <a:bodyPr/>
                    <a:lstStyle/>
                    <a:p>
                      <a:r>
                        <a:rPr kumimoji="1" lang="en-US" altLang="ja-JP" dirty="0" smtClean="0"/>
                        <a:t>List manipulation</a:t>
                      </a:r>
                      <a:endParaRPr kumimoji="1" lang="ja-JP" altLang="en-US" dirty="0"/>
                    </a:p>
                  </a:txBody>
                  <a:tcPr/>
                </a:tc>
                <a:tc>
                  <a:txBody>
                    <a:bodyPr/>
                    <a:lstStyle/>
                    <a:p>
                      <a:pPr algn="r"/>
                      <a:r>
                        <a:rPr kumimoji="1" lang="en-US" altLang="ja-JP" dirty="0" smtClean="0"/>
                        <a:t>134</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t>18</a:t>
                      </a:r>
                      <a:endParaRPr kumimoji="1" lang="ja-JP" altLang="en-US" dirty="0"/>
                    </a:p>
                  </a:txBody>
                  <a:tcPr/>
                </a:tc>
                <a:tc>
                  <a:txBody>
                    <a:bodyPr/>
                    <a:lstStyle/>
                    <a:p>
                      <a:pPr algn="r"/>
                      <a:r>
                        <a:rPr kumimoji="1" lang="en-US" altLang="ja-JP" dirty="0" smtClean="0"/>
                        <a:t>151</a:t>
                      </a:r>
                    </a:p>
                  </a:txBody>
                  <a:tcPr/>
                </a:tc>
              </a:tr>
              <a:tr h="370840">
                <a:tc>
                  <a:txBody>
                    <a:bodyPr/>
                    <a:lstStyle/>
                    <a:p>
                      <a:r>
                        <a:rPr kumimoji="1" lang="en-US" altLang="ja-JP" dirty="0" smtClean="0"/>
                        <a:t>Proof of type preservation</a:t>
                      </a:r>
                      <a:endParaRPr kumimoji="1" lang="ja-JP" altLang="en-US" dirty="0"/>
                    </a:p>
                  </a:txBody>
                  <a:tcPr/>
                </a:tc>
                <a:tc>
                  <a:txBody>
                    <a:bodyPr/>
                    <a:lstStyle/>
                    <a:p>
                      <a:pPr algn="r"/>
                      <a:r>
                        <a:rPr kumimoji="1" lang="en-US" altLang="ja-JP" dirty="0" smtClean="0"/>
                        <a:t>120</a:t>
                      </a:r>
                      <a:endParaRPr kumimoji="1" lang="ja-JP" altLang="en-US" dirty="0"/>
                    </a:p>
                  </a:txBody>
                  <a:tcPr/>
                </a:tc>
                <a:tc>
                  <a:txBody>
                    <a:bodyPr/>
                    <a:lstStyle/>
                    <a:p>
                      <a:pPr algn="r"/>
                      <a:r>
                        <a:rPr kumimoji="1" lang="en-US" altLang="ja-JP" dirty="0" smtClean="0"/>
                        <a:t>83</a:t>
                      </a:r>
                      <a:endParaRPr kumimoji="1" lang="ja-JP" altLang="en-US" dirty="0"/>
                    </a:p>
                  </a:txBody>
                  <a:tcPr/>
                </a:tc>
                <a:tc>
                  <a:txBody>
                    <a:bodyPr/>
                    <a:lstStyle/>
                    <a:p>
                      <a:pPr algn="r"/>
                      <a:r>
                        <a:rPr kumimoji="1" lang="en-US" altLang="ja-JP" dirty="0" smtClean="0"/>
                        <a:t>57</a:t>
                      </a:r>
                      <a:endParaRPr kumimoji="1" lang="ja-JP" altLang="en-US" dirty="0"/>
                    </a:p>
                  </a:txBody>
                  <a:tcPr/>
                </a:tc>
                <a:tc>
                  <a:txBody>
                    <a:bodyPr/>
                    <a:lstStyle/>
                    <a:p>
                      <a:pPr algn="r"/>
                      <a:r>
                        <a:rPr kumimoji="1" lang="en-US" altLang="ja-JP" dirty="0" smtClean="0"/>
                        <a:t>124</a:t>
                      </a:r>
                    </a:p>
                  </a:txBody>
                  <a:tcPr/>
                </a:tc>
              </a:tr>
              <a:tr h="370840">
                <a:tc>
                  <a:txBody>
                    <a:bodyPr/>
                    <a:lstStyle/>
                    <a:p>
                      <a:r>
                        <a:rPr kumimoji="1" lang="en-US" altLang="ja-JP" dirty="0" smtClean="0"/>
                        <a:t>Total</a:t>
                      </a:r>
                      <a:endParaRPr kumimoji="1" lang="ja-JP" altLang="en-US" dirty="0"/>
                    </a:p>
                  </a:txBody>
                  <a:tcPr/>
                </a:tc>
                <a:tc>
                  <a:txBody>
                    <a:bodyPr/>
                    <a:lstStyle/>
                    <a:p>
                      <a:pPr algn="r"/>
                      <a:r>
                        <a:rPr kumimoji="1" lang="en-US" altLang="ja-JP" dirty="0" smtClean="0"/>
                        <a:t>505</a:t>
                      </a:r>
                      <a:endParaRPr kumimoji="1" lang="ja-JP" altLang="en-US" dirty="0"/>
                    </a:p>
                  </a:txBody>
                  <a:tcPr/>
                </a:tc>
                <a:tc>
                  <a:txBody>
                    <a:bodyPr/>
                    <a:lstStyle/>
                    <a:p>
                      <a:pPr algn="r"/>
                      <a:r>
                        <a:rPr kumimoji="1" lang="en-US" altLang="ja-JP" dirty="0" smtClean="0"/>
                        <a:t>382</a:t>
                      </a:r>
                      <a:endParaRPr kumimoji="1" lang="ja-JP" altLang="en-US" dirty="0"/>
                    </a:p>
                  </a:txBody>
                  <a:tcPr/>
                </a:tc>
                <a:tc>
                  <a:txBody>
                    <a:bodyPr/>
                    <a:lstStyle/>
                    <a:p>
                      <a:pPr algn="r"/>
                      <a:r>
                        <a:rPr kumimoji="1" lang="en-US" altLang="ja-JP" dirty="0" smtClean="0"/>
                        <a:t>235</a:t>
                      </a:r>
                      <a:endParaRPr kumimoji="1" lang="ja-JP" altLang="en-US" dirty="0"/>
                    </a:p>
                  </a:txBody>
                  <a:tcPr/>
                </a:tc>
                <a:tc>
                  <a:txBody>
                    <a:bodyPr/>
                    <a:lstStyle/>
                    <a:p>
                      <a:pPr algn="r"/>
                      <a:r>
                        <a:rPr kumimoji="1" lang="en-US" altLang="ja-JP" dirty="0" smtClean="0"/>
                        <a:t>538</a:t>
                      </a:r>
                    </a:p>
                  </a:txBody>
                  <a:tcPr/>
                </a:tc>
              </a:tr>
            </a:tbl>
          </a:graphicData>
        </a:graphic>
      </p:graphicFrame>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32</a:t>
            </a:fld>
            <a:endParaRPr kumimoji="1" lang="ja-JP"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証明の行数</a:t>
            </a:r>
            <a:endParaRPr kumimoji="1" lang="ja-JP" altLang="en-US" dirty="0"/>
          </a:p>
        </p:txBody>
      </p:sp>
      <p:graphicFrame>
        <p:nvGraphicFramePr>
          <p:cNvPr id="6" name="コンテンツ プレースホルダ 5"/>
          <p:cNvGraphicFramePr>
            <a:graphicFrameLocks noGrp="1"/>
          </p:cNvGraphicFramePr>
          <p:nvPr>
            <p:ph idx="1"/>
          </p:nvPr>
        </p:nvGraphicFramePr>
        <p:xfrm>
          <a:off x="457200" y="1600200"/>
          <a:ext cx="8147247" cy="2682240"/>
        </p:xfrm>
        <a:graphic>
          <a:graphicData uri="http://schemas.openxmlformats.org/drawingml/2006/table">
            <a:tbl>
              <a:tblPr firstRow="1" lastRow="1" bandRow="1">
                <a:tableStyleId>{7DF18680-E054-41AD-8BC1-D1AEF772440D}</a:tableStyleId>
              </a:tblPr>
              <a:tblGrid>
                <a:gridCol w="2527335"/>
                <a:gridCol w="2809956"/>
                <a:gridCol w="2809956"/>
              </a:tblGrid>
              <a:tr h="370840">
                <a:tc>
                  <a:txBody>
                    <a:bodyPr/>
                    <a:lstStyle/>
                    <a:p>
                      <a:endParaRPr kumimoji="1" lang="ja-JP" altLang="en-US" sz="2000" dirty="0"/>
                    </a:p>
                  </a:txBody>
                  <a:tcPr/>
                </a:tc>
                <a:tc>
                  <a:txBody>
                    <a:bodyPr/>
                    <a:lstStyle/>
                    <a:p>
                      <a:pPr algn="r"/>
                      <a:r>
                        <a:rPr kumimoji="1" lang="ja-JP" altLang="en-US" sz="2000" dirty="0" smtClean="0"/>
                        <a:t>単純型→単純型</a:t>
                      </a:r>
                      <a:endParaRPr kumimoji="1" lang="ja-JP" altLang="en-US" sz="2000" dirty="0"/>
                    </a:p>
                  </a:txBody>
                  <a:tcPr/>
                </a:tc>
                <a:tc>
                  <a:txBody>
                    <a:bodyPr/>
                    <a:lstStyle/>
                    <a:p>
                      <a:pPr algn="r"/>
                      <a:r>
                        <a:rPr kumimoji="1" lang="ja-JP" altLang="en-US" sz="2000" dirty="0" smtClean="0"/>
                        <a:t>単純型→シングルトン型</a:t>
                      </a:r>
                      <a:r>
                        <a:rPr kumimoji="1" lang="en-US" altLang="ja-JP" sz="2000" dirty="0" smtClean="0"/>
                        <a:t/>
                      </a:r>
                      <a:br>
                        <a:rPr kumimoji="1" lang="en-US" altLang="ja-JP" sz="2000" dirty="0" smtClean="0"/>
                      </a:br>
                      <a:r>
                        <a:rPr kumimoji="1" lang="en-US" altLang="ja-JP" sz="2000" dirty="0" smtClean="0"/>
                        <a:t>(</a:t>
                      </a:r>
                      <a:r>
                        <a:rPr kumimoji="1" lang="ja-JP" altLang="en-US" sz="2000" dirty="0" smtClean="0"/>
                        <a:t>暫定</a:t>
                      </a:r>
                      <a:r>
                        <a:rPr kumimoji="1" lang="en-US" altLang="ja-JP" sz="2000" dirty="0" smtClean="0"/>
                        <a:t>)</a:t>
                      </a:r>
                      <a:endParaRPr kumimoji="1" lang="ja-JP" altLang="en-US" sz="2000" dirty="0"/>
                    </a:p>
                  </a:txBody>
                  <a:tcPr/>
                </a:tc>
              </a:tr>
              <a:tr h="370840">
                <a:tc>
                  <a:txBody>
                    <a:bodyPr/>
                    <a:lstStyle/>
                    <a:p>
                      <a:r>
                        <a:rPr kumimoji="1" lang="ja-JP" altLang="en-US" sz="2000" dirty="0" smtClean="0"/>
                        <a:t>定義</a:t>
                      </a:r>
                      <a:endParaRPr kumimoji="1" lang="ja-JP" altLang="en-US" sz="2000" dirty="0"/>
                    </a:p>
                  </a:txBody>
                  <a:tcPr/>
                </a:tc>
                <a:tc>
                  <a:txBody>
                    <a:bodyPr/>
                    <a:lstStyle/>
                    <a:p>
                      <a:pPr algn="r"/>
                      <a:r>
                        <a:rPr kumimoji="1" lang="en-US" altLang="ja-JP" sz="2000" dirty="0" smtClean="0"/>
                        <a:t>251</a:t>
                      </a:r>
                      <a:endParaRPr kumimoji="1" lang="ja-JP" altLang="en-US" sz="2000" dirty="0"/>
                    </a:p>
                  </a:txBody>
                  <a:tcPr/>
                </a:tc>
                <a:tc>
                  <a:txBody>
                    <a:bodyPr/>
                    <a:lstStyle/>
                    <a:p>
                      <a:pPr algn="r"/>
                      <a:r>
                        <a:rPr kumimoji="1" lang="en-US" altLang="ja-JP" sz="2000" dirty="0" smtClean="0"/>
                        <a:t>570</a:t>
                      </a:r>
                      <a:endParaRPr kumimoji="1" lang="ja-JP" altLang="en-US" sz="2000" dirty="0"/>
                    </a:p>
                  </a:txBody>
                  <a:tcPr/>
                </a:tc>
              </a:tr>
              <a:tr h="370840">
                <a:tc>
                  <a:txBody>
                    <a:bodyPr/>
                    <a:lstStyle/>
                    <a:p>
                      <a:r>
                        <a:rPr kumimoji="1" lang="ja-JP" altLang="en-US" sz="2000" dirty="0" smtClean="0"/>
                        <a:t>変数名に関する補題</a:t>
                      </a:r>
                      <a:endParaRPr kumimoji="1" lang="ja-JP" altLang="en-US" sz="2000" dirty="0"/>
                    </a:p>
                  </a:txBody>
                  <a:tcPr/>
                </a:tc>
                <a:tc>
                  <a:txBody>
                    <a:bodyPr/>
                    <a:lstStyle/>
                    <a:p>
                      <a:pPr algn="r"/>
                      <a:r>
                        <a:rPr kumimoji="1" lang="en-US" altLang="ja-JP" sz="2000" dirty="0" smtClean="0"/>
                        <a:t>12</a:t>
                      </a:r>
                      <a:endParaRPr kumimoji="1" lang="ja-JP" altLang="en-US" sz="2000" dirty="0"/>
                    </a:p>
                  </a:txBody>
                  <a:tcPr/>
                </a:tc>
                <a:tc>
                  <a:txBody>
                    <a:bodyPr/>
                    <a:lstStyle/>
                    <a:p>
                      <a:pPr algn="r"/>
                      <a:r>
                        <a:rPr kumimoji="1" lang="en-US" altLang="ja-JP" sz="2000" dirty="0" smtClean="0"/>
                        <a:t>64</a:t>
                      </a:r>
                      <a:endParaRPr kumimoji="1" lang="ja-JP" altLang="en-US" sz="2000" dirty="0"/>
                    </a:p>
                  </a:txBody>
                  <a:tcPr/>
                </a:tc>
              </a:tr>
              <a:tr h="370840">
                <a:tc>
                  <a:txBody>
                    <a:bodyPr/>
                    <a:lstStyle/>
                    <a:p>
                      <a:r>
                        <a:rPr kumimoji="1" lang="ja-JP" altLang="en-US" sz="2000" dirty="0" smtClean="0"/>
                        <a:t>リストに関する補題</a:t>
                      </a:r>
                      <a:endParaRPr kumimoji="1" lang="ja-JP" altLang="en-US" sz="2000" dirty="0"/>
                    </a:p>
                  </a:txBody>
                  <a:tcPr/>
                </a:tc>
                <a:tc>
                  <a:txBody>
                    <a:bodyPr/>
                    <a:lstStyle/>
                    <a:p>
                      <a:pPr algn="r"/>
                      <a:r>
                        <a:rPr kumimoji="1" lang="en-US" altLang="ja-JP" sz="2000" dirty="0" smtClean="0"/>
                        <a:t>151</a:t>
                      </a:r>
                      <a:endParaRPr kumimoji="1" lang="ja-JP" altLang="en-US" sz="2000" dirty="0"/>
                    </a:p>
                  </a:txBody>
                  <a:tcPr/>
                </a:tc>
                <a:tc>
                  <a:txBody>
                    <a:bodyPr/>
                    <a:lstStyle/>
                    <a:p>
                      <a:pPr algn="r"/>
                      <a:r>
                        <a:rPr kumimoji="1" lang="en-US" altLang="ja-JP" sz="2000" dirty="0" smtClean="0"/>
                        <a:t>86</a:t>
                      </a:r>
                      <a:endParaRPr kumimoji="1" lang="ja-JP" altLang="en-US" sz="2000" dirty="0"/>
                    </a:p>
                  </a:txBody>
                  <a:tcPr/>
                </a:tc>
              </a:tr>
              <a:tr h="370840">
                <a:tc>
                  <a:txBody>
                    <a:bodyPr/>
                    <a:lstStyle/>
                    <a:p>
                      <a:r>
                        <a:rPr kumimoji="1" lang="ja-JP" altLang="en-US" sz="2000" dirty="0" smtClean="0"/>
                        <a:t>型保存の証明</a:t>
                      </a:r>
                      <a:endParaRPr kumimoji="1" lang="ja-JP" altLang="en-US" sz="2000" dirty="0"/>
                    </a:p>
                  </a:txBody>
                  <a:tcPr/>
                </a:tc>
                <a:tc>
                  <a:txBody>
                    <a:bodyPr/>
                    <a:lstStyle/>
                    <a:p>
                      <a:pPr algn="r"/>
                      <a:r>
                        <a:rPr kumimoji="1" lang="en-US" altLang="ja-JP" sz="2000" dirty="0" smtClean="0"/>
                        <a:t>124</a:t>
                      </a:r>
                      <a:endParaRPr kumimoji="1" lang="ja-JP" altLang="en-US" sz="2000" dirty="0"/>
                    </a:p>
                  </a:txBody>
                  <a:tcPr/>
                </a:tc>
                <a:tc>
                  <a:txBody>
                    <a:bodyPr/>
                    <a:lstStyle/>
                    <a:p>
                      <a:pPr algn="r"/>
                      <a:r>
                        <a:rPr kumimoji="1" lang="en-US" altLang="ja-JP" sz="2000" dirty="0" smtClean="0"/>
                        <a:t>1155</a:t>
                      </a:r>
                      <a:endParaRPr kumimoji="1" lang="ja-JP" altLang="en-US" sz="2000" dirty="0"/>
                    </a:p>
                  </a:txBody>
                  <a:tcPr/>
                </a:tc>
              </a:tr>
              <a:tr h="370840">
                <a:tc>
                  <a:txBody>
                    <a:bodyPr/>
                    <a:lstStyle/>
                    <a:p>
                      <a:r>
                        <a:rPr kumimoji="1" lang="ja-JP" altLang="en-US" sz="2000" dirty="0" smtClean="0"/>
                        <a:t>合計</a:t>
                      </a:r>
                      <a:endParaRPr kumimoji="1" lang="ja-JP" altLang="en-US" sz="2000" dirty="0"/>
                    </a:p>
                  </a:txBody>
                  <a:tcPr/>
                </a:tc>
                <a:tc>
                  <a:txBody>
                    <a:bodyPr/>
                    <a:lstStyle/>
                    <a:p>
                      <a:pPr algn="r"/>
                      <a:r>
                        <a:rPr kumimoji="1" lang="en-US" altLang="ja-JP" sz="2000" dirty="0" smtClean="0"/>
                        <a:t>538</a:t>
                      </a:r>
                      <a:endParaRPr kumimoji="1" lang="ja-JP" altLang="en-US" sz="2000" dirty="0"/>
                    </a:p>
                  </a:txBody>
                  <a:tcPr/>
                </a:tc>
                <a:tc>
                  <a:txBody>
                    <a:bodyPr/>
                    <a:lstStyle/>
                    <a:p>
                      <a:pPr algn="r"/>
                      <a:r>
                        <a:rPr kumimoji="1" lang="en-US" altLang="ja-JP" sz="2000" dirty="0" smtClean="0"/>
                        <a:t>1875</a:t>
                      </a:r>
                      <a:endParaRPr kumimoji="1" lang="ja-JP" altLang="en-US" sz="2000" dirty="0"/>
                    </a:p>
                  </a:txBody>
                  <a:tcPr/>
                </a:tc>
              </a:tr>
            </a:tbl>
          </a:graphicData>
        </a:graphic>
      </p:graphicFrame>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33</a:t>
            </a:fld>
            <a:endParaRPr kumimoji="1" lang="ja-JP"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Continuation Passing Style (CPS)</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関数は継続を受け取り、継続に結果を渡す</a:t>
            </a:r>
            <a:endParaRPr kumimoji="1" lang="en-US" altLang="ja-JP" dirty="0" smtClean="0"/>
          </a:p>
          <a:p>
            <a:endParaRPr lang="en-US" altLang="ja-JP" dirty="0"/>
          </a:p>
          <a:p>
            <a:r>
              <a:rPr kumimoji="1" lang="ja-JP" altLang="en-US" dirty="0" smtClean="0"/>
              <a:t>例</a:t>
            </a:r>
            <a:r>
              <a:rPr kumimoji="1" lang="en-US" altLang="ja-JP" dirty="0" smtClean="0"/>
              <a:t>: </a:t>
            </a:r>
            <a:r>
              <a:rPr kumimoji="1" lang="ja-JP" altLang="en-US" dirty="0" smtClean="0"/>
              <a:t>整数のインクリメント</a:t>
            </a:r>
            <a:endParaRPr kumimoji="1" lang="en-US" altLang="ja-JP" dirty="0" smtClean="0"/>
          </a:p>
          <a:p>
            <a:pPr lvl="1" algn="ctr">
              <a:buNone/>
            </a:pPr>
            <a:r>
              <a:rPr lang="en-US" altLang="ja-JP" dirty="0" err="1" smtClean="0"/>
              <a:t>λ</a:t>
            </a:r>
            <a:r>
              <a:rPr lang="en-US" altLang="ja-JP" i="1" dirty="0" err="1" smtClean="0"/>
              <a:t>n</a:t>
            </a:r>
            <a:r>
              <a:rPr lang="en-US" altLang="ja-JP" dirty="0" smtClean="0"/>
              <a:t>.</a:t>
            </a:r>
            <a:r>
              <a:rPr lang="ja-JP" altLang="en-US" dirty="0" smtClean="0"/>
              <a:t> </a:t>
            </a:r>
            <a:r>
              <a:rPr lang="en-US" altLang="ja-JP" dirty="0" err="1" smtClean="0"/>
              <a:t>λ</a:t>
            </a:r>
            <a:r>
              <a:rPr lang="en-US" altLang="ja-JP" i="1" dirty="0" err="1" smtClean="0"/>
              <a:t>k</a:t>
            </a:r>
            <a:r>
              <a:rPr lang="en-US" altLang="ja-JP" dirty="0" smtClean="0"/>
              <a:t>. </a:t>
            </a:r>
            <a:r>
              <a:rPr lang="en-US" altLang="ja-JP" i="1" dirty="0" smtClean="0"/>
              <a:t>k</a:t>
            </a:r>
            <a:r>
              <a:rPr lang="en-US" altLang="ja-JP" dirty="0" smtClean="0"/>
              <a:t> (</a:t>
            </a:r>
            <a:r>
              <a:rPr lang="en-US" altLang="ja-JP" i="1" dirty="0" smtClean="0"/>
              <a:t>n</a:t>
            </a:r>
            <a:r>
              <a:rPr lang="en-US" altLang="ja-JP" dirty="0" smtClean="0"/>
              <a:t> + 1)</a:t>
            </a:r>
          </a:p>
          <a:p>
            <a:pPr lvl="1"/>
            <a:r>
              <a:rPr kumimoji="1" lang="ja-JP" altLang="en-US" dirty="0" smtClean="0"/>
              <a:t>整数 </a:t>
            </a:r>
            <a:r>
              <a:rPr kumimoji="1" lang="en-US" altLang="ja-JP" i="1" dirty="0" smtClean="0"/>
              <a:t>n</a:t>
            </a:r>
            <a:r>
              <a:rPr kumimoji="1" lang="en-US" altLang="ja-JP" dirty="0" smtClean="0"/>
              <a:t> </a:t>
            </a:r>
            <a:r>
              <a:rPr kumimoji="1" lang="ja-JP" altLang="en-US" dirty="0" smtClean="0"/>
              <a:t>と継続 </a:t>
            </a:r>
            <a:r>
              <a:rPr kumimoji="1" lang="en-US" altLang="ja-JP" i="1" dirty="0" smtClean="0"/>
              <a:t>k</a:t>
            </a:r>
            <a:r>
              <a:rPr kumimoji="1" lang="en-US" altLang="ja-JP" dirty="0" smtClean="0"/>
              <a:t> </a:t>
            </a:r>
            <a:r>
              <a:rPr kumimoji="1" lang="ja-JP" altLang="en-US" dirty="0" smtClean="0"/>
              <a:t>を受け取り、</a:t>
            </a:r>
            <a:r>
              <a:rPr kumimoji="1" lang="en-US" altLang="ja-JP" i="1" dirty="0" smtClean="0"/>
              <a:t>k</a:t>
            </a:r>
            <a:r>
              <a:rPr kumimoji="1" lang="en-US" altLang="ja-JP" dirty="0" smtClean="0"/>
              <a:t> </a:t>
            </a:r>
            <a:r>
              <a:rPr kumimoji="1" lang="ja-JP" altLang="en-US" dirty="0" smtClean="0"/>
              <a:t>に </a:t>
            </a:r>
            <a:r>
              <a:rPr kumimoji="1" lang="en-US" altLang="ja-JP" i="1" dirty="0" smtClean="0"/>
              <a:t>n</a:t>
            </a:r>
            <a:r>
              <a:rPr kumimoji="1" lang="en-US" altLang="ja-JP" dirty="0" smtClean="0"/>
              <a:t> + 1 </a:t>
            </a:r>
            <a:r>
              <a:rPr kumimoji="1" lang="ja-JP" altLang="en-US" dirty="0" smtClean="0"/>
              <a:t>を渡す</a:t>
            </a:r>
            <a:endParaRPr kumimoji="1" lang="en-US" altLang="ja-JP" dirty="0" smtClean="0"/>
          </a:p>
          <a:p>
            <a:pPr lvl="1"/>
            <a:r>
              <a:rPr lang="en-US" altLang="ja-JP" dirty="0" smtClean="0"/>
              <a:t>Cf.: </a:t>
            </a:r>
            <a:r>
              <a:rPr lang="en-US" altLang="ja-JP" dirty="0" err="1" smtClean="0"/>
              <a:t>λ</a:t>
            </a:r>
            <a:r>
              <a:rPr lang="en-US" altLang="ja-JP" i="1" dirty="0" err="1" smtClean="0"/>
              <a:t>n</a:t>
            </a:r>
            <a:r>
              <a:rPr lang="en-US" altLang="ja-JP" dirty="0" smtClean="0"/>
              <a:t>.</a:t>
            </a:r>
            <a:r>
              <a:rPr lang="en-US" altLang="ja-JP" i="1" dirty="0" smtClean="0"/>
              <a:t> n</a:t>
            </a:r>
            <a:r>
              <a:rPr lang="en-US" altLang="ja-JP" dirty="0" smtClean="0"/>
              <a:t> + 1</a:t>
            </a:r>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34</a:t>
            </a:fld>
            <a:endParaRPr kumimoji="1" lang="ja-JP" altLang="en-US"/>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依存型の型保存を</a:t>
            </a:r>
            <a:r>
              <a:rPr kumimoji="1" lang="en-US" altLang="ja-JP" dirty="0" smtClean="0"/>
              <a:t/>
            </a:r>
            <a:br>
              <a:rPr kumimoji="1" lang="en-US" altLang="ja-JP" dirty="0" smtClean="0"/>
            </a:br>
            <a:r>
              <a:rPr kumimoji="1" lang="ja-JP" altLang="en-US" dirty="0" smtClean="0"/>
              <a:t>証明するための課題</a:t>
            </a:r>
            <a:endParaRPr kumimoji="1" lang="ja-JP" altLang="en-US" dirty="0"/>
          </a:p>
        </p:txBody>
      </p:sp>
      <p:sp>
        <p:nvSpPr>
          <p:cNvPr id="3" name="コンテンツ プレースホルダー 2"/>
          <p:cNvSpPr>
            <a:spLocks noGrp="1"/>
          </p:cNvSpPr>
          <p:nvPr>
            <p:ph idx="1"/>
          </p:nvPr>
        </p:nvSpPr>
        <p:spPr>
          <a:xfrm>
            <a:off x="457200" y="1600201"/>
            <a:ext cx="8229600" cy="676671"/>
          </a:xfrm>
        </p:spPr>
        <p:txBody>
          <a:bodyPr>
            <a:normAutofit/>
          </a:bodyPr>
          <a:lstStyle/>
          <a:p>
            <a:r>
              <a:rPr kumimoji="1" lang="ja-JP" altLang="en-US" sz="2800" dirty="0" smtClean="0"/>
              <a:t>関数適用の型付けで置換される項が一致しない</a:t>
            </a:r>
            <a:endParaRPr kumimoji="1" lang="ja-JP" altLang="en-US" sz="2800"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35</a:t>
            </a:fld>
            <a:endParaRPr kumimoji="1" lang="ja-JP" altLang="en-US"/>
          </a:p>
        </p:txBody>
      </p:sp>
      <p:grpSp>
        <p:nvGrpSpPr>
          <p:cNvPr id="22" name="グループ化 21"/>
          <p:cNvGrpSpPr/>
          <p:nvPr/>
        </p:nvGrpSpPr>
        <p:grpSpPr>
          <a:xfrm>
            <a:off x="611560" y="2708920"/>
            <a:ext cx="7920880" cy="2808312"/>
            <a:chOff x="611560" y="2924944"/>
            <a:chExt cx="7920880" cy="2808312"/>
          </a:xfrm>
        </p:grpSpPr>
        <p:sp>
          <p:nvSpPr>
            <p:cNvPr id="10" name="テキスト ボックス 9"/>
            <p:cNvSpPr txBox="1"/>
            <p:nvPr/>
          </p:nvSpPr>
          <p:spPr>
            <a:xfrm>
              <a:off x="611560" y="5363924"/>
              <a:ext cx="7920880" cy="369332"/>
            </a:xfrm>
            <a:prstGeom prst="rect">
              <a:avLst/>
            </a:prstGeom>
            <a:noFill/>
          </p:spPr>
          <p:txBody>
            <a:bodyPr wrap="square" rtlCol="0">
              <a:spAutoFit/>
            </a:bodyPr>
            <a:lstStyle/>
            <a:p>
              <a:pPr algn="ctr"/>
              <a:r>
                <a:rPr lang="el-GR" altLang="ja-JP" dirty="0" smtClean="0"/>
                <a:t>⊢ λ</a:t>
              </a:r>
              <a:r>
                <a:rPr lang="fr-FR" altLang="ja-JP" i="1" dirty="0" smtClean="0"/>
                <a:t>k</a:t>
              </a:r>
              <a:r>
                <a:rPr lang="fr-FR" altLang="ja-JP" dirty="0" smtClean="0"/>
                <a:t>. [[cons]] (</a:t>
              </a:r>
              <a:r>
                <a:rPr lang="el-GR" altLang="ja-JP" dirty="0" smtClean="0"/>
                <a:t>λ</a:t>
              </a:r>
              <a:r>
                <a:rPr lang="fr-FR" altLang="ja-JP" i="1" dirty="0" smtClean="0"/>
                <a:t>v</a:t>
              </a:r>
              <a:r>
                <a:rPr lang="fr-FR" altLang="ja-JP" baseline="-25000" dirty="0" smtClean="0"/>
                <a:t>1</a:t>
              </a:r>
              <a:r>
                <a:rPr lang="fr-FR" altLang="ja-JP" dirty="0" smtClean="0"/>
                <a:t>. [[3]] (</a:t>
              </a:r>
              <a:r>
                <a:rPr lang="el-GR" altLang="ja-JP" dirty="0" smtClean="0"/>
                <a:t>λ</a:t>
              </a:r>
              <a:r>
                <a:rPr lang="fr-FR" altLang="ja-JP" i="1" dirty="0" smtClean="0"/>
                <a:t>v</a:t>
              </a:r>
              <a:r>
                <a:rPr lang="fr-FR" altLang="ja-JP" baseline="-25000" dirty="0" smtClean="0"/>
                <a:t>2</a:t>
              </a:r>
              <a:r>
                <a:rPr lang="fr-FR" altLang="ja-JP" dirty="0" smtClean="0"/>
                <a:t>. </a:t>
              </a:r>
              <a:r>
                <a:rPr lang="fr-FR" altLang="ja-JP" i="1" dirty="0" smtClean="0"/>
                <a:t>v</a:t>
              </a:r>
              <a:r>
                <a:rPr lang="fr-FR" altLang="ja-JP" baseline="-25000" dirty="0" smtClean="0"/>
                <a:t>1</a:t>
              </a:r>
              <a:r>
                <a:rPr lang="fr-FR" altLang="ja-JP" dirty="0" smtClean="0"/>
                <a:t> </a:t>
              </a:r>
              <a:r>
                <a:rPr lang="fr-FR" altLang="ja-JP" i="1" dirty="0" smtClean="0"/>
                <a:t>v</a:t>
              </a:r>
              <a:r>
                <a:rPr lang="fr-FR" altLang="ja-JP" baseline="-25000" dirty="0" smtClean="0"/>
                <a:t>2</a:t>
              </a:r>
              <a:r>
                <a:rPr lang="fr-FR" altLang="ja-JP" dirty="0" smtClean="0"/>
                <a:t> </a:t>
              </a:r>
              <a:r>
                <a:rPr lang="fr-FR" altLang="ja-JP" i="1" dirty="0" smtClean="0"/>
                <a:t>k</a:t>
              </a:r>
              <a:r>
                <a:rPr lang="fr-FR" altLang="ja-JP" dirty="0" smtClean="0"/>
                <a:t>)) : ([[String → List 3 → List (3+1)]] → </a:t>
              </a:r>
              <a:r>
                <a:rPr lang="fr-FR" altLang="ja-JP" dirty="0" smtClean="0">
                  <a:latin typeface="Cambria Math" pitchFamily="18" charset="0"/>
                  <a:ea typeface="Cambria Math" pitchFamily="18" charset="0"/>
                </a:rPr>
                <a:t>⊥</a:t>
              </a:r>
              <a:r>
                <a:rPr lang="fr-FR" altLang="ja-JP" dirty="0" smtClean="0"/>
                <a:t>) → </a:t>
              </a:r>
              <a:r>
                <a:rPr lang="fr-FR" altLang="ja-JP" dirty="0" smtClean="0">
                  <a:latin typeface="Cambria Math" pitchFamily="18" charset="0"/>
                  <a:ea typeface="Cambria Math" pitchFamily="18" charset="0"/>
                </a:rPr>
                <a:t>⊥</a:t>
              </a:r>
            </a:p>
          </p:txBody>
        </p:sp>
        <p:sp>
          <p:nvSpPr>
            <p:cNvPr id="12" name="テキスト ボックス 11"/>
            <p:cNvSpPr txBox="1"/>
            <p:nvPr/>
          </p:nvSpPr>
          <p:spPr>
            <a:xfrm>
              <a:off x="683568" y="3857855"/>
              <a:ext cx="7776864" cy="461665"/>
            </a:xfrm>
            <a:prstGeom prst="rect">
              <a:avLst/>
            </a:prstGeom>
            <a:noFill/>
          </p:spPr>
          <p:txBody>
            <a:bodyPr wrap="square" rtlCol="0">
              <a:spAutoFit/>
            </a:bodyPr>
            <a:lstStyle/>
            <a:p>
              <a:pPr algn="ctr"/>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a:t>
              </a:r>
              <a:r>
                <a:rPr lang="fr-FR" altLang="ja-JP" sz="2400" i="1" dirty="0" smtClean="0"/>
                <a:t>k</a:t>
              </a:r>
              <a:r>
                <a:rPr lang="fr-FR" altLang="ja-JP" sz="2400" dirty="0" smtClean="0"/>
                <a:t> : </a:t>
              </a:r>
              <a:r>
                <a:rPr lang="fr-FR" altLang="ja-JP" sz="2400" dirty="0" smtClean="0">
                  <a:latin typeface="Cambria Math" pitchFamily="18" charset="0"/>
                  <a:ea typeface="Cambria Math" pitchFamily="18" charset="0"/>
                </a:rPr>
                <a:t>⊥</a:t>
              </a:r>
              <a:endParaRPr lang="en-US" altLang="ja-JP" sz="2400" dirty="0" smtClean="0"/>
            </a:p>
          </p:txBody>
        </p:sp>
        <p:sp>
          <p:nvSpPr>
            <p:cNvPr id="13" name="テキスト ボックス 12"/>
            <p:cNvSpPr txBox="1"/>
            <p:nvPr/>
          </p:nvSpPr>
          <p:spPr>
            <a:xfrm>
              <a:off x="791580" y="4892680"/>
              <a:ext cx="7560840" cy="369332"/>
            </a:xfrm>
            <a:prstGeom prst="rect">
              <a:avLst/>
            </a:prstGeom>
            <a:noFill/>
          </p:spPr>
          <p:txBody>
            <a:bodyPr wrap="square" rtlCol="0">
              <a:spAutoFit/>
            </a:bodyPr>
            <a:lstStyle/>
            <a:p>
              <a:pPr algn="ctr"/>
              <a:r>
                <a:rPr lang="en-US" altLang="ja-JP" i="1" dirty="0" smtClean="0"/>
                <a:t>k</a:t>
              </a:r>
              <a:r>
                <a:rPr lang="en-US" altLang="ja-JP" dirty="0" smtClean="0"/>
                <a:t>:</a:t>
              </a:r>
              <a:r>
                <a:rPr lang="fr-FR" altLang="ja-JP" dirty="0" smtClean="0"/>
                <a:t>[[String → List 3 → List (3+1)]] → </a:t>
              </a:r>
              <a:r>
                <a:rPr lang="fr-FR" altLang="ja-JP" dirty="0" smtClean="0">
                  <a:latin typeface="Cambria Math" pitchFamily="18" charset="0"/>
                  <a:ea typeface="Cambria Math" pitchFamily="18" charset="0"/>
                </a:rPr>
                <a:t>⊥</a:t>
              </a:r>
              <a:r>
                <a:rPr lang="fr-FR" altLang="ja-JP" dirty="0" smtClean="0"/>
                <a:t> </a:t>
              </a:r>
              <a:r>
                <a:rPr lang="el-GR" altLang="ja-JP" dirty="0" smtClean="0"/>
                <a:t>⊢</a:t>
              </a:r>
              <a:r>
                <a:rPr lang="fr-FR" altLang="ja-JP" dirty="0" smtClean="0"/>
                <a:t> [[cons]] (</a:t>
              </a:r>
              <a:r>
                <a:rPr lang="el-GR" altLang="ja-JP" dirty="0" smtClean="0"/>
                <a:t>λ</a:t>
              </a:r>
              <a:r>
                <a:rPr lang="fr-FR" altLang="ja-JP" i="1" dirty="0" smtClean="0"/>
                <a:t>v</a:t>
              </a:r>
              <a:r>
                <a:rPr lang="fr-FR" altLang="ja-JP" baseline="-25000" dirty="0" smtClean="0"/>
                <a:t>1</a:t>
              </a:r>
              <a:r>
                <a:rPr lang="fr-FR" altLang="ja-JP" dirty="0" smtClean="0"/>
                <a:t>. [[3]] (</a:t>
              </a:r>
              <a:r>
                <a:rPr lang="el-GR" altLang="ja-JP" dirty="0" smtClean="0"/>
                <a:t>λ</a:t>
              </a:r>
              <a:r>
                <a:rPr lang="fr-FR" altLang="ja-JP" i="1" dirty="0" smtClean="0"/>
                <a:t>v</a:t>
              </a:r>
              <a:r>
                <a:rPr lang="fr-FR" altLang="ja-JP" baseline="-25000" dirty="0" smtClean="0"/>
                <a:t>2</a:t>
              </a:r>
              <a:r>
                <a:rPr lang="fr-FR" altLang="ja-JP" dirty="0" smtClean="0"/>
                <a:t>. </a:t>
              </a:r>
              <a:r>
                <a:rPr lang="fr-FR" altLang="ja-JP" i="1" dirty="0" smtClean="0"/>
                <a:t>v</a:t>
              </a:r>
              <a:r>
                <a:rPr lang="fr-FR" altLang="ja-JP" baseline="-25000" dirty="0" smtClean="0"/>
                <a:t>1</a:t>
              </a:r>
              <a:r>
                <a:rPr lang="fr-FR" altLang="ja-JP" dirty="0" smtClean="0"/>
                <a:t> </a:t>
              </a:r>
              <a:r>
                <a:rPr lang="fr-FR" altLang="ja-JP" i="1" dirty="0" smtClean="0"/>
                <a:t>v</a:t>
              </a:r>
              <a:r>
                <a:rPr lang="fr-FR" altLang="ja-JP" baseline="-25000" dirty="0" smtClean="0"/>
                <a:t>2</a:t>
              </a:r>
              <a:r>
                <a:rPr lang="fr-FR" altLang="ja-JP" dirty="0" smtClean="0"/>
                <a:t> </a:t>
              </a:r>
              <a:r>
                <a:rPr lang="fr-FR" altLang="ja-JP" i="1" dirty="0" smtClean="0"/>
                <a:t>k</a:t>
              </a:r>
              <a:r>
                <a:rPr lang="fr-FR" altLang="ja-JP" dirty="0" smtClean="0"/>
                <a:t>)) : </a:t>
              </a:r>
              <a:r>
                <a:rPr lang="fr-FR" altLang="ja-JP" dirty="0" smtClean="0">
                  <a:latin typeface="Cambria Math" pitchFamily="18" charset="0"/>
                  <a:ea typeface="Cambria Math" pitchFamily="18" charset="0"/>
                </a:rPr>
                <a:t>⊥</a:t>
              </a:r>
              <a:endParaRPr lang="en-US" altLang="ja-JP" dirty="0" smtClean="0"/>
            </a:p>
          </p:txBody>
        </p:sp>
        <p:cxnSp>
          <p:nvCxnSpPr>
            <p:cNvPr id="15" name="直線コネクタ 14"/>
            <p:cNvCxnSpPr/>
            <p:nvPr/>
          </p:nvCxnSpPr>
          <p:spPr>
            <a:xfrm>
              <a:off x="791580" y="5312969"/>
              <a:ext cx="7560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791580" y="4841723"/>
              <a:ext cx="7560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3995936" y="4421434"/>
              <a:ext cx="1152128" cy="369332"/>
            </a:xfrm>
            <a:prstGeom prst="rect">
              <a:avLst/>
            </a:prstGeom>
            <a:noFill/>
          </p:spPr>
          <p:txBody>
            <a:bodyPr wrap="square" rtlCol="0">
              <a:spAutoFit/>
            </a:bodyPr>
            <a:lstStyle/>
            <a:p>
              <a:pPr algn="ctr"/>
              <a:r>
                <a:rPr lang="ja-JP" altLang="en-US" dirty="0" smtClean="0"/>
                <a:t>⋮</a:t>
              </a:r>
              <a:endParaRPr kumimoji="1" lang="ja-JP" altLang="en-US" dirty="0"/>
            </a:p>
          </p:txBody>
        </p:sp>
        <p:cxnSp>
          <p:nvCxnSpPr>
            <p:cNvPr id="18" name="直線コネクタ 17"/>
            <p:cNvCxnSpPr/>
            <p:nvPr/>
          </p:nvCxnSpPr>
          <p:spPr>
            <a:xfrm>
              <a:off x="791580" y="4370477"/>
              <a:ext cx="7560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791580" y="3806898"/>
              <a:ext cx="7560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1079612" y="2924944"/>
              <a:ext cx="6984776" cy="830997"/>
            </a:xfrm>
            <a:prstGeom prst="rect">
              <a:avLst/>
            </a:prstGeom>
            <a:noFill/>
          </p:spPr>
          <p:txBody>
            <a:bodyPr wrap="square" rtlCol="0">
              <a:spAutoFit/>
            </a:bodyPr>
            <a:lstStyle/>
            <a:p>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 ([[String → List </a:t>
              </a:r>
              <a:r>
                <a:rPr lang="fr-FR" altLang="ja-JP" sz="2400" i="1" dirty="0" smtClean="0">
                  <a:solidFill>
                    <a:srgbClr val="FF0000"/>
                  </a:solidFill>
                </a:rPr>
                <a:t>v</a:t>
              </a:r>
              <a:r>
                <a:rPr lang="fr-FR" altLang="ja-JP" sz="2400" baseline="-25000" dirty="0" smtClean="0">
                  <a:solidFill>
                    <a:srgbClr val="FF0000"/>
                  </a:solidFill>
                </a:rPr>
                <a:t>2</a:t>
              </a:r>
              <a:r>
                <a:rPr lang="fr-FR" altLang="ja-JP" sz="2400" dirty="0" smtClean="0"/>
                <a:t> → List (</a:t>
              </a:r>
              <a:r>
                <a:rPr lang="fr-FR" altLang="ja-JP" sz="2400" i="1" dirty="0" smtClean="0">
                  <a:solidFill>
                    <a:srgbClr val="FF0000"/>
                  </a:solidFill>
                </a:rPr>
                <a:t>v</a:t>
              </a:r>
              <a:r>
                <a:rPr lang="fr-FR" altLang="ja-JP" sz="2400" baseline="-25000" dirty="0" smtClean="0">
                  <a:solidFill>
                    <a:srgbClr val="FF0000"/>
                  </a:solidFill>
                </a:rPr>
                <a:t>2</a:t>
              </a:r>
              <a:r>
                <a:rPr lang="fr-FR" altLang="ja-JP" sz="2400" dirty="0" smtClean="0"/>
                <a:t>+1)]] → </a:t>
              </a:r>
              <a:r>
                <a:rPr lang="fr-FR" altLang="ja-JP" sz="2400" dirty="0" smtClean="0">
                  <a:latin typeface="Cambria Math" pitchFamily="18" charset="0"/>
                  <a:ea typeface="Cambria Math" pitchFamily="18" charset="0"/>
                </a:rPr>
                <a:t>⊥</a:t>
              </a:r>
              <a:r>
                <a:rPr lang="fr-FR" altLang="ja-JP" sz="2400" dirty="0" smtClean="0"/>
                <a:t>) → </a:t>
              </a:r>
              <a:r>
                <a:rPr lang="fr-FR" altLang="ja-JP" sz="2400" dirty="0" smtClean="0">
                  <a:latin typeface="Cambria Math" pitchFamily="18" charset="0"/>
                  <a:ea typeface="Cambria Math" pitchFamily="18" charset="0"/>
                </a:rPr>
                <a:t>⊥</a:t>
              </a:r>
            </a:p>
            <a:p>
              <a:r>
                <a:rPr lang="en-US" altLang="ja-JP" sz="2400" dirty="0" smtClean="0"/>
                <a:t>… </a:t>
              </a:r>
              <a:r>
                <a:rPr lang="el-GR" altLang="ja-JP" sz="2400" dirty="0" smtClean="0"/>
                <a:t>⊢</a:t>
              </a:r>
              <a:r>
                <a:rPr lang="en-US" altLang="ja-JP" sz="2400" dirty="0" smtClean="0"/>
                <a:t> </a:t>
              </a:r>
              <a:r>
                <a:rPr lang="fr-FR" altLang="ja-JP" sz="2400" i="1" dirty="0" smtClean="0"/>
                <a:t>k</a:t>
              </a:r>
              <a:r>
                <a:rPr lang="fr-FR" altLang="ja-JP" sz="2400" dirty="0" smtClean="0"/>
                <a:t> : [[String → List </a:t>
              </a:r>
              <a:r>
                <a:rPr lang="fr-FR" altLang="ja-JP" sz="2400" dirty="0" smtClean="0">
                  <a:solidFill>
                    <a:srgbClr val="FF0000"/>
                  </a:solidFill>
                </a:rPr>
                <a:t>3</a:t>
              </a:r>
              <a:r>
                <a:rPr lang="fr-FR" altLang="ja-JP" sz="2400" dirty="0" smtClean="0"/>
                <a:t> → List (</a:t>
              </a:r>
              <a:r>
                <a:rPr lang="fr-FR" altLang="ja-JP" sz="2400" dirty="0" smtClean="0">
                  <a:solidFill>
                    <a:srgbClr val="FF0000"/>
                  </a:solidFill>
                </a:rPr>
                <a:t>3</a:t>
              </a:r>
              <a:r>
                <a:rPr lang="fr-FR" altLang="ja-JP" sz="2400" dirty="0" smtClean="0"/>
                <a:t>+1)]] → </a:t>
              </a:r>
              <a:r>
                <a:rPr lang="fr-FR" altLang="ja-JP" sz="2400" dirty="0" smtClean="0">
                  <a:latin typeface="Cambria Math" pitchFamily="18" charset="0"/>
                  <a:ea typeface="Cambria Math" pitchFamily="18" charset="0"/>
                </a:rPr>
                <a:t>⊥</a:t>
              </a:r>
              <a:endParaRPr kumimoji="1" lang="ja-JP" altLang="en-US" sz="2400" dirty="0"/>
            </a:p>
          </p:txBody>
        </p:sp>
      </p:grpSp>
      <p:sp>
        <p:nvSpPr>
          <p:cNvPr id="23" name="角丸四角形 22"/>
          <p:cNvSpPr/>
          <p:nvPr/>
        </p:nvSpPr>
        <p:spPr>
          <a:xfrm>
            <a:off x="5004048" y="2348880"/>
            <a:ext cx="1080120" cy="36004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2000" i="1" dirty="0" smtClean="0"/>
              <a:t>v</a:t>
            </a:r>
            <a:r>
              <a:rPr kumimoji="1" lang="en-US" altLang="ja-JP" sz="2000" baseline="-25000" dirty="0" smtClean="0"/>
              <a:t>2</a:t>
            </a:r>
            <a:r>
              <a:rPr kumimoji="1" lang="en-US" altLang="ja-JP" sz="2000" dirty="0" smtClean="0"/>
              <a:t> = 3 ?</a:t>
            </a:r>
            <a:endParaRPr kumimoji="1" lang="ja-JP" altLang="en-US" sz="2000" dirty="0"/>
          </a:p>
        </p:txBody>
      </p:sp>
    </p:spTree>
    <p:extLst>
      <p:ext uri="{BB962C8B-B14F-4D97-AF65-F5344CB8AC3E}">
        <p14:creationId xmlns="" xmlns:p14="http://schemas.microsoft.com/office/powerpoint/2010/main" val="18546614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依存型</a:t>
            </a:r>
            <a:r>
              <a:rPr lang="ja-JP" altLang="en-US" dirty="0" smtClean="0"/>
              <a:t>の型付け規則</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normAutofit/>
          </a:bodyPr>
          <a:lstStyle/>
          <a:p>
            <a:r>
              <a:rPr kumimoji="1" lang="ja-JP" altLang="en-US" dirty="0" smtClean="0"/>
              <a:t>関数適用で、型に含まれる項が置換される</a:t>
            </a:r>
            <a:endParaRPr kumimoji="1"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36</a:t>
            </a:fld>
            <a:endParaRPr kumimoji="1" lang="ja-JP" altLang="en-US"/>
          </a:p>
        </p:txBody>
      </p:sp>
      <p:grpSp>
        <p:nvGrpSpPr>
          <p:cNvPr id="8" name="グループ化 7"/>
          <p:cNvGrpSpPr/>
          <p:nvPr/>
        </p:nvGrpSpPr>
        <p:grpSpPr>
          <a:xfrm>
            <a:off x="1691680" y="2924944"/>
            <a:ext cx="6048672" cy="1477328"/>
            <a:chOff x="1691680" y="2924944"/>
            <a:chExt cx="6048672" cy="1477328"/>
          </a:xfrm>
        </p:grpSpPr>
        <p:sp>
          <p:nvSpPr>
            <p:cNvPr id="5" name="テキスト ボックス 4"/>
            <p:cNvSpPr txBox="1"/>
            <p:nvPr/>
          </p:nvSpPr>
          <p:spPr>
            <a:xfrm>
              <a:off x="1727684" y="2924944"/>
              <a:ext cx="5976664" cy="1477328"/>
            </a:xfrm>
            <a:prstGeom prst="rect">
              <a:avLst/>
            </a:prstGeom>
            <a:noFill/>
          </p:spPr>
          <p:txBody>
            <a:bodyPr wrap="square" rtlCol="0">
              <a:spAutoFit/>
            </a:bodyPr>
            <a:lstStyle/>
            <a:p>
              <a:r>
                <a:rPr lang="ja-JP" altLang="en-US" sz="2400" dirty="0"/>
                <a:t>⊢ </a:t>
              </a:r>
              <a:r>
                <a:rPr lang="en-US" altLang="ja-JP" sz="2400" dirty="0"/>
                <a:t>cons : </a:t>
              </a:r>
              <a:r>
                <a:rPr lang="en-US" altLang="ja-JP" sz="2400" dirty="0" err="1" smtClean="0"/>
                <a:t>Π</a:t>
              </a:r>
              <a:r>
                <a:rPr lang="en-US" altLang="ja-JP" sz="2400" i="1" dirty="0" err="1" smtClean="0"/>
                <a:t>n</a:t>
              </a:r>
              <a:r>
                <a:rPr lang="en-US" altLang="ja-JP" sz="2400" dirty="0" err="1" smtClean="0"/>
                <a:t>:Nat</a:t>
              </a:r>
              <a:r>
                <a:rPr lang="en-US" altLang="ja-JP" sz="2400" dirty="0"/>
                <a:t>. String </a:t>
              </a:r>
              <a:r>
                <a:rPr lang="ja-JP" altLang="en-US" sz="2400" dirty="0"/>
                <a:t>→ </a:t>
              </a:r>
              <a:r>
                <a:rPr lang="en-US" altLang="ja-JP" sz="2400" dirty="0">
                  <a:uFill>
                    <a:solidFill>
                      <a:schemeClr val="accent5"/>
                    </a:solidFill>
                  </a:uFill>
                </a:rPr>
                <a:t>List </a:t>
              </a:r>
              <a:r>
                <a:rPr lang="en-US" altLang="ja-JP" sz="2400" i="1" dirty="0">
                  <a:solidFill>
                    <a:srgbClr val="FF0000"/>
                  </a:solidFill>
                  <a:uFill>
                    <a:solidFill>
                      <a:schemeClr val="accent5"/>
                    </a:solidFill>
                  </a:uFill>
                </a:rPr>
                <a:t>n</a:t>
              </a:r>
              <a:r>
                <a:rPr lang="en-US" altLang="ja-JP" sz="2400" dirty="0"/>
                <a:t> </a:t>
              </a:r>
              <a:r>
                <a:rPr lang="ja-JP" altLang="en-US" sz="2400" dirty="0"/>
                <a:t>→ </a:t>
              </a:r>
              <a:r>
                <a:rPr lang="en-US" altLang="ja-JP" sz="2400" dirty="0">
                  <a:uFill>
                    <a:solidFill>
                      <a:schemeClr val="accent5"/>
                    </a:solidFill>
                  </a:uFill>
                </a:rPr>
                <a:t>List (</a:t>
              </a:r>
              <a:r>
                <a:rPr lang="en-US" altLang="ja-JP" sz="2400" i="1" dirty="0">
                  <a:solidFill>
                    <a:srgbClr val="FF0000"/>
                  </a:solidFill>
                  <a:uFill>
                    <a:solidFill>
                      <a:schemeClr val="accent5"/>
                    </a:solidFill>
                  </a:uFill>
                </a:rPr>
                <a:t>n</a:t>
              </a:r>
              <a:r>
                <a:rPr lang="en-US" altLang="ja-JP" sz="2400" dirty="0">
                  <a:uFill>
                    <a:solidFill>
                      <a:schemeClr val="accent5"/>
                    </a:solidFill>
                  </a:uFill>
                </a:rPr>
                <a:t>+1</a:t>
              </a:r>
              <a:r>
                <a:rPr lang="en-US" altLang="ja-JP" sz="2400" dirty="0" smtClean="0">
                  <a:uFill>
                    <a:solidFill>
                      <a:schemeClr val="accent5"/>
                    </a:solidFill>
                  </a:uFill>
                </a:rPr>
                <a:t>)</a:t>
              </a:r>
            </a:p>
            <a:p>
              <a:r>
                <a:rPr lang="ja-JP" altLang="en-US" sz="2400" dirty="0" smtClean="0"/>
                <a:t>⊢ </a:t>
              </a:r>
              <a:r>
                <a:rPr lang="en-US" altLang="ja-JP" sz="2400" dirty="0" smtClean="0"/>
                <a:t>3 : Nat</a:t>
              </a:r>
            </a:p>
            <a:p>
              <a:endParaRPr lang="en-US" altLang="ja-JP" dirty="0">
                <a:uFill>
                  <a:solidFill>
                    <a:schemeClr val="accent5"/>
                  </a:solidFill>
                </a:uFill>
              </a:endParaRPr>
            </a:p>
            <a:p>
              <a:r>
                <a:rPr lang="ja-JP" altLang="en-US" sz="2400" dirty="0"/>
                <a:t>⊢ </a:t>
              </a:r>
              <a:r>
                <a:rPr lang="en-US" altLang="ja-JP" sz="2400" dirty="0" smtClean="0"/>
                <a:t>cons 3 : </a:t>
              </a:r>
              <a:r>
                <a:rPr lang="en-US" altLang="ja-JP" sz="2400" dirty="0"/>
                <a:t>String </a:t>
              </a:r>
              <a:r>
                <a:rPr lang="ja-JP" altLang="en-US" sz="2400" dirty="0"/>
                <a:t>→ </a:t>
              </a:r>
              <a:r>
                <a:rPr lang="en-US" altLang="ja-JP" sz="2400" dirty="0">
                  <a:uFill>
                    <a:solidFill>
                      <a:schemeClr val="accent5"/>
                    </a:solidFill>
                  </a:uFill>
                </a:rPr>
                <a:t>List </a:t>
              </a:r>
              <a:r>
                <a:rPr lang="en-US" altLang="ja-JP" sz="2400" dirty="0" smtClean="0">
                  <a:solidFill>
                    <a:srgbClr val="FF0000"/>
                  </a:solidFill>
                  <a:uFill>
                    <a:solidFill>
                      <a:schemeClr val="accent5"/>
                    </a:solidFill>
                  </a:uFill>
                </a:rPr>
                <a:t>3</a:t>
              </a:r>
              <a:r>
                <a:rPr lang="en-US" altLang="ja-JP" sz="2400" dirty="0" smtClean="0"/>
                <a:t> </a:t>
              </a:r>
              <a:r>
                <a:rPr lang="ja-JP" altLang="en-US" sz="2400" dirty="0"/>
                <a:t>→ </a:t>
              </a:r>
              <a:r>
                <a:rPr lang="en-US" altLang="ja-JP" sz="2400" dirty="0">
                  <a:uFill>
                    <a:solidFill>
                      <a:schemeClr val="accent5"/>
                    </a:solidFill>
                  </a:uFill>
                </a:rPr>
                <a:t>List </a:t>
              </a:r>
              <a:r>
                <a:rPr lang="en-US" altLang="ja-JP" sz="2400" dirty="0" smtClean="0">
                  <a:uFill>
                    <a:solidFill>
                      <a:schemeClr val="accent5"/>
                    </a:solidFill>
                  </a:uFill>
                </a:rPr>
                <a:t>(</a:t>
              </a:r>
              <a:r>
                <a:rPr lang="en-US" altLang="ja-JP" sz="2400" dirty="0">
                  <a:solidFill>
                    <a:srgbClr val="FF0000"/>
                  </a:solidFill>
                </a:rPr>
                <a:t>3</a:t>
              </a:r>
              <a:r>
                <a:rPr lang="en-US" altLang="ja-JP" sz="2400" dirty="0" smtClean="0">
                  <a:uFill>
                    <a:solidFill>
                      <a:schemeClr val="accent5"/>
                    </a:solidFill>
                  </a:uFill>
                </a:rPr>
                <a:t>+1</a:t>
              </a:r>
              <a:r>
                <a:rPr lang="en-US" altLang="ja-JP" sz="2400" dirty="0">
                  <a:uFill>
                    <a:solidFill>
                      <a:schemeClr val="accent5"/>
                    </a:solidFill>
                  </a:uFill>
                </a:rPr>
                <a:t>)</a:t>
              </a:r>
            </a:p>
          </p:txBody>
        </p:sp>
        <p:cxnSp>
          <p:nvCxnSpPr>
            <p:cNvPr id="7" name="直線コネクタ 6"/>
            <p:cNvCxnSpPr/>
            <p:nvPr/>
          </p:nvCxnSpPr>
          <p:spPr>
            <a:xfrm>
              <a:off x="1691680" y="3861048"/>
              <a:ext cx="60486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テキスト ボックス 5"/>
          <p:cNvSpPr txBox="1"/>
          <p:nvPr/>
        </p:nvSpPr>
        <p:spPr>
          <a:xfrm>
            <a:off x="854976" y="4941168"/>
            <a:ext cx="4536504" cy="400110"/>
          </a:xfrm>
          <a:prstGeom prst="rect">
            <a:avLst/>
          </a:prstGeom>
          <a:noFill/>
        </p:spPr>
        <p:txBody>
          <a:bodyPr wrap="square" rtlCol="0">
            <a:spAutoFit/>
          </a:bodyPr>
          <a:lstStyle/>
          <a:p>
            <a:r>
              <a:rPr kumimoji="1" lang="ja-JP" altLang="en-US" sz="2000" dirty="0" smtClean="0"/>
              <a:t>置換を扱うので </a:t>
            </a:r>
            <a:r>
              <a:rPr kumimoji="1" lang="en-US" altLang="ja-JP" sz="2000" dirty="0" smtClean="0"/>
              <a:t>locally nameless </a:t>
            </a:r>
            <a:r>
              <a:rPr kumimoji="1" lang="ja-JP" altLang="en-US" sz="2000" dirty="0" smtClean="0"/>
              <a:t>が有利</a:t>
            </a:r>
            <a:endParaRPr kumimoji="1" lang="ja-JP" altLang="en-US" sz="2000" dirty="0"/>
          </a:p>
        </p:txBody>
      </p:sp>
    </p:spTree>
    <p:extLst>
      <p:ext uri="{BB962C8B-B14F-4D97-AF65-F5344CB8AC3E}">
        <p14:creationId xmlns="" xmlns:p14="http://schemas.microsoft.com/office/powerpoint/2010/main" val="110328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本研究では </a:t>
            </a:r>
            <a:r>
              <a:rPr kumimoji="1" lang="en-US" altLang="ja-JP" dirty="0" smtClean="0"/>
              <a:t>CPS</a:t>
            </a:r>
            <a:r>
              <a:rPr kumimoji="1" lang="ja-JP" altLang="en-US" dirty="0" smtClean="0"/>
              <a:t> 変換を扱う</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 xmlns:p14="http://schemas.microsoft.com/office/powerpoint/2010/main" val="1696560620"/>
              </p:ext>
            </p:extLst>
          </p:nvPr>
        </p:nvGraphicFramePr>
        <p:xfrm>
          <a:off x="457200" y="2204864"/>
          <a:ext cx="8229600" cy="39212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スライド番号プレースホルダー 3"/>
          <p:cNvSpPr>
            <a:spLocks noGrp="1"/>
          </p:cNvSpPr>
          <p:nvPr>
            <p:ph type="sldNum" sz="quarter" idx="12"/>
          </p:nvPr>
        </p:nvSpPr>
        <p:spPr/>
        <p:txBody>
          <a:bodyPr/>
          <a:lstStyle/>
          <a:p>
            <a:fld id="{9CAEF081-4F33-4881-82FF-00FAB1086B18}" type="slidenum">
              <a:rPr kumimoji="1" lang="ja-JP" altLang="en-US" smtClean="0"/>
              <a:pPr/>
              <a:t>4</a:t>
            </a:fld>
            <a:endParaRPr kumimoji="1" lang="ja-JP" altLang="en-US" dirty="0"/>
          </a:p>
        </p:txBody>
      </p:sp>
      <p:sp>
        <p:nvSpPr>
          <p:cNvPr id="6" name="テキスト ボックス 5"/>
          <p:cNvSpPr txBox="1"/>
          <p:nvPr/>
        </p:nvSpPr>
        <p:spPr>
          <a:xfrm>
            <a:off x="1871700" y="1700808"/>
            <a:ext cx="5400600" cy="400110"/>
          </a:xfrm>
          <a:prstGeom prst="rect">
            <a:avLst/>
          </a:prstGeom>
          <a:noFill/>
        </p:spPr>
        <p:txBody>
          <a:bodyPr wrap="square" rtlCol="0">
            <a:spAutoFit/>
          </a:bodyPr>
          <a:lstStyle/>
          <a:p>
            <a:pPr algn="ctr"/>
            <a:r>
              <a:rPr kumimoji="1" lang="ja-JP" altLang="en-US" sz="2000" dirty="0" smtClean="0"/>
              <a:t>典型的なラムダ計算のコンパイルの流れ</a:t>
            </a:r>
            <a:endParaRPr kumimoji="1" lang="ja-JP" altLang="en-US" sz="2000" dirty="0"/>
          </a:p>
        </p:txBody>
      </p:sp>
    </p:spTree>
    <p:extLst>
      <p:ext uri="{BB962C8B-B14F-4D97-AF65-F5344CB8AC3E}">
        <p14:creationId xmlns="" xmlns:p14="http://schemas.microsoft.com/office/powerpoint/2010/main" val="2169252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CPS </a:t>
            </a:r>
            <a:r>
              <a:rPr kumimoji="1" lang="ja-JP" altLang="en-US" dirty="0" smtClean="0"/>
              <a:t>変換</a:t>
            </a:r>
            <a:endParaRPr kumimoji="1" lang="ja-JP" altLang="en-US" dirty="0"/>
          </a:p>
        </p:txBody>
      </p:sp>
      <p:sp>
        <p:nvSpPr>
          <p:cNvPr id="3" name="コンテンツ プレースホルダ 2"/>
          <p:cNvSpPr>
            <a:spLocks noGrp="1"/>
          </p:cNvSpPr>
          <p:nvPr>
            <p:ph idx="1"/>
          </p:nvPr>
        </p:nvSpPr>
        <p:spPr/>
        <p:txBody>
          <a:bodyPr/>
          <a:lstStyle/>
          <a:p>
            <a:pPr marL="499950"/>
            <a:r>
              <a:rPr lang="ja-JP" altLang="en-US" dirty="0" smtClean="0"/>
              <a:t>ラムダ式を </a:t>
            </a:r>
            <a:r>
              <a:rPr lang="en-US" altLang="ja-JP" dirty="0" smtClean="0"/>
              <a:t>CPS </a:t>
            </a:r>
            <a:r>
              <a:rPr lang="ja-JP" altLang="en-US" dirty="0" smtClean="0"/>
              <a:t>に変換する</a:t>
            </a:r>
            <a:endParaRPr lang="en-US" altLang="ja-JP" dirty="0" smtClean="0"/>
          </a:p>
        </p:txBody>
      </p:sp>
      <p:sp>
        <p:nvSpPr>
          <p:cNvPr id="4" name="テキスト ボックス 3"/>
          <p:cNvSpPr txBox="1"/>
          <p:nvPr/>
        </p:nvSpPr>
        <p:spPr>
          <a:xfrm>
            <a:off x="827584" y="5949280"/>
            <a:ext cx="7992888" cy="369332"/>
          </a:xfrm>
          <a:prstGeom prst="rect">
            <a:avLst/>
          </a:prstGeom>
          <a:noFill/>
        </p:spPr>
        <p:txBody>
          <a:bodyPr wrap="square" rtlCol="0">
            <a:spAutoFit/>
          </a:bodyPr>
          <a:lstStyle/>
          <a:p>
            <a:pPr marL="0" lvl="2" algn="r"/>
            <a:r>
              <a:rPr lang="en-US" altLang="ja-JP" dirty="0" smtClean="0"/>
              <a:t>G.D. </a:t>
            </a:r>
            <a:r>
              <a:rPr lang="en-US" altLang="ja-JP" dirty="0" err="1" smtClean="0"/>
              <a:t>Plotkin</a:t>
            </a:r>
            <a:r>
              <a:rPr lang="en-US" altLang="ja-JP" dirty="0" smtClean="0"/>
              <a:t>. “Call-by-name, call-by-value and the lambda-calculus.” 1975</a:t>
            </a:r>
          </a:p>
        </p:txBody>
      </p:sp>
      <p:sp>
        <p:nvSpPr>
          <p:cNvPr id="5" name="テキスト ボックス 4"/>
          <p:cNvSpPr txBox="1"/>
          <p:nvPr/>
        </p:nvSpPr>
        <p:spPr>
          <a:xfrm>
            <a:off x="1943708" y="3596823"/>
            <a:ext cx="5256584" cy="1200329"/>
          </a:xfrm>
          <a:prstGeom prst="rect">
            <a:avLst/>
          </a:prstGeom>
          <a:noFill/>
        </p:spPr>
        <p:txBody>
          <a:bodyPr wrap="square" rtlCol="0">
            <a:spAutoFit/>
          </a:bodyPr>
          <a:lstStyle/>
          <a:p>
            <a:pPr marL="0" lvl="1">
              <a:buNone/>
            </a:pPr>
            <a:r>
              <a:rPr lang="en-US" altLang="ja-JP" sz="2400" dirty="0" smtClean="0"/>
              <a:t>[[</a:t>
            </a:r>
            <a:r>
              <a:rPr lang="en-US" altLang="ja-JP" sz="2400" i="1" dirty="0" smtClean="0"/>
              <a:t>x</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k</a:t>
            </a:r>
            <a:r>
              <a:rPr lang="en-US" altLang="ja-JP" sz="2400" dirty="0" smtClean="0"/>
              <a:t> </a:t>
            </a:r>
            <a:r>
              <a:rPr lang="en-US" altLang="ja-JP" sz="2400" i="1" dirty="0" smtClean="0"/>
              <a:t>x</a:t>
            </a:r>
          </a:p>
          <a:p>
            <a:pPr marL="0" lvl="1">
              <a:buNone/>
            </a:pPr>
            <a:r>
              <a:rPr lang="en-US" altLang="ja-JP" sz="2400" dirty="0" smtClean="0"/>
              <a:t>[[</a:t>
            </a:r>
            <a:r>
              <a:rPr lang="en-US" altLang="ja-JP" sz="2400" dirty="0" err="1" smtClean="0"/>
              <a:t>λ</a:t>
            </a:r>
            <a:r>
              <a:rPr lang="en-US" altLang="ja-JP" sz="2400" i="1" dirty="0" err="1" smtClean="0"/>
              <a:t>x</a:t>
            </a:r>
            <a:r>
              <a:rPr lang="en-US" altLang="ja-JP" sz="2400" dirty="0" smtClean="0"/>
              <a:t>. </a:t>
            </a:r>
            <a:r>
              <a:rPr lang="en-US" altLang="ja-JP" sz="2400" i="1" dirty="0" smtClean="0"/>
              <a:t>t</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k</a:t>
            </a:r>
            <a:r>
              <a:rPr lang="en-US" altLang="ja-JP" sz="2400" dirty="0" smtClean="0"/>
              <a:t> (</a:t>
            </a:r>
            <a:r>
              <a:rPr lang="en-US" altLang="ja-JP" sz="2400" dirty="0" err="1" smtClean="0"/>
              <a:t>λ</a:t>
            </a:r>
            <a:r>
              <a:rPr lang="en-US" altLang="ja-JP" sz="2400" i="1" dirty="0" err="1" smtClean="0"/>
              <a:t>x</a:t>
            </a:r>
            <a:r>
              <a:rPr lang="en-US" altLang="ja-JP" sz="2400" dirty="0" smtClean="0"/>
              <a:t>. [[</a:t>
            </a:r>
            <a:r>
              <a:rPr lang="en-US" altLang="ja-JP" sz="2400" i="1" dirty="0" smtClean="0"/>
              <a:t>t</a:t>
            </a:r>
            <a:r>
              <a:rPr lang="en-US" altLang="ja-JP" sz="2400" dirty="0" smtClean="0"/>
              <a:t>]])</a:t>
            </a:r>
          </a:p>
          <a:p>
            <a:pPr marL="0" lvl="1">
              <a:buNone/>
            </a:pPr>
            <a:r>
              <a:rPr lang="en-US" altLang="ja-JP" sz="2400" dirty="0" smtClean="0"/>
              <a:t>[[</a:t>
            </a:r>
            <a:r>
              <a:rPr lang="en-US" altLang="ja-JP" sz="2400" i="1" dirty="0" smtClean="0"/>
              <a:t>t</a:t>
            </a:r>
            <a:r>
              <a:rPr lang="en-US" altLang="ja-JP" sz="2400" baseline="-25000" dirty="0" smtClean="0"/>
              <a:t>1</a:t>
            </a:r>
            <a:r>
              <a:rPr lang="en-US" altLang="ja-JP" sz="2400" dirty="0" smtClean="0"/>
              <a:t> </a:t>
            </a:r>
            <a:r>
              <a:rPr lang="en-US" altLang="ja-JP" sz="2400" i="1" dirty="0" smtClean="0"/>
              <a:t>t</a:t>
            </a:r>
            <a:r>
              <a:rPr lang="en-US" altLang="ja-JP" sz="2400" baseline="-25000" dirty="0" smtClean="0"/>
              <a:t>2</a:t>
            </a:r>
            <a:r>
              <a:rPr lang="en-US" altLang="ja-JP" sz="2400" dirty="0" smtClean="0"/>
              <a:t>]]	= </a:t>
            </a:r>
            <a:r>
              <a:rPr lang="en-US" altLang="ja-JP" sz="2400" dirty="0" err="1" smtClean="0"/>
              <a:t>λ</a:t>
            </a:r>
            <a:r>
              <a:rPr lang="en-US" altLang="ja-JP" sz="2400" i="1" dirty="0" err="1" smtClean="0"/>
              <a:t>k</a:t>
            </a:r>
            <a:r>
              <a:rPr lang="en-US" altLang="ja-JP" sz="2400" dirty="0" smtClean="0"/>
              <a:t>. [[</a:t>
            </a:r>
            <a:r>
              <a:rPr lang="en-US" altLang="ja-JP" sz="2400" i="1" dirty="0" smtClean="0"/>
              <a:t>t</a:t>
            </a:r>
            <a:r>
              <a:rPr lang="en-US" altLang="ja-JP" sz="2400" baseline="-25000" dirty="0" smtClean="0"/>
              <a:t>1</a:t>
            </a:r>
            <a:r>
              <a:rPr lang="en-US" altLang="ja-JP" sz="2400" dirty="0" smtClean="0"/>
              <a:t>]] (λ</a:t>
            </a:r>
            <a:r>
              <a:rPr lang="en-US" altLang="ja-JP" sz="2400" i="1" dirty="0" smtClean="0"/>
              <a:t>v</a:t>
            </a:r>
            <a:r>
              <a:rPr lang="en-US" altLang="ja-JP" sz="2400" baseline="-25000" dirty="0" smtClean="0"/>
              <a:t>1</a:t>
            </a:r>
            <a:r>
              <a:rPr lang="en-US" altLang="ja-JP" sz="2400" dirty="0" smtClean="0"/>
              <a:t>. [[</a:t>
            </a:r>
            <a:r>
              <a:rPr lang="en-US" altLang="ja-JP" sz="2400" i="1" dirty="0" smtClean="0"/>
              <a:t>t</a:t>
            </a:r>
            <a:r>
              <a:rPr lang="en-US" altLang="ja-JP" sz="2400" baseline="-25000" dirty="0" smtClean="0"/>
              <a:t>2</a:t>
            </a:r>
            <a:r>
              <a:rPr lang="en-US" altLang="ja-JP" sz="2400" dirty="0" smtClean="0"/>
              <a:t>]] (λ</a:t>
            </a:r>
            <a:r>
              <a:rPr lang="en-US" altLang="ja-JP" sz="2400" i="1" dirty="0" smtClean="0"/>
              <a:t>v</a:t>
            </a:r>
            <a:r>
              <a:rPr lang="en-US" altLang="ja-JP" sz="2400" baseline="-25000" dirty="0" smtClean="0"/>
              <a:t>2</a:t>
            </a:r>
            <a:r>
              <a:rPr lang="en-US" altLang="ja-JP" sz="2400" dirty="0" smtClean="0"/>
              <a:t>. </a:t>
            </a:r>
            <a:r>
              <a:rPr lang="en-US" altLang="ja-JP" sz="2400" i="1" dirty="0" smtClean="0"/>
              <a:t>v</a:t>
            </a:r>
            <a:r>
              <a:rPr lang="en-US" altLang="ja-JP" sz="2400" baseline="-25000" dirty="0" smtClean="0"/>
              <a:t>1</a:t>
            </a:r>
            <a:r>
              <a:rPr lang="en-US" altLang="ja-JP" sz="2400" dirty="0" smtClean="0"/>
              <a:t> </a:t>
            </a:r>
            <a:r>
              <a:rPr lang="en-US" altLang="ja-JP" sz="2400" i="1" dirty="0" smtClean="0"/>
              <a:t>v</a:t>
            </a:r>
            <a:r>
              <a:rPr lang="en-US" altLang="ja-JP" sz="2400" baseline="-25000" dirty="0" smtClean="0"/>
              <a:t>2</a:t>
            </a:r>
            <a:r>
              <a:rPr lang="en-US" altLang="ja-JP" sz="2400" dirty="0" smtClean="0"/>
              <a:t> </a:t>
            </a:r>
            <a:r>
              <a:rPr lang="en-US" altLang="ja-JP" sz="2400" i="1" dirty="0" smtClean="0"/>
              <a:t>k</a:t>
            </a:r>
            <a:r>
              <a:rPr lang="en-US" altLang="ja-JP" sz="2400" dirty="0" smtClean="0"/>
              <a:t>))</a:t>
            </a:r>
          </a:p>
        </p:txBody>
      </p:sp>
      <p:sp>
        <p:nvSpPr>
          <p:cNvPr id="6" name="スライド番号プレースホルダ 5"/>
          <p:cNvSpPr>
            <a:spLocks noGrp="1"/>
          </p:cNvSpPr>
          <p:nvPr>
            <p:ph type="sldNum" sz="quarter" idx="12"/>
          </p:nvPr>
        </p:nvSpPr>
        <p:spPr/>
        <p:txBody>
          <a:bodyPr/>
          <a:lstStyle/>
          <a:p>
            <a:fld id="{5DB30149-0DC8-4BA0-A544-721FFDAC1E75}" type="slidenum">
              <a:rPr kumimoji="1" lang="ja-JP" altLang="en-US" smtClean="0"/>
              <a:pPr/>
              <a:t>5</a:t>
            </a:fld>
            <a:endParaRPr kumimoji="1" lang="ja-JP" altLang="en-US"/>
          </a:p>
        </p:txBody>
      </p:sp>
      <p:sp>
        <p:nvSpPr>
          <p:cNvPr id="7" name="テキスト ボックス 6"/>
          <p:cNvSpPr txBox="1"/>
          <p:nvPr/>
        </p:nvSpPr>
        <p:spPr>
          <a:xfrm>
            <a:off x="3072024" y="2095136"/>
            <a:ext cx="3516200" cy="400110"/>
          </a:xfrm>
          <a:prstGeom prst="rect">
            <a:avLst/>
          </a:prstGeom>
          <a:noFill/>
        </p:spPr>
        <p:txBody>
          <a:bodyPr wrap="square" rtlCol="0">
            <a:spAutoFit/>
          </a:bodyPr>
          <a:lstStyle/>
          <a:p>
            <a:r>
              <a:rPr kumimoji="1" lang="en-US" altLang="ja-JP" sz="2000" dirty="0" smtClean="0"/>
              <a:t>(Continuation Passing Style)</a:t>
            </a:r>
            <a:endParaRPr kumimoji="1" lang="ja-JP" altLang="en-US" sz="2000" dirty="0"/>
          </a:p>
        </p:txBody>
      </p:sp>
      <p:sp>
        <p:nvSpPr>
          <p:cNvPr id="8" name="テキスト ボックス 7"/>
          <p:cNvSpPr txBox="1"/>
          <p:nvPr/>
        </p:nvSpPr>
        <p:spPr>
          <a:xfrm>
            <a:off x="755576" y="3063150"/>
            <a:ext cx="6120680" cy="400110"/>
          </a:xfrm>
          <a:prstGeom prst="rect">
            <a:avLst/>
          </a:prstGeom>
          <a:noFill/>
        </p:spPr>
        <p:txBody>
          <a:bodyPr wrap="square" rtlCol="0">
            <a:spAutoFit/>
          </a:bodyPr>
          <a:lstStyle/>
          <a:p>
            <a:r>
              <a:rPr kumimoji="1" lang="en-US" altLang="ja-JP" sz="2000" dirty="0" err="1" smtClean="0"/>
              <a:t>Plotkin</a:t>
            </a:r>
            <a:r>
              <a:rPr kumimoji="1" lang="en-US" altLang="ja-JP" sz="2000" dirty="0" smtClean="0"/>
              <a:t> </a:t>
            </a:r>
            <a:r>
              <a:rPr kumimoji="1" lang="ja-JP" altLang="en-US" sz="2000" dirty="0" smtClean="0"/>
              <a:t>による </a:t>
            </a:r>
            <a:r>
              <a:rPr kumimoji="1" lang="en-US" altLang="ja-JP" sz="2000" dirty="0" smtClean="0"/>
              <a:t>call-by-value </a:t>
            </a:r>
            <a:r>
              <a:rPr kumimoji="1" lang="ja-JP" altLang="en-US" sz="2000" dirty="0" smtClean="0"/>
              <a:t>な </a:t>
            </a:r>
            <a:r>
              <a:rPr kumimoji="1" lang="en-US" altLang="ja-JP" sz="2000" dirty="0" smtClean="0"/>
              <a:t>CPS </a:t>
            </a:r>
            <a:r>
              <a:rPr kumimoji="1" lang="ja-JP" altLang="en-US" sz="2000" dirty="0" smtClean="0"/>
              <a:t>変換の定義</a:t>
            </a:r>
            <a:endParaRPr kumimoji="1" lang="ja-JP" alt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CPS</a:t>
            </a:r>
            <a:r>
              <a:rPr kumimoji="1" lang="ja-JP" altLang="en-US" dirty="0" smtClean="0"/>
              <a:t> 変換における型保存</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CPS</a:t>
            </a:r>
            <a:r>
              <a:rPr kumimoji="1" lang="ja-JP" altLang="en-US" dirty="0" smtClean="0"/>
              <a:t> 変換前の項が型付けされているなら</a:t>
            </a:r>
            <a:r>
              <a:rPr kumimoji="1" lang="en-US" altLang="ja-JP" dirty="0" smtClean="0"/>
              <a:t/>
            </a:r>
            <a:br>
              <a:rPr kumimoji="1" lang="en-US" altLang="ja-JP" dirty="0" smtClean="0"/>
            </a:br>
            <a:r>
              <a:rPr kumimoji="1" lang="ja-JP" altLang="en-US" dirty="0" smtClean="0"/>
              <a:t>変換後の項も必ず型付けされること</a:t>
            </a:r>
            <a:endParaRPr kumimoji="1" lang="ja-JP" altLang="en-US" dirty="0"/>
          </a:p>
        </p:txBody>
      </p:sp>
      <p:sp>
        <p:nvSpPr>
          <p:cNvPr id="4" name="テキスト ボックス 3"/>
          <p:cNvSpPr txBox="1"/>
          <p:nvPr/>
        </p:nvSpPr>
        <p:spPr>
          <a:xfrm>
            <a:off x="1691680" y="3341310"/>
            <a:ext cx="5760640" cy="2246769"/>
          </a:xfrm>
          <a:prstGeom prst="rect">
            <a:avLst/>
          </a:prstGeom>
          <a:noFill/>
        </p:spPr>
        <p:txBody>
          <a:bodyPr wrap="square" rtlCol="0">
            <a:spAutoFit/>
          </a:bodyPr>
          <a:lstStyle/>
          <a:p>
            <a:r>
              <a:rPr kumimoji="1" lang="en-US" altLang="ja-JP" sz="2800" dirty="0" smtClean="0"/>
              <a:t>If</a:t>
            </a:r>
          </a:p>
          <a:p>
            <a:pPr algn="ctr"/>
            <a:r>
              <a:rPr kumimoji="1" lang="en-US" altLang="ja-JP" sz="2800" dirty="0" smtClean="0"/>
              <a:t>Γ</a:t>
            </a:r>
            <a:r>
              <a:rPr lang="ja-JP" altLang="en-US" sz="2800" dirty="0" smtClean="0"/>
              <a:t> ⊢ </a:t>
            </a:r>
            <a:r>
              <a:rPr lang="en-US" altLang="ja-JP" sz="2800" i="1" dirty="0" smtClean="0"/>
              <a:t>t</a:t>
            </a:r>
            <a:r>
              <a:rPr lang="en-US" altLang="ja-JP" sz="2800" dirty="0" smtClean="0"/>
              <a:t> : </a:t>
            </a:r>
            <a:r>
              <a:rPr lang="en-US" altLang="ja-JP" sz="2800" i="1" dirty="0" smtClean="0"/>
              <a:t>T</a:t>
            </a:r>
          </a:p>
          <a:p>
            <a:r>
              <a:rPr lang="en-US" altLang="ja-JP" sz="2800" dirty="0" smtClean="0"/>
              <a:t>then</a:t>
            </a:r>
          </a:p>
          <a:p>
            <a:pPr algn="ctr"/>
            <a:r>
              <a:rPr lang="en-US" altLang="ja-JP" sz="2800" dirty="0" smtClean="0"/>
              <a:t>Γ′ ⊢ [[</a:t>
            </a:r>
            <a:r>
              <a:rPr lang="en-US" altLang="ja-JP" sz="2800" i="1" dirty="0" smtClean="0"/>
              <a:t>t</a:t>
            </a:r>
            <a:r>
              <a:rPr lang="en-US" altLang="ja-JP" sz="2800" dirty="0" smtClean="0"/>
              <a:t>]] : </a:t>
            </a:r>
            <a:r>
              <a:rPr lang="en-US" altLang="ja-JP" sz="2800" i="1" dirty="0" smtClean="0"/>
              <a:t>T</a:t>
            </a:r>
            <a:r>
              <a:rPr lang="en-US" altLang="ja-JP" sz="2800" dirty="0" smtClean="0"/>
              <a:t>′</a:t>
            </a:r>
          </a:p>
          <a:p>
            <a:pPr algn="r"/>
            <a:r>
              <a:rPr lang="en-US" altLang="ja-JP" sz="2800" dirty="0" smtClean="0"/>
              <a:t>for some Γ′ and</a:t>
            </a:r>
            <a:r>
              <a:rPr lang="en-US" altLang="ja-JP" sz="2800" i="1" dirty="0" smtClean="0"/>
              <a:t> T</a:t>
            </a:r>
            <a:r>
              <a:rPr lang="en-US" altLang="ja-JP" sz="2800" dirty="0" smtClean="0"/>
              <a:t>′</a:t>
            </a:r>
          </a:p>
        </p:txBody>
      </p:sp>
      <p:sp>
        <p:nvSpPr>
          <p:cNvPr id="5" name="スライド番号プレースホルダ 4"/>
          <p:cNvSpPr>
            <a:spLocks noGrp="1"/>
          </p:cNvSpPr>
          <p:nvPr>
            <p:ph type="sldNum" sz="quarter" idx="12"/>
          </p:nvPr>
        </p:nvSpPr>
        <p:spPr/>
        <p:txBody>
          <a:bodyPr/>
          <a:lstStyle/>
          <a:p>
            <a:fld id="{5DB30149-0DC8-4BA0-A544-721FFDAC1E75}" type="slidenum">
              <a:rPr kumimoji="1" lang="ja-JP" altLang="en-US" smtClean="0"/>
              <a:pPr/>
              <a:t>6</a:t>
            </a:fld>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依存型の型保存を</a:t>
            </a:r>
            <a:r>
              <a:rPr lang="en-US" altLang="ja-JP" dirty="0" smtClean="0"/>
              <a:t/>
            </a:r>
            <a:br>
              <a:rPr lang="en-US" altLang="ja-JP" dirty="0" smtClean="0"/>
            </a:br>
            <a:r>
              <a:rPr lang="ja-JP" altLang="en-US" dirty="0" smtClean="0"/>
              <a:t>証明するための課題</a:t>
            </a:r>
            <a:endParaRPr lang="ja-JP" altLang="en-US" dirty="0"/>
          </a:p>
        </p:txBody>
      </p:sp>
      <p:sp>
        <p:nvSpPr>
          <p:cNvPr id="3" name="コンテンツ プレースホルダー 2"/>
          <p:cNvSpPr>
            <a:spLocks noGrp="1"/>
          </p:cNvSpPr>
          <p:nvPr>
            <p:ph idx="1"/>
          </p:nvPr>
        </p:nvSpPr>
        <p:spPr/>
        <p:txBody>
          <a:bodyPr/>
          <a:lstStyle/>
          <a:p>
            <a:r>
              <a:rPr lang="ja-JP" altLang="en-US" dirty="0" smtClean="0"/>
              <a:t>証明の中で項の等価性を示す必要がある</a:t>
            </a:r>
            <a:endParaRPr lang="en-US" altLang="ja-JP" dirty="0" smtClean="0"/>
          </a:p>
          <a:p>
            <a:pPr lvl="1"/>
            <a:r>
              <a:rPr lang="ja-JP" altLang="en-US" dirty="0" smtClean="0"/>
              <a:t>通常の依存型の定義では条件が不十分</a:t>
            </a:r>
            <a:endParaRPr lang="ja-JP" altLang="en-US" dirty="0"/>
          </a:p>
        </p:txBody>
      </p:sp>
      <p:sp>
        <p:nvSpPr>
          <p:cNvPr id="4" name="スライド番号プレースホルダー 3"/>
          <p:cNvSpPr>
            <a:spLocks noGrp="1"/>
          </p:cNvSpPr>
          <p:nvPr>
            <p:ph type="sldNum" sz="quarter" idx="12"/>
          </p:nvPr>
        </p:nvSpPr>
        <p:spPr/>
        <p:txBody>
          <a:bodyPr/>
          <a:lstStyle/>
          <a:p>
            <a:fld id="{9CAEF081-4F33-4881-82FF-00FAB1086B18}" type="slidenum">
              <a:rPr lang="ja-JP" altLang="en-US" smtClean="0"/>
              <a:pPr/>
              <a:t>7</a:t>
            </a:fld>
            <a:endParaRPr lang="ja-JP" altLang="en-US"/>
          </a:p>
        </p:txBody>
      </p:sp>
      <p:sp>
        <p:nvSpPr>
          <p:cNvPr id="21" name="テキスト ボックス 20"/>
          <p:cNvSpPr txBox="1"/>
          <p:nvPr/>
        </p:nvSpPr>
        <p:spPr>
          <a:xfrm>
            <a:off x="675528" y="4479503"/>
            <a:ext cx="7776864" cy="461665"/>
          </a:xfrm>
          <a:prstGeom prst="rect">
            <a:avLst/>
          </a:prstGeom>
          <a:noFill/>
        </p:spPr>
        <p:txBody>
          <a:bodyPr wrap="square" rtlCol="0">
            <a:spAutoFit/>
          </a:bodyPr>
          <a:lstStyle/>
          <a:p>
            <a:pPr algn="ctr"/>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a:t>
            </a:r>
            <a:r>
              <a:rPr lang="fr-FR" altLang="ja-JP" sz="2400" i="1" dirty="0" smtClean="0"/>
              <a:t>k</a:t>
            </a:r>
            <a:r>
              <a:rPr lang="fr-FR" altLang="ja-JP" sz="2400" dirty="0" smtClean="0"/>
              <a:t> : </a:t>
            </a:r>
            <a:r>
              <a:rPr lang="fr-FR" altLang="ja-JP" sz="2400" dirty="0" smtClean="0">
                <a:latin typeface="Cambria Math" pitchFamily="18" charset="0"/>
                <a:ea typeface="Cambria Math" pitchFamily="18" charset="0"/>
              </a:rPr>
              <a:t>⊥</a:t>
            </a:r>
            <a:endParaRPr lang="en-US" altLang="ja-JP" sz="2400" dirty="0" smtClean="0"/>
          </a:p>
        </p:txBody>
      </p:sp>
      <p:cxnSp>
        <p:nvCxnSpPr>
          <p:cNvPr id="24" name="直線コネクタ 23"/>
          <p:cNvCxnSpPr/>
          <p:nvPr/>
        </p:nvCxnSpPr>
        <p:spPr>
          <a:xfrm>
            <a:off x="2389738" y="4467620"/>
            <a:ext cx="43645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2533754" y="3585666"/>
            <a:ext cx="4076492" cy="830997"/>
          </a:xfrm>
          <a:prstGeom prst="rect">
            <a:avLst/>
          </a:prstGeom>
          <a:noFill/>
        </p:spPr>
        <p:txBody>
          <a:bodyPr wrap="square" rtlCol="0">
            <a:spAutoFit/>
          </a:bodyPr>
          <a:lstStyle/>
          <a:p>
            <a:r>
              <a:rPr lang="en-US" altLang="ja-JP" sz="2400" dirty="0" smtClean="0"/>
              <a:t>… </a:t>
            </a:r>
            <a:r>
              <a:rPr lang="el-GR" altLang="ja-JP" sz="2400" dirty="0" smtClean="0"/>
              <a:t>⊢</a:t>
            </a:r>
            <a:r>
              <a:rPr lang="en-US" altLang="ja-JP" sz="2400" dirty="0" smtClean="0"/>
              <a:t> </a:t>
            </a:r>
            <a:r>
              <a:rPr lang="fr-FR" altLang="ja-JP" sz="2400" i="1" dirty="0" smtClean="0"/>
              <a:t>v</a:t>
            </a:r>
            <a:r>
              <a:rPr lang="fr-FR" altLang="ja-JP" sz="2400" baseline="-25000" dirty="0" smtClean="0"/>
              <a:t>1</a:t>
            </a:r>
            <a:r>
              <a:rPr lang="fr-FR" altLang="ja-JP" sz="2400" dirty="0" smtClean="0"/>
              <a:t> </a:t>
            </a:r>
            <a:r>
              <a:rPr lang="fr-FR" altLang="ja-JP" sz="2400" i="1" dirty="0" smtClean="0"/>
              <a:t>v</a:t>
            </a:r>
            <a:r>
              <a:rPr lang="fr-FR" altLang="ja-JP" sz="2400" baseline="-25000" dirty="0" smtClean="0"/>
              <a:t>2</a:t>
            </a:r>
            <a:r>
              <a:rPr lang="fr-FR" altLang="ja-JP" sz="2400" dirty="0" smtClean="0"/>
              <a:t> : (</a:t>
            </a:r>
            <a:r>
              <a:rPr lang="fr-FR" altLang="ja-JP" sz="2400" i="1" dirty="0" smtClean="0"/>
              <a:t>T</a:t>
            </a:r>
            <a:r>
              <a:rPr lang="fr-FR" altLang="ja-JP" sz="2400" dirty="0"/>
              <a:t>[</a:t>
            </a:r>
            <a:r>
              <a:rPr lang="fr-FR" altLang="ja-JP" sz="2400" i="1" dirty="0"/>
              <a:t>x</a:t>
            </a:r>
            <a:r>
              <a:rPr lang="fr-FR" altLang="ja-JP" sz="2400" dirty="0"/>
              <a:t> </a:t>
            </a:r>
            <a:r>
              <a:rPr lang="fr-FR" altLang="ja-JP" sz="2400" dirty="0" smtClean="0"/>
              <a:t>↦ </a:t>
            </a:r>
            <a:r>
              <a:rPr lang="fr-FR" altLang="ja-JP" sz="2400" i="1" dirty="0" smtClean="0"/>
              <a:t>v</a:t>
            </a:r>
            <a:r>
              <a:rPr lang="fr-FR" altLang="ja-JP" sz="2400" baseline="-25000" dirty="0" smtClean="0"/>
              <a:t>2</a:t>
            </a:r>
            <a:r>
              <a:rPr lang="fr-FR" altLang="ja-JP" sz="2400" dirty="0" smtClean="0"/>
              <a:t>] → </a:t>
            </a:r>
            <a:r>
              <a:rPr lang="fr-FR" altLang="ja-JP" sz="2400" dirty="0" smtClean="0">
                <a:latin typeface="Cambria Math" pitchFamily="18" charset="0"/>
                <a:ea typeface="Cambria Math" pitchFamily="18" charset="0"/>
              </a:rPr>
              <a:t>⊥</a:t>
            </a:r>
            <a:r>
              <a:rPr lang="fr-FR" altLang="ja-JP" sz="2400" dirty="0" smtClean="0"/>
              <a:t>) → </a:t>
            </a:r>
            <a:r>
              <a:rPr lang="fr-FR" altLang="ja-JP" sz="2400" dirty="0" smtClean="0">
                <a:latin typeface="Cambria Math" pitchFamily="18" charset="0"/>
                <a:ea typeface="Cambria Math" pitchFamily="18" charset="0"/>
              </a:rPr>
              <a:t>⊥</a:t>
            </a:r>
          </a:p>
          <a:p>
            <a:r>
              <a:rPr lang="en-US" altLang="ja-JP" sz="2400" dirty="0" smtClean="0"/>
              <a:t>… </a:t>
            </a:r>
            <a:r>
              <a:rPr lang="el-GR" altLang="ja-JP" sz="2400" dirty="0" smtClean="0"/>
              <a:t>⊢</a:t>
            </a:r>
            <a:r>
              <a:rPr lang="en-US" altLang="ja-JP" sz="2400" dirty="0" smtClean="0"/>
              <a:t> </a:t>
            </a:r>
            <a:r>
              <a:rPr lang="fr-FR" altLang="ja-JP" sz="2400" i="1" dirty="0" smtClean="0"/>
              <a:t>k</a:t>
            </a:r>
            <a:r>
              <a:rPr lang="fr-FR" altLang="ja-JP" sz="2400" dirty="0" smtClean="0"/>
              <a:t> : </a:t>
            </a:r>
            <a:r>
              <a:rPr lang="fr-FR" altLang="ja-JP" sz="2400" i="1" dirty="0" smtClean="0"/>
              <a:t>T</a:t>
            </a:r>
            <a:r>
              <a:rPr lang="fr-FR" altLang="ja-JP" sz="2400" dirty="0"/>
              <a:t>[</a:t>
            </a:r>
            <a:r>
              <a:rPr lang="fr-FR" altLang="ja-JP" sz="2400" i="1" dirty="0"/>
              <a:t>x</a:t>
            </a:r>
            <a:r>
              <a:rPr lang="fr-FR" altLang="ja-JP" sz="2400" dirty="0"/>
              <a:t> </a:t>
            </a:r>
            <a:r>
              <a:rPr lang="fr-FR" altLang="ja-JP" sz="2400" dirty="0" smtClean="0"/>
              <a:t>↦ </a:t>
            </a:r>
            <a:r>
              <a:rPr lang="fr-FR" altLang="ja-JP" sz="2400" i="1" dirty="0" smtClean="0"/>
              <a:t>t</a:t>
            </a:r>
            <a:r>
              <a:rPr lang="fr-FR" altLang="ja-JP" sz="2400" baseline="-25000" dirty="0" smtClean="0"/>
              <a:t>2</a:t>
            </a:r>
            <a:r>
              <a:rPr lang="fr-FR" altLang="ja-JP" sz="2400" dirty="0" smtClean="0"/>
              <a:t>] → </a:t>
            </a:r>
            <a:r>
              <a:rPr lang="fr-FR" altLang="ja-JP" sz="2400" dirty="0" smtClean="0">
                <a:latin typeface="Cambria Math" pitchFamily="18" charset="0"/>
                <a:ea typeface="Cambria Math" pitchFamily="18" charset="0"/>
              </a:rPr>
              <a:t>⊥</a:t>
            </a:r>
            <a:endParaRPr kumimoji="1" lang="ja-JP" altLang="en-US" sz="2400" dirty="0"/>
          </a:p>
        </p:txBody>
      </p:sp>
      <p:cxnSp>
        <p:nvCxnSpPr>
          <p:cNvPr id="26" name="直線コネクタ 25"/>
          <p:cNvCxnSpPr/>
          <p:nvPr/>
        </p:nvCxnSpPr>
        <p:spPr>
          <a:xfrm>
            <a:off x="2381698" y="5013176"/>
            <a:ext cx="43645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923928" y="5013176"/>
            <a:ext cx="1296144" cy="461665"/>
          </a:xfrm>
          <a:prstGeom prst="rect">
            <a:avLst/>
          </a:prstGeom>
          <a:noFill/>
        </p:spPr>
        <p:txBody>
          <a:bodyPr wrap="square" rtlCol="0">
            <a:spAutoFit/>
          </a:bodyPr>
          <a:lstStyle/>
          <a:p>
            <a:pPr algn="ctr"/>
            <a:r>
              <a:rPr lang="ja-JP" altLang="en-US" sz="2400" dirty="0"/>
              <a:t>⋮</a:t>
            </a:r>
            <a:endParaRPr kumimoji="1" lang="ja-JP" altLang="en-US" sz="2400" dirty="0"/>
          </a:p>
        </p:txBody>
      </p:sp>
      <p:sp>
        <p:nvSpPr>
          <p:cNvPr id="11" name="円/楕円 10"/>
          <p:cNvSpPr/>
          <p:nvPr/>
        </p:nvSpPr>
        <p:spPr>
          <a:xfrm>
            <a:off x="4716016" y="3645024"/>
            <a:ext cx="432048" cy="4154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4196336" y="4016132"/>
            <a:ext cx="432048" cy="4154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吹き出し 13"/>
          <p:cNvSpPr/>
          <p:nvPr/>
        </p:nvSpPr>
        <p:spPr>
          <a:xfrm>
            <a:off x="5148064" y="2996952"/>
            <a:ext cx="2448272" cy="444698"/>
          </a:xfrm>
          <a:prstGeom prst="wedgeRoundRectCallout">
            <a:avLst>
              <a:gd name="adj1" fmla="val -51210"/>
              <a:gd name="adj2" fmla="val 98141"/>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400" i="1" dirty="0" smtClean="0"/>
              <a:t>v</a:t>
            </a:r>
            <a:r>
              <a:rPr kumimoji="1" lang="en-US" altLang="ja-JP" sz="2400" baseline="-25000" dirty="0" smtClean="0"/>
              <a:t>2</a:t>
            </a:r>
            <a:r>
              <a:rPr kumimoji="1" lang="en-US" altLang="ja-JP" sz="2400" dirty="0" smtClean="0"/>
              <a:t> = </a:t>
            </a:r>
            <a:r>
              <a:rPr kumimoji="1" lang="en-US" altLang="ja-JP" sz="2400" i="1" dirty="0" smtClean="0"/>
              <a:t>t</a:t>
            </a:r>
            <a:r>
              <a:rPr kumimoji="1" lang="en-US" altLang="ja-JP" sz="2400" baseline="-25000" dirty="0" smtClean="0"/>
              <a:t>2</a:t>
            </a:r>
            <a:r>
              <a:rPr kumimoji="1" lang="en-US" altLang="ja-JP" sz="2400" dirty="0" smtClean="0"/>
              <a:t> </a:t>
            </a:r>
            <a:r>
              <a:rPr kumimoji="1" lang="ja-JP" altLang="en-US" sz="2400" dirty="0" smtClean="0"/>
              <a:t>が必要</a:t>
            </a:r>
            <a:endParaRPr kumimoji="1" lang="ja-JP" altLang="en-US" sz="2400" dirty="0"/>
          </a:p>
        </p:txBody>
      </p:sp>
      <p:sp>
        <p:nvSpPr>
          <p:cNvPr id="13" name="テキスト ボックス 12"/>
          <p:cNvSpPr txBox="1"/>
          <p:nvPr/>
        </p:nvSpPr>
        <p:spPr>
          <a:xfrm>
            <a:off x="899592" y="5723964"/>
            <a:ext cx="7200800" cy="369332"/>
          </a:xfrm>
          <a:prstGeom prst="rect">
            <a:avLst/>
          </a:prstGeom>
          <a:noFill/>
        </p:spPr>
        <p:txBody>
          <a:bodyPr wrap="square" rtlCol="0">
            <a:spAutoFit/>
          </a:bodyPr>
          <a:lstStyle/>
          <a:p>
            <a:r>
              <a:rPr kumimoji="1" lang="en-US" altLang="ja-JP" dirty="0" smtClean="0"/>
              <a:t>Call-by-name </a:t>
            </a:r>
            <a:r>
              <a:rPr kumimoji="1" lang="ja-JP" altLang="en-US" dirty="0" smtClean="0"/>
              <a:t>な </a:t>
            </a:r>
            <a:r>
              <a:rPr kumimoji="1" lang="en-US" altLang="ja-JP" dirty="0" smtClean="0"/>
              <a:t>CPS</a:t>
            </a:r>
            <a:r>
              <a:rPr kumimoji="1" lang="ja-JP" altLang="en-US" dirty="0" smtClean="0"/>
              <a:t> 変換ではこのような問題はない </a:t>
            </a:r>
            <a:r>
              <a:rPr lang="en-US" altLang="ja-JP" dirty="0" smtClean="0"/>
              <a:t>[</a:t>
            </a:r>
            <a:r>
              <a:rPr lang="en-US" altLang="ja-JP" dirty="0" err="1" smtClean="0"/>
              <a:t>Barthe</a:t>
            </a:r>
            <a:r>
              <a:rPr lang="en-US" altLang="ja-JP" dirty="0" smtClean="0"/>
              <a:t> et al. 1999]</a:t>
            </a:r>
            <a:endParaRPr kumimoji="1" lang="ja-JP" altLang="en-US" dirty="0"/>
          </a:p>
        </p:txBody>
      </p:sp>
    </p:spTree>
    <p:extLst>
      <p:ext uri="{BB962C8B-B14F-4D97-AF65-F5344CB8AC3E}">
        <p14:creationId xmlns="" xmlns:p14="http://schemas.microsoft.com/office/powerpoint/2010/main" val="26001889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本研究の貢献</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CPS </a:t>
            </a:r>
            <a:r>
              <a:rPr kumimoji="1" lang="ja-JP" altLang="en-US" dirty="0" smtClean="0"/>
              <a:t>変換の型保存の証明法の研究</a:t>
            </a:r>
            <a:endParaRPr kumimoji="1" lang="en-US" altLang="ja-JP" dirty="0" smtClean="0"/>
          </a:p>
          <a:p>
            <a:pPr lvl="1">
              <a:spcBef>
                <a:spcPts val="2400"/>
              </a:spcBef>
            </a:pPr>
            <a:r>
              <a:rPr lang="ja-JP" altLang="en-US" dirty="0" smtClean="0"/>
              <a:t>依存型 → 依存型 </a:t>
            </a:r>
            <a:r>
              <a:rPr lang="en-US" altLang="ja-JP" dirty="0" smtClean="0"/>
              <a:t>+</a:t>
            </a:r>
            <a:r>
              <a:rPr lang="ja-JP" altLang="en-US" dirty="0" smtClean="0"/>
              <a:t> シングルトン型</a:t>
            </a:r>
            <a:endParaRPr lang="en-US" altLang="ja-JP" dirty="0" smtClean="0"/>
          </a:p>
          <a:p>
            <a:pPr lvl="2"/>
            <a:r>
              <a:rPr lang="ja-JP" altLang="en-US" dirty="0" smtClean="0"/>
              <a:t>シングルトン型を使うことで</a:t>
            </a:r>
            <a:r>
              <a:rPr lang="en-US" altLang="ja-JP" dirty="0" smtClean="0"/>
              <a:t/>
            </a:r>
            <a:br>
              <a:rPr lang="en-US" altLang="ja-JP" dirty="0" smtClean="0"/>
            </a:br>
            <a:r>
              <a:rPr lang="ja-JP" altLang="en-US" dirty="0" smtClean="0"/>
              <a:t>証明に必要な等価性を導くやり方を示した</a:t>
            </a:r>
            <a:endParaRPr lang="en-US" altLang="ja-JP" dirty="0" smtClean="0"/>
          </a:p>
          <a:p>
            <a:pPr lvl="1">
              <a:spcBef>
                <a:spcPts val="2400"/>
              </a:spcBef>
            </a:pPr>
            <a:r>
              <a:rPr lang="ja-JP" altLang="en-US" dirty="0" smtClean="0"/>
              <a:t>単純型 → 単純型 </a:t>
            </a:r>
            <a:r>
              <a:rPr lang="en-US" altLang="ja-JP" dirty="0" smtClean="0"/>
              <a:t>+ </a:t>
            </a:r>
            <a:r>
              <a:rPr lang="ja-JP" altLang="en-US" dirty="0" smtClean="0"/>
              <a:t>シングルトン型</a:t>
            </a:r>
            <a:endParaRPr lang="en-US" altLang="ja-JP" dirty="0" smtClean="0"/>
          </a:p>
          <a:p>
            <a:pPr lvl="2"/>
            <a:r>
              <a:rPr lang="ja-JP" altLang="en-US" dirty="0" smtClean="0"/>
              <a:t>型保存を </a:t>
            </a:r>
            <a:r>
              <a:rPr lang="en-US" altLang="ja-JP" dirty="0" smtClean="0"/>
              <a:t>Coq </a:t>
            </a:r>
            <a:r>
              <a:rPr lang="ja-JP" altLang="en-US" dirty="0" smtClean="0"/>
              <a:t>でほぼ証明した</a:t>
            </a:r>
            <a:endParaRPr lang="en-US" altLang="ja-JP" dirty="0" smtClean="0"/>
          </a:p>
          <a:p>
            <a:pPr lvl="1">
              <a:spcBef>
                <a:spcPts val="2400"/>
              </a:spcBef>
            </a:pPr>
            <a:r>
              <a:rPr lang="ja-JP" altLang="en-US" dirty="0" smtClean="0"/>
              <a:t>単純型 → 単純型</a:t>
            </a:r>
            <a:endParaRPr lang="en-US" altLang="ja-JP" dirty="0" smtClean="0"/>
          </a:p>
          <a:p>
            <a:pPr lvl="2"/>
            <a:r>
              <a:rPr kumimoji="1" lang="ja-JP" altLang="en-US" dirty="0" smtClean="0"/>
              <a:t>型保存を </a:t>
            </a:r>
            <a:r>
              <a:rPr kumimoji="1" lang="en-US" altLang="ja-JP" dirty="0" smtClean="0"/>
              <a:t>Coq</a:t>
            </a:r>
            <a:r>
              <a:rPr kumimoji="1" lang="ja-JP" altLang="en-US" dirty="0" smtClean="0"/>
              <a:t> で証明した</a:t>
            </a:r>
            <a:endParaRPr kumimoji="1" lang="en-US" altLang="ja-JP" dirty="0" smtClean="0"/>
          </a:p>
          <a:p>
            <a:pPr lvl="3"/>
            <a:r>
              <a:rPr lang="en-US" altLang="ja-JP" dirty="0" smtClean="0"/>
              <a:t>Two-sorted locally nameless </a:t>
            </a:r>
            <a:r>
              <a:rPr lang="ja-JP" altLang="en-US" dirty="0" smtClean="0"/>
              <a:t>な定式化を初めて使った</a:t>
            </a:r>
            <a:endParaRPr lang="en-US" altLang="ja-JP" dirty="0" smtClean="0"/>
          </a:p>
          <a:p>
            <a:pPr lvl="3"/>
            <a:r>
              <a:rPr lang="ja-JP" altLang="en-US" dirty="0" smtClean="0"/>
              <a:t>定式化</a:t>
            </a:r>
            <a:r>
              <a:rPr lang="ja-JP" altLang="en-US" dirty="0"/>
              <a:t>による証明の違いを比較</a:t>
            </a:r>
            <a:r>
              <a:rPr lang="ja-JP" altLang="en-US" dirty="0" smtClean="0"/>
              <a:t>した</a:t>
            </a:r>
            <a:endParaRPr lang="en-US" altLang="ja-JP"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8</a:t>
            </a:fld>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CPS</a:t>
            </a:r>
            <a:r>
              <a:rPr kumimoji="1" lang="ja-JP" altLang="en-US" dirty="0" smtClean="0"/>
              <a:t> 変換での型保存</a:t>
            </a:r>
            <a:r>
              <a:rPr kumimoji="1" lang="en-US" altLang="ja-JP" dirty="0" smtClean="0"/>
              <a:t/>
            </a:r>
            <a:br>
              <a:rPr kumimoji="1" lang="en-US" altLang="ja-JP" dirty="0" smtClean="0"/>
            </a:br>
            <a:r>
              <a:rPr lang="ja-JP" altLang="en-US" dirty="0" smtClean="0"/>
              <a:t>単純型 → 単純型</a:t>
            </a:r>
            <a:endParaRPr kumimoji="1" lang="ja-JP" altLang="en-US" dirty="0"/>
          </a:p>
        </p:txBody>
      </p:sp>
      <p:sp>
        <p:nvSpPr>
          <p:cNvPr id="5" name="テキスト プレースホルダ 4"/>
          <p:cNvSpPr>
            <a:spLocks noGrp="1"/>
          </p:cNvSpPr>
          <p:nvPr>
            <p:ph type="body"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9CAEF081-4F33-4881-82FF-00FAB1086B18}" type="slidenum">
              <a:rPr kumimoji="1" lang="ja-JP" altLang="en-US" smtClean="0"/>
              <a:pPr/>
              <a:t>9</a:t>
            </a:fld>
            <a:endParaRPr kumimoji="1"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1499</TotalTime>
  <Words>1755</Words>
  <Application>Microsoft Office PowerPoint</Application>
  <PresentationFormat>画面に合わせる (4:3)</PresentationFormat>
  <Paragraphs>344</Paragraphs>
  <Slides>36</Slides>
  <Notes>5</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Office テーマ</vt:lpstr>
      <vt:lpstr>CPS 変換における 型保存の証明に関する研究</vt:lpstr>
      <vt:lpstr>コンパイラの検証</vt:lpstr>
      <vt:lpstr>依存型の型保存コンパイル</vt:lpstr>
      <vt:lpstr>本研究では CPS 変換を扱う</vt:lpstr>
      <vt:lpstr>CPS 変換</vt:lpstr>
      <vt:lpstr>CPS 変換における型保存</vt:lpstr>
      <vt:lpstr>依存型の型保存を 証明するための課題</vt:lpstr>
      <vt:lpstr>本研究の貢献</vt:lpstr>
      <vt:lpstr>CPS 変換での型保存 単純型 → 単純型</vt:lpstr>
      <vt:lpstr>単純型</vt:lpstr>
      <vt:lpstr>ラムダ計算の定式化</vt:lpstr>
      <vt:lpstr>CPS 変換の定式化</vt:lpstr>
      <vt:lpstr>Two-Sorted Representation</vt:lpstr>
      <vt:lpstr>CPS 変換の型保存を Coq で証明した (単純型 → 単純型)</vt:lpstr>
      <vt:lpstr>各定式化での証明の比較</vt:lpstr>
      <vt:lpstr>CPS 変換での型保存 単純型 → 単純型 + シングルトン型</vt:lpstr>
      <vt:lpstr>シングルトン型</vt:lpstr>
      <vt:lpstr>CPS 変換後の項を シングルトン型で型付けする</vt:lpstr>
      <vt:lpstr>型保存を Coq でほぼ証明した (単純型 → 単純型 + シングルトン型)</vt:lpstr>
      <vt:lpstr>CPS 変換での型保存 依存型 → 依存型 + シングルトン型</vt:lpstr>
      <vt:lpstr>依存型</vt:lpstr>
      <vt:lpstr>依存型の型付け規則</vt:lpstr>
      <vt:lpstr>依存型の型保存を 証明するための課題</vt:lpstr>
      <vt:lpstr>シングルトン型で 証明に必要な等価性を導いた</vt:lpstr>
      <vt:lpstr>まとめ</vt:lpstr>
      <vt:lpstr>スライド 26</vt:lpstr>
      <vt:lpstr>ラムダ計算の定式化</vt:lpstr>
      <vt:lpstr>CPS 変換の検証</vt:lpstr>
      <vt:lpstr>Certified Compiler</vt:lpstr>
      <vt:lpstr>Coq</vt:lpstr>
      <vt:lpstr>スライド 31</vt:lpstr>
      <vt:lpstr>証明の行数</vt:lpstr>
      <vt:lpstr>証明の行数</vt:lpstr>
      <vt:lpstr>Continuation Passing Style (CPS)</vt:lpstr>
      <vt:lpstr>依存型の型保存を 証明するための課題</vt:lpstr>
      <vt:lpstr>依存型の型付け規則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 変換における 型保存の証明に関する研究</dc:title>
  <dc:creator>渡邊 裕貴</dc:creator>
  <cp:lastModifiedBy>渡邊 裕貴</cp:lastModifiedBy>
  <cp:revision>920</cp:revision>
  <dcterms:created xsi:type="dcterms:W3CDTF">2011-02-03T02:30:18Z</dcterms:created>
  <dcterms:modified xsi:type="dcterms:W3CDTF">2011-02-09T07:39:41Z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