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3"/>
  </p:notesMasterIdLst>
  <p:sldIdLst>
    <p:sldId id="256" r:id="rId2"/>
    <p:sldId id="286" r:id="rId3"/>
    <p:sldId id="257" r:id="rId4"/>
    <p:sldId id="258" r:id="rId5"/>
    <p:sldId id="260" r:id="rId6"/>
    <p:sldId id="259" r:id="rId7"/>
    <p:sldId id="261" r:id="rId8"/>
    <p:sldId id="263" r:id="rId9"/>
    <p:sldId id="262" r:id="rId10"/>
    <p:sldId id="276" r:id="rId11"/>
    <p:sldId id="265" r:id="rId12"/>
    <p:sldId id="283" r:id="rId13"/>
    <p:sldId id="279" r:id="rId14"/>
    <p:sldId id="277" r:id="rId15"/>
    <p:sldId id="285" r:id="rId16"/>
    <p:sldId id="282" r:id="rId17"/>
    <p:sldId id="280" r:id="rId18"/>
    <p:sldId id="264" r:id="rId19"/>
    <p:sldId id="266" r:id="rId20"/>
    <p:sldId id="267" r:id="rId21"/>
    <p:sldId id="274" r:id="rId2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012" autoAdjust="0"/>
    <p:restoredTop sz="90861" autoAdjust="0"/>
  </p:normalViewPr>
  <p:slideViewPr>
    <p:cSldViewPr>
      <p:cViewPr varScale="1">
        <p:scale>
          <a:sx n="67" d="100"/>
          <a:sy n="67" d="100"/>
        </p:scale>
        <p:origin x="-60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1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57" d="100"/>
          <a:sy n="57" d="100"/>
        </p:scale>
        <p:origin x="-1836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scp</c:v>
                </c:pt>
              </c:strCache>
            </c:strRef>
          </c:tx>
          <c:dLbls>
            <c:txPr>
              <a:bodyPr/>
              <a:lstStyle/>
              <a:p>
                <a:pPr>
                  <a:defRPr lang="ja-JP" sz="1400">
                    <a:solidFill>
                      <a:srgbClr val="002060"/>
                    </a:solidFill>
                  </a:defRPr>
                </a:pPr>
                <a:endParaRPr lang="ja-JP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chiba</c:v>
                </c:pt>
                <c:pt idx="1">
                  <c:v>suzuk</c:v>
                </c:pt>
                <c:pt idx="2">
                  <c:v>okubo</c:v>
                </c:pt>
                <c:pt idx="3">
                  <c:v>imade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24.79</c:v>
                </c:pt>
                <c:pt idx="1">
                  <c:v>27.33</c:v>
                </c:pt>
                <c:pt idx="2">
                  <c:v>24.92</c:v>
                </c:pt>
                <c:pt idx="3">
                  <c:v>20.63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sftp</c:v>
                </c:pt>
              </c:strCache>
            </c:strRef>
          </c:tx>
          <c:dLbls>
            <c:txPr>
              <a:bodyPr/>
              <a:lstStyle/>
              <a:p>
                <a:pPr>
                  <a:defRPr lang="ja-JP" sz="1400">
                    <a:solidFill>
                      <a:srgbClr val="002060"/>
                    </a:solidFill>
                  </a:defRPr>
                </a:pPr>
                <a:endParaRPr lang="ja-JP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chiba</c:v>
                </c:pt>
                <c:pt idx="1">
                  <c:v>suzuk</c:v>
                </c:pt>
                <c:pt idx="2">
                  <c:v>okubo</c:v>
                </c:pt>
                <c:pt idx="3">
                  <c:v>imade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21.67</c:v>
                </c:pt>
                <c:pt idx="1">
                  <c:v>26.49</c:v>
                </c:pt>
                <c:pt idx="2">
                  <c:v>17.71</c:v>
                </c:pt>
                <c:pt idx="3">
                  <c:v>12.85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sshfs (fuse2.6.5)</c:v>
                </c:pt>
              </c:strCache>
            </c:strRef>
          </c:tx>
          <c:dLbls>
            <c:txPr>
              <a:bodyPr/>
              <a:lstStyle/>
              <a:p>
                <a:pPr>
                  <a:defRPr lang="ja-JP" sz="1400">
                    <a:solidFill>
                      <a:srgbClr val="002060"/>
                    </a:solidFill>
                  </a:defRPr>
                </a:pPr>
                <a:endParaRPr lang="ja-JP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chiba</c:v>
                </c:pt>
                <c:pt idx="1">
                  <c:v>suzuk</c:v>
                </c:pt>
                <c:pt idx="2">
                  <c:v>okubo</c:v>
                </c:pt>
                <c:pt idx="3">
                  <c:v>imade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15.52</c:v>
                </c:pt>
                <c:pt idx="1">
                  <c:v>17.53</c:v>
                </c:pt>
                <c:pt idx="2">
                  <c:v>12.86</c:v>
                </c:pt>
                <c:pt idx="3">
                  <c:v>9.4499999999999993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sshfs (fuse2.7.0)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chiba</c:v>
                </c:pt>
                <c:pt idx="1">
                  <c:v>suzuk</c:v>
                </c:pt>
                <c:pt idx="2">
                  <c:v>okubo</c:v>
                </c:pt>
                <c:pt idx="3">
                  <c:v>imade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15.41</c:v>
                </c:pt>
                <c:pt idx="1">
                  <c:v>17.37</c:v>
                </c:pt>
                <c:pt idx="2">
                  <c:v>12.43</c:v>
                </c:pt>
                <c:pt idx="3">
                  <c:v>9.5</c:v>
                </c:pt>
              </c:numCache>
            </c:numRef>
          </c:val>
        </c:ser>
        <c:axId val="79687680"/>
        <c:axId val="79689216"/>
      </c:barChart>
      <c:catAx>
        <c:axId val="79687680"/>
        <c:scaling>
          <c:orientation val="minMax"/>
        </c:scaling>
        <c:axPos val="b"/>
        <c:tickLblPos val="nextTo"/>
        <c:txPr>
          <a:bodyPr/>
          <a:lstStyle/>
          <a:p>
            <a:pPr>
              <a:defRPr lang="ja-JP" sz="1600">
                <a:solidFill>
                  <a:srgbClr val="002060"/>
                </a:solidFill>
              </a:defRPr>
            </a:pPr>
            <a:endParaRPr lang="ja-JP"/>
          </a:p>
        </c:txPr>
        <c:crossAx val="79689216"/>
        <c:crosses val="autoZero"/>
        <c:auto val="1"/>
        <c:lblAlgn val="ctr"/>
        <c:lblOffset val="100"/>
      </c:catAx>
      <c:valAx>
        <c:axId val="7968921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ja-JP" sz="1400">
                <a:solidFill>
                  <a:srgbClr val="002060"/>
                </a:solidFill>
              </a:defRPr>
            </a:pPr>
            <a:endParaRPr lang="ja-JP"/>
          </a:p>
        </c:txPr>
        <c:crossAx val="79687680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lang="ja-JP">
              <a:solidFill>
                <a:srgbClr val="002060"/>
              </a:solidFill>
            </a:defRPr>
          </a:pPr>
          <a:endParaRPr lang="ja-JP"/>
        </a:p>
      </c:txPr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26"/>
  <c:chart>
    <c:plotArea>
      <c:layout/>
      <c:barChart>
        <c:barDir val="col"/>
        <c:grouping val="clustered"/>
        <c:ser>
          <c:idx val="0"/>
          <c:order val="0"/>
          <c:tx>
            <c:v>ftp</c:v>
          </c:tx>
          <c:dLbls>
            <c:dLbl>
              <c:idx val="0"/>
              <c:layout>
                <c:manualLayout>
                  <c:x val="5.2777777777777792E-2"/>
                  <c:y val="-0.56481481481481643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sz="1400"/>
                      <a:t>223</a:t>
                    </a:r>
                  </a:p>
                </c:rich>
              </c:tx>
              <c:dLblPos val="inBase"/>
              <c:showVal val="1"/>
            </c:dLbl>
            <c:dLbl>
              <c:idx val="1"/>
              <c:layout>
                <c:manualLayout>
                  <c:x val="-5.2777777777777792E-2"/>
                  <c:y val="-0.56481481481481643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sz="1400"/>
                      <a:t>222</a:t>
                    </a:r>
                  </a:p>
                </c:rich>
              </c:tx>
              <c:dLblPos val="inBase"/>
              <c:showVal val="1"/>
            </c:dLbl>
            <c:dLbl>
              <c:idx val="2"/>
              <c:delete val="1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lang="en-US" sz="1400"/>
                </a:pPr>
                <a:endParaRPr lang="ja-JP"/>
              </a:p>
            </c:txPr>
            <c:dLblPos val="inBase"/>
            <c:showVal val="1"/>
          </c:dLbls>
          <c:cat>
            <c:strRef>
              <c:f>Bandwidth!$C$3:$F$3</c:f>
              <c:strCache>
                <c:ptCount val="4"/>
                <c:pt idx="0">
                  <c:v>chiba</c:v>
                </c:pt>
                <c:pt idx="1">
                  <c:v>suzuk</c:v>
                </c:pt>
                <c:pt idx="2">
                  <c:v>okubo</c:v>
                </c:pt>
                <c:pt idx="3">
                  <c:v>imade</c:v>
                </c:pt>
              </c:strCache>
            </c:strRef>
          </c:cat>
          <c:val>
            <c:numRef>
              <c:f>Bandwidth!$C$43:$F$43</c:f>
              <c:numCache>
                <c:formatCode>General</c:formatCode>
                <c:ptCount val="4"/>
                <c:pt idx="0">
                  <c:v>222.99651567944227</c:v>
                </c:pt>
                <c:pt idx="1">
                  <c:v>222.85092491838984</c:v>
                </c:pt>
                <c:pt idx="2">
                  <c:v>36.573061297379347</c:v>
                </c:pt>
                <c:pt idx="3">
                  <c:v>22.819704279808796</c:v>
                </c:pt>
              </c:numCache>
            </c:numRef>
          </c:val>
        </c:ser>
        <c:ser>
          <c:idx val="1"/>
          <c:order val="1"/>
          <c:tx>
            <c:v>sftp</c:v>
          </c:tx>
          <c:cat>
            <c:strRef>
              <c:f>Bandwidth!$C$3:$F$3</c:f>
              <c:strCache>
                <c:ptCount val="4"/>
                <c:pt idx="0">
                  <c:v>chiba</c:v>
                </c:pt>
                <c:pt idx="1">
                  <c:v>suzuk</c:v>
                </c:pt>
                <c:pt idx="2">
                  <c:v>okubo</c:v>
                </c:pt>
                <c:pt idx="3">
                  <c:v>imade</c:v>
                </c:pt>
              </c:strCache>
            </c:strRef>
          </c:cat>
          <c:val>
            <c:numRef>
              <c:f>Bandwidth!$C$25:$F$25</c:f>
              <c:numCache>
                <c:formatCode>General</c:formatCode>
                <c:ptCount val="4"/>
                <c:pt idx="0">
                  <c:v>20.650469626768977</c:v>
                </c:pt>
                <c:pt idx="1">
                  <c:v>26.680389002156033</c:v>
                </c:pt>
                <c:pt idx="2">
                  <c:v>22.654115460770139</c:v>
                </c:pt>
                <c:pt idx="3">
                  <c:v>12.526645116106968</c:v>
                </c:pt>
              </c:numCache>
            </c:numRef>
          </c:val>
        </c:ser>
        <c:ser>
          <c:idx val="2"/>
          <c:order val="2"/>
          <c:tx>
            <c:v>sshfs</c:v>
          </c:tx>
          <c:cat>
            <c:strRef>
              <c:f>Bandwidth!$C$3:$F$3</c:f>
              <c:strCache>
                <c:ptCount val="4"/>
                <c:pt idx="0">
                  <c:v>chiba</c:v>
                </c:pt>
                <c:pt idx="1">
                  <c:v>suzuk</c:v>
                </c:pt>
                <c:pt idx="2">
                  <c:v>okubo</c:v>
                </c:pt>
                <c:pt idx="3">
                  <c:v>imade</c:v>
                </c:pt>
              </c:strCache>
            </c:strRef>
          </c:cat>
          <c:val>
            <c:numRef>
              <c:f>Bandwidth!$C$16:$F$16</c:f>
              <c:numCache>
                <c:formatCode>General</c:formatCode>
                <c:ptCount val="4"/>
                <c:pt idx="0">
                  <c:v>16.032503395555807</c:v>
                </c:pt>
                <c:pt idx="1">
                  <c:v>18.531588757985435</c:v>
                </c:pt>
                <c:pt idx="2">
                  <c:v>23.846673342493187</c:v>
                </c:pt>
                <c:pt idx="3">
                  <c:v>12.382852651309053</c:v>
                </c:pt>
              </c:numCache>
            </c:numRef>
          </c:val>
        </c:ser>
        <c:ser>
          <c:idx val="3"/>
          <c:order val="3"/>
          <c:tx>
            <c:v>HandyFS</c:v>
          </c:tx>
          <c:val>
            <c:numRef>
              <c:f>Bandwidth!$C$47:$F$47</c:f>
              <c:numCache>
                <c:formatCode>General</c:formatCode>
                <c:ptCount val="4"/>
                <c:pt idx="0">
                  <c:v>7.9</c:v>
                </c:pt>
                <c:pt idx="1">
                  <c:v>9.3500000000000068</c:v>
                </c:pt>
                <c:pt idx="2">
                  <c:v>11.6</c:v>
                </c:pt>
                <c:pt idx="3">
                  <c:v>4.0999999999999996</c:v>
                </c:pt>
              </c:numCache>
            </c:numRef>
          </c:val>
        </c:ser>
        <c:axId val="74381184"/>
        <c:axId val="74382720"/>
      </c:barChart>
      <c:catAx>
        <c:axId val="74381184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/>
            </a:pPr>
            <a:endParaRPr lang="ja-JP"/>
          </a:p>
        </c:txPr>
        <c:crossAx val="74382720"/>
        <c:crosses val="autoZero"/>
        <c:auto val="1"/>
        <c:lblAlgn val="ctr"/>
        <c:lblOffset val="100"/>
      </c:catAx>
      <c:valAx>
        <c:axId val="74382720"/>
        <c:scaling>
          <c:orientation val="minMax"/>
          <c:max val="70"/>
          <c:min val="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US" sz="1400"/>
            </a:pPr>
            <a:endParaRPr lang="ja-JP"/>
          </a:p>
        </c:txPr>
        <c:crossAx val="74381184"/>
        <c:crosses val="autoZero"/>
        <c:crossBetween val="between"/>
        <c:majorUnit val="10"/>
        <c:minorUnit val="5"/>
      </c:valAx>
    </c:plotArea>
    <c:legend>
      <c:legendPos val="t"/>
      <c:layout/>
      <c:txPr>
        <a:bodyPr/>
        <a:lstStyle/>
        <a:p>
          <a:pPr>
            <a:defRPr lang="en-US" sz="1600"/>
          </a:pPr>
          <a:endParaRPr lang="ja-JP"/>
        </a:p>
      </c:txPr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26"/>
  <c:chart>
    <c:plotArea>
      <c:layout/>
      <c:barChart>
        <c:barDir val="col"/>
        <c:grouping val="clustered"/>
        <c:ser>
          <c:idx val="0"/>
          <c:order val="0"/>
          <c:tx>
            <c:v>Local</c:v>
          </c:tx>
          <c:cat>
            <c:strRef>
              <c:f>Bandwidth!$H$40</c:f>
              <c:strCache>
                <c:ptCount val="1"/>
                <c:pt idx="0">
                  <c:v>OpenSSH4.6 Source Compilation Benchmark</c:v>
                </c:pt>
              </c:strCache>
            </c:strRef>
          </c:cat>
          <c:val>
            <c:numRef>
              <c:f>Bandwidth!$H$42</c:f>
              <c:numCache>
                <c:formatCode>General</c:formatCode>
                <c:ptCount val="1"/>
                <c:pt idx="0">
                  <c:v>30.893000000000001</c:v>
                </c:pt>
              </c:numCache>
            </c:numRef>
          </c:val>
        </c:ser>
        <c:ser>
          <c:idx val="1"/>
          <c:order val="1"/>
          <c:tx>
            <c:v>FUSE-Local</c:v>
          </c:tx>
          <c:cat>
            <c:strRef>
              <c:f>Bandwidth!$H$40</c:f>
              <c:strCache>
                <c:ptCount val="1"/>
                <c:pt idx="0">
                  <c:v>OpenSSH4.6 Source Compilation Benchmark</c:v>
                </c:pt>
              </c:strCache>
            </c:strRef>
          </c:cat>
          <c:val>
            <c:numRef>
              <c:f>Bandwidth!$I$42</c:f>
              <c:numCache>
                <c:formatCode>General</c:formatCode>
                <c:ptCount val="1"/>
                <c:pt idx="0">
                  <c:v>31.503</c:v>
                </c:pt>
              </c:numCache>
            </c:numRef>
          </c:val>
        </c:ser>
        <c:ser>
          <c:idx val="2"/>
          <c:order val="2"/>
          <c:tx>
            <c:v>NFS</c:v>
          </c:tx>
          <c:cat>
            <c:strRef>
              <c:f>Bandwidth!$H$40</c:f>
              <c:strCache>
                <c:ptCount val="1"/>
                <c:pt idx="0">
                  <c:v>OpenSSH4.6 Source Compilation Benchmark</c:v>
                </c:pt>
              </c:strCache>
            </c:strRef>
          </c:cat>
          <c:val>
            <c:numRef>
              <c:f>Bandwidth!$J$42</c:f>
              <c:numCache>
                <c:formatCode>General</c:formatCode>
                <c:ptCount val="1"/>
                <c:pt idx="0">
                  <c:v>31.172999999999988</c:v>
                </c:pt>
              </c:numCache>
            </c:numRef>
          </c:val>
        </c:ser>
        <c:ser>
          <c:idx val="3"/>
          <c:order val="3"/>
          <c:tx>
            <c:v>SSHFS</c:v>
          </c:tx>
          <c:cat>
            <c:strRef>
              <c:f>Bandwidth!$H$40</c:f>
              <c:strCache>
                <c:ptCount val="1"/>
                <c:pt idx="0">
                  <c:v>OpenSSH4.6 Source Compilation Benchmark</c:v>
                </c:pt>
              </c:strCache>
            </c:strRef>
          </c:cat>
          <c:val>
            <c:numRef>
              <c:f>Bandwidth!$K$42</c:f>
              <c:numCache>
                <c:formatCode>General</c:formatCode>
                <c:ptCount val="1"/>
                <c:pt idx="0">
                  <c:v>151.726</c:v>
                </c:pt>
              </c:numCache>
            </c:numRef>
          </c:val>
        </c:ser>
        <c:ser>
          <c:idx val="4"/>
          <c:order val="4"/>
          <c:tx>
            <c:v>HandyFS</c:v>
          </c:tx>
          <c:cat>
            <c:strRef>
              <c:f>Bandwidth!$H$40</c:f>
              <c:strCache>
                <c:ptCount val="1"/>
                <c:pt idx="0">
                  <c:v>OpenSSH4.6 Source Compilation Benchmark</c:v>
                </c:pt>
              </c:strCache>
            </c:strRef>
          </c:cat>
          <c:val>
            <c:numRef>
              <c:f>Bandwidth!$L$42</c:f>
              <c:numCache>
                <c:formatCode>General</c:formatCode>
                <c:ptCount val="1"/>
                <c:pt idx="0">
                  <c:v>299.99299999999948</c:v>
                </c:pt>
              </c:numCache>
            </c:numRef>
          </c:val>
        </c:ser>
        <c:gapWidth val="244"/>
        <c:overlap val="-21"/>
        <c:axId val="83659008"/>
        <c:axId val="83668992"/>
      </c:barChart>
      <c:catAx>
        <c:axId val="83659008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1600"/>
            </a:pPr>
            <a:endParaRPr lang="ja-JP"/>
          </a:p>
        </c:txPr>
        <c:crossAx val="83668992"/>
        <c:crosses val="autoZero"/>
        <c:auto val="1"/>
        <c:lblAlgn val="ctr"/>
        <c:lblOffset val="100"/>
      </c:catAx>
      <c:valAx>
        <c:axId val="8366899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US" sz="1400"/>
            </a:pPr>
            <a:endParaRPr lang="ja-JP"/>
          </a:p>
        </c:txPr>
        <c:crossAx val="83659008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lang="en-US" sz="1600"/>
          </a:pPr>
          <a:endParaRPr lang="ja-JP"/>
        </a:p>
      </c:txPr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0DB691-0A33-4EA2-B5B9-3980D2855579}" type="datetimeFigureOut">
              <a:rPr kumimoji="1" lang="ja-JP" altLang="en-US" smtClean="0"/>
              <a:pPr/>
              <a:t>2007/9/12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424154-C043-4905-9471-BD2287A105B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24154-C043-4905-9471-BD2287A105B1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24154-C043-4905-9471-BD2287A105B1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>
          <a:xfrm>
            <a:off x="214282" y="6357958"/>
            <a:ext cx="1920240" cy="365760"/>
          </a:xfrm>
        </p:spPr>
        <p:txBody>
          <a:bodyPr/>
          <a:lstStyle>
            <a:lvl1pPr>
              <a:defRPr sz="1050" b="0">
                <a:solidFill>
                  <a:srgbClr val="FFFFFF"/>
                </a:solidFill>
              </a:defRPr>
            </a:lvl1pPr>
            <a:extLst/>
          </a:lstStyle>
          <a:p>
            <a:r>
              <a:rPr kumimoji="1" lang="en-US" altLang="ja-JP" smtClean="0"/>
              <a:t>Sep 12, 2007</a:t>
            </a:r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2214546" y="6357958"/>
            <a:ext cx="4714908" cy="365125"/>
          </a:xfrm>
        </p:spPr>
        <p:txBody>
          <a:bodyPr/>
          <a:lstStyle>
            <a:lvl1pPr algn="ctr">
              <a:defRPr sz="1050" b="0"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kumimoji="1" lang="en-US" altLang="ja-JP" smtClean="0"/>
              <a:t>http://www.yl.is.s.u-tokyo.ac.jp/~dunnan/talk/070912.JSSST07.pptx</a:t>
            </a:r>
            <a:endParaRPr kumimoji="1" lang="ja-JP" altLang="en-US" dirty="0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>
          <a:xfrm>
            <a:off x="8215338" y="6357958"/>
            <a:ext cx="797694" cy="365125"/>
          </a:xfrm>
        </p:spPr>
        <p:txBody>
          <a:bodyPr/>
          <a:lstStyle>
            <a:lvl1pPr>
              <a:defRPr sz="1050" b="0">
                <a:solidFill>
                  <a:srgbClr val="FFFFFF"/>
                </a:solidFill>
              </a:defRPr>
            </a:lvl1pPr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643834" y="142852"/>
            <a:ext cx="1309687" cy="338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kumimoji="1" lang="en-US" altLang="ja-JP" smtClean="0"/>
              <a:t>Sep 12, 2007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1" lang="en-US" altLang="ja-JP" smtClean="0"/>
              <a:t>http://www.yl.is.s.u-tokyo.ac.jp/~dunnan/talk/070912.JSSST07.pptx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kumimoji="1" lang="en-US" altLang="ja-JP" smtClean="0"/>
              <a:t>Sep 12, 2007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1" lang="en-US" altLang="ja-JP" smtClean="0"/>
              <a:t>http://www.yl.is.s.u-tokyo.ac.jp/~dunnan/talk/070912.JSSST07.pptx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142844" y="6357958"/>
            <a:ext cx="1920240" cy="365760"/>
          </a:xfrm>
        </p:spPr>
        <p:txBody>
          <a:bodyPr/>
          <a:lstStyle>
            <a:lvl1pPr>
              <a:defRPr sz="1050"/>
            </a:lvl1pPr>
            <a:extLst/>
          </a:lstStyle>
          <a:p>
            <a:r>
              <a:rPr kumimoji="1" lang="en-US" altLang="ja-JP" smtClean="0"/>
              <a:t>Sep 12, 2007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492491" y="6357958"/>
            <a:ext cx="5794285" cy="365125"/>
          </a:xfrm>
        </p:spPr>
        <p:txBody>
          <a:bodyPr/>
          <a:lstStyle>
            <a:lvl1pPr>
              <a:defRPr sz="1050" b="0"/>
            </a:lvl1pPr>
            <a:extLst/>
          </a:lstStyle>
          <a:p>
            <a:r>
              <a:rPr kumimoji="1" lang="en-US" altLang="ja-JP" smtClean="0"/>
              <a:t>http://www.yl.is.s.u-tokyo.ac.jp/~dunnan/talk/070912.JSSST07.pptx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429652" y="6357958"/>
            <a:ext cx="583380" cy="365125"/>
          </a:xfrm>
        </p:spPr>
        <p:txBody>
          <a:bodyPr/>
          <a:lstStyle>
            <a:lvl1pPr>
              <a:defRPr sz="1050"/>
            </a:lvl1pPr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142852"/>
            <a:ext cx="1309687" cy="338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kumimoji="1" lang="en-US" altLang="ja-JP" smtClean="0"/>
              <a:t>Sep 12, 2007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1" lang="en-US" altLang="ja-JP" smtClean="0"/>
              <a:t>http://www.yl.is.s.u-tokyo.ac.jp/~dunnan/talk/070912.JSSST07.pptx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山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山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kumimoji="1" lang="en-US" altLang="ja-JP" smtClean="0"/>
              <a:t>Sep 12, 2007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1" lang="en-US" altLang="ja-JP" smtClean="0"/>
              <a:t>http://www.yl.is.s.u-tokyo.ac.jp/~dunnan/talk/070912.JSSST07.pptx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kumimoji="1" lang="en-US" altLang="ja-JP" smtClean="0"/>
              <a:t>Sep 12, 2007</a:t>
            </a:r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1" lang="en-US" altLang="ja-JP" smtClean="0"/>
              <a:t>http://www.yl.is.s.u-tokyo.ac.jp/~dunnan/talk/070912.JSSST07.pptx</a:t>
            </a:r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kumimoji="1" lang="en-US" altLang="ja-JP" smtClean="0"/>
              <a:t>Sep 12, 2007</a:t>
            </a:r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1" lang="en-US" altLang="ja-JP" smtClean="0"/>
              <a:t>http://www.yl.is.s.u-tokyo.ac.jp/~dunnan/talk/070912.JSSST07.pptx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kumimoji="1" lang="en-US" altLang="ja-JP" smtClean="0"/>
              <a:t>Sep 12, 2007</a:t>
            </a:r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1" lang="en-US" altLang="ja-JP" smtClean="0"/>
              <a:t>http://www.yl.is.s.u-tokyo.ac.jp/~dunnan/talk/070912.JSSST07.pptx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r>
              <a:rPr kumimoji="1" lang="en-US" altLang="ja-JP" smtClean="0"/>
              <a:t>Sep 12, 2007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1" lang="en-US" altLang="ja-JP" smtClean="0"/>
              <a:t>http://www.yl.is.s.u-tokyo.ac.jp/~dunnan/talk/070912.JSSST07.pptx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kumimoji="1" lang="en-US" altLang="ja-JP" smtClean="0"/>
              <a:t>Sep 12, 2007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kumimoji="1" lang="en-US" altLang="ja-JP" smtClean="0"/>
              <a:t>http://www.yl.is.s.u-tokyo.ac.jp/~dunnan/talk/070912.JSSST07.pptx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フリーフォーム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コネクタ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山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山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フリーフォーム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コネクタ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kumimoji="1" lang="en-US" altLang="ja-JP" smtClean="0"/>
              <a:t>Sep 12, 2007</a:t>
            </a:r>
            <a:endParaRPr kumimoji="1"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kumimoji="1" lang="en-US" altLang="ja-JP" smtClean="0"/>
              <a:t>http://www.yl.is.s.u-tokyo.ac.jp/~dunnan/talk/070912.JSSST07.pptx</a:t>
            </a:r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1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ogos.ic.i.u-tokyo.ac.jp/intrigger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HandyFS: A Simple Ad-hoc Distributed File System only using FUSE and SSHFS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u="sng" dirty="0" smtClean="0"/>
              <a:t>Nan DUN</a:t>
            </a:r>
            <a:r>
              <a:rPr kumimoji="1" lang="en-US" altLang="ja-JP" dirty="0" smtClean="0"/>
              <a:t>   Kenjiro Taura  Akinori Yonezawa</a:t>
            </a:r>
          </a:p>
          <a:p>
            <a:r>
              <a:rPr lang="en-US" altLang="ja-JP" dirty="0" smtClean="0"/>
              <a:t>The University of Tokyo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Sep 12, 2007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http://www.yl.is.s.u-tokyo.ac.jp/~dunnan/talk/070912.JSSST07.pptx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Sep 12, 2007</a:t>
            </a:r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http://www.yl.is.s.u-tokyo.ac.jp/~dunnan/talk/070912.JSSST07.pptx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HandyFS: Framework</a:t>
            </a:r>
            <a:endParaRPr kumimoji="1" lang="ja-JP" alt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00034" y="4857760"/>
            <a:ext cx="7500990" cy="4286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FUSE Kernel Module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00034" y="3286124"/>
            <a:ext cx="2214578" cy="35719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 Application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2857488" y="3286124"/>
            <a:ext cx="2643206" cy="35719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HandyFS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5643570" y="3286124"/>
            <a:ext cx="1071570" cy="35719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SSHFS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715008" y="2071678"/>
            <a:ext cx="928694" cy="50006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Host1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929454" y="2071678"/>
            <a:ext cx="928694" cy="50006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Host2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357158" y="4286256"/>
            <a:ext cx="8643998" cy="1588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072462" y="3786190"/>
            <a:ext cx="9286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User</a:t>
            </a: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072462" y="4357694"/>
            <a:ext cx="9286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Kernel</a:t>
            </a: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858016" y="3286124"/>
            <a:ext cx="1071570" cy="35719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SSHFS</a:t>
            </a:r>
            <a:endParaRPr lang="en-US" dirty="0"/>
          </a:p>
        </p:txBody>
      </p:sp>
      <p:sp>
        <p:nvSpPr>
          <p:cNvPr id="20" name="Up-Down Arrow 19"/>
          <p:cNvSpPr/>
          <p:nvPr/>
        </p:nvSpPr>
        <p:spPr>
          <a:xfrm>
            <a:off x="857224" y="3786190"/>
            <a:ext cx="285752" cy="1000132"/>
          </a:xfrm>
          <a:prstGeom prst="up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Up-Down Arrow 20"/>
          <p:cNvSpPr/>
          <p:nvPr/>
        </p:nvSpPr>
        <p:spPr>
          <a:xfrm>
            <a:off x="3000364" y="3786190"/>
            <a:ext cx="285752" cy="1000132"/>
          </a:xfrm>
          <a:prstGeom prst="up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Up-Down Arrow 21"/>
          <p:cNvSpPr/>
          <p:nvPr/>
        </p:nvSpPr>
        <p:spPr>
          <a:xfrm>
            <a:off x="3357554" y="3786190"/>
            <a:ext cx="285752" cy="1000132"/>
          </a:xfrm>
          <a:prstGeom prst="up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Up-Down Arrow 22"/>
          <p:cNvSpPr/>
          <p:nvPr/>
        </p:nvSpPr>
        <p:spPr>
          <a:xfrm>
            <a:off x="5072066" y="3786190"/>
            <a:ext cx="285752" cy="1000132"/>
          </a:xfrm>
          <a:prstGeom prst="up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Up-Down Arrow 23"/>
          <p:cNvSpPr/>
          <p:nvPr/>
        </p:nvSpPr>
        <p:spPr>
          <a:xfrm>
            <a:off x="6072198" y="3786190"/>
            <a:ext cx="285752" cy="1000132"/>
          </a:xfrm>
          <a:prstGeom prst="up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Up-Down Arrow 24"/>
          <p:cNvSpPr/>
          <p:nvPr/>
        </p:nvSpPr>
        <p:spPr>
          <a:xfrm>
            <a:off x="7286644" y="3786190"/>
            <a:ext cx="285752" cy="1000132"/>
          </a:xfrm>
          <a:prstGeom prst="up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>
            <a:stCxn id="12" idx="2"/>
            <a:endCxn id="10" idx="0"/>
          </p:cNvCxnSpPr>
          <p:nvPr/>
        </p:nvCxnSpPr>
        <p:spPr>
          <a:xfrm rot="5400000">
            <a:off x="5822165" y="2928934"/>
            <a:ext cx="714380" cy="1588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3" idx="2"/>
            <a:endCxn id="19" idx="0"/>
          </p:cNvCxnSpPr>
          <p:nvPr/>
        </p:nvCxnSpPr>
        <p:spPr>
          <a:xfrm rot="5400000">
            <a:off x="7036611" y="2928934"/>
            <a:ext cx="714380" cy="1588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642910" y="1785926"/>
            <a:ext cx="47149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The tric</a:t>
            </a:r>
            <a:r>
              <a:rPr lang="en-US" altLang="ja-JP" sz="2000" dirty="0" smtClean="0"/>
              <a:t>k is using FUSE twice</a:t>
            </a:r>
          </a:p>
          <a:p>
            <a:r>
              <a:rPr kumimoji="1" lang="en-US" altLang="ja-JP" sz="2000" dirty="0" smtClean="0"/>
              <a:t>1. SSHFS mount for remote host</a:t>
            </a:r>
          </a:p>
          <a:p>
            <a:r>
              <a:rPr lang="en-US" altLang="ja-JP" sz="2000" dirty="0" smtClean="0"/>
              <a:t>2. Local mount for directory merge</a:t>
            </a:r>
            <a:endParaRPr kumimoji="1" lang="ja-JP" altLang="en-US" sz="20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071538" y="3786190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Courier New" pitchFamily="49" charset="0"/>
                <a:cs typeface="Courier New" pitchFamily="49" charset="0"/>
              </a:rPr>
              <a:t>/handyfs_mnt</a:t>
            </a:r>
            <a:endParaRPr kumimoji="1" lang="ja-JP" alt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500430" y="3786190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ssh</a:t>
            </a:r>
            <a:r>
              <a:rPr kumimoji="1" lang="en-US" altLang="ja-JP" b="1" dirty="0" smtClean="0">
                <a:latin typeface="Courier New" pitchFamily="49" charset="0"/>
                <a:cs typeface="Courier New" pitchFamily="49" charset="0"/>
              </a:rPr>
              <a:t>fs_mnt1</a:t>
            </a:r>
            <a:endParaRPr kumimoji="1" lang="ja-JP" alt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786182" y="442913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ssh</a:t>
            </a:r>
            <a:r>
              <a:rPr kumimoji="1" lang="en-US" altLang="ja-JP" b="1" dirty="0" smtClean="0">
                <a:latin typeface="Courier New" pitchFamily="49" charset="0"/>
                <a:cs typeface="Courier New" pitchFamily="49" charset="0"/>
              </a:rPr>
              <a:t>fs_mnt1</a:t>
            </a:r>
            <a:endParaRPr kumimoji="1" lang="ja-JP" alt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テキスト ボックス 32"/>
          <p:cNvSpPr txBox="1"/>
          <p:nvPr/>
        </p:nvSpPr>
        <p:spPr>
          <a:xfrm>
            <a:off x="2786050" y="3214686"/>
            <a:ext cx="2571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i="1" dirty="0" smtClean="0">
                <a:latin typeface="Times New Roman" pitchFamily="18" charset="0"/>
                <a:cs typeface="Times New Roman" pitchFamily="18" charset="0"/>
              </a:rPr>
              <a:t>Source directory Tree at </a:t>
            </a:r>
            <a:r>
              <a:rPr kumimoji="1" lang="en-US" altLang="ja-JP" sz="2000" i="1" dirty="0" err="1" smtClean="0">
                <a:latin typeface="Times New Roman" pitchFamily="18" charset="0"/>
                <a:cs typeface="Times New Roman" pitchFamily="18" charset="0"/>
              </a:rPr>
              <a:t>HostB</a:t>
            </a:r>
            <a:endParaRPr kumimoji="1" lang="ja-JP" alt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14282" y="3214686"/>
            <a:ext cx="2571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i="1" dirty="0" smtClean="0">
                <a:latin typeface="Times New Roman" pitchFamily="18" charset="0"/>
                <a:cs typeface="Times New Roman" pitchFamily="18" charset="0"/>
              </a:rPr>
              <a:t>Source directory Tree at </a:t>
            </a:r>
            <a:r>
              <a:rPr kumimoji="1" lang="en-US" altLang="ja-JP" sz="2000" i="1" dirty="0" err="1" smtClean="0">
                <a:latin typeface="Times New Roman" pitchFamily="18" charset="0"/>
                <a:cs typeface="Times New Roman" pitchFamily="18" charset="0"/>
              </a:rPr>
              <a:t>HostA</a:t>
            </a:r>
            <a:endParaRPr kumimoji="1" lang="ja-JP" alt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Directories Merge</a:t>
            </a:r>
          </a:p>
          <a:p>
            <a:pPr lvl="1"/>
            <a:r>
              <a:rPr lang="en-US" altLang="ja-JP" dirty="0" smtClean="0"/>
              <a:t>Source directories and Target (virtual) directory</a:t>
            </a:r>
          </a:p>
          <a:p>
            <a:pPr lvl="2"/>
            <a:r>
              <a:rPr lang="en-US" altLang="ja-JP" dirty="0" smtClean="0"/>
              <a:t>Source directory: SSHFS mount points for each host</a:t>
            </a:r>
          </a:p>
          <a:p>
            <a:pPr lvl="2"/>
            <a:r>
              <a:rPr kumimoji="1" lang="en-US" altLang="ja-JP" dirty="0" smtClean="0"/>
              <a:t>Target directory: Directory in HandyFS namespace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Sep 12, 2007</a:t>
            </a:r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http://www.yl.is.s.u-tokyo.ac.jp/~dunnan/talk/070912.JSSST07.pptx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HandyFS: File Operations</a:t>
            </a:r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1857356" y="3714752"/>
            <a:ext cx="285752" cy="28575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000" b="1" dirty="0" smtClean="0"/>
              <a:t>/</a:t>
            </a:r>
            <a:r>
              <a:rPr kumimoji="1" lang="en-US" altLang="ja-JP" sz="2000" b="1" dirty="0" err="1" smtClean="0"/>
              <a:t>mnt_hostA</a:t>
            </a:r>
            <a:endParaRPr kumimoji="1" lang="ja-JP" altLang="en-US" sz="2000" b="1" dirty="0"/>
          </a:p>
        </p:txBody>
      </p:sp>
      <p:sp>
        <p:nvSpPr>
          <p:cNvPr id="8" name="円/楕円 7"/>
          <p:cNvSpPr/>
          <p:nvPr/>
        </p:nvSpPr>
        <p:spPr>
          <a:xfrm>
            <a:off x="1285852" y="4572008"/>
            <a:ext cx="285752" cy="28575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000" b="1" dirty="0" smtClean="0"/>
              <a:t>/A</a:t>
            </a:r>
            <a:endParaRPr kumimoji="1" lang="ja-JP" altLang="en-US" sz="2000" b="1" dirty="0"/>
          </a:p>
        </p:txBody>
      </p:sp>
      <p:sp>
        <p:nvSpPr>
          <p:cNvPr id="9" name="円/楕円 8"/>
          <p:cNvSpPr/>
          <p:nvPr/>
        </p:nvSpPr>
        <p:spPr>
          <a:xfrm>
            <a:off x="2428860" y="4572008"/>
            <a:ext cx="285752" cy="28575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000" b="1" dirty="0" smtClean="0"/>
              <a:t>/B</a:t>
            </a:r>
            <a:endParaRPr kumimoji="1" lang="ja-JP" altLang="en-US" sz="2000" b="1" dirty="0"/>
          </a:p>
        </p:txBody>
      </p:sp>
      <p:sp>
        <p:nvSpPr>
          <p:cNvPr id="10" name="円/楕円 9"/>
          <p:cNvSpPr/>
          <p:nvPr/>
        </p:nvSpPr>
        <p:spPr>
          <a:xfrm>
            <a:off x="2000232" y="5429264"/>
            <a:ext cx="285752" cy="28575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000" b="1" dirty="0" smtClean="0"/>
              <a:t>/B/C</a:t>
            </a:r>
            <a:endParaRPr kumimoji="1" lang="ja-JP" altLang="en-US" sz="2000" b="1" dirty="0"/>
          </a:p>
        </p:txBody>
      </p:sp>
      <p:cxnSp>
        <p:nvCxnSpPr>
          <p:cNvPr id="12" name="直線コネクタ 11"/>
          <p:cNvCxnSpPr>
            <a:stCxn id="7" idx="4"/>
            <a:endCxn id="8" idx="0"/>
          </p:cNvCxnSpPr>
          <p:nvPr/>
        </p:nvCxnSpPr>
        <p:spPr>
          <a:xfrm rot="5400000">
            <a:off x="1428728" y="4000504"/>
            <a:ext cx="571504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>
            <a:stCxn id="7" idx="4"/>
            <a:endCxn id="9" idx="0"/>
          </p:cNvCxnSpPr>
          <p:nvPr/>
        </p:nvCxnSpPr>
        <p:spPr>
          <a:xfrm rot="16200000" flipH="1">
            <a:off x="2000232" y="4000504"/>
            <a:ext cx="571504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>
            <a:stCxn id="9" idx="4"/>
            <a:endCxn id="10" idx="0"/>
          </p:cNvCxnSpPr>
          <p:nvPr/>
        </p:nvCxnSpPr>
        <p:spPr>
          <a:xfrm rot="5400000">
            <a:off x="2071670" y="4929198"/>
            <a:ext cx="571504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円/楕円 25"/>
          <p:cNvSpPr/>
          <p:nvPr/>
        </p:nvSpPr>
        <p:spPr>
          <a:xfrm>
            <a:off x="4572000" y="3714752"/>
            <a:ext cx="285752" cy="28575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000" b="1" dirty="0" smtClean="0"/>
              <a:t>/</a:t>
            </a:r>
            <a:r>
              <a:rPr kumimoji="1" lang="en-US" altLang="ja-JP" sz="2000" b="1" dirty="0" err="1" smtClean="0"/>
              <a:t>mnt_hostB</a:t>
            </a:r>
            <a:endParaRPr kumimoji="1" lang="ja-JP" altLang="en-US" sz="2000" b="1" dirty="0"/>
          </a:p>
        </p:txBody>
      </p:sp>
      <p:sp>
        <p:nvSpPr>
          <p:cNvPr id="27" name="円/楕円 26"/>
          <p:cNvSpPr/>
          <p:nvPr/>
        </p:nvSpPr>
        <p:spPr>
          <a:xfrm>
            <a:off x="4000496" y="4572008"/>
            <a:ext cx="285752" cy="28575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000" b="1" dirty="0" smtClean="0"/>
              <a:t>/B</a:t>
            </a:r>
            <a:endParaRPr kumimoji="1" lang="ja-JP" altLang="en-US" sz="2000" b="1" dirty="0"/>
          </a:p>
        </p:txBody>
      </p:sp>
      <p:sp>
        <p:nvSpPr>
          <p:cNvPr id="28" name="円/楕円 27"/>
          <p:cNvSpPr/>
          <p:nvPr/>
        </p:nvSpPr>
        <p:spPr>
          <a:xfrm>
            <a:off x="5143504" y="4572008"/>
            <a:ext cx="285752" cy="28575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2000" b="1" dirty="0" smtClean="0"/>
              <a:t>/C</a:t>
            </a:r>
            <a:endParaRPr kumimoji="1" lang="ja-JP" altLang="en-US" sz="2000" b="1" dirty="0"/>
          </a:p>
        </p:txBody>
      </p:sp>
      <p:sp>
        <p:nvSpPr>
          <p:cNvPr id="29" name="円/楕円 28"/>
          <p:cNvSpPr/>
          <p:nvPr/>
        </p:nvSpPr>
        <p:spPr>
          <a:xfrm>
            <a:off x="4714876" y="5429264"/>
            <a:ext cx="285752" cy="28575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000" b="1" dirty="0" smtClean="0"/>
              <a:t>/B/D</a:t>
            </a:r>
            <a:endParaRPr kumimoji="1" lang="ja-JP" altLang="en-US" sz="2000" b="1" dirty="0"/>
          </a:p>
        </p:txBody>
      </p:sp>
      <p:cxnSp>
        <p:nvCxnSpPr>
          <p:cNvPr id="30" name="直線コネクタ 29"/>
          <p:cNvCxnSpPr>
            <a:stCxn id="26" idx="4"/>
            <a:endCxn id="27" idx="0"/>
          </p:cNvCxnSpPr>
          <p:nvPr/>
        </p:nvCxnSpPr>
        <p:spPr>
          <a:xfrm rot="5400000">
            <a:off x="4143372" y="4000504"/>
            <a:ext cx="571504" cy="571504"/>
          </a:xfrm>
          <a:prstGeom prst="lin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cxnSp>
      <p:cxnSp>
        <p:nvCxnSpPr>
          <p:cNvPr id="31" name="直線コネクタ 30"/>
          <p:cNvCxnSpPr>
            <a:stCxn id="26" idx="4"/>
            <a:endCxn id="28" idx="0"/>
          </p:cNvCxnSpPr>
          <p:nvPr/>
        </p:nvCxnSpPr>
        <p:spPr>
          <a:xfrm rot="16200000" flipH="1">
            <a:off x="4714876" y="4000504"/>
            <a:ext cx="571504" cy="571504"/>
          </a:xfrm>
          <a:prstGeom prst="lin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cxnSp>
      <p:cxnSp>
        <p:nvCxnSpPr>
          <p:cNvPr id="32" name="直線コネクタ 31"/>
          <p:cNvCxnSpPr>
            <a:stCxn id="27" idx="4"/>
            <a:endCxn id="29" idx="0"/>
          </p:cNvCxnSpPr>
          <p:nvPr/>
        </p:nvCxnSpPr>
        <p:spPr>
          <a:xfrm rot="16200000" flipH="1">
            <a:off x="4214810" y="4786322"/>
            <a:ext cx="571504" cy="714380"/>
          </a:xfrm>
          <a:prstGeom prst="lin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cxnSp>
      <p:sp>
        <p:nvSpPr>
          <p:cNvPr id="34" name="円/楕円 33"/>
          <p:cNvSpPr/>
          <p:nvPr/>
        </p:nvSpPr>
        <p:spPr>
          <a:xfrm>
            <a:off x="7215206" y="3714752"/>
            <a:ext cx="285752" cy="28575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000" b="1" dirty="0" smtClean="0"/>
              <a:t>/</a:t>
            </a:r>
            <a:endParaRPr kumimoji="1" lang="ja-JP" altLang="en-US" sz="2000" b="1" dirty="0"/>
          </a:p>
        </p:txBody>
      </p:sp>
      <p:sp>
        <p:nvSpPr>
          <p:cNvPr id="35" name="円/楕円 34"/>
          <p:cNvSpPr/>
          <p:nvPr/>
        </p:nvSpPr>
        <p:spPr>
          <a:xfrm>
            <a:off x="6643702" y="4572008"/>
            <a:ext cx="285752" cy="28575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000" b="1" dirty="0" smtClean="0"/>
              <a:t>/A</a:t>
            </a:r>
            <a:endParaRPr kumimoji="1" lang="ja-JP" altLang="en-US" sz="2000" b="1" dirty="0"/>
          </a:p>
        </p:txBody>
      </p:sp>
      <p:sp>
        <p:nvSpPr>
          <p:cNvPr id="36" name="円/楕円 35"/>
          <p:cNvSpPr/>
          <p:nvPr/>
        </p:nvSpPr>
        <p:spPr>
          <a:xfrm>
            <a:off x="7286644" y="4572008"/>
            <a:ext cx="285752" cy="28575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000" b="1" dirty="0" smtClean="0"/>
              <a:t>/B</a:t>
            </a:r>
            <a:endParaRPr kumimoji="1" lang="ja-JP" altLang="en-US" sz="2000" b="1" dirty="0"/>
          </a:p>
        </p:txBody>
      </p:sp>
      <p:sp>
        <p:nvSpPr>
          <p:cNvPr id="37" name="円/楕円 36"/>
          <p:cNvSpPr/>
          <p:nvPr/>
        </p:nvSpPr>
        <p:spPr>
          <a:xfrm>
            <a:off x="6929454" y="5357826"/>
            <a:ext cx="285752" cy="28575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000" b="1" dirty="0" smtClean="0"/>
              <a:t>/B/C</a:t>
            </a:r>
            <a:endParaRPr kumimoji="1" lang="ja-JP" altLang="en-US" sz="2000" b="1" dirty="0"/>
          </a:p>
        </p:txBody>
      </p:sp>
      <p:cxnSp>
        <p:nvCxnSpPr>
          <p:cNvPr id="38" name="直線コネクタ 37"/>
          <p:cNvCxnSpPr>
            <a:stCxn id="34" idx="4"/>
            <a:endCxn id="35" idx="0"/>
          </p:cNvCxnSpPr>
          <p:nvPr/>
        </p:nvCxnSpPr>
        <p:spPr>
          <a:xfrm rot="5400000">
            <a:off x="6786578" y="4000504"/>
            <a:ext cx="571504" cy="571504"/>
          </a:xfrm>
          <a:prstGeom prst="lin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39" name="直線コネクタ 38"/>
          <p:cNvCxnSpPr>
            <a:stCxn id="34" idx="4"/>
            <a:endCxn id="36" idx="0"/>
          </p:cNvCxnSpPr>
          <p:nvPr/>
        </p:nvCxnSpPr>
        <p:spPr>
          <a:xfrm rot="16200000" flipH="1">
            <a:off x="7108049" y="4250537"/>
            <a:ext cx="571504" cy="71438"/>
          </a:xfrm>
          <a:prstGeom prst="lin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40" name="直線コネクタ 39"/>
          <p:cNvCxnSpPr>
            <a:stCxn id="36" idx="4"/>
            <a:endCxn id="37" idx="0"/>
          </p:cNvCxnSpPr>
          <p:nvPr/>
        </p:nvCxnSpPr>
        <p:spPr>
          <a:xfrm rot="5400000">
            <a:off x="7000892" y="4929198"/>
            <a:ext cx="500066" cy="357190"/>
          </a:xfrm>
          <a:prstGeom prst="lin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5500694" y="3214686"/>
            <a:ext cx="2571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i="1" dirty="0" smtClean="0">
                <a:latin typeface="Times New Roman" pitchFamily="18" charset="0"/>
                <a:cs typeface="Times New Roman" pitchFamily="18" charset="0"/>
              </a:rPr>
              <a:t>Virtual directory Tree</a:t>
            </a:r>
            <a:endParaRPr kumimoji="1" lang="ja-JP" alt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円/楕円 47"/>
          <p:cNvSpPr/>
          <p:nvPr/>
        </p:nvSpPr>
        <p:spPr>
          <a:xfrm>
            <a:off x="7929586" y="4572008"/>
            <a:ext cx="285752" cy="28575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000" b="1" dirty="0" smtClean="0"/>
              <a:t>/C</a:t>
            </a:r>
            <a:endParaRPr kumimoji="1" lang="ja-JP" altLang="en-US" sz="2000" b="1" dirty="0"/>
          </a:p>
        </p:txBody>
      </p:sp>
      <p:cxnSp>
        <p:nvCxnSpPr>
          <p:cNvPr id="53" name="直線コネクタ 52"/>
          <p:cNvCxnSpPr>
            <a:stCxn id="34" idx="4"/>
            <a:endCxn id="48" idx="0"/>
          </p:cNvCxnSpPr>
          <p:nvPr/>
        </p:nvCxnSpPr>
        <p:spPr>
          <a:xfrm rot="16200000" flipH="1">
            <a:off x="7429520" y="3929066"/>
            <a:ext cx="571504" cy="714380"/>
          </a:xfrm>
          <a:prstGeom prst="lin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56" name="円/楕円 55"/>
          <p:cNvSpPr/>
          <p:nvPr/>
        </p:nvSpPr>
        <p:spPr>
          <a:xfrm>
            <a:off x="7715272" y="5357826"/>
            <a:ext cx="285752" cy="28575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000" b="1" dirty="0" smtClean="0"/>
              <a:t>/B/D</a:t>
            </a:r>
            <a:endParaRPr kumimoji="1" lang="ja-JP" altLang="en-US" sz="2000" b="1" dirty="0"/>
          </a:p>
        </p:txBody>
      </p:sp>
      <p:cxnSp>
        <p:nvCxnSpPr>
          <p:cNvPr id="57" name="直線コネクタ 56"/>
          <p:cNvCxnSpPr>
            <a:stCxn id="36" idx="4"/>
            <a:endCxn id="56" idx="0"/>
          </p:cNvCxnSpPr>
          <p:nvPr/>
        </p:nvCxnSpPr>
        <p:spPr>
          <a:xfrm rot="16200000" flipH="1">
            <a:off x="7393801" y="4893479"/>
            <a:ext cx="500066" cy="428628"/>
          </a:xfrm>
          <a:prstGeom prst="lin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60" name="加算記号 59"/>
          <p:cNvSpPr/>
          <p:nvPr/>
        </p:nvSpPr>
        <p:spPr>
          <a:xfrm>
            <a:off x="3071802" y="4429132"/>
            <a:ext cx="571504" cy="571504"/>
          </a:xfrm>
          <a:prstGeom prst="mathPlu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等号 61"/>
          <p:cNvSpPr/>
          <p:nvPr/>
        </p:nvSpPr>
        <p:spPr>
          <a:xfrm>
            <a:off x="5786446" y="4500570"/>
            <a:ext cx="571504" cy="428628"/>
          </a:xfrm>
          <a:prstGeom prst="mathEqual">
            <a:avLst>
              <a:gd name="adj1" fmla="val 26853"/>
              <a:gd name="adj2" fmla="val 1176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Directories Merge</a:t>
            </a:r>
          </a:p>
          <a:p>
            <a:pPr lvl="1"/>
            <a:r>
              <a:rPr lang="en-US" altLang="ja-JP" dirty="0" smtClean="0"/>
              <a:t>Source directories and Target (virtual) directory</a:t>
            </a:r>
          </a:p>
          <a:p>
            <a:pPr lvl="1"/>
            <a:r>
              <a:rPr lang="en-US" altLang="ja-JP" dirty="0" smtClean="0"/>
              <a:t>Directory Table</a:t>
            </a:r>
          </a:p>
          <a:p>
            <a:pPr lvl="2"/>
            <a:r>
              <a:rPr kumimoji="1" lang="en-US" altLang="ja-JP" dirty="0" smtClean="0"/>
              <a:t>To remember virtual directory is merged from which source directory</a:t>
            </a:r>
          </a:p>
          <a:p>
            <a:pPr lvl="1"/>
            <a:r>
              <a:rPr lang="en-US" altLang="ja-JP" dirty="0" smtClean="0"/>
              <a:t>On-Demand Merge Operation</a:t>
            </a:r>
          </a:p>
          <a:p>
            <a:pPr lvl="2"/>
            <a:r>
              <a:rPr kumimoji="1" lang="en-US" altLang="ja-JP" dirty="0" smtClean="0"/>
              <a:t>Merge operation occurs only when request reach non-merged path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Sep 12, 2007</a:t>
            </a:r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http://www.yl.is.s.u-tokyo.ac.jp/~dunnan/talk/070912.JSSST07.pptx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HandyFS: File Operations</a:t>
            </a:r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4000496" y="4929198"/>
            <a:ext cx="1571636" cy="4286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/</a:t>
            </a:r>
            <a:r>
              <a:rPr kumimoji="1" lang="en-US" altLang="ja-JP" dirty="0" err="1" smtClean="0"/>
              <a:t>cmndir</a:t>
            </a:r>
            <a:endParaRPr kumimoji="1" lang="ja-JP" altLang="en-US" dirty="0"/>
          </a:p>
        </p:txBody>
      </p:sp>
      <p:sp>
        <p:nvSpPr>
          <p:cNvPr id="8" name="角丸四角形 7"/>
          <p:cNvSpPr/>
          <p:nvPr/>
        </p:nvSpPr>
        <p:spPr>
          <a:xfrm>
            <a:off x="6429388" y="4929198"/>
            <a:ext cx="2286016" cy="4286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/</a:t>
            </a:r>
            <a:r>
              <a:rPr kumimoji="1" lang="en-US" altLang="ja-JP" dirty="0" err="1" smtClean="0"/>
              <a:t>srcdirA</a:t>
            </a:r>
            <a:r>
              <a:rPr kumimoji="1" lang="en-US" altLang="ja-JP" dirty="0" smtClean="0"/>
              <a:t>/</a:t>
            </a:r>
            <a:r>
              <a:rPr kumimoji="1" lang="en-US" altLang="ja-JP" dirty="0" err="1" smtClean="0"/>
              <a:t>cmndir</a:t>
            </a:r>
            <a:endParaRPr kumimoji="1" lang="ja-JP" altLang="en-US" dirty="0"/>
          </a:p>
        </p:txBody>
      </p:sp>
      <p:cxnSp>
        <p:nvCxnSpPr>
          <p:cNvPr id="11" name="直線コネクタ 10"/>
          <p:cNvCxnSpPr/>
          <p:nvPr/>
        </p:nvCxnSpPr>
        <p:spPr>
          <a:xfrm rot="5400000">
            <a:off x="5215339" y="5428867"/>
            <a:ext cx="1714512" cy="794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3786182" y="4429132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i="1" dirty="0" smtClean="0">
                <a:latin typeface="Times New Roman" pitchFamily="18" charset="0"/>
                <a:cs typeface="Times New Roman" pitchFamily="18" charset="0"/>
              </a:rPr>
              <a:t>Virtual Directory</a:t>
            </a:r>
            <a:endParaRPr kumimoji="1" lang="ja-JP" alt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572264" y="4429132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i="1" dirty="0" smtClean="0">
                <a:latin typeface="Times New Roman" pitchFamily="18" charset="0"/>
                <a:cs typeface="Times New Roman" pitchFamily="18" charset="0"/>
              </a:rPr>
              <a:t>Source</a:t>
            </a:r>
            <a:r>
              <a:rPr kumimoji="1" lang="en-US" altLang="ja-JP" b="1" i="1" dirty="0" smtClean="0">
                <a:latin typeface="Times New Roman" pitchFamily="18" charset="0"/>
                <a:cs typeface="Times New Roman" pitchFamily="18" charset="0"/>
              </a:rPr>
              <a:t> Directories</a:t>
            </a:r>
            <a:endParaRPr kumimoji="1" lang="ja-JP" alt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6429388" y="5715016"/>
            <a:ext cx="2286016" cy="4286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/</a:t>
            </a:r>
            <a:r>
              <a:rPr kumimoji="1" lang="en-US" altLang="ja-JP" dirty="0" err="1" smtClean="0"/>
              <a:t>srcdirB</a:t>
            </a:r>
            <a:r>
              <a:rPr kumimoji="1" lang="en-US" altLang="ja-JP" dirty="0" smtClean="0"/>
              <a:t>/</a:t>
            </a:r>
            <a:r>
              <a:rPr kumimoji="1" lang="en-US" altLang="ja-JP" dirty="0" err="1" smtClean="0"/>
              <a:t>cmndir</a:t>
            </a:r>
            <a:endParaRPr kumimoji="1" lang="ja-JP" altLang="en-US" dirty="0"/>
          </a:p>
        </p:txBody>
      </p:sp>
      <p:cxnSp>
        <p:nvCxnSpPr>
          <p:cNvPr id="17" name="直線矢印コネクタ 16"/>
          <p:cNvCxnSpPr>
            <a:stCxn id="7" idx="3"/>
            <a:endCxn id="8" idx="1"/>
          </p:cNvCxnSpPr>
          <p:nvPr/>
        </p:nvCxnSpPr>
        <p:spPr>
          <a:xfrm>
            <a:off x="5572132" y="5143512"/>
            <a:ext cx="857256" cy="158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曲線コネクタ 18"/>
          <p:cNvCxnSpPr>
            <a:stCxn id="7" idx="3"/>
            <a:endCxn id="15" idx="1"/>
          </p:cNvCxnSpPr>
          <p:nvPr/>
        </p:nvCxnSpPr>
        <p:spPr>
          <a:xfrm>
            <a:off x="5572132" y="5143512"/>
            <a:ext cx="857256" cy="785818"/>
          </a:xfrm>
          <a:prstGeom prst="curvedConnector3">
            <a:avLst>
              <a:gd name="adj1" fmla="val 50000"/>
            </a:avLst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642910" y="4929198"/>
            <a:ext cx="32147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Implemented by using BerkeleyDB to achieve good performance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File Lookup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Sep 12, 2007</a:t>
            </a:r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http://www.yl.is.s.u-tokyo.ac.jp/~dunnan/talk/070912.JSSST07.pptx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HandyFS: File Operations</a:t>
            </a:r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1285852" y="2357430"/>
            <a:ext cx="2571768" cy="7143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Lookup a file with full pathname</a:t>
            </a:r>
            <a:endParaRPr kumimoji="1" lang="ja-JP" altLang="en-US" dirty="0"/>
          </a:p>
        </p:txBody>
      </p:sp>
      <p:sp>
        <p:nvSpPr>
          <p:cNvPr id="8" name="角丸四角形 7"/>
          <p:cNvSpPr/>
          <p:nvPr/>
        </p:nvSpPr>
        <p:spPr>
          <a:xfrm>
            <a:off x="4929190" y="2285992"/>
            <a:ext cx="2857520" cy="8572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Retrieve source directory entries from directory table</a:t>
            </a:r>
            <a:endParaRPr kumimoji="1" lang="ja-JP" altLang="en-US" dirty="0"/>
          </a:p>
        </p:txBody>
      </p:sp>
      <p:sp>
        <p:nvSpPr>
          <p:cNvPr id="9" name="角丸四角形 8"/>
          <p:cNvSpPr/>
          <p:nvPr/>
        </p:nvSpPr>
        <p:spPr>
          <a:xfrm>
            <a:off x="4929190" y="3643314"/>
            <a:ext cx="2857520" cy="10001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Lookup file in each retrieved source directory entries</a:t>
            </a:r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1285852" y="4000504"/>
            <a:ext cx="2571768" cy="14287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If target pathname has not been merged, then merge and store into directory table</a:t>
            </a:r>
            <a:endParaRPr kumimoji="1" lang="ja-JP" altLang="en-US" dirty="0" smtClean="0"/>
          </a:p>
        </p:txBody>
      </p:sp>
      <p:cxnSp>
        <p:nvCxnSpPr>
          <p:cNvPr id="13" name="直線矢印コネクタ 12"/>
          <p:cNvCxnSpPr>
            <a:stCxn id="7" idx="2"/>
            <a:endCxn id="11" idx="0"/>
          </p:cNvCxnSpPr>
          <p:nvPr/>
        </p:nvCxnSpPr>
        <p:spPr>
          <a:xfrm rot="5400000">
            <a:off x="2107389" y="3536157"/>
            <a:ext cx="928694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図形 21"/>
          <p:cNvCxnSpPr>
            <a:stCxn id="11" idx="2"/>
            <a:endCxn id="8" idx="0"/>
          </p:cNvCxnSpPr>
          <p:nvPr/>
        </p:nvCxnSpPr>
        <p:spPr>
          <a:xfrm rot="5400000" flipH="1" flipV="1">
            <a:off x="2893207" y="1964521"/>
            <a:ext cx="3143272" cy="3786214"/>
          </a:xfrm>
          <a:prstGeom prst="bentConnector5">
            <a:avLst>
              <a:gd name="adj1" fmla="val -7273"/>
              <a:gd name="adj2" fmla="val 48113"/>
              <a:gd name="adj3" fmla="val 111364"/>
            </a:avLst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>
            <a:stCxn id="8" idx="2"/>
            <a:endCxn id="9" idx="0"/>
          </p:cNvCxnSpPr>
          <p:nvPr/>
        </p:nvCxnSpPr>
        <p:spPr>
          <a:xfrm rot="5400000">
            <a:off x="6107917" y="3393281"/>
            <a:ext cx="500066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角丸四角形 29"/>
          <p:cNvSpPr/>
          <p:nvPr/>
        </p:nvSpPr>
        <p:spPr>
          <a:xfrm>
            <a:off x="4929190" y="5072074"/>
            <a:ext cx="2857520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Return result to user</a:t>
            </a:r>
            <a:endParaRPr kumimoji="1" lang="ja-JP" altLang="en-US" dirty="0"/>
          </a:p>
        </p:txBody>
      </p:sp>
      <p:cxnSp>
        <p:nvCxnSpPr>
          <p:cNvPr id="31" name="直線矢印コネクタ 30"/>
          <p:cNvCxnSpPr>
            <a:stCxn id="9" idx="2"/>
            <a:endCxn id="30" idx="0"/>
          </p:cNvCxnSpPr>
          <p:nvPr/>
        </p:nvCxnSpPr>
        <p:spPr>
          <a:xfrm rot="5400000">
            <a:off x="6143636" y="4857760"/>
            <a:ext cx="428628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214282" y="3571876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i="1" dirty="0" smtClean="0">
                <a:latin typeface="Times New Roman" pitchFamily="18" charset="0"/>
                <a:cs typeface="Times New Roman" pitchFamily="18" charset="0"/>
              </a:rPr>
              <a:t>On-demand Merge</a:t>
            </a:r>
            <a:endParaRPr kumimoji="1" lang="ja-JP" altLang="en-US" sz="2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Directory Split</a:t>
            </a:r>
          </a:p>
          <a:p>
            <a:pPr lvl="1"/>
            <a:r>
              <a:rPr lang="en-US" altLang="ja-JP" dirty="0" smtClean="0"/>
              <a:t>Remove </a:t>
            </a:r>
            <a:r>
              <a:rPr lang="en-US" altLang="ja-JP" dirty="0" smtClean="0"/>
              <a:t>one or several </a:t>
            </a:r>
            <a:r>
              <a:rPr lang="en-US" altLang="ja-JP" dirty="0" smtClean="0"/>
              <a:t>source directories from virtual directory, we have two alternatives</a:t>
            </a:r>
          </a:p>
          <a:p>
            <a:pPr lvl="2"/>
            <a:r>
              <a:rPr lang="en-US" altLang="ja-JP" dirty="0" smtClean="0"/>
              <a:t>Remove directory table entries</a:t>
            </a:r>
          </a:p>
          <a:p>
            <a:pPr lvl="3"/>
            <a:r>
              <a:rPr lang="en-US" altLang="ja-JP" dirty="0" smtClean="0"/>
              <a:t>Heavy Operation: Search entire directory table</a:t>
            </a:r>
          </a:p>
          <a:p>
            <a:pPr lvl="3"/>
            <a:r>
              <a:rPr lang="en-US" altLang="ja-JP" dirty="0" smtClean="0"/>
              <a:t>Re-insert overhead if source become available again</a:t>
            </a:r>
          </a:p>
          <a:p>
            <a:pPr lvl="3"/>
            <a:endParaRPr lang="en-US" altLang="ja-JP" dirty="0" smtClean="0"/>
          </a:p>
          <a:p>
            <a:pPr lvl="2"/>
            <a:r>
              <a:rPr lang="en-US" altLang="ja-JP" dirty="0" smtClean="0">
                <a:solidFill>
                  <a:srgbClr val="FF0000"/>
                </a:solidFill>
              </a:rPr>
              <a:t>Blind</a:t>
            </a:r>
            <a:r>
              <a:rPr lang="en-US" altLang="ja-JP" dirty="0" smtClean="0"/>
              <a:t> user view of source directories by filtering</a:t>
            </a:r>
          </a:p>
          <a:p>
            <a:pPr lvl="3"/>
            <a:r>
              <a:rPr lang="en-US" altLang="ja-JP" dirty="0" smtClean="0"/>
              <a:t>Use a in-memory filter to mark current available sources</a:t>
            </a:r>
          </a:p>
          <a:p>
            <a:pPr lvl="3"/>
            <a:r>
              <a:rPr lang="en-US" altLang="ja-JP" dirty="0" smtClean="0"/>
              <a:t>File lookup results are filtered before returning to user</a:t>
            </a:r>
          </a:p>
          <a:p>
            <a:pPr lvl="3"/>
            <a:r>
              <a:rPr lang="en-US" altLang="ja-JP" dirty="0" smtClean="0"/>
              <a:t>Efficient and re-usable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Sep 12, 2007</a:t>
            </a:r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http://www.yl.is.s.u-tokyo.ac.jp/~dunnan/talk/070912.JSSST07.pptx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HandyFS: File Operations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Directory Split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Sep 12, 2007</a:t>
            </a:r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http://www.yl.is.s.u-tokyo.ac.jp/~dunnan/talk/070912.JSSST07.pptx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HandyFS: File Operations</a:t>
            </a:r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1428728" y="2214554"/>
            <a:ext cx="2571768" cy="7143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Lookup a file with full pathname</a:t>
            </a:r>
            <a:endParaRPr kumimoji="1" lang="ja-JP" altLang="en-US" dirty="0"/>
          </a:p>
        </p:txBody>
      </p:sp>
      <p:sp>
        <p:nvSpPr>
          <p:cNvPr id="8" name="角丸四角形 7"/>
          <p:cNvSpPr/>
          <p:nvPr/>
        </p:nvSpPr>
        <p:spPr>
          <a:xfrm>
            <a:off x="1428728" y="5000636"/>
            <a:ext cx="2571768" cy="8572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Retrieve source directory entries from directory table</a:t>
            </a:r>
            <a:endParaRPr kumimoji="1" lang="ja-JP" altLang="en-US" dirty="0"/>
          </a:p>
        </p:txBody>
      </p:sp>
      <p:sp>
        <p:nvSpPr>
          <p:cNvPr id="9" name="角丸四角形 8"/>
          <p:cNvSpPr/>
          <p:nvPr/>
        </p:nvSpPr>
        <p:spPr>
          <a:xfrm>
            <a:off x="5072066" y="2214554"/>
            <a:ext cx="2857520" cy="10001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Lookup file in each retrieved source directory entries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1428728" y="3286124"/>
            <a:ext cx="2571768" cy="135732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If target pathname has not been merged, then merge and store into directory table</a:t>
            </a:r>
            <a:endParaRPr kumimoji="1" lang="ja-JP" altLang="en-US" dirty="0" smtClean="0"/>
          </a:p>
        </p:txBody>
      </p:sp>
      <p:cxnSp>
        <p:nvCxnSpPr>
          <p:cNvPr id="11" name="直線矢印コネクタ 10"/>
          <p:cNvCxnSpPr>
            <a:stCxn id="7" idx="2"/>
            <a:endCxn id="10" idx="0"/>
          </p:cNvCxnSpPr>
          <p:nvPr/>
        </p:nvCxnSpPr>
        <p:spPr>
          <a:xfrm rot="5400000">
            <a:off x="2536017" y="3107529"/>
            <a:ext cx="357190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角丸四角形 13"/>
          <p:cNvSpPr/>
          <p:nvPr/>
        </p:nvSpPr>
        <p:spPr>
          <a:xfrm>
            <a:off x="5072066" y="5214950"/>
            <a:ext cx="2857520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Return result to user</a:t>
            </a:r>
            <a:endParaRPr kumimoji="1" lang="ja-JP" altLang="en-US" dirty="0"/>
          </a:p>
        </p:txBody>
      </p:sp>
      <p:cxnSp>
        <p:nvCxnSpPr>
          <p:cNvPr id="15" name="直線矢印コネクタ 14"/>
          <p:cNvCxnSpPr>
            <a:stCxn id="9" idx="2"/>
            <a:endCxn id="33" idx="0"/>
          </p:cNvCxnSpPr>
          <p:nvPr/>
        </p:nvCxnSpPr>
        <p:spPr>
          <a:xfrm rot="5400000">
            <a:off x="6215074" y="3500438"/>
            <a:ext cx="571504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>
            <a:stCxn id="10" idx="2"/>
            <a:endCxn id="8" idx="0"/>
          </p:cNvCxnSpPr>
          <p:nvPr/>
        </p:nvCxnSpPr>
        <p:spPr>
          <a:xfrm rot="5400000">
            <a:off x="2536017" y="4822041"/>
            <a:ext cx="35719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図形 29"/>
          <p:cNvCxnSpPr>
            <a:stCxn id="8" idx="2"/>
            <a:endCxn id="9" idx="0"/>
          </p:cNvCxnSpPr>
          <p:nvPr/>
        </p:nvCxnSpPr>
        <p:spPr>
          <a:xfrm rot="5400000" flipH="1" flipV="1">
            <a:off x="2786050" y="2143116"/>
            <a:ext cx="3643338" cy="3786214"/>
          </a:xfrm>
          <a:prstGeom prst="bentConnector5">
            <a:avLst>
              <a:gd name="adj1" fmla="val -6274"/>
              <a:gd name="adj2" fmla="val 48113"/>
              <a:gd name="adj3" fmla="val 106274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角丸四角形 32"/>
          <p:cNvSpPr/>
          <p:nvPr/>
        </p:nvSpPr>
        <p:spPr>
          <a:xfrm>
            <a:off x="5072066" y="3786190"/>
            <a:ext cx="2857520" cy="8572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Filtering out results that are from removed source directories</a:t>
            </a:r>
            <a:endParaRPr kumimoji="1" lang="ja-JP" altLang="en-US" dirty="0"/>
          </a:p>
        </p:txBody>
      </p:sp>
      <p:cxnSp>
        <p:nvCxnSpPr>
          <p:cNvPr id="39" name="直線矢印コネクタ 38"/>
          <p:cNvCxnSpPr>
            <a:stCxn id="33" idx="2"/>
            <a:endCxn id="14" idx="0"/>
          </p:cNvCxnSpPr>
          <p:nvPr/>
        </p:nvCxnSpPr>
        <p:spPr>
          <a:xfrm rot="5400000">
            <a:off x="6215074" y="4929198"/>
            <a:ext cx="571504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File Creation</a:t>
            </a:r>
          </a:p>
          <a:p>
            <a:pPr lvl="1"/>
            <a:r>
              <a:rPr lang="en-US" altLang="ja-JP" dirty="0" smtClean="0"/>
              <a:t>File is created at random source directory</a:t>
            </a:r>
          </a:p>
          <a:p>
            <a:pPr lvl="1"/>
            <a:r>
              <a:rPr kumimoji="1" lang="en-US" altLang="ja-JP" dirty="0" smtClean="0"/>
              <a:t>For directory file, an entry is created in directory table</a:t>
            </a:r>
          </a:p>
          <a:p>
            <a:pPr lvl="1"/>
            <a:endParaRPr kumimoji="1" lang="en-US" altLang="ja-JP" dirty="0" smtClean="0"/>
          </a:p>
          <a:p>
            <a:r>
              <a:rPr lang="en-US" altLang="ja-JP" dirty="0" smtClean="0"/>
              <a:t>Directory Read</a:t>
            </a:r>
          </a:p>
          <a:p>
            <a:pPr lvl="1"/>
            <a:r>
              <a:rPr lang="en-US" altLang="ja-JP" dirty="0" smtClean="0"/>
              <a:t>Similar as file lookup</a:t>
            </a:r>
          </a:p>
          <a:p>
            <a:pPr lvl="2"/>
            <a:r>
              <a:rPr lang="en-US" altLang="ja-JP" dirty="0" smtClean="0"/>
              <a:t>Lookup target directory</a:t>
            </a:r>
          </a:p>
          <a:p>
            <a:pPr lvl="2"/>
            <a:r>
              <a:rPr kumimoji="1" lang="en-US" altLang="ja-JP" dirty="0" smtClean="0"/>
              <a:t>Read all entries from source directories that composed of target directory</a:t>
            </a:r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Sep 12, 2007</a:t>
            </a:r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http://www.yl.is.s.u-tokyo.ac.jp/~dunnan/talk/070912.JSSST07.pptx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HandyFS: File Operations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Some Practical Problems</a:t>
            </a:r>
          </a:p>
          <a:p>
            <a:pPr lvl="1"/>
            <a:r>
              <a:rPr kumimoji="1" lang="en-US" altLang="ja-JP" dirty="0" smtClean="0"/>
              <a:t>Same file from multiple sources</a:t>
            </a:r>
          </a:p>
          <a:p>
            <a:pPr lvl="2"/>
            <a:r>
              <a:rPr lang="en-US" altLang="ja-JP" dirty="0" smtClean="0"/>
              <a:t>Not compatible with UNIX file semantics</a:t>
            </a:r>
          </a:p>
          <a:p>
            <a:pPr lvl="2"/>
            <a:r>
              <a:rPr lang="en-US" altLang="ja-JP" dirty="0" smtClean="0"/>
              <a:t>Define priority of source directory</a:t>
            </a:r>
          </a:p>
          <a:p>
            <a:pPr lvl="3"/>
            <a:r>
              <a:rPr lang="en-US" altLang="ja-JP" dirty="0" smtClean="0"/>
              <a:t>Only files from source directory with high priority are visible to user</a:t>
            </a:r>
          </a:p>
          <a:p>
            <a:pPr lvl="1"/>
            <a:endParaRPr lang="en-US" altLang="ja-JP" dirty="0" smtClean="0"/>
          </a:p>
          <a:p>
            <a:pPr lvl="1"/>
            <a:r>
              <a:rPr lang="en-US" altLang="ja-JP" dirty="0" smtClean="0"/>
              <a:t>Stale of Directory Table</a:t>
            </a:r>
          </a:p>
          <a:p>
            <a:pPr lvl="2"/>
            <a:r>
              <a:rPr kumimoji="1" lang="en-US" altLang="ja-JP" dirty="0" smtClean="0"/>
              <a:t>Remote directory tree may be modified by its local operations</a:t>
            </a:r>
          </a:p>
          <a:p>
            <a:pPr lvl="2"/>
            <a:r>
              <a:rPr kumimoji="1" lang="en-US" altLang="ja-JP" dirty="0" smtClean="0"/>
              <a:t>Periodically update</a:t>
            </a:r>
          </a:p>
          <a:p>
            <a:pPr lvl="2"/>
            <a:endParaRPr kumimoji="1" lang="en-US" altLang="ja-JP" dirty="0" smtClean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Sep 12, 2007</a:t>
            </a:r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http://www.yl.is.s.u-tokyo.ac.jp/~dunnan/talk/070912.JSSST07.pptx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HandyFS: File Operations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Experimental Environments</a:t>
            </a:r>
          </a:p>
          <a:p>
            <a:pPr lvl="1"/>
            <a:r>
              <a:rPr kumimoji="1" lang="en-US" altLang="ja-JP" dirty="0" smtClean="0"/>
              <a:t>InTrigger Platform</a:t>
            </a:r>
            <a:r>
              <a:rPr lang="en-US" altLang="ja-JP" dirty="0" smtClean="0"/>
              <a:t>: </a:t>
            </a:r>
            <a:r>
              <a:rPr lang="en-US" altLang="ja-JP" dirty="0" smtClean="0">
                <a:hlinkClick r:id="rId2"/>
              </a:rPr>
              <a:t>https://www.logos.ic.i.u-tokyo.ac.jp/intrigger/</a:t>
            </a:r>
            <a:r>
              <a:rPr lang="en-US" altLang="ja-JP" dirty="0" smtClean="0"/>
              <a:t> 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Sep 12, 2007</a:t>
            </a:r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http://www.yl.is.s.u-tokyo.ac.jp/~dunnan/talk/070912.JSSST07.pptx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HandyFS: Evaluation</a:t>
            </a:r>
            <a:endParaRPr kumimoji="1" lang="ja-JP" alt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357290" y="2857496"/>
          <a:ext cx="6500858" cy="3071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0429"/>
                <a:gridCol w="3250429"/>
              </a:tblGrid>
              <a:tr h="3839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Hardware/Software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Specification</a:t>
                      </a:r>
                      <a:endParaRPr lang="en-US" dirty="0"/>
                    </a:p>
                  </a:txBody>
                  <a:tcPr/>
                </a:tc>
              </a:tr>
              <a:tr h="3839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CPU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Core2 Duo 2.13Hz</a:t>
                      </a:r>
                      <a:endParaRPr lang="en-US" dirty="0"/>
                    </a:p>
                  </a:txBody>
                  <a:tcPr/>
                </a:tc>
              </a:tr>
              <a:tr h="3839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Memory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4GB</a:t>
                      </a:r>
                      <a:endParaRPr lang="en-US" dirty="0"/>
                    </a:p>
                  </a:txBody>
                  <a:tcPr/>
                </a:tc>
              </a:tr>
              <a:tr h="3839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Network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Gigabit Ethernet</a:t>
                      </a:r>
                      <a:endParaRPr lang="en-US" dirty="0"/>
                    </a:p>
                  </a:txBody>
                  <a:tcPr/>
                </a:tc>
              </a:tr>
              <a:tr h="3839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Linux 2.6.18</a:t>
                      </a:r>
                      <a:endParaRPr lang="en-US" dirty="0"/>
                    </a:p>
                  </a:txBody>
                  <a:tcPr/>
                </a:tc>
              </a:tr>
              <a:tr h="3839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FUSE</a:t>
                      </a:r>
                      <a:r>
                        <a:rPr lang="en-US" baseline="0" dirty="0" smtClean="0"/>
                        <a:t> Kernel Interface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7.8</a:t>
                      </a:r>
                      <a:endParaRPr lang="en-US" dirty="0"/>
                    </a:p>
                  </a:txBody>
                  <a:tcPr/>
                </a:tc>
              </a:tr>
              <a:tr h="3839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FUSE Library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2.7.0</a:t>
                      </a:r>
                      <a:endParaRPr lang="en-US" dirty="0"/>
                    </a:p>
                  </a:txBody>
                  <a:tcPr/>
                </a:tc>
              </a:tr>
              <a:tr h="3839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SSHFS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Experimental Results</a:t>
            </a:r>
          </a:p>
          <a:p>
            <a:pPr lvl="1"/>
            <a:r>
              <a:rPr lang="en-US" altLang="ja-JP" dirty="0" smtClean="0"/>
              <a:t>Data Transfer Rate</a:t>
            </a:r>
            <a:endParaRPr lang="en-US" altLang="ja-JP" dirty="0"/>
          </a:p>
          <a:p>
            <a:pPr>
              <a:buNone/>
            </a:pPr>
            <a:endParaRPr kumimoji="1" lang="en-US" altLang="ja-JP" dirty="0" smtClean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Sep 12, 2007</a:t>
            </a:r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http://www.yl.is.s.u-tokyo.ac.jp/~dunnan/talk/070912.JSSST07.pptx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HandyFS</a:t>
            </a:r>
            <a:r>
              <a:rPr kumimoji="1" lang="en-US" altLang="ja-JP" dirty="0" smtClean="0"/>
              <a:t>: Evaluation</a:t>
            </a:r>
            <a:endParaRPr kumimoji="1" lang="ja-JP" altLang="en-US"/>
          </a:p>
        </p:txBody>
      </p:sp>
      <p:graphicFrame>
        <p:nvGraphicFramePr>
          <p:cNvPr id="8" name="グラフ 3"/>
          <p:cNvGraphicFramePr/>
          <p:nvPr/>
        </p:nvGraphicFramePr>
        <p:xfrm>
          <a:off x="1285852" y="2357430"/>
          <a:ext cx="6715172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角丸四角形吹き出し 8"/>
          <p:cNvSpPr/>
          <p:nvPr/>
        </p:nvSpPr>
        <p:spPr>
          <a:xfrm>
            <a:off x="6429388" y="1643050"/>
            <a:ext cx="2286016" cy="642942"/>
          </a:xfrm>
          <a:prstGeom prst="wedgeRoundRectCallout">
            <a:avLst>
              <a:gd name="adj1" fmla="val -131643"/>
              <a:gd name="adj2" fmla="val 277099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SSHFS-FUSE overhead</a:t>
            </a:r>
            <a:endParaRPr kumimoji="1" lang="ja-JP" altLang="en-US" dirty="0"/>
          </a:p>
        </p:txBody>
      </p:sp>
      <p:sp>
        <p:nvSpPr>
          <p:cNvPr id="10" name="右中かっこ 9"/>
          <p:cNvSpPr/>
          <p:nvPr/>
        </p:nvSpPr>
        <p:spPr>
          <a:xfrm>
            <a:off x="4143372" y="3071810"/>
            <a:ext cx="357190" cy="1571636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右中かっこ 10"/>
          <p:cNvSpPr/>
          <p:nvPr/>
        </p:nvSpPr>
        <p:spPr>
          <a:xfrm>
            <a:off x="5929322" y="4572008"/>
            <a:ext cx="142876" cy="428628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吹き出し 11"/>
          <p:cNvSpPr/>
          <p:nvPr/>
        </p:nvSpPr>
        <p:spPr>
          <a:xfrm>
            <a:off x="6429388" y="3000372"/>
            <a:ext cx="2286016" cy="571504"/>
          </a:xfrm>
          <a:prstGeom prst="wedgeRoundRectCallout">
            <a:avLst>
              <a:gd name="adj1" fmla="val -62893"/>
              <a:gd name="adj2" fmla="val 250671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TWICE</a:t>
            </a:r>
            <a:r>
              <a:rPr kumimoji="1" lang="en-US" altLang="ja-JP" dirty="0" smtClean="0"/>
              <a:t>-FUSE-MOUNT </a:t>
            </a:r>
            <a:r>
              <a:rPr kumimoji="1" lang="en-US" altLang="ja-JP" dirty="0" smtClean="0"/>
              <a:t>overhead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3200" dirty="0" smtClean="0"/>
              <a:t>Background</a:t>
            </a:r>
          </a:p>
          <a:p>
            <a:r>
              <a:rPr lang="en-US" altLang="ja-JP" sz="3200" dirty="0" smtClean="0"/>
              <a:t>Related Work</a:t>
            </a:r>
          </a:p>
          <a:p>
            <a:pPr lvl="1"/>
            <a:r>
              <a:rPr lang="en-US" altLang="ja-JP" sz="2800" dirty="0" smtClean="0"/>
              <a:t>SSHFS</a:t>
            </a:r>
          </a:p>
          <a:p>
            <a:pPr lvl="1"/>
            <a:r>
              <a:rPr kumimoji="1" lang="en-US" altLang="ja-JP" sz="2800" dirty="0" smtClean="0"/>
              <a:t>FUSE</a:t>
            </a:r>
          </a:p>
          <a:p>
            <a:r>
              <a:rPr lang="en-US" altLang="ja-JP" sz="3200" dirty="0" smtClean="0"/>
              <a:t>HandyFS</a:t>
            </a:r>
          </a:p>
          <a:p>
            <a:pPr lvl="1"/>
            <a:r>
              <a:rPr kumimoji="1" lang="en-US" altLang="ja-JP" sz="2800" dirty="0" smtClean="0"/>
              <a:t>Designs and Implementation</a:t>
            </a:r>
          </a:p>
          <a:p>
            <a:pPr lvl="1"/>
            <a:r>
              <a:rPr lang="en-US" altLang="ja-JP" sz="2800" dirty="0" smtClean="0"/>
              <a:t>Evaluation and Problems</a:t>
            </a:r>
          </a:p>
          <a:p>
            <a:r>
              <a:rPr kumimoji="1" lang="en-US" altLang="ja-JP" sz="3200" dirty="0" smtClean="0"/>
              <a:t>Future Work</a:t>
            </a:r>
            <a:endParaRPr kumimoji="1" lang="ja-JP" altLang="en-US" sz="3200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Sep 12, 2007</a:t>
            </a:r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http://www.yl.is.s.u-tokyo.ac.jp/~dunnan/talk/070912.JSSST07.pptx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Outline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Experimental Results</a:t>
            </a:r>
          </a:p>
          <a:p>
            <a:pPr lvl="1"/>
            <a:r>
              <a:rPr lang="en-US" altLang="ja-JP" dirty="0" smtClean="0"/>
              <a:t>Source Compilation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Sep 12, 2007</a:t>
            </a:r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http://www.yl.is.s.u-tokyo.ac.jp/~dunnan/talk/070912.JSSST07.pptx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HandyFS</a:t>
            </a:r>
            <a:r>
              <a:rPr kumimoji="1" lang="en-US" altLang="ja-JP" dirty="0" smtClean="0"/>
              <a:t>: Evaluation</a:t>
            </a:r>
            <a:endParaRPr kumimoji="1" lang="ja-JP" altLang="en-US"/>
          </a:p>
        </p:txBody>
      </p:sp>
      <p:graphicFrame>
        <p:nvGraphicFramePr>
          <p:cNvPr id="8" name="グラフ 5"/>
          <p:cNvGraphicFramePr/>
          <p:nvPr/>
        </p:nvGraphicFramePr>
        <p:xfrm>
          <a:off x="1000100" y="2428868"/>
          <a:ext cx="7072362" cy="3929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左中かっこ 8"/>
          <p:cNvSpPr/>
          <p:nvPr/>
        </p:nvSpPr>
        <p:spPr>
          <a:xfrm>
            <a:off x="4929190" y="4572008"/>
            <a:ext cx="214314" cy="785818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吹き出し 9"/>
          <p:cNvSpPr/>
          <p:nvPr/>
        </p:nvSpPr>
        <p:spPr>
          <a:xfrm>
            <a:off x="1785918" y="3786190"/>
            <a:ext cx="2143140" cy="928694"/>
          </a:xfrm>
          <a:prstGeom prst="wedgeRoundRectCallout">
            <a:avLst>
              <a:gd name="adj1" fmla="val 95202"/>
              <a:gd name="adj2" fmla="val 81133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Wide-Area Latency</a:t>
            </a:r>
          </a:p>
          <a:p>
            <a:pPr algn="ctr"/>
            <a:r>
              <a:rPr kumimoji="1" lang="en-US" altLang="ja-JP" dirty="0" smtClean="0"/>
              <a:t>SSHFS Overhead</a:t>
            </a:r>
            <a:endParaRPr kumimoji="1" lang="ja-JP" altLang="en-US" dirty="0" smtClean="0"/>
          </a:p>
        </p:txBody>
      </p:sp>
      <p:sp>
        <p:nvSpPr>
          <p:cNvPr id="11" name="角丸四角形吹き出し 10"/>
          <p:cNvSpPr/>
          <p:nvPr/>
        </p:nvSpPr>
        <p:spPr>
          <a:xfrm>
            <a:off x="3071802" y="2928934"/>
            <a:ext cx="2428892" cy="714380"/>
          </a:xfrm>
          <a:prstGeom prst="wedgeRoundRectCallout">
            <a:avLst>
              <a:gd name="adj1" fmla="val 60712"/>
              <a:gd name="adj2" fmla="val 80994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TWICE</a:t>
            </a:r>
            <a:r>
              <a:rPr lang="en-US" altLang="ja-JP" dirty="0" smtClean="0"/>
              <a:t>-FUSE-MOUNT </a:t>
            </a:r>
            <a:r>
              <a:rPr lang="en-US" altLang="ja-JP" dirty="0" smtClean="0"/>
              <a:t>overhead</a:t>
            </a:r>
            <a:endParaRPr kumimoji="1" lang="ja-JP" altLang="en-US" dirty="0" smtClean="0"/>
          </a:p>
        </p:txBody>
      </p:sp>
      <p:sp>
        <p:nvSpPr>
          <p:cNvPr id="12" name="左中かっこ 11"/>
          <p:cNvSpPr/>
          <p:nvPr/>
        </p:nvSpPr>
        <p:spPr>
          <a:xfrm>
            <a:off x="5857884" y="3429000"/>
            <a:ext cx="214314" cy="1000132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Performance</a:t>
            </a:r>
          </a:p>
          <a:p>
            <a:pPr lvl="1"/>
            <a:r>
              <a:rPr kumimoji="1" lang="en-US" altLang="ja-JP" dirty="0" smtClean="0"/>
              <a:t>HandyFS itself</a:t>
            </a:r>
          </a:p>
          <a:p>
            <a:pPr lvl="2"/>
            <a:r>
              <a:rPr lang="en-US" altLang="ja-JP" dirty="0" smtClean="0"/>
              <a:t>To </a:t>
            </a:r>
            <a:r>
              <a:rPr lang="en-US" altLang="ja-JP" dirty="0" smtClean="0"/>
              <a:t>remove MOUNT-TWICE</a:t>
            </a:r>
            <a:r>
              <a:rPr lang="en-US" altLang="ja-JP" dirty="0" smtClean="0"/>
              <a:t> </a:t>
            </a:r>
            <a:r>
              <a:rPr lang="en-US" altLang="ja-JP" dirty="0" smtClean="0"/>
              <a:t>overhead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SSHFS performance</a:t>
            </a:r>
          </a:p>
          <a:p>
            <a:pPr lvl="2"/>
            <a:r>
              <a:rPr lang="en-US" altLang="ja-JP" dirty="0" smtClean="0"/>
              <a:t>Need be tuned at source level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Scalability</a:t>
            </a:r>
          </a:p>
          <a:p>
            <a:pPr lvl="1"/>
            <a:r>
              <a:rPr lang="en-US" altLang="ja-JP" dirty="0" smtClean="0"/>
              <a:t>“One-to-All” mount </a:t>
            </a:r>
            <a:r>
              <a:rPr lang="en-US" altLang="ja-JP" dirty="0" smtClean="0">
                <a:sym typeface="Wingdings" pitchFamily="2" charset="2"/>
              </a:rPr>
              <a:t> “All-to-All” mount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Sep 12, 2007</a:t>
            </a:r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http://www.yl.is.s.u-tokyo.ac.jp/~dunnan/talk/070912.JSSST07.pptx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21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Future Work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3200" dirty="0" smtClean="0"/>
              <a:t>User explicit sharing operation</a:t>
            </a:r>
          </a:p>
          <a:p>
            <a:pPr lvl="1"/>
            <a:r>
              <a:rPr kumimoji="1" lang="en-US" altLang="ja-JP" sz="2800" dirty="0" err="1" smtClean="0"/>
              <a:t>rcp</a:t>
            </a:r>
            <a:r>
              <a:rPr kumimoji="1" lang="en-US" altLang="ja-JP" sz="2800" dirty="0" smtClean="0"/>
              <a:t>, </a:t>
            </a:r>
            <a:r>
              <a:rPr kumimoji="1" lang="en-US" altLang="ja-JP" sz="2800" dirty="0" err="1" smtClean="0"/>
              <a:t>scp</a:t>
            </a:r>
            <a:r>
              <a:rPr lang="en-US" altLang="ja-JP" sz="2800" baseline="30000" dirty="0" smtClean="0"/>
              <a:t>[</a:t>
            </a:r>
            <a:r>
              <a:rPr lang="en-US" altLang="ja-JP" sz="2800" baseline="30000" dirty="0" err="1" smtClean="0"/>
              <a:t>OpenSSH</a:t>
            </a:r>
            <a:r>
              <a:rPr lang="en-US" altLang="ja-JP" sz="2800" baseline="30000" dirty="0" smtClean="0"/>
              <a:t>]</a:t>
            </a:r>
            <a:endParaRPr kumimoji="1" lang="en-US" altLang="ja-JP" sz="2800" dirty="0" smtClean="0"/>
          </a:p>
          <a:p>
            <a:pPr lvl="1"/>
            <a:r>
              <a:rPr lang="en-US" altLang="ja-JP" sz="2800" dirty="0" smtClean="0"/>
              <a:t>FTP</a:t>
            </a:r>
            <a:r>
              <a:rPr kumimoji="1" lang="en-US" altLang="ja-JP" sz="2800" baseline="30000" dirty="0" smtClean="0"/>
              <a:t>[</a:t>
            </a:r>
            <a:r>
              <a:rPr lang="en-US" sz="2800" baseline="30000" dirty="0" smtClean="0"/>
              <a:t>J. </a:t>
            </a:r>
            <a:r>
              <a:rPr lang="en-US" sz="2800" baseline="30000" dirty="0" err="1" smtClean="0"/>
              <a:t>Postel</a:t>
            </a:r>
            <a:r>
              <a:rPr lang="en-US" sz="2800" baseline="30000" dirty="0" smtClean="0"/>
              <a:t>, et al. 1985.</a:t>
            </a:r>
            <a:r>
              <a:rPr kumimoji="1" lang="en-US" altLang="ja-JP" sz="2800" baseline="30000" dirty="0" smtClean="0"/>
              <a:t>]</a:t>
            </a:r>
            <a:r>
              <a:rPr kumimoji="1" lang="en-US" altLang="ja-JP" sz="2800" dirty="0" smtClean="0"/>
              <a:t>, </a:t>
            </a:r>
            <a:r>
              <a:rPr kumimoji="1" lang="en-US" altLang="ja-JP" sz="2800" dirty="0" err="1" smtClean="0"/>
              <a:t>GridFTP</a:t>
            </a:r>
            <a:r>
              <a:rPr kumimoji="1" lang="en-US" altLang="ja-JP" sz="2800" baseline="30000" dirty="0" smtClean="0"/>
              <a:t>[</a:t>
            </a:r>
            <a:r>
              <a:rPr kumimoji="1" lang="en-US" altLang="ja-JP" sz="2800" baseline="30000" dirty="0" err="1" smtClean="0"/>
              <a:t>Globus</a:t>
            </a:r>
            <a:r>
              <a:rPr kumimoji="1" lang="en-US" altLang="ja-JP" sz="2800" baseline="30000" dirty="0" smtClean="0"/>
              <a:t>]</a:t>
            </a:r>
          </a:p>
          <a:p>
            <a:pPr lvl="1"/>
            <a:endParaRPr kumimoji="1" lang="en-US" altLang="ja-JP" sz="2800" dirty="0" smtClean="0"/>
          </a:p>
          <a:p>
            <a:r>
              <a:rPr kumimoji="1" lang="en-US" altLang="ja-JP" sz="3200" dirty="0" smtClean="0"/>
              <a:t>Conventional Distributed File System</a:t>
            </a:r>
          </a:p>
          <a:p>
            <a:pPr lvl="1"/>
            <a:r>
              <a:rPr lang="en-US" altLang="ja-JP" sz="2800" dirty="0" smtClean="0"/>
              <a:t>Inner-Cluster Sharing</a:t>
            </a:r>
          </a:p>
          <a:p>
            <a:pPr lvl="2"/>
            <a:r>
              <a:rPr lang="en-US" altLang="ja-JP" sz="2800" dirty="0" smtClean="0"/>
              <a:t>NFSv3, NFSv4</a:t>
            </a:r>
          </a:p>
          <a:p>
            <a:pPr lvl="1"/>
            <a:r>
              <a:rPr lang="en-US" altLang="ja-JP" sz="2800" dirty="0" smtClean="0"/>
              <a:t>Inter-Cluster Sharing</a:t>
            </a:r>
          </a:p>
          <a:p>
            <a:pPr lvl="2"/>
            <a:r>
              <a:rPr lang="en-US" altLang="ja-JP" sz="2800" dirty="0" smtClean="0"/>
              <a:t>AFS</a:t>
            </a:r>
            <a:r>
              <a:rPr lang="en-US" altLang="ja-JP" sz="2800" baseline="30000" dirty="0" smtClean="0"/>
              <a:t>[</a:t>
            </a:r>
            <a:r>
              <a:rPr lang="en-US" altLang="ja-JP" sz="2800" baseline="30000" dirty="0" err="1" smtClean="0"/>
              <a:t>OpenAFS</a:t>
            </a:r>
            <a:r>
              <a:rPr lang="en-US" altLang="ja-JP" sz="2800" baseline="30000" dirty="0" smtClean="0"/>
              <a:t>]</a:t>
            </a:r>
            <a:r>
              <a:rPr lang="en-US" altLang="ja-JP" sz="2800" dirty="0" smtClean="0"/>
              <a:t>, Gfarm</a:t>
            </a:r>
            <a:r>
              <a:rPr lang="en-US" altLang="ja-JP" sz="2800" baseline="30000" dirty="0" smtClean="0"/>
              <a:t>[Tatebe et al. ‘04]</a:t>
            </a:r>
            <a:endParaRPr lang="en-US" altLang="ja-JP" sz="2800" dirty="0" smtClean="0"/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Background: File Sharing on Grid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Sep 12, 2007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http://www.yl.is.s.u-tokyo.ac.jp/~dunnan/talk/070912.JSSST07.pptx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2800" dirty="0" smtClean="0"/>
              <a:t>Complexity of conventional DFSs</a:t>
            </a:r>
          </a:p>
          <a:p>
            <a:pPr lvl="1"/>
            <a:r>
              <a:rPr lang="en-US" altLang="ja-JP" sz="2400" dirty="0" smtClean="0"/>
              <a:t>Client-Server Configurations</a:t>
            </a:r>
          </a:p>
          <a:p>
            <a:pPr lvl="1"/>
            <a:r>
              <a:rPr lang="en-US" altLang="ja-JP" sz="2400" dirty="0" smtClean="0"/>
              <a:t>Administrative Privilege</a:t>
            </a:r>
          </a:p>
          <a:p>
            <a:pPr lvl="1"/>
            <a:r>
              <a:rPr lang="en-US" altLang="ja-JP" sz="2400" dirty="0" smtClean="0"/>
              <a:t>Typical Firewall Setting of the Grid</a:t>
            </a:r>
          </a:p>
          <a:p>
            <a:pPr lvl="1"/>
            <a:endParaRPr lang="en-US" altLang="ja-JP" sz="2800" dirty="0" smtClean="0"/>
          </a:p>
          <a:p>
            <a:r>
              <a:rPr kumimoji="1" lang="en-US" altLang="ja-JP" sz="2800" dirty="0" smtClean="0"/>
              <a:t>Simplicity of </a:t>
            </a:r>
            <a:r>
              <a:rPr lang="en-US" altLang="ja-JP" sz="2800" dirty="0" smtClean="0"/>
              <a:t>SSHFS </a:t>
            </a:r>
            <a:r>
              <a:rPr lang="en-US" altLang="ja-JP" sz="2400" baseline="30000" dirty="0" smtClean="0"/>
              <a:t>[</a:t>
            </a:r>
            <a:r>
              <a:rPr lang="en-US" altLang="ja-JP" sz="2400" baseline="30000" dirty="0" smtClean="0"/>
              <a:t>http://fuse.sourceforge.net/sshfs.html]</a:t>
            </a:r>
            <a:endParaRPr kumimoji="1" lang="en-US" altLang="ja-JP" sz="3200" baseline="30000" dirty="0" smtClean="0"/>
          </a:p>
          <a:p>
            <a:pPr lvl="1"/>
            <a:r>
              <a:rPr lang="en-US" altLang="ja-JP" sz="2400" dirty="0" smtClean="0"/>
              <a:t>Only need available SSH </a:t>
            </a:r>
            <a:r>
              <a:rPr lang="en-US" altLang="ja-JP" sz="2400" dirty="0" smtClean="0"/>
              <a:t>connection</a:t>
            </a:r>
            <a:endParaRPr kumimoji="1" lang="en-US" altLang="ja-JP" sz="2400" dirty="0" smtClean="0"/>
          </a:p>
          <a:p>
            <a:pPr lvl="1"/>
            <a:r>
              <a:rPr kumimoji="1" lang="en-US" altLang="ja-JP" sz="2400" dirty="0" smtClean="0"/>
              <a:t>Client-side </a:t>
            </a:r>
            <a:r>
              <a:rPr kumimoji="1" lang="en-US" altLang="ja-JP" sz="2400" dirty="0" smtClean="0"/>
              <a:t>mount only</a:t>
            </a:r>
          </a:p>
          <a:p>
            <a:pPr lvl="1"/>
            <a:r>
              <a:rPr lang="en-US" altLang="ja-JP" sz="2400" dirty="0" smtClean="0"/>
              <a:t>User-level Operations without </a:t>
            </a:r>
            <a:r>
              <a:rPr lang="en-US" altLang="ja-JP" sz="2400" dirty="0" smtClean="0"/>
              <a:t>privileges</a:t>
            </a:r>
            <a:endParaRPr kumimoji="1" lang="en-US" altLang="ja-JP" sz="2400" dirty="0" smtClean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Sep 12, 2007</a:t>
            </a:r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http://www.yl.is.s.u-tokyo.ac.jp/~dunnan/talk/070912.JSSST07.pptx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SSHFS: A simple alternative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sz="2800" dirty="0" smtClean="0">
                <a:solidFill>
                  <a:srgbClr val="FF0000"/>
                </a:solidFill>
              </a:rPr>
              <a:t>Create</a:t>
            </a:r>
            <a:r>
              <a:rPr lang="en-US" altLang="ja-JP" sz="2800" dirty="0" smtClean="0"/>
              <a:t> local mount point</a:t>
            </a:r>
          </a:p>
          <a:p>
            <a:pPr lvl="1"/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user@hongo000:~$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mkdir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mnt_chiba</a:t>
            </a:r>
            <a:endParaRPr lang="en-US" altLang="ja-JP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altLang="ja-JP" sz="2800" dirty="0" smtClean="0"/>
          </a:p>
          <a:p>
            <a:r>
              <a:rPr lang="en-US" altLang="ja-JP" sz="2800" dirty="0" smtClean="0">
                <a:solidFill>
                  <a:srgbClr val="FF0000"/>
                </a:solidFill>
              </a:rPr>
              <a:t>Mount</a:t>
            </a:r>
            <a:r>
              <a:rPr lang="en-US" altLang="ja-JP" sz="2800" dirty="0" smtClean="0"/>
              <a:t> remote directory to mount point</a:t>
            </a:r>
          </a:p>
          <a:p>
            <a:pPr lvl="1"/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user@hongo000:~$ sshfs 		chiba000.intrigger.nii.ac.jp:/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sharedir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	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mnt_chiba</a:t>
            </a:r>
            <a:endParaRPr lang="en-US" altLang="ja-JP" sz="2400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altLang="ja-JP" sz="2800" dirty="0" smtClean="0"/>
          </a:p>
          <a:p>
            <a:r>
              <a:rPr lang="en-US" altLang="ja-JP" sz="2800" dirty="0" smtClean="0">
                <a:solidFill>
                  <a:srgbClr val="FF0000"/>
                </a:solidFill>
              </a:rPr>
              <a:t>Access</a:t>
            </a:r>
            <a:r>
              <a:rPr lang="en-US" altLang="ja-JP" sz="2800" dirty="0" smtClean="0"/>
              <a:t> remote files via local mount point</a:t>
            </a:r>
          </a:p>
          <a:p>
            <a:pPr lvl="1"/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user@hongo000:~$ [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rm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, cp,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mkdir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]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mnt_chiba</a:t>
            </a:r>
            <a:endParaRPr kumimoji="1" lang="ja-JP" alt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Sep 12, 2007</a:t>
            </a:r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http://www.yl.is.s.u-tokyo.ac.jp/~dunnan/talk/070912.JSSST07.pptx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5</a:t>
            </a:fld>
            <a:endParaRPr kumimoji="1" lang="ja-JP" altLang="en-US" dirty="0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SSHFS: Usage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Sep 12, 2007</a:t>
            </a:r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http://www.yl.is.s.u-tokyo.ac.jp/~dunnan/talk/070912.JSSST07.pptx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SSHFS: Framework</a:t>
            </a:r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1428728" y="3214686"/>
            <a:ext cx="1714512" cy="50006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accent5"/>
                </a:solidFill>
              </a:rPr>
              <a:t>fuse</a:t>
            </a:r>
            <a:endParaRPr kumimoji="1" lang="ja-JP" altLang="en-US" sz="2000" dirty="0">
              <a:solidFill>
                <a:schemeClr val="accent5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00100" y="2786058"/>
            <a:ext cx="27146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 err="1" smtClean="0">
                <a:solidFill>
                  <a:srgbClr val="00B050"/>
                </a:solidFill>
              </a:rPr>
              <a:t>hostA</a:t>
            </a:r>
            <a:r>
              <a:rPr kumimoji="1" lang="en-US" altLang="ja-JP" sz="2000" dirty="0" err="1" smtClean="0">
                <a:solidFill>
                  <a:srgbClr val="00B050"/>
                </a:solidFill>
              </a:rPr>
              <a:t>_mountpoint</a:t>
            </a:r>
            <a:endParaRPr kumimoji="1" lang="ja-JP" altLang="en-US" sz="2000" dirty="0">
              <a:solidFill>
                <a:srgbClr val="00B05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000628" y="2786058"/>
            <a:ext cx="27146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 err="1" smtClean="0">
                <a:solidFill>
                  <a:srgbClr val="00B050"/>
                </a:solidFill>
              </a:rPr>
              <a:t>hostB</a:t>
            </a:r>
            <a:r>
              <a:rPr kumimoji="1" lang="en-US" altLang="ja-JP" sz="2000" dirty="0" err="1" smtClean="0">
                <a:solidFill>
                  <a:srgbClr val="00B050"/>
                </a:solidFill>
              </a:rPr>
              <a:t>_mountpoint</a:t>
            </a:r>
            <a:endParaRPr kumimoji="1" lang="ja-JP" altLang="en-US" sz="2000" dirty="0">
              <a:solidFill>
                <a:srgbClr val="00B050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428728" y="3714752"/>
            <a:ext cx="1714512" cy="50006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accent5"/>
                </a:solidFill>
              </a:rPr>
              <a:t>SSH client</a:t>
            </a:r>
            <a:endParaRPr kumimoji="1" lang="ja-JP" altLang="en-US" sz="2000" dirty="0">
              <a:solidFill>
                <a:schemeClr val="accent5"/>
              </a:solidFill>
            </a:endParaRPr>
          </a:p>
        </p:txBody>
      </p:sp>
      <p:sp>
        <p:nvSpPr>
          <p:cNvPr id="12" name="円/楕円 11"/>
          <p:cNvSpPr/>
          <p:nvPr/>
        </p:nvSpPr>
        <p:spPr>
          <a:xfrm>
            <a:off x="1428728" y="5500702"/>
            <a:ext cx="1643074" cy="71438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err="1" smtClean="0">
                <a:solidFill>
                  <a:schemeClr val="accent5"/>
                </a:solidFill>
              </a:rPr>
              <a:t>hostA</a:t>
            </a:r>
            <a:endParaRPr kumimoji="1" lang="ja-JP" altLang="en-US" sz="2400" dirty="0">
              <a:solidFill>
                <a:schemeClr val="accent5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142976" y="2428868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7" name="右中かっこ 16"/>
          <p:cNvSpPr/>
          <p:nvPr/>
        </p:nvSpPr>
        <p:spPr>
          <a:xfrm>
            <a:off x="7358082" y="3143248"/>
            <a:ext cx="285752" cy="1000132"/>
          </a:xfrm>
          <a:prstGeom prst="rightBrace">
            <a:avLst/>
          </a:prstGeom>
          <a:ln w="2857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715272" y="3500438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 smtClean="0">
                <a:solidFill>
                  <a:srgbClr val="002060"/>
                </a:solidFill>
              </a:rPr>
              <a:t>SSHFS</a:t>
            </a:r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1000100" y="1571612"/>
            <a:ext cx="6643734" cy="50006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accent5"/>
                </a:solidFill>
              </a:rPr>
              <a:t>User </a:t>
            </a:r>
            <a:r>
              <a:rPr kumimoji="1" lang="en-US" altLang="ja-JP" sz="2000" dirty="0" smtClean="0">
                <a:solidFill>
                  <a:schemeClr val="accent5"/>
                </a:solidFill>
              </a:rPr>
              <a:t>Application</a:t>
            </a:r>
            <a:endParaRPr kumimoji="1" lang="ja-JP" altLang="en-US" sz="2000" dirty="0">
              <a:solidFill>
                <a:schemeClr val="accent5"/>
              </a:solidFill>
            </a:endParaRPr>
          </a:p>
        </p:txBody>
      </p:sp>
      <p:sp>
        <p:nvSpPr>
          <p:cNvPr id="20" name="上下矢印 19"/>
          <p:cNvSpPr/>
          <p:nvPr/>
        </p:nvSpPr>
        <p:spPr>
          <a:xfrm>
            <a:off x="2000232" y="4357694"/>
            <a:ext cx="500066" cy="100013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1071538" y="2285992"/>
            <a:ext cx="6500858" cy="357190"/>
          </a:xfrm>
          <a:prstGeom prst="rect">
            <a:avLst/>
          </a:prstGeom>
          <a:noFill/>
          <a:ln w="28575" cmpd="sng">
            <a:solidFill>
              <a:srgbClr val="002060"/>
            </a:solidFill>
            <a:prstDash val="sysDot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rgbClr val="002060"/>
                </a:solidFill>
              </a:rPr>
              <a:t>General File System Call</a:t>
            </a:r>
            <a:endParaRPr kumimoji="1" lang="ja-JP" altLang="en-US" sz="2000" dirty="0">
              <a:solidFill>
                <a:srgbClr val="002060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2714612" y="4572008"/>
            <a:ext cx="3071834" cy="357190"/>
          </a:xfrm>
          <a:prstGeom prst="rect">
            <a:avLst/>
          </a:prstGeom>
          <a:noFill/>
          <a:ln w="28575" cmpd="sng">
            <a:solidFill>
              <a:srgbClr val="002060"/>
            </a:solidFill>
            <a:prstDash val="sysDot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rgbClr val="002060"/>
                </a:solidFill>
              </a:rPr>
              <a:t>SSH Commands</a:t>
            </a:r>
            <a:endParaRPr kumimoji="1" lang="ja-JP" altLang="en-US" sz="2000" dirty="0">
              <a:solidFill>
                <a:srgbClr val="002060"/>
              </a:solidFill>
            </a:endParaRPr>
          </a:p>
        </p:txBody>
      </p:sp>
      <p:sp>
        <p:nvSpPr>
          <p:cNvPr id="23" name="上下矢印 22"/>
          <p:cNvSpPr/>
          <p:nvPr/>
        </p:nvSpPr>
        <p:spPr>
          <a:xfrm>
            <a:off x="3929058" y="2857496"/>
            <a:ext cx="571504" cy="1428760"/>
          </a:xfrm>
          <a:prstGeom prst="upDownArrow">
            <a:avLst/>
          </a:prstGeom>
          <a:noFill/>
          <a:ln w="28575"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357554" y="3357562"/>
            <a:ext cx="1714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 smtClean="0">
                <a:solidFill>
                  <a:srgbClr val="002060"/>
                </a:solidFill>
              </a:rPr>
              <a:t>Translation</a:t>
            </a:r>
            <a:endParaRPr lang="ja-JP" altLang="en-US" sz="2000" dirty="0" smtClean="0">
              <a:solidFill>
                <a:srgbClr val="002060"/>
              </a:solidFill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5429256" y="3143248"/>
            <a:ext cx="1714512" cy="50006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accent5"/>
                </a:solidFill>
              </a:rPr>
              <a:t>fuse</a:t>
            </a:r>
            <a:endParaRPr kumimoji="1" lang="ja-JP" altLang="en-US" sz="2000" dirty="0">
              <a:solidFill>
                <a:schemeClr val="accent5"/>
              </a:solidFill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5429256" y="3643314"/>
            <a:ext cx="1714512" cy="50006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accent5"/>
                </a:solidFill>
              </a:rPr>
              <a:t>SSH client</a:t>
            </a:r>
            <a:endParaRPr kumimoji="1" lang="ja-JP" altLang="en-US" sz="2000" dirty="0">
              <a:solidFill>
                <a:schemeClr val="accent5"/>
              </a:solidFill>
            </a:endParaRPr>
          </a:p>
        </p:txBody>
      </p:sp>
      <p:sp>
        <p:nvSpPr>
          <p:cNvPr id="27" name="上下矢印 26"/>
          <p:cNvSpPr/>
          <p:nvPr/>
        </p:nvSpPr>
        <p:spPr>
          <a:xfrm>
            <a:off x="6072198" y="4286256"/>
            <a:ext cx="500066" cy="100013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/楕円 27"/>
          <p:cNvSpPr/>
          <p:nvPr/>
        </p:nvSpPr>
        <p:spPr>
          <a:xfrm>
            <a:off x="5500694" y="5429264"/>
            <a:ext cx="1643074" cy="71438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err="1" smtClean="0">
                <a:solidFill>
                  <a:schemeClr val="accent5"/>
                </a:solidFill>
              </a:rPr>
              <a:t>hostB</a:t>
            </a:r>
            <a:endParaRPr kumimoji="1" lang="ja-JP" altLang="en-US" sz="2400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Sep 12, 2007</a:t>
            </a:r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http://www.yl.is.s.u-tokyo.ac.jp/~dunnan/talk/070912.JSSST07.pptx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SSHFS: Evaluation</a:t>
            </a:r>
            <a:endParaRPr kumimoji="1" lang="ja-JP" altLang="en-US" dirty="0"/>
          </a:p>
        </p:txBody>
      </p:sp>
      <p:graphicFrame>
        <p:nvGraphicFramePr>
          <p:cNvPr id="7" name="コンテンツ プレースホルダ 5"/>
          <p:cNvGraphicFramePr>
            <a:graphicFrameLocks noGrp="1"/>
          </p:cNvGraphicFramePr>
          <p:nvPr>
            <p:ph idx="1"/>
          </p:nvPr>
        </p:nvGraphicFramePr>
        <p:xfrm>
          <a:off x="214282" y="2071678"/>
          <a:ext cx="8643998" cy="4143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1571604" y="1428736"/>
            <a:ext cx="600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 smtClean="0">
                <a:solidFill>
                  <a:srgbClr val="002060"/>
                </a:solidFill>
              </a:rPr>
              <a:t>Data Transfer Rate (Mbps)</a:t>
            </a:r>
            <a:endParaRPr kumimoji="1" lang="ja-JP" altLang="en-US" sz="2400" dirty="0">
              <a:solidFill>
                <a:srgbClr val="002060"/>
              </a:solidFill>
            </a:endParaRPr>
          </a:p>
        </p:txBody>
      </p:sp>
      <p:sp>
        <p:nvSpPr>
          <p:cNvPr id="9" name="右中かっこ 8"/>
          <p:cNvSpPr/>
          <p:nvPr/>
        </p:nvSpPr>
        <p:spPr>
          <a:xfrm>
            <a:off x="3929058" y="3071810"/>
            <a:ext cx="285752" cy="714380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吹き出し 9"/>
          <p:cNvSpPr/>
          <p:nvPr/>
        </p:nvSpPr>
        <p:spPr>
          <a:xfrm>
            <a:off x="6357950" y="2643182"/>
            <a:ext cx="2286016" cy="642942"/>
          </a:xfrm>
          <a:prstGeom prst="wedgeRoundRectCallout">
            <a:avLst>
              <a:gd name="adj1" fmla="val -139143"/>
              <a:gd name="adj2" fmla="val 72656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SSHFS-FUSE overhead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Disadvantages of Merely Using SSHFS</a:t>
            </a:r>
          </a:p>
          <a:p>
            <a:pPr lvl="1"/>
            <a:r>
              <a:rPr lang="en-US" altLang="ja-JP" dirty="0" smtClean="0"/>
              <a:t>Non-scalable</a:t>
            </a:r>
          </a:p>
          <a:p>
            <a:pPr lvl="2"/>
            <a:r>
              <a:rPr lang="en-US" altLang="ja-JP" dirty="0" smtClean="0"/>
              <a:t>Users have to create many mount points for hosts</a:t>
            </a:r>
            <a:endParaRPr lang="en-US" altLang="ja-JP" dirty="0"/>
          </a:p>
          <a:p>
            <a:pPr lvl="1"/>
            <a:r>
              <a:rPr lang="en-US" altLang="ja-JP" dirty="0" smtClean="0"/>
              <a:t>Non-unified namespace</a:t>
            </a:r>
          </a:p>
          <a:p>
            <a:pPr lvl="2"/>
            <a:r>
              <a:rPr lang="en-US" altLang="ja-JP" dirty="0" smtClean="0"/>
              <a:t>Files under different mount points (hosts) should be manipulated separately</a:t>
            </a:r>
          </a:p>
          <a:p>
            <a:r>
              <a:rPr lang="en-US" altLang="ja-JP" dirty="0" smtClean="0"/>
              <a:t>Motivation of HandyFS</a:t>
            </a:r>
          </a:p>
          <a:p>
            <a:pPr lvl="1"/>
            <a:r>
              <a:rPr lang="en-US" altLang="ja-JP" dirty="0" smtClean="0"/>
              <a:t>Inherit simplicity from SSHFS</a:t>
            </a:r>
          </a:p>
          <a:p>
            <a:pPr lvl="1"/>
            <a:r>
              <a:rPr lang="en-US" altLang="ja-JP" dirty="0" smtClean="0"/>
              <a:t>Create a scalable mount for many hosts</a:t>
            </a:r>
          </a:p>
          <a:p>
            <a:pPr lvl="1"/>
            <a:r>
              <a:rPr lang="en-US" altLang="ja-JP" dirty="0" smtClean="0"/>
              <a:t>Ad-hoc create a unified namespace for files on many hosts</a:t>
            </a:r>
          </a:p>
          <a:p>
            <a:pPr lvl="1"/>
            <a:endParaRPr lang="en-US" altLang="ja-JP" dirty="0" smtClean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Sep 12, 2007</a:t>
            </a:r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http://www.yl.is.s.u-tokyo.ac.jp/~dunnan/talk/070912.JSSST07.pptx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8</a:t>
            </a:fld>
            <a:endParaRPr kumimoji="1" lang="ja-JP" altLang="en-US" dirty="0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HandyFS: Motivation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Sep 12, 2007</a:t>
            </a:r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http://www.yl.is.s.u-tokyo.ac.jp/~dunnan/talk/070912.JSSST07.pptx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HandyFS: Usage</a:t>
            </a:r>
            <a:endParaRPr kumimoji="1" lang="ja-JP" altLang="en-US" dirty="0"/>
          </a:p>
        </p:txBody>
      </p:sp>
      <p:sp>
        <p:nvSpPr>
          <p:cNvPr id="8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sz="2800" dirty="0" smtClean="0"/>
              <a:t>Create </a:t>
            </a:r>
            <a:r>
              <a:rPr lang="en-US" altLang="ja-JP" sz="2800" dirty="0" smtClean="0">
                <a:solidFill>
                  <a:srgbClr val="FF0000"/>
                </a:solidFill>
              </a:rPr>
              <a:t>ONE</a:t>
            </a:r>
            <a:r>
              <a:rPr lang="en-US" altLang="ja-JP" sz="2800" dirty="0" smtClean="0"/>
              <a:t> local mount point</a:t>
            </a:r>
          </a:p>
          <a:p>
            <a:pPr lvl="1"/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user@hongo000:~$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mkdir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mnt_all</a:t>
            </a:r>
            <a:endParaRPr lang="en-US" altLang="ja-JP" sz="2800" dirty="0" smtClean="0"/>
          </a:p>
          <a:p>
            <a:r>
              <a:rPr lang="en-US" altLang="ja-JP" sz="2800" dirty="0" smtClean="0"/>
              <a:t>Mount </a:t>
            </a:r>
            <a:r>
              <a:rPr lang="en-US" altLang="ja-JP" sz="2800" dirty="0" smtClean="0">
                <a:solidFill>
                  <a:srgbClr val="FF0000"/>
                </a:solidFill>
              </a:rPr>
              <a:t>MULTIPLE</a:t>
            </a:r>
            <a:r>
              <a:rPr lang="en-US" altLang="ja-JP" sz="2800" dirty="0" smtClean="0"/>
              <a:t> remote directories to mount point</a:t>
            </a:r>
          </a:p>
          <a:p>
            <a:pPr lvl="1"/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user@hongo000:~$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handyfs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		chiba000.intrigger.nii.ac.jp:/sharedir1 	chiba001.intrigger.nii.ac.jp:/sharedir2</a:t>
            </a:r>
            <a:b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......</a:t>
            </a:r>
            <a:b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mnt_all</a:t>
            </a:r>
            <a:endParaRPr lang="en-US" altLang="ja-JP" sz="2800" dirty="0" smtClean="0"/>
          </a:p>
          <a:p>
            <a:r>
              <a:rPr lang="en-US" altLang="ja-JP" sz="2800" dirty="0" smtClean="0"/>
              <a:t>Access remote files via local mount point</a:t>
            </a:r>
          </a:p>
          <a:p>
            <a:pPr lvl="1"/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user@hongo000:~$ [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rm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, cp]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mnt_all</a:t>
            </a:r>
            <a:endParaRPr kumimoji="1" lang="ja-JP" altLang="en-US" sz="24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ビジネス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ビジネス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1335</TotalTime>
  <Words>987</Words>
  <PresentationFormat>画面に合わせる (4:3)</PresentationFormat>
  <Paragraphs>280</Paragraphs>
  <Slides>21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2" baseType="lpstr">
      <vt:lpstr>ビジネス</vt:lpstr>
      <vt:lpstr>HandyFS: A Simple Ad-hoc Distributed File System only using FUSE and SSHFS</vt:lpstr>
      <vt:lpstr>Outline</vt:lpstr>
      <vt:lpstr>Background: File Sharing on Grid</vt:lpstr>
      <vt:lpstr>SSHFS: A simple alternative</vt:lpstr>
      <vt:lpstr>SSHFS: Usage</vt:lpstr>
      <vt:lpstr>SSHFS: Framework</vt:lpstr>
      <vt:lpstr>SSHFS: Evaluation</vt:lpstr>
      <vt:lpstr>HandyFS: Motivation</vt:lpstr>
      <vt:lpstr>HandyFS: Usage</vt:lpstr>
      <vt:lpstr>HandyFS: Framework</vt:lpstr>
      <vt:lpstr>HandyFS: File Operations</vt:lpstr>
      <vt:lpstr>HandyFS: File Operations</vt:lpstr>
      <vt:lpstr>HandyFS: File Operations</vt:lpstr>
      <vt:lpstr>HandyFS: File Operations</vt:lpstr>
      <vt:lpstr>HandyFS: File Operations</vt:lpstr>
      <vt:lpstr>HandyFS: File Operations</vt:lpstr>
      <vt:lpstr>HandyFS: File Operations</vt:lpstr>
      <vt:lpstr>HandyFS: Evaluation</vt:lpstr>
      <vt:lpstr>HandyFS: Evaluation</vt:lpstr>
      <vt:lpstr>HandyFS: Evaluation</vt:lpstr>
      <vt:lpstr>Future 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cp:lastModifiedBy>Nan Dun</cp:lastModifiedBy>
  <cp:revision>630</cp:revision>
  <dcterms:modified xsi:type="dcterms:W3CDTF">2007-09-12T07:52:18Z</dcterms:modified>
</cp:coreProperties>
</file>