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405" r:id="rId2"/>
    <p:sldId id="406" r:id="rId3"/>
    <p:sldId id="407" r:id="rId4"/>
    <p:sldId id="408" r:id="rId5"/>
    <p:sldId id="357" r:id="rId6"/>
    <p:sldId id="365" r:id="rId7"/>
    <p:sldId id="376" r:id="rId8"/>
    <p:sldId id="375" r:id="rId9"/>
    <p:sldId id="374" r:id="rId10"/>
    <p:sldId id="373" r:id="rId11"/>
    <p:sldId id="372" r:id="rId12"/>
    <p:sldId id="371" r:id="rId13"/>
    <p:sldId id="370" r:id="rId14"/>
    <p:sldId id="369" r:id="rId15"/>
    <p:sldId id="368" r:id="rId16"/>
    <p:sldId id="367" r:id="rId17"/>
    <p:sldId id="366" r:id="rId18"/>
    <p:sldId id="352" r:id="rId19"/>
    <p:sldId id="378" r:id="rId20"/>
    <p:sldId id="382" r:id="rId21"/>
    <p:sldId id="381" r:id="rId22"/>
    <p:sldId id="380" r:id="rId23"/>
    <p:sldId id="383" r:id="rId24"/>
    <p:sldId id="358" r:id="rId25"/>
    <p:sldId id="384" r:id="rId26"/>
    <p:sldId id="385" r:id="rId27"/>
    <p:sldId id="387" r:id="rId28"/>
    <p:sldId id="389" r:id="rId29"/>
    <p:sldId id="391" r:id="rId30"/>
    <p:sldId id="392" r:id="rId31"/>
    <p:sldId id="393" r:id="rId32"/>
    <p:sldId id="359" r:id="rId33"/>
    <p:sldId id="394" r:id="rId34"/>
    <p:sldId id="402" r:id="rId35"/>
    <p:sldId id="403" r:id="rId36"/>
    <p:sldId id="398" r:id="rId37"/>
    <p:sldId id="404" r:id="rId38"/>
    <p:sldId id="400" r:id="rId39"/>
    <p:sldId id="356" r:id="rId40"/>
    <p:sldId id="362" r:id="rId41"/>
    <p:sldId id="360" r:id="rId42"/>
    <p:sldId id="363" r:id="rId43"/>
    <p:sldId id="364" r:id="rId44"/>
    <p:sldId id="346" r:id="rId45"/>
    <p:sldId id="409" r:id="rId46"/>
    <p:sldId id="410" r:id="rId47"/>
    <p:sldId id="411" r:id="rId48"/>
    <p:sldId id="412" r:id="rId49"/>
    <p:sldId id="413" r:id="rId50"/>
    <p:sldId id="414" r:id="rId51"/>
    <p:sldId id="415" r:id="rId52"/>
    <p:sldId id="416" r:id="rId53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400"/>
    <a:srgbClr val="FF0000"/>
    <a:srgbClr val="DFDDFF"/>
    <a:srgbClr val="FFC8C8"/>
    <a:srgbClr val="00C800"/>
    <a:srgbClr val="C85000"/>
    <a:srgbClr val="DED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39" autoAdjust="0"/>
    <p:restoredTop sz="93245" autoAdjust="0"/>
  </p:normalViewPr>
  <p:slideViewPr>
    <p:cSldViewPr snapToObjects="1">
      <p:cViewPr>
        <p:scale>
          <a:sx n="97" d="100"/>
          <a:sy n="97" d="100"/>
        </p:scale>
        <p:origin x="-320" y="-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printerSettings" Target="printerSettings/printerSettings1.bin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46BC-5BA0-4BBF-890C-4B2769C057BC}" type="datetimeFigureOut">
              <a:rPr kumimoji="1" lang="ja-JP" altLang="en-US" smtClean="0"/>
              <a:pPr/>
              <a:t>12/01/05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0886B-EE3F-4BDF-B925-5B174E46C73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46BC-5BA0-4BBF-890C-4B2769C057BC}" type="datetimeFigureOut">
              <a:rPr kumimoji="1" lang="ja-JP" altLang="en-US" smtClean="0"/>
              <a:pPr/>
              <a:t>12/01/05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0886B-EE3F-4BDF-B925-5B174E46C73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46BC-5BA0-4BBF-890C-4B2769C057BC}" type="datetimeFigureOut">
              <a:rPr kumimoji="1" lang="ja-JP" altLang="en-US" smtClean="0"/>
              <a:pPr/>
              <a:t>12/01/05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0886B-EE3F-4BDF-B925-5B174E46C73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46BC-5BA0-4BBF-890C-4B2769C057BC}" type="datetimeFigureOut">
              <a:rPr kumimoji="1" lang="ja-JP" altLang="en-US" smtClean="0"/>
              <a:pPr/>
              <a:t>12/01/05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0886B-EE3F-4BDF-B925-5B174E46C73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46BC-5BA0-4BBF-890C-4B2769C057BC}" type="datetimeFigureOut">
              <a:rPr kumimoji="1" lang="ja-JP" altLang="en-US" smtClean="0"/>
              <a:pPr/>
              <a:t>12/01/05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0886B-EE3F-4BDF-B925-5B174E46C73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46BC-5BA0-4BBF-890C-4B2769C057BC}" type="datetimeFigureOut">
              <a:rPr kumimoji="1" lang="ja-JP" altLang="en-US" smtClean="0"/>
              <a:pPr/>
              <a:t>12/01/05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0886B-EE3F-4BDF-B925-5B174E46C73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46BC-5BA0-4BBF-890C-4B2769C057BC}" type="datetimeFigureOut">
              <a:rPr kumimoji="1" lang="ja-JP" altLang="en-US" smtClean="0"/>
              <a:pPr/>
              <a:t>12/01/05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0886B-EE3F-4BDF-B925-5B174E46C73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46BC-5BA0-4BBF-890C-4B2769C057BC}" type="datetimeFigureOut">
              <a:rPr kumimoji="1" lang="ja-JP" altLang="en-US" smtClean="0"/>
              <a:pPr/>
              <a:t>12/01/05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0886B-EE3F-4BDF-B925-5B174E46C73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46BC-5BA0-4BBF-890C-4B2769C057BC}" type="datetimeFigureOut">
              <a:rPr kumimoji="1" lang="ja-JP" altLang="en-US" smtClean="0"/>
              <a:pPr/>
              <a:t>12/01/05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0886B-EE3F-4BDF-B925-5B174E46C73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46BC-5BA0-4BBF-890C-4B2769C057BC}" type="datetimeFigureOut">
              <a:rPr kumimoji="1" lang="ja-JP" altLang="en-US" smtClean="0"/>
              <a:pPr/>
              <a:t>12/01/05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0886B-EE3F-4BDF-B925-5B174E46C73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046BC-5BA0-4BBF-890C-4B2769C057BC}" type="datetimeFigureOut">
              <a:rPr kumimoji="1" lang="ja-JP" altLang="en-US" smtClean="0"/>
              <a:pPr/>
              <a:t>12/01/05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0886B-EE3F-4BDF-B925-5B174E46C73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D046BC-5BA0-4BBF-890C-4B2769C057BC}" type="datetimeFigureOut">
              <a:rPr kumimoji="1" lang="ja-JP" altLang="en-US" smtClean="0"/>
              <a:pPr/>
              <a:t>12/01/05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0886B-EE3F-4BDF-B925-5B174E46C73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542905"/>
            <a:ext cx="7772400" cy="2171715"/>
          </a:xfrm>
        </p:spPr>
        <p:txBody>
          <a:bodyPr>
            <a:normAutofit/>
          </a:bodyPr>
          <a:lstStyle/>
          <a:p>
            <a:r>
              <a:rPr lang="ja-JP" altLang="en-US" dirty="0"/>
              <a:t>コンパイラ</a:t>
            </a:r>
            <a:r>
              <a:rPr lang="ja-JP" altLang="en-US" dirty="0" smtClean="0"/>
              <a:t>演習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第</a:t>
            </a:r>
            <a:r>
              <a:rPr lang="en-US" altLang="ja-JP" dirty="0" smtClean="0"/>
              <a:t>12</a:t>
            </a:r>
            <a:r>
              <a:rPr lang="ja-JP" altLang="en-US" dirty="0" smtClean="0"/>
              <a:t>回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(2012/01/05)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286123"/>
            <a:ext cx="6400800" cy="3420095"/>
          </a:xfrm>
        </p:spPr>
        <p:txBody>
          <a:bodyPr>
            <a:normAutofit fontScale="85000" lnSpcReduction="20000"/>
          </a:bodyPr>
          <a:lstStyle/>
          <a:p>
            <a:r>
              <a:rPr lang="zh-TW" altLang="en-US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中村 晃一　野瀬 貴史　前田 俊行</a:t>
            </a:r>
          </a:p>
          <a:p>
            <a:r>
              <a:rPr lang="zh-TW" altLang="en-US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秋山 </a:t>
            </a:r>
            <a:r>
              <a:rPr lang="zh-TW" altLang="en-US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茂樹</a:t>
            </a:r>
            <a:r>
              <a:rPr lang="ja-JP" altLang="en-US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　</a:t>
            </a:r>
            <a:r>
              <a:rPr lang="zh-TW" altLang="en-US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池尻 拓</a:t>
            </a:r>
            <a:r>
              <a:rPr lang="zh-TW" altLang="en-US" dirty="0" smtClean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朗</a:t>
            </a:r>
            <a:endParaRPr lang="en-US" altLang="ja-JP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  <a:p>
            <a:r>
              <a:rPr lang="ja-JP" altLang="en-US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鈴木 友博　渡邊 裕貴</a:t>
            </a:r>
            <a:endParaRPr lang="en-US" altLang="ja-JP" dirty="0">
              <a:solidFill>
                <a:schemeClr val="tx1"/>
              </a:solidFill>
              <a:latin typeface="ＭＳ Ｐゴシック" pitchFamily="50" charset="-128"/>
              <a:ea typeface="ＭＳ Ｐゴシック" pitchFamily="50" charset="-128"/>
            </a:endParaRPr>
          </a:p>
          <a:p>
            <a:r>
              <a:rPr lang="ja-JP" altLang="en-US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潮田 資秀</a:t>
            </a:r>
          </a:p>
          <a:p>
            <a:r>
              <a:rPr lang="ja-JP" altLang="en-US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小酒井 隆広</a:t>
            </a:r>
          </a:p>
          <a:p>
            <a:r>
              <a:rPr lang="ja-JP" altLang="en-US" dirty="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rPr>
              <a:t>山下 </a:t>
            </a:r>
            <a:r>
              <a:rPr lang="ja-JP" altLang="en-US" dirty="0">
                <a:solidFill>
                  <a:schemeClr val="tx1"/>
                </a:solidFill>
              </a:rPr>
              <a:t>諒蔵   佐藤 春旗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大山 恵弘   佐藤 秀明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住井 </a:t>
            </a:r>
            <a:r>
              <a:rPr lang="ja-JP" altLang="en-US" dirty="0" smtClean="0">
                <a:solidFill>
                  <a:schemeClr val="tx1"/>
                </a:solidFill>
              </a:rPr>
              <a:t>英二郎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840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参照カウントの例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71604" y="2428868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214310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3214678" y="321468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1</a:t>
            </a:r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464343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>
            <a:endCxn id="11" idx="0"/>
          </p:cNvCxnSpPr>
          <p:nvPr/>
        </p:nvCxnSpPr>
        <p:spPr>
          <a:xfrm rot="5400000">
            <a:off x="2071670" y="2500306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endCxn id="12" idx="0"/>
          </p:cNvCxnSpPr>
          <p:nvPr/>
        </p:nvCxnSpPr>
        <p:spPr>
          <a:xfrm rot="16200000" flipH="1">
            <a:off x="2786050" y="2500306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12" idx="7"/>
          </p:cNvCxnSpPr>
          <p:nvPr/>
        </p:nvCxnSpPr>
        <p:spPr>
          <a:xfrm rot="5400000" flipH="1" flipV="1">
            <a:off x="3166702" y="2678902"/>
            <a:ext cx="1155265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2" idx="6"/>
            <a:endCxn id="13" idx="2"/>
          </p:cNvCxnSpPr>
          <p:nvPr/>
        </p:nvCxnSpPr>
        <p:spPr>
          <a:xfrm flipV="1">
            <a:off x="3786182" y="3214686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正方形/長方形 14"/>
          <p:cNvSpPr/>
          <p:nvPr/>
        </p:nvSpPr>
        <p:spPr>
          <a:xfrm>
            <a:off x="2214546" y="157161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2857488" y="1574979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3500430" y="1568514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6391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参照カウントの例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71604" y="2428868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214310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3214678" y="321468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1</a:t>
            </a:r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464343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>
            <a:endCxn id="11" idx="0"/>
          </p:cNvCxnSpPr>
          <p:nvPr/>
        </p:nvCxnSpPr>
        <p:spPr>
          <a:xfrm rot="5400000">
            <a:off x="2071670" y="2500306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endCxn id="12" idx="0"/>
          </p:cNvCxnSpPr>
          <p:nvPr/>
        </p:nvCxnSpPr>
        <p:spPr>
          <a:xfrm rot="16200000" flipH="1">
            <a:off x="2786050" y="2500306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12" idx="7"/>
          </p:cNvCxnSpPr>
          <p:nvPr/>
        </p:nvCxnSpPr>
        <p:spPr>
          <a:xfrm rot="5400000" flipH="1" flipV="1">
            <a:off x="3166702" y="2678902"/>
            <a:ext cx="1155265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2" idx="6"/>
            <a:endCxn id="13" idx="2"/>
          </p:cNvCxnSpPr>
          <p:nvPr/>
        </p:nvCxnSpPr>
        <p:spPr>
          <a:xfrm flipV="1">
            <a:off x="3786182" y="3214686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円/楕円 24"/>
          <p:cNvSpPr/>
          <p:nvPr/>
        </p:nvSpPr>
        <p:spPr>
          <a:xfrm>
            <a:off x="4355976" y="435769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cxnSp>
        <p:nvCxnSpPr>
          <p:cNvPr id="29" name="直線矢印コネクタ 28"/>
          <p:cNvCxnSpPr>
            <a:stCxn id="13" idx="4"/>
            <a:endCxn id="25" idx="0"/>
          </p:cNvCxnSpPr>
          <p:nvPr/>
        </p:nvCxnSpPr>
        <p:spPr>
          <a:xfrm flipH="1">
            <a:off x="4641728" y="3500438"/>
            <a:ext cx="287462" cy="8572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2214546" y="157161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2857488" y="1574979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3500430" y="1568514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1070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参照カウントの例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71604" y="2428868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214310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3214678" y="321468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1</a:t>
            </a:r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464343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>
            <a:endCxn id="11" idx="0"/>
          </p:cNvCxnSpPr>
          <p:nvPr/>
        </p:nvCxnSpPr>
        <p:spPr>
          <a:xfrm rot="5400000">
            <a:off x="2071670" y="2500306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endCxn id="12" idx="0"/>
          </p:cNvCxnSpPr>
          <p:nvPr/>
        </p:nvCxnSpPr>
        <p:spPr>
          <a:xfrm rot="16200000" flipH="1">
            <a:off x="2786050" y="2500306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12" idx="7"/>
          </p:cNvCxnSpPr>
          <p:nvPr/>
        </p:nvCxnSpPr>
        <p:spPr>
          <a:xfrm rot="5400000" flipH="1" flipV="1">
            <a:off x="3166702" y="2678902"/>
            <a:ext cx="1155265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2" idx="6"/>
            <a:endCxn id="13" idx="2"/>
          </p:cNvCxnSpPr>
          <p:nvPr/>
        </p:nvCxnSpPr>
        <p:spPr>
          <a:xfrm flipV="1">
            <a:off x="3786182" y="3214686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円/楕円 24"/>
          <p:cNvSpPr/>
          <p:nvPr/>
        </p:nvSpPr>
        <p:spPr>
          <a:xfrm>
            <a:off x="4355976" y="435769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2</a:t>
            </a:r>
            <a:endParaRPr kumimoji="1" lang="ja-JP" altLang="en-US" dirty="0"/>
          </a:p>
        </p:txBody>
      </p:sp>
      <p:cxnSp>
        <p:nvCxnSpPr>
          <p:cNvPr id="27" name="直線矢印コネクタ 26"/>
          <p:cNvCxnSpPr>
            <a:stCxn id="12" idx="5"/>
            <a:endCxn id="25" idx="1"/>
          </p:cNvCxnSpPr>
          <p:nvPr/>
        </p:nvCxnSpPr>
        <p:spPr>
          <a:xfrm>
            <a:off x="3702487" y="3702495"/>
            <a:ext cx="737184" cy="7388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13" idx="4"/>
            <a:endCxn id="25" idx="0"/>
          </p:cNvCxnSpPr>
          <p:nvPr/>
        </p:nvCxnSpPr>
        <p:spPr>
          <a:xfrm flipH="1">
            <a:off x="4641728" y="3500438"/>
            <a:ext cx="287462" cy="8572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2214546" y="157161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2857488" y="1574979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3500430" y="1568514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986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参照カウントの例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71604" y="2428868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214310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3214678" y="321468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464343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>
            <a:endCxn id="11" idx="0"/>
          </p:cNvCxnSpPr>
          <p:nvPr/>
        </p:nvCxnSpPr>
        <p:spPr>
          <a:xfrm rot="5400000">
            <a:off x="2071670" y="2500306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endCxn id="12" idx="1"/>
          </p:cNvCxnSpPr>
          <p:nvPr/>
        </p:nvCxnSpPr>
        <p:spPr>
          <a:xfrm rot="16200000" flipH="1">
            <a:off x="2321703" y="2321710"/>
            <a:ext cx="1155265" cy="798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endCxn id="12" idx="0"/>
          </p:cNvCxnSpPr>
          <p:nvPr/>
        </p:nvCxnSpPr>
        <p:spPr>
          <a:xfrm rot="16200000" flipH="1">
            <a:off x="2786050" y="2500306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12" idx="7"/>
          </p:cNvCxnSpPr>
          <p:nvPr/>
        </p:nvCxnSpPr>
        <p:spPr>
          <a:xfrm rot="5400000" flipH="1" flipV="1">
            <a:off x="3166702" y="2678902"/>
            <a:ext cx="1155265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2" idx="6"/>
            <a:endCxn id="13" idx="2"/>
          </p:cNvCxnSpPr>
          <p:nvPr/>
        </p:nvCxnSpPr>
        <p:spPr>
          <a:xfrm flipV="1">
            <a:off x="3786182" y="3214686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円/楕円 24"/>
          <p:cNvSpPr/>
          <p:nvPr/>
        </p:nvSpPr>
        <p:spPr>
          <a:xfrm>
            <a:off x="4355976" y="435769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2</a:t>
            </a:r>
            <a:endParaRPr kumimoji="1" lang="ja-JP" altLang="en-US" dirty="0"/>
          </a:p>
        </p:txBody>
      </p:sp>
      <p:cxnSp>
        <p:nvCxnSpPr>
          <p:cNvPr id="27" name="直線矢印コネクタ 26"/>
          <p:cNvCxnSpPr>
            <a:stCxn id="12" idx="5"/>
            <a:endCxn id="25" idx="1"/>
          </p:cNvCxnSpPr>
          <p:nvPr/>
        </p:nvCxnSpPr>
        <p:spPr>
          <a:xfrm>
            <a:off x="3702487" y="3702495"/>
            <a:ext cx="737184" cy="7388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13" idx="4"/>
            <a:endCxn id="25" idx="0"/>
          </p:cNvCxnSpPr>
          <p:nvPr/>
        </p:nvCxnSpPr>
        <p:spPr>
          <a:xfrm flipH="1">
            <a:off x="4641728" y="3500438"/>
            <a:ext cx="287462" cy="8572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2214546" y="157161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2857488" y="1574979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3500430" y="1568514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3121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参照カウントの例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71604" y="2428868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214310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3214678" y="321468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464343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7" name="円/楕円 16"/>
          <p:cNvSpPr/>
          <p:nvPr/>
        </p:nvSpPr>
        <p:spPr>
          <a:xfrm>
            <a:off x="2428860" y="464344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1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>
            <a:endCxn id="11" idx="0"/>
          </p:cNvCxnSpPr>
          <p:nvPr/>
        </p:nvCxnSpPr>
        <p:spPr>
          <a:xfrm rot="5400000">
            <a:off x="2071670" y="2500306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endCxn id="12" idx="1"/>
          </p:cNvCxnSpPr>
          <p:nvPr/>
        </p:nvCxnSpPr>
        <p:spPr>
          <a:xfrm rot="16200000" flipH="1">
            <a:off x="2321703" y="2321710"/>
            <a:ext cx="1155265" cy="798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endCxn id="12" idx="0"/>
          </p:cNvCxnSpPr>
          <p:nvPr/>
        </p:nvCxnSpPr>
        <p:spPr>
          <a:xfrm rot="16200000" flipH="1">
            <a:off x="2786050" y="2500306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11" idx="4"/>
            <a:endCxn id="17" idx="0"/>
          </p:cNvCxnSpPr>
          <p:nvPr/>
        </p:nvCxnSpPr>
        <p:spPr>
          <a:xfrm rot="16200000" flipH="1">
            <a:off x="2000232" y="3929066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12" idx="7"/>
          </p:cNvCxnSpPr>
          <p:nvPr/>
        </p:nvCxnSpPr>
        <p:spPr>
          <a:xfrm rot="5400000" flipH="1" flipV="1">
            <a:off x="3166702" y="2678902"/>
            <a:ext cx="1155265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2" idx="6"/>
            <a:endCxn id="13" idx="2"/>
          </p:cNvCxnSpPr>
          <p:nvPr/>
        </p:nvCxnSpPr>
        <p:spPr>
          <a:xfrm flipV="1">
            <a:off x="3786182" y="3214686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円/楕円 24"/>
          <p:cNvSpPr/>
          <p:nvPr/>
        </p:nvSpPr>
        <p:spPr>
          <a:xfrm>
            <a:off x="4355976" y="435769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2</a:t>
            </a:r>
            <a:endParaRPr kumimoji="1" lang="ja-JP" altLang="en-US" dirty="0"/>
          </a:p>
        </p:txBody>
      </p:sp>
      <p:cxnSp>
        <p:nvCxnSpPr>
          <p:cNvPr id="27" name="直線矢印コネクタ 26"/>
          <p:cNvCxnSpPr>
            <a:stCxn id="12" idx="5"/>
            <a:endCxn id="25" idx="1"/>
          </p:cNvCxnSpPr>
          <p:nvPr/>
        </p:nvCxnSpPr>
        <p:spPr>
          <a:xfrm>
            <a:off x="3702487" y="3702495"/>
            <a:ext cx="737184" cy="7388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13" idx="4"/>
            <a:endCxn id="25" idx="0"/>
          </p:cNvCxnSpPr>
          <p:nvPr/>
        </p:nvCxnSpPr>
        <p:spPr>
          <a:xfrm flipH="1">
            <a:off x="4641728" y="3500438"/>
            <a:ext cx="287462" cy="8572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正方形/長方形 20"/>
          <p:cNvSpPr/>
          <p:nvPr/>
        </p:nvSpPr>
        <p:spPr>
          <a:xfrm>
            <a:off x="2214546" y="157161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2857488" y="1574979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3500430" y="1568514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1867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参照カウントの例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71604" y="2428868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214310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3214678" y="321468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464343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7" name="円/楕円 16"/>
          <p:cNvSpPr/>
          <p:nvPr/>
        </p:nvSpPr>
        <p:spPr>
          <a:xfrm>
            <a:off x="2428860" y="464344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>
            <a:endCxn id="11" idx="0"/>
          </p:cNvCxnSpPr>
          <p:nvPr/>
        </p:nvCxnSpPr>
        <p:spPr>
          <a:xfrm rot="5400000">
            <a:off x="2071670" y="2500306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endCxn id="12" idx="1"/>
          </p:cNvCxnSpPr>
          <p:nvPr/>
        </p:nvCxnSpPr>
        <p:spPr>
          <a:xfrm rot="16200000" flipH="1">
            <a:off x="2321703" y="2321710"/>
            <a:ext cx="1155265" cy="798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endCxn id="12" idx="0"/>
          </p:cNvCxnSpPr>
          <p:nvPr/>
        </p:nvCxnSpPr>
        <p:spPr>
          <a:xfrm rot="16200000" flipH="1">
            <a:off x="2786050" y="2500306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11" idx="4"/>
            <a:endCxn id="17" idx="0"/>
          </p:cNvCxnSpPr>
          <p:nvPr/>
        </p:nvCxnSpPr>
        <p:spPr>
          <a:xfrm rot="16200000" flipH="1">
            <a:off x="2000232" y="3929066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>
            <a:stCxn id="12" idx="3"/>
            <a:endCxn id="17" idx="7"/>
          </p:cNvCxnSpPr>
          <p:nvPr/>
        </p:nvCxnSpPr>
        <p:spPr>
          <a:xfrm rot="5400000">
            <a:off x="2595198" y="4023966"/>
            <a:ext cx="1024646" cy="381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12" idx="7"/>
          </p:cNvCxnSpPr>
          <p:nvPr/>
        </p:nvCxnSpPr>
        <p:spPr>
          <a:xfrm rot="5400000" flipH="1" flipV="1">
            <a:off x="3166702" y="2678902"/>
            <a:ext cx="1155265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2" idx="6"/>
            <a:endCxn id="13" idx="2"/>
          </p:cNvCxnSpPr>
          <p:nvPr/>
        </p:nvCxnSpPr>
        <p:spPr>
          <a:xfrm flipV="1">
            <a:off x="3786182" y="3214686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円/楕円 24"/>
          <p:cNvSpPr/>
          <p:nvPr/>
        </p:nvSpPr>
        <p:spPr>
          <a:xfrm>
            <a:off x="4355976" y="435769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2</a:t>
            </a:r>
            <a:endParaRPr kumimoji="1" lang="ja-JP" altLang="en-US" dirty="0"/>
          </a:p>
        </p:txBody>
      </p:sp>
      <p:cxnSp>
        <p:nvCxnSpPr>
          <p:cNvPr id="27" name="直線矢印コネクタ 26"/>
          <p:cNvCxnSpPr>
            <a:stCxn id="12" idx="5"/>
            <a:endCxn id="25" idx="1"/>
          </p:cNvCxnSpPr>
          <p:nvPr/>
        </p:nvCxnSpPr>
        <p:spPr>
          <a:xfrm>
            <a:off x="3702487" y="3702495"/>
            <a:ext cx="737184" cy="7388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13" idx="4"/>
            <a:endCxn id="25" idx="0"/>
          </p:cNvCxnSpPr>
          <p:nvPr/>
        </p:nvCxnSpPr>
        <p:spPr>
          <a:xfrm flipH="1">
            <a:off x="4641728" y="3500438"/>
            <a:ext cx="287462" cy="8572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22"/>
          <p:cNvSpPr/>
          <p:nvPr/>
        </p:nvSpPr>
        <p:spPr>
          <a:xfrm>
            <a:off x="2214546" y="157161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2857488" y="1574979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正方形/長方形 30"/>
          <p:cNvSpPr/>
          <p:nvPr/>
        </p:nvSpPr>
        <p:spPr>
          <a:xfrm>
            <a:off x="3500430" y="1568514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194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参照カウントの例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71604" y="2428868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214310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3214678" y="321468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464343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7" name="円/楕円 16"/>
          <p:cNvSpPr/>
          <p:nvPr/>
        </p:nvSpPr>
        <p:spPr>
          <a:xfrm>
            <a:off x="2428860" y="464344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>
            <a:endCxn id="11" idx="0"/>
          </p:cNvCxnSpPr>
          <p:nvPr/>
        </p:nvCxnSpPr>
        <p:spPr>
          <a:xfrm rot="5400000">
            <a:off x="2071670" y="2500306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endCxn id="12" idx="1"/>
          </p:cNvCxnSpPr>
          <p:nvPr/>
        </p:nvCxnSpPr>
        <p:spPr>
          <a:xfrm rot="16200000" flipH="1">
            <a:off x="2321703" y="2321710"/>
            <a:ext cx="1155265" cy="798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endCxn id="12" idx="0"/>
          </p:cNvCxnSpPr>
          <p:nvPr/>
        </p:nvCxnSpPr>
        <p:spPr>
          <a:xfrm rot="16200000" flipH="1">
            <a:off x="2786050" y="2500306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11" idx="4"/>
            <a:endCxn id="17" idx="0"/>
          </p:cNvCxnSpPr>
          <p:nvPr/>
        </p:nvCxnSpPr>
        <p:spPr>
          <a:xfrm rot="16200000" flipH="1">
            <a:off x="2000232" y="3929066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>
            <a:stCxn id="12" idx="3"/>
            <a:endCxn id="17" idx="7"/>
          </p:cNvCxnSpPr>
          <p:nvPr/>
        </p:nvCxnSpPr>
        <p:spPr>
          <a:xfrm rot="5400000">
            <a:off x="2595198" y="4023966"/>
            <a:ext cx="1024646" cy="381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12" idx="7"/>
          </p:cNvCxnSpPr>
          <p:nvPr/>
        </p:nvCxnSpPr>
        <p:spPr>
          <a:xfrm rot="5400000" flipH="1" flipV="1">
            <a:off x="3166702" y="2678902"/>
            <a:ext cx="1155265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2" idx="6"/>
            <a:endCxn id="13" idx="2"/>
          </p:cNvCxnSpPr>
          <p:nvPr/>
        </p:nvCxnSpPr>
        <p:spPr>
          <a:xfrm flipV="1">
            <a:off x="3786182" y="3214686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円/楕円 24"/>
          <p:cNvSpPr/>
          <p:nvPr/>
        </p:nvSpPr>
        <p:spPr>
          <a:xfrm>
            <a:off x="4355976" y="435769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</a:t>
            </a:r>
            <a:endParaRPr kumimoji="1" lang="ja-JP" altLang="en-US" dirty="0"/>
          </a:p>
        </p:txBody>
      </p:sp>
      <p:cxnSp>
        <p:nvCxnSpPr>
          <p:cNvPr id="27" name="直線矢印コネクタ 26"/>
          <p:cNvCxnSpPr>
            <a:stCxn id="12" idx="5"/>
            <a:endCxn id="25" idx="1"/>
          </p:cNvCxnSpPr>
          <p:nvPr/>
        </p:nvCxnSpPr>
        <p:spPr>
          <a:xfrm>
            <a:off x="3702487" y="3702495"/>
            <a:ext cx="737184" cy="7388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正方形/長方形 20"/>
          <p:cNvSpPr/>
          <p:nvPr/>
        </p:nvSpPr>
        <p:spPr>
          <a:xfrm>
            <a:off x="2214546" y="157161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2857488" y="1574979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3500430" y="1568514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56723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参照カウントの例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71604" y="2428868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214310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3214678" y="321468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464343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7" name="円/楕円 16"/>
          <p:cNvSpPr/>
          <p:nvPr/>
        </p:nvSpPr>
        <p:spPr>
          <a:xfrm>
            <a:off x="2428860" y="464344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>
            <a:endCxn id="11" idx="0"/>
          </p:cNvCxnSpPr>
          <p:nvPr/>
        </p:nvCxnSpPr>
        <p:spPr>
          <a:xfrm rot="5400000">
            <a:off x="2071670" y="2500306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endCxn id="12" idx="1"/>
          </p:cNvCxnSpPr>
          <p:nvPr/>
        </p:nvCxnSpPr>
        <p:spPr>
          <a:xfrm rot="16200000" flipH="1">
            <a:off x="2321703" y="2321710"/>
            <a:ext cx="1155265" cy="798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endCxn id="12" idx="0"/>
          </p:cNvCxnSpPr>
          <p:nvPr/>
        </p:nvCxnSpPr>
        <p:spPr>
          <a:xfrm rot="16200000" flipH="1">
            <a:off x="2786050" y="2500306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11" idx="4"/>
            <a:endCxn id="17" idx="0"/>
          </p:cNvCxnSpPr>
          <p:nvPr/>
        </p:nvCxnSpPr>
        <p:spPr>
          <a:xfrm rot="16200000" flipH="1">
            <a:off x="2000232" y="3929066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>
            <a:stCxn id="12" idx="3"/>
            <a:endCxn id="17" idx="7"/>
          </p:cNvCxnSpPr>
          <p:nvPr/>
        </p:nvCxnSpPr>
        <p:spPr>
          <a:xfrm rot="5400000">
            <a:off x="2595198" y="4023966"/>
            <a:ext cx="1024646" cy="381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12" idx="7"/>
          </p:cNvCxnSpPr>
          <p:nvPr/>
        </p:nvCxnSpPr>
        <p:spPr>
          <a:xfrm rot="5400000" flipH="1" flipV="1">
            <a:off x="3166702" y="2678902"/>
            <a:ext cx="1155265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2" idx="6"/>
            <a:endCxn id="13" idx="2"/>
          </p:cNvCxnSpPr>
          <p:nvPr/>
        </p:nvCxnSpPr>
        <p:spPr>
          <a:xfrm flipV="1">
            <a:off x="3786182" y="3214686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円/楕円 24"/>
          <p:cNvSpPr/>
          <p:nvPr/>
        </p:nvSpPr>
        <p:spPr>
          <a:xfrm>
            <a:off x="4355976" y="435769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0</a:t>
            </a:r>
            <a:endParaRPr kumimoji="1" lang="ja-JP" altLang="en-US" dirty="0"/>
          </a:p>
        </p:txBody>
      </p:sp>
      <p:sp>
        <p:nvSpPr>
          <p:cNvPr id="20" name="正方形/長方形 19"/>
          <p:cNvSpPr/>
          <p:nvPr/>
        </p:nvSpPr>
        <p:spPr>
          <a:xfrm>
            <a:off x="2214546" y="157161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2857488" y="1574979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3500430" y="1568514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988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参照カウントの例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71604" y="2428868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214310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3214678" y="321468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464343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6" name="円/楕円 15"/>
          <p:cNvSpPr/>
          <p:nvPr/>
        </p:nvSpPr>
        <p:spPr>
          <a:xfrm>
            <a:off x="4357686" y="4357694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7" name="円/楕円 16"/>
          <p:cNvSpPr/>
          <p:nvPr/>
        </p:nvSpPr>
        <p:spPr>
          <a:xfrm>
            <a:off x="2428860" y="464344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>
            <a:endCxn id="11" idx="0"/>
          </p:cNvCxnSpPr>
          <p:nvPr/>
        </p:nvCxnSpPr>
        <p:spPr>
          <a:xfrm rot="5400000">
            <a:off x="2071670" y="2500306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endCxn id="12" idx="1"/>
          </p:cNvCxnSpPr>
          <p:nvPr/>
        </p:nvCxnSpPr>
        <p:spPr>
          <a:xfrm rot="16200000" flipH="1">
            <a:off x="2321703" y="2321710"/>
            <a:ext cx="1155265" cy="798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endCxn id="12" idx="0"/>
          </p:cNvCxnSpPr>
          <p:nvPr/>
        </p:nvCxnSpPr>
        <p:spPr>
          <a:xfrm rot="16200000" flipH="1">
            <a:off x="2786050" y="2500306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11" idx="4"/>
            <a:endCxn id="17" idx="0"/>
          </p:cNvCxnSpPr>
          <p:nvPr/>
        </p:nvCxnSpPr>
        <p:spPr>
          <a:xfrm rot="16200000" flipH="1">
            <a:off x="2000232" y="3929066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>
            <a:stCxn id="12" idx="3"/>
            <a:endCxn id="17" idx="7"/>
          </p:cNvCxnSpPr>
          <p:nvPr/>
        </p:nvCxnSpPr>
        <p:spPr>
          <a:xfrm rot="5400000">
            <a:off x="2595198" y="4023966"/>
            <a:ext cx="1024646" cy="381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12" idx="7"/>
          </p:cNvCxnSpPr>
          <p:nvPr/>
        </p:nvCxnSpPr>
        <p:spPr>
          <a:xfrm rot="5400000" flipH="1" flipV="1">
            <a:off x="3166702" y="2678902"/>
            <a:ext cx="1155265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2" idx="6"/>
            <a:endCxn id="13" idx="2"/>
          </p:cNvCxnSpPr>
          <p:nvPr/>
        </p:nvCxnSpPr>
        <p:spPr>
          <a:xfrm flipV="1">
            <a:off x="3786182" y="3214686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角丸四角形吹き出し 46"/>
          <p:cNvSpPr/>
          <p:nvPr/>
        </p:nvSpPr>
        <p:spPr>
          <a:xfrm>
            <a:off x="4572000" y="5643578"/>
            <a:ext cx="3286148" cy="714380"/>
          </a:xfrm>
          <a:prstGeom prst="wedgeRoundRectCallout">
            <a:avLst>
              <a:gd name="adj1" fmla="val -40884"/>
              <a:gd name="adj2" fmla="val -14267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カウントが </a:t>
            </a:r>
            <a:r>
              <a:rPr kumimoji="1" lang="en-US" altLang="ja-JP" sz="2000" dirty="0" smtClean="0"/>
              <a:t>0</a:t>
            </a:r>
            <a:r>
              <a:rPr kumimoji="1" lang="ja-JP" altLang="en-US" sz="2000" dirty="0" smtClean="0"/>
              <a:t> になったら解放</a:t>
            </a:r>
            <a:endParaRPr kumimoji="1" lang="ja-JP" altLang="en-US" sz="2000" dirty="0"/>
          </a:p>
        </p:txBody>
      </p:sp>
      <p:sp>
        <p:nvSpPr>
          <p:cNvPr id="21" name="正方形/長方形 20"/>
          <p:cNvSpPr/>
          <p:nvPr/>
        </p:nvSpPr>
        <p:spPr>
          <a:xfrm>
            <a:off x="2214546" y="157161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2857488" y="1574979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3500430" y="1568514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参照カウントでは上手くいかない例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71604" y="2428868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214310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3214678" y="321468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464343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7" name="円/楕円 16"/>
          <p:cNvSpPr/>
          <p:nvPr/>
        </p:nvSpPr>
        <p:spPr>
          <a:xfrm>
            <a:off x="2428860" y="464344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>
            <a:endCxn id="11" idx="0"/>
          </p:cNvCxnSpPr>
          <p:nvPr/>
        </p:nvCxnSpPr>
        <p:spPr>
          <a:xfrm rot="5400000">
            <a:off x="2071670" y="2500306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endCxn id="12" idx="1"/>
          </p:cNvCxnSpPr>
          <p:nvPr/>
        </p:nvCxnSpPr>
        <p:spPr>
          <a:xfrm rot="16200000" flipH="1">
            <a:off x="2321703" y="2321710"/>
            <a:ext cx="1155265" cy="798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endCxn id="12" idx="0"/>
          </p:cNvCxnSpPr>
          <p:nvPr/>
        </p:nvCxnSpPr>
        <p:spPr>
          <a:xfrm rot="16200000" flipH="1">
            <a:off x="2786050" y="2500306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11" idx="4"/>
            <a:endCxn id="17" idx="0"/>
          </p:cNvCxnSpPr>
          <p:nvPr/>
        </p:nvCxnSpPr>
        <p:spPr>
          <a:xfrm rot="16200000" flipH="1">
            <a:off x="2000232" y="3929066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>
            <a:stCxn id="12" idx="3"/>
            <a:endCxn id="17" idx="7"/>
          </p:cNvCxnSpPr>
          <p:nvPr/>
        </p:nvCxnSpPr>
        <p:spPr>
          <a:xfrm rot="5400000">
            <a:off x="2595198" y="4023966"/>
            <a:ext cx="1024646" cy="381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12" idx="7"/>
          </p:cNvCxnSpPr>
          <p:nvPr/>
        </p:nvCxnSpPr>
        <p:spPr>
          <a:xfrm rot="5400000" flipH="1" flipV="1">
            <a:off x="3166702" y="2678902"/>
            <a:ext cx="1155265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2" idx="6"/>
            <a:endCxn id="13" idx="2"/>
          </p:cNvCxnSpPr>
          <p:nvPr/>
        </p:nvCxnSpPr>
        <p:spPr>
          <a:xfrm flipV="1">
            <a:off x="3786182" y="3214686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2214546" y="157161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2857488" y="1574979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3500430" y="1568514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5395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今日の内容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ja-JP" dirty="0" smtClean="0"/>
              <a:t>Garbage Collection （</a:t>
            </a:r>
            <a:r>
              <a:rPr lang="en-US" altLang="ja-JP" dirty="0" smtClean="0"/>
              <a:t>GC, </a:t>
            </a:r>
            <a:r>
              <a:rPr lang="ja-JP" altLang="ja-JP" dirty="0" smtClean="0"/>
              <a:t>ごみ集め）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参照されなくなったメモリ領域を解放すること</a:t>
            </a:r>
            <a:endParaRPr lang="ja-JP" altLang="ja-JP" dirty="0" smtClean="0"/>
          </a:p>
          <a:p>
            <a:pPr eaLnBrk="1" hangingPunct="1"/>
            <a:endParaRPr lang="en-US" altLang="ja-JP" dirty="0" smtClean="0"/>
          </a:p>
          <a:p>
            <a:pPr eaLnBrk="1" hangingPunct="1"/>
            <a:r>
              <a:rPr lang="ja-JP" altLang="ja-JP" dirty="0" smtClean="0"/>
              <a:t>配列境界検査</a:t>
            </a:r>
          </a:p>
        </p:txBody>
      </p:sp>
    </p:spTree>
    <p:extLst>
      <p:ext uri="{BB962C8B-B14F-4D97-AF65-F5344CB8AC3E}">
        <p14:creationId xmlns:p14="http://schemas.microsoft.com/office/powerpoint/2010/main" val="2007021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参照カウントでは上手くいかない例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71604" y="2428868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214310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3214678" y="321468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464343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4" name="円/楕円 13"/>
          <p:cNvSpPr/>
          <p:nvPr/>
        </p:nvSpPr>
        <p:spPr>
          <a:xfrm>
            <a:off x="6357950" y="321468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7" name="円/楕円 16"/>
          <p:cNvSpPr/>
          <p:nvPr/>
        </p:nvSpPr>
        <p:spPr>
          <a:xfrm>
            <a:off x="2428860" y="464344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>
            <a:endCxn id="11" idx="0"/>
          </p:cNvCxnSpPr>
          <p:nvPr/>
        </p:nvCxnSpPr>
        <p:spPr>
          <a:xfrm rot="5400000">
            <a:off x="2071670" y="2500306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endCxn id="12" idx="1"/>
          </p:cNvCxnSpPr>
          <p:nvPr/>
        </p:nvCxnSpPr>
        <p:spPr>
          <a:xfrm rot="16200000" flipH="1">
            <a:off x="2321703" y="2321710"/>
            <a:ext cx="1155265" cy="798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endCxn id="12" idx="0"/>
          </p:cNvCxnSpPr>
          <p:nvPr/>
        </p:nvCxnSpPr>
        <p:spPr>
          <a:xfrm rot="16200000" flipH="1">
            <a:off x="2786050" y="2500306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11" idx="4"/>
            <a:endCxn id="17" idx="0"/>
          </p:cNvCxnSpPr>
          <p:nvPr/>
        </p:nvCxnSpPr>
        <p:spPr>
          <a:xfrm rot="16200000" flipH="1">
            <a:off x="2000232" y="3929066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>
            <a:stCxn id="12" idx="3"/>
            <a:endCxn id="17" idx="7"/>
          </p:cNvCxnSpPr>
          <p:nvPr/>
        </p:nvCxnSpPr>
        <p:spPr>
          <a:xfrm rot="5400000">
            <a:off x="2595198" y="4023966"/>
            <a:ext cx="1024646" cy="381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12" idx="7"/>
          </p:cNvCxnSpPr>
          <p:nvPr/>
        </p:nvCxnSpPr>
        <p:spPr>
          <a:xfrm rot="5400000" flipH="1" flipV="1">
            <a:off x="3166702" y="2678902"/>
            <a:ext cx="1155265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2" idx="6"/>
            <a:endCxn id="13" idx="2"/>
          </p:cNvCxnSpPr>
          <p:nvPr/>
        </p:nvCxnSpPr>
        <p:spPr>
          <a:xfrm flipV="1">
            <a:off x="3786182" y="3214686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>
            <a:stCxn id="13" idx="6"/>
            <a:endCxn id="14" idx="2"/>
          </p:cNvCxnSpPr>
          <p:nvPr/>
        </p:nvCxnSpPr>
        <p:spPr>
          <a:xfrm>
            <a:off x="5214942" y="3214686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正方形/長方形 20"/>
          <p:cNvSpPr/>
          <p:nvPr/>
        </p:nvSpPr>
        <p:spPr>
          <a:xfrm>
            <a:off x="2214546" y="157161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/>
        </p:nvSpPr>
        <p:spPr>
          <a:xfrm>
            <a:off x="2857488" y="1574979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3500430" y="1568514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5765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参照カウントでは上手くいかない例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71604" y="2428868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214310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3214678" y="321468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464343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4" name="円/楕円 13"/>
          <p:cNvSpPr/>
          <p:nvPr/>
        </p:nvSpPr>
        <p:spPr>
          <a:xfrm>
            <a:off x="6357950" y="321468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5" name="円/楕円 14"/>
          <p:cNvSpPr/>
          <p:nvPr/>
        </p:nvSpPr>
        <p:spPr>
          <a:xfrm>
            <a:off x="6357950" y="435769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7" name="円/楕円 16"/>
          <p:cNvSpPr/>
          <p:nvPr/>
        </p:nvSpPr>
        <p:spPr>
          <a:xfrm>
            <a:off x="2428860" y="464344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>
            <a:endCxn id="11" idx="0"/>
          </p:cNvCxnSpPr>
          <p:nvPr/>
        </p:nvCxnSpPr>
        <p:spPr>
          <a:xfrm rot="5400000">
            <a:off x="2071670" y="2500306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endCxn id="12" idx="1"/>
          </p:cNvCxnSpPr>
          <p:nvPr/>
        </p:nvCxnSpPr>
        <p:spPr>
          <a:xfrm rot="16200000" flipH="1">
            <a:off x="2321703" y="2321710"/>
            <a:ext cx="1155265" cy="798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endCxn id="12" idx="0"/>
          </p:cNvCxnSpPr>
          <p:nvPr/>
        </p:nvCxnSpPr>
        <p:spPr>
          <a:xfrm rot="16200000" flipH="1">
            <a:off x="2786050" y="2500306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11" idx="4"/>
            <a:endCxn id="17" idx="0"/>
          </p:cNvCxnSpPr>
          <p:nvPr/>
        </p:nvCxnSpPr>
        <p:spPr>
          <a:xfrm rot="16200000" flipH="1">
            <a:off x="2000232" y="3929066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>
            <a:stCxn id="12" idx="3"/>
            <a:endCxn id="17" idx="7"/>
          </p:cNvCxnSpPr>
          <p:nvPr/>
        </p:nvCxnSpPr>
        <p:spPr>
          <a:xfrm rot="5400000">
            <a:off x="2595198" y="4023966"/>
            <a:ext cx="1024646" cy="381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12" idx="7"/>
          </p:cNvCxnSpPr>
          <p:nvPr/>
        </p:nvCxnSpPr>
        <p:spPr>
          <a:xfrm rot="5400000" flipH="1" flipV="1">
            <a:off x="3166702" y="2678902"/>
            <a:ext cx="1155265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stCxn id="14" idx="3"/>
            <a:endCxn id="15" idx="1"/>
          </p:cNvCxnSpPr>
          <p:nvPr/>
        </p:nvCxnSpPr>
        <p:spPr>
          <a:xfrm rot="5400000">
            <a:off x="6072198" y="4071942"/>
            <a:ext cx="7388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2" idx="6"/>
            <a:endCxn id="13" idx="2"/>
          </p:cNvCxnSpPr>
          <p:nvPr/>
        </p:nvCxnSpPr>
        <p:spPr>
          <a:xfrm flipV="1">
            <a:off x="3786182" y="3214686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>
            <a:stCxn id="13" idx="6"/>
            <a:endCxn id="14" idx="2"/>
          </p:cNvCxnSpPr>
          <p:nvPr/>
        </p:nvCxnSpPr>
        <p:spPr>
          <a:xfrm>
            <a:off x="5214942" y="3214686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正方形/長方形 22"/>
          <p:cNvSpPr/>
          <p:nvPr/>
        </p:nvSpPr>
        <p:spPr>
          <a:xfrm>
            <a:off x="2214546" y="157161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2857488" y="1574979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3500430" y="1568514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9342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参照カウントでは上手くいかない例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71604" y="2428868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214310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3214678" y="321468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464343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4" name="円/楕円 13"/>
          <p:cNvSpPr/>
          <p:nvPr/>
        </p:nvSpPr>
        <p:spPr>
          <a:xfrm>
            <a:off x="6357950" y="321468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2</a:t>
            </a:r>
            <a:endParaRPr kumimoji="1" lang="ja-JP" altLang="en-US" dirty="0"/>
          </a:p>
        </p:txBody>
      </p:sp>
      <p:sp>
        <p:nvSpPr>
          <p:cNvPr id="15" name="円/楕円 14"/>
          <p:cNvSpPr/>
          <p:nvPr/>
        </p:nvSpPr>
        <p:spPr>
          <a:xfrm>
            <a:off x="6357950" y="435769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7" name="円/楕円 16"/>
          <p:cNvSpPr/>
          <p:nvPr/>
        </p:nvSpPr>
        <p:spPr>
          <a:xfrm>
            <a:off x="2428860" y="464344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>
            <a:endCxn id="11" idx="0"/>
          </p:cNvCxnSpPr>
          <p:nvPr/>
        </p:nvCxnSpPr>
        <p:spPr>
          <a:xfrm rot="5400000">
            <a:off x="2071670" y="2500306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endCxn id="12" idx="1"/>
          </p:cNvCxnSpPr>
          <p:nvPr/>
        </p:nvCxnSpPr>
        <p:spPr>
          <a:xfrm rot="16200000" flipH="1">
            <a:off x="2321703" y="2321710"/>
            <a:ext cx="1155265" cy="798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endCxn id="12" idx="0"/>
          </p:cNvCxnSpPr>
          <p:nvPr/>
        </p:nvCxnSpPr>
        <p:spPr>
          <a:xfrm rot="16200000" flipH="1">
            <a:off x="2786050" y="2500306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11" idx="4"/>
            <a:endCxn id="17" idx="0"/>
          </p:cNvCxnSpPr>
          <p:nvPr/>
        </p:nvCxnSpPr>
        <p:spPr>
          <a:xfrm rot="16200000" flipH="1">
            <a:off x="2000232" y="3929066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>
            <a:stCxn id="12" idx="3"/>
            <a:endCxn id="17" idx="7"/>
          </p:cNvCxnSpPr>
          <p:nvPr/>
        </p:nvCxnSpPr>
        <p:spPr>
          <a:xfrm rot="5400000">
            <a:off x="2595198" y="4023966"/>
            <a:ext cx="1024646" cy="381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12" idx="7"/>
          </p:cNvCxnSpPr>
          <p:nvPr/>
        </p:nvCxnSpPr>
        <p:spPr>
          <a:xfrm rot="5400000" flipH="1" flipV="1">
            <a:off x="3166702" y="2678902"/>
            <a:ext cx="1155265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stCxn id="14" idx="3"/>
            <a:endCxn id="15" idx="1"/>
          </p:cNvCxnSpPr>
          <p:nvPr/>
        </p:nvCxnSpPr>
        <p:spPr>
          <a:xfrm rot="5400000">
            <a:off x="6072198" y="4071942"/>
            <a:ext cx="7388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>
            <a:stCxn id="15" idx="7"/>
            <a:endCxn id="14" idx="5"/>
          </p:cNvCxnSpPr>
          <p:nvPr/>
        </p:nvCxnSpPr>
        <p:spPr>
          <a:xfrm rot="5400000" flipH="1" flipV="1">
            <a:off x="6476312" y="4071942"/>
            <a:ext cx="7388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2" idx="6"/>
            <a:endCxn id="13" idx="2"/>
          </p:cNvCxnSpPr>
          <p:nvPr/>
        </p:nvCxnSpPr>
        <p:spPr>
          <a:xfrm flipV="1">
            <a:off x="3786182" y="3214686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>
            <a:stCxn id="13" idx="6"/>
            <a:endCxn id="14" idx="2"/>
          </p:cNvCxnSpPr>
          <p:nvPr/>
        </p:nvCxnSpPr>
        <p:spPr>
          <a:xfrm>
            <a:off x="5214942" y="3214686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正方形/長方形 26"/>
          <p:cNvSpPr/>
          <p:nvPr/>
        </p:nvSpPr>
        <p:spPr>
          <a:xfrm>
            <a:off x="2214546" y="157161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2857488" y="1574979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3500430" y="1568514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5770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参照カウントでは上手くいかない例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71604" y="2428868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214310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3214678" y="321468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464343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4" name="円/楕円 13"/>
          <p:cNvSpPr/>
          <p:nvPr/>
        </p:nvSpPr>
        <p:spPr>
          <a:xfrm>
            <a:off x="6357950" y="321468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5" name="円/楕円 14"/>
          <p:cNvSpPr/>
          <p:nvPr/>
        </p:nvSpPr>
        <p:spPr>
          <a:xfrm>
            <a:off x="6357950" y="435769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7" name="円/楕円 16"/>
          <p:cNvSpPr/>
          <p:nvPr/>
        </p:nvSpPr>
        <p:spPr>
          <a:xfrm>
            <a:off x="2428860" y="464344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2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>
            <a:endCxn id="11" idx="0"/>
          </p:cNvCxnSpPr>
          <p:nvPr/>
        </p:nvCxnSpPr>
        <p:spPr>
          <a:xfrm rot="5400000">
            <a:off x="2071670" y="2500306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endCxn id="12" idx="1"/>
          </p:cNvCxnSpPr>
          <p:nvPr/>
        </p:nvCxnSpPr>
        <p:spPr>
          <a:xfrm rot="16200000" flipH="1">
            <a:off x="2321703" y="2321710"/>
            <a:ext cx="1155265" cy="798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endCxn id="12" idx="0"/>
          </p:cNvCxnSpPr>
          <p:nvPr/>
        </p:nvCxnSpPr>
        <p:spPr>
          <a:xfrm rot="16200000" flipH="1">
            <a:off x="2786050" y="2500306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11" idx="4"/>
            <a:endCxn id="17" idx="0"/>
          </p:cNvCxnSpPr>
          <p:nvPr/>
        </p:nvCxnSpPr>
        <p:spPr>
          <a:xfrm rot="16200000" flipH="1">
            <a:off x="2000232" y="3929066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>
            <a:stCxn id="12" idx="3"/>
            <a:endCxn id="17" idx="7"/>
          </p:cNvCxnSpPr>
          <p:nvPr/>
        </p:nvCxnSpPr>
        <p:spPr>
          <a:xfrm rot="5400000">
            <a:off x="2595198" y="4023966"/>
            <a:ext cx="1024646" cy="381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12" idx="7"/>
          </p:cNvCxnSpPr>
          <p:nvPr/>
        </p:nvCxnSpPr>
        <p:spPr>
          <a:xfrm rot="5400000" flipH="1" flipV="1">
            <a:off x="3166702" y="2678902"/>
            <a:ext cx="1155265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stCxn id="14" idx="3"/>
            <a:endCxn id="15" idx="1"/>
          </p:cNvCxnSpPr>
          <p:nvPr/>
        </p:nvCxnSpPr>
        <p:spPr>
          <a:xfrm rot="5400000">
            <a:off x="6072198" y="4071942"/>
            <a:ext cx="7388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>
            <a:stCxn id="15" idx="7"/>
            <a:endCxn id="14" idx="5"/>
          </p:cNvCxnSpPr>
          <p:nvPr/>
        </p:nvCxnSpPr>
        <p:spPr>
          <a:xfrm rot="5400000" flipH="1" flipV="1">
            <a:off x="6476312" y="4071942"/>
            <a:ext cx="7388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2" idx="6"/>
            <a:endCxn id="13" idx="2"/>
          </p:cNvCxnSpPr>
          <p:nvPr/>
        </p:nvCxnSpPr>
        <p:spPr>
          <a:xfrm flipV="1">
            <a:off x="3786182" y="3214686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角丸四角形吹き出し 22"/>
          <p:cNvSpPr/>
          <p:nvPr/>
        </p:nvSpPr>
        <p:spPr>
          <a:xfrm>
            <a:off x="4572000" y="5643578"/>
            <a:ext cx="3286148" cy="714380"/>
          </a:xfrm>
          <a:prstGeom prst="wedgeRoundRectCallout">
            <a:avLst>
              <a:gd name="adj1" fmla="val -1040"/>
              <a:gd name="adj2" fmla="val -17750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循環参照はどうする</a:t>
            </a:r>
            <a:r>
              <a:rPr kumimoji="1" lang="en-US" altLang="ja-JP" sz="2000" dirty="0" smtClean="0"/>
              <a:t>?</a:t>
            </a:r>
            <a:endParaRPr kumimoji="1" lang="ja-JP" altLang="en-US" sz="2000" dirty="0"/>
          </a:p>
        </p:txBody>
      </p:sp>
      <p:sp>
        <p:nvSpPr>
          <p:cNvPr id="25" name="正方形/長方形 24"/>
          <p:cNvSpPr/>
          <p:nvPr/>
        </p:nvSpPr>
        <p:spPr>
          <a:xfrm>
            <a:off x="2214546" y="157161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2857488" y="1574979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3500430" y="1568514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615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457200" y="106883"/>
            <a:ext cx="8229600" cy="1143000"/>
          </a:xfrm>
        </p:spPr>
        <p:txBody>
          <a:bodyPr/>
          <a:lstStyle/>
          <a:p>
            <a:r>
              <a:rPr kumimoji="1" lang="ja-JP" altLang="en-US" dirty="0" smtClean="0"/>
              <a:t>マーク </a:t>
            </a:r>
            <a:r>
              <a:rPr kumimoji="1" lang="en-US" altLang="ja-JP" dirty="0" smtClean="0"/>
              <a:t>&amp;</a:t>
            </a:r>
            <a:r>
              <a:rPr kumimoji="1" lang="ja-JP" altLang="en-US" dirty="0" smtClean="0"/>
              <a:t> スィープ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>
          <a:xfrm>
            <a:off x="457200" y="1063277"/>
            <a:ext cx="8229600" cy="4525963"/>
          </a:xfrm>
        </p:spPr>
        <p:txBody>
          <a:bodyPr/>
          <a:lstStyle/>
          <a:p>
            <a:r>
              <a:rPr kumimoji="1" lang="ja-JP" altLang="en-US" dirty="0" smtClean="0"/>
              <a:t>マークとスィープの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段階からなる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マーク</a:t>
            </a:r>
            <a:r>
              <a:rPr lang="en-US" altLang="ja-JP" dirty="0" smtClean="0"/>
              <a:t>:</a:t>
            </a:r>
            <a:r>
              <a:rPr lang="ja-JP" altLang="en-US" dirty="0" smtClean="0"/>
              <a:t> 参照可能なオブジェクトにフラグを立てる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スィープ</a:t>
            </a:r>
            <a:r>
              <a:rPr kumimoji="1" lang="en-US" altLang="ja-JP" dirty="0" smtClean="0"/>
              <a:t>:</a:t>
            </a:r>
            <a:r>
              <a:rPr kumimoji="1" lang="ja-JP" altLang="en-US" dirty="0" smtClean="0"/>
              <a:t> フラグの立ってないオブジェクトを解放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571604" y="3604366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00100" y="2747110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2143108" y="4104432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✓</a:t>
            </a:r>
            <a:endParaRPr kumimoji="1" lang="ja-JP" altLang="en-US" sz="2400" dirty="0"/>
          </a:p>
        </p:txBody>
      </p:sp>
      <p:sp>
        <p:nvSpPr>
          <p:cNvPr id="11" name="円/楕円 10"/>
          <p:cNvSpPr/>
          <p:nvPr/>
        </p:nvSpPr>
        <p:spPr>
          <a:xfrm>
            <a:off x="3214678" y="439018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ja-JP" altLang="en-US" sz="2400" dirty="0" smtClean="0">
                <a:solidFill>
                  <a:prstClr val="black"/>
                </a:solidFill>
              </a:rPr>
              <a:t>✓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4643438" y="4104432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ja-JP" altLang="en-US" sz="2400" dirty="0" smtClean="0">
                <a:solidFill>
                  <a:prstClr val="black"/>
                </a:solidFill>
              </a:rPr>
              <a:t>✓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6357950" y="4390184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円/楕円 13"/>
          <p:cNvSpPr/>
          <p:nvPr/>
        </p:nvSpPr>
        <p:spPr>
          <a:xfrm>
            <a:off x="6357950" y="5533192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円/楕円 14"/>
          <p:cNvSpPr/>
          <p:nvPr/>
        </p:nvSpPr>
        <p:spPr>
          <a:xfrm>
            <a:off x="4357686" y="5533192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2428860" y="581894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ja-JP" altLang="en-US" sz="2400" dirty="0" smtClean="0">
                <a:solidFill>
                  <a:prstClr val="black"/>
                </a:solidFill>
              </a:rPr>
              <a:t>✓</a:t>
            </a:r>
            <a:endParaRPr lang="ja-JP" altLang="en-US" sz="2400" dirty="0">
              <a:solidFill>
                <a:prstClr val="black"/>
              </a:solidFill>
            </a:endParaRPr>
          </a:p>
        </p:txBody>
      </p:sp>
      <p:cxnSp>
        <p:nvCxnSpPr>
          <p:cNvPr id="17" name="直線矢印コネクタ 16"/>
          <p:cNvCxnSpPr>
            <a:endCxn id="10" idx="0"/>
          </p:cNvCxnSpPr>
          <p:nvPr/>
        </p:nvCxnSpPr>
        <p:spPr>
          <a:xfrm rot="5400000">
            <a:off x="2071670" y="3675804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endCxn id="11" idx="1"/>
          </p:cNvCxnSpPr>
          <p:nvPr/>
        </p:nvCxnSpPr>
        <p:spPr>
          <a:xfrm rot="16200000" flipH="1">
            <a:off x="2321703" y="3497208"/>
            <a:ext cx="1155265" cy="798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endCxn id="11" idx="0"/>
          </p:cNvCxnSpPr>
          <p:nvPr/>
        </p:nvCxnSpPr>
        <p:spPr>
          <a:xfrm rot="16200000" flipH="1">
            <a:off x="2786050" y="3675804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0" idx="4"/>
            <a:endCxn id="16" idx="0"/>
          </p:cNvCxnSpPr>
          <p:nvPr/>
        </p:nvCxnSpPr>
        <p:spPr>
          <a:xfrm rot="16200000" flipH="1">
            <a:off x="2000232" y="5104564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>
            <a:stCxn id="11" idx="3"/>
            <a:endCxn id="16" idx="7"/>
          </p:cNvCxnSpPr>
          <p:nvPr/>
        </p:nvCxnSpPr>
        <p:spPr>
          <a:xfrm rot="5400000">
            <a:off x="2595198" y="5199464"/>
            <a:ext cx="1024646" cy="381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stCxn id="11" idx="7"/>
          </p:cNvCxnSpPr>
          <p:nvPr/>
        </p:nvCxnSpPr>
        <p:spPr>
          <a:xfrm rot="5400000" flipH="1" flipV="1">
            <a:off x="3166702" y="3854400"/>
            <a:ext cx="1155265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13" idx="3"/>
            <a:endCxn id="14" idx="1"/>
          </p:cNvCxnSpPr>
          <p:nvPr/>
        </p:nvCxnSpPr>
        <p:spPr>
          <a:xfrm rot="5400000">
            <a:off x="6072198" y="5247440"/>
            <a:ext cx="7388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stCxn id="14" idx="7"/>
            <a:endCxn id="13" idx="5"/>
          </p:cNvCxnSpPr>
          <p:nvPr/>
        </p:nvCxnSpPr>
        <p:spPr>
          <a:xfrm rot="5400000" flipH="1" flipV="1">
            <a:off x="6476312" y="5247440"/>
            <a:ext cx="7388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>
            <a:stCxn id="11" idx="6"/>
            <a:endCxn id="12" idx="3"/>
          </p:cNvCxnSpPr>
          <p:nvPr/>
        </p:nvCxnSpPr>
        <p:spPr>
          <a:xfrm flipV="1">
            <a:off x="3786182" y="4592241"/>
            <a:ext cx="940951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角丸四角形吹き出し 25"/>
          <p:cNvSpPr/>
          <p:nvPr/>
        </p:nvSpPr>
        <p:spPr>
          <a:xfrm>
            <a:off x="5148064" y="3002652"/>
            <a:ext cx="3643338" cy="714380"/>
          </a:xfrm>
          <a:prstGeom prst="wedgeRoundRectCallout">
            <a:avLst>
              <a:gd name="adj1" fmla="val -54541"/>
              <a:gd name="adj2" fmla="val 30822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フラグが付かなかったものを解放</a:t>
            </a:r>
            <a:endParaRPr kumimoji="1" lang="ja-JP" altLang="en-US" dirty="0"/>
          </a:p>
        </p:txBody>
      </p:sp>
      <p:sp>
        <p:nvSpPr>
          <p:cNvPr id="27" name="角丸四角形吹き出し 26"/>
          <p:cNvSpPr/>
          <p:nvPr/>
        </p:nvSpPr>
        <p:spPr>
          <a:xfrm>
            <a:off x="5148064" y="3002652"/>
            <a:ext cx="3643338" cy="714380"/>
          </a:xfrm>
          <a:prstGeom prst="wedgeRoundRectCallout">
            <a:avLst>
              <a:gd name="adj1" fmla="val 1007"/>
              <a:gd name="adj2" fmla="val 154258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フラグが付かなかったものを解放</a:t>
            </a:r>
            <a:endParaRPr kumimoji="1" lang="ja-JP" altLang="en-US" dirty="0"/>
          </a:p>
        </p:txBody>
      </p:sp>
      <p:sp>
        <p:nvSpPr>
          <p:cNvPr id="28" name="正方形/長方形 27"/>
          <p:cNvSpPr/>
          <p:nvPr/>
        </p:nvSpPr>
        <p:spPr>
          <a:xfrm>
            <a:off x="2214546" y="2712018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2857488" y="2715385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3500430" y="2708920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色マーク</a:t>
            </a:r>
            <a:r>
              <a:rPr kumimoji="1" lang="en-US" altLang="ja-JP" dirty="0" smtClean="0"/>
              <a:t> &amp; </a:t>
            </a:r>
            <a:r>
              <a:rPr kumimoji="1" lang="ja-JP" altLang="en-US" dirty="0" smtClean="0"/>
              <a:t>スィープの例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まず全て「白」にする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71604" y="3238056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2380800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2143108" y="3738122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2400" dirty="0"/>
          </a:p>
        </p:txBody>
      </p:sp>
      <p:sp>
        <p:nvSpPr>
          <p:cNvPr id="10" name="円/楕円 9"/>
          <p:cNvSpPr/>
          <p:nvPr/>
        </p:nvSpPr>
        <p:spPr>
          <a:xfrm>
            <a:off x="3214678" y="402387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4643438" y="3738122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6357950" y="4023874"/>
            <a:ext cx="571504" cy="571504"/>
          </a:xfrm>
          <a:prstGeom prst="ellipse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6357950" y="5166882"/>
            <a:ext cx="571504" cy="571504"/>
          </a:xfrm>
          <a:prstGeom prst="ellipse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円/楕円 13"/>
          <p:cNvSpPr/>
          <p:nvPr/>
        </p:nvSpPr>
        <p:spPr>
          <a:xfrm>
            <a:off x="4357686" y="5166882"/>
            <a:ext cx="571504" cy="571504"/>
          </a:xfrm>
          <a:prstGeom prst="ellipse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2428860" y="54526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cxnSp>
        <p:nvCxnSpPr>
          <p:cNvPr id="16" name="直線矢印コネクタ 15"/>
          <p:cNvCxnSpPr>
            <a:endCxn id="9" idx="0"/>
          </p:cNvCxnSpPr>
          <p:nvPr/>
        </p:nvCxnSpPr>
        <p:spPr>
          <a:xfrm rot="5400000">
            <a:off x="2071670" y="3309494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endCxn id="10" idx="1"/>
          </p:cNvCxnSpPr>
          <p:nvPr/>
        </p:nvCxnSpPr>
        <p:spPr>
          <a:xfrm rot="16200000" flipH="1">
            <a:off x="2321703" y="3130898"/>
            <a:ext cx="1155265" cy="798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endCxn id="10" idx="0"/>
          </p:cNvCxnSpPr>
          <p:nvPr/>
        </p:nvCxnSpPr>
        <p:spPr>
          <a:xfrm rot="16200000" flipH="1">
            <a:off x="2786050" y="3309494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9" idx="4"/>
            <a:endCxn id="15" idx="0"/>
          </p:cNvCxnSpPr>
          <p:nvPr/>
        </p:nvCxnSpPr>
        <p:spPr>
          <a:xfrm rot="16200000" flipH="1">
            <a:off x="2000232" y="4738254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0" idx="3"/>
            <a:endCxn id="15" idx="7"/>
          </p:cNvCxnSpPr>
          <p:nvPr/>
        </p:nvCxnSpPr>
        <p:spPr>
          <a:xfrm rot="5400000">
            <a:off x="2595198" y="4833154"/>
            <a:ext cx="1024646" cy="381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>
            <a:stCxn id="10" idx="7"/>
          </p:cNvCxnSpPr>
          <p:nvPr/>
        </p:nvCxnSpPr>
        <p:spPr>
          <a:xfrm rot="5400000" flipH="1" flipV="1">
            <a:off x="3166702" y="3488090"/>
            <a:ext cx="1155265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stCxn id="12" idx="3"/>
            <a:endCxn id="13" idx="1"/>
          </p:cNvCxnSpPr>
          <p:nvPr/>
        </p:nvCxnSpPr>
        <p:spPr>
          <a:xfrm rot="5400000">
            <a:off x="6072198" y="4881130"/>
            <a:ext cx="7388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13" idx="7"/>
            <a:endCxn id="12" idx="5"/>
          </p:cNvCxnSpPr>
          <p:nvPr/>
        </p:nvCxnSpPr>
        <p:spPr>
          <a:xfrm rot="5400000" flipH="1" flipV="1">
            <a:off x="6476312" y="4881130"/>
            <a:ext cx="7388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stCxn id="10" idx="6"/>
            <a:endCxn id="11" idx="2"/>
          </p:cNvCxnSpPr>
          <p:nvPr/>
        </p:nvCxnSpPr>
        <p:spPr>
          <a:xfrm flipV="1">
            <a:off x="3786182" y="4023874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/>
          <p:cNvSpPr/>
          <p:nvPr/>
        </p:nvSpPr>
        <p:spPr>
          <a:xfrm>
            <a:off x="2214546" y="2350073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2857488" y="2353440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3500430" y="2346975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1803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3 </a:t>
            </a:r>
            <a:r>
              <a:rPr lang="ja-JP" altLang="en-US" dirty="0"/>
              <a:t>色マーク</a:t>
            </a:r>
            <a:r>
              <a:rPr lang="en-US" altLang="ja-JP" dirty="0"/>
              <a:t> &amp; </a:t>
            </a:r>
            <a:r>
              <a:rPr lang="ja-JP" altLang="en-US" dirty="0"/>
              <a:t>スィープの例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到達可能なオブジェクトを「灰」にする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71604" y="3238056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2380800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2143108" y="3738122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2400" dirty="0"/>
          </a:p>
        </p:txBody>
      </p:sp>
      <p:sp>
        <p:nvSpPr>
          <p:cNvPr id="10" name="円/楕円 9"/>
          <p:cNvSpPr/>
          <p:nvPr/>
        </p:nvSpPr>
        <p:spPr>
          <a:xfrm>
            <a:off x="3214678" y="4023874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4643438" y="3738122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6357950" y="4023874"/>
            <a:ext cx="571504" cy="571504"/>
          </a:xfrm>
          <a:prstGeom prst="ellipse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6357950" y="5166882"/>
            <a:ext cx="571504" cy="571504"/>
          </a:xfrm>
          <a:prstGeom prst="ellipse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円/楕円 13"/>
          <p:cNvSpPr/>
          <p:nvPr/>
        </p:nvSpPr>
        <p:spPr>
          <a:xfrm>
            <a:off x="4357686" y="5166882"/>
            <a:ext cx="571504" cy="571504"/>
          </a:xfrm>
          <a:prstGeom prst="ellipse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2428860" y="54526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cxnSp>
        <p:nvCxnSpPr>
          <p:cNvPr id="16" name="直線矢印コネクタ 15"/>
          <p:cNvCxnSpPr>
            <a:endCxn id="9" idx="0"/>
          </p:cNvCxnSpPr>
          <p:nvPr/>
        </p:nvCxnSpPr>
        <p:spPr>
          <a:xfrm rot="5400000">
            <a:off x="2071670" y="3309494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endCxn id="10" idx="1"/>
          </p:cNvCxnSpPr>
          <p:nvPr/>
        </p:nvCxnSpPr>
        <p:spPr>
          <a:xfrm rot="16200000" flipH="1">
            <a:off x="2321703" y="3130898"/>
            <a:ext cx="1155265" cy="798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endCxn id="10" idx="0"/>
          </p:cNvCxnSpPr>
          <p:nvPr/>
        </p:nvCxnSpPr>
        <p:spPr>
          <a:xfrm rot="16200000" flipH="1">
            <a:off x="2786050" y="3309494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9" idx="4"/>
            <a:endCxn id="15" idx="0"/>
          </p:cNvCxnSpPr>
          <p:nvPr/>
        </p:nvCxnSpPr>
        <p:spPr>
          <a:xfrm rot="16200000" flipH="1">
            <a:off x="2000232" y="4738254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0" idx="3"/>
            <a:endCxn id="15" idx="7"/>
          </p:cNvCxnSpPr>
          <p:nvPr/>
        </p:nvCxnSpPr>
        <p:spPr>
          <a:xfrm rot="5400000">
            <a:off x="2595198" y="4833154"/>
            <a:ext cx="1024646" cy="381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>
            <a:stCxn id="10" idx="7"/>
          </p:cNvCxnSpPr>
          <p:nvPr/>
        </p:nvCxnSpPr>
        <p:spPr>
          <a:xfrm rot="5400000" flipH="1" flipV="1">
            <a:off x="3166702" y="3488090"/>
            <a:ext cx="1155265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stCxn id="12" idx="3"/>
            <a:endCxn id="13" idx="1"/>
          </p:cNvCxnSpPr>
          <p:nvPr/>
        </p:nvCxnSpPr>
        <p:spPr>
          <a:xfrm rot="5400000">
            <a:off x="6072198" y="4881130"/>
            <a:ext cx="7388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13" idx="7"/>
            <a:endCxn id="12" idx="5"/>
          </p:cNvCxnSpPr>
          <p:nvPr/>
        </p:nvCxnSpPr>
        <p:spPr>
          <a:xfrm rot="5400000" flipH="1" flipV="1">
            <a:off x="6476312" y="4881130"/>
            <a:ext cx="7388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stCxn id="10" idx="6"/>
            <a:endCxn id="11" idx="2"/>
          </p:cNvCxnSpPr>
          <p:nvPr/>
        </p:nvCxnSpPr>
        <p:spPr>
          <a:xfrm flipV="1">
            <a:off x="3786182" y="4023874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/>
          <p:cNvSpPr/>
          <p:nvPr/>
        </p:nvSpPr>
        <p:spPr>
          <a:xfrm>
            <a:off x="2214546" y="2350073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2857488" y="2353440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3500430" y="2346975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2143109" y="3735995"/>
            <a:ext cx="571504" cy="57150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2400" dirty="0"/>
          </a:p>
        </p:txBody>
      </p:sp>
      <p:sp>
        <p:nvSpPr>
          <p:cNvPr id="32" name="円/楕円 31"/>
          <p:cNvSpPr/>
          <p:nvPr/>
        </p:nvSpPr>
        <p:spPr>
          <a:xfrm>
            <a:off x="3214679" y="4021747"/>
            <a:ext cx="571504" cy="57150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582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3 </a:t>
            </a:r>
            <a:r>
              <a:rPr lang="ja-JP" altLang="en-US" dirty="0"/>
              <a:t>色マーク</a:t>
            </a:r>
            <a:r>
              <a:rPr lang="en-US" altLang="ja-JP" dirty="0"/>
              <a:t> &amp; </a:t>
            </a:r>
            <a:r>
              <a:rPr lang="ja-JP" altLang="en-US" dirty="0"/>
              <a:t>スィープの例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未探索の参照のない「灰」を「黒」にする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71604" y="3238056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2380800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2143108" y="3738122"/>
            <a:ext cx="571504" cy="57150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2400" dirty="0"/>
          </a:p>
        </p:txBody>
      </p:sp>
      <p:sp>
        <p:nvSpPr>
          <p:cNvPr id="10" name="円/楕円 9"/>
          <p:cNvSpPr/>
          <p:nvPr/>
        </p:nvSpPr>
        <p:spPr>
          <a:xfrm>
            <a:off x="3214678" y="4023874"/>
            <a:ext cx="571504" cy="57150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4643438" y="3738122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6357950" y="4023874"/>
            <a:ext cx="571504" cy="571504"/>
          </a:xfrm>
          <a:prstGeom prst="ellipse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6357950" y="5166882"/>
            <a:ext cx="571504" cy="571504"/>
          </a:xfrm>
          <a:prstGeom prst="ellipse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円/楕円 13"/>
          <p:cNvSpPr/>
          <p:nvPr/>
        </p:nvSpPr>
        <p:spPr>
          <a:xfrm>
            <a:off x="4357686" y="5166882"/>
            <a:ext cx="571504" cy="571504"/>
          </a:xfrm>
          <a:prstGeom prst="ellipse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2428860" y="54526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cxnSp>
        <p:nvCxnSpPr>
          <p:cNvPr id="16" name="直線矢印コネクタ 15"/>
          <p:cNvCxnSpPr>
            <a:endCxn id="9" idx="0"/>
          </p:cNvCxnSpPr>
          <p:nvPr/>
        </p:nvCxnSpPr>
        <p:spPr>
          <a:xfrm rot="5400000">
            <a:off x="2071670" y="3309494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endCxn id="10" idx="1"/>
          </p:cNvCxnSpPr>
          <p:nvPr/>
        </p:nvCxnSpPr>
        <p:spPr>
          <a:xfrm rot="16200000" flipH="1">
            <a:off x="2321703" y="3130898"/>
            <a:ext cx="1155265" cy="798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endCxn id="10" idx="0"/>
          </p:cNvCxnSpPr>
          <p:nvPr/>
        </p:nvCxnSpPr>
        <p:spPr>
          <a:xfrm rot="16200000" flipH="1">
            <a:off x="2786050" y="3309494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9" idx="4"/>
            <a:endCxn id="15" idx="0"/>
          </p:cNvCxnSpPr>
          <p:nvPr/>
        </p:nvCxnSpPr>
        <p:spPr>
          <a:xfrm rot="16200000" flipH="1">
            <a:off x="2000232" y="4738254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0" idx="3"/>
            <a:endCxn id="15" idx="7"/>
          </p:cNvCxnSpPr>
          <p:nvPr/>
        </p:nvCxnSpPr>
        <p:spPr>
          <a:xfrm rot="5400000">
            <a:off x="2595198" y="4833154"/>
            <a:ext cx="1024646" cy="381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>
            <a:stCxn id="10" idx="7"/>
          </p:cNvCxnSpPr>
          <p:nvPr/>
        </p:nvCxnSpPr>
        <p:spPr>
          <a:xfrm rot="5400000" flipH="1" flipV="1">
            <a:off x="3166702" y="3488090"/>
            <a:ext cx="1155265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stCxn id="12" idx="3"/>
            <a:endCxn id="13" idx="1"/>
          </p:cNvCxnSpPr>
          <p:nvPr/>
        </p:nvCxnSpPr>
        <p:spPr>
          <a:xfrm rot="5400000">
            <a:off x="6072198" y="4881130"/>
            <a:ext cx="7388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13" idx="7"/>
            <a:endCxn id="12" idx="5"/>
          </p:cNvCxnSpPr>
          <p:nvPr/>
        </p:nvCxnSpPr>
        <p:spPr>
          <a:xfrm rot="5400000" flipH="1" flipV="1">
            <a:off x="6476312" y="4881130"/>
            <a:ext cx="7388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stCxn id="10" idx="6"/>
            <a:endCxn id="11" idx="2"/>
          </p:cNvCxnSpPr>
          <p:nvPr/>
        </p:nvCxnSpPr>
        <p:spPr>
          <a:xfrm flipV="1">
            <a:off x="3786182" y="4023874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/>
          <p:cNvSpPr/>
          <p:nvPr/>
        </p:nvSpPr>
        <p:spPr>
          <a:xfrm>
            <a:off x="2214546" y="2350073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2857488" y="2353440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3500430" y="2346975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角丸四角形吹き出し 28"/>
          <p:cNvSpPr/>
          <p:nvPr/>
        </p:nvSpPr>
        <p:spPr>
          <a:xfrm>
            <a:off x="6012160" y="2516342"/>
            <a:ext cx="2017994" cy="529136"/>
          </a:xfrm>
          <a:prstGeom prst="wedgeRoundRectCallout">
            <a:avLst>
              <a:gd name="adj1" fmla="val -45349"/>
              <a:gd name="adj2" fmla="val -131056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今回は該当なし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3841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3 </a:t>
            </a:r>
            <a:r>
              <a:rPr lang="ja-JP" altLang="en-US" dirty="0"/>
              <a:t>色マーク</a:t>
            </a:r>
            <a:r>
              <a:rPr lang="en-US" altLang="ja-JP" dirty="0"/>
              <a:t> &amp; </a:t>
            </a:r>
            <a:r>
              <a:rPr lang="ja-JP" altLang="en-US" dirty="0"/>
              <a:t>スィープの例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到達可能なオブジェクトを「灰」にする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571604" y="3238056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2380800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2143108" y="3738122"/>
            <a:ext cx="571504" cy="57150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2400" dirty="0"/>
          </a:p>
        </p:txBody>
      </p:sp>
      <p:sp>
        <p:nvSpPr>
          <p:cNvPr id="10" name="円/楕円 9"/>
          <p:cNvSpPr/>
          <p:nvPr/>
        </p:nvSpPr>
        <p:spPr>
          <a:xfrm>
            <a:off x="3214678" y="4023874"/>
            <a:ext cx="571504" cy="57150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4643438" y="3738122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6357950" y="4023874"/>
            <a:ext cx="571504" cy="571504"/>
          </a:xfrm>
          <a:prstGeom prst="ellipse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6357950" y="5166882"/>
            <a:ext cx="571504" cy="571504"/>
          </a:xfrm>
          <a:prstGeom prst="ellipse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円/楕円 13"/>
          <p:cNvSpPr/>
          <p:nvPr/>
        </p:nvSpPr>
        <p:spPr>
          <a:xfrm>
            <a:off x="4357686" y="5166882"/>
            <a:ext cx="571504" cy="571504"/>
          </a:xfrm>
          <a:prstGeom prst="ellipse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2428860" y="5452634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cxnSp>
        <p:nvCxnSpPr>
          <p:cNvPr id="16" name="直線矢印コネクタ 15"/>
          <p:cNvCxnSpPr>
            <a:endCxn id="9" idx="0"/>
          </p:cNvCxnSpPr>
          <p:nvPr/>
        </p:nvCxnSpPr>
        <p:spPr>
          <a:xfrm rot="5400000">
            <a:off x="2071670" y="3309494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endCxn id="10" idx="1"/>
          </p:cNvCxnSpPr>
          <p:nvPr/>
        </p:nvCxnSpPr>
        <p:spPr>
          <a:xfrm rot="16200000" flipH="1">
            <a:off x="2321703" y="3130898"/>
            <a:ext cx="1155265" cy="798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endCxn id="10" idx="0"/>
          </p:cNvCxnSpPr>
          <p:nvPr/>
        </p:nvCxnSpPr>
        <p:spPr>
          <a:xfrm rot="16200000" flipH="1">
            <a:off x="2786050" y="3309494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9" idx="4"/>
            <a:endCxn id="15" idx="0"/>
          </p:cNvCxnSpPr>
          <p:nvPr/>
        </p:nvCxnSpPr>
        <p:spPr>
          <a:xfrm rot="16200000" flipH="1">
            <a:off x="2000232" y="4738254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0" idx="3"/>
            <a:endCxn id="15" idx="7"/>
          </p:cNvCxnSpPr>
          <p:nvPr/>
        </p:nvCxnSpPr>
        <p:spPr>
          <a:xfrm rot="5400000">
            <a:off x="2595198" y="4833154"/>
            <a:ext cx="1024646" cy="381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>
            <a:stCxn id="10" idx="7"/>
          </p:cNvCxnSpPr>
          <p:nvPr/>
        </p:nvCxnSpPr>
        <p:spPr>
          <a:xfrm rot="5400000" flipH="1" flipV="1">
            <a:off x="3166702" y="3488090"/>
            <a:ext cx="1155265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stCxn id="12" idx="3"/>
            <a:endCxn id="13" idx="1"/>
          </p:cNvCxnSpPr>
          <p:nvPr/>
        </p:nvCxnSpPr>
        <p:spPr>
          <a:xfrm rot="5400000">
            <a:off x="6072198" y="4881130"/>
            <a:ext cx="7388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13" idx="7"/>
            <a:endCxn id="12" idx="5"/>
          </p:cNvCxnSpPr>
          <p:nvPr/>
        </p:nvCxnSpPr>
        <p:spPr>
          <a:xfrm rot="5400000" flipH="1" flipV="1">
            <a:off x="6476312" y="4881130"/>
            <a:ext cx="7388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stCxn id="10" idx="6"/>
            <a:endCxn id="11" idx="2"/>
          </p:cNvCxnSpPr>
          <p:nvPr/>
        </p:nvCxnSpPr>
        <p:spPr>
          <a:xfrm flipV="1">
            <a:off x="3786182" y="4023874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/>
          <p:cNvSpPr/>
          <p:nvPr/>
        </p:nvSpPr>
        <p:spPr>
          <a:xfrm>
            <a:off x="2214546" y="2350073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2857488" y="2353440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3500430" y="2346975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2427679" y="5452634"/>
            <a:ext cx="571504" cy="57150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30" name="円/楕円 29"/>
          <p:cNvSpPr/>
          <p:nvPr/>
        </p:nvSpPr>
        <p:spPr>
          <a:xfrm>
            <a:off x="4643438" y="3738122"/>
            <a:ext cx="571504" cy="57150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233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3 </a:t>
            </a:r>
            <a:r>
              <a:rPr lang="ja-JP" altLang="en-US" dirty="0"/>
              <a:t>色マーク</a:t>
            </a:r>
            <a:r>
              <a:rPr lang="en-US" altLang="ja-JP" dirty="0"/>
              <a:t> &amp; </a:t>
            </a:r>
            <a:r>
              <a:rPr lang="ja-JP" altLang="en-US" dirty="0"/>
              <a:t>スィープの例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未探索の参照のない「灰」を「黒」にする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571604" y="3238056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2380800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2143108" y="3738122"/>
            <a:ext cx="571504" cy="57150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2400" dirty="0"/>
          </a:p>
        </p:txBody>
      </p:sp>
      <p:sp>
        <p:nvSpPr>
          <p:cNvPr id="10" name="円/楕円 9"/>
          <p:cNvSpPr/>
          <p:nvPr/>
        </p:nvSpPr>
        <p:spPr>
          <a:xfrm>
            <a:off x="3214678" y="4023874"/>
            <a:ext cx="571504" cy="57150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4643438" y="3738122"/>
            <a:ext cx="571504" cy="57150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6357950" y="4023874"/>
            <a:ext cx="571504" cy="571504"/>
          </a:xfrm>
          <a:prstGeom prst="ellipse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6357950" y="5166882"/>
            <a:ext cx="571504" cy="571504"/>
          </a:xfrm>
          <a:prstGeom prst="ellipse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円/楕円 13"/>
          <p:cNvSpPr/>
          <p:nvPr/>
        </p:nvSpPr>
        <p:spPr>
          <a:xfrm>
            <a:off x="4357686" y="5166882"/>
            <a:ext cx="571504" cy="571504"/>
          </a:xfrm>
          <a:prstGeom prst="ellipse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2428860" y="5452634"/>
            <a:ext cx="571504" cy="57150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cxnSp>
        <p:nvCxnSpPr>
          <p:cNvPr id="16" name="直線矢印コネクタ 15"/>
          <p:cNvCxnSpPr>
            <a:endCxn id="9" idx="0"/>
          </p:cNvCxnSpPr>
          <p:nvPr/>
        </p:nvCxnSpPr>
        <p:spPr>
          <a:xfrm rot="5400000">
            <a:off x="2071670" y="3309494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endCxn id="10" idx="1"/>
          </p:cNvCxnSpPr>
          <p:nvPr/>
        </p:nvCxnSpPr>
        <p:spPr>
          <a:xfrm rot="16200000" flipH="1">
            <a:off x="2321703" y="3130898"/>
            <a:ext cx="1155265" cy="798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endCxn id="10" idx="0"/>
          </p:cNvCxnSpPr>
          <p:nvPr/>
        </p:nvCxnSpPr>
        <p:spPr>
          <a:xfrm rot="16200000" flipH="1">
            <a:off x="2786050" y="3309494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9" idx="4"/>
            <a:endCxn id="15" idx="0"/>
          </p:cNvCxnSpPr>
          <p:nvPr/>
        </p:nvCxnSpPr>
        <p:spPr>
          <a:xfrm rot="16200000" flipH="1">
            <a:off x="2000232" y="4738254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0" idx="3"/>
            <a:endCxn id="15" idx="7"/>
          </p:cNvCxnSpPr>
          <p:nvPr/>
        </p:nvCxnSpPr>
        <p:spPr>
          <a:xfrm rot="5400000">
            <a:off x="2595198" y="4833154"/>
            <a:ext cx="1024646" cy="381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>
            <a:stCxn id="10" idx="7"/>
          </p:cNvCxnSpPr>
          <p:nvPr/>
        </p:nvCxnSpPr>
        <p:spPr>
          <a:xfrm rot="5400000" flipH="1" flipV="1">
            <a:off x="3166702" y="3488090"/>
            <a:ext cx="1155265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stCxn id="12" idx="3"/>
            <a:endCxn id="13" idx="1"/>
          </p:cNvCxnSpPr>
          <p:nvPr/>
        </p:nvCxnSpPr>
        <p:spPr>
          <a:xfrm rot="5400000">
            <a:off x="6072198" y="4881130"/>
            <a:ext cx="7388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13" idx="7"/>
            <a:endCxn id="12" idx="5"/>
          </p:cNvCxnSpPr>
          <p:nvPr/>
        </p:nvCxnSpPr>
        <p:spPr>
          <a:xfrm rot="5400000" flipH="1" flipV="1">
            <a:off x="6476312" y="4881130"/>
            <a:ext cx="7388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stCxn id="10" idx="6"/>
            <a:endCxn id="11" idx="2"/>
          </p:cNvCxnSpPr>
          <p:nvPr/>
        </p:nvCxnSpPr>
        <p:spPr>
          <a:xfrm flipV="1">
            <a:off x="3786182" y="4023874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/>
          <p:cNvSpPr/>
          <p:nvPr/>
        </p:nvSpPr>
        <p:spPr>
          <a:xfrm>
            <a:off x="2214546" y="2350073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2857488" y="2353440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3500430" y="2346975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2143109" y="3738122"/>
            <a:ext cx="571504" cy="57150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2400" dirty="0"/>
          </a:p>
        </p:txBody>
      </p:sp>
      <p:sp>
        <p:nvSpPr>
          <p:cNvPr id="30" name="円/楕円 29"/>
          <p:cNvSpPr/>
          <p:nvPr/>
        </p:nvSpPr>
        <p:spPr>
          <a:xfrm>
            <a:off x="3214679" y="4023874"/>
            <a:ext cx="571504" cy="57150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31" name="円/楕円 30"/>
          <p:cNvSpPr/>
          <p:nvPr/>
        </p:nvSpPr>
        <p:spPr>
          <a:xfrm>
            <a:off x="4643439" y="3738122"/>
            <a:ext cx="571504" cy="57150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32" name="円/楕円 31"/>
          <p:cNvSpPr/>
          <p:nvPr/>
        </p:nvSpPr>
        <p:spPr>
          <a:xfrm>
            <a:off x="2428861" y="5452634"/>
            <a:ext cx="571504" cy="57150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328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Garbage Collection </a:t>
            </a:r>
            <a:r>
              <a:rPr lang="ja-JP" altLang="en-US" smtClean="0"/>
              <a:t>概論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遠藤敏夫先生の資料を参考にしています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http://matsu-www.is.titech.ac.jp/~endo/gc/gc.pdf</a:t>
            </a:r>
          </a:p>
          <a:p>
            <a:r>
              <a:rPr lang="ja-JP" altLang="en-US" dirty="0" smtClean="0"/>
              <a:t>遠藤敏夫先生</a:t>
            </a:r>
          </a:p>
          <a:p>
            <a:pPr lvl="1"/>
            <a:r>
              <a:rPr lang="ja-JP" altLang="en-US" dirty="0" smtClean="0"/>
              <a:t>東京工業大学大学院 特任准教授</a:t>
            </a:r>
          </a:p>
          <a:p>
            <a:pPr lvl="2"/>
            <a:r>
              <a:rPr lang="en-US" altLang="ja-JP" dirty="0" smtClean="0"/>
              <a:t>http://matsu-www.is.titech.ac.jp/~endo/</a:t>
            </a:r>
          </a:p>
        </p:txBody>
      </p:sp>
    </p:spTree>
    <p:extLst>
      <p:ext uri="{BB962C8B-B14F-4D97-AF65-F5344CB8AC3E}">
        <p14:creationId xmlns:p14="http://schemas.microsoft.com/office/powerpoint/2010/main" val="4238205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3 </a:t>
            </a:r>
            <a:r>
              <a:rPr lang="ja-JP" altLang="en-US" dirty="0"/>
              <a:t>色マーク</a:t>
            </a:r>
            <a:r>
              <a:rPr lang="en-US" altLang="ja-JP" dirty="0"/>
              <a:t> &amp; </a:t>
            </a:r>
            <a:r>
              <a:rPr lang="ja-JP" altLang="en-US" dirty="0"/>
              <a:t>スィープの例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「灰」が無くなったのでマーク終了</a:t>
            </a:r>
            <a:endParaRPr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1571604" y="3238056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2380800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2143108" y="3738122"/>
            <a:ext cx="571504" cy="57150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2400" dirty="0"/>
          </a:p>
        </p:txBody>
      </p:sp>
      <p:sp>
        <p:nvSpPr>
          <p:cNvPr id="11" name="円/楕円 10"/>
          <p:cNvSpPr/>
          <p:nvPr/>
        </p:nvSpPr>
        <p:spPr>
          <a:xfrm>
            <a:off x="4643438" y="3738122"/>
            <a:ext cx="571504" cy="57150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6357950" y="4023874"/>
            <a:ext cx="571504" cy="571504"/>
          </a:xfrm>
          <a:prstGeom prst="ellipse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6357950" y="5166882"/>
            <a:ext cx="571504" cy="571504"/>
          </a:xfrm>
          <a:prstGeom prst="ellipse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円/楕円 13"/>
          <p:cNvSpPr/>
          <p:nvPr/>
        </p:nvSpPr>
        <p:spPr>
          <a:xfrm>
            <a:off x="4357686" y="5166882"/>
            <a:ext cx="571504" cy="571504"/>
          </a:xfrm>
          <a:prstGeom prst="ellipse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2428860" y="5452634"/>
            <a:ext cx="571504" cy="57150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cxnSp>
        <p:nvCxnSpPr>
          <p:cNvPr id="16" name="直線矢印コネクタ 15"/>
          <p:cNvCxnSpPr>
            <a:endCxn id="9" idx="0"/>
          </p:cNvCxnSpPr>
          <p:nvPr/>
        </p:nvCxnSpPr>
        <p:spPr>
          <a:xfrm rot="5400000">
            <a:off x="2071670" y="3309494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endCxn id="10" idx="1"/>
          </p:cNvCxnSpPr>
          <p:nvPr/>
        </p:nvCxnSpPr>
        <p:spPr>
          <a:xfrm rot="16200000" flipH="1">
            <a:off x="2321703" y="3130898"/>
            <a:ext cx="1155265" cy="798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endCxn id="10" idx="0"/>
          </p:cNvCxnSpPr>
          <p:nvPr/>
        </p:nvCxnSpPr>
        <p:spPr>
          <a:xfrm rot="16200000" flipH="1">
            <a:off x="2786050" y="3309494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9" idx="4"/>
            <a:endCxn id="15" idx="0"/>
          </p:cNvCxnSpPr>
          <p:nvPr/>
        </p:nvCxnSpPr>
        <p:spPr>
          <a:xfrm rot="16200000" flipH="1">
            <a:off x="2000232" y="4738254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0" idx="3"/>
            <a:endCxn id="15" idx="7"/>
          </p:cNvCxnSpPr>
          <p:nvPr/>
        </p:nvCxnSpPr>
        <p:spPr>
          <a:xfrm rot="5400000">
            <a:off x="2595198" y="4833154"/>
            <a:ext cx="1024646" cy="381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>
            <a:stCxn id="10" idx="7"/>
          </p:cNvCxnSpPr>
          <p:nvPr/>
        </p:nvCxnSpPr>
        <p:spPr>
          <a:xfrm rot="5400000" flipH="1" flipV="1">
            <a:off x="3166702" y="3488090"/>
            <a:ext cx="1155265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stCxn id="12" idx="3"/>
            <a:endCxn id="13" idx="1"/>
          </p:cNvCxnSpPr>
          <p:nvPr/>
        </p:nvCxnSpPr>
        <p:spPr>
          <a:xfrm rot="5400000">
            <a:off x="6072198" y="4881130"/>
            <a:ext cx="7388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13" idx="7"/>
            <a:endCxn id="12" idx="5"/>
          </p:cNvCxnSpPr>
          <p:nvPr/>
        </p:nvCxnSpPr>
        <p:spPr>
          <a:xfrm rot="5400000" flipH="1" flipV="1">
            <a:off x="6476312" y="4881130"/>
            <a:ext cx="7388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stCxn id="10" idx="6"/>
            <a:endCxn id="11" idx="2"/>
          </p:cNvCxnSpPr>
          <p:nvPr/>
        </p:nvCxnSpPr>
        <p:spPr>
          <a:xfrm flipV="1">
            <a:off x="3786182" y="4023874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正方形/長方形 24"/>
          <p:cNvSpPr/>
          <p:nvPr/>
        </p:nvSpPr>
        <p:spPr>
          <a:xfrm>
            <a:off x="2214546" y="2350073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2857488" y="2353440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3500430" y="2346975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3214678" y="4023874"/>
            <a:ext cx="571504" cy="57150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317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3 </a:t>
            </a:r>
            <a:r>
              <a:rPr lang="ja-JP" altLang="en-US" dirty="0"/>
              <a:t>色マーク</a:t>
            </a:r>
            <a:r>
              <a:rPr lang="en-US" altLang="ja-JP" dirty="0"/>
              <a:t> &amp; </a:t>
            </a:r>
            <a:r>
              <a:rPr lang="ja-JP" altLang="en-US" dirty="0"/>
              <a:t>スィープの例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全ての「白」を解放する</a:t>
            </a:r>
            <a:r>
              <a:rPr lang="en-US" altLang="ja-JP" dirty="0" smtClean="0"/>
              <a:t> (</a:t>
            </a:r>
            <a:r>
              <a:rPr lang="ja-JP" altLang="en-US" dirty="0" smtClean="0"/>
              <a:t>スイープ</a:t>
            </a:r>
            <a:r>
              <a:rPr lang="en-US" altLang="ja-JP" dirty="0" smtClean="0"/>
              <a:t>)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571604" y="3238056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2380800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2143108" y="3738122"/>
            <a:ext cx="571504" cy="57150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2400" dirty="0"/>
          </a:p>
        </p:txBody>
      </p:sp>
      <p:sp>
        <p:nvSpPr>
          <p:cNvPr id="11" name="円/楕円 10"/>
          <p:cNvSpPr/>
          <p:nvPr/>
        </p:nvSpPr>
        <p:spPr>
          <a:xfrm>
            <a:off x="4643438" y="3738122"/>
            <a:ext cx="571504" cy="57150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6357950" y="4023874"/>
            <a:ext cx="571504" cy="571504"/>
          </a:xfrm>
          <a:prstGeom prst="ellipse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6357950" y="5166882"/>
            <a:ext cx="571504" cy="571504"/>
          </a:xfrm>
          <a:prstGeom prst="ellipse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円/楕円 13"/>
          <p:cNvSpPr/>
          <p:nvPr/>
        </p:nvSpPr>
        <p:spPr>
          <a:xfrm>
            <a:off x="4357686" y="5166882"/>
            <a:ext cx="571504" cy="571504"/>
          </a:xfrm>
          <a:prstGeom prst="ellipse">
            <a:avLst/>
          </a:prstGeom>
          <a:ln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sp>
        <p:nvSpPr>
          <p:cNvPr id="15" name="円/楕円 14"/>
          <p:cNvSpPr/>
          <p:nvPr/>
        </p:nvSpPr>
        <p:spPr>
          <a:xfrm>
            <a:off x="2428860" y="5452634"/>
            <a:ext cx="571504" cy="57150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  <p:cxnSp>
        <p:nvCxnSpPr>
          <p:cNvPr id="16" name="直線矢印コネクタ 15"/>
          <p:cNvCxnSpPr>
            <a:endCxn id="9" idx="0"/>
          </p:cNvCxnSpPr>
          <p:nvPr/>
        </p:nvCxnSpPr>
        <p:spPr>
          <a:xfrm rot="5400000">
            <a:off x="2071670" y="3309494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endCxn id="10" idx="1"/>
          </p:cNvCxnSpPr>
          <p:nvPr/>
        </p:nvCxnSpPr>
        <p:spPr>
          <a:xfrm rot="16200000" flipH="1">
            <a:off x="2321703" y="3130898"/>
            <a:ext cx="1155265" cy="7980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endCxn id="10" idx="0"/>
          </p:cNvCxnSpPr>
          <p:nvPr/>
        </p:nvCxnSpPr>
        <p:spPr>
          <a:xfrm rot="16200000" flipH="1">
            <a:off x="2786050" y="3309494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9" idx="4"/>
            <a:endCxn id="15" idx="0"/>
          </p:cNvCxnSpPr>
          <p:nvPr/>
        </p:nvCxnSpPr>
        <p:spPr>
          <a:xfrm rot="16200000" flipH="1">
            <a:off x="2000232" y="4738254"/>
            <a:ext cx="1143008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0" idx="3"/>
            <a:endCxn id="15" idx="7"/>
          </p:cNvCxnSpPr>
          <p:nvPr/>
        </p:nvCxnSpPr>
        <p:spPr>
          <a:xfrm rot="5400000">
            <a:off x="2595198" y="4833154"/>
            <a:ext cx="1024646" cy="3817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>
            <a:stCxn id="10" idx="7"/>
          </p:cNvCxnSpPr>
          <p:nvPr/>
        </p:nvCxnSpPr>
        <p:spPr>
          <a:xfrm rot="5400000" flipH="1" flipV="1">
            <a:off x="3166702" y="3488090"/>
            <a:ext cx="1155265" cy="836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stCxn id="12" idx="3"/>
            <a:endCxn id="13" idx="1"/>
          </p:cNvCxnSpPr>
          <p:nvPr/>
        </p:nvCxnSpPr>
        <p:spPr>
          <a:xfrm rot="5400000">
            <a:off x="6072198" y="4881130"/>
            <a:ext cx="7388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13" idx="7"/>
            <a:endCxn id="12" idx="5"/>
          </p:cNvCxnSpPr>
          <p:nvPr/>
        </p:nvCxnSpPr>
        <p:spPr>
          <a:xfrm rot="5400000" flipH="1" flipV="1">
            <a:off x="6476312" y="4881130"/>
            <a:ext cx="73889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stCxn id="10" idx="6"/>
            <a:endCxn id="11" idx="2"/>
          </p:cNvCxnSpPr>
          <p:nvPr/>
        </p:nvCxnSpPr>
        <p:spPr>
          <a:xfrm flipV="1">
            <a:off x="3786182" y="4023874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角丸四角形吹き出し 24"/>
          <p:cNvSpPr/>
          <p:nvPr/>
        </p:nvSpPr>
        <p:spPr>
          <a:xfrm>
            <a:off x="5148064" y="2708920"/>
            <a:ext cx="3643338" cy="714380"/>
          </a:xfrm>
          <a:prstGeom prst="wedgeRoundRectCallout">
            <a:avLst>
              <a:gd name="adj1" fmla="val -54541"/>
              <a:gd name="adj2" fmla="val 30822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フラグが付かなかったものを解放</a:t>
            </a:r>
            <a:endParaRPr kumimoji="1" lang="ja-JP" altLang="en-US" dirty="0"/>
          </a:p>
        </p:txBody>
      </p:sp>
      <p:sp>
        <p:nvSpPr>
          <p:cNvPr id="26" name="角丸四角形吹き出し 25"/>
          <p:cNvSpPr/>
          <p:nvPr/>
        </p:nvSpPr>
        <p:spPr>
          <a:xfrm>
            <a:off x="5148064" y="2708920"/>
            <a:ext cx="3643338" cy="714380"/>
          </a:xfrm>
          <a:prstGeom prst="wedgeRoundRectCallout">
            <a:avLst>
              <a:gd name="adj1" fmla="val 1007"/>
              <a:gd name="adj2" fmla="val 154258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これらのオブジェクトを解放する</a:t>
            </a:r>
            <a:endParaRPr kumimoji="1" lang="ja-JP" altLang="en-US" dirty="0"/>
          </a:p>
        </p:txBody>
      </p:sp>
      <p:sp>
        <p:nvSpPr>
          <p:cNvPr id="27" name="正方形/長方形 26"/>
          <p:cNvSpPr/>
          <p:nvPr/>
        </p:nvSpPr>
        <p:spPr>
          <a:xfrm>
            <a:off x="2214546" y="2350073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2857488" y="2353440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3500430" y="2346975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3214678" y="4023874"/>
            <a:ext cx="571504" cy="57150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ja-JP" alt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686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Copying GC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ヒープを二分割し、片方だけを使う</a:t>
            </a:r>
            <a:endParaRPr kumimoji="1" lang="en-US" altLang="ja-JP" dirty="0" smtClean="0"/>
          </a:p>
          <a:p>
            <a:r>
              <a:rPr kumimoji="1" lang="ja-JP" altLang="en-US" dirty="0" smtClean="0"/>
              <a:t>片方が埋まったら、参照可能なオブジェクトをもう片方に移す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移されなかったオブジェクトはそのまま解放</a:t>
            </a:r>
            <a:endParaRPr kumimoji="1" lang="en-US" altLang="ja-JP" dirty="0" smtClean="0"/>
          </a:p>
          <a:p>
            <a:pPr lvl="1"/>
            <a:endParaRPr lang="en-US" altLang="ja-JP" dirty="0" smtClean="0"/>
          </a:p>
          <a:p>
            <a:r>
              <a:rPr kumimoji="1" lang="ja-JP" altLang="en-US" dirty="0" smtClean="0"/>
              <a:t>移すついでにヒープのデフラグができる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Copying GC </a:t>
            </a:r>
            <a:r>
              <a:rPr kumimoji="1" lang="ja-JP" altLang="en-US" dirty="0" smtClean="0"/>
              <a:t>の例</a:t>
            </a:r>
            <a:r>
              <a:rPr kumimoji="1" lang="en-US" altLang="ja-JP" dirty="0" smtClean="0"/>
              <a:t> (GC</a:t>
            </a:r>
            <a:r>
              <a:rPr kumimoji="1" lang="ja-JP" altLang="en-US" dirty="0" smtClean="0"/>
              <a:t> 開始前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1214414" y="2428868"/>
            <a:ext cx="3214710" cy="37147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kumimoji="1" lang="en-US" altLang="ja-JP" sz="2000" dirty="0" smtClean="0"/>
              <a:t>From-space</a:t>
            </a:r>
            <a:endParaRPr kumimoji="1" lang="ja-JP" altLang="en-US" sz="2000" dirty="0"/>
          </a:p>
        </p:txBody>
      </p:sp>
      <p:sp>
        <p:nvSpPr>
          <p:cNvPr id="4" name="正方形/長方形 3"/>
          <p:cNvSpPr/>
          <p:nvPr/>
        </p:nvSpPr>
        <p:spPr>
          <a:xfrm>
            <a:off x="4857752" y="2428868"/>
            <a:ext cx="3214710" cy="37147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r"/>
            <a:r>
              <a:rPr kumimoji="1" lang="en-US" altLang="ja-JP" sz="2000" dirty="0" smtClean="0"/>
              <a:t>To-space</a:t>
            </a:r>
            <a:endParaRPr kumimoji="1"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00298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3357554" y="2714620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a</a:t>
            </a:r>
            <a:endParaRPr kumimoji="1" lang="ja-JP" altLang="en-US" sz="2800" dirty="0"/>
          </a:p>
        </p:txBody>
      </p:sp>
      <p:sp>
        <p:nvSpPr>
          <p:cNvPr id="10" name="円/楕円 9"/>
          <p:cNvSpPr/>
          <p:nvPr/>
        </p:nvSpPr>
        <p:spPr>
          <a:xfrm>
            <a:off x="1928794" y="328612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b</a:t>
            </a:r>
            <a:endParaRPr kumimoji="1" lang="ja-JP" altLang="en-US" sz="2800" dirty="0"/>
          </a:p>
        </p:txBody>
      </p:sp>
      <p:sp>
        <p:nvSpPr>
          <p:cNvPr id="11" name="円/楕円 10"/>
          <p:cNvSpPr/>
          <p:nvPr/>
        </p:nvSpPr>
        <p:spPr>
          <a:xfrm>
            <a:off x="3428992" y="400050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c</a:t>
            </a:r>
            <a:endParaRPr kumimoji="1" lang="ja-JP" altLang="en-US" sz="2800" dirty="0"/>
          </a:p>
        </p:txBody>
      </p:sp>
      <p:sp>
        <p:nvSpPr>
          <p:cNvPr id="12" name="円/楕円 11"/>
          <p:cNvSpPr/>
          <p:nvPr/>
        </p:nvSpPr>
        <p:spPr>
          <a:xfrm>
            <a:off x="2214546" y="4857760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d</a:t>
            </a:r>
            <a:endParaRPr kumimoji="1" lang="ja-JP" altLang="en-US" sz="2800" dirty="0"/>
          </a:p>
        </p:txBody>
      </p:sp>
      <p:sp>
        <p:nvSpPr>
          <p:cNvPr id="13" name="円/楕円 12"/>
          <p:cNvSpPr/>
          <p:nvPr/>
        </p:nvSpPr>
        <p:spPr>
          <a:xfrm>
            <a:off x="3428992" y="542926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e</a:t>
            </a:r>
            <a:endParaRPr kumimoji="1" lang="ja-JP" altLang="en-US" sz="2800" dirty="0"/>
          </a:p>
        </p:txBody>
      </p:sp>
      <p:cxnSp>
        <p:nvCxnSpPr>
          <p:cNvPr id="17" name="直線矢印コネクタ 16"/>
          <p:cNvCxnSpPr>
            <a:endCxn id="9" idx="7"/>
          </p:cNvCxnSpPr>
          <p:nvPr/>
        </p:nvCxnSpPr>
        <p:spPr>
          <a:xfrm rot="5400000">
            <a:off x="3916802" y="2071678"/>
            <a:ext cx="655199" cy="798075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>
            <a:stCxn id="9" idx="3"/>
            <a:endCxn id="10" idx="6"/>
          </p:cNvCxnSpPr>
          <p:nvPr/>
        </p:nvCxnSpPr>
        <p:spPr>
          <a:xfrm rot="5400000">
            <a:off x="2786051" y="2916677"/>
            <a:ext cx="369447" cy="940951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>
            <a:stCxn id="10" idx="5"/>
            <a:endCxn id="11" idx="2"/>
          </p:cNvCxnSpPr>
          <p:nvPr/>
        </p:nvCxnSpPr>
        <p:spPr>
          <a:xfrm rot="16200000" flipH="1">
            <a:off x="2666636" y="3523899"/>
            <a:ext cx="512323" cy="1012389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11" idx="3"/>
            <a:endCxn id="12" idx="7"/>
          </p:cNvCxnSpPr>
          <p:nvPr/>
        </p:nvCxnSpPr>
        <p:spPr>
          <a:xfrm rot="5400000">
            <a:off x="2880950" y="4309718"/>
            <a:ext cx="453142" cy="810332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stCxn id="10" idx="4"/>
            <a:endCxn id="12" idx="0"/>
          </p:cNvCxnSpPr>
          <p:nvPr/>
        </p:nvCxnSpPr>
        <p:spPr>
          <a:xfrm rot="16200000" flipH="1">
            <a:off x="1857356" y="4214818"/>
            <a:ext cx="1000132" cy="285752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3" idx="1"/>
            <a:endCxn id="12" idx="5"/>
          </p:cNvCxnSpPr>
          <p:nvPr/>
        </p:nvCxnSpPr>
        <p:spPr>
          <a:xfrm flipH="1" flipV="1">
            <a:off x="2702355" y="5345569"/>
            <a:ext cx="810332" cy="16739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23"/>
          <p:cNvSpPr/>
          <p:nvPr/>
        </p:nvSpPr>
        <p:spPr>
          <a:xfrm>
            <a:off x="3678790" y="1559890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/>
        </p:nvSpPr>
        <p:spPr>
          <a:xfrm>
            <a:off x="4321732" y="1563257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4964674" y="155679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4943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Copying GC </a:t>
            </a:r>
            <a:r>
              <a:rPr lang="ja-JP" altLang="en-US" dirty="0"/>
              <a:t>の</a:t>
            </a:r>
            <a:r>
              <a:rPr lang="ja-JP" altLang="en-US" dirty="0" smtClean="0"/>
              <a:t>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ja-JP" altLang="en-US" sz="3100" dirty="0" smtClean="0"/>
              <a:t>到達可能なオブジェクトを</a:t>
            </a:r>
            <a:r>
              <a:rPr kumimoji="1" lang="en-US" altLang="ja-JP" sz="3100" dirty="0" smtClean="0"/>
              <a:t> to-space </a:t>
            </a:r>
            <a:r>
              <a:rPr kumimoji="1" lang="ja-JP" altLang="en-US" sz="3100" dirty="0" smtClean="0"/>
              <a:t>へコピー</a:t>
            </a:r>
            <a:endParaRPr kumimoji="1" lang="ja-JP" altLang="en-US" sz="3100" dirty="0"/>
          </a:p>
        </p:txBody>
      </p:sp>
      <p:sp>
        <p:nvSpPr>
          <p:cNvPr id="3" name="正方形/長方形 2"/>
          <p:cNvSpPr/>
          <p:nvPr/>
        </p:nvSpPr>
        <p:spPr>
          <a:xfrm>
            <a:off x="1214414" y="2428868"/>
            <a:ext cx="3214710" cy="37147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kumimoji="1" lang="en-US" altLang="ja-JP" sz="2000" dirty="0" smtClean="0"/>
              <a:t>From-space</a:t>
            </a:r>
            <a:endParaRPr kumimoji="1" lang="ja-JP" altLang="en-US" sz="2000" dirty="0"/>
          </a:p>
        </p:txBody>
      </p:sp>
      <p:sp>
        <p:nvSpPr>
          <p:cNvPr id="4" name="正方形/長方形 3"/>
          <p:cNvSpPr/>
          <p:nvPr/>
        </p:nvSpPr>
        <p:spPr>
          <a:xfrm>
            <a:off x="4857752" y="2428868"/>
            <a:ext cx="3214710" cy="37147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r"/>
            <a:r>
              <a:rPr kumimoji="1" lang="en-US" altLang="ja-JP" sz="2000" dirty="0" smtClean="0"/>
              <a:t>To-space</a:t>
            </a:r>
            <a:endParaRPr kumimoji="1"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00298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4857752" y="2428868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a</a:t>
            </a:r>
            <a:endParaRPr kumimoji="1" lang="ja-JP" altLang="en-US" sz="2800" dirty="0"/>
          </a:p>
        </p:txBody>
      </p:sp>
      <p:sp>
        <p:nvSpPr>
          <p:cNvPr id="10" name="円/楕円 9"/>
          <p:cNvSpPr/>
          <p:nvPr/>
        </p:nvSpPr>
        <p:spPr>
          <a:xfrm>
            <a:off x="1928794" y="328612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b</a:t>
            </a:r>
            <a:endParaRPr kumimoji="1" lang="ja-JP" altLang="en-US" sz="2800" dirty="0"/>
          </a:p>
        </p:txBody>
      </p:sp>
      <p:sp>
        <p:nvSpPr>
          <p:cNvPr id="11" name="円/楕円 10"/>
          <p:cNvSpPr/>
          <p:nvPr/>
        </p:nvSpPr>
        <p:spPr>
          <a:xfrm>
            <a:off x="3428992" y="400050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c</a:t>
            </a:r>
            <a:endParaRPr kumimoji="1" lang="ja-JP" altLang="en-US" sz="2800" dirty="0"/>
          </a:p>
        </p:txBody>
      </p:sp>
      <p:sp>
        <p:nvSpPr>
          <p:cNvPr id="12" name="円/楕円 11"/>
          <p:cNvSpPr/>
          <p:nvPr/>
        </p:nvSpPr>
        <p:spPr>
          <a:xfrm>
            <a:off x="2214546" y="4857760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d</a:t>
            </a:r>
            <a:endParaRPr kumimoji="1" lang="ja-JP" altLang="en-US" sz="2800" dirty="0"/>
          </a:p>
        </p:txBody>
      </p:sp>
      <p:sp>
        <p:nvSpPr>
          <p:cNvPr id="13" name="円/楕円 12"/>
          <p:cNvSpPr/>
          <p:nvPr/>
        </p:nvSpPr>
        <p:spPr>
          <a:xfrm>
            <a:off x="3428992" y="542926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e</a:t>
            </a:r>
            <a:endParaRPr kumimoji="1" lang="ja-JP" altLang="en-US" sz="2800" dirty="0"/>
          </a:p>
        </p:txBody>
      </p:sp>
      <p:cxnSp>
        <p:nvCxnSpPr>
          <p:cNvPr id="17" name="直線矢印コネクタ 16"/>
          <p:cNvCxnSpPr>
            <a:endCxn id="9" idx="0"/>
          </p:cNvCxnSpPr>
          <p:nvPr/>
        </p:nvCxnSpPr>
        <p:spPr>
          <a:xfrm>
            <a:off x="4643438" y="2143116"/>
            <a:ext cx="500066" cy="285752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>
            <a:stCxn id="10" idx="5"/>
            <a:endCxn id="11" idx="2"/>
          </p:cNvCxnSpPr>
          <p:nvPr/>
        </p:nvCxnSpPr>
        <p:spPr>
          <a:xfrm rot="16200000" flipH="1">
            <a:off x="2666636" y="3523899"/>
            <a:ext cx="512323" cy="1012389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11" idx="3"/>
            <a:endCxn id="12" idx="7"/>
          </p:cNvCxnSpPr>
          <p:nvPr/>
        </p:nvCxnSpPr>
        <p:spPr>
          <a:xfrm rot="5400000">
            <a:off x="2880950" y="4309718"/>
            <a:ext cx="453142" cy="810332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stCxn id="10" idx="4"/>
            <a:endCxn id="12" idx="0"/>
          </p:cNvCxnSpPr>
          <p:nvPr/>
        </p:nvCxnSpPr>
        <p:spPr>
          <a:xfrm rot="16200000" flipH="1">
            <a:off x="1857356" y="4214818"/>
            <a:ext cx="1000132" cy="285752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3" idx="1"/>
            <a:endCxn id="12" idx="5"/>
          </p:cNvCxnSpPr>
          <p:nvPr/>
        </p:nvCxnSpPr>
        <p:spPr>
          <a:xfrm flipH="1" flipV="1">
            <a:off x="2702355" y="5345569"/>
            <a:ext cx="810332" cy="16739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円/楕円 23"/>
          <p:cNvSpPr/>
          <p:nvPr/>
        </p:nvSpPr>
        <p:spPr>
          <a:xfrm>
            <a:off x="3357554" y="2714620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bg1">
                    <a:lumMod val="50000"/>
                  </a:schemeClr>
                </a:solidFill>
              </a:rPr>
              <a:t>a</a:t>
            </a:r>
            <a:endParaRPr kumimoji="1" lang="ja-JP" alt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9" name="直線矢印コネクタ 18"/>
          <p:cNvCxnSpPr>
            <a:stCxn id="9" idx="3"/>
            <a:endCxn id="10" idx="6"/>
          </p:cNvCxnSpPr>
          <p:nvPr/>
        </p:nvCxnSpPr>
        <p:spPr>
          <a:xfrm flipH="1">
            <a:off x="2500298" y="2916677"/>
            <a:ext cx="2441149" cy="655199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>
            <a:stCxn id="24" idx="7"/>
            <a:endCxn id="9" idx="2"/>
          </p:cNvCxnSpPr>
          <p:nvPr/>
        </p:nvCxnSpPr>
        <p:spPr>
          <a:xfrm flipV="1">
            <a:off x="3845363" y="2714620"/>
            <a:ext cx="1012389" cy="83695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角丸四角形吹き出し 25"/>
          <p:cNvSpPr/>
          <p:nvPr/>
        </p:nvSpPr>
        <p:spPr>
          <a:xfrm>
            <a:off x="6228183" y="3356790"/>
            <a:ext cx="2620237" cy="1001676"/>
          </a:xfrm>
          <a:prstGeom prst="wedgeRoundRectCallout">
            <a:avLst>
              <a:gd name="adj1" fmla="val -77547"/>
              <a:gd name="adj2" fmla="val -10510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コピー済みだが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まだ</a:t>
            </a:r>
            <a:r>
              <a:rPr lang="en-US" altLang="ja-JP" dirty="0" smtClean="0"/>
              <a:t> </a:t>
            </a:r>
            <a:r>
              <a:rPr kumimoji="1" lang="en-US" altLang="ja-JP" dirty="0" smtClean="0"/>
              <a:t>from-space </a:t>
            </a:r>
            <a:r>
              <a:rPr kumimoji="1" lang="ja-JP" altLang="en-US" dirty="0" smtClean="0"/>
              <a:t>を指す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オブジェクトは「灰」</a:t>
            </a:r>
            <a:endParaRPr kumimoji="1" lang="ja-JP" altLang="en-US" dirty="0"/>
          </a:p>
        </p:txBody>
      </p:sp>
      <p:sp>
        <p:nvSpPr>
          <p:cNvPr id="27" name="角丸四角形吹き出し 26"/>
          <p:cNvSpPr/>
          <p:nvPr/>
        </p:nvSpPr>
        <p:spPr>
          <a:xfrm>
            <a:off x="179512" y="3356790"/>
            <a:ext cx="3062915" cy="1001676"/>
          </a:xfrm>
          <a:prstGeom prst="wedgeRoundRectCallout">
            <a:avLst>
              <a:gd name="adj1" fmla="val 51148"/>
              <a:gd name="adj2" fmla="val -8484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コピー元のオブジェクトに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コピー先のオブジェクトへの参照を保存する</a:t>
            </a:r>
            <a:endParaRPr kumimoji="1" lang="ja-JP" altLang="en-US" dirty="0"/>
          </a:p>
        </p:txBody>
      </p:sp>
      <p:sp>
        <p:nvSpPr>
          <p:cNvPr id="28" name="正方形/長方形 27"/>
          <p:cNvSpPr/>
          <p:nvPr/>
        </p:nvSpPr>
        <p:spPr>
          <a:xfrm>
            <a:off x="3678790" y="1559890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4321732" y="1563257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4964674" y="155679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4855757" y="2428868"/>
            <a:ext cx="571504" cy="57150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a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36770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3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Copying GC </a:t>
            </a:r>
            <a:r>
              <a:rPr lang="ja-JP" altLang="en-US" dirty="0"/>
              <a:t>の</a:t>
            </a:r>
            <a:r>
              <a:rPr lang="ja-JP" altLang="en-US" dirty="0" smtClean="0"/>
              <a:t>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ja-JP" altLang="en-US" sz="3100" dirty="0" smtClean="0"/>
              <a:t>「灰」のオブジェクトから参照されるオブジェクトをコピー</a:t>
            </a:r>
            <a:endParaRPr kumimoji="1" lang="ja-JP" altLang="en-US" sz="3100" dirty="0"/>
          </a:p>
        </p:txBody>
      </p:sp>
      <p:sp>
        <p:nvSpPr>
          <p:cNvPr id="3" name="正方形/長方形 2"/>
          <p:cNvSpPr/>
          <p:nvPr/>
        </p:nvSpPr>
        <p:spPr>
          <a:xfrm>
            <a:off x="1214414" y="2428868"/>
            <a:ext cx="3214710" cy="37147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kumimoji="1" lang="en-US" altLang="ja-JP" sz="2000" dirty="0" smtClean="0"/>
              <a:t>From-space</a:t>
            </a:r>
            <a:endParaRPr kumimoji="1" lang="ja-JP" altLang="en-US" sz="2000" dirty="0"/>
          </a:p>
        </p:txBody>
      </p:sp>
      <p:sp>
        <p:nvSpPr>
          <p:cNvPr id="4" name="正方形/長方形 3"/>
          <p:cNvSpPr/>
          <p:nvPr/>
        </p:nvSpPr>
        <p:spPr>
          <a:xfrm>
            <a:off x="4857752" y="2428868"/>
            <a:ext cx="3214710" cy="37147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r"/>
            <a:r>
              <a:rPr kumimoji="1" lang="en-US" altLang="ja-JP" sz="2000" dirty="0" smtClean="0"/>
              <a:t>To-space</a:t>
            </a:r>
            <a:endParaRPr kumimoji="1"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00298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4857752" y="2428868"/>
            <a:ext cx="571504" cy="57150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tx1"/>
                </a:solidFill>
              </a:rPr>
              <a:t>a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4857752" y="3000372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b</a:t>
            </a:r>
            <a:endParaRPr kumimoji="1" lang="ja-JP" altLang="en-US" sz="2800" dirty="0"/>
          </a:p>
        </p:txBody>
      </p:sp>
      <p:sp>
        <p:nvSpPr>
          <p:cNvPr id="11" name="円/楕円 10"/>
          <p:cNvSpPr/>
          <p:nvPr/>
        </p:nvSpPr>
        <p:spPr>
          <a:xfrm>
            <a:off x="3428992" y="400050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c</a:t>
            </a:r>
            <a:endParaRPr kumimoji="1" lang="ja-JP" altLang="en-US" sz="2800" dirty="0"/>
          </a:p>
        </p:txBody>
      </p:sp>
      <p:sp>
        <p:nvSpPr>
          <p:cNvPr id="12" name="円/楕円 11"/>
          <p:cNvSpPr/>
          <p:nvPr/>
        </p:nvSpPr>
        <p:spPr>
          <a:xfrm>
            <a:off x="2214546" y="4857760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d</a:t>
            </a:r>
            <a:endParaRPr kumimoji="1" lang="ja-JP" altLang="en-US" sz="2800" dirty="0"/>
          </a:p>
        </p:txBody>
      </p:sp>
      <p:sp>
        <p:nvSpPr>
          <p:cNvPr id="13" name="円/楕円 12"/>
          <p:cNvSpPr/>
          <p:nvPr/>
        </p:nvSpPr>
        <p:spPr>
          <a:xfrm>
            <a:off x="3428992" y="542926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e</a:t>
            </a:r>
            <a:endParaRPr kumimoji="1" lang="ja-JP" altLang="en-US" sz="2800" dirty="0"/>
          </a:p>
        </p:txBody>
      </p:sp>
      <p:cxnSp>
        <p:nvCxnSpPr>
          <p:cNvPr id="17" name="直線矢印コネクタ 16"/>
          <p:cNvCxnSpPr>
            <a:endCxn id="9" idx="0"/>
          </p:cNvCxnSpPr>
          <p:nvPr/>
        </p:nvCxnSpPr>
        <p:spPr>
          <a:xfrm>
            <a:off x="4643438" y="2143116"/>
            <a:ext cx="500066" cy="285752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>
            <a:stCxn id="10" idx="4"/>
            <a:endCxn id="11" idx="6"/>
          </p:cNvCxnSpPr>
          <p:nvPr/>
        </p:nvCxnSpPr>
        <p:spPr>
          <a:xfrm flipH="1">
            <a:off x="4000496" y="3571876"/>
            <a:ext cx="1143008" cy="71438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>
            <a:stCxn id="11" idx="3"/>
            <a:endCxn id="12" idx="7"/>
          </p:cNvCxnSpPr>
          <p:nvPr/>
        </p:nvCxnSpPr>
        <p:spPr>
          <a:xfrm rot="5400000">
            <a:off x="2880950" y="4309718"/>
            <a:ext cx="453142" cy="810332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>
            <a:stCxn id="10" idx="3"/>
            <a:endCxn id="12" idx="0"/>
          </p:cNvCxnSpPr>
          <p:nvPr/>
        </p:nvCxnSpPr>
        <p:spPr>
          <a:xfrm flipH="1">
            <a:off x="2500298" y="3488181"/>
            <a:ext cx="2441149" cy="1369579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3" idx="1"/>
            <a:endCxn id="12" idx="5"/>
          </p:cNvCxnSpPr>
          <p:nvPr/>
        </p:nvCxnSpPr>
        <p:spPr>
          <a:xfrm flipH="1" flipV="1">
            <a:off x="2702355" y="5345569"/>
            <a:ext cx="810332" cy="16739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曲線コネクタ 25"/>
          <p:cNvCxnSpPr/>
          <p:nvPr/>
        </p:nvCxnSpPr>
        <p:spPr>
          <a:xfrm>
            <a:off x="5429256" y="2714620"/>
            <a:ext cx="1588" cy="571504"/>
          </a:xfrm>
          <a:prstGeom prst="curvedConnector3">
            <a:avLst>
              <a:gd name="adj1" fmla="val 14395466"/>
            </a:avLst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円/楕円 29"/>
          <p:cNvSpPr/>
          <p:nvPr/>
        </p:nvSpPr>
        <p:spPr>
          <a:xfrm>
            <a:off x="3357554" y="2714620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bg1">
                    <a:lumMod val="50000"/>
                  </a:schemeClr>
                </a:solidFill>
              </a:rPr>
              <a:t>a</a:t>
            </a:r>
            <a:endParaRPr kumimoji="1" lang="ja-JP" alt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1" name="円/楕円 30"/>
          <p:cNvSpPr/>
          <p:nvPr/>
        </p:nvSpPr>
        <p:spPr>
          <a:xfrm>
            <a:off x="1928794" y="3286124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rgbClr val="7F7F7F"/>
                </a:solidFill>
              </a:rPr>
              <a:t>b</a:t>
            </a:r>
            <a:endParaRPr kumimoji="1" lang="ja-JP" altLang="en-US" sz="2800" dirty="0">
              <a:solidFill>
                <a:srgbClr val="7F7F7F"/>
              </a:solidFill>
            </a:endParaRPr>
          </a:p>
        </p:txBody>
      </p:sp>
      <p:cxnSp>
        <p:nvCxnSpPr>
          <p:cNvPr id="32" name="直線矢印コネクタ 31"/>
          <p:cNvCxnSpPr/>
          <p:nvPr/>
        </p:nvCxnSpPr>
        <p:spPr>
          <a:xfrm flipV="1">
            <a:off x="3845363" y="2714620"/>
            <a:ext cx="1012389" cy="83695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>
            <a:stCxn id="31" idx="6"/>
          </p:cNvCxnSpPr>
          <p:nvPr/>
        </p:nvCxnSpPr>
        <p:spPr>
          <a:xfrm flipV="1">
            <a:off x="2500298" y="3286124"/>
            <a:ext cx="2357454" cy="285752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角丸四角形吹き出し 38"/>
          <p:cNvSpPr/>
          <p:nvPr/>
        </p:nvSpPr>
        <p:spPr>
          <a:xfrm>
            <a:off x="5724128" y="3785418"/>
            <a:ext cx="3348466" cy="1001676"/>
          </a:xfrm>
          <a:prstGeom prst="wedgeRoundRectCallout">
            <a:avLst>
              <a:gd name="adj1" fmla="val -58650"/>
              <a:gd name="adj2" fmla="val -14759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コピー済みで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もう</a:t>
            </a:r>
            <a:r>
              <a:rPr lang="en-US" altLang="ja-JP" dirty="0" smtClean="0"/>
              <a:t> </a:t>
            </a:r>
            <a:r>
              <a:rPr kumimoji="1" lang="en-US" altLang="ja-JP" dirty="0" smtClean="0"/>
              <a:t>from-space </a:t>
            </a:r>
            <a:r>
              <a:rPr kumimoji="1" lang="ja-JP" altLang="en-US" dirty="0" smtClean="0"/>
              <a:t>を参照しない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オブジェクトは「黒」</a:t>
            </a:r>
            <a:endParaRPr kumimoji="1" lang="ja-JP" altLang="en-US" dirty="0"/>
          </a:p>
        </p:txBody>
      </p:sp>
      <p:sp>
        <p:nvSpPr>
          <p:cNvPr id="25" name="正方形/長方形 24"/>
          <p:cNvSpPr/>
          <p:nvPr/>
        </p:nvSpPr>
        <p:spPr>
          <a:xfrm>
            <a:off x="3678790" y="1559890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正方形/長方形 26"/>
          <p:cNvSpPr/>
          <p:nvPr/>
        </p:nvSpPr>
        <p:spPr>
          <a:xfrm>
            <a:off x="4321732" y="1563257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4964674" y="155679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4857752" y="3000372"/>
            <a:ext cx="571504" cy="57150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b</a:t>
            </a:r>
            <a:endParaRPr kumimoji="1" lang="ja-JP" altLang="en-US" sz="2800" dirty="0"/>
          </a:p>
        </p:txBody>
      </p:sp>
      <p:sp>
        <p:nvSpPr>
          <p:cNvPr id="34" name="円/楕円 33"/>
          <p:cNvSpPr/>
          <p:nvPr/>
        </p:nvSpPr>
        <p:spPr>
          <a:xfrm>
            <a:off x="4857345" y="2428868"/>
            <a:ext cx="571504" cy="57150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bg1"/>
                </a:solidFill>
              </a:rPr>
              <a:t>a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811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29" grpId="0" animBg="1"/>
      <p:bldP spid="3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Copying GC </a:t>
            </a:r>
            <a:r>
              <a:rPr lang="ja-JP" altLang="en-US" dirty="0"/>
              <a:t>の</a:t>
            </a:r>
            <a:r>
              <a:rPr lang="ja-JP" altLang="en-US" dirty="0" smtClean="0"/>
              <a:t>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ja-JP" altLang="en-US" sz="3100" dirty="0" smtClean="0"/>
              <a:t>「灰」のオブジェクトから参照されるオブジェクトをコピー</a:t>
            </a:r>
            <a:endParaRPr kumimoji="1" lang="ja-JP" altLang="en-US" sz="3100" dirty="0"/>
          </a:p>
        </p:txBody>
      </p:sp>
      <p:sp>
        <p:nvSpPr>
          <p:cNvPr id="3" name="正方形/長方形 2"/>
          <p:cNvSpPr/>
          <p:nvPr/>
        </p:nvSpPr>
        <p:spPr>
          <a:xfrm>
            <a:off x="1214414" y="2428868"/>
            <a:ext cx="3214710" cy="37147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kumimoji="1" lang="en-US" altLang="ja-JP" sz="2000" dirty="0" smtClean="0"/>
              <a:t>From-space</a:t>
            </a:r>
            <a:endParaRPr kumimoji="1" lang="ja-JP" altLang="en-US" sz="2000" dirty="0"/>
          </a:p>
        </p:txBody>
      </p:sp>
      <p:sp>
        <p:nvSpPr>
          <p:cNvPr id="4" name="正方形/長方形 3"/>
          <p:cNvSpPr/>
          <p:nvPr/>
        </p:nvSpPr>
        <p:spPr>
          <a:xfrm>
            <a:off x="4857752" y="2428868"/>
            <a:ext cx="3214710" cy="37147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r"/>
            <a:r>
              <a:rPr kumimoji="1" lang="en-US" altLang="ja-JP" sz="2000" dirty="0" smtClean="0"/>
              <a:t>To-space</a:t>
            </a:r>
            <a:endParaRPr kumimoji="1"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00298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4857752" y="2428868"/>
            <a:ext cx="571504" cy="57150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bg1"/>
                </a:solidFill>
              </a:rPr>
              <a:t>a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4857752" y="3000372"/>
            <a:ext cx="571504" cy="57150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tx1"/>
                </a:solidFill>
              </a:rPr>
              <a:t>b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4857752" y="3571876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c</a:t>
            </a:r>
            <a:endParaRPr kumimoji="1" lang="ja-JP" altLang="en-US" sz="2800" dirty="0"/>
          </a:p>
        </p:txBody>
      </p:sp>
      <p:sp>
        <p:nvSpPr>
          <p:cNvPr id="12" name="円/楕円 11"/>
          <p:cNvSpPr/>
          <p:nvPr/>
        </p:nvSpPr>
        <p:spPr>
          <a:xfrm>
            <a:off x="4859340" y="4143380"/>
            <a:ext cx="571504" cy="5715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d</a:t>
            </a:r>
            <a:endParaRPr kumimoji="1" lang="ja-JP" altLang="en-US" sz="2800" dirty="0"/>
          </a:p>
        </p:txBody>
      </p:sp>
      <p:sp>
        <p:nvSpPr>
          <p:cNvPr id="13" name="円/楕円 12"/>
          <p:cNvSpPr/>
          <p:nvPr/>
        </p:nvSpPr>
        <p:spPr>
          <a:xfrm>
            <a:off x="3428992" y="542926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e</a:t>
            </a:r>
            <a:endParaRPr kumimoji="1" lang="ja-JP" altLang="en-US" sz="2800" dirty="0"/>
          </a:p>
        </p:txBody>
      </p:sp>
      <p:cxnSp>
        <p:nvCxnSpPr>
          <p:cNvPr id="17" name="直線矢印コネクタ 16"/>
          <p:cNvCxnSpPr>
            <a:endCxn id="9" idx="0"/>
          </p:cNvCxnSpPr>
          <p:nvPr/>
        </p:nvCxnSpPr>
        <p:spPr>
          <a:xfrm>
            <a:off x="4643438" y="2143116"/>
            <a:ext cx="500066" cy="285752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曲線コネクタ 25"/>
          <p:cNvCxnSpPr/>
          <p:nvPr/>
        </p:nvCxnSpPr>
        <p:spPr>
          <a:xfrm>
            <a:off x="5429256" y="2714620"/>
            <a:ext cx="1588" cy="571504"/>
          </a:xfrm>
          <a:prstGeom prst="curvedConnector3">
            <a:avLst>
              <a:gd name="adj1" fmla="val 14395466"/>
            </a:avLst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曲線コネクタ 24"/>
          <p:cNvCxnSpPr/>
          <p:nvPr/>
        </p:nvCxnSpPr>
        <p:spPr>
          <a:xfrm>
            <a:off x="5429256" y="3286124"/>
            <a:ext cx="1588" cy="571504"/>
          </a:xfrm>
          <a:prstGeom prst="curvedConnector3">
            <a:avLst>
              <a:gd name="adj1" fmla="val 14495466"/>
            </a:avLst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曲線コネクタ 27"/>
          <p:cNvCxnSpPr/>
          <p:nvPr/>
        </p:nvCxnSpPr>
        <p:spPr>
          <a:xfrm>
            <a:off x="5429256" y="3286124"/>
            <a:ext cx="1588" cy="1143008"/>
          </a:xfrm>
          <a:prstGeom prst="curvedConnector3">
            <a:avLst>
              <a:gd name="adj1" fmla="val 27944152"/>
            </a:avLst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 flipH="1" flipV="1">
            <a:off x="2702355" y="5345569"/>
            <a:ext cx="810332" cy="16739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円/楕円 30"/>
          <p:cNvSpPr/>
          <p:nvPr/>
        </p:nvSpPr>
        <p:spPr>
          <a:xfrm>
            <a:off x="3357554" y="2714620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bg1">
                    <a:lumMod val="50000"/>
                  </a:schemeClr>
                </a:solidFill>
              </a:rPr>
              <a:t>a</a:t>
            </a:r>
            <a:endParaRPr kumimoji="1" lang="ja-JP" alt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2" name="円/楕円 31"/>
          <p:cNvSpPr/>
          <p:nvPr/>
        </p:nvSpPr>
        <p:spPr>
          <a:xfrm>
            <a:off x="1928794" y="3286124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rgbClr val="7F7F7F"/>
                </a:solidFill>
              </a:rPr>
              <a:t>b</a:t>
            </a:r>
            <a:endParaRPr kumimoji="1" lang="ja-JP" altLang="en-US" sz="2800" dirty="0">
              <a:solidFill>
                <a:srgbClr val="7F7F7F"/>
              </a:solidFill>
            </a:endParaRPr>
          </a:p>
        </p:txBody>
      </p:sp>
      <p:sp>
        <p:nvSpPr>
          <p:cNvPr id="33" name="円/楕円 32"/>
          <p:cNvSpPr/>
          <p:nvPr/>
        </p:nvSpPr>
        <p:spPr>
          <a:xfrm>
            <a:off x="3428992" y="4000504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rgbClr val="7F7F7F"/>
                </a:solidFill>
              </a:rPr>
              <a:t>c</a:t>
            </a:r>
            <a:endParaRPr kumimoji="1" lang="ja-JP" altLang="en-US" sz="2800" dirty="0">
              <a:solidFill>
                <a:srgbClr val="7F7F7F"/>
              </a:solidFill>
            </a:endParaRPr>
          </a:p>
        </p:txBody>
      </p:sp>
      <p:sp>
        <p:nvSpPr>
          <p:cNvPr id="34" name="円/楕円 33"/>
          <p:cNvSpPr/>
          <p:nvPr/>
        </p:nvSpPr>
        <p:spPr>
          <a:xfrm>
            <a:off x="2214546" y="4857760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rgbClr val="7F7F7F"/>
                </a:solidFill>
              </a:rPr>
              <a:t>d</a:t>
            </a:r>
            <a:endParaRPr kumimoji="1" lang="ja-JP" altLang="en-US" sz="2800" dirty="0">
              <a:solidFill>
                <a:srgbClr val="7F7F7F"/>
              </a:solidFill>
            </a:endParaRPr>
          </a:p>
        </p:txBody>
      </p:sp>
      <p:cxnSp>
        <p:nvCxnSpPr>
          <p:cNvPr id="30" name="直線矢印コネクタ 29"/>
          <p:cNvCxnSpPr>
            <a:stCxn id="11" idx="3"/>
          </p:cNvCxnSpPr>
          <p:nvPr/>
        </p:nvCxnSpPr>
        <p:spPr>
          <a:xfrm flipH="1">
            <a:off x="2702356" y="4059685"/>
            <a:ext cx="2239091" cy="88177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 flipV="1">
            <a:off x="3845363" y="2714620"/>
            <a:ext cx="1012389" cy="83695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 flipV="1">
            <a:off x="2500298" y="3286124"/>
            <a:ext cx="2357454" cy="285752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stCxn id="33" idx="7"/>
            <a:endCxn id="11" idx="2"/>
          </p:cNvCxnSpPr>
          <p:nvPr/>
        </p:nvCxnSpPr>
        <p:spPr>
          <a:xfrm flipV="1">
            <a:off x="3916801" y="3857628"/>
            <a:ext cx="940951" cy="226571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矢印コネクタ 39"/>
          <p:cNvCxnSpPr/>
          <p:nvPr/>
        </p:nvCxnSpPr>
        <p:spPr>
          <a:xfrm flipV="1">
            <a:off x="2786050" y="4429132"/>
            <a:ext cx="2071702" cy="728061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正方形/長方形 37"/>
          <p:cNvSpPr/>
          <p:nvPr/>
        </p:nvSpPr>
        <p:spPr>
          <a:xfrm>
            <a:off x="3678790" y="1559890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正方形/長方形 38"/>
          <p:cNvSpPr/>
          <p:nvPr/>
        </p:nvSpPr>
        <p:spPr>
          <a:xfrm>
            <a:off x="4321732" y="1563257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正方形/長方形 40"/>
          <p:cNvSpPr/>
          <p:nvPr/>
        </p:nvSpPr>
        <p:spPr>
          <a:xfrm>
            <a:off x="4964674" y="155679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/>
          <p:cNvSpPr/>
          <p:nvPr/>
        </p:nvSpPr>
        <p:spPr>
          <a:xfrm>
            <a:off x="4857752" y="3565427"/>
            <a:ext cx="571504" cy="57150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c</a:t>
            </a:r>
            <a:endParaRPr kumimoji="1" lang="ja-JP" altLang="en-US" sz="2800" dirty="0"/>
          </a:p>
        </p:txBody>
      </p:sp>
      <p:sp>
        <p:nvSpPr>
          <p:cNvPr id="43" name="円/楕円 42"/>
          <p:cNvSpPr/>
          <p:nvPr/>
        </p:nvSpPr>
        <p:spPr>
          <a:xfrm>
            <a:off x="4857752" y="4143380"/>
            <a:ext cx="571504" cy="57150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d</a:t>
            </a:r>
            <a:endParaRPr kumimoji="1" lang="ja-JP" altLang="en-US" sz="2800" dirty="0"/>
          </a:p>
        </p:txBody>
      </p:sp>
      <p:sp>
        <p:nvSpPr>
          <p:cNvPr id="44" name="円/楕円 43"/>
          <p:cNvSpPr/>
          <p:nvPr/>
        </p:nvSpPr>
        <p:spPr>
          <a:xfrm>
            <a:off x="4859340" y="3000372"/>
            <a:ext cx="571504" cy="571504"/>
          </a:xfrm>
          <a:prstGeom prst="ellipse">
            <a:avLst/>
          </a:prstGeom>
          <a:solidFill>
            <a:srgbClr val="0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rgbClr val="FFFFFF"/>
                </a:solidFill>
              </a:rPr>
              <a:t>b</a:t>
            </a:r>
            <a:endParaRPr kumimoji="1" lang="ja-JP" altLang="en-US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16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Copying GC </a:t>
            </a:r>
            <a:r>
              <a:rPr lang="ja-JP" altLang="en-US" dirty="0"/>
              <a:t>の</a:t>
            </a:r>
            <a:r>
              <a:rPr lang="ja-JP" altLang="en-US" dirty="0" smtClean="0"/>
              <a:t>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ja-JP" altLang="en-US" sz="3100" dirty="0" smtClean="0"/>
              <a:t>「灰」のオブジェクトから参照されるオブジェクトをコピー</a:t>
            </a:r>
            <a:endParaRPr kumimoji="1" lang="ja-JP" altLang="en-US" sz="3100" dirty="0"/>
          </a:p>
        </p:txBody>
      </p:sp>
      <p:sp>
        <p:nvSpPr>
          <p:cNvPr id="3" name="正方形/長方形 2"/>
          <p:cNvSpPr/>
          <p:nvPr/>
        </p:nvSpPr>
        <p:spPr>
          <a:xfrm>
            <a:off x="1214414" y="2428868"/>
            <a:ext cx="3214710" cy="37147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kumimoji="1" lang="en-US" altLang="ja-JP" sz="2000" dirty="0" smtClean="0"/>
              <a:t>From-space</a:t>
            </a:r>
            <a:endParaRPr kumimoji="1" lang="ja-JP" altLang="en-US" sz="2000" dirty="0"/>
          </a:p>
        </p:txBody>
      </p:sp>
      <p:sp>
        <p:nvSpPr>
          <p:cNvPr id="4" name="正方形/長方形 3"/>
          <p:cNvSpPr/>
          <p:nvPr/>
        </p:nvSpPr>
        <p:spPr>
          <a:xfrm>
            <a:off x="4857752" y="2428868"/>
            <a:ext cx="3214710" cy="37147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r"/>
            <a:r>
              <a:rPr kumimoji="1" lang="en-US" altLang="ja-JP" sz="2000" dirty="0" smtClean="0"/>
              <a:t>To-space</a:t>
            </a:r>
            <a:endParaRPr kumimoji="1"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00298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4857752" y="2428868"/>
            <a:ext cx="571504" cy="57150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bg1"/>
                </a:solidFill>
              </a:rPr>
              <a:t>a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4857752" y="3000372"/>
            <a:ext cx="571504" cy="57150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rgbClr val="FFFFFF"/>
                </a:solidFill>
              </a:rPr>
              <a:t>b</a:t>
            </a:r>
            <a:endParaRPr kumimoji="1" lang="ja-JP" altLang="en-US" sz="2800" dirty="0">
              <a:solidFill>
                <a:srgbClr val="FFFFFF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4857752" y="3571876"/>
            <a:ext cx="571504" cy="57150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tx1"/>
                </a:solidFill>
              </a:rPr>
              <a:t>c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4859340" y="4143380"/>
            <a:ext cx="571504" cy="57150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d</a:t>
            </a:r>
            <a:endParaRPr kumimoji="1" lang="ja-JP" altLang="en-US" sz="2800" dirty="0"/>
          </a:p>
        </p:txBody>
      </p:sp>
      <p:sp>
        <p:nvSpPr>
          <p:cNvPr id="13" name="円/楕円 12"/>
          <p:cNvSpPr/>
          <p:nvPr/>
        </p:nvSpPr>
        <p:spPr>
          <a:xfrm>
            <a:off x="3428992" y="542926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e</a:t>
            </a:r>
            <a:endParaRPr kumimoji="1" lang="ja-JP" altLang="en-US" sz="2800" dirty="0"/>
          </a:p>
        </p:txBody>
      </p:sp>
      <p:cxnSp>
        <p:nvCxnSpPr>
          <p:cNvPr id="17" name="直線矢印コネクタ 16"/>
          <p:cNvCxnSpPr>
            <a:endCxn id="9" idx="0"/>
          </p:cNvCxnSpPr>
          <p:nvPr/>
        </p:nvCxnSpPr>
        <p:spPr>
          <a:xfrm>
            <a:off x="4643438" y="2143116"/>
            <a:ext cx="500066" cy="285752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曲線コネクタ 25"/>
          <p:cNvCxnSpPr/>
          <p:nvPr/>
        </p:nvCxnSpPr>
        <p:spPr>
          <a:xfrm>
            <a:off x="5429256" y="2714620"/>
            <a:ext cx="1588" cy="571504"/>
          </a:xfrm>
          <a:prstGeom prst="curvedConnector3">
            <a:avLst>
              <a:gd name="adj1" fmla="val 14395466"/>
            </a:avLst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曲線コネクタ 24"/>
          <p:cNvCxnSpPr/>
          <p:nvPr/>
        </p:nvCxnSpPr>
        <p:spPr>
          <a:xfrm>
            <a:off x="5429256" y="3286124"/>
            <a:ext cx="1588" cy="571504"/>
          </a:xfrm>
          <a:prstGeom prst="curvedConnector3">
            <a:avLst>
              <a:gd name="adj1" fmla="val 14495466"/>
            </a:avLst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曲線コネクタ 26"/>
          <p:cNvCxnSpPr/>
          <p:nvPr/>
        </p:nvCxnSpPr>
        <p:spPr>
          <a:xfrm flipH="1">
            <a:off x="5429256" y="3857628"/>
            <a:ext cx="1588" cy="571504"/>
          </a:xfrm>
          <a:prstGeom prst="curvedConnector3">
            <a:avLst>
              <a:gd name="adj1" fmla="val -14395466"/>
            </a:avLst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曲線コネクタ 27"/>
          <p:cNvCxnSpPr/>
          <p:nvPr/>
        </p:nvCxnSpPr>
        <p:spPr>
          <a:xfrm>
            <a:off x="5429256" y="3286124"/>
            <a:ext cx="1588" cy="1143008"/>
          </a:xfrm>
          <a:prstGeom prst="curvedConnector3">
            <a:avLst>
              <a:gd name="adj1" fmla="val 27944152"/>
            </a:avLst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 flipH="1" flipV="1">
            <a:off x="2702355" y="5345569"/>
            <a:ext cx="810332" cy="16739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円/楕円 19"/>
          <p:cNvSpPr/>
          <p:nvPr/>
        </p:nvSpPr>
        <p:spPr>
          <a:xfrm>
            <a:off x="3357554" y="2714620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bg1">
                    <a:lumMod val="50000"/>
                  </a:schemeClr>
                </a:solidFill>
              </a:rPr>
              <a:t>a</a:t>
            </a:r>
            <a:endParaRPr kumimoji="1" lang="ja-JP" alt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円/楕円 20"/>
          <p:cNvSpPr/>
          <p:nvPr/>
        </p:nvSpPr>
        <p:spPr>
          <a:xfrm>
            <a:off x="1928794" y="3286124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rgbClr val="7F7F7F"/>
                </a:solidFill>
              </a:rPr>
              <a:t>b</a:t>
            </a:r>
            <a:endParaRPr kumimoji="1" lang="ja-JP" altLang="en-US" sz="2800" dirty="0">
              <a:solidFill>
                <a:srgbClr val="7F7F7F"/>
              </a:solidFill>
            </a:endParaRPr>
          </a:p>
        </p:txBody>
      </p:sp>
      <p:sp>
        <p:nvSpPr>
          <p:cNvPr id="22" name="円/楕円 21"/>
          <p:cNvSpPr/>
          <p:nvPr/>
        </p:nvSpPr>
        <p:spPr>
          <a:xfrm>
            <a:off x="3428992" y="4000504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rgbClr val="7F7F7F"/>
                </a:solidFill>
              </a:rPr>
              <a:t>c</a:t>
            </a:r>
            <a:endParaRPr kumimoji="1" lang="ja-JP" altLang="en-US" sz="2800" dirty="0">
              <a:solidFill>
                <a:srgbClr val="7F7F7F"/>
              </a:solidFill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2214546" y="4857760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rgbClr val="7F7F7F"/>
                </a:solidFill>
              </a:rPr>
              <a:t>d</a:t>
            </a:r>
            <a:endParaRPr kumimoji="1" lang="ja-JP" altLang="en-US" sz="2800" dirty="0">
              <a:solidFill>
                <a:srgbClr val="7F7F7F"/>
              </a:solidFill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 flipV="1">
            <a:off x="3845363" y="2714620"/>
            <a:ext cx="1012389" cy="83695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flipV="1">
            <a:off x="2500298" y="3286124"/>
            <a:ext cx="2357454" cy="285752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 flipV="1">
            <a:off x="3916801" y="3857628"/>
            <a:ext cx="940951" cy="226571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 flipV="1">
            <a:off x="2786050" y="4429132"/>
            <a:ext cx="2071702" cy="728061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角丸四角形吹き出し 32"/>
          <p:cNvSpPr/>
          <p:nvPr/>
        </p:nvSpPr>
        <p:spPr>
          <a:xfrm>
            <a:off x="6228184" y="4714884"/>
            <a:ext cx="2915816" cy="1374747"/>
          </a:xfrm>
          <a:prstGeom prst="wedgeRoundRectCallout">
            <a:avLst>
              <a:gd name="adj1" fmla="val -68501"/>
              <a:gd name="adj2" fmla="val -96158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c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から</a:t>
            </a:r>
            <a:r>
              <a:rPr kumimoji="1" lang="en-US" altLang="ja-JP" dirty="0" smtClean="0"/>
              <a:t> d </a:t>
            </a:r>
            <a:r>
              <a:rPr kumimoji="1" lang="ja-JP" altLang="en-US" dirty="0" smtClean="0"/>
              <a:t>への参照を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復元するために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コピー元の</a:t>
            </a:r>
            <a:r>
              <a:rPr kumimoji="1" lang="en-US" altLang="ja-JP" dirty="0" smtClean="0"/>
              <a:t> d </a:t>
            </a:r>
            <a:r>
              <a:rPr kumimoji="1" lang="ja-JP" altLang="en-US" dirty="0" smtClean="0"/>
              <a:t>に保存された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参照を利用する</a:t>
            </a:r>
            <a:endParaRPr kumimoji="1" lang="ja-JP" altLang="en-US" dirty="0"/>
          </a:p>
        </p:txBody>
      </p:sp>
      <p:sp>
        <p:nvSpPr>
          <p:cNvPr id="34" name="正方形/長方形 33"/>
          <p:cNvSpPr/>
          <p:nvPr/>
        </p:nvSpPr>
        <p:spPr>
          <a:xfrm>
            <a:off x="3678790" y="1559890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4321732" y="1563257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4964674" y="155679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円/楕円 36"/>
          <p:cNvSpPr/>
          <p:nvPr/>
        </p:nvSpPr>
        <p:spPr>
          <a:xfrm>
            <a:off x="4857752" y="3571876"/>
            <a:ext cx="571504" cy="571504"/>
          </a:xfrm>
          <a:prstGeom prst="ellipse">
            <a:avLst/>
          </a:prstGeom>
          <a:solidFill>
            <a:srgbClr val="0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rgbClr val="FFFFFF"/>
                </a:solidFill>
              </a:rPr>
              <a:t>c</a:t>
            </a:r>
            <a:endParaRPr kumimoji="1" lang="ja-JP" altLang="en-US" sz="28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968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Copying GC </a:t>
            </a:r>
            <a:r>
              <a:rPr lang="ja-JP" altLang="en-US" dirty="0"/>
              <a:t>の</a:t>
            </a:r>
            <a:r>
              <a:rPr lang="ja-JP" altLang="en-US" dirty="0" smtClean="0"/>
              <a:t>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ja-JP" altLang="en-US" sz="3100" dirty="0" smtClean="0"/>
              <a:t>「灰」のオブジェクトから参照されるオブジェクトをコピー</a:t>
            </a:r>
            <a:endParaRPr kumimoji="1" lang="ja-JP" altLang="en-US" sz="3100" dirty="0"/>
          </a:p>
        </p:txBody>
      </p:sp>
      <p:sp>
        <p:nvSpPr>
          <p:cNvPr id="3" name="正方形/長方形 2"/>
          <p:cNvSpPr/>
          <p:nvPr/>
        </p:nvSpPr>
        <p:spPr>
          <a:xfrm>
            <a:off x="1214414" y="2428868"/>
            <a:ext cx="3214710" cy="37147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kumimoji="1" lang="en-US" altLang="ja-JP" sz="2000" dirty="0" smtClean="0"/>
              <a:t>From-space</a:t>
            </a:r>
            <a:endParaRPr kumimoji="1" lang="ja-JP" altLang="en-US" sz="2000" dirty="0"/>
          </a:p>
        </p:txBody>
      </p:sp>
      <p:sp>
        <p:nvSpPr>
          <p:cNvPr id="4" name="正方形/長方形 3"/>
          <p:cNvSpPr/>
          <p:nvPr/>
        </p:nvSpPr>
        <p:spPr>
          <a:xfrm>
            <a:off x="4857752" y="2428868"/>
            <a:ext cx="3214710" cy="371477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r"/>
            <a:r>
              <a:rPr kumimoji="1" lang="en-US" altLang="ja-JP" sz="2000" dirty="0" smtClean="0"/>
              <a:t>To-space</a:t>
            </a:r>
            <a:endParaRPr kumimoji="1" lang="ja-JP" altLang="en-US" sz="2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00298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4857752" y="2428868"/>
            <a:ext cx="571504" cy="57150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bg1"/>
                </a:solidFill>
              </a:rPr>
              <a:t>a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4857752" y="3000372"/>
            <a:ext cx="571504" cy="57150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rgbClr val="FFFFFF"/>
                </a:solidFill>
              </a:rPr>
              <a:t>b</a:t>
            </a:r>
            <a:endParaRPr kumimoji="1" lang="ja-JP" altLang="en-US" sz="2800" dirty="0">
              <a:solidFill>
                <a:srgbClr val="FFFFFF"/>
              </a:solidFill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4857752" y="3571876"/>
            <a:ext cx="571504" cy="571504"/>
          </a:xfrm>
          <a:prstGeom prst="ellipse">
            <a:avLst/>
          </a:prstGeom>
          <a:solidFill>
            <a:srgbClr val="000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rgbClr val="FFFFFF"/>
                </a:solidFill>
              </a:rPr>
              <a:t>c</a:t>
            </a:r>
            <a:endParaRPr kumimoji="1" lang="ja-JP" altLang="en-US" sz="2800" dirty="0">
              <a:solidFill>
                <a:srgbClr val="FFFFFF"/>
              </a:solidFill>
            </a:endParaRPr>
          </a:p>
        </p:txBody>
      </p:sp>
      <p:sp>
        <p:nvSpPr>
          <p:cNvPr id="36" name="円/楕円 35"/>
          <p:cNvSpPr/>
          <p:nvPr/>
        </p:nvSpPr>
        <p:spPr>
          <a:xfrm>
            <a:off x="4857752" y="4143380"/>
            <a:ext cx="571504" cy="571504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d</a:t>
            </a:r>
            <a:endParaRPr kumimoji="1" lang="ja-JP" altLang="en-US" sz="2800" dirty="0"/>
          </a:p>
        </p:txBody>
      </p:sp>
      <p:sp>
        <p:nvSpPr>
          <p:cNvPr id="12" name="円/楕円 11"/>
          <p:cNvSpPr/>
          <p:nvPr/>
        </p:nvSpPr>
        <p:spPr>
          <a:xfrm>
            <a:off x="4859340" y="4143380"/>
            <a:ext cx="571504" cy="57150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rgbClr val="FFFFFF"/>
                </a:solidFill>
              </a:rPr>
              <a:t>d</a:t>
            </a:r>
            <a:endParaRPr kumimoji="1" lang="ja-JP" altLang="en-US" sz="2800" dirty="0">
              <a:solidFill>
                <a:srgbClr val="FFFFFF"/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3428992" y="542926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e</a:t>
            </a:r>
            <a:endParaRPr kumimoji="1" lang="ja-JP" altLang="en-US" sz="2800" dirty="0"/>
          </a:p>
        </p:txBody>
      </p:sp>
      <p:cxnSp>
        <p:nvCxnSpPr>
          <p:cNvPr id="17" name="直線矢印コネクタ 16"/>
          <p:cNvCxnSpPr>
            <a:endCxn id="9" idx="0"/>
          </p:cNvCxnSpPr>
          <p:nvPr/>
        </p:nvCxnSpPr>
        <p:spPr>
          <a:xfrm>
            <a:off x="4643438" y="2143116"/>
            <a:ext cx="500066" cy="285752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曲線コネクタ 25"/>
          <p:cNvCxnSpPr/>
          <p:nvPr/>
        </p:nvCxnSpPr>
        <p:spPr>
          <a:xfrm>
            <a:off x="5429256" y="2714620"/>
            <a:ext cx="1588" cy="571504"/>
          </a:xfrm>
          <a:prstGeom prst="curvedConnector3">
            <a:avLst>
              <a:gd name="adj1" fmla="val 14395466"/>
            </a:avLst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曲線コネクタ 24"/>
          <p:cNvCxnSpPr/>
          <p:nvPr/>
        </p:nvCxnSpPr>
        <p:spPr>
          <a:xfrm>
            <a:off x="5429256" y="3286124"/>
            <a:ext cx="1588" cy="571504"/>
          </a:xfrm>
          <a:prstGeom prst="curvedConnector3">
            <a:avLst>
              <a:gd name="adj1" fmla="val 14495466"/>
            </a:avLst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曲線コネクタ 26"/>
          <p:cNvCxnSpPr/>
          <p:nvPr/>
        </p:nvCxnSpPr>
        <p:spPr>
          <a:xfrm flipH="1">
            <a:off x="5429256" y="3857628"/>
            <a:ext cx="1588" cy="571504"/>
          </a:xfrm>
          <a:prstGeom prst="curvedConnector3">
            <a:avLst>
              <a:gd name="adj1" fmla="val -14395466"/>
            </a:avLst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曲線コネクタ 27"/>
          <p:cNvCxnSpPr/>
          <p:nvPr/>
        </p:nvCxnSpPr>
        <p:spPr>
          <a:xfrm>
            <a:off x="5429256" y="3286124"/>
            <a:ext cx="1588" cy="1143008"/>
          </a:xfrm>
          <a:prstGeom prst="curvedConnector3">
            <a:avLst>
              <a:gd name="adj1" fmla="val 27944152"/>
            </a:avLst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 flipH="1" flipV="1">
            <a:off x="2702355" y="5345569"/>
            <a:ext cx="810332" cy="167390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円/楕円 19"/>
          <p:cNvSpPr/>
          <p:nvPr/>
        </p:nvSpPr>
        <p:spPr>
          <a:xfrm>
            <a:off x="3357554" y="2714620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bg1">
                    <a:lumMod val="50000"/>
                  </a:schemeClr>
                </a:solidFill>
              </a:rPr>
              <a:t>a</a:t>
            </a:r>
            <a:endParaRPr kumimoji="1" lang="ja-JP" alt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円/楕円 20"/>
          <p:cNvSpPr/>
          <p:nvPr/>
        </p:nvSpPr>
        <p:spPr>
          <a:xfrm>
            <a:off x="1928794" y="3286124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rgbClr val="7F7F7F"/>
                </a:solidFill>
              </a:rPr>
              <a:t>b</a:t>
            </a:r>
            <a:endParaRPr kumimoji="1" lang="ja-JP" altLang="en-US" sz="2800" dirty="0">
              <a:solidFill>
                <a:srgbClr val="7F7F7F"/>
              </a:solidFill>
            </a:endParaRPr>
          </a:p>
        </p:txBody>
      </p:sp>
      <p:sp>
        <p:nvSpPr>
          <p:cNvPr id="22" name="円/楕円 21"/>
          <p:cNvSpPr/>
          <p:nvPr/>
        </p:nvSpPr>
        <p:spPr>
          <a:xfrm>
            <a:off x="3428992" y="4000504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rgbClr val="7F7F7F"/>
                </a:solidFill>
              </a:rPr>
              <a:t>c</a:t>
            </a:r>
            <a:endParaRPr kumimoji="1" lang="ja-JP" altLang="en-US" sz="2800" dirty="0">
              <a:solidFill>
                <a:srgbClr val="7F7F7F"/>
              </a:solidFill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2214546" y="4857760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rgbClr val="7F7F7F"/>
                </a:solidFill>
              </a:rPr>
              <a:t>d</a:t>
            </a:r>
            <a:endParaRPr kumimoji="1" lang="ja-JP" altLang="en-US" sz="2800" dirty="0">
              <a:solidFill>
                <a:srgbClr val="7F7F7F"/>
              </a:solidFill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 flipV="1">
            <a:off x="3845363" y="2714620"/>
            <a:ext cx="1012389" cy="83695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flipV="1">
            <a:off x="2500298" y="3286124"/>
            <a:ext cx="2357454" cy="285752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 flipV="1">
            <a:off x="3916801" y="3857628"/>
            <a:ext cx="940951" cy="226571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 flipV="1">
            <a:off x="2786050" y="4429132"/>
            <a:ext cx="2071702" cy="728061"/>
          </a:xfrm>
          <a:prstGeom prst="straightConnector1">
            <a:avLst/>
          </a:prstGeom>
          <a:ln>
            <a:solidFill>
              <a:schemeClr val="tx1"/>
            </a:solidFill>
            <a:prstDash val="sys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/>
          <p:cNvSpPr/>
          <p:nvPr/>
        </p:nvSpPr>
        <p:spPr>
          <a:xfrm>
            <a:off x="3678790" y="1559890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正方形/長方形 33"/>
          <p:cNvSpPr/>
          <p:nvPr/>
        </p:nvSpPr>
        <p:spPr>
          <a:xfrm>
            <a:off x="4321732" y="1563257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/>
          <p:cNvSpPr/>
          <p:nvPr/>
        </p:nvSpPr>
        <p:spPr>
          <a:xfrm>
            <a:off x="4964674" y="155679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7033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正方形/長方形 29"/>
          <p:cNvSpPr/>
          <p:nvPr/>
        </p:nvSpPr>
        <p:spPr>
          <a:xfrm>
            <a:off x="1214414" y="2428868"/>
            <a:ext cx="3214710" cy="3714776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kumimoji="1" lang="en-US" altLang="ja-JP" sz="2000" dirty="0" smtClean="0"/>
              <a:t>From-space</a:t>
            </a:r>
            <a:endParaRPr kumimoji="1" lang="ja-JP" altLang="en-US" sz="2000" dirty="0"/>
          </a:p>
        </p:txBody>
      </p:sp>
      <p:sp>
        <p:nvSpPr>
          <p:cNvPr id="31" name="正方形/長方形 30"/>
          <p:cNvSpPr/>
          <p:nvPr/>
        </p:nvSpPr>
        <p:spPr>
          <a:xfrm>
            <a:off x="4857752" y="2428868"/>
            <a:ext cx="3214710" cy="3714776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r"/>
            <a:r>
              <a:rPr kumimoji="1" lang="en-US" altLang="ja-JP" sz="2000" dirty="0" smtClean="0"/>
              <a:t>To-space</a:t>
            </a:r>
            <a:endParaRPr kumimoji="1" lang="ja-JP" altLang="en-US" sz="20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Copying GC </a:t>
            </a:r>
            <a:r>
              <a:rPr lang="ja-JP" altLang="en-US" dirty="0"/>
              <a:t>の</a:t>
            </a:r>
            <a:r>
              <a:rPr lang="ja-JP" altLang="en-US" dirty="0" smtClean="0"/>
              <a:t>例</a:t>
            </a:r>
            <a:r>
              <a:rPr lang="en-US" altLang="ja-JP" dirty="0" smtClean="0"/>
              <a:t> (</a:t>
            </a:r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 終了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00298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4857752" y="2428868"/>
            <a:ext cx="571504" cy="57150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a</a:t>
            </a:r>
            <a:endParaRPr kumimoji="1" lang="ja-JP" altLang="en-US" sz="2800" dirty="0"/>
          </a:p>
        </p:txBody>
      </p:sp>
      <p:sp>
        <p:nvSpPr>
          <p:cNvPr id="10" name="円/楕円 9"/>
          <p:cNvSpPr/>
          <p:nvPr/>
        </p:nvSpPr>
        <p:spPr>
          <a:xfrm>
            <a:off x="4857752" y="3000372"/>
            <a:ext cx="571504" cy="57150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bg1"/>
                </a:solidFill>
              </a:rPr>
              <a:t>b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4857752" y="4143380"/>
            <a:ext cx="571504" cy="57150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d</a:t>
            </a:r>
            <a:endParaRPr kumimoji="1" lang="ja-JP" altLang="en-US" sz="2800" dirty="0"/>
          </a:p>
        </p:txBody>
      </p:sp>
      <p:sp>
        <p:nvSpPr>
          <p:cNvPr id="13" name="円/楕円 12"/>
          <p:cNvSpPr/>
          <p:nvPr/>
        </p:nvSpPr>
        <p:spPr>
          <a:xfrm>
            <a:off x="3428992" y="5429264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bg1">
                    <a:lumMod val="50000"/>
                  </a:schemeClr>
                </a:solidFill>
              </a:rPr>
              <a:t>e</a:t>
            </a:r>
            <a:endParaRPr kumimoji="1" lang="ja-JP" alt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5" name="直線矢印コネクタ 14"/>
          <p:cNvCxnSpPr>
            <a:endCxn id="9" idx="0"/>
          </p:cNvCxnSpPr>
          <p:nvPr/>
        </p:nvCxnSpPr>
        <p:spPr>
          <a:xfrm rot="16200000" flipH="1">
            <a:off x="4750595" y="2035959"/>
            <a:ext cx="285752" cy="500066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円/楕円 17"/>
          <p:cNvSpPr/>
          <p:nvPr/>
        </p:nvSpPr>
        <p:spPr>
          <a:xfrm>
            <a:off x="4859340" y="3571876"/>
            <a:ext cx="571504" cy="57150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bg1"/>
                </a:solidFill>
              </a:rPr>
              <a:t>c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cxnSp>
        <p:nvCxnSpPr>
          <p:cNvPr id="21" name="曲線コネクタ 20"/>
          <p:cNvCxnSpPr>
            <a:stCxn id="9" idx="6"/>
            <a:endCxn id="10" idx="6"/>
          </p:cNvCxnSpPr>
          <p:nvPr/>
        </p:nvCxnSpPr>
        <p:spPr>
          <a:xfrm>
            <a:off x="5429256" y="2714620"/>
            <a:ext cx="1588" cy="571504"/>
          </a:xfrm>
          <a:prstGeom prst="curvedConnector3">
            <a:avLst>
              <a:gd name="adj1" fmla="val 14395466"/>
            </a:avLst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曲線コネクタ 26"/>
          <p:cNvCxnSpPr>
            <a:stCxn id="10" idx="6"/>
            <a:endCxn id="18" idx="6"/>
          </p:cNvCxnSpPr>
          <p:nvPr/>
        </p:nvCxnSpPr>
        <p:spPr>
          <a:xfrm>
            <a:off x="5429256" y="3286124"/>
            <a:ext cx="1588" cy="571504"/>
          </a:xfrm>
          <a:prstGeom prst="curvedConnector3">
            <a:avLst>
              <a:gd name="adj1" fmla="val 14495466"/>
            </a:avLst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曲線コネクタ 21"/>
          <p:cNvCxnSpPr>
            <a:stCxn id="18" idx="6"/>
            <a:endCxn id="12" idx="6"/>
          </p:cNvCxnSpPr>
          <p:nvPr/>
        </p:nvCxnSpPr>
        <p:spPr>
          <a:xfrm flipH="1">
            <a:off x="5429256" y="3857628"/>
            <a:ext cx="1588" cy="571504"/>
          </a:xfrm>
          <a:prstGeom prst="curvedConnector3">
            <a:avLst>
              <a:gd name="adj1" fmla="val -14395466"/>
            </a:avLst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曲線コネクタ 25"/>
          <p:cNvCxnSpPr>
            <a:stCxn id="10" idx="6"/>
            <a:endCxn id="12" idx="6"/>
          </p:cNvCxnSpPr>
          <p:nvPr/>
        </p:nvCxnSpPr>
        <p:spPr>
          <a:xfrm>
            <a:off x="5429256" y="3286124"/>
            <a:ext cx="1588" cy="1143008"/>
          </a:xfrm>
          <a:prstGeom prst="curvedConnector3">
            <a:avLst>
              <a:gd name="adj1" fmla="val 27944152"/>
            </a:avLst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円/楕円 19"/>
          <p:cNvSpPr/>
          <p:nvPr/>
        </p:nvSpPr>
        <p:spPr>
          <a:xfrm>
            <a:off x="3357554" y="2714620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chemeClr val="bg1">
                    <a:lumMod val="50000"/>
                  </a:schemeClr>
                </a:solidFill>
              </a:rPr>
              <a:t>a</a:t>
            </a:r>
            <a:endParaRPr kumimoji="1" lang="ja-JP" alt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円/楕円 22"/>
          <p:cNvSpPr/>
          <p:nvPr/>
        </p:nvSpPr>
        <p:spPr>
          <a:xfrm>
            <a:off x="1928794" y="3286124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rgbClr val="7F7F7F"/>
                </a:solidFill>
              </a:rPr>
              <a:t>b</a:t>
            </a:r>
            <a:endParaRPr kumimoji="1" lang="ja-JP" altLang="en-US" sz="2800" dirty="0">
              <a:solidFill>
                <a:srgbClr val="7F7F7F"/>
              </a:solidFill>
            </a:endParaRPr>
          </a:p>
        </p:txBody>
      </p:sp>
      <p:sp>
        <p:nvSpPr>
          <p:cNvPr id="24" name="円/楕円 23"/>
          <p:cNvSpPr/>
          <p:nvPr/>
        </p:nvSpPr>
        <p:spPr>
          <a:xfrm>
            <a:off x="3428992" y="4000504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rgbClr val="7F7F7F"/>
                </a:solidFill>
              </a:rPr>
              <a:t>c</a:t>
            </a:r>
            <a:endParaRPr kumimoji="1" lang="ja-JP" altLang="en-US" sz="2800" dirty="0">
              <a:solidFill>
                <a:srgbClr val="7F7F7F"/>
              </a:solidFill>
            </a:endParaRPr>
          </a:p>
        </p:txBody>
      </p:sp>
      <p:sp>
        <p:nvSpPr>
          <p:cNvPr id="25" name="円/楕円 24"/>
          <p:cNvSpPr/>
          <p:nvPr/>
        </p:nvSpPr>
        <p:spPr>
          <a:xfrm>
            <a:off x="2214546" y="4857760"/>
            <a:ext cx="571504" cy="571504"/>
          </a:xfrm>
          <a:prstGeom prst="ellipse">
            <a:avLst/>
          </a:prstGeom>
          <a:ln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>
                <a:solidFill>
                  <a:srgbClr val="7F7F7F"/>
                </a:solidFill>
              </a:rPr>
              <a:t>d</a:t>
            </a:r>
            <a:endParaRPr kumimoji="1" lang="ja-JP" altLang="en-US" sz="2800" dirty="0">
              <a:solidFill>
                <a:srgbClr val="7F7F7F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3678790" y="1559890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正方形/長方形 28"/>
          <p:cNvSpPr/>
          <p:nvPr/>
        </p:nvSpPr>
        <p:spPr>
          <a:xfrm>
            <a:off x="4321732" y="1563257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4964674" y="155679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今回紹介する</a:t>
            </a:r>
            <a:r>
              <a:rPr kumimoji="1" lang="en-US" altLang="ja-JP" dirty="0" smtClean="0"/>
              <a:t> GC </a:t>
            </a:r>
            <a:r>
              <a:rPr kumimoji="1" lang="ja-JP" altLang="en-US" dirty="0" smtClean="0"/>
              <a:t>の</a:t>
            </a:r>
            <a:r>
              <a:rPr lang="ja-JP" altLang="en-US" dirty="0" smtClean="0"/>
              <a:t>種類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参照カウント </a:t>
            </a:r>
            <a:r>
              <a:rPr kumimoji="1" lang="en-US" altLang="ja-JP" sz="2800" dirty="0" smtClean="0"/>
              <a:t>(reference counting)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Tracing GC</a:t>
            </a:r>
          </a:p>
          <a:p>
            <a:pPr lvl="1"/>
            <a:r>
              <a:rPr lang="ja-JP" altLang="en-US" dirty="0" smtClean="0"/>
              <a:t>マーク </a:t>
            </a:r>
            <a:r>
              <a:rPr lang="en-US" altLang="ja-JP" dirty="0" smtClean="0"/>
              <a:t>&amp;</a:t>
            </a:r>
            <a:r>
              <a:rPr lang="ja-JP" altLang="en-US" dirty="0" smtClean="0"/>
              <a:t> スィープ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Copying GC</a:t>
            </a:r>
          </a:p>
        </p:txBody>
      </p:sp>
    </p:spTree>
    <p:extLst>
      <p:ext uri="{BB962C8B-B14F-4D97-AF65-F5344CB8AC3E}">
        <p14:creationId xmlns:p14="http://schemas.microsoft.com/office/powerpoint/2010/main" val="3892631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GC </a:t>
            </a:r>
            <a:r>
              <a:rPr kumimoji="1" lang="ja-JP" altLang="en-US" dirty="0" smtClean="0"/>
              <a:t>の利点・欠点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400600"/>
          </a:xfrm>
        </p:spPr>
        <p:txBody>
          <a:bodyPr>
            <a:normAutofit/>
          </a:bodyPr>
          <a:lstStyle/>
          <a:p>
            <a:r>
              <a:rPr kumimoji="1" lang="en-US" altLang="ja-JP" dirty="0" err="1" smtClean="0"/>
              <a:t>malloc</a:t>
            </a:r>
            <a:r>
              <a:rPr kumimoji="1" lang="en-US" altLang="ja-JP" dirty="0" smtClean="0"/>
              <a:t>/free vs. </a:t>
            </a:r>
            <a:r>
              <a:rPr kumimoji="1" lang="ja-JP" altLang="en-US" dirty="0" smtClean="0"/>
              <a:t>参照カウント </a:t>
            </a:r>
            <a:r>
              <a:rPr kumimoji="1" lang="en-US" altLang="ja-JP" dirty="0" smtClean="0"/>
              <a:t>vs. tracing GC</a:t>
            </a:r>
          </a:p>
          <a:p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lang="en-US" altLang="ja-JP" dirty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マーク </a:t>
            </a:r>
            <a:r>
              <a:rPr kumimoji="1" lang="en-US" altLang="ja-JP" dirty="0" smtClean="0"/>
              <a:t>&amp; </a:t>
            </a:r>
            <a:r>
              <a:rPr kumimoji="1" lang="ja-JP" altLang="en-US" dirty="0" smtClean="0"/>
              <a:t>スィープ </a:t>
            </a:r>
            <a:r>
              <a:rPr kumimoji="1" lang="en-US" altLang="ja-JP" dirty="0" smtClean="0"/>
              <a:t>vs. copying</a:t>
            </a:r>
          </a:p>
          <a:p>
            <a:pPr lvl="1"/>
            <a:r>
              <a:rPr lang="ja-JP" altLang="en-US" dirty="0"/>
              <a:t>メモリ</a:t>
            </a:r>
            <a:r>
              <a:rPr lang="ja-JP" altLang="en-US" dirty="0" smtClean="0"/>
              <a:t>確保は大抵 </a:t>
            </a:r>
            <a:r>
              <a:rPr lang="en-US" altLang="ja-JP" dirty="0" smtClean="0"/>
              <a:t>copying GC </a:t>
            </a:r>
            <a:r>
              <a:rPr lang="ja-JP" altLang="en-US" dirty="0" smtClean="0"/>
              <a:t>が勝つ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メモリ</a:t>
            </a:r>
            <a:r>
              <a:rPr kumimoji="1" lang="ja-JP" altLang="en-US" dirty="0" smtClean="0"/>
              <a:t>効率は大抵マーク </a:t>
            </a:r>
            <a:r>
              <a:rPr lang="en-US" altLang="ja-JP" dirty="0" smtClean="0"/>
              <a:t>&amp;</a:t>
            </a:r>
            <a:r>
              <a:rPr lang="ja-JP" altLang="en-US" dirty="0"/>
              <a:t> </a:t>
            </a:r>
            <a:r>
              <a:rPr lang="ja-JP" altLang="en-US" dirty="0" smtClean="0"/>
              <a:t>スィープが勝つ</a:t>
            </a:r>
            <a:endParaRPr lang="en-US" altLang="ja-JP" dirty="0" smtClean="0"/>
          </a:p>
          <a:p>
            <a:pPr lvl="2"/>
            <a:r>
              <a:rPr kumimoji="1" lang="en-US" altLang="ja-JP" dirty="0" smtClean="0"/>
              <a:t>1 </a:t>
            </a:r>
            <a:r>
              <a:rPr kumimoji="1" lang="ja-JP" altLang="en-US" dirty="0" smtClean="0"/>
              <a:t>回の </a:t>
            </a:r>
            <a:r>
              <a:rPr kumimoji="1" lang="en-US" altLang="ja-JP" dirty="0" smtClean="0"/>
              <a:t>GC </a:t>
            </a:r>
            <a:r>
              <a:rPr kumimoji="1" lang="ja-JP" altLang="en-US" dirty="0" smtClean="0"/>
              <a:t>にかかる時間はスィープを </a:t>
            </a:r>
            <a:r>
              <a:rPr kumimoji="1" lang="en-US" altLang="ja-JP" dirty="0" smtClean="0"/>
              <a:t>lazy </a:t>
            </a:r>
            <a:r>
              <a:rPr kumimoji="1" lang="ja-JP" altLang="en-US" dirty="0" smtClean="0"/>
              <a:t>に行う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マーク </a:t>
            </a:r>
            <a:r>
              <a:rPr kumimoji="1" lang="en-US" altLang="ja-JP" dirty="0" smtClean="0"/>
              <a:t>&amp; </a:t>
            </a:r>
            <a:r>
              <a:rPr kumimoji="1" lang="ja-JP" altLang="en-US" dirty="0" smtClean="0"/>
              <a:t>スィープが勝つ</a:t>
            </a:r>
            <a:endParaRPr kumimoji="1" lang="ja-JP" altLang="en-US" dirty="0"/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9702695"/>
              </p:ext>
            </p:extLst>
          </p:nvPr>
        </p:nvGraphicFramePr>
        <p:xfrm>
          <a:off x="1497646" y="2025640"/>
          <a:ext cx="5666642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2186"/>
                <a:gridCol w="1368152"/>
                <a:gridCol w="1440160"/>
                <a:gridCol w="1296144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 smtClean="0"/>
                        <a:t>malloc</a:t>
                      </a:r>
                      <a:r>
                        <a:rPr kumimoji="1" lang="en-US" altLang="ja-JP" dirty="0" smtClean="0"/>
                        <a:t>/free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参照カウント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Tracing GC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プログラムの書きやすさ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×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 </a:t>
                      </a:r>
                      <a:r>
                        <a:rPr kumimoji="1" lang="en-US" altLang="ja-JP" dirty="0" smtClean="0"/>
                        <a:t>(</a:t>
                      </a:r>
                      <a:r>
                        <a:rPr kumimoji="1" lang="ja-JP" altLang="en-US" dirty="0" smtClean="0"/>
                        <a:t>△</a:t>
                      </a:r>
                      <a:r>
                        <a:rPr kumimoji="1" lang="en-US" altLang="ja-JP" dirty="0" smtClean="0"/>
                        <a:t>?)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停止時間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×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実行時間全体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×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/>
                        <a:t>△ </a:t>
                      </a:r>
                      <a:r>
                        <a:rPr kumimoji="1" lang="en-US" altLang="ja-JP" smtClean="0"/>
                        <a:t>(</a:t>
                      </a:r>
                      <a:r>
                        <a:rPr kumimoji="1" lang="ja-JP" altLang="en-US" smtClean="0"/>
                        <a:t>○</a:t>
                      </a:r>
                      <a:r>
                        <a:rPr kumimoji="1" lang="en-US" altLang="ja-JP" smtClean="0"/>
                        <a:t>?)</a:t>
                      </a:r>
                      <a:endParaRPr kumimoji="1" lang="ja-JP" alt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メモリ効率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○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×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Tracing GC </a:t>
            </a:r>
            <a:r>
              <a:rPr kumimoji="1" lang="ja-JP" altLang="en-US" dirty="0" smtClean="0"/>
              <a:t>の改良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/>
          <a:lstStyle/>
          <a:p>
            <a:r>
              <a:rPr kumimoji="1" lang="ja-JP" altLang="en-US" dirty="0" smtClean="0"/>
              <a:t>インクリメンタル </a:t>
            </a:r>
            <a:r>
              <a:rPr kumimoji="1" lang="en-US" altLang="ja-JP" dirty="0" smtClean="0"/>
              <a:t>GC: </a:t>
            </a:r>
            <a:r>
              <a:rPr kumimoji="1" lang="ja-JP" altLang="en-US" dirty="0" smtClean="0"/>
              <a:t>ちょっとづつ </a:t>
            </a:r>
            <a:r>
              <a:rPr kumimoji="1" lang="en-US" altLang="ja-JP" dirty="0" smtClean="0"/>
              <a:t>GC</a:t>
            </a:r>
          </a:p>
          <a:p>
            <a:pPr lvl="1"/>
            <a:r>
              <a:rPr lang="en-US" altLang="ja-JP" dirty="0" smtClean="0"/>
              <a:t>GC </a:t>
            </a:r>
            <a:r>
              <a:rPr lang="ja-JP" altLang="en-US" dirty="0" smtClean="0"/>
              <a:t>の処理を細切れにして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プログラムの実行と交互に行う手法</a:t>
            </a:r>
            <a:endParaRPr lang="en-US" altLang="ja-JP" dirty="0" smtClean="0"/>
          </a:p>
          <a:p>
            <a:pPr lvl="4"/>
            <a:endParaRPr lang="en-US" altLang="ja-JP" dirty="0" smtClean="0"/>
          </a:p>
          <a:p>
            <a:r>
              <a:rPr lang="ja-JP" altLang="en-US" dirty="0" smtClean="0"/>
              <a:t>世代別 </a:t>
            </a:r>
            <a:r>
              <a:rPr lang="en-US" altLang="ja-JP" dirty="0" smtClean="0"/>
              <a:t>GC (Generational GC)</a:t>
            </a:r>
          </a:p>
          <a:p>
            <a:pPr lvl="1"/>
            <a:r>
              <a:rPr kumimoji="1" lang="ja-JP" altLang="en-US" dirty="0" smtClean="0"/>
              <a:t>ヒープを幾つかの「世代」に分ける手法</a:t>
            </a:r>
            <a:endParaRPr kumimoji="1" lang="en-US" altLang="ja-JP" dirty="0" smtClean="0"/>
          </a:p>
          <a:p>
            <a:pPr lvl="2"/>
            <a:r>
              <a:rPr lang="ja-JP" altLang="en-US" dirty="0"/>
              <a:t>大抵</a:t>
            </a:r>
            <a:r>
              <a:rPr lang="ja-JP" altLang="en-US" dirty="0" smtClean="0"/>
              <a:t>のオブジェクトはすぐ不要になるので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「若い世代」の </a:t>
            </a:r>
            <a:r>
              <a:rPr lang="en-US" altLang="ja-JP" dirty="0" smtClean="0"/>
              <a:t>GC </a:t>
            </a:r>
            <a:r>
              <a:rPr lang="ja-JP" altLang="en-US" dirty="0" err="1" smtClean="0"/>
              <a:t>だけで</a:t>
            </a:r>
            <a:r>
              <a:rPr lang="ja-JP" altLang="en-US" dirty="0" smtClean="0"/>
              <a:t>済ませる</a:t>
            </a:r>
            <a:endParaRPr kumimoji="1" lang="en-US" altLang="ja-JP" dirty="0" smtClean="0"/>
          </a:p>
          <a:p>
            <a:pPr lvl="3"/>
            <a:r>
              <a:rPr kumimoji="1" lang="ja-JP" altLang="en-US" dirty="0" smtClean="0"/>
              <a:t>寿命の長いオブジェクト</a:t>
            </a:r>
            <a:r>
              <a:rPr lang="ja-JP" altLang="en-US" dirty="0" smtClean="0"/>
              <a:t>の探索回数を減らせる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323528" y="5733256"/>
            <a:ext cx="7848872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/>
              <a:t>ただし、どちらの手法も </a:t>
            </a:r>
            <a:r>
              <a:rPr kumimoji="1" lang="en-US" altLang="ja-JP" sz="2800" dirty="0" smtClean="0"/>
              <a:t>write barrier </a:t>
            </a:r>
            <a:r>
              <a:rPr kumimoji="1" lang="ja-JP" altLang="en-US" sz="2800" dirty="0" smtClean="0"/>
              <a:t>が必要になる</a:t>
            </a:r>
            <a:endParaRPr kumimoji="1" lang="ja-JP" altLang="en-US" sz="2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39552" y="6237312"/>
            <a:ext cx="7597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+mn-lt"/>
                <a:ea typeface="+mn-ea"/>
              </a:rPr>
              <a:t>Write barrier = </a:t>
            </a:r>
            <a:r>
              <a:rPr kumimoji="1" lang="ja-JP" altLang="en-US" dirty="0" smtClean="0">
                <a:latin typeface="+mn-lt"/>
                <a:ea typeface="+mn-ea"/>
              </a:rPr>
              <a:t>ここでは、オブジェクトへの書き込み時に特別な処理を行うこと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 のその他の話題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保守的な </a:t>
            </a:r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(conservative GC)</a:t>
            </a:r>
          </a:p>
          <a:p>
            <a:endParaRPr lang="en-US" altLang="ja-JP" dirty="0" smtClean="0"/>
          </a:p>
          <a:p>
            <a:r>
              <a:rPr lang="ja-JP" altLang="en-US" dirty="0" smtClean="0"/>
              <a:t>並行 </a:t>
            </a:r>
            <a:r>
              <a:rPr lang="en-US" altLang="ja-JP" dirty="0" smtClean="0"/>
              <a:t>GC (concurrent GC) </a:t>
            </a:r>
            <a:r>
              <a:rPr lang="ja-JP" altLang="en-US" dirty="0" smtClean="0"/>
              <a:t>と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並列 </a:t>
            </a:r>
            <a:r>
              <a:rPr lang="en-US" altLang="ja-JP" dirty="0" smtClean="0"/>
              <a:t>GC</a:t>
            </a:r>
            <a:r>
              <a:rPr lang="ja-JP" altLang="en-US" dirty="0" smtClean="0"/>
              <a:t> </a:t>
            </a:r>
            <a:r>
              <a:rPr lang="en-US" altLang="ja-JP" dirty="0" smtClean="0"/>
              <a:t>(parallel GC)</a:t>
            </a:r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分散環境の </a:t>
            </a:r>
            <a:r>
              <a:rPr kumimoji="1" lang="en-US" altLang="ja-JP" dirty="0" smtClean="0"/>
              <a:t>GC</a:t>
            </a:r>
          </a:p>
          <a:p>
            <a:pPr lvl="1"/>
            <a:r>
              <a:rPr lang="ja-JP" altLang="en-US" dirty="0" smtClean="0"/>
              <a:t>分散参照カウント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分散 </a:t>
            </a:r>
            <a:r>
              <a:rPr kumimoji="1" lang="en-US" altLang="ja-JP" dirty="0" smtClean="0"/>
              <a:t>tracing GC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“Conservative” garbage collection </a:t>
            </a:r>
            <a:r>
              <a:rPr lang="ja-JP" altLang="en-US" dirty="0" smtClean="0"/>
              <a:t>とは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r>
              <a:rPr lang="ja-JP" altLang="en-US" dirty="0" smtClean="0"/>
              <a:t>参照</a:t>
            </a:r>
            <a:r>
              <a:rPr kumimoji="1" lang="ja-JP" altLang="en-US" dirty="0" smtClean="0"/>
              <a:t>と整数の区別がつかない環境で</a:t>
            </a:r>
            <a:r>
              <a:rPr lang="ja-JP" altLang="en-US" dirty="0" smtClean="0"/>
              <a:t>も行える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garbage collection </a:t>
            </a:r>
            <a:r>
              <a:rPr kumimoji="1" lang="ja-JP" altLang="en-US" dirty="0" smtClean="0"/>
              <a:t>のこと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例えば </a:t>
            </a:r>
            <a:r>
              <a:rPr lang="en-US" altLang="ja-JP" dirty="0" smtClean="0"/>
              <a:t>C </a:t>
            </a:r>
            <a:r>
              <a:rPr lang="ja-JP" altLang="en-US" dirty="0" smtClean="0"/>
              <a:t>言語ではメモリの中身を見ても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整数とポインタを区別できない</a:t>
            </a:r>
            <a:endParaRPr lang="en-US" altLang="ja-JP" dirty="0" smtClean="0"/>
          </a:p>
          <a:p>
            <a:pPr lvl="1"/>
            <a:endParaRPr kumimoji="1" lang="en-US" altLang="ja-JP" dirty="0" smtClean="0"/>
          </a:p>
          <a:p>
            <a:r>
              <a:rPr lang="ja-JP" altLang="en-US" dirty="0" smtClean="0"/>
              <a:t>解決方法</a:t>
            </a:r>
            <a:r>
              <a:rPr lang="en-US" altLang="ja-JP" dirty="0" smtClean="0"/>
              <a:t>:</a:t>
            </a:r>
            <a:br>
              <a:rPr lang="en-US" altLang="ja-JP" dirty="0" smtClean="0"/>
            </a:br>
            <a:r>
              <a:rPr lang="ja-JP" altLang="en-US" dirty="0" smtClean="0"/>
              <a:t>とりあえず全部ポインタだと思う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48396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配列境界検査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GC </a:t>
            </a:r>
            <a:r>
              <a:rPr lang="ja-JP" altLang="en-US" dirty="0" smtClean="0"/>
              <a:t>のための拡張と同様に</a:t>
            </a:r>
            <a:r>
              <a:rPr lang="en-US" altLang="ja-JP"/>
              <a:t/>
            </a:r>
            <a:br>
              <a:rPr lang="en-US" altLang="ja-JP"/>
            </a:br>
            <a:r>
              <a:rPr lang="ja-JP" altLang="en-US" smtClean="0"/>
              <a:t>配列</a:t>
            </a:r>
            <a:r>
              <a:rPr lang="ja-JP" altLang="en-US" dirty="0" smtClean="0"/>
              <a:t>データに長さを表すタグを付加する</a:t>
            </a:r>
          </a:p>
          <a:p>
            <a:r>
              <a:rPr lang="ja-JP" altLang="en-US" dirty="0" smtClean="0"/>
              <a:t>配列アクセスを行う命令列の前に </a:t>
            </a:r>
            <a:br>
              <a:rPr lang="ja-JP" altLang="en-US" dirty="0" smtClean="0"/>
            </a:br>
            <a:r>
              <a:rPr lang="ja-JP" altLang="en-US" dirty="0" smtClean="0"/>
              <a:t>配列長と添字を比較する命令を出力する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763713" y="4400550"/>
            <a:ext cx="2016125" cy="57785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altLang="ja-JP" sz="2800" dirty="0">
                <a:latin typeface="+mn-lt"/>
                <a:ea typeface="+mn-ea"/>
              </a:rPr>
              <a:t>1234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1763713" y="4978400"/>
            <a:ext cx="2016125" cy="57785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altLang="ja-JP" sz="2800" dirty="0">
                <a:latin typeface="+mn-lt"/>
                <a:ea typeface="+mn-ea"/>
              </a:rPr>
              <a:t>567890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5364163" y="4400550"/>
            <a:ext cx="2016125" cy="57785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altLang="ja-JP" sz="2800" dirty="0">
                <a:solidFill>
                  <a:srgbClr val="FF0000"/>
                </a:solidFill>
                <a:latin typeface="+mn-lt"/>
                <a:ea typeface="+mn-ea"/>
              </a:rPr>
              <a:t>2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5364163" y="4978400"/>
            <a:ext cx="2016125" cy="57785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altLang="ja-JP" sz="2800" dirty="0">
                <a:latin typeface="+mn-lt"/>
                <a:ea typeface="+mn-ea"/>
              </a:rPr>
              <a:t>1234</a:t>
            </a:r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>
            <a:off x="4187825" y="4583113"/>
            <a:ext cx="792163" cy="790575"/>
          </a:xfrm>
          <a:prstGeom prst="rightArrow">
            <a:avLst>
              <a:gd name="adj1" fmla="val 41361"/>
              <a:gd name="adj2" fmla="val 39556"/>
            </a:avLst>
          </a:prstGeom>
          <a:solidFill>
            <a:srgbClr val="FF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5364163" y="5556250"/>
            <a:ext cx="2016125" cy="57785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algn="ctr"/>
            <a:r>
              <a:rPr lang="en-US" altLang="ja-JP" sz="2800" dirty="0">
                <a:latin typeface="+mn-lt"/>
                <a:ea typeface="+mn-ea"/>
              </a:rPr>
              <a:t>567890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共通課題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/>
              <a:t>MinCaml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に以下の改造を加えよ</a:t>
            </a:r>
          </a:p>
          <a:p>
            <a:pPr lvl="1"/>
            <a:r>
              <a:rPr lang="ja-JP" altLang="en-US" dirty="0" smtClean="0"/>
              <a:t>配列長を表すタグを配列に付加する</a:t>
            </a:r>
          </a:p>
          <a:p>
            <a:pPr lvl="1"/>
            <a:r>
              <a:rPr lang="ja-JP" altLang="en-US" dirty="0" smtClean="0"/>
              <a:t>配列アクセスの前に境界検査を行い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配列の範囲外にアクセスしようとしていたら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プログラムを終了させるなどの処理を行う</a:t>
            </a:r>
          </a:p>
        </p:txBody>
      </p:sp>
    </p:spTree>
    <p:extLst>
      <p:ext uri="{BB962C8B-B14F-4D97-AF65-F5344CB8AC3E}">
        <p14:creationId xmlns:p14="http://schemas.microsoft.com/office/powerpoint/2010/main" val="1038021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コンパイラ係用選択課題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Garbage collection </a:t>
            </a:r>
            <a:r>
              <a:rPr lang="ja-JP" altLang="en-US" dirty="0" smtClean="0"/>
              <a:t>を自作コンパイラまたは </a:t>
            </a:r>
            <a:br>
              <a:rPr lang="ja-JP" altLang="en-US" dirty="0" smtClean="0"/>
            </a:br>
            <a:r>
              <a:rPr lang="en-US" altLang="ja-JP" dirty="0" err="1" smtClean="0"/>
              <a:t>MinCaml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に実装せよ</a:t>
            </a:r>
          </a:p>
          <a:p>
            <a:pPr lvl="1"/>
            <a:r>
              <a:rPr lang="ja-JP" altLang="en-US" dirty="0" smtClean="0"/>
              <a:t>使用する </a:t>
            </a:r>
            <a:r>
              <a:rPr lang="en-US" altLang="ja-JP" dirty="0" smtClean="0"/>
              <a:t>GC </a:t>
            </a:r>
            <a:r>
              <a:rPr lang="ja-JP" altLang="en-US" dirty="0" smtClean="0"/>
              <a:t>アルゴリズムは自由</a:t>
            </a:r>
          </a:p>
          <a:p>
            <a:pPr lvl="1"/>
            <a:endParaRPr lang="en-US" altLang="ja-JP" dirty="0" smtClean="0"/>
          </a:p>
          <a:p>
            <a:pPr lvl="1"/>
            <a:r>
              <a:rPr lang="ja-JP" altLang="en-US" dirty="0" smtClean="0"/>
              <a:t>ゴミをたくさん作りながら動く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サンプルプログラムを記述し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それが複数回の </a:t>
            </a:r>
            <a:r>
              <a:rPr lang="en-US" altLang="ja-JP" dirty="0" smtClean="0"/>
              <a:t>GC </a:t>
            </a:r>
            <a:r>
              <a:rPr lang="ja-JP" altLang="en-US" dirty="0" smtClean="0"/>
              <a:t>を経て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動き続けることを確認すること</a:t>
            </a:r>
          </a:p>
        </p:txBody>
      </p:sp>
    </p:spTree>
    <p:extLst>
      <p:ext uri="{BB962C8B-B14F-4D97-AF65-F5344CB8AC3E}">
        <p14:creationId xmlns:p14="http://schemas.microsoft.com/office/powerpoint/2010/main" val="28103417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演習でどの </a:t>
            </a:r>
            <a:r>
              <a:rPr lang="en-US" altLang="ja-JP" smtClean="0"/>
              <a:t>GC </a:t>
            </a:r>
            <a:r>
              <a:rPr lang="ja-JP" altLang="en-US" smtClean="0"/>
              <a:t>を実装するか</a:t>
            </a:r>
            <a:r>
              <a:rPr lang="en-US" altLang="ja-JP" smtClean="0"/>
              <a:t>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たぶん </a:t>
            </a:r>
            <a:r>
              <a:rPr lang="en-US" altLang="ja-JP" dirty="0" smtClean="0"/>
              <a:t>copying GC </a:t>
            </a:r>
            <a:r>
              <a:rPr lang="ja-JP" altLang="en-US" dirty="0" smtClean="0"/>
              <a:t>が一番楽</a:t>
            </a:r>
          </a:p>
          <a:p>
            <a:r>
              <a:rPr lang="ja-JP" altLang="en-US" dirty="0" smtClean="0"/>
              <a:t>興味があれば </a:t>
            </a:r>
            <a:r>
              <a:rPr lang="en-US" altLang="ja-JP" dirty="0" smtClean="0"/>
              <a:t>mark-sweep GC </a:t>
            </a:r>
            <a:r>
              <a:rPr lang="ja-JP" altLang="en-US" dirty="0" smtClean="0"/>
              <a:t>に</a:t>
            </a:r>
            <a:br>
              <a:rPr lang="ja-JP" altLang="en-US" dirty="0" smtClean="0"/>
            </a:br>
            <a:r>
              <a:rPr lang="ja-JP" altLang="en-US" dirty="0" smtClean="0"/>
              <a:t>挑戦してみるのもよい</a:t>
            </a:r>
          </a:p>
          <a:p>
            <a:r>
              <a:rPr lang="ja-JP" altLang="en-US" dirty="0" smtClean="0"/>
              <a:t>コンパイラ側の改造が多いのを</a:t>
            </a:r>
            <a:br>
              <a:rPr lang="ja-JP" altLang="en-US" dirty="0" smtClean="0"/>
            </a:br>
            <a:r>
              <a:rPr lang="ja-JP" altLang="en-US" dirty="0" smtClean="0"/>
              <a:t>いとわなければ</a:t>
            </a:r>
            <a:r>
              <a:rPr lang="ja-JP" altLang="en-US" dirty="0"/>
              <a:t> </a:t>
            </a:r>
            <a:r>
              <a:rPr lang="en-US" altLang="ja-JP" dirty="0" smtClean="0"/>
              <a:t>reference count </a:t>
            </a:r>
            <a:r>
              <a:rPr lang="ja-JP" altLang="en-US" dirty="0" smtClean="0"/>
              <a:t>も</a:t>
            </a:r>
            <a:br>
              <a:rPr lang="ja-JP" altLang="en-US" dirty="0" smtClean="0"/>
            </a:br>
            <a:r>
              <a:rPr lang="ja-JP" altLang="en-US" dirty="0" smtClean="0"/>
              <a:t>おもしろい</a:t>
            </a:r>
          </a:p>
          <a:p>
            <a:r>
              <a:rPr lang="ja-JP" altLang="en-US" dirty="0" smtClean="0"/>
              <a:t>さらに余裕があれば </a:t>
            </a:r>
            <a:r>
              <a:rPr lang="en-US" altLang="ja-JP" dirty="0" smtClean="0"/>
              <a:t>incremental  GC</a:t>
            </a:r>
            <a:r>
              <a:rPr lang="ja-JP" altLang="en-US" dirty="0"/>
              <a:t> </a:t>
            </a:r>
            <a:r>
              <a:rPr lang="ja-JP" altLang="en-US" dirty="0" smtClean="0"/>
              <a:t>や</a:t>
            </a:r>
            <a:r>
              <a:rPr lang="en-US" altLang="ja-JP" dirty="0" smtClean="0"/>
              <a:t>generational GC </a:t>
            </a:r>
            <a:r>
              <a:rPr lang="ja-JP" altLang="en-US" dirty="0" smtClean="0"/>
              <a:t>も</a:t>
            </a:r>
          </a:p>
        </p:txBody>
      </p:sp>
    </p:spTree>
    <p:extLst>
      <p:ext uri="{BB962C8B-B14F-4D97-AF65-F5344CB8AC3E}">
        <p14:creationId xmlns:p14="http://schemas.microsoft.com/office/powerpoint/2010/main" val="1093415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mtClean="0"/>
              <a:t>GC </a:t>
            </a:r>
            <a:r>
              <a:rPr lang="ja-JP" altLang="en-US" smtClean="0"/>
              <a:t>導入のための</a:t>
            </a:r>
            <a:br>
              <a:rPr lang="ja-JP" altLang="en-US" smtClean="0"/>
            </a:br>
            <a:r>
              <a:rPr lang="ja-JP" altLang="en-US" smtClean="0"/>
              <a:t>コンパイラの変更 </a:t>
            </a:r>
            <a:r>
              <a:rPr lang="en-US" altLang="ja-JP" smtClean="0"/>
              <a:t>(1)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 fontScale="92500" lnSpcReduction="10000"/>
          </a:bodyPr>
          <a:lstStyle/>
          <a:p>
            <a:r>
              <a:rPr lang="ja-JP" altLang="en-US" dirty="0" smtClean="0"/>
              <a:t>ヒープを作成する（</a:t>
            </a:r>
            <a:r>
              <a:rPr lang="en-US" altLang="ja-JP" dirty="0" smtClean="0"/>
              <a:t>stub </a:t>
            </a:r>
            <a:r>
              <a:rPr lang="ja-JP" altLang="en-US" dirty="0" smtClean="0"/>
              <a:t>の）コードの改造</a:t>
            </a:r>
          </a:p>
          <a:p>
            <a:pPr lvl="1"/>
            <a:r>
              <a:rPr lang="en-US" altLang="ja-JP" dirty="0" smtClean="0"/>
              <a:t>Copying GC </a:t>
            </a:r>
            <a:r>
              <a:rPr lang="ja-JP" altLang="en-US" dirty="0" smtClean="0"/>
              <a:t>を採用する場合はヒープを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つ用意する等</a:t>
            </a:r>
          </a:p>
          <a:p>
            <a:r>
              <a:rPr lang="ja-JP" altLang="en-US" dirty="0" smtClean="0"/>
              <a:t>ヒープ内にメモリを確保するコードの改造</a:t>
            </a:r>
          </a:p>
          <a:p>
            <a:pPr lvl="1"/>
            <a:r>
              <a:rPr lang="ja-JP" altLang="en-US" dirty="0" smtClean="0"/>
              <a:t>ヒープポインタとヒープリミットを比較し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ヒープがあふれそうなら </a:t>
            </a:r>
            <a:r>
              <a:rPr lang="en-US" altLang="ja-JP" dirty="0" smtClean="0"/>
              <a:t>GC </a:t>
            </a:r>
            <a:r>
              <a:rPr lang="ja-JP" altLang="en-US" dirty="0" smtClean="0"/>
              <a:t>ルーチンに飛ぶ</a:t>
            </a:r>
          </a:p>
          <a:p>
            <a:r>
              <a:rPr lang="ja-JP" altLang="en-US" dirty="0" smtClean="0"/>
              <a:t>ヒープ内のデータを扱うコードの改造</a:t>
            </a:r>
          </a:p>
          <a:p>
            <a:pPr lvl="1"/>
            <a:r>
              <a:rPr lang="ja-JP" altLang="en-US" dirty="0" smtClean="0"/>
              <a:t>配列やタプルなどに型やサイズを表すタグを付加</a:t>
            </a:r>
          </a:p>
          <a:p>
            <a:pPr lvl="1"/>
            <a:r>
              <a:rPr lang="ja-JP" altLang="en-US" dirty="0" smtClean="0"/>
              <a:t>採用する </a:t>
            </a:r>
            <a:r>
              <a:rPr lang="en-US" altLang="ja-JP" dirty="0" smtClean="0"/>
              <a:t>GC </a:t>
            </a:r>
            <a:r>
              <a:rPr lang="ja-JP" altLang="en-US" dirty="0" smtClean="0"/>
              <a:t>によっては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mark bit </a:t>
            </a:r>
            <a:r>
              <a:rPr lang="ja-JP" altLang="en-US" dirty="0" smtClean="0"/>
              <a:t>領域や </a:t>
            </a:r>
            <a:r>
              <a:rPr lang="en-US" altLang="ja-JP" dirty="0" smtClean="0"/>
              <a:t>reference count </a:t>
            </a:r>
            <a:r>
              <a:rPr lang="ja-JP" altLang="en-US" dirty="0" smtClean="0"/>
              <a:t>領域などを追加し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それらを操作するコードも追加</a:t>
            </a:r>
          </a:p>
        </p:txBody>
      </p:sp>
    </p:spTree>
    <p:extLst>
      <p:ext uri="{BB962C8B-B14F-4D97-AF65-F5344CB8AC3E}">
        <p14:creationId xmlns:p14="http://schemas.microsoft.com/office/powerpoint/2010/main" val="2412179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mtClean="0"/>
              <a:t>GC </a:t>
            </a:r>
            <a:r>
              <a:rPr lang="ja-JP" altLang="en-US" smtClean="0"/>
              <a:t>導入のための</a:t>
            </a:r>
            <a:br>
              <a:rPr lang="ja-JP" altLang="en-US" smtClean="0"/>
            </a:br>
            <a:r>
              <a:rPr lang="ja-JP" altLang="en-US" smtClean="0"/>
              <a:t>コンパイラの変更 </a:t>
            </a:r>
            <a:r>
              <a:rPr lang="en-US" altLang="ja-JP" smtClean="0"/>
              <a:t>(2)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GC </a:t>
            </a:r>
            <a:r>
              <a:rPr lang="ja-JP" altLang="en-US" dirty="0" smtClean="0"/>
              <a:t>が </a:t>
            </a:r>
            <a:r>
              <a:rPr lang="en-US" altLang="ja-JP" dirty="0" err="1" smtClean="0"/>
              <a:t>rootset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を得るための機構の追加</a:t>
            </a:r>
          </a:p>
          <a:p>
            <a:pPr lvl="1"/>
            <a:r>
              <a:rPr lang="ja-JP" altLang="en-US" dirty="0" smtClean="0"/>
              <a:t>スタックに積まれた各ワードの型を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GC </a:t>
            </a:r>
            <a:r>
              <a:rPr lang="ja-JP" altLang="en-US" dirty="0" smtClean="0"/>
              <a:t>ルーチンが知るための機構の導入</a:t>
            </a:r>
          </a:p>
          <a:p>
            <a:pPr lvl="2"/>
            <a:r>
              <a:rPr lang="ja-JP" altLang="en-US" dirty="0" smtClean="0"/>
              <a:t>フレームに保存された </a:t>
            </a:r>
            <a:r>
              <a:rPr lang="en-US" altLang="ja-JP" dirty="0" smtClean="0"/>
              <a:t>PC </a:t>
            </a:r>
            <a:r>
              <a:rPr lang="ja-JP" altLang="en-US" dirty="0" smtClean="0"/>
              <a:t>の値から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そのフレームの各ワードの型を得られるような表を作る</a:t>
            </a:r>
          </a:p>
          <a:p>
            <a:pPr lvl="2"/>
            <a:r>
              <a:rPr lang="ja-JP" altLang="en-US" dirty="0" smtClean="0"/>
              <a:t>スタックに値をプッシュする際に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その値の型の情報もどこかに書き込んでおく</a:t>
            </a:r>
          </a:p>
          <a:p>
            <a:pPr lvl="2"/>
            <a:r>
              <a:rPr lang="ja-JP" altLang="en-US" dirty="0" smtClean="0"/>
              <a:t>など</a:t>
            </a:r>
          </a:p>
          <a:p>
            <a:pPr lvl="1"/>
            <a:r>
              <a:rPr lang="ja-JP" altLang="en-US" dirty="0" smtClean="0"/>
              <a:t>大域変数のアドレスと型を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GC </a:t>
            </a:r>
            <a:r>
              <a:rPr lang="ja-JP" altLang="en-US" dirty="0" smtClean="0"/>
              <a:t>ルーチンが知るための機構の導入</a:t>
            </a:r>
          </a:p>
        </p:txBody>
      </p:sp>
    </p:spTree>
    <p:extLst>
      <p:ext uri="{BB962C8B-B14F-4D97-AF65-F5344CB8AC3E}">
        <p14:creationId xmlns:p14="http://schemas.microsoft.com/office/powerpoint/2010/main" val="1565764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>
                <a:solidFill>
                  <a:prstClr val="black"/>
                </a:solidFill>
              </a:rPr>
              <a:t>参照カウント </a:t>
            </a:r>
            <a:r>
              <a:rPr lang="en-US" altLang="ja-JP" sz="3600" dirty="0" smtClean="0">
                <a:solidFill>
                  <a:prstClr val="black"/>
                </a:solidFill>
              </a:rPr>
              <a:t>(Reference Counting)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オブジェクトへの参照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ポインタ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 の数を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オブジェクト自身に記録しておく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参照を作る</a:t>
            </a:r>
            <a:r>
              <a:rPr lang="en-US" altLang="ja-JP" dirty="0" smtClean="0"/>
              <a:t>/</a:t>
            </a:r>
            <a:r>
              <a:rPr lang="ja-JP" altLang="en-US" dirty="0" smtClean="0"/>
              <a:t>なくすたびにカウントを増減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カウントが </a:t>
            </a:r>
            <a:r>
              <a:rPr kumimoji="1" lang="en-US" altLang="ja-JP" dirty="0" smtClean="0"/>
              <a:t>0</a:t>
            </a:r>
            <a:r>
              <a:rPr kumimoji="1" lang="ja-JP" altLang="en-US" dirty="0" smtClean="0"/>
              <a:t> になったらオブジェクトを解放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課題の提出先と締め切り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07413" cy="4997450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提出先</a:t>
            </a:r>
            <a:r>
              <a:rPr lang="en-US" altLang="ja-JP" dirty="0" smtClean="0"/>
              <a:t>: </a:t>
            </a:r>
            <a:r>
              <a:rPr lang="en-US" altLang="ja-JP" sz="2900" dirty="0" smtClean="0"/>
              <a:t>compiler-report-2011@yl.is.s.u-tokyo.ac.jp</a:t>
            </a:r>
          </a:p>
          <a:p>
            <a:pPr eaLnBrk="1" hangingPunct="1"/>
            <a:r>
              <a:rPr lang="ja-JP" altLang="en-US" dirty="0" smtClean="0"/>
              <a:t>締め切り</a:t>
            </a:r>
            <a:r>
              <a:rPr lang="en-US" altLang="ja-JP" dirty="0" smtClean="0"/>
              <a:t>: 2 </a:t>
            </a:r>
            <a:r>
              <a:rPr lang="ja-JP" altLang="en-US" dirty="0" smtClean="0"/>
              <a:t>週間後 </a:t>
            </a:r>
            <a:r>
              <a:rPr lang="en-US" altLang="ja-JP" dirty="0" smtClean="0"/>
              <a:t>(1/19) </a:t>
            </a:r>
            <a:r>
              <a:rPr lang="ja-JP" altLang="en-US" dirty="0" smtClean="0"/>
              <a:t>の午後 </a:t>
            </a:r>
            <a:r>
              <a:rPr lang="en-US" altLang="ja-JP" dirty="0" smtClean="0"/>
              <a:t>1 </a:t>
            </a:r>
            <a:r>
              <a:rPr lang="ja-JP" altLang="en-US" dirty="0" smtClean="0"/>
              <a:t>時</a:t>
            </a:r>
          </a:p>
          <a:p>
            <a:pPr lvl="1" eaLnBrk="1" hangingPunct="1"/>
            <a:r>
              <a:rPr lang="ja-JP" altLang="en-US" dirty="0" smtClean="0"/>
              <a:t>コンパイラ係用課題の締め切り</a:t>
            </a:r>
            <a:r>
              <a:rPr lang="en-US" altLang="ja-JP" smtClean="0"/>
              <a:t>: </a:t>
            </a:r>
            <a:r>
              <a:rPr lang="en-US" altLang="ja-JP" smtClean="0"/>
              <a:t>2012 </a:t>
            </a:r>
            <a:r>
              <a:rPr lang="ja-JP" altLang="en-US" smtClean="0"/>
              <a:t>年 </a:t>
            </a:r>
            <a:r>
              <a:rPr lang="en-US" altLang="ja-JP" dirty="0" smtClean="0"/>
              <a:t>2</a:t>
            </a:r>
            <a:r>
              <a:rPr lang="ja-JP" altLang="en-US" dirty="0" smtClean="0"/>
              <a:t>月 </a:t>
            </a:r>
            <a:r>
              <a:rPr lang="en-US" altLang="ja-JP" dirty="0" smtClean="0"/>
              <a:t>27</a:t>
            </a:r>
            <a:r>
              <a:rPr lang="ja-JP" altLang="en-US" dirty="0" smtClean="0"/>
              <a:t>日</a:t>
            </a:r>
          </a:p>
          <a:p>
            <a:pPr eaLnBrk="1" hangingPunct="1"/>
            <a:r>
              <a:rPr lang="en-US" altLang="ja-JP" dirty="0" smtClean="0"/>
              <a:t>Subject: </a:t>
            </a:r>
            <a:r>
              <a:rPr lang="en-US" altLang="ja-JP" b="1" dirty="0" smtClean="0">
                <a:latin typeface="Consolas" pitchFamily="49" charset="0"/>
              </a:rPr>
              <a:t>Report 12 </a:t>
            </a:r>
            <a:r>
              <a:rPr lang="en-US" altLang="ja-JP" dirty="0" smtClean="0"/>
              <a:t>&lt;</a:t>
            </a:r>
            <a:r>
              <a:rPr lang="ja-JP" altLang="en-US" dirty="0" smtClean="0"/>
              <a:t>学籍番号</a:t>
            </a:r>
            <a:r>
              <a:rPr lang="en-US" altLang="ja-JP" dirty="0" smtClean="0"/>
              <a:t>: </a:t>
            </a:r>
            <a:r>
              <a:rPr lang="en-US" altLang="ja-JP" dirty="0"/>
              <a:t>5</a:t>
            </a:r>
            <a:r>
              <a:rPr lang="en-US" altLang="ja-JP" dirty="0" smtClean="0"/>
              <a:t> </a:t>
            </a:r>
            <a:r>
              <a:rPr lang="ja-JP" altLang="en-US" dirty="0" smtClean="0"/>
              <a:t>桁</a:t>
            </a:r>
            <a:r>
              <a:rPr lang="en-US" altLang="ja-JP" dirty="0" smtClean="0"/>
              <a:t>&gt;</a:t>
            </a:r>
          </a:p>
          <a:p>
            <a:pPr lvl="1" eaLnBrk="1" hangingPunct="1">
              <a:spcBef>
                <a:spcPts val="5700"/>
              </a:spcBef>
            </a:pPr>
            <a:r>
              <a:rPr lang="ja-JP" altLang="en-US" dirty="0" smtClean="0"/>
              <a:t>例： </a:t>
            </a:r>
            <a:r>
              <a:rPr lang="en-US" altLang="ja-JP" b="1" dirty="0" smtClean="0">
                <a:latin typeface="Consolas" pitchFamily="49" charset="0"/>
              </a:rPr>
              <a:t>Report 12 11099</a:t>
            </a:r>
          </a:p>
          <a:p>
            <a:pPr eaLnBrk="1" hangingPunct="1"/>
            <a:r>
              <a:rPr lang="ja-JP" altLang="en-US" dirty="0" smtClean="0"/>
              <a:t>本文にも氏名と学籍番号を明記のこと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793913" y="4130677"/>
            <a:ext cx="26622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000" dirty="0" smtClean="0">
                <a:solidFill>
                  <a:srgbClr val="FF0000"/>
                </a:solidFill>
                <a:latin typeface="ＭＳ Ｐゴシック" charset="-128"/>
              </a:rPr>
              <a:t>半角スペース </a:t>
            </a:r>
            <a:r>
              <a:rPr lang="en-US" altLang="ja-JP" sz="2000" dirty="0" smtClean="0">
                <a:solidFill>
                  <a:srgbClr val="FF0000"/>
                </a:solidFill>
                <a:latin typeface="ＭＳ Ｐゴシック" charset="-128"/>
              </a:rPr>
              <a:t>1 </a:t>
            </a:r>
            <a:r>
              <a:rPr lang="ja-JP" altLang="en-US" sz="2000" dirty="0" smtClean="0">
                <a:solidFill>
                  <a:srgbClr val="FF0000"/>
                </a:solidFill>
                <a:latin typeface="ＭＳ Ｐゴシック" charset="-128"/>
              </a:rPr>
              <a:t>個ずつ</a:t>
            </a:r>
            <a:endParaRPr lang="ja-JP" altLang="en-US" sz="2000" dirty="0">
              <a:solidFill>
                <a:srgbClr val="FF0000"/>
              </a:solidFill>
              <a:latin typeface="ＭＳ Ｐゴシック" charset="-128"/>
            </a:endParaRPr>
          </a:p>
        </p:txBody>
      </p:sp>
      <p:sp>
        <p:nvSpPr>
          <p:cNvPr id="12293" name="AutoShape 5"/>
          <p:cNvSpPr>
            <a:spLocks/>
          </p:cNvSpPr>
          <p:nvPr/>
        </p:nvSpPr>
        <p:spPr bwMode="auto">
          <a:xfrm rot="16200000">
            <a:off x="3697993" y="3653634"/>
            <a:ext cx="93663" cy="215900"/>
          </a:xfrm>
          <a:prstGeom prst="leftBracket">
            <a:avLst>
              <a:gd name="adj" fmla="val 0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 flipH="1" flipV="1">
            <a:off x="3759113" y="3833815"/>
            <a:ext cx="138112" cy="369887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295" name="AutoShape 7"/>
          <p:cNvSpPr>
            <a:spLocks/>
          </p:cNvSpPr>
          <p:nvPr/>
        </p:nvSpPr>
        <p:spPr bwMode="auto">
          <a:xfrm rot="16200000">
            <a:off x="4393318" y="3653634"/>
            <a:ext cx="93663" cy="215900"/>
          </a:xfrm>
          <a:prstGeom prst="leftBracket">
            <a:avLst>
              <a:gd name="adj" fmla="val 0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 flipV="1">
            <a:off x="4286163" y="3833815"/>
            <a:ext cx="138112" cy="369887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444500" y="5635625"/>
            <a:ext cx="84359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9263" indent="-449263">
              <a:buClr>
                <a:srgbClr val="008000"/>
              </a:buClr>
              <a:buSzPct val="85000"/>
              <a:buFont typeface="Wingdings" pitchFamily="2" charset="2"/>
              <a:buChar char="u"/>
            </a:pPr>
            <a:r>
              <a:rPr lang="ja-JP" altLang="en-US" sz="2600" dirty="0">
                <a:latin typeface="+mn-lt"/>
                <a:ea typeface="+mn-ea"/>
              </a:rPr>
              <a:t>質問は </a:t>
            </a:r>
            <a:r>
              <a:rPr lang="en-US" altLang="ja-JP" sz="2600" dirty="0" smtClean="0">
                <a:latin typeface="+mn-lt"/>
                <a:ea typeface="+mn-ea"/>
              </a:rPr>
              <a:t>compiler-query-2011@yl.is.s.u-tokyo.ac.jp </a:t>
            </a:r>
            <a:r>
              <a:rPr lang="ja-JP" altLang="en-US" sz="2600" dirty="0">
                <a:latin typeface="+mn-lt"/>
                <a:ea typeface="+mn-ea"/>
              </a:rPr>
              <a:t>まで</a:t>
            </a:r>
          </a:p>
        </p:txBody>
      </p:sp>
    </p:spTree>
    <p:extLst>
      <p:ext uri="{BB962C8B-B14F-4D97-AF65-F5344CB8AC3E}">
        <p14:creationId xmlns:p14="http://schemas.microsoft.com/office/powerpoint/2010/main" val="2999840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smtClean="0"/>
              <a:t>コンパイラ係の</a:t>
            </a:r>
            <a:br>
              <a:rPr lang="ja-JP" altLang="en-US" smtClean="0"/>
            </a:br>
            <a:r>
              <a:rPr lang="ja-JP" altLang="en-US" smtClean="0"/>
              <a:t>成績評価について </a:t>
            </a:r>
            <a:r>
              <a:rPr lang="en-US" altLang="ja-JP" smtClean="0"/>
              <a:t>(1)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368072" y="1600200"/>
            <a:ext cx="8686800" cy="4525963"/>
          </a:xfrm>
        </p:spPr>
        <p:txBody>
          <a:bodyPr/>
          <a:lstStyle/>
          <a:p>
            <a:r>
              <a:rPr lang="ja-JP" altLang="en-US" dirty="0" smtClean="0"/>
              <a:t>選択課題を </a:t>
            </a:r>
            <a:r>
              <a:rPr lang="en-US" altLang="ja-JP" dirty="0" smtClean="0"/>
              <a:t>1 </a:t>
            </a:r>
            <a:r>
              <a:rPr lang="ja-JP" altLang="en-US" dirty="0" err="1" smtClean="0"/>
              <a:t>つ以</a:t>
            </a:r>
            <a:r>
              <a:rPr lang="ja-JP" altLang="en-US" dirty="0" smtClean="0"/>
              <a:t>上提出してください</a:t>
            </a:r>
          </a:p>
          <a:p>
            <a:pPr lvl="1"/>
            <a:endParaRPr lang="en-US" altLang="ja-JP" dirty="0" smtClean="0"/>
          </a:p>
          <a:p>
            <a:pPr lvl="1"/>
            <a:r>
              <a:rPr lang="ja-JP" altLang="en-US" dirty="0" smtClean="0"/>
              <a:t>また選択課題と同等以上の難度の言語機構の実装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をもって選択課題の提出とみなすこと</a:t>
            </a:r>
            <a:r>
              <a:rPr lang="ja-JP" altLang="en-US" dirty="0" smtClean="0"/>
              <a:t>も可能</a:t>
            </a:r>
            <a:r>
              <a:rPr lang="ja-JP" altLang="en-US" dirty="0" smtClean="0"/>
              <a:t>です</a:t>
            </a:r>
          </a:p>
          <a:p>
            <a:pPr lvl="2"/>
            <a:r>
              <a:rPr lang="ja-JP" altLang="en-US" dirty="0" smtClean="0"/>
              <a:t>事前に相談してください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4254357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smtClean="0"/>
              <a:t>コンパイラ係の</a:t>
            </a:r>
            <a:br>
              <a:rPr lang="ja-JP" altLang="en-US" smtClean="0"/>
            </a:br>
            <a:r>
              <a:rPr lang="ja-JP" altLang="en-US" smtClean="0"/>
              <a:t>成績評価について </a:t>
            </a:r>
            <a:r>
              <a:rPr lang="en-US" altLang="ja-JP" smtClean="0"/>
              <a:t>(2)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92500"/>
          </a:bodyPr>
          <a:lstStyle/>
          <a:p>
            <a:r>
              <a:rPr lang="ja-JP" altLang="en-US" dirty="0" smtClean="0"/>
              <a:t>各コンパイラ係に前田と </a:t>
            </a:r>
            <a:r>
              <a:rPr lang="en-US" altLang="ja-JP" dirty="0" smtClean="0"/>
              <a:t>TA </a:t>
            </a:r>
            <a:r>
              <a:rPr lang="ja-JP" altLang="en-US" dirty="0" smtClean="0"/>
              <a:t>が面談をします</a:t>
            </a:r>
          </a:p>
          <a:p>
            <a:pPr lvl="1"/>
            <a:r>
              <a:rPr lang="ja-JP" altLang="en-US" dirty="0" smtClean="0"/>
              <a:t>基本的にはレイトレ競技会の当日または付近の日</a:t>
            </a:r>
          </a:p>
          <a:p>
            <a:pPr lvl="1"/>
            <a:r>
              <a:rPr lang="en-US" altLang="ja-JP" dirty="0" smtClean="0"/>
              <a:t>compiler-query-2011@yl.is.s.u-</a:t>
            </a:r>
            <a:r>
              <a:rPr lang="en-US" altLang="ja-JP" dirty="0" smtClean="0"/>
              <a:t>tokyo.ac.jp</a:t>
            </a:r>
            <a:br>
              <a:rPr lang="en-US" altLang="ja-JP" dirty="0" smtClean="0"/>
            </a:br>
            <a:r>
              <a:rPr lang="ja-JP" altLang="en-US" dirty="0" smtClean="0"/>
              <a:t>にメールして</a:t>
            </a:r>
            <a:r>
              <a:rPr lang="ja-JP" altLang="en-US" dirty="0" smtClean="0"/>
              <a:t>予約をとって下さい</a:t>
            </a:r>
          </a:p>
          <a:p>
            <a:pPr lvl="1"/>
            <a:r>
              <a:rPr lang="ja-JP" altLang="en-US" dirty="0" smtClean="0"/>
              <a:t>場所は地下端末室、時間は </a:t>
            </a:r>
            <a:r>
              <a:rPr lang="en-US" altLang="ja-JP" dirty="0" smtClean="0"/>
              <a:t>20 </a:t>
            </a:r>
            <a:r>
              <a:rPr lang="ja-JP" altLang="en-US" dirty="0" smtClean="0"/>
              <a:t>分程度</a:t>
            </a:r>
          </a:p>
          <a:p>
            <a:pPr lvl="1"/>
            <a:r>
              <a:rPr lang="ja-JP" altLang="en-US" dirty="0" smtClean="0"/>
              <a:t>やること：</a:t>
            </a:r>
          </a:p>
          <a:p>
            <a:pPr lvl="2"/>
            <a:r>
              <a:rPr lang="ja-JP" altLang="en-US" dirty="0" smtClean="0"/>
              <a:t>自作コンパイラの特徴や独創的な点などの説明</a:t>
            </a:r>
          </a:p>
          <a:p>
            <a:pPr lvl="2"/>
            <a:r>
              <a:rPr lang="ja-JP" altLang="en-US" dirty="0" smtClean="0"/>
              <a:t>自作コンパイラによる、プログラム （レイトレ含む） の</a:t>
            </a:r>
            <a:br>
              <a:rPr lang="ja-JP" altLang="en-US" dirty="0" smtClean="0"/>
            </a:br>
            <a:r>
              <a:rPr lang="ja-JP" altLang="en-US" dirty="0" smtClean="0"/>
              <a:t>コンパイル・実行のデモ</a:t>
            </a:r>
          </a:p>
          <a:p>
            <a:pPr lvl="3"/>
            <a:r>
              <a:rPr lang="ja-JP" altLang="en-US" dirty="0" smtClean="0"/>
              <a:t>自作コンパイラでコンパイルしたレイトレ</a:t>
            </a:r>
            <a:r>
              <a:rPr lang="ja-JP" altLang="en-US" dirty="0" smtClean="0"/>
              <a:t>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自作 </a:t>
            </a:r>
            <a:r>
              <a:rPr lang="en-US" altLang="ja-JP" dirty="0" smtClean="0"/>
              <a:t>CPU </a:t>
            </a:r>
            <a:r>
              <a:rPr lang="ja-JP" altLang="en-US" dirty="0" smtClean="0"/>
              <a:t>また</a:t>
            </a:r>
            <a:r>
              <a:rPr lang="ja-JP" altLang="en-US" dirty="0" smtClean="0"/>
              <a:t>はシミュレータ上で動く様子を見せて下さい</a:t>
            </a:r>
          </a:p>
        </p:txBody>
      </p:sp>
    </p:spTree>
    <p:extLst>
      <p:ext uri="{BB962C8B-B14F-4D97-AF65-F5344CB8AC3E}">
        <p14:creationId xmlns:p14="http://schemas.microsoft.com/office/powerpoint/2010/main" val="3759355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参照カウントの例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71604" y="2428868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214546" y="157161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857488" y="1574979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3500430" y="1568514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066710" y="6211669"/>
            <a:ext cx="70772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r>
              <a:rPr kumimoji="1" lang="en-US" altLang="ja-JP" dirty="0" smtClean="0">
                <a:latin typeface="+mn-lt"/>
                <a:ea typeface="+mn-ea"/>
              </a:rPr>
              <a:t>※</a:t>
            </a:r>
            <a:r>
              <a:rPr lang="en-US" altLang="ja-JP" dirty="0">
                <a:latin typeface="+mn-lt"/>
                <a:ea typeface="+mn-ea"/>
              </a:rPr>
              <a:t> </a:t>
            </a:r>
            <a:r>
              <a:rPr lang="ja-JP" altLang="en-US" dirty="0" smtClean="0">
                <a:latin typeface="+mn-lt"/>
                <a:ea typeface="+mn-ea"/>
              </a:rPr>
              <a:t>ここで</a:t>
            </a:r>
            <a:r>
              <a:rPr lang="en-US" altLang="ja-JP" dirty="0" smtClean="0">
                <a:latin typeface="+mn-lt"/>
                <a:ea typeface="+mn-ea"/>
              </a:rPr>
              <a:t> roots </a:t>
            </a:r>
            <a:r>
              <a:rPr lang="ja-JP" altLang="en-US" dirty="0" smtClean="0">
                <a:latin typeface="+mn-lt"/>
                <a:ea typeface="+mn-ea"/>
              </a:rPr>
              <a:t>とは、レジスタやメモリスタックなど</a:t>
            </a:r>
            <a:r>
              <a:rPr lang="en-US" altLang="ja-JP" dirty="0" smtClean="0">
                <a:latin typeface="+mn-lt"/>
                <a:ea typeface="+mn-ea"/>
              </a:rPr>
              <a:t/>
            </a:r>
            <a:br>
              <a:rPr lang="en-US" altLang="ja-JP" dirty="0" smtClean="0">
                <a:latin typeface="+mn-lt"/>
                <a:ea typeface="+mn-ea"/>
              </a:rPr>
            </a:br>
            <a:r>
              <a:rPr lang="en-US" altLang="ja-JP" dirty="0" smtClean="0">
                <a:latin typeface="+mn-lt"/>
                <a:ea typeface="+mn-ea"/>
              </a:rPr>
              <a:t>      </a:t>
            </a:r>
            <a:r>
              <a:rPr kumimoji="1" lang="en-US" altLang="ja-JP" dirty="0" smtClean="0">
                <a:latin typeface="+mn-lt"/>
                <a:ea typeface="+mn-ea"/>
              </a:rPr>
              <a:t>GC </a:t>
            </a:r>
            <a:r>
              <a:rPr kumimoji="1" lang="ja-JP" altLang="en-US" dirty="0" smtClean="0">
                <a:latin typeface="+mn-lt"/>
                <a:ea typeface="+mn-ea"/>
              </a:rPr>
              <a:t>の起点となる集合</a:t>
            </a:r>
            <a:r>
              <a:rPr kumimoji="1" lang="en-US" altLang="ja-JP" dirty="0" smtClean="0">
                <a:latin typeface="+mn-lt"/>
                <a:ea typeface="+mn-ea"/>
              </a:rPr>
              <a:t> (</a:t>
            </a:r>
            <a:r>
              <a:rPr kumimoji="1" lang="ja-JP" altLang="en-US" dirty="0" smtClean="0">
                <a:latin typeface="+mn-lt"/>
                <a:ea typeface="+mn-ea"/>
              </a:rPr>
              <a:t>参照され得ることが分かっている集合</a:t>
            </a:r>
            <a:r>
              <a:rPr kumimoji="1" lang="en-US" altLang="ja-JP" dirty="0" smtClean="0">
                <a:latin typeface="+mn-lt"/>
                <a:ea typeface="+mn-ea"/>
              </a:rPr>
              <a:t>) </a:t>
            </a:r>
            <a:r>
              <a:rPr kumimoji="1" lang="ja-JP" altLang="en-US" dirty="0" smtClean="0">
                <a:latin typeface="+mn-lt"/>
                <a:ea typeface="+mn-ea"/>
              </a:rPr>
              <a:t>を表す</a:t>
            </a:r>
          </a:p>
        </p:txBody>
      </p:sp>
    </p:spTree>
    <p:extLst>
      <p:ext uri="{BB962C8B-B14F-4D97-AF65-F5344CB8AC3E}">
        <p14:creationId xmlns:p14="http://schemas.microsoft.com/office/powerpoint/2010/main" val="3918736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参照カウントの例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71604" y="2428868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214310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>
            <a:endCxn id="11" idx="0"/>
          </p:cNvCxnSpPr>
          <p:nvPr/>
        </p:nvCxnSpPr>
        <p:spPr>
          <a:xfrm rot="5400000">
            <a:off x="2071670" y="2500306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正方形/長方形 9"/>
          <p:cNvSpPr/>
          <p:nvPr/>
        </p:nvSpPr>
        <p:spPr>
          <a:xfrm>
            <a:off x="2214546" y="157161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2857488" y="1574979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3500430" y="1568514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8056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参照カウントの例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71604" y="2428868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214310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3214678" y="321468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1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>
            <a:endCxn id="11" idx="0"/>
          </p:cNvCxnSpPr>
          <p:nvPr/>
        </p:nvCxnSpPr>
        <p:spPr>
          <a:xfrm rot="5400000">
            <a:off x="2071670" y="2500306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endCxn id="12" idx="0"/>
          </p:cNvCxnSpPr>
          <p:nvPr/>
        </p:nvCxnSpPr>
        <p:spPr>
          <a:xfrm rot="16200000" flipH="1">
            <a:off x="2786050" y="2500306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/>
          <p:cNvSpPr/>
          <p:nvPr/>
        </p:nvSpPr>
        <p:spPr>
          <a:xfrm>
            <a:off x="2214546" y="157161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2857488" y="1574979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3500430" y="1568514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1254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参照カウントの例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571604" y="2428868"/>
            <a:ext cx="6072230" cy="31432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000100" y="157161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000" dirty="0" smtClean="0">
                <a:latin typeface="+mn-lt"/>
                <a:ea typeface="+mn-ea"/>
              </a:rPr>
              <a:t>Roots</a:t>
            </a:r>
            <a:endParaRPr kumimoji="1" lang="ja-JP" altLang="en-US" sz="2000" dirty="0">
              <a:latin typeface="+mn-lt"/>
              <a:ea typeface="+mn-e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214310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12" name="円/楕円 11"/>
          <p:cNvSpPr/>
          <p:nvPr/>
        </p:nvSpPr>
        <p:spPr>
          <a:xfrm>
            <a:off x="3214678" y="3214686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1</a:t>
            </a:r>
            <a:endParaRPr kumimoji="1" lang="ja-JP" altLang="en-US" dirty="0"/>
          </a:p>
        </p:txBody>
      </p:sp>
      <p:sp>
        <p:nvSpPr>
          <p:cNvPr id="13" name="円/楕円 12"/>
          <p:cNvSpPr/>
          <p:nvPr/>
        </p:nvSpPr>
        <p:spPr>
          <a:xfrm>
            <a:off x="4643438" y="2928934"/>
            <a:ext cx="571504" cy="571504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cxnSp>
        <p:nvCxnSpPr>
          <p:cNvPr id="19" name="直線矢印コネクタ 18"/>
          <p:cNvCxnSpPr>
            <a:endCxn id="11" idx="0"/>
          </p:cNvCxnSpPr>
          <p:nvPr/>
        </p:nvCxnSpPr>
        <p:spPr>
          <a:xfrm rot="5400000">
            <a:off x="2071670" y="2500306"/>
            <a:ext cx="785818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>
            <a:endCxn id="12" idx="0"/>
          </p:cNvCxnSpPr>
          <p:nvPr/>
        </p:nvCxnSpPr>
        <p:spPr>
          <a:xfrm rot="16200000" flipH="1">
            <a:off x="2786050" y="2500306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矢印コネクタ 43"/>
          <p:cNvCxnSpPr>
            <a:stCxn id="12" idx="6"/>
            <a:endCxn id="13" idx="2"/>
          </p:cNvCxnSpPr>
          <p:nvPr/>
        </p:nvCxnSpPr>
        <p:spPr>
          <a:xfrm flipV="1">
            <a:off x="3786182" y="3214686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正方形/長方形 13"/>
          <p:cNvSpPr/>
          <p:nvPr/>
        </p:nvSpPr>
        <p:spPr>
          <a:xfrm>
            <a:off x="2214546" y="1571612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2857488" y="1574979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3500430" y="1568514"/>
            <a:ext cx="571504" cy="5715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8027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kumimoji="1" dirty="0" smtClean="0">
            <a:latin typeface="+mn-lt"/>
            <a:ea typeface="+mn-ea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2265</TotalTime>
  <Words>1202</Words>
  <Application>Microsoft Macintosh PowerPoint</Application>
  <PresentationFormat>画面に合わせる (4:3)</PresentationFormat>
  <Paragraphs>398</Paragraphs>
  <Slides>52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52</vt:i4>
      </vt:variant>
    </vt:vector>
  </HeadingPairs>
  <TitlesOfParts>
    <vt:vector size="53" baseType="lpstr">
      <vt:lpstr>Office テーマ</vt:lpstr>
      <vt:lpstr>コンパイラ演習 第12回 (2012/01/05)</vt:lpstr>
      <vt:lpstr>今日の内容</vt:lpstr>
      <vt:lpstr>Garbage Collection 概論</vt:lpstr>
      <vt:lpstr>今回紹介する GC の種類</vt:lpstr>
      <vt:lpstr>参照カウント (Reference Counting)</vt:lpstr>
      <vt:lpstr>参照カウントの例</vt:lpstr>
      <vt:lpstr>参照カウントの例</vt:lpstr>
      <vt:lpstr>参照カウントの例</vt:lpstr>
      <vt:lpstr>参照カウントの例</vt:lpstr>
      <vt:lpstr>参照カウントの例</vt:lpstr>
      <vt:lpstr>参照カウントの例</vt:lpstr>
      <vt:lpstr>参照カウントの例</vt:lpstr>
      <vt:lpstr>参照カウントの例</vt:lpstr>
      <vt:lpstr>参照カウントの例</vt:lpstr>
      <vt:lpstr>参照カウントの例</vt:lpstr>
      <vt:lpstr>参照カウントの例</vt:lpstr>
      <vt:lpstr>参照カウントの例</vt:lpstr>
      <vt:lpstr>参照カウントの例</vt:lpstr>
      <vt:lpstr>参照カウントでは上手くいかない例</vt:lpstr>
      <vt:lpstr>参照カウントでは上手くいかない例</vt:lpstr>
      <vt:lpstr>参照カウントでは上手くいかない例</vt:lpstr>
      <vt:lpstr>参照カウントでは上手くいかない例</vt:lpstr>
      <vt:lpstr>参照カウントでは上手くいかない例</vt:lpstr>
      <vt:lpstr>マーク &amp; スィープ</vt:lpstr>
      <vt:lpstr>3 色マーク &amp; スィープの例</vt:lpstr>
      <vt:lpstr>3 色マーク &amp; スィープの例</vt:lpstr>
      <vt:lpstr>3 色マーク &amp; スィープの例</vt:lpstr>
      <vt:lpstr>3 色マーク &amp; スィープの例</vt:lpstr>
      <vt:lpstr>3 色マーク &amp; スィープの例</vt:lpstr>
      <vt:lpstr>3 色マーク &amp; スィープの例</vt:lpstr>
      <vt:lpstr>3 色マーク &amp; スィープの例</vt:lpstr>
      <vt:lpstr>Copying GC</vt:lpstr>
      <vt:lpstr>Copying GC の例 (GC 開始前)</vt:lpstr>
      <vt:lpstr>Copying GC の例 到達可能なオブジェクトを to-space へコピー</vt:lpstr>
      <vt:lpstr>Copying GC の例 「灰」のオブジェクトから参照されるオブジェクトをコピー</vt:lpstr>
      <vt:lpstr>Copying GC の例 「灰」のオブジェクトから参照されるオブジェクトをコピー</vt:lpstr>
      <vt:lpstr>Copying GC の例 「灰」のオブジェクトから参照されるオブジェクトをコピー</vt:lpstr>
      <vt:lpstr>Copying GC の例 「灰」のオブジェクトから参照されるオブジェクトをコピー</vt:lpstr>
      <vt:lpstr>Copying GC の例 (GC 終了)</vt:lpstr>
      <vt:lpstr>GC の利点・欠点</vt:lpstr>
      <vt:lpstr>Tracing GC の改良</vt:lpstr>
      <vt:lpstr>GC のその他の話題</vt:lpstr>
      <vt:lpstr>“Conservative” garbage collection とは</vt:lpstr>
      <vt:lpstr>配列境界検査</vt:lpstr>
      <vt:lpstr>共通課題</vt:lpstr>
      <vt:lpstr>コンパイラ係用選択課題</vt:lpstr>
      <vt:lpstr>演習でどの GC を実装するか?</vt:lpstr>
      <vt:lpstr>GC 導入のための コンパイラの変更 (1)</vt:lpstr>
      <vt:lpstr>GC 導入のための コンパイラの変更 (2)</vt:lpstr>
      <vt:lpstr>課題の提出先と締め切り</vt:lpstr>
      <vt:lpstr>コンパイラ係の 成績評価について (1)</vt:lpstr>
      <vt:lpstr>コンパイラ係の 成績評価について (2)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コンパイラ演習 第 12 回</dc:title>
  <dc:creator>ywtnb</dc:creator>
  <cp:lastModifiedBy>T</cp:lastModifiedBy>
  <cp:revision>736</cp:revision>
  <dcterms:created xsi:type="dcterms:W3CDTF">2007-10-04T07:09:39Z</dcterms:created>
  <dcterms:modified xsi:type="dcterms:W3CDTF">2012-01-05T01:01:59Z</dcterms:modified>
</cp:coreProperties>
</file>