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59"/>
  </p:notesMasterIdLst>
  <p:sldIdLst>
    <p:sldId id="276" r:id="rId2"/>
    <p:sldId id="257" r:id="rId3"/>
    <p:sldId id="298" r:id="rId4"/>
    <p:sldId id="363" r:id="rId5"/>
    <p:sldId id="305" r:id="rId6"/>
    <p:sldId id="307" r:id="rId7"/>
    <p:sldId id="362" r:id="rId8"/>
    <p:sldId id="306" r:id="rId9"/>
    <p:sldId id="321" r:id="rId10"/>
    <p:sldId id="327" r:id="rId11"/>
    <p:sldId id="328" r:id="rId12"/>
    <p:sldId id="329" r:id="rId13"/>
    <p:sldId id="330" r:id="rId14"/>
    <p:sldId id="331" r:id="rId15"/>
    <p:sldId id="332" r:id="rId16"/>
    <p:sldId id="333" r:id="rId17"/>
    <p:sldId id="334" r:id="rId18"/>
    <p:sldId id="335" r:id="rId19"/>
    <p:sldId id="336" r:id="rId20"/>
    <p:sldId id="337" r:id="rId21"/>
    <p:sldId id="322" r:id="rId22"/>
    <p:sldId id="341" r:id="rId23"/>
    <p:sldId id="297" r:id="rId24"/>
    <p:sldId id="282" r:id="rId25"/>
    <p:sldId id="317" r:id="rId26"/>
    <p:sldId id="325" r:id="rId27"/>
    <p:sldId id="323" r:id="rId28"/>
    <p:sldId id="286" r:id="rId29"/>
    <p:sldId id="320" r:id="rId30"/>
    <p:sldId id="315" r:id="rId31"/>
    <p:sldId id="352" r:id="rId32"/>
    <p:sldId id="339" r:id="rId33"/>
    <p:sldId id="338" r:id="rId34"/>
    <p:sldId id="310" r:id="rId35"/>
    <p:sldId id="354" r:id="rId36"/>
    <p:sldId id="343" r:id="rId37"/>
    <p:sldId id="345" r:id="rId38"/>
    <p:sldId id="348" r:id="rId39"/>
    <p:sldId id="349" r:id="rId40"/>
    <p:sldId id="350" r:id="rId41"/>
    <p:sldId id="361" r:id="rId42"/>
    <p:sldId id="364" r:id="rId43"/>
    <p:sldId id="355" r:id="rId44"/>
    <p:sldId id="356" r:id="rId45"/>
    <p:sldId id="314" r:id="rId46"/>
    <p:sldId id="358" r:id="rId47"/>
    <p:sldId id="357" r:id="rId48"/>
    <p:sldId id="359" r:id="rId49"/>
    <p:sldId id="304" r:id="rId50"/>
    <p:sldId id="285" r:id="rId51"/>
    <p:sldId id="296" r:id="rId52"/>
    <p:sldId id="279" r:id="rId53"/>
    <p:sldId id="278" r:id="rId54"/>
    <p:sldId id="273" r:id="rId55"/>
    <p:sldId id="280" r:id="rId56"/>
    <p:sldId id="351" r:id="rId57"/>
    <p:sldId id="360" r:id="rId58"/>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93" autoAdjust="0"/>
    <p:restoredTop sz="79664" autoAdjust="0"/>
  </p:normalViewPr>
  <p:slideViewPr>
    <p:cSldViewPr>
      <p:cViewPr>
        <p:scale>
          <a:sx n="82" d="100"/>
          <a:sy n="82" d="100"/>
        </p:scale>
        <p:origin x="-1344" y="-152"/>
      </p:cViewPr>
      <p:guideLst>
        <p:guide orient="horz" pos="2160"/>
        <p:guide pos="2880"/>
      </p:guideLst>
    </p:cSldViewPr>
  </p:slideViewPr>
  <p:outlineViewPr>
    <p:cViewPr>
      <p:scale>
        <a:sx n="33" d="100"/>
        <a:sy n="33" d="100"/>
      </p:scale>
      <p:origin x="0" y="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heme" Target="theme/theme1.xml"/><Relationship Id="rId64"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notesMaster" Target="notesMasters/notes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interSettings" Target="printerSettings/printerSettings1.bin"/><Relationship Id="rId61" Type="http://schemas.openxmlformats.org/officeDocument/2006/relationships/presProps" Target="presProps.xml"/><Relationship Id="rId62"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ser\Documents\Art\sacsis.od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user\Documents\Art\sacsis.od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xMode val="edge"/>
          <c:yMode val="edge"/>
          <c:x val="0.0848801313971012"/>
          <c:y val="0.095010277379671"/>
          <c:w val="0.873804439166337"/>
          <c:h val="0.838315009789671"/>
        </c:manualLayout>
      </c:layout>
      <c:barChart>
        <c:barDir val="col"/>
        <c:grouping val="clustered"/>
        <c:varyColors val="0"/>
        <c:ser>
          <c:idx val="0"/>
          <c:order val="0"/>
          <c:spPr>
            <a:solidFill>
              <a:srgbClr val="004586"/>
            </a:solidFill>
            <a:ln>
              <a:noFill/>
            </a:ln>
          </c:spPr>
          <c:invertIfNegative val="0"/>
          <c:cat>
            <c:strRef>
              <c:f>general!$A$28:$A$29</c:f>
              <c:strCache>
                <c:ptCount val="2"/>
                <c:pt idx="0">
                  <c:v>Ruby 1.8.7</c:v>
                </c:pt>
                <c:pt idx="1">
                  <c:v>Ruby 1.9.2</c:v>
                </c:pt>
              </c:strCache>
            </c:strRef>
          </c:cat>
          <c:val>
            <c:numRef>
              <c:f>general!$B$28:$B$29</c:f>
              <c:numCache>
                <c:formatCode>General</c:formatCode>
                <c:ptCount val="2"/>
                <c:pt idx="0">
                  <c:v>41087.0</c:v>
                </c:pt>
                <c:pt idx="1">
                  <c:v>104451.0</c:v>
                </c:pt>
              </c:numCache>
            </c:numRef>
          </c:val>
        </c:ser>
        <c:dLbls>
          <c:showLegendKey val="0"/>
          <c:showVal val="0"/>
          <c:showCatName val="0"/>
          <c:showSerName val="0"/>
          <c:showPercent val="0"/>
          <c:showBubbleSize val="0"/>
        </c:dLbls>
        <c:gapWidth val="150"/>
        <c:axId val="2129887960"/>
        <c:axId val="2129897480"/>
      </c:barChart>
      <c:valAx>
        <c:axId val="2129897480"/>
        <c:scaling>
          <c:orientation val="minMax"/>
        </c:scaling>
        <c:delete val="0"/>
        <c:axPos val="l"/>
        <c:majorGridlines>
          <c:spPr>
            <a:ln w="9363">
              <a:solidFill>
                <a:srgbClr val="B3B3B3"/>
              </a:solidFill>
              <a:prstDash val="solid"/>
              <a:round/>
            </a:ln>
          </c:spPr>
        </c:majorGridlines>
        <c:title>
          <c:tx>
            <c:rich>
              <a:bodyPr/>
              <a:lstStyle/>
              <a:p>
                <a:pPr algn="ctr">
                  <a:defRPr b="1"/>
                </a:pPr>
                <a:r>
                  <a:rPr lang="en-US" b="1"/>
                  <a:t>dhrystone/sec</a:t>
                </a:r>
              </a:p>
            </c:rich>
          </c:tx>
          <c:layout>
            <c:manualLayout>
              <c:xMode val="edge"/>
              <c:yMode val="edge"/>
              <c:x val="0.029837546606971"/>
              <c:y val="0.249080712164879"/>
            </c:manualLayout>
          </c:layout>
          <c:overlay val="0"/>
          <c:spPr>
            <a:noFill/>
            <a:ln>
              <a:noFill/>
            </a:ln>
          </c:spPr>
        </c:title>
        <c:numFmt formatCode="0.0E+00" sourceLinked="0"/>
        <c:majorTickMark val="none"/>
        <c:minorTickMark val="none"/>
        <c:tickLblPos val="nextTo"/>
        <c:spPr>
          <a:noFill/>
          <a:ln w="9363">
            <a:solidFill>
              <a:srgbClr val="B3B3B3"/>
            </a:solidFill>
            <a:prstDash val="solid"/>
            <a:round/>
          </a:ln>
        </c:spPr>
        <c:crossAx val="2129887960"/>
        <c:crosses val="autoZero"/>
        <c:crossBetween val="between"/>
      </c:valAx>
      <c:catAx>
        <c:axId val="2129887960"/>
        <c:scaling>
          <c:orientation val="minMax"/>
        </c:scaling>
        <c:delete val="0"/>
        <c:axPos val="b"/>
        <c:numFmt formatCode="General" sourceLinked="0"/>
        <c:majorTickMark val="none"/>
        <c:minorTickMark val="none"/>
        <c:tickLblPos val="nextTo"/>
        <c:spPr>
          <a:noFill/>
          <a:ln w="9363">
            <a:solidFill>
              <a:srgbClr val="B3B3B3"/>
            </a:solidFill>
            <a:prstDash val="solid"/>
            <a:round/>
          </a:ln>
        </c:spPr>
        <c:crossAx val="2129897480"/>
        <c:crosses val="autoZero"/>
        <c:auto val="1"/>
        <c:lblAlgn val="ctr"/>
        <c:lblOffset val="100"/>
        <c:noMultiLvlLbl val="0"/>
      </c:catAx>
      <c:spPr>
        <a:noFill/>
        <a:ln w="9363">
          <a:solidFill>
            <a:srgbClr val="B3B3B3"/>
          </a:solidFill>
          <a:prstDash val="solid"/>
          <a:round/>
        </a:ln>
      </c:spPr>
    </c:plotArea>
    <c:plotVisOnly val="1"/>
    <c:dispBlanksAs val="gap"/>
    <c:showDLblsOverMax val="0"/>
  </c:chart>
  <c:spPr>
    <a:solidFill>
      <a:srgbClr val="FFFFFF"/>
    </a:solidFill>
    <a:ln>
      <a:noFill/>
    </a:ln>
  </c:spPr>
  <c:txPr>
    <a:bodyPr lIns="0" tIns="0" rIns="0" bIns="0"/>
    <a:lstStyle/>
    <a:p>
      <a:pPr marL="0" marR="0" indent="0" defTabSz="914400" fontAlgn="auto" hangingPunct="1">
        <a:lnSpc>
          <a:spcPct val="100000"/>
        </a:lnSpc>
        <a:spcBef>
          <a:spcPts val="0"/>
        </a:spcBef>
        <a:spcAft>
          <a:spcPts val="0"/>
        </a:spcAft>
        <a:tabLst/>
        <a:defRPr sz="2000" b="0" i="0" u="none" strike="noStrike" kern="1200" baseline="0">
          <a:solidFill>
            <a:srgbClr val="000000"/>
          </a:solidFill>
          <a:latin typeface="Calibri"/>
          <a:ea typeface="ＭＳ Ｐゴシック"/>
        </a:defRPr>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9316033337566"/>
          <c:y val="0.0530692949825499"/>
          <c:w val="0.739368492786516"/>
          <c:h val="0.762843400541703"/>
        </c:manualLayout>
      </c:layout>
      <c:barChart>
        <c:barDir val="col"/>
        <c:grouping val="clustered"/>
        <c:varyColors val="0"/>
        <c:ser>
          <c:idx val="0"/>
          <c:order val="0"/>
          <c:tx>
            <c:v>系列1</c:v>
          </c:tx>
          <c:spPr>
            <a:solidFill>
              <a:srgbClr val="004586"/>
            </a:solidFill>
            <a:ln>
              <a:noFill/>
            </a:ln>
          </c:spPr>
          <c:invertIfNegative val="0"/>
          <c:cat>
            <c:strLit>
              <c:ptCount val="3"/>
              <c:pt idx="0">
                <c:v>C</c:v>
              </c:pt>
              <c:pt idx="1">
                <c:v>Ruby 1.8.7</c:v>
              </c:pt>
              <c:pt idx="2">
                <c:v>Ruby 1.9.2</c:v>
              </c:pt>
            </c:strLit>
          </c:cat>
          <c:val>
            <c:numLit>
              <c:formatCode>General</c:formatCode>
              <c:ptCount val="3"/>
              <c:pt idx="0">
                <c:v>1.6666667E7</c:v>
              </c:pt>
              <c:pt idx="1">
                <c:v>41087.0</c:v>
              </c:pt>
              <c:pt idx="2">
                <c:v>104451.0</c:v>
              </c:pt>
            </c:numLit>
          </c:val>
        </c:ser>
        <c:dLbls>
          <c:showLegendKey val="0"/>
          <c:showVal val="0"/>
          <c:showCatName val="0"/>
          <c:showSerName val="0"/>
          <c:showPercent val="0"/>
          <c:showBubbleSize val="0"/>
        </c:dLbls>
        <c:gapWidth val="150"/>
        <c:axId val="2129806696"/>
        <c:axId val="2129813080"/>
      </c:barChart>
      <c:valAx>
        <c:axId val="2129813080"/>
        <c:scaling>
          <c:orientation val="minMax"/>
        </c:scaling>
        <c:delete val="0"/>
        <c:axPos val="l"/>
        <c:majorGridlines>
          <c:spPr>
            <a:ln w="9363">
              <a:solidFill>
                <a:srgbClr val="B3B3B3"/>
              </a:solidFill>
              <a:prstDash val="solid"/>
              <a:round/>
            </a:ln>
          </c:spPr>
        </c:majorGridlines>
        <c:title>
          <c:tx>
            <c:rich>
              <a:bodyPr/>
              <a:lstStyle/>
              <a:p>
                <a:pPr algn="ctr">
                  <a:defRPr b="1"/>
                </a:pPr>
                <a:r>
                  <a:rPr lang="en-US" b="1"/>
                  <a:t>dhrystone/sec</a:t>
                </a:r>
              </a:p>
            </c:rich>
          </c:tx>
          <c:layout>
            <c:manualLayout>
              <c:xMode val="edge"/>
              <c:yMode val="edge"/>
              <c:x val="0.0281892041757265"/>
              <c:y val="0.289535837014278"/>
            </c:manualLayout>
          </c:layout>
          <c:overlay val="0"/>
          <c:spPr>
            <a:noFill/>
            <a:ln>
              <a:noFill/>
            </a:ln>
          </c:spPr>
        </c:title>
        <c:numFmt formatCode="0.0E+00" sourceLinked="0"/>
        <c:majorTickMark val="none"/>
        <c:minorTickMark val="none"/>
        <c:tickLblPos val="nextTo"/>
        <c:spPr>
          <a:noFill/>
          <a:ln w="9363">
            <a:solidFill>
              <a:srgbClr val="B3B3B3"/>
            </a:solidFill>
            <a:prstDash val="solid"/>
            <a:round/>
          </a:ln>
        </c:spPr>
        <c:crossAx val="2129806696"/>
        <c:crosses val="autoZero"/>
        <c:crossBetween val="between"/>
      </c:valAx>
      <c:catAx>
        <c:axId val="2129806696"/>
        <c:scaling>
          <c:orientation val="minMax"/>
        </c:scaling>
        <c:delete val="0"/>
        <c:axPos val="b"/>
        <c:numFmt formatCode="General" sourceLinked="0"/>
        <c:majorTickMark val="none"/>
        <c:minorTickMark val="none"/>
        <c:tickLblPos val="nextTo"/>
        <c:spPr>
          <a:noFill/>
          <a:ln w="9363">
            <a:solidFill>
              <a:srgbClr val="B3B3B3"/>
            </a:solidFill>
            <a:prstDash val="solid"/>
            <a:round/>
          </a:ln>
        </c:spPr>
        <c:crossAx val="2129813080"/>
        <c:crosses val="autoZero"/>
        <c:auto val="1"/>
        <c:lblAlgn val="ctr"/>
        <c:lblOffset val="100"/>
        <c:noMultiLvlLbl val="0"/>
      </c:catAx>
      <c:spPr>
        <a:noFill/>
        <a:ln w="9363">
          <a:solidFill>
            <a:srgbClr val="B3B3B3"/>
          </a:solidFill>
          <a:prstDash val="solid"/>
          <a:round/>
        </a:ln>
      </c:spPr>
    </c:plotArea>
    <c:plotVisOnly val="1"/>
    <c:dispBlanksAs val="gap"/>
    <c:showDLblsOverMax val="0"/>
  </c:chart>
  <c:spPr>
    <a:solidFill>
      <a:srgbClr val="FFFFFF"/>
    </a:solidFill>
    <a:ln>
      <a:noFill/>
    </a:ln>
  </c:spPr>
  <c:txPr>
    <a:bodyPr lIns="0" tIns="0" rIns="0" bIns="0"/>
    <a:lstStyle/>
    <a:p>
      <a:pPr marL="0" marR="0" indent="0" defTabSz="914400" fontAlgn="auto" hangingPunct="1">
        <a:lnSpc>
          <a:spcPct val="100000"/>
        </a:lnSpc>
        <a:spcBef>
          <a:spcPts val="0"/>
        </a:spcBef>
        <a:spcAft>
          <a:spcPts val="0"/>
        </a:spcAft>
        <a:tabLst/>
        <a:defRPr sz="2000" b="0" i="0" u="none" strike="noStrike" kern="1200" baseline="0">
          <a:solidFill>
            <a:srgbClr val="000000"/>
          </a:solidFill>
          <a:latin typeface="Calibri"/>
          <a:ea typeface="ＭＳ Ｐゴシック"/>
        </a:defRPr>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4045BE-D547-4B6A-8396-DDCFC7D694AE}" type="datetimeFigureOut">
              <a:rPr kumimoji="1" lang="ja-JP" altLang="en-US" smtClean="0"/>
              <a:pPr/>
              <a:t>11/12/22</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6D4A52-30A7-4159-B98B-F63EDB07D2B0}" type="slidenum">
              <a:rPr kumimoji="1" lang="ja-JP" altLang="en-US" smtClean="0"/>
              <a:pPr/>
              <a:t>‹#›</a:t>
            </a:fld>
            <a:endParaRPr kumimoji="1" lang="ja-JP" altLang="en-US"/>
          </a:p>
        </p:txBody>
      </p:sp>
    </p:spTree>
    <p:extLst>
      <p:ext uri="{BB962C8B-B14F-4D97-AF65-F5344CB8AC3E}">
        <p14:creationId xmlns:p14="http://schemas.microsoft.com/office/powerpoint/2010/main" val="94847067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VM</a:t>
            </a:r>
            <a:r>
              <a:rPr kumimoji="1" lang="ja-JP" altLang="en-US" dirty="0" smtClean="0"/>
              <a:t>本 </a:t>
            </a:r>
            <a:r>
              <a:rPr kumimoji="1" lang="en-US" altLang="ja-JP" dirty="0" smtClean="0"/>
              <a:t>Figure 6.1</a:t>
            </a:r>
            <a:r>
              <a:rPr kumimoji="1" lang="ja-JP" altLang="en-US" dirty="0" smtClean="0"/>
              <a:t>より引用</a:t>
            </a:r>
          </a:p>
          <a:p>
            <a:endParaRPr kumimoji="1" lang="ja-JP" altLang="en-US" dirty="0"/>
          </a:p>
        </p:txBody>
      </p:sp>
      <p:sp>
        <p:nvSpPr>
          <p:cNvPr id="4" name="スライド番号プレースホルダー 3"/>
          <p:cNvSpPr>
            <a:spLocks noGrp="1"/>
          </p:cNvSpPr>
          <p:nvPr>
            <p:ph type="sldNum" sz="quarter" idx="10"/>
          </p:nvPr>
        </p:nvSpPr>
        <p:spPr/>
        <p:txBody>
          <a:bodyPr/>
          <a:lstStyle/>
          <a:p>
            <a:fld id="{576D4A52-30A7-4159-B98B-F63EDB07D2B0}" type="slidenum">
              <a:rPr kumimoji="1" lang="ja-JP" altLang="en-US" smtClean="0"/>
              <a:pPr/>
              <a:t>6</a:t>
            </a:fld>
            <a:endParaRPr kumimoji="1" lang="ja-JP" altLang="en-US"/>
          </a:p>
        </p:txBody>
      </p:sp>
    </p:spTree>
    <p:extLst>
      <p:ext uri="{BB962C8B-B14F-4D97-AF65-F5344CB8AC3E}">
        <p14:creationId xmlns:p14="http://schemas.microsoft.com/office/powerpoint/2010/main" val="2805548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実行環境：</a:t>
            </a:r>
            <a:endParaRPr kumimoji="1" lang="ja-JP" altLang="en-US" dirty="0"/>
          </a:p>
        </p:txBody>
      </p:sp>
      <p:sp>
        <p:nvSpPr>
          <p:cNvPr id="4" name="スライド番号プレースホルダー 3"/>
          <p:cNvSpPr>
            <a:spLocks noGrp="1"/>
          </p:cNvSpPr>
          <p:nvPr>
            <p:ph type="sldNum" sz="quarter" idx="10"/>
          </p:nvPr>
        </p:nvSpPr>
        <p:spPr/>
        <p:txBody>
          <a:bodyPr/>
          <a:lstStyle/>
          <a:p>
            <a:fld id="{576D4A52-30A7-4159-B98B-F63EDB07D2B0}" type="slidenum">
              <a:rPr kumimoji="1" lang="ja-JP" altLang="en-US" smtClean="0"/>
              <a:pPr/>
              <a:t>21</a:t>
            </a:fld>
            <a:endParaRPr kumimoji="1" lang="ja-JP" altLang="en-US"/>
          </a:p>
        </p:txBody>
      </p:sp>
    </p:spTree>
    <p:extLst>
      <p:ext uri="{BB962C8B-B14F-4D97-AF65-F5344CB8AC3E}">
        <p14:creationId xmlns:p14="http://schemas.microsoft.com/office/powerpoint/2010/main" val="1555656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76D4A52-30A7-4159-B98B-F63EDB07D2B0}" type="slidenum">
              <a:rPr kumimoji="1" lang="ja-JP" altLang="en-US" smtClean="0"/>
              <a:pPr/>
              <a:t>23</a:t>
            </a:fld>
            <a:endParaRPr kumimoji="1" lang="ja-JP" altLang="en-US"/>
          </a:p>
        </p:txBody>
      </p:sp>
    </p:spTree>
    <p:extLst>
      <p:ext uri="{BB962C8B-B14F-4D97-AF65-F5344CB8AC3E}">
        <p14:creationId xmlns:p14="http://schemas.microsoft.com/office/powerpoint/2010/main" val="37226557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厳密にはこのページの説明は</a:t>
            </a:r>
            <a:r>
              <a:rPr kumimoji="1" lang="en-US" altLang="ja-JP" dirty="0" smtClean="0"/>
              <a:t> trace</a:t>
            </a:r>
            <a:r>
              <a:rPr kumimoji="1" lang="ja-JP" altLang="en-US" dirty="0" smtClean="0"/>
              <a:t>より狭義の</a:t>
            </a:r>
            <a:r>
              <a:rPr kumimoji="1" lang="en-US" altLang="ja-JP" dirty="0" smtClean="0"/>
              <a:t> superblock </a:t>
            </a:r>
            <a:r>
              <a:rPr kumimoji="1" lang="ja-JP" altLang="en-US" dirty="0" smtClean="0"/>
              <a:t>と呼ばれるものだが後の最適化が</a:t>
            </a:r>
            <a:r>
              <a:rPr lang="ja-JP" altLang="en-US" dirty="0" smtClean="0"/>
              <a:t>楽なのでこのように説明しています。</a:t>
            </a:r>
            <a:endParaRPr kumimoji="1" lang="ja-JP" altLang="en-US" dirty="0" smtClean="0"/>
          </a:p>
        </p:txBody>
      </p:sp>
      <p:sp>
        <p:nvSpPr>
          <p:cNvPr id="4" name="スライド番号プレースホルダー 3"/>
          <p:cNvSpPr>
            <a:spLocks noGrp="1"/>
          </p:cNvSpPr>
          <p:nvPr>
            <p:ph type="sldNum" sz="quarter" idx="10"/>
          </p:nvPr>
        </p:nvSpPr>
        <p:spPr/>
        <p:txBody>
          <a:bodyPr/>
          <a:lstStyle/>
          <a:p>
            <a:fld id="{576D4A52-30A7-4159-B98B-F63EDB07D2B0}" type="slidenum">
              <a:rPr kumimoji="1" lang="ja-JP" altLang="en-US" smtClean="0"/>
              <a:pPr/>
              <a:t>36</a:t>
            </a:fld>
            <a:endParaRPr kumimoji="1" lang="ja-JP" altLang="en-US"/>
          </a:p>
        </p:txBody>
      </p:sp>
    </p:spTree>
    <p:extLst>
      <p:ext uri="{BB962C8B-B14F-4D97-AF65-F5344CB8AC3E}">
        <p14:creationId xmlns:p14="http://schemas.microsoft.com/office/powerpoint/2010/main" val="3573049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76D4A52-30A7-4159-B98B-F63EDB07D2B0}" type="slidenum">
              <a:rPr kumimoji="1" lang="ja-JP" altLang="en-US" smtClean="0"/>
              <a:pPr/>
              <a:t>41</a:t>
            </a:fld>
            <a:endParaRPr kumimoji="1" lang="ja-JP" altLang="en-US"/>
          </a:p>
        </p:txBody>
      </p:sp>
    </p:spTree>
    <p:extLst>
      <p:ext uri="{BB962C8B-B14F-4D97-AF65-F5344CB8AC3E}">
        <p14:creationId xmlns:p14="http://schemas.microsoft.com/office/powerpoint/2010/main" val="7786138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576D4A52-30A7-4159-B98B-F63EDB07D2B0}" type="slidenum">
              <a:rPr kumimoji="1" lang="ja-JP" altLang="en-US" smtClean="0"/>
              <a:pPr/>
              <a:t>51</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8C9D6998-F097-46B0-9462-928573C8E0F8}" type="datetimeFigureOut">
              <a:rPr kumimoji="1" lang="ja-JP" altLang="en-US" smtClean="0"/>
              <a:pPr/>
              <a:t>11/12/22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14BE84B0-B303-4C20-ABAD-C13F30ED885F}"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8C9D6998-F097-46B0-9462-928573C8E0F8}" type="datetimeFigureOut">
              <a:rPr kumimoji="1" lang="ja-JP" altLang="en-US" smtClean="0"/>
              <a:pPr/>
              <a:t>11/12/22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14BE84B0-B303-4C20-ABAD-C13F30ED885F}"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8C9D6998-F097-46B0-9462-928573C8E0F8}" type="datetimeFigureOut">
              <a:rPr kumimoji="1" lang="ja-JP" altLang="en-US" smtClean="0"/>
              <a:pPr/>
              <a:t>11/12/22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14BE84B0-B303-4C20-ABAD-C13F30ED885F}"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8C9D6998-F097-46B0-9462-928573C8E0F8}" type="datetimeFigureOut">
              <a:rPr kumimoji="1" lang="ja-JP" altLang="en-US" smtClean="0"/>
              <a:pPr/>
              <a:t>11/12/22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14BE84B0-B303-4C20-ABAD-C13F30ED885F}"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8C9D6998-F097-46B0-9462-928573C8E0F8}" type="datetimeFigureOut">
              <a:rPr kumimoji="1" lang="ja-JP" altLang="en-US" smtClean="0"/>
              <a:pPr/>
              <a:t>11/12/22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14BE84B0-B303-4C20-ABAD-C13F30ED885F}"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8C9D6998-F097-46B0-9462-928573C8E0F8}" type="datetimeFigureOut">
              <a:rPr kumimoji="1" lang="ja-JP" altLang="en-US" smtClean="0"/>
              <a:pPr/>
              <a:t>11/12/22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14BE84B0-B303-4C20-ABAD-C13F30ED885F}"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8C9D6998-F097-46B0-9462-928573C8E0F8}" type="datetimeFigureOut">
              <a:rPr kumimoji="1" lang="ja-JP" altLang="en-US" smtClean="0"/>
              <a:pPr/>
              <a:t>11/12/22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14BE84B0-B303-4C20-ABAD-C13F30ED885F}"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8C9D6998-F097-46B0-9462-928573C8E0F8}" type="datetimeFigureOut">
              <a:rPr kumimoji="1" lang="ja-JP" altLang="en-US" smtClean="0"/>
              <a:pPr/>
              <a:t>11/12/22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14BE84B0-B303-4C20-ABAD-C13F30ED885F}"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8C9D6998-F097-46B0-9462-928573C8E0F8}" type="datetimeFigureOut">
              <a:rPr kumimoji="1" lang="ja-JP" altLang="en-US" smtClean="0"/>
              <a:pPr/>
              <a:t>11/12/22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14BE84B0-B303-4C20-ABAD-C13F30ED885F}"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8C9D6998-F097-46B0-9462-928573C8E0F8}" type="datetimeFigureOut">
              <a:rPr kumimoji="1" lang="ja-JP" altLang="en-US" smtClean="0"/>
              <a:pPr/>
              <a:t>11/12/22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14BE84B0-B303-4C20-ABAD-C13F30ED885F}"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8C9D6998-F097-46B0-9462-928573C8E0F8}" type="datetimeFigureOut">
              <a:rPr kumimoji="1" lang="ja-JP" altLang="en-US" smtClean="0"/>
              <a:pPr/>
              <a:t>11/12/22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14BE84B0-B303-4C20-ABAD-C13F30ED885F}"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D6998-F097-46B0-9462-928573C8E0F8}" type="datetimeFigureOut">
              <a:rPr kumimoji="1" lang="ja-JP" altLang="en-US" smtClean="0"/>
              <a:pPr/>
              <a:t>11/12/22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BE84B0-B303-4C20-ABAD-C13F30ED885F}"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chart" Target="../charts/char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bugzilla.mozilla.org/show_bug.cgi?id=539094"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freecode.com/projects/libjit"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freecode.com/projects/libjit" TargetMode="External"/><Relationship Id="rId4" Type="http://schemas.openxmlformats.org/officeDocument/2006/relationships/hyperlink" Target="http://code.google.com/p/asmjit/" TargetMode="External"/><Relationship Id="rId5" Type="http://schemas.openxmlformats.org/officeDocument/2006/relationships/hyperlink" Target="http://www.shudo.net/jit/index-j.html" TargetMode="External"/><Relationship Id="rId6" Type="http://schemas.openxmlformats.org/officeDocument/2006/relationships/hyperlink" Target="http://www.shudo.net/publications/klab-200106/"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744529"/>
            <a:ext cx="7772400" cy="2184405"/>
          </a:xfrm>
        </p:spPr>
        <p:txBody>
          <a:bodyPr/>
          <a:lstStyle/>
          <a:p>
            <a:r>
              <a:rPr lang="ja-JP" altLang="en-US" dirty="0" smtClean="0"/>
              <a:t>コンパイラ演習</a:t>
            </a:r>
            <a:br>
              <a:rPr lang="ja-JP" altLang="en-US" dirty="0" smtClean="0"/>
            </a:br>
            <a:r>
              <a:rPr lang="ja-JP" altLang="en-US" dirty="0" smtClean="0"/>
              <a:t>第 </a:t>
            </a:r>
            <a:r>
              <a:rPr lang="en-US" altLang="ja-JP" dirty="0"/>
              <a:t>11</a:t>
            </a:r>
            <a:r>
              <a:rPr lang="en-US" altLang="ja-JP" dirty="0" smtClean="0"/>
              <a:t> </a:t>
            </a:r>
            <a:r>
              <a:rPr lang="ja-JP" altLang="en-US" dirty="0" smtClean="0"/>
              <a:t>回</a:t>
            </a:r>
            <a:r>
              <a:rPr lang="en-US" altLang="ja-JP" dirty="0" smtClean="0"/>
              <a:t/>
            </a:r>
            <a:br>
              <a:rPr lang="en-US" altLang="ja-JP" dirty="0" smtClean="0"/>
            </a:br>
            <a:r>
              <a:rPr lang="en-US" altLang="ja-JP" dirty="0" smtClean="0"/>
              <a:t>(2011/12/22)</a:t>
            </a:r>
            <a:endParaRPr lang="ja-JP" altLang="en-US" dirty="0" smtClean="0"/>
          </a:p>
        </p:txBody>
      </p:sp>
      <p:sp>
        <p:nvSpPr>
          <p:cNvPr id="5" name="サブタイトル 2"/>
          <p:cNvSpPr txBox="1">
            <a:spLocks/>
          </p:cNvSpPr>
          <p:nvPr/>
        </p:nvSpPr>
        <p:spPr>
          <a:xfrm>
            <a:off x="1371600" y="3723246"/>
            <a:ext cx="6400800" cy="3195231"/>
          </a:xfrm>
          <a:prstGeom prst="rect">
            <a:avLst/>
          </a:prstGeom>
        </p:spPr>
        <p:txBody>
          <a:bodyPr vert="horz" lIns="91440" tIns="45720" rIns="91440" bIns="45720" rtlCol="0">
            <a:normAutofit fontScale="77500" lnSpcReduction="20000"/>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mtClean="0">
                <a:solidFill>
                  <a:schemeClr val="tx1"/>
                </a:solidFill>
              </a:rPr>
              <a:t>中村</a:t>
            </a:r>
            <a:r>
              <a:rPr lang="en-US" altLang="ja-JP" smtClean="0">
                <a:solidFill>
                  <a:schemeClr val="tx1"/>
                </a:solidFill>
              </a:rPr>
              <a:t> </a:t>
            </a:r>
            <a:r>
              <a:rPr lang="ja-JP" altLang="en-US" smtClean="0">
                <a:solidFill>
                  <a:schemeClr val="tx1"/>
                </a:solidFill>
              </a:rPr>
              <a:t>晃一　野瀬</a:t>
            </a:r>
            <a:r>
              <a:rPr lang="en-US" altLang="ja-JP" smtClean="0">
                <a:solidFill>
                  <a:schemeClr val="tx1"/>
                </a:solidFill>
              </a:rPr>
              <a:t> </a:t>
            </a:r>
            <a:r>
              <a:rPr lang="ja-JP" altLang="en-US" smtClean="0">
                <a:solidFill>
                  <a:schemeClr val="tx1"/>
                </a:solidFill>
              </a:rPr>
              <a:t>貴史　前田</a:t>
            </a:r>
            <a:r>
              <a:rPr lang="en-US" altLang="ja-JP" smtClean="0">
                <a:solidFill>
                  <a:schemeClr val="tx1"/>
                </a:solidFill>
              </a:rPr>
              <a:t> </a:t>
            </a:r>
            <a:r>
              <a:rPr lang="ja-JP" altLang="en-US" smtClean="0">
                <a:solidFill>
                  <a:schemeClr val="tx1"/>
                </a:solidFill>
              </a:rPr>
              <a:t>俊行</a:t>
            </a:r>
            <a:endParaRPr lang="en-US" altLang="ja-JP" smtClean="0">
              <a:solidFill>
                <a:schemeClr val="tx1"/>
              </a:solidFill>
            </a:endParaRPr>
          </a:p>
          <a:p>
            <a:r>
              <a:rPr lang="ja-JP" altLang="en-US" smtClean="0">
                <a:solidFill>
                  <a:schemeClr val="tx1"/>
                </a:solidFill>
              </a:rPr>
              <a:t>秋山 茂樹　池尻 拓朗</a:t>
            </a:r>
            <a:endParaRPr lang="en-US" altLang="ja-JP" smtClean="0">
              <a:solidFill>
                <a:schemeClr val="tx1"/>
              </a:solidFill>
            </a:endParaRPr>
          </a:p>
          <a:p>
            <a:r>
              <a:rPr lang="ja-JP" altLang="en-US" smtClean="0">
                <a:solidFill>
                  <a:schemeClr val="tx1"/>
                </a:solidFill>
              </a:rPr>
              <a:t>鈴木 友博　渡邊 裕貴</a:t>
            </a:r>
            <a:endParaRPr lang="en-US" altLang="ja-JP" smtClean="0">
              <a:solidFill>
                <a:schemeClr val="tx1"/>
              </a:solidFill>
            </a:endParaRPr>
          </a:p>
          <a:p>
            <a:r>
              <a:rPr lang="ja-JP" altLang="en-US" smtClean="0">
                <a:solidFill>
                  <a:schemeClr val="tx1"/>
                </a:solidFill>
              </a:rPr>
              <a:t>潮田 資秀</a:t>
            </a:r>
            <a:endParaRPr lang="en-US" altLang="ja-JP" smtClean="0">
              <a:solidFill>
                <a:schemeClr val="tx1"/>
              </a:solidFill>
            </a:endParaRPr>
          </a:p>
          <a:p>
            <a:r>
              <a:rPr lang="ja-JP" altLang="en-US" smtClean="0">
                <a:solidFill>
                  <a:schemeClr val="tx1"/>
                </a:solidFill>
              </a:rPr>
              <a:t>小酒井 隆広</a:t>
            </a:r>
            <a:endParaRPr lang="en-US" altLang="ja-JP" smtClean="0">
              <a:solidFill>
                <a:schemeClr val="tx1"/>
              </a:solidFill>
            </a:endParaRPr>
          </a:p>
          <a:p>
            <a:r>
              <a:rPr lang="ja-JP" altLang="en-US" smtClean="0">
                <a:solidFill>
                  <a:schemeClr val="tx1"/>
                </a:solidFill>
              </a:rPr>
              <a:t>山下 諒蔵　佐藤 春旗</a:t>
            </a:r>
            <a:endParaRPr lang="en-US" altLang="ja-JP" smtClean="0">
              <a:solidFill>
                <a:schemeClr val="tx1"/>
              </a:solidFill>
            </a:endParaRPr>
          </a:p>
          <a:p>
            <a:r>
              <a:rPr lang="ja-JP" altLang="en-US" smtClean="0">
                <a:solidFill>
                  <a:schemeClr val="tx1"/>
                </a:solidFill>
              </a:rPr>
              <a:t>大山 恵弘　佐藤 秀明</a:t>
            </a:r>
          </a:p>
          <a:p>
            <a:r>
              <a:rPr lang="ja-JP" altLang="en-US" smtClean="0">
                <a:solidFill>
                  <a:schemeClr val="tx1"/>
                </a:solidFill>
              </a:rPr>
              <a:t>住井 英二郎</a:t>
            </a:r>
            <a:endParaRPr lang="ja-JP" altLang="en-US"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JVM </a:t>
            </a:r>
            <a:r>
              <a:rPr kumimoji="1" lang="ja-JP" altLang="en-US" dirty="0" smtClean="0"/>
              <a:t>バイトコード実行の様子</a:t>
            </a:r>
            <a:endParaRPr kumimoji="1" lang="ja-JP" altLang="en-US" dirty="0"/>
          </a:p>
        </p:txBody>
      </p:sp>
      <p:sp>
        <p:nvSpPr>
          <p:cNvPr id="3" name="コンテンツ プレースホルダー 2"/>
          <p:cNvSpPr>
            <a:spLocks noGrp="1"/>
          </p:cNvSpPr>
          <p:nvPr>
            <p:ph idx="1"/>
          </p:nvPr>
        </p:nvSpPr>
        <p:spPr>
          <a:xfrm>
            <a:off x="3707904" y="1600200"/>
            <a:ext cx="4978896" cy="4525963"/>
          </a:xfrm>
        </p:spPr>
        <p:txBody>
          <a:bodyPr>
            <a:normAutofit fontScale="47500" lnSpcReduction="20000"/>
          </a:bodyPr>
          <a:lstStyle/>
          <a:p>
            <a:pPr marL="0" indent="0">
              <a:buNone/>
            </a:pPr>
            <a:r>
              <a:rPr lang="en-US" altLang="ja-JP" b="1" dirty="0">
                <a:latin typeface="Courier New" pitchFamily="49" charset="0"/>
                <a:cs typeface="Courier New" pitchFamily="49" charset="0"/>
              </a:rPr>
              <a:t>0: iconst_1</a:t>
            </a:r>
          </a:p>
          <a:p>
            <a:pPr marL="0" indent="0">
              <a:buNone/>
            </a:pPr>
            <a:r>
              <a:rPr lang="en-US" altLang="ja-JP" b="1" dirty="0">
                <a:latin typeface="Courier New" pitchFamily="49" charset="0"/>
                <a:cs typeface="Courier New" pitchFamily="49" charset="0"/>
              </a:rPr>
              <a:t>1: istore_1</a:t>
            </a:r>
          </a:p>
          <a:p>
            <a:pPr marL="0" indent="0">
              <a:buNone/>
            </a:pPr>
            <a:r>
              <a:rPr lang="en-US" altLang="ja-JP" b="1" dirty="0">
                <a:latin typeface="Courier New" pitchFamily="49" charset="0"/>
                <a:cs typeface="Courier New" pitchFamily="49" charset="0"/>
              </a:rPr>
              <a:t>2: </a:t>
            </a:r>
            <a:r>
              <a:rPr lang="en-US" altLang="ja-JP" b="1" dirty="0" err="1">
                <a:latin typeface="Courier New" pitchFamily="49" charset="0"/>
                <a:cs typeface="Courier New" pitchFamily="49" charset="0"/>
              </a:rPr>
              <a:t>ldc</a:t>
            </a:r>
            <a:r>
              <a:rPr lang="en-US" altLang="ja-JP" b="1" dirty="0">
                <a:latin typeface="Courier New" pitchFamily="49" charset="0"/>
                <a:cs typeface="Courier New" pitchFamily="49" charset="0"/>
              </a:rPr>
              <a:t>           #2                  // </a:t>
            </a:r>
            <a:r>
              <a:rPr lang="en-US" altLang="ja-JP" b="1" dirty="0" err="1">
                <a:latin typeface="Courier New" pitchFamily="49" charset="0"/>
                <a:cs typeface="Courier New" pitchFamily="49" charset="0"/>
              </a:rPr>
              <a:t>int</a:t>
            </a:r>
            <a:r>
              <a:rPr lang="en-US" altLang="ja-JP" b="1" dirty="0">
                <a:latin typeface="Courier New" pitchFamily="49" charset="0"/>
                <a:cs typeface="Courier New" pitchFamily="49" charset="0"/>
              </a:rPr>
              <a:t> 100000</a:t>
            </a:r>
          </a:p>
          <a:p>
            <a:pPr marL="0" indent="0">
              <a:buNone/>
            </a:pPr>
            <a:r>
              <a:rPr lang="en-US" altLang="ja-JP" b="1" dirty="0">
                <a:latin typeface="Courier New" pitchFamily="49" charset="0"/>
                <a:cs typeface="Courier New" pitchFamily="49" charset="0"/>
              </a:rPr>
              <a:t>4: istore_2</a:t>
            </a:r>
          </a:p>
          <a:p>
            <a:pPr marL="0" indent="0">
              <a:buNone/>
            </a:pPr>
            <a:r>
              <a:rPr lang="en-US" altLang="ja-JP" b="1" dirty="0">
                <a:latin typeface="Courier New" pitchFamily="49" charset="0"/>
                <a:cs typeface="Courier New" pitchFamily="49" charset="0"/>
              </a:rPr>
              <a:t>5: iload_1</a:t>
            </a:r>
          </a:p>
          <a:p>
            <a:pPr marL="0" indent="0">
              <a:buNone/>
            </a:pPr>
            <a:r>
              <a:rPr lang="en-US" altLang="ja-JP" b="1" dirty="0">
                <a:latin typeface="Courier New" pitchFamily="49" charset="0"/>
                <a:cs typeface="Courier New" pitchFamily="49" charset="0"/>
              </a:rPr>
              <a:t>6: iload_2</a:t>
            </a:r>
          </a:p>
          <a:p>
            <a:pPr marL="0" indent="0">
              <a:buNone/>
            </a:pPr>
            <a:r>
              <a:rPr lang="en-US" altLang="ja-JP" b="1" dirty="0">
                <a:latin typeface="Courier New" pitchFamily="49" charset="0"/>
                <a:cs typeface="Courier New" pitchFamily="49" charset="0"/>
              </a:rPr>
              <a:t>7: </a:t>
            </a:r>
            <a:r>
              <a:rPr lang="en-US" altLang="ja-JP" b="1" dirty="0" err="1">
                <a:latin typeface="Courier New" pitchFamily="49" charset="0"/>
                <a:cs typeface="Courier New" pitchFamily="49" charset="0"/>
              </a:rPr>
              <a:t>iadd</a:t>
            </a:r>
            <a:endParaRPr lang="en-US" altLang="ja-JP" b="1" dirty="0">
              <a:latin typeface="Courier New" pitchFamily="49" charset="0"/>
              <a:cs typeface="Courier New" pitchFamily="49" charset="0"/>
            </a:endParaRPr>
          </a:p>
          <a:p>
            <a:pPr marL="0" indent="0">
              <a:buNone/>
            </a:pPr>
            <a:r>
              <a:rPr lang="en-US" altLang="ja-JP" b="1" dirty="0">
                <a:latin typeface="Courier New" pitchFamily="49" charset="0"/>
                <a:cs typeface="Courier New" pitchFamily="49" charset="0"/>
              </a:rPr>
              <a:t>8: istore_3</a:t>
            </a:r>
          </a:p>
          <a:p>
            <a:pPr marL="0" indent="0">
              <a:buNone/>
            </a:pPr>
            <a:r>
              <a:rPr lang="en-US" altLang="ja-JP" b="1" dirty="0">
                <a:latin typeface="Courier New" pitchFamily="49" charset="0"/>
                <a:cs typeface="Courier New" pitchFamily="49" charset="0"/>
              </a:rPr>
              <a:t>9: </a:t>
            </a:r>
            <a:r>
              <a:rPr lang="en-US" altLang="ja-JP" b="1" dirty="0" err="1">
                <a:latin typeface="Courier New" pitchFamily="49" charset="0"/>
                <a:cs typeface="Courier New" pitchFamily="49" charset="0"/>
              </a:rPr>
              <a:t>getstatic</a:t>
            </a:r>
            <a:r>
              <a:rPr lang="en-US" altLang="ja-JP" b="1" dirty="0">
                <a:latin typeface="Courier New" pitchFamily="49" charset="0"/>
                <a:cs typeface="Courier New" pitchFamily="49" charset="0"/>
              </a:rPr>
              <a:t>     #3                  // Field java/</a:t>
            </a:r>
            <a:r>
              <a:rPr lang="en-US" altLang="ja-JP" b="1" dirty="0" err="1">
                <a:latin typeface="Courier New" pitchFamily="49" charset="0"/>
                <a:cs typeface="Courier New" pitchFamily="49" charset="0"/>
              </a:rPr>
              <a:t>lang</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System.out:Ljava</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a:t>
            </a:r>
            <a:r>
              <a:rPr lang="en-US" altLang="ja-JP" b="1" dirty="0">
                <a:latin typeface="Courier New" pitchFamily="49" charset="0"/>
                <a:cs typeface="Courier New" pitchFamily="49" charset="0"/>
              </a:rPr>
              <a:t>;</a:t>
            </a:r>
          </a:p>
          <a:p>
            <a:pPr marL="0" indent="0">
              <a:buNone/>
            </a:pPr>
            <a:r>
              <a:rPr lang="en-US" altLang="ja-JP" b="1" dirty="0">
                <a:latin typeface="Courier New" pitchFamily="49" charset="0"/>
                <a:cs typeface="Courier New" pitchFamily="49" charset="0"/>
              </a:rPr>
              <a:t>12: iload_3</a:t>
            </a:r>
          </a:p>
          <a:p>
            <a:pPr marL="0" indent="0">
              <a:buNone/>
            </a:pPr>
            <a:r>
              <a:rPr lang="en-US" altLang="ja-JP" b="1" dirty="0">
                <a:latin typeface="Courier New" pitchFamily="49" charset="0"/>
                <a:cs typeface="Courier New" pitchFamily="49" charset="0"/>
              </a:rPr>
              <a:t>13: </a:t>
            </a:r>
            <a:r>
              <a:rPr lang="en-US" altLang="ja-JP" b="1" dirty="0" err="1">
                <a:latin typeface="Courier New" pitchFamily="49" charset="0"/>
                <a:cs typeface="Courier New" pitchFamily="49" charset="0"/>
              </a:rPr>
              <a:t>invokevirtual</a:t>
            </a:r>
            <a:r>
              <a:rPr lang="en-US" altLang="ja-JP" b="1" dirty="0">
                <a:latin typeface="Courier New" pitchFamily="49" charset="0"/>
                <a:cs typeface="Courier New" pitchFamily="49" charset="0"/>
              </a:rPr>
              <a:t> #4                  // Method java/</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PrintStream.print</a:t>
            </a:r>
            <a:r>
              <a:rPr lang="en-US" altLang="ja-JP" b="1" dirty="0">
                <a:latin typeface="Courier New" pitchFamily="49" charset="0"/>
                <a:cs typeface="Courier New" pitchFamily="49" charset="0"/>
              </a:rPr>
              <a:t>:(I)V</a:t>
            </a:r>
          </a:p>
          <a:p>
            <a:pPr marL="0" indent="0">
              <a:buNone/>
            </a:pPr>
            <a:r>
              <a:rPr lang="en-US" altLang="ja-JP" b="1" dirty="0">
                <a:latin typeface="Courier New" pitchFamily="49" charset="0"/>
                <a:cs typeface="Courier New" pitchFamily="49" charset="0"/>
              </a:rPr>
              <a:t>16: return</a:t>
            </a:r>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352577519"/>
              </p:ext>
            </p:extLst>
          </p:nvPr>
        </p:nvGraphicFramePr>
        <p:xfrm>
          <a:off x="107504" y="1484784"/>
          <a:ext cx="1535832" cy="3038728"/>
        </p:xfrm>
        <a:graphic>
          <a:graphicData uri="http://schemas.openxmlformats.org/drawingml/2006/table">
            <a:tbl>
              <a:tblPr firstRow="1" bandRow="1">
                <a:tableStyleId>{5C22544A-7EE6-4342-B048-85BDC9FD1C3A}</a:tableStyleId>
              </a:tblPr>
              <a:tblGrid>
                <a:gridCol w="1535832"/>
              </a:tblGrid>
              <a:tr h="442848">
                <a:tc>
                  <a:txBody>
                    <a:bodyPr/>
                    <a:lstStyle/>
                    <a:p>
                      <a:pPr algn="ctr"/>
                      <a:r>
                        <a:rPr kumimoji="1" lang="ja-JP" altLang="en-US" dirty="0" smtClean="0"/>
                        <a:t>スタック</a:t>
                      </a:r>
                      <a:endParaRPr kumimoji="1" lang="ja-JP" altLang="en-US" dirty="0"/>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a:p>
                  </a:txBody>
                  <a:tcPr/>
                </a:tc>
              </a:tr>
              <a:tr h="370840">
                <a:tc>
                  <a:txBody>
                    <a:bodyPr/>
                    <a:lstStyle/>
                    <a:p>
                      <a:endParaRPr kumimoji="1" lang="ja-JP" altLang="en-US"/>
                    </a:p>
                  </a:txBody>
                  <a:tcPr/>
                </a:tc>
              </a:tr>
              <a:tr h="370840">
                <a:tc>
                  <a:txBody>
                    <a:bodyPr/>
                    <a:lstStyle/>
                    <a:p>
                      <a:r>
                        <a:rPr kumimoji="1" lang="en-US" altLang="ja-JP" dirty="0" smtClean="0"/>
                        <a:t>1</a:t>
                      </a:r>
                      <a:endParaRPr kumimoji="1" lang="ja-JP" altLang="en-US" dirty="0"/>
                    </a:p>
                  </a:txBody>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1192464646"/>
              </p:ext>
            </p:extLst>
          </p:nvPr>
        </p:nvGraphicFramePr>
        <p:xfrm>
          <a:off x="1835696" y="1484784"/>
          <a:ext cx="1535832" cy="1926208"/>
        </p:xfrm>
        <a:graphic>
          <a:graphicData uri="http://schemas.openxmlformats.org/drawingml/2006/table">
            <a:tbl>
              <a:tblPr firstRow="1" bandRow="1">
                <a:tableStyleId>{5C22544A-7EE6-4342-B048-85BDC9FD1C3A}</a:tableStyleId>
              </a:tblPr>
              <a:tblGrid>
                <a:gridCol w="360040"/>
                <a:gridCol w="1175792"/>
              </a:tblGrid>
              <a:tr h="44284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smtClean="0"/>
                        <a:t>変数テーブル</a:t>
                      </a:r>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smtClean="0"/>
                    </a:p>
                  </a:txBody>
                  <a:tcPr/>
                </a:tc>
              </a:tr>
              <a:tr h="370840">
                <a:tc>
                  <a:txBody>
                    <a:bodyPr/>
                    <a:lstStyle/>
                    <a:p>
                      <a:r>
                        <a:rPr kumimoji="1" lang="en-US" altLang="ja-JP" dirty="0" smtClean="0"/>
                        <a:t>0</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endParaRPr kumimoji="1" lang="ja-JP" altLang="en-US"/>
                    </a:p>
                  </a:txBody>
                  <a:tcPr/>
                </a:tc>
              </a:tr>
              <a:tr h="370840">
                <a:tc>
                  <a:txBody>
                    <a:bodyPr/>
                    <a:lstStyle/>
                    <a:p>
                      <a:r>
                        <a:rPr kumimoji="1" lang="en-US" altLang="ja-JP" dirty="0" smtClean="0"/>
                        <a:t>2</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3</a:t>
                      </a:r>
                      <a:endParaRPr kumimoji="1" lang="ja-JP" altLang="en-US" dirty="0"/>
                    </a:p>
                  </a:txBody>
                  <a:tcPr/>
                </a:tc>
                <a:tc>
                  <a:txBody>
                    <a:bodyPr/>
                    <a:lstStyle/>
                    <a:p>
                      <a:endParaRPr kumimoji="1" lang="ja-JP" altLang="en-US" dirty="0"/>
                    </a:p>
                  </a:txBody>
                  <a:tcPr/>
                </a:tc>
              </a:tr>
            </a:tbl>
          </a:graphicData>
        </a:graphic>
      </p:graphicFrame>
      <p:sp>
        <p:nvSpPr>
          <p:cNvPr id="6" name="角丸四角形吹き出し 5"/>
          <p:cNvSpPr/>
          <p:nvPr/>
        </p:nvSpPr>
        <p:spPr>
          <a:xfrm>
            <a:off x="5292080" y="2492896"/>
            <a:ext cx="3456384" cy="720080"/>
          </a:xfrm>
          <a:prstGeom prst="wedgeRoundRectCallout">
            <a:avLst>
              <a:gd name="adj1" fmla="val -56715"/>
              <a:gd name="adj2" fmla="val -155630"/>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定数</a:t>
            </a:r>
            <a:r>
              <a:rPr kumimoji="1" lang="en-US" altLang="ja-JP" dirty="0" smtClean="0"/>
              <a:t> 1 </a:t>
            </a:r>
            <a:r>
              <a:rPr kumimoji="1" lang="ja-JP" altLang="en-US" dirty="0" smtClean="0"/>
              <a:t>をスタックに積む</a:t>
            </a:r>
            <a:endParaRPr kumimoji="1" lang="ja-JP" altLang="en-US" dirty="0"/>
          </a:p>
        </p:txBody>
      </p:sp>
      <p:sp>
        <p:nvSpPr>
          <p:cNvPr id="7" name="テキスト ボックス 6"/>
          <p:cNvSpPr txBox="1"/>
          <p:nvPr/>
        </p:nvSpPr>
        <p:spPr>
          <a:xfrm>
            <a:off x="1438551" y="5646910"/>
            <a:ext cx="5616624" cy="646331"/>
          </a:xfrm>
          <a:prstGeom prst="rect">
            <a:avLst/>
          </a:prstGeom>
          <a:noFill/>
        </p:spPr>
        <p:txBody>
          <a:bodyPr wrap="square" rtlCol="0">
            <a:spAutoFit/>
          </a:bodyPr>
          <a:lstStyle/>
          <a:p>
            <a:r>
              <a:rPr kumimoji="1" lang="en-US" altLang="ja-JP" dirty="0" smtClean="0"/>
              <a:t>※</a:t>
            </a:r>
            <a:r>
              <a:rPr lang="en-US" altLang="ja-JP" dirty="0"/>
              <a:t> </a:t>
            </a:r>
            <a:r>
              <a:rPr lang="en-US" altLang="ja-JP" dirty="0" smtClean="0"/>
              <a:t>-1</a:t>
            </a:r>
            <a:r>
              <a:rPr lang="ja-JP" altLang="en-US" dirty="0" smtClean="0"/>
              <a:t>から</a:t>
            </a:r>
            <a:r>
              <a:rPr lang="en-US" altLang="ja-JP" dirty="0" smtClean="0"/>
              <a:t>5</a:t>
            </a:r>
            <a:r>
              <a:rPr lang="ja-JP" altLang="en-US" dirty="0" smtClean="0"/>
              <a:t>まではよく使う値なのでそれぞれ専用の命令</a:t>
            </a:r>
            <a:r>
              <a:rPr lang="en-US" altLang="ja-JP" dirty="0" smtClean="0"/>
              <a:t>iconst_m1</a:t>
            </a:r>
            <a:r>
              <a:rPr lang="en-US" altLang="ja-JP" dirty="0"/>
              <a:t>,</a:t>
            </a:r>
            <a:r>
              <a:rPr lang="ja-JP" altLang="en-US" dirty="0"/>
              <a:t> </a:t>
            </a:r>
            <a:r>
              <a:rPr lang="en-US" altLang="ja-JP" dirty="0" smtClean="0"/>
              <a:t>iconst_0 </a:t>
            </a:r>
            <a:r>
              <a:rPr lang="ja-JP" altLang="en-US" dirty="0" smtClean="0"/>
              <a:t>～ </a:t>
            </a:r>
            <a:r>
              <a:rPr lang="en-US" altLang="ja-JP" dirty="0" smtClean="0"/>
              <a:t>iconst_5 </a:t>
            </a:r>
            <a:r>
              <a:rPr lang="ja-JP" altLang="en-US" dirty="0" smtClean="0"/>
              <a:t>で定数をロードできる</a:t>
            </a:r>
            <a:endParaRPr lang="en-US" altLang="ja-JP" dirty="0" smtClean="0"/>
          </a:p>
        </p:txBody>
      </p:sp>
    </p:spTree>
    <p:extLst>
      <p:ext uri="{BB962C8B-B14F-4D97-AF65-F5344CB8AC3E}">
        <p14:creationId xmlns:p14="http://schemas.microsoft.com/office/powerpoint/2010/main" val="148628675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JVM </a:t>
            </a:r>
            <a:r>
              <a:rPr lang="ja-JP" altLang="en-US" dirty="0"/>
              <a:t>バイトコード実行の様子</a:t>
            </a:r>
            <a:endParaRPr kumimoji="1" lang="ja-JP" altLang="en-US" dirty="0"/>
          </a:p>
        </p:txBody>
      </p:sp>
      <p:sp>
        <p:nvSpPr>
          <p:cNvPr id="3" name="コンテンツ プレースホルダー 2"/>
          <p:cNvSpPr>
            <a:spLocks noGrp="1"/>
          </p:cNvSpPr>
          <p:nvPr>
            <p:ph idx="1"/>
          </p:nvPr>
        </p:nvSpPr>
        <p:spPr>
          <a:xfrm>
            <a:off x="3707904" y="1600200"/>
            <a:ext cx="4978896" cy="4525963"/>
          </a:xfrm>
        </p:spPr>
        <p:txBody>
          <a:bodyPr>
            <a:normAutofit fontScale="47500" lnSpcReduction="20000"/>
          </a:bodyPr>
          <a:lstStyle/>
          <a:p>
            <a:pPr marL="0" indent="0">
              <a:buNone/>
            </a:pPr>
            <a:r>
              <a:rPr lang="en-US" altLang="ja-JP" b="1" dirty="0">
                <a:latin typeface="Courier New" pitchFamily="49" charset="0"/>
                <a:cs typeface="Courier New" pitchFamily="49" charset="0"/>
              </a:rPr>
              <a:t>0: iconst_1</a:t>
            </a:r>
          </a:p>
          <a:p>
            <a:pPr marL="0" indent="0">
              <a:buNone/>
            </a:pPr>
            <a:r>
              <a:rPr lang="en-US" altLang="ja-JP" b="1" dirty="0">
                <a:latin typeface="Courier New" pitchFamily="49" charset="0"/>
                <a:cs typeface="Courier New" pitchFamily="49" charset="0"/>
              </a:rPr>
              <a:t>1: istore_1</a:t>
            </a:r>
          </a:p>
          <a:p>
            <a:pPr marL="0" indent="0">
              <a:buNone/>
            </a:pPr>
            <a:r>
              <a:rPr lang="en-US" altLang="ja-JP" b="1" dirty="0">
                <a:latin typeface="Courier New" pitchFamily="49" charset="0"/>
                <a:cs typeface="Courier New" pitchFamily="49" charset="0"/>
              </a:rPr>
              <a:t>2: </a:t>
            </a:r>
            <a:r>
              <a:rPr lang="en-US" altLang="ja-JP" b="1" dirty="0" err="1">
                <a:latin typeface="Courier New" pitchFamily="49" charset="0"/>
                <a:cs typeface="Courier New" pitchFamily="49" charset="0"/>
              </a:rPr>
              <a:t>ldc</a:t>
            </a:r>
            <a:r>
              <a:rPr lang="en-US" altLang="ja-JP" b="1" dirty="0">
                <a:latin typeface="Courier New" pitchFamily="49" charset="0"/>
                <a:cs typeface="Courier New" pitchFamily="49" charset="0"/>
              </a:rPr>
              <a:t>           #2                  // </a:t>
            </a:r>
            <a:r>
              <a:rPr lang="en-US" altLang="ja-JP" b="1" dirty="0" err="1">
                <a:latin typeface="Courier New" pitchFamily="49" charset="0"/>
                <a:cs typeface="Courier New" pitchFamily="49" charset="0"/>
              </a:rPr>
              <a:t>int</a:t>
            </a:r>
            <a:r>
              <a:rPr lang="en-US" altLang="ja-JP" b="1" dirty="0">
                <a:latin typeface="Courier New" pitchFamily="49" charset="0"/>
                <a:cs typeface="Courier New" pitchFamily="49" charset="0"/>
              </a:rPr>
              <a:t> 100000</a:t>
            </a:r>
          </a:p>
          <a:p>
            <a:pPr marL="0" indent="0">
              <a:buNone/>
            </a:pPr>
            <a:r>
              <a:rPr lang="en-US" altLang="ja-JP" b="1" dirty="0">
                <a:latin typeface="Courier New" pitchFamily="49" charset="0"/>
                <a:cs typeface="Courier New" pitchFamily="49" charset="0"/>
              </a:rPr>
              <a:t>4: istore_2</a:t>
            </a:r>
          </a:p>
          <a:p>
            <a:pPr marL="0" indent="0">
              <a:buNone/>
            </a:pPr>
            <a:r>
              <a:rPr lang="en-US" altLang="ja-JP" b="1" dirty="0">
                <a:latin typeface="Courier New" pitchFamily="49" charset="0"/>
                <a:cs typeface="Courier New" pitchFamily="49" charset="0"/>
              </a:rPr>
              <a:t>5: iload_1</a:t>
            </a:r>
          </a:p>
          <a:p>
            <a:pPr marL="0" indent="0">
              <a:buNone/>
            </a:pPr>
            <a:r>
              <a:rPr lang="en-US" altLang="ja-JP" b="1" dirty="0">
                <a:latin typeface="Courier New" pitchFamily="49" charset="0"/>
                <a:cs typeface="Courier New" pitchFamily="49" charset="0"/>
              </a:rPr>
              <a:t>6: iload_2</a:t>
            </a:r>
          </a:p>
          <a:p>
            <a:pPr marL="0" indent="0">
              <a:buNone/>
            </a:pPr>
            <a:r>
              <a:rPr lang="en-US" altLang="ja-JP" b="1" dirty="0">
                <a:latin typeface="Courier New" pitchFamily="49" charset="0"/>
                <a:cs typeface="Courier New" pitchFamily="49" charset="0"/>
              </a:rPr>
              <a:t>7: </a:t>
            </a:r>
            <a:r>
              <a:rPr lang="en-US" altLang="ja-JP" b="1" dirty="0" err="1">
                <a:latin typeface="Courier New" pitchFamily="49" charset="0"/>
                <a:cs typeface="Courier New" pitchFamily="49" charset="0"/>
              </a:rPr>
              <a:t>iadd</a:t>
            </a:r>
            <a:endParaRPr lang="en-US" altLang="ja-JP" b="1" dirty="0">
              <a:latin typeface="Courier New" pitchFamily="49" charset="0"/>
              <a:cs typeface="Courier New" pitchFamily="49" charset="0"/>
            </a:endParaRPr>
          </a:p>
          <a:p>
            <a:pPr marL="0" indent="0">
              <a:buNone/>
            </a:pPr>
            <a:r>
              <a:rPr lang="en-US" altLang="ja-JP" b="1" dirty="0">
                <a:latin typeface="Courier New" pitchFamily="49" charset="0"/>
                <a:cs typeface="Courier New" pitchFamily="49" charset="0"/>
              </a:rPr>
              <a:t>8: istore_3</a:t>
            </a:r>
          </a:p>
          <a:p>
            <a:pPr marL="0" indent="0">
              <a:buNone/>
            </a:pPr>
            <a:r>
              <a:rPr lang="en-US" altLang="ja-JP" b="1" dirty="0">
                <a:latin typeface="Courier New" pitchFamily="49" charset="0"/>
                <a:cs typeface="Courier New" pitchFamily="49" charset="0"/>
              </a:rPr>
              <a:t>9: </a:t>
            </a:r>
            <a:r>
              <a:rPr lang="en-US" altLang="ja-JP" b="1" dirty="0" err="1">
                <a:latin typeface="Courier New" pitchFamily="49" charset="0"/>
                <a:cs typeface="Courier New" pitchFamily="49" charset="0"/>
              </a:rPr>
              <a:t>getstatic</a:t>
            </a:r>
            <a:r>
              <a:rPr lang="en-US" altLang="ja-JP" b="1" dirty="0">
                <a:latin typeface="Courier New" pitchFamily="49" charset="0"/>
                <a:cs typeface="Courier New" pitchFamily="49" charset="0"/>
              </a:rPr>
              <a:t>     #3                  // Field java/</a:t>
            </a:r>
            <a:r>
              <a:rPr lang="en-US" altLang="ja-JP" b="1" dirty="0" err="1">
                <a:latin typeface="Courier New" pitchFamily="49" charset="0"/>
                <a:cs typeface="Courier New" pitchFamily="49" charset="0"/>
              </a:rPr>
              <a:t>lang</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System.out:Ljava</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a:t>
            </a:r>
            <a:r>
              <a:rPr lang="en-US" altLang="ja-JP" b="1" dirty="0">
                <a:latin typeface="Courier New" pitchFamily="49" charset="0"/>
                <a:cs typeface="Courier New" pitchFamily="49" charset="0"/>
              </a:rPr>
              <a:t>;</a:t>
            </a:r>
          </a:p>
          <a:p>
            <a:pPr marL="0" indent="0">
              <a:buNone/>
            </a:pPr>
            <a:r>
              <a:rPr lang="en-US" altLang="ja-JP" b="1" dirty="0">
                <a:latin typeface="Courier New" pitchFamily="49" charset="0"/>
                <a:cs typeface="Courier New" pitchFamily="49" charset="0"/>
              </a:rPr>
              <a:t>12: iload_3</a:t>
            </a:r>
          </a:p>
          <a:p>
            <a:pPr marL="0" indent="0">
              <a:buNone/>
            </a:pPr>
            <a:r>
              <a:rPr lang="en-US" altLang="ja-JP" b="1" dirty="0">
                <a:latin typeface="Courier New" pitchFamily="49" charset="0"/>
                <a:cs typeface="Courier New" pitchFamily="49" charset="0"/>
              </a:rPr>
              <a:t>13: </a:t>
            </a:r>
            <a:r>
              <a:rPr lang="en-US" altLang="ja-JP" b="1" dirty="0" err="1">
                <a:latin typeface="Courier New" pitchFamily="49" charset="0"/>
                <a:cs typeface="Courier New" pitchFamily="49" charset="0"/>
              </a:rPr>
              <a:t>invokevirtual</a:t>
            </a:r>
            <a:r>
              <a:rPr lang="en-US" altLang="ja-JP" b="1" dirty="0">
                <a:latin typeface="Courier New" pitchFamily="49" charset="0"/>
                <a:cs typeface="Courier New" pitchFamily="49" charset="0"/>
              </a:rPr>
              <a:t> #4                  // Method java/</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PrintStream.print</a:t>
            </a:r>
            <a:r>
              <a:rPr lang="en-US" altLang="ja-JP" b="1" dirty="0">
                <a:latin typeface="Courier New" pitchFamily="49" charset="0"/>
                <a:cs typeface="Courier New" pitchFamily="49" charset="0"/>
              </a:rPr>
              <a:t>:(I)V</a:t>
            </a:r>
          </a:p>
          <a:p>
            <a:pPr marL="0" indent="0">
              <a:buNone/>
            </a:pPr>
            <a:r>
              <a:rPr lang="en-US" altLang="ja-JP" b="1" dirty="0">
                <a:latin typeface="Courier New" pitchFamily="49" charset="0"/>
                <a:cs typeface="Courier New" pitchFamily="49" charset="0"/>
              </a:rPr>
              <a:t>16: return</a:t>
            </a:r>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4223186256"/>
              </p:ext>
            </p:extLst>
          </p:nvPr>
        </p:nvGraphicFramePr>
        <p:xfrm>
          <a:off x="107504" y="1484784"/>
          <a:ext cx="1535832" cy="3038728"/>
        </p:xfrm>
        <a:graphic>
          <a:graphicData uri="http://schemas.openxmlformats.org/drawingml/2006/table">
            <a:tbl>
              <a:tblPr firstRow="1" bandRow="1">
                <a:tableStyleId>{5C22544A-7EE6-4342-B048-85BDC9FD1C3A}</a:tableStyleId>
              </a:tblPr>
              <a:tblGrid>
                <a:gridCol w="1535832"/>
              </a:tblGrid>
              <a:tr h="442848">
                <a:tc>
                  <a:txBody>
                    <a:bodyPr/>
                    <a:lstStyle/>
                    <a:p>
                      <a:pPr algn="ctr"/>
                      <a:r>
                        <a:rPr kumimoji="1" lang="ja-JP" altLang="en-US" dirty="0" smtClean="0"/>
                        <a:t>スタック</a:t>
                      </a:r>
                      <a:endParaRPr kumimoji="1" lang="ja-JP" altLang="en-US" dirty="0"/>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a:p>
                  </a:txBody>
                  <a:tcPr/>
                </a:tc>
              </a:tr>
              <a:tr h="370840">
                <a:tc>
                  <a:txBody>
                    <a:bodyPr/>
                    <a:lstStyle/>
                    <a:p>
                      <a:endParaRPr kumimoji="1" lang="ja-JP" altLang="en-US"/>
                    </a:p>
                  </a:txBody>
                  <a:tcPr/>
                </a:tc>
              </a:tr>
              <a:tr h="370840">
                <a:tc>
                  <a:txBody>
                    <a:bodyPr/>
                    <a:lstStyle/>
                    <a:p>
                      <a:endParaRPr kumimoji="1" lang="ja-JP" altLang="en-US" dirty="0"/>
                    </a:p>
                  </a:txBody>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3285033625"/>
              </p:ext>
            </p:extLst>
          </p:nvPr>
        </p:nvGraphicFramePr>
        <p:xfrm>
          <a:off x="1835696" y="1484784"/>
          <a:ext cx="1535832" cy="1926208"/>
        </p:xfrm>
        <a:graphic>
          <a:graphicData uri="http://schemas.openxmlformats.org/drawingml/2006/table">
            <a:tbl>
              <a:tblPr firstRow="1" bandRow="1">
                <a:tableStyleId>{5C22544A-7EE6-4342-B048-85BDC9FD1C3A}</a:tableStyleId>
              </a:tblPr>
              <a:tblGrid>
                <a:gridCol w="360040"/>
                <a:gridCol w="1175792"/>
              </a:tblGrid>
              <a:tr h="44284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smtClean="0"/>
                        <a:t>変数テーブル</a:t>
                      </a:r>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smtClean="0"/>
                    </a:p>
                  </a:txBody>
                  <a:tcPr/>
                </a:tc>
              </a:tr>
              <a:tr h="370840">
                <a:tc>
                  <a:txBody>
                    <a:bodyPr/>
                    <a:lstStyle/>
                    <a:p>
                      <a:r>
                        <a:rPr kumimoji="1" lang="en-US" altLang="ja-JP" dirty="0" smtClean="0"/>
                        <a:t>0</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3</a:t>
                      </a:r>
                      <a:endParaRPr kumimoji="1" lang="ja-JP" altLang="en-US" dirty="0"/>
                    </a:p>
                  </a:txBody>
                  <a:tcPr/>
                </a:tc>
                <a:tc>
                  <a:txBody>
                    <a:bodyPr/>
                    <a:lstStyle/>
                    <a:p>
                      <a:endParaRPr kumimoji="1" lang="ja-JP" altLang="en-US" dirty="0"/>
                    </a:p>
                  </a:txBody>
                  <a:tcPr/>
                </a:tc>
              </a:tr>
            </a:tbl>
          </a:graphicData>
        </a:graphic>
      </p:graphicFrame>
      <p:sp>
        <p:nvSpPr>
          <p:cNvPr id="6" name="角丸四角形吹き出し 5"/>
          <p:cNvSpPr/>
          <p:nvPr/>
        </p:nvSpPr>
        <p:spPr>
          <a:xfrm>
            <a:off x="5292080" y="2492896"/>
            <a:ext cx="3456384" cy="720080"/>
          </a:xfrm>
          <a:prstGeom prst="wedgeRoundRectCallout">
            <a:avLst>
              <a:gd name="adj1" fmla="val -56107"/>
              <a:gd name="adj2" fmla="val -126438"/>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スタックから</a:t>
            </a:r>
            <a:r>
              <a:rPr lang="ja-JP" altLang="en-US" dirty="0" smtClean="0"/>
              <a:t>変数</a:t>
            </a:r>
            <a:r>
              <a:rPr lang="en-US" altLang="ja-JP" dirty="0" smtClean="0"/>
              <a:t> 1 </a:t>
            </a:r>
            <a:r>
              <a:rPr lang="ja-JP" altLang="en-US" dirty="0" smtClean="0"/>
              <a:t>に</a:t>
            </a:r>
            <a:r>
              <a:rPr lang="ja-JP" altLang="en-US" dirty="0"/>
              <a:t>取り出す</a:t>
            </a:r>
            <a:endParaRPr kumimoji="1" lang="ja-JP" altLang="en-US" dirty="0"/>
          </a:p>
        </p:txBody>
      </p:sp>
      <p:sp>
        <p:nvSpPr>
          <p:cNvPr id="7" name="テキスト ボックス 6"/>
          <p:cNvSpPr txBox="1"/>
          <p:nvPr/>
        </p:nvSpPr>
        <p:spPr>
          <a:xfrm>
            <a:off x="1438551" y="5646910"/>
            <a:ext cx="5616624" cy="369332"/>
          </a:xfrm>
          <a:prstGeom prst="rect">
            <a:avLst/>
          </a:prstGeom>
          <a:noFill/>
        </p:spPr>
        <p:txBody>
          <a:bodyPr wrap="square" rtlCol="0">
            <a:spAutoFit/>
          </a:bodyPr>
          <a:lstStyle/>
          <a:p>
            <a:r>
              <a:rPr kumimoji="1" lang="en-US" altLang="ja-JP" dirty="0" smtClean="0"/>
              <a:t>※</a:t>
            </a:r>
            <a:r>
              <a:rPr lang="en-US" altLang="ja-JP" dirty="0"/>
              <a:t> </a:t>
            </a:r>
            <a:r>
              <a:rPr lang="ja-JP" altLang="en-US" dirty="0" smtClean="0"/>
              <a:t>ローカル変数は</a:t>
            </a:r>
            <a:r>
              <a:rPr lang="en-US" altLang="ja-JP" dirty="0" smtClean="0"/>
              <a:t>0</a:t>
            </a:r>
            <a:r>
              <a:rPr lang="ja-JP" altLang="en-US" dirty="0" smtClean="0"/>
              <a:t>～</a:t>
            </a:r>
            <a:r>
              <a:rPr lang="en-US" altLang="ja-JP" dirty="0" smtClean="0"/>
              <a:t>3</a:t>
            </a:r>
            <a:r>
              <a:rPr lang="ja-JP" altLang="en-US" dirty="0" err="1" smtClean="0"/>
              <a:t>まで</a:t>
            </a:r>
            <a:r>
              <a:rPr lang="ja-JP" altLang="en-US" dirty="0" smtClean="0"/>
              <a:t>ある</a:t>
            </a:r>
            <a:endParaRPr lang="en-US" altLang="ja-JP" dirty="0" smtClean="0"/>
          </a:p>
        </p:txBody>
      </p:sp>
    </p:spTree>
    <p:extLst>
      <p:ext uri="{BB962C8B-B14F-4D97-AF65-F5344CB8AC3E}">
        <p14:creationId xmlns:p14="http://schemas.microsoft.com/office/powerpoint/2010/main" val="6494473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JVM </a:t>
            </a:r>
            <a:r>
              <a:rPr lang="ja-JP" altLang="en-US" dirty="0"/>
              <a:t>バイトコード実行の様子</a:t>
            </a:r>
            <a:endParaRPr kumimoji="1" lang="ja-JP" altLang="en-US" dirty="0"/>
          </a:p>
        </p:txBody>
      </p:sp>
      <p:sp>
        <p:nvSpPr>
          <p:cNvPr id="3" name="コンテンツ プレースホルダー 2"/>
          <p:cNvSpPr>
            <a:spLocks noGrp="1"/>
          </p:cNvSpPr>
          <p:nvPr>
            <p:ph idx="1"/>
          </p:nvPr>
        </p:nvSpPr>
        <p:spPr>
          <a:xfrm>
            <a:off x="3707904" y="1600200"/>
            <a:ext cx="4978896" cy="4525963"/>
          </a:xfrm>
        </p:spPr>
        <p:txBody>
          <a:bodyPr>
            <a:normAutofit fontScale="47500" lnSpcReduction="20000"/>
          </a:bodyPr>
          <a:lstStyle/>
          <a:p>
            <a:pPr marL="0" indent="0">
              <a:buNone/>
            </a:pPr>
            <a:r>
              <a:rPr lang="en-US" altLang="ja-JP" b="1" dirty="0">
                <a:latin typeface="Courier New" pitchFamily="49" charset="0"/>
                <a:cs typeface="Courier New" pitchFamily="49" charset="0"/>
              </a:rPr>
              <a:t>0: iconst_1</a:t>
            </a:r>
          </a:p>
          <a:p>
            <a:pPr marL="0" indent="0">
              <a:buNone/>
            </a:pPr>
            <a:r>
              <a:rPr lang="en-US" altLang="ja-JP" b="1" dirty="0">
                <a:latin typeface="Courier New" pitchFamily="49" charset="0"/>
                <a:cs typeface="Courier New" pitchFamily="49" charset="0"/>
              </a:rPr>
              <a:t>1: istore_1</a:t>
            </a:r>
          </a:p>
          <a:p>
            <a:pPr marL="0" indent="0">
              <a:buNone/>
            </a:pPr>
            <a:r>
              <a:rPr lang="en-US" altLang="ja-JP" b="1" dirty="0">
                <a:latin typeface="Courier New" pitchFamily="49" charset="0"/>
                <a:cs typeface="Courier New" pitchFamily="49" charset="0"/>
              </a:rPr>
              <a:t>2: </a:t>
            </a:r>
            <a:r>
              <a:rPr lang="en-US" altLang="ja-JP" b="1" dirty="0" err="1">
                <a:latin typeface="Courier New" pitchFamily="49" charset="0"/>
                <a:cs typeface="Courier New" pitchFamily="49" charset="0"/>
              </a:rPr>
              <a:t>ldc</a:t>
            </a:r>
            <a:r>
              <a:rPr lang="en-US" altLang="ja-JP" b="1" dirty="0">
                <a:latin typeface="Courier New" pitchFamily="49" charset="0"/>
                <a:cs typeface="Courier New" pitchFamily="49" charset="0"/>
              </a:rPr>
              <a:t>           #2                  // </a:t>
            </a:r>
            <a:r>
              <a:rPr lang="en-US" altLang="ja-JP" b="1" dirty="0" err="1">
                <a:latin typeface="Courier New" pitchFamily="49" charset="0"/>
                <a:cs typeface="Courier New" pitchFamily="49" charset="0"/>
              </a:rPr>
              <a:t>int</a:t>
            </a:r>
            <a:r>
              <a:rPr lang="en-US" altLang="ja-JP" b="1" dirty="0">
                <a:latin typeface="Courier New" pitchFamily="49" charset="0"/>
                <a:cs typeface="Courier New" pitchFamily="49" charset="0"/>
              </a:rPr>
              <a:t> 100000</a:t>
            </a:r>
          </a:p>
          <a:p>
            <a:pPr marL="0" indent="0">
              <a:buNone/>
            </a:pPr>
            <a:r>
              <a:rPr lang="en-US" altLang="ja-JP" b="1" dirty="0">
                <a:latin typeface="Courier New" pitchFamily="49" charset="0"/>
                <a:cs typeface="Courier New" pitchFamily="49" charset="0"/>
              </a:rPr>
              <a:t>4: istore_2</a:t>
            </a:r>
          </a:p>
          <a:p>
            <a:pPr marL="0" indent="0">
              <a:buNone/>
            </a:pPr>
            <a:r>
              <a:rPr lang="en-US" altLang="ja-JP" b="1" dirty="0">
                <a:latin typeface="Courier New" pitchFamily="49" charset="0"/>
                <a:cs typeface="Courier New" pitchFamily="49" charset="0"/>
              </a:rPr>
              <a:t>5: iload_1</a:t>
            </a:r>
          </a:p>
          <a:p>
            <a:pPr marL="0" indent="0">
              <a:buNone/>
            </a:pPr>
            <a:r>
              <a:rPr lang="en-US" altLang="ja-JP" b="1" dirty="0">
                <a:latin typeface="Courier New" pitchFamily="49" charset="0"/>
                <a:cs typeface="Courier New" pitchFamily="49" charset="0"/>
              </a:rPr>
              <a:t>6: iload_2</a:t>
            </a:r>
          </a:p>
          <a:p>
            <a:pPr marL="0" indent="0">
              <a:buNone/>
            </a:pPr>
            <a:r>
              <a:rPr lang="en-US" altLang="ja-JP" b="1" dirty="0">
                <a:latin typeface="Courier New" pitchFamily="49" charset="0"/>
                <a:cs typeface="Courier New" pitchFamily="49" charset="0"/>
              </a:rPr>
              <a:t>7: </a:t>
            </a:r>
            <a:r>
              <a:rPr lang="en-US" altLang="ja-JP" b="1" dirty="0" err="1">
                <a:latin typeface="Courier New" pitchFamily="49" charset="0"/>
                <a:cs typeface="Courier New" pitchFamily="49" charset="0"/>
              </a:rPr>
              <a:t>iadd</a:t>
            </a:r>
            <a:endParaRPr lang="en-US" altLang="ja-JP" b="1" dirty="0">
              <a:latin typeface="Courier New" pitchFamily="49" charset="0"/>
              <a:cs typeface="Courier New" pitchFamily="49" charset="0"/>
            </a:endParaRPr>
          </a:p>
          <a:p>
            <a:pPr marL="0" indent="0">
              <a:buNone/>
            </a:pPr>
            <a:r>
              <a:rPr lang="en-US" altLang="ja-JP" b="1" dirty="0">
                <a:latin typeface="Courier New" pitchFamily="49" charset="0"/>
                <a:cs typeface="Courier New" pitchFamily="49" charset="0"/>
              </a:rPr>
              <a:t>8: istore_3</a:t>
            </a:r>
          </a:p>
          <a:p>
            <a:pPr marL="0" indent="0">
              <a:buNone/>
            </a:pPr>
            <a:r>
              <a:rPr lang="en-US" altLang="ja-JP" b="1" dirty="0">
                <a:latin typeface="Courier New" pitchFamily="49" charset="0"/>
                <a:cs typeface="Courier New" pitchFamily="49" charset="0"/>
              </a:rPr>
              <a:t>9: </a:t>
            </a:r>
            <a:r>
              <a:rPr lang="en-US" altLang="ja-JP" b="1" dirty="0" err="1">
                <a:latin typeface="Courier New" pitchFamily="49" charset="0"/>
                <a:cs typeface="Courier New" pitchFamily="49" charset="0"/>
              </a:rPr>
              <a:t>getstatic</a:t>
            </a:r>
            <a:r>
              <a:rPr lang="en-US" altLang="ja-JP" b="1" dirty="0">
                <a:latin typeface="Courier New" pitchFamily="49" charset="0"/>
                <a:cs typeface="Courier New" pitchFamily="49" charset="0"/>
              </a:rPr>
              <a:t>     #3                  // Field java/</a:t>
            </a:r>
            <a:r>
              <a:rPr lang="en-US" altLang="ja-JP" b="1" dirty="0" err="1">
                <a:latin typeface="Courier New" pitchFamily="49" charset="0"/>
                <a:cs typeface="Courier New" pitchFamily="49" charset="0"/>
              </a:rPr>
              <a:t>lang</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System.out:Ljava</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a:t>
            </a:r>
            <a:r>
              <a:rPr lang="en-US" altLang="ja-JP" b="1" dirty="0">
                <a:latin typeface="Courier New" pitchFamily="49" charset="0"/>
                <a:cs typeface="Courier New" pitchFamily="49" charset="0"/>
              </a:rPr>
              <a:t>;</a:t>
            </a:r>
          </a:p>
          <a:p>
            <a:pPr marL="0" indent="0">
              <a:buNone/>
            </a:pPr>
            <a:r>
              <a:rPr lang="en-US" altLang="ja-JP" b="1" dirty="0">
                <a:latin typeface="Courier New" pitchFamily="49" charset="0"/>
                <a:cs typeface="Courier New" pitchFamily="49" charset="0"/>
              </a:rPr>
              <a:t>12: iload_3</a:t>
            </a:r>
          </a:p>
          <a:p>
            <a:pPr marL="0" indent="0">
              <a:buNone/>
            </a:pPr>
            <a:r>
              <a:rPr lang="en-US" altLang="ja-JP" b="1" dirty="0">
                <a:latin typeface="Courier New" pitchFamily="49" charset="0"/>
                <a:cs typeface="Courier New" pitchFamily="49" charset="0"/>
              </a:rPr>
              <a:t>13: </a:t>
            </a:r>
            <a:r>
              <a:rPr lang="en-US" altLang="ja-JP" b="1" dirty="0" err="1">
                <a:latin typeface="Courier New" pitchFamily="49" charset="0"/>
                <a:cs typeface="Courier New" pitchFamily="49" charset="0"/>
              </a:rPr>
              <a:t>invokevirtual</a:t>
            </a:r>
            <a:r>
              <a:rPr lang="en-US" altLang="ja-JP" b="1" dirty="0">
                <a:latin typeface="Courier New" pitchFamily="49" charset="0"/>
                <a:cs typeface="Courier New" pitchFamily="49" charset="0"/>
              </a:rPr>
              <a:t> #4                  // Method java/</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PrintStream.print</a:t>
            </a:r>
            <a:r>
              <a:rPr lang="en-US" altLang="ja-JP" b="1" dirty="0">
                <a:latin typeface="Courier New" pitchFamily="49" charset="0"/>
                <a:cs typeface="Courier New" pitchFamily="49" charset="0"/>
              </a:rPr>
              <a:t>:(I)V</a:t>
            </a:r>
          </a:p>
          <a:p>
            <a:pPr marL="0" indent="0">
              <a:buNone/>
            </a:pPr>
            <a:r>
              <a:rPr lang="en-US" altLang="ja-JP" b="1" dirty="0">
                <a:latin typeface="Courier New" pitchFamily="49" charset="0"/>
                <a:cs typeface="Courier New" pitchFamily="49" charset="0"/>
              </a:rPr>
              <a:t>16: return</a:t>
            </a:r>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536963948"/>
              </p:ext>
            </p:extLst>
          </p:nvPr>
        </p:nvGraphicFramePr>
        <p:xfrm>
          <a:off x="107504" y="1484784"/>
          <a:ext cx="1535832" cy="3038728"/>
        </p:xfrm>
        <a:graphic>
          <a:graphicData uri="http://schemas.openxmlformats.org/drawingml/2006/table">
            <a:tbl>
              <a:tblPr firstRow="1" bandRow="1">
                <a:tableStyleId>{5C22544A-7EE6-4342-B048-85BDC9FD1C3A}</a:tableStyleId>
              </a:tblPr>
              <a:tblGrid>
                <a:gridCol w="1535832"/>
              </a:tblGrid>
              <a:tr h="442848">
                <a:tc>
                  <a:txBody>
                    <a:bodyPr/>
                    <a:lstStyle/>
                    <a:p>
                      <a:pPr algn="ctr"/>
                      <a:r>
                        <a:rPr kumimoji="1" lang="ja-JP" altLang="en-US" dirty="0" smtClean="0"/>
                        <a:t>スタック</a:t>
                      </a:r>
                      <a:endParaRPr kumimoji="1" lang="ja-JP" altLang="en-US" dirty="0"/>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a:p>
                  </a:txBody>
                  <a:tcPr/>
                </a:tc>
              </a:tr>
              <a:tr h="370840">
                <a:tc>
                  <a:txBody>
                    <a:bodyPr/>
                    <a:lstStyle/>
                    <a:p>
                      <a:endParaRPr kumimoji="1" lang="ja-JP" altLang="en-US"/>
                    </a:p>
                  </a:txBody>
                  <a:tcPr/>
                </a:tc>
              </a:tr>
              <a:tr h="370840">
                <a:tc>
                  <a:txBody>
                    <a:bodyPr/>
                    <a:lstStyle/>
                    <a:p>
                      <a:r>
                        <a:rPr kumimoji="1" lang="en-US" altLang="ja-JP" dirty="0" smtClean="0"/>
                        <a:t>100000</a:t>
                      </a:r>
                      <a:endParaRPr kumimoji="1" lang="ja-JP" altLang="en-US" dirty="0"/>
                    </a:p>
                  </a:txBody>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3424709169"/>
              </p:ext>
            </p:extLst>
          </p:nvPr>
        </p:nvGraphicFramePr>
        <p:xfrm>
          <a:off x="1835696" y="1484784"/>
          <a:ext cx="1535832" cy="1926208"/>
        </p:xfrm>
        <a:graphic>
          <a:graphicData uri="http://schemas.openxmlformats.org/drawingml/2006/table">
            <a:tbl>
              <a:tblPr firstRow="1" bandRow="1">
                <a:tableStyleId>{5C22544A-7EE6-4342-B048-85BDC9FD1C3A}</a:tableStyleId>
              </a:tblPr>
              <a:tblGrid>
                <a:gridCol w="360040"/>
                <a:gridCol w="1175792"/>
              </a:tblGrid>
              <a:tr h="44284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smtClean="0"/>
                        <a:t>変数テーブル</a:t>
                      </a:r>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smtClean="0"/>
                    </a:p>
                  </a:txBody>
                  <a:tcPr/>
                </a:tc>
              </a:tr>
              <a:tr h="370840">
                <a:tc>
                  <a:txBody>
                    <a:bodyPr/>
                    <a:lstStyle/>
                    <a:p>
                      <a:r>
                        <a:rPr kumimoji="1" lang="en-US" altLang="ja-JP" dirty="0" smtClean="0"/>
                        <a:t>0</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3</a:t>
                      </a:r>
                      <a:endParaRPr kumimoji="1" lang="ja-JP" altLang="en-US" dirty="0"/>
                    </a:p>
                  </a:txBody>
                  <a:tcPr/>
                </a:tc>
                <a:tc>
                  <a:txBody>
                    <a:bodyPr/>
                    <a:lstStyle/>
                    <a:p>
                      <a:endParaRPr kumimoji="1" lang="ja-JP" altLang="en-US" dirty="0"/>
                    </a:p>
                  </a:txBody>
                  <a:tcPr/>
                </a:tc>
              </a:tr>
            </a:tbl>
          </a:graphicData>
        </a:graphic>
      </p:graphicFrame>
      <p:sp>
        <p:nvSpPr>
          <p:cNvPr id="6" name="角丸四角形吹き出し 5"/>
          <p:cNvSpPr/>
          <p:nvPr/>
        </p:nvSpPr>
        <p:spPr>
          <a:xfrm>
            <a:off x="5292080" y="2492896"/>
            <a:ext cx="3456384" cy="720080"/>
          </a:xfrm>
          <a:prstGeom prst="wedgeRoundRectCallout">
            <a:avLst>
              <a:gd name="adj1" fmla="val -70095"/>
              <a:gd name="adj2" fmla="val -92867"/>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コンスタントプールから</a:t>
            </a:r>
            <a:r>
              <a:rPr kumimoji="1" lang="en-US" altLang="ja-JP" dirty="0" smtClean="0"/>
              <a:t/>
            </a:r>
            <a:br>
              <a:rPr kumimoji="1" lang="en-US" altLang="ja-JP" dirty="0" smtClean="0"/>
            </a:br>
            <a:r>
              <a:rPr kumimoji="1" lang="ja-JP" altLang="en-US" dirty="0" smtClean="0"/>
              <a:t>定数を読みだしてスタックに積む</a:t>
            </a:r>
            <a:endParaRPr kumimoji="1" lang="ja-JP" altLang="en-US" dirty="0"/>
          </a:p>
        </p:txBody>
      </p:sp>
    </p:spTree>
    <p:extLst>
      <p:ext uri="{BB962C8B-B14F-4D97-AF65-F5344CB8AC3E}">
        <p14:creationId xmlns:p14="http://schemas.microsoft.com/office/powerpoint/2010/main" val="174511936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JVM </a:t>
            </a:r>
            <a:r>
              <a:rPr lang="ja-JP" altLang="en-US" dirty="0"/>
              <a:t>バイトコード実行の様子</a:t>
            </a:r>
            <a:endParaRPr kumimoji="1" lang="ja-JP" altLang="en-US" dirty="0"/>
          </a:p>
        </p:txBody>
      </p:sp>
      <p:sp>
        <p:nvSpPr>
          <p:cNvPr id="3" name="コンテンツ プレースホルダー 2"/>
          <p:cNvSpPr>
            <a:spLocks noGrp="1"/>
          </p:cNvSpPr>
          <p:nvPr>
            <p:ph idx="1"/>
          </p:nvPr>
        </p:nvSpPr>
        <p:spPr>
          <a:xfrm>
            <a:off x="3707904" y="1600200"/>
            <a:ext cx="4978896" cy="4525963"/>
          </a:xfrm>
        </p:spPr>
        <p:txBody>
          <a:bodyPr>
            <a:normAutofit fontScale="47500" lnSpcReduction="20000"/>
          </a:bodyPr>
          <a:lstStyle/>
          <a:p>
            <a:pPr marL="0" indent="0">
              <a:buNone/>
            </a:pPr>
            <a:r>
              <a:rPr lang="en-US" altLang="ja-JP" b="1" dirty="0">
                <a:latin typeface="Courier New" pitchFamily="49" charset="0"/>
                <a:cs typeface="Courier New" pitchFamily="49" charset="0"/>
              </a:rPr>
              <a:t>0: iconst_1</a:t>
            </a:r>
          </a:p>
          <a:p>
            <a:pPr marL="0" indent="0">
              <a:buNone/>
            </a:pPr>
            <a:r>
              <a:rPr lang="en-US" altLang="ja-JP" b="1" dirty="0">
                <a:latin typeface="Courier New" pitchFamily="49" charset="0"/>
                <a:cs typeface="Courier New" pitchFamily="49" charset="0"/>
              </a:rPr>
              <a:t>1: istore_1</a:t>
            </a:r>
          </a:p>
          <a:p>
            <a:pPr marL="0" indent="0">
              <a:buNone/>
            </a:pPr>
            <a:r>
              <a:rPr lang="en-US" altLang="ja-JP" b="1" dirty="0">
                <a:latin typeface="Courier New" pitchFamily="49" charset="0"/>
                <a:cs typeface="Courier New" pitchFamily="49" charset="0"/>
              </a:rPr>
              <a:t>2: </a:t>
            </a:r>
            <a:r>
              <a:rPr lang="en-US" altLang="ja-JP" b="1" dirty="0" err="1">
                <a:latin typeface="Courier New" pitchFamily="49" charset="0"/>
                <a:cs typeface="Courier New" pitchFamily="49" charset="0"/>
              </a:rPr>
              <a:t>ldc</a:t>
            </a:r>
            <a:r>
              <a:rPr lang="en-US" altLang="ja-JP" b="1" dirty="0">
                <a:latin typeface="Courier New" pitchFamily="49" charset="0"/>
                <a:cs typeface="Courier New" pitchFamily="49" charset="0"/>
              </a:rPr>
              <a:t>           #2                  // </a:t>
            </a:r>
            <a:r>
              <a:rPr lang="en-US" altLang="ja-JP" b="1" dirty="0" err="1">
                <a:latin typeface="Courier New" pitchFamily="49" charset="0"/>
                <a:cs typeface="Courier New" pitchFamily="49" charset="0"/>
              </a:rPr>
              <a:t>int</a:t>
            </a:r>
            <a:r>
              <a:rPr lang="en-US" altLang="ja-JP" b="1" dirty="0">
                <a:latin typeface="Courier New" pitchFamily="49" charset="0"/>
                <a:cs typeface="Courier New" pitchFamily="49" charset="0"/>
              </a:rPr>
              <a:t> 100000</a:t>
            </a:r>
          </a:p>
          <a:p>
            <a:pPr marL="0" indent="0">
              <a:buNone/>
            </a:pPr>
            <a:r>
              <a:rPr lang="en-US" altLang="ja-JP" b="1" dirty="0">
                <a:latin typeface="Courier New" pitchFamily="49" charset="0"/>
                <a:cs typeface="Courier New" pitchFamily="49" charset="0"/>
              </a:rPr>
              <a:t>4: istore_2</a:t>
            </a:r>
          </a:p>
          <a:p>
            <a:pPr marL="0" indent="0">
              <a:buNone/>
            </a:pPr>
            <a:r>
              <a:rPr lang="en-US" altLang="ja-JP" b="1" dirty="0">
                <a:latin typeface="Courier New" pitchFamily="49" charset="0"/>
                <a:cs typeface="Courier New" pitchFamily="49" charset="0"/>
              </a:rPr>
              <a:t>5: iload_1</a:t>
            </a:r>
          </a:p>
          <a:p>
            <a:pPr marL="0" indent="0">
              <a:buNone/>
            </a:pPr>
            <a:r>
              <a:rPr lang="en-US" altLang="ja-JP" b="1" dirty="0">
                <a:latin typeface="Courier New" pitchFamily="49" charset="0"/>
                <a:cs typeface="Courier New" pitchFamily="49" charset="0"/>
              </a:rPr>
              <a:t>6: iload_2</a:t>
            </a:r>
          </a:p>
          <a:p>
            <a:pPr marL="0" indent="0">
              <a:buNone/>
            </a:pPr>
            <a:r>
              <a:rPr lang="en-US" altLang="ja-JP" b="1" dirty="0">
                <a:latin typeface="Courier New" pitchFamily="49" charset="0"/>
                <a:cs typeface="Courier New" pitchFamily="49" charset="0"/>
              </a:rPr>
              <a:t>7: </a:t>
            </a:r>
            <a:r>
              <a:rPr lang="en-US" altLang="ja-JP" b="1" dirty="0" err="1">
                <a:latin typeface="Courier New" pitchFamily="49" charset="0"/>
                <a:cs typeface="Courier New" pitchFamily="49" charset="0"/>
              </a:rPr>
              <a:t>iadd</a:t>
            </a:r>
            <a:endParaRPr lang="en-US" altLang="ja-JP" b="1" dirty="0">
              <a:latin typeface="Courier New" pitchFamily="49" charset="0"/>
              <a:cs typeface="Courier New" pitchFamily="49" charset="0"/>
            </a:endParaRPr>
          </a:p>
          <a:p>
            <a:pPr marL="0" indent="0">
              <a:buNone/>
            </a:pPr>
            <a:r>
              <a:rPr lang="en-US" altLang="ja-JP" b="1" dirty="0">
                <a:latin typeface="Courier New" pitchFamily="49" charset="0"/>
                <a:cs typeface="Courier New" pitchFamily="49" charset="0"/>
              </a:rPr>
              <a:t>8: istore_3</a:t>
            </a:r>
          </a:p>
          <a:p>
            <a:pPr marL="0" indent="0">
              <a:buNone/>
            </a:pPr>
            <a:r>
              <a:rPr lang="en-US" altLang="ja-JP" b="1" dirty="0">
                <a:latin typeface="Courier New" pitchFamily="49" charset="0"/>
                <a:cs typeface="Courier New" pitchFamily="49" charset="0"/>
              </a:rPr>
              <a:t>9: </a:t>
            </a:r>
            <a:r>
              <a:rPr lang="en-US" altLang="ja-JP" b="1" dirty="0" err="1">
                <a:latin typeface="Courier New" pitchFamily="49" charset="0"/>
                <a:cs typeface="Courier New" pitchFamily="49" charset="0"/>
              </a:rPr>
              <a:t>getstatic</a:t>
            </a:r>
            <a:r>
              <a:rPr lang="en-US" altLang="ja-JP" b="1" dirty="0">
                <a:latin typeface="Courier New" pitchFamily="49" charset="0"/>
                <a:cs typeface="Courier New" pitchFamily="49" charset="0"/>
              </a:rPr>
              <a:t>     #3                  // Field java/</a:t>
            </a:r>
            <a:r>
              <a:rPr lang="en-US" altLang="ja-JP" b="1" dirty="0" err="1">
                <a:latin typeface="Courier New" pitchFamily="49" charset="0"/>
                <a:cs typeface="Courier New" pitchFamily="49" charset="0"/>
              </a:rPr>
              <a:t>lang</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System.out:Ljava</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a:t>
            </a:r>
            <a:r>
              <a:rPr lang="en-US" altLang="ja-JP" b="1" dirty="0">
                <a:latin typeface="Courier New" pitchFamily="49" charset="0"/>
                <a:cs typeface="Courier New" pitchFamily="49" charset="0"/>
              </a:rPr>
              <a:t>;</a:t>
            </a:r>
          </a:p>
          <a:p>
            <a:pPr marL="0" indent="0">
              <a:buNone/>
            </a:pPr>
            <a:r>
              <a:rPr lang="en-US" altLang="ja-JP" b="1" dirty="0">
                <a:latin typeface="Courier New" pitchFamily="49" charset="0"/>
                <a:cs typeface="Courier New" pitchFamily="49" charset="0"/>
              </a:rPr>
              <a:t>12: iload_3</a:t>
            </a:r>
          </a:p>
          <a:p>
            <a:pPr marL="0" indent="0">
              <a:buNone/>
            </a:pPr>
            <a:r>
              <a:rPr lang="en-US" altLang="ja-JP" b="1" dirty="0">
                <a:latin typeface="Courier New" pitchFamily="49" charset="0"/>
                <a:cs typeface="Courier New" pitchFamily="49" charset="0"/>
              </a:rPr>
              <a:t>13: </a:t>
            </a:r>
            <a:r>
              <a:rPr lang="en-US" altLang="ja-JP" b="1" dirty="0" err="1">
                <a:latin typeface="Courier New" pitchFamily="49" charset="0"/>
                <a:cs typeface="Courier New" pitchFamily="49" charset="0"/>
              </a:rPr>
              <a:t>invokevirtual</a:t>
            </a:r>
            <a:r>
              <a:rPr lang="en-US" altLang="ja-JP" b="1" dirty="0">
                <a:latin typeface="Courier New" pitchFamily="49" charset="0"/>
                <a:cs typeface="Courier New" pitchFamily="49" charset="0"/>
              </a:rPr>
              <a:t> #4                  // Method java/</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PrintStream.print</a:t>
            </a:r>
            <a:r>
              <a:rPr lang="en-US" altLang="ja-JP" b="1" dirty="0">
                <a:latin typeface="Courier New" pitchFamily="49" charset="0"/>
                <a:cs typeface="Courier New" pitchFamily="49" charset="0"/>
              </a:rPr>
              <a:t>:(I)V</a:t>
            </a:r>
          </a:p>
          <a:p>
            <a:pPr marL="0" indent="0">
              <a:buNone/>
            </a:pPr>
            <a:r>
              <a:rPr lang="en-US" altLang="ja-JP" b="1" dirty="0">
                <a:latin typeface="Courier New" pitchFamily="49" charset="0"/>
                <a:cs typeface="Courier New" pitchFamily="49" charset="0"/>
              </a:rPr>
              <a:t>16: return</a:t>
            </a:r>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99891112"/>
              </p:ext>
            </p:extLst>
          </p:nvPr>
        </p:nvGraphicFramePr>
        <p:xfrm>
          <a:off x="107504" y="1484784"/>
          <a:ext cx="1535832" cy="3038728"/>
        </p:xfrm>
        <a:graphic>
          <a:graphicData uri="http://schemas.openxmlformats.org/drawingml/2006/table">
            <a:tbl>
              <a:tblPr firstRow="1" bandRow="1">
                <a:tableStyleId>{5C22544A-7EE6-4342-B048-85BDC9FD1C3A}</a:tableStyleId>
              </a:tblPr>
              <a:tblGrid>
                <a:gridCol w="1535832"/>
              </a:tblGrid>
              <a:tr h="442848">
                <a:tc>
                  <a:txBody>
                    <a:bodyPr/>
                    <a:lstStyle/>
                    <a:p>
                      <a:pPr algn="ctr"/>
                      <a:r>
                        <a:rPr kumimoji="1" lang="ja-JP" altLang="en-US" dirty="0" smtClean="0"/>
                        <a:t>スタック</a:t>
                      </a:r>
                      <a:endParaRPr kumimoji="1" lang="ja-JP" altLang="en-US" dirty="0"/>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a:p>
                  </a:txBody>
                  <a:tcPr/>
                </a:tc>
              </a:tr>
              <a:tr h="370840">
                <a:tc>
                  <a:txBody>
                    <a:bodyPr/>
                    <a:lstStyle/>
                    <a:p>
                      <a:endParaRPr kumimoji="1" lang="ja-JP" altLang="en-US"/>
                    </a:p>
                  </a:txBody>
                  <a:tcPr/>
                </a:tc>
              </a:tr>
              <a:tr h="370840">
                <a:tc>
                  <a:txBody>
                    <a:bodyPr/>
                    <a:lstStyle/>
                    <a:p>
                      <a:endParaRPr kumimoji="1" lang="ja-JP" altLang="en-US" dirty="0"/>
                    </a:p>
                  </a:txBody>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4004957012"/>
              </p:ext>
            </p:extLst>
          </p:nvPr>
        </p:nvGraphicFramePr>
        <p:xfrm>
          <a:off x="1835696" y="1484784"/>
          <a:ext cx="1535832" cy="1926208"/>
        </p:xfrm>
        <a:graphic>
          <a:graphicData uri="http://schemas.openxmlformats.org/drawingml/2006/table">
            <a:tbl>
              <a:tblPr firstRow="1" bandRow="1">
                <a:tableStyleId>{5C22544A-7EE6-4342-B048-85BDC9FD1C3A}</a:tableStyleId>
              </a:tblPr>
              <a:tblGrid>
                <a:gridCol w="360040"/>
                <a:gridCol w="1175792"/>
              </a:tblGrid>
              <a:tr h="44284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smtClean="0"/>
                        <a:t>変数テーブル</a:t>
                      </a:r>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smtClean="0"/>
                    </a:p>
                  </a:txBody>
                  <a:tcPr/>
                </a:tc>
              </a:tr>
              <a:tr h="370840">
                <a:tc>
                  <a:txBody>
                    <a:bodyPr/>
                    <a:lstStyle/>
                    <a:p>
                      <a:r>
                        <a:rPr kumimoji="1" lang="en-US" altLang="ja-JP" dirty="0" smtClean="0"/>
                        <a:t>0</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r>
                        <a:rPr kumimoji="1" lang="en-US" altLang="ja-JP" dirty="0" smtClean="0"/>
                        <a:t>100000</a:t>
                      </a:r>
                      <a:endParaRPr kumimoji="1" lang="ja-JP" altLang="en-US" dirty="0"/>
                    </a:p>
                  </a:txBody>
                  <a:tcPr/>
                </a:tc>
              </a:tr>
              <a:tr h="370840">
                <a:tc>
                  <a:txBody>
                    <a:bodyPr/>
                    <a:lstStyle/>
                    <a:p>
                      <a:r>
                        <a:rPr kumimoji="1" lang="en-US" altLang="ja-JP" dirty="0" smtClean="0"/>
                        <a:t>3</a:t>
                      </a:r>
                      <a:endParaRPr kumimoji="1" lang="ja-JP" altLang="en-US" dirty="0"/>
                    </a:p>
                  </a:txBody>
                  <a:tcPr/>
                </a:tc>
                <a:tc>
                  <a:txBody>
                    <a:bodyPr/>
                    <a:lstStyle/>
                    <a:p>
                      <a:endParaRPr kumimoji="1" lang="ja-JP" altLang="en-US" dirty="0"/>
                    </a:p>
                  </a:txBody>
                  <a:tcPr/>
                </a:tc>
              </a:tr>
            </a:tbl>
          </a:graphicData>
        </a:graphic>
      </p:graphicFrame>
      <p:sp>
        <p:nvSpPr>
          <p:cNvPr id="6" name="角丸四角形吹き出し 5"/>
          <p:cNvSpPr/>
          <p:nvPr/>
        </p:nvSpPr>
        <p:spPr>
          <a:xfrm>
            <a:off x="5292080" y="2492896"/>
            <a:ext cx="3456384" cy="720080"/>
          </a:xfrm>
          <a:prstGeom prst="wedgeRoundRectCallout">
            <a:avLst>
              <a:gd name="adj1" fmla="val -56107"/>
              <a:gd name="adj2" fmla="val -35942"/>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a:t>スタックから</a:t>
            </a:r>
            <a:r>
              <a:rPr lang="ja-JP" altLang="en-US" dirty="0" smtClean="0"/>
              <a:t>変数</a:t>
            </a:r>
            <a:r>
              <a:rPr lang="en-US" altLang="ja-JP" dirty="0" smtClean="0"/>
              <a:t> 2 </a:t>
            </a:r>
            <a:r>
              <a:rPr lang="ja-JP" altLang="en-US" dirty="0" smtClean="0"/>
              <a:t>に</a:t>
            </a:r>
            <a:r>
              <a:rPr lang="ja-JP" altLang="en-US" dirty="0"/>
              <a:t>取り出す</a:t>
            </a:r>
          </a:p>
        </p:txBody>
      </p:sp>
    </p:spTree>
    <p:extLst>
      <p:ext uri="{BB962C8B-B14F-4D97-AF65-F5344CB8AC3E}">
        <p14:creationId xmlns:p14="http://schemas.microsoft.com/office/powerpoint/2010/main" val="206113652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JVM </a:t>
            </a:r>
            <a:r>
              <a:rPr lang="ja-JP" altLang="en-US" dirty="0"/>
              <a:t>バイトコード実行の様子</a:t>
            </a:r>
            <a:endParaRPr kumimoji="1" lang="ja-JP" altLang="en-US" dirty="0"/>
          </a:p>
        </p:txBody>
      </p:sp>
      <p:sp>
        <p:nvSpPr>
          <p:cNvPr id="3" name="コンテンツ プレースホルダー 2"/>
          <p:cNvSpPr>
            <a:spLocks noGrp="1"/>
          </p:cNvSpPr>
          <p:nvPr>
            <p:ph idx="1"/>
          </p:nvPr>
        </p:nvSpPr>
        <p:spPr>
          <a:xfrm>
            <a:off x="3707904" y="1600200"/>
            <a:ext cx="4978896" cy="4525963"/>
          </a:xfrm>
        </p:spPr>
        <p:txBody>
          <a:bodyPr>
            <a:normAutofit fontScale="47500" lnSpcReduction="20000"/>
          </a:bodyPr>
          <a:lstStyle/>
          <a:p>
            <a:pPr marL="0" indent="0">
              <a:buNone/>
            </a:pPr>
            <a:r>
              <a:rPr lang="en-US" altLang="ja-JP" b="1" dirty="0">
                <a:latin typeface="Courier New" pitchFamily="49" charset="0"/>
                <a:cs typeface="Courier New" pitchFamily="49" charset="0"/>
              </a:rPr>
              <a:t>0: iconst_1</a:t>
            </a:r>
          </a:p>
          <a:p>
            <a:pPr marL="0" indent="0">
              <a:buNone/>
            </a:pPr>
            <a:r>
              <a:rPr lang="en-US" altLang="ja-JP" b="1" dirty="0">
                <a:latin typeface="Courier New" pitchFamily="49" charset="0"/>
                <a:cs typeface="Courier New" pitchFamily="49" charset="0"/>
              </a:rPr>
              <a:t>1: istore_1</a:t>
            </a:r>
          </a:p>
          <a:p>
            <a:pPr marL="0" indent="0">
              <a:buNone/>
            </a:pPr>
            <a:r>
              <a:rPr lang="en-US" altLang="ja-JP" b="1" dirty="0">
                <a:latin typeface="Courier New" pitchFamily="49" charset="0"/>
                <a:cs typeface="Courier New" pitchFamily="49" charset="0"/>
              </a:rPr>
              <a:t>2: </a:t>
            </a:r>
            <a:r>
              <a:rPr lang="en-US" altLang="ja-JP" b="1" dirty="0" err="1">
                <a:latin typeface="Courier New" pitchFamily="49" charset="0"/>
                <a:cs typeface="Courier New" pitchFamily="49" charset="0"/>
              </a:rPr>
              <a:t>ldc</a:t>
            </a:r>
            <a:r>
              <a:rPr lang="en-US" altLang="ja-JP" b="1" dirty="0">
                <a:latin typeface="Courier New" pitchFamily="49" charset="0"/>
                <a:cs typeface="Courier New" pitchFamily="49" charset="0"/>
              </a:rPr>
              <a:t>           #2                  // </a:t>
            </a:r>
            <a:r>
              <a:rPr lang="en-US" altLang="ja-JP" b="1" dirty="0" err="1">
                <a:latin typeface="Courier New" pitchFamily="49" charset="0"/>
                <a:cs typeface="Courier New" pitchFamily="49" charset="0"/>
              </a:rPr>
              <a:t>int</a:t>
            </a:r>
            <a:r>
              <a:rPr lang="en-US" altLang="ja-JP" b="1" dirty="0">
                <a:latin typeface="Courier New" pitchFamily="49" charset="0"/>
                <a:cs typeface="Courier New" pitchFamily="49" charset="0"/>
              </a:rPr>
              <a:t> 100000</a:t>
            </a:r>
          </a:p>
          <a:p>
            <a:pPr marL="0" indent="0">
              <a:buNone/>
            </a:pPr>
            <a:r>
              <a:rPr lang="en-US" altLang="ja-JP" b="1" dirty="0">
                <a:latin typeface="Courier New" pitchFamily="49" charset="0"/>
                <a:cs typeface="Courier New" pitchFamily="49" charset="0"/>
              </a:rPr>
              <a:t>4: istore_2</a:t>
            </a:r>
          </a:p>
          <a:p>
            <a:pPr marL="0" indent="0">
              <a:buNone/>
            </a:pPr>
            <a:r>
              <a:rPr lang="en-US" altLang="ja-JP" b="1" dirty="0">
                <a:latin typeface="Courier New" pitchFamily="49" charset="0"/>
                <a:cs typeface="Courier New" pitchFamily="49" charset="0"/>
              </a:rPr>
              <a:t>5: iload_1</a:t>
            </a:r>
          </a:p>
          <a:p>
            <a:pPr marL="0" indent="0">
              <a:buNone/>
            </a:pPr>
            <a:r>
              <a:rPr lang="en-US" altLang="ja-JP" b="1" dirty="0">
                <a:latin typeface="Courier New" pitchFamily="49" charset="0"/>
                <a:cs typeface="Courier New" pitchFamily="49" charset="0"/>
              </a:rPr>
              <a:t>6: iload_2</a:t>
            </a:r>
          </a:p>
          <a:p>
            <a:pPr marL="0" indent="0">
              <a:buNone/>
            </a:pPr>
            <a:r>
              <a:rPr lang="en-US" altLang="ja-JP" b="1" dirty="0">
                <a:latin typeface="Courier New" pitchFamily="49" charset="0"/>
                <a:cs typeface="Courier New" pitchFamily="49" charset="0"/>
              </a:rPr>
              <a:t>7: </a:t>
            </a:r>
            <a:r>
              <a:rPr lang="en-US" altLang="ja-JP" b="1" dirty="0" err="1">
                <a:latin typeface="Courier New" pitchFamily="49" charset="0"/>
                <a:cs typeface="Courier New" pitchFamily="49" charset="0"/>
              </a:rPr>
              <a:t>iadd</a:t>
            </a:r>
            <a:endParaRPr lang="en-US" altLang="ja-JP" b="1" dirty="0">
              <a:latin typeface="Courier New" pitchFamily="49" charset="0"/>
              <a:cs typeface="Courier New" pitchFamily="49" charset="0"/>
            </a:endParaRPr>
          </a:p>
          <a:p>
            <a:pPr marL="0" indent="0">
              <a:buNone/>
            </a:pPr>
            <a:r>
              <a:rPr lang="en-US" altLang="ja-JP" b="1" dirty="0">
                <a:latin typeface="Courier New" pitchFamily="49" charset="0"/>
                <a:cs typeface="Courier New" pitchFamily="49" charset="0"/>
              </a:rPr>
              <a:t>8: istore_3</a:t>
            </a:r>
          </a:p>
          <a:p>
            <a:pPr marL="0" indent="0">
              <a:buNone/>
            </a:pPr>
            <a:r>
              <a:rPr lang="en-US" altLang="ja-JP" b="1" dirty="0">
                <a:latin typeface="Courier New" pitchFamily="49" charset="0"/>
                <a:cs typeface="Courier New" pitchFamily="49" charset="0"/>
              </a:rPr>
              <a:t>9: </a:t>
            </a:r>
            <a:r>
              <a:rPr lang="en-US" altLang="ja-JP" b="1" dirty="0" err="1">
                <a:latin typeface="Courier New" pitchFamily="49" charset="0"/>
                <a:cs typeface="Courier New" pitchFamily="49" charset="0"/>
              </a:rPr>
              <a:t>getstatic</a:t>
            </a:r>
            <a:r>
              <a:rPr lang="en-US" altLang="ja-JP" b="1" dirty="0">
                <a:latin typeface="Courier New" pitchFamily="49" charset="0"/>
                <a:cs typeface="Courier New" pitchFamily="49" charset="0"/>
              </a:rPr>
              <a:t>     #3                  // Field java/</a:t>
            </a:r>
            <a:r>
              <a:rPr lang="en-US" altLang="ja-JP" b="1" dirty="0" err="1">
                <a:latin typeface="Courier New" pitchFamily="49" charset="0"/>
                <a:cs typeface="Courier New" pitchFamily="49" charset="0"/>
              </a:rPr>
              <a:t>lang</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System.out:Ljava</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a:t>
            </a:r>
            <a:r>
              <a:rPr lang="en-US" altLang="ja-JP" b="1" dirty="0">
                <a:latin typeface="Courier New" pitchFamily="49" charset="0"/>
                <a:cs typeface="Courier New" pitchFamily="49" charset="0"/>
              </a:rPr>
              <a:t>;</a:t>
            </a:r>
          </a:p>
          <a:p>
            <a:pPr marL="0" indent="0">
              <a:buNone/>
            </a:pPr>
            <a:r>
              <a:rPr lang="en-US" altLang="ja-JP" b="1" dirty="0">
                <a:latin typeface="Courier New" pitchFamily="49" charset="0"/>
                <a:cs typeface="Courier New" pitchFamily="49" charset="0"/>
              </a:rPr>
              <a:t>12: iload_3</a:t>
            </a:r>
          </a:p>
          <a:p>
            <a:pPr marL="0" indent="0">
              <a:buNone/>
            </a:pPr>
            <a:r>
              <a:rPr lang="en-US" altLang="ja-JP" b="1" dirty="0">
                <a:latin typeface="Courier New" pitchFamily="49" charset="0"/>
                <a:cs typeface="Courier New" pitchFamily="49" charset="0"/>
              </a:rPr>
              <a:t>13: </a:t>
            </a:r>
            <a:r>
              <a:rPr lang="en-US" altLang="ja-JP" b="1" dirty="0" err="1">
                <a:latin typeface="Courier New" pitchFamily="49" charset="0"/>
                <a:cs typeface="Courier New" pitchFamily="49" charset="0"/>
              </a:rPr>
              <a:t>invokevirtual</a:t>
            </a:r>
            <a:r>
              <a:rPr lang="en-US" altLang="ja-JP" b="1" dirty="0">
                <a:latin typeface="Courier New" pitchFamily="49" charset="0"/>
                <a:cs typeface="Courier New" pitchFamily="49" charset="0"/>
              </a:rPr>
              <a:t> #4                  // Method java/</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PrintStream.print</a:t>
            </a:r>
            <a:r>
              <a:rPr lang="en-US" altLang="ja-JP" b="1" dirty="0">
                <a:latin typeface="Courier New" pitchFamily="49" charset="0"/>
                <a:cs typeface="Courier New" pitchFamily="49" charset="0"/>
              </a:rPr>
              <a:t>:(I)V</a:t>
            </a:r>
          </a:p>
          <a:p>
            <a:pPr marL="0" indent="0">
              <a:buNone/>
            </a:pPr>
            <a:r>
              <a:rPr lang="en-US" altLang="ja-JP" b="1" dirty="0">
                <a:latin typeface="Courier New" pitchFamily="49" charset="0"/>
                <a:cs typeface="Courier New" pitchFamily="49" charset="0"/>
              </a:rPr>
              <a:t>16: return</a:t>
            </a:r>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4122191427"/>
              </p:ext>
            </p:extLst>
          </p:nvPr>
        </p:nvGraphicFramePr>
        <p:xfrm>
          <a:off x="107504" y="1484784"/>
          <a:ext cx="1535832" cy="3038728"/>
        </p:xfrm>
        <a:graphic>
          <a:graphicData uri="http://schemas.openxmlformats.org/drawingml/2006/table">
            <a:tbl>
              <a:tblPr firstRow="1" bandRow="1">
                <a:tableStyleId>{5C22544A-7EE6-4342-B048-85BDC9FD1C3A}</a:tableStyleId>
              </a:tblPr>
              <a:tblGrid>
                <a:gridCol w="1535832"/>
              </a:tblGrid>
              <a:tr h="442848">
                <a:tc>
                  <a:txBody>
                    <a:bodyPr/>
                    <a:lstStyle/>
                    <a:p>
                      <a:pPr algn="ctr"/>
                      <a:r>
                        <a:rPr kumimoji="1" lang="ja-JP" altLang="en-US" dirty="0" smtClean="0"/>
                        <a:t>スタック</a:t>
                      </a:r>
                      <a:endParaRPr kumimoji="1" lang="ja-JP" altLang="en-US" dirty="0"/>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a:p>
                  </a:txBody>
                  <a:tcPr/>
                </a:tc>
              </a:tr>
              <a:tr h="370840">
                <a:tc>
                  <a:txBody>
                    <a:bodyPr/>
                    <a:lstStyle/>
                    <a:p>
                      <a:endParaRPr kumimoji="1" lang="ja-JP" altLang="en-US"/>
                    </a:p>
                  </a:txBody>
                  <a:tcPr/>
                </a:tc>
              </a:tr>
              <a:tr h="370840">
                <a:tc>
                  <a:txBody>
                    <a:bodyPr/>
                    <a:lstStyle/>
                    <a:p>
                      <a:r>
                        <a:rPr kumimoji="1" lang="en-US" altLang="ja-JP" dirty="0" smtClean="0"/>
                        <a:t>1</a:t>
                      </a:r>
                      <a:endParaRPr kumimoji="1" lang="ja-JP" altLang="en-US" dirty="0"/>
                    </a:p>
                  </a:txBody>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2122093675"/>
              </p:ext>
            </p:extLst>
          </p:nvPr>
        </p:nvGraphicFramePr>
        <p:xfrm>
          <a:off x="1835696" y="1484784"/>
          <a:ext cx="1535832" cy="1926208"/>
        </p:xfrm>
        <a:graphic>
          <a:graphicData uri="http://schemas.openxmlformats.org/drawingml/2006/table">
            <a:tbl>
              <a:tblPr firstRow="1" bandRow="1">
                <a:tableStyleId>{5C22544A-7EE6-4342-B048-85BDC9FD1C3A}</a:tableStyleId>
              </a:tblPr>
              <a:tblGrid>
                <a:gridCol w="360040"/>
                <a:gridCol w="1175792"/>
              </a:tblGrid>
              <a:tr h="44284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smtClean="0"/>
                        <a:t>変数テーブル</a:t>
                      </a:r>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smtClean="0"/>
                    </a:p>
                  </a:txBody>
                  <a:tcPr/>
                </a:tc>
              </a:tr>
              <a:tr h="370840">
                <a:tc>
                  <a:txBody>
                    <a:bodyPr/>
                    <a:lstStyle/>
                    <a:p>
                      <a:r>
                        <a:rPr kumimoji="1" lang="en-US" altLang="ja-JP" dirty="0" smtClean="0"/>
                        <a:t>0</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r>
                        <a:rPr kumimoji="1" lang="en-US" altLang="ja-JP" dirty="0" smtClean="0"/>
                        <a:t>100000</a:t>
                      </a:r>
                      <a:endParaRPr kumimoji="1" lang="ja-JP" altLang="en-US" dirty="0"/>
                    </a:p>
                  </a:txBody>
                  <a:tcPr/>
                </a:tc>
              </a:tr>
              <a:tr h="370840">
                <a:tc>
                  <a:txBody>
                    <a:bodyPr/>
                    <a:lstStyle/>
                    <a:p>
                      <a:r>
                        <a:rPr kumimoji="1" lang="en-US" altLang="ja-JP" dirty="0" smtClean="0"/>
                        <a:t>3</a:t>
                      </a:r>
                      <a:endParaRPr kumimoji="1" lang="ja-JP" altLang="en-US" dirty="0"/>
                    </a:p>
                  </a:txBody>
                  <a:tcPr/>
                </a:tc>
                <a:tc>
                  <a:txBody>
                    <a:bodyPr/>
                    <a:lstStyle/>
                    <a:p>
                      <a:endParaRPr kumimoji="1" lang="ja-JP" altLang="en-US" dirty="0"/>
                    </a:p>
                  </a:txBody>
                  <a:tcPr/>
                </a:tc>
              </a:tr>
            </a:tbl>
          </a:graphicData>
        </a:graphic>
      </p:graphicFrame>
      <p:sp>
        <p:nvSpPr>
          <p:cNvPr id="6" name="角丸四角形吹き出し 5"/>
          <p:cNvSpPr/>
          <p:nvPr/>
        </p:nvSpPr>
        <p:spPr>
          <a:xfrm>
            <a:off x="5292080" y="2492896"/>
            <a:ext cx="3456384" cy="720080"/>
          </a:xfrm>
          <a:prstGeom prst="wedgeRoundRectCallout">
            <a:avLst>
              <a:gd name="adj1" fmla="val -59452"/>
              <a:gd name="adj2" fmla="val -5291"/>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変数</a:t>
            </a:r>
            <a:r>
              <a:rPr kumimoji="1" lang="en-US" altLang="ja-JP" dirty="0" smtClean="0"/>
              <a:t> 1 </a:t>
            </a:r>
            <a:r>
              <a:rPr kumimoji="1" lang="ja-JP" altLang="en-US" dirty="0" smtClean="0"/>
              <a:t>からコピーして</a:t>
            </a:r>
            <a:endParaRPr kumimoji="1" lang="en-US" altLang="ja-JP" dirty="0" smtClean="0"/>
          </a:p>
          <a:p>
            <a:pPr algn="ctr"/>
            <a:r>
              <a:rPr kumimoji="1" lang="ja-JP" altLang="en-US" dirty="0" smtClean="0"/>
              <a:t>スタックに積む</a:t>
            </a:r>
            <a:endParaRPr kumimoji="1" lang="ja-JP" altLang="en-US" dirty="0"/>
          </a:p>
        </p:txBody>
      </p:sp>
    </p:spTree>
    <p:extLst>
      <p:ext uri="{BB962C8B-B14F-4D97-AF65-F5344CB8AC3E}">
        <p14:creationId xmlns:p14="http://schemas.microsoft.com/office/powerpoint/2010/main" val="410992627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JVM </a:t>
            </a:r>
            <a:r>
              <a:rPr lang="ja-JP" altLang="en-US" dirty="0"/>
              <a:t>バイトコード実行の様子</a:t>
            </a:r>
            <a:endParaRPr kumimoji="1" lang="ja-JP" altLang="en-US" dirty="0"/>
          </a:p>
        </p:txBody>
      </p:sp>
      <p:sp>
        <p:nvSpPr>
          <p:cNvPr id="3" name="コンテンツ プレースホルダー 2"/>
          <p:cNvSpPr>
            <a:spLocks noGrp="1"/>
          </p:cNvSpPr>
          <p:nvPr>
            <p:ph idx="1"/>
          </p:nvPr>
        </p:nvSpPr>
        <p:spPr>
          <a:xfrm>
            <a:off x="3707904" y="1600200"/>
            <a:ext cx="4978896" cy="4525963"/>
          </a:xfrm>
        </p:spPr>
        <p:txBody>
          <a:bodyPr>
            <a:normAutofit fontScale="47500" lnSpcReduction="20000"/>
          </a:bodyPr>
          <a:lstStyle/>
          <a:p>
            <a:pPr marL="0" indent="0">
              <a:buNone/>
            </a:pPr>
            <a:r>
              <a:rPr lang="en-US" altLang="ja-JP" b="1" dirty="0">
                <a:latin typeface="Courier New" pitchFamily="49" charset="0"/>
                <a:cs typeface="Courier New" pitchFamily="49" charset="0"/>
              </a:rPr>
              <a:t>0: iconst_1</a:t>
            </a:r>
          </a:p>
          <a:p>
            <a:pPr marL="0" indent="0">
              <a:buNone/>
            </a:pPr>
            <a:r>
              <a:rPr lang="en-US" altLang="ja-JP" b="1" dirty="0">
                <a:latin typeface="Courier New" pitchFamily="49" charset="0"/>
                <a:cs typeface="Courier New" pitchFamily="49" charset="0"/>
              </a:rPr>
              <a:t>1: istore_1</a:t>
            </a:r>
          </a:p>
          <a:p>
            <a:pPr marL="0" indent="0">
              <a:buNone/>
            </a:pPr>
            <a:r>
              <a:rPr lang="en-US" altLang="ja-JP" b="1" dirty="0">
                <a:latin typeface="Courier New" pitchFamily="49" charset="0"/>
                <a:cs typeface="Courier New" pitchFamily="49" charset="0"/>
              </a:rPr>
              <a:t>2: </a:t>
            </a:r>
            <a:r>
              <a:rPr lang="en-US" altLang="ja-JP" b="1" dirty="0" err="1">
                <a:latin typeface="Courier New" pitchFamily="49" charset="0"/>
                <a:cs typeface="Courier New" pitchFamily="49" charset="0"/>
              </a:rPr>
              <a:t>ldc</a:t>
            </a:r>
            <a:r>
              <a:rPr lang="en-US" altLang="ja-JP" b="1" dirty="0">
                <a:latin typeface="Courier New" pitchFamily="49" charset="0"/>
                <a:cs typeface="Courier New" pitchFamily="49" charset="0"/>
              </a:rPr>
              <a:t>           #2                  // </a:t>
            </a:r>
            <a:r>
              <a:rPr lang="en-US" altLang="ja-JP" b="1" dirty="0" err="1">
                <a:latin typeface="Courier New" pitchFamily="49" charset="0"/>
                <a:cs typeface="Courier New" pitchFamily="49" charset="0"/>
              </a:rPr>
              <a:t>int</a:t>
            </a:r>
            <a:r>
              <a:rPr lang="en-US" altLang="ja-JP" b="1" dirty="0">
                <a:latin typeface="Courier New" pitchFamily="49" charset="0"/>
                <a:cs typeface="Courier New" pitchFamily="49" charset="0"/>
              </a:rPr>
              <a:t> 100000</a:t>
            </a:r>
          </a:p>
          <a:p>
            <a:pPr marL="0" indent="0">
              <a:buNone/>
            </a:pPr>
            <a:r>
              <a:rPr lang="en-US" altLang="ja-JP" b="1" dirty="0">
                <a:latin typeface="Courier New" pitchFamily="49" charset="0"/>
                <a:cs typeface="Courier New" pitchFamily="49" charset="0"/>
              </a:rPr>
              <a:t>4: istore_2</a:t>
            </a:r>
          </a:p>
          <a:p>
            <a:pPr marL="0" indent="0">
              <a:buNone/>
            </a:pPr>
            <a:r>
              <a:rPr lang="en-US" altLang="ja-JP" b="1" dirty="0">
                <a:latin typeface="Courier New" pitchFamily="49" charset="0"/>
                <a:cs typeface="Courier New" pitchFamily="49" charset="0"/>
              </a:rPr>
              <a:t>5: iload_1</a:t>
            </a:r>
          </a:p>
          <a:p>
            <a:pPr marL="0" indent="0">
              <a:buNone/>
            </a:pPr>
            <a:r>
              <a:rPr lang="en-US" altLang="ja-JP" b="1" dirty="0">
                <a:latin typeface="Courier New" pitchFamily="49" charset="0"/>
                <a:cs typeface="Courier New" pitchFamily="49" charset="0"/>
              </a:rPr>
              <a:t>6: iload_2</a:t>
            </a:r>
          </a:p>
          <a:p>
            <a:pPr marL="0" indent="0">
              <a:buNone/>
            </a:pPr>
            <a:r>
              <a:rPr lang="en-US" altLang="ja-JP" b="1" dirty="0">
                <a:latin typeface="Courier New" pitchFamily="49" charset="0"/>
                <a:cs typeface="Courier New" pitchFamily="49" charset="0"/>
              </a:rPr>
              <a:t>7: </a:t>
            </a:r>
            <a:r>
              <a:rPr lang="en-US" altLang="ja-JP" b="1" dirty="0" err="1">
                <a:latin typeface="Courier New" pitchFamily="49" charset="0"/>
                <a:cs typeface="Courier New" pitchFamily="49" charset="0"/>
              </a:rPr>
              <a:t>iadd</a:t>
            </a:r>
            <a:endParaRPr lang="en-US" altLang="ja-JP" b="1" dirty="0">
              <a:latin typeface="Courier New" pitchFamily="49" charset="0"/>
              <a:cs typeface="Courier New" pitchFamily="49" charset="0"/>
            </a:endParaRPr>
          </a:p>
          <a:p>
            <a:pPr marL="0" indent="0">
              <a:buNone/>
            </a:pPr>
            <a:r>
              <a:rPr lang="en-US" altLang="ja-JP" b="1" dirty="0">
                <a:latin typeface="Courier New" pitchFamily="49" charset="0"/>
                <a:cs typeface="Courier New" pitchFamily="49" charset="0"/>
              </a:rPr>
              <a:t>8: istore_3</a:t>
            </a:r>
          </a:p>
          <a:p>
            <a:pPr marL="0" indent="0">
              <a:buNone/>
            </a:pPr>
            <a:r>
              <a:rPr lang="en-US" altLang="ja-JP" b="1" dirty="0">
                <a:latin typeface="Courier New" pitchFamily="49" charset="0"/>
                <a:cs typeface="Courier New" pitchFamily="49" charset="0"/>
              </a:rPr>
              <a:t>9: </a:t>
            </a:r>
            <a:r>
              <a:rPr lang="en-US" altLang="ja-JP" b="1" dirty="0" err="1">
                <a:latin typeface="Courier New" pitchFamily="49" charset="0"/>
                <a:cs typeface="Courier New" pitchFamily="49" charset="0"/>
              </a:rPr>
              <a:t>getstatic</a:t>
            </a:r>
            <a:r>
              <a:rPr lang="en-US" altLang="ja-JP" b="1" dirty="0">
                <a:latin typeface="Courier New" pitchFamily="49" charset="0"/>
                <a:cs typeface="Courier New" pitchFamily="49" charset="0"/>
              </a:rPr>
              <a:t>     #3                  // Field java/</a:t>
            </a:r>
            <a:r>
              <a:rPr lang="en-US" altLang="ja-JP" b="1" dirty="0" err="1">
                <a:latin typeface="Courier New" pitchFamily="49" charset="0"/>
                <a:cs typeface="Courier New" pitchFamily="49" charset="0"/>
              </a:rPr>
              <a:t>lang</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System.out:Ljava</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a:t>
            </a:r>
            <a:r>
              <a:rPr lang="en-US" altLang="ja-JP" b="1" dirty="0">
                <a:latin typeface="Courier New" pitchFamily="49" charset="0"/>
                <a:cs typeface="Courier New" pitchFamily="49" charset="0"/>
              </a:rPr>
              <a:t>;</a:t>
            </a:r>
          </a:p>
          <a:p>
            <a:pPr marL="0" indent="0">
              <a:buNone/>
            </a:pPr>
            <a:r>
              <a:rPr lang="en-US" altLang="ja-JP" b="1" dirty="0">
                <a:latin typeface="Courier New" pitchFamily="49" charset="0"/>
                <a:cs typeface="Courier New" pitchFamily="49" charset="0"/>
              </a:rPr>
              <a:t>12: iload_3</a:t>
            </a:r>
          </a:p>
          <a:p>
            <a:pPr marL="0" indent="0">
              <a:buNone/>
            </a:pPr>
            <a:r>
              <a:rPr lang="en-US" altLang="ja-JP" b="1" dirty="0">
                <a:latin typeface="Courier New" pitchFamily="49" charset="0"/>
                <a:cs typeface="Courier New" pitchFamily="49" charset="0"/>
              </a:rPr>
              <a:t>13: </a:t>
            </a:r>
            <a:r>
              <a:rPr lang="en-US" altLang="ja-JP" b="1" dirty="0" err="1">
                <a:latin typeface="Courier New" pitchFamily="49" charset="0"/>
                <a:cs typeface="Courier New" pitchFamily="49" charset="0"/>
              </a:rPr>
              <a:t>invokevirtual</a:t>
            </a:r>
            <a:r>
              <a:rPr lang="en-US" altLang="ja-JP" b="1" dirty="0">
                <a:latin typeface="Courier New" pitchFamily="49" charset="0"/>
                <a:cs typeface="Courier New" pitchFamily="49" charset="0"/>
              </a:rPr>
              <a:t> #4                  // Method java/</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PrintStream.print</a:t>
            </a:r>
            <a:r>
              <a:rPr lang="en-US" altLang="ja-JP" b="1" dirty="0">
                <a:latin typeface="Courier New" pitchFamily="49" charset="0"/>
                <a:cs typeface="Courier New" pitchFamily="49" charset="0"/>
              </a:rPr>
              <a:t>:(I)V</a:t>
            </a:r>
          </a:p>
          <a:p>
            <a:pPr marL="0" indent="0">
              <a:buNone/>
            </a:pPr>
            <a:r>
              <a:rPr lang="en-US" altLang="ja-JP" b="1" dirty="0">
                <a:latin typeface="Courier New" pitchFamily="49" charset="0"/>
                <a:cs typeface="Courier New" pitchFamily="49" charset="0"/>
              </a:rPr>
              <a:t>16: return</a:t>
            </a:r>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2856342354"/>
              </p:ext>
            </p:extLst>
          </p:nvPr>
        </p:nvGraphicFramePr>
        <p:xfrm>
          <a:off x="107504" y="1484784"/>
          <a:ext cx="1535832" cy="3038728"/>
        </p:xfrm>
        <a:graphic>
          <a:graphicData uri="http://schemas.openxmlformats.org/drawingml/2006/table">
            <a:tbl>
              <a:tblPr firstRow="1" bandRow="1">
                <a:tableStyleId>{5C22544A-7EE6-4342-B048-85BDC9FD1C3A}</a:tableStyleId>
              </a:tblPr>
              <a:tblGrid>
                <a:gridCol w="1535832"/>
              </a:tblGrid>
              <a:tr h="442848">
                <a:tc>
                  <a:txBody>
                    <a:bodyPr/>
                    <a:lstStyle/>
                    <a:p>
                      <a:pPr algn="ctr"/>
                      <a:r>
                        <a:rPr kumimoji="1" lang="ja-JP" altLang="en-US" dirty="0" smtClean="0"/>
                        <a:t>スタック</a:t>
                      </a:r>
                      <a:endParaRPr kumimoji="1" lang="ja-JP" altLang="en-US" dirty="0"/>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a:p>
                  </a:txBody>
                  <a:tcPr/>
                </a:tc>
              </a:tr>
              <a:tr h="370840">
                <a:tc>
                  <a:txBody>
                    <a:bodyPr/>
                    <a:lstStyle/>
                    <a:p>
                      <a:r>
                        <a:rPr kumimoji="1" lang="en-US" altLang="ja-JP" dirty="0" smtClean="0"/>
                        <a:t>100000</a:t>
                      </a:r>
                      <a:endParaRPr kumimoji="1" lang="ja-JP" altLang="en-US" dirty="0"/>
                    </a:p>
                  </a:txBody>
                  <a:tcPr/>
                </a:tc>
              </a:tr>
              <a:tr h="370840">
                <a:tc>
                  <a:txBody>
                    <a:bodyPr/>
                    <a:lstStyle/>
                    <a:p>
                      <a:r>
                        <a:rPr kumimoji="1" lang="en-US" altLang="ja-JP" dirty="0" smtClean="0"/>
                        <a:t>1</a:t>
                      </a:r>
                      <a:endParaRPr kumimoji="1" lang="ja-JP" altLang="en-US" dirty="0"/>
                    </a:p>
                  </a:txBody>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3753866759"/>
              </p:ext>
            </p:extLst>
          </p:nvPr>
        </p:nvGraphicFramePr>
        <p:xfrm>
          <a:off x="1835696" y="1484784"/>
          <a:ext cx="1535832" cy="1926208"/>
        </p:xfrm>
        <a:graphic>
          <a:graphicData uri="http://schemas.openxmlformats.org/drawingml/2006/table">
            <a:tbl>
              <a:tblPr firstRow="1" bandRow="1">
                <a:tableStyleId>{5C22544A-7EE6-4342-B048-85BDC9FD1C3A}</a:tableStyleId>
              </a:tblPr>
              <a:tblGrid>
                <a:gridCol w="360040"/>
                <a:gridCol w="1175792"/>
              </a:tblGrid>
              <a:tr h="44284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smtClean="0"/>
                        <a:t>変数テーブル</a:t>
                      </a:r>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smtClean="0"/>
                    </a:p>
                  </a:txBody>
                  <a:tcPr/>
                </a:tc>
              </a:tr>
              <a:tr h="370840">
                <a:tc>
                  <a:txBody>
                    <a:bodyPr/>
                    <a:lstStyle/>
                    <a:p>
                      <a:r>
                        <a:rPr kumimoji="1" lang="en-US" altLang="ja-JP" dirty="0" smtClean="0"/>
                        <a:t>0</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r>
                        <a:rPr kumimoji="1" lang="en-US" altLang="ja-JP" dirty="0" smtClean="0"/>
                        <a:t>100000</a:t>
                      </a:r>
                      <a:endParaRPr kumimoji="1" lang="ja-JP" altLang="en-US" dirty="0"/>
                    </a:p>
                  </a:txBody>
                  <a:tcPr/>
                </a:tc>
              </a:tr>
              <a:tr h="370840">
                <a:tc>
                  <a:txBody>
                    <a:bodyPr/>
                    <a:lstStyle/>
                    <a:p>
                      <a:r>
                        <a:rPr kumimoji="1" lang="en-US" altLang="ja-JP" dirty="0" smtClean="0"/>
                        <a:t>3</a:t>
                      </a:r>
                      <a:endParaRPr kumimoji="1" lang="ja-JP" altLang="en-US" dirty="0"/>
                    </a:p>
                  </a:txBody>
                  <a:tcPr/>
                </a:tc>
                <a:tc>
                  <a:txBody>
                    <a:bodyPr/>
                    <a:lstStyle/>
                    <a:p>
                      <a:endParaRPr kumimoji="1" lang="ja-JP" altLang="en-US" dirty="0"/>
                    </a:p>
                  </a:txBody>
                  <a:tcPr/>
                </a:tc>
              </a:tr>
            </a:tbl>
          </a:graphicData>
        </a:graphic>
      </p:graphicFrame>
      <p:sp>
        <p:nvSpPr>
          <p:cNvPr id="6" name="角丸四角形吹き出し 5"/>
          <p:cNvSpPr/>
          <p:nvPr/>
        </p:nvSpPr>
        <p:spPr>
          <a:xfrm>
            <a:off x="5292080" y="2492896"/>
            <a:ext cx="3456384" cy="720080"/>
          </a:xfrm>
          <a:prstGeom prst="wedgeRoundRectCallout">
            <a:avLst>
              <a:gd name="adj1" fmla="val -59452"/>
              <a:gd name="adj2" fmla="val 25361"/>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変数</a:t>
            </a:r>
            <a:r>
              <a:rPr kumimoji="1" lang="en-US" altLang="ja-JP" dirty="0" smtClean="0"/>
              <a:t> </a:t>
            </a:r>
            <a:r>
              <a:rPr lang="en-US" altLang="ja-JP" dirty="0" smtClean="0"/>
              <a:t>2 </a:t>
            </a:r>
            <a:r>
              <a:rPr kumimoji="1" lang="ja-JP" altLang="en-US" dirty="0" smtClean="0"/>
              <a:t>からコピーして</a:t>
            </a:r>
            <a:endParaRPr kumimoji="1" lang="en-US" altLang="ja-JP" dirty="0" smtClean="0"/>
          </a:p>
          <a:p>
            <a:pPr algn="ctr"/>
            <a:r>
              <a:rPr kumimoji="1" lang="ja-JP" altLang="en-US" dirty="0" smtClean="0"/>
              <a:t>スタックに積む</a:t>
            </a:r>
            <a:endParaRPr kumimoji="1" lang="ja-JP" altLang="en-US" dirty="0"/>
          </a:p>
        </p:txBody>
      </p:sp>
    </p:spTree>
    <p:extLst>
      <p:ext uri="{BB962C8B-B14F-4D97-AF65-F5344CB8AC3E}">
        <p14:creationId xmlns:p14="http://schemas.microsoft.com/office/powerpoint/2010/main" val="83618760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JVM </a:t>
            </a:r>
            <a:r>
              <a:rPr lang="ja-JP" altLang="en-US" dirty="0"/>
              <a:t>バイトコード実行の様子</a:t>
            </a:r>
            <a:endParaRPr kumimoji="1" lang="ja-JP" altLang="en-US" dirty="0"/>
          </a:p>
        </p:txBody>
      </p:sp>
      <p:sp>
        <p:nvSpPr>
          <p:cNvPr id="3" name="コンテンツ プレースホルダー 2"/>
          <p:cNvSpPr>
            <a:spLocks noGrp="1"/>
          </p:cNvSpPr>
          <p:nvPr>
            <p:ph idx="1"/>
          </p:nvPr>
        </p:nvSpPr>
        <p:spPr>
          <a:xfrm>
            <a:off x="3707904" y="1600200"/>
            <a:ext cx="4978896" cy="4525963"/>
          </a:xfrm>
        </p:spPr>
        <p:txBody>
          <a:bodyPr>
            <a:normAutofit fontScale="47500" lnSpcReduction="20000"/>
          </a:bodyPr>
          <a:lstStyle/>
          <a:p>
            <a:pPr marL="0" indent="0">
              <a:buNone/>
            </a:pPr>
            <a:r>
              <a:rPr lang="en-US" altLang="ja-JP" b="1" dirty="0">
                <a:latin typeface="Courier New" pitchFamily="49" charset="0"/>
                <a:cs typeface="Courier New" pitchFamily="49" charset="0"/>
              </a:rPr>
              <a:t>0: iconst_1</a:t>
            </a:r>
          </a:p>
          <a:p>
            <a:pPr marL="0" indent="0">
              <a:buNone/>
            </a:pPr>
            <a:r>
              <a:rPr lang="en-US" altLang="ja-JP" b="1" dirty="0">
                <a:latin typeface="Courier New" pitchFamily="49" charset="0"/>
                <a:cs typeface="Courier New" pitchFamily="49" charset="0"/>
              </a:rPr>
              <a:t>1: istore_1</a:t>
            </a:r>
          </a:p>
          <a:p>
            <a:pPr marL="0" indent="0">
              <a:buNone/>
            </a:pPr>
            <a:r>
              <a:rPr lang="en-US" altLang="ja-JP" b="1" dirty="0">
                <a:latin typeface="Courier New" pitchFamily="49" charset="0"/>
                <a:cs typeface="Courier New" pitchFamily="49" charset="0"/>
              </a:rPr>
              <a:t>2: </a:t>
            </a:r>
            <a:r>
              <a:rPr lang="en-US" altLang="ja-JP" b="1" dirty="0" err="1">
                <a:latin typeface="Courier New" pitchFamily="49" charset="0"/>
                <a:cs typeface="Courier New" pitchFamily="49" charset="0"/>
              </a:rPr>
              <a:t>ldc</a:t>
            </a:r>
            <a:r>
              <a:rPr lang="en-US" altLang="ja-JP" b="1" dirty="0">
                <a:latin typeface="Courier New" pitchFamily="49" charset="0"/>
                <a:cs typeface="Courier New" pitchFamily="49" charset="0"/>
              </a:rPr>
              <a:t>           #2                  // </a:t>
            </a:r>
            <a:r>
              <a:rPr lang="en-US" altLang="ja-JP" b="1" dirty="0" err="1">
                <a:latin typeface="Courier New" pitchFamily="49" charset="0"/>
                <a:cs typeface="Courier New" pitchFamily="49" charset="0"/>
              </a:rPr>
              <a:t>int</a:t>
            </a:r>
            <a:r>
              <a:rPr lang="en-US" altLang="ja-JP" b="1" dirty="0">
                <a:latin typeface="Courier New" pitchFamily="49" charset="0"/>
                <a:cs typeface="Courier New" pitchFamily="49" charset="0"/>
              </a:rPr>
              <a:t> 100000</a:t>
            </a:r>
          </a:p>
          <a:p>
            <a:pPr marL="0" indent="0">
              <a:buNone/>
            </a:pPr>
            <a:r>
              <a:rPr lang="en-US" altLang="ja-JP" b="1" dirty="0">
                <a:latin typeface="Courier New" pitchFamily="49" charset="0"/>
                <a:cs typeface="Courier New" pitchFamily="49" charset="0"/>
              </a:rPr>
              <a:t>4: istore_2</a:t>
            </a:r>
          </a:p>
          <a:p>
            <a:pPr marL="0" indent="0">
              <a:buNone/>
            </a:pPr>
            <a:r>
              <a:rPr lang="en-US" altLang="ja-JP" b="1" dirty="0">
                <a:latin typeface="Courier New" pitchFamily="49" charset="0"/>
                <a:cs typeface="Courier New" pitchFamily="49" charset="0"/>
              </a:rPr>
              <a:t>5: iload_1</a:t>
            </a:r>
          </a:p>
          <a:p>
            <a:pPr marL="0" indent="0">
              <a:buNone/>
            </a:pPr>
            <a:r>
              <a:rPr lang="en-US" altLang="ja-JP" b="1" dirty="0">
                <a:latin typeface="Courier New" pitchFamily="49" charset="0"/>
                <a:cs typeface="Courier New" pitchFamily="49" charset="0"/>
              </a:rPr>
              <a:t>6: iload_2</a:t>
            </a:r>
          </a:p>
          <a:p>
            <a:pPr marL="0" indent="0">
              <a:buNone/>
            </a:pPr>
            <a:r>
              <a:rPr lang="en-US" altLang="ja-JP" b="1" dirty="0">
                <a:latin typeface="Courier New" pitchFamily="49" charset="0"/>
                <a:cs typeface="Courier New" pitchFamily="49" charset="0"/>
              </a:rPr>
              <a:t>7: </a:t>
            </a:r>
            <a:r>
              <a:rPr lang="en-US" altLang="ja-JP" b="1" dirty="0" err="1">
                <a:latin typeface="Courier New" pitchFamily="49" charset="0"/>
                <a:cs typeface="Courier New" pitchFamily="49" charset="0"/>
              </a:rPr>
              <a:t>iadd</a:t>
            </a:r>
            <a:endParaRPr lang="en-US" altLang="ja-JP" b="1" dirty="0">
              <a:latin typeface="Courier New" pitchFamily="49" charset="0"/>
              <a:cs typeface="Courier New" pitchFamily="49" charset="0"/>
            </a:endParaRPr>
          </a:p>
          <a:p>
            <a:pPr marL="0" indent="0">
              <a:buNone/>
            </a:pPr>
            <a:r>
              <a:rPr lang="en-US" altLang="ja-JP" b="1" dirty="0">
                <a:latin typeface="Courier New" pitchFamily="49" charset="0"/>
                <a:cs typeface="Courier New" pitchFamily="49" charset="0"/>
              </a:rPr>
              <a:t>8: istore_3</a:t>
            </a:r>
          </a:p>
          <a:p>
            <a:pPr marL="0" indent="0">
              <a:buNone/>
            </a:pPr>
            <a:r>
              <a:rPr lang="en-US" altLang="ja-JP" b="1" dirty="0">
                <a:latin typeface="Courier New" pitchFamily="49" charset="0"/>
                <a:cs typeface="Courier New" pitchFamily="49" charset="0"/>
              </a:rPr>
              <a:t>9: </a:t>
            </a:r>
            <a:r>
              <a:rPr lang="en-US" altLang="ja-JP" b="1" dirty="0" err="1">
                <a:latin typeface="Courier New" pitchFamily="49" charset="0"/>
                <a:cs typeface="Courier New" pitchFamily="49" charset="0"/>
              </a:rPr>
              <a:t>getstatic</a:t>
            </a:r>
            <a:r>
              <a:rPr lang="en-US" altLang="ja-JP" b="1" dirty="0">
                <a:latin typeface="Courier New" pitchFamily="49" charset="0"/>
                <a:cs typeface="Courier New" pitchFamily="49" charset="0"/>
              </a:rPr>
              <a:t>     #3                  // Field java/</a:t>
            </a:r>
            <a:r>
              <a:rPr lang="en-US" altLang="ja-JP" b="1" dirty="0" err="1">
                <a:latin typeface="Courier New" pitchFamily="49" charset="0"/>
                <a:cs typeface="Courier New" pitchFamily="49" charset="0"/>
              </a:rPr>
              <a:t>lang</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System.out:Ljava</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a:t>
            </a:r>
            <a:r>
              <a:rPr lang="en-US" altLang="ja-JP" b="1" dirty="0">
                <a:latin typeface="Courier New" pitchFamily="49" charset="0"/>
                <a:cs typeface="Courier New" pitchFamily="49" charset="0"/>
              </a:rPr>
              <a:t>;</a:t>
            </a:r>
          </a:p>
          <a:p>
            <a:pPr marL="0" indent="0">
              <a:buNone/>
            </a:pPr>
            <a:r>
              <a:rPr lang="en-US" altLang="ja-JP" b="1" dirty="0">
                <a:latin typeface="Courier New" pitchFamily="49" charset="0"/>
                <a:cs typeface="Courier New" pitchFamily="49" charset="0"/>
              </a:rPr>
              <a:t>12: iload_3</a:t>
            </a:r>
          </a:p>
          <a:p>
            <a:pPr marL="0" indent="0">
              <a:buNone/>
            </a:pPr>
            <a:r>
              <a:rPr lang="en-US" altLang="ja-JP" b="1" dirty="0">
                <a:latin typeface="Courier New" pitchFamily="49" charset="0"/>
                <a:cs typeface="Courier New" pitchFamily="49" charset="0"/>
              </a:rPr>
              <a:t>13: </a:t>
            </a:r>
            <a:r>
              <a:rPr lang="en-US" altLang="ja-JP" b="1" dirty="0" err="1">
                <a:latin typeface="Courier New" pitchFamily="49" charset="0"/>
                <a:cs typeface="Courier New" pitchFamily="49" charset="0"/>
              </a:rPr>
              <a:t>invokevirtual</a:t>
            </a:r>
            <a:r>
              <a:rPr lang="en-US" altLang="ja-JP" b="1" dirty="0">
                <a:latin typeface="Courier New" pitchFamily="49" charset="0"/>
                <a:cs typeface="Courier New" pitchFamily="49" charset="0"/>
              </a:rPr>
              <a:t> #4                  // Method java/</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PrintStream.print</a:t>
            </a:r>
            <a:r>
              <a:rPr lang="en-US" altLang="ja-JP" b="1" dirty="0">
                <a:latin typeface="Courier New" pitchFamily="49" charset="0"/>
                <a:cs typeface="Courier New" pitchFamily="49" charset="0"/>
              </a:rPr>
              <a:t>:(I)V</a:t>
            </a:r>
          </a:p>
          <a:p>
            <a:pPr marL="0" indent="0">
              <a:buNone/>
            </a:pPr>
            <a:r>
              <a:rPr lang="en-US" altLang="ja-JP" b="1" dirty="0">
                <a:latin typeface="Courier New" pitchFamily="49" charset="0"/>
                <a:cs typeface="Courier New" pitchFamily="49" charset="0"/>
              </a:rPr>
              <a:t>16: return</a:t>
            </a:r>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963056579"/>
              </p:ext>
            </p:extLst>
          </p:nvPr>
        </p:nvGraphicFramePr>
        <p:xfrm>
          <a:off x="107504" y="1484784"/>
          <a:ext cx="1535832" cy="3038728"/>
        </p:xfrm>
        <a:graphic>
          <a:graphicData uri="http://schemas.openxmlformats.org/drawingml/2006/table">
            <a:tbl>
              <a:tblPr firstRow="1" bandRow="1">
                <a:tableStyleId>{5C22544A-7EE6-4342-B048-85BDC9FD1C3A}</a:tableStyleId>
              </a:tblPr>
              <a:tblGrid>
                <a:gridCol w="1535832"/>
              </a:tblGrid>
              <a:tr h="442848">
                <a:tc>
                  <a:txBody>
                    <a:bodyPr/>
                    <a:lstStyle/>
                    <a:p>
                      <a:pPr algn="ctr"/>
                      <a:r>
                        <a:rPr kumimoji="1" lang="ja-JP" altLang="en-US" dirty="0" smtClean="0"/>
                        <a:t>スタック</a:t>
                      </a:r>
                      <a:endParaRPr kumimoji="1" lang="ja-JP" altLang="en-US" dirty="0"/>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a:p>
                  </a:txBody>
                  <a:tcPr/>
                </a:tc>
              </a:tr>
              <a:tr h="370840">
                <a:tc>
                  <a:txBody>
                    <a:bodyPr/>
                    <a:lstStyle/>
                    <a:p>
                      <a:endParaRPr kumimoji="1" lang="ja-JP" altLang="en-US" dirty="0"/>
                    </a:p>
                  </a:txBody>
                  <a:tcPr/>
                </a:tc>
              </a:tr>
              <a:tr h="370840">
                <a:tc>
                  <a:txBody>
                    <a:bodyPr/>
                    <a:lstStyle/>
                    <a:p>
                      <a:r>
                        <a:rPr kumimoji="1" lang="en-US" altLang="ja-JP" dirty="0" smtClean="0"/>
                        <a:t>100001</a:t>
                      </a:r>
                      <a:endParaRPr kumimoji="1" lang="ja-JP" altLang="en-US" dirty="0"/>
                    </a:p>
                  </a:txBody>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3059639168"/>
              </p:ext>
            </p:extLst>
          </p:nvPr>
        </p:nvGraphicFramePr>
        <p:xfrm>
          <a:off x="1835696" y="1484784"/>
          <a:ext cx="1535832" cy="1926208"/>
        </p:xfrm>
        <a:graphic>
          <a:graphicData uri="http://schemas.openxmlformats.org/drawingml/2006/table">
            <a:tbl>
              <a:tblPr firstRow="1" bandRow="1">
                <a:tableStyleId>{5C22544A-7EE6-4342-B048-85BDC9FD1C3A}</a:tableStyleId>
              </a:tblPr>
              <a:tblGrid>
                <a:gridCol w="360040"/>
                <a:gridCol w="1175792"/>
              </a:tblGrid>
              <a:tr h="44284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smtClean="0"/>
                        <a:t>変数テーブル</a:t>
                      </a:r>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smtClean="0"/>
                    </a:p>
                  </a:txBody>
                  <a:tcPr/>
                </a:tc>
              </a:tr>
              <a:tr h="370840">
                <a:tc>
                  <a:txBody>
                    <a:bodyPr/>
                    <a:lstStyle/>
                    <a:p>
                      <a:r>
                        <a:rPr kumimoji="1" lang="en-US" altLang="ja-JP" dirty="0" smtClean="0"/>
                        <a:t>0</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r>
                        <a:rPr kumimoji="1" lang="en-US" altLang="ja-JP" dirty="0" smtClean="0"/>
                        <a:t>100000</a:t>
                      </a:r>
                      <a:endParaRPr kumimoji="1" lang="ja-JP" altLang="en-US" dirty="0"/>
                    </a:p>
                  </a:txBody>
                  <a:tcPr/>
                </a:tc>
              </a:tr>
              <a:tr h="370840">
                <a:tc>
                  <a:txBody>
                    <a:bodyPr/>
                    <a:lstStyle/>
                    <a:p>
                      <a:r>
                        <a:rPr kumimoji="1" lang="en-US" altLang="ja-JP" dirty="0" smtClean="0"/>
                        <a:t>3</a:t>
                      </a:r>
                      <a:endParaRPr kumimoji="1" lang="ja-JP" altLang="en-US" dirty="0"/>
                    </a:p>
                  </a:txBody>
                  <a:tcPr/>
                </a:tc>
                <a:tc>
                  <a:txBody>
                    <a:bodyPr/>
                    <a:lstStyle/>
                    <a:p>
                      <a:endParaRPr kumimoji="1" lang="ja-JP" altLang="en-US" dirty="0"/>
                    </a:p>
                  </a:txBody>
                  <a:tcPr/>
                </a:tc>
              </a:tr>
            </a:tbl>
          </a:graphicData>
        </a:graphic>
      </p:graphicFrame>
      <p:sp>
        <p:nvSpPr>
          <p:cNvPr id="6" name="角丸四角形吹き出し 5"/>
          <p:cNvSpPr/>
          <p:nvPr/>
        </p:nvSpPr>
        <p:spPr>
          <a:xfrm>
            <a:off x="5292080" y="2492896"/>
            <a:ext cx="3456384" cy="720080"/>
          </a:xfrm>
          <a:prstGeom prst="wedgeRoundRectCallout">
            <a:avLst>
              <a:gd name="adj1" fmla="val -68575"/>
              <a:gd name="adj2" fmla="val 61851"/>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スタックから値を</a:t>
            </a:r>
            <a:r>
              <a:rPr kumimoji="1" lang="en-US" altLang="ja-JP" dirty="0" smtClean="0"/>
              <a:t> 2 </a:t>
            </a:r>
            <a:r>
              <a:rPr kumimoji="1" lang="ja-JP" altLang="en-US" dirty="0" smtClean="0"/>
              <a:t>つ取り出して足したあとスタックに積む</a:t>
            </a:r>
            <a:endParaRPr kumimoji="1" lang="ja-JP" altLang="en-US" dirty="0"/>
          </a:p>
        </p:txBody>
      </p:sp>
    </p:spTree>
    <p:extLst>
      <p:ext uri="{BB962C8B-B14F-4D97-AF65-F5344CB8AC3E}">
        <p14:creationId xmlns:p14="http://schemas.microsoft.com/office/powerpoint/2010/main" val="369591784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JVM </a:t>
            </a:r>
            <a:r>
              <a:rPr lang="ja-JP" altLang="en-US" dirty="0"/>
              <a:t>バイトコード実行の様子</a:t>
            </a:r>
            <a:endParaRPr kumimoji="1" lang="ja-JP" altLang="en-US" dirty="0"/>
          </a:p>
        </p:txBody>
      </p:sp>
      <p:sp>
        <p:nvSpPr>
          <p:cNvPr id="3" name="コンテンツ プレースホルダー 2"/>
          <p:cNvSpPr>
            <a:spLocks noGrp="1"/>
          </p:cNvSpPr>
          <p:nvPr>
            <p:ph idx="1"/>
          </p:nvPr>
        </p:nvSpPr>
        <p:spPr>
          <a:xfrm>
            <a:off x="3707904" y="1600200"/>
            <a:ext cx="4978896" cy="4525963"/>
          </a:xfrm>
        </p:spPr>
        <p:txBody>
          <a:bodyPr>
            <a:normAutofit fontScale="47500" lnSpcReduction="20000"/>
          </a:bodyPr>
          <a:lstStyle/>
          <a:p>
            <a:pPr marL="0" indent="0">
              <a:buNone/>
            </a:pPr>
            <a:r>
              <a:rPr lang="en-US" altLang="ja-JP" b="1" dirty="0">
                <a:latin typeface="Courier New" pitchFamily="49" charset="0"/>
                <a:cs typeface="Courier New" pitchFamily="49" charset="0"/>
              </a:rPr>
              <a:t>0: iconst_1</a:t>
            </a:r>
          </a:p>
          <a:p>
            <a:pPr marL="0" indent="0">
              <a:buNone/>
            </a:pPr>
            <a:r>
              <a:rPr lang="en-US" altLang="ja-JP" b="1" dirty="0">
                <a:latin typeface="Courier New" pitchFamily="49" charset="0"/>
                <a:cs typeface="Courier New" pitchFamily="49" charset="0"/>
              </a:rPr>
              <a:t>1: istore_1</a:t>
            </a:r>
          </a:p>
          <a:p>
            <a:pPr marL="0" indent="0">
              <a:buNone/>
            </a:pPr>
            <a:r>
              <a:rPr lang="en-US" altLang="ja-JP" b="1" dirty="0">
                <a:latin typeface="Courier New" pitchFamily="49" charset="0"/>
                <a:cs typeface="Courier New" pitchFamily="49" charset="0"/>
              </a:rPr>
              <a:t>2: </a:t>
            </a:r>
            <a:r>
              <a:rPr lang="en-US" altLang="ja-JP" b="1" dirty="0" err="1">
                <a:latin typeface="Courier New" pitchFamily="49" charset="0"/>
                <a:cs typeface="Courier New" pitchFamily="49" charset="0"/>
              </a:rPr>
              <a:t>ldc</a:t>
            </a:r>
            <a:r>
              <a:rPr lang="en-US" altLang="ja-JP" b="1" dirty="0">
                <a:latin typeface="Courier New" pitchFamily="49" charset="0"/>
                <a:cs typeface="Courier New" pitchFamily="49" charset="0"/>
              </a:rPr>
              <a:t>           #2                  // </a:t>
            </a:r>
            <a:r>
              <a:rPr lang="en-US" altLang="ja-JP" b="1" dirty="0" err="1">
                <a:latin typeface="Courier New" pitchFamily="49" charset="0"/>
                <a:cs typeface="Courier New" pitchFamily="49" charset="0"/>
              </a:rPr>
              <a:t>int</a:t>
            </a:r>
            <a:r>
              <a:rPr lang="en-US" altLang="ja-JP" b="1" dirty="0">
                <a:latin typeface="Courier New" pitchFamily="49" charset="0"/>
                <a:cs typeface="Courier New" pitchFamily="49" charset="0"/>
              </a:rPr>
              <a:t> 100000</a:t>
            </a:r>
          </a:p>
          <a:p>
            <a:pPr marL="0" indent="0">
              <a:buNone/>
            </a:pPr>
            <a:r>
              <a:rPr lang="en-US" altLang="ja-JP" b="1" dirty="0">
                <a:latin typeface="Courier New" pitchFamily="49" charset="0"/>
                <a:cs typeface="Courier New" pitchFamily="49" charset="0"/>
              </a:rPr>
              <a:t>4: istore_2</a:t>
            </a:r>
          </a:p>
          <a:p>
            <a:pPr marL="0" indent="0">
              <a:buNone/>
            </a:pPr>
            <a:r>
              <a:rPr lang="en-US" altLang="ja-JP" b="1" dirty="0">
                <a:latin typeface="Courier New" pitchFamily="49" charset="0"/>
                <a:cs typeface="Courier New" pitchFamily="49" charset="0"/>
              </a:rPr>
              <a:t>5: iload_1</a:t>
            </a:r>
          </a:p>
          <a:p>
            <a:pPr marL="0" indent="0">
              <a:buNone/>
            </a:pPr>
            <a:r>
              <a:rPr lang="en-US" altLang="ja-JP" b="1" dirty="0">
                <a:latin typeface="Courier New" pitchFamily="49" charset="0"/>
                <a:cs typeface="Courier New" pitchFamily="49" charset="0"/>
              </a:rPr>
              <a:t>6: iload_2</a:t>
            </a:r>
          </a:p>
          <a:p>
            <a:pPr marL="0" indent="0">
              <a:buNone/>
            </a:pPr>
            <a:r>
              <a:rPr lang="en-US" altLang="ja-JP" b="1" dirty="0">
                <a:latin typeface="Courier New" pitchFamily="49" charset="0"/>
                <a:cs typeface="Courier New" pitchFamily="49" charset="0"/>
              </a:rPr>
              <a:t>7: </a:t>
            </a:r>
            <a:r>
              <a:rPr lang="en-US" altLang="ja-JP" b="1" dirty="0" err="1">
                <a:latin typeface="Courier New" pitchFamily="49" charset="0"/>
                <a:cs typeface="Courier New" pitchFamily="49" charset="0"/>
              </a:rPr>
              <a:t>iadd</a:t>
            </a:r>
            <a:endParaRPr lang="en-US" altLang="ja-JP" b="1" dirty="0">
              <a:latin typeface="Courier New" pitchFamily="49" charset="0"/>
              <a:cs typeface="Courier New" pitchFamily="49" charset="0"/>
            </a:endParaRPr>
          </a:p>
          <a:p>
            <a:pPr marL="0" indent="0">
              <a:buNone/>
            </a:pPr>
            <a:r>
              <a:rPr lang="en-US" altLang="ja-JP" b="1" dirty="0">
                <a:latin typeface="Courier New" pitchFamily="49" charset="0"/>
                <a:cs typeface="Courier New" pitchFamily="49" charset="0"/>
              </a:rPr>
              <a:t>8: istore_3</a:t>
            </a:r>
          </a:p>
          <a:p>
            <a:pPr marL="0" indent="0">
              <a:buNone/>
            </a:pPr>
            <a:r>
              <a:rPr lang="en-US" altLang="ja-JP" b="1" dirty="0">
                <a:latin typeface="Courier New" pitchFamily="49" charset="0"/>
                <a:cs typeface="Courier New" pitchFamily="49" charset="0"/>
              </a:rPr>
              <a:t>9: </a:t>
            </a:r>
            <a:r>
              <a:rPr lang="en-US" altLang="ja-JP" b="1" dirty="0" err="1">
                <a:latin typeface="Courier New" pitchFamily="49" charset="0"/>
                <a:cs typeface="Courier New" pitchFamily="49" charset="0"/>
              </a:rPr>
              <a:t>getstatic</a:t>
            </a:r>
            <a:r>
              <a:rPr lang="en-US" altLang="ja-JP" b="1" dirty="0">
                <a:latin typeface="Courier New" pitchFamily="49" charset="0"/>
                <a:cs typeface="Courier New" pitchFamily="49" charset="0"/>
              </a:rPr>
              <a:t>     #3                  // Field java/</a:t>
            </a:r>
            <a:r>
              <a:rPr lang="en-US" altLang="ja-JP" b="1" dirty="0" err="1">
                <a:latin typeface="Courier New" pitchFamily="49" charset="0"/>
                <a:cs typeface="Courier New" pitchFamily="49" charset="0"/>
              </a:rPr>
              <a:t>lang</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System.out:Ljava</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a:t>
            </a:r>
            <a:r>
              <a:rPr lang="en-US" altLang="ja-JP" b="1" dirty="0">
                <a:latin typeface="Courier New" pitchFamily="49" charset="0"/>
                <a:cs typeface="Courier New" pitchFamily="49" charset="0"/>
              </a:rPr>
              <a:t>;</a:t>
            </a:r>
          </a:p>
          <a:p>
            <a:pPr marL="0" indent="0">
              <a:buNone/>
            </a:pPr>
            <a:r>
              <a:rPr lang="en-US" altLang="ja-JP" b="1" dirty="0">
                <a:latin typeface="Courier New" pitchFamily="49" charset="0"/>
                <a:cs typeface="Courier New" pitchFamily="49" charset="0"/>
              </a:rPr>
              <a:t>12: iload_3</a:t>
            </a:r>
          </a:p>
          <a:p>
            <a:pPr marL="0" indent="0">
              <a:buNone/>
            </a:pPr>
            <a:r>
              <a:rPr lang="en-US" altLang="ja-JP" b="1" dirty="0">
                <a:latin typeface="Courier New" pitchFamily="49" charset="0"/>
                <a:cs typeface="Courier New" pitchFamily="49" charset="0"/>
              </a:rPr>
              <a:t>13: </a:t>
            </a:r>
            <a:r>
              <a:rPr lang="en-US" altLang="ja-JP" b="1" dirty="0" err="1">
                <a:latin typeface="Courier New" pitchFamily="49" charset="0"/>
                <a:cs typeface="Courier New" pitchFamily="49" charset="0"/>
              </a:rPr>
              <a:t>invokevirtual</a:t>
            </a:r>
            <a:r>
              <a:rPr lang="en-US" altLang="ja-JP" b="1" dirty="0">
                <a:latin typeface="Courier New" pitchFamily="49" charset="0"/>
                <a:cs typeface="Courier New" pitchFamily="49" charset="0"/>
              </a:rPr>
              <a:t> #4                  // Method java/</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PrintStream.print</a:t>
            </a:r>
            <a:r>
              <a:rPr lang="en-US" altLang="ja-JP" b="1" dirty="0">
                <a:latin typeface="Courier New" pitchFamily="49" charset="0"/>
                <a:cs typeface="Courier New" pitchFamily="49" charset="0"/>
              </a:rPr>
              <a:t>:(I)V</a:t>
            </a:r>
          </a:p>
          <a:p>
            <a:pPr marL="0" indent="0">
              <a:buNone/>
            </a:pPr>
            <a:r>
              <a:rPr lang="en-US" altLang="ja-JP" b="1" dirty="0">
                <a:latin typeface="Courier New" pitchFamily="49" charset="0"/>
                <a:cs typeface="Courier New" pitchFamily="49" charset="0"/>
              </a:rPr>
              <a:t>16: return</a:t>
            </a:r>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527738053"/>
              </p:ext>
            </p:extLst>
          </p:nvPr>
        </p:nvGraphicFramePr>
        <p:xfrm>
          <a:off x="107504" y="1484784"/>
          <a:ext cx="1535832" cy="3038728"/>
        </p:xfrm>
        <a:graphic>
          <a:graphicData uri="http://schemas.openxmlformats.org/drawingml/2006/table">
            <a:tbl>
              <a:tblPr firstRow="1" bandRow="1">
                <a:tableStyleId>{5C22544A-7EE6-4342-B048-85BDC9FD1C3A}</a:tableStyleId>
              </a:tblPr>
              <a:tblGrid>
                <a:gridCol w="1535832"/>
              </a:tblGrid>
              <a:tr h="442848">
                <a:tc>
                  <a:txBody>
                    <a:bodyPr/>
                    <a:lstStyle/>
                    <a:p>
                      <a:pPr algn="ctr"/>
                      <a:r>
                        <a:rPr kumimoji="1" lang="ja-JP" altLang="en-US" dirty="0" smtClean="0"/>
                        <a:t>スタック</a:t>
                      </a:r>
                      <a:endParaRPr kumimoji="1" lang="ja-JP" altLang="en-US" dirty="0"/>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a:p>
                  </a:txBody>
                  <a:tcPr/>
                </a:tc>
              </a:tr>
              <a:tr h="370840">
                <a:tc>
                  <a:txBody>
                    <a:bodyPr/>
                    <a:lstStyle/>
                    <a:p>
                      <a:endParaRPr kumimoji="1" lang="ja-JP" altLang="en-US" dirty="0"/>
                    </a:p>
                  </a:txBody>
                  <a:tcPr/>
                </a:tc>
              </a:tr>
              <a:tr h="370840">
                <a:tc>
                  <a:txBody>
                    <a:bodyPr/>
                    <a:lstStyle/>
                    <a:p>
                      <a:endParaRPr kumimoji="1" lang="ja-JP" altLang="en-US" dirty="0"/>
                    </a:p>
                  </a:txBody>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2679979538"/>
              </p:ext>
            </p:extLst>
          </p:nvPr>
        </p:nvGraphicFramePr>
        <p:xfrm>
          <a:off x="1835696" y="1484784"/>
          <a:ext cx="1535832" cy="1926208"/>
        </p:xfrm>
        <a:graphic>
          <a:graphicData uri="http://schemas.openxmlformats.org/drawingml/2006/table">
            <a:tbl>
              <a:tblPr firstRow="1" bandRow="1">
                <a:tableStyleId>{5C22544A-7EE6-4342-B048-85BDC9FD1C3A}</a:tableStyleId>
              </a:tblPr>
              <a:tblGrid>
                <a:gridCol w="360040"/>
                <a:gridCol w="1175792"/>
              </a:tblGrid>
              <a:tr h="44284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smtClean="0"/>
                        <a:t>変数テーブル</a:t>
                      </a:r>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smtClean="0"/>
                    </a:p>
                  </a:txBody>
                  <a:tcPr/>
                </a:tc>
              </a:tr>
              <a:tr h="370840">
                <a:tc>
                  <a:txBody>
                    <a:bodyPr/>
                    <a:lstStyle/>
                    <a:p>
                      <a:r>
                        <a:rPr kumimoji="1" lang="en-US" altLang="ja-JP" dirty="0" smtClean="0"/>
                        <a:t>0</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r>
                        <a:rPr kumimoji="1" lang="en-US" altLang="ja-JP" dirty="0" smtClean="0"/>
                        <a:t>100000</a:t>
                      </a:r>
                      <a:endParaRPr kumimoji="1" lang="ja-JP" altLang="en-US" dirty="0"/>
                    </a:p>
                  </a:txBody>
                  <a:tcPr/>
                </a:tc>
              </a:tr>
              <a:tr h="370840">
                <a:tc>
                  <a:txBody>
                    <a:bodyPr/>
                    <a:lstStyle/>
                    <a:p>
                      <a:r>
                        <a:rPr kumimoji="1" lang="en-US" altLang="ja-JP" dirty="0" smtClean="0"/>
                        <a:t>3</a:t>
                      </a:r>
                      <a:endParaRPr kumimoji="1" lang="ja-JP" altLang="en-US" dirty="0"/>
                    </a:p>
                  </a:txBody>
                  <a:tcPr/>
                </a:tc>
                <a:tc>
                  <a:txBody>
                    <a:bodyPr/>
                    <a:lstStyle/>
                    <a:p>
                      <a:r>
                        <a:rPr kumimoji="1" lang="en-US" altLang="ja-JP" dirty="0" smtClean="0"/>
                        <a:t>100001</a:t>
                      </a:r>
                      <a:endParaRPr kumimoji="1" lang="ja-JP" altLang="en-US" dirty="0"/>
                    </a:p>
                  </a:txBody>
                  <a:tcPr/>
                </a:tc>
              </a:tr>
            </a:tbl>
          </a:graphicData>
        </a:graphic>
      </p:graphicFrame>
      <p:sp>
        <p:nvSpPr>
          <p:cNvPr id="6" name="角丸四角形吹き出し 5"/>
          <p:cNvSpPr/>
          <p:nvPr/>
        </p:nvSpPr>
        <p:spPr>
          <a:xfrm>
            <a:off x="5292080" y="2492896"/>
            <a:ext cx="3456384" cy="720080"/>
          </a:xfrm>
          <a:prstGeom prst="wedgeRoundRectCallout">
            <a:avLst>
              <a:gd name="adj1" fmla="val -55195"/>
              <a:gd name="adj2" fmla="val 92503"/>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a:t>スタックから</a:t>
            </a:r>
            <a:r>
              <a:rPr lang="ja-JP" altLang="en-US" dirty="0" smtClean="0"/>
              <a:t>変数</a:t>
            </a:r>
            <a:r>
              <a:rPr lang="en-US" altLang="ja-JP" dirty="0" smtClean="0"/>
              <a:t> 3 </a:t>
            </a:r>
            <a:r>
              <a:rPr lang="ja-JP" altLang="en-US" dirty="0" smtClean="0"/>
              <a:t>に</a:t>
            </a:r>
            <a:r>
              <a:rPr lang="ja-JP" altLang="en-US" dirty="0"/>
              <a:t>取り出す</a:t>
            </a:r>
          </a:p>
        </p:txBody>
      </p:sp>
    </p:spTree>
    <p:extLst>
      <p:ext uri="{BB962C8B-B14F-4D97-AF65-F5344CB8AC3E}">
        <p14:creationId xmlns:p14="http://schemas.microsoft.com/office/powerpoint/2010/main" val="357756958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JVM </a:t>
            </a:r>
            <a:r>
              <a:rPr lang="ja-JP" altLang="en-US" dirty="0"/>
              <a:t>バイトコード実行の様子</a:t>
            </a:r>
            <a:endParaRPr kumimoji="1" lang="ja-JP" altLang="en-US" dirty="0"/>
          </a:p>
        </p:txBody>
      </p:sp>
      <p:sp>
        <p:nvSpPr>
          <p:cNvPr id="3" name="コンテンツ プレースホルダー 2"/>
          <p:cNvSpPr>
            <a:spLocks noGrp="1"/>
          </p:cNvSpPr>
          <p:nvPr>
            <p:ph idx="1"/>
          </p:nvPr>
        </p:nvSpPr>
        <p:spPr>
          <a:xfrm>
            <a:off x="3707904" y="1600200"/>
            <a:ext cx="4978896" cy="4525963"/>
          </a:xfrm>
        </p:spPr>
        <p:txBody>
          <a:bodyPr>
            <a:normAutofit fontScale="47500" lnSpcReduction="20000"/>
          </a:bodyPr>
          <a:lstStyle/>
          <a:p>
            <a:pPr marL="0" indent="0">
              <a:buNone/>
            </a:pPr>
            <a:r>
              <a:rPr lang="en-US" altLang="ja-JP" b="1" dirty="0">
                <a:latin typeface="Courier New" pitchFamily="49" charset="0"/>
                <a:cs typeface="Courier New" pitchFamily="49" charset="0"/>
              </a:rPr>
              <a:t>0: iconst_1</a:t>
            </a:r>
          </a:p>
          <a:p>
            <a:pPr marL="0" indent="0">
              <a:buNone/>
            </a:pPr>
            <a:r>
              <a:rPr lang="en-US" altLang="ja-JP" b="1" dirty="0">
                <a:latin typeface="Courier New" pitchFamily="49" charset="0"/>
                <a:cs typeface="Courier New" pitchFamily="49" charset="0"/>
              </a:rPr>
              <a:t>1: istore_1</a:t>
            </a:r>
          </a:p>
          <a:p>
            <a:pPr marL="0" indent="0">
              <a:buNone/>
            </a:pPr>
            <a:r>
              <a:rPr lang="en-US" altLang="ja-JP" b="1" dirty="0">
                <a:latin typeface="Courier New" pitchFamily="49" charset="0"/>
                <a:cs typeface="Courier New" pitchFamily="49" charset="0"/>
              </a:rPr>
              <a:t>2: </a:t>
            </a:r>
            <a:r>
              <a:rPr lang="en-US" altLang="ja-JP" b="1" dirty="0" err="1">
                <a:latin typeface="Courier New" pitchFamily="49" charset="0"/>
                <a:cs typeface="Courier New" pitchFamily="49" charset="0"/>
              </a:rPr>
              <a:t>ldc</a:t>
            </a:r>
            <a:r>
              <a:rPr lang="en-US" altLang="ja-JP" b="1" dirty="0">
                <a:latin typeface="Courier New" pitchFamily="49" charset="0"/>
                <a:cs typeface="Courier New" pitchFamily="49" charset="0"/>
              </a:rPr>
              <a:t>           #2                  // </a:t>
            </a:r>
            <a:r>
              <a:rPr lang="en-US" altLang="ja-JP" b="1" dirty="0" err="1">
                <a:latin typeface="Courier New" pitchFamily="49" charset="0"/>
                <a:cs typeface="Courier New" pitchFamily="49" charset="0"/>
              </a:rPr>
              <a:t>int</a:t>
            </a:r>
            <a:r>
              <a:rPr lang="en-US" altLang="ja-JP" b="1" dirty="0">
                <a:latin typeface="Courier New" pitchFamily="49" charset="0"/>
                <a:cs typeface="Courier New" pitchFamily="49" charset="0"/>
              </a:rPr>
              <a:t> 100000</a:t>
            </a:r>
          </a:p>
          <a:p>
            <a:pPr marL="0" indent="0">
              <a:buNone/>
            </a:pPr>
            <a:r>
              <a:rPr lang="en-US" altLang="ja-JP" b="1" dirty="0">
                <a:latin typeface="Courier New" pitchFamily="49" charset="0"/>
                <a:cs typeface="Courier New" pitchFamily="49" charset="0"/>
              </a:rPr>
              <a:t>4: istore_2</a:t>
            </a:r>
          </a:p>
          <a:p>
            <a:pPr marL="0" indent="0">
              <a:buNone/>
            </a:pPr>
            <a:r>
              <a:rPr lang="en-US" altLang="ja-JP" b="1" dirty="0">
                <a:latin typeface="Courier New" pitchFamily="49" charset="0"/>
                <a:cs typeface="Courier New" pitchFamily="49" charset="0"/>
              </a:rPr>
              <a:t>5: iload_1</a:t>
            </a:r>
          </a:p>
          <a:p>
            <a:pPr marL="0" indent="0">
              <a:buNone/>
            </a:pPr>
            <a:r>
              <a:rPr lang="en-US" altLang="ja-JP" b="1" dirty="0">
                <a:latin typeface="Courier New" pitchFamily="49" charset="0"/>
                <a:cs typeface="Courier New" pitchFamily="49" charset="0"/>
              </a:rPr>
              <a:t>6: iload_2</a:t>
            </a:r>
          </a:p>
          <a:p>
            <a:pPr marL="0" indent="0">
              <a:buNone/>
            </a:pPr>
            <a:r>
              <a:rPr lang="en-US" altLang="ja-JP" b="1" dirty="0">
                <a:latin typeface="Courier New" pitchFamily="49" charset="0"/>
                <a:cs typeface="Courier New" pitchFamily="49" charset="0"/>
              </a:rPr>
              <a:t>7: </a:t>
            </a:r>
            <a:r>
              <a:rPr lang="en-US" altLang="ja-JP" b="1" dirty="0" err="1">
                <a:latin typeface="Courier New" pitchFamily="49" charset="0"/>
                <a:cs typeface="Courier New" pitchFamily="49" charset="0"/>
              </a:rPr>
              <a:t>iadd</a:t>
            </a:r>
            <a:endParaRPr lang="en-US" altLang="ja-JP" b="1" dirty="0">
              <a:latin typeface="Courier New" pitchFamily="49" charset="0"/>
              <a:cs typeface="Courier New" pitchFamily="49" charset="0"/>
            </a:endParaRPr>
          </a:p>
          <a:p>
            <a:pPr marL="0" indent="0">
              <a:buNone/>
            </a:pPr>
            <a:r>
              <a:rPr lang="en-US" altLang="ja-JP" b="1" dirty="0">
                <a:latin typeface="Courier New" pitchFamily="49" charset="0"/>
                <a:cs typeface="Courier New" pitchFamily="49" charset="0"/>
              </a:rPr>
              <a:t>8: istore_3</a:t>
            </a:r>
          </a:p>
          <a:p>
            <a:pPr marL="0" indent="0">
              <a:buNone/>
            </a:pPr>
            <a:r>
              <a:rPr lang="en-US" altLang="ja-JP" b="1" dirty="0">
                <a:latin typeface="Courier New" pitchFamily="49" charset="0"/>
                <a:cs typeface="Courier New" pitchFamily="49" charset="0"/>
              </a:rPr>
              <a:t>9: </a:t>
            </a:r>
            <a:r>
              <a:rPr lang="en-US" altLang="ja-JP" b="1" dirty="0" err="1">
                <a:latin typeface="Courier New" pitchFamily="49" charset="0"/>
                <a:cs typeface="Courier New" pitchFamily="49" charset="0"/>
              </a:rPr>
              <a:t>getstatic</a:t>
            </a:r>
            <a:r>
              <a:rPr lang="en-US" altLang="ja-JP" b="1" dirty="0">
                <a:latin typeface="Courier New" pitchFamily="49" charset="0"/>
                <a:cs typeface="Courier New" pitchFamily="49" charset="0"/>
              </a:rPr>
              <a:t>     #3                  // Field java/</a:t>
            </a:r>
            <a:r>
              <a:rPr lang="en-US" altLang="ja-JP" b="1" dirty="0" err="1">
                <a:latin typeface="Courier New" pitchFamily="49" charset="0"/>
                <a:cs typeface="Courier New" pitchFamily="49" charset="0"/>
              </a:rPr>
              <a:t>lang</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System.out:Ljava</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a:t>
            </a:r>
            <a:r>
              <a:rPr lang="en-US" altLang="ja-JP" b="1" dirty="0">
                <a:latin typeface="Courier New" pitchFamily="49" charset="0"/>
                <a:cs typeface="Courier New" pitchFamily="49" charset="0"/>
              </a:rPr>
              <a:t>;</a:t>
            </a:r>
          </a:p>
          <a:p>
            <a:pPr marL="0" indent="0">
              <a:buNone/>
            </a:pPr>
            <a:r>
              <a:rPr lang="en-US" altLang="ja-JP" b="1" dirty="0">
                <a:latin typeface="Courier New" pitchFamily="49" charset="0"/>
                <a:cs typeface="Courier New" pitchFamily="49" charset="0"/>
              </a:rPr>
              <a:t>12: iload_3</a:t>
            </a:r>
          </a:p>
          <a:p>
            <a:pPr marL="0" indent="0">
              <a:buNone/>
            </a:pPr>
            <a:r>
              <a:rPr lang="en-US" altLang="ja-JP" b="1" dirty="0">
                <a:latin typeface="Courier New" pitchFamily="49" charset="0"/>
                <a:cs typeface="Courier New" pitchFamily="49" charset="0"/>
              </a:rPr>
              <a:t>13: </a:t>
            </a:r>
            <a:r>
              <a:rPr lang="en-US" altLang="ja-JP" b="1" dirty="0" err="1">
                <a:latin typeface="Courier New" pitchFamily="49" charset="0"/>
                <a:cs typeface="Courier New" pitchFamily="49" charset="0"/>
              </a:rPr>
              <a:t>invokevirtual</a:t>
            </a:r>
            <a:r>
              <a:rPr lang="en-US" altLang="ja-JP" b="1" dirty="0">
                <a:latin typeface="Courier New" pitchFamily="49" charset="0"/>
                <a:cs typeface="Courier New" pitchFamily="49" charset="0"/>
              </a:rPr>
              <a:t> #4                  // Method java/</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PrintStream.print</a:t>
            </a:r>
            <a:r>
              <a:rPr lang="en-US" altLang="ja-JP" b="1" dirty="0">
                <a:latin typeface="Courier New" pitchFamily="49" charset="0"/>
                <a:cs typeface="Courier New" pitchFamily="49" charset="0"/>
              </a:rPr>
              <a:t>:(I)V</a:t>
            </a:r>
          </a:p>
          <a:p>
            <a:pPr marL="0" indent="0">
              <a:buNone/>
            </a:pPr>
            <a:r>
              <a:rPr lang="en-US" altLang="ja-JP" b="1" dirty="0">
                <a:latin typeface="Courier New" pitchFamily="49" charset="0"/>
                <a:cs typeface="Courier New" pitchFamily="49" charset="0"/>
              </a:rPr>
              <a:t>16: return</a:t>
            </a:r>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3278139248"/>
              </p:ext>
            </p:extLst>
          </p:nvPr>
        </p:nvGraphicFramePr>
        <p:xfrm>
          <a:off x="107504" y="1484784"/>
          <a:ext cx="1535832" cy="3038728"/>
        </p:xfrm>
        <a:graphic>
          <a:graphicData uri="http://schemas.openxmlformats.org/drawingml/2006/table">
            <a:tbl>
              <a:tblPr firstRow="1" bandRow="1">
                <a:tableStyleId>{5C22544A-7EE6-4342-B048-85BDC9FD1C3A}</a:tableStyleId>
              </a:tblPr>
              <a:tblGrid>
                <a:gridCol w="1535832"/>
              </a:tblGrid>
              <a:tr h="442848">
                <a:tc>
                  <a:txBody>
                    <a:bodyPr/>
                    <a:lstStyle/>
                    <a:p>
                      <a:pPr algn="ctr"/>
                      <a:r>
                        <a:rPr kumimoji="1" lang="ja-JP" altLang="en-US" dirty="0" smtClean="0"/>
                        <a:t>スタック</a:t>
                      </a:r>
                      <a:endParaRPr kumimoji="1" lang="ja-JP" altLang="en-US" dirty="0"/>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a:p>
                  </a:txBody>
                  <a:tcPr/>
                </a:tc>
              </a:tr>
              <a:tr h="370840">
                <a:tc>
                  <a:txBody>
                    <a:bodyPr/>
                    <a:lstStyle/>
                    <a:p>
                      <a:endParaRPr kumimoji="1" lang="ja-JP" altLang="en-US" dirty="0"/>
                    </a:p>
                  </a:txBody>
                  <a:tcPr/>
                </a:tc>
              </a:tr>
              <a:tr h="370840">
                <a:tc>
                  <a:txBody>
                    <a:bodyPr/>
                    <a:lstStyle/>
                    <a:p>
                      <a:r>
                        <a:rPr kumimoji="1" lang="en-US" altLang="ja-JP" dirty="0" err="1" smtClean="0"/>
                        <a:t>PrintStream</a:t>
                      </a:r>
                      <a:endParaRPr kumimoji="1" lang="ja-JP" altLang="en-US" dirty="0"/>
                    </a:p>
                  </a:txBody>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311200598"/>
              </p:ext>
            </p:extLst>
          </p:nvPr>
        </p:nvGraphicFramePr>
        <p:xfrm>
          <a:off x="1835696" y="1484784"/>
          <a:ext cx="1535832" cy="1926208"/>
        </p:xfrm>
        <a:graphic>
          <a:graphicData uri="http://schemas.openxmlformats.org/drawingml/2006/table">
            <a:tbl>
              <a:tblPr firstRow="1" bandRow="1">
                <a:tableStyleId>{5C22544A-7EE6-4342-B048-85BDC9FD1C3A}</a:tableStyleId>
              </a:tblPr>
              <a:tblGrid>
                <a:gridCol w="360040"/>
                <a:gridCol w="1175792"/>
              </a:tblGrid>
              <a:tr h="44284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smtClean="0"/>
                        <a:t>変数テーブル</a:t>
                      </a:r>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smtClean="0"/>
                    </a:p>
                  </a:txBody>
                  <a:tcPr/>
                </a:tc>
              </a:tr>
              <a:tr h="370840">
                <a:tc>
                  <a:txBody>
                    <a:bodyPr/>
                    <a:lstStyle/>
                    <a:p>
                      <a:r>
                        <a:rPr kumimoji="1" lang="en-US" altLang="ja-JP" dirty="0" smtClean="0"/>
                        <a:t>0</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r>
                        <a:rPr kumimoji="1" lang="en-US" altLang="ja-JP" dirty="0" smtClean="0"/>
                        <a:t>100000</a:t>
                      </a:r>
                      <a:endParaRPr kumimoji="1" lang="ja-JP" altLang="en-US" dirty="0"/>
                    </a:p>
                  </a:txBody>
                  <a:tcPr/>
                </a:tc>
              </a:tr>
              <a:tr h="370840">
                <a:tc>
                  <a:txBody>
                    <a:bodyPr/>
                    <a:lstStyle/>
                    <a:p>
                      <a:r>
                        <a:rPr kumimoji="1" lang="en-US" altLang="ja-JP" dirty="0" smtClean="0"/>
                        <a:t>3</a:t>
                      </a:r>
                      <a:endParaRPr kumimoji="1" lang="ja-JP" altLang="en-US" dirty="0"/>
                    </a:p>
                  </a:txBody>
                  <a:tcPr/>
                </a:tc>
                <a:tc>
                  <a:txBody>
                    <a:bodyPr/>
                    <a:lstStyle/>
                    <a:p>
                      <a:r>
                        <a:rPr kumimoji="1" lang="en-US" altLang="ja-JP" dirty="0" smtClean="0"/>
                        <a:t>100001</a:t>
                      </a:r>
                      <a:endParaRPr kumimoji="1" lang="ja-JP" altLang="en-US" dirty="0"/>
                    </a:p>
                  </a:txBody>
                  <a:tcPr/>
                </a:tc>
              </a:tr>
            </a:tbl>
          </a:graphicData>
        </a:graphic>
      </p:graphicFrame>
      <p:sp>
        <p:nvSpPr>
          <p:cNvPr id="6" name="角丸四角形吹き出し 5"/>
          <p:cNvSpPr/>
          <p:nvPr/>
        </p:nvSpPr>
        <p:spPr>
          <a:xfrm>
            <a:off x="5292080" y="2492896"/>
            <a:ext cx="3456384" cy="720080"/>
          </a:xfrm>
          <a:prstGeom prst="wedgeRoundRectCallout">
            <a:avLst>
              <a:gd name="adj1" fmla="val -50330"/>
              <a:gd name="adj2" fmla="val 121695"/>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err="1" smtClean="0"/>
              <a:t>java.lang.System.out</a:t>
            </a:r>
            <a:r>
              <a:rPr lang="en-US" altLang="ja-JP" dirty="0" smtClean="0"/>
              <a:t> </a:t>
            </a:r>
            <a:r>
              <a:rPr lang="ja-JP" altLang="en-US" dirty="0" smtClean="0"/>
              <a:t>への参照をスタックに積む</a:t>
            </a:r>
            <a:endParaRPr lang="ja-JP" altLang="en-US" dirty="0"/>
          </a:p>
        </p:txBody>
      </p:sp>
    </p:spTree>
    <p:extLst>
      <p:ext uri="{BB962C8B-B14F-4D97-AF65-F5344CB8AC3E}">
        <p14:creationId xmlns:p14="http://schemas.microsoft.com/office/powerpoint/2010/main" val="358993434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JVM </a:t>
            </a:r>
            <a:r>
              <a:rPr lang="ja-JP" altLang="en-US" dirty="0"/>
              <a:t>バイトコード実行の様子</a:t>
            </a:r>
            <a:endParaRPr kumimoji="1" lang="ja-JP" altLang="en-US" dirty="0"/>
          </a:p>
        </p:txBody>
      </p:sp>
      <p:sp>
        <p:nvSpPr>
          <p:cNvPr id="3" name="コンテンツ プレースホルダー 2"/>
          <p:cNvSpPr>
            <a:spLocks noGrp="1"/>
          </p:cNvSpPr>
          <p:nvPr>
            <p:ph idx="1"/>
          </p:nvPr>
        </p:nvSpPr>
        <p:spPr>
          <a:xfrm>
            <a:off x="3707904" y="1600200"/>
            <a:ext cx="4978896" cy="4525963"/>
          </a:xfrm>
        </p:spPr>
        <p:txBody>
          <a:bodyPr>
            <a:normAutofit fontScale="47500" lnSpcReduction="20000"/>
          </a:bodyPr>
          <a:lstStyle/>
          <a:p>
            <a:pPr marL="0" indent="0">
              <a:buNone/>
            </a:pPr>
            <a:r>
              <a:rPr lang="en-US" altLang="ja-JP" b="1" dirty="0">
                <a:latin typeface="Courier New" pitchFamily="49" charset="0"/>
                <a:cs typeface="Courier New" pitchFamily="49" charset="0"/>
              </a:rPr>
              <a:t>0: iconst_1</a:t>
            </a:r>
          </a:p>
          <a:p>
            <a:pPr marL="0" indent="0">
              <a:buNone/>
            </a:pPr>
            <a:r>
              <a:rPr lang="en-US" altLang="ja-JP" b="1" dirty="0">
                <a:latin typeface="Courier New" pitchFamily="49" charset="0"/>
                <a:cs typeface="Courier New" pitchFamily="49" charset="0"/>
              </a:rPr>
              <a:t>1: istore_1</a:t>
            </a:r>
          </a:p>
          <a:p>
            <a:pPr marL="0" indent="0">
              <a:buNone/>
            </a:pPr>
            <a:r>
              <a:rPr lang="en-US" altLang="ja-JP" b="1" dirty="0">
                <a:latin typeface="Courier New" pitchFamily="49" charset="0"/>
                <a:cs typeface="Courier New" pitchFamily="49" charset="0"/>
              </a:rPr>
              <a:t>2: </a:t>
            </a:r>
            <a:r>
              <a:rPr lang="en-US" altLang="ja-JP" b="1" dirty="0" err="1">
                <a:latin typeface="Courier New" pitchFamily="49" charset="0"/>
                <a:cs typeface="Courier New" pitchFamily="49" charset="0"/>
              </a:rPr>
              <a:t>ldc</a:t>
            </a:r>
            <a:r>
              <a:rPr lang="en-US" altLang="ja-JP" b="1" dirty="0">
                <a:latin typeface="Courier New" pitchFamily="49" charset="0"/>
                <a:cs typeface="Courier New" pitchFamily="49" charset="0"/>
              </a:rPr>
              <a:t>           #2                  // </a:t>
            </a:r>
            <a:r>
              <a:rPr lang="en-US" altLang="ja-JP" b="1" dirty="0" err="1">
                <a:latin typeface="Courier New" pitchFamily="49" charset="0"/>
                <a:cs typeface="Courier New" pitchFamily="49" charset="0"/>
              </a:rPr>
              <a:t>int</a:t>
            </a:r>
            <a:r>
              <a:rPr lang="en-US" altLang="ja-JP" b="1" dirty="0">
                <a:latin typeface="Courier New" pitchFamily="49" charset="0"/>
                <a:cs typeface="Courier New" pitchFamily="49" charset="0"/>
              </a:rPr>
              <a:t> 100000</a:t>
            </a:r>
          </a:p>
          <a:p>
            <a:pPr marL="0" indent="0">
              <a:buNone/>
            </a:pPr>
            <a:r>
              <a:rPr lang="en-US" altLang="ja-JP" b="1" dirty="0">
                <a:latin typeface="Courier New" pitchFamily="49" charset="0"/>
                <a:cs typeface="Courier New" pitchFamily="49" charset="0"/>
              </a:rPr>
              <a:t>4: istore_2</a:t>
            </a:r>
          </a:p>
          <a:p>
            <a:pPr marL="0" indent="0">
              <a:buNone/>
            </a:pPr>
            <a:r>
              <a:rPr lang="en-US" altLang="ja-JP" b="1" dirty="0">
                <a:latin typeface="Courier New" pitchFamily="49" charset="0"/>
                <a:cs typeface="Courier New" pitchFamily="49" charset="0"/>
              </a:rPr>
              <a:t>5: iload_1</a:t>
            </a:r>
          </a:p>
          <a:p>
            <a:pPr marL="0" indent="0">
              <a:buNone/>
            </a:pPr>
            <a:r>
              <a:rPr lang="en-US" altLang="ja-JP" b="1" dirty="0">
                <a:latin typeface="Courier New" pitchFamily="49" charset="0"/>
                <a:cs typeface="Courier New" pitchFamily="49" charset="0"/>
              </a:rPr>
              <a:t>6: iload_2</a:t>
            </a:r>
          </a:p>
          <a:p>
            <a:pPr marL="0" indent="0">
              <a:buNone/>
            </a:pPr>
            <a:r>
              <a:rPr lang="en-US" altLang="ja-JP" b="1" dirty="0">
                <a:latin typeface="Courier New" pitchFamily="49" charset="0"/>
                <a:cs typeface="Courier New" pitchFamily="49" charset="0"/>
              </a:rPr>
              <a:t>7: </a:t>
            </a:r>
            <a:r>
              <a:rPr lang="en-US" altLang="ja-JP" b="1" dirty="0" err="1">
                <a:latin typeface="Courier New" pitchFamily="49" charset="0"/>
                <a:cs typeface="Courier New" pitchFamily="49" charset="0"/>
              </a:rPr>
              <a:t>iadd</a:t>
            </a:r>
            <a:endParaRPr lang="en-US" altLang="ja-JP" b="1" dirty="0">
              <a:latin typeface="Courier New" pitchFamily="49" charset="0"/>
              <a:cs typeface="Courier New" pitchFamily="49" charset="0"/>
            </a:endParaRPr>
          </a:p>
          <a:p>
            <a:pPr marL="0" indent="0">
              <a:buNone/>
            </a:pPr>
            <a:r>
              <a:rPr lang="en-US" altLang="ja-JP" b="1" dirty="0">
                <a:latin typeface="Courier New" pitchFamily="49" charset="0"/>
                <a:cs typeface="Courier New" pitchFamily="49" charset="0"/>
              </a:rPr>
              <a:t>8: istore_3</a:t>
            </a:r>
          </a:p>
          <a:p>
            <a:pPr marL="0" indent="0">
              <a:buNone/>
            </a:pPr>
            <a:r>
              <a:rPr lang="en-US" altLang="ja-JP" b="1" dirty="0">
                <a:latin typeface="Courier New" pitchFamily="49" charset="0"/>
                <a:cs typeface="Courier New" pitchFamily="49" charset="0"/>
              </a:rPr>
              <a:t>9: </a:t>
            </a:r>
            <a:r>
              <a:rPr lang="en-US" altLang="ja-JP" b="1" dirty="0" err="1">
                <a:latin typeface="Courier New" pitchFamily="49" charset="0"/>
                <a:cs typeface="Courier New" pitchFamily="49" charset="0"/>
              </a:rPr>
              <a:t>getstatic</a:t>
            </a:r>
            <a:r>
              <a:rPr lang="en-US" altLang="ja-JP" b="1" dirty="0">
                <a:latin typeface="Courier New" pitchFamily="49" charset="0"/>
                <a:cs typeface="Courier New" pitchFamily="49" charset="0"/>
              </a:rPr>
              <a:t>     #3                  // Field java/</a:t>
            </a:r>
            <a:r>
              <a:rPr lang="en-US" altLang="ja-JP" b="1" dirty="0" err="1">
                <a:latin typeface="Courier New" pitchFamily="49" charset="0"/>
                <a:cs typeface="Courier New" pitchFamily="49" charset="0"/>
              </a:rPr>
              <a:t>lang</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System.out:Ljava</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a:t>
            </a:r>
            <a:r>
              <a:rPr lang="en-US" altLang="ja-JP" b="1" dirty="0">
                <a:latin typeface="Courier New" pitchFamily="49" charset="0"/>
                <a:cs typeface="Courier New" pitchFamily="49" charset="0"/>
              </a:rPr>
              <a:t>;</a:t>
            </a:r>
          </a:p>
          <a:p>
            <a:pPr marL="0" indent="0">
              <a:buNone/>
            </a:pPr>
            <a:r>
              <a:rPr lang="en-US" altLang="ja-JP" b="1" dirty="0">
                <a:latin typeface="Courier New" pitchFamily="49" charset="0"/>
                <a:cs typeface="Courier New" pitchFamily="49" charset="0"/>
              </a:rPr>
              <a:t>12: iload_3</a:t>
            </a:r>
          </a:p>
          <a:p>
            <a:pPr marL="0" indent="0">
              <a:buNone/>
            </a:pPr>
            <a:r>
              <a:rPr lang="en-US" altLang="ja-JP" b="1" dirty="0">
                <a:latin typeface="Courier New" pitchFamily="49" charset="0"/>
                <a:cs typeface="Courier New" pitchFamily="49" charset="0"/>
              </a:rPr>
              <a:t>13: </a:t>
            </a:r>
            <a:r>
              <a:rPr lang="en-US" altLang="ja-JP" b="1" dirty="0" err="1">
                <a:latin typeface="Courier New" pitchFamily="49" charset="0"/>
                <a:cs typeface="Courier New" pitchFamily="49" charset="0"/>
              </a:rPr>
              <a:t>invokevirtual</a:t>
            </a:r>
            <a:r>
              <a:rPr lang="en-US" altLang="ja-JP" b="1" dirty="0">
                <a:latin typeface="Courier New" pitchFamily="49" charset="0"/>
                <a:cs typeface="Courier New" pitchFamily="49" charset="0"/>
              </a:rPr>
              <a:t> #4                  // Method java/</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PrintStream.print</a:t>
            </a:r>
            <a:r>
              <a:rPr lang="en-US" altLang="ja-JP" b="1" dirty="0">
                <a:latin typeface="Courier New" pitchFamily="49" charset="0"/>
                <a:cs typeface="Courier New" pitchFamily="49" charset="0"/>
              </a:rPr>
              <a:t>:(I)V</a:t>
            </a:r>
          </a:p>
          <a:p>
            <a:pPr marL="0" indent="0">
              <a:buNone/>
            </a:pPr>
            <a:r>
              <a:rPr lang="en-US" altLang="ja-JP" b="1" dirty="0">
                <a:latin typeface="Courier New" pitchFamily="49" charset="0"/>
                <a:cs typeface="Courier New" pitchFamily="49" charset="0"/>
              </a:rPr>
              <a:t>16: return</a:t>
            </a:r>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604161212"/>
              </p:ext>
            </p:extLst>
          </p:nvPr>
        </p:nvGraphicFramePr>
        <p:xfrm>
          <a:off x="107504" y="1484784"/>
          <a:ext cx="1535832" cy="3038728"/>
        </p:xfrm>
        <a:graphic>
          <a:graphicData uri="http://schemas.openxmlformats.org/drawingml/2006/table">
            <a:tbl>
              <a:tblPr firstRow="1" bandRow="1">
                <a:tableStyleId>{5C22544A-7EE6-4342-B048-85BDC9FD1C3A}</a:tableStyleId>
              </a:tblPr>
              <a:tblGrid>
                <a:gridCol w="1535832"/>
              </a:tblGrid>
              <a:tr h="442848">
                <a:tc>
                  <a:txBody>
                    <a:bodyPr/>
                    <a:lstStyle/>
                    <a:p>
                      <a:pPr algn="ctr"/>
                      <a:r>
                        <a:rPr kumimoji="1" lang="ja-JP" altLang="en-US" dirty="0" smtClean="0"/>
                        <a:t>スタック</a:t>
                      </a:r>
                      <a:endParaRPr kumimoji="1" lang="ja-JP" altLang="en-US" dirty="0"/>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a:p>
                  </a:txBody>
                  <a:tcPr/>
                </a:tc>
              </a:tr>
              <a:tr h="370840">
                <a:tc>
                  <a:txBody>
                    <a:bodyPr/>
                    <a:lstStyle/>
                    <a:p>
                      <a:r>
                        <a:rPr kumimoji="1" lang="en-US" altLang="ja-JP" dirty="0" smtClean="0"/>
                        <a:t>100001</a:t>
                      </a:r>
                      <a:endParaRPr kumimoji="1" lang="ja-JP" altLang="en-US" dirty="0"/>
                    </a:p>
                  </a:txBody>
                  <a:tcPr/>
                </a:tc>
              </a:tr>
              <a:tr h="370840">
                <a:tc>
                  <a:txBody>
                    <a:bodyPr/>
                    <a:lstStyle/>
                    <a:p>
                      <a:r>
                        <a:rPr kumimoji="1" lang="en-US" altLang="ja-JP" dirty="0" err="1" smtClean="0"/>
                        <a:t>PrintStream</a:t>
                      </a:r>
                      <a:endParaRPr kumimoji="1" lang="ja-JP" altLang="en-US" dirty="0"/>
                    </a:p>
                  </a:txBody>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946506874"/>
              </p:ext>
            </p:extLst>
          </p:nvPr>
        </p:nvGraphicFramePr>
        <p:xfrm>
          <a:off x="1835696" y="1484784"/>
          <a:ext cx="1535832" cy="1926208"/>
        </p:xfrm>
        <a:graphic>
          <a:graphicData uri="http://schemas.openxmlformats.org/drawingml/2006/table">
            <a:tbl>
              <a:tblPr firstRow="1" bandRow="1">
                <a:tableStyleId>{5C22544A-7EE6-4342-B048-85BDC9FD1C3A}</a:tableStyleId>
              </a:tblPr>
              <a:tblGrid>
                <a:gridCol w="360040"/>
                <a:gridCol w="1175792"/>
              </a:tblGrid>
              <a:tr h="44284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smtClean="0"/>
                        <a:t>変数テーブル</a:t>
                      </a:r>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smtClean="0"/>
                    </a:p>
                  </a:txBody>
                  <a:tcPr/>
                </a:tc>
              </a:tr>
              <a:tr h="370840">
                <a:tc>
                  <a:txBody>
                    <a:bodyPr/>
                    <a:lstStyle/>
                    <a:p>
                      <a:r>
                        <a:rPr kumimoji="1" lang="en-US" altLang="ja-JP" dirty="0" smtClean="0"/>
                        <a:t>0</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r>
                        <a:rPr kumimoji="1" lang="en-US" altLang="ja-JP" dirty="0" smtClean="0"/>
                        <a:t>100000</a:t>
                      </a:r>
                      <a:endParaRPr kumimoji="1" lang="ja-JP" altLang="en-US" dirty="0"/>
                    </a:p>
                  </a:txBody>
                  <a:tcPr/>
                </a:tc>
              </a:tr>
              <a:tr h="370840">
                <a:tc>
                  <a:txBody>
                    <a:bodyPr/>
                    <a:lstStyle/>
                    <a:p>
                      <a:r>
                        <a:rPr kumimoji="1" lang="en-US" altLang="ja-JP" dirty="0" smtClean="0"/>
                        <a:t>3</a:t>
                      </a:r>
                      <a:endParaRPr kumimoji="1" lang="ja-JP" altLang="en-US" dirty="0"/>
                    </a:p>
                  </a:txBody>
                  <a:tcPr/>
                </a:tc>
                <a:tc>
                  <a:txBody>
                    <a:bodyPr/>
                    <a:lstStyle/>
                    <a:p>
                      <a:r>
                        <a:rPr kumimoji="1" lang="en-US" altLang="ja-JP" dirty="0" smtClean="0"/>
                        <a:t>100001</a:t>
                      </a:r>
                      <a:endParaRPr kumimoji="1" lang="ja-JP" altLang="en-US" dirty="0"/>
                    </a:p>
                  </a:txBody>
                  <a:tcPr/>
                </a:tc>
              </a:tr>
            </a:tbl>
          </a:graphicData>
        </a:graphic>
      </p:graphicFrame>
      <p:sp>
        <p:nvSpPr>
          <p:cNvPr id="6" name="角丸四角形吹き出し 5"/>
          <p:cNvSpPr/>
          <p:nvPr/>
        </p:nvSpPr>
        <p:spPr>
          <a:xfrm>
            <a:off x="5292080" y="2492896"/>
            <a:ext cx="3456384" cy="720080"/>
          </a:xfrm>
          <a:prstGeom prst="wedgeRoundRectCallout">
            <a:avLst>
              <a:gd name="adj1" fmla="val -54587"/>
              <a:gd name="adj2" fmla="val 226787"/>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smtClean="0"/>
              <a:t>変数</a:t>
            </a:r>
            <a:r>
              <a:rPr lang="en-US" altLang="ja-JP" dirty="0" smtClean="0"/>
              <a:t> 3 </a:t>
            </a:r>
            <a:r>
              <a:rPr lang="ja-JP" altLang="en-US" dirty="0" smtClean="0"/>
              <a:t>から</a:t>
            </a:r>
            <a:r>
              <a:rPr lang="ja-JP" altLang="en-US" dirty="0"/>
              <a:t>コピーして</a:t>
            </a:r>
            <a:endParaRPr lang="en-US" altLang="ja-JP" dirty="0"/>
          </a:p>
          <a:p>
            <a:pPr algn="ctr"/>
            <a:r>
              <a:rPr lang="ja-JP" altLang="en-US" dirty="0"/>
              <a:t>スタックに積む</a:t>
            </a:r>
          </a:p>
        </p:txBody>
      </p:sp>
    </p:spTree>
    <p:extLst>
      <p:ext uri="{BB962C8B-B14F-4D97-AF65-F5344CB8AC3E}">
        <p14:creationId xmlns:p14="http://schemas.microsoft.com/office/powerpoint/2010/main" val="157073679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ja-JP" altLang="en-US" dirty="0" smtClean="0"/>
              <a:t>今日の内容</a:t>
            </a:r>
          </a:p>
        </p:txBody>
      </p:sp>
      <p:sp>
        <p:nvSpPr>
          <p:cNvPr id="4099" name="Rectangle 3"/>
          <p:cNvSpPr>
            <a:spLocks noGrp="1" noChangeArrowheads="1"/>
          </p:cNvSpPr>
          <p:nvPr>
            <p:ph idx="1"/>
          </p:nvPr>
        </p:nvSpPr>
        <p:spPr/>
        <p:txBody>
          <a:bodyPr>
            <a:normAutofit/>
          </a:bodyPr>
          <a:lstStyle/>
          <a:p>
            <a:pPr eaLnBrk="1" hangingPunct="1">
              <a:lnSpc>
                <a:spcPct val="90000"/>
              </a:lnSpc>
            </a:pPr>
            <a:r>
              <a:rPr lang="ja-JP" altLang="en-US" dirty="0" smtClean="0"/>
              <a:t>仮想マシンとは</a:t>
            </a:r>
            <a:endParaRPr lang="en-US" altLang="ja-JP" dirty="0" smtClean="0"/>
          </a:p>
          <a:p>
            <a:pPr lvl="1">
              <a:lnSpc>
                <a:spcPct val="90000"/>
              </a:lnSpc>
            </a:pPr>
            <a:r>
              <a:rPr lang="ja-JP" altLang="en-US" smtClean="0"/>
              <a:t>バイトコードインタプリタとは</a:t>
            </a:r>
            <a:endParaRPr lang="en-US" altLang="ja-JP" dirty="0" smtClean="0"/>
          </a:p>
          <a:p>
            <a:pPr eaLnBrk="1" hangingPunct="1">
              <a:lnSpc>
                <a:spcPct val="90000"/>
              </a:lnSpc>
            </a:pPr>
            <a:r>
              <a:rPr lang="en-US" altLang="ja-JP" dirty="0" smtClean="0"/>
              <a:t>Just-in-Time </a:t>
            </a:r>
            <a:r>
              <a:rPr lang="ja-JP" altLang="en-US" dirty="0" smtClean="0"/>
              <a:t>コンパイル</a:t>
            </a:r>
            <a:endParaRPr lang="en-US" altLang="ja-JP" dirty="0" smtClean="0"/>
          </a:p>
          <a:p>
            <a:pPr lvl="1">
              <a:lnSpc>
                <a:spcPct val="90000"/>
              </a:lnSpc>
            </a:pPr>
            <a:r>
              <a:rPr lang="ja-JP" altLang="en-US" dirty="0" smtClean="0"/>
              <a:t>ナイーブな</a:t>
            </a:r>
            <a:r>
              <a:rPr lang="en-US" altLang="ja-JP" dirty="0" smtClean="0"/>
              <a:t> JIT</a:t>
            </a:r>
          </a:p>
          <a:p>
            <a:pPr lvl="1">
              <a:lnSpc>
                <a:spcPct val="90000"/>
              </a:lnSpc>
            </a:pPr>
            <a:r>
              <a:rPr lang="ja-JP" altLang="en-US" dirty="0" smtClean="0"/>
              <a:t>より良い</a:t>
            </a:r>
            <a:r>
              <a:rPr lang="en-US" altLang="ja-JP" dirty="0" smtClean="0"/>
              <a:t> JIT</a:t>
            </a:r>
          </a:p>
          <a:p>
            <a:pPr lvl="1">
              <a:lnSpc>
                <a:spcPct val="90000"/>
              </a:lnSpc>
            </a:pPr>
            <a:r>
              <a:rPr lang="ja-JP" altLang="en-US" dirty="0" smtClean="0"/>
              <a:t>動的な情報に基づく最適化</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JVM </a:t>
            </a:r>
            <a:r>
              <a:rPr lang="ja-JP" altLang="en-US" dirty="0"/>
              <a:t>バイトコード実行の様子</a:t>
            </a:r>
            <a:endParaRPr kumimoji="1" lang="ja-JP" altLang="en-US" dirty="0"/>
          </a:p>
        </p:txBody>
      </p:sp>
      <p:sp>
        <p:nvSpPr>
          <p:cNvPr id="3" name="コンテンツ プレースホルダー 2"/>
          <p:cNvSpPr>
            <a:spLocks noGrp="1"/>
          </p:cNvSpPr>
          <p:nvPr>
            <p:ph idx="1"/>
          </p:nvPr>
        </p:nvSpPr>
        <p:spPr>
          <a:xfrm>
            <a:off x="3707904" y="1600200"/>
            <a:ext cx="4978896" cy="4525963"/>
          </a:xfrm>
        </p:spPr>
        <p:txBody>
          <a:bodyPr>
            <a:normAutofit fontScale="47500" lnSpcReduction="20000"/>
          </a:bodyPr>
          <a:lstStyle/>
          <a:p>
            <a:pPr marL="0" indent="0">
              <a:buNone/>
            </a:pPr>
            <a:r>
              <a:rPr lang="en-US" altLang="ja-JP" b="1" dirty="0">
                <a:latin typeface="Courier New" pitchFamily="49" charset="0"/>
                <a:cs typeface="Courier New" pitchFamily="49" charset="0"/>
              </a:rPr>
              <a:t>0: iconst_1</a:t>
            </a:r>
          </a:p>
          <a:p>
            <a:pPr marL="0" indent="0">
              <a:buNone/>
            </a:pPr>
            <a:r>
              <a:rPr lang="en-US" altLang="ja-JP" b="1" dirty="0">
                <a:latin typeface="Courier New" pitchFamily="49" charset="0"/>
                <a:cs typeface="Courier New" pitchFamily="49" charset="0"/>
              </a:rPr>
              <a:t>1: istore_1</a:t>
            </a:r>
          </a:p>
          <a:p>
            <a:pPr marL="0" indent="0">
              <a:buNone/>
            </a:pPr>
            <a:r>
              <a:rPr lang="en-US" altLang="ja-JP" b="1" dirty="0">
                <a:latin typeface="Courier New" pitchFamily="49" charset="0"/>
                <a:cs typeface="Courier New" pitchFamily="49" charset="0"/>
              </a:rPr>
              <a:t>2: </a:t>
            </a:r>
            <a:r>
              <a:rPr lang="en-US" altLang="ja-JP" b="1" dirty="0" err="1">
                <a:latin typeface="Courier New" pitchFamily="49" charset="0"/>
                <a:cs typeface="Courier New" pitchFamily="49" charset="0"/>
              </a:rPr>
              <a:t>ldc</a:t>
            </a:r>
            <a:r>
              <a:rPr lang="en-US" altLang="ja-JP" b="1" dirty="0">
                <a:latin typeface="Courier New" pitchFamily="49" charset="0"/>
                <a:cs typeface="Courier New" pitchFamily="49" charset="0"/>
              </a:rPr>
              <a:t>           #2                  // </a:t>
            </a:r>
            <a:r>
              <a:rPr lang="en-US" altLang="ja-JP" b="1" dirty="0" err="1">
                <a:latin typeface="Courier New" pitchFamily="49" charset="0"/>
                <a:cs typeface="Courier New" pitchFamily="49" charset="0"/>
              </a:rPr>
              <a:t>int</a:t>
            </a:r>
            <a:r>
              <a:rPr lang="en-US" altLang="ja-JP" b="1" dirty="0">
                <a:latin typeface="Courier New" pitchFamily="49" charset="0"/>
                <a:cs typeface="Courier New" pitchFamily="49" charset="0"/>
              </a:rPr>
              <a:t> 100000</a:t>
            </a:r>
          </a:p>
          <a:p>
            <a:pPr marL="0" indent="0">
              <a:buNone/>
            </a:pPr>
            <a:r>
              <a:rPr lang="en-US" altLang="ja-JP" b="1" dirty="0">
                <a:latin typeface="Courier New" pitchFamily="49" charset="0"/>
                <a:cs typeface="Courier New" pitchFamily="49" charset="0"/>
              </a:rPr>
              <a:t>4: istore_2</a:t>
            </a:r>
          </a:p>
          <a:p>
            <a:pPr marL="0" indent="0">
              <a:buNone/>
            </a:pPr>
            <a:r>
              <a:rPr lang="en-US" altLang="ja-JP" b="1" dirty="0">
                <a:latin typeface="Courier New" pitchFamily="49" charset="0"/>
                <a:cs typeface="Courier New" pitchFamily="49" charset="0"/>
              </a:rPr>
              <a:t>5: iload_1</a:t>
            </a:r>
          </a:p>
          <a:p>
            <a:pPr marL="0" indent="0">
              <a:buNone/>
            </a:pPr>
            <a:r>
              <a:rPr lang="en-US" altLang="ja-JP" b="1" dirty="0">
                <a:latin typeface="Courier New" pitchFamily="49" charset="0"/>
                <a:cs typeface="Courier New" pitchFamily="49" charset="0"/>
              </a:rPr>
              <a:t>6: iload_2</a:t>
            </a:r>
          </a:p>
          <a:p>
            <a:pPr marL="0" indent="0">
              <a:buNone/>
            </a:pPr>
            <a:r>
              <a:rPr lang="en-US" altLang="ja-JP" b="1" dirty="0">
                <a:latin typeface="Courier New" pitchFamily="49" charset="0"/>
                <a:cs typeface="Courier New" pitchFamily="49" charset="0"/>
              </a:rPr>
              <a:t>7: </a:t>
            </a:r>
            <a:r>
              <a:rPr lang="en-US" altLang="ja-JP" b="1" dirty="0" err="1">
                <a:latin typeface="Courier New" pitchFamily="49" charset="0"/>
                <a:cs typeface="Courier New" pitchFamily="49" charset="0"/>
              </a:rPr>
              <a:t>iadd</a:t>
            </a:r>
            <a:endParaRPr lang="en-US" altLang="ja-JP" b="1" dirty="0">
              <a:latin typeface="Courier New" pitchFamily="49" charset="0"/>
              <a:cs typeface="Courier New" pitchFamily="49" charset="0"/>
            </a:endParaRPr>
          </a:p>
          <a:p>
            <a:pPr marL="0" indent="0">
              <a:buNone/>
            </a:pPr>
            <a:r>
              <a:rPr lang="en-US" altLang="ja-JP" b="1" dirty="0">
                <a:latin typeface="Courier New" pitchFamily="49" charset="0"/>
                <a:cs typeface="Courier New" pitchFamily="49" charset="0"/>
              </a:rPr>
              <a:t>8: istore_3</a:t>
            </a:r>
          </a:p>
          <a:p>
            <a:pPr marL="0" indent="0">
              <a:buNone/>
            </a:pPr>
            <a:r>
              <a:rPr lang="en-US" altLang="ja-JP" b="1" dirty="0">
                <a:latin typeface="Courier New" pitchFamily="49" charset="0"/>
                <a:cs typeface="Courier New" pitchFamily="49" charset="0"/>
              </a:rPr>
              <a:t>9: </a:t>
            </a:r>
            <a:r>
              <a:rPr lang="en-US" altLang="ja-JP" b="1" dirty="0" err="1">
                <a:latin typeface="Courier New" pitchFamily="49" charset="0"/>
                <a:cs typeface="Courier New" pitchFamily="49" charset="0"/>
              </a:rPr>
              <a:t>getstatic</a:t>
            </a:r>
            <a:r>
              <a:rPr lang="en-US" altLang="ja-JP" b="1" dirty="0">
                <a:latin typeface="Courier New" pitchFamily="49" charset="0"/>
                <a:cs typeface="Courier New" pitchFamily="49" charset="0"/>
              </a:rPr>
              <a:t>     #3                  // Field java/</a:t>
            </a:r>
            <a:r>
              <a:rPr lang="en-US" altLang="ja-JP" b="1" dirty="0" err="1">
                <a:latin typeface="Courier New" pitchFamily="49" charset="0"/>
                <a:cs typeface="Courier New" pitchFamily="49" charset="0"/>
              </a:rPr>
              <a:t>lang</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System.out:Ljava</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a:t>
            </a:r>
            <a:r>
              <a:rPr lang="en-US" altLang="ja-JP" b="1" dirty="0">
                <a:latin typeface="Courier New" pitchFamily="49" charset="0"/>
                <a:cs typeface="Courier New" pitchFamily="49" charset="0"/>
              </a:rPr>
              <a:t>;</a:t>
            </a:r>
          </a:p>
          <a:p>
            <a:pPr marL="0" indent="0">
              <a:buNone/>
            </a:pPr>
            <a:r>
              <a:rPr lang="en-US" altLang="ja-JP" b="1" dirty="0">
                <a:latin typeface="Courier New" pitchFamily="49" charset="0"/>
                <a:cs typeface="Courier New" pitchFamily="49" charset="0"/>
              </a:rPr>
              <a:t>12: iload_3</a:t>
            </a:r>
          </a:p>
          <a:p>
            <a:pPr marL="0" indent="0">
              <a:buNone/>
            </a:pPr>
            <a:r>
              <a:rPr lang="en-US" altLang="ja-JP" b="1" dirty="0">
                <a:latin typeface="Courier New" pitchFamily="49" charset="0"/>
                <a:cs typeface="Courier New" pitchFamily="49" charset="0"/>
              </a:rPr>
              <a:t>13: </a:t>
            </a:r>
            <a:r>
              <a:rPr lang="en-US" altLang="ja-JP" b="1" dirty="0" err="1">
                <a:latin typeface="Courier New" pitchFamily="49" charset="0"/>
                <a:cs typeface="Courier New" pitchFamily="49" charset="0"/>
              </a:rPr>
              <a:t>invokevirtual</a:t>
            </a:r>
            <a:r>
              <a:rPr lang="en-US" altLang="ja-JP" b="1" dirty="0">
                <a:latin typeface="Courier New" pitchFamily="49" charset="0"/>
                <a:cs typeface="Courier New" pitchFamily="49" charset="0"/>
              </a:rPr>
              <a:t> #4                  // Method java/</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PrintStream.print</a:t>
            </a:r>
            <a:r>
              <a:rPr lang="en-US" altLang="ja-JP" b="1" dirty="0">
                <a:latin typeface="Courier New" pitchFamily="49" charset="0"/>
                <a:cs typeface="Courier New" pitchFamily="49" charset="0"/>
              </a:rPr>
              <a:t>:(I)V</a:t>
            </a:r>
          </a:p>
          <a:p>
            <a:pPr marL="0" indent="0">
              <a:buNone/>
            </a:pPr>
            <a:r>
              <a:rPr lang="en-US" altLang="ja-JP" b="1" dirty="0">
                <a:latin typeface="Courier New" pitchFamily="49" charset="0"/>
                <a:cs typeface="Courier New" pitchFamily="49" charset="0"/>
              </a:rPr>
              <a:t>16: return</a:t>
            </a:r>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3440068195"/>
              </p:ext>
            </p:extLst>
          </p:nvPr>
        </p:nvGraphicFramePr>
        <p:xfrm>
          <a:off x="107504" y="1484784"/>
          <a:ext cx="1535832" cy="3038728"/>
        </p:xfrm>
        <a:graphic>
          <a:graphicData uri="http://schemas.openxmlformats.org/drawingml/2006/table">
            <a:tbl>
              <a:tblPr firstRow="1" bandRow="1">
                <a:tableStyleId>{5C22544A-7EE6-4342-B048-85BDC9FD1C3A}</a:tableStyleId>
              </a:tblPr>
              <a:tblGrid>
                <a:gridCol w="1535832"/>
              </a:tblGrid>
              <a:tr h="442848">
                <a:tc>
                  <a:txBody>
                    <a:bodyPr/>
                    <a:lstStyle/>
                    <a:p>
                      <a:pPr algn="ctr"/>
                      <a:r>
                        <a:rPr kumimoji="1" lang="ja-JP" altLang="en-US" dirty="0" smtClean="0"/>
                        <a:t>スタック</a:t>
                      </a:r>
                      <a:endParaRPr kumimoji="1" lang="ja-JP" altLang="en-US" dirty="0"/>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dirty="0"/>
                    </a:p>
                  </a:txBody>
                  <a:tcPr/>
                </a:tc>
              </a:tr>
              <a:tr h="370840">
                <a:tc>
                  <a:txBody>
                    <a:bodyPr/>
                    <a:lstStyle/>
                    <a:p>
                      <a:endParaRPr kumimoji="1" lang="ja-JP" altLang="en-US"/>
                    </a:p>
                  </a:txBody>
                  <a:tcPr/>
                </a:tc>
              </a:tr>
              <a:tr h="370840">
                <a:tc>
                  <a:txBody>
                    <a:bodyPr/>
                    <a:lstStyle/>
                    <a:p>
                      <a:endParaRPr kumimoji="1" lang="ja-JP" altLang="en-US"/>
                    </a:p>
                  </a:txBody>
                  <a:tcPr/>
                </a:tc>
              </a:tr>
              <a:tr h="370840">
                <a:tc>
                  <a:txBody>
                    <a:bodyPr/>
                    <a:lstStyle/>
                    <a:p>
                      <a:endParaRPr kumimoji="1" lang="ja-JP" altLang="en-US" dirty="0"/>
                    </a:p>
                  </a:txBody>
                  <a:tcPr/>
                </a:tc>
              </a:tr>
              <a:tr h="370840">
                <a:tc>
                  <a:txBody>
                    <a:bodyPr/>
                    <a:lstStyle/>
                    <a:p>
                      <a:endParaRPr kumimoji="1" lang="ja-JP" altLang="en-US" dirty="0"/>
                    </a:p>
                  </a:txBody>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3453671401"/>
              </p:ext>
            </p:extLst>
          </p:nvPr>
        </p:nvGraphicFramePr>
        <p:xfrm>
          <a:off x="1835696" y="1484784"/>
          <a:ext cx="1535832" cy="1926208"/>
        </p:xfrm>
        <a:graphic>
          <a:graphicData uri="http://schemas.openxmlformats.org/drawingml/2006/table">
            <a:tbl>
              <a:tblPr firstRow="1" bandRow="1">
                <a:tableStyleId>{5C22544A-7EE6-4342-B048-85BDC9FD1C3A}</a:tableStyleId>
              </a:tblPr>
              <a:tblGrid>
                <a:gridCol w="360040"/>
                <a:gridCol w="1175792"/>
              </a:tblGrid>
              <a:tr h="44284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smtClean="0"/>
                        <a:t>変数テーブル</a:t>
                      </a:r>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smtClean="0"/>
                    </a:p>
                  </a:txBody>
                  <a:tcPr/>
                </a:tc>
              </a:tr>
              <a:tr h="370840">
                <a:tc>
                  <a:txBody>
                    <a:bodyPr/>
                    <a:lstStyle/>
                    <a:p>
                      <a:r>
                        <a:rPr kumimoji="1" lang="en-US" altLang="ja-JP" dirty="0" smtClean="0"/>
                        <a:t>0</a:t>
                      </a:r>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r>
                        <a:rPr kumimoji="1" lang="en-US" altLang="ja-JP" dirty="0" smtClean="0"/>
                        <a:t>100000</a:t>
                      </a:r>
                      <a:endParaRPr kumimoji="1" lang="ja-JP" altLang="en-US" dirty="0"/>
                    </a:p>
                  </a:txBody>
                  <a:tcPr/>
                </a:tc>
              </a:tr>
              <a:tr h="370840">
                <a:tc>
                  <a:txBody>
                    <a:bodyPr/>
                    <a:lstStyle/>
                    <a:p>
                      <a:r>
                        <a:rPr kumimoji="1" lang="en-US" altLang="ja-JP" dirty="0" smtClean="0"/>
                        <a:t>3</a:t>
                      </a:r>
                      <a:endParaRPr kumimoji="1" lang="ja-JP" altLang="en-US" dirty="0"/>
                    </a:p>
                  </a:txBody>
                  <a:tcPr/>
                </a:tc>
                <a:tc>
                  <a:txBody>
                    <a:bodyPr/>
                    <a:lstStyle/>
                    <a:p>
                      <a:r>
                        <a:rPr kumimoji="1" lang="en-US" altLang="ja-JP" dirty="0" smtClean="0"/>
                        <a:t>100001</a:t>
                      </a:r>
                      <a:endParaRPr kumimoji="1" lang="ja-JP" altLang="en-US" dirty="0"/>
                    </a:p>
                  </a:txBody>
                  <a:tcPr/>
                </a:tc>
              </a:tr>
            </a:tbl>
          </a:graphicData>
        </a:graphic>
      </p:graphicFrame>
      <p:sp>
        <p:nvSpPr>
          <p:cNvPr id="6" name="角丸四角形吹き出し 5"/>
          <p:cNvSpPr/>
          <p:nvPr/>
        </p:nvSpPr>
        <p:spPr>
          <a:xfrm>
            <a:off x="5292080" y="2492896"/>
            <a:ext cx="3456384" cy="720080"/>
          </a:xfrm>
          <a:prstGeom prst="wedgeRoundRectCallout">
            <a:avLst>
              <a:gd name="adj1" fmla="val -35430"/>
              <a:gd name="adj2" fmla="val 260358"/>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a:t>p</a:t>
            </a:r>
            <a:r>
              <a:rPr lang="en-US" altLang="ja-JP" dirty="0" smtClean="0"/>
              <a:t>rint </a:t>
            </a:r>
            <a:r>
              <a:rPr lang="ja-JP" altLang="en-US" dirty="0" smtClean="0"/>
              <a:t>を呼び出す</a:t>
            </a:r>
            <a:endParaRPr lang="ja-JP" altLang="en-US" dirty="0"/>
          </a:p>
        </p:txBody>
      </p:sp>
    </p:spTree>
    <p:extLst>
      <p:ext uri="{BB962C8B-B14F-4D97-AF65-F5344CB8AC3E}">
        <p14:creationId xmlns:p14="http://schemas.microsoft.com/office/powerpoint/2010/main" val="128216009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txBody>
          <a:bodyPr>
            <a:normAutofit fontScale="90000"/>
          </a:bodyPr>
          <a:lstStyle/>
          <a:p>
            <a:r>
              <a:rPr lang="ja-JP" altLang="en-US" dirty="0"/>
              <a:t>インタプリタ</a:t>
            </a:r>
            <a:r>
              <a:rPr lang="ja-JP" altLang="en-US" dirty="0" smtClean="0"/>
              <a:t>とバイトコードインタプリタの</a:t>
            </a:r>
            <a:r>
              <a:rPr lang="en-US" altLang="ja-JP" dirty="0" smtClean="0"/>
              <a:t/>
            </a:r>
            <a:br>
              <a:rPr lang="en-US" altLang="ja-JP" dirty="0" smtClean="0"/>
            </a:br>
            <a:r>
              <a:rPr lang="ja-JP" altLang="en-US" dirty="0" smtClean="0"/>
              <a:t>性能比較</a:t>
            </a:r>
            <a:endParaRPr kumimoji="1" lang="ja-JP" altLang="en-US" dirty="0"/>
          </a:p>
        </p:txBody>
      </p:sp>
      <p:sp>
        <p:nvSpPr>
          <p:cNvPr id="3" name="コンテンツ プレースホルダー 2"/>
          <p:cNvSpPr>
            <a:spLocks noGrp="1"/>
          </p:cNvSpPr>
          <p:nvPr>
            <p:ph idx="1"/>
          </p:nvPr>
        </p:nvSpPr>
        <p:spPr>
          <a:xfrm>
            <a:off x="457200" y="1600200"/>
            <a:ext cx="8229600" cy="1324743"/>
          </a:xfrm>
        </p:spPr>
        <p:txBody>
          <a:bodyPr>
            <a:normAutofit fontScale="92500" lnSpcReduction="20000"/>
          </a:bodyPr>
          <a:lstStyle/>
          <a:p>
            <a:r>
              <a:rPr lang="ja-JP" altLang="en-US" dirty="0" smtClean="0"/>
              <a:t>例えば</a:t>
            </a:r>
            <a:r>
              <a:rPr lang="en-US" altLang="ja-JP" dirty="0" smtClean="0"/>
              <a:t> Dhrystone </a:t>
            </a:r>
            <a:r>
              <a:rPr lang="ja-JP" altLang="en-US" dirty="0" smtClean="0"/>
              <a:t>ベンチマークでは</a:t>
            </a:r>
            <a:r>
              <a:rPr lang="en-US" altLang="ja-JP" dirty="0" smtClean="0"/>
              <a:t/>
            </a:r>
            <a:br>
              <a:rPr lang="en-US" altLang="ja-JP" dirty="0" smtClean="0"/>
            </a:br>
            <a:r>
              <a:rPr lang="en-US" altLang="ja-JP" dirty="0" smtClean="0"/>
              <a:t>Ruby1.9 (</a:t>
            </a:r>
            <a:r>
              <a:rPr lang="ja-JP" altLang="en-US" dirty="0" smtClean="0"/>
              <a:t>バイトコードインタプリタ</a:t>
            </a:r>
            <a:r>
              <a:rPr lang="en-US" altLang="ja-JP" dirty="0" smtClean="0"/>
              <a:t>) </a:t>
            </a:r>
            <a:r>
              <a:rPr lang="ja-JP" altLang="en-US" dirty="0" smtClean="0"/>
              <a:t>は</a:t>
            </a:r>
            <a:r>
              <a:rPr lang="en-US" altLang="ja-JP" dirty="0" smtClean="0"/>
              <a:t/>
            </a:r>
            <a:br>
              <a:rPr lang="en-US" altLang="ja-JP" dirty="0" smtClean="0"/>
            </a:br>
            <a:r>
              <a:rPr lang="en-US" altLang="ja-JP" dirty="0" smtClean="0"/>
              <a:t>Ruby1.8 (</a:t>
            </a:r>
            <a:r>
              <a:rPr lang="ja-JP" altLang="en-US" dirty="0" smtClean="0"/>
              <a:t>インタプリタ</a:t>
            </a:r>
            <a:r>
              <a:rPr lang="en-US" altLang="ja-JP" dirty="0" smtClean="0"/>
              <a:t>) </a:t>
            </a:r>
            <a:r>
              <a:rPr lang="ja-JP" altLang="en-US" dirty="0" smtClean="0"/>
              <a:t>より</a:t>
            </a:r>
            <a:r>
              <a:rPr lang="en-US" altLang="ja-JP" dirty="0"/>
              <a:t>2</a:t>
            </a:r>
            <a:r>
              <a:rPr lang="ja-JP" altLang="en-US" dirty="0" smtClean="0"/>
              <a:t>倍以上速い</a:t>
            </a:r>
            <a:endParaRPr lang="ja-JP" altLang="en-US" dirty="0"/>
          </a:p>
        </p:txBody>
      </p:sp>
      <p:graphicFrame>
        <p:nvGraphicFramePr>
          <p:cNvPr id="6" name="グラフ 5"/>
          <p:cNvGraphicFramePr>
            <a:graphicFrameLocks/>
          </p:cNvGraphicFramePr>
          <p:nvPr>
            <p:extLst>
              <p:ext uri="{D42A27DB-BD31-4B8C-83A1-F6EECF244321}">
                <p14:modId xmlns:p14="http://schemas.microsoft.com/office/powerpoint/2010/main" val="1504506302"/>
              </p:ext>
            </p:extLst>
          </p:nvPr>
        </p:nvGraphicFramePr>
        <p:xfrm>
          <a:off x="683568" y="2708920"/>
          <a:ext cx="7704856" cy="367240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6375688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でもまだまだ</a:t>
            </a:r>
            <a:r>
              <a:rPr lang="ja-JP" altLang="en-US" dirty="0"/>
              <a:t>遅い</a:t>
            </a:r>
            <a:endParaRPr lang="en-US" altLang="ja-JP" dirty="0"/>
          </a:p>
        </p:txBody>
      </p:sp>
      <p:sp>
        <p:nvSpPr>
          <p:cNvPr id="3" name="コンテンツ プレースホルダー 2"/>
          <p:cNvSpPr>
            <a:spLocks noGrp="1"/>
          </p:cNvSpPr>
          <p:nvPr>
            <p:ph idx="1"/>
          </p:nvPr>
        </p:nvSpPr>
        <p:spPr>
          <a:xfrm>
            <a:off x="457200" y="1600201"/>
            <a:ext cx="8229600" cy="604664"/>
          </a:xfrm>
        </p:spPr>
        <p:txBody>
          <a:bodyPr/>
          <a:lstStyle/>
          <a:p>
            <a:r>
              <a:rPr kumimoji="1" lang="en-US" altLang="ja-JP" dirty="0" smtClean="0"/>
              <a:t>C </a:t>
            </a:r>
            <a:r>
              <a:rPr kumimoji="1" lang="ja-JP" altLang="en-US" dirty="0" smtClean="0"/>
              <a:t>に比べると</a:t>
            </a:r>
            <a:r>
              <a:rPr kumimoji="1" lang="en-US" altLang="ja-JP" dirty="0" smtClean="0"/>
              <a:t> </a:t>
            </a:r>
            <a:r>
              <a:rPr lang="en-US" altLang="ja-JP" dirty="0" smtClean="0"/>
              <a:t>100 </a:t>
            </a:r>
            <a:r>
              <a:rPr lang="ja-JP" altLang="en-US" dirty="0" smtClean="0"/>
              <a:t>倍以上遅い</a:t>
            </a:r>
            <a:endParaRPr kumimoji="1" lang="en-US" altLang="ja-JP" dirty="0" smtClean="0"/>
          </a:p>
        </p:txBody>
      </p:sp>
      <p:graphicFrame>
        <p:nvGraphicFramePr>
          <p:cNvPr id="6" name="グラフ 5"/>
          <p:cNvGraphicFramePr>
            <a:graphicFrameLocks/>
          </p:cNvGraphicFramePr>
          <p:nvPr>
            <p:extLst>
              <p:ext uri="{D42A27DB-BD31-4B8C-83A1-F6EECF244321}">
                <p14:modId xmlns:p14="http://schemas.microsoft.com/office/powerpoint/2010/main" val="971090450"/>
              </p:ext>
            </p:extLst>
          </p:nvPr>
        </p:nvGraphicFramePr>
        <p:xfrm>
          <a:off x="539552" y="2276872"/>
          <a:ext cx="8064896" cy="45811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9906039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Just-in-Time (JIT) </a:t>
            </a:r>
            <a:r>
              <a:rPr kumimoji="1" lang="ja-JP" altLang="en-US" dirty="0" smtClean="0"/>
              <a:t>コンパイルによる</a:t>
            </a:r>
            <a:r>
              <a:rPr kumimoji="1" lang="en-US" altLang="ja-JP" dirty="0" smtClean="0"/>
              <a:t/>
            </a:r>
            <a:br>
              <a:rPr kumimoji="1" lang="en-US" altLang="ja-JP" dirty="0" smtClean="0"/>
            </a:br>
            <a:r>
              <a:rPr kumimoji="1" lang="ja-JP" altLang="en-US" dirty="0" smtClean="0"/>
              <a:t>性能改善</a:t>
            </a:r>
            <a:r>
              <a:rPr kumimoji="1" lang="en-US" altLang="ja-JP" dirty="0" smtClean="0"/>
              <a:t> </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バイトコードを動的に</a:t>
            </a:r>
            <a:r>
              <a:rPr kumimoji="1" lang="en-US" altLang="ja-JP" dirty="0" smtClean="0"/>
              <a:t> (</a:t>
            </a:r>
            <a:r>
              <a:rPr kumimoji="1" lang="ja-JP" altLang="en-US" dirty="0" smtClean="0"/>
              <a:t>つまり実行時に</a:t>
            </a:r>
            <a:r>
              <a:rPr kumimoji="1" lang="en-US" altLang="ja-JP" dirty="0" smtClean="0"/>
              <a:t>)</a:t>
            </a:r>
            <a:br>
              <a:rPr kumimoji="1" lang="en-US" altLang="ja-JP" dirty="0" smtClean="0"/>
            </a:br>
            <a:r>
              <a:rPr kumimoji="1" lang="ja-JP" altLang="en-US" dirty="0" smtClean="0"/>
              <a:t>機械語にコンパイル</a:t>
            </a:r>
            <a:r>
              <a:rPr lang="ja-JP" altLang="en-US" dirty="0" smtClean="0"/>
              <a:t>し実行する</a:t>
            </a:r>
            <a:endParaRPr kumimoji="1" lang="ja-JP" altLang="en-US" dirty="0"/>
          </a:p>
        </p:txBody>
      </p:sp>
    </p:spTree>
    <p:extLst>
      <p:ext uri="{BB962C8B-B14F-4D97-AF65-F5344CB8AC3E}">
        <p14:creationId xmlns:p14="http://schemas.microsoft.com/office/powerpoint/2010/main" val="245644774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ナイーブな</a:t>
            </a:r>
            <a:r>
              <a:rPr lang="en-US" altLang="ja-JP" dirty="0" smtClean="0"/>
              <a:t> JIT </a:t>
            </a:r>
            <a:r>
              <a:rPr lang="ja-JP" altLang="en-US" dirty="0" smtClean="0"/>
              <a:t>コンパイラの実装方法</a:t>
            </a:r>
            <a:endParaRPr kumimoji="1" lang="ja-JP" altLang="en-US" dirty="0"/>
          </a:p>
        </p:txBody>
      </p:sp>
      <p:sp>
        <p:nvSpPr>
          <p:cNvPr id="3" name="コンテンツ プレースホルダー 2"/>
          <p:cNvSpPr>
            <a:spLocks noGrp="1"/>
          </p:cNvSpPr>
          <p:nvPr>
            <p:ph idx="1"/>
          </p:nvPr>
        </p:nvSpPr>
        <p:spPr/>
        <p:txBody>
          <a:bodyPr>
            <a:normAutofit/>
          </a:bodyPr>
          <a:lstStyle/>
          <a:p>
            <a:pPr marL="514350" indent="-514350">
              <a:buFont typeface="+mj-lt"/>
              <a:buAutoNum type="arabicPeriod"/>
            </a:pPr>
            <a:r>
              <a:rPr kumimoji="1" lang="ja-JP" altLang="en-US" dirty="0" smtClean="0"/>
              <a:t>ローダがバイトコードを読み込む</a:t>
            </a:r>
            <a:endParaRPr kumimoji="1" lang="en-US" altLang="ja-JP" dirty="0" smtClean="0"/>
          </a:p>
          <a:p>
            <a:pPr marL="514350" indent="-514350">
              <a:buFont typeface="+mj-lt"/>
              <a:buAutoNum type="arabicPeriod"/>
            </a:pPr>
            <a:r>
              <a:rPr lang="ja-JP" altLang="en-US" dirty="0" smtClean="0"/>
              <a:t>バイトコードを機械語へコンパイル</a:t>
            </a:r>
            <a:endParaRPr lang="en-US" altLang="ja-JP" dirty="0" smtClean="0"/>
          </a:p>
          <a:p>
            <a:pPr lvl="1"/>
            <a:r>
              <a:rPr lang="ja-JP" altLang="en-US" dirty="0" smtClean="0"/>
              <a:t>レジスタ割り付けと命令同士の対応付けなど</a:t>
            </a:r>
            <a:endParaRPr lang="en-US" altLang="ja-JP" dirty="0" smtClean="0"/>
          </a:p>
          <a:p>
            <a:pPr marL="514350" indent="-514350">
              <a:buFont typeface="+mj-lt"/>
              <a:buAutoNum type="arabicPeriod"/>
            </a:pPr>
            <a:r>
              <a:rPr lang="ja-JP" altLang="en-US" dirty="0" smtClean="0"/>
              <a:t>変換されたコードを実行する</a:t>
            </a:r>
            <a:endParaRPr lang="en-US" altLang="ja-JP" dirty="0"/>
          </a:p>
        </p:txBody>
      </p:sp>
    </p:spTree>
    <p:extLst>
      <p:ext uri="{BB962C8B-B14F-4D97-AF65-F5344CB8AC3E}">
        <p14:creationId xmlns:p14="http://schemas.microsoft.com/office/powerpoint/2010/main" val="222941650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バイトコードの変換</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VM </a:t>
            </a:r>
            <a:r>
              <a:rPr lang="ja-JP" altLang="en-US" dirty="0" smtClean="0"/>
              <a:t>↔</a:t>
            </a:r>
            <a:r>
              <a:rPr lang="en-US" altLang="ja-JP" dirty="0" smtClean="0"/>
              <a:t> </a:t>
            </a:r>
            <a:r>
              <a:rPr lang="ja-JP" altLang="en-US" dirty="0" smtClean="0"/>
              <a:t>機械語間の命令</a:t>
            </a:r>
            <a:r>
              <a:rPr lang="ja-JP" altLang="en-US" dirty="0"/>
              <a:t>同士の</a:t>
            </a:r>
            <a:r>
              <a:rPr lang="ja-JP" altLang="en-US" dirty="0" smtClean="0"/>
              <a:t>対応付け</a:t>
            </a:r>
            <a:endParaRPr lang="en-US" altLang="ja-JP" dirty="0" smtClean="0"/>
          </a:p>
          <a:p>
            <a:pPr lvl="1"/>
            <a:r>
              <a:rPr lang="ja-JP" altLang="en-US" dirty="0" smtClean="0"/>
              <a:t>基本的には</a:t>
            </a:r>
            <a:r>
              <a:rPr lang="ja-JP" altLang="en-US" dirty="0"/>
              <a:t>綺麗に対応付く</a:t>
            </a:r>
            <a:r>
              <a:rPr lang="ja-JP" altLang="en-US" dirty="0" smtClean="0"/>
              <a:t>が</a:t>
            </a:r>
            <a:r>
              <a:rPr lang="en-US" altLang="ja-JP" dirty="0" smtClean="0"/>
              <a:t/>
            </a:r>
            <a:br>
              <a:rPr lang="en-US" altLang="ja-JP" dirty="0" smtClean="0"/>
            </a:br>
            <a:r>
              <a:rPr lang="ja-JP" altLang="en-US" dirty="0" smtClean="0"/>
              <a:t>仮想メソッド呼出</a:t>
            </a:r>
            <a:r>
              <a:rPr lang="en-US" altLang="ja-JP" dirty="0" smtClean="0"/>
              <a:t> (</a:t>
            </a:r>
            <a:r>
              <a:rPr lang="en-US" altLang="ja-JP" dirty="0" err="1" smtClean="0"/>
              <a:t>invokevirtual</a:t>
            </a:r>
            <a:r>
              <a:rPr lang="en-US" altLang="ja-JP" dirty="0" smtClean="0"/>
              <a:t>) </a:t>
            </a:r>
            <a:r>
              <a:rPr lang="ja-JP" altLang="en-US" dirty="0" smtClean="0"/>
              <a:t>等</a:t>
            </a:r>
            <a:r>
              <a:rPr lang="en-US" altLang="ja-JP" dirty="0" smtClean="0"/>
              <a:t/>
            </a:r>
            <a:br>
              <a:rPr lang="en-US" altLang="ja-JP" dirty="0" smtClean="0"/>
            </a:br>
            <a:r>
              <a:rPr lang="ja-JP" altLang="en-US" dirty="0" smtClean="0"/>
              <a:t>実マシンには存在しない命令の扱いに注意</a:t>
            </a:r>
            <a:endParaRPr lang="en-US" altLang="ja-JP" dirty="0" smtClean="0"/>
          </a:p>
          <a:p>
            <a:r>
              <a:rPr lang="ja-JP" altLang="en-US" dirty="0" smtClean="0"/>
              <a:t>レジスタ割り付け</a:t>
            </a:r>
            <a:endParaRPr lang="en-US" altLang="ja-JP" dirty="0" smtClean="0"/>
          </a:p>
          <a:p>
            <a:pPr lvl="1"/>
            <a:r>
              <a:rPr lang="ja-JP" altLang="en-US" dirty="0"/>
              <a:t>普通に</a:t>
            </a:r>
            <a:r>
              <a:rPr lang="ja-JP" altLang="en-US" dirty="0" smtClean="0"/>
              <a:t>割り付けてよい</a:t>
            </a:r>
            <a:endParaRPr lang="en-US" altLang="ja-JP" dirty="0" smtClean="0"/>
          </a:p>
          <a:p>
            <a:pPr lvl="1"/>
            <a:r>
              <a:rPr lang="ja-JP" altLang="en-US" dirty="0" smtClean="0"/>
              <a:t>ただし実行時なのであまり複雑なことをすると</a:t>
            </a:r>
            <a:r>
              <a:rPr lang="en-US" altLang="ja-JP" dirty="0" smtClean="0"/>
              <a:t/>
            </a:r>
            <a:br>
              <a:rPr lang="en-US" altLang="ja-JP" dirty="0" smtClean="0"/>
            </a:br>
            <a:r>
              <a:rPr lang="ja-JP" altLang="en-US" dirty="0" smtClean="0"/>
              <a:t>かえって性能に悪影響が出ることに注意</a:t>
            </a:r>
            <a:endParaRPr lang="en-US" altLang="ja-JP" dirty="0" smtClean="0"/>
          </a:p>
        </p:txBody>
      </p:sp>
    </p:spTree>
    <p:extLst>
      <p:ext uri="{BB962C8B-B14F-4D97-AF65-F5344CB8AC3E}">
        <p14:creationId xmlns:p14="http://schemas.microsoft.com/office/powerpoint/2010/main" val="335497348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JVM </a:t>
            </a:r>
            <a:r>
              <a:rPr kumimoji="1" lang="ja-JP" altLang="en-US" dirty="0" smtClean="0"/>
              <a:t>でのレジスタ割り付け</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JVM </a:t>
            </a:r>
            <a:r>
              <a:rPr kumimoji="1" lang="ja-JP" altLang="en-US" dirty="0" smtClean="0"/>
              <a:t>では</a:t>
            </a:r>
            <a:r>
              <a:rPr lang="ja-JP" altLang="en-US" dirty="0" smtClean="0"/>
              <a:t>レジスタ割付けは比較的簡単</a:t>
            </a:r>
            <a:endParaRPr lang="en-US" altLang="ja-JP" dirty="0" smtClean="0"/>
          </a:p>
          <a:p>
            <a:pPr lvl="1"/>
            <a:r>
              <a:rPr kumimoji="1" lang="ja-JP" altLang="en-US" dirty="0" smtClean="0"/>
              <a:t>メソッド呼び出しの際に</a:t>
            </a:r>
            <a:r>
              <a:rPr kumimoji="1" lang="en-US" altLang="ja-JP" dirty="0" smtClean="0"/>
              <a:t/>
            </a:r>
            <a:br>
              <a:rPr kumimoji="1" lang="en-US" altLang="ja-JP" dirty="0" smtClean="0"/>
            </a:br>
            <a:r>
              <a:rPr kumimoji="1" lang="ja-JP" altLang="en-US" dirty="0" smtClean="0"/>
              <a:t>必要な分だけスタックが確保されるので</a:t>
            </a:r>
            <a:endParaRPr kumimoji="1" lang="en-US" altLang="ja-JP" dirty="0" smtClean="0"/>
          </a:p>
          <a:p>
            <a:endParaRPr kumimoji="1" lang="en-US" altLang="ja-JP" dirty="0" smtClean="0"/>
          </a:p>
          <a:p>
            <a:pPr lvl="1"/>
            <a:r>
              <a:rPr kumimoji="1" lang="ja-JP" altLang="en-US" dirty="0" smtClean="0"/>
              <a:t>詳しい</a:t>
            </a:r>
            <a:r>
              <a:rPr lang="ja-JP" altLang="en-US" dirty="0" smtClean="0"/>
              <a:t>方法について</a:t>
            </a:r>
            <a:r>
              <a:rPr kumimoji="1" lang="ja-JP" altLang="en-US" dirty="0" smtClean="0"/>
              <a:t>は</a:t>
            </a:r>
            <a:r>
              <a:rPr kumimoji="1" lang="en-US" altLang="ja-JP" dirty="0" smtClean="0"/>
              <a:t/>
            </a:r>
            <a:br>
              <a:rPr kumimoji="1" lang="en-US" altLang="ja-JP" dirty="0" smtClean="0"/>
            </a:br>
            <a:r>
              <a:rPr kumimoji="1" lang="ja-JP" altLang="en-US" dirty="0" smtClean="0"/>
              <a:t>「</a:t>
            </a:r>
            <a:r>
              <a:rPr lang="ja-JP" altLang="en-US" dirty="0" smtClean="0"/>
              <a:t>コンパイラの構成と最適化 第</a:t>
            </a:r>
            <a:r>
              <a:rPr lang="en-US" altLang="ja-JP" dirty="0" smtClean="0"/>
              <a:t>2</a:t>
            </a:r>
            <a:r>
              <a:rPr lang="ja-JP" altLang="en-US" dirty="0" smtClean="0"/>
              <a:t>版</a:t>
            </a:r>
            <a:r>
              <a:rPr lang="en-US" altLang="ja-JP" dirty="0"/>
              <a:t/>
            </a:r>
            <a:br>
              <a:rPr lang="en-US" altLang="ja-JP" dirty="0"/>
            </a:br>
            <a:r>
              <a:rPr lang="en-US" altLang="ja-JP" dirty="0" smtClean="0"/>
              <a:t> (</a:t>
            </a:r>
            <a:r>
              <a:rPr lang="ja-JP" altLang="en-US" dirty="0"/>
              <a:t>中田育男著， 朝倉</a:t>
            </a:r>
            <a:r>
              <a:rPr lang="ja-JP" altLang="en-US" dirty="0" smtClean="0"/>
              <a:t>書店</a:t>
            </a:r>
            <a:r>
              <a:rPr lang="en-US" altLang="ja-JP" dirty="0" smtClean="0"/>
              <a:t>)</a:t>
            </a:r>
            <a:r>
              <a:rPr lang="ja-JP" altLang="en-US" dirty="0" smtClean="0"/>
              <a:t>」の</a:t>
            </a:r>
            <a:r>
              <a:rPr lang="en-US" altLang="ja-JP" dirty="0" smtClean="0"/>
              <a:t/>
            </a:r>
            <a:br>
              <a:rPr lang="en-US" altLang="ja-JP" dirty="0" smtClean="0"/>
            </a:br>
            <a:r>
              <a:rPr lang="en-US" altLang="ja-JP" dirty="0" smtClean="0"/>
              <a:t> P. 236</a:t>
            </a:r>
            <a:r>
              <a:rPr lang="ja-JP" altLang="en-US" dirty="0" smtClean="0"/>
              <a:t>以降</a:t>
            </a:r>
            <a:r>
              <a:rPr lang="ja-JP" altLang="en-US" dirty="0"/>
              <a:t>等</a:t>
            </a:r>
            <a:r>
              <a:rPr lang="ja-JP" altLang="en-US" dirty="0" smtClean="0"/>
              <a:t>を参照</a:t>
            </a:r>
            <a:endParaRPr kumimoji="1" lang="ja-JP" altLang="en-US" dirty="0"/>
          </a:p>
        </p:txBody>
      </p:sp>
    </p:spTree>
    <p:extLst>
      <p:ext uri="{BB962C8B-B14F-4D97-AF65-F5344CB8AC3E}">
        <p14:creationId xmlns:p14="http://schemas.microsoft.com/office/powerpoint/2010/main" val="16068930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ナイーブな</a:t>
            </a:r>
            <a:r>
              <a:rPr kumimoji="1" lang="en-US" altLang="ja-JP" dirty="0" smtClean="0"/>
              <a:t> JIT </a:t>
            </a:r>
            <a:r>
              <a:rPr kumimoji="1" lang="ja-JP" altLang="en-US" dirty="0" smtClean="0"/>
              <a:t>の問題点</a:t>
            </a:r>
            <a:endParaRPr kumimoji="1" lang="ja-JP" altLang="en-US" dirty="0"/>
          </a:p>
        </p:txBody>
      </p:sp>
      <p:sp>
        <p:nvSpPr>
          <p:cNvPr id="3" name="コンテンツ プレースホルダー 2"/>
          <p:cNvSpPr>
            <a:spLocks noGrp="1"/>
          </p:cNvSpPr>
          <p:nvPr>
            <p:ph idx="1"/>
          </p:nvPr>
        </p:nvSpPr>
        <p:spPr>
          <a:xfrm>
            <a:off x="457200" y="1600200"/>
            <a:ext cx="8507288" cy="4525963"/>
          </a:xfrm>
        </p:spPr>
        <p:txBody>
          <a:bodyPr/>
          <a:lstStyle/>
          <a:p>
            <a:r>
              <a:rPr lang="en-US" altLang="ja-JP" dirty="0" smtClean="0"/>
              <a:t>JIT </a:t>
            </a:r>
            <a:r>
              <a:rPr lang="ja-JP" altLang="en-US" dirty="0" smtClean="0"/>
              <a:t>コンパイル</a:t>
            </a:r>
            <a:r>
              <a:rPr lang="ja-JP" altLang="en-US" dirty="0"/>
              <a:t>して</a:t>
            </a:r>
            <a:r>
              <a:rPr lang="ja-JP" altLang="en-US" dirty="0" smtClean="0"/>
              <a:t>もコンパイルのコストが</a:t>
            </a:r>
            <a:r>
              <a:rPr lang="en-US" altLang="ja-JP" dirty="0"/>
              <a:t/>
            </a:r>
            <a:br>
              <a:rPr lang="en-US" altLang="ja-JP" dirty="0"/>
            </a:br>
            <a:r>
              <a:rPr lang="ja-JP" altLang="en-US" dirty="0" smtClean="0"/>
              <a:t>実行のコストを上回って</a:t>
            </a:r>
            <a:r>
              <a:rPr lang="ja-JP" altLang="en-US" dirty="0"/>
              <a:t>しまったら意味が</a:t>
            </a:r>
            <a:r>
              <a:rPr lang="ja-JP" altLang="en-US" dirty="0" smtClean="0"/>
              <a:t>無い</a:t>
            </a:r>
            <a:endParaRPr lang="en-US" altLang="ja-JP" dirty="0" smtClean="0"/>
          </a:p>
          <a:p>
            <a:r>
              <a:rPr lang="ja-JP" altLang="en-US" dirty="0" smtClean="0"/>
              <a:t>実行時間よりもプログラムの応答性の方が</a:t>
            </a:r>
            <a:r>
              <a:rPr lang="en-US" altLang="ja-JP" dirty="0" smtClean="0"/>
              <a:t/>
            </a:r>
            <a:br>
              <a:rPr lang="en-US" altLang="ja-JP" dirty="0" smtClean="0"/>
            </a:br>
            <a:r>
              <a:rPr lang="ja-JP" altLang="en-US" dirty="0" smtClean="0"/>
              <a:t>重要なケースもある</a:t>
            </a:r>
            <a:endParaRPr lang="en-US" altLang="ja-JP" dirty="0" smtClean="0"/>
          </a:p>
          <a:p>
            <a:pPr lvl="1"/>
            <a:r>
              <a:rPr lang="ja-JP" altLang="en-US" dirty="0" smtClean="0"/>
              <a:t>例えば</a:t>
            </a:r>
            <a:r>
              <a:rPr lang="en-US" altLang="ja-JP" dirty="0" smtClean="0"/>
              <a:t> GUI </a:t>
            </a:r>
            <a:r>
              <a:rPr lang="ja-JP" altLang="en-US" dirty="0" smtClean="0"/>
              <a:t>アプリケーション</a:t>
            </a:r>
            <a:endParaRPr lang="en-US" altLang="ja-JP" dirty="0"/>
          </a:p>
          <a:p>
            <a:endParaRPr kumimoji="1" lang="ja-JP" altLang="en-US" dirty="0"/>
          </a:p>
        </p:txBody>
      </p:sp>
    </p:spTree>
    <p:extLst>
      <p:ext uri="{BB962C8B-B14F-4D97-AF65-F5344CB8AC3E}">
        <p14:creationId xmlns:p14="http://schemas.microsoft.com/office/powerpoint/2010/main" val="164989053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解決法</a:t>
            </a:r>
            <a:endParaRPr kumimoji="1" lang="ja-JP" altLang="en-US" dirty="0"/>
          </a:p>
        </p:txBody>
      </p:sp>
      <p:sp>
        <p:nvSpPr>
          <p:cNvPr id="3" name="コンテンツ プレースホルダー 2"/>
          <p:cNvSpPr>
            <a:spLocks noGrp="1"/>
          </p:cNvSpPr>
          <p:nvPr>
            <p:ph idx="1"/>
          </p:nvPr>
        </p:nvSpPr>
        <p:spPr>
          <a:xfrm>
            <a:off x="457200" y="1600200"/>
            <a:ext cx="8686800" cy="4525963"/>
          </a:xfrm>
        </p:spPr>
        <p:txBody>
          <a:bodyPr>
            <a:normAutofit/>
          </a:bodyPr>
          <a:lstStyle/>
          <a:p>
            <a:r>
              <a:rPr lang="ja-JP" altLang="en-US" dirty="0"/>
              <a:t>インタプリタの実行を行い</a:t>
            </a:r>
            <a:r>
              <a:rPr lang="ja-JP" altLang="en-US" dirty="0" smtClean="0"/>
              <a:t>ながら</a:t>
            </a:r>
            <a:r>
              <a:rPr lang="en-US" altLang="ja-JP" dirty="0" smtClean="0"/>
              <a:t/>
            </a:r>
            <a:br>
              <a:rPr lang="en-US" altLang="ja-JP" dirty="0" smtClean="0"/>
            </a:br>
            <a:r>
              <a:rPr lang="ja-JP" altLang="en-US" dirty="0" smtClean="0"/>
              <a:t>効果</a:t>
            </a:r>
            <a:r>
              <a:rPr lang="ja-JP" altLang="en-US" dirty="0"/>
              <a:t>の高い場所・タイミングに</a:t>
            </a:r>
            <a:r>
              <a:rPr lang="ja-JP" altLang="en-US" dirty="0" smtClean="0"/>
              <a:t>絞って</a:t>
            </a:r>
            <a:r>
              <a:rPr lang="en-US" altLang="ja-JP" dirty="0" smtClean="0"/>
              <a:t/>
            </a:r>
            <a:br>
              <a:rPr lang="en-US" altLang="ja-JP" dirty="0" smtClean="0"/>
            </a:br>
            <a:r>
              <a:rPr lang="en-US" altLang="en-US" dirty="0" smtClean="0"/>
              <a:t>コンパイル</a:t>
            </a:r>
            <a:r>
              <a:rPr lang="ja-JP" altLang="en-US" dirty="0" smtClean="0"/>
              <a:t>を</a:t>
            </a:r>
            <a:r>
              <a:rPr lang="ja-JP" altLang="en-US" dirty="0"/>
              <a:t>行えばよい</a:t>
            </a:r>
            <a:endParaRPr lang="en-US" altLang="ja-JP" dirty="0"/>
          </a:p>
          <a:p>
            <a:pPr lvl="1"/>
            <a:r>
              <a:rPr lang="ja-JP" altLang="en-US" dirty="0" smtClean="0"/>
              <a:t>プログラムの局所性を有効利用する</a:t>
            </a:r>
            <a:endParaRPr lang="en-US" altLang="ja-JP" dirty="0" smtClean="0"/>
          </a:p>
          <a:p>
            <a:endParaRPr lang="en-US" altLang="ja-JP" dirty="0" smtClean="0"/>
          </a:p>
          <a:p>
            <a:r>
              <a:rPr lang="ja-JP" altLang="en-US" dirty="0" smtClean="0"/>
              <a:t>上記を実現するためには実行時に</a:t>
            </a:r>
            <a:r>
              <a:rPr lang="en-US" altLang="ja-JP" dirty="0" smtClean="0"/>
              <a:t/>
            </a:r>
            <a:br>
              <a:rPr lang="en-US" altLang="ja-JP" dirty="0" smtClean="0"/>
            </a:br>
            <a:r>
              <a:rPr lang="ja-JP" altLang="en-US" dirty="0" smtClean="0"/>
              <a:t>プロファイリングを行う必要がある</a:t>
            </a:r>
            <a:endParaRPr lang="en-US" altLang="ja-JP" dirty="0" smtClean="0"/>
          </a:p>
          <a:p>
            <a:pPr lvl="1"/>
            <a:r>
              <a:rPr lang="ja-JP" altLang="en-US" dirty="0" smtClean="0"/>
              <a:t>プロファイリング</a:t>
            </a:r>
            <a:r>
              <a:rPr lang="en-US" altLang="ja-JP" dirty="0" smtClean="0"/>
              <a:t> = </a:t>
            </a:r>
            <a:r>
              <a:rPr lang="ja-JP" altLang="en-US" dirty="0" smtClean="0"/>
              <a:t>プログラムの実行情報</a:t>
            </a:r>
            <a:r>
              <a:rPr lang="ja-JP" altLang="en-US" dirty="0"/>
              <a:t>を</a:t>
            </a:r>
            <a:r>
              <a:rPr lang="ja-JP" altLang="en-US" dirty="0" smtClean="0"/>
              <a:t>取ること</a:t>
            </a:r>
            <a:endParaRPr lang="ja-JP" altLang="en-US" dirty="0"/>
          </a:p>
        </p:txBody>
      </p:sp>
    </p:spTree>
    <p:extLst>
      <p:ext uri="{BB962C8B-B14F-4D97-AF65-F5344CB8AC3E}">
        <p14:creationId xmlns:p14="http://schemas.microsoft.com/office/powerpoint/2010/main" val="85853850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より良い</a:t>
            </a:r>
            <a:r>
              <a:rPr kumimoji="1" lang="en-US" altLang="ja-JP" dirty="0" smtClean="0"/>
              <a:t> JIT </a:t>
            </a:r>
            <a:r>
              <a:rPr kumimoji="1" lang="ja-JP" altLang="en-US" dirty="0" smtClean="0"/>
              <a:t>コンパイル</a:t>
            </a:r>
            <a:endParaRPr kumimoji="1" lang="ja-JP" altLang="en-US" dirty="0"/>
          </a:p>
        </p:txBody>
      </p:sp>
      <p:sp>
        <p:nvSpPr>
          <p:cNvPr id="3" name="コンテンツ プレースホルダー 2"/>
          <p:cNvSpPr>
            <a:spLocks noGrp="1"/>
          </p:cNvSpPr>
          <p:nvPr>
            <p:ph idx="1"/>
          </p:nvPr>
        </p:nvSpPr>
        <p:spPr>
          <a:xfrm>
            <a:off x="457200" y="1600200"/>
            <a:ext cx="8686800" cy="4525963"/>
          </a:xfrm>
        </p:spPr>
        <p:txBody>
          <a:bodyPr>
            <a:normAutofit/>
          </a:bodyPr>
          <a:lstStyle/>
          <a:p>
            <a:pPr marL="514350" indent="-514350">
              <a:buFont typeface="+mj-lt"/>
              <a:buAutoNum type="arabicPeriod"/>
            </a:pPr>
            <a:r>
              <a:rPr lang="ja-JP" altLang="en-US" dirty="0" smtClean="0"/>
              <a:t>ローダ</a:t>
            </a:r>
            <a:r>
              <a:rPr lang="ja-JP" altLang="en-US" dirty="0"/>
              <a:t>がバイトコードを</a:t>
            </a:r>
            <a:r>
              <a:rPr lang="ja-JP" altLang="en-US" dirty="0" smtClean="0"/>
              <a:t>読み込む</a:t>
            </a:r>
            <a:endParaRPr lang="en-US" altLang="ja-JP" dirty="0" smtClean="0"/>
          </a:p>
          <a:p>
            <a:pPr marL="514350" indent="-514350">
              <a:buFont typeface="+mj-lt"/>
              <a:buAutoNum type="arabicPeriod"/>
            </a:pPr>
            <a:r>
              <a:rPr lang="ja-JP" altLang="en-US" dirty="0">
                <a:solidFill>
                  <a:srgbClr val="FF0000"/>
                </a:solidFill>
              </a:rPr>
              <a:t>バイトコード</a:t>
            </a:r>
            <a:r>
              <a:rPr lang="ja-JP" altLang="en-US" dirty="0" smtClean="0">
                <a:solidFill>
                  <a:srgbClr val="FF0000"/>
                </a:solidFill>
              </a:rPr>
              <a:t>をインタプリタで実行しながら</a:t>
            </a:r>
            <a:r>
              <a:rPr lang="en-US" altLang="ja-JP" dirty="0" smtClean="0">
                <a:solidFill>
                  <a:srgbClr val="FF0000"/>
                </a:solidFill>
              </a:rPr>
              <a:t/>
            </a:r>
            <a:br>
              <a:rPr lang="en-US" altLang="ja-JP" dirty="0" smtClean="0">
                <a:solidFill>
                  <a:srgbClr val="FF0000"/>
                </a:solidFill>
              </a:rPr>
            </a:br>
            <a:r>
              <a:rPr lang="ja-JP" altLang="en-US" dirty="0" smtClean="0">
                <a:solidFill>
                  <a:srgbClr val="FF0000"/>
                </a:solidFill>
              </a:rPr>
              <a:t>実行情報</a:t>
            </a:r>
            <a:r>
              <a:rPr lang="ja-JP" altLang="en-US" dirty="0">
                <a:solidFill>
                  <a:srgbClr val="FF0000"/>
                </a:solidFill>
              </a:rPr>
              <a:t>を</a:t>
            </a:r>
            <a:r>
              <a:rPr lang="ja-JP" altLang="en-US" dirty="0" smtClean="0">
                <a:solidFill>
                  <a:srgbClr val="FF0000"/>
                </a:solidFill>
              </a:rPr>
              <a:t>集める</a:t>
            </a:r>
            <a:r>
              <a:rPr lang="en-US" altLang="ja-JP" dirty="0" smtClean="0">
                <a:solidFill>
                  <a:srgbClr val="FF0000"/>
                </a:solidFill>
              </a:rPr>
              <a:t> (</a:t>
            </a:r>
            <a:r>
              <a:rPr lang="ja-JP" altLang="en-US" dirty="0" smtClean="0">
                <a:solidFill>
                  <a:srgbClr val="FF0000"/>
                </a:solidFill>
              </a:rPr>
              <a:t>実行時プロファイリング</a:t>
            </a:r>
            <a:r>
              <a:rPr lang="en-US" altLang="ja-JP" dirty="0" smtClean="0">
                <a:solidFill>
                  <a:srgbClr val="FF0000"/>
                </a:solidFill>
              </a:rPr>
              <a:t>)</a:t>
            </a:r>
            <a:endParaRPr lang="en-US" altLang="ja-JP" dirty="0">
              <a:solidFill>
                <a:srgbClr val="FF0000"/>
              </a:solidFill>
            </a:endParaRPr>
          </a:p>
          <a:p>
            <a:pPr marL="514350" indent="-514350">
              <a:buFont typeface="+mj-lt"/>
              <a:buAutoNum type="arabicPeriod"/>
            </a:pPr>
            <a:r>
              <a:rPr lang="en-US" altLang="ja-JP" dirty="0" smtClean="0">
                <a:solidFill>
                  <a:srgbClr val="FF0000"/>
                </a:solidFill>
              </a:rPr>
              <a:t>JIT </a:t>
            </a:r>
            <a:r>
              <a:rPr lang="ja-JP" altLang="en-US" dirty="0" smtClean="0">
                <a:solidFill>
                  <a:srgbClr val="FF0000"/>
                </a:solidFill>
              </a:rPr>
              <a:t>コンパイル</a:t>
            </a:r>
            <a:r>
              <a:rPr lang="ja-JP" altLang="en-US" dirty="0">
                <a:solidFill>
                  <a:srgbClr val="FF0000"/>
                </a:solidFill>
              </a:rPr>
              <a:t>を行う条件を</a:t>
            </a:r>
            <a:r>
              <a:rPr lang="ja-JP" altLang="en-US" dirty="0" smtClean="0">
                <a:solidFill>
                  <a:srgbClr val="FF0000"/>
                </a:solidFill>
              </a:rPr>
              <a:t>満たす部分を探す</a:t>
            </a:r>
            <a:endParaRPr lang="en-US" altLang="ja-JP" dirty="0"/>
          </a:p>
          <a:p>
            <a:pPr marL="514350" indent="-514350">
              <a:buFont typeface="+mj-lt"/>
              <a:buAutoNum type="arabicPeriod"/>
            </a:pPr>
            <a:r>
              <a:rPr lang="ja-JP" altLang="en-US" dirty="0" smtClean="0"/>
              <a:t>バイトコード</a:t>
            </a:r>
            <a:r>
              <a:rPr lang="ja-JP" altLang="en-US" dirty="0" smtClean="0">
                <a:solidFill>
                  <a:srgbClr val="FF0000"/>
                </a:solidFill>
              </a:rPr>
              <a:t>の一部分</a:t>
            </a:r>
            <a:r>
              <a:rPr lang="ja-JP" altLang="en-US" dirty="0" smtClean="0"/>
              <a:t>を</a:t>
            </a:r>
            <a:r>
              <a:rPr lang="en-US" altLang="ja-JP" dirty="0" smtClean="0"/>
              <a:t> JIT </a:t>
            </a:r>
            <a:r>
              <a:rPr lang="ja-JP" altLang="en-US" dirty="0" smtClean="0"/>
              <a:t>コンパイル</a:t>
            </a:r>
            <a:endParaRPr lang="en-US" altLang="ja-JP" dirty="0"/>
          </a:p>
          <a:p>
            <a:pPr lvl="1"/>
            <a:r>
              <a:rPr lang="ja-JP" altLang="en-US" dirty="0"/>
              <a:t>レジスタ割り付けと命令同士の</a:t>
            </a:r>
            <a:r>
              <a:rPr lang="ja-JP" altLang="en-US" dirty="0" smtClean="0"/>
              <a:t>対応付け</a:t>
            </a:r>
            <a:endParaRPr lang="en-US" altLang="ja-JP" dirty="0" smtClean="0"/>
          </a:p>
          <a:p>
            <a:pPr marL="514350" indent="-514350">
              <a:buFont typeface="+mj-lt"/>
              <a:buAutoNum type="arabicPeriod"/>
            </a:pPr>
            <a:r>
              <a:rPr lang="ja-JP" altLang="en-US" dirty="0" smtClean="0"/>
              <a:t>変換</a:t>
            </a:r>
            <a:r>
              <a:rPr lang="ja-JP" altLang="en-US" dirty="0"/>
              <a:t>されたコードを実行する</a:t>
            </a:r>
            <a:endParaRPr lang="en-US" altLang="ja-JP" dirty="0"/>
          </a:p>
        </p:txBody>
      </p:sp>
    </p:spTree>
    <p:extLst>
      <p:ext uri="{BB962C8B-B14F-4D97-AF65-F5344CB8AC3E}">
        <p14:creationId xmlns:p14="http://schemas.microsoft.com/office/powerpoint/2010/main" val="250642697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仮想マシン</a:t>
            </a:r>
            <a:r>
              <a:rPr kumimoji="1" lang="en-US" altLang="ja-JP" dirty="0" smtClean="0"/>
              <a:t> (VM) </a:t>
            </a:r>
            <a:r>
              <a:rPr kumimoji="1" lang="ja-JP" altLang="en-US" dirty="0" smtClean="0"/>
              <a:t>とは</a:t>
            </a:r>
            <a:endParaRPr kumimoji="1" lang="ja-JP" altLang="en-US" dirty="0"/>
          </a:p>
        </p:txBody>
      </p:sp>
      <p:sp>
        <p:nvSpPr>
          <p:cNvPr id="3" name="コンテンツ プレースホルダー 2"/>
          <p:cNvSpPr>
            <a:spLocks noGrp="1"/>
          </p:cNvSpPr>
          <p:nvPr>
            <p:ph idx="1"/>
          </p:nvPr>
        </p:nvSpPr>
        <p:spPr>
          <a:xfrm>
            <a:off x="457200" y="1600200"/>
            <a:ext cx="8795320" cy="4525963"/>
          </a:xfrm>
        </p:spPr>
        <p:txBody>
          <a:bodyPr>
            <a:normAutofit/>
          </a:bodyPr>
          <a:lstStyle/>
          <a:p>
            <a:r>
              <a:rPr lang="ja-JP" altLang="en-US" dirty="0" smtClean="0"/>
              <a:t>仮想的に構築されたプログラム実行環境</a:t>
            </a:r>
            <a:endParaRPr lang="en-US" altLang="ja-JP" dirty="0" smtClean="0"/>
          </a:p>
          <a:p>
            <a:r>
              <a:rPr kumimoji="1" lang="ja-JP" altLang="en-US" dirty="0" smtClean="0"/>
              <a:t>大きく</a:t>
            </a:r>
            <a:r>
              <a:rPr kumimoji="1" lang="en-US" altLang="ja-JP" dirty="0" smtClean="0"/>
              <a:t> 2 </a:t>
            </a:r>
            <a:r>
              <a:rPr kumimoji="1" lang="ja-JP" altLang="en-US" dirty="0" smtClean="0"/>
              <a:t>種類に分類できる</a:t>
            </a:r>
            <a:endParaRPr kumimoji="1" lang="en-US" altLang="ja-JP" dirty="0" smtClean="0"/>
          </a:p>
          <a:p>
            <a:pPr lvl="1"/>
            <a:r>
              <a:rPr kumimoji="1" lang="en-US" altLang="ja-JP" dirty="0" smtClean="0"/>
              <a:t>System VM</a:t>
            </a:r>
          </a:p>
          <a:p>
            <a:pPr lvl="2"/>
            <a:r>
              <a:rPr kumimoji="1" lang="ja-JP" altLang="en-US" dirty="0" smtClean="0"/>
              <a:t>物理的なコンピュータを模擬した仮想環境</a:t>
            </a:r>
            <a:endParaRPr kumimoji="1" lang="en-US" altLang="ja-JP" dirty="0" smtClean="0"/>
          </a:p>
          <a:p>
            <a:pPr lvl="3"/>
            <a:r>
              <a:rPr lang="ja-JP" altLang="en-US" dirty="0" smtClean="0"/>
              <a:t>例</a:t>
            </a:r>
            <a:r>
              <a:rPr lang="en-US" altLang="ja-JP" dirty="0" smtClean="0"/>
              <a:t>: </a:t>
            </a:r>
            <a:r>
              <a:rPr lang="en-US" altLang="ja-JP" dirty="0" err="1" smtClean="0"/>
              <a:t>VirtualBox</a:t>
            </a:r>
            <a:r>
              <a:rPr lang="en-US" altLang="ja-JP" dirty="0" smtClean="0"/>
              <a:t>, VMware</a:t>
            </a:r>
            <a:r>
              <a:rPr lang="ja-JP" altLang="en-US" dirty="0"/>
              <a:t> </a:t>
            </a:r>
            <a:r>
              <a:rPr lang="ja-JP" altLang="en-US" dirty="0" smtClean="0"/>
              <a:t>など</a:t>
            </a:r>
            <a:endParaRPr kumimoji="1" lang="en-US" altLang="ja-JP" dirty="0" smtClean="0"/>
          </a:p>
          <a:p>
            <a:pPr lvl="1"/>
            <a:r>
              <a:rPr lang="en-US" altLang="ja-JP" dirty="0" smtClean="0"/>
              <a:t>Process VM</a:t>
            </a:r>
          </a:p>
          <a:p>
            <a:pPr lvl="2"/>
            <a:r>
              <a:rPr lang="ja-JP" altLang="en-US" dirty="0" smtClean="0"/>
              <a:t>アプリケーションを動かすための仮想環境</a:t>
            </a:r>
            <a:endParaRPr lang="en-US" altLang="ja-JP" dirty="0" smtClean="0"/>
          </a:p>
          <a:p>
            <a:pPr lvl="3"/>
            <a:r>
              <a:rPr lang="ja-JP" altLang="en-US" dirty="0" smtClean="0"/>
              <a:t>例</a:t>
            </a:r>
            <a:r>
              <a:rPr lang="en-US" altLang="ja-JP" dirty="0" smtClean="0"/>
              <a:t>: </a:t>
            </a:r>
            <a:r>
              <a:rPr lang="ja-JP" altLang="en-US" dirty="0" smtClean="0"/>
              <a:t>バイナリトランスレータ など</a:t>
            </a:r>
            <a:endParaRPr lang="en-US" altLang="ja-JP" dirty="0" smtClean="0"/>
          </a:p>
          <a:p>
            <a:pPr lvl="4"/>
            <a:r>
              <a:rPr lang="en-US" altLang="ja-JP" dirty="0" smtClean="0"/>
              <a:t>OS </a:t>
            </a:r>
            <a:r>
              <a:rPr lang="ja-JP" altLang="en-US" dirty="0" smtClean="0"/>
              <a:t>が</a:t>
            </a:r>
            <a:r>
              <a:rPr lang="ja-JP" altLang="en-US" dirty="0" smtClean="0"/>
              <a:t>資源を仮想記憶を通してプロセスに対し見せているのも広義に</a:t>
            </a:r>
            <a:r>
              <a:rPr lang="ja-JP" altLang="en-US" dirty="0" smtClean="0"/>
              <a:t>は</a:t>
            </a:r>
            <a:r>
              <a:rPr lang="en-US" altLang="ja-JP" dirty="0" smtClean="0"/>
              <a:t> Process VM </a:t>
            </a:r>
            <a:r>
              <a:rPr lang="ja-JP" altLang="en-US" dirty="0" smtClean="0"/>
              <a:t>と</a:t>
            </a:r>
            <a:r>
              <a:rPr lang="ja-JP" altLang="en-US" dirty="0" smtClean="0"/>
              <a:t>言える</a:t>
            </a:r>
            <a:endParaRPr lang="en-US" altLang="ja-JP" dirty="0" smtClean="0"/>
          </a:p>
        </p:txBody>
      </p:sp>
    </p:spTree>
    <p:extLst>
      <p:ext uri="{BB962C8B-B14F-4D97-AF65-F5344CB8AC3E}">
        <p14:creationId xmlns:p14="http://schemas.microsoft.com/office/powerpoint/2010/main" val="246458927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角丸四角形 77"/>
          <p:cNvSpPr/>
          <p:nvPr/>
        </p:nvSpPr>
        <p:spPr>
          <a:xfrm>
            <a:off x="5314892" y="2996953"/>
            <a:ext cx="1777388" cy="161941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dirty="0" smtClean="0"/>
              <a:t>Method B</a:t>
            </a:r>
          </a:p>
          <a:p>
            <a:pPr algn="ctr"/>
            <a:endParaRPr lang="en-US" altLang="ja-JP" dirty="0"/>
          </a:p>
          <a:p>
            <a:pPr algn="ctr"/>
            <a:endParaRPr kumimoji="1" lang="en-US" altLang="ja-JP" dirty="0" smtClean="0"/>
          </a:p>
          <a:p>
            <a:pPr algn="ctr"/>
            <a:endParaRPr lang="en-US" altLang="ja-JP" dirty="0"/>
          </a:p>
          <a:p>
            <a:pPr algn="ctr"/>
            <a:endParaRPr kumimoji="1" lang="en-US" altLang="ja-JP" dirty="0" smtClean="0"/>
          </a:p>
          <a:p>
            <a:pPr algn="ctr"/>
            <a:endParaRPr kumimoji="1" lang="en-US" altLang="ja-JP" dirty="0" smtClean="0"/>
          </a:p>
        </p:txBody>
      </p:sp>
      <p:sp>
        <p:nvSpPr>
          <p:cNvPr id="77" name="角丸四角形 76"/>
          <p:cNvSpPr/>
          <p:nvPr/>
        </p:nvSpPr>
        <p:spPr>
          <a:xfrm>
            <a:off x="5386638" y="5088911"/>
            <a:ext cx="1705642" cy="13967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en-US" altLang="ja-JP" dirty="0" smtClean="0"/>
              <a:t>Method C</a:t>
            </a:r>
          </a:p>
          <a:p>
            <a:pPr algn="ctr"/>
            <a:endParaRPr kumimoji="1" lang="en-US" altLang="ja-JP" dirty="0" smtClean="0"/>
          </a:p>
          <a:p>
            <a:pPr algn="ctr"/>
            <a:endParaRPr lang="en-US" altLang="ja-JP" dirty="0"/>
          </a:p>
          <a:p>
            <a:pPr algn="ctr"/>
            <a:endParaRPr kumimoji="1" lang="en-US" altLang="ja-JP" dirty="0" smtClean="0"/>
          </a:p>
          <a:p>
            <a:pPr algn="ctr"/>
            <a:endParaRPr kumimoji="1" lang="ja-JP" altLang="en-US" dirty="0"/>
          </a:p>
        </p:txBody>
      </p:sp>
      <p:sp>
        <p:nvSpPr>
          <p:cNvPr id="76" name="角丸四角形 75"/>
          <p:cNvSpPr/>
          <p:nvPr/>
        </p:nvSpPr>
        <p:spPr>
          <a:xfrm>
            <a:off x="1979712" y="2996953"/>
            <a:ext cx="1440422" cy="367240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Method A</a:t>
            </a:r>
            <a:endParaRPr lang="en-US" altLang="ja-JP" dirty="0"/>
          </a:p>
          <a:p>
            <a:pPr algn="ctr"/>
            <a:endParaRPr kumimoji="1" lang="en-US" altLang="ja-JP" dirty="0" smtClean="0"/>
          </a:p>
          <a:p>
            <a:pPr algn="ctr"/>
            <a:endParaRPr lang="en-US" altLang="ja-JP" dirty="0"/>
          </a:p>
          <a:p>
            <a:pPr algn="ctr"/>
            <a:endParaRPr kumimoji="1" lang="en-US" altLang="ja-JP" dirty="0" smtClean="0"/>
          </a:p>
          <a:p>
            <a:pPr algn="ctr"/>
            <a:endParaRPr lang="en-US" altLang="ja-JP" dirty="0"/>
          </a:p>
          <a:p>
            <a:pPr algn="ctr"/>
            <a:endParaRPr kumimoji="1" lang="en-US" altLang="ja-JP" dirty="0" smtClean="0"/>
          </a:p>
          <a:p>
            <a:pPr algn="ctr"/>
            <a:endParaRPr lang="en-US" altLang="ja-JP" dirty="0"/>
          </a:p>
          <a:p>
            <a:pPr algn="ctr"/>
            <a:endParaRPr kumimoji="1" lang="en-US" altLang="ja-JP" dirty="0" smtClean="0"/>
          </a:p>
          <a:p>
            <a:pPr algn="ctr"/>
            <a:endParaRPr lang="en-US" altLang="ja-JP" dirty="0"/>
          </a:p>
          <a:p>
            <a:pPr algn="ctr"/>
            <a:endParaRPr kumimoji="1" lang="en-US" altLang="ja-JP" dirty="0" smtClean="0"/>
          </a:p>
          <a:p>
            <a:pPr algn="ctr"/>
            <a:endParaRPr lang="en-US" altLang="ja-JP" dirty="0"/>
          </a:p>
          <a:p>
            <a:pPr algn="ctr"/>
            <a:endParaRPr kumimoji="1" lang="en-US" altLang="ja-JP" dirty="0" smtClean="0"/>
          </a:p>
          <a:p>
            <a:pPr algn="ctr"/>
            <a:endParaRPr kumimoji="1" lang="ja-JP" altLang="en-US" dirty="0"/>
          </a:p>
        </p:txBody>
      </p:sp>
      <p:sp>
        <p:nvSpPr>
          <p:cNvPr id="2" name="タイトル 1"/>
          <p:cNvSpPr>
            <a:spLocks noGrp="1"/>
          </p:cNvSpPr>
          <p:nvPr>
            <p:ph type="title"/>
          </p:nvPr>
        </p:nvSpPr>
        <p:spPr/>
        <p:txBody>
          <a:bodyPr>
            <a:normAutofit fontScale="90000"/>
          </a:bodyPr>
          <a:lstStyle/>
          <a:p>
            <a:r>
              <a:rPr lang="ja-JP" altLang="en-US" dirty="0" smtClean="0"/>
              <a:t>方法</a:t>
            </a:r>
            <a:r>
              <a:rPr lang="en-US" altLang="ja-JP" dirty="0" smtClean="0"/>
              <a:t> 1: </a:t>
            </a:r>
            <a:r>
              <a:rPr kumimoji="1" lang="ja-JP" altLang="en-US" dirty="0" smtClean="0"/>
              <a:t>メソッドごとにコンパイルする</a:t>
            </a:r>
            <a:endParaRPr kumimoji="1" lang="ja-JP" altLang="en-US" dirty="0"/>
          </a:p>
        </p:txBody>
      </p:sp>
      <p:sp>
        <p:nvSpPr>
          <p:cNvPr id="3" name="コンテンツ プレースホルダー 2"/>
          <p:cNvSpPr>
            <a:spLocks noGrp="1"/>
          </p:cNvSpPr>
          <p:nvPr>
            <p:ph idx="1"/>
          </p:nvPr>
        </p:nvSpPr>
        <p:spPr>
          <a:xfrm>
            <a:off x="457200" y="1600201"/>
            <a:ext cx="8363272" cy="1540768"/>
          </a:xfrm>
        </p:spPr>
        <p:txBody>
          <a:bodyPr>
            <a:normAutofit lnSpcReduction="10000"/>
          </a:bodyPr>
          <a:lstStyle/>
          <a:p>
            <a:r>
              <a:rPr kumimoji="1" lang="ja-JP" altLang="en-US" dirty="0" smtClean="0"/>
              <a:t>メソッドの実行頻度を見て一定回数を超えたらそのメソッドをコンパイル済みのものに</a:t>
            </a:r>
            <a:r>
              <a:rPr kumimoji="1" lang="en-US" altLang="ja-JP" dirty="0" smtClean="0"/>
              <a:t/>
            </a:r>
            <a:br>
              <a:rPr kumimoji="1" lang="en-US" altLang="ja-JP" dirty="0" smtClean="0"/>
            </a:br>
            <a:r>
              <a:rPr kumimoji="1" lang="ja-JP" altLang="en-US" dirty="0" smtClean="0"/>
              <a:t>置き換える</a:t>
            </a:r>
            <a:endParaRPr kumimoji="1" lang="en-US" altLang="ja-JP" dirty="0" smtClean="0"/>
          </a:p>
        </p:txBody>
      </p:sp>
      <p:cxnSp>
        <p:nvCxnSpPr>
          <p:cNvPr id="8" name="直線矢印コネクタ 7"/>
          <p:cNvCxnSpPr/>
          <p:nvPr/>
        </p:nvCxnSpPr>
        <p:spPr>
          <a:xfrm flipV="1">
            <a:off x="2780094" y="3272935"/>
            <a:ext cx="2871318" cy="438086"/>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flipV="1">
            <a:off x="2780094" y="3429000"/>
            <a:ext cx="2871318" cy="79208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flipV="1">
            <a:off x="2780094" y="5355654"/>
            <a:ext cx="2871318" cy="737642"/>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91" name="テキスト ボックス 90"/>
          <p:cNvSpPr txBox="1"/>
          <p:nvPr/>
        </p:nvSpPr>
        <p:spPr>
          <a:xfrm>
            <a:off x="2339752" y="3429000"/>
            <a:ext cx="720080" cy="3139321"/>
          </a:xfrm>
          <a:prstGeom prst="rect">
            <a:avLst/>
          </a:prstGeom>
          <a:noFill/>
        </p:spPr>
        <p:txBody>
          <a:bodyPr wrap="square" rtlCol="0">
            <a:spAutoFit/>
          </a:bodyPr>
          <a:lstStyle/>
          <a:p>
            <a:r>
              <a:rPr lang="en-US" altLang="ja-JP" dirty="0" smtClean="0"/>
              <a:t>B()</a:t>
            </a:r>
          </a:p>
          <a:p>
            <a:r>
              <a:rPr kumimoji="1" lang="en-US" altLang="ja-JP" dirty="0" smtClean="0"/>
              <a:t>-----</a:t>
            </a:r>
          </a:p>
          <a:p>
            <a:r>
              <a:rPr lang="en-US" altLang="ja-JP" dirty="0" smtClean="0"/>
              <a:t>B()</a:t>
            </a:r>
          </a:p>
          <a:p>
            <a:r>
              <a:rPr kumimoji="1" lang="en-US" altLang="ja-JP" dirty="0" smtClean="0"/>
              <a:t>-----</a:t>
            </a:r>
          </a:p>
          <a:p>
            <a:r>
              <a:rPr lang="en-US" altLang="ja-JP" dirty="0" smtClean="0"/>
              <a:t>-----</a:t>
            </a:r>
          </a:p>
          <a:p>
            <a:r>
              <a:rPr kumimoji="1" lang="en-US" altLang="ja-JP" dirty="0" smtClean="0"/>
              <a:t>B()</a:t>
            </a:r>
          </a:p>
          <a:p>
            <a:r>
              <a:rPr lang="en-US" altLang="ja-JP" dirty="0" smtClean="0"/>
              <a:t>-----</a:t>
            </a:r>
          </a:p>
          <a:p>
            <a:r>
              <a:rPr lang="en-US" altLang="ja-JP" dirty="0" smtClean="0"/>
              <a:t>-----</a:t>
            </a:r>
          </a:p>
          <a:p>
            <a:r>
              <a:rPr lang="en-US" altLang="ja-JP" dirty="0" smtClean="0"/>
              <a:t>-----</a:t>
            </a:r>
          </a:p>
          <a:p>
            <a:r>
              <a:rPr kumimoji="1" lang="en-US" altLang="ja-JP" dirty="0" smtClean="0"/>
              <a:t>C()</a:t>
            </a:r>
          </a:p>
          <a:p>
            <a:r>
              <a:rPr lang="en-US" altLang="ja-JP" dirty="0" smtClean="0"/>
              <a:t>-----</a:t>
            </a:r>
          </a:p>
        </p:txBody>
      </p:sp>
      <p:sp>
        <p:nvSpPr>
          <p:cNvPr id="101" name="テキスト ボックス 100"/>
          <p:cNvSpPr txBox="1"/>
          <p:nvPr/>
        </p:nvSpPr>
        <p:spPr>
          <a:xfrm>
            <a:off x="5651412" y="5359410"/>
            <a:ext cx="720080" cy="923330"/>
          </a:xfrm>
          <a:prstGeom prst="rect">
            <a:avLst/>
          </a:prstGeom>
          <a:noFill/>
        </p:spPr>
        <p:txBody>
          <a:bodyPr wrap="square" rtlCol="0">
            <a:spAutoFit/>
          </a:bodyPr>
          <a:lstStyle/>
          <a:p>
            <a:r>
              <a:rPr lang="en-US" altLang="ja-JP" dirty="0" smtClean="0"/>
              <a:t>-----</a:t>
            </a:r>
          </a:p>
          <a:p>
            <a:r>
              <a:rPr kumimoji="1" lang="en-US" altLang="ja-JP" dirty="0" smtClean="0"/>
              <a:t>-----</a:t>
            </a:r>
          </a:p>
          <a:p>
            <a:r>
              <a:rPr lang="en-US" altLang="ja-JP" dirty="0" smtClean="0"/>
              <a:t>-----</a:t>
            </a:r>
          </a:p>
        </p:txBody>
      </p:sp>
      <p:sp>
        <p:nvSpPr>
          <p:cNvPr id="102" name="テキスト ボックス 101"/>
          <p:cNvSpPr txBox="1"/>
          <p:nvPr/>
        </p:nvSpPr>
        <p:spPr>
          <a:xfrm>
            <a:off x="5651412" y="3272935"/>
            <a:ext cx="720080" cy="1200329"/>
          </a:xfrm>
          <a:prstGeom prst="rect">
            <a:avLst/>
          </a:prstGeom>
          <a:noFill/>
        </p:spPr>
        <p:txBody>
          <a:bodyPr wrap="square" rtlCol="0">
            <a:spAutoFit/>
          </a:bodyPr>
          <a:lstStyle/>
          <a:p>
            <a:r>
              <a:rPr lang="en-US" altLang="ja-JP" dirty="0" smtClean="0"/>
              <a:t>-----</a:t>
            </a:r>
          </a:p>
          <a:p>
            <a:r>
              <a:rPr kumimoji="1" lang="en-US" altLang="ja-JP" dirty="0" smtClean="0"/>
              <a:t>-----</a:t>
            </a:r>
          </a:p>
          <a:p>
            <a:r>
              <a:rPr lang="en-US" altLang="ja-JP" dirty="0" smtClean="0"/>
              <a:t>-----</a:t>
            </a:r>
          </a:p>
          <a:p>
            <a:r>
              <a:rPr lang="en-US" altLang="ja-JP" dirty="0" smtClean="0"/>
              <a:t>-----</a:t>
            </a:r>
          </a:p>
        </p:txBody>
      </p:sp>
      <p:cxnSp>
        <p:nvCxnSpPr>
          <p:cNvPr id="35" name="直線矢印コネクタ 34"/>
          <p:cNvCxnSpPr/>
          <p:nvPr/>
        </p:nvCxnSpPr>
        <p:spPr>
          <a:xfrm flipV="1">
            <a:off x="2789405" y="3573016"/>
            <a:ext cx="2862007" cy="144016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79" name="角丸四角形吹き出し 78"/>
          <p:cNvSpPr/>
          <p:nvPr/>
        </p:nvSpPr>
        <p:spPr>
          <a:xfrm>
            <a:off x="6169479" y="4467575"/>
            <a:ext cx="2520280" cy="545601"/>
          </a:xfrm>
          <a:prstGeom prst="wedgeRoundRectCallout">
            <a:avLst>
              <a:gd name="adj1" fmla="val -70488"/>
              <a:gd name="adj2" fmla="val -243822"/>
              <a:gd name="adj3" fmla="val 1666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dirty="0" smtClean="0"/>
              <a:t>「実行頻度が高い！」</a:t>
            </a:r>
            <a:endParaRPr kumimoji="1" lang="ja-JP" altLang="en-US" dirty="0"/>
          </a:p>
        </p:txBody>
      </p:sp>
    </p:spTree>
    <p:extLst>
      <p:ext uri="{BB962C8B-B14F-4D97-AF65-F5344CB8AC3E}">
        <p14:creationId xmlns:p14="http://schemas.microsoft.com/office/powerpoint/2010/main" val="153486044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txBody>
          <a:bodyPr>
            <a:normAutofit fontScale="90000"/>
          </a:bodyPr>
          <a:lstStyle/>
          <a:p>
            <a:r>
              <a:rPr kumimoji="1" lang="ja-JP" altLang="en-US" dirty="0" smtClean="0"/>
              <a:t>どうやってメソッドの実行頻度を取るか？</a:t>
            </a:r>
            <a:endParaRPr kumimoji="1" lang="ja-JP" altLang="en-US" dirty="0"/>
          </a:p>
        </p:txBody>
      </p:sp>
      <p:sp>
        <p:nvSpPr>
          <p:cNvPr id="3" name="コンテンツ プレースホルダー 2"/>
          <p:cNvSpPr>
            <a:spLocks noGrp="1"/>
          </p:cNvSpPr>
          <p:nvPr>
            <p:ph idx="1"/>
          </p:nvPr>
        </p:nvSpPr>
        <p:spPr>
          <a:xfrm>
            <a:off x="611560" y="1628800"/>
            <a:ext cx="8532440" cy="4525963"/>
          </a:xfrm>
        </p:spPr>
        <p:txBody>
          <a:bodyPr/>
          <a:lstStyle/>
          <a:p>
            <a:r>
              <a:rPr kumimoji="1" lang="ja-JP" altLang="en-US" dirty="0" smtClean="0"/>
              <a:t>方法</a:t>
            </a:r>
            <a:r>
              <a:rPr kumimoji="1" lang="en-US" altLang="ja-JP" dirty="0" smtClean="0"/>
              <a:t>1: </a:t>
            </a:r>
            <a:br>
              <a:rPr kumimoji="1" lang="en-US" altLang="ja-JP" dirty="0" smtClean="0"/>
            </a:br>
            <a:r>
              <a:rPr kumimoji="1" lang="ja-JP" altLang="en-US" dirty="0" smtClean="0"/>
              <a:t>カウンタをメソッド呼び出しごとにインクリメント</a:t>
            </a:r>
            <a:endParaRPr kumimoji="1" lang="en-US" altLang="ja-JP" dirty="0" smtClean="0"/>
          </a:p>
          <a:p>
            <a:r>
              <a:rPr lang="ja-JP" altLang="en-US" dirty="0" smtClean="0"/>
              <a:t>方法</a:t>
            </a:r>
            <a:r>
              <a:rPr lang="en-US" altLang="ja-JP" dirty="0" smtClean="0"/>
              <a:t>2:</a:t>
            </a:r>
            <a:br>
              <a:rPr lang="en-US" altLang="ja-JP" dirty="0" smtClean="0"/>
            </a:br>
            <a:r>
              <a:rPr lang="ja-JP" altLang="en-US" dirty="0" smtClean="0"/>
              <a:t>タイマ割り込みでサンプリング</a:t>
            </a:r>
            <a:endParaRPr lang="en-US" altLang="ja-JP" dirty="0" smtClean="0"/>
          </a:p>
          <a:p>
            <a:pPr lvl="1"/>
            <a:r>
              <a:rPr kumimoji="1" lang="ja-JP" altLang="en-US" dirty="0"/>
              <a:t>スタック</a:t>
            </a:r>
            <a:r>
              <a:rPr kumimoji="1" lang="ja-JP" altLang="en-US" dirty="0" smtClean="0"/>
              <a:t>のトップにあるメソッドを計測する</a:t>
            </a:r>
            <a:endParaRPr kumimoji="1" lang="ja-JP" altLang="en-US" dirty="0"/>
          </a:p>
        </p:txBody>
      </p:sp>
    </p:spTree>
    <p:extLst>
      <p:ext uri="{BB962C8B-B14F-4D97-AF65-F5344CB8AC3E}">
        <p14:creationId xmlns:p14="http://schemas.microsoft.com/office/powerpoint/2010/main" val="2628225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txBody>
          <a:bodyPr>
            <a:normAutofit fontScale="90000"/>
          </a:bodyPr>
          <a:lstStyle/>
          <a:p>
            <a:r>
              <a:rPr lang="ja-JP" altLang="en-US" dirty="0" smtClean="0"/>
              <a:t>メソッドの頻度情報を取る</a:t>
            </a:r>
            <a:r>
              <a:rPr lang="en-US" altLang="en-US" dirty="0" smtClean="0"/>
              <a:t>手法</a:t>
            </a:r>
            <a:r>
              <a:rPr lang="ja-JP" altLang="en-US" dirty="0" smtClean="0"/>
              <a:t>の</a:t>
            </a:r>
            <a:r>
              <a:rPr lang="ja-JP" altLang="en-US" dirty="0"/>
              <a:t>問題点</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メソッドの呼び出し回数が少ないが</a:t>
            </a:r>
            <a:r>
              <a:rPr kumimoji="1" lang="en-US" altLang="ja-JP" dirty="0" smtClean="0"/>
              <a:t/>
            </a:r>
            <a:br>
              <a:rPr kumimoji="1" lang="en-US" altLang="ja-JP" dirty="0" smtClean="0"/>
            </a:br>
            <a:r>
              <a:rPr kumimoji="1" lang="ja-JP" altLang="en-US" dirty="0" smtClean="0"/>
              <a:t>中のループが重いケースに対応できない</a:t>
            </a:r>
            <a:endParaRPr kumimoji="1" lang="ja-JP" altLang="en-US" dirty="0"/>
          </a:p>
        </p:txBody>
      </p:sp>
      <p:sp>
        <p:nvSpPr>
          <p:cNvPr id="31" name="角丸四角形 30"/>
          <p:cNvSpPr/>
          <p:nvPr/>
        </p:nvSpPr>
        <p:spPr>
          <a:xfrm>
            <a:off x="5314891" y="2996953"/>
            <a:ext cx="1777389" cy="161941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dirty="0" smtClean="0"/>
              <a:t>Method B</a:t>
            </a:r>
          </a:p>
          <a:p>
            <a:pPr algn="ctr"/>
            <a:endParaRPr lang="en-US" altLang="ja-JP" dirty="0"/>
          </a:p>
          <a:p>
            <a:pPr algn="ctr"/>
            <a:endParaRPr kumimoji="1" lang="en-US" altLang="ja-JP" dirty="0" smtClean="0"/>
          </a:p>
          <a:p>
            <a:pPr algn="ctr"/>
            <a:endParaRPr lang="en-US" altLang="ja-JP" dirty="0"/>
          </a:p>
          <a:p>
            <a:pPr algn="ctr"/>
            <a:endParaRPr kumimoji="1" lang="en-US" altLang="ja-JP" dirty="0" smtClean="0"/>
          </a:p>
          <a:p>
            <a:pPr algn="ctr"/>
            <a:endParaRPr kumimoji="1" lang="en-US" altLang="ja-JP" dirty="0" smtClean="0"/>
          </a:p>
        </p:txBody>
      </p:sp>
      <p:sp>
        <p:nvSpPr>
          <p:cNvPr id="32" name="角丸四角形 31"/>
          <p:cNvSpPr/>
          <p:nvPr/>
        </p:nvSpPr>
        <p:spPr>
          <a:xfrm>
            <a:off x="5386637" y="5088911"/>
            <a:ext cx="1705643" cy="13967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en-US" altLang="ja-JP" dirty="0" smtClean="0"/>
              <a:t>Method C</a:t>
            </a:r>
          </a:p>
          <a:p>
            <a:pPr algn="ctr"/>
            <a:endParaRPr kumimoji="1" lang="en-US" altLang="ja-JP" dirty="0" smtClean="0"/>
          </a:p>
          <a:p>
            <a:pPr algn="ctr"/>
            <a:endParaRPr lang="en-US" altLang="ja-JP" dirty="0"/>
          </a:p>
          <a:p>
            <a:pPr algn="ctr"/>
            <a:endParaRPr kumimoji="1" lang="en-US" altLang="ja-JP" dirty="0" smtClean="0"/>
          </a:p>
          <a:p>
            <a:pPr algn="ctr"/>
            <a:endParaRPr kumimoji="1" lang="ja-JP" altLang="en-US" dirty="0"/>
          </a:p>
        </p:txBody>
      </p:sp>
      <p:sp>
        <p:nvSpPr>
          <p:cNvPr id="33" name="角丸四角形 32"/>
          <p:cNvSpPr/>
          <p:nvPr/>
        </p:nvSpPr>
        <p:spPr>
          <a:xfrm>
            <a:off x="1979712" y="2996953"/>
            <a:ext cx="1440422" cy="367240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Method A</a:t>
            </a:r>
            <a:endParaRPr lang="en-US" altLang="ja-JP" dirty="0"/>
          </a:p>
          <a:p>
            <a:pPr algn="ctr"/>
            <a:endParaRPr kumimoji="1" lang="en-US" altLang="ja-JP" dirty="0" smtClean="0"/>
          </a:p>
          <a:p>
            <a:pPr algn="ctr"/>
            <a:endParaRPr lang="en-US" altLang="ja-JP" dirty="0"/>
          </a:p>
          <a:p>
            <a:pPr algn="ctr"/>
            <a:endParaRPr kumimoji="1" lang="en-US" altLang="ja-JP" dirty="0" smtClean="0"/>
          </a:p>
          <a:p>
            <a:pPr algn="ctr"/>
            <a:endParaRPr lang="en-US" altLang="ja-JP" dirty="0"/>
          </a:p>
          <a:p>
            <a:pPr algn="ctr"/>
            <a:endParaRPr kumimoji="1" lang="en-US" altLang="ja-JP" dirty="0" smtClean="0"/>
          </a:p>
          <a:p>
            <a:pPr algn="ctr"/>
            <a:endParaRPr lang="en-US" altLang="ja-JP" dirty="0"/>
          </a:p>
          <a:p>
            <a:pPr algn="ctr"/>
            <a:endParaRPr kumimoji="1" lang="en-US" altLang="ja-JP" dirty="0" smtClean="0"/>
          </a:p>
          <a:p>
            <a:pPr algn="ctr"/>
            <a:endParaRPr lang="en-US" altLang="ja-JP" dirty="0"/>
          </a:p>
          <a:p>
            <a:pPr algn="ctr"/>
            <a:endParaRPr kumimoji="1" lang="en-US" altLang="ja-JP" dirty="0" smtClean="0"/>
          </a:p>
          <a:p>
            <a:pPr algn="ctr"/>
            <a:endParaRPr lang="en-US" altLang="ja-JP" dirty="0"/>
          </a:p>
          <a:p>
            <a:pPr algn="ctr"/>
            <a:endParaRPr kumimoji="1" lang="en-US" altLang="ja-JP" dirty="0" smtClean="0"/>
          </a:p>
          <a:p>
            <a:pPr algn="ctr"/>
            <a:endParaRPr kumimoji="1" lang="ja-JP" altLang="en-US" dirty="0"/>
          </a:p>
        </p:txBody>
      </p:sp>
      <p:cxnSp>
        <p:nvCxnSpPr>
          <p:cNvPr id="35" name="直線矢印コネクタ 34"/>
          <p:cNvCxnSpPr/>
          <p:nvPr/>
        </p:nvCxnSpPr>
        <p:spPr>
          <a:xfrm flipV="1">
            <a:off x="2780094" y="3272935"/>
            <a:ext cx="2871318" cy="438086"/>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p:nvPr/>
        </p:nvCxnSpPr>
        <p:spPr>
          <a:xfrm flipV="1">
            <a:off x="2780094" y="3429000"/>
            <a:ext cx="2871318" cy="79208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p:nvPr/>
        </p:nvCxnSpPr>
        <p:spPr>
          <a:xfrm flipV="1">
            <a:off x="2780094" y="5355654"/>
            <a:ext cx="2871318" cy="737642"/>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2339752" y="3429000"/>
            <a:ext cx="720080" cy="3139321"/>
          </a:xfrm>
          <a:prstGeom prst="rect">
            <a:avLst/>
          </a:prstGeom>
          <a:noFill/>
        </p:spPr>
        <p:txBody>
          <a:bodyPr wrap="square" rtlCol="0">
            <a:spAutoFit/>
          </a:bodyPr>
          <a:lstStyle/>
          <a:p>
            <a:r>
              <a:rPr lang="en-US" altLang="ja-JP" dirty="0" smtClean="0"/>
              <a:t>B()</a:t>
            </a:r>
          </a:p>
          <a:p>
            <a:r>
              <a:rPr kumimoji="1" lang="en-US" altLang="ja-JP" dirty="0" smtClean="0"/>
              <a:t>-----</a:t>
            </a:r>
          </a:p>
          <a:p>
            <a:r>
              <a:rPr lang="en-US" altLang="ja-JP" dirty="0" smtClean="0"/>
              <a:t>B()</a:t>
            </a:r>
          </a:p>
          <a:p>
            <a:r>
              <a:rPr kumimoji="1" lang="en-US" altLang="ja-JP" dirty="0" smtClean="0"/>
              <a:t>-----</a:t>
            </a:r>
          </a:p>
          <a:p>
            <a:r>
              <a:rPr lang="en-US" altLang="ja-JP" dirty="0" smtClean="0"/>
              <a:t>-----</a:t>
            </a:r>
          </a:p>
          <a:p>
            <a:r>
              <a:rPr kumimoji="1" lang="en-US" altLang="ja-JP" dirty="0" smtClean="0"/>
              <a:t>B()</a:t>
            </a:r>
          </a:p>
          <a:p>
            <a:r>
              <a:rPr lang="en-US" altLang="ja-JP" dirty="0" smtClean="0"/>
              <a:t>-----</a:t>
            </a:r>
          </a:p>
          <a:p>
            <a:r>
              <a:rPr lang="en-US" altLang="ja-JP" dirty="0" smtClean="0"/>
              <a:t>-----</a:t>
            </a:r>
          </a:p>
          <a:p>
            <a:r>
              <a:rPr lang="en-US" altLang="ja-JP" dirty="0" smtClean="0"/>
              <a:t>-----</a:t>
            </a:r>
          </a:p>
          <a:p>
            <a:r>
              <a:rPr kumimoji="1" lang="en-US" altLang="ja-JP" dirty="0" smtClean="0"/>
              <a:t>C()</a:t>
            </a:r>
          </a:p>
          <a:p>
            <a:r>
              <a:rPr lang="en-US" altLang="ja-JP" dirty="0" smtClean="0"/>
              <a:t>-----</a:t>
            </a:r>
          </a:p>
        </p:txBody>
      </p:sp>
      <p:sp>
        <p:nvSpPr>
          <p:cNvPr id="42" name="テキスト ボックス 41"/>
          <p:cNvSpPr txBox="1"/>
          <p:nvPr/>
        </p:nvSpPr>
        <p:spPr>
          <a:xfrm>
            <a:off x="5651412" y="5359410"/>
            <a:ext cx="1512876" cy="923330"/>
          </a:xfrm>
          <a:prstGeom prst="rect">
            <a:avLst/>
          </a:prstGeom>
          <a:noFill/>
        </p:spPr>
        <p:txBody>
          <a:bodyPr wrap="square" rtlCol="0">
            <a:spAutoFit/>
          </a:bodyPr>
          <a:lstStyle/>
          <a:p>
            <a:r>
              <a:rPr lang="en-US" altLang="ja-JP" dirty="0" smtClean="0"/>
              <a:t>-----</a:t>
            </a:r>
          </a:p>
          <a:p>
            <a:r>
              <a:rPr lang="ja-JP" altLang="en-US" dirty="0">
                <a:solidFill>
                  <a:srgbClr val="FF0000"/>
                </a:solidFill>
              </a:rPr>
              <a:t>重いループ</a:t>
            </a:r>
            <a:endParaRPr kumimoji="1" lang="en-US" altLang="ja-JP" dirty="0" smtClean="0"/>
          </a:p>
          <a:p>
            <a:r>
              <a:rPr lang="en-US" altLang="ja-JP" dirty="0" smtClean="0"/>
              <a:t>-----</a:t>
            </a:r>
          </a:p>
        </p:txBody>
      </p:sp>
      <p:sp>
        <p:nvSpPr>
          <p:cNvPr id="43" name="テキスト ボックス 42"/>
          <p:cNvSpPr txBox="1"/>
          <p:nvPr/>
        </p:nvSpPr>
        <p:spPr>
          <a:xfrm>
            <a:off x="5651412" y="3272935"/>
            <a:ext cx="720080" cy="1200329"/>
          </a:xfrm>
          <a:prstGeom prst="rect">
            <a:avLst/>
          </a:prstGeom>
          <a:noFill/>
        </p:spPr>
        <p:txBody>
          <a:bodyPr wrap="square" rtlCol="0">
            <a:spAutoFit/>
          </a:bodyPr>
          <a:lstStyle/>
          <a:p>
            <a:r>
              <a:rPr lang="en-US" altLang="ja-JP" dirty="0" smtClean="0"/>
              <a:t>-----</a:t>
            </a:r>
          </a:p>
          <a:p>
            <a:r>
              <a:rPr kumimoji="1" lang="en-US" altLang="ja-JP" dirty="0" smtClean="0"/>
              <a:t>-----</a:t>
            </a:r>
          </a:p>
          <a:p>
            <a:r>
              <a:rPr lang="en-US" altLang="ja-JP" dirty="0" smtClean="0"/>
              <a:t>-----</a:t>
            </a:r>
          </a:p>
          <a:p>
            <a:r>
              <a:rPr lang="en-US" altLang="ja-JP" dirty="0" smtClean="0"/>
              <a:t>-----</a:t>
            </a:r>
          </a:p>
        </p:txBody>
      </p:sp>
      <p:cxnSp>
        <p:nvCxnSpPr>
          <p:cNvPr id="44" name="直線矢印コネクタ 43"/>
          <p:cNvCxnSpPr/>
          <p:nvPr/>
        </p:nvCxnSpPr>
        <p:spPr>
          <a:xfrm flipV="1">
            <a:off x="2789405" y="3573016"/>
            <a:ext cx="2862007" cy="144016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6" name="円弧 35"/>
          <p:cNvSpPr/>
          <p:nvPr/>
        </p:nvSpPr>
        <p:spPr>
          <a:xfrm>
            <a:off x="6470051" y="5444102"/>
            <a:ext cx="792088" cy="753946"/>
          </a:xfrm>
          <a:prstGeom prst="arc">
            <a:avLst>
              <a:gd name="adj1" fmla="val 12074174"/>
              <a:gd name="adj2" fmla="val 9269089"/>
            </a:avLst>
          </a:prstGeom>
          <a:ln w="3810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8" name="角丸四角形吹き出し 37"/>
          <p:cNvSpPr/>
          <p:nvPr/>
        </p:nvSpPr>
        <p:spPr>
          <a:xfrm>
            <a:off x="6371492" y="3370012"/>
            <a:ext cx="2520280" cy="821215"/>
          </a:xfrm>
          <a:prstGeom prst="wedgeRoundRectCallout">
            <a:avLst>
              <a:gd name="adj1" fmla="val -30396"/>
              <a:gd name="adj2" fmla="val 19227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本当は最適化すべき</a:t>
            </a:r>
            <a:endParaRPr kumimoji="1" lang="en-US" altLang="ja-JP" dirty="0" smtClean="0"/>
          </a:p>
          <a:p>
            <a:pPr algn="ctr"/>
            <a:r>
              <a:rPr kumimoji="1" lang="ja-JP" altLang="en-US" dirty="0" smtClean="0"/>
              <a:t>ところを判定できない</a:t>
            </a:r>
            <a:endParaRPr kumimoji="1" lang="ja-JP" altLang="en-US" dirty="0"/>
          </a:p>
        </p:txBody>
      </p:sp>
      <p:sp>
        <p:nvSpPr>
          <p:cNvPr id="37" name="角丸四角形吹き出し 36"/>
          <p:cNvSpPr/>
          <p:nvPr/>
        </p:nvSpPr>
        <p:spPr>
          <a:xfrm>
            <a:off x="2915816" y="3752270"/>
            <a:ext cx="1728192" cy="864096"/>
          </a:xfrm>
          <a:prstGeom prst="wedgeRoundRectCallout">
            <a:avLst>
              <a:gd name="adj1" fmla="val 44238"/>
              <a:gd name="adj2" fmla="val 16665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t>C </a:t>
            </a:r>
            <a:r>
              <a:rPr lang="ja-JP" altLang="en-US" dirty="0" smtClean="0"/>
              <a:t>の呼び出し</a:t>
            </a:r>
            <a:endParaRPr lang="en-US" altLang="ja-JP" dirty="0" smtClean="0"/>
          </a:p>
          <a:p>
            <a:pPr algn="ctr"/>
            <a:r>
              <a:rPr lang="ja-JP" altLang="en-US" dirty="0" smtClean="0"/>
              <a:t>回数は少ない</a:t>
            </a:r>
            <a:endParaRPr kumimoji="1" lang="ja-JP" altLang="en-US" dirty="0"/>
          </a:p>
        </p:txBody>
      </p:sp>
    </p:spTree>
    <p:extLst>
      <p:ext uri="{BB962C8B-B14F-4D97-AF65-F5344CB8AC3E}">
        <p14:creationId xmlns:p14="http://schemas.microsoft.com/office/powerpoint/2010/main" val="15704584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方法</a:t>
            </a:r>
            <a:r>
              <a:rPr kumimoji="1" lang="en-US" altLang="ja-JP" dirty="0" smtClean="0"/>
              <a:t> 1’:</a:t>
            </a:r>
            <a:r>
              <a:rPr lang="en-US" altLang="ja-JP" dirty="0" smtClean="0"/>
              <a:t> </a:t>
            </a:r>
            <a:r>
              <a:rPr kumimoji="1" lang="ja-JP" altLang="en-US" dirty="0" smtClean="0"/>
              <a:t>もう少し賢く</a:t>
            </a:r>
            <a:r>
              <a:rPr kumimoji="1" lang="en-US" altLang="ja-JP" dirty="0" smtClean="0"/>
              <a:t> </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メソッドそのものの</a:t>
            </a:r>
            <a:r>
              <a:rPr lang="ja-JP" altLang="en-US" dirty="0"/>
              <a:t>呼び出し</a:t>
            </a:r>
            <a:r>
              <a:rPr lang="ja-JP" altLang="en-US" dirty="0" smtClean="0"/>
              <a:t>回数に加え</a:t>
            </a:r>
            <a:r>
              <a:rPr lang="en-US" altLang="ja-JP" dirty="0" smtClean="0"/>
              <a:t/>
            </a:r>
            <a:br>
              <a:rPr lang="en-US" altLang="ja-JP" dirty="0" smtClean="0"/>
            </a:br>
            <a:r>
              <a:rPr lang="ja-JP" altLang="en-US" dirty="0" smtClean="0"/>
              <a:t>メソッド内</a:t>
            </a:r>
            <a:r>
              <a:rPr lang="ja-JP" altLang="en-US" dirty="0"/>
              <a:t>のループの実行回数</a:t>
            </a:r>
            <a:r>
              <a:rPr lang="ja-JP" altLang="en-US" dirty="0" smtClean="0"/>
              <a:t>が</a:t>
            </a:r>
            <a:r>
              <a:rPr lang="en-US" altLang="ja-JP" dirty="0" smtClean="0"/>
              <a:t/>
            </a:r>
            <a:br>
              <a:rPr lang="en-US" altLang="ja-JP" dirty="0" smtClean="0"/>
            </a:br>
            <a:r>
              <a:rPr lang="ja-JP" altLang="en-US" dirty="0" smtClean="0"/>
              <a:t>一定回数を超えたら</a:t>
            </a:r>
            <a:r>
              <a:rPr lang="ja-JP" altLang="en-US" dirty="0"/>
              <a:t>メソッド</a:t>
            </a:r>
            <a:r>
              <a:rPr lang="ja-JP" altLang="en-US" dirty="0" smtClean="0"/>
              <a:t>を</a:t>
            </a:r>
            <a:r>
              <a:rPr lang="en-US" altLang="ja-JP" dirty="0"/>
              <a:t> </a:t>
            </a:r>
            <a:r>
              <a:rPr lang="en-US" altLang="ja-JP" dirty="0" smtClean="0"/>
              <a:t>hot </a:t>
            </a:r>
            <a:r>
              <a:rPr lang="ja-JP" altLang="en-US" dirty="0" smtClean="0"/>
              <a:t>と</a:t>
            </a:r>
            <a:r>
              <a:rPr lang="ja-JP" altLang="en-US" dirty="0"/>
              <a:t>判定</a:t>
            </a:r>
            <a:r>
              <a:rPr lang="ja-JP" altLang="en-US" dirty="0" smtClean="0"/>
              <a:t>する</a:t>
            </a:r>
            <a:endParaRPr lang="en-US" altLang="ja-JP" dirty="0" smtClean="0"/>
          </a:p>
          <a:p>
            <a:pPr lvl="1"/>
            <a:r>
              <a:rPr lang="en-US" altLang="ja-JP" dirty="0" smtClean="0"/>
              <a:t>Java </a:t>
            </a:r>
            <a:r>
              <a:rPr lang="ja-JP" altLang="en-US" dirty="0" smtClean="0"/>
              <a:t>の</a:t>
            </a:r>
            <a:r>
              <a:rPr lang="en-US" altLang="ja-JP" dirty="0" smtClean="0"/>
              <a:t> </a:t>
            </a:r>
            <a:r>
              <a:rPr lang="en-US" altLang="ja-JP" dirty="0" err="1" smtClean="0"/>
              <a:t>HotSpot</a:t>
            </a:r>
            <a:r>
              <a:rPr lang="en-US" altLang="ja-JP" dirty="0" smtClean="0"/>
              <a:t> </a:t>
            </a:r>
            <a:r>
              <a:rPr lang="ja-JP" altLang="en-US" dirty="0" smtClean="0"/>
              <a:t>は</a:t>
            </a:r>
            <a:r>
              <a:rPr lang="ja-JP" altLang="en-US" dirty="0"/>
              <a:t>この</a:t>
            </a:r>
            <a:r>
              <a:rPr lang="ja-JP" altLang="en-US" dirty="0" smtClean="0"/>
              <a:t>方式</a:t>
            </a:r>
            <a:endParaRPr lang="en-US" altLang="ja-JP" dirty="0" smtClean="0"/>
          </a:p>
          <a:p>
            <a:r>
              <a:rPr lang="ja-JP" altLang="en-US" dirty="0" smtClean="0"/>
              <a:t>具体的には後方ジャンプの回数を見る</a:t>
            </a:r>
            <a:endParaRPr lang="en-US" altLang="ja-JP" dirty="0"/>
          </a:p>
          <a:p>
            <a:endParaRPr kumimoji="1" lang="ja-JP" altLang="en-US" dirty="0"/>
          </a:p>
        </p:txBody>
      </p:sp>
      <p:sp>
        <p:nvSpPr>
          <p:cNvPr id="4" name="テキスト ボックス 3"/>
          <p:cNvSpPr txBox="1"/>
          <p:nvPr/>
        </p:nvSpPr>
        <p:spPr>
          <a:xfrm>
            <a:off x="2195736" y="4365104"/>
            <a:ext cx="4032448" cy="1477328"/>
          </a:xfrm>
          <a:prstGeom prst="rect">
            <a:avLst/>
          </a:prstGeom>
          <a:noFill/>
        </p:spPr>
        <p:txBody>
          <a:bodyPr wrap="square" rtlCol="0">
            <a:spAutoFit/>
          </a:bodyPr>
          <a:lstStyle/>
          <a:p>
            <a:r>
              <a:rPr kumimoji="1" lang="en-US" altLang="ja-JP" b="1" dirty="0" smtClean="0">
                <a:latin typeface="Courier New" pitchFamily="49" charset="0"/>
                <a:cs typeface="Courier New" pitchFamily="49" charset="0"/>
              </a:rPr>
              <a:t>Method void foo()</a:t>
            </a:r>
          </a:p>
          <a:p>
            <a:r>
              <a:rPr kumimoji="1" lang="en-US" altLang="ja-JP" b="1" dirty="0" smtClean="0">
                <a:latin typeface="Courier New" pitchFamily="49" charset="0"/>
                <a:cs typeface="Courier New" pitchFamily="49" charset="0"/>
              </a:rPr>
              <a:t> 0 </a:t>
            </a:r>
            <a:r>
              <a:rPr kumimoji="1" lang="en-US" altLang="ja-JP" b="1" dirty="0" err="1" smtClean="0">
                <a:latin typeface="Courier New" pitchFamily="49" charset="0"/>
                <a:cs typeface="Courier New" pitchFamily="49" charset="0"/>
              </a:rPr>
              <a:t>hoge</a:t>
            </a:r>
            <a:endParaRPr kumimoji="1" lang="en-US" altLang="ja-JP" b="1" dirty="0" smtClean="0">
              <a:latin typeface="Courier New" pitchFamily="49" charset="0"/>
              <a:cs typeface="Courier New" pitchFamily="49" charset="0"/>
            </a:endParaRPr>
          </a:p>
          <a:p>
            <a:r>
              <a:rPr lang="en-US" altLang="ja-JP" b="1" dirty="0" smtClean="0">
                <a:latin typeface="Courier New" pitchFamily="49" charset="0"/>
                <a:cs typeface="Courier New" pitchFamily="49" charset="0"/>
              </a:rPr>
              <a:t> 1 </a:t>
            </a:r>
            <a:r>
              <a:rPr lang="en-US" altLang="ja-JP" b="1" dirty="0" err="1" smtClean="0">
                <a:latin typeface="Courier New" pitchFamily="49" charset="0"/>
                <a:cs typeface="Courier New" pitchFamily="49" charset="0"/>
              </a:rPr>
              <a:t>fuga</a:t>
            </a:r>
            <a:endParaRPr lang="en-US" altLang="ja-JP" b="1" dirty="0" smtClean="0">
              <a:latin typeface="Courier New" pitchFamily="49" charset="0"/>
              <a:cs typeface="Courier New" pitchFamily="49" charset="0"/>
            </a:endParaRPr>
          </a:p>
          <a:p>
            <a:r>
              <a:rPr kumimoji="1" lang="en-US" altLang="ja-JP" b="1" dirty="0" smtClean="0">
                <a:latin typeface="Courier New" pitchFamily="49" charset="0"/>
                <a:cs typeface="Courier New" pitchFamily="49" charset="0"/>
              </a:rPr>
              <a:t> 4 </a:t>
            </a:r>
            <a:r>
              <a:rPr kumimoji="1" lang="en-US" altLang="ja-JP" b="1" dirty="0" err="1" smtClean="0">
                <a:latin typeface="Courier New" pitchFamily="49" charset="0"/>
                <a:cs typeface="Courier New" pitchFamily="49" charset="0"/>
              </a:rPr>
              <a:t>piyo</a:t>
            </a:r>
            <a:endParaRPr kumimoji="1" lang="en-US" altLang="ja-JP" b="1" dirty="0" smtClean="0">
              <a:latin typeface="Courier New" pitchFamily="49" charset="0"/>
              <a:cs typeface="Courier New" pitchFamily="49" charset="0"/>
            </a:endParaRPr>
          </a:p>
          <a:p>
            <a:r>
              <a:rPr lang="en-US" altLang="ja-JP" b="1" dirty="0" smtClean="0">
                <a:latin typeface="Courier New" pitchFamily="49" charset="0"/>
                <a:cs typeface="Courier New" pitchFamily="49" charset="0"/>
              </a:rPr>
              <a:t> 5 </a:t>
            </a:r>
            <a:r>
              <a:rPr lang="en-US" altLang="ja-JP" b="1" dirty="0" err="1" smtClean="0">
                <a:latin typeface="Courier New" pitchFamily="49" charset="0"/>
                <a:cs typeface="Courier New" pitchFamily="49" charset="0"/>
              </a:rPr>
              <a:t>goto</a:t>
            </a:r>
            <a:r>
              <a:rPr lang="en-US" altLang="ja-JP" b="1" dirty="0" smtClean="0">
                <a:latin typeface="Courier New" pitchFamily="49" charset="0"/>
                <a:cs typeface="Courier New" pitchFamily="49" charset="0"/>
              </a:rPr>
              <a:t> 1</a:t>
            </a:r>
            <a:endParaRPr kumimoji="1" lang="en-US" altLang="ja-JP" b="1" dirty="0" smtClean="0">
              <a:latin typeface="Courier New" pitchFamily="49" charset="0"/>
              <a:cs typeface="Courier New" pitchFamily="49" charset="0"/>
            </a:endParaRPr>
          </a:p>
        </p:txBody>
      </p:sp>
      <p:cxnSp>
        <p:nvCxnSpPr>
          <p:cNvPr id="6" name="直線コネクタ 5"/>
          <p:cNvCxnSpPr/>
          <p:nvPr/>
        </p:nvCxnSpPr>
        <p:spPr>
          <a:xfrm>
            <a:off x="3707904" y="5733256"/>
            <a:ext cx="50405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211960" y="5085184"/>
            <a:ext cx="0" cy="64807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H="1">
            <a:off x="3707904" y="5085184"/>
            <a:ext cx="504056"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4572000" y="5229200"/>
            <a:ext cx="2304256" cy="369332"/>
          </a:xfrm>
          <a:prstGeom prst="rect">
            <a:avLst/>
          </a:prstGeom>
          <a:noFill/>
        </p:spPr>
        <p:txBody>
          <a:bodyPr wrap="square" rtlCol="0">
            <a:spAutoFit/>
          </a:bodyPr>
          <a:lstStyle/>
          <a:p>
            <a:r>
              <a:rPr lang="ja-JP" altLang="en-US" dirty="0" smtClean="0"/>
              <a:t>後方ジャンプ</a:t>
            </a:r>
            <a:endParaRPr kumimoji="1" lang="ja-JP" altLang="en-US" dirty="0"/>
          </a:p>
        </p:txBody>
      </p:sp>
    </p:spTree>
    <p:extLst>
      <p:ext uri="{BB962C8B-B14F-4D97-AF65-F5344CB8AC3E}">
        <p14:creationId xmlns:p14="http://schemas.microsoft.com/office/powerpoint/2010/main" val="138523739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On-Stack Replacement (OSR)</a:t>
            </a:r>
            <a:endParaRPr kumimoji="1" lang="ja-JP" altLang="en-US" dirty="0"/>
          </a:p>
        </p:txBody>
      </p:sp>
      <p:sp>
        <p:nvSpPr>
          <p:cNvPr id="3" name="コンテンツ プレースホルダー 2"/>
          <p:cNvSpPr>
            <a:spLocks noGrp="1"/>
          </p:cNvSpPr>
          <p:nvPr>
            <p:ph idx="1"/>
          </p:nvPr>
        </p:nvSpPr>
        <p:spPr>
          <a:xfrm>
            <a:off x="457200" y="1600200"/>
            <a:ext cx="8686800" cy="4525963"/>
          </a:xfrm>
        </p:spPr>
        <p:txBody>
          <a:bodyPr>
            <a:normAutofit/>
          </a:bodyPr>
          <a:lstStyle/>
          <a:p>
            <a:r>
              <a:rPr lang="ja-JP" altLang="en-US" dirty="0" smtClean="0"/>
              <a:t>ループ</a:t>
            </a:r>
            <a:r>
              <a:rPr kumimoji="1" lang="ja-JP" altLang="en-US" dirty="0" smtClean="0"/>
              <a:t>の実行途中でバイトコード実行を</a:t>
            </a:r>
            <a:r>
              <a:rPr kumimoji="1" lang="en-US" altLang="ja-JP" dirty="0" smtClean="0"/>
              <a:t/>
            </a:r>
            <a:br>
              <a:rPr kumimoji="1" lang="en-US" altLang="ja-JP" dirty="0" smtClean="0"/>
            </a:br>
            <a:r>
              <a:rPr kumimoji="1" lang="ja-JP" altLang="en-US" dirty="0" smtClean="0"/>
              <a:t>コンパイル後の機械語実行に</a:t>
            </a:r>
            <a:r>
              <a:rPr lang="ja-JP" altLang="en-US" dirty="0" smtClean="0"/>
              <a:t>差し替える手法</a:t>
            </a:r>
            <a:endParaRPr lang="en-US" altLang="ja-JP" dirty="0" smtClean="0"/>
          </a:p>
          <a:p>
            <a:r>
              <a:rPr lang="ja-JP" altLang="en-US" dirty="0" smtClean="0"/>
              <a:t>手順</a:t>
            </a:r>
            <a:endParaRPr lang="en-US" altLang="ja-JP" dirty="0" smtClean="0"/>
          </a:p>
          <a:p>
            <a:pPr marL="971550" lvl="1" indent="-514350">
              <a:buFont typeface="+mj-lt"/>
              <a:buAutoNum type="arabicPeriod"/>
            </a:pPr>
            <a:r>
              <a:rPr lang="ja-JP" altLang="en-US" dirty="0"/>
              <a:t>バイトコード</a:t>
            </a:r>
            <a:r>
              <a:rPr lang="ja-JP" altLang="en-US" dirty="0" smtClean="0"/>
              <a:t>の実行を一旦停止</a:t>
            </a:r>
            <a:endParaRPr lang="en-US" altLang="ja-JP" dirty="0" smtClean="0"/>
          </a:p>
          <a:p>
            <a:pPr marL="971550" lvl="1" indent="-514350">
              <a:buFont typeface="+mj-lt"/>
              <a:buAutoNum type="arabicPeriod"/>
            </a:pPr>
            <a:r>
              <a:rPr lang="ja-JP" altLang="en-US" dirty="0" smtClean="0"/>
              <a:t>変数の格納位置をコンパイル後の機械語に</a:t>
            </a:r>
            <a:r>
              <a:rPr lang="en-US" altLang="ja-JP" dirty="0"/>
              <a:t/>
            </a:r>
            <a:br>
              <a:rPr lang="en-US" altLang="ja-JP" dirty="0"/>
            </a:br>
            <a:r>
              <a:rPr lang="ja-JP" altLang="en-US" dirty="0" smtClean="0"/>
              <a:t>合わせたものに変更する</a:t>
            </a:r>
            <a:endParaRPr lang="en-US" altLang="ja-JP" dirty="0" smtClean="0"/>
          </a:p>
          <a:p>
            <a:pPr marL="971550" lvl="1" indent="-514350">
              <a:buFont typeface="+mj-lt"/>
              <a:buAutoNum type="arabicPeriod"/>
            </a:pPr>
            <a:r>
              <a:rPr lang="ja-JP" altLang="en-US" dirty="0" smtClean="0"/>
              <a:t>実行していたバイトコードに対応する機械語に</a:t>
            </a:r>
            <a:r>
              <a:rPr lang="en-US" altLang="ja-JP" dirty="0" smtClean="0"/>
              <a:t/>
            </a:r>
            <a:br>
              <a:rPr lang="en-US" altLang="ja-JP" dirty="0" smtClean="0"/>
            </a:br>
            <a:r>
              <a:rPr lang="ja-JP" altLang="en-US" dirty="0" smtClean="0"/>
              <a:t>ジャンプし再開する</a:t>
            </a:r>
            <a:endParaRPr lang="en-US" altLang="ja-JP" dirty="0" smtClean="0"/>
          </a:p>
          <a:p>
            <a:pPr lvl="5"/>
            <a:endParaRPr kumimoji="1" lang="ja-JP" altLang="en-US" dirty="0"/>
          </a:p>
        </p:txBody>
      </p:sp>
      <p:sp>
        <p:nvSpPr>
          <p:cNvPr id="4" name="テキスト ボックス 3"/>
          <p:cNvSpPr txBox="1"/>
          <p:nvPr/>
        </p:nvSpPr>
        <p:spPr>
          <a:xfrm>
            <a:off x="716998" y="5589240"/>
            <a:ext cx="7704856" cy="1200329"/>
          </a:xfrm>
          <a:prstGeom prst="rect">
            <a:avLst/>
          </a:prstGeom>
          <a:noFill/>
        </p:spPr>
        <p:txBody>
          <a:bodyPr wrap="square" rtlCol="0">
            <a:spAutoFit/>
          </a:bodyPr>
          <a:lstStyle/>
          <a:p>
            <a:r>
              <a:rPr kumimoji="1" lang="ja-JP" altLang="en-US" dirty="0" smtClean="0"/>
              <a:t>参考</a:t>
            </a:r>
            <a:r>
              <a:rPr kumimoji="1" lang="en-US" altLang="ja-JP" dirty="0" smtClean="0"/>
              <a:t>: </a:t>
            </a:r>
            <a:r>
              <a:rPr lang="en-US" altLang="ja-JP" dirty="0" smtClean="0">
                <a:hlinkClick r:id="rId2"/>
              </a:rPr>
              <a:t>OSR: On-Stack replacement of interpreted methods by JIT-ted methods </a:t>
            </a:r>
            <a:r>
              <a:rPr lang="en-US" altLang="ja-JP" dirty="0" smtClean="0"/>
              <a:t/>
            </a:r>
            <a:br>
              <a:rPr lang="en-US" altLang="ja-JP" dirty="0" smtClean="0"/>
            </a:br>
            <a:r>
              <a:rPr lang="en-US" altLang="ja-JP" dirty="0" smtClean="0"/>
              <a:t>(</a:t>
            </a:r>
            <a:r>
              <a:rPr lang="ja-JP" altLang="en-US" dirty="0">
                <a:solidFill>
                  <a:srgbClr val="000000"/>
                </a:solidFill>
                <a:latin typeface="ヒラギノ角ゴ ProN"/>
                <a:ea typeface="ヒラギノ角ゴ ProN"/>
                <a:cs typeface="ヒラギノ角ゴ ProN"/>
              </a:rPr>
              <a:t>https://bugzilla.mozilla.org/show_bug.cgi?id=</a:t>
            </a:r>
            <a:r>
              <a:rPr lang="ja-JP" altLang="en-US" dirty="0" smtClean="0">
                <a:solidFill>
                  <a:srgbClr val="000000"/>
                </a:solidFill>
                <a:latin typeface="ヒラギノ角ゴ ProN"/>
                <a:ea typeface="ヒラギノ角ゴ ProN"/>
                <a:cs typeface="ヒラギノ角ゴ ProN"/>
              </a:rPr>
              <a:t>539094</a:t>
            </a:r>
            <a:r>
              <a:rPr lang="en-US" altLang="ja-JP" dirty="0" smtClean="0">
                <a:solidFill>
                  <a:srgbClr val="000000"/>
                </a:solidFill>
                <a:latin typeface="ヒラギノ角ゴ ProN"/>
                <a:ea typeface="ヒラギノ角ゴ ProN"/>
                <a:cs typeface="ヒラギノ角ゴ ProN"/>
              </a:rPr>
              <a:t>)</a:t>
            </a:r>
            <a:endParaRPr lang="en-US" altLang="ja-JP" dirty="0" smtClean="0"/>
          </a:p>
          <a:p>
            <a:r>
              <a:rPr lang="ja-JP" altLang="en-US" dirty="0" smtClean="0"/>
              <a:t>に投稿されているパッチ</a:t>
            </a:r>
            <a:r>
              <a:rPr lang="en-US" altLang="ja-JP" dirty="0" smtClean="0"/>
              <a:t>(Firefox</a:t>
            </a:r>
            <a:r>
              <a:rPr lang="ja-JP" altLang="en-US" dirty="0" smtClean="0"/>
              <a:t>本体には反映されていないことに注意</a:t>
            </a:r>
            <a:r>
              <a:rPr lang="en-US" altLang="ja-JP" dirty="0" smtClean="0"/>
              <a:t>)</a:t>
            </a:r>
            <a:endParaRPr kumimoji="1" lang="ja-JP" altLang="en-US" dirty="0"/>
          </a:p>
        </p:txBody>
      </p:sp>
    </p:spTree>
    <p:extLst>
      <p:ext uri="{BB962C8B-B14F-4D97-AF65-F5344CB8AC3E}">
        <p14:creationId xmlns:p14="http://schemas.microsoft.com/office/powerpoint/2010/main" val="405604955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txBody>
          <a:bodyPr>
            <a:normAutofit/>
          </a:bodyPr>
          <a:lstStyle/>
          <a:p>
            <a:r>
              <a:rPr kumimoji="1" lang="ja-JP" altLang="en-US" dirty="0" smtClean="0"/>
              <a:t>メソッド単位</a:t>
            </a:r>
            <a:r>
              <a:rPr lang="ja-JP" altLang="en-US" dirty="0" smtClean="0"/>
              <a:t>の</a:t>
            </a:r>
            <a:r>
              <a:rPr lang="en-US" altLang="ja-JP" dirty="0" smtClean="0"/>
              <a:t> JIT </a:t>
            </a:r>
            <a:r>
              <a:rPr lang="ja-JP" altLang="en-US" dirty="0" smtClean="0"/>
              <a:t>コンパイルの問題点</a:t>
            </a:r>
            <a:endParaRPr kumimoji="1" lang="ja-JP" altLang="en-US" dirty="0"/>
          </a:p>
        </p:txBody>
      </p:sp>
      <p:sp>
        <p:nvSpPr>
          <p:cNvPr id="6" name="コンテンツ プレースホルダー 5"/>
          <p:cNvSpPr>
            <a:spLocks noGrp="1"/>
          </p:cNvSpPr>
          <p:nvPr>
            <p:ph idx="1"/>
          </p:nvPr>
        </p:nvSpPr>
        <p:spPr/>
        <p:txBody>
          <a:bodyPr/>
          <a:lstStyle/>
          <a:p>
            <a:r>
              <a:rPr kumimoji="1" lang="ja-JP" altLang="en-US" dirty="0" smtClean="0"/>
              <a:t>本当に</a:t>
            </a:r>
            <a:r>
              <a:rPr kumimoji="1" lang="en-US" altLang="ja-JP" dirty="0" smtClean="0"/>
              <a:t> hot </a:t>
            </a:r>
            <a:r>
              <a:rPr kumimoji="1" lang="ja-JP" altLang="en-US" dirty="0" smtClean="0"/>
              <a:t>な部分は</a:t>
            </a:r>
            <a:r>
              <a:rPr kumimoji="1" lang="en-US" altLang="ja-JP" dirty="0" smtClean="0"/>
              <a:t/>
            </a:r>
            <a:br>
              <a:rPr kumimoji="1" lang="en-US" altLang="ja-JP" dirty="0" smtClean="0"/>
            </a:br>
            <a:r>
              <a:rPr kumimoji="1" lang="ja-JP" altLang="en-US" dirty="0" smtClean="0"/>
              <a:t>メソッド全域ではないかもしれない</a:t>
            </a:r>
            <a:endParaRPr kumimoji="1" lang="en-US" altLang="ja-JP" dirty="0" smtClean="0"/>
          </a:p>
          <a:p>
            <a:r>
              <a:rPr kumimoji="1" lang="ja-JP" altLang="en-US" dirty="0" smtClean="0"/>
              <a:t>メソッドをまたがって最適化した方が</a:t>
            </a:r>
            <a:r>
              <a:rPr kumimoji="1" lang="en-US" altLang="ja-JP" dirty="0" smtClean="0"/>
              <a:t/>
            </a:r>
            <a:br>
              <a:rPr kumimoji="1" lang="en-US" altLang="ja-JP" dirty="0" smtClean="0"/>
            </a:br>
            <a:r>
              <a:rPr kumimoji="1" lang="ja-JP" altLang="en-US" dirty="0" smtClean="0"/>
              <a:t>良い場合もあるかもしれない</a:t>
            </a:r>
            <a:endParaRPr kumimoji="1" lang="ja-JP" altLang="en-US" dirty="0"/>
          </a:p>
        </p:txBody>
      </p:sp>
    </p:spTree>
    <p:extLst>
      <p:ext uri="{BB962C8B-B14F-4D97-AF65-F5344CB8AC3E}">
        <p14:creationId xmlns:p14="http://schemas.microsoft.com/office/powerpoint/2010/main" val="265573654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方法</a:t>
            </a:r>
            <a:r>
              <a:rPr kumimoji="1" lang="en-US" altLang="ja-JP" dirty="0" smtClean="0"/>
              <a:t> 2: Trace </a:t>
            </a:r>
            <a:r>
              <a:rPr kumimoji="1" lang="ja-JP" altLang="en-US" dirty="0" smtClean="0"/>
              <a:t>単位でのコンパイル</a:t>
            </a:r>
            <a:endParaRPr kumimoji="1" lang="ja-JP" altLang="en-US" dirty="0"/>
          </a:p>
        </p:txBody>
      </p:sp>
      <p:sp>
        <p:nvSpPr>
          <p:cNvPr id="34" name="コンテンツ プレースホルダー 33"/>
          <p:cNvSpPr>
            <a:spLocks noGrp="1"/>
          </p:cNvSpPr>
          <p:nvPr>
            <p:ph sz="half" idx="2"/>
          </p:nvPr>
        </p:nvSpPr>
        <p:spPr>
          <a:xfrm>
            <a:off x="5292080" y="1600200"/>
            <a:ext cx="3851920" cy="4525963"/>
          </a:xfrm>
        </p:spPr>
        <p:txBody>
          <a:bodyPr>
            <a:normAutofit/>
          </a:bodyPr>
          <a:lstStyle/>
          <a:p>
            <a:r>
              <a:rPr kumimoji="1" lang="en-US" altLang="ja-JP" dirty="0" smtClean="0"/>
              <a:t>Trace </a:t>
            </a:r>
            <a:r>
              <a:rPr kumimoji="1" lang="ja-JP" altLang="en-US" dirty="0" smtClean="0"/>
              <a:t>の定義</a:t>
            </a:r>
            <a:r>
              <a:rPr kumimoji="1" lang="en-US" altLang="ja-JP" dirty="0" smtClean="0"/>
              <a:t>:</a:t>
            </a:r>
          </a:p>
          <a:p>
            <a:pPr lvl="1"/>
            <a:r>
              <a:rPr lang="ja-JP" altLang="en-US" dirty="0"/>
              <a:t>トップ</a:t>
            </a:r>
            <a:r>
              <a:rPr lang="ja-JP" altLang="en-US" dirty="0" smtClean="0"/>
              <a:t>に</a:t>
            </a:r>
            <a:r>
              <a:rPr lang="en-US" altLang="ja-JP" dirty="0"/>
              <a:t> </a:t>
            </a:r>
            <a:r>
              <a:rPr lang="en-US" altLang="ja-JP" dirty="0" smtClean="0"/>
              <a:t>1 </a:t>
            </a:r>
            <a:r>
              <a:rPr lang="ja-JP" altLang="en-US" dirty="0" smtClean="0"/>
              <a:t>つだけ</a:t>
            </a:r>
            <a:r>
              <a:rPr lang="en-US" altLang="ja-JP" dirty="0" smtClean="0"/>
              <a:t/>
            </a:r>
            <a:br>
              <a:rPr lang="en-US" altLang="ja-JP" dirty="0" smtClean="0"/>
            </a:br>
            <a:r>
              <a:rPr lang="ja-JP" altLang="en-US" dirty="0" smtClean="0"/>
              <a:t>入口を持つような</a:t>
            </a:r>
            <a:r>
              <a:rPr lang="en-US" altLang="ja-JP" dirty="0" smtClean="0"/>
              <a:t/>
            </a:r>
            <a:br>
              <a:rPr lang="en-US" altLang="ja-JP" dirty="0" smtClean="0"/>
            </a:br>
            <a:r>
              <a:rPr lang="ja-JP" altLang="en-US" dirty="0" smtClean="0"/>
              <a:t>制御フローグラフ上のパス</a:t>
            </a:r>
            <a:endParaRPr kumimoji="1" lang="en-US" altLang="ja-JP" dirty="0" smtClean="0"/>
          </a:p>
          <a:p>
            <a:pPr lvl="2"/>
            <a:r>
              <a:rPr lang="ja-JP" altLang="en-US" dirty="0" smtClean="0"/>
              <a:t>出口は複数許す</a:t>
            </a:r>
            <a:endParaRPr lang="en-US" altLang="ja-JP" dirty="0"/>
          </a:p>
        </p:txBody>
      </p:sp>
      <p:sp>
        <p:nvSpPr>
          <p:cNvPr id="4" name="正方形/長方形 3"/>
          <p:cNvSpPr/>
          <p:nvPr/>
        </p:nvSpPr>
        <p:spPr>
          <a:xfrm>
            <a:off x="2672451" y="2077213"/>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A</a:t>
            </a:r>
            <a:endParaRPr kumimoji="1" lang="ja-JP" altLang="en-US" dirty="0"/>
          </a:p>
        </p:txBody>
      </p:sp>
      <p:sp>
        <p:nvSpPr>
          <p:cNvPr id="5" name="正方形/長方形 4"/>
          <p:cNvSpPr/>
          <p:nvPr/>
        </p:nvSpPr>
        <p:spPr>
          <a:xfrm>
            <a:off x="3990079" y="3076318"/>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D</a:t>
            </a:r>
            <a:endParaRPr kumimoji="1" lang="ja-JP" altLang="en-US" dirty="0"/>
          </a:p>
        </p:txBody>
      </p:sp>
      <p:sp>
        <p:nvSpPr>
          <p:cNvPr id="6" name="正方形/長方形 5"/>
          <p:cNvSpPr/>
          <p:nvPr/>
        </p:nvSpPr>
        <p:spPr>
          <a:xfrm>
            <a:off x="3990079" y="4021429"/>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E</a:t>
            </a:r>
            <a:endParaRPr kumimoji="1" lang="ja-JP" altLang="en-US" dirty="0"/>
          </a:p>
        </p:txBody>
      </p:sp>
      <p:sp>
        <p:nvSpPr>
          <p:cNvPr id="7" name="正方形/長方形 6"/>
          <p:cNvSpPr/>
          <p:nvPr/>
        </p:nvSpPr>
        <p:spPr>
          <a:xfrm>
            <a:off x="2456427" y="5101549"/>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G</a:t>
            </a:r>
            <a:endParaRPr kumimoji="1" lang="ja-JP" altLang="en-US" dirty="0"/>
          </a:p>
        </p:txBody>
      </p:sp>
      <p:sp>
        <p:nvSpPr>
          <p:cNvPr id="8" name="正方形/長方形 7"/>
          <p:cNvSpPr/>
          <p:nvPr/>
        </p:nvSpPr>
        <p:spPr>
          <a:xfrm>
            <a:off x="1664339" y="3037458"/>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B</a:t>
            </a:r>
            <a:endParaRPr kumimoji="1" lang="ja-JP" altLang="en-US" dirty="0"/>
          </a:p>
        </p:txBody>
      </p:sp>
      <p:sp>
        <p:nvSpPr>
          <p:cNvPr id="9" name="正方形/長方形 8"/>
          <p:cNvSpPr/>
          <p:nvPr/>
        </p:nvSpPr>
        <p:spPr>
          <a:xfrm>
            <a:off x="2456427" y="4021429"/>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C</a:t>
            </a:r>
            <a:endParaRPr kumimoji="1" lang="ja-JP" altLang="en-US" dirty="0"/>
          </a:p>
        </p:txBody>
      </p:sp>
      <p:sp>
        <p:nvSpPr>
          <p:cNvPr id="10" name="正方形/長方形 9"/>
          <p:cNvSpPr/>
          <p:nvPr/>
        </p:nvSpPr>
        <p:spPr>
          <a:xfrm>
            <a:off x="727238" y="4013008"/>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F</a:t>
            </a:r>
            <a:endParaRPr kumimoji="1" lang="ja-JP" altLang="en-US" dirty="0"/>
          </a:p>
        </p:txBody>
      </p:sp>
      <p:cxnSp>
        <p:nvCxnSpPr>
          <p:cNvPr id="11" name="直線矢印コネクタ 10"/>
          <p:cNvCxnSpPr/>
          <p:nvPr/>
        </p:nvCxnSpPr>
        <p:spPr>
          <a:xfrm>
            <a:off x="3241426" y="1700808"/>
            <a:ext cx="0" cy="3273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a:off x="3409028" y="2731831"/>
            <a:ext cx="802932" cy="3444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a:endCxn id="8" idx="0"/>
          </p:cNvCxnSpPr>
          <p:nvPr/>
        </p:nvCxnSpPr>
        <p:spPr>
          <a:xfrm flipH="1">
            <a:off x="2080914" y="2731831"/>
            <a:ext cx="775200" cy="3056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a:stCxn id="5" idx="2"/>
            <a:endCxn id="6" idx="0"/>
          </p:cNvCxnSpPr>
          <p:nvPr/>
        </p:nvCxnSpPr>
        <p:spPr>
          <a:xfrm>
            <a:off x="4406654" y="3730936"/>
            <a:ext cx="0" cy="2904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a:stCxn id="6" idx="2"/>
          </p:cNvCxnSpPr>
          <p:nvPr/>
        </p:nvCxnSpPr>
        <p:spPr>
          <a:xfrm flipH="1">
            <a:off x="3289577" y="4676047"/>
            <a:ext cx="1117077" cy="4255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10" idx="2"/>
          </p:cNvCxnSpPr>
          <p:nvPr/>
        </p:nvCxnSpPr>
        <p:spPr>
          <a:xfrm>
            <a:off x="1143813" y="4667626"/>
            <a:ext cx="1324701" cy="4339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a:stCxn id="9" idx="2"/>
            <a:endCxn id="7" idx="0"/>
          </p:cNvCxnSpPr>
          <p:nvPr/>
        </p:nvCxnSpPr>
        <p:spPr>
          <a:xfrm>
            <a:off x="2873002" y="4676047"/>
            <a:ext cx="0" cy="4255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a:endCxn id="10" idx="0"/>
          </p:cNvCxnSpPr>
          <p:nvPr/>
        </p:nvCxnSpPr>
        <p:spPr>
          <a:xfrm flipH="1">
            <a:off x="1143813" y="3692076"/>
            <a:ext cx="662350" cy="3209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endCxn id="9" idx="0"/>
          </p:cNvCxnSpPr>
          <p:nvPr/>
        </p:nvCxnSpPr>
        <p:spPr>
          <a:xfrm>
            <a:off x="2267744" y="3692076"/>
            <a:ext cx="605258" cy="3293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a:off x="4687749" y="3726302"/>
            <a:ext cx="416575" cy="2867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a:stCxn id="7" idx="2"/>
          </p:cNvCxnSpPr>
          <p:nvPr/>
        </p:nvCxnSpPr>
        <p:spPr>
          <a:xfrm>
            <a:off x="2873002" y="5756167"/>
            <a:ext cx="1" cy="22317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H="1" flipV="1">
            <a:off x="323528" y="5979344"/>
            <a:ext cx="2549474" cy="11886"/>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flipV="1">
            <a:off x="323528" y="2404522"/>
            <a:ext cx="0" cy="3574822"/>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a:endCxn id="4" idx="1"/>
          </p:cNvCxnSpPr>
          <p:nvPr/>
        </p:nvCxnSpPr>
        <p:spPr>
          <a:xfrm>
            <a:off x="323528" y="2404522"/>
            <a:ext cx="234892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フリーフォーム 24"/>
          <p:cNvSpPr/>
          <p:nvPr/>
        </p:nvSpPr>
        <p:spPr>
          <a:xfrm>
            <a:off x="523411" y="3894876"/>
            <a:ext cx="1240077" cy="1027294"/>
          </a:xfrm>
          <a:custGeom>
            <a:avLst/>
            <a:gdLst>
              <a:gd name="connsiteX0" fmla="*/ 1114817 w 1240077"/>
              <a:gd name="connsiteY0" fmla="*/ 160 h 1027294"/>
              <a:gd name="connsiteX1" fmla="*/ 125261 w 1240077"/>
              <a:gd name="connsiteY1" fmla="*/ 25212 h 1027294"/>
              <a:gd name="connsiteX2" fmla="*/ 75157 w 1240077"/>
              <a:gd name="connsiteY2" fmla="*/ 100368 h 1027294"/>
              <a:gd name="connsiteX3" fmla="*/ 62631 w 1240077"/>
              <a:gd name="connsiteY3" fmla="*/ 162998 h 1027294"/>
              <a:gd name="connsiteX4" fmla="*/ 50105 w 1240077"/>
              <a:gd name="connsiteY4" fmla="*/ 250681 h 1027294"/>
              <a:gd name="connsiteX5" fmla="*/ 25052 w 1240077"/>
              <a:gd name="connsiteY5" fmla="*/ 313311 h 1027294"/>
              <a:gd name="connsiteX6" fmla="*/ 0 w 1240077"/>
              <a:gd name="connsiteY6" fmla="*/ 388467 h 1027294"/>
              <a:gd name="connsiteX7" fmla="*/ 12526 w 1240077"/>
              <a:gd name="connsiteY7" fmla="*/ 714144 h 1027294"/>
              <a:gd name="connsiteX8" fmla="*/ 25052 w 1240077"/>
              <a:gd name="connsiteY8" fmla="*/ 789300 h 1027294"/>
              <a:gd name="connsiteX9" fmla="*/ 37578 w 1240077"/>
              <a:gd name="connsiteY9" fmla="*/ 876982 h 1027294"/>
              <a:gd name="connsiteX10" fmla="*/ 75157 w 1240077"/>
              <a:gd name="connsiteY10" fmla="*/ 1002242 h 1027294"/>
              <a:gd name="connsiteX11" fmla="*/ 150313 w 1240077"/>
              <a:gd name="connsiteY11" fmla="*/ 1027294 h 1027294"/>
              <a:gd name="connsiteX12" fmla="*/ 250521 w 1240077"/>
              <a:gd name="connsiteY12" fmla="*/ 1014768 h 1027294"/>
              <a:gd name="connsiteX13" fmla="*/ 288099 w 1240077"/>
              <a:gd name="connsiteY13" fmla="*/ 1002242 h 1027294"/>
              <a:gd name="connsiteX14" fmla="*/ 388307 w 1240077"/>
              <a:gd name="connsiteY14" fmla="*/ 964664 h 1027294"/>
              <a:gd name="connsiteX15" fmla="*/ 450937 w 1240077"/>
              <a:gd name="connsiteY15" fmla="*/ 952138 h 1027294"/>
              <a:gd name="connsiteX16" fmla="*/ 526094 w 1240077"/>
              <a:gd name="connsiteY16" fmla="*/ 927086 h 1027294"/>
              <a:gd name="connsiteX17" fmla="*/ 713984 w 1240077"/>
              <a:gd name="connsiteY17" fmla="*/ 902034 h 1027294"/>
              <a:gd name="connsiteX18" fmla="*/ 1077239 w 1240077"/>
              <a:gd name="connsiteY18" fmla="*/ 876982 h 1027294"/>
              <a:gd name="connsiteX19" fmla="*/ 1189973 w 1240077"/>
              <a:gd name="connsiteY19" fmla="*/ 851930 h 1027294"/>
              <a:gd name="connsiteX20" fmla="*/ 1215025 w 1240077"/>
              <a:gd name="connsiteY20" fmla="*/ 814352 h 1027294"/>
              <a:gd name="connsiteX21" fmla="*/ 1227551 w 1240077"/>
              <a:gd name="connsiteY21" fmla="*/ 601409 h 1027294"/>
              <a:gd name="connsiteX22" fmla="*/ 1240077 w 1240077"/>
              <a:gd name="connsiteY22" fmla="*/ 438571 h 1027294"/>
              <a:gd name="connsiteX23" fmla="*/ 1227551 w 1240077"/>
              <a:gd name="connsiteY23" fmla="*/ 162998 h 1027294"/>
              <a:gd name="connsiteX24" fmla="*/ 1189973 w 1240077"/>
              <a:gd name="connsiteY24" fmla="*/ 62790 h 1027294"/>
              <a:gd name="connsiteX25" fmla="*/ 1152395 w 1240077"/>
              <a:gd name="connsiteY25" fmla="*/ 37738 h 1027294"/>
              <a:gd name="connsiteX26" fmla="*/ 1114817 w 1240077"/>
              <a:gd name="connsiteY26" fmla="*/ 160 h 102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40077" h="1027294">
                <a:moveTo>
                  <a:pt x="1114817" y="160"/>
                </a:moveTo>
                <a:cubicBezTo>
                  <a:pt x="943628" y="-1928"/>
                  <a:pt x="455113" y="16861"/>
                  <a:pt x="125261" y="25212"/>
                </a:cubicBezTo>
                <a:cubicBezTo>
                  <a:pt x="95162" y="25974"/>
                  <a:pt x="75157" y="100368"/>
                  <a:pt x="75157" y="100368"/>
                </a:cubicBezTo>
                <a:cubicBezTo>
                  <a:pt x="70982" y="121245"/>
                  <a:pt x="66131" y="141998"/>
                  <a:pt x="62631" y="162998"/>
                </a:cubicBezTo>
                <a:cubicBezTo>
                  <a:pt x="57777" y="192121"/>
                  <a:pt x="57266" y="222038"/>
                  <a:pt x="50105" y="250681"/>
                </a:cubicBezTo>
                <a:cubicBezTo>
                  <a:pt x="44651" y="272495"/>
                  <a:pt x="32736" y="292180"/>
                  <a:pt x="25052" y="313311"/>
                </a:cubicBezTo>
                <a:cubicBezTo>
                  <a:pt x="16027" y="338128"/>
                  <a:pt x="0" y="388467"/>
                  <a:pt x="0" y="388467"/>
                </a:cubicBezTo>
                <a:cubicBezTo>
                  <a:pt x="4175" y="497026"/>
                  <a:pt x="5749" y="605716"/>
                  <a:pt x="12526" y="714144"/>
                </a:cubicBezTo>
                <a:cubicBezTo>
                  <a:pt x="14110" y="739492"/>
                  <a:pt x="21190" y="764198"/>
                  <a:pt x="25052" y="789300"/>
                </a:cubicBezTo>
                <a:cubicBezTo>
                  <a:pt x="29541" y="818481"/>
                  <a:pt x="32296" y="847934"/>
                  <a:pt x="37578" y="876982"/>
                </a:cubicBezTo>
                <a:cubicBezTo>
                  <a:pt x="40751" y="894436"/>
                  <a:pt x="68834" y="1000134"/>
                  <a:pt x="75157" y="1002242"/>
                </a:cubicBezTo>
                <a:lnTo>
                  <a:pt x="150313" y="1027294"/>
                </a:lnTo>
                <a:cubicBezTo>
                  <a:pt x="183716" y="1023119"/>
                  <a:pt x="217401" y="1020790"/>
                  <a:pt x="250521" y="1014768"/>
                </a:cubicBezTo>
                <a:cubicBezTo>
                  <a:pt x="263512" y="1012406"/>
                  <a:pt x="275736" y="1006878"/>
                  <a:pt x="288099" y="1002242"/>
                </a:cubicBezTo>
                <a:cubicBezTo>
                  <a:pt x="311087" y="993621"/>
                  <a:pt x="359875" y="971772"/>
                  <a:pt x="388307" y="964664"/>
                </a:cubicBezTo>
                <a:cubicBezTo>
                  <a:pt x="408961" y="959500"/>
                  <a:pt x="430397" y="957740"/>
                  <a:pt x="450937" y="952138"/>
                </a:cubicBezTo>
                <a:cubicBezTo>
                  <a:pt x="476414" y="945190"/>
                  <a:pt x="500363" y="933024"/>
                  <a:pt x="526094" y="927086"/>
                </a:cubicBezTo>
                <a:cubicBezTo>
                  <a:pt x="542708" y="923252"/>
                  <a:pt x="703506" y="902884"/>
                  <a:pt x="713984" y="902034"/>
                </a:cubicBezTo>
                <a:cubicBezTo>
                  <a:pt x="834960" y="892225"/>
                  <a:pt x="1077239" y="876982"/>
                  <a:pt x="1077239" y="876982"/>
                </a:cubicBezTo>
                <a:cubicBezTo>
                  <a:pt x="1078619" y="876706"/>
                  <a:pt x="1182392" y="856984"/>
                  <a:pt x="1189973" y="851930"/>
                </a:cubicBezTo>
                <a:cubicBezTo>
                  <a:pt x="1202499" y="843579"/>
                  <a:pt x="1206674" y="826878"/>
                  <a:pt x="1215025" y="814352"/>
                </a:cubicBezTo>
                <a:cubicBezTo>
                  <a:pt x="1219200" y="743371"/>
                  <a:pt x="1222821" y="672355"/>
                  <a:pt x="1227551" y="601409"/>
                </a:cubicBezTo>
                <a:cubicBezTo>
                  <a:pt x="1231172" y="547090"/>
                  <a:pt x="1240077" y="493011"/>
                  <a:pt x="1240077" y="438571"/>
                </a:cubicBezTo>
                <a:cubicBezTo>
                  <a:pt x="1240077" y="346618"/>
                  <a:pt x="1234603" y="254680"/>
                  <a:pt x="1227551" y="162998"/>
                </a:cubicBezTo>
                <a:cubicBezTo>
                  <a:pt x="1225551" y="137001"/>
                  <a:pt x="1206394" y="82496"/>
                  <a:pt x="1189973" y="62790"/>
                </a:cubicBezTo>
                <a:cubicBezTo>
                  <a:pt x="1180335" y="51225"/>
                  <a:pt x="1164921" y="46089"/>
                  <a:pt x="1152395" y="37738"/>
                </a:cubicBezTo>
                <a:cubicBezTo>
                  <a:pt x="1125027" y="-3314"/>
                  <a:pt x="1286006" y="2248"/>
                  <a:pt x="1114817" y="160"/>
                </a:cubicBezTo>
                <a:close/>
              </a:path>
            </a:pathLst>
          </a:cu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p:cNvSpPr/>
          <p:nvPr/>
        </p:nvSpPr>
        <p:spPr>
          <a:xfrm>
            <a:off x="1550401" y="2836570"/>
            <a:ext cx="1869471" cy="1909513"/>
          </a:xfrm>
          <a:custGeom>
            <a:avLst/>
            <a:gdLst>
              <a:gd name="connsiteX0" fmla="*/ 1005175 w 1869471"/>
              <a:gd name="connsiteY0" fmla="*/ 38132 h 1909513"/>
              <a:gd name="connsiteX1" fmla="*/ 454030 w 1869471"/>
              <a:gd name="connsiteY1" fmla="*/ 38132 h 1909513"/>
              <a:gd name="connsiteX2" fmla="*/ 403926 w 1869471"/>
              <a:gd name="connsiteY2" fmla="*/ 50658 h 1909513"/>
              <a:gd name="connsiteX3" fmla="*/ 328769 w 1869471"/>
              <a:gd name="connsiteY3" fmla="*/ 63184 h 1909513"/>
              <a:gd name="connsiteX4" fmla="*/ 278665 w 1869471"/>
              <a:gd name="connsiteY4" fmla="*/ 75710 h 1909513"/>
              <a:gd name="connsiteX5" fmla="*/ 216035 w 1869471"/>
              <a:gd name="connsiteY5" fmla="*/ 88236 h 1909513"/>
              <a:gd name="connsiteX6" fmla="*/ 153405 w 1869471"/>
              <a:gd name="connsiteY6" fmla="*/ 113288 h 1909513"/>
              <a:gd name="connsiteX7" fmla="*/ 28145 w 1869471"/>
              <a:gd name="connsiteY7" fmla="*/ 150866 h 1909513"/>
              <a:gd name="connsiteX8" fmla="*/ 3093 w 1869471"/>
              <a:gd name="connsiteY8" fmla="*/ 476543 h 1909513"/>
              <a:gd name="connsiteX9" fmla="*/ 15619 w 1869471"/>
              <a:gd name="connsiteY9" fmla="*/ 802220 h 1909513"/>
              <a:gd name="connsiteX10" fmla="*/ 28145 w 1869471"/>
              <a:gd name="connsiteY10" fmla="*/ 839798 h 1909513"/>
              <a:gd name="connsiteX11" fmla="*/ 40671 w 1869471"/>
              <a:gd name="connsiteY11" fmla="*/ 902428 h 1909513"/>
              <a:gd name="connsiteX12" fmla="*/ 53197 w 1869471"/>
              <a:gd name="connsiteY12" fmla="*/ 940006 h 1909513"/>
              <a:gd name="connsiteX13" fmla="*/ 103301 w 1869471"/>
              <a:gd name="connsiteY13" fmla="*/ 965058 h 1909513"/>
              <a:gd name="connsiteX14" fmla="*/ 441504 w 1869471"/>
              <a:gd name="connsiteY14" fmla="*/ 990110 h 1909513"/>
              <a:gd name="connsiteX15" fmla="*/ 491608 w 1869471"/>
              <a:gd name="connsiteY15" fmla="*/ 1002636 h 1909513"/>
              <a:gd name="connsiteX16" fmla="*/ 554238 w 1869471"/>
              <a:gd name="connsiteY16" fmla="*/ 1015162 h 1909513"/>
              <a:gd name="connsiteX17" fmla="*/ 604342 w 1869471"/>
              <a:gd name="connsiteY17" fmla="*/ 1065266 h 1909513"/>
              <a:gd name="connsiteX18" fmla="*/ 641920 w 1869471"/>
              <a:gd name="connsiteY18" fmla="*/ 1152948 h 1909513"/>
              <a:gd name="connsiteX19" fmla="*/ 692024 w 1869471"/>
              <a:gd name="connsiteY19" fmla="*/ 1215578 h 1909513"/>
              <a:gd name="connsiteX20" fmla="*/ 717076 w 1869471"/>
              <a:gd name="connsiteY20" fmla="*/ 1290735 h 1909513"/>
              <a:gd name="connsiteX21" fmla="*/ 754654 w 1869471"/>
              <a:gd name="connsiteY21" fmla="*/ 1340839 h 1909513"/>
              <a:gd name="connsiteX22" fmla="*/ 792232 w 1869471"/>
              <a:gd name="connsiteY22" fmla="*/ 1441047 h 1909513"/>
              <a:gd name="connsiteX23" fmla="*/ 817284 w 1869471"/>
              <a:gd name="connsiteY23" fmla="*/ 1616411 h 1909513"/>
              <a:gd name="connsiteX24" fmla="*/ 842336 w 1869471"/>
              <a:gd name="connsiteY24" fmla="*/ 1729146 h 1909513"/>
              <a:gd name="connsiteX25" fmla="*/ 942545 w 1869471"/>
              <a:gd name="connsiteY25" fmla="*/ 1816828 h 1909513"/>
              <a:gd name="connsiteX26" fmla="*/ 992649 w 1869471"/>
              <a:gd name="connsiteY26" fmla="*/ 1841880 h 1909513"/>
              <a:gd name="connsiteX27" fmla="*/ 1030227 w 1869471"/>
              <a:gd name="connsiteY27" fmla="*/ 1866932 h 1909513"/>
              <a:gd name="connsiteX28" fmla="*/ 1105383 w 1869471"/>
              <a:gd name="connsiteY28" fmla="*/ 1879458 h 1909513"/>
              <a:gd name="connsiteX29" fmla="*/ 1205591 w 1869471"/>
              <a:gd name="connsiteY29" fmla="*/ 1904510 h 1909513"/>
              <a:gd name="connsiteX30" fmla="*/ 1756736 w 1869471"/>
              <a:gd name="connsiteY30" fmla="*/ 1879458 h 1909513"/>
              <a:gd name="connsiteX31" fmla="*/ 1794315 w 1869471"/>
              <a:gd name="connsiteY31" fmla="*/ 1866932 h 1909513"/>
              <a:gd name="connsiteX32" fmla="*/ 1819367 w 1869471"/>
              <a:gd name="connsiteY32" fmla="*/ 1829354 h 1909513"/>
              <a:gd name="connsiteX33" fmla="*/ 1856945 w 1869471"/>
              <a:gd name="connsiteY33" fmla="*/ 1779250 h 1909513"/>
              <a:gd name="connsiteX34" fmla="*/ 1869471 w 1869471"/>
              <a:gd name="connsiteY34" fmla="*/ 1679041 h 1909513"/>
              <a:gd name="connsiteX35" fmla="*/ 1856945 w 1869471"/>
              <a:gd name="connsiteY35" fmla="*/ 1215578 h 1909513"/>
              <a:gd name="connsiteX36" fmla="*/ 1831893 w 1869471"/>
              <a:gd name="connsiteY36" fmla="*/ 1065266 h 1909513"/>
              <a:gd name="connsiteX37" fmla="*/ 1744210 w 1869471"/>
              <a:gd name="connsiteY37" fmla="*/ 940006 h 1909513"/>
              <a:gd name="connsiteX38" fmla="*/ 1706632 w 1869471"/>
              <a:gd name="connsiteY38" fmla="*/ 877376 h 1909513"/>
              <a:gd name="connsiteX39" fmla="*/ 1631476 w 1869471"/>
              <a:gd name="connsiteY39" fmla="*/ 802220 h 1909513"/>
              <a:gd name="connsiteX40" fmla="*/ 1606424 w 1869471"/>
              <a:gd name="connsiteY40" fmla="*/ 764641 h 1909513"/>
              <a:gd name="connsiteX41" fmla="*/ 1568846 w 1869471"/>
              <a:gd name="connsiteY41" fmla="*/ 714537 h 1909513"/>
              <a:gd name="connsiteX42" fmla="*/ 1543794 w 1869471"/>
              <a:gd name="connsiteY42" fmla="*/ 676959 h 1909513"/>
              <a:gd name="connsiteX43" fmla="*/ 1481164 w 1869471"/>
              <a:gd name="connsiteY43" fmla="*/ 614329 h 1909513"/>
              <a:gd name="connsiteX44" fmla="*/ 1456112 w 1869471"/>
              <a:gd name="connsiteY44" fmla="*/ 564225 h 1909513"/>
              <a:gd name="connsiteX45" fmla="*/ 1406008 w 1869471"/>
              <a:gd name="connsiteY45" fmla="*/ 514121 h 1909513"/>
              <a:gd name="connsiteX46" fmla="*/ 1380956 w 1869471"/>
              <a:gd name="connsiteY46" fmla="*/ 464017 h 1909513"/>
              <a:gd name="connsiteX47" fmla="*/ 1293273 w 1869471"/>
              <a:gd name="connsiteY47" fmla="*/ 376335 h 1909513"/>
              <a:gd name="connsiteX48" fmla="*/ 1205591 w 1869471"/>
              <a:gd name="connsiteY48" fmla="*/ 251074 h 1909513"/>
              <a:gd name="connsiteX49" fmla="*/ 1105383 w 1869471"/>
              <a:gd name="connsiteY49" fmla="*/ 113288 h 1909513"/>
              <a:gd name="connsiteX50" fmla="*/ 1055279 w 1869471"/>
              <a:gd name="connsiteY50" fmla="*/ 50658 h 1909513"/>
              <a:gd name="connsiteX51" fmla="*/ 1030227 w 1869471"/>
              <a:gd name="connsiteY51" fmla="*/ 13080 h 1909513"/>
              <a:gd name="connsiteX52" fmla="*/ 992649 w 1869471"/>
              <a:gd name="connsiteY52" fmla="*/ 554 h 1909513"/>
              <a:gd name="connsiteX53" fmla="*/ 1005175 w 1869471"/>
              <a:gd name="connsiteY53" fmla="*/ 38132 h 1909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869471" h="1909513">
                <a:moveTo>
                  <a:pt x="1005175" y="38132"/>
                </a:moveTo>
                <a:cubicBezTo>
                  <a:pt x="915405" y="44395"/>
                  <a:pt x="877082" y="16979"/>
                  <a:pt x="454030" y="38132"/>
                </a:cubicBezTo>
                <a:cubicBezTo>
                  <a:pt x="436836" y="38992"/>
                  <a:pt x="420807" y="47282"/>
                  <a:pt x="403926" y="50658"/>
                </a:cubicBezTo>
                <a:cubicBezTo>
                  <a:pt x="379021" y="55639"/>
                  <a:pt x="353674" y="58203"/>
                  <a:pt x="328769" y="63184"/>
                </a:cubicBezTo>
                <a:cubicBezTo>
                  <a:pt x="311888" y="66560"/>
                  <a:pt x="295470" y="71975"/>
                  <a:pt x="278665" y="75710"/>
                </a:cubicBezTo>
                <a:cubicBezTo>
                  <a:pt x="257882" y="80328"/>
                  <a:pt x="236427" y="82118"/>
                  <a:pt x="216035" y="88236"/>
                </a:cubicBezTo>
                <a:cubicBezTo>
                  <a:pt x="194498" y="94697"/>
                  <a:pt x="174536" y="105604"/>
                  <a:pt x="153405" y="113288"/>
                </a:cubicBezTo>
                <a:cubicBezTo>
                  <a:pt x="86314" y="137685"/>
                  <a:pt x="87963" y="135912"/>
                  <a:pt x="28145" y="150866"/>
                </a:cubicBezTo>
                <a:cubicBezTo>
                  <a:pt x="-12979" y="274237"/>
                  <a:pt x="3093" y="214551"/>
                  <a:pt x="3093" y="476543"/>
                </a:cubicBezTo>
                <a:cubicBezTo>
                  <a:pt x="3093" y="585182"/>
                  <a:pt x="8144" y="693838"/>
                  <a:pt x="15619" y="802220"/>
                </a:cubicBezTo>
                <a:cubicBezTo>
                  <a:pt x="16527" y="815392"/>
                  <a:pt x="24943" y="826989"/>
                  <a:pt x="28145" y="839798"/>
                </a:cubicBezTo>
                <a:cubicBezTo>
                  <a:pt x="33309" y="860452"/>
                  <a:pt x="35507" y="881774"/>
                  <a:pt x="40671" y="902428"/>
                </a:cubicBezTo>
                <a:cubicBezTo>
                  <a:pt x="43873" y="915237"/>
                  <a:pt x="43861" y="930670"/>
                  <a:pt x="53197" y="940006"/>
                </a:cubicBezTo>
                <a:cubicBezTo>
                  <a:pt x="66401" y="953210"/>
                  <a:pt x="84782" y="962668"/>
                  <a:pt x="103301" y="965058"/>
                </a:cubicBezTo>
                <a:cubicBezTo>
                  <a:pt x="215415" y="979524"/>
                  <a:pt x="441504" y="990110"/>
                  <a:pt x="441504" y="990110"/>
                </a:cubicBezTo>
                <a:cubicBezTo>
                  <a:pt x="458205" y="994285"/>
                  <a:pt x="474803" y="998901"/>
                  <a:pt x="491608" y="1002636"/>
                </a:cubicBezTo>
                <a:cubicBezTo>
                  <a:pt x="512391" y="1007254"/>
                  <a:pt x="535627" y="1004823"/>
                  <a:pt x="554238" y="1015162"/>
                </a:cubicBezTo>
                <a:cubicBezTo>
                  <a:pt x="574885" y="1026633"/>
                  <a:pt x="587641" y="1048565"/>
                  <a:pt x="604342" y="1065266"/>
                </a:cubicBezTo>
                <a:cubicBezTo>
                  <a:pt x="616868" y="1094493"/>
                  <a:pt x="625898" y="1125481"/>
                  <a:pt x="641920" y="1152948"/>
                </a:cubicBezTo>
                <a:cubicBezTo>
                  <a:pt x="655391" y="1176041"/>
                  <a:pt x="679222" y="1192107"/>
                  <a:pt x="692024" y="1215578"/>
                </a:cubicBezTo>
                <a:cubicBezTo>
                  <a:pt x="704669" y="1238761"/>
                  <a:pt x="705266" y="1267115"/>
                  <a:pt x="717076" y="1290735"/>
                </a:cubicBezTo>
                <a:cubicBezTo>
                  <a:pt x="726412" y="1309408"/>
                  <a:pt x="743589" y="1323136"/>
                  <a:pt x="754654" y="1340839"/>
                </a:cubicBezTo>
                <a:cubicBezTo>
                  <a:pt x="781946" y="1384507"/>
                  <a:pt x="780210" y="1392958"/>
                  <a:pt x="792232" y="1441047"/>
                </a:cubicBezTo>
                <a:cubicBezTo>
                  <a:pt x="811502" y="1633744"/>
                  <a:pt x="792517" y="1504959"/>
                  <a:pt x="817284" y="1616411"/>
                </a:cubicBezTo>
                <a:cubicBezTo>
                  <a:pt x="820027" y="1628756"/>
                  <a:pt x="835287" y="1712699"/>
                  <a:pt x="842336" y="1729146"/>
                </a:cubicBezTo>
                <a:cubicBezTo>
                  <a:pt x="863212" y="1777857"/>
                  <a:pt x="896619" y="1786211"/>
                  <a:pt x="942545" y="1816828"/>
                </a:cubicBezTo>
                <a:cubicBezTo>
                  <a:pt x="958082" y="1827186"/>
                  <a:pt x="976437" y="1832616"/>
                  <a:pt x="992649" y="1841880"/>
                </a:cubicBezTo>
                <a:cubicBezTo>
                  <a:pt x="1005720" y="1849349"/>
                  <a:pt x="1015945" y="1862171"/>
                  <a:pt x="1030227" y="1866932"/>
                </a:cubicBezTo>
                <a:cubicBezTo>
                  <a:pt x="1054321" y="1874963"/>
                  <a:pt x="1080395" y="1874915"/>
                  <a:pt x="1105383" y="1879458"/>
                </a:cubicBezTo>
                <a:cubicBezTo>
                  <a:pt x="1171891" y="1891550"/>
                  <a:pt x="1153440" y="1887126"/>
                  <a:pt x="1205591" y="1904510"/>
                </a:cubicBezTo>
                <a:cubicBezTo>
                  <a:pt x="1441794" y="1898605"/>
                  <a:pt x="1573618" y="1931777"/>
                  <a:pt x="1756736" y="1879458"/>
                </a:cubicBezTo>
                <a:cubicBezTo>
                  <a:pt x="1769432" y="1875831"/>
                  <a:pt x="1781789" y="1871107"/>
                  <a:pt x="1794315" y="1866932"/>
                </a:cubicBezTo>
                <a:cubicBezTo>
                  <a:pt x="1802666" y="1854406"/>
                  <a:pt x="1810617" y="1841604"/>
                  <a:pt x="1819367" y="1829354"/>
                </a:cubicBezTo>
                <a:cubicBezTo>
                  <a:pt x="1831501" y="1812366"/>
                  <a:pt x="1850343" y="1799055"/>
                  <a:pt x="1856945" y="1779250"/>
                </a:cubicBezTo>
                <a:cubicBezTo>
                  <a:pt x="1867590" y="1747315"/>
                  <a:pt x="1865296" y="1712444"/>
                  <a:pt x="1869471" y="1679041"/>
                </a:cubicBezTo>
                <a:cubicBezTo>
                  <a:pt x="1865296" y="1524553"/>
                  <a:pt x="1863658" y="1369976"/>
                  <a:pt x="1856945" y="1215578"/>
                </a:cubicBezTo>
                <a:cubicBezTo>
                  <a:pt x="1856164" y="1197615"/>
                  <a:pt x="1851765" y="1101035"/>
                  <a:pt x="1831893" y="1065266"/>
                </a:cubicBezTo>
                <a:cubicBezTo>
                  <a:pt x="1787304" y="985006"/>
                  <a:pt x="1788001" y="1005692"/>
                  <a:pt x="1744210" y="940006"/>
                </a:cubicBezTo>
                <a:cubicBezTo>
                  <a:pt x="1730705" y="919749"/>
                  <a:pt x="1722049" y="896219"/>
                  <a:pt x="1706632" y="877376"/>
                </a:cubicBezTo>
                <a:cubicBezTo>
                  <a:pt x="1684197" y="849956"/>
                  <a:pt x="1651128" y="831699"/>
                  <a:pt x="1631476" y="802220"/>
                </a:cubicBezTo>
                <a:cubicBezTo>
                  <a:pt x="1623125" y="789694"/>
                  <a:pt x="1615174" y="776892"/>
                  <a:pt x="1606424" y="764641"/>
                </a:cubicBezTo>
                <a:cubicBezTo>
                  <a:pt x="1594290" y="747653"/>
                  <a:pt x="1580980" y="731525"/>
                  <a:pt x="1568846" y="714537"/>
                </a:cubicBezTo>
                <a:cubicBezTo>
                  <a:pt x="1560096" y="702287"/>
                  <a:pt x="1553707" y="688289"/>
                  <a:pt x="1543794" y="676959"/>
                </a:cubicBezTo>
                <a:cubicBezTo>
                  <a:pt x="1524352" y="654740"/>
                  <a:pt x="1499290" y="637634"/>
                  <a:pt x="1481164" y="614329"/>
                </a:cubicBezTo>
                <a:cubicBezTo>
                  <a:pt x="1469700" y="599590"/>
                  <a:pt x="1467316" y="579163"/>
                  <a:pt x="1456112" y="564225"/>
                </a:cubicBezTo>
                <a:cubicBezTo>
                  <a:pt x="1441940" y="545330"/>
                  <a:pt x="1420180" y="533016"/>
                  <a:pt x="1406008" y="514121"/>
                </a:cubicBezTo>
                <a:cubicBezTo>
                  <a:pt x="1394804" y="499183"/>
                  <a:pt x="1392780" y="478469"/>
                  <a:pt x="1380956" y="464017"/>
                </a:cubicBezTo>
                <a:cubicBezTo>
                  <a:pt x="1354782" y="432026"/>
                  <a:pt x="1293273" y="376335"/>
                  <a:pt x="1293273" y="376335"/>
                </a:cubicBezTo>
                <a:cubicBezTo>
                  <a:pt x="1246994" y="283776"/>
                  <a:pt x="1291776" y="363778"/>
                  <a:pt x="1205591" y="251074"/>
                </a:cubicBezTo>
                <a:cubicBezTo>
                  <a:pt x="1171093" y="205962"/>
                  <a:pt x="1139457" y="158721"/>
                  <a:pt x="1105383" y="113288"/>
                </a:cubicBezTo>
                <a:cubicBezTo>
                  <a:pt x="1089342" y="91900"/>
                  <a:pt x="1071980" y="71535"/>
                  <a:pt x="1055279" y="50658"/>
                </a:cubicBezTo>
                <a:cubicBezTo>
                  <a:pt x="1045875" y="38903"/>
                  <a:pt x="1041982" y="22484"/>
                  <a:pt x="1030227" y="13080"/>
                </a:cubicBezTo>
                <a:cubicBezTo>
                  <a:pt x="1019917" y="4832"/>
                  <a:pt x="1005596" y="-2035"/>
                  <a:pt x="992649" y="554"/>
                </a:cubicBezTo>
                <a:cubicBezTo>
                  <a:pt x="981069" y="2870"/>
                  <a:pt x="1094945" y="31869"/>
                  <a:pt x="1005175" y="38132"/>
                </a:cubicBezTo>
                <a:close/>
              </a:path>
            </a:pathLst>
          </a:cu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リーフォーム 31"/>
          <p:cNvSpPr/>
          <p:nvPr/>
        </p:nvSpPr>
        <p:spPr>
          <a:xfrm>
            <a:off x="2540102" y="1937076"/>
            <a:ext cx="2480153" cy="2934990"/>
          </a:xfrm>
          <a:custGeom>
            <a:avLst/>
            <a:gdLst>
              <a:gd name="connsiteX0" fmla="*/ 1027134 w 2480153"/>
              <a:gd name="connsiteY0" fmla="*/ 16426 h 2934990"/>
              <a:gd name="connsiteX1" fmla="*/ 175364 w 2480153"/>
              <a:gd name="connsiteY1" fmla="*/ 28952 h 2934990"/>
              <a:gd name="connsiteX2" fmla="*/ 137786 w 2480153"/>
              <a:gd name="connsiteY2" fmla="*/ 41478 h 2934990"/>
              <a:gd name="connsiteX3" fmla="*/ 25052 w 2480153"/>
              <a:gd name="connsiteY3" fmla="*/ 104108 h 2934990"/>
              <a:gd name="connsiteX4" fmla="*/ 12526 w 2480153"/>
              <a:gd name="connsiteY4" fmla="*/ 304524 h 2934990"/>
              <a:gd name="connsiteX5" fmla="*/ 0 w 2480153"/>
              <a:gd name="connsiteY5" fmla="*/ 354628 h 2934990"/>
              <a:gd name="connsiteX6" fmla="*/ 12526 w 2480153"/>
              <a:gd name="connsiteY6" fmla="*/ 542519 h 2934990"/>
              <a:gd name="connsiteX7" fmla="*/ 37578 w 2480153"/>
              <a:gd name="connsiteY7" fmla="*/ 655253 h 2934990"/>
              <a:gd name="connsiteX8" fmla="*/ 50104 w 2480153"/>
              <a:gd name="connsiteY8" fmla="*/ 692831 h 2934990"/>
              <a:gd name="connsiteX9" fmla="*/ 62630 w 2480153"/>
              <a:gd name="connsiteY9" fmla="*/ 755461 h 2934990"/>
              <a:gd name="connsiteX10" fmla="*/ 100208 w 2480153"/>
              <a:gd name="connsiteY10" fmla="*/ 830618 h 2934990"/>
              <a:gd name="connsiteX11" fmla="*/ 137786 w 2480153"/>
              <a:gd name="connsiteY11" fmla="*/ 868196 h 2934990"/>
              <a:gd name="connsiteX12" fmla="*/ 175364 w 2480153"/>
              <a:gd name="connsiteY12" fmla="*/ 880722 h 2934990"/>
              <a:gd name="connsiteX13" fmla="*/ 400833 w 2480153"/>
              <a:gd name="connsiteY13" fmla="*/ 905774 h 2934990"/>
              <a:gd name="connsiteX14" fmla="*/ 613775 w 2480153"/>
              <a:gd name="connsiteY14" fmla="*/ 918300 h 2934990"/>
              <a:gd name="connsiteX15" fmla="*/ 951978 w 2480153"/>
              <a:gd name="connsiteY15" fmla="*/ 930826 h 2934990"/>
              <a:gd name="connsiteX16" fmla="*/ 1089764 w 2480153"/>
              <a:gd name="connsiteY16" fmla="*/ 955878 h 2934990"/>
              <a:gd name="connsiteX17" fmla="*/ 1164920 w 2480153"/>
              <a:gd name="connsiteY17" fmla="*/ 1018508 h 2934990"/>
              <a:gd name="connsiteX18" fmla="*/ 1177446 w 2480153"/>
              <a:gd name="connsiteY18" fmla="*/ 1068612 h 2934990"/>
              <a:gd name="connsiteX19" fmla="*/ 1189972 w 2480153"/>
              <a:gd name="connsiteY19" fmla="*/ 1106190 h 2934990"/>
              <a:gd name="connsiteX20" fmla="*/ 1215024 w 2480153"/>
              <a:gd name="connsiteY20" fmla="*/ 1306607 h 2934990"/>
              <a:gd name="connsiteX21" fmla="*/ 1227550 w 2480153"/>
              <a:gd name="connsiteY21" fmla="*/ 1469445 h 2934990"/>
              <a:gd name="connsiteX22" fmla="*/ 1252603 w 2480153"/>
              <a:gd name="connsiteY22" fmla="*/ 1669861 h 2934990"/>
              <a:gd name="connsiteX23" fmla="*/ 1265129 w 2480153"/>
              <a:gd name="connsiteY23" fmla="*/ 1707439 h 2934990"/>
              <a:gd name="connsiteX24" fmla="*/ 1277655 w 2480153"/>
              <a:gd name="connsiteY24" fmla="*/ 1757544 h 2934990"/>
              <a:gd name="connsiteX25" fmla="*/ 1290181 w 2480153"/>
              <a:gd name="connsiteY25" fmla="*/ 1895330 h 2934990"/>
              <a:gd name="connsiteX26" fmla="*/ 1302707 w 2480153"/>
              <a:gd name="connsiteY26" fmla="*/ 1970486 h 2934990"/>
              <a:gd name="connsiteX27" fmla="*/ 1327759 w 2480153"/>
              <a:gd name="connsiteY27" fmla="*/ 2108272 h 2934990"/>
              <a:gd name="connsiteX28" fmla="*/ 1352811 w 2480153"/>
              <a:gd name="connsiteY28" fmla="*/ 2408897 h 2934990"/>
              <a:gd name="connsiteX29" fmla="*/ 1377863 w 2480153"/>
              <a:gd name="connsiteY29" fmla="*/ 2559209 h 2934990"/>
              <a:gd name="connsiteX30" fmla="*/ 1390389 w 2480153"/>
              <a:gd name="connsiteY30" fmla="*/ 2659418 h 2934990"/>
              <a:gd name="connsiteX31" fmla="*/ 1402915 w 2480153"/>
              <a:gd name="connsiteY31" fmla="*/ 2809730 h 2934990"/>
              <a:gd name="connsiteX32" fmla="*/ 1415441 w 2480153"/>
              <a:gd name="connsiteY32" fmla="*/ 2847308 h 2934990"/>
              <a:gd name="connsiteX33" fmla="*/ 1653435 w 2480153"/>
              <a:gd name="connsiteY33" fmla="*/ 2884886 h 2934990"/>
              <a:gd name="connsiteX34" fmla="*/ 1966586 w 2480153"/>
              <a:gd name="connsiteY34" fmla="*/ 2909938 h 2934990"/>
              <a:gd name="connsiteX35" fmla="*/ 2016690 w 2480153"/>
              <a:gd name="connsiteY35" fmla="*/ 2922464 h 2934990"/>
              <a:gd name="connsiteX36" fmla="*/ 2054268 w 2480153"/>
              <a:gd name="connsiteY36" fmla="*/ 2934990 h 2934990"/>
              <a:gd name="connsiteX37" fmla="*/ 2329841 w 2480153"/>
              <a:gd name="connsiteY37" fmla="*/ 2922464 h 2934990"/>
              <a:gd name="connsiteX38" fmla="*/ 2367419 w 2480153"/>
              <a:gd name="connsiteY38" fmla="*/ 2872360 h 2934990"/>
              <a:gd name="connsiteX39" fmla="*/ 2379945 w 2480153"/>
              <a:gd name="connsiteY39" fmla="*/ 2747100 h 2934990"/>
              <a:gd name="connsiteX40" fmla="*/ 2392471 w 2480153"/>
              <a:gd name="connsiteY40" fmla="*/ 2696996 h 2934990"/>
              <a:gd name="connsiteX41" fmla="*/ 2417523 w 2480153"/>
              <a:gd name="connsiteY41" fmla="*/ 2509105 h 2934990"/>
              <a:gd name="connsiteX42" fmla="*/ 2442575 w 2480153"/>
              <a:gd name="connsiteY42" fmla="*/ 2296163 h 2934990"/>
              <a:gd name="connsiteX43" fmla="*/ 2455101 w 2480153"/>
              <a:gd name="connsiteY43" fmla="*/ 2233533 h 2934990"/>
              <a:gd name="connsiteX44" fmla="*/ 2467627 w 2480153"/>
              <a:gd name="connsiteY44" fmla="*/ 2145850 h 2934990"/>
              <a:gd name="connsiteX45" fmla="*/ 2480153 w 2480153"/>
              <a:gd name="connsiteY45" fmla="*/ 1907856 h 2934990"/>
              <a:gd name="connsiteX46" fmla="*/ 2467627 w 2480153"/>
              <a:gd name="connsiteY46" fmla="*/ 1281554 h 2934990"/>
              <a:gd name="connsiteX47" fmla="*/ 2442575 w 2480153"/>
              <a:gd name="connsiteY47" fmla="*/ 1193872 h 2934990"/>
              <a:gd name="connsiteX48" fmla="*/ 2392471 w 2480153"/>
              <a:gd name="connsiteY48" fmla="*/ 1106190 h 2934990"/>
              <a:gd name="connsiteX49" fmla="*/ 2354893 w 2480153"/>
              <a:gd name="connsiteY49" fmla="*/ 1068612 h 2934990"/>
              <a:gd name="connsiteX50" fmla="*/ 2329841 w 2480153"/>
              <a:gd name="connsiteY50" fmla="*/ 1031034 h 2934990"/>
              <a:gd name="connsiteX51" fmla="*/ 2279737 w 2480153"/>
              <a:gd name="connsiteY51" fmla="*/ 1005982 h 2934990"/>
              <a:gd name="connsiteX52" fmla="*/ 2242159 w 2480153"/>
              <a:gd name="connsiteY52" fmla="*/ 980930 h 2934990"/>
              <a:gd name="connsiteX53" fmla="*/ 2192055 w 2480153"/>
              <a:gd name="connsiteY53" fmla="*/ 930826 h 2934990"/>
              <a:gd name="connsiteX54" fmla="*/ 2079320 w 2480153"/>
              <a:gd name="connsiteY54" fmla="*/ 843144 h 2934990"/>
              <a:gd name="connsiteX55" fmla="*/ 1979112 w 2480153"/>
              <a:gd name="connsiteY55" fmla="*/ 755461 h 2934990"/>
              <a:gd name="connsiteX56" fmla="*/ 1941534 w 2480153"/>
              <a:gd name="connsiteY56" fmla="*/ 742935 h 2934990"/>
              <a:gd name="connsiteX57" fmla="*/ 1853852 w 2480153"/>
              <a:gd name="connsiteY57" fmla="*/ 655253 h 2934990"/>
              <a:gd name="connsiteX58" fmla="*/ 1816274 w 2480153"/>
              <a:gd name="connsiteY58" fmla="*/ 630201 h 2934990"/>
              <a:gd name="connsiteX59" fmla="*/ 1766170 w 2480153"/>
              <a:gd name="connsiteY59" fmla="*/ 592623 h 2934990"/>
              <a:gd name="connsiteX60" fmla="*/ 1716066 w 2480153"/>
              <a:gd name="connsiteY60" fmla="*/ 542519 h 2934990"/>
              <a:gd name="connsiteX61" fmla="*/ 1665961 w 2480153"/>
              <a:gd name="connsiteY61" fmla="*/ 504941 h 2934990"/>
              <a:gd name="connsiteX62" fmla="*/ 1565753 w 2480153"/>
              <a:gd name="connsiteY62" fmla="*/ 404733 h 2934990"/>
              <a:gd name="connsiteX63" fmla="*/ 1515649 w 2480153"/>
              <a:gd name="connsiteY63" fmla="*/ 367154 h 2934990"/>
              <a:gd name="connsiteX64" fmla="*/ 1453019 w 2480153"/>
              <a:gd name="connsiteY64" fmla="*/ 291998 h 2934990"/>
              <a:gd name="connsiteX65" fmla="*/ 1415441 w 2480153"/>
              <a:gd name="connsiteY65" fmla="*/ 266946 h 2934990"/>
              <a:gd name="connsiteX66" fmla="*/ 1352811 w 2480153"/>
              <a:gd name="connsiteY66" fmla="*/ 204316 h 2934990"/>
              <a:gd name="connsiteX67" fmla="*/ 1315233 w 2480153"/>
              <a:gd name="connsiteY67" fmla="*/ 166738 h 2934990"/>
              <a:gd name="connsiteX68" fmla="*/ 1240077 w 2480153"/>
              <a:gd name="connsiteY68" fmla="*/ 116634 h 2934990"/>
              <a:gd name="connsiteX69" fmla="*/ 1139868 w 2480153"/>
              <a:gd name="connsiteY69" fmla="*/ 41478 h 2934990"/>
              <a:gd name="connsiteX70" fmla="*/ 1089764 w 2480153"/>
              <a:gd name="connsiteY70" fmla="*/ 16426 h 2934990"/>
              <a:gd name="connsiteX71" fmla="*/ 1027134 w 2480153"/>
              <a:gd name="connsiteY71" fmla="*/ 16426 h 2934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480153" h="2934990">
                <a:moveTo>
                  <a:pt x="1027134" y="16426"/>
                </a:moveTo>
                <a:lnTo>
                  <a:pt x="175364" y="28952"/>
                </a:lnTo>
                <a:cubicBezTo>
                  <a:pt x="162166" y="29324"/>
                  <a:pt x="149328" y="35066"/>
                  <a:pt x="137786" y="41478"/>
                </a:cubicBezTo>
                <a:cubicBezTo>
                  <a:pt x="8573" y="113263"/>
                  <a:pt x="110082" y="75765"/>
                  <a:pt x="25052" y="104108"/>
                </a:cubicBezTo>
                <a:cubicBezTo>
                  <a:pt x="20877" y="170913"/>
                  <a:pt x="19186" y="237921"/>
                  <a:pt x="12526" y="304524"/>
                </a:cubicBezTo>
                <a:cubicBezTo>
                  <a:pt x="10813" y="321654"/>
                  <a:pt x="0" y="337413"/>
                  <a:pt x="0" y="354628"/>
                </a:cubicBezTo>
                <a:cubicBezTo>
                  <a:pt x="0" y="417397"/>
                  <a:pt x="6280" y="480061"/>
                  <a:pt x="12526" y="542519"/>
                </a:cubicBezTo>
                <a:cubicBezTo>
                  <a:pt x="14513" y="562388"/>
                  <a:pt x="31140" y="632721"/>
                  <a:pt x="37578" y="655253"/>
                </a:cubicBezTo>
                <a:cubicBezTo>
                  <a:pt x="41205" y="667949"/>
                  <a:pt x="46902" y="680022"/>
                  <a:pt x="50104" y="692831"/>
                </a:cubicBezTo>
                <a:cubicBezTo>
                  <a:pt x="55268" y="713485"/>
                  <a:pt x="57466" y="734807"/>
                  <a:pt x="62630" y="755461"/>
                </a:cubicBezTo>
                <a:cubicBezTo>
                  <a:pt x="70700" y="787742"/>
                  <a:pt x="78341" y="804377"/>
                  <a:pt x="100208" y="830618"/>
                </a:cubicBezTo>
                <a:cubicBezTo>
                  <a:pt x="111548" y="844227"/>
                  <a:pt x="123047" y="858370"/>
                  <a:pt x="137786" y="868196"/>
                </a:cubicBezTo>
                <a:cubicBezTo>
                  <a:pt x="148772" y="875520"/>
                  <a:pt x="162668" y="877095"/>
                  <a:pt x="175364" y="880722"/>
                </a:cubicBezTo>
                <a:cubicBezTo>
                  <a:pt x="263285" y="905842"/>
                  <a:pt x="273100" y="897533"/>
                  <a:pt x="400833" y="905774"/>
                </a:cubicBezTo>
                <a:lnTo>
                  <a:pt x="613775" y="918300"/>
                </a:lnTo>
                <a:lnTo>
                  <a:pt x="951978" y="930826"/>
                </a:lnTo>
                <a:cubicBezTo>
                  <a:pt x="960420" y="932233"/>
                  <a:pt x="1075759" y="950626"/>
                  <a:pt x="1089764" y="955878"/>
                </a:cubicBezTo>
                <a:cubicBezTo>
                  <a:pt x="1117667" y="966341"/>
                  <a:pt x="1145426" y="999014"/>
                  <a:pt x="1164920" y="1018508"/>
                </a:cubicBezTo>
                <a:cubicBezTo>
                  <a:pt x="1169095" y="1035209"/>
                  <a:pt x="1172717" y="1052059"/>
                  <a:pt x="1177446" y="1068612"/>
                </a:cubicBezTo>
                <a:cubicBezTo>
                  <a:pt x="1181073" y="1081308"/>
                  <a:pt x="1187383" y="1093243"/>
                  <a:pt x="1189972" y="1106190"/>
                </a:cubicBezTo>
                <a:cubicBezTo>
                  <a:pt x="1197779" y="1145223"/>
                  <a:pt x="1212129" y="1274764"/>
                  <a:pt x="1215024" y="1306607"/>
                </a:cubicBezTo>
                <a:cubicBezTo>
                  <a:pt x="1219953" y="1360823"/>
                  <a:pt x="1222834" y="1415210"/>
                  <a:pt x="1227550" y="1469445"/>
                </a:cubicBezTo>
                <a:cubicBezTo>
                  <a:pt x="1232500" y="1526367"/>
                  <a:pt x="1239294" y="1609972"/>
                  <a:pt x="1252603" y="1669861"/>
                </a:cubicBezTo>
                <a:cubicBezTo>
                  <a:pt x="1255467" y="1682750"/>
                  <a:pt x="1261502" y="1694743"/>
                  <a:pt x="1265129" y="1707439"/>
                </a:cubicBezTo>
                <a:cubicBezTo>
                  <a:pt x="1269858" y="1723992"/>
                  <a:pt x="1273480" y="1740842"/>
                  <a:pt x="1277655" y="1757544"/>
                </a:cubicBezTo>
                <a:cubicBezTo>
                  <a:pt x="1281830" y="1803473"/>
                  <a:pt x="1284793" y="1849528"/>
                  <a:pt x="1290181" y="1895330"/>
                </a:cubicBezTo>
                <a:cubicBezTo>
                  <a:pt x="1293148" y="1920554"/>
                  <a:pt x="1298164" y="1945498"/>
                  <a:pt x="1302707" y="1970486"/>
                </a:cubicBezTo>
                <a:cubicBezTo>
                  <a:pt x="1314515" y="2035429"/>
                  <a:pt x="1318532" y="2039066"/>
                  <a:pt x="1327759" y="2108272"/>
                </a:cubicBezTo>
                <a:cubicBezTo>
                  <a:pt x="1363999" y="2380077"/>
                  <a:pt x="1309908" y="2022771"/>
                  <a:pt x="1352811" y="2408897"/>
                </a:cubicBezTo>
                <a:cubicBezTo>
                  <a:pt x="1358420" y="2459381"/>
                  <a:pt x="1371563" y="2508806"/>
                  <a:pt x="1377863" y="2559209"/>
                </a:cubicBezTo>
                <a:cubicBezTo>
                  <a:pt x="1382038" y="2592612"/>
                  <a:pt x="1387039" y="2625922"/>
                  <a:pt x="1390389" y="2659418"/>
                </a:cubicBezTo>
                <a:cubicBezTo>
                  <a:pt x="1395392" y="2709446"/>
                  <a:pt x="1396270" y="2759893"/>
                  <a:pt x="1402915" y="2809730"/>
                </a:cubicBezTo>
                <a:cubicBezTo>
                  <a:pt x="1404660" y="2822818"/>
                  <a:pt x="1407193" y="2836998"/>
                  <a:pt x="1415441" y="2847308"/>
                </a:cubicBezTo>
                <a:cubicBezTo>
                  <a:pt x="1462919" y="2906656"/>
                  <a:pt x="1641605" y="2884020"/>
                  <a:pt x="1653435" y="2884886"/>
                </a:cubicBezTo>
                <a:lnTo>
                  <a:pt x="1966586" y="2909938"/>
                </a:lnTo>
                <a:cubicBezTo>
                  <a:pt x="1983287" y="2914113"/>
                  <a:pt x="2000137" y="2917735"/>
                  <a:pt x="2016690" y="2922464"/>
                </a:cubicBezTo>
                <a:cubicBezTo>
                  <a:pt x="2029386" y="2926091"/>
                  <a:pt x="2041064" y="2934990"/>
                  <a:pt x="2054268" y="2934990"/>
                </a:cubicBezTo>
                <a:cubicBezTo>
                  <a:pt x="2146221" y="2934990"/>
                  <a:pt x="2237983" y="2926639"/>
                  <a:pt x="2329841" y="2922464"/>
                </a:cubicBezTo>
                <a:cubicBezTo>
                  <a:pt x="2342367" y="2905763"/>
                  <a:pt x="2361684" y="2892433"/>
                  <a:pt x="2367419" y="2872360"/>
                </a:cubicBezTo>
                <a:cubicBezTo>
                  <a:pt x="2378947" y="2832013"/>
                  <a:pt x="2374011" y="2788640"/>
                  <a:pt x="2379945" y="2747100"/>
                </a:cubicBezTo>
                <a:cubicBezTo>
                  <a:pt x="2382380" y="2730058"/>
                  <a:pt x="2388296" y="2713697"/>
                  <a:pt x="2392471" y="2696996"/>
                </a:cubicBezTo>
                <a:cubicBezTo>
                  <a:pt x="2424647" y="2375233"/>
                  <a:pt x="2387873" y="2701832"/>
                  <a:pt x="2417523" y="2509105"/>
                </a:cubicBezTo>
                <a:cubicBezTo>
                  <a:pt x="2440940" y="2356898"/>
                  <a:pt x="2419367" y="2458620"/>
                  <a:pt x="2442575" y="2296163"/>
                </a:cubicBezTo>
                <a:cubicBezTo>
                  <a:pt x="2445586" y="2275087"/>
                  <a:pt x="2451601" y="2254533"/>
                  <a:pt x="2455101" y="2233533"/>
                </a:cubicBezTo>
                <a:cubicBezTo>
                  <a:pt x="2459955" y="2204410"/>
                  <a:pt x="2463452" y="2175078"/>
                  <a:pt x="2467627" y="2145850"/>
                </a:cubicBezTo>
                <a:cubicBezTo>
                  <a:pt x="2471802" y="2066519"/>
                  <a:pt x="2480153" y="1987297"/>
                  <a:pt x="2480153" y="1907856"/>
                </a:cubicBezTo>
                <a:cubicBezTo>
                  <a:pt x="2480153" y="1699047"/>
                  <a:pt x="2478602" y="1490074"/>
                  <a:pt x="2467627" y="1281554"/>
                </a:cubicBezTo>
                <a:cubicBezTo>
                  <a:pt x="2466029" y="1251199"/>
                  <a:pt x="2451309" y="1222987"/>
                  <a:pt x="2442575" y="1193872"/>
                </a:cubicBezTo>
                <a:cubicBezTo>
                  <a:pt x="2428604" y="1147301"/>
                  <a:pt x="2429818" y="1149762"/>
                  <a:pt x="2392471" y="1106190"/>
                </a:cubicBezTo>
                <a:cubicBezTo>
                  <a:pt x="2380943" y="1092740"/>
                  <a:pt x="2366234" y="1082221"/>
                  <a:pt x="2354893" y="1068612"/>
                </a:cubicBezTo>
                <a:cubicBezTo>
                  <a:pt x="2345255" y="1057047"/>
                  <a:pt x="2341406" y="1040672"/>
                  <a:pt x="2329841" y="1031034"/>
                </a:cubicBezTo>
                <a:cubicBezTo>
                  <a:pt x="2315496" y="1019080"/>
                  <a:pt x="2295949" y="1015246"/>
                  <a:pt x="2279737" y="1005982"/>
                </a:cubicBezTo>
                <a:cubicBezTo>
                  <a:pt x="2266666" y="998513"/>
                  <a:pt x="2253589" y="990727"/>
                  <a:pt x="2242159" y="980930"/>
                </a:cubicBezTo>
                <a:cubicBezTo>
                  <a:pt x="2224226" y="965559"/>
                  <a:pt x="2210086" y="946083"/>
                  <a:pt x="2192055" y="930826"/>
                </a:cubicBezTo>
                <a:cubicBezTo>
                  <a:pt x="2155713" y="900075"/>
                  <a:pt x="2116898" y="872371"/>
                  <a:pt x="2079320" y="843144"/>
                </a:cubicBezTo>
                <a:cubicBezTo>
                  <a:pt x="1998701" y="780441"/>
                  <a:pt x="2092001" y="826017"/>
                  <a:pt x="1979112" y="755461"/>
                </a:cubicBezTo>
                <a:cubicBezTo>
                  <a:pt x="1967915" y="748463"/>
                  <a:pt x="1954060" y="747110"/>
                  <a:pt x="1941534" y="742935"/>
                </a:cubicBezTo>
                <a:lnTo>
                  <a:pt x="1853852" y="655253"/>
                </a:lnTo>
                <a:cubicBezTo>
                  <a:pt x="1843207" y="644608"/>
                  <a:pt x="1828524" y="638951"/>
                  <a:pt x="1816274" y="630201"/>
                </a:cubicBezTo>
                <a:cubicBezTo>
                  <a:pt x="1799286" y="618067"/>
                  <a:pt x="1781881" y="606370"/>
                  <a:pt x="1766170" y="592623"/>
                </a:cubicBezTo>
                <a:cubicBezTo>
                  <a:pt x="1748395" y="577070"/>
                  <a:pt x="1733841" y="558072"/>
                  <a:pt x="1716066" y="542519"/>
                </a:cubicBezTo>
                <a:cubicBezTo>
                  <a:pt x="1700354" y="528772"/>
                  <a:pt x="1681351" y="519048"/>
                  <a:pt x="1665961" y="504941"/>
                </a:cubicBezTo>
                <a:cubicBezTo>
                  <a:pt x="1631139" y="473021"/>
                  <a:pt x="1603543" y="433077"/>
                  <a:pt x="1565753" y="404733"/>
                </a:cubicBezTo>
                <a:cubicBezTo>
                  <a:pt x="1549052" y="392207"/>
                  <a:pt x="1531500" y="380741"/>
                  <a:pt x="1515649" y="367154"/>
                </a:cubicBezTo>
                <a:cubicBezTo>
                  <a:pt x="1371994" y="244019"/>
                  <a:pt x="1568999" y="407978"/>
                  <a:pt x="1453019" y="291998"/>
                </a:cubicBezTo>
                <a:cubicBezTo>
                  <a:pt x="1442374" y="281353"/>
                  <a:pt x="1427967" y="275297"/>
                  <a:pt x="1415441" y="266946"/>
                </a:cubicBezTo>
                <a:cubicBezTo>
                  <a:pt x="1369512" y="198053"/>
                  <a:pt x="1415441" y="256508"/>
                  <a:pt x="1352811" y="204316"/>
                </a:cubicBezTo>
                <a:cubicBezTo>
                  <a:pt x="1339202" y="192975"/>
                  <a:pt x="1329216" y="177614"/>
                  <a:pt x="1315233" y="166738"/>
                </a:cubicBezTo>
                <a:cubicBezTo>
                  <a:pt x="1291467" y="148253"/>
                  <a:pt x="1261368" y="137924"/>
                  <a:pt x="1240077" y="116634"/>
                </a:cubicBezTo>
                <a:cubicBezTo>
                  <a:pt x="1193733" y="70292"/>
                  <a:pt x="1224850" y="98133"/>
                  <a:pt x="1139868" y="41478"/>
                </a:cubicBezTo>
                <a:cubicBezTo>
                  <a:pt x="1124331" y="31120"/>
                  <a:pt x="1107101" y="23361"/>
                  <a:pt x="1089764" y="16426"/>
                </a:cubicBezTo>
                <a:cubicBezTo>
                  <a:pt x="1000033" y="-19466"/>
                  <a:pt x="1179534" y="14338"/>
                  <a:pt x="1027134" y="16426"/>
                </a:cubicBezTo>
                <a:close/>
              </a:path>
            </a:pathLst>
          </a:cu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リーフォーム 32"/>
          <p:cNvSpPr/>
          <p:nvPr/>
        </p:nvSpPr>
        <p:spPr>
          <a:xfrm>
            <a:off x="2219942" y="4932338"/>
            <a:ext cx="1196982" cy="1052867"/>
          </a:xfrm>
          <a:custGeom>
            <a:avLst/>
            <a:gdLst>
              <a:gd name="connsiteX0" fmla="*/ 1146878 w 1196982"/>
              <a:gd name="connsiteY0" fmla="*/ 2358 h 1052867"/>
              <a:gd name="connsiteX1" fmla="*/ 1071721 w 1196982"/>
              <a:gd name="connsiteY1" fmla="*/ 14884 h 1052867"/>
              <a:gd name="connsiteX2" fmla="*/ 44587 w 1196982"/>
              <a:gd name="connsiteY2" fmla="*/ 27410 h 1052867"/>
              <a:gd name="connsiteX3" fmla="*/ 32061 w 1196982"/>
              <a:gd name="connsiteY3" fmla="*/ 102566 h 1052867"/>
              <a:gd name="connsiteX4" fmla="*/ 19535 w 1196982"/>
              <a:gd name="connsiteY4" fmla="*/ 302983 h 1052867"/>
              <a:gd name="connsiteX5" fmla="*/ 19535 w 1196982"/>
              <a:gd name="connsiteY5" fmla="*/ 904232 h 1052867"/>
              <a:gd name="connsiteX6" fmla="*/ 82165 w 1196982"/>
              <a:gd name="connsiteY6" fmla="*/ 916758 h 1052867"/>
              <a:gd name="connsiteX7" fmla="*/ 157321 w 1196982"/>
              <a:gd name="connsiteY7" fmla="*/ 941810 h 1052867"/>
              <a:gd name="connsiteX8" fmla="*/ 1184456 w 1196982"/>
              <a:gd name="connsiteY8" fmla="*/ 854128 h 1052867"/>
              <a:gd name="connsiteX9" fmla="*/ 1196982 w 1196982"/>
              <a:gd name="connsiteY9" fmla="*/ 791498 h 1052867"/>
              <a:gd name="connsiteX10" fmla="*/ 1184456 w 1196982"/>
              <a:gd name="connsiteY10" fmla="*/ 140145 h 1052867"/>
              <a:gd name="connsiteX11" fmla="*/ 1146878 w 1196982"/>
              <a:gd name="connsiteY11" fmla="*/ 39936 h 1052867"/>
              <a:gd name="connsiteX12" fmla="*/ 1134352 w 1196982"/>
              <a:gd name="connsiteY12" fmla="*/ 2358 h 1052867"/>
              <a:gd name="connsiteX13" fmla="*/ 1146878 w 1196982"/>
              <a:gd name="connsiteY13" fmla="*/ 2358 h 1052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6982" h="1052867">
                <a:moveTo>
                  <a:pt x="1146878" y="2358"/>
                </a:moveTo>
                <a:cubicBezTo>
                  <a:pt x="1136439" y="4446"/>
                  <a:pt x="1097112" y="14307"/>
                  <a:pt x="1071721" y="14884"/>
                </a:cubicBezTo>
                <a:cubicBezTo>
                  <a:pt x="729406" y="22664"/>
                  <a:pt x="385779" y="-1365"/>
                  <a:pt x="44587" y="27410"/>
                </a:cubicBezTo>
                <a:cubicBezTo>
                  <a:pt x="19279" y="29544"/>
                  <a:pt x="36236" y="77514"/>
                  <a:pt x="32061" y="102566"/>
                </a:cubicBezTo>
                <a:cubicBezTo>
                  <a:pt x="27886" y="169372"/>
                  <a:pt x="23988" y="236195"/>
                  <a:pt x="19535" y="302983"/>
                </a:cubicBezTo>
                <a:cubicBezTo>
                  <a:pt x="5926" y="507112"/>
                  <a:pt x="-16613" y="693370"/>
                  <a:pt x="19535" y="904232"/>
                </a:cubicBezTo>
                <a:cubicBezTo>
                  <a:pt x="23132" y="925216"/>
                  <a:pt x="61625" y="911156"/>
                  <a:pt x="82165" y="916758"/>
                </a:cubicBezTo>
                <a:cubicBezTo>
                  <a:pt x="107642" y="923706"/>
                  <a:pt x="157321" y="941810"/>
                  <a:pt x="157321" y="941810"/>
                </a:cubicBezTo>
                <a:cubicBezTo>
                  <a:pt x="522858" y="937241"/>
                  <a:pt x="1106174" y="1245540"/>
                  <a:pt x="1184456" y="854128"/>
                </a:cubicBezTo>
                <a:lnTo>
                  <a:pt x="1196982" y="791498"/>
                </a:lnTo>
                <a:cubicBezTo>
                  <a:pt x="1192807" y="574380"/>
                  <a:pt x="1192207" y="357164"/>
                  <a:pt x="1184456" y="140145"/>
                </a:cubicBezTo>
                <a:cubicBezTo>
                  <a:pt x="1182956" y="98155"/>
                  <a:pt x="1162758" y="76988"/>
                  <a:pt x="1146878" y="39936"/>
                </a:cubicBezTo>
                <a:cubicBezTo>
                  <a:pt x="1141677" y="27800"/>
                  <a:pt x="1137554" y="15167"/>
                  <a:pt x="1134352" y="2358"/>
                </a:cubicBezTo>
                <a:cubicBezTo>
                  <a:pt x="1133339" y="-1693"/>
                  <a:pt x="1157317" y="270"/>
                  <a:pt x="1146878" y="2358"/>
                </a:cubicBezTo>
                <a:close/>
              </a:path>
            </a:pathLst>
          </a:cu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8" name="直線矢印コネクタ 37"/>
          <p:cNvCxnSpPr/>
          <p:nvPr/>
        </p:nvCxnSpPr>
        <p:spPr>
          <a:xfrm>
            <a:off x="2987823" y="5658574"/>
            <a:ext cx="0" cy="4046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3536416" y="1609162"/>
            <a:ext cx="958339" cy="369332"/>
          </a:xfrm>
          <a:prstGeom prst="rect">
            <a:avLst/>
          </a:prstGeom>
          <a:noFill/>
        </p:spPr>
        <p:txBody>
          <a:bodyPr wrap="none" rtlCol="0">
            <a:spAutoFit/>
          </a:bodyPr>
          <a:lstStyle/>
          <a:p>
            <a:r>
              <a:rPr kumimoji="1" lang="en-US" altLang="ja-JP" dirty="0" smtClean="0"/>
              <a:t>Trace 1</a:t>
            </a:r>
            <a:endParaRPr kumimoji="1" lang="ja-JP" altLang="en-US" dirty="0"/>
          </a:p>
        </p:txBody>
      </p:sp>
      <p:sp>
        <p:nvSpPr>
          <p:cNvPr id="39" name="テキスト ボックス 38"/>
          <p:cNvSpPr txBox="1"/>
          <p:nvPr/>
        </p:nvSpPr>
        <p:spPr>
          <a:xfrm>
            <a:off x="1284318" y="2439491"/>
            <a:ext cx="958339" cy="369332"/>
          </a:xfrm>
          <a:prstGeom prst="rect">
            <a:avLst/>
          </a:prstGeom>
          <a:noFill/>
        </p:spPr>
        <p:txBody>
          <a:bodyPr wrap="none" rtlCol="0">
            <a:spAutoFit/>
          </a:bodyPr>
          <a:lstStyle/>
          <a:p>
            <a:r>
              <a:rPr kumimoji="1" lang="en-US" altLang="ja-JP" dirty="0" smtClean="0"/>
              <a:t>Trace 2</a:t>
            </a:r>
            <a:endParaRPr kumimoji="1" lang="ja-JP" altLang="en-US" dirty="0"/>
          </a:p>
        </p:txBody>
      </p:sp>
      <p:sp>
        <p:nvSpPr>
          <p:cNvPr id="40" name="テキスト ボックス 39"/>
          <p:cNvSpPr txBox="1"/>
          <p:nvPr/>
        </p:nvSpPr>
        <p:spPr>
          <a:xfrm>
            <a:off x="44241" y="3438596"/>
            <a:ext cx="958339" cy="369332"/>
          </a:xfrm>
          <a:prstGeom prst="rect">
            <a:avLst/>
          </a:prstGeom>
          <a:noFill/>
        </p:spPr>
        <p:txBody>
          <a:bodyPr wrap="none" rtlCol="0">
            <a:spAutoFit/>
          </a:bodyPr>
          <a:lstStyle/>
          <a:p>
            <a:r>
              <a:rPr kumimoji="1" lang="en-US" altLang="ja-JP" dirty="0" smtClean="0"/>
              <a:t>Trace 3</a:t>
            </a:r>
            <a:endParaRPr kumimoji="1" lang="ja-JP" altLang="en-US" dirty="0"/>
          </a:p>
        </p:txBody>
      </p:sp>
      <p:sp>
        <p:nvSpPr>
          <p:cNvPr id="41" name="テキスト ボックス 40"/>
          <p:cNvSpPr txBox="1"/>
          <p:nvPr/>
        </p:nvSpPr>
        <p:spPr>
          <a:xfrm>
            <a:off x="3331324" y="5289242"/>
            <a:ext cx="958339" cy="369332"/>
          </a:xfrm>
          <a:prstGeom prst="rect">
            <a:avLst/>
          </a:prstGeom>
          <a:noFill/>
        </p:spPr>
        <p:txBody>
          <a:bodyPr wrap="none" rtlCol="0">
            <a:spAutoFit/>
          </a:bodyPr>
          <a:lstStyle/>
          <a:p>
            <a:r>
              <a:rPr kumimoji="1" lang="en-US" altLang="ja-JP" dirty="0" smtClean="0"/>
              <a:t>Trace 4</a:t>
            </a:r>
            <a:endParaRPr kumimoji="1" lang="ja-JP" altLang="en-US" dirty="0"/>
          </a:p>
        </p:txBody>
      </p:sp>
      <p:cxnSp>
        <p:nvCxnSpPr>
          <p:cNvPr id="42" name="直線矢印コネクタ 41"/>
          <p:cNvCxnSpPr/>
          <p:nvPr/>
        </p:nvCxnSpPr>
        <p:spPr>
          <a:xfrm>
            <a:off x="802397" y="1930062"/>
            <a:ext cx="1003766" cy="1434705"/>
          </a:xfrm>
          <a:prstGeom prst="straightConnector1">
            <a:avLst/>
          </a:prstGeom>
          <a:ln w="7620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p:nvPr/>
        </p:nvCxnSpPr>
        <p:spPr>
          <a:xfrm>
            <a:off x="924524" y="1468857"/>
            <a:ext cx="1948479" cy="808015"/>
          </a:xfrm>
          <a:prstGeom prst="straightConnector1">
            <a:avLst/>
          </a:prstGeom>
          <a:ln w="76200">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44" name="テキスト ボックス 43"/>
          <p:cNvSpPr txBox="1"/>
          <p:nvPr/>
        </p:nvSpPr>
        <p:spPr>
          <a:xfrm>
            <a:off x="82317" y="1332163"/>
            <a:ext cx="1130239" cy="646331"/>
          </a:xfrm>
          <a:prstGeom prst="rect">
            <a:avLst/>
          </a:prstGeom>
          <a:noFill/>
        </p:spPr>
        <p:txBody>
          <a:bodyPr wrap="square" rtlCol="0">
            <a:spAutoFit/>
          </a:bodyPr>
          <a:lstStyle/>
          <a:p>
            <a:r>
              <a:rPr kumimoji="1" lang="en-US" altLang="ja-JP" dirty="0" smtClean="0"/>
              <a:t>Basic block</a:t>
            </a:r>
            <a:endParaRPr kumimoji="1" lang="ja-JP" altLang="en-US" dirty="0"/>
          </a:p>
        </p:txBody>
      </p:sp>
    </p:spTree>
    <p:extLst>
      <p:ext uri="{BB962C8B-B14F-4D97-AF65-F5344CB8AC3E}">
        <p14:creationId xmlns:p14="http://schemas.microsoft.com/office/powerpoint/2010/main" val="181187642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Trace </a:t>
            </a:r>
            <a:r>
              <a:rPr kumimoji="1" lang="ja-JP" altLang="en-US" dirty="0" smtClean="0"/>
              <a:t>の構築におけるポイント</a:t>
            </a:r>
            <a:endParaRPr kumimoji="1" lang="ja-JP" altLang="en-US" dirty="0"/>
          </a:p>
        </p:txBody>
      </p:sp>
      <p:sp>
        <p:nvSpPr>
          <p:cNvPr id="5" name="コンテンツ プレースホルダー 4"/>
          <p:cNvSpPr>
            <a:spLocks noGrp="1"/>
          </p:cNvSpPr>
          <p:nvPr>
            <p:ph idx="1"/>
          </p:nvPr>
        </p:nvSpPr>
        <p:spPr/>
        <p:txBody>
          <a:bodyPr/>
          <a:lstStyle/>
          <a:p>
            <a:r>
              <a:rPr kumimoji="1" lang="ja-JP" altLang="en-US" dirty="0" smtClean="0"/>
              <a:t>実行時に漸進的に構築したい</a:t>
            </a:r>
            <a:endParaRPr kumimoji="1" lang="en-US" altLang="ja-JP" dirty="0" smtClean="0"/>
          </a:p>
          <a:p>
            <a:r>
              <a:rPr kumimoji="1" lang="ja-JP" altLang="en-US" dirty="0" smtClean="0"/>
              <a:t>ポイントは</a:t>
            </a:r>
            <a:r>
              <a:rPr kumimoji="1" lang="en-US" altLang="ja-JP" dirty="0" smtClean="0"/>
              <a:t> 3 </a:t>
            </a:r>
            <a:r>
              <a:rPr kumimoji="1" lang="ja-JP" altLang="en-US" dirty="0" smtClean="0"/>
              <a:t>つ</a:t>
            </a:r>
            <a:endParaRPr kumimoji="1" lang="en-US" altLang="ja-JP" dirty="0" smtClean="0"/>
          </a:p>
          <a:p>
            <a:pPr marL="971550" lvl="1" indent="-514350">
              <a:buFont typeface="+mj-lt"/>
              <a:buAutoNum type="arabicPeriod"/>
            </a:pPr>
            <a:r>
              <a:rPr lang="ja-JP" altLang="en-US" dirty="0" smtClean="0"/>
              <a:t>どの基本ブロックを</a:t>
            </a:r>
            <a:r>
              <a:rPr lang="en-US" altLang="ja-JP" dirty="0" smtClean="0"/>
              <a:t> trace </a:t>
            </a:r>
            <a:r>
              <a:rPr lang="ja-JP" altLang="en-US" dirty="0" smtClean="0"/>
              <a:t>の開始点にするか</a:t>
            </a:r>
            <a:endParaRPr lang="en-US" altLang="ja-JP" dirty="0" smtClean="0"/>
          </a:p>
          <a:p>
            <a:pPr marL="971550" lvl="1" indent="-514350">
              <a:buFont typeface="+mj-lt"/>
              <a:buAutoNum type="arabicPeriod"/>
            </a:pPr>
            <a:r>
              <a:rPr lang="ja-JP" altLang="en-US" dirty="0" smtClean="0"/>
              <a:t>分岐がある場合、複数の後続のブロックのうち</a:t>
            </a:r>
            <a:r>
              <a:rPr lang="en-US" altLang="ja-JP" dirty="0" smtClean="0"/>
              <a:t/>
            </a:r>
            <a:br>
              <a:rPr lang="en-US" altLang="ja-JP" dirty="0" smtClean="0"/>
            </a:br>
            <a:r>
              <a:rPr kumimoji="1" lang="ja-JP" altLang="en-US" dirty="0" smtClean="0"/>
              <a:t>次に選ぶ</a:t>
            </a:r>
            <a:r>
              <a:rPr lang="ja-JP" altLang="en-US" dirty="0" smtClean="0"/>
              <a:t>ブロック</a:t>
            </a:r>
            <a:r>
              <a:rPr kumimoji="1" lang="ja-JP" altLang="en-US" dirty="0" smtClean="0"/>
              <a:t>はどれにすべきか</a:t>
            </a:r>
            <a:endParaRPr kumimoji="1" lang="en-US" altLang="ja-JP" dirty="0" smtClean="0"/>
          </a:p>
          <a:p>
            <a:pPr marL="971550" lvl="1" indent="-514350">
              <a:buFont typeface="+mj-lt"/>
              <a:buAutoNum type="arabicPeriod"/>
            </a:pPr>
            <a:r>
              <a:rPr lang="ja-JP" altLang="en-US" dirty="0" smtClean="0"/>
              <a:t>どの基本ブロックを</a:t>
            </a:r>
            <a:r>
              <a:rPr lang="en-US" altLang="ja-JP" dirty="0"/>
              <a:t> </a:t>
            </a:r>
            <a:r>
              <a:rPr lang="en-US" altLang="ja-JP" dirty="0" smtClean="0"/>
              <a:t>trace</a:t>
            </a:r>
            <a:r>
              <a:rPr lang="ja-JP" altLang="en-US" dirty="0" smtClean="0"/>
              <a:t>の終わりとするか</a:t>
            </a:r>
            <a:endParaRPr kumimoji="1" lang="ja-JP" altLang="en-US" dirty="0"/>
          </a:p>
        </p:txBody>
      </p:sp>
    </p:spTree>
    <p:extLst>
      <p:ext uri="{BB962C8B-B14F-4D97-AF65-F5344CB8AC3E}">
        <p14:creationId xmlns:p14="http://schemas.microsoft.com/office/powerpoint/2010/main" val="96024999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txBody>
          <a:bodyPr>
            <a:normAutofit fontScale="90000"/>
          </a:bodyPr>
          <a:lstStyle/>
          <a:p>
            <a:r>
              <a:rPr kumimoji="1" lang="ja-JP" altLang="en-US" dirty="0" smtClean="0"/>
              <a:t>どのブロックを</a:t>
            </a:r>
            <a:r>
              <a:rPr kumimoji="1" lang="en-US" altLang="ja-JP" dirty="0" smtClean="0"/>
              <a:t> </a:t>
            </a:r>
            <a:r>
              <a:rPr lang="en-US" altLang="ja-JP" dirty="0" smtClean="0"/>
              <a:t>t</a:t>
            </a:r>
            <a:r>
              <a:rPr kumimoji="1" lang="en-US" altLang="ja-JP" dirty="0" smtClean="0"/>
              <a:t>race </a:t>
            </a:r>
            <a:r>
              <a:rPr kumimoji="1" lang="ja-JP" altLang="en-US" dirty="0" smtClean="0"/>
              <a:t>の開始点とするか</a:t>
            </a:r>
            <a:endParaRPr kumimoji="1" lang="ja-JP" altLang="en-US" dirty="0"/>
          </a:p>
        </p:txBody>
      </p:sp>
      <p:sp>
        <p:nvSpPr>
          <p:cNvPr id="3" name="コンテンツ プレースホルダー 2"/>
          <p:cNvSpPr>
            <a:spLocks noGrp="1"/>
          </p:cNvSpPr>
          <p:nvPr>
            <p:ph idx="1"/>
          </p:nvPr>
        </p:nvSpPr>
        <p:spPr>
          <a:xfrm>
            <a:off x="457200" y="1600200"/>
            <a:ext cx="8507288" cy="4525963"/>
          </a:xfrm>
        </p:spPr>
        <p:txBody>
          <a:bodyPr>
            <a:normAutofit/>
          </a:bodyPr>
          <a:lstStyle/>
          <a:p>
            <a:r>
              <a:rPr kumimoji="1" lang="ja-JP" altLang="en-US" dirty="0" smtClean="0"/>
              <a:t>実行頻度の高い</a:t>
            </a:r>
            <a:r>
              <a:rPr lang="ja-JP" altLang="en-US" dirty="0" smtClean="0"/>
              <a:t>ブロック</a:t>
            </a:r>
            <a:r>
              <a:rPr kumimoji="1" lang="ja-JP" altLang="en-US" dirty="0" smtClean="0"/>
              <a:t>を開始点とすべき</a:t>
            </a:r>
            <a:endParaRPr kumimoji="1" lang="en-US" altLang="ja-JP" dirty="0" smtClean="0"/>
          </a:p>
          <a:p>
            <a:r>
              <a:rPr lang="ja-JP" altLang="en-US" dirty="0" smtClean="0"/>
              <a:t>幾つか</a:t>
            </a:r>
            <a:r>
              <a:rPr kumimoji="1" lang="ja-JP" altLang="en-US" dirty="0" smtClean="0"/>
              <a:t>方法がある</a:t>
            </a:r>
            <a:endParaRPr kumimoji="1" lang="en-US" altLang="ja-JP" dirty="0" smtClean="0"/>
          </a:p>
          <a:p>
            <a:pPr lvl="1"/>
            <a:r>
              <a:rPr lang="ja-JP" altLang="en-US" dirty="0" smtClean="0"/>
              <a:t>全て</a:t>
            </a:r>
            <a:r>
              <a:rPr kumimoji="1" lang="ja-JP" altLang="en-US" dirty="0" smtClean="0"/>
              <a:t>の基本ブロックの実行頻度を</a:t>
            </a:r>
            <a:r>
              <a:rPr lang="ja-JP" altLang="en-US" dirty="0" smtClean="0"/>
              <a:t>計測して</a:t>
            </a:r>
            <a:r>
              <a:rPr kumimoji="1" lang="ja-JP" altLang="en-US" dirty="0" smtClean="0"/>
              <a:t>決める</a:t>
            </a:r>
            <a:endParaRPr kumimoji="1" lang="en-US" altLang="ja-JP" dirty="0" smtClean="0"/>
          </a:p>
          <a:p>
            <a:pPr lvl="2"/>
            <a:r>
              <a:rPr lang="ja-JP" altLang="en-US" dirty="0" smtClean="0"/>
              <a:t>一番確実</a:t>
            </a:r>
            <a:endParaRPr kumimoji="1" lang="en-US" altLang="ja-JP" dirty="0" smtClean="0"/>
          </a:p>
          <a:p>
            <a:pPr lvl="1"/>
            <a:r>
              <a:rPr kumimoji="1" lang="ja-JP" altLang="en-US" dirty="0" smtClean="0"/>
              <a:t>後方ジャンプの飛び先を候補とする</a:t>
            </a:r>
            <a:endParaRPr kumimoji="1" lang="en-US" altLang="ja-JP" dirty="0" smtClean="0"/>
          </a:p>
          <a:p>
            <a:pPr lvl="2"/>
            <a:r>
              <a:rPr lang="ja-JP" altLang="en-US" dirty="0" smtClean="0"/>
              <a:t>ループ</a:t>
            </a:r>
            <a:r>
              <a:rPr lang="ja-JP" altLang="en-US" dirty="0"/>
              <a:t>らしきもの</a:t>
            </a:r>
            <a:r>
              <a:rPr lang="ja-JP" altLang="en-US" dirty="0" smtClean="0"/>
              <a:t>を検出</a:t>
            </a:r>
            <a:endParaRPr kumimoji="1" lang="en-US" altLang="ja-JP" dirty="0" smtClean="0"/>
          </a:p>
          <a:p>
            <a:pPr lvl="1"/>
            <a:r>
              <a:rPr kumimoji="1" lang="ja-JP" altLang="en-US" dirty="0" smtClean="0"/>
              <a:t>既存の</a:t>
            </a:r>
            <a:r>
              <a:rPr lang="en-US" altLang="ja-JP" dirty="0"/>
              <a:t> </a:t>
            </a:r>
            <a:r>
              <a:rPr lang="en-US" altLang="ja-JP" dirty="0" smtClean="0"/>
              <a:t>t</a:t>
            </a:r>
            <a:r>
              <a:rPr kumimoji="1" lang="en-US" altLang="ja-JP" dirty="0" smtClean="0"/>
              <a:t>race </a:t>
            </a:r>
            <a:r>
              <a:rPr kumimoji="1" lang="ja-JP" altLang="en-US" dirty="0" smtClean="0"/>
              <a:t>の直後を候補とする</a:t>
            </a:r>
            <a:endParaRPr kumimoji="1" lang="en-US" altLang="ja-JP" dirty="0" smtClean="0"/>
          </a:p>
          <a:p>
            <a:pPr lvl="2"/>
            <a:r>
              <a:rPr kumimoji="1" lang="en-US" altLang="ja-JP" dirty="0" smtClean="0"/>
              <a:t>Trace</a:t>
            </a:r>
            <a:r>
              <a:rPr kumimoji="1" lang="ja-JP" altLang="en-US" dirty="0" smtClean="0"/>
              <a:t>は</a:t>
            </a:r>
            <a:r>
              <a:rPr lang="en-US" altLang="ja-JP" dirty="0"/>
              <a:t> </a:t>
            </a:r>
            <a:r>
              <a:rPr lang="en-US" altLang="ja-JP" dirty="0" smtClean="0"/>
              <a:t>h</a:t>
            </a:r>
            <a:r>
              <a:rPr kumimoji="1" lang="en-US" altLang="ja-JP" dirty="0" smtClean="0"/>
              <a:t>ot</a:t>
            </a:r>
            <a:r>
              <a:rPr lang="en-US" altLang="ja-JP" dirty="0"/>
              <a:t> </a:t>
            </a:r>
            <a:r>
              <a:rPr kumimoji="1" lang="ja-JP" altLang="en-US" dirty="0" smtClean="0"/>
              <a:t>なのだから</a:t>
            </a:r>
            <a:r>
              <a:rPr kumimoji="1" lang="en-US" altLang="ja-JP" dirty="0" smtClean="0"/>
              <a:t/>
            </a:r>
            <a:br>
              <a:rPr kumimoji="1" lang="en-US" altLang="ja-JP" dirty="0" smtClean="0"/>
            </a:br>
            <a:r>
              <a:rPr kumimoji="1" lang="ja-JP" altLang="en-US" dirty="0" smtClean="0"/>
              <a:t>それから脱出した直後も</a:t>
            </a:r>
            <a:r>
              <a:rPr kumimoji="1" lang="en-US" altLang="ja-JP" dirty="0" smtClean="0"/>
              <a:t> </a:t>
            </a:r>
            <a:r>
              <a:rPr lang="en-US" altLang="ja-JP" dirty="0" smtClean="0"/>
              <a:t>h</a:t>
            </a:r>
            <a:r>
              <a:rPr kumimoji="1" lang="en-US" altLang="ja-JP" dirty="0" smtClean="0"/>
              <a:t>ot </a:t>
            </a:r>
            <a:r>
              <a:rPr kumimoji="1" lang="ja-JP" altLang="en-US" dirty="0" smtClean="0"/>
              <a:t>になる可能性が高い</a:t>
            </a:r>
            <a:endParaRPr kumimoji="1" lang="ja-JP" altLang="en-US" dirty="0"/>
          </a:p>
        </p:txBody>
      </p:sp>
    </p:spTree>
    <p:extLst>
      <p:ext uri="{BB962C8B-B14F-4D97-AF65-F5344CB8AC3E}">
        <p14:creationId xmlns:p14="http://schemas.microsoft.com/office/powerpoint/2010/main" val="110013853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どの後続ブロックを選ぶか</a:t>
            </a:r>
            <a:endParaRPr kumimoji="1" lang="ja-JP" altLang="en-US" dirty="0"/>
          </a:p>
        </p:txBody>
      </p:sp>
      <p:sp>
        <p:nvSpPr>
          <p:cNvPr id="3" name="コンテンツ プレースホルダー 2"/>
          <p:cNvSpPr>
            <a:spLocks noGrp="1"/>
          </p:cNvSpPr>
          <p:nvPr>
            <p:ph sz="half" idx="1"/>
          </p:nvPr>
        </p:nvSpPr>
        <p:spPr>
          <a:xfrm>
            <a:off x="457200" y="1600200"/>
            <a:ext cx="4330824" cy="4525963"/>
          </a:xfrm>
        </p:spPr>
        <p:txBody>
          <a:bodyPr>
            <a:normAutofit/>
          </a:bodyPr>
          <a:lstStyle/>
          <a:p>
            <a:r>
              <a:rPr kumimoji="1" lang="ja-JP" altLang="en-US" dirty="0" smtClean="0"/>
              <a:t>エッジもしくはブロックに</a:t>
            </a:r>
            <a:r>
              <a:rPr kumimoji="1" lang="en-US" altLang="ja-JP" dirty="0" smtClean="0"/>
              <a:t/>
            </a:r>
            <a:br>
              <a:rPr kumimoji="1" lang="en-US" altLang="ja-JP" dirty="0" smtClean="0"/>
            </a:br>
            <a:r>
              <a:rPr kumimoji="1" lang="ja-JP" altLang="en-US" dirty="0" smtClean="0"/>
              <a:t>重みをつけて選択する</a:t>
            </a:r>
            <a:endParaRPr kumimoji="1" lang="en-US" altLang="ja-JP" dirty="0" smtClean="0"/>
          </a:p>
          <a:p>
            <a:endParaRPr lang="en-US" altLang="ja-JP" dirty="0" smtClean="0"/>
          </a:p>
          <a:p>
            <a:r>
              <a:rPr lang="ja-JP" altLang="en-US" dirty="0" smtClean="0"/>
              <a:t>重み付け</a:t>
            </a:r>
            <a:r>
              <a:rPr lang="ja-JP" altLang="en-US" dirty="0"/>
              <a:t>に</a:t>
            </a:r>
            <a:r>
              <a:rPr lang="ja-JP" altLang="en-US" dirty="0" smtClean="0"/>
              <a:t>使う指標</a:t>
            </a:r>
            <a:endParaRPr lang="en-US" altLang="ja-JP" dirty="0"/>
          </a:p>
          <a:p>
            <a:pPr lvl="1"/>
            <a:r>
              <a:rPr lang="en-US" altLang="ja-JP" dirty="0"/>
              <a:t>Most frequently used</a:t>
            </a:r>
          </a:p>
          <a:p>
            <a:pPr lvl="1"/>
            <a:r>
              <a:rPr lang="en-US" altLang="ja-JP" dirty="0"/>
              <a:t>Most recently used</a:t>
            </a:r>
          </a:p>
          <a:p>
            <a:pPr lvl="1"/>
            <a:r>
              <a:rPr lang="ja-JP" altLang="en-US" dirty="0" smtClean="0"/>
              <a:t>上記</a:t>
            </a:r>
            <a:r>
              <a:rPr lang="en-US" altLang="ja-JP" dirty="0" smtClean="0"/>
              <a:t> 2 </a:t>
            </a:r>
            <a:r>
              <a:rPr lang="ja-JP" altLang="en-US" dirty="0" smtClean="0"/>
              <a:t>つの組み合わせ</a:t>
            </a:r>
            <a:endParaRPr lang="en-US" altLang="ja-JP" dirty="0" smtClean="0"/>
          </a:p>
          <a:p>
            <a:pPr lvl="1"/>
            <a:r>
              <a:rPr lang="en-US" altLang="ja-JP" dirty="0"/>
              <a:t>e</a:t>
            </a:r>
            <a:r>
              <a:rPr lang="en-US" altLang="ja-JP" dirty="0" smtClean="0"/>
              <a:t>tc.</a:t>
            </a:r>
            <a:endParaRPr lang="en-US" altLang="ja-JP" dirty="0"/>
          </a:p>
          <a:p>
            <a:pPr lvl="1"/>
            <a:endParaRPr kumimoji="1" lang="ja-JP" altLang="en-US" dirty="0"/>
          </a:p>
        </p:txBody>
      </p:sp>
      <p:sp>
        <p:nvSpPr>
          <p:cNvPr id="4" name="正方形/長方形 3"/>
          <p:cNvSpPr/>
          <p:nvPr/>
        </p:nvSpPr>
        <p:spPr>
          <a:xfrm>
            <a:off x="5991356" y="1665489"/>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A</a:t>
            </a:r>
            <a:endParaRPr kumimoji="1" lang="ja-JP" altLang="en-US" dirty="0"/>
          </a:p>
        </p:txBody>
      </p:sp>
      <p:sp>
        <p:nvSpPr>
          <p:cNvPr id="5" name="正方形/長方形 4"/>
          <p:cNvSpPr/>
          <p:nvPr/>
        </p:nvSpPr>
        <p:spPr>
          <a:xfrm>
            <a:off x="7308984" y="2664594"/>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D</a:t>
            </a:r>
            <a:endParaRPr kumimoji="1" lang="ja-JP" altLang="en-US" dirty="0"/>
          </a:p>
        </p:txBody>
      </p:sp>
      <p:sp>
        <p:nvSpPr>
          <p:cNvPr id="6" name="正方形/長方形 5"/>
          <p:cNvSpPr/>
          <p:nvPr/>
        </p:nvSpPr>
        <p:spPr>
          <a:xfrm>
            <a:off x="4983244" y="2625734"/>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B</a:t>
            </a:r>
            <a:endParaRPr kumimoji="1" lang="ja-JP" altLang="en-US" dirty="0"/>
          </a:p>
        </p:txBody>
      </p:sp>
      <p:cxnSp>
        <p:nvCxnSpPr>
          <p:cNvPr id="7" name="直線矢印コネクタ 6"/>
          <p:cNvCxnSpPr/>
          <p:nvPr/>
        </p:nvCxnSpPr>
        <p:spPr>
          <a:xfrm>
            <a:off x="6727933" y="2281247"/>
            <a:ext cx="802932" cy="3444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a:endCxn id="6" idx="0"/>
          </p:cNvCxnSpPr>
          <p:nvPr/>
        </p:nvCxnSpPr>
        <p:spPr>
          <a:xfrm flipH="1">
            <a:off x="5399819" y="2320107"/>
            <a:ext cx="775200" cy="3056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7056037" y="2154583"/>
            <a:ext cx="703219" cy="369332"/>
          </a:xfrm>
          <a:prstGeom prst="rect">
            <a:avLst/>
          </a:prstGeom>
          <a:noFill/>
        </p:spPr>
        <p:txBody>
          <a:bodyPr wrap="square" rtlCol="0">
            <a:spAutoFit/>
          </a:bodyPr>
          <a:lstStyle/>
          <a:p>
            <a:r>
              <a:rPr kumimoji="1" lang="en-US" altLang="ja-JP" dirty="0" smtClean="0"/>
              <a:t>65</a:t>
            </a:r>
            <a:endParaRPr kumimoji="1" lang="ja-JP" altLang="en-US" dirty="0"/>
          </a:p>
        </p:txBody>
      </p:sp>
      <p:sp>
        <p:nvSpPr>
          <p:cNvPr id="10" name="テキスト ボックス 9"/>
          <p:cNvSpPr txBox="1"/>
          <p:nvPr/>
        </p:nvSpPr>
        <p:spPr>
          <a:xfrm>
            <a:off x="5430901" y="2160750"/>
            <a:ext cx="703219" cy="369332"/>
          </a:xfrm>
          <a:prstGeom prst="rect">
            <a:avLst/>
          </a:prstGeom>
          <a:noFill/>
        </p:spPr>
        <p:txBody>
          <a:bodyPr wrap="square" rtlCol="0">
            <a:spAutoFit/>
          </a:bodyPr>
          <a:lstStyle/>
          <a:p>
            <a:r>
              <a:rPr kumimoji="1" lang="en-US" altLang="ja-JP" dirty="0" smtClean="0"/>
              <a:t>30</a:t>
            </a:r>
            <a:endParaRPr kumimoji="1" lang="ja-JP" altLang="en-US" dirty="0"/>
          </a:p>
        </p:txBody>
      </p:sp>
      <p:sp>
        <p:nvSpPr>
          <p:cNvPr id="11" name="テキスト ボックス 10"/>
          <p:cNvSpPr txBox="1"/>
          <p:nvPr/>
        </p:nvSpPr>
        <p:spPr>
          <a:xfrm>
            <a:off x="5572824" y="3350941"/>
            <a:ext cx="2808312" cy="369332"/>
          </a:xfrm>
          <a:prstGeom prst="rect">
            <a:avLst/>
          </a:prstGeom>
          <a:noFill/>
        </p:spPr>
        <p:txBody>
          <a:bodyPr wrap="square" rtlCol="0">
            <a:spAutoFit/>
          </a:bodyPr>
          <a:lstStyle/>
          <a:p>
            <a:r>
              <a:rPr kumimoji="1" lang="ja-JP" altLang="en-US" dirty="0" smtClean="0"/>
              <a:t>エッジについて計測</a:t>
            </a:r>
            <a:endParaRPr kumimoji="1" lang="ja-JP" altLang="en-US" dirty="0"/>
          </a:p>
        </p:txBody>
      </p:sp>
      <p:sp>
        <p:nvSpPr>
          <p:cNvPr id="12" name="正方形/長方形 11"/>
          <p:cNvSpPr/>
          <p:nvPr/>
        </p:nvSpPr>
        <p:spPr>
          <a:xfrm>
            <a:off x="5991356" y="4303204"/>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A</a:t>
            </a:r>
            <a:endParaRPr kumimoji="1" lang="ja-JP" altLang="en-US" dirty="0"/>
          </a:p>
        </p:txBody>
      </p:sp>
      <p:sp>
        <p:nvSpPr>
          <p:cNvPr id="13" name="正方形/長方形 12"/>
          <p:cNvSpPr/>
          <p:nvPr/>
        </p:nvSpPr>
        <p:spPr>
          <a:xfrm>
            <a:off x="7308984" y="5302309"/>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D</a:t>
            </a:r>
            <a:endParaRPr kumimoji="1" lang="ja-JP" altLang="en-US" dirty="0"/>
          </a:p>
        </p:txBody>
      </p:sp>
      <p:sp>
        <p:nvSpPr>
          <p:cNvPr id="14" name="正方形/長方形 13"/>
          <p:cNvSpPr/>
          <p:nvPr/>
        </p:nvSpPr>
        <p:spPr>
          <a:xfrm>
            <a:off x="4983244" y="5263449"/>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B</a:t>
            </a:r>
            <a:endParaRPr kumimoji="1" lang="ja-JP" altLang="en-US" dirty="0"/>
          </a:p>
        </p:txBody>
      </p:sp>
      <p:cxnSp>
        <p:nvCxnSpPr>
          <p:cNvPr id="15" name="直線矢印コネクタ 14"/>
          <p:cNvCxnSpPr/>
          <p:nvPr/>
        </p:nvCxnSpPr>
        <p:spPr>
          <a:xfrm>
            <a:off x="6727933" y="4918962"/>
            <a:ext cx="802932" cy="3444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endCxn id="14" idx="0"/>
          </p:cNvCxnSpPr>
          <p:nvPr/>
        </p:nvCxnSpPr>
        <p:spPr>
          <a:xfrm flipH="1">
            <a:off x="5399819" y="4957822"/>
            <a:ext cx="775200" cy="3056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7703429" y="5590758"/>
            <a:ext cx="703219" cy="369332"/>
          </a:xfrm>
          <a:prstGeom prst="rect">
            <a:avLst/>
          </a:prstGeom>
          <a:noFill/>
        </p:spPr>
        <p:txBody>
          <a:bodyPr wrap="square" rtlCol="0">
            <a:spAutoFit/>
          </a:bodyPr>
          <a:lstStyle/>
          <a:p>
            <a:r>
              <a:rPr kumimoji="1" lang="en-US" altLang="ja-JP" dirty="0" smtClean="0"/>
              <a:t>65</a:t>
            </a:r>
            <a:endParaRPr kumimoji="1" lang="ja-JP" altLang="en-US" dirty="0"/>
          </a:p>
        </p:txBody>
      </p:sp>
      <p:sp>
        <p:nvSpPr>
          <p:cNvPr id="18" name="テキスト ボックス 17"/>
          <p:cNvSpPr txBox="1"/>
          <p:nvPr/>
        </p:nvSpPr>
        <p:spPr>
          <a:xfrm>
            <a:off x="5408957" y="5545840"/>
            <a:ext cx="703219" cy="369332"/>
          </a:xfrm>
          <a:prstGeom prst="rect">
            <a:avLst/>
          </a:prstGeom>
          <a:noFill/>
        </p:spPr>
        <p:txBody>
          <a:bodyPr wrap="square" rtlCol="0">
            <a:spAutoFit/>
          </a:bodyPr>
          <a:lstStyle/>
          <a:p>
            <a:r>
              <a:rPr kumimoji="1" lang="en-US" altLang="ja-JP" dirty="0" smtClean="0"/>
              <a:t>40</a:t>
            </a:r>
            <a:endParaRPr kumimoji="1" lang="ja-JP" altLang="en-US" dirty="0"/>
          </a:p>
        </p:txBody>
      </p:sp>
      <p:sp>
        <p:nvSpPr>
          <p:cNvPr id="19" name="テキスト ボックス 18"/>
          <p:cNvSpPr txBox="1"/>
          <p:nvPr/>
        </p:nvSpPr>
        <p:spPr>
          <a:xfrm>
            <a:off x="5572824" y="5988656"/>
            <a:ext cx="2808312" cy="369332"/>
          </a:xfrm>
          <a:prstGeom prst="rect">
            <a:avLst/>
          </a:prstGeom>
          <a:noFill/>
        </p:spPr>
        <p:txBody>
          <a:bodyPr wrap="square" rtlCol="0">
            <a:spAutoFit/>
          </a:bodyPr>
          <a:lstStyle/>
          <a:p>
            <a:r>
              <a:rPr kumimoji="1" lang="ja-JP" altLang="en-US" dirty="0" smtClean="0"/>
              <a:t>ブロックについて計測</a:t>
            </a:r>
            <a:endParaRPr kumimoji="1" lang="ja-JP" altLang="en-US" dirty="0"/>
          </a:p>
        </p:txBody>
      </p:sp>
      <p:sp>
        <p:nvSpPr>
          <p:cNvPr id="20" name="テキスト ボックス 19"/>
          <p:cNvSpPr txBox="1"/>
          <p:nvPr/>
        </p:nvSpPr>
        <p:spPr>
          <a:xfrm>
            <a:off x="6407931" y="4583435"/>
            <a:ext cx="703219" cy="369332"/>
          </a:xfrm>
          <a:prstGeom prst="rect">
            <a:avLst/>
          </a:prstGeom>
          <a:noFill/>
        </p:spPr>
        <p:txBody>
          <a:bodyPr wrap="square" rtlCol="0">
            <a:spAutoFit/>
          </a:bodyPr>
          <a:lstStyle/>
          <a:p>
            <a:r>
              <a:rPr lang="en-US" altLang="ja-JP" dirty="0" smtClean="0"/>
              <a:t>50</a:t>
            </a:r>
            <a:endParaRPr kumimoji="1" lang="ja-JP" altLang="en-US" dirty="0"/>
          </a:p>
        </p:txBody>
      </p:sp>
    </p:spTree>
    <p:extLst>
      <p:ext uri="{BB962C8B-B14F-4D97-AF65-F5344CB8AC3E}">
        <p14:creationId xmlns:p14="http://schemas.microsoft.com/office/powerpoint/2010/main" val="227968733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txBody>
          <a:bodyPr>
            <a:normAutofit fontScale="90000"/>
          </a:bodyPr>
          <a:lstStyle/>
          <a:p>
            <a:r>
              <a:rPr lang="ja-JP" altLang="en-US" dirty="0" smtClean="0"/>
              <a:t>今回対象にする</a:t>
            </a:r>
            <a:r>
              <a:rPr lang="en-US" altLang="ja-JP" dirty="0" smtClean="0"/>
              <a:t> VM:</a:t>
            </a:r>
            <a:br>
              <a:rPr lang="en-US" altLang="ja-JP" dirty="0" smtClean="0"/>
            </a:br>
            <a:r>
              <a:rPr lang="ja-JP" altLang="en-US" dirty="0" smtClean="0"/>
              <a:t>バイトコードインタプリタ</a:t>
            </a:r>
            <a:endParaRPr kumimoji="1" lang="ja-JP" altLang="en-US" dirty="0"/>
          </a:p>
        </p:txBody>
      </p:sp>
      <p:sp>
        <p:nvSpPr>
          <p:cNvPr id="3" name="コンテンツ プレースホルダー 2"/>
          <p:cNvSpPr>
            <a:spLocks noGrp="1"/>
          </p:cNvSpPr>
          <p:nvPr>
            <p:ph idx="1"/>
          </p:nvPr>
        </p:nvSpPr>
        <p:spPr>
          <a:xfrm>
            <a:off x="179512" y="1600200"/>
            <a:ext cx="9144000" cy="4525963"/>
          </a:xfrm>
        </p:spPr>
        <p:txBody>
          <a:bodyPr/>
          <a:lstStyle/>
          <a:p>
            <a:r>
              <a:rPr lang="ja-JP" altLang="en-US" dirty="0" smtClean="0"/>
              <a:t>プログラミング</a:t>
            </a:r>
            <a:r>
              <a:rPr lang="ja-JP" altLang="en-US" dirty="0"/>
              <a:t>言語</a:t>
            </a:r>
            <a:r>
              <a:rPr lang="ja-JP" altLang="en-US" dirty="0" smtClean="0"/>
              <a:t>を実行するために</a:t>
            </a:r>
            <a:r>
              <a:rPr lang="en-US" altLang="ja-JP" dirty="0" smtClean="0"/>
              <a:t/>
            </a:r>
            <a:br>
              <a:rPr lang="en-US" altLang="ja-JP" dirty="0" smtClean="0"/>
            </a:br>
            <a:r>
              <a:rPr lang="ja-JP" altLang="en-US" dirty="0" smtClean="0"/>
              <a:t>仮想的</a:t>
            </a:r>
            <a:r>
              <a:rPr lang="ja-JP" altLang="en-US" dirty="0"/>
              <a:t>に定義した</a:t>
            </a:r>
            <a:r>
              <a:rPr lang="ja-JP" altLang="en-US" dirty="0" smtClean="0"/>
              <a:t>マシンアーキテクチャ</a:t>
            </a:r>
            <a:r>
              <a:rPr lang="en-US" altLang="ja-JP" dirty="0" smtClean="0"/>
              <a:t/>
            </a:r>
            <a:br>
              <a:rPr lang="en-US" altLang="ja-JP" dirty="0" smtClean="0"/>
            </a:br>
            <a:r>
              <a:rPr lang="ja-JP" altLang="en-US" dirty="0" smtClean="0"/>
              <a:t>および</a:t>
            </a:r>
            <a:r>
              <a:rPr lang="ja-JP" altLang="en-US" dirty="0"/>
              <a:t>その実行</a:t>
            </a:r>
            <a:r>
              <a:rPr lang="ja-JP" altLang="en-US" dirty="0" smtClean="0"/>
              <a:t>系</a:t>
            </a:r>
            <a:endParaRPr lang="en-US" altLang="ja-JP" dirty="0" smtClean="0"/>
          </a:p>
          <a:p>
            <a:pPr lvl="1"/>
            <a:r>
              <a:rPr lang="en-US" altLang="ja-JP" dirty="0" smtClean="0"/>
              <a:t>Process VM </a:t>
            </a:r>
            <a:r>
              <a:rPr lang="ja-JP" altLang="en-US" dirty="0" smtClean="0"/>
              <a:t>の一種</a:t>
            </a:r>
            <a:endParaRPr lang="en-US" altLang="ja-JP" dirty="0"/>
          </a:p>
        </p:txBody>
      </p:sp>
      <p:sp>
        <p:nvSpPr>
          <p:cNvPr id="4" name="正方形/長方形 3"/>
          <p:cNvSpPr/>
          <p:nvPr/>
        </p:nvSpPr>
        <p:spPr>
          <a:xfrm>
            <a:off x="2699792" y="3861048"/>
            <a:ext cx="1512168"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600" dirty="0" smtClean="0"/>
              <a:t>プログラミング言語</a:t>
            </a:r>
            <a:endParaRPr kumimoji="1" lang="ja-JP" altLang="en-US" sz="1600" dirty="0"/>
          </a:p>
        </p:txBody>
      </p:sp>
      <p:sp>
        <p:nvSpPr>
          <p:cNvPr id="5" name="正方形/長方形 4"/>
          <p:cNvSpPr/>
          <p:nvPr/>
        </p:nvSpPr>
        <p:spPr>
          <a:xfrm>
            <a:off x="2699792" y="4548655"/>
            <a:ext cx="1512168"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t>中間コード</a:t>
            </a:r>
            <a:endParaRPr kumimoji="1" lang="ja-JP" altLang="en-US" dirty="0"/>
          </a:p>
        </p:txBody>
      </p:sp>
      <p:sp>
        <p:nvSpPr>
          <p:cNvPr id="6" name="正方形/長方形 5"/>
          <p:cNvSpPr/>
          <p:nvPr/>
        </p:nvSpPr>
        <p:spPr>
          <a:xfrm>
            <a:off x="2699792" y="5229200"/>
            <a:ext cx="1512168"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smtClean="0"/>
              <a:t>実</a:t>
            </a:r>
            <a:r>
              <a:rPr lang="en-US" altLang="ja-JP" dirty="0" smtClean="0"/>
              <a:t> ISA</a:t>
            </a:r>
            <a:endParaRPr kumimoji="1" lang="ja-JP" altLang="en-US" dirty="0"/>
          </a:p>
        </p:txBody>
      </p:sp>
      <p:sp>
        <p:nvSpPr>
          <p:cNvPr id="7" name="正方形/長方形 6"/>
          <p:cNvSpPr/>
          <p:nvPr/>
        </p:nvSpPr>
        <p:spPr>
          <a:xfrm>
            <a:off x="2699792" y="5949280"/>
            <a:ext cx="1512168"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t>物理マシン</a:t>
            </a:r>
            <a:endParaRPr kumimoji="1" lang="ja-JP" altLang="en-US" dirty="0"/>
          </a:p>
        </p:txBody>
      </p:sp>
      <p:sp>
        <p:nvSpPr>
          <p:cNvPr id="8" name="正方形/長方形 7"/>
          <p:cNvSpPr/>
          <p:nvPr/>
        </p:nvSpPr>
        <p:spPr>
          <a:xfrm>
            <a:off x="5256076" y="3861048"/>
            <a:ext cx="1512168"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600" dirty="0" smtClean="0"/>
              <a:t>プログラミング言語</a:t>
            </a:r>
            <a:endParaRPr kumimoji="1" lang="ja-JP" altLang="en-US" sz="1600" dirty="0"/>
          </a:p>
        </p:txBody>
      </p:sp>
      <p:sp>
        <p:nvSpPr>
          <p:cNvPr id="9" name="正方形/長方形 8"/>
          <p:cNvSpPr/>
          <p:nvPr/>
        </p:nvSpPr>
        <p:spPr>
          <a:xfrm>
            <a:off x="5256076" y="4548655"/>
            <a:ext cx="1512168"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t>バイトコード</a:t>
            </a:r>
            <a:r>
              <a:rPr kumimoji="1" lang="en-US" altLang="ja-JP" dirty="0" smtClean="0"/>
              <a:t>(</a:t>
            </a:r>
            <a:r>
              <a:rPr kumimoji="1" lang="ja-JP" altLang="en-US" dirty="0" smtClean="0"/>
              <a:t>仮想</a:t>
            </a:r>
            <a:r>
              <a:rPr kumimoji="1" lang="en-US" altLang="ja-JP" dirty="0" smtClean="0"/>
              <a:t> ISA)</a:t>
            </a:r>
            <a:endParaRPr kumimoji="1" lang="ja-JP" altLang="en-US" dirty="0"/>
          </a:p>
        </p:txBody>
      </p:sp>
      <p:sp>
        <p:nvSpPr>
          <p:cNvPr id="10" name="正方形/長方形 9"/>
          <p:cNvSpPr/>
          <p:nvPr/>
        </p:nvSpPr>
        <p:spPr>
          <a:xfrm>
            <a:off x="5256076" y="5229200"/>
            <a:ext cx="1512168"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t>バイトコード</a:t>
            </a:r>
            <a:endParaRPr kumimoji="1" lang="en-US" altLang="ja-JP" dirty="0" smtClean="0"/>
          </a:p>
          <a:p>
            <a:pPr algn="ctr"/>
            <a:r>
              <a:rPr lang="ja-JP" altLang="en-US" dirty="0" smtClean="0"/>
              <a:t>インタプリタ</a:t>
            </a:r>
            <a:endParaRPr kumimoji="1" lang="ja-JP" altLang="en-US" dirty="0"/>
          </a:p>
        </p:txBody>
      </p:sp>
      <p:sp>
        <p:nvSpPr>
          <p:cNvPr id="11" name="正方形/長方形 10"/>
          <p:cNvSpPr/>
          <p:nvPr/>
        </p:nvSpPr>
        <p:spPr>
          <a:xfrm>
            <a:off x="5256076" y="5949280"/>
            <a:ext cx="1512168"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t>物理マシン</a:t>
            </a:r>
            <a:endParaRPr kumimoji="1" lang="ja-JP" altLang="en-US" dirty="0"/>
          </a:p>
        </p:txBody>
      </p:sp>
      <p:cxnSp>
        <p:nvCxnSpPr>
          <p:cNvPr id="13" name="直線コネクタ 12"/>
          <p:cNvCxnSpPr/>
          <p:nvPr/>
        </p:nvCxnSpPr>
        <p:spPr>
          <a:xfrm>
            <a:off x="2411760" y="5836794"/>
            <a:ext cx="21602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4860032" y="5136172"/>
            <a:ext cx="2304256"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541935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どの</a:t>
            </a:r>
            <a:r>
              <a:rPr lang="ja-JP" altLang="en-US" dirty="0" smtClean="0"/>
              <a:t>ブロックを</a:t>
            </a:r>
            <a:r>
              <a:rPr lang="en-US" altLang="ja-JP" dirty="0" smtClean="0"/>
              <a:t> t</a:t>
            </a:r>
            <a:r>
              <a:rPr kumimoji="1" lang="en-US" altLang="ja-JP" dirty="0" smtClean="0"/>
              <a:t>race</a:t>
            </a:r>
            <a:r>
              <a:rPr kumimoji="1" lang="ja-JP" altLang="en-US" dirty="0" smtClean="0"/>
              <a:t>の終わりとするか</a:t>
            </a:r>
            <a:r>
              <a:rPr kumimoji="1" lang="en-US" altLang="ja-JP" dirty="0" smtClean="0"/>
              <a:t/>
            </a:r>
            <a:br>
              <a:rPr kumimoji="1" lang="en-US" altLang="ja-JP" dirty="0" smtClean="0"/>
            </a:br>
            <a:r>
              <a:rPr lang="en-US" altLang="ja-JP" dirty="0" smtClean="0"/>
              <a:t>(1 of 2)</a:t>
            </a:r>
            <a:endParaRPr kumimoji="1" lang="ja-JP" altLang="en-US" dirty="0"/>
          </a:p>
        </p:txBody>
      </p:sp>
      <p:sp>
        <p:nvSpPr>
          <p:cNvPr id="3" name="コンテンツ プレースホルダー 2"/>
          <p:cNvSpPr>
            <a:spLocks noGrp="1"/>
          </p:cNvSpPr>
          <p:nvPr>
            <p:ph sz="half" idx="1"/>
          </p:nvPr>
        </p:nvSpPr>
        <p:spPr/>
        <p:txBody>
          <a:bodyPr>
            <a:normAutofit/>
          </a:bodyPr>
          <a:lstStyle/>
          <a:p>
            <a:r>
              <a:rPr kumimoji="1" lang="ja-JP" altLang="en-US" dirty="0" smtClean="0"/>
              <a:t>脇からの入り口がある</a:t>
            </a:r>
            <a:r>
              <a:rPr kumimoji="1" lang="en-US" altLang="ja-JP" dirty="0" smtClean="0"/>
              <a:t/>
            </a:r>
            <a:br>
              <a:rPr kumimoji="1" lang="en-US" altLang="ja-JP" dirty="0" smtClean="0"/>
            </a:br>
            <a:r>
              <a:rPr kumimoji="1" lang="ja-JP" altLang="en-US" dirty="0" smtClean="0"/>
              <a:t>ブロック</a:t>
            </a:r>
            <a:endParaRPr kumimoji="1" lang="en-US" altLang="ja-JP" dirty="0" smtClean="0"/>
          </a:p>
          <a:p>
            <a:endParaRPr lang="en-US" altLang="ja-JP" dirty="0"/>
          </a:p>
          <a:p>
            <a:endParaRPr kumimoji="1" lang="en-US" altLang="ja-JP" dirty="0" smtClean="0"/>
          </a:p>
        </p:txBody>
      </p:sp>
      <p:sp>
        <p:nvSpPr>
          <p:cNvPr id="27" name="コンテンツ プレースホルダー 26"/>
          <p:cNvSpPr>
            <a:spLocks noGrp="1"/>
          </p:cNvSpPr>
          <p:nvPr>
            <p:ph sz="half" idx="2"/>
          </p:nvPr>
        </p:nvSpPr>
        <p:spPr/>
        <p:txBody>
          <a:bodyPr/>
          <a:lstStyle/>
          <a:p>
            <a:r>
              <a:rPr lang="ja-JP" altLang="en-US" dirty="0" smtClean="0"/>
              <a:t>同じ</a:t>
            </a:r>
            <a:r>
              <a:rPr lang="en-US" altLang="ja-JP" dirty="0"/>
              <a:t> </a:t>
            </a:r>
            <a:r>
              <a:rPr lang="en-US" altLang="ja-JP" dirty="0" smtClean="0"/>
              <a:t>trace </a:t>
            </a:r>
            <a:r>
              <a:rPr lang="ja-JP" altLang="en-US" dirty="0" smtClean="0"/>
              <a:t>に到達する</a:t>
            </a:r>
            <a:r>
              <a:rPr lang="en-US" altLang="ja-JP" dirty="0" smtClean="0"/>
              <a:t/>
            </a:r>
            <a:br>
              <a:rPr lang="en-US" altLang="ja-JP" dirty="0" smtClean="0"/>
            </a:br>
            <a:r>
              <a:rPr lang="ja-JP" altLang="en-US" dirty="0" smtClean="0"/>
              <a:t>ブロック</a:t>
            </a:r>
            <a:endParaRPr lang="en-US" altLang="ja-JP" dirty="0"/>
          </a:p>
        </p:txBody>
      </p:sp>
      <p:grpSp>
        <p:nvGrpSpPr>
          <p:cNvPr id="23" name="グループ化 22"/>
          <p:cNvGrpSpPr/>
          <p:nvPr/>
        </p:nvGrpSpPr>
        <p:grpSpPr>
          <a:xfrm>
            <a:off x="1115616" y="2412633"/>
            <a:ext cx="1695296" cy="2815385"/>
            <a:chOff x="5268391" y="1333695"/>
            <a:chExt cx="2647897" cy="4362430"/>
          </a:xfrm>
        </p:grpSpPr>
        <p:sp>
          <p:nvSpPr>
            <p:cNvPr id="4" name="正方形/長方形 3"/>
            <p:cNvSpPr/>
            <p:nvPr/>
          </p:nvSpPr>
          <p:spPr>
            <a:xfrm>
              <a:off x="5484415" y="1710100"/>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A</a:t>
              </a:r>
              <a:endParaRPr kumimoji="1" lang="ja-JP" altLang="en-US" dirty="0"/>
            </a:p>
          </p:txBody>
        </p:sp>
        <p:sp>
          <p:nvSpPr>
            <p:cNvPr id="5" name="正方形/長方形 4"/>
            <p:cNvSpPr/>
            <p:nvPr/>
          </p:nvSpPr>
          <p:spPr>
            <a:xfrm>
              <a:off x="6802043" y="2709205"/>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D</a:t>
              </a:r>
              <a:endParaRPr kumimoji="1" lang="ja-JP" altLang="en-US" dirty="0"/>
            </a:p>
          </p:txBody>
        </p:sp>
        <p:sp>
          <p:nvSpPr>
            <p:cNvPr id="6" name="正方形/長方形 5"/>
            <p:cNvSpPr/>
            <p:nvPr/>
          </p:nvSpPr>
          <p:spPr>
            <a:xfrm>
              <a:off x="6802043" y="3654316"/>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E</a:t>
              </a:r>
              <a:endParaRPr kumimoji="1" lang="ja-JP" altLang="en-US" dirty="0"/>
            </a:p>
          </p:txBody>
        </p:sp>
        <p:sp>
          <p:nvSpPr>
            <p:cNvPr id="7" name="正方形/長方形 6"/>
            <p:cNvSpPr/>
            <p:nvPr/>
          </p:nvSpPr>
          <p:spPr>
            <a:xfrm>
              <a:off x="5268391" y="4734436"/>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G</a:t>
              </a:r>
              <a:endParaRPr kumimoji="1" lang="ja-JP" altLang="en-US" dirty="0"/>
            </a:p>
          </p:txBody>
        </p:sp>
        <p:sp>
          <p:nvSpPr>
            <p:cNvPr id="8" name="正方形/長方形 7"/>
            <p:cNvSpPr/>
            <p:nvPr/>
          </p:nvSpPr>
          <p:spPr>
            <a:xfrm>
              <a:off x="5268391" y="3654316"/>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C</a:t>
              </a:r>
              <a:endParaRPr kumimoji="1" lang="ja-JP" altLang="en-US" dirty="0"/>
            </a:p>
          </p:txBody>
        </p:sp>
        <p:cxnSp>
          <p:nvCxnSpPr>
            <p:cNvPr id="9" name="直線矢印コネクタ 8"/>
            <p:cNvCxnSpPr/>
            <p:nvPr/>
          </p:nvCxnSpPr>
          <p:spPr>
            <a:xfrm>
              <a:off x="6053390" y="1333695"/>
              <a:ext cx="0" cy="3273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a:off x="6220992" y="2364718"/>
              <a:ext cx="802932" cy="3444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a:stCxn id="5" idx="2"/>
              <a:endCxn id="6" idx="0"/>
            </p:cNvCxnSpPr>
            <p:nvPr/>
          </p:nvCxnSpPr>
          <p:spPr>
            <a:xfrm>
              <a:off x="7218618" y="3363823"/>
              <a:ext cx="0" cy="2904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a:stCxn id="6" idx="2"/>
            </p:cNvCxnSpPr>
            <p:nvPr/>
          </p:nvCxnSpPr>
          <p:spPr>
            <a:xfrm flipH="1">
              <a:off x="6101541" y="4308934"/>
              <a:ext cx="1117077" cy="4255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a:stCxn id="8" idx="2"/>
              <a:endCxn id="7" idx="0"/>
            </p:cNvCxnSpPr>
            <p:nvPr/>
          </p:nvCxnSpPr>
          <p:spPr>
            <a:xfrm>
              <a:off x="5684966" y="4308934"/>
              <a:ext cx="0" cy="4255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a:off x="7499713" y="3359189"/>
              <a:ext cx="416575" cy="2867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フリーフォーム 17"/>
            <p:cNvSpPr/>
            <p:nvPr/>
          </p:nvSpPr>
          <p:spPr>
            <a:xfrm>
              <a:off x="5352066" y="1569963"/>
              <a:ext cx="2480153" cy="2934990"/>
            </a:xfrm>
            <a:custGeom>
              <a:avLst/>
              <a:gdLst>
                <a:gd name="connsiteX0" fmla="*/ 1027134 w 2480153"/>
                <a:gd name="connsiteY0" fmla="*/ 16426 h 2934990"/>
                <a:gd name="connsiteX1" fmla="*/ 175364 w 2480153"/>
                <a:gd name="connsiteY1" fmla="*/ 28952 h 2934990"/>
                <a:gd name="connsiteX2" fmla="*/ 137786 w 2480153"/>
                <a:gd name="connsiteY2" fmla="*/ 41478 h 2934990"/>
                <a:gd name="connsiteX3" fmla="*/ 25052 w 2480153"/>
                <a:gd name="connsiteY3" fmla="*/ 104108 h 2934990"/>
                <a:gd name="connsiteX4" fmla="*/ 12526 w 2480153"/>
                <a:gd name="connsiteY4" fmla="*/ 304524 h 2934990"/>
                <a:gd name="connsiteX5" fmla="*/ 0 w 2480153"/>
                <a:gd name="connsiteY5" fmla="*/ 354628 h 2934990"/>
                <a:gd name="connsiteX6" fmla="*/ 12526 w 2480153"/>
                <a:gd name="connsiteY6" fmla="*/ 542519 h 2934990"/>
                <a:gd name="connsiteX7" fmla="*/ 37578 w 2480153"/>
                <a:gd name="connsiteY7" fmla="*/ 655253 h 2934990"/>
                <a:gd name="connsiteX8" fmla="*/ 50104 w 2480153"/>
                <a:gd name="connsiteY8" fmla="*/ 692831 h 2934990"/>
                <a:gd name="connsiteX9" fmla="*/ 62630 w 2480153"/>
                <a:gd name="connsiteY9" fmla="*/ 755461 h 2934990"/>
                <a:gd name="connsiteX10" fmla="*/ 100208 w 2480153"/>
                <a:gd name="connsiteY10" fmla="*/ 830618 h 2934990"/>
                <a:gd name="connsiteX11" fmla="*/ 137786 w 2480153"/>
                <a:gd name="connsiteY11" fmla="*/ 868196 h 2934990"/>
                <a:gd name="connsiteX12" fmla="*/ 175364 w 2480153"/>
                <a:gd name="connsiteY12" fmla="*/ 880722 h 2934990"/>
                <a:gd name="connsiteX13" fmla="*/ 400833 w 2480153"/>
                <a:gd name="connsiteY13" fmla="*/ 905774 h 2934990"/>
                <a:gd name="connsiteX14" fmla="*/ 613775 w 2480153"/>
                <a:gd name="connsiteY14" fmla="*/ 918300 h 2934990"/>
                <a:gd name="connsiteX15" fmla="*/ 951978 w 2480153"/>
                <a:gd name="connsiteY15" fmla="*/ 930826 h 2934990"/>
                <a:gd name="connsiteX16" fmla="*/ 1089764 w 2480153"/>
                <a:gd name="connsiteY16" fmla="*/ 955878 h 2934990"/>
                <a:gd name="connsiteX17" fmla="*/ 1164920 w 2480153"/>
                <a:gd name="connsiteY17" fmla="*/ 1018508 h 2934990"/>
                <a:gd name="connsiteX18" fmla="*/ 1177446 w 2480153"/>
                <a:gd name="connsiteY18" fmla="*/ 1068612 h 2934990"/>
                <a:gd name="connsiteX19" fmla="*/ 1189972 w 2480153"/>
                <a:gd name="connsiteY19" fmla="*/ 1106190 h 2934990"/>
                <a:gd name="connsiteX20" fmla="*/ 1215024 w 2480153"/>
                <a:gd name="connsiteY20" fmla="*/ 1306607 h 2934990"/>
                <a:gd name="connsiteX21" fmla="*/ 1227550 w 2480153"/>
                <a:gd name="connsiteY21" fmla="*/ 1469445 h 2934990"/>
                <a:gd name="connsiteX22" fmla="*/ 1252603 w 2480153"/>
                <a:gd name="connsiteY22" fmla="*/ 1669861 h 2934990"/>
                <a:gd name="connsiteX23" fmla="*/ 1265129 w 2480153"/>
                <a:gd name="connsiteY23" fmla="*/ 1707439 h 2934990"/>
                <a:gd name="connsiteX24" fmla="*/ 1277655 w 2480153"/>
                <a:gd name="connsiteY24" fmla="*/ 1757544 h 2934990"/>
                <a:gd name="connsiteX25" fmla="*/ 1290181 w 2480153"/>
                <a:gd name="connsiteY25" fmla="*/ 1895330 h 2934990"/>
                <a:gd name="connsiteX26" fmla="*/ 1302707 w 2480153"/>
                <a:gd name="connsiteY26" fmla="*/ 1970486 h 2934990"/>
                <a:gd name="connsiteX27" fmla="*/ 1327759 w 2480153"/>
                <a:gd name="connsiteY27" fmla="*/ 2108272 h 2934990"/>
                <a:gd name="connsiteX28" fmla="*/ 1352811 w 2480153"/>
                <a:gd name="connsiteY28" fmla="*/ 2408897 h 2934990"/>
                <a:gd name="connsiteX29" fmla="*/ 1377863 w 2480153"/>
                <a:gd name="connsiteY29" fmla="*/ 2559209 h 2934990"/>
                <a:gd name="connsiteX30" fmla="*/ 1390389 w 2480153"/>
                <a:gd name="connsiteY30" fmla="*/ 2659418 h 2934990"/>
                <a:gd name="connsiteX31" fmla="*/ 1402915 w 2480153"/>
                <a:gd name="connsiteY31" fmla="*/ 2809730 h 2934990"/>
                <a:gd name="connsiteX32" fmla="*/ 1415441 w 2480153"/>
                <a:gd name="connsiteY32" fmla="*/ 2847308 h 2934990"/>
                <a:gd name="connsiteX33" fmla="*/ 1653435 w 2480153"/>
                <a:gd name="connsiteY33" fmla="*/ 2884886 h 2934990"/>
                <a:gd name="connsiteX34" fmla="*/ 1966586 w 2480153"/>
                <a:gd name="connsiteY34" fmla="*/ 2909938 h 2934990"/>
                <a:gd name="connsiteX35" fmla="*/ 2016690 w 2480153"/>
                <a:gd name="connsiteY35" fmla="*/ 2922464 h 2934990"/>
                <a:gd name="connsiteX36" fmla="*/ 2054268 w 2480153"/>
                <a:gd name="connsiteY36" fmla="*/ 2934990 h 2934990"/>
                <a:gd name="connsiteX37" fmla="*/ 2329841 w 2480153"/>
                <a:gd name="connsiteY37" fmla="*/ 2922464 h 2934990"/>
                <a:gd name="connsiteX38" fmla="*/ 2367419 w 2480153"/>
                <a:gd name="connsiteY38" fmla="*/ 2872360 h 2934990"/>
                <a:gd name="connsiteX39" fmla="*/ 2379945 w 2480153"/>
                <a:gd name="connsiteY39" fmla="*/ 2747100 h 2934990"/>
                <a:gd name="connsiteX40" fmla="*/ 2392471 w 2480153"/>
                <a:gd name="connsiteY40" fmla="*/ 2696996 h 2934990"/>
                <a:gd name="connsiteX41" fmla="*/ 2417523 w 2480153"/>
                <a:gd name="connsiteY41" fmla="*/ 2509105 h 2934990"/>
                <a:gd name="connsiteX42" fmla="*/ 2442575 w 2480153"/>
                <a:gd name="connsiteY42" fmla="*/ 2296163 h 2934990"/>
                <a:gd name="connsiteX43" fmla="*/ 2455101 w 2480153"/>
                <a:gd name="connsiteY43" fmla="*/ 2233533 h 2934990"/>
                <a:gd name="connsiteX44" fmla="*/ 2467627 w 2480153"/>
                <a:gd name="connsiteY44" fmla="*/ 2145850 h 2934990"/>
                <a:gd name="connsiteX45" fmla="*/ 2480153 w 2480153"/>
                <a:gd name="connsiteY45" fmla="*/ 1907856 h 2934990"/>
                <a:gd name="connsiteX46" fmla="*/ 2467627 w 2480153"/>
                <a:gd name="connsiteY46" fmla="*/ 1281554 h 2934990"/>
                <a:gd name="connsiteX47" fmla="*/ 2442575 w 2480153"/>
                <a:gd name="connsiteY47" fmla="*/ 1193872 h 2934990"/>
                <a:gd name="connsiteX48" fmla="*/ 2392471 w 2480153"/>
                <a:gd name="connsiteY48" fmla="*/ 1106190 h 2934990"/>
                <a:gd name="connsiteX49" fmla="*/ 2354893 w 2480153"/>
                <a:gd name="connsiteY49" fmla="*/ 1068612 h 2934990"/>
                <a:gd name="connsiteX50" fmla="*/ 2329841 w 2480153"/>
                <a:gd name="connsiteY50" fmla="*/ 1031034 h 2934990"/>
                <a:gd name="connsiteX51" fmla="*/ 2279737 w 2480153"/>
                <a:gd name="connsiteY51" fmla="*/ 1005982 h 2934990"/>
                <a:gd name="connsiteX52" fmla="*/ 2242159 w 2480153"/>
                <a:gd name="connsiteY52" fmla="*/ 980930 h 2934990"/>
                <a:gd name="connsiteX53" fmla="*/ 2192055 w 2480153"/>
                <a:gd name="connsiteY53" fmla="*/ 930826 h 2934990"/>
                <a:gd name="connsiteX54" fmla="*/ 2079320 w 2480153"/>
                <a:gd name="connsiteY54" fmla="*/ 843144 h 2934990"/>
                <a:gd name="connsiteX55" fmla="*/ 1979112 w 2480153"/>
                <a:gd name="connsiteY55" fmla="*/ 755461 h 2934990"/>
                <a:gd name="connsiteX56" fmla="*/ 1941534 w 2480153"/>
                <a:gd name="connsiteY56" fmla="*/ 742935 h 2934990"/>
                <a:gd name="connsiteX57" fmla="*/ 1853852 w 2480153"/>
                <a:gd name="connsiteY57" fmla="*/ 655253 h 2934990"/>
                <a:gd name="connsiteX58" fmla="*/ 1816274 w 2480153"/>
                <a:gd name="connsiteY58" fmla="*/ 630201 h 2934990"/>
                <a:gd name="connsiteX59" fmla="*/ 1766170 w 2480153"/>
                <a:gd name="connsiteY59" fmla="*/ 592623 h 2934990"/>
                <a:gd name="connsiteX60" fmla="*/ 1716066 w 2480153"/>
                <a:gd name="connsiteY60" fmla="*/ 542519 h 2934990"/>
                <a:gd name="connsiteX61" fmla="*/ 1665961 w 2480153"/>
                <a:gd name="connsiteY61" fmla="*/ 504941 h 2934990"/>
                <a:gd name="connsiteX62" fmla="*/ 1565753 w 2480153"/>
                <a:gd name="connsiteY62" fmla="*/ 404733 h 2934990"/>
                <a:gd name="connsiteX63" fmla="*/ 1515649 w 2480153"/>
                <a:gd name="connsiteY63" fmla="*/ 367154 h 2934990"/>
                <a:gd name="connsiteX64" fmla="*/ 1453019 w 2480153"/>
                <a:gd name="connsiteY64" fmla="*/ 291998 h 2934990"/>
                <a:gd name="connsiteX65" fmla="*/ 1415441 w 2480153"/>
                <a:gd name="connsiteY65" fmla="*/ 266946 h 2934990"/>
                <a:gd name="connsiteX66" fmla="*/ 1352811 w 2480153"/>
                <a:gd name="connsiteY66" fmla="*/ 204316 h 2934990"/>
                <a:gd name="connsiteX67" fmla="*/ 1315233 w 2480153"/>
                <a:gd name="connsiteY67" fmla="*/ 166738 h 2934990"/>
                <a:gd name="connsiteX68" fmla="*/ 1240077 w 2480153"/>
                <a:gd name="connsiteY68" fmla="*/ 116634 h 2934990"/>
                <a:gd name="connsiteX69" fmla="*/ 1139868 w 2480153"/>
                <a:gd name="connsiteY69" fmla="*/ 41478 h 2934990"/>
                <a:gd name="connsiteX70" fmla="*/ 1089764 w 2480153"/>
                <a:gd name="connsiteY70" fmla="*/ 16426 h 2934990"/>
                <a:gd name="connsiteX71" fmla="*/ 1027134 w 2480153"/>
                <a:gd name="connsiteY71" fmla="*/ 16426 h 2934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480153" h="2934990">
                  <a:moveTo>
                    <a:pt x="1027134" y="16426"/>
                  </a:moveTo>
                  <a:lnTo>
                    <a:pt x="175364" y="28952"/>
                  </a:lnTo>
                  <a:cubicBezTo>
                    <a:pt x="162166" y="29324"/>
                    <a:pt x="149328" y="35066"/>
                    <a:pt x="137786" y="41478"/>
                  </a:cubicBezTo>
                  <a:cubicBezTo>
                    <a:pt x="8573" y="113263"/>
                    <a:pt x="110082" y="75765"/>
                    <a:pt x="25052" y="104108"/>
                  </a:cubicBezTo>
                  <a:cubicBezTo>
                    <a:pt x="20877" y="170913"/>
                    <a:pt x="19186" y="237921"/>
                    <a:pt x="12526" y="304524"/>
                  </a:cubicBezTo>
                  <a:cubicBezTo>
                    <a:pt x="10813" y="321654"/>
                    <a:pt x="0" y="337413"/>
                    <a:pt x="0" y="354628"/>
                  </a:cubicBezTo>
                  <a:cubicBezTo>
                    <a:pt x="0" y="417397"/>
                    <a:pt x="6280" y="480061"/>
                    <a:pt x="12526" y="542519"/>
                  </a:cubicBezTo>
                  <a:cubicBezTo>
                    <a:pt x="14513" y="562388"/>
                    <a:pt x="31140" y="632721"/>
                    <a:pt x="37578" y="655253"/>
                  </a:cubicBezTo>
                  <a:cubicBezTo>
                    <a:pt x="41205" y="667949"/>
                    <a:pt x="46902" y="680022"/>
                    <a:pt x="50104" y="692831"/>
                  </a:cubicBezTo>
                  <a:cubicBezTo>
                    <a:pt x="55268" y="713485"/>
                    <a:pt x="57466" y="734807"/>
                    <a:pt x="62630" y="755461"/>
                  </a:cubicBezTo>
                  <a:cubicBezTo>
                    <a:pt x="70700" y="787742"/>
                    <a:pt x="78341" y="804377"/>
                    <a:pt x="100208" y="830618"/>
                  </a:cubicBezTo>
                  <a:cubicBezTo>
                    <a:pt x="111548" y="844227"/>
                    <a:pt x="123047" y="858370"/>
                    <a:pt x="137786" y="868196"/>
                  </a:cubicBezTo>
                  <a:cubicBezTo>
                    <a:pt x="148772" y="875520"/>
                    <a:pt x="162668" y="877095"/>
                    <a:pt x="175364" y="880722"/>
                  </a:cubicBezTo>
                  <a:cubicBezTo>
                    <a:pt x="263285" y="905842"/>
                    <a:pt x="273100" y="897533"/>
                    <a:pt x="400833" y="905774"/>
                  </a:cubicBezTo>
                  <a:lnTo>
                    <a:pt x="613775" y="918300"/>
                  </a:lnTo>
                  <a:lnTo>
                    <a:pt x="951978" y="930826"/>
                  </a:lnTo>
                  <a:cubicBezTo>
                    <a:pt x="960420" y="932233"/>
                    <a:pt x="1075759" y="950626"/>
                    <a:pt x="1089764" y="955878"/>
                  </a:cubicBezTo>
                  <a:cubicBezTo>
                    <a:pt x="1117667" y="966341"/>
                    <a:pt x="1145426" y="999014"/>
                    <a:pt x="1164920" y="1018508"/>
                  </a:cubicBezTo>
                  <a:cubicBezTo>
                    <a:pt x="1169095" y="1035209"/>
                    <a:pt x="1172717" y="1052059"/>
                    <a:pt x="1177446" y="1068612"/>
                  </a:cubicBezTo>
                  <a:cubicBezTo>
                    <a:pt x="1181073" y="1081308"/>
                    <a:pt x="1187383" y="1093243"/>
                    <a:pt x="1189972" y="1106190"/>
                  </a:cubicBezTo>
                  <a:cubicBezTo>
                    <a:pt x="1197779" y="1145223"/>
                    <a:pt x="1212129" y="1274764"/>
                    <a:pt x="1215024" y="1306607"/>
                  </a:cubicBezTo>
                  <a:cubicBezTo>
                    <a:pt x="1219953" y="1360823"/>
                    <a:pt x="1222834" y="1415210"/>
                    <a:pt x="1227550" y="1469445"/>
                  </a:cubicBezTo>
                  <a:cubicBezTo>
                    <a:pt x="1232500" y="1526367"/>
                    <a:pt x="1239294" y="1609972"/>
                    <a:pt x="1252603" y="1669861"/>
                  </a:cubicBezTo>
                  <a:cubicBezTo>
                    <a:pt x="1255467" y="1682750"/>
                    <a:pt x="1261502" y="1694743"/>
                    <a:pt x="1265129" y="1707439"/>
                  </a:cubicBezTo>
                  <a:cubicBezTo>
                    <a:pt x="1269858" y="1723992"/>
                    <a:pt x="1273480" y="1740842"/>
                    <a:pt x="1277655" y="1757544"/>
                  </a:cubicBezTo>
                  <a:cubicBezTo>
                    <a:pt x="1281830" y="1803473"/>
                    <a:pt x="1284793" y="1849528"/>
                    <a:pt x="1290181" y="1895330"/>
                  </a:cubicBezTo>
                  <a:cubicBezTo>
                    <a:pt x="1293148" y="1920554"/>
                    <a:pt x="1298164" y="1945498"/>
                    <a:pt x="1302707" y="1970486"/>
                  </a:cubicBezTo>
                  <a:cubicBezTo>
                    <a:pt x="1314515" y="2035429"/>
                    <a:pt x="1318532" y="2039066"/>
                    <a:pt x="1327759" y="2108272"/>
                  </a:cubicBezTo>
                  <a:cubicBezTo>
                    <a:pt x="1363999" y="2380077"/>
                    <a:pt x="1309908" y="2022771"/>
                    <a:pt x="1352811" y="2408897"/>
                  </a:cubicBezTo>
                  <a:cubicBezTo>
                    <a:pt x="1358420" y="2459381"/>
                    <a:pt x="1371563" y="2508806"/>
                    <a:pt x="1377863" y="2559209"/>
                  </a:cubicBezTo>
                  <a:cubicBezTo>
                    <a:pt x="1382038" y="2592612"/>
                    <a:pt x="1387039" y="2625922"/>
                    <a:pt x="1390389" y="2659418"/>
                  </a:cubicBezTo>
                  <a:cubicBezTo>
                    <a:pt x="1395392" y="2709446"/>
                    <a:pt x="1396270" y="2759893"/>
                    <a:pt x="1402915" y="2809730"/>
                  </a:cubicBezTo>
                  <a:cubicBezTo>
                    <a:pt x="1404660" y="2822818"/>
                    <a:pt x="1407193" y="2836998"/>
                    <a:pt x="1415441" y="2847308"/>
                  </a:cubicBezTo>
                  <a:cubicBezTo>
                    <a:pt x="1462919" y="2906656"/>
                    <a:pt x="1641605" y="2884020"/>
                    <a:pt x="1653435" y="2884886"/>
                  </a:cubicBezTo>
                  <a:lnTo>
                    <a:pt x="1966586" y="2909938"/>
                  </a:lnTo>
                  <a:cubicBezTo>
                    <a:pt x="1983287" y="2914113"/>
                    <a:pt x="2000137" y="2917735"/>
                    <a:pt x="2016690" y="2922464"/>
                  </a:cubicBezTo>
                  <a:cubicBezTo>
                    <a:pt x="2029386" y="2926091"/>
                    <a:pt x="2041064" y="2934990"/>
                    <a:pt x="2054268" y="2934990"/>
                  </a:cubicBezTo>
                  <a:cubicBezTo>
                    <a:pt x="2146221" y="2934990"/>
                    <a:pt x="2237983" y="2926639"/>
                    <a:pt x="2329841" y="2922464"/>
                  </a:cubicBezTo>
                  <a:cubicBezTo>
                    <a:pt x="2342367" y="2905763"/>
                    <a:pt x="2361684" y="2892433"/>
                    <a:pt x="2367419" y="2872360"/>
                  </a:cubicBezTo>
                  <a:cubicBezTo>
                    <a:pt x="2378947" y="2832013"/>
                    <a:pt x="2374011" y="2788640"/>
                    <a:pt x="2379945" y="2747100"/>
                  </a:cubicBezTo>
                  <a:cubicBezTo>
                    <a:pt x="2382380" y="2730058"/>
                    <a:pt x="2388296" y="2713697"/>
                    <a:pt x="2392471" y="2696996"/>
                  </a:cubicBezTo>
                  <a:cubicBezTo>
                    <a:pt x="2424647" y="2375233"/>
                    <a:pt x="2387873" y="2701832"/>
                    <a:pt x="2417523" y="2509105"/>
                  </a:cubicBezTo>
                  <a:cubicBezTo>
                    <a:pt x="2440940" y="2356898"/>
                    <a:pt x="2419367" y="2458620"/>
                    <a:pt x="2442575" y="2296163"/>
                  </a:cubicBezTo>
                  <a:cubicBezTo>
                    <a:pt x="2445586" y="2275087"/>
                    <a:pt x="2451601" y="2254533"/>
                    <a:pt x="2455101" y="2233533"/>
                  </a:cubicBezTo>
                  <a:cubicBezTo>
                    <a:pt x="2459955" y="2204410"/>
                    <a:pt x="2463452" y="2175078"/>
                    <a:pt x="2467627" y="2145850"/>
                  </a:cubicBezTo>
                  <a:cubicBezTo>
                    <a:pt x="2471802" y="2066519"/>
                    <a:pt x="2480153" y="1987297"/>
                    <a:pt x="2480153" y="1907856"/>
                  </a:cubicBezTo>
                  <a:cubicBezTo>
                    <a:pt x="2480153" y="1699047"/>
                    <a:pt x="2478602" y="1490074"/>
                    <a:pt x="2467627" y="1281554"/>
                  </a:cubicBezTo>
                  <a:cubicBezTo>
                    <a:pt x="2466029" y="1251199"/>
                    <a:pt x="2451309" y="1222987"/>
                    <a:pt x="2442575" y="1193872"/>
                  </a:cubicBezTo>
                  <a:cubicBezTo>
                    <a:pt x="2428604" y="1147301"/>
                    <a:pt x="2429818" y="1149762"/>
                    <a:pt x="2392471" y="1106190"/>
                  </a:cubicBezTo>
                  <a:cubicBezTo>
                    <a:pt x="2380943" y="1092740"/>
                    <a:pt x="2366234" y="1082221"/>
                    <a:pt x="2354893" y="1068612"/>
                  </a:cubicBezTo>
                  <a:cubicBezTo>
                    <a:pt x="2345255" y="1057047"/>
                    <a:pt x="2341406" y="1040672"/>
                    <a:pt x="2329841" y="1031034"/>
                  </a:cubicBezTo>
                  <a:cubicBezTo>
                    <a:pt x="2315496" y="1019080"/>
                    <a:pt x="2295949" y="1015246"/>
                    <a:pt x="2279737" y="1005982"/>
                  </a:cubicBezTo>
                  <a:cubicBezTo>
                    <a:pt x="2266666" y="998513"/>
                    <a:pt x="2253589" y="990727"/>
                    <a:pt x="2242159" y="980930"/>
                  </a:cubicBezTo>
                  <a:cubicBezTo>
                    <a:pt x="2224226" y="965559"/>
                    <a:pt x="2210086" y="946083"/>
                    <a:pt x="2192055" y="930826"/>
                  </a:cubicBezTo>
                  <a:cubicBezTo>
                    <a:pt x="2155713" y="900075"/>
                    <a:pt x="2116898" y="872371"/>
                    <a:pt x="2079320" y="843144"/>
                  </a:cubicBezTo>
                  <a:cubicBezTo>
                    <a:pt x="1998701" y="780441"/>
                    <a:pt x="2092001" y="826017"/>
                    <a:pt x="1979112" y="755461"/>
                  </a:cubicBezTo>
                  <a:cubicBezTo>
                    <a:pt x="1967915" y="748463"/>
                    <a:pt x="1954060" y="747110"/>
                    <a:pt x="1941534" y="742935"/>
                  </a:cubicBezTo>
                  <a:lnTo>
                    <a:pt x="1853852" y="655253"/>
                  </a:lnTo>
                  <a:cubicBezTo>
                    <a:pt x="1843207" y="644608"/>
                    <a:pt x="1828524" y="638951"/>
                    <a:pt x="1816274" y="630201"/>
                  </a:cubicBezTo>
                  <a:cubicBezTo>
                    <a:pt x="1799286" y="618067"/>
                    <a:pt x="1781881" y="606370"/>
                    <a:pt x="1766170" y="592623"/>
                  </a:cubicBezTo>
                  <a:cubicBezTo>
                    <a:pt x="1748395" y="577070"/>
                    <a:pt x="1733841" y="558072"/>
                    <a:pt x="1716066" y="542519"/>
                  </a:cubicBezTo>
                  <a:cubicBezTo>
                    <a:pt x="1700354" y="528772"/>
                    <a:pt x="1681351" y="519048"/>
                    <a:pt x="1665961" y="504941"/>
                  </a:cubicBezTo>
                  <a:cubicBezTo>
                    <a:pt x="1631139" y="473021"/>
                    <a:pt x="1603543" y="433077"/>
                    <a:pt x="1565753" y="404733"/>
                  </a:cubicBezTo>
                  <a:cubicBezTo>
                    <a:pt x="1549052" y="392207"/>
                    <a:pt x="1531500" y="380741"/>
                    <a:pt x="1515649" y="367154"/>
                  </a:cubicBezTo>
                  <a:cubicBezTo>
                    <a:pt x="1371994" y="244019"/>
                    <a:pt x="1568999" y="407978"/>
                    <a:pt x="1453019" y="291998"/>
                  </a:cubicBezTo>
                  <a:cubicBezTo>
                    <a:pt x="1442374" y="281353"/>
                    <a:pt x="1427967" y="275297"/>
                    <a:pt x="1415441" y="266946"/>
                  </a:cubicBezTo>
                  <a:cubicBezTo>
                    <a:pt x="1369512" y="198053"/>
                    <a:pt x="1415441" y="256508"/>
                    <a:pt x="1352811" y="204316"/>
                  </a:cubicBezTo>
                  <a:cubicBezTo>
                    <a:pt x="1339202" y="192975"/>
                    <a:pt x="1329216" y="177614"/>
                    <a:pt x="1315233" y="166738"/>
                  </a:cubicBezTo>
                  <a:cubicBezTo>
                    <a:pt x="1291467" y="148253"/>
                    <a:pt x="1261368" y="137924"/>
                    <a:pt x="1240077" y="116634"/>
                  </a:cubicBezTo>
                  <a:cubicBezTo>
                    <a:pt x="1193733" y="70292"/>
                    <a:pt x="1224850" y="98133"/>
                    <a:pt x="1139868" y="41478"/>
                  </a:cubicBezTo>
                  <a:cubicBezTo>
                    <a:pt x="1124331" y="31120"/>
                    <a:pt x="1107101" y="23361"/>
                    <a:pt x="1089764" y="16426"/>
                  </a:cubicBezTo>
                  <a:cubicBezTo>
                    <a:pt x="1000033" y="-19466"/>
                    <a:pt x="1179534" y="14338"/>
                    <a:pt x="1027134" y="16426"/>
                  </a:cubicBezTo>
                  <a:close/>
                </a:path>
              </a:pathLst>
            </a:cu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直線矢印コネクタ 19"/>
            <p:cNvCxnSpPr/>
            <p:nvPr/>
          </p:nvCxnSpPr>
          <p:spPr>
            <a:xfrm>
              <a:off x="5799787" y="5291461"/>
              <a:ext cx="0" cy="4046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28" name="テキスト ボックス 27"/>
          <p:cNvSpPr txBox="1"/>
          <p:nvPr/>
        </p:nvSpPr>
        <p:spPr>
          <a:xfrm>
            <a:off x="1787342" y="4813463"/>
            <a:ext cx="2928674" cy="923330"/>
          </a:xfrm>
          <a:prstGeom prst="rect">
            <a:avLst/>
          </a:prstGeom>
          <a:noFill/>
        </p:spPr>
        <p:txBody>
          <a:bodyPr wrap="square" rtlCol="0">
            <a:spAutoFit/>
          </a:bodyPr>
          <a:lstStyle/>
          <a:p>
            <a:r>
              <a:rPr kumimoji="1" lang="en-US" altLang="ja-JP" dirty="0" smtClean="0"/>
              <a:t>Trace </a:t>
            </a:r>
            <a:r>
              <a:rPr kumimoji="1" lang="ja-JP" altLang="en-US" dirty="0" smtClean="0"/>
              <a:t>を</a:t>
            </a:r>
            <a:r>
              <a:rPr kumimoji="1" lang="en-US" altLang="ja-JP" dirty="0" smtClean="0"/>
              <a:t> </a:t>
            </a:r>
            <a:r>
              <a:rPr lang="en-US" altLang="ja-JP" dirty="0" smtClean="0"/>
              <a:t>E</a:t>
            </a:r>
            <a:r>
              <a:rPr lang="ja-JP" altLang="en-US" dirty="0" smtClean="0"/>
              <a:t>から</a:t>
            </a:r>
            <a:r>
              <a:rPr lang="en-US" altLang="ja-JP" dirty="0" smtClean="0"/>
              <a:t> G </a:t>
            </a:r>
            <a:r>
              <a:rPr lang="ja-JP" altLang="en-US" dirty="0" smtClean="0"/>
              <a:t>まで</a:t>
            </a:r>
            <a:r>
              <a:rPr lang="en-US" altLang="ja-JP" dirty="0" smtClean="0"/>
              <a:t/>
            </a:r>
            <a:br>
              <a:rPr lang="en-US" altLang="ja-JP" dirty="0" smtClean="0"/>
            </a:br>
            <a:r>
              <a:rPr lang="ja-JP" altLang="en-US" dirty="0" smtClean="0"/>
              <a:t>伸ばしたいが</a:t>
            </a:r>
            <a:r>
              <a:rPr lang="en-US" altLang="ja-JP" dirty="0" smtClean="0"/>
              <a:t> G </a:t>
            </a:r>
            <a:r>
              <a:rPr lang="ja-JP" altLang="en-US" dirty="0" smtClean="0"/>
              <a:t>には</a:t>
            </a:r>
            <a:r>
              <a:rPr lang="en-US" altLang="ja-JP" dirty="0"/>
              <a:t/>
            </a:r>
            <a:br>
              <a:rPr lang="en-US" altLang="ja-JP" dirty="0"/>
            </a:br>
            <a:r>
              <a:rPr lang="en-US" altLang="ja-JP" dirty="0" smtClean="0"/>
              <a:t>C </a:t>
            </a:r>
            <a:r>
              <a:rPr lang="ja-JP" altLang="en-US" dirty="0" smtClean="0"/>
              <a:t>からの合流もあるのでダメ</a:t>
            </a:r>
            <a:endParaRPr kumimoji="1" lang="ja-JP" altLang="en-US" dirty="0"/>
          </a:p>
        </p:txBody>
      </p:sp>
      <p:sp>
        <p:nvSpPr>
          <p:cNvPr id="30" name="正方形/長方形 29"/>
          <p:cNvSpPr/>
          <p:nvPr/>
        </p:nvSpPr>
        <p:spPr>
          <a:xfrm>
            <a:off x="6309468" y="2815759"/>
            <a:ext cx="533418" cy="42247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A</a:t>
            </a:r>
            <a:endParaRPr kumimoji="1" lang="ja-JP" altLang="en-US" dirty="0"/>
          </a:p>
        </p:txBody>
      </p:sp>
      <p:sp>
        <p:nvSpPr>
          <p:cNvPr id="33" name="正方形/長方形 32"/>
          <p:cNvSpPr/>
          <p:nvPr/>
        </p:nvSpPr>
        <p:spPr>
          <a:xfrm>
            <a:off x="6309468" y="4544389"/>
            <a:ext cx="533418" cy="42247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G</a:t>
            </a:r>
            <a:endParaRPr kumimoji="1" lang="ja-JP" altLang="en-US" dirty="0"/>
          </a:p>
        </p:txBody>
      </p:sp>
      <p:sp>
        <p:nvSpPr>
          <p:cNvPr id="34" name="正方形/長方形 33"/>
          <p:cNvSpPr/>
          <p:nvPr/>
        </p:nvSpPr>
        <p:spPr>
          <a:xfrm>
            <a:off x="6309468" y="3648028"/>
            <a:ext cx="533418" cy="42247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C</a:t>
            </a:r>
            <a:endParaRPr kumimoji="1" lang="ja-JP" altLang="en-US" dirty="0"/>
          </a:p>
        </p:txBody>
      </p:sp>
      <p:cxnSp>
        <p:nvCxnSpPr>
          <p:cNvPr id="35" name="直線矢印コネクタ 34"/>
          <p:cNvCxnSpPr>
            <a:endCxn id="30" idx="0"/>
          </p:cNvCxnSpPr>
          <p:nvPr/>
        </p:nvCxnSpPr>
        <p:spPr>
          <a:xfrm>
            <a:off x="6576177" y="2361602"/>
            <a:ext cx="0" cy="4541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a:stCxn id="30" idx="2"/>
            <a:endCxn id="34" idx="0"/>
          </p:cNvCxnSpPr>
          <p:nvPr/>
        </p:nvCxnSpPr>
        <p:spPr>
          <a:xfrm>
            <a:off x="6576177" y="3238230"/>
            <a:ext cx="0" cy="4097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a:stCxn id="34" idx="2"/>
            <a:endCxn id="33" idx="0"/>
          </p:cNvCxnSpPr>
          <p:nvPr/>
        </p:nvCxnSpPr>
        <p:spPr>
          <a:xfrm>
            <a:off x="6576177" y="4070499"/>
            <a:ext cx="0" cy="4738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フリーフォーム 47"/>
          <p:cNvSpPr/>
          <p:nvPr/>
        </p:nvSpPr>
        <p:spPr>
          <a:xfrm>
            <a:off x="6004259" y="2591377"/>
            <a:ext cx="1088021" cy="2547782"/>
          </a:xfrm>
          <a:custGeom>
            <a:avLst/>
            <a:gdLst>
              <a:gd name="connsiteX0" fmla="*/ 879676 w 1088021"/>
              <a:gd name="connsiteY0" fmla="*/ 1352 h 2547782"/>
              <a:gd name="connsiteX1" fmla="*/ 451413 w 1088021"/>
              <a:gd name="connsiteY1" fmla="*/ 24501 h 2547782"/>
              <a:gd name="connsiteX2" fmla="*/ 405114 w 1088021"/>
              <a:gd name="connsiteY2" fmla="*/ 36076 h 2547782"/>
              <a:gd name="connsiteX3" fmla="*/ 277793 w 1088021"/>
              <a:gd name="connsiteY3" fmla="*/ 47651 h 2547782"/>
              <a:gd name="connsiteX4" fmla="*/ 196770 w 1088021"/>
              <a:gd name="connsiteY4" fmla="*/ 70800 h 2547782"/>
              <a:gd name="connsiteX5" fmla="*/ 162046 w 1088021"/>
              <a:gd name="connsiteY5" fmla="*/ 93950 h 2547782"/>
              <a:gd name="connsiteX6" fmla="*/ 138897 w 1088021"/>
              <a:gd name="connsiteY6" fmla="*/ 128674 h 2547782"/>
              <a:gd name="connsiteX7" fmla="*/ 127322 w 1088021"/>
              <a:gd name="connsiteY7" fmla="*/ 163398 h 2547782"/>
              <a:gd name="connsiteX8" fmla="*/ 81023 w 1088021"/>
              <a:gd name="connsiteY8" fmla="*/ 267570 h 2547782"/>
              <a:gd name="connsiteX9" fmla="*/ 46299 w 1088021"/>
              <a:gd name="connsiteY9" fmla="*/ 464339 h 2547782"/>
              <a:gd name="connsiteX10" fmla="*/ 34724 w 1088021"/>
              <a:gd name="connsiteY10" fmla="*/ 591661 h 2547782"/>
              <a:gd name="connsiteX11" fmla="*/ 23150 w 1088021"/>
              <a:gd name="connsiteY11" fmla="*/ 684258 h 2547782"/>
              <a:gd name="connsiteX12" fmla="*/ 0 w 1088021"/>
              <a:gd name="connsiteY12" fmla="*/ 938901 h 2547782"/>
              <a:gd name="connsiteX13" fmla="*/ 11575 w 1088021"/>
              <a:gd name="connsiteY13" fmla="*/ 1969048 h 2547782"/>
              <a:gd name="connsiteX14" fmla="*/ 23150 w 1088021"/>
              <a:gd name="connsiteY14" fmla="*/ 2038496 h 2547782"/>
              <a:gd name="connsiteX15" fmla="*/ 57874 w 1088021"/>
              <a:gd name="connsiteY15" fmla="*/ 2223691 h 2547782"/>
              <a:gd name="connsiteX16" fmla="*/ 69448 w 1088021"/>
              <a:gd name="connsiteY16" fmla="*/ 2316289 h 2547782"/>
              <a:gd name="connsiteX17" fmla="*/ 92598 w 1088021"/>
              <a:gd name="connsiteY17" fmla="*/ 2374162 h 2547782"/>
              <a:gd name="connsiteX18" fmla="*/ 104172 w 1088021"/>
              <a:gd name="connsiteY18" fmla="*/ 2420461 h 2547782"/>
              <a:gd name="connsiteX19" fmla="*/ 127322 w 1088021"/>
              <a:gd name="connsiteY19" fmla="*/ 2466760 h 2547782"/>
              <a:gd name="connsiteX20" fmla="*/ 162046 w 1088021"/>
              <a:gd name="connsiteY20" fmla="*/ 2536208 h 2547782"/>
              <a:gd name="connsiteX21" fmla="*/ 231494 w 1088021"/>
              <a:gd name="connsiteY21" fmla="*/ 2547782 h 2547782"/>
              <a:gd name="connsiteX22" fmla="*/ 497712 w 1088021"/>
              <a:gd name="connsiteY22" fmla="*/ 2536208 h 2547782"/>
              <a:gd name="connsiteX23" fmla="*/ 544010 w 1088021"/>
              <a:gd name="connsiteY23" fmla="*/ 2524633 h 2547782"/>
              <a:gd name="connsiteX24" fmla="*/ 601884 w 1088021"/>
              <a:gd name="connsiteY24" fmla="*/ 2513058 h 2547782"/>
              <a:gd name="connsiteX25" fmla="*/ 717631 w 1088021"/>
              <a:gd name="connsiteY25" fmla="*/ 2501484 h 2547782"/>
              <a:gd name="connsiteX26" fmla="*/ 787079 w 1088021"/>
              <a:gd name="connsiteY26" fmla="*/ 2478334 h 2547782"/>
              <a:gd name="connsiteX27" fmla="*/ 972274 w 1088021"/>
              <a:gd name="connsiteY27" fmla="*/ 2443610 h 2547782"/>
              <a:gd name="connsiteX28" fmla="*/ 1064871 w 1088021"/>
              <a:gd name="connsiteY28" fmla="*/ 2420461 h 2547782"/>
              <a:gd name="connsiteX29" fmla="*/ 1076446 w 1088021"/>
              <a:gd name="connsiteY29" fmla="*/ 1876451 h 2547782"/>
              <a:gd name="connsiteX30" fmla="*/ 1088021 w 1088021"/>
              <a:gd name="connsiteY30" fmla="*/ 1656532 h 2547782"/>
              <a:gd name="connsiteX31" fmla="*/ 1076446 w 1088021"/>
              <a:gd name="connsiteY31" fmla="*/ 672684 h 2547782"/>
              <a:gd name="connsiteX32" fmla="*/ 1064871 w 1088021"/>
              <a:gd name="connsiteY32" fmla="*/ 510638 h 2547782"/>
              <a:gd name="connsiteX33" fmla="*/ 1053297 w 1088021"/>
              <a:gd name="connsiteY33" fmla="*/ 255995 h 2547782"/>
              <a:gd name="connsiteX34" fmla="*/ 1041722 w 1088021"/>
              <a:gd name="connsiteY34" fmla="*/ 70800 h 2547782"/>
              <a:gd name="connsiteX35" fmla="*/ 1030147 w 1088021"/>
              <a:gd name="connsiteY35" fmla="*/ 24501 h 2547782"/>
              <a:gd name="connsiteX36" fmla="*/ 879676 w 1088021"/>
              <a:gd name="connsiteY36" fmla="*/ 1352 h 2547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088021" h="2547782">
                <a:moveTo>
                  <a:pt x="879676" y="1352"/>
                </a:moveTo>
                <a:cubicBezTo>
                  <a:pt x="783220" y="1352"/>
                  <a:pt x="966945" y="-6743"/>
                  <a:pt x="451413" y="24501"/>
                </a:cubicBezTo>
                <a:cubicBezTo>
                  <a:pt x="435534" y="25463"/>
                  <a:pt x="420882" y="33973"/>
                  <a:pt x="405114" y="36076"/>
                </a:cubicBezTo>
                <a:cubicBezTo>
                  <a:pt x="362872" y="41708"/>
                  <a:pt x="320233" y="43793"/>
                  <a:pt x="277793" y="47651"/>
                </a:cubicBezTo>
                <a:cubicBezTo>
                  <a:pt x="262965" y="51358"/>
                  <a:pt x="213371" y="62500"/>
                  <a:pt x="196770" y="70800"/>
                </a:cubicBezTo>
                <a:cubicBezTo>
                  <a:pt x="184327" y="77021"/>
                  <a:pt x="173621" y="86233"/>
                  <a:pt x="162046" y="93950"/>
                </a:cubicBezTo>
                <a:cubicBezTo>
                  <a:pt x="154330" y="105525"/>
                  <a:pt x="145118" y="116232"/>
                  <a:pt x="138897" y="128674"/>
                </a:cubicBezTo>
                <a:cubicBezTo>
                  <a:pt x="133441" y="139587"/>
                  <a:pt x="131606" y="151974"/>
                  <a:pt x="127322" y="163398"/>
                </a:cubicBezTo>
                <a:cubicBezTo>
                  <a:pt x="105155" y="222509"/>
                  <a:pt x="107326" y="214963"/>
                  <a:pt x="81023" y="267570"/>
                </a:cubicBezTo>
                <a:cubicBezTo>
                  <a:pt x="60243" y="371469"/>
                  <a:pt x="72682" y="306038"/>
                  <a:pt x="46299" y="464339"/>
                </a:cubicBezTo>
                <a:cubicBezTo>
                  <a:pt x="39293" y="506375"/>
                  <a:pt x="39185" y="549279"/>
                  <a:pt x="34724" y="591661"/>
                </a:cubicBezTo>
                <a:cubicBezTo>
                  <a:pt x="31468" y="622596"/>
                  <a:pt x="25845" y="653269"/>
                  <a:pt x="23150" y="684258"/>
                </a:cubicBezTo>
                <a:cubicBezTo>
                  <a:pt x="-651" y="957979"/>
                  <a:pt x="24675" y="766181"/>
                  <a:pt x="0" y="938901"/>
                </a:cubicBezTo>
                <a:cubicBezTo>
                  <a:pt x="3858" y="1282283"/>
                  <a:pt x="4347" y="1625720"/>
                  <a:pt x="11575" y="1969048"/>
                </a:cubicBezTo>
                <a:cubicBezTo>
                  <a:pt x="12069" y="1992511"/>
                  <a:pt x="20048" y="2015233"/>
                  <a:pt x="23150" y="2038496"/>
                </a:cubicBezTo>
                <a:cubicBezTo>
                  <a:pt x="43330" y="2189851"/>
                  <a:pt x="20700" y="2093587"/>
                  <a:pt x="57874" y="2223691"/>
                </a:cubicBezTo>
                <a:cubicBezTo>
                  <a:pt x="61732" y="2254557"/>
                  <a:pt x="62453" y="2285979"/>
                  <a:pt x="69448" y="2316289"/>
                </a:cubicBezTo>
                <a:cubicBezTo>
                  <a:pt x="74120" y="2336534"/>
                  <a:pt x="86028" y="2354451"/>
                  <a:pt x="92598" y="2374162"/>
                </a:cubicBezTo>
                <a:cubicBezTo>
                  <a:pt x="97629" y="2389254"/>
                  <a:pt x="98586" y="2405566"/>
                  <a:pt x="104172" y="2420461"/>
                </a:cubicBezTo>
                <a:cubicBezTo>
                  <a:pt x="110230" y="2436617"/>
                  <a:pt x="121263" y="2450604"/>
                  <a:pt x="127322" y="2466760"/>
                </a:cubicBezTo>
                <a:cubicBezTo>
                  <a:pt x="136142" y="2490279"/>
                  <a:pt x="131355" y="2524699"/>
                  <a:pt x="162046" y="2536208"/>
                </a:cubicBezTo>
                <a:cubicBezTo>
                  <a:pt x="184020" y="2544448"/>
                  <a:pt x="208345" y="2543924"/>
                  <a:pt x="231494" y="2547782"/>
                </a:cubicBezTo>
                <a:cubicBezTo>
                  <a:pt x="320233" y="2543924"/>
                  <a:pt x="409132" y="2542769"/>
                  <a:pt x="497712" y="2536208"/>
                </a:cubicBezTo>
                <a:cubicBezTo>
                  <a:pt x="513576" y="2535033"/>
                  <a:pt x="528481" y="2528084"/>
                  <a:pt x="544010" y="2524633"/>
                </a:cubicBezTo>
                <a:cubicBezTo>
                  <a:pt x="563215" y="2520365"/>
                  <a:pt x="582383" y="2515658"/>
                  <a:pt x="601884" y="2513058"/>
                </a:cubicBezTo>
                <a:cubicBezTo>
                  <a:pt x="640319" y="2507933"/>
                  <a:pt x="679049" y="2505342"/>
                  <a:pt x="717631" y="2501484"/>
                </a:cubicBezTo>
                <a:cubicBezTo>
                  <a:pt x="740780" y="2493767"/>
                  <a:pt x="763009" y="2482345"/>
                  <a:pt x="787079" y="2478334"/>
                </a:cubicBezTo>
                <a:cubicBezTo>
                  <a:pt x="895338" y="2460292"/>
                  <a:pt x="833514" y="2471363"/>
                  <a:pt x="972274" y="2443610"/>
                </a:cubicBezTo>
                <a:cubicBezTo>
                  <a:pt x="1003472" y="2437370"/>
                  <a:pt x="1064871" y="2420461"/>
                  <a:pt x="1064871" y="2420461"/>
                </a:cubicBezTo>
                <a:cubicBezTo>
                  <a:pt x="1068729" y="2239124"/>
                  <a:pt x="1070952" y="2057745"/>
                  <a:pt x="1076446" y="1876451"/>
                </a:cubicBezTo>
                <a:cubicBezTo>
                  <a:pt x="1078670" y="1803077"/>
                  <a:pt x="1088021" y="1729940"/>
                  <a:pt x="1088021" y="1656532"/>
                </a:cubicBezTo>
                <a:cubicBezTo>
                  <a:pt x="1088021" y="1328560"/>
                  <a:pt x="1083071" y="1000589"/>
                  <a:pt x="1076446" y="672684"/>
                </a:cubicBezTo>
                <a:cubicBezTo>
                  <a:pt x="1075352" y="618542"/>
                  <a:pt x="1067875" y="564708"/>
                  <a:pt x="1064871" y="510638"/>
                </a:cubicBezTo>
                <a:cubicBezTo>
                  <a:pt x="1060158" y="425800"/>
                  <a:pt x="1057763" y="340846"/>
                  <a:pt x="1053297" y="255995"/>
                </a:cubicBezTo>
                <a:cubicBezTo>
                  <a:pt x="1050046" y="194228"/>
                  <a:pt x="1047877" y="132345"/>
                  <a:pt x="1041722" y="70800"/>
                </a:cubicBezTo>
                <a:cubicBezTo>
                  <a:pt x="1040139" y="54971"/>
                  <a:pt x="1042225" y="34854"/>
                  <a:pt x="1030147" y="24501"/>
                </a:cubicBezTo>
                <a:cubicBezTo>
                  <a:pt x="991752" y="-8408"/>
                  <a:pt x="976132" y="1352"/>
                  <a:pt x="879676" y="1352"/>
                </a:cubicBezTo>
                <a:close/>
              </a:path>
            </a:pathLst>
          </a:cu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2" name="曲線コネクタ 51"/>
          <p:cNvCxnSpPr>
            <a:stCxn id="33" idx="3"/>
            <a:endCxn id="30" idx="3"/>
          </p:cNvCxnSpPr>
          <p:nvPr/>
        </p:nvCxnSpPr>
        <p:spPr>
          <a:xfrm flipV="1">
            <a:off x="6842886" y="3026995"/>
            <a:ext cx="12700" cy="1728630"/>
          </a:xfrm>
          <a:prstGeom prst="curvedConnector3">
            <a:avLst>
              <a:gd name="adj1" fmla="val 4351898"/>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直線矢印コネクタ 53"/>
          <p:cNvCxnSpPr/>
          <p:nvPr/>
        </p:nvCxnSpPr>
        <p:spPr>
          <a:xfrm flipH="1">
            <a:off x="5868144" y="3985380"/>
            <a:ext cx="441324" cy="5590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6" name="テキスト ボックス 55"/>
          <p:cNvSpPr txBox="1"/>
          <p:nvPr/>
        </p:nvSpPr>
        <p:spPr>
          <a:xfrm>
            <a:off x="5551154" y="5275128"/>
            <a:ext cx="2608863" cy="646331"/>
          </a:xfrm>
          <a:prstGeom prst="rect">
            <a:avLst/>
          </a:prstGeom>
          <a:noFill/>
        </p:spPr>
        <p:txBody>
          <a:bodyPr wrap="square" rtlCol="0">
            <a:spAutoFit/>
          </a:bodyPr>
          <a:lstStyle/>
          <a:p>
            <a:r>
              <a:rPr kumimoji="1" lang="ja-JP" altLang="en-US" dirty="0" smtClean="0"/>
              <a:t>ループの最後からの</a:t>
            </a:r>
            <a:r>
              <a:rPr kumimoji="1" lang="en-US" altLang="ja-JP" dirty="0" smtClean="0"/>
              <a:t/>
            </a:r>
            <a:br>
              <a:rPr kumimoji="1" lang="en-US" altLang="ja-JP" dirty="0" smtClean="0"/>
            </a:br>
            <a:r>
              <a:rPr kumimoji="1" lang="ja-JP" altLang="en-US" dirty="0" smtClean="0"/>
              <a:t>後方ジャンプが該当</a:t>
            </a:r>
            <a:endParaRPr kumimoji="1" lang="ja-JP" altLang="en-US" dirty="0"/>
          </a:p>
        </p:txBody>
      </p:sp>
    </p:spTree>
    <p:extLst>
      <p:ext uri="{BB962C8B-B14F-4D97-AF65-F5344CB8AC3E}">
        <p14:creationId xmlns:p14="http://schemas.microsoft.com/office/powerpoint/2010/main" val="3189595118"/>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どのブロックを</a:t>
            </a:r>
            <a:r>
              <a:rPr lang="en-US" altLang="ja-JP" dirty="0"/>
              <a:t> trace</a:t>
            </a:r>
            <a:r>
              <a:rPr lang="ja-JP" altLang="en-US" dirty="0"/>
              <a:t>の終わりとするか</a:t>
            </a:r>
            <a:r>
              <a:rPr lang="en-US" altLang="ja-JP" dirty="0"/>
              <a:t/>
            </a:r>
            <a:br>
              <a:rPr lang="en-US" altLang="ja-JP" dirty="0"/>
            </a:br>
            <a:r>
              <a:rPr lang="en-US" altLang="ja-JP" dirty="0" smtClean="0"/>
              <a:t>(2 </a:t>
            </a:r>
            <a:r>
              <a:rPr lang="en-US" altLang="ja-JP" dirty="0"/>
              <a:t>of 2)</a:t>
            </a:r>
            <a:endParaRPr kumimoji="1" lang="ja-JP" altLang="en-US" dirty="0"/>
          </a:p>
        </p:txBody>
      </p:sp>
      <p:sp>
        <p:nvSpPr>
          <p:cNvPr id="3" name="コンテンツ プレースホルダー 2"/>
          <p:cNvSpPr>
            <a:spLocks noGrp="1"/>
          </p:cNvSpPr>
          <p:nvPr>
            <p:ph sz="half" idx="1"/>
          </p:nvPr>
        </p:nvSpPr>
        <p:spPr>
          <a:xfrm>
            <a:off x="457200" y="1600200"/>
            <a:ext cx="4330824" cy="4525963"/>
          </a:xfrm>
        </p:spPr>
        <p:txBody>
          <a:bodyPr>
            <a:normAutofit/>
          </a:bodyPr>
          <a:lstStyle/>
          <a:p>
            <a:r>
              <a:rPr kumimoji="1" lang="ja-JP" altLang="en-US" dirty="0" smtClean="0"/>
              <a:t>どの後続ブロックも違う</a:t>
            </a:r>
            <a:r>
              <a:rPr lang="en-US" altLang="ja-JP" dirty="0"/>
              <a:t>t</a:t>
            </a:r>
            <a:r>
              <a:rPr kumimoji="1" lang="en-US" altLang="ja-JP" dirty="0" smtClean="0"/>
              <a:t>race </a:t>
            </a:r>
            <a:r>
              <a:rPr kumimoji="1" lang="ja-JP" altLang="en-US" dirty="0" smtClean="0"/>
              <a:t>に含まれるブロック</a:t>
            </a:r>
            <a:endParaRPr kumimoji="1" lang="en-US" altLang="ja-JP" dirty="0" smtClean="0"/>
          </a:p>
          <a:p>
            <a:endParaRPr lang="en-US" altLang="ja-JP" dirty="0" smtClean="0"/>
          </a:p>
        </p:txBody>
      </p:sp>
      <p:sp>
        <p:nvSpPr>
          <p:cNvPr id="49" name="コンテンツ プレースホルダー 48"/>
          <p:cNvSpPr>
            <a:spLocks noGrp="1"/>
          </p:cNvSpPr>
          <p:nvPr>
            <p:ph sz="half" idx="2"/>
          </p:nvPr>
        </p:nvSpPr>
        <p:spPr/>
        <p:txBody>
          <a:bodyPr/>
          <a:lstStyle/>
          <a:p>
            <a:r>
              <a:rPr lang="ja-JP" altLang="en-US" dirty="0" smtClean="0"/>
              <a:t>その他</a:t>
            </a:r>
            <a:endParaRPr lang="en-US" altLang="ja-JP" dirty="0" smtClean="0"/>
          </a:p>
          <a:p>
            <a:pPr lvl="1"/>
            <a:r>
              <a:rPr lang="ja-JP" altLang="en-US" dirty="0" smtClean="0"/>
              <a:t>間接ジャンプまたは</a:t>
            </a:r>
            <a:r>
              <a:rPr lang="en-US" altLang="ja-JP" dirty="0" smtClean="0"/>
              <a:t/>
            </a:r>
            <a:br>
              <a:rPr lang="en-US" altLang="ja-JP" dirty="0" smtClean="0"/>
            </a:br>
            <a:r>
              <a:rPr lang="ja-JP" altLang="en-US" dirty="0" smtClean="0"/>
              <a:t>関数呼出に</a:t>
            </a:r>
            <a:r>
              <a:rPr lang="ja-JP" altLang="en-US" dirty="0"/>
              <a:t>到達</a:t>
            </a:r>
            <a:endParaRPr lang="en-US" altLang="ja-JP" dirty="0"/>
          </a:p>
          <a:p>
            <a:pPr lvl="1"/>
            <a:r>
              <a:rPr lang="ja-JP" altLang="en-US" dirty="0" smtClean="0"/>
              <a:t>ある</a:t>
            </a:r>
            <a:r>
              <a:rPr lang="ja-JP" altLang="en-US" dirty="0"/>
              <a:t>長さで</a:t>
            </a:r>
            <a:r>
              <a:rPr lang="ja-JP" altLang="en-US" dirty="0" smtClean="0"/>
              <a:t>打ち切る</a:t>
            </a:r>
            <a:endParaRPr lang="en-US" altLang="ja-JP" dirty="0" smtClean="0"/>
          </a:p>
          <a:p>
            <a:pPr lvl="1"/>
            <a:endParaRPr lang="en-US" altLang="ja-JP" dirty="0"/>
          </a:p>
          <a:p>
            <a:pPr lvl="1"/>
            <a:r>
              <a:rPr lang="ja-JP" altLang="en-US" dirty="0" smtClean="0"/>
              <a:t>など</a:t>
            </a:r>
            <a:r>
              <a:rPr lang="ja-JP" altLang="en-US" dirty="0"/>
              <a:t>何らか</a:t>
            </a:r>
            <a:r>
              <a:rPr lang="ja-JP" altLang="en-US" dirty="0" smtClean="0"/>
              <a:t>の</a:t>
            </a:r>
            <a:r>
              <a:rPr lang="en-US" altLang="ja-JP" dirty="0" smtClean="0"/>
              <a:t> heuristics</a:t>
            </a:r>
            <a:endParaRPr lang="en-US" altLang="ja-JP" dirty="0"/>
          </a:p>
          <a:p>
            <a:endParaRPr kumimoji="1" lang="ja-JP" altLang="en-US" dirty="0"/>
          </a:p>
        </p:txBody>
      </p:sp>
      <p:grpSp>
        <p:nvGrpSpPr>
          <p:cNvPr id="48" name="グループ化 47"/>
          <p:cNvGrpSpPr/>
          <p:nvPr/>
        </p:nvGrpSpPr>
        <p:grpSpPr>
          <a:xfrm>
            <a:off x="1041385" y="2864778"/>
            <a:ext cx="2535035" cy="2115389"/>
            <a:chOff x="2360203" y="3498332"/>
            <a:chExt cx="3868274" cy="3359668"/>
          </a:xfrm>
        </p:grpSpPr>
        <p:sp>
          <p:nvSpPr>
            <p:cNvPr id="4" name="正方形/長方形 3"/>
            <p:cNvSpPr/>
            <p:nvPr/>
          </p:nvSpPr>
          <p:spPr>
            <a:xfrm>
              <a:off x="4062088" y="3825641"/>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A</a:t>
              </a:r>
              <a:endParaRPr kumimoji="1" lang="ja-JP" altLang="en-US" dirty="0"/>
            </a:p>
          </p:txBody>
        </p:sp>
        <p:sp>
          <p:nvSpPr>
            <p:cNvPr id="5" name="正方形/長方形 4"/>
            <p:cNvSpPr/>
            <p:nvPr/>
          </p:nvSpPr>
          <p:spPr>
            <a:xfrm>
              <a:off x="5114232" y="4824746"/>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D</a:t>
              </a:r>
              <a:endParaRPr kumimoji="1" lang="ja-JP" altLang="en-US" dirty="0"/>
            </a:p>
          </p:txBody>
        </p:sp>
        <p:sp>
          <p:nvSpPr>
            <p:cNvPr id="6" name="正方形/長方形 5"/>
            <p:cNvSpPr/>
            <p:nvPr/>
          </p:nvSpPr>
          <p:spPr>
            <a:xfrm>
              <a:off x="5114232" y="5769857"/>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E</a:t>
              </a:r>
              <a:endParaRPr kumimoji="1" lang="ja-JP" altLang="en-US" dirty="0"/>
            </a:p>
          </p:txBody>
        </p:sp>
        <p:sp>
          <p:nvSpPr>
            <p:cNvPr id="8" name="正方形/長方形 7"/>
            <p:cNvSpPr/>
            <p:nvPr/>
          </p:nvSpPr>
          <p:spPr>
            <a:xfrm>
              <a:off x="3858151" y="4785886"/>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B</a:t>
              </a:r>
              <a:endParaRPr kumimoji="1" lang="ja-JP" altLang="en-US" dirty="0"/>
            </a:p>
          </p:txBody>
        </p:sp>
        <p:sp>
          <p:nvSpPr>
            <p:cNvPr id="9" name="正方形/長方形 8"/>
            <p:cNvSpPr/>
            <p:nvPr/>
          </p:nvSpPr>
          <p:spPr>
            <a:xfrm>
              <a:off x="3846064" y="5769857"/>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C</a:t>
              </a:r>
              <a:endParaRPr kumimoji="1" lang="ja-JP" altLang="en-US" dirty="0"/>
            </a:p>
          </p:txBody>
        </p:sp>
        <p:sp>
          <p:nvSpPr>
            <p:cNvPr id="10" name="正方形/長方形 9"/>
            <p:cNvSpPr/>
            <p:nvPr/>
          </p:nvSpPr>
          <p:spPr>
            <a:xfrm>
              <a:off x="2524042" y="5753125"/>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F</a:t>
              </a:r>
              <a:endParaRPr kumimoji="1" lang="ja-JP" altLang="en-US" dirty="0"/>
            </a:p>
          </p:txBody>
        </p:sp>
        <p:cxnSp>
          <p:nvCxnSpPr>
            <p:cNvPr id="11" name="直線矢印コネクタ 10"/>
            <p:cNvCxnSpPr/>
            <p:nvPr/>
          </p:nvCxnSpPr>
          <p:spPr>
            <a:xfrm>
              <a:off x="4478663" y="3498332"/>
              <a:ext cx="0" cy="3273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a:off x="4798665" y="4480259"/>
              <a:ext cx="802932" cy="3444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a:stCxn id="5" idx="2"/>
              <a:endCxn id="6" idx="0"/>
            </p:cNvCxnSpPr>
            <p:nvPr/>
          </p:nvCxnSpPr>
          <p:spPr>
            <a:xfrm>
              <a:off x="5530807" y="5479364"/>
              <a:ext cx="0" cy="2904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a:stCxn id="9" idx="2"/>
            </p:cNvCxnSpPr>
            <p:nvPr/>
          </p:nvCxnSpPr>
          <p:spPr>
            <a:xfrm>
              <a:off x="4262639" y="6424475"/>
              <a:ext cx="0" cy="4255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4" idx="1"/>
              <a:endCxn id="10" idx="0"/>
            </p:cNvCxnSpPr>
            <p:nvPr/>
          </p:nvCxnSpPr>
          <p:spPr>
            <a:xfrm flipH="1">
              <a:off x="2940617" y="4152950"/>
              <a:ext cx="1121471" cy="1600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a:off x="5811902" y="5474730"/>
              <a:ext cx="416575" cy="2867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a:off x="5528182" y="6432498"/>
              <a:ext cx="0" cy="4255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a:off x="2964527" y="6395943"/>
              <a:ext cx="0" cy="4255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a:stCxn id="8" idx="2"/>
            </p:cNvCxnSpPr>
            <p:nvPr/>
          </p:nvCxnSpPr>
          <p:spPr>
            <a:xfrm flipH="1">
              <a:off x="4262639" y="5440504"/>
              <a:ext cx="12087" cy="3209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stCxn id="4" idx="2"/>
              <a:endCxn id="8" idx="0"/>
            </p:cNvCxnSpPr>
            <p:nvPr/>
          </p:nvCxnSpPr>
          <p:spPr>
            <a:xfrm flipH="1">
              <a:off x="4274726" y="4480259"/>
              <a:ext cx="203937" cy="3056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4" name="フリーフォーム 43"/>
            <p:cNvSpPr/>
            <p:nvPr/>
          </p:nvSpPr>
          <p:spPr>
            <a:xfrm>
              <a:off x="2360203" y="5586319"/>
              <a:ext cx="1112202" cy="999676"/>
            </a:xfrm>
            <a:custGeom>
              <a:avLst/>
              <a:gdLst>
                <a:gd name="connsiteX0" fmla="*/ 996455 w 1112202"/>
                <a:gd name="connsiteY0" fmla="*/ 941803 h 999676"/>
                <a:gd name="connsiteX1" fmla="*/ 811260 w 1112202"/>
                <a:gd name="connsiteY1" fmla="*/ 964952 h 999676"/>
                <a:gd name="connsiteX2" fmla="*/ 695513 w 1112202"/>
                <a:gd name="connsiteY2" fmla="*/ 988101 h 999676"/>
                <a:gd name="connsiteX3" fmla="*/ 510319 w 1112202"/>
                <a:gd name="connsiteY3" fmla="*/ 999676 h 999676"/>
                <a:gd name="connsiteX4" fmla="*/ 174653 w 1112202"/>
                <a:gd name="connsiteY4" fmla="*/ 976527 h 999676"/>
                <a:gd name="connsiteX5" fmla="*/ 139929 w 1112202"/>
                <a:gd name="connsiteY5" fmla="*/ 964952 h 999676"/>
                <a:gd name="connsiteX6" fmla="*/ 116779 w 1112202"/>
                <a:gd name="connsiteY6" fmla="*/ 941803 h 999676"/>
                <a:gd name="connsiteX7" fmla="*/ 105205 w 1112202"/>
                <a:gd name="connsiteY7" fmla="*/ 907078 h 999676"/>
                <a:gd name="connsiteX8" fmla="*/ 82055 w 1112202"/>
                <a:gd name="connsiteY8" fmla="*/ 872354 h 999676"/>
                <a:gd name="connsiteX9" fmla="*/ 47331 w 1112202"/>
                <a:gd name="connsiteY9" fmla="*/ 779757 h 999676"/>
                <a:gd name="connsiteX10" fmla="*/ 35756 w 1112202"/>
                <a:gd name="connsiteY10" fmla="*/ 745033 h 999676"/>
                <a:gd name="connsiteX11" fmla="*/ 12607 w 1112202"/>
                <a:gd name="connsiteY11" fmla="*/ 640861 h 999676"/>
                <a:gd name="connsiteX12" fmla="*/ 24182 w 1112202"/>
                <a:gd name="connsiteY12" fmla="*/ 177873 h 999676"/>
                <a:gd name="connsiteX13" fmla="*/ 128354 w 1112202"/>
                <a:gd name="connsiteY13" fmla="*/ 120000 h 999676"/>
                <a:gd name="connsiteX14" fmla="*/ 163078 w 1112202"/>
                <a:gd name="connsiteY14" fmla="*/ 96851 h 999676"/>
                <a:gd name="connsiteX15" fmla="*/ 197802 w 1112202"/>
                <a:gd name="connsiteY15" fmla="*/ 85276 h 999676"/>
                <a:gd name="connsiteX16" fmla="*/ 278825 w 1112202"/>
                <a:gd name="connsiteY16" fmla="*/ 50552 h 999676"/>
                <a:gd name="connsiteX17" fmla="*/ 406146 w 1112202"/>
                <a:gd name="connsiteY17" fmla="*/ 27403 h 999676"/>
                <a:gd name="connsiteX18" fmla="*/ 545043 w 1112202"/>
                <a:gd name="connsiteY18" fmla="*/ 15828 h 999676"/>
                <a:gd name="connsiteX19" fmla="*/ 857559 w 1112202"/>
                <a:gd name="connsiteY19" fmla="*/ 15828 h 999676"/>
                <a:gd name="connsiteX20" fmla="*/ 892283 w 1112202"/>
                <a:gd name="connsiteY20" fmla="*/ 27403 h 999676"/>
                <a:gd name="connsiteX21" fmla="*/ 938582 w 1112202"/>
                <a:gd name="connsiteY21" fmla="*/ 38977 h 999676"/>
                <a:gd name="connsiteX22" fmla="*/ 996455 w 1112202"/>
                <a:gd name="connsiteY22" fmla="*/ 73701 h 999676"/>
                <a:gd name="connsiteX23" fmla="*/ 1042754 w 1112202"/>
                <a:gd name="connsiteY23" fmla="*/ 131575 h 999676"/>
                <a:gd name="connsiteX24" fmla="*/ 1077478 w 1112202"/>
                <a:gd name="connsiteY24" fmla="*/ 166299 h 999676"/>
                <a:gd name="connsiteX25" fmla="*/ 1100627 w 1112202"/>
                <a:gd name="connsiteY25" fmla="*/ 282046 h 999676"/>
                <a:gd name="connsiteX26" fmla="*/ 1112202 w 1112202"/>
                <a:gd name="connsiteY26" fmla="*/ 432516 h 999676"/>
                <a:gd name="connsiteX27" fmla="*/ 1100627 w 1112202"/>
                <a:gd name="connsiteY27" fmla="*/ 721884 h 999676"/>
                <a:gd name="connsiteX28" fmla="*/ 1077478 w 1112202"/>
                <a:gd name="connsiteY28" fmla="*/ 837630 h 999676"/>
                <a:gd name="connsiteX29" fmla="*/ 1065903 w 1112202"/>
                <a:gd name="connsiteY29" fmla="*/ 883929 h 999676"/>
                <a:gd name="connsiteX30" fmla="*/ 1054329 w 1112202"/>
                <a:gd name="connsiteY30" fmla="*/ 918653 h 999676"/>
                <a:gd name="connsiteX31" fmla="*/ 996455 w 1112202"/>
                <a:gd name="connsiteY31" fmla="*/ 941803 h 999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112202" h="999676">
                  <a:moveTo>
                    <a:pt x="996455" y="941803"/>
                  </a:moveTo>
                  <a:cubicBezTo>
                    <a:pt x="955943" y="949520"/>
                    <a:pt x="872992" y="957236"/>
                    <a:pt x="811260" y="964952"/>
                  </a:cubicBezTo>
                  <a:cubicBezTo>
                    <a:pt x="617149" y="989216"/>
                    <a:pt x="965135" y="963590"/>
                    <a:pt x="695513" y="988101"/>
                  </a:cubicBezTo>
                  <a:cubicBezTo>
                    <a:pt x="633915" y="993701"/>
                    <a:pt x="572050" y="995818"/>
                    <a:pt x="510319" y="999676"/>
                  </a:cubicBezTo>
                  <a:cubicBezTo>
                    <a:pt x="405440" y="995116"/>
                    <a:pt x="282892" y="1000580"/>
                    <a:pt x="174653" y="976527"/>
                  </a:cubicBezTo>
                  <a:cubicBezTo>
                    <a:pt x="162743" y="973880"/>
                    <a:pt x="151504" y="968810"/>
                    <a:pt x="139929" y="964952"/>
                  </a:cubicBezTo>
                  <a:cubicBezTo>
                    <a:pt x="132212" y="957236"/>
                    <a:pt x="122394" y="951161"/>
                    <a:pt x="116779" y="941803"/>
                  </a:cubicBezTo>
                  <a:cubicBezTo>
                    <a:pt x="110502" y="931341"/>
                    <a:pt x="110661" y="917991"/>
                    <a:pt x="105205" y="907078"/>
                  </a:cubicBezTo>
                  <a:cubicBezTo>
                    <a:pt x="98984" y="894635"/>
                    <a:pt x="89772" y="883929"/>
                    <a:pt x="82055" y="872354"/>
                  </a:cubicBezTo>
                  <a:cubicBezTo>
                    <a:pt x="60717" y="786998"/>
                    <a:pt x="83647" y="864492"/>
                    <a:pt x="47331" y="779757"/>
                  </a:cubicBezTo>
                  <a:cubicBezTo>
                    <a:pt x="42525" y="768543"/>
                    <a:pt x="39108" y="756764"/>
                    <a:pt x="35756" y="745033"/>
                  </a:cubicBezTo>
                  <a:cubicBezTo>
                    <a:pt x="24862" y="706904"/>
                    <a:pt x="20560" y="680626"/>
                    <a:pt x="12607" y="640861"/>
                  </a:cubicBezTo>
                  <a:cubicBezTo>
                    <a:pt x="4285" y="499389"/>
                    <a:pt x="-16161" y="314031"/>
                    <a:pt x="24182" y="177873"/>
                  </a:cubicBezTo>
                  <a:cubicBezTo>
                    <a:pt x="36875" y="135034"/>
                    <a:pt x="96577" y="135889"/>
                    <a:pt x="128354" y="120000"/>
                  </a:cubicBezTo>
                  <a:cubicBezTo>
                    <a:pt x="140796" y="113779"/>
                    <a:pt x="150636" y="103072"/>
                    <a:pt x="163078" y="96851"/>
                  </a:cubicBezTo>
                  <a:cubicBezTo>
                    <a:pt x="173991" y="91395"/>
                    <a:pt x="186588" y="90082"/>
                    <a:pt x="197802" y="85276"/>
                  </a:cubicBezTo>
                  <a:cubicBezTo>
                    <a:pt x="244175" y="65402"/>
                    <a:pt x="235396" y="61410"/>
                    <a:pt x="278825" y="50552"/>
                  </a:cubicBezTo>
                  <a:cubicBezTo>
                    <a:pt x="300806" y="45057"/>
                    <a:pt x="387562" y="29468"/>
                    <a:pt x="406146" y="27403"/>
                  </a:cubicBezTo>
                  <a:cubicBezTo>
                    <a:pt x="452321" y="22273"/>
                    <a:pt x="498744" y="19686"/>
                    <a:pt x="545043" y="15828"/>
                  </a:cubicBezTo>
                  <a:cubicBezTo>
                    <a:pt x="683486" y="-7247"/>
                    <a:pt x="629122" y="-3209"/>
                    <a:pt x="857559" y="15828"/>
                  </a:cubicBezTo>
                  <a:cubicBezTo>
                    <a:pt x="869718" y="16841"/>
                    <a:pt x="880552" y="24051"/>
                    <a:pt x="892283" y="27403"/>
                  </a:cubicBezTo>
                  <a:cubicBezTo>
                    <a:pt x="907579" y="31773"/>
                    <a:pt x="923149" y="35119"/>
                    <a:pt x="938582" y="38977"/>
                  </a:cubicBezTo>
                  <a:cubicBezTo>
                    <a:pt x="997235" y="97632"/>
                    <a:pt x="921329" y="28626"/>
                    <a:pt x="996455" y="73701"/>
                  </a:cubicBezTo>
                  <a:cubicBezTo>
                    <a:pt x="1018905" y="87171"/>
                    <a:pt x="1026982" y="112649"/>
                    <a:pt x="1042754" y="131575"/>
                  </a:cubicBezTo>
                  <a:cubicBezTo>
                    <a:pt x="1053233" y="144150"/>
                    <a:pt x="1065903" y="154724"/>
                    <a:pt x="1077478" y="166299"/>
                  </a:cubicBezTo>
                  <a:cubicBezTo>
                    <a:pt x="1088626" y="210889"/>
                    <a:pt x="1095466" y="233017"/>
                    <a:pt x="1100627" y="282046"/>
                  </a:cubicBezTo>
                  <a:cubicBezTo>
                    <a:pt x="1105893" y="332074"/>
                    <a:pt x="1108344" y="382359"/>
                    <a:pt x="1112202" y="432516"/>
                  </a:cubicBezTo>
                  <a:cubicBezTo>
                    <a:pt x="1108344" y="528972"/>
                    <a:pt x="1106648" y="625539"/>
                    <a:pt x="1100627" y="721884"/>
                  </a:cubicBezTo>
                  <a:cubicBezTo>
                    <a:pt x="1095096" y="810382"/>
                    <a:pt x="1094206" y="779083"/>
                    <a:pt x="1077478" y="837630"/>
                  </a:cubicBezTo>
                  <a:cubicBezTo>
                    <a:pt x="1073108" y="852926"/>
                    <a:pt x="1070273" y="868633"/>
                    <a:pt x="1065903" y="883929"/>
                  </a:cubicBezTo>
                  <a:cubicBezTo>
                    <a:pt x="1062551" y="895660"/>
                    <a:pt x="1063856" y="911031"/>
                    <a:pt x="1054329" y="918653"/>
                  </a:cubicBezTo>
                  <a:cubicBezTo>
                    <a:pt x="1037521" y="932100"/>
                    <a:pt x="1036967" y="934086"/>
                    <a:pt x="996455" y="941803"/>
                  </a:cubicBezTo>
                  <a:close/>
                </a:path>
              </a:pathLst>
            </a:cu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p:cNvSpPr/>
            <p:nvPr/>
          </p:nvSpPr>
          <p:spPr>
            <a:xfrm>
              <a:off x="3703899" y="4687747"/>
              <a:ext cx="1110237" cy="1909977"/>
            </a:xfrm>
            <a:custGeom>
              <a:avLst/>
              <a:gdLst>
                <a:gd name="connsiteX0" fmla="*/ 995423 w 1110237"/>
                <a:gd name="connsiteY0" fmla="*/ 0 h 1909977"/>
                <a:gd name="connsiteX1" fmla="*/ 428263 w 1110237"/>
                <a:gd name="connsiteY1" fmla="*/ 11575 h 1909977"/>
                <a:gd name="connsiteX2" fmla="*/ 300942 w 1110237"/>
                <a:gd name="connsiteY2" fmla="*/ 34724 h 1909977"/>
                <a:gd name="connsiteX3" fmla="*/ 231493 w 1110237"/>
                <a:gd name="connsiteY3" fmla="*/ 46299 h 1909977"/>
                <a:gd name="connsiteX4" fmla="*/ 127321 w 1110237"/>
                <a:gd name="connsiteY4" fmla="*/ 92597 h 1909977"/>
                <a:gd name="connsiteX5" fmla="*/ 104172 w 1110237"/>
                <a:gd name="connsiteY5" fmla="*/ 115747 h 1909977"/>
                <a:gd name="connsiteX6" fmla="*/ 69448 w 1110237"/>
                <a:gd name="connsiteY6" fmla="*/ 208344 h 1909977"/>
                <a:gd name="connsiteX7" fmla="*/ 46298 w 1110237"/>
                <a:gd name="connsiteY7" fmla="*/ 289367 h 1909977"/>
                <a:gd name="connsiteX8" fmla="*/ 23149 w 1110237"/>
                <a:gd name="connsiteY8" fmla="*/ 740780 h 1909977"/>
                <a:gd name="connsiteX9" fmla="*/ 11574 w 1110237"/>
                <a:gd name="connsiteY9" fmla="*/ 821802 h 1909977"/>
                <a:gd name="connsiteX10" fmla="*/ 0 w 1110237"/>
                <a:gd name="connsiteY10" fmla="*/ 983848 h 1909977"/>
                <a:gd name="connsiteX11" fmla="*/ 11574 w 1110237"/>
                <a:gd name="connsiteY11" fmla="*/ 1655180 h 1909977"/>
                <a:gd name="connsiteX12" fmla="*/ 34724 w 1110237"/>
                <a:gd name="connsiteY12" fmla="*/ 1736202 h 1909977"/>
                <a:gd name="connsiteX13" fmla="*/ 57873 w 1110237"/>
                <a:gd name="connsiteY13" fmla="*/ 1770926 h 1909977"/>
                <a:gd name="connsiteX14" fmla="*/ 115747 w 1110237"/>
                <a:gd name="connsiteY14" fmla="*/ 1851949 h 1909977"/>
                <a:gd name="connsiteX15" fmla="*/ 243068 w 1110237"/>
                <a:gd name="connsiteY15" fmla="*/ 1875099 h 1909977"/>
                <a:gd name="connsiteX16" fmla="*/ 509286 w 1110237"/>
                <a:gd name="connsiteY16" fmla="*/ 1886673 h 1909977"/>
                <a:gd name="connsiteX17" fmla="*/ 810228 w 1110237"/>
                <a:gd name="connsiteY17" fmla="*/ 1898248 h 1909977"/>
                <a:gd name="connsiteX18" fmla="*/ 1064871 w 1110237"/>
                <a:gd name="connsiteY18" fmla="*/ 1898248 h 1909977"/>
                <a:gd name="connsiteX19" fmla="*/ 1076445 w 1110237"/>
                <a:gd name="connsiteY19" fmla="*/ 1863524 h 1909977"/>
                <a:gd name="connsiteX20" fmla="*/ 1099595 w 1110237"/>
                <a:gd name="connsiteY20" fmla="*/ 763929 h 1909977"/>
                <a:gd name="connsiteX21" fmla="*/ 1088020 w 1110237"/>
                <a:gd name="connsiteY21" fmla="*/ 104172 h 1909977"/>
                <a:gd name="connsiteX22" fmla="*/ 1076445 w 1110237"/>
                <a:gd name="connsiteY22" fmla="*/ 57873 h 1909977"/>
                <a:gd name="connsiteX23" fmla="*/ 1006997 w 1110237"/>
                <a:gd name="connsiteY23" fmla="*/ 23149 h 1909977"/>
                <a:gd name="connsiteX24" fmla="*/ 995423 w 1110237"/>
                <a:gd name="connsiteY24" fmla="*/ 0 h 1909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110237" h="1909977">
                  <a:moveTo>
                    <a:pt x="995423" y="0"/>
                  </a:moveTo>
                  <a:lnTo>
                    <a:pt x="428263" y="11575"/>
                  </a:lnTo>
                  <a:cubicBezTo>
                    <a:pt x="276625" y="16896"/>
                    <a:pt x="383585" y="16359"/>
                    <a:pt x="300942" y="34724"/>
                  </a:cubicBezTo>
                  <a:cubicBezTo>
                    <a:pt x="278032" y="39815"/>
                    <a:pt x="254261" y="40607"/>
                    <a:pt x="231493" y="46299"/>
                  </a:cubicBezTo>
                  <a:cubicBezTo>
                    <a:pt x="184772" y="57979"/>
                    <a:pt x="161869" y="64959"/>
                    <a:pt x="127321" y="92597"/>
                  </a:cubicBezTo>
                  <a:cubicBezTo>
                    <a:pt x="118800" y="99414"/>
                    <a:pt x="110225" y="106667"/>
                    <a:pt x="104172" y="115747"/>
                  </a:cubicBezTo>
                  <a:cubicBezTo>
                    <a:pt x="77201" y="156204"/>
                    <a:pt x="82172" y="163810"/>
                    <a:pt x="69448" y="208344"/>
                  </a:cubicBezTo>
                  <a:cubicBezTo>
                    <a:pt x="36237" y="324581"/>
                    <a:pt x="82483" y="144628"/>
                    <a:pt x="46298" y="289367"/>
                  </a:cubicBezTo>
                  <a:cubicBezTo>
                    <a:pt x="41030" y="415808"/>
                    <a:pt x="35431" y="605679"/>
                    <a:pt x="23149" y="740780"/>
                  </a:cubicBezTo>
                  <a:cubicBezTo>
                    <a:pt x="20679" y="767950"/>
                    <a:pt x="15432" y="794795"/>
                    <a:pt x="11574" y="821802"/>
                  </a:cubicBezTo>
                  <a:cubicBezTo>
                    <a:pt x="7716" y="875817"/>
                    <a:pt x="0" y="929695"/>
                    <a:pt x="0" y="983848"/>
                  </a:cubicBezTo>
                  <a:cubicBezTo>
                    <a:pt x="0" y="1207659"/>
                    <a:pt x="4358" y="1431486"/>
                    <a:pt x="11574" y="1655180"/>
                  </a:cubicBezTo>
                  <a:cubicBezTo>
                    <a:pt x="11830" y="1663109"/>
                    <a:pt x="29070" y="1724893"/>
                    <a:pt x="34724" y="1736202"/>
                  </a:cubicBezTo>
                  <a:cubicBezTo>
                    <a:pt x="40945" y="1748644"/>
                    <a:pt x="51652" y="1758484"/>
                    <a:pt x="57873" y="1770926"/>
                  </a:cubicBezTo>
                  <a:cubicBezTo>
                    <a:pt x="72968" y="1801116"/>
                    <a:pt x="66871" y="1842173"/>
                    <a:pt x="115747" y="1851949"/>
                  </a:cubicBezTo>
                  <a:cubicBezTo>
                    <a:pt x="141097" y="1857019"/>
                    <a:pt x="220465" y="1873540"/>
                    <a:pt x="243068" y="1875099"/>
                  </a:cubicBezTo>
                  <a:cubicBezTo>
                    <a:pt x="331681" y="1881210"/>
                    <a:pt x="420537" y="1883051"/>
                    <a:pt x="509286" y="1886673"/>
                  </a:cubicBezTo>
                  <a:lnTo>
                    <a:pt x="810228" y="1898248"/>
                  </a:lnTo>
                  <a:cubicBezTo>
                    <a:pt x="861074" y="1902159"/>
                    <a:pt x="1004086" y="1922562"/>
                    <a:pt x="1064871" y="1898248"/>
                  </a:cubicBezTo>
                  <a:cubicBezTo>
                    <a:pt x="1076199" y="1893717"/>
                    <a:pt x="1072587" y="1875099"/>
                    <a:pt x="1076445" y="1863524"/>
                  </a:cubicBezTo>
                  <a:cubicBezTo>
                    <a:pt x="1135085" y="1453052"/>
                    <a:pt x="1099595" y="1726588"/>
                    <a:pt x="1099595" y="763929"/>
                  </a:cubicBezTo>
                  <a:cubicBezTo>
                    <a:pt x="1099595" y="543976"/>
                    <a:pt x="1095228" y="324007"/>
                    <a:pt x="1088020" y="104172"/>
                  </a:cubicBezTo>
                  <a:cubicBezTo>
                    <a:pt x="1087499" y="88273"/>
                    <a:pt x="1085269" y="71109"/>
                    <a:pt x="1076445" y="57873"/>
                  </a:cubicBezTo>
                  <a:cubicBezTo>
                    <a:pt x="1056933" y="28605"/>
                    <a:pt x="1032673" y="38555"/>
                    <a:pt x="1006997" y="23149"/>
                  </a:cubicBezTo>
                  <a:cubicBezTo>
                    <a:pt x="997640" y="17535"/>
                    <a:pt x="1091879" y="1929"/>
                    <a:pt x="995423" y="0"/>
                  </a:cubicBezTo>
                  <a:close/>
                </a:path>
              </a:pathLst>
            </a:cu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p:cNvSpPr/>
            <p:nvPr/>
          </p:nvSpPr>
          <p:spPr>
            <a:xfrm>
              <a:off x="4953965" y="4618299"/>
              <a:ext cx="1157468" cy="1990845"/>
            </a:xfrm>
            <a:custGeom>
              <a:avLst/>
              <a:gdLst>
                <a:gd name="connsiteX0" fmla="*/ 1064870 w 1157468"/>
                <a:gd name="connsiteY0" fmla="*/ 1875098 h 1990845"/>
                <a:gd name="connsiteX1" fmla="*/ 1076445 w 1157468"/>
                <a:gd name="connsiteY1" fmla="*/ 1805650 h 1990845"/>
                <a:gd name="connsiteX2" fmla="*/ 1088020 w 1157468"/>
                <a:gd name="connsiteY2" fmla="*/ 1759352 h 1990845"/>
                <a:gd name="connsiteX3" fmla="*/ 1099594 w 1157468"/>
                <a:gd name="connsiteY3" fmla="*/ 1516283 h 1990845"/>
                <a:gd name="connsiteX4" fmla="*/ 1111169 w 1157468"/>
                <a:gd name="connsiteY4" fmla="*/ 1307939 h 1990845"/>
                <a:gd name="connsiteX5" fmla="*/ 1134319 w 1157468"/>
                <a:gd name="connsiteY5" fmla="*/ 1041721 h 1990845"/>
                <a:gd name="connsiteX6" fmla="*/ 1145893 w 1157468"/>
                <a:gd name="connsiteY6" fmla="*/ 925974 h 1990845"/>
                <a:gd name="connsiteX7" fmla="*/ 1157468 w 1157468"/>
                <a:gd name="connsiteY7" fmla="*/ 787078 h 1990845"/>
                <a:gd name="connsiteX8" fmla="*/ 1145893 w 1157468"/>
                <a:gd name="connsiteY8" fmla="*/ 416688 h 1990845"/>
                <a:gd name="connsiteX9" fmla="*/ 1134319 w 1157468"/>
                <a:gd name="connsiteY9" fmla="*/ 358815 h 1990845"/>
                <a:gd name="connsiteX10" fmla="*/ 1122744 w 1157468"/>
                <a:gd name="connsiteY10" fmla="*/ 277792 h 1990845"/>
                <a:gd name="connsiteX11" fmla="*/ 1030146 w 1157468"/>
                <a:gd name="connsiteY11" fmla="*/ 92597 h 1990845"/>
                <a:gd name="connsiteX12" fmla="*/ 925974 w 1157468"/>
                <a:gd name="connsiteY12" fmla="*/ 34724 h 1990845"/>
                <a:gd name="connsiteX13" fmla="*/ 868101 w 1157468"/>
                <a:gd name="connsiteY13" fmla="*/ 23149 h 1990845"/>
                <a:gd name="connsiteX14" fmla="*/ 578734 w 1157468"/>
                <a:gd name="connsiteY14" fmla="*/ 0 h 1990845"/>
                <a:gd name="connsiteX15" fmla="*/ 300941 w 1157468"/>
                <a:gd name="connsiteY15" fmla="*/ 11574 h 1990845"/>
                <a:gd name="connsiteX16" fmla="*/ 196769 w 1157468"/>
                <a:gd name="connsiteY16" fmla="*/ 57873 h 1990845"/>
                <a:gd name="connsiteX17" fmla="*/ 173620 w 1157468"/>
                <a:gd name="connsiteY17" fmla="*/ 81023 h 1990845"/>
                <a:gd name="connsiteX18" fmla="*/ 150470 w 1157468"/>
                <a:gd name="connsiteY18" fmla="*/ 115747 h 1990845"/>
                <a:gd name="connsiteX19" fmla="*/ 115746 w 1157468"/>
                <a:gd name="connsiteY19" fmla="*/ 162045 h 1990845"/>
                <a:gd name="connsiteX20" fmla="*/ 69448 w 1157468"/>
                <a:gd name="connsiteY20" fmla="*/ 254643 h 1990845"/>
                <a:gd name="connsiteX21" fmla="*/ 57873 w 1157468"/>
                <a:gd name="connsiteY21" fmla="*/ 289367 h 1990845"/>
                <a:gd name="connsiteX22" fmla="*/ 34724 w 1157468"/>
                <a:gd name="connsiteY22" fmla="*/ 428263 h 1990845"/>
                <a:gd name="connsiteX23" fmla="*/ 23149 w 1157468"/>
                <a:gd name="connsiteY23" fmla="*/ 1134319 h 1990845"/>
                <a:gd name="connsiteX24" fmla="*/ 11574 w 1157468"/>
                <a:gd name="connsiteY24" fmla="*/ 1319514 h 1990845"/>
                <a:gd name="connsiteX25" fmla="*/ 0 w 1157468"/>
                <a:gd name="connsiteY25" fmla="*/ 1562582 h 1990845"/>
                <a:gd name="connsiteX26" fmla="*/ 23149 w 1157468"/>
                <a:gd name="connsiteY26" fmla="*/ 1886673 h 1990845"/>
                <a:gd name="connsiteX27" fmla="*/ 34724 w 1157468"/>
                <a:gd name="connsiteY27" fmla="*/ 1921397 h 1990845"/>
                <a:gd name="connsiteX28" fmla="*/ 92597 w 1157468"/>
                <a:gd name="connsiteY28" fmla="*/ 1967696 h 1990845"/>
                <a:gd name="connsiteX29" fmla="*/ 208344 w 1157468"/>
                <a:gd name="connsiteY29" fmla="*/ 1990845 h 1990845"/>
                <a:gd name="connsiteX30" fmla="*/ 937549 w 1157468"/>
                <a:gd name="connsiteY30" fmla="*/ 1979271 h 1990845"/>
                <a:gd name="connsiteX31" fmla="*/ 1018572 w 1157468"/>
                <a:gd name="connsiteY31" fmla="*/ 1944547 h 1990845"/>
                <a:gd name="connsiteX32" fmla="*/ 1041721 w 1157468"/>
                <a:gd name="connsiteY32" fmla="*/ 1921397 h 1990845"/>
                <a:gd name="connsiteX33" fmla="*/ 1064870 w 1157468"/>
                <a:gd name="connsiteY33" fmla="*/ 1875098 h 199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57468" h="1990845">
                  <a:moveTo>
                    <a:pt x="1064870" y="1875098"/>
                  </a:moveTo>
                  <a:cubicBezTo>
                    <a:pt x="1070657" y="1855807"/>
                    <a:pt x="1071842" y="1828663"/>
                    <a:pt x="1076445" y="1805650"/>
                  </a:cubicBezTo>
                  <a:cubicBezTo>
                    <a:pt x="1079565" y="1790051"/>
                    <a:pt x="1086751" y="1775209"/>
                    <a:pt x="1088020" y="1759352"/>
                  </a:cubicBezTo>
                  <a:cubicBezTo>
                    <a:pt x="1094488" y="1678496"/>
                    <a:pt x="1095440" y="1597291"/>
                    <a:pt x="1099594" y="1516283"/>
                  </a:cubicBezTo>
                  <a:cubicBezTo>
                    <a:pt x="1103156" y="1446819"/>
                    <a:pt x="1106093" y="1377309"/>
                    <a:pt x="1111169" y="1307939"/>
                  </a:cubicBezTo>
                  <a:cubicBezTo>
                    <a:pt x="1117669" y="1219102"/>
                    <a:pt x="1126255" y="1130429"/>
                    <a:pt x="1134319" y="1041721"/>
                  </a:cubicBezTo>
                  <a:cubicBezTo>
                    <a:pt x="1137829" y="1003105"/>
                    <a:pt x="1142673" y="964615"/>
                    <a:pt x="1145893" y="925974"/>
                  </a:cubicBezTo>
                  <a:lnTo>
                    <a:pt x="1157468" y="787078"/>
                  </a:lnTo>
                  <a:cubicBezTo>
                    <a:pt x="1153610" y="663615"/>
                    <a:pt x="1152560" y="540032"/>
                    <a:pt x="1145893" y="416688"/>
                  </a:cubicBezTo>
                  <a:cubicBezTo>
                    <a:pt x="1144831" y="397044"/>
                    <a:pt x="1137553" y="378220"/>
                    <a:pt x="1134319" y="358815"/>
                  </a:cubicBezTo>
                  <a:cubicBezTo>
                    <a:pt x="1129834" y="331904"/>
                    <a:pt x="1130442" y="303965"/>
                    <a:pt x="1122744" y="277792"/>
                  </a:cubicBezTo>
                  <a:cubicBezTo>
                    <a:pt x="1092937" y="176451"/>
                    <a:pt x="1081535" y="169680"/>
                    <a:pt x="1030146" y="92597"/>
                  </a:cubicBezTo>
                  <a:cubicBezTo>
                    <a:pt x="1012413" y="65998"/>
                    <a:pt x="953090" y="42859"/>
                    <a:pt x="925974" y="34724"/>
                  </a:cubicBezTo>
                  <a:cubicBezTo>
                    <a:pt x="907131" y="29071"/>
                    <a:pt x="887506" y="26383"/>
                    <a:pt x="868101" y="23149"/>
                  </a:cubicBezTo>
                  <a:cubicBezTo>
                    <a:pt x="750338" y="3521"/>
                    <a:pt x="732437" y="8539"/>
                    <a:pt x="578734" y="0"/>
                  </a:cubicBezTo>
                  <a:cubicBezTo>
                    <a:pt x="486136" y="3858"/>
                    <a:pt x="393159" y="2352"/>
                    <a:pt x="300941" y="11574"/>
                  </a:cubicBezTo>
                  <a:cubicBezTo>
                    <a:pt x="264233" y="15245"/>
                    <a:pt x="225608" y="34801"/>
                    <a:pt x="196769" y="57873"/>
                  </a:cubicBezTo>
                  <a:cubicBezTo>
                    <a:pt x="188248" y="64690"/>
                    <a:pt x="180437" y="72502"/>
                    <a:pt x="173620" y="81023"/>
                  </a:cubicBezTo>
                  <a:cubicBezTo>
                    <a:pt x="164930" y="91886"/>
                    <a:pt x="158556" y="104427"/>
                    <a:pt x="150470" y="115747"/>
                  </a:cubicBezTo>
                  <a:cubicBezTo>
                    <a:pt x="139257" y="131445"/>
                    <a:pt x="127321" y="146612"/>
                    <a:pt x="115746" y="162045"/>
                  </a:cubicBezTo>
                  <a:cubicBezTo>
                    <a:pt x="89146" y="241846"/>
                    <a:pt x="109851" y="214238"/>
                    <a:pt x="69448" y="254643"/>
                  </a:cubicBezTo>
                  <a:cubicBezTo>
                    <a:pt x="65590" y="266218"/>
                    <a:pt x="60266" y="277403"/>
                    <a:pt x="57873" y="289367"/>
                  </a:cubicBezTo>
                  <a:cubicBezTo>
                    <a:pt x="48668" y="335393"/>
                    <a:pt x="34724" y="428263"/>
                    <a:pt x="34724" y="428263"/>
                  </a:cubicBezTo>
                  <a:cubicBezTo>
                    <a:pt x="30866" y="663615"/>
                    <a:pt x="29261" y="899015"/>
                    <a:pt x="23149" y="1134319"/>
                  </a:cubicBezTo>
                  <a:cubicBezTo>
                    <a:pt x="21543" y="1196150"/>
                    <a:pt x="14912" y="1257752"/>
                    <a:pt x="11574" y="1319514"/>
                  </a:cubicBezTo>
                  <a:cubicBezTo>
                    <a:pt x="7196" y="1400510"/>
                    <a:pt x="3858" y="1481559"/>
                    <a:pt x="0" y="1562582"/>
                  </a:cubicBezTo>
                  <a:cubicBezTo>
                    <a:pt x="7398" y="1740140"/>
                    <a:pt x="-10074" y="1770397"/>
                    <a:pt x="23149" y="1886673"/>
                  </a:cubicBezTo>
                  <a:cubicBezTo>
                    <a:pt x="26501" y="1898404"/>
                    <a:pt x="28447" y="1910935"/>
                    <a:pt x="34724" y="1921397"/>
                  </a:cubicBezTo>
                  <a:cubicBezTo>
                    <a:pt x="42452" y="1934277"/>
                    <a:pt x="80990" y="1964125"/>
                    <a:pt x="92597" y="1967696"/>
                  </a:cubicBezTo>
                  <a:cubicBezTo>
                    <a:pt x="130204" y="1979267"/>
                    <a:pt x="208344" y="1990845"/>
                    <a:pt x="208344" y="1990845"/>
                  </a:cubicBezTo>
                  <a:lnTo>
                    <a:pt x="937549" y="1979271"/>
                  </a:lnTo>
                  <a:cubicBezTo>
                    <a:pt x="970754" y="1978280"/>
                    <a:pt x="993863" y="1964315"/>
                    <a:pt x="1018572" y="1944547"/>
                  </a:cubicBezTo>
                  <a:cubicBezTo>
                    <a:pt x="1027093" y="1937730"/>
                    <a:pt x="1034904" y="1929919"/>
                    <a:pt x="1041721" y="1921397"/>
                  </a:cubicBezTo>
                  <a:cubicBezTo>
                    <a:pt x="1067010" y="1889785"/>
                    <a:pt x="1059083" y="1894389"/>
                    <a:pt x="1064870" y="1875098"/>
                  </a:cubicBezTo>
                  <a:close/>
                </a:path>
              </a:pathLst>
            </a:cu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p:cNvSpPr/>
            <p:nvPr/>
          </p:nvSpPr>
          <p:spPr>
            <a:xfrm>
              <a:off x="3851920" y="3622876"/>
              <a:ext cx="1137584" cy="961786"/>
            </a:xfrm>
            <a:custGeom>
              <a:avLst/>
              <a:gdLst>
                <a:gd name="connsiteX0" fmla="*/ 0 w 1137584"/>
                <a:gd name="connsiteY0" fmla="*/ 11575 h 961786"/>
                <a:gd name="connsiteX1" fmla="*/ 11575 w 1137584"/>
                <a:gd name="connsiteY1" fmla="*/ 104172 h 961786"/>
                <a:gd name="connsiteX2" fmla="*/ 34724 w 1137584"/>
                <a:gd name="connsiteY2" fmla="*/ 300942 h 961786"/>
                <a:gd name="connsiteX3" fmla="*/ 46299 w 1137584"/>
                <a:gd name="connsiteY3" fmla="*/ 335666 h 961786"/>
                <a:gd name="connsiteX4" fmla="*/ 57874 w 1137584"/>
                <a:gd name="connsiteY4" fmla="*/ 520861 h 961786"/>
                <a:gd name="connsiteX5" fmla="*/ 69448 w 1137584"/>
                <a:gd name="connsiteY5" fmla="*/ 775504 h 961786"/>
                <a:gd name="connsiteX6" fmla="*/ 127322 w 1137584"/>
                <a:gd name="connsiteY6" fmla="*/ 879676 h 961786"/>
                <a:gd name="connsiteX7" fmla="*/ 162046 w 1137584"/>
                <a:gd name="connsiteY7" fmla="*/ 902825 h 961786"/>
                <a:gd name="connsiteX8" fmla="*/ 185195 w 1137584"/>
                <a:gd name="connsiteY8" fmla="*/ 925975 h 961786"/>
                <a:gd name="connsiteX9" fmla="*/ 231494 w 1137584"/>
                <a:gd name="connsiteY9" fmla="*/ 937549 h 961786"/>
                <a:gd name="connsiteX10" fmla="*/ 428263 w 1137584"/>
                <a:gd name="connsiteY10" fmla="*/ 960699 h 961786"/>
                <a:gd name="connsiteX11" fmla="*/ 1006998 w 1137584"/>
                <a:gd name="connsiteY11" fmla="*/ 937549 h 961786"/>
                <a:gd name="connsiteX12" fmla="*/ 1053296 w 1137584"/>
                <a:gd name="connsiteY12" fmla="*/ 925975 h 961786"/>
                <a:gd name="connsiteX13" fmla="*/ 1076446 w 1137584"/>
                <a:gd name="connsiteY13" fmla="*/ 902825 h 961786"/>
                <a:gd name="connsiteX14" fmla="*/ 1111170 w 1137584"/>
                <a:gd name="connsiteY14" fmla="*/ 891251 h 961786"/>
                <a:gd name="connsiteX15" fmla="*/ 1122744 w 1137584"/>
                <a:gd name="connsiteY15" fmla="*/ 856527 h 961786"/>
                <a:gd name="connsiteX16" fmla="*/ 1122744 w 1137584"/>
                <a:gd name="connsiteY16" fmla="*/ 196770 h 961786"/>
                <a:gd name="connsiteX17" fmla="*/ 1111170 w 1137584"/>
                <a:gd name="connsiteY17" fmla="*/ 57873 h 961786"/>
                <a:gd name="connsiteX18" fmla="*/ 1099595 w 1137584"/>
                <a:gd name="connsiteY18" fmla="*/ 0 h 961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37584" h="961786">
                  <a:moveTo>
                    <a:pt x="0" y="11575"/>
                  </a:moveTo>
                  <a:cubicBezTo>
                    <a:pt x="3858" y="42441"/>
                    <a:pt x="8319" y="73237"/>
                    <a:pt x="11575" y="104172"/>
                  </a:cubicBezTo>
                  <a:cubicBezTo>
                    <a:pt x="19263" y="177210"/>
                    <a:pt x="19453" y="232224"/>
                    <a:pt x="34724" y="300942"/>
                  </a:cubicBezTo>
                  <a:cubicBezTo>
                    <a:pt x="37371" y="312852"/>
                    <a:pt x="42441" y="324091"/>
                    <a:pt x="46299" y="335666"/>
                  </a:cubicBezTo>
                  <a:cubicBezTo>
                    <a:pt x="50157" y="397398"/>
                    <a:pt x="54623" y="459094"/>
                    <a:pt x="57874" y="520861"/>
                  </a:cubicBezTo>
                  <a:cubicBezTo>
                    <a:pt x="62340" y="605712"/>
                    <a:pt x="60396" y="691019"/>
                    <a:pt x="69448" y="775504"/>
                  </a:cubicBezTo>
                  <a:cubicBezTo>
                    <a:pt x="75149" y="828712"/>
                    <a:pt x="90521" y="849009"/>
                    <a:pt x="127322" y="879676"/>
                  </a:cubicBezTo>
                  <a:cubicBezTo>
                    <a:pt x="138009" y="888582"/>
                    <a:pt x="151183" y="894135"/>
                    <a:pt x="162046" y="902825"/>
                  </a:cubicBezTo>
                  <a:cubicBezTo>
                    <a:pt x="170567" y="909642"/>
                    <a:pt x="175434" y="921095"/>
                    <a:pt x="185195" y="925975"/>
                  </a:cubicBezTo>
                  <a:cubicBezTo>
                    <a:pt x="199423" y="933089"/>
                    <a:pt x="215803" y="934934"/>
                    <a:pt x="231494" y="937549"/>
                  </a:cubicBezTo>
                  <a:cubicBezTo>
                    <a:pt x="263315" y="942852"/>
                    <a:pt x="400376" y="957600"/>
                    <a:pt x="428263" y="960699"/>
                  </a:cubicBezTo>
                  <a:cubicBezTo>
                    <a:pt x="638701" y="955916"/>
                    <a:pt x="814600" y="976028"/>
                    <a:pt x="1006998" y="937549"/>
                  </a:cubicBezTo>
                  <a:cubicBezTo>
                    <a:pt x="1022597" y="934429"/>
                    <a:pt x="1037863" y="929833"/>
                    <a:pt x="1053296" y="925975"/>
                  </a:cubicBezTo>
                  <a:cubicBezTo>
                    <a:pt x="1061013" y="918258"/>
                    <a:pt x="1067088" y="908440"/>
                    <a:pt x="1076446" y="902825"/>
                  </a:cubicBezTo>
                  <a:cubicBezTo>
                    <a:pt x="1086908" y="896548"/>
                    <a:pt x="1102543" y="899878"/>
                    <a:pt x="1111170" y="891251"/>
                  </a:cubicBezTo>
                  <a:cubicBezTo>
                    <a:pt x="1119797" y="882624"/>
                    <a:pt x="1118886" y="868102"/>
                    <a:pt x="1122744" y="856527"/>
                  </a:cubicBezTo>
                  <a:cubicBezTo>
                    <a:pt x="1144579" y="550850"/>
                    <a:pt x="1140371" y="681520"/>
                    <a:pt x="1122744" y="196770"/>
                  </a:cubicBezTo>
                  <a:cubicBezTo>
                    <a:pt x="1121056" y="150341"/>
                    <a:pt x="1116932" y="103974"/>
                    <a:pt x="1111170" y="57873"/>
                  </a:cubicBezTo>
                  <a:cubicBezTo>
                    <a:pt x="1098659" y="-42215"/>
                    <a:pt x="1099595" y="39621"/>
                    <a:pt x="1099595" y="0"/>
                  </a:cubicBezTo>
                </a:path>
              </a:pathLst>
            </a:cu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0" name="テキスト ボックス 49"/>
          <p:cNvSpPr txBox="1"/>
          <p:nvPr/>
        </p:nvSpPr>
        <p:spPr>
          <a:xfrm>
            <a:off x="1356780" y="5157192"/>
            <a:ext cx="3503252" cy="1200329"/>
          </a:xfrm>
          <a:prstGeom prst="rect">
            <a:avLst/>
          </a:prstGeom>
          <a:noFill/>
        </p:spPr>
        <p:txBody>
          <a:bodyPr wrap="square" rtlCol="0">
            <a:spAutoFit/>
          </a:bodyPr>
          <a:lstStyle/>
          <a:p>
            <a:r>
              <a:rPr kumimoji="1" lang="en-US" altLang="ja-JP" dirty="0" smtClean="0"/>
              <a:t>A </a:t>
            </a:r>
            <a:r>
              <a:rPr kumimoji="1" lang="ja-JP" altLang="en-US" dirty="0" smtClean="0"/>
              <a:t>からは</a:t>
            </a:r>
            <a:r>
              <a:rPr kumimoji="1" lang="en-US" altLang="ja-JP" dirty="0" smtClean="0"/>
              <a:t> F, B, D </a:t>
            </a:r>
            <a:r>
              <a:rPr kumimoji="1" lang="ja-JP" altLang="en-US" dirty="0" smtClean="0"/>
              <a:t>の</a:t>
            </a:r>
            <a:r>
              <a:rPr kumimoji="1" lang="en-US" altLang="ja-JP" dirty="0" smtClean="0"/>
              <a:t/>
            </a:r>
            <a:br>
              <a:rPr kumimoji="1" lang="en-US" altLang="ja-JP" dirty="0" smtClean="0"/>
            </a:br>
            <a:r>
              <a:rPr kumimoji="1" lang="en-US" altLang="ja-JP" dirty="0" smtClean="0"/>
              <a:t>3 </a:t>
            </a:r>
            <a:r>
              <a:rPr kumimoji="1" lang="ja-JP" altLang="en-US" dirty="0" smtClean="0"/>
              <a:t>つのブロックに分岐するが</a:t>
            </a:r>
            <a:r>
              <a:rPr kumimoji="1" lang="en-US" altLang="ja-JP" dirty="0" smtClean="0"/>
              <a:t/>
            </a:r>
            <a:br>
              <a:rPr kumimoji="1" lang="en-US" altLang="ja-JP" dirty="0" smtClean="0"/>
            </a:br>
            <a:r>
              <a:rPr kumimoji="1" lang="ja-JP" altLang="en-US" dirty="0" smtClean="0"/>
              <a:t>どれも既存の</a:t>
            </a:r>
            <a:r>
              <a:rPr kumimoji="1" lang="en-US" altLang="ja-JP" dirty="0" smtClean="0"/>
              <a:t> Trace </a:t>
            </a:r>
            <a:r>
              <a:rPr kumimoji="1" lang="ja-JP" altLang="en-US" dirty="0" smtClean="0"/>
              <a:t>の中なので</a:t>
            </a:r>
            <a:r>
              <a:rPr kumimoji="1" lang="en-US" altLang="ja-JP" dirty="0" smtClean="0"/>
              <a:t/>
            </a:r>
            <a:br>
              <a:rPr kumimoji="1" lang="en-US" altLang="ja-JP" dirty="0" smtClean="0"/>
            </a:br>
            <a:r>
              <a:rPr kumimoji="1" lang="ja-JP" altLang="en-US" dirty="0" smtClean="0"/>
              <a:t>ここで打ち切る</a:t>
            </a:r>
            <a:endParaRPr kumimoji="1" lang="ja-JP" altLang="en-US" dirty="0"/>
          </a:p>
        </p:txBody>
      </p:sp>
    </p:spTree>
    <p:extLst>
      <p:ext uri="{BB962C8B-B14F-4D97-AF65-F5344CB8AC3E}">
        <p14:creationId xmlns:p14="http://schemas.microsoft.com/office/powerpoint/2010/main" val="2943062801"/>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Tail duplication</a:t>
            </a:r>
            <a:endParaRPr kumimoji="1" lang="ja-JP" altLang="en-US" dirty="0"/>
          </a:p>
        </p:txBody>
      </p:sp>
      <p:sp>
        <p:nvSpPr>
          <p:cNvPr id="34" name="コンテンツ プレースホルダー 33"/>
          <p:cNvSpPr>
            <a:spLocks noGrp="1"/>
          </p:cNvSpPr>
          <p:nvPr>
            <p:ph sz="half" idx="2"/>
          </p:nvPr>
        </p:nvSpPr>
        <p:spPr>
          <a:xfrm>
            <a:off x="4932040" y="1711349"/>
            <a:ext cx="4464496" cy="4525963"/>
          </a:xfrm>
        </p:spPr>
        <p:txBody>
          <a:bodyPr/>
          <a:lstStyle/>
          <a:p>
            <a:r>
              <a:rPr kumimoji="1" lang="ja-JP" altLang="en-US" dirty="0" smtClean="0"/>
              <a:t>分岐の合流地点の</a:t>
            </a:r>
            <a:r>
              <a:rPr kumimoji="1" lang="en-US" altLang="ja-JP" dirty="0" smtClean="0"/>
              <a:t/>
            </a:r>
            <a:br>
              <a:rPr kumimoji="1" lang="en-US" altLang="ja-JP" dirty="0" smtClean="0"/>
            </a:br>
            <a:r>
              <a:rPr lang="en-US" altLang="en-US" dirty="0" smtClean="0"/>
              <a:t>ブロック</a:t>
            </a:r>
            <a:r>
              <a:rPr kumimoji="1" lang="ja-JP" altLang="en-US" dirty="0" smtClean="0"/>
              <a:t>を複製することで</a:t>
            </a:r>
            <a:r>
              <a:rPr kumimoji="1" lang="en-US" altLang="ja-JP" dirty="0" smtClean="0"/>
              <a:t>trace </a:t>
            </a:r>
            <a:r>
              <a:rPr kumimoji="1" lang="ja-JP" altLang="en-US" dirty="0" smtClean="0"/>
              <a:t>をより大きくできる</a:t>
            </a:r>
            <a:r>
              <a:rPr kumimoji="1" lang="en-US" altLang="ja-JP" dirty="0" smtClean="0"/>
              <a:t/>
            </a:r>
            <a:br>
              <a:rPr kumimoji="1" lang="en-US" altLang="ja-JP" dirty="0" smtClean="0"/>
            </a:br>
            <a:r>
              <a:rPr kumimoji="1" lang="ja-JP" altLang="en-US" dirty="0" smtClean="0"/>
              <a:t>ことがある</a:t>
            </a:r>
            <a:endParaRPr kumimoji="1" lang="ja-JP" altLang="en-US" dirty="0"/>
          </a:p>
        </p:txBody>
      </p:sp>
      <p:sp>
        <p:nvSpPr>
          <p:cNvPr id="4" name="正方形/長方形 3"/>
          <p:cNvSpPr/>
          <p:nvPr/>
        </p:nvSpPr>
        <p:spPr>
          <a:xfrm>
            <a:off x="2744460" y="2149221"/>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A</a:t>
            </a:r>
            <a:endParaRPr kumimoji="1" lang="ja-JP" altLang="en-US" dirty="0"/>
          </a:p>
        </p:txBody>
      </p:sp>
      <p:sp>
        <p:nvSpPr>
          <p:cNvPr id="5" name="正方形/長方形 4"/>
          <p:cNvSpPr/>
          <p:nvPr/>
        </p:nvSpPr>
        <p:spPr>
          <a:xfrm>
            <a:off x="4062088" y="3148326"/>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D</a:t>
            </a:r>
            <a:endParaRPr kumimoji="1" lang="ja-JP" altLang="en-US" dirty="0"/>
          </a:p>
        </p:txBody>
      </p:sp>
      <p:sp>
        <p:nvSpPr>
          <p:cNvPr id="6" name="正方形/長方形 5"/>
          <p:cNvSpPr/>
          <p:nvPr/>
        </p:nvSpPr>
        <p:spPr>
          <a:xfrm>
            <a:off x="4062088" y="4093437"/>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E</a:t>
            </a:r>
            <a:endParaRPr kumimoji="1" lang="ja-JP" altLang="en-US" dirty="0"/>
          </a:p>
        </p:txBody>
      </p:sp>
      <p:sp>
        <p:nvSpPr>
          <p:cNvPr id="7" name="正方形/長方形 6"/>
          <p:cNvSpPr/>
          <p:nvPr/>
        </p:nvSpPr>
        <p:spPr>
          <a:xfrm>
            <a:off x="2528436" y="5173557"/>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G</a:t>
            </a:r>
            <a:endParaRPr kumimoji="1" lang="ja-JP" altLang="en-US" dirty="0"/>
          </a:p>
        </p:txBody>
      </p:sp>
      <p:sp>
        <p:nvSpPr>
          <p:cNvPr id="8" name="正方形/長方形 7"/>
          <p:cNvSpPr/>
          <p:nvPr/>
        </p:nvSpPr>
        <p:spPr>
          <a:xfrm>
            <a:off x="1736348" y="3109466"/>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B</a:t>
            </a:r>
            <a:endParaRPr kumimoji="1" lang="ja-JP" altLang="en-US" dirty="0"/>
          </a:p>
        </p:txBody>
      </p:sp>
      <p:sp>
        <p:nvSpPr>
          <p:cNvPr id="9" name="正方形/長方形 8"/>
          <p:cNvSpPr/>
          <p:nvPr/>
        </p:nvSpPr>
        <p:spPr>
          <a:xfrm>
            <a:off x="2528436" y="4093437"/>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C</a:t>
            </a:r>
            <a:endParaRPr kumimoji="1" lang="ja-JP" altLang="en-US" dirty="0"/>
          </a:p>
        </p:txBody>
      </p:sp>
      <p:sp>
        <p:nvSpPr>
          <p:cNvPr id="10" name="正方形/長方形 9"/>
          <p:cNvSpPr/>
          <p:nvPr/>
        </p:nvSpPr>
        <p:spPr>
          <a:xfrm>
            <a:off x="799247" y="4085016"/>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F</a:t>
            </a:r>
            <a:endParaRPr kumimoji="1" lang="ja-JP" altLang="en-US" dirty="0"/>
          </a:p>
        </p:txBody>
      </p:sp>
      <p:cxnSp>
        <p:nvCxnSpPr>
          <p:cNvPr id="11" name="直線矢印コネクタ 10"/>
          <p:cNvCxnSpPr/>
          <p:nvPr/>
        </p:nvCxnSpPr>
        <p:spPr>
          <a:xfrm>
            <a:off x="3313435" y="1772816"/>
            <a:ext cx="0" cy="3273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a:off x="3481037" y="2803839"/>
            <a:ext cx="802932" cy="3444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a:endCxn id="8" idx="0"/>
          </p:cNvCxnSpPr>
          <p:nvPr/>
        </p:nvCxnSpPr>
        <p:spPr>
          <a:xfrm flipH="1">
            <a:off x="2152923" y="2803839"/>
            <a:ext cx="775200" cy="3056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a:stCxn id="5" idx="2"/>
            <a:endCxn id="6" idx="0"/>
          </p:cNvCxnSpPr>
          <p:nvPr/>
        </p:nvCxnSpPr>
        <p:spPr>
          <a:xfrm>
            <a:off x="4478663" y="3802944"/>
            <a:ext cx="0" cy="2904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a:stCxn id="9" idx="2"/>
            <a:endCxn id="7" idx="0"/>
          </p:cNvCxnSpPr>
          <p:nvPr/>
        </p:nvCxnSpPr>
        <p:spPr>
          <a:xfrm>
            <a:off x="2945011" y="4748055"/>
            <a:ext cx="0" cy="4255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a:endCxn id="10" idx="0"/>
          </p:cNvCxnSpPr>
          <p:nvPr/>
        </p:nvCxnSpPr>
        <p:spPr>
          <a:xfrm flipH="1">
            <a:off x="1215822" y="3764084"/>
            <a:ext cx="662350" cy="3209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endCxn id="9" idx="0"/>
          </p:cNvCxnSpPr>
          <p:nvPr/>
        </p:nvCxnSpPr>
        <p:spPr>
          <a:xfrm>
            <a:off x="2339753" y="3764084"/>
            <a:ext cx="605258" cy="3293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a:off x="4759758" y="3798310"/>
            <a:ext cx="416575" cy="2867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a:stCxn id="7" idx="2"/>
          </p:cNvCxnSpPr>
          <p:nvPr/>
        </p:nvCxnSpPr>
        <p:spPr>
          <a:xfrm>
            <a:off x="2945011" y="5828175"/>
            <a:ext cx="1" cy="22317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H="1" flipV="1">
            <a:off x="395537" y="6051352"/>
            <a:ext cx="4077164" cy="11886"/>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flipV="1">
            <a:off x="395537" y="2476530"/>
            <a:ext cx="0" cy="3574822"/>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a:endCxn id="4" idx="1"/>
          </p:cNvCxnSpPr>
          <p:nvPr/>
        </p:nvCxnSpPr>
        <p:spPr>
          <a:xfrm>
            <a:off x="395537" y="2476530"/>
            <a:ext cx="234892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a:off x="3059832" y="5730582"/>
            <a:ext cx="0" cy="5787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正方形/長方形 34"/>
          <p:cNvSpPr/>
          <p:nvPr/>
        </p:nvSpPr>
        <p:spPr>
          <a:xfrm>
            <a:off x="4056126" y="5177585"/>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G</a:t>
            </a:r>
            <a:endParaRPr kumimoji="1" lang="ja-JP" altLang="en-US" dirty="0"/>
          </a:p>
        </p:txBody>
      </p:sp>
      <p:cxnSp>
        <p:nvCxnSpPr>
          <p:cNvPr id="38" name="直線矢印コネクタ 37"/>
          <p:cNvCxnSpPr/>
          <p:nvPr/>
        </p:nvCxnSpPr>
        <p:spPr>
          <a:xfrm>
            <a:off x="4478663" y="4752083"/>
            <a:ext cx="0" cy="4255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p:nvPr/>
        </p:nvCxnSpPr>
        <p:spPr>
          <a:xfrm>
            <a:off x="4572000" y="5730582"/>
            <a:ext cx="0" cy="5787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正方形/長方形 39"/>
          <p:cNvSpPr/>
          <p:nvPr/>
        </p:nvSpPr>
        <p:spPr>
          <a:xfrm>
            <a:off x="799247" y="5173557"/>
            <a:ext cx="833150" cy="6546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G</a:t>
            </a:r>
            <a:endParaRPr kumimoji="1" lang="ja-JP" altLang="en-US" dirty="0"/>
          </a:p>
        </p:txBody>
      </p:sp>
      <p:cxnSp>
        <p:nvCxnSpPr>
          <p:cNvPr id="41" name="直線矢印コネクタ 40"/>
          <p:cNvCxnSpPr/>
          <p:nvPr/>
        </p:nvCxnSpPr>
        <p:spPr>
          <a:xfrm>
            <a:off x="1315121" y="5726554"/>
            <a:ext cx="0" cy="5827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a:off x="1206414" y="4731323"/>
            <a:ext cx="0" cy="4255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a:off x="4463657" y="5840061"/>
            <a:ext cx="1" cy="223177"/>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1206413" y="5817297"/>
            <a:ext cx="1" cy="223177"/>
          </a:xfrm>
          <a:prstGeom prst="line">
            <a:avLst/>
          </a:prstGeom>
        </p:spPr>
        <p:style>
          <a:lnRef idx="1">
            <a:schemeClr val="accent1"/>
          </a:lnRef>
          <a:fillRef idx="0">
            <a:schemeClr val="accent1"/>
          </a:fillRef>
          <a:effectRef idx="0">
            <a:schemeClr val="accent1"/>
          </a:effectRef>
          <a:fontRef idx="minor">
            <a:schemeClr val="tx1"/>
          </a:fontRef>
        </p:style>
      </p:cxnSp>
      <p:sp>
        <p:nvSpPr>
          <p:cNvPr id="30" name="フリーフォーム 29"/>
          <p:cNvSpPr/>
          <p:nvPr/>
        </p:nvSpPr>
        <p:spPr>
          <a:xfrm>
            <a:off x="2592883" y="2016690"/>
            <a:ext cx="2467632" cy="4009590"/>
          </a:xfrm>
          <a:custGeom>
            <a:avLst/>
            <a:gdLst>
              <a:gd name="connsiteX0" fmla="*/ 989561 w 2467632"/>
              <a:gd name="connsiteY0" fmla="*/ 25052 h 4009590"/>
              <a:gd name="connsiteX1" fmla="*/ 926931 w 2467632"/>
              <a:gd name="connsiteY1" fmla="*/ 50105 h 4009590"/>
              <a:gd name="connsiteX2" fmla="*/ 851775 w 2467632"/>
              <a:gd name="connsiteY2" fmla="*/ 62631 h 4009590"/>
              <a:gd name="connsiteX3" fmla="*/ 814196 w 2467632"/>
              <a:gd name="connsiteY3" fmla="*/ 75157 h 4009590"/>
              <a:gd name="connsiteX4" fmla="*/ 701462 w 2467632"/>
              <a:gd name="connsiteY4" fmla="*/ 62631 h 4009590"/>
              <a:gd name="connsiteX5" fmla="*/ 663884 w 2467632"/>
              <a:gd name="connsiteY5" fmla="*/ 50105 h 4009590"/>
              <a:gd name="connsiteX6" fmla="*/ 601254 w 2467632"/>
              <a:gd name="connsiteY6" fmla="*/ 37578 h 4009590"/>
              <a:gd name="connsiteX7" fmla="*/ 551150 w 2467632"/>
              <a:gd name="connsiteY7" fmla="*/ 25052 h 4009590"/>
              <a:gd name="connsiteX8" fmla="*/ 513572 w 2467632"/>
              <a:gd name="connsiteY8" fmla="*/ 12526 h 4009590"/>
              <a:gd name="connsiteX9" fmla="*/ 450942 w 2467632"/>
              <a:gd name="connsiteY9" fmla="*/ 0 h 4009590"/>
              <a:gd name="connsiteX10" fmla="*/ 200421 w 2467632"/>
              <a:gd name="connsiteY10" fmla="*/ 25052 h 4009590"/>
              <a:gd name="connsiteX11" fmla="*/ 162843 w 2467632"/>
              <a:gd name="connsiteY11" fmla="*/ 37578 h 4009590"/>
              <a:gd name="connsiteX12" fmla="*/ 125265 w 2467632"/>
              <a:gd name="connsiteY12" fmla="*/ 62631 h 4009590"/>
              <a:gd name="connsiteX13" fmla="*/ 87687 w 2467632"/>
              <a:gd name="connsiteY13" fmla="*/ 75157 h 4009590"/>
              <a:gd name="connsiteX14" fmla="*/ 25057 w 2467632"/>
              <a:gd name="connsiteY14" fmla="*/ 162839 h 4009590"/>
              <a:gd name="connsiteX15" fmla="*/ 12531 w 2467632"/>
              <a:gd name="connsiteY15" fmla="*/ 212943 h 4009590"/>
              <a:gd name="connsiteX16" fmla="*/ 12531 w 2467632"/>
              <a:gd name="connsiteY16" fmla="*/ 764088 h 4009590"/>
              <a:gd name="connsiteX17" fmla="*/ 50109 w 2467632"/>
              <a:gd name="connsiteY17" fmla="*/ 814192 h 4009590"/>
              <a:gd name="connsiteX18" fmla="*/ 75161 w 2467632"/>
              <a:gd name="connsiteY18" fmla="*/ 851770 h 4009590"/>
              <a:gd name="connsiteX19" fmla="*/ 125265 w 2467632"/>
              <a:gd name="connsiteY19" fmla="*/ 876822 h 4009590"/>
              <a:gd name="connsiteX20" fmla="*/ 225473 w 2467632"/>
              <a:gd name="connsiteY20" fmla="*/ 914400 h 4009590"/>
              <a:gd name="connsiteX21" fmla="*/ 288103 w 2467632"/>
              <a:gd name="connsiteY21" fmla="*/ 951978 h 4009590"/>
              <a:gd name="connsiteX22" fmla="*/ 375785 w 2467632"/>
              <a:gd name="connsiteY22" fmla="*/ 964505 h 4009590"/>
              <a:gd name="connsiteX23" fmla="*/ 789144 w 2467632"/>
              <a:gd name="connsiteY23" fmla="*/ 951978 h 4009590"/>
              <a:gd name="connsiteX24" fmla="*/ 951983 w 2467632"/>
              <a:gd name="connsiteY24" fmla="*/ 964505 h 4009590"/>
              <a:gd name="connsiteX25" fmla="*/ 1027139 w 2467632"/>
              <a:gd name="connsiteY25" fmla="*/ 1014609 h 4009590"/>
              <a:gd name="connsiteX26" fmla="*/ 1064717 w 2467632"/>
              <a:gd name="connsiteY26" fmla="*/ 1039661 h 4009590"/>
              <a:gd name="connsiteX27" fmla="*/ 1139873 w 2467632"/>
              <a:gd name="connsiteY27" fmla="*/ 1064713 h 4009590"/>
              <a:gd name="connsiteX28" fmla="*/ 1177451 w 2467632"/>
              <a:gd name="connsiteY28" fmla="*/ 1089765 h 4009590"/>
              <a:gd name="connsiteX29" fmla="*/ 1189977 w 2467632"/>
              <a:gd name="connsiteY29" fmla="*/ 1127343 h 4009590"/>
              <a:gd name="connsiteX30" fmla="*/ 1215029 w 2467632"/>
              <a:gd name="connsiteY30" fmla="*/ 1164921 h 4009590"/>
              <a:gd name="connsiteX31" fmla="*/ 1290185 w 2467632"/>
              <a:gd name="connsiteY31" fmla="*/ 1252603 h 4009590"/>
              <a:gd name="connsiteX32" fmla="*/ 1315238 w 2467632"/>
              <a:gd name="connsiteY32" fmla="*/ 1290181 h 4009590"/>
              <a:gd name="connsiteX33" fmla="*/ 1327764 w 2467632"/>
              <a:gd name="connsiteY33" fmla="*/ 1352811 h 4009590"/>
              <a:gd name="connsiteX34" fmla="*/ 1340290 w 2467632"/>
              <a:gd name="connsiteY34" fmla="*/ 1390389 h 4009590"/>
              <a:gd name="connsiteX35" fmla="*/ 1365342 w 2467632"/>
              <a:gd name="connsiteY35" fmla="*/ 1753644 h 4009590"/>
              <a:gd name="connsiteX36" fmla="*/ 1365342 w 2467632"/>
              <a:gd name="connsiteY36" fmla="*/ 3093929 h 4009590"/>
              <a:gd name="connsiteX37" fmla="*/ 1352816 w 2467632"/>
              <a:gd name="connsiteY37" fmla="*/ 3131507 h 4009590"/>
              <a:gd name="connsiteX38" fmla="*/ 1365342 w 2467632"/>
              <a:gd name="connsiteY38" fmla="*/ 3933173 h 4009590"/>
              <a:gd name="connsiteX39" fmla="*/ 1402920 w 2467632"/>
              <a:gd name="connsiteY39" fmla="*/ 3945699 h 4009590"/>
              <a:gd name="connsiteX40" fmla="*/ 1615862 w 2467632"/>
              <a:gd name="connsiteY40" fmla="*/ 3958225 h 4009590"/>
              <a:gd name="connsiteX41" fmla="*/ 1741122 w 2467632"/>
              <a:gd name="connsiteY41" fmla="*/ 3970751 h 4009590"/>
              <a:gd name="connsiteX42" fmla="*/ 1803753 w 2467632"/>
              <a:gd name="connsiteY42" fmla="*/ 3983277 h 4009590"/>
              <a:gd name="connsiteX43" fmla="*/ 2129429 w 2467632"/>
              <a:gd name="connsiteY43" fmla="*/ 3995803 h 4009590"/>
              <a:gd name="connsiteX44" fmla="*/ 2367424 w 2467632"/>
              <a:gd name="connsiteY44" fmla="*/ 3995803 h 4009590"/>
              <a:gd name="connsiteX45" fmla="*/ 2405002 w 2467632"/>
              <a:gd name="connsiteY45" fmla="*/ 3945699 h 4009590"/>
              <a:gd name="connsiteX46" fmla="*/ 2417528 w 2467632"/>
              <a:gd name="connsiteY46" fmla="*/ 3908121 h 4009590"/>
              <a:gd name="connsiteX47" fmla="*/ 2442580 w 2467632"/>
              <a:gd name="connsiteY47" fmla="*/ 3732757 h 4009590"/>
              <a:gd name="connsiteX48" fmla="*/ 2455106 w 2467632"/>
              <a:gd name="connsiteY48" fmla="*/ 3344450 h 4009590"/>
              <a:gd name="connsiteX49" fmla="*/ 2467632 w 2467632"/>
              <a:gd name="connsiteY49" fmla="*/ 3156559 h 4009590"/>
              <a:gd name="connsiteX50" fmla="*/ 2455106 w 2467632"/>
              <a:gd name="connsiteY50" fmla="*/ 2467628 h 4009590"/>
              <a:gd name="connsiteX51" fmla="*/ 2430054 w 2467632"/>
              <a:gd name="connsiteY51" fmla="*/ 1741118 h 4009590"/>
              <a:gd name="connsiteX52" fmla="*/ 2417528 w 2467632"/>
              <a:gd name="connsiteY52" fmla="*/ 1515650 h 4009590"/>
              <a:gd name="connsiteX53" fmla="*/ 2405002 w 2467632"/>
              <a:gd name="connsiteY53" fmla="*/ 1227551 h 4009590"/>
              <a:gd name="connsiteX54" fmla="*/ 2379950 w 2467632"/>
              <a:gd name="connsiteY54" fmla="*/ 1039661 h 4009590"/>
              <a:gd name="connsiteX55" fmla="*/ 2367424 w 2467632"/>
              <a:gd name="connsiteY55" fmla="*/ 1002083 h 4009590"/>
              <a:gd name="connsiteX56" fmla="*/ 2279742 w 2467632"/>
              <a:gd name="connsiteY56" fmla="*/ 901874 h 4009590"/>
              <a:gd name="connsiteX57" fmla="*/ 2192059 w 2467632"/>
              <a:gd name="connsiteY57" fmla="*/ 801666 h 4009590"/>
              <a:gd name="connsiteX58" fmla="*/ 2154481 w 2467632"/>
              <a:gd name="connsiteY58" fmla="*/ 764088 h 4009590"/>
              <a:gd name="connsiteX59" fmla="*/ 2116903 w 2467632"/>
              <a:gd name="connsiteY59" fmla="*/ 739036 h 4009590"/>
              <a:gd name="connsiteX60" fmla="*/ 1966591 w 2467632"/>
              <a:gd name="connsiteY60" fmla="*/ 638828 h 4009590"/>
              <a:gd name="connsiteX61" fmla="*/ 1803753 w 2467632"/>
              <a:gd name="connsiteY61" fmla="*/ 501042 h 4009590"/>
              <a:gd name="connsiteX62" fmla="*/ 1753649 w 2467632"/>
              <a:gd name="connsiteY62" fmla="*/ 475989 h 4009590"/>
              <a:gd name="connsiteX63" fmla="*/ 1653440 w 2467632"/>
              <a:gd name="connsiteY63" fmla="*/ 375781 h 4009590"/>
              <a:gd name="connsiteX64" fmla="*/ 1578284 w 2467632"/>
              <a:gd name="connsiteY64" fmla="*/ 325677 h 4009590"/>
              <a:gd name="connsiteX65" fmla="*/ 1540706 w 2467632"/>
              <a:gd name="connsiteY65" fmla="*/ 300625 h 4009590"/>
              <a:gd name="connsiteX66" fmla="*/ 1490602 w 2467632"/>
              <a:gd name="connsiteY66" fmla="*/ 250521 h 4009590"/>
              <a:gd name="connsiteX67" fmla="*/ 1377868 w 2467632"/>
              <a:gd name="connsiteY67" fmla="*/ 175365 h 4009590"/>
              <a:gd name="connsiteX68" fmla="*/ 1327764 w 2467632"/>
              <a:gd name="connsiteY68" fmla="*/ 150313 h 4009590"/>
              <a:gd name="connsiteX69" fmla="*/ 1277659 w 2467632"/>
              <a:gd name="connsiteY69" fmla="*/ 112735 h 4009590"/>
              <a:gd name="connsiteX70" fmla="*/ 1164925 w 2467632"/>
              <a:gd name="connsiteY70" fmla="*/ 75157 h 4009590"/>
              <a:gd name="connsiteX71" fmla="*/ 1052191 w 2467632"/>
              <a:gd name="connsiteY71" fmla="*/ 37578 h 4009590"/>
              <a:gd name="connsiteX72" fmla="*/ 989561 w 2467632"/>
              <a:gd name="connsiteY72" fmla="*/ 25052 h 4009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467632" h="4009590">
                <a:moveTo>
                  <a:pt x="989561" y="25052"/>
                </a:moveTo>
                <a:cubicBezTo>
                  <a:pt x="968684" y="27140"/>
                  <a:pt x="948624" y="44189"/>
                  <a:pt x="926931" y="50105"/>
                </a:cubicBezTo>
                <a:cubicBezTo>
                  <a:pt x="902428" y="56788"/>
                  <a:pt x="876568" y="57122"/>
                  <a:pt x="851775" y="62631"/>
                </a:cubicBezTo>
                <a:cubicBezTo>
                  <a:pt x="838886" y="65495"/>
                  <a:pt x="826722" y="70982"/>
                  <a:pt x="814196" y="75157"/>
                </a:cubicBezTo>
                <a:cubicBezTo>
                  <a:pt x="776618" y="70982"/>
                  <a:pt x="738757" y="68847"/>
                  <a:pt x="701462" y="62631"/>
                </a:cubicBezTo>
                <a:cubicBezTo>
                  <a:pt x="688438" y="60460"/>
                  <a:pt x="676693" y="53307"/>
                  <a:pt x="663884" y="50105"/>
                </a:cubicBezTo>
                <a:cubicBezTo>
                  <a:pt x="643230" y="44941"/>
                  <a:pt x="622037" y="42197"/>
                  <a:pt x="601254" y="37578"/>
                </a:cubicBezTo>
                <a:cubicBezTo>
                  <a:pt x="584449" y="33843"/>
                  <a:pt x="567703" y="29781"/>
                  <a:pt x="551150" y="25052"/>
                </a:cubicBezTo>
                <a:cubicBezTo>
                  <a:pt x="538454" y="21425"/>
                  <a:pt x="526381" y="15728"/>
                  <a:pt x="513572" y="12526"/>
                </a:cubicBezTo>
                <a:cubicBezTo>
                  <a:pt x="492918" y="7362"/>
                  <a:pt x="471819" y="4175"/>
                  <a:pt x="450942" y="0"/>
                </a:cubicBezTo>
                <a:cubicBezTo>
                  <a:pt x="341659" y="7286"/>
                  <a:pt x="290734" y="2474"/>
                  <a:pt x="200421" y="25052"/>
                </a:cubicBezTo>
                <a:cubicBezTo>
                  <a:pt x="187612" y="28254"/>
                  <a:pt x="175369" y="33403"/>
                  <a:pt x="162843" y="37578"/>
                </a:cubicBezTo>
                <a:cubicBezTo>
                  <a:pt x="150317" y="45929"/>
                  <a:pt x="138730" y="55898"/>
                  <a:pt x="125265" y="62631"/>
                </a:cubicBezTo>
                <a:cubicBezTo>
                  <a:pt x="113455" y="68536"/>
                  <a:pt x="98673" y="67833"/>
                  <a:pt x="87687" y="75157"/>
                </a:cubicBezTo>
                <a:cubicBezTo>
                  <a:pt x="55796" y="96417"/>
                  <a:pt x="38118" y="128009"/>
                  <a:pt x="25057" y="162839"/>
                </a:cubicBezTo>
                <a:cubicBezTo>
                  <a:pt x="19012" y="178958"/>
                  <a:pt x="16706" y="196242"/>
                  <a:pt x="12531" y="212943"/>
                </a:cubicBezTo>
                <a:cubicBezTo>
                  <a:pt x="9909" y="288979"/>
                  <a:pt x="-14306" y="636612"/>
                  <a:pt x="12531" y="764088"/>
                </a:cubicBezTo>
                <a:cubicBezTo>
                  <a:pt x="16832" y="784517"/>
                  <a:pt x="37975" y="797204"/>
                  <a:pt x="50109" y="814192"/>
                </a:cubicBezTo>
                <a:cubicBezTo>
                  <a:pt x="58859" y="826442"/>
                  <a:pt x="63596" y="842132"/>
                  <a:pt x="75161" y="851770"/>
                </a:cubicBezTo>
                <a:cubicBezTo>
                  <a:pt x="89506" y="863724"/>
                  <a:pt x="108102" y="869466"/>
                  <a:pt x="125265" y="876822"/>
                </a:cubicBezTo>
                <a:cubicBezTo>
                  <a:pt x="201152" y="909345"/>
                  <a:pt x="121671" y="862499"/>
                  <a:pt x="225473" y="914400"/>
                </a:cubicBezTo>
                <a:cubicBezTo>
                  <a:pt x="247249" y="925288"/>
                  <a:pt x="265006" y="944279"/>
                  <a:pt x="288103" y="951978"/>
                </a:cubicBezTo>
                <a:cubicBezTo>
                  <a:pt x="316112" y="961315"/>
                  <a:pt x="346558" y="960329"/>
                  <a:pt x="375785" y="964505"/>
                </a:cubicBezTo>
                <a:cubicBezTo>
                  <a:pt x="513571" y="960329"/>
                  <a:pt x="651294" y="951978"/>
                  <a:pt x="789144" y="951978"/>
                </a:cubicBezTo>
                <a:cubicBezTo>
                  <a:pt x="843584" y="951978"/>
                  <a:pt x="899335" y="950650"/>
                  <a:pt x="951983" y="964505"/>
                </a:cubicBezTo>
                <a:cubicBezTo>
                  <a:pt x="981100" y="972168"/>
                  <a:pt x="1002087" y="997908"/>
                  <a:pt x="1027139" y="1014609"/>
                </a:cubicBezTo>
                <a:lnTo>
                  <a:pt x="1064717" y="1039661"/>
                </a:lnTo>
                <a:cubicBezTo>
                  <a:pt x="1086689" y="1054309"/>
                  <a:pt x="1139873" y="1064713"/>
                  <a:pt x="1139873" y="1064713"/>
                </a:cubicBezTo>
                <a:cubicBezTo>
                  <a:pt x="1152399" y="1073064"/>
                  <a:pt x="1168047" y="1078010"/>
                  <a:pt x="1177451" y="1089765"/>
                </a:cubicBezTo>
                <a:cubicBezTo>
                  <a:pt x="1185699" y="1100075"/>
                  <a:pt x="1184072" y="1115533"/>
                  <a:pt x="1189977" y="1127343"/>
                </a:cubicBezTo>
                <a:cubicBezTo>
                  <a:pt x="1196710" y="1140808"/>
                  <a:pt x="1206279" y="1152671"/>
                  <a:pt x="1215029" y="1164921"/>
                </a:cubicBezTo>
                <a:cubicBezTo>
                  <a:pt x="1308840" y="1296256"/>
                  <a:pt x="1199149" y="1143361"/>
                  <a:pt x="1290185" y="1252603"/>
                </a:cubicBezTo>
                <a:cubicBezTo>
                  <a:pt x="1299823" y="1264168"/>
                  <a:pt x="1306887" y="1277655"/>
                  <a:pt x="1315238" y="1290181"/>
                </a:cubicBezTo>
                <a:cubicBezTo>
                  <a:pt x="1319413" y="1311058"/>
                  <a:pt x="1322600" y="1332157"/>
                  <a:pt x="1327764" y="1352811"/>
                </a:cubicBezTo>
                <a:cubicBezTo>
                  <a:pt x="1330966" y="1365620"/>
                  <a:pt x="1338423" y="1377318"/>
                  <a:pt x="1340290" y="1390389"/>
                </a:cubicBezTo>
                <a:cubicBezTo>
                  <a:pt x="1352598" y="1476543"/>
                  <a:pt x="1361737" y="1688751"/>
                  <a:pt x="1365342" y="1753644"/>
                </a:cubicBezTo>
                <a:cubicBezTo>
                  <a:pt x="1377285" y="2374661"/>
                  <a:pt x="1387104" y="2462844"/>
                  <a:pt x="1365342" y="3093929"/>
                </a:cubicBezTo>
                <a:cubicBezTo>
                  <a:pt x="1364887" y="3107125"/>
                  <a:pt x="1356991" y="3118981"/>
                  <a:pt x="1352816" y="3131507"/>
                </a:cubicBezTo>
                <a:cubicBezTo>
                  <a:pt x="1356991" y="3398729"/>
                  <a:pt x="1348927" y="3666423"/>
                  <a:pt x="1365342" y="3933173"/>
                </a:cubicBezTo>
                <a:cubicBezTo>
                  <a:pt x="1366153" y="3946352"/>
                  <a:pt x="1389782" y="3944385"/>
                  <a:pt x="1402920" y="3945699"/>
                </a:cubicBezTo>
                <a:cubicBezTo>
                  <a:pt x="1473670" y="3952774"/>
                  <a:pt x="1544953" y="3952972"/>
                  <a:pt x="1615862" y="3958225"/>
                </a:cubicBezTo>
                <a:cubicBezTo>
                  <a:pt x="1657709" y="3961325"/>
                  <a:pt x="1699529" y="3965205"/>
                  <a:pt x="1741122" y="3970751"/>
                </a:cubicBezTo>
                <a:cubicBezTo>
                  <a:pt x="1762226" y="3973565"/>
                  <a:pt x="1782507" y="3981906"/>
                  <a:pt x="1803753" y="3983277"/>
                </a:cubicBezTo>
                <a:cubicBezTo>
                  <a:pt x="1912167" y="3990271"/>
                  <a:pt x="2020870" y="3991628"/>
                  <a:pt x="2129429" y="3995803"/>
                </a:cubicBezTo>
                <a:cubicBezTo>
                  <a:pt x="2199605" y="4003600"/>
                  <a:pt x="2298059" y="4022482"/>
                  <a:pt x="2367424" y="3995803"/>
                </a:cubicBezTo>
                <a:cubicBezTo>
                  <a:pt x="2386909" y="3988309"/>
                  <a:pt x="2392476" y="3962400"/>
                  <a:pt x="2405002" y="3945699"/>
                </a:cubicBezTo>
                <a:cubicBezTo>
                  <a:pt x="2409177" y="3933173"/>
                  <a:pt x="2414326" y="3920930"/>
                  <a:pt x="2417528" y="3908121"/>
                </a:cubicBezTo>
                <a:cubicBezTo>
                  <a:pt x="2433481" y="3844310"/>
                  <a:pt x="2434786" y="3802907"/>
                  <a:pt x="2442580" y="3732757"/>
                </a:cubicBezTo>
                <a:cubicBezTo>
                  <a:pt x="2446755" y="3603321"/>
                  <a:pt x="2449481" y="3473831"/>
                  <a:pt x="2455106" y="3344450"/>
                </a:cubicBezTo>
                <a:cubicBezTo>
                  <a:pt x="2457833" y="3281740"/>
                  <a:pt x="2467632" y="3219328"/>
                  <a:pt x="2467632" y="3156559"/>
                </a:cubicBezTo>
                <a:cubicBezTo>
                  <a:pt x="2467632" y="2926877"/>
                  <a:pt x="2460209" y="2697253"/>
                  <a:pt x="2455106" y="2467628"/>
                </a:cubicBezTo>
                <a:cubicBezTo>
                  <a:pt x="2448997" y="2192744"/>
                  <a:pt x="2442906" y="2004582"/>
                  <a:pt x="2430054" y="1741118"/>
                </a:cubicBezTo>
                <a:cubicBezTo>
                  <a:pt x="2426387" y="1665936"/>
                  <a:pt x="2421195" y="1590832"/>
                  <a:pt x="2417528" y="1515650"/>
                </a:cubicBezTo>
                <a:cubicBezTo>
                  <a:pt x="2412845" y="1419640"/>
                  <a:pt x="2410647" y="1323509"/>
                  <a:pt x="2405002" y="1227551"/>
                </a:cubicBezTo>
                <a:cubicBezTo>
                  <a:pt x="2399530" y="1134524"/>
                  <a:pt x="2400446" y="1111398"/>
                  <a:pt x="2379950" y="1039661"/>
                </a:cubicBezTo>
                <a:cubicBezTo>
                  <a:pt x="2376323" y="1026965"/>
                  <a:pt x="2373329" y="1013893"/>
                  <a:pt x="2367424" y="1002083"/>
                </a:cubicBezTo>
                <a:cubicBezTo>
                  <a:pt x="2330062" y="927360"/>
                  <a:pt x="2345040" y="999821"/>
                  <a:pt x="2279742" y="901874"/>
                </a:cubicBezTo>
                <a:cubicBezTo>
                  <a:pt x="2238312" y="839730"/>
                  <a:pt x="2265336" y="874942"/>
                  <a:pt x="2192059" y="801666"/>
                </a:cubicBezTo>
                <a:cubicBezTo>
                  <a:pt x="2179533" y="789140"/>
                  <a:pt x="2169220" y="773914"/>
                  <a:pt x="2154481" y="764088"/>
                </a:cubicBezTo>
                <a:cubicBezTo>
                  <a:pt x="2141955" y="755737"/>
                  <a:pt x="2128947" y="748069"/>
                  <a:pt x="2116903" y="739036"/>
                </a:cubicBezTo>
                <a:cubicBezTo>
                  <a:pt x="1985536" y="640511"/>
                  <a:pt x="2051609" y="667167"/>
                  <a:pt x="1966591" y="638828"/>
                </a:cubicBezTo>
                <a:cubicBezTo>
                  <a:pt x="1919035" y="591272"/>
                  <a:pt x="1862146" y="530239"/>
                  <a:pt x="1803753" y="501042"/>
                </a:cubicBezTo>
                <a:cubicBezTo>
                  <a:pt x="1787052" y="492691"/>
                  <a:pt x="1767994" y="487943"/>
                  <a:pt x="1753649" y="475989"/>
                </a:cubicBezTo>
                <a:cubicBezTo>
                  <a:pt x="1717359" y="445747"/>
                  <a:pt x="1686843" y="409184"/>
                  <a:pt x="1653440" y="375781"/>
                </a:cubicBezTo>
                <a:cubicBezTo>
                  <a:pt x="1632150" y="354491"/>
                  <a:pt x="1603336" y="342378"/>
                  <a:pt x="1578284" y="325677"/>
                </a:cubicBezTo>
                <a:cubicBezTo>
                  <a:pt x="1565758" y="317326"/>
                  <a:pt x="1551351" y="311270"/>
                  <a:pt x="1540706" y="300625"/>
                </a:cubicBezTo>
                <a:cubicBezTo>
                  <a:pt x="1524005" y="283924"/>
                  <a:pt x="1509046" y="265276"/>
                  <a:pt x="1490602" y="250521"/>
                </a:cubicBezTo>
                <a:lnTo>
                  <a:pt x="1377868" y="175365"/>
                </a:lnTo>
                <a:cubicBezTo>
                  <a:pt x="1362331" y="165007"/>
                  <a:pt x="1343598" y="160209"/>
                  <a:pt x="1327764" y="150313"/>
                </a:cubicBezTo>
                <a:cubicBezTo>
                  <a:pt x="1310060" y="139248"/>
                  <a:pt x="1295909" y="122874"/>
                  <a:pt x="1277659" y="112735"/>
                </a:cubicBezTo>
                <a:cubicBezTo>
                  <a:pt x="1228518" y="85435"/>
                  <a:pt x="1214277" y="89962"/>
                  <a:pt x="1164925" y="75157"/>
                </a:cubicBezTo>
                <a:cubicBezTo>
                  <a:pt x="1164840" y="75132"/>
                  <a:pt x="1071022" y="43855"/>
                  <a:pt x="1052191" y="37578"/>
                </a:cubicBezTo>
                <a:cubicBezTo>
                  <a:pt x="1006693" y="22411"/>
                  <a:pt x="1010438" y="22964"/>
                  <a:pt x="989561" y="25052"/>
                </a:cubicBezTo>
                <a:close/>
              </a:path>
            </a:pathLst>
          </a:cu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p:cNvSpPr/>
          <p:nvPr/>
        </p:nvSpPr>
        <p:spPr>
          <a:xfrm>
            <a:off x="1588082" y="3006247"/>
            <a:ext cx="1869102" cy="2968668"/>
          </a:xfrm>
          <a:custGeom>
            <a:avLst/>
            <a:gdLst>
              <a:gd name="connsiteX0" fmla="*/ 1067436 w 1869102"/>
              <a:gd name="connsiteY0" fmla="*/ 37578 h 2968668"/>
              <a:gd name="connsiteX1" fmla="*/ 716707 w 1869102"/>
              <a:gd name="connsiteY1" fmla="*/ 25052 h 2968668"/>
              <a:gd name="connsiteX2" fmla="*/ 603973 w 1869102"/>
              <a:gd name="connsiteY2" fmla="*/ 12526 h 2968668"/>
              <a:gd name="connsiteX3" fmla="*/ 466186 w 1869102"/>
              <a:gd name="connsiteY3" fmla="*/ 0 h 2968668"/>
              <a:gd name="connsiteX4" fmla="*/ 140510 w 1869102"/>
              <a:gd name="connsiteY4" fmla="*/ 12526 h 2968668"/>
              <a:gd name="connsiteX5" fmla="*/ 77880 w 1869102"/>
              <a:gd name="connsiteY5" fmla="*/ 25052 h 2968668"/>
              <a:gd name="connsiteX6" fmla="*/ 65354 w 1869102"/>
              <a:gd name="connsiteY6" fmla="*/ 75156 h 2968668"/>
              <a:gd name="connsiteX7" fmla="*/ 52828 w 1869102"/>
              <a:gd name="connsiteY7" fmla="*/ 112734 h 2968668"/>
              <a:gd name="connsiteX8" fmla="*/ 40302 w 1869102"/>
              <a:gd name="connsiteY8" fmla="*/ 162838 h 2968668"/>
              <a:gd name="connsiteX9" fmla="*/ 15250 w 1869102"/>
              <a:gd name="connsiteY9" fmla="*/ 250520 h 2968668"/>
              <a:gd name="connsiteX10" fmla="*/ 140510 w 1869102"/>
              <a:gd name="connsiteY10" fmla="*/ 814191 h 2968668"/>
              <a:gd name="connsiteX11" fmla="*/ 178088 w 1869102"/>
              <a:gd name="connsiteY11" fmla="*/ 826717 h 2968668"/>
              <a:gd name="connsiteX12" fmla="*/ 215666 w 1869102"/>
              <a:gd name="connsiteY12" fmla="*/ 851769 h 2968668"/>
              <a:gd name="connsiteX13" fmla="*/ 340926 w 1869102"/>
              <a:gd name="connsiteY13" fmla="*/ 889348 h 2968668"/>
              <a:gd name="connsiteX14" fmla="*/ 416082 w 1869102"/>
              <a:gd name="connsiteY14" fmla="*/ 914400 h 2968668"/>
              <a:gd name="connsiteX15" fmla="*/ 478713 w 1869102"/>
              <a:gd name="connsiteY15" fmla="*/ 926926 h 2968668"/>
              <a:gd name="connsiteX16" fmla="*/ 516291 w 1869102"/>
              <a:gd name="connsiteY16" fmla="*/ 939452 h 2968668"/>
              <a:gd name="connsiteX17" fmla="*/ 553869 w 1869102"/>
              <a:gd name="connsiteY17" fmla="*/ 964504 h 2968668"/>
              <a:gd name="connsiteX18" fmla="*/ 603973 w 1869102"/>
              <a:gd name="connsiteY18" fmla="*/ 989556 h 2968668"/>
              <a:gd name="connsiteX19" fmla="*/ 629025 w 1869102"/>
              <a:gd name="connsiteY19" fmla="*/ 1027134 h 2968668"/>
              <a:gd name="connsiteX20" fmla="*/ 704181 w 1869102"/>
              <a:gd name="connsiteY20" fmla="*/ 1077238 h 2968668"/>
              <a:gd name="connsiteX21" fmla="*/ 741759 w 1869102"/>
              <a:gd name="connsiteY21" fmla="*/ 1127342 h 2968668"/>
              <a:gd name="connsiteX22" fmla="*/ 779337 w 1869102"/>
              <a:gd name="connsiteY22" fmla="*/ 1240076 h 2968668"/>
              <a:gd name="connsiteX23" fmla="*/ 804389 w 1869102"/>
              <a:gd name="connsiteY23" fmla="*/ 1427967 h 2968668"/>
              <a:gd name="connsiteX24" fmla="*/ 816915 w 1869102"/>
              <a:gd name="connsiteY24" fmla="*/ 2016690 h 2968668"/>
              <a:gd name="connsiteX25" fmla="*/ 841967 w 1869102"/>
              <a:gd name="connsiteY25" fmla="*/ 2392471 h 2968668"/>
              <a:gd name="connsiteX26" fmla="*/ 867019 w 1869102"/>
              <a:gd name="connsiteY26" fmla="*/ 2693095 h 2968668"/>
              <a:gd name="connsiteX27" fmla="*/ 879545 w 1869102"/>
              <a:gd name="connsiteY27" fmla="*/ 2768252 h 2968668"/>
              <a:gd name="connsiteX28" fmla="*/ 904597 w 1869102"/>
              <a:gd name="connsiteY28" fmla="*/ 2843408 h 2968668"/>
              <a:gd name="connsiteX29" fmla="*/ 929650 w 1869102"/>
              <a:gd name="connsiteY29" fmla="*/ 2868460 h 2968668"/>
              <a:gd name="connsiteX30" fmla="*/ 1004806 w 1869102"/>
              <a:gd name="connsiteY30" fmla="*/ 2893512 h 2968668"/>
              <a:gd name="connsiteX31" fmla="*/ 1117540 w 1869102"/>
              <a:gd name="connsiteY31" fmla="*/ 2931090 h 2968668"/>
              <a:gd name="connsiteX32" fmla="*/ 1205222 w 1869102"/>
              <a:gd name="connsiteY32" fmla="*/ 2956142 h 2968668"/>
              <a:gd name="connsiteX33" fmla="*/ 1593529 w 1869102"/>
              <a:gd name="connsiteY33" fmla="*/ 2968668 h 2968668"/>
              <a:gd name="connsiteX34" fmla="*/ 1793945 w 1869102"/>
              <a:gd name="connsiteY34" fmla="*/ 2956142 h 2968668"/>
              <a:gd name="connsiteX35" fmla="*/ 1831523 w 1869102"/>
              <a:gd name="connsiteY35" fmla="*/ 2931090 h 2968668"/>
              <a:gd name="connsiteX36" fmla="*/ 1869102 w 1869102"/>
              <a:gd name="connsiteY36" fmla="*/ 2805830 h 2968668"/>
              <a:gd name="connsiteX37" fmla="*/ 1856576 w 1869102"/>
              <a:gd name="connsiteY37" fmla="*/ 2242158 h 2968668"/>
              <a:gd name="connsiteX38" fmla="*/ 1831523 w 1869102"/>
              <a:gd name="connsiteY38" fmla="*/ 1227550 h 2968668"/>
              <a:gd name="connsiteX39" fmla="*/ 1806471 w 1869102"/>
              <a:gd name="connsiteY39" fmla="*/ 989556 h 2968668"/>
              <a:gd name="connsiteX40" fmla="*/ 1781419 w 1869102"/>
              <a:gd name="connsiteY40" fmla="*/ 889348 h 2968668"/>
              <a:gd name="connsiteX41" fmla="*/ 1731315 w 1869102"/>
              <a:gd name="connsiteY41" fmla="*/ 776613 h 2968668"/>
              <a:gd name="connsiteX42" fmla="*/ 1693737 w 1869102"/>
              <a:gd name="connsiteY42" fmla="*/ 751561 h 2968668"/>
              <a:gd name="connsiteX43" fmla="*/ 1631107 w 1869102"/>
              <a:gd name="connsiteY43" fmla="*/ 651353 h 2968668"/>
              <a:gd name="connsiteX44" fmla="*/ 1593529 w 1869102"/>
              <a:gd name="connsiteY44" fmla="*/ 613775 h 2968668"/>
              <a:gd name="connsiteX45" fmla="*/ 1568477 w 1869102"/>
              <a:gd name="connsiteY45" fmla="*/ 563671 h 2968668"/>
              <a:gd name="connsiteX46" fmla="*/ 1530899 w 1869102"/>
              <a:gd name="connsiteY46" fmla="*/ 526093 h 2968668"/>
              <a:gd name="connsiteX47" fmla="*/ 1493321 w 1869102"/>
              <a:gd name="connsiteY47" fmla="*/ 475989 h 2968668"/>
              <a:gd name="connsiteX48" fmla="*/ 1418165 w 1869102"/>
              <a:gd name="connsiteY48" fmla="*/ 425885 h 2968668"/>
              <a:gd name="connsiteX49" fmla="*/ 1393113 w 1869102"/>
              <a:gd name="connsiteY49" fmla="*/ 388306 h 2968668"/>
              <a:gd name="connsiteX50" fmla="*/ 1317956 w 1869102"/>
              <a:gd name="connsiteY50" fmla="*/ 288098 h 2968668"/>
              <a:gd name="connsiteX51" fmla="*/ 1267852 w 1869102"/>
              <a:gd name="connsiteY51" fmla="*/ 200416 h 2968668"/>
              <a:gd name="connsiteX52" fmla="*/ 1242800 w 1869102"/>
              <a:gd name="connsiteY52" fmla="*/ 162838 h 2968668"/>
              <a:gd name="connsiteX53" fmla="*/ 1167644 w 1869102"/>
              <a:gd name="connsiteY53" fmla="*/ 112734 h 2968668"/>
              <a:gd name="connsiteX54" fmla="*/ 1092488 w 1869102"/>
              <a:gd name="connsiteY54" fmla="*/ 75156 h 2968668"/>
              <a:gd name="connsiteX55" fmla="*/ 1067436 w 1869102"/>
              <a:gd name="connsiteY55" fmla="*/ 37578 h 296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869102" h="2968668">
                <a:moveTo>
                  <a:pt x="1067436" y="37578"/>
                </a:moveTo>
                <a:cubicBezTo>
                  <a:pt x="1004806" y="29227"/>
                  <a:pt x="833521" y="31366"/>
                  <a:pt x="716707" y="25052"/>
                </a:cubicBezTo>
                <a:cubicBezTo>
                  <a:pt x="678953" y="23011"/>
                  <a:pt x="641595" y="16288"/>
                  <a:pt x="603973" y="12526"/>
                </a:cubicBezTo>
                <a:lnTo>
                  <a:pt x="466186" y="0"/>
                </a:lnTo>
                <a:cubicBezTo>
                  <a:pt x="357627" y="4175"/>
                  <a:pt x="248924" y="5532"/>
                  <a:pt x="140510" y="12526"/>
                </a:cubicBezTo>
                <a:cubicBezTo>
                  <a:pt x="119264" y="13897"/>
                  <a:pt x="94236" y="11422"/>
                  <a:pt x="77880" y="25052"/>
                </a:cubicBezTo>
                <a:cubicBezTo>
                  <a:pt x="64655" y="36073"/>
                  <a:pt x="70083" y="58603"/>
                  <a:pt x="65354" y="75156"/>
                </a:cubicBezTo>
                <a:cubicBezTo>
                  <a:pt x="61727" y="87852"/>
                  <a:pt x="56455" y="100038"/>
                  <a:pt x="52828" y="112734"/>
                </a:cubicBezTo>
                <a:cubicBezTo>
                  <a:pt x="48099" y="129287"/>
                  <a:pt x="45031" y="146285"/>
                  <a:pt x="40302" y="162838"/>
                </a:cubicBezTo>
                <a:cubicBezTo>
                  <a:pt x="4362" y="288628"/>
                  <a:pt x="54408" y="93887"/>
                  <a:pt x="15250" y="250520"/>
                </a:cubicBezTo>
                <a:cubicBezTo>
                  <a:pt x="20478" y="349860"/>
                  <a:pt x="-70924" y="743713"/>
                  <a:pt x="140510" y="814191"/>
                </a:cubicBezTo>
                <a:lnTo>
                  <a:pt x="178088" y="826717"/>
                </a:lnTo>
                <a:cubicBezTo>
                  <a:pt x="190614" y="835068"/>
                  <a:pt x="201909" y="845655"/>
                  <a:pt x="215666" y="851769"/>
                </a:cubicBezTo>
                <a:cubicBezTo>
                  <a:pt x="276974" y="879017"/>
                  <a:pt x="284879" y="872533"/>
                  <a:pt x="340926" y="889348"/>
                </a:cubicBezTo>
                <a:cubicBezTo>
                  <a:pt x="366219" y="896936"/>
                  <a:pt x="391030" y="906049"/>
                  <a:pt x="416082" y="914400"/>
                </a:cubicBezTo>
                <a:cubicBezTo>
                  <a:pt x="436280" y="921133"/>
                  <a:pt x="458058" y="921762"/>
                  <a:pt x="478713" y="926926"/>
                </a:cubicBezTo>
                <a:cubicBezTo>
                  <a:pt x="491522" y="930128"/>
                  <a:pt x="503765" y="935277"/>
                  <a:pt x="516291" y="939452"/>
                </a:cubicBezTo>
                <a:cubicBezTo>
                  <a:pt x="528817" y="947803"/>
                  <a:pt x="540798" y="957035"/>
                  <a:pt x="553869" y="964504"/>
                </a:cubicBezTo>
                <a:cubicBezTo>
                  <a:pt x="570081" y="973768"/>
                  <a:pt x="589628" y="977602"/>
                  <a:pt x="603973" y="989556"/>
                </a:cubicBezTo>
                <a:cubicBezTo>
                  <a:pt x="615538" y="999194"/>
                  <a:pt x="617695" y="1017221"/>
                  <a:pt x="629025" y="1027134"/>
                </a:cubicBezTo>
                <a:cubicBezTo>
                  <a:pt x="651684" y="1046961"/>
                  <a:pt x="704181" y="1077238"/>
                  <a:pt x="704181" y="1077238"/>
                </a:cubicBezTo>
                <a:cubicBezTo>
                  <a:pt x="716707" y="1093939"/>
                  <a:pt x="733010" y="1108387"/>
                  <a:pt x="741759" y="1127342"/>
                </a:cubicBezTo>
                <a:cubicBezTo>
                  <a:pt x="758358" y="1163307"/>
                  <a:pt x="779337" y="1240076"/>
                  <a:pt x="779337" y="1240076"/>
                </a:cubicBezTo>
                <a:cubicBezTo>
                  <a:pt x="783119" y="1266547"/>
                  <a:pt x="803599" y="1406250"/>
                  <a:pt x="804389" y="1427967"/>
                </a:cubicBezTo>
                <a:cubicBezTo>
                  <a:pt x="811522" y="1624123"/>
                  <a:pt x="811144" y="1820489"/>
                  <a:pt x="816915" y="2016690"/>
                </a:cubicBezTo>
                <a:cubicBezTo>
                  <a:pt x="830976" y="2494770"/>
                  <a:pt x="819861" y="2116140"/>
                  <a:pt x="841967" y="2392471"/>
                </a:cubicBezTo>
                <a:cubicBezTo>
                  <a:pt x="858370" y="2597513"/>
                  <a:pt x="845297" y="2541038"/>
                  <a:pt x="867019" y="2693095"/>
                </a:cubicBezTo>
                <a:cubicBezTo>
                  <a:pt x="870611" y="2718238"/>
                  <a:pt x="873385" y="2743612"/>
                  <a:pt x="879545" y="2768252"/>
                </a:cubicBezTo>
                <a:cubicBezTo>
                  <a:pt x="885950" y="2793871"/>
                  <a:pt x="896246" y="2818356"/>
                  <a:pt x="904597" y="2843408"/>
                </a:cubicBezTo>
                <a:cubicBezTo>
                  <a:pt x="908332" y="2854612"/>
                  <a:pt x="919087" y="2863179"/>
                  <a:pt x="929650" y="2868460"/>
                </a:cubicBezTo>
                <a:cubicBezTo>
                  <a:pt x="953269" y="2880270"/>
                  <a:pt x="979754" y="2885161"/>
                  <a:pt x="1004806" y="2893512"/>
                </a:cubicBezTo>
                <a:lnTo>
                  <a:pt x="1117540" y="2931090"/>
                </a:lnTo>
                <a:cubicBezTo>
                  <a:pt x="1137756" y="2937829"/>
                  <a:pt x="1186240" y="2955057"/>
                  <a:pt x="1205222" y="2956142"/>
                </a:cubicBezTo>
                <a:cubicBezTo>
                  <a:pt x="1334514" y="2963530"/>
                  <a:pt x="1464093" y="2964493"/>
                  <a:pt x="1593529" y="2968668"/>
                </a:cubicBezTo>
                <a:cubicBezTo>
                  <a:pt x="1660334" y="2964493"/>
                  <a:pt x="1727828" y="2966581"/>
                  <a:pt x="1793945" y="2956142"/>
                </a:cubicBezTo>
                <a:cubicBezTo>
                  <a:pt x="1808815" y="2953794"/>
                  <a:pt x="1823544" y="2943856"/>
                  <a:pt x="1831523" y="2931090"/>
                </a:cubicBezTo>
                <a:cubicBezTo>
                  <a:pt x="1844232" y="2910757"/>
                  <a:pt x="1861768" y="2835166"/>
                  <a:pt x="1869102" y="2805830"/>
                </a:cubicBezTo>
                <a:cubicBezTo>
                  <a:pt x="1864927" y="2617939"/>
                  <a:pt x="1860450" y="2430055"/>
                  <a:pt x="1856576" y="2242158"/>
                </a:cubicBezTo>
                <a:cubicBezTo>
                  <a:pt x="1849756" y="1911381"/>
                  <a:pt x="1847051" y="1561394"/>
                  <a:pt x="1831523" y="1227550"/>
                </a:cubicBezTo>
                <a:cubicBezTo>
                  <a:pt x="1826183" y="1112738"/>
                  <a:pt x="1827329" y="1079939"/>
                  <a:pt x="1806471" y="989556"/>
                </a:cubicBezTo>
                <a:cubicBezTo>
                  <a:pt x="1798729" y="956007"/>
                  <a:pt x="1794206" y="921316"/>
                  <a:pt x="1781419" y="889348"/>
                </a:cubicBezTo>
                <a:cubicBezTo>
                  <a:pt x="1775447" y="874419"/>
                  <a:pt x="1744819" y="792817"/>
                  <a:pt x="1731315" y="776613"/>
                </a:cubicBezTo>
                <a:cubicBezTo>
                  <a:pt x="1721677" y="765048"/>
                  <a:pt x="1706263" y="759912"/>
                  <a:pt x="1693737" y="751561"/>
                </a:cubicBezTo>
                <a:cubicBezTo>
                  <a:pt x="1668075" y="700237"/>
                  <a:pt x="1670132" y="696882"/>
                  <a:pt x="1631107" y="651353"/>
                </a:cubicBezTo>
                <a:cubicBezTo>
                  <a:pt x="1619579" y="637903"/>
                  <a:pt x="1603825" y="628190"/>
                  <a:pt x="1593529" y="613775"/>
                </a:cubicBezTo>
                <a:cubicBezTo>
                  <a:pt x="1582676" y="598580"/>
                  <a:pt x="1579330" y="578866"/>
                  <a:pt x="1568477" y="563671"/>
                </a:cubicBezTo>
                <a:cubicBezTo>
                  <a:pt x="1558181" y="549256"/>
                  <a:pt x="1542427" y="539543"/>
                  <a:pt x="1530899" y="526093"/>
                </a:cubicBezTo>
                <a:cubicBezTo>
                  <a:pt x="1517313" y="510242"/>
                  <a:pt x="1508924" y="489859"/>
                  <a:pt x="1493321" y="475989"/>
                </a:cubicBezTo>
                <a:cubicBezTo>
                  <a:pt x="1470817" y="455986"/>
                  <a:pt x="1418165" y="425885"/>
                  <a:pt x="1418165" y="425885"/>
                </a:cubicBezTo>
                <a:cubicBezTo>
                  <a:pt x="1409814" y="413359"/>
                  <a:pt x="1402518" y="400062"/>
                  <a:pt x="1393113" y="388306"/>
                </a:cubicBezTo>
                <a:cubicBezTo>
                  <a:pt x="1359196" y="345910"/>
                  <a:pt x="1342931" y="363022"/>
                  <a:pt x="1317956" y="288098"/>
                </a:cubicBezTo>
                <a:cubicBezTo>
                  <a:pt x="1297629" y="227118"/>
                  <a:pt x="1315248" y="266770"/>
                  <a:pt x="1267852" y="200416"/>
                </a:cubicBezTo>
                <a:cubicBezTo>
                  <a:pt x="1259102" y="188166"/>
                  <a:pt x="1254130" y="172751"/>
                  <a:pt x="1242800" y="162838"/>
                </a:cubicBezTo>
                <a:cubicBezTo>
                  <a:pt x="1220141" y="143011"/>
                  <a:pt x="1192696" y="129435"/>
                  <a:pt x="1167644" y="112734"/>
                </a:cubicBezTo>
                <a:cubicBezTo>
                  <a:pt x="1119080" y="80358"/>
                  <a:pt x="1144348" y="92443"/>
                  <a:pt x="1092488" y="75156"/>
                </a:cubicBezTo>
                <a:cubicBezTo>
                  <a:pt x="1051958" y="34626"/>
                  <a:pt x="1130066" y="45929"/>
                  <a:pt x="1067436" y="37578"/>
                </a:cubicBezTo>
                <a:close/>
              </a:path>
            </a:pathLst>
          </a:cu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p:cNvSpPr/>
          <p:nvPr/>
        </p:nvSpPr>
        <p:spPr>
          <a:xfrm>
            <a:off x="613775" y="3982827"/>
            <a:ext cx="1202499" cy="1941984"/>
          </a:xfrm>
          <a:custGeom>
            <a:avLst/>
            <a:gdLst>
              <a:gd name="connsiteX0" fmla="*/ 1089765 w 1202499"/>
              <a:gd name="connsiteY0" fmla="*/ 12976 h 1941984"/>
              <a:gd name="connsiteX1" fmla="*/ 162839 w 1202499"/>
              <a:gd name="connsiteY1" fmla="*/ 12976 h 1941984"/>
              <a:gd name="connsiteX2" fmla="*/ 125261 w 1202499"/>
              <a:gd name="connsiteY2" fmla="*/ 25502 h 1941984"/>
              <a:gd name="connsiteX3" fmla="*/ 87683 w 1202499"/>
              <a:gd name="connsiteY3" fmla="*/ 50554 h 1941984"/>
              <a:gd name="connsiteX4" fmla="*/ 75157 w 1202499"/>
              <a:gd name="connsiteY4" fmla="*/ 88132 h 1941984"/>
              <a:gd name="connsiteX5" fmla="*/ 50104 w 1202499"/>
              <a:gd name="connsiteY5" fmla="*/ 113184 h 1941984"/>
              <a:gd name="connsiteX6" fmla="*/ 25052 w 1202499"/>
              <a:gd name="connsiteY6" fmla="*/ 163288 h 1941984"/>
              <a:gd name="connsiteX7" fmla="*/ 12526 w 1202499"/>
              <a:gd name="connsiteY7" fmla="*/ 213392 h 1941984"/>
              <a:gd name="connsiteX8" fmla="*/ 0 w 1202499"/>
              <a:gd name="connsiteY8" fmla="*/ 601699 h 1941984"/>
              <a:gd name="connsiteX9" fmla="*/ 12526 w 1202499"/>
              <a:gd name="connsiteY9" fmla="*/ 1703989 h 1941984"/>
              <a:gd name="connsiteX10" fmla="*/ 50104 w 1202499"/>
              <a:gd name="connsiteY10" fmla="*/ 1829250 h 1941984"/>
              <a:gd name="connsiteX11" fmla="*/ 62630 w 1202499"/>
              <a:gd name="connsiteY11" fmla="*/ 1866828 h 1941984"/>
              <a:gd name="connsiteX12" fmla="*/ 162839 w 1202499"/>
              <a:gd name="connsiteY12" fmla="*/ 1941984 h 1941984"/>
              <a:gd name="connsiteX13" fmla="*/ 450937 w 1202499"/>
              <a:gd name="connsiteY13" fmla="*/ 1929458 h 1941984"/>
              <a:gd name="connsiteX14" fmla="*/ 926926 w 1202499"/>
              <a:gd name="connsiteY14" fmla="*/ 1916932 h 1941984"/>
              <a:gd name="connsiteX15" fmla="*/ 989557 w 1202499"/>
              <a:gd name="connsiteY15" fmla="*/ 1904406 h 1941984"/>
              <a:gd name="connsiteX16" fmla="*/ 1064713 w 1202499"/>
              <a:gd name="connsiteY16" fmla="*/ 1891880 h 1941984"/>
              <a:gd name="connsiteX17" fmla="*/ 1102291 w 1202499"/>
              <a:gd name="connsiteY17" fmla="*/ 1879354 h 1941984"/>
              <a:gd name="connsiteX18" fmla="*/ 1152395 w 1202499"/>
              <a:gd name="connsiteY18" fmla="*/ 1729041 h 1941984"/>
              <a:gd name="connsiteX19" fmla="*/ 1164921 w 1202499"/>
              <a:gd name="connsiteY19" fmla="*/ 1628833 h 1941984"/>
              <a:gd name="connsiteX20" fmla="*/ 1202499 w 1202499"/>
              <a:gd name="connsiteY20" fmla="*/ 1127792 h 1941984"/>
              <a:gd name="connsiteX21" fmla="*/ 1189973 w 1202499"/>
              <a:gd name="connsiteY21" fmla="*/ 351178 h 1941984"/>
              <a:gd name="connsiteX22" fmla="*/ 1152395 w 1202499"/>
              <a:gd name="connsiteY22" fmla="*/ 113184 h 1941984"/>
              <a:gd name="connsiteX23" fmla="*/ 1127343 w 1202499"/>
              <a:gd name="connsiteY23" fmla="*/ 75606 h 1941984"/>
              <a:gd name="connsiteX24" fmla="*/ 1089765 w 1202499"/>
              <a:gd name="connsiteY24" fmla="*/ 12976 h 1941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02499" h="1941984">
                <a:moveTo>
                  <a:pt x="1089765" y="12976"/>
                </a:moveTo>
                <a:cubicBezTo>
                  <a:pt x="929014" y="2538"/>
                  <a:pt x="531679" y="-10076"/>
                  <a:pt x="162839" y="12976"/>
                </a:cubicBezTo>
                <a:cubicBezTo>
                  <a:pt x="149661" y="13800"/>
                  <a:pt x="137787" y="21327"/>
                  <a:pt x="125261" y="25502"/>
                </a:cubicBezTo>
                <a:cubicBezTo>
                  <a:pt x="112735" y="33853"/>
                  <a:pt x="97087" y="38799"/>
                  <a:pt x="87683" y="50554"/>
                </a:cubicBezTo>
                <a:cubicBezTo>
                  <a:pt x="79435" y="60864"/>
                  <a:pt x="81950" y="76810"/>
                  <a:pt x="75157" y="88132"/>
                </a:cubicBezTo>
                <a:cubicBezTo>
                  <a:pt x="69081" y="98259"/>
                  <a:pt x="58455" y="104833"/>
                  <a:pt x="50104" y="113184"/>
                </a:cubicBezTo>
                <a:cubicBezTo>
                  <a:pt x="41753" y="129885"/>
                  <a:pt x="31608" y="145804"/>
                  <a:pt x="25052" y="163288"/>
                </a:cubicBezTo>
                <a:cubicBezTo>
                  <a:pt x="19007" y="179407"/>
                  <a:pt x="13508" y="196205"/>
                  <a:pt x="12526" y="213392"/>
                </a:cubicBezTo>
                <a:cubicBezTo>
                  <a:pt x="5138" y="342684"/>
                  <a:pt x="4175" y="472263"/>
                  <a:pt x="0" y="601699"/>
                </a:cubicBezTo>
                <a:cubicBezTo>
                  <a:pt x="4175" y="969129"/>
                  <a:pt x="4710" y="1336618"/>
                  <a:pt x="12526" y="1703989"/>
                </a:cubicBezTo>
                <a:cubicBezTo>
                  <a:pt x="14176" y="1781532"/>
                  <a:pt x="23947" y="1768217"/>
                  <a:pt x="50104" y="1829250"/>
                </a:cubicBezTo>
                <a:cubicBezTo>
                  <a:pt x="55305" y="1841386"/>
                  <a:pt x="54708" y="1856265"/>
                  <a:pt x="62630" y="1866828"/>
                </a:cubicBezTo>
                <a:cubicBezTo>
                  <a:pt x="110608" y="1930798"/>
                  <a:pt x="107980" y="1923698"/>
                  <a:pt x="162839" y="1941984"/>
                </a:cubicBezTo>
                <a:lnTo>
                  <a:pt x="450937" y="1929458"/>
                </a:lnTo>
                <a:cubicBezTo>
                  <a:pt x="609570" y="1924257"/>
                  <a:pt x="768379" y="1924306"/>
                  <a:pt x="926926" y="1916932"/>
                </a:cubicBezTo>
                <a:cubicBezTo>
                  <a:pt x="948193" y="1915943"/>
                  <a:pt x="968610" y="1908215"/>
                  <a:pt x="989557" y="1904406"/>
                </a:cubicBezTo>
                <a:cubicBezTo>
                  <a:pt x="1014545" y="1899863"/>
                  <a:pt x="1039661" y="1896055"/>
                  <a:pt x="1064713" y="1891880"/>
                </a:cubicBezTo>
                <a:cubicBezTo>
                  <a:pt x="1077239" y="1887705"/>
                  <a:pt x="1092955" y="1888690"/>
                  <a:pt x="1102291" y="1879354"/>
                </a:cubicBezTo>
                <a:cubicBezTo>
                  <a:pt x="1129258" y="1852387"/>
                  <a:pt x="1147676" y="1747916"/>
                  <a:pt x="1152395" y="1729041"/>
                </a:cubicBezTo>
                <a:cubicBezTo>
                  <a:pt x="1160559" y="1696383"/>
                  <a:pt x="1161457" y="1662317"/>
                  <a:pt x="1164921" y="1628833"/>
                </a:cubicBezTo>
                <a:cubicBezTo>
                  <a:pt x="1194596" y="1341979"/>
                  <a:pt x="1187968" y="1403889"/>
                  <a:pt x="1202499" y="1127792"/>
                </a:cubicBezTo>
                <a:cubicBezTo>
                  <a:pt x="1198324" y="868921"/>
                  <a:pt x="1197064" y="609986"/>
                  <a:pt x="1189973" y="351178"/>
                </a:cubicBezTo>
                <a:cubicBezTo>
                  <a:pt x="1186604" y="228198"/>
                  <a:pt x="1179469" y="221479"/>
                  <a:pt x="1152395" y="113184"/>
                </a:cubicBezTo>
                <a:cubicBezTo>
                  <a:pt x="1148744" y="98579"/>
                  <a:pt x="1136093" y="87856"/>
                  <a:pt x="1127343" y="75606"/>
                </a:cubicBezTo>
                <a:cubicBezTo>
                  <a:pt x="1093076" y="27632"/>
                  <a:pt x="1250516" y="23414"/>
                  <a:pt x="1089765" y="12976"/>
                </a:cubicBezTo>
                <a:close/>
              </a:path>
            </a:pathLst>
          </a:cu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角丸四角形吹き出し 46"/>
          <p:cNvSpPr/>
          <p:nvPr/>
        </p:nvSpPr>
        <p:spPr>
          <a:xfrm>
            <a:off x="6300192" y="4944074"/>
            <a:ext cx="1944216" cy="884101"/>
          </a:xfrm>
          <a:prstGeom prst="wedgeRoundRectCallout">
            <a:avLst>
              <a:gd name="adj1" fmla="val -120695"/>
              <a:gd name="adj2" fmla="val 17275"/>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dirty="0" smtClean="0"/>
              <a:t>G</a:t>
            </a:r>
            <a:r>
              <a:rPr kumimoji="1" lang="ja-JP" altLang="en-US" dirty="0" smtClean="0"/>
              <a:t>を複製した</a:t>
            </a:r>
            <a:endParaRPr kumimoji="1" lang="ja-JP" altLang="en-US" dirty="0"/>
          </a:p>
        </p:txBody>
      </p:sp>
    </p:spTree>
    <p:extLst>
      <p:ext uri="{BB962C8B-B14F-4D97-AF65-F5344CB8AC3E}">
        <p14:creationId xmlns:p14="http://schemas.microsoft.com/office/powerpoint/2010/main" val="4223787255"/>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動的な最適化</a:t>
            </a:r>
            <a:endParaRPr kumimoji="1" lang="ja-JP" altLang="en-US" dirty="0"/>
          </a:p>
        </p:txBody>
      </p:sp>
      <p:sp>
        <p:nvSpPr>
          <p:cNvPr id="3" name="コンテンツ プレースホルダー 2"/>
          <p:cNvSpPr>
            <a:spLocks noGrp="1"/>
          </p:cNvSpPr>
          <p:nvPr>
            <p:ph idx="1"/>
          </p:nvPr>
        </p:nvSpPr>
        <p:spPr>
          <a:xfrm>
            <a:off x="179512" y="1600200"/>
            <a:ext cx="8892480" cy="4525963"/>
          </a:xfrm>
        </p:spPr>
        <p:txBody>
          <a:bodyPr/>
          <a:lstStyle/>
          <a:p>
            <a:r>
              <a:rPr kumimoji="1" lang="ja-JP" altLang="en-US" dirty="0" smtClean="0"/>
              <a:t>実行時に初めてわかる情報を用いて</a:t>
            </a:r>
            <a:r>
              <a:rPr kumimoji="1" lang="en-US" altLang="ja-JP" dirty="0" smtClean="0"/>
              <a:t/>
            </a:r>
            <a:br>
              <a:rPr kumimoji="1" lang="en-US" altLang="ja-JP" dirty="0" smtClean="0"/>
            </a:br>
            <a:r>
              <a:rPr kumimoji="1" lang="ja-JP" altLang="en-US" dirty="0" smtClean="0"/>
              <a:t>最適化を行う</a:t>
            </a:r>
            <a:endParaRPr kumimoji="1" lang="en-US" altLang="ja-JP" dirty="0" smtClean="0"/>
          </a:p>
          <a:p>
            <a:pPr lvl="1"/>
            <a:r>
              <a:rPr lang="en-US" altLang="en-US" dirty="0" smtClean="0"/>
              <a:t>前回までに</a:t>
            </a:r>
            <a:r>
              <a:rPr kumimoji="1" lang="ja-JP" altLang="en-US" dirty="0" smtClean="0"/>
              <a:t>解説した各種最適化が適用できる</a:t>
            </a:r>
            <a:endParaRPr kumimoji="1" lang="en-US" altLang="ja-JP" dirty="0" smtClean="0"/>
          </a:p>
          <a:p>
            <a:pPr lvl="2"/>
            <a:r>
              <a:rPr lang="ja-JP" altLang="en-US" dirty="0" smtClean="0"/>
              <a:t>例えば、実行時</a:t>
            </a:r>
            <a:r>
              <a:rPr lang="ja-JP" altLang="en-US" dirty="0"/>
              <a:t>にユーザが入力</a:t>
            </a:r>
            <a:r>
              <a:rPr lang="ja-JP" altLang="en-US" dirty="0" smtClean="0"/>
              <a:t>する値を</a:t>
            </a:r>
            <a:r>
              <a:rPr lang="en-US" altLang="ja-JP" dirty="0" smtClean="0"/>
              <a:t/>
            </a:r>
            <a:br>
              <a:rPr lang="en-US" altLang="ja-JP" dirty="0" smtClean="0"/>
            </a:br>
            <a:r>
              <a:rPr lang="ja-JP" altLang="en-US" dirty="0" smtClean="0"/>
              <a:t>定数的に使っている</a:t>
            </a:r>
            <a:r>
              <a:rPr lang="en-US" altLang="ja-JP" dirty="0" smtClean="0"/>
              <a:t> (</a:t>
            </a:r>
            <a:r>
              <a:rPr lang="ja-JP" altLang="en-US" dirty="0" smtClean="0"/>
              <a:t>入力後は変化しない</a:t>
            </a:r>
            <a:r>
              <a:rPr lang="en-US" altLang="ja-JP" dirty="0" smtClean="0"/>
              <a:t>) </a:t>
            </a:r>
            <a:r>
              <a:rPr lang="ja-JP" altLang="en-US" dirty="0" smtClean="0"/>
              <a:t>プログラムなら定数畳みこみが使えるようになるかもしれない</a:t>
            </a:r>
            <a:endParaRPr lang="en-US" altLang="ja-JP" dirty="0" smtClean="0"/>
          </a:p>
          <a:p>
            <a:pPr lvl="2"/>
            <a:r>
              <a:rPr kumimoji="1" lang="ja-JP" altLang="en-US" dirty="0" smtClean="0"/>
              <a:t>など</a:t>
            </a:r>
            <a:endParaRPr kumimoji="1" lang="en-US" altLang="ja-JP" dirty="0" smtClean="0"/>
          </a:p>
          <a:p>
            <a:pPr lvl="1"/>
            <a:r>
              <a:rPr kumimoji="1" lang="ja-JP" altLang="en-US" dirty="0" smtClean="0"/>
              <a:t>実行時にはオブジェクトの型が分かっているので</a:t>
            </a:r>
            <a:r>
              <a:rPr kumimoji="1" lang="en-US" altLang="ja-JP" dirty="0" smtClean="0"/>
              <a:t/>
            </a:r>
            <a:br>
              <a:rPr kumimoji="1" lang="en-US" altLang="ja-JP" dirty="0" smtClean="0"/>
            </a:br>
            <a:r>
              <a:rPr kumimoji="1" lang="ja-JP" altLang="en-US" dirty="0" smtClean="0"/>
              <a:t>仮想関数呼出しについて最適化ができる</a:t>
            </a:r>
            <a:endParaRPr kumimoji="1" lang="en-US" altLang="ja-JP" dirty="0" smtClean="0"/>
          </a:p>
          <a:p>
            <a:pPr lvl="1"/>
            <a:endParaRPr kumimoji="1" lang="ja-JP" altLang="en-US" dirty="0"/>
          </a:p>
        </p:txBody>
      </p:sp>
    </p:spTree>
    <p:extLst>
      <p:ext uri="{BB962C8B-B14F-4D97-AF65-F5344CB8AC3E}">
        <p14:creationId xmlns:p14="http://schemas.microsoft.com/office/powerpoint/2010/main" val="3064529504"/>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仮想関数呼び出しのオーバーヘッド</a:t>
            </a:r>
            <a:endParaRPr kumimoji="1" lang="ja-JP" altLang="en-US" dirty="0"/>
          </a:p>
        </p:txBody>
      </p:sp>
      <p:sp>
        <p:nvSpPr>
          <p:cNvPr id="4" name="テキスト ボックス 3"/>
          <p:cNvSpPr txBox="1"/>
          <p:nvPr/>
        </p:nvSpPr>
        <p:spPr>
          <a:xfrm>
            <a:off x="539552" y="1412776"/>
            <a:ext cx="8388424" cy="1015663"/>
          </a:xfrm>
          <a:prstGeom prst="rect">
            <a:avLst/>
          </a:prstGeom>
          <a:noFill/>
        </p:spPr>
        <p:txBody>
          <a:bodyPr wrap="square" rtlCol="0">
            <a:spAutoFit/>
          </a:bodyPr>
          <a:lstStyle/>
          <a:p>
            <a:r>
              <a:rPr lang="en-US" altLang="ja-JP" sz="2000" b="1" dirty="0" smtClean="0">
                <a:latin typeface="Courier New" pitchFamily="49" charset="0"/>
                <a:cs typeface="Courier New" pitchFamily="49" charset="0"/>
              </a:rPr>
              <a:t>  class A { </a:t>
            </a:r>
            <a:r>
              <a:rPr lang="en-US" altLang="ja-JP" sz="2000" b="1" dirty="0" err="1" smtClean="0">
                <a:latin typeface="Courier New" pitchFamily="49" charset="0"/>
                <a:cs typeface="Courier New" pitchFamily="49" charset="0"/>
              </a:rPr>
              <a:t>int</a:t>
            </a:r>
            <a:r>
              <a:rPr lang="en-US" altLang="ja-JP" sz="2000" b="1" dirty="0" smtClean="0">
                <a:latin typeface="Courier New" pitchFamily="49" charset="0"/>
                <a:cs typeface="Courier New" pitchFamily="49" charset="0"/>
              </a:rPr>
              <a:t> </a:t>
            </a:r>
            <a:r>
              <a:rPr lang="en-US" altLang="ja-JP" sz="2000" b="1" dirty="0" err="1" smtClean="0">
                <a:latin typeface="Courier New" pitchFamily="49" charset="0"/>
                <a:cs typeface="Courier New" pitchFamily="49" charset="0"/>
              </a:rPr>
              <a:t>getNum</a:t>
            </a:r>
            <a:r>
              <a:rPr lang="en-US" altLang="ja-JP" sz="2000" b="1" dirty="0" smtClean="0">
                <a:latin typeface="Courier New" pitchFamily="49" charset="0"/>
                <a:cs typeface="Courier New" pitchFamily="49" charset="0"/>
              </a:rPr>
              <a:t>() { return 0; }};</a:t>
            </a:r>
            <a:endParaRPr lang="en-US" altLang="ja-JP" sz="2000" b="1" dirty="0">
              <a:latin typeface="Courier New" pitchFamily="49" charset="0"/>
              <a:cs typeface="Courier New" pitchFamily="49" charset="0"/>
            </a:endParaRPr>
          </a:p>
          <a:p>
            <a:r>
              <a:rPr lang="en-US" altLang="ja-JP" sz="2000" b="1" dirty="0" smtClean="0">
                <a:latin typeface="Courier New" pitchFamily="49" charset="0"/>
                <a:cs typeface="Courier New" pitchFamily="49" charset="0"/>
              </a:rPr>
              <a:t>  class </a:t>
            </a:r>
            <a:r>
              <a:rPr lang="en-US" altLang="ja-JP" sz="2000" b="1" dirty="0">
                <a:latin typeface="Courier New" pitchFamily="49" charset="0"/>
                <a:cs typeface="Courier New" pitchFamily="49" charset="0"/>
              </a:rPr>
              <a:t>B </a:t>
            </a:r>
            <a:r>
              <a:rPr lang="en-US" altLang="ja-JP" sz="2000" b="1" dirty="0" smtClean="0">
                <a:latin typeface="Courier New" pitchFamily="49" charset="0"/>
                <a:cs typeface="Courier New" pitchFamily="49" charset="0"/>
              </a:rPr>
              <a:t>extends A </a:t>
            </a:r>
            <a:r>
              <a:rPr lang="en-US" altLang="ja-JP" sz="2000" b="1" dirty="0" smtClean="0">
                <a:latin typeface="Courier New" pitchFamily="49" charset="0"/>
                <a:cs typeface="Courier New" pitchFamily="49" charset="0"/>
              </a:rPr>
              <a:t>{ </a:t>
            </a:r>
            <a:r>
              <a:rPr lang="en-US" altLang="ja-JP" sz="2000" b="1" dirty="0">
                <a:latin typeface="Courier New" pitchFamily="49" charset="0"/>
                <a:cs typeface="Courier New" pitchFamily="49" charset="0"/>
              </a:rPr>
              <a:t> </a:t>
            </a:r>
            <a:r>
              <a:rPr lang="en-US" altLang="ja-JP" sz="2000" b="1" dirty="0" err="1">
                <a:latin typeface="Courier New" pitchFamily="49" charset="0"/>
                <a:cs typeface="Courier New" pitchFamily="49" charset="0"/>
              </a:rPr>
              <a:t>int</a:t>
            </a:r>
            <a:r>
              <a:rPr lang="en-US" altLang="ja-JP" sz="2000" b="1" dirty="0">
                <a:latin typeface="Courier New" pitchFamily="49" charset="0"/>
                <a:cs typeface="Courier New" pitchFamily="49" charset="0"/>
              </a:rPr>
              <a:t> </a:t>
            </a:r>
            <a:r>
              <a:rPr lang="en-US" altLang="ja-JP" sz="2000" b="1" dirty="0" err="1" smtClean="0">
                <a:latin typeface="Courier New" pitchFamily="49" charset="0"/>
                <a:cs typeface="Courier New" pitchFamily="49" charset="0"/>
              </a:rPr>
              <a:t>getNum</a:t>
            </a:r>
            <a:r>
              <a:rPr lang="en-US" altLang="ja-JP" sz="2000" b="1" dirty="0" smtClean="0">
                <a:latin typeface="Courier New" pitchFamily="49" charset="0"/>
                <a:cs typeface="Courier New" pitchFamily="49" charset="0"/>
              </a:rPr>
              <a:t>() </a:t>
            </a:r>
            <a:r>
              <a:rPr lang="en-US" altLang="ja-JP" sz="2000" b="1" dirty="0">
                <a:latin typeface="Courier New" pitchFamily="49" charset="0"/>
                <a:cs typeface="Courier New" pitchFamily="49" charset="0"/>
              </a:rPr>
              <a:t>{ return </a:t>
            </a:r>
            <a:r>
              <a:rPr lang="en-US" altLang="ja-JP" sz="2000" b="1" dirty="0" smtClean="0">
                <a:latin typeface="Courier New" pitchFamily="49" charset="0"/>
                <a:cs typeface="Courier New" pitchFamily="49" charset="0"/>
              </a:rPr>
              <a:t>1; </a:t>
            </a:r>
            <a:r>
              <a:rPr lang="en-US" altLang="ja-JP" sz="2000" b="1" dirty="0">
                <a:latin typeface="Courier New" pitchFamily="49" charset="0"/>
                <a:cs typeface="Courier New" pitchFamily="49" charset="0"/>
              </a:rPr>
              <a:t>} };</a:t>
            </a:r>
          </a:p>
          <a:p>
            <a:r>
              <a:rPr lang="en-US" altLang="ja-JP" sz="2000" b="1" dirty="0" smtClean="0">
                <a:latin typeface="Courier New" pitchFamily="49" charset="0"/>
                <a:cs typeface="Courier New" pitchFamily="49" charset="0"/>
              </a:rPr>
              <a:t>  class </a:t>
            </a:r>
            <a:r>
              <a:rPr lang="en-US" altLang="ja-JP" sz="2000" b="1" dirty="0">
                <a:latin typeface="Courier New" pitchFamily="49" charset="0"/>
                <a:cs typeface="Courier New" pitchFamily="49" charset="0"/>
              </a:rPr>
              <a:t>C </a:t>
            </a:r>
            <a:r>
              <a:rPr lang="en-US" altLang="ja-JP" sz="2000" b="1" dirty="0" smtClean="0">
                <a:latin typeface="Courier New" pitchFamily="49" charset="0"/>
                <a:cs typeface="Courier New" pitchFamily="49" charset="0"/>
              </a:rPr>
              <a:t>extends A </a:t>
            </a:r>
            <a:r>
              <a:rPr lang="en-US" altLang="ja-JP" sz="2000" b="1" dirty="0" smtClean="0">
                <a:latin typeface="Courier New" pitchFamily="49" charset="0"/>
                <a:cs typeface="Courier New" pitchFamily="49" charset="0"/>
              </a:rPr>
              <a:t>{ </a:t>
            </a:r>
            <a:r>
              <a:rPr lang="en-US" altLang="ja-JP" sz="2000" b="1" dirty="0">
                <a:latin typeface="Courier New" pitchFamily="49" charset="0"/>
                <a:cs typeface="Courier New" pitchFamily="49" charset="0"/>
              </a:rPr>
              <a:t> </a:t>
            </a:r>
            <a:r>
              <a:rPr lang="en-US" altLang="ja-JP" sz="2000" b="1" dirty="0" err="1">
                <a:latin typeface="Courier New" pitchFamily="49" charset="0"/>
                <a:cs typeface="Courier New" pitchFamily="49" charset="0"/>
              </a:rPr>
              <a:t>int</a:t>
            </a:r>
            <a:r>
              <a:rPr lang="en-US" altLang="ja-JP" sz="2000" b="1" dirty="0">
                <a:latin typeface="Courier New" pitchFamily="49" charset="0"/>
                <a:cs typeface="Courier New" pitchFamily="49" charset="0"/>
              </a:rPr>
              <a:t> </a:t>
            </a:r>
            <a:r>
              <a:rPr lang="en-US" altLang="ja-JP" sz="2000" b="1" dirty="0" err="1" smtClean="0">
                <a:latin typeface="Courier New" pitchFamily="49" charset="0"/>
                <a:cs typeface="Courier New" pitchFamily="49" charset="0"/>
              </a:rPr>
              <a:t>getNum</a:t>
            </a:r>
            <a:r>
              <a:rPr lang="en-US" altLang="ja-JP" sz="2000" b="1" dirty="0" smtClean="0">
                <a:latin typeface="Courier New" pitchFamily="49" charset="0"/>
                <a:cs typeface="Courier New" pitchFamily="49" charset="0"/>
              </a:rPr>
              <a:t>() </a:t>
            </a:r>
            <a:r>
              <a:rPr lang="en-US" altLang="ja-JP" sz="2000" b="1" dirty="0">
                <a:latin typeface="Courier New" pitchFamily="49" charset="0"/>
                <a:cs typeface="Courier New" pitchFamily="49" charset="0"/>
              </a:rPr>
              <a:t>{ return </a:t>
            </a:r>
            <a:r>
              <a:rPr lang="en-US" altLang="ja-JP" sz="2000" b="1" dirty="0" smtClean="0">
                <a:latin typeface="Courier New" pitchFamily="49" charset="0"/>
                <a:cs typeface="Courier New" pitchFamily="49" charset="0"/>
              </a:rPr>
              <a:t>2; </a:t>
            </a:r>
            <a:r>
              <a:rPr lang="en-US" altLang="ja-JP" sz="2000" b="1" dirty="0">
                <a:latin typeface="Courier New" pitchFamily="49" charset="0"/>
                <a:cs typeface="Courier New" pitchFamily="49" charset="0"/>
              </a:rPr>
              <a:t>} </a:t>
            </a:r>
            <a:r>
              <a:rPr lang="en-US" altLang="ja-JP" sz="2000" b="1" dirty="0" smtClean="0">
                <a:latin typeface="Courier New" pitchFamily="49" charset="0"/>
                <a:cs typeface="Courier New" pitchFamily="49" charset="0"/>
              </a:rPr>
              <a:t>};</a:t>
            </a:r>
            <a:endParaRPr lang="en-US" altLang="ja-JP" sz="2000" b="1" dirty="0">
              <a:latin typeface="Courier New" pitchFamily="49" charset="0"/>
              <a:cs typeface="Courier New" pitchFamily="49" charset="0"/>
            </a:endParaRPr>
          </a:p>
        </p:txBody>
      </p:sp>
      <p:sp>
        <p:nvSpPr>
          <p:cNvPr id="6" name="テキスト ボックス 5"/>
          <p:cNvSpPr txBox="1"/>
          <p:nvPr/>
        </p:nvSpPr>
        <p:spPr>
          <a:xfrm>
            <a:off x="791580" y="3068960"/>
            <a:ext cx="7128792" cy="1015663"/>
          </a:xfrm>
          <a:prstGeom prst="rect">
            <a:avLst/>
          </a:prstGeom>
          <a:noFill/>
        </p:spPr>
        <p:txBody>
          <a:bodyPr wrap="square" rtlCol="0">
            <a:spAutoFit/>
          </a:bodyPr>
          <a:lstStyle/>
          <a:p>
            <a:r>
              <a:rPr lang="en-US" altLang="ja-JP" sz="2000" b="1" dirty="0" smtClean="0">
                <a:latin typeface="Courier New" pitchFamily="49" charset="0"/>
                <a:cs typeface="Courier New" pitchFamily="49" charset="0"/>
              </a:rPr>
              <a:t>v</a:t>
            </a:r>
            <a:r>
              <a:rPr kumimoji="1" lang="en-US" altLang="ja-JP" sz="2000" b="1" dirty="0" smtClean="0">
                <a:latin typeface="Courier New" pitchFamily="49" charset="0"/>
                <a:cs typeface="Courier New" pitchFamily="49" charset="0"/>
              </a:rPr>
              <a:t>oid </a:t>
            </a:r>
            <a:r>
              <a:rPr kumimoji="1" lang="en-US" altLang="ja-JP" sz="2000" b="1" dirty="0" err="1" smtClean="0">
                <a:latin typeface="Courier New" pitchFamily="49" charset="0"/>
                <a:cs typeface="Courier New" pitchFamily="49" charset="0"/>
              </a:rPr>
              <a:t>someMethod</a:t>
            </a:r>
            <a:r>
              <a:rPr kumimoji="1" lang="en-US" altLang="ja-JP" sz="2000" b="1" dirty="0" smtClean="0">
                <a:latin typeface="Courier New" pitchFamily="49" charset="0"/>
                <a:cs typeface="Courier New" pitchFamily="49" charset="0"/>
              </a:rPr>
              <a:t>(A </a:t>
            </a:r>
            <a:r>
              <a:rPr kumimoji="1" lang="en-US" altLang="ja-JP" sz="2000" b="1" dirty="0" err="1" smtClean="0">
                <a:latin typeface="Courier New" pitchFamily="49" charset="0"/>
                <a:cs typeface="Courier New" pitchFamily="49" charset="0"/>
              </a:rPr>
              <a:t>obj</a:t>
            </a:r>
            <a:r>
              <a:rPr kumimoji="1" lang="en-US" altLang="ja-JP" sz="2000" b="1" dirty="0" smtClean="0">
                <a:latin typeface="Courier New" pitchFamily="49" charset="0"/>
                <a:cs typeface="Courier New" pitchFamily="49" charset="0"/>
              </a:rPr>
              <a:t>){</a:t>
            </a:r>
          </a:p>
          <a:p>
            <a:r>
              <a:rPr lang="en-US" altLang="ja-JP" sz="2000" b="1" dirty="0" smtClean="0">
                <a:latin typeface="Courier New" pitchFamily="49" charset="0"/>
                <a:cs typeface="Courier New" pitchFamily="49" charset="0"/>
              </a:rPr>
              <a:t> </a:t>
            </a:r>
            <a:r>
              <a:rPr kumimoji="1" lang="en-US" altLang="ja-JP" sz="2000" b="1" dirty="0" smtClean="0">
                <a:latin typeface="Courier New" pitchFamily="49" charset="0"/>
                <a:cs typeface="Courier New" pitchFamily="49" charset="0"/>
              </a:rPr>
              <a:t> </a:t>
            </a:r>
            <a:r>
              <a:rPr kumimoji="1" lang="en-US" altLang="ja-JP" sz="2000" b="1" dirty="0" err="1" smtClean="0">
                <a:latin typeface="Courier New" pitchFamily="49" charset="0"/>
                <a:cs typeface="Courier New" pitchFamily="49" charset="0"/>
              </a:rPr>
              <a:t>System.out.print</a:t>
            </a:r>
            <a:r>
              <a:rPr kumimoji="1" lang="en-US" altLang="ja-JP" sz="2000" b="1" dirty="0" smtClean="0">
                <a:latin typeface="Courier New" pitchFamily="49" charset="0"/>
                <a:cs typeface="Courier New" pitchFamily="49" charset="0"/>
              </a:rPr>
              <a:t>(</a:t>
            </a:r>
            <a:r>
              <a:rPr kumimoji="1" lang="en-US" altLang="ja-JP" sz="2000" b="1" dirty="0" err="1" smtClean="0">
                <a:latin typeface="Courier New" pitchFamily="49" charset="0"/>
                <a:cs typeface="Courier New" pitchFamily="49" charset="0"/>
              </a:rPr>
              <a:t>obj.getNum</a:t>
            </a:r>
            <a:r>
              <a:rPr kumimoji="1" lang="en-US" altLang="ja-JP" sz="2000" b="1" dirty="0" smtClean="0">
                <a:latin typeface="Courier New" pitchFamily="49" charset="0"/>
                <a:cs typeface="Courier New" pitchFamily="49" charset="0"/>
              </a:rPr>
              <a:t>());</a:t>
            </a:r>
          </a:p>
          <a:p>
            <a:r>
              <a:rPr kumimoji="1" lang="en-US" altLang="ja-JP" sz="2000" b="1" dirty="0" smtClean="0">
                <a:latin typeface="Courier New" pitchFamily="49" charset="0"/>
                <a:cs typeface="Courier New" pitchFamily="49" charset="0"/>
              </a:rPr>
              <a:t>}</a:t>
            </a:r>
            <a:endParaRPr kumimoji="1" lang="ja-JP" altLang="en-US" sz="2000" b="1" dirty="0">
              <a:latin typeface="Courier New" pitchFamily="49" charset="0"/>
              <a:cs typeface="Courier New" pitchFamily="49" charset="0"/>
            </a:endParaRPr>
          </a:p>
        </p:txBody>
      </p:sp>
      <p:sp>
        <p:nvSpPr>
          <p:cNvPr id="7" name="テキスト ボックス 6"/>
          <p:cNvSpPr txBox="1"/>
          <p:nvPr/>
        </p:nvSpPr>
        <p:spPr>
          <a:xfrm>
            <a:off x="755576" y="4149080"/>
            <a:ext cx="8064896" cy="830997"/>
          </a:xfrm>
          <a:prstGeom prst="rect">
            <a:avLst/>
          </a:prstGeom>
          <a:noFill/>
        </p:spPr>
        <p:txBody>
          <a:bodyPr wrap="square" rtlCol="0">
            <a:spAutoFit/>
          </a:bodyPr>
          <a:lstStyle/>
          <a:p>
            <a:r>
              <a:rPr kumimoji="1" lang="ja-JP" altLang="en-US" sz="2400" dirty="0" smtClean="0"/>
              <a:t>で呼ばれている</a:t>
            </a:r>
            <a:r>
              <a:rPr kumimoji="1" lang="en-US" altLang="ja-JP" sz="2400" dirty="0" smtClean="0"/>
              <a:t> </a:t>
            </a:r>
            <a:r>
              <a:rPr kumimoji="1" lang="en-US" altLang="ja-JP" sz="2400" dirty="0" err="1" smtClean="0"/>
              <a:t>getNum</a:t>
            </a:r>
            <a:r>
              <a:rPr kumimoji="1" lang="en-US" altLang="ja-JP" sz="2400" dirty="0" smtClean="0"/>
              <a:t> </a:t>
            </a:r>
            <a:r>
              <a:rPr lang="ja-JP" altLang="en-US" sz="2400" dirty="0" smtClean="0"/>
              <a:t>が</a:t>
            </a:r>
            <a:r>
              <a:rPr lang="en-US" altLang="ja-JP" sz="2400" dirty="0" smtClean="0"/>
              <a:t> </a:t>
            </a:r>
            <a:r>
              <a:rPr kumimoji="1" lang="en-US" altLang="ja-JP" sz="2400" dirty="0" smtClean="0"/>
              <a:t>A, B, C </a:t>
            </a:r>
            <a:r>
              <a:rPr kumimoji="1" lang="ja-JP" altLang="en-US" sz="2400" dirty="0" smtClean="0"/>
              <a:t>のどれのものなのかは実行時に</a:t>
            </a:r>
            <a:r>
              <a:rPr lang="ja-JP" altLang="en-US" sz="2400" dirty="0" smtClean="0"/>
              <a:t>探索</a:t>
            </a:r>
            <a:r>
              <a:rPr kumimoji="1" lang="ja-JP" altLang="en-US" sz="2400" dirty="0" smtClean="0"/>
              <a:t>して決定する必要がある</a:t>
            </a:r>
            <a:endParaRPr kumimoji="1" lang="en-US" altLang="ja-JP" sz="2400" dirty="0" smtClean="0"/>
          </a:p>
        </p:txBody>
      </p:sp>
      <p:sp>
        <p:nvSpPr>
          <p:cNvPr id="8" name="テキスト ボックス 7"/>
          <p:cNvSpPr txBox="1"/>
          <p:nvPr/>
        </p:nvSpPr>
        <p:spPr>
          <a:xfrm>
            <a:off x="791580" y="2492896"/>
            <a:ext cx="7560840" cy="461665"/>
          </a:xfrm>
          <a:prstGeom prst="rect">
            <a:avLst/>
          </a:prstGeom>
          <a:noFill/>
        </p:spPr>
        <p:txBody>
          <a:bodyPr wrap="square" rtlCol="0">
            <a:spAutoFit/>
          </a:bodyPr>
          <a:lstStyle/>
          <a:p>
            <a:r>
              <a:rPr lang="ja-JP" altLang="en-US" sz="2400" dirty="0" smtClean="0"/>
              <a:t>となっているとき</a:t>
            </a:r>
          </a:p>
        </p:txBody>
      </p:sp>
      <p:sp>
        <p:nvSpPr>
          <p:cNvPr id="9" name="右矢印 8"/>
          <p:cNvSpPr/>
          <p:nvPr/>
        </p:nvSpPr>
        <p:spPr>
          <a:xfrm>
            <a:off x="683568" y="5229200"/>
            <a:ext cx="864096"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63688" y="5301208"/>
            <a:ext cx="7272808" cy="461665"/>
          </a:xfrm>
          <a:prstGeom prst="rect">
            <a:avLst/>
          </a:prstGeom>
          <a:noFill/>
        </p:spPr>
        <p:txBody>
          <a:bodyPr wrap="square" rtlCol="0">
            <a:spAutoFit/>
          </a:bodyPr>
          <a:lstStyle/>
          <a:p>
            <a:r>
              <a:rPr kumimoji="1" lang="en-US" altLang="ja-JP" sz="2400" dirty="0" smtClean="0"/>
              <a:t>(</a:t>
            </a:r>
            <a:r>
              <a:rPr lang="ja-JP" altLang="en-US" sz="2400" dirty="0" smtClean="0"/>
              <a:t>関数</a:t>
            </a:r>
            <a:r>
              <a:rPr kumimoji="1" lang="ja-JP" altLang="en-US" sz="2400" dirty="0" smtClean="0"/>
              <a:t>探索</a:t>
            </a:r>
            <a:r>
              <a:rPr kumimoji="1" lang="en-US" altLang="ja-JP" sz="2400" dirty="0" smtClean="0"/>
              <a:t> + </a:t>
            </a:r>
            <a:r>
              <a:rPr kumimoji="1" lang="ja-JP" altLang="en-US" sz="2400" dirty="0" smtClean="0"/>
              <a:t>間接ジャンプ</a:t>
            </a:r>
            <a:r>
              <a:rPr kumimoji="1" lang="en-US" altLang="ja-JP" sz="2400" dirty="0" smtClean="0"/>
              <a:t>) </a:t>
            </a:r>
            <a:r>
              <a:rPr kumimoji="1" lang="ja-JP" altLang="en-US" sz="2400" dirty="0" smtClean="0"/>
              <a:t>になってしまうので遅い</a:t>
            </a:r>
            <a:endParaRPr kumimoji="1" lang="ja-JP" altLang="en-US" sz="24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オーバーヘッドの削減方法</a:t>
            </a:r>
            <a:r>
              <a:rPr lang="en-US" altLang="ja-JP" dirty="0" smtClean="0"/>
              <a:t>:</a:t>
            </a:r>
            <a:br>
              <a:rPr lang="en-US" altLang="ja-JP" dirty="0" smtClean="0"/>
            </a:br>
            <a:r>
              <a:rPr lang="ja-JP" altLang="en-US" dirty="0" smtClean="0"/>
              <a:t>直接呼出しに置き換える</a:t>
            </a:r>
            <a:endParaRPr lang="en-US" altLang="ja-JP" dirty="0" smtClean="0"/>
          </a:p>
        </p:txBody>
      </p:sp>
      <p:sp>
        <p:nvSpPr>
          <p:cNvPr id="3" name="コンテンツ プレースホルダー 2"/>
          <p:cNvSpPr>
            <a:spLocks noGrp="1"/>
          </p:cNvSpPr>
          <p:nvPr>
            <p:ph idx="1"/>
          </p:nvPr>
        </p:nvSpPr>
        <p:spPr>
          <a:xfrm>
            <a:off x="457200" y="1600200"/>
            <a:ext cx="8435280" cy="5141168"/>
          </a:xfrm>
        </p:spPr>
        <p:txBody>
          <a:bodyPr>
            <a:normAutofit fontScale="92500"/>
          </a:bodyPr>
          <a:lstStyle/>
          <a:p>
            <a:r>
              <a:rPr lang="ja-JP" altLang="en-US" dirty="0" smtClean="0"/>
              <a:t>呼ばれる関数が一意に定まるならば</a:t>
            </a:r>
            <a:r>
              <a:rPr lang="en-US" altLang="ja-JP" dirty="0" smtClean="0"/>
              <a:t/>
            </a:r>
            <a:br>
              <a:rPr lang="en-US" altLang="ja-JP" dirty="0" smtClean="0"/>
            </a:br>
            <a:r>
              <a:rPr lang="ja-JP" altLang="en-US" dirty="0" smtClean="0"/>
              <a:t>仮想関数呼出しを直接呼出しに置き換えられる</a:t>
            </a:r>
            <a:endParaRPr lang="en-US" altLang="ja-JP" dirty="0" smtClean="0"/>
          </a:p>
          <a:p>
            <a:pPr lvl="1"/>
            <a:r>
              <a:rPr lang="ja-JP" altLang="en-US" dirty="0" smtClean="0"/>
              <a:t>オブジェクトが生成された直後の仮想関数呼出しでは</a:t>
            </a:r>
            <a:r>
              <a:rPr lang="en-US" altLang="ja-JP" dirty="0" smtClean="0"/>
              <a:t/>
            </a:r>
            <a:br>
              <a:rPr lang="en-US" altLang="ja-JP" dirty="0" smtClean="0"/>
            </a:br>
            <a:r>
              <a:rPr lang="ja-JP" altLang="en-US" dirty="0" smtClean="0"/>
              <a:t>呼ばれる関数は一意に定まる</a:t>
            </a:r>
            <a:endParaRPr lang="en-US" altLang="ja-JP" dirty="0" smtClean="0"/>
          </a:p>
          <a:p>
            <a:pPr marL="0" indent="0">
              <a:buNone/>
            </a:pPr>
            <a:endParaRPr lang="en-US" altLang="ja-JP" dirty="0" smtClean="0"/>
          </a:p>
          <a:p>
            <a:pPr lvl="1"/>
            <a:r>
              <a:rPr lang="en-US" altLang="ja-JP" dirty="0" smtClean="0"/>
              <a:t>A </a:t>
            </a:r>
            <a:r>
              <a:rPr lang="ja-JP" altLang="en-US" dirty="0" smtClean="0"/>
              <a:t>で定義された</a:t>
            </a:r>
            <a:r>
              <a:rPr lang="en-US" altLang="ja-JP" dirty="0" smtClean="0"/>
              <a:t> </a:t>
            </a:r>
            <a:r>
              <a:rPr lang="en-US" altLang="ja-JP" dirty="0" err="1" smtClean="0"/>
              <a:t>A.getNum</a:t>
            </a:r>
            <a:r>
              <a:rPr lang="en-US" altLang="ja-JP" dirty="0" smtClean="0"/>
              <a:t> </a:t>
            </a:r>
            <a:r>
              <a:rPr lang="ja-JP" altLang="en-US" dirty="0" smtClean="0"/>
              <a:t>をオーバーライドしている</a:t>
            </a:r>
            <a:r>
              <a:rPr lang="en-US" altLang="ja-JP" dirty="0" smtClean="0"/>
              <a:t/>
            </a:r>
            <a:br>
              <a:rPr lang="en-US" altLang="ja-JP" dirty="0" smtClean="0"/>
            </a:br>
            <a:r>
              <a:rPr lang="en-US" altLang="ja-JP" dirty="0" smtClean="0"/>
              <a:t>B,</a:t>
            </a:r>
            <a:r>
              <a:rPr lang="ja-JP" altLang="en-US" dirty="0" smtClean="0"/>
              <a:t> </a:t>
            </a:r>
            <a:r>
              <a:rPr lang="en-US" altLang="ja-JP" dirty="0" smtClean="0"/>
              <a:t>C </a:t>
            </a:r>
            <a:r>
              <a:rPr lang="ja-JP" altLang="en-US" dirty="0" smtClean="0"/>
              <a:t>のインスタンスが実行時に一つも存在しなければ呼ばれる関数は一意に定まる</a:t>
            </a:r>
            <a:endParaRPr lang="en-US" altLang="ja-JP" dirty="0" smtClean="0"/>
          </a:p>
          <a:p>
            <a:pPr lvl="2"/>
            <a:r>
              <a:rPr lang="ja-JP" altLang="en-US" dirty="0" smtClean="0"/>
              <a:t>もし新たに</a:t>
            </a:r>
            <a:r>
              <a:rPr lang="en-US" altLang="ja-JP" dirty="0" smtClean="0"/>
              <a:t> B,C </a:t>
            </a:r>
            <a:r>
              <a:rPr lang="ja-JP" altLang="en-US" dirty="0" smtClean="0"/>
              <a:t>のインスタンスが生まれたら</a:t>
            </a:r>
            <a:r>
              <a:rPr lang="en-US" altLang="ja-JP" dirty="0" smtClean="0"/>
              <a:t/>
            </a:r>
            <a:br>
              <a:rPr lang="en-US" altLang="ja-JP" dirty="0" smtClean="0"/>
            </a:br>
            <a:r>
              <a:rPr lang="ja-JP" altLang="en-US" dirty="0" smtClean="0"/>
              <a:t>最適化をやめないといけないことに注意</a:t>
            </a:r>
            <a:endParaRPr lang="en-US" altLang="ja-JP" dirty="0" smtClean="0"/>
          </a:p>
          <a:p>
            <a:pPr lvl="1"/>
            <a:r>
              <a:rPr lang="en-US" altLang="ja-JP" dirty="0" smtClean="0"/>
              <a:t>etc.</a:t>
            </a:r>
          </a:p>
        </p:txBody>
      </p:sp>
      <p:sp>
        <p:nvSpPr>
          <p:cNvPr id="4" name="テキスト ボックス 3"/>
          <p:cNvSpPr txBox="1"/>
          <p:nvPr/>
        </p:nvSpPr>
        <p:spPr>
          <a:xfrm>
            <a:off x="1403648" y="3358733"/>
            <a:ext cx="7246768" cy="646331"/>
          </a:xfrm>
          <a:prstGeom prst="rect">
            <a:avLst/>
          </a:prstGeom>
          <a:noFill/>
        </p:spPr>
        <p:txBody>
          <a:bodyPr wrap="square" rtlCol="0">
            <a:spAutoFit/>
          </a:bodyPr>
          <a:lstStyle/>
          <a:p>
            <a:r>
              <a:rPr lang="en-US" altLang="ja-JP" b="1" dirty="0" smtClean="0">
                <a:latin typeface="Courier New" pitchFamily="49" charset="0"/>
                <a:cs typeface="Courier New" pitchFamily="49" charset="0"/>
              </a:rPr>
              <a:t>A </a:t>
            </a:r>
            <a:r>
              <a:rPr lang="en-US" altLang="ja-JP" b="1" dirty="0" err="1" smtClean="0">
                <a:latin typeface="Courier New" pitchFamily="49" charset="0"/>
                <a:cs typeface="Courier New" pitchFamily="49" charset="0"/>
              </a:rPr>
              <a:t>obj</a:t>
            </a:r>
            <a:r>
              <a:rPr lang="en-US" altLang="ja-JP" b="1" dirty="0" smtClean="0">
                <a:latin typeface="Courier New" pitchFamily="49" charset="0"/>
                <a:cs typeface="Courier New" pitchFamily="49" charset="0"/>
              </a:rPr>
              <a:t> = new A</a:t>
            </a:r>
            <a:r>
              <a:rPr lang="en-US" altLang="ja-JP" b="1" dirty="0">
                <a:latin typeface="Courier New" pitchFamily="49" charset="0"/>
                <a:cs typeface="Courier New" pitchFamily="49" charset="0"/>
              </a:rPr>
              <a:t>(); </a:t>
            </a:r>
            <a:r>
              <a:rPr lang="en-US" altLang="ja-JP" b="1" dirty="0" smtClean="0">
                <a:latin typeface="Courier New" pitchFamily="49" charset="0"/>
                <a:cs typeface="Courier New" pitchFamily="49" charset="0"/>
              </a:rPr>
              <a:t> </a:t>
            </a:r>
          </a:p>
          <a:p>
            <a:r>
              <a:rPr lang="en-US" altLang="ja-JP" b="1" dirty="0" smtClean="0">
                <a:latin typeface="Courier New" pitchFamily="49" charset="0"/>
                <a:cs typeface="Courier New" pitchFamily="49" charset="0"/>
              </a:rPr>
              <a:t>r = </a:t>
            </a:r>
            <a:r>
              <a:rPr lang="en-US" altLang="ja-JP" b="1" dirty="0" err="1" smtClean="0">
                <a:latin typeface="Courier New" pitchFamily="49" charset="0"/>
                <a:cs typeface="Courier New" pitchFamily="49" charset="0"/>
              </a:rPr>
              <a:t>obj.getNum</a:t>
            </a:r>
            <a:r>
              <a:rPr lang="en-US" altLang="ja-JP" b="1" dirty="0" smtClean="0">
                <a:latin typeface="Courier New" pitchFamily="49" charset="0"/>
                <a:cs typeface="Courier New" pitchFamily="49" charset="0"/>
              </a:rPr>
              <a:t>(); //</a:t>
            </a:r>
            <a:r>
              <a:rPr lang="ja-JP" altLang="en-US" b="1" dirty="0">
                <a:latin typeface="Courier New" pitchFamily="49" charset="0"/>
                <a:cs typeface="Courier New" pitchFamily="49" charset="0"/>
              </a:rPr>
              <a:t>定義の直後なので呼ばれる</a:t>
            </a:r>
            <a:r>
              <a:rPr lang="ja-JP" altLang="en-US" b="1" dirty="0" smtClean="0">
                <a:latin typeface="Courier New" pitchFamily="49" charset="0"/>
                <a:cs typeface="Courier New" pitchFamily="49" charset="0"/>
              </a:rPr>
              <a:t>関数は一意</a:t>
            </a:r>
          </a:p>
        </p:txBody>
      </p:sp>
    </p:spTree>
    <p:extLst>
      <p:ext uri="{BB962C8B-B14F-4D97-AF65-F5344CB8AC3E}">
        <p14:creationId xmlns:p14="http://schemas.microsoft.com/office/powerpoint/2010/main" val="2708137831"/>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インラインキャッシング</a:t>
            </a:r>
            <a:endParaRPr kumimoji="1" lang="ja-JP" altLang="en-US" dirty="0"/>
          </a:p>
        </p:txBody>
      </p:sp>
      <p:sp>
        <p:nvSpPr>
          <p:cNvPr id="3" name="コンテンツ プレースホルダ 2"/>
          <p:cNvSpPr>
            <a:spLocks noGrp="1"/>
          </p:cNvSpPr>
          <p:nvPr>
            <p:ph idx="1"/>
          </p:nvPr>
        </p:nvSpPr>
        <p:spPr/>
        <p:txBody>
          <a:bodyPr/>
          <a:lstStyle/>
          <a:p>
            <a:pPr marL="342900" lvl="1" indent="-342900">
              <a:buFont typeface="Arial" pitchFamily="34" charset="0"/>
              <a:buChar char="•"/>
            </a:pPr>
            <a:r>
              <a:rPr lang="ja-JP" altLang="en-US" dirty="0" smtClean="0"/>
              <a:t>本来仮想関数を探索するところを</a:t>
            </a:r>
            <a:r>
              <a:rPr lang="en-US" altLang="ja-JP" dirty="0" smtClean="0"/>
              <a:t/>
            </a:r>
            <a:br>
              <a:rPr lang="en-US" altLang="ja-JP" dirty="0" smtClean="0"/>
            </a:br>
            <a:r>
              <a:rPr lang="ja-JP" altLang="en-US" dirty="0" smtClean="0"/>
              <a:t>型チェックのみを行うガード条件に置き換える</a:t>
            </a:r>
          </a:p>
          <a:p>
            <a:endParaRPr kumimoji="1" lang="ja-JP" altLang="en-US" dirty="0"/>
          </a:p>
        </p:txBody>
      </p:sp>
      <p:sp>
        <p:nvSpPr>
          <p:cNvPr id="4" name="テキスト ボックス 3"/>
          <p:cNvSpPr txBox="1"/>
          <p:nvPr/>
        </p:nvSpPr>
        <p:spPr>
          <a:xfrm>
            <a:off x="1763688" y="2708920"/>
            <a:ext cx="3312368" cy="400110"/>
          </a:xfrm>
          <a:prstGeom prst="rect">
            <a:avLst/>
          </a:prstGeom>
          <a:noFill/>
        </p:spPr>
        <p:txBody>
          <a:bodyPr wrap="square" rtlCol="0">
            <a:spAutoFit/>
          </a:bodyPr>
          <a:lstStyle/>
          <a:p>
            <a:r>
              <a:rPr lang="en-US" altLang="ja-JP" sz="2000" b="1" dirty="0" smtClean="0">
                <a:latin typeface="Courier New" pitchFamily="49" charset="0"/>
                <a:cs typeface="Courier New" pitchFamily="49" charset="0"/>
              </a:rPr>
              <a:t>r</a:t>
            </a:r>
            <a:r>
              <a:rPr kumimoji="1" lang="en-US" altLang="ja-JP" sz="2000" b="1" dirty="0" smtClean="0">
                <a:latin typeface="Courier New" pitchFamily="49" charset="0"/>
                <a:cs typeface="Courier New" pitchFamily="49" charset="0"/>
              </a:rPr>
              <a:t> = </a:t>
            </a:r>
            <a:r>
              <a:rPr lang="en-US" altLang="ja-JP" sz="2000" b="1" dirty="0" err="1" smtClean="0">
                <a:latin typeface="Courier New" pitchFamily="49" charset="0"/>
                <a:cs typeface="Courier New" pitchFamily="49" charset="0"/>
              </a:rPr>
              <a:t>o</a:t>
            </a:r>
            <a:r>
              <a:rPr kumimoji="1" lang="en-US" altLang="ja-JP" sz="2000" b="1" dirty="0" err="1" smtClean="0">
                <a:latin typeface="Courier New" pitchFamily="49" charset="0"/>
                <a:cs typeface="Courier New" pitchFamily="49" charset="0"/>
              </a:rPr>
              <a:t>bj.getNum</a:t>
            </a:r>
            <a:r>
              <a:rPr kumimoji="1" lang="en-US" altLang="ja-JP" sz="2000" b="1" dirty="0" smtClean="0">
                <a:latin typeface="Courier New" pitchFamily="49" charset="0"/>
                <a:cs typeface="Courier New" pitchFamily="49" charset="0"/>
              </a:rPr>
              <a:t>();</a:t>
            </a:r>
            <a:endParaRPr kumimoji="1" lang="ja-JP" altLang="en-US" sz="2000" b="1" dirty="0">
              <a:latin typeface="Courier New" pitchFamily="49" charset="0"/>
              <a:cs typeface="Courier New" pitchFamily="49" charset="0"/>
            </a:endParaRPr>
          </a:p>
        </p:txBody>
      </p:sp>
      <p:sp>
        <p:nvSpPr>
          <p:cNvPr id="5" name="テキスト ボックス 4"/>
          <p:cNvSpPr txBox="1"/>
          <p:nvPr/>
        </p:nvSpPr>
        <p:spPr>
          <a:xfrm>
            <a:off x="1763688" y="4365104"/>
            <a:ext cx="4032448" cy="1631216"/>
          </a:xfrm>
          <a:prstGeom prst="rect">
            <a:avLst/>
          </a:prstGeom>
          <a:noFill/>
        </p:spPr>
        <p:txBody>
          <a:bodyPr wrap="square" rtlCol="0">
            <a:spAutoFit/>
          </a:bodyPr>
          <a:lstStyle/>
          <a:p>
            <a:r>
              <a:rPr kumimoji="1" lang="en-US" altLang="ja-JP" sz="2000" b="1" dirty="0" smtClean="0">
                <a:latin typeface="Courier New" pitchFamily="49" charset="0"/>
                <a:cs typeface="Courier New" pitchFamily="49" charset="0"/>
              </a:rPr>
              <a:t>if(</a:t>
            </a:r>
            <a:r>
              <a:rPr kumimoji="1" lang="en-US" altLang="ja-JP" sz="2000" b="1" dirty="0" err="1" smtClean="0">
                <a:latin typeface="Courier New" pitchFamily="49" charset="0"/>
                <a:cs typeface="Courier New" pitchFamily="49" charset="0"/>
              </a:rPr>
              <a:t>obj</a:t>
            </a:r>
            <a:r>
              <a:rPr kumimoji="1" lang="en-US" altLang="ja-JP" sz="2000" b="1" dirty="0" smtClean="0">
                <a:latin typeface="Courier New" pitchFamily="49" charset="0"/>
                <a:cs typeface="Courier New" pitchFamily="49" charset="0"/>
              </a:rPr>
              <a:t> </a:t>
            </a:r>
            <a:r>
              <a:rPr kumimoji="1" lang="ja-JP" altLang="en-US" sz="2000" b="1" dirty="0" smtClean="0">
                <a:latin typeface="Courier New" pitchFamily="49" charset="0"/>
                <a:cs typeface="Courier New" pitchFamily="49" charset="0"/>
              </a:rPr>
              <a:t>が</a:t>
            </a:r>
            <a:r>
              <a:rPr kumimoji="1" lang="en-US" altLang="ja-JP" sz="2000" b="1" dirty="0" smtClean="0">
                <a:latin typeface="Courier New" pitchFamily="49" charset="0"/>
                <a:cs typeface="Courier New" pitchFamily="49" charset="0"/>
              </a:rPr>
              <a:t> B </a:t>
            </a:r>
            <a:r>
              <a:rPr kumimoji="1" lang="ja-JP" altLang="en-US" sz="2000" b="1" dirty="0" smtClean="0">
                <a:latin typeface="Courier New" pitchFamily="49" charset="0"/>
                <a:cs typeface="Courier New" pitchFamily="49" charset="0"/>
              </a:rPr>
              <a:t>のインスタンス</a:t>
            </a:r>
            <a:r>
              <a:rPr kumimoji="1" lang="en-US" altLang="ja-JP" sz="2000" b="1" dirty="0" smtClean="0">
                <a:latin typeface="Courier New" pitchFamily="49" charset="0"/>
                <a:cs typeface="Courier New" pitchFamily="49" charset="0"/>
              </a:rPr>
              <a:t>){</a:t>
            </a:r>
          </a:p>
          <a:p>
            <a:r>
              <a:rPr lang="en-US" altLang="ja-JP" sz="2000" b="1" dirty="0" smtClean="0">
                <a:latin typeface="Courier New" pitchFamily="49" charset="0"/>
                <a:cs typeface="Courier New" pitchFamily="49" charset="0"/>
              </a:rPr>
              <a:t>  r = </a:t>
            </a:r>
            <a:r>
              <a:rPr lang="en-US" altLang="ja-JP" sz="2000" b="1" dirty="0" err="1" smtClean="0">
                <a:latin typeface="Courier New" pitchFamily="49" charset="0"/>
                <a:cs typeface="Courier New" pitchFamily="49" charset="0"/>
              </a:rPr>
              <a:t>B.getNum</a:t>
            </a:r>
            <a:r>
              <a:rPr lang="en-US" altLang="ja-JP" sz="2000" b="1" dirty="0" smtClean="0">
                <a:latin typeface="Courier New" pitchFamily="49" charset="0"/>
                <a:cs typeface="Courier New" pitchFamily="49" charset="0"/>
              </a:rPr>
              <a:t>();</a:t>
            </a:r>
            <a:endParaRPr kumimoji="1" lang="en-US" altLang="ja-JP" sz="2000" b="1" dirty="0" smtClean="0">
              <a:latin typeface="Courier New" pitchFamily="49" charset="0"/>
              <a:cs typeface="Courier New" pitchFamily="49" charset="0"/>
            </a:endParaRPr>
          </a:p>
          <a:p>
            <a:r>
              <a:rPr lang="en-US" altLang="ja-JP" sz="2000" b="1" dirty="0" smtClean="0">
                <a:latin typeface="Courier New" pitchFamily="49" charset="0"/>
                <a:cs typeface="Courier New" pitchFamily="49" charset="0"/>
              </a:rPr>
              <a:t>} e</a:t>
            </a:r>
            <a:r>
              <a:rPr kumimoji="1" lang="en-US" altLang="ja-JP" sz="2000" b="1" dirty="0" smtClean="0">
                <a:latin typeface="Courier New" pitchFamily="49" charset="0"/>
                <a:cs typeface="Courier New" pitchFamily="49" charset="0"/>
              </a:rPr>
              <a:t>lse {</a:t>
            </a:r>
          </a:p>
          <a:p>
            <a:r>
              <a:rPr lang="en-US" altLang="ja-JP" sz="2000" b="1" dirty="0">
                <a:latin typeface="Courier New" pitchFamily="49" charset="0"/>
                <a:cs typeface="Courier New" pitchFamily="49" charset="0"/>
              </a:rPr>
              <a:t> </a:t>
            </a:r>
            <a:r>
              <a:rPr lang="en-US" altLang="ja-JP" sz="2000" b="1" dirty="0" smtClean="0">
                <a:latin typeface="Courier New" pitchFamily="49" charset="0"/>
                <a:cs typeface="Courier New" pitchFamily="49" charset="0"/>
              </a:rPr>
              <a:t> </a:t>
            </a:r>
            <a:r>
              <a:rPr kumimoji="1" lang="en-US" altLang="ja-JP" sz="2000" b="1" dirty="0" smtClean="0">
                <a:latin typeface="Courier New" pitchFamily="49" charset="0"/>
                <a:cs typeface="Courier New" pitchFamily="49" charset="0"/>
              </a:rPr>
              <a:t>r = </a:t>
            </a:r>
            <a:r>
              <a:rPr kumimoji="1" lang="en-US" altLang="ja-JP" sz="2000" b="1" dirty="0" err="1" smtClean="0">
                <a:latin typeface="Courier New" pitchFamily="49" charset="0"/>
                <a:cs typeface="Courier New" pitchFamily="49" charset="0"/>
              </a:rPr>
              <a:t>obj.getNum</a:t>
            </a:r>
            <a:r>
              <a:rPr lang="en-US" altLang="ja-JP" sz="2000" b="1" dirty="0" smtClean="0">
                <a:latin typeface="Courier New" pitchFamily="49" charset="0"/>
                <a:cs typeface="Courier New" pitchFamily="49" charset="0"/>
              </a:rPr>
              <a:t>();</a:t>
            </a:r>
          </a:p>
          <a:p>
            <a:r>
              <a:rPr kumimoji="1" lang="en-US" altLang="ja-JP" sz="2000" b="1" dirty="0">
                <a:latin typeface="Courier New" pitchFamily="49" charset="0"/>
                <a:cs typeface="Courier New" pitchFamily="49" charset="0"/>
              </a:rPr>
              <a:t>}</a:t>
            </a:r>
            <a:endParaRPr kumimoji="1" lang="ja-JP" altLang="en-US" sz="2000" b="1" dirty="0">
              <a:latin typeface="Courier New" pitchFamily="49" charset="0"/>
              <a:cs typeface="Courier New" pitchFamily="49" charset="0"/>
            </a:endParaRPr>
          </a:p>
        </p:txBody>
      </p:sp>
      <p:sp>
        <p:nvSpPr>
          <p:cNvPr id="7" name="下矢印 6"/>
          <p:cNvSpPr/>
          <p:nvPr/>
        </p:nvSpPr>
        <p:spPr>
          <a:xfrm>
            <a:off x="2699792" y="3366284"/>
            <a:ext cx="792088"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8" name="テキスト ボックス 7"/>
          <p:cNvSpPr txBox="1"/>
          <p:nvPr/>
        </p:nvSpPr>
        <p:spPr>
          <a:xfrm>
            <a:off x="3635896" y="3356992"/>
            <a:ext cx="5328592" cy="707886"/>
          </a:xfrm>
          <a:prstGeom prst="rect">
            <a:avLst/>
          </a:prstGeom>
          <a:noFill/>
        </p:spPr>
        <p:txBody>
          <a:bodyPr wrap="square" rtlCol="0">
            <a:spAutoFit/>
          </a:bodyPr>
          <a:lstStyle/>
          <a:p>
            <a:r>
              <a:rPr kumimoji="1" lang="ja-JP" altLang="en-US" sz="2000" dirty="0" smtClean="0"/>
              <a:t>一番最近に呼出した関数や</a:t>
            </a:r>
            <a:r>
              <a:rPr kumimoji="1" lang="en-US" altLang="ja-JP" sz="2000" dirty="0" smtClean="0"/>
              <a:t/>
            </a:r>
            <a:br>
              <a:rPr kumimoji="1" lang="en-US" altLang="ja-JP" sz="2000" dirty="0" smtClean="0"/>
            </a:br>
            <a:r>
              <a:rPr kumimoji="1" lang="ja-JP" altLang="en-US" sz="2000" dirty="0" smtClean="0"/>
              <a:t>統計的に多く呼び出され</a:t>
            </a:r>
            <a:r>
              <a:rPr lang="ja-JP" altLang="en-US" sz="2000" dirty="0" smtClean="0"/>
              <a:t>る関数</a:t>
            </a:r>
            <a:r>
              <a:rPr kumimoji="1" lang="ja-JP" altLang="en-US" sz="2000" dirty="0" smtClean="0"/>
              <a:t>をキャッシュ</a:t>
            </a:r>
            <a:endParaRPr kumimoji="1" lang="ja-JP" altLang="en-US" sz="20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インラインキャッシングの問題点</a:t>
            </a:r>
            <a:endParaRPr kumimoji="1" lang="ja-JP" altLang="en-US" dirty="0"/>
          </a:p>
        </p:txBody>
      </p:sp>
      <p:sp>
        <p:nvSpPr>
          <p:cNvPr id="3" name="コンテンツ プレースホルダ 2"/>
          <p:cNvSpPr>
            <a:spLocks noGrp="1"/>
          </p:cNvSpPr>
          <p:nvPr>
            <p:ph idx="1"/>
          </p:nvPr>
        </p:nvSpPr>
        <p:spPr>
          <a:xfrm>
            <a:off x="457200" y="1600200"/>
            <a:ext cx="8507288" cy="4525963"/>
          </a:xfrm>
        </p:spPr>
        <p:txBody>
          <a:bodyPr/>
          <a:lstStyle/>
          <a:p>
            <a:r>
              <a:rPr kumimoji="1" lang="ja-JP" altLang="en-US" dirty="0" smtClean="0"/>
              <a:t>一番最近呼出した</a:t>
            </a:r>
            <a:r>
              <a:rPr lang="ja-JP" altLang="en-US" dirty="0" smtClean="0"/>
              <a:t>関数</a:t>
            </a:r>
            <a:r>
              <a:rPr kumimoji="1" lang="ja-JP" altLang="en-US" dirty="0" smtClean="0"/>
              <a:t>をキャッシュする場合</a:t>
            </a:r>
            <a:r>
              <a:rPr kumimoji="1" lang="en-US" altLang="ja-JP" dirty="0" smtClean="0"/>
              <a:t>:</a:t>
            </a:r>
          </a:p>
          <a:p>
            <a:pPr lvl="1"/>
            <a:r>
              <a:rPr lang="en-US" altLang="ja-JP" dirty="0" err="1"/>
              <a:t>o</a:t>
            </a:r>
            <a:r>
              <a:rPr lang="en-US" altLang="ja-JP" dirty="0" err="1" smtClean="0"/>
              <a:t>bj</a:t>
            </a:r>
            <a:r>
              <a:rPr lang="en-US" altLang="ja-JP" dirty="0" smtClean="0"/>
              <a:t> </a:t>
            </a:r>
            <a:r>
              <a:rPr lang="ja-JP" altLang="en-US" dirty="0" smtClean="0"/>
              <a:t>が交互に</a:t>
            </a:r>
            <a:r>
              <a:rPr lang="en-US" altLang="ja-JP" dirty="0" smtClean="0"/>
              <a:t> B,</a:t>
            </a:r>
            <a:r>
              <a:rPr lang="ja-JP" altLang="en-US" dirty="0" smtClean="0"/>
              <a:t> </a:t>
            </a:r>
            <a:r>
              <a:rPr lang="en-US" altLang="ja-JP" dirty="0" smtClean="0"/>
              <a:t>C, B, C,… </a:t>
            </a:r>
            <a:r>
              <a:rPr lang="ja-JP" altLang="en-US" dirty="0" smtClean="0"/>
              <a:t>となる場合に</a:t>
            </a:r>
            <a:r>
              <a:rPr lang="en-US" altLang="ja-JP" dirty="0" smtClean="0"/>
              <a:t/>
            </a:r>
            <a:br>
              <a:rPr lang="en-US" altLang="ja-JP" dirty="0" smtClean="0"/>
            </a:br>
            <a:r>
              <a:rPr lang="ja-JP" altLang="en-US" dirty="0" smtClean="0"/>
              <a:t>連続してキャッシュミスが起こる</a:t>
            </a:r>
            <a:endParaRPr lang="en-US" altLang="ja-JP" dirty="0" smtClean="0"/>
          </a:p>
          <a:p>
            <a:r>
              <a:rPr kumimoji="1" lang="ja-JP" altLang="en-US" dirty="0" smtClean="0"/>
              <a:t>一番良く呼出される関数をキャッシュする場合</a:t>
            </a:r>
            <a:r>
              <a:rPr lang="en-US" altLang="ja-JP" dirty="0" smtClean="0"/>
              <a:t>:</a:t>
            </a:r>
          </a:p>
          <a:p>
            <a:pPr lvl="1"/>
            <a:r>
              <a:rPr kumimoji="1" lang="ja-JP" altLang="en-US" dirty="0" smtClean="0"/>
              <a:t>型の偏りがあまりなかったり</a:t>
            </a:r>
            <a:r>
              <a:rPr lang="en-US" altLang="ja-JP" dirty="0"/>
              <a:t/>
            </a:r>
            <a:br>
              <a:rPr lang="en-US" altLang="ja-JP" dirty="0"/>
            </a:br>
            <a:r>
              <a:rPr kumimoji="1" lang="ja-JP" altLang="en-US" dirty="0" smtClean="0"/>
              <a:t>型の種類が多くなると効果が薄れる</a:t>
            </a:r>
            <a:endParaRPr kumimoji="1" lang="en-US" altLang="ja-JP" dirty="0"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解決法</a:t>
            </a:r>
            <a:r>
              <a:rPr lang="en-US" altLang="ja-JP" dirty="0" smtClean="0"/>
              <a:t>: </a:t>
            </a:r>
            <a:r>
              <a:rPr lang="ja-JP" altLang="en-US" dirty="0" smtClean="0"/>
              <a:t>多相インラインキャッシング</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キャッシュする関数の数を増やす</a:t>
            </a:r>
            <a:endParaRPr kumimoji="1" lang="en-US" altLang="ja-JP" dirty="0" smtClean="0"/>
          </a:p>
        </p:txBody>
      </p:sp>
      <p:sp>
        <p:nvSpPr>
          <p:cNvPr id="4" name="正方形/長方形 3"/>
          <p:cNvSpPr/>
          <p:nvPr/>
        </p:nvSpPr>
        <p:spPr>
          <a:xfrm>
            <a:off x="467544" y="2708920"/>
            <a:ext cx="1296144" cy="187220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sz="2000" dirty="0" smtClean="0"/>
              <a:t>…</a:t>
            </a:r>
          </a:p>
          <a:p>
            <a:r>
              <a:rPr kumimoji="1" lang="en-US" altLang="ja-JP" sz="2000" dirty="0" err="1" smtClean="0"/>
              <a:t>getNum</a:t>
            </a:r>
            <a:r>
              <a:rPr kumimoji="1" lang="en-US" altLang="ja-JP" sz="2000" dirty="0" smtClean="0"/>
              <a:t>()</a:t>
            </a:r>
          </a:p>
          <a:p>
            <a:r>
              <a:rPr lang="en-US" altLang="ja-JP" sz="2000" dirty="0" smtClean="0"/>
              <a:t>….</a:t>
            </a:r>
            <a:endParaRPr kumimoji="1" lang="ja-JP" altLang="en-US" sz="2000" dirty="0"/>
          </a:p>
        </p:txBody>
      </p:sp>
      <p:sp>
        <p:nvSpPr>
          <p:cNvPr id="5" name="正方形/長方形 4"/>
          <p:cNvSpPr/>
          <p:nvPr/>
        </p:nvSpPr>
        <p:spPr>
          <a:xfrm>
            <a:off x="2699792" y="2708920"/>
            <a:ext cx="3600400" cy="187220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sz="2000" dirty="0"/>
              <a:t>i</a:t>
            </a:r>
            <a:r>
              <a:rPr kumimoji="1" lang="en-US" altLang="ja-JP" sz="2000" dirty="0" smtClean="0"/>
              <a:t>f (</a:t>
            </a:r>
            <a:r>
              <a:rPr kumimoji="1" lang="en-US" altLang="ja-JP" sz="2000" dirty="0" err="1" smtClean="0"/>
              <a:t>obj</a:t>
            </a:r>
            <a:r>
              <a:rPr kumimoji="1" lang="en-US" altLang="ja-JP" sz="2000" dirty="0" smtClean="0"/>
              <a:t> </a:t>
            </a:r>
            <a:r>
              <a:rPr kumimoji="1" lang="ja-JP" altLang="en-US" sz="2000" dirty="0" smtClean="0"/>
              <a:t>が</a:t>
            </a:r>
            <a:r>
              <a:rPr kumimoji="1" lang="en-US" altLang="ja-JP" sz="2000" dirty="0" smtClean="0"/>
              <a:t> A </a:t>
            </a:r>
            <a:r>
              <a:rPr kumimoji="1" lang="ja-JP" altLang="en-US" sz="2000" dirty="0" smtClean="0"/>
              <a:t>のインスタンス</a:t>
            </a:r>
            <a:r>
              <a:rPr kumimoji="1" lang="en-US" altLang="ja-JP" sz="2000" dirty="0" smtClean="0"/>
              <a:t>)</a:t>
            </a:r>
          </a:p>
          <a:p>
            <a:r>
              <a:rPr lang="en-US" altLang="ja-JP" sz="2000" dirty="0" smtClean="0"/>
              <a:t>    </a:t>
            </a:r>
            <a:r>
              <a:rPr lang="en-US" altLang="ja-JP" sz="2000" dirty="0" err="1" smtClean="0"/>
              <a:t>A.getNum</a:t>
            </a:r>
            <a:r>
              <a:rPr lang="en-US" altLang="ja-JP" sz="2000" dirty="0" smtClean="0"/>
              <a:t>()</a:t>
            </a:r>
          </a:p>
          <a:p>
            <a:r>
              <a:rPr kumimoji="1" lang="en-US" altLang="ja-JP" sz="2000" dirty="0" smtClean="0"/>
              <a:t>else if </a:t>
            </a:r>
            <a:r>
              <a:rPr lang="en-US" altLang="ja-JP" sz="2000" dirty="0" smtClean="0"/>
              <a:t>(</a:t>
            </a:r>
            <a:r>
              <a:rPr lang="en-US" altLang="ja-JP" sz="2000" dirty="0" err="1"/>
              <a:t>obj</a:t>
            </a:r>
            <a:r>
              <a:rPr lang="en-US" altLang="ja-JP" sz="2000" dirty="0"/>
              <a:t> </a:t>
            </a:r>
            <a:r>
              <a:rPr lang="ja-JP" altLang="en-US" sz="2000" dirty="0"/>
              <a:t>が</a:t>
            </a:r>
            <a:r>
              <a:rPr lang="en-US" altLang="ja-JP" sz="2000" dirty="0"/>
              <a:t> </a:t>
            </a:r>
            <a:r>
              <a:rPr lang="en-US" altLang="ja-JP" sz="2000" dirty="0" smtClean="0"/>
              <a:t>B </a:t>
            </a:r>
            <a:r>
              <a:rPr lang="ja-JP" altLang="en-US" sz="2000" dirty="0"/>
              <a:t>のインスタンス</a:t>
            </a:r>
            <a:r>
              <a:rPr lang="en-US" altLang="ja-JP" sz="2000" dirty="0" smtClean="0"/>
              <a:t>)</a:t>
            </a:r>
            <a:endParaRPr kumimoji="1" lang="en-US" altLang="ja-JP" sz="2000" dirty="0" smtClean="0"/>
          </a:p>
          <a:p>
            <a:r>
              <a:rPr lang="en-US" altLang="ja-JP" sz="2000" dirty="0" smtClean="0"/>
              <a:t>    </a:t>
            </a:r>
            <a:r>
              <a:rPr lang="en-US" altLang="ja-JP" sz="2000" dirty="0" err="1" smtClean="0"/>
              <a:t>B.getNum</a:t>
            </a:r>
            <a:r>
              <a:rPr lang="en-US" altLang="ja-JP" sz="2000" dirty="0" smtClean="0"/>
              <a:t>()</a:t>
            </a:r>
          </a:p>
          <a:p>
            <a:r>
              <a:rPr kumimoji="1" lang="en-US" altLang="ja-JP" sz="2000" dirty="0" smtClean="0"/>
              <a:t>else</a:t>
            </a:r>
          </a:p>
          <a:p>
            <a:r>
              <a:rPr lang="en-US" altLang="ja-JP" sz="2000" dirty="0" smtClean="0"/>
              <a:t>    lookup() </a:t>
            </a:r>
            <a:endParaRPr kumimoji="1" lang="ja-JP" altLang="en-US" sz="2000" dirty="0"/>
          </a:p>
        </p:txBody>
      </p:sp>
      <p:sp>
        <p:nvSpPr>
          <p:cNvPr id="7" name="正方形/長方形 6"/>
          <p:cNvSpPr/>
          <p:nvPr/>
        </p:nvSpPr>
        <p:spPr>
          <a:xfrm>
            <a:off x="6876256" y="2708920"/>
            <a:ext cx="1872208"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sz="2000" dirty="0" err="1" smtClean="0"/>
              <a:t>A</a:t>
            </a:r>
            <a:r>
              <a:rPr lang="en-US" altLang="ja-JP" sz="2000" dirty="0" err="1" smtClean="0"/>
              <a:t>.</a:t>
            </a:r>
            <a:r>
              <a:rPr kumimoji="1" lang="en-US" altLang="ja-JP" sz="2000" dirty="0" err="1" smtClean="0"/>
              <a:t>getNum</a:t>
            </a:r>
            <a:endParaRPr kumimoji="1" lang="ja-JP" altLang="en-US" sz="2000" dirty="0"/>
          </a:p>
        </p:txBody>
      </p:sp>
      <p:sp>
        <p:nvSpPr>
          <p:cNvPr id="8" name="テキスト ボックス 7"/>
          <p:cNvSpPr txBox="1"/>
          <p:nvPr/>
        </p:nvSpPr>
        <p:spPr>
          <a:xfrm>
            <a:off x="3203848" y="2276872"/>
            <a:ext cx="2016224" cy="400110"/>
          </a:xfrm>
          <a:prstGeom prst="rect">
            <a:avLst/>
          </a:prstGeom>
          <a:noFill/>
        </p:spPr>
        <p:txBody>
          <a:bodyPr wrap="square" rtlCol="0">
            <a:spAutoFit/>
          </a:bodyPr>
          <a:lstStyle/>
          <a:p>
            <a:r>
              <a:rPr kumimoji="1" lang="en-US" altLang="ja-JP" sz="2000" dirty="0" smtClean="0"/>
              <a:t>PIC stub</a:t>
            </a:r>
            <a:endParaRPr kumimoji="1" lang="ja-JP" altLang="en-US" sz="2000" dirty="0"/>
          </a:p>
        </p:txBody>
      </p:sp>
      <p:sp>
        <p:nvSpPr>
          <p:cNvPr id="9" name="テキスト ボックス 8"/>
          <p:cNvSpPr txBox="1"/>
          <p:nvPr/>
        </p:nvSpPr>
        <p:spPr>
          <a:xfrm>
            <a:off x="395536" y="2276872"/>
            <a:ext cx="2016224" cy="400110"/>
          </a:xfrm>
          <a:prstGeom prst="rect">
            <a:avLst/>
          </a:prstGeom>
          <a:noFill/>
        </p:spPr>
        <p:txBody>
          <a:bodyPr wrap="square" rtlCol="0">
            <a:spAutoFit/>
          </a:bodyPr>
          <a:lstStyle/>
          <a:p>
            <a:r>
              <a:rPr kumimoji="1" lang="en-US" altLang="ja-JP" sz="2000" dirty="0" err="1" smtClean="0"/>
              <a:t>obj</a:t>
            </a:r>
            <a:endParaRPr kumimoji="1" lang="ja-JP" altLang="en-US" sz="2000" dirty="0"/>
          </a:p>
        </p:txBody>
      </p:sp>
      <p:cxnSp>
        <p:nvCxnSpPr>
          <p:cNvPr id="11" name="直線矢印コネクタ 10"/>
          <p:cNvCxnSpPr/>
          <p:nvPr/>
        </p:nvCxnSpPr>
        <p:spPr>
          <a:xfrm flipV="1">
            <a:off x="1763688" y="2924944"/>
            <a:ext cx="936104"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正方形/長方形 12"/>
          <p:cNvSpPr/>
          <p:nvPr/>
        </p:nvSpPr>
        <p:spPr>
          <a:xfrm>
            <a:off x="6876256" y="3645024"/>
            <a:ext cx="1872208"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sz="2000" dirty="0" err="1" smtClean="0"/>
              <a:t>B.getNum</a:t>
            </a:r>
            <a:endParaRPr kumimoji="1" lang="ja-JP" altLang="en-US" sz="2000" dirty="0"/>
          </a:p>
        </p:txBody>
      </p:sp>
      <p:sp>
        <p:nvSpPr>
          <p:cNvPr id="14" name="正方形/長方形 13"/>
          <p:cNvSpPr/>
          <p:nvPr/>
        </p:nvSpPr>
        <p:spPr>
          <a:xfrm>
            <a:off x="6804248" y="4653136"/>
            <a:ext cx="2304256" cy="100811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sz="2000" dirty="0" smtClean="0"/>
              <a:t>PIC </a:t>
            </a:r>
            <a:r>
              <a:rPr kumimoji="1" lang="en-US" altLang="ja-JP" sz="2000" dirty="0" smtClean="0"/>
              <a:t>stub</a:t>
            </a:r>
            <a:r>
              <a:rPr kumimoji="1" lang="ja-JP" altLang="en-US" sz="2000" dirty="0" smtClean="0"/>
              <a:t>を更新</a:t>
            </a:r>
            <a:r>
              <a:rPr lang="ja-JP" altLang="en-US" sz="2000" dirty="0" smtClean="0"/>
              <a:t>し</a:t>
            </a:r>
            <a:endParaRPr kumimoji="1" lang="en-US" altLang="ja-JP" sz="2000" dirty="0" smtClean="0"/>
          </a:p>
          <a:p>
            <a:pPr algn="ctr"/>
            <a:r>
              <a:rPr lang="ja-JP" altLang="en-US" sz="2000" dirty="0" smtClean="0"/>
              <a:t>探索</a:t>
            </a:r>
            <a:r>
              <a:rPr lang="en-US" altLang="ja-JP" sz="2000" dirty="0" smtClean="0"/>
              <a:t> (lookup) </a:t>
            </a:r>
            <a:r>
              <a:rPr lang="ja-JP" altLang="en-US" sz="2000" dirty="0" smtClean="0"/>
              <a:t>した関数へジャンプ</a:t>
            </a:r>
            <a:endParaRPr kumimoji="1" lang="ja-JP" altLang="en-US" sz="2000" dirty="0"/>
          </a:p>
        </p:txBody>
      </p:sp>
      <p:cxnSp>
        <p:nvCxnSpPr>
          <p:cNvPr id="16" name="直線矢印コネクタ 15"/>
          <p:cNvCxnSpPr/>
          <p:nvPr/>
        </p:nvCxnSpPr>
        <p:spPr>
          <a:xfrm flipV="1">
            <a:off x="6084168" y="3789040"/>
            <a:ext cx="720080"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flipV="1">
            <a:off x="6084168" y="2852936"/>
            <a:ext cx="72008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a:off x="6084168" y="4437112"/>
            <a:ext cx="72008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55576" y="2708920"/>
            <a:ext cx="7772400" cy="1362075"/>
          </a:xfrm>
        </p:spPr>
        <p:txBody>
          <a:bodyPr/>
          <a:lstStyle/>
          <a:p>
            <a:pPr algn="ctr"/>
            <a:r>
              <a:rPr lang="ja-JP" altLang="en-US" b="0" dirty="0"/>
              <a:t>実装上の注意</a:t>
            </a:r>
            <a:endParaRPr kumimoji="1" lang="ja-JP" altLang="en-US" b="0" dirty="0"/>
          </a:p>
        </p:txBody>
      </p:sp>
    </p:spTree>
    <p:extLst>
      <p:ext uri="{BB962C8B-B14F-4D97-AF65-F5344CB8AC3E}">
        <p14:creationId xmlns:p14="http://schemas.microsoft.com/office/powerpoint/2010/main" val="385483511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txBody>
          <a:bodyPr>
            <a:normAutofit fontScale="90000"/>
          </a:bodyPr>
          <a:lstStyle/>
          <a:p>
            <a:r>
              <a:rPr lang="ja-JP" altLang="en-US" dirty="0" smtClean="0"/>
              <a:t>なぜわざわざプログラムを</a:t>
            </a:r>
            <a:r>
              <a:rPr lang="en-US" altLang="ja-JP" dirty="0"/>
              <a:t/>
            </a:r>
            <a:br>
              <a:rPr lang="en-US" altLang="ja-JP" dirty="0"/>
            </a:br>
            <a:r>
              <a:rPr lang="ja-JP" altLang="en-US" dirty="0" smtClean="0"/>
              <a:t>バイトコードインタプリタで実行するのか</a:t>
            </a:r>
            <a:endParaRPr kumimoji="1" lang="ja-JP" altLang="en-US" dirty="0"/>
          </a:p>
        </p:txBody>
      </p:sp>
      <p:sp>
        <p:nvSpPr>
          <p:cNvPr id="3" name="コンテンツ プレースホルダー 2"/>
          <p:cNvSpPr>
            <a:spLocks noGrp="1"/>
          </p:cNvSpPr>
          <p:nvPr>
            <p:ph idx="1"/>
          </p:nvPr>
        </p:nvSpPr>
        <p:spPr>
          <a:xfrm>
            <a:off x="457200" y="1600200"/>
            <a:ext cx="8435280" cy="4525963"/>
          </a:xfrm>
        </p:spPr>
        <p:txBody>
          <a:bodyPr/>
          <a:lstStyle/>
          <a:p>
            <a:r>
              <a:rPr lang="ja-JP" altLang="en-US" dirty="0" smtClean="0"/>
              <a:t>ポータビリティ</a:t>
            </a:r>
            <a:r>
              <a:rPr lang="ja-JP" altLang="en-US" dirty="0"/>
              <a:t>を</a:t>
            </a:r>
            <a:r>
              <a:rPr lang="ja-JP" altLang="en-US" dirty="0" smtClean="0"/>
              <a:t>確保しやすい</a:t>
            </a:r>
            <a:endParaRPr lang="en-US" altLang="ja-JP" dirty="0" smtClean="0"/>
          </a:p>
          <a:p>
            <a:pPr lvl="1"/>
            <a:r>
              <a:rPr lang="ja-JP" altLang="en-US" dirty="0" smtClean="0"/>
              <a:t>参考</a:t>
            </a:r>
            <a:r>
              <a:rPr lang="en-US" altLang="ja-JP" dirty="0" smtClean="0"/>
              <a:t>: Java </a:t>
            </a:r>
            <a:r>
              <a:rPr lang="ja-JP" altLang="en-US" dirty="0" smtClean="0"/>
              <a:t>の標語</a:t>
            </a:r>
            <a:r>
              <a:rPr lang="en-US" altLang="ja-JP" dirty="0" smtClean="0"/>
              <a:t>: Write Once, Run Anywhere</a:t>
            </a:r>
            <a:endParaRPr lang="en-US" altLang="ja-JP" dirty="0"/>
          </a:p>
          <a:p>
            <a:r>
              <a:rPr kumimoji="1" lang="ja-JP" altLang="en-US" dirty="0" smtClean="0"/>
              <a:t>構文木を</a:t>
            </a:r>
            <a:r>
              <a:rPr lang="ja-JP" altLang="en-US" dirty="0" smtClean="0"/>
              <a:t>たどって</a:t>
            </a:r>
            <a:r>
              <a:rPr kumimoji="1" lang="ja-JP" altLang="en-US" dirty="0" smtClean="0"/>
              <a:t>評価する</a:t>
            </a:r>
            <a:r>
              <a:rPr lang="ja-JP" altLang="en-US" dirty="0" smtClean="0"/>
              <a:t>インタプリタに比べ速度面</a:t>
            </a:r>
            <a:r>
              <a:rPr lang="ja-JP" altLang="en-US" dirty="0"/>
              <a:t>で</a:t>
            </a:r>
            <a:r>
              <a:rPr lang="ja-JP" altLang="en-US" dirty="0" smtClean="0"/>
              <a:t>有利</a:t>
            </a:r>
            <a:endParaRPr lang="en-US" altLang="ja-JP" dirty="0" smtClean="0"/>
          </a:p>
          <a:p>
            <a:r>
              <a:rPr lang="ja-JP" altLang="en-US" dirty="0" smtClean="0"/>
              <a:t>機械語に近づけることで</a:t>
            </a:r>
            <a:r>
              <a:rPr lang="en-US" altLang="ja-JP" dirty="0" smtClean="0"/>
              <a:t/>
            </a:r>
            <a:br>
              <a:rPr lang="en-US" altLang="ja-JP" dirty="0" smtClean="0"/>
            </a:br>
            <a:r>
              <a:rPr lang="ja-JP" altLang="en-US" dirty="0" smtClean="0"/>
              <a:t>最適化アルゴリズムを適用しやすくなる</a:t>
            </a:r>
            <a:endParaRPr lang="en-US" altLang="ja-JP" dirty="0" smtClean="0"/>
          </a:p>
        </p:txBody>
      </p:sp>
    </p:spTree>
    <p:extLst>
      <p:ext uri="{BB962C8B-B14F-4D97-AF65-F5344CB8AC3E}">
        <p14:creationId xmlns:p14="http://schemas.microsoft.com/office/powerpoint/2010/main" val="1158784932"/>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コンパイルしたコードを格納する</a:t>
            </a:r>
            <a:r>
              <a:rPr lang="en-US" altLang="ja-JP" dirty="0" smtClean="0"/>
              <a:t/>
            </a:r>
            <a:br>
              <a:rPr lang="en-US" altLang="ja-JP" dirty="0" smtClean="0"/>
            </a:br>
            <a:r>
              <a:rPr lang="ja-JP" altLang="en-US" dirty="0" smtClean="0"/>
              <a:t>配列</a:t>
            </a:r>
            <a:r>
              <a:rPr lang="ja-JP" altLang="en-US" dirty="0"/>
              <a:t>の確保</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Linux</a:t>
            </a:r>
            <a:r>
              <a:rPr kumimoji="1" lang="en-US" altLang="ja-JP" dirty="0" smtClean="0"/>
              <a:t>:</a:t>
            </a:r>
          </a:p>
          <a:p>
            <a:pPr lvl="1"/>
            <a:r>
              <a:rPr lang="en-US" altLang="ja-JP" dirty="0" err="1" smtClean="0"/>
              <a:t>mmap</a:t>
            </a:r>
            <a:r>
              <a:rPr lang="en-US" altLang="ja-JP" dirty="0" smtClean="0"/>
              <a:t>(2) </a:t>
            </a:r>
            <a:r>
              <a:rPr lang="ja-JP" altLang="en-US" dirty="0" smtClean="0"/>
              <a:t>で </a:t>
            </a:r>
            <a:r>
              <a:rPr lang="en-US" altLang="ja-JP" dirty="0" smtClean="0"/>
              <a:t>PROT_READ </a:t>
            </a:r>
            <a:r>
              <a:rPr lang="en-US" altLang="ja-JP" dirty="0"/>
              <a:t>| </a:t>
            </a:r>
            <a:r>
              <a:rPr lang="en-US" altLang="ja-JP" dirty="0" smtClean="0"/>
              <a:t>PROT_EXEC | PROT_WRITE </a:t>
            </a:r>
            <a:r>
              <a:rPr lang="ja-JP" altLang="en-US" dirty="0" smtClean="0"/>
              <a:t>属性を指定</a:t>
            </a:r>
            <a:endParaRPr lang="en-US" altLang="ja-JP" dirty="0" smtClean="0"/>
          </a:p>
          <a:p>
            <a:pPr lvl="2"/>
            <a:r>
              <a:rPr lang="ja-JP" altLang="en-US" dirty="0" smtClean="0"/>
              <a:t>あるいは</a:t>
            </a:r>
            <a:r>
              <a:rPr lang="en-US" altLang="ja-JP" dirty="0" smtClean="0"/>
              <a:t> </a:t>
            </a:r>
            <a:r>
              <a:rPr lang="en-US" altLang="ja-JP" dirty="0" err="1" smtClean="0"/>
              <a:t>mprotect</a:t>
            </a:r>
            <a:r>
              <a:rPr lang="en-US" altLang="ja-JP" dirty="0" smtClean="0"/>
              <a:t>(2) </a:t>
            </a:r>
            <a:r>
              <a:rPr lang="ja-JP" altLang="en-US" dirty="0" smtClean="0"/>
              <a:t>で設定</a:t>
            </a:r>
            <a:endParaRPr lang="en-US" altLang="ja-JP" dirty="0" smtClean="0"/>
          </a:p>
          <a:p>
            <a:r>
              <a:rPr kumimoji="1" lang="en-US" altLang="ja-JP" dirty="0" smtClean="0"/>
              <a:t>Windows:</a:t>
            </a:r>
          </a:p>
          <a:p>
            <a:pPr lvl="1"/>
            <a:r>
              <a:rPr lang="en-US" altLang="ja-JP" dirty="0" err="1" smtClean="0"/>
              <a:t>VirtualAlloc</a:t>
            </a:r>
            <a:r>
              <a:rPr lang="en-US" altLang="ja-JP" dirty="0" smtClean="0"/>
              <a:t> </a:t>
            </a:r>
            <a:r>
              <a:rPr lang="ja-JP" altLang="en-US" dirty="0" smtClean="0"/>
              <a:t>で</a:t>
            </a:r>
            <a:r>
              <a:rPr lang="en-US" altLang="ja-JP" dirty="0" smtClean="0"/>
              <a:t> PAGE_EXECUTE_READWRITE</a:t>
            </a:r>
            <a:r>
              <a:rPr lang="ja-JP" altLang="en-US" dirty="0" smtClean="0"/>
              <a:t>属性を指定</a:t>
            </a:r>
            <a:endParaRPr lang="en-US" altLang="ja-JP" dirty="0"/>
          </a:p>
        </p:txBody>
      </p:sp>
      <p:sp>
        <p:nvSpPr>
          <p:cNvPr id="4" name="テキスト ボックス 3"/>
          <p:cNvSpPr txBox="1"/>
          <p:nvPr/>
        </p:nvSpPr>
        <p:spPr>
          <a:xfrm>
            <a:off x="1691680" y="5661248"/>
            <a:ext cx="5904656" cy="646331"/>
          </a:xfrm>
          <a:prstGeom prst="rect">
            <a:avLst/>
          </a:prstGeom>
          <a:noFill/>
        </p:spPr>
        <p:txBody>
          <a:bodyPr wrap="square" rtlCol="0">
            <a:spAutoFit/>
          </a:bodyPr>
          <a:lstStyle/>
          <a:p>
            <a:r>
              <a:rPr kumimoji="1" lang="ja-JP" altLang="en-US" dirty="0" smtClean="0"/>
              <a:t>参考</a:t>
            </a:r>
            <a:r>
              <a:rPr kumimoji="1" lang="en-US" altLang="ja-JP" dirty="0" smtClean="0"/>
              <a:t>: </a:t>
            </a:r>
            <a:r>
              <a:rPr kumimoji="1" lang="en-US" altLang="ja-JP" dirty="0" smtClean="0">
                <a:hlinkClick r:id="rId2"/>
              </a:rPr>
              <a:t>libjit</a:t>
            </a:r>
            <a:r>
              <a:rPr kumimoji="1" lang="en-US" altLang="ja-JP" dirty="0" smtClean="0"/>
              <a:t> (</a:t>
            </a:r>
            <a:r>
              <a:rPr lang="ja-JP" altLang="en-US" dirty="0">
                <a:solidFill>
                  <a:srgbClr val="000000"/>
                </a:solidFill>
                <a:latin typeface="ヒラギノ角ゴ ProN"/>
                <a:ea typeface="ヒラギノ角ゴ ProN"/>
                <a:cs typeface="ヒラギノ角ゴ ProN"/>
              </a:rPr>
              <a:t>http://freecode.com/projects/</a:t>
            </a:r>
            <a:r>
              <a:rPr lang="ja-JP" altLang="en-US" dirty="0" smtClean="0">
                <a:solidFill>
                  <a:srgbClr val="000000"/>
                </a:solidFill>
                <a:latin typeface="ヒラギノ角ゴ ProN"/>
                <a:ea typeface="ヒラギノ角ゴ ProN"/>
                <a:cs typeface="ヒラギノ角ゴ ProN"/>
              </a:rPr>
              <a:t>libjit</a:t>
            </a:r>
            <a:r>
              <a:rPr lang="en-US" altLang="ja-JP" dirty="0" smtClean="0">
                <a:solidFill>
                  <a:srgbClr val="000000"/>
                </a:solidFill>
                <a:latin typeface="ヒラギノ角ゴ ProN"/>
                <a:ea typeface="ヒラギノ角ゴ ProN"/>
                <a:cs typeface="ヒラギノ角ゴ ProN"/>
              </a:rPr>
              <a:t>)</a:t>
            </a:r>
            <a:r>
              <a:rPr kumimoji="1" lang="ja-JP" altLang="en-US" dirty="0" smtClean="0"/>
              <a:t>の</a:t>
            </a:r>
            <a:r>
              <a:rPr kumimoji="1" lang="en-US" altLang="ja-JP" dirty="0" smtClean="0"/>
              <a:t/>
            </a:r>
            <a:br>
              <a:rPr kumimoji="1" lang="en-US" altLang="ja-JP" dirty="0" smtClean="0"/>
            </a:br>
            <a:r>
              <a:rPr kumimoji="1" lang="en-US" altLang="ja-JP" dirty="0" smtClean="0"/>
              <a:t>         </a:t>
            </a:r>
            <a:r>
              <a:rPr lang="en-US" altLang="ja-JP" dirty="0" err="1" smtClean="0"/>
              <a:t>jit_malloc_exec</a:t>
            </a:r>
            <a:r>
              <a:rPr lang="ja-JP" altLang="en-US" dirty="0" smtClean="0"/>
              <a:t>関数 </a:t>
            </a:r>
            <a:r>
              <a:rPr lang="en-US" altLang="ja-JP" dirty="0" smtClean="0"/>
              <a:t>(</a:t>
            </a:r>
            <a:r>
              <a:rPr lang="en-US" altLang="ja-JP" dirty="0" err="1" smtClean="0"/>
              <a:t>jit</a:t>
            </a:r>
            <a:r>
              <a:rPr lang="en-US" altLang="ja-JP" dirty="0" smtClean="0"/>
              <a:t>/</a:t>
            </a:r>
            <a:r>
              <a:rPr lang="en-US" altLang="ja-JP" dirty="0" err="1" smtClean="0"/>
              <a:t>jit-alloc.c</a:t>
            </a:r>
            <a:r>
              <a:rPr lang="ja-JP" altLang="en-US" dirty="0" smtClean="0"/>
              <a:t>を参照</a:t>
            </a:r>
            <a:r>
              <a:rPr lang="en-US" altLang="ja-JP" dirty="0" smtClean="0"/>
              <a:t>)</a:t>
            </a:r>
            <a:endParaRPr kumimoji="1" lang="ja-JP" altLang="en-US" dirty="0"/>
          </a:p>
        </p:txBody>
      </p:sp>
    </p:spTree>
    <p:extLst>
      <p:ext uri="{BB962C8B-B14F-4D97-AF65-F5344CB8AC3E}">
        <p14:creationId xmlns:p14="http://schemas.microsoft.com/office/powerpoint/2010/main" val="3696350681"/>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コンテンツ プレースホルダー 2"/>
          <p:cNvSpPr>
            <a:spLocks noGrp="1"/>
          </p:cNvSpPr>
          <p:nvPr>
            <p:ph idx="1"/>
          </p:nvPr>
        </p:nvSpPr>
        <p:spPr/>
        <p:txBody>
          <a:bodyPr>
            <a:normAutofit fontScale="85000" lnSpcReduction="20000"/>
          </a:bodyPr>
          <a:lstStyle/>
          <a:p>
            <a:r>
              <a:rPr lang="en-US" altLang="ja-JP" dirty="0"/>
              <a:t>Smith, J.E., Nair, R</a:t>
            </a:r>
            <a:r>
              <a:rPr lang="en-US" altLang="ja-JP" dirty="0" smtClean="0"/>
              <a:t>., </a:t>
            </a:r>
            <a:r>
              <a:rPr lang="en-US" altLang="ja-JP" dirty="0"/>
              <a:t>Virtual Machines: Versatile Platforms for Systems and </a:t>
            </a:r>
            <a:r>
              <a:rPr lang="en-US" altLang="ja-JP" dirty="0" smtClean="0"/>
              <a:t>Processes, 2005</a:t>
            </a:r>
          </a:p>
          <a:p>
            <a:pPr marL="342900" lvl="1" indent="-342900">
              <a:buFont typeface="Arial" pitchFamily="34" charset="0"/>
              <a:buChar char="•"/>
            </a:pPr>
            <a:r>
              <a:rPr lang="ja-JP" altLang="en-US" sz="3200" dirty="0" smtClean="0"/>
              <a:t>中田育男</a:t>
            </a:r>
            <a:r>
              <a:rPr lang="en-US" altLang="ja-JP" sz="3200" dirty="0" smtClean="0"/>
              <a:t>, </a:t>
            </a:r>
            <a:r>
              <a:rPr lang="ja-JP" altLang="en-US" sz="3200" dirty="0" smtClean="0"/>
              <a:t>コンパイラの構成と最適化 第</a:t>
            </a:r>
            <a:r>
              <a:rPr lang="en-US" altLang="ja-JP" sz="3200" dirty="0" smtClean="0"/>
              <a:t>2</a:t>
            </a:r>
            <a:r>
              <a:rPr lang="ja-JP" altLang="en-US" sz="3200" dirty="0" smtClean="0"/>
              <a:t>版</a:t>
            </a:r>
            <a:r>
              <a:rPr lang="en-US" altLang="ja-JP" sz="3200" dirty="0" smtClean="0"/>
              <a:t>, 2009</a:t>
            </a:r>
          </a:p>
          <a:p>
            <a:r>
              <a:rPr lang="en-US" altLang="ja-JP" dirty="0" err="1" smtClean="0"/>
              <a:t>libjit</a:t>
            </a:r>
            <a:r>
              <a:rPr lang="en-US" altLang="ja-JP" dirty="0" smtClean="0"/>
              <a:t> (C</a:t>
            </a:r>
            <a:r>
              <a:rPr lang="ja-JP" altLang="en-US" dirty="0" smtClean="0"/>
              <a:t>言語</a:t>
            </a:r>
            <a:r>
              <a:rPr lang="en-US" altLang="ja-JP" dirty="0" smtClean="0"/>
              <a:t>, </a:t>
            </a:r>
            <a:r>
              <a:rPr lang="ja-JP" altLang="en-US" dirty="0" smtClean="0"/>
              <a:t>複数プラットフォーム対応</a:t>
            </a:r>
            <a:r>
              <a:rPr lang="en-US" altLang="ja-JP" dirty="0" smtClean="0"/>
              <a:t>)</a:t>
            </a:r>
          </a:p>
          <a:p>
            <a:pPr lvl="1">
              <a:buNone/>
            </a:pPr>
            <a:r>
              <a:rPr lang="en-US" altLang="ja-JP" dirty="0" smtClean="0">
                <a:hlinkClick r:id="rId3"/>
              </a:rPr>
              <a:t>http://freecode.com/projects/libjit</a:t>
            </a:r>
            <a:endParaRPr lang="en-US" altLang="ja-JP" dirty="0" smtClean="0"/>
          </a:p>
          <a:p>
            <a:r>
              <a:rPr lang="en-US" altLang="ja-JP" dirty="0" err="1" smtClean="0"/>
              <a:t>asmjit</a:t>
            </a:r>
            <a:r>
              <a:rPr lang="en-US" altLang="ja-JP" dirty="0" smtClean="0"/>
              <a:t> (C++, x86/x64</a:t>
            </a:r>
            <a:r>
              <a:rPr lang="ja-JP" altLang="en-US" dirty="0" smtClean="0"/>
              <a:t>のみ</a:t>
            </a:r>
            <a:r>
              <a:rPr lang="en-US" altLang="ja-JP" dirty="0" smtClean="0"/>
              <a:t>)</a:t>
            </a:r>
          </a:p>
          <a:p>
            <a:pPr lvl="1">
              <a:buNone/>
            </a:pPr>
            <a:r>
              <a:rPr lang="en-US" altLang="ja-JP" dirty="0" smtClean="0">
                <a:hlinkClick r:id="rId4"/>
              </a:rPr>
              <a:t>http://code.google.com/p/asmjit/</a:t>
            </a:r>
            <a:endParaRPr lang="en-US" altLang="ja-JP" dirty="0" smtClean="0"/>
          </a:p>
          <a:p>
            <a:r>
              <a:rPr lang="en-US" altLang="ja-JP" dirty="0" err="1" smtClean="0"/>
              <a:t>shuJIT</a:t>
            </a:r>
            <a:endParaRPr lang="en-US" altLang="ja-JP" dirty="0" smtClean="0"/>
          </a:p>
          <a:p>
            <a:pPr lvl="1">
              <a:buNone/>
            </a:pPr>
            <a:r>
              <a:rPr lang="en-US" altLang="ja-JP" dirty="0" smtClean="0">
                <a:hlinkClick r:id="rId5"/>
              </a:rPr>
              <a:t>http://www.shudo.net/jit/index-j.html</a:t>
            </a:r>
            <a:endParaRPr lang="en-US" altLang="ja-JP" dirty="0" smtClean="0"/>
          </a:p>
          <a:p>
            <a:r>
              <a:rPr lang="en-US" altLang="ja-JP" dirty="0" smtClean="0"/>
              <a:t>Java</a:t>
            </a:r>
            <a:r>
              <a:rPr lang="ja-JP" altLang="en-US" dirty="0"/>
              <a:t>バイトコード処</a:t>
            </a:r>
            <a:r>
              <a:rPr lang="ja-JP" altLang="en-US" dirty="0" smtClean="0"/>
              <a:t>理系の作り方</a:t>
            </a:r>
            <a:endParaRPr lang="en-US" altLang="ja-JP" dirty="0" smtClean="0"/>
          </a:p>
          <a:p>
            <a:pPr lvl="1">
              <a:buNone/>
            </a:pPr>
            <a:r>
              <a:rPr lang="en-US" altLang="ja-JP" dirty="0" smtClean="0">
                <a:hlinkClick r:id="rId6"/>
              </a:rPr>
              <a:t>http://www.shudo.net/publications/klab-200106/</a:t>
            </a:r>
            <a:endParaRPr lang="en-US" altLang="ja-JP" dirty="0" smtClean="0"/>
          </a:p>
        </p:txBody>
      </p:sp>
    </p:spTree>
    <p:extLst>
      <p:ext uri="{BB962C8B-B14F-4D97-AF65-F5344CB8AC3E}">
        <p14:creationId xmlns:p14="http://schemas.microsoft.com/office/powerpoint/2010/main" val="1681781854"/>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64894"/>
            <a:ext cx="8229600" cy="2782886"/>
          </a:xfrm>
        </p:spPr>
        <p:txBody>
          <a:bodyPr>
            <a:normAutofit/>
          </a:bodyPr>
          <a:lstStyle/>
          <a:p>
            <a:r>
              <a:rPr kumimoji="1" lang="ja-JP" altLang="en-US" dirty="0" smtClean="0"/>
              <a:t>課題</a:t>
            </a:r>
            <a:endParaRPr kumimoji="1" lang="ja-JP" altLang="en-US" dirty="0"/>
          </a:p>
        </p:txBody>
      </p:sp>
    </p:spTree>
    <p:extLst>
      <p:ext uri="{BB962C8B-B14F-4D97-AF65-F5344CB8AC3E}">
        <p14:creationId xmlns:p14="http://schemas.microsoft.com/office/powerpoint/2010/main" val="1394959414"/>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共通課題</a:t>
            </a:r>
            <a:endParaRPr kumimoji="1" lang="ja-JP" altLang="en-US" dirty="0"/>
          </a:p>
        </p:txBody>
      </p:sp>
      <p:sp>
        <p:nvSpPr>
          <p:cNvPr id="3" name="コンテンツ プレースホルダ 2"/>
          <p:cNvSpPr>
            <a:spLocks noGrp="1"/>
          </p:cNvSpPr>
          <p:nvPr>
            <p:ph idx="1"/>
          </p:nvPr>
        </p:nvSpPr>
        <p:spPr>
          <a:xfrm>
            <a:off x="457199" y="1600200"/>
            <a:ext cx="8686801" cy="4525963"/>
          </a:xfrm>
        </p:spPr>
        <p:txBody>
          <a:bodyPr/>
          <a:lstStyle/>
          <a:p>
            <a:r>
              <a:rPr lang="en-US" altLang="ja-JP" dirty="0" smtClean="0"/>
              <a:t>2 </a:t>
            </a:r>
            <a:r>
              <a:rPr lang="ja-JP" altLang="en-US" dirty="0" smtClean="0"/>
              <a:t>個の課題のうち</a:t>
            </a:r>
            <a:r>
              <a:rPr lang="ja-JP" altLang="en-US" sz="5400" dirty="0" smtClean="0"/>
              <a:t>どちらか</a:t>
            </a:r>
            <a:r>
              <a:rPr lang="ja-JP" altLang="en-US" dirty="0" smtClean="0"/>
              <a:t>を</a:t>
            </a:r>
            <a:r>
              <a:rPr lang="en-US" altLang="ja-JP" dirty="0" smtClean="0"/>
              <a:t/>
            </a:r>
            <a:br>
              <a:rPr lang="en-US" altLang="ja-JP" dirty="0" smtClean="0"/>
            </a:br>
            <a:r>
              <a:rPr lang="ja-JP" altLang="en-US" dirty="0" smtClean="0"/>
              <a:t>解いてください</a:t>
            </a:r>
            <a:endParaRPr lang="en-US" altLang="ja-JP" dirty="0" smtClean="0"/>
          </a:p>
          <a:p>
            <a:r>
              <a:rPr lang="ja-JP" altLang="en-US" dirty="0" smtClean="0"/>
              <a:t>両方</a:t>
            </a:r>
            <a:r>
              <a:rPr lang="ja-JP" altLang="en-US" dirty="0"/>
              <a:t>解いて</a:t>
            </a:r>
            <a:r>
              <a:rPr lang="ja-JP" altLang="en-US" dirty="0" smtClean="0"/>
              <a:t>も</a:t>
            </a:r>
            <a:r>
              <a:rPr lang="en-US" altLang="ja-JP" dirty="0" smtClean="0"/>
              <a:t>OK</a:t>
            </a:r>
          </a:p>
        </p:txBody>
      </p:sp>
    </p:spTree>
    <p:extLst>
      <p:ext uri="{BB962C8B-B14F-4D97-AF65-F5344CB8AC3E}">
        <p14:creationId xmlns:p14="http://schemas.microsoft.com/office/powerpoint/2010/main" val="1113443560"/>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ja-JP" altLang="en-US" dirty="0" smtClean="0"/>
              <a:t>共通課題</a:t>
            </a:r>
            <a:r>
              <a:rPr lang="en-US" altLang="ja-JP" dirty="0" smtClean="0"/>
              <a:t> (1)</a:t>
            </a:r>
            <a:endParaRPr lang="ja-JP" altLang="en-US" dirty="0" smtClean="0"/>
          </a:p>
        </p:txBody>
      </p:sp>
      <p:sp>
        <p:nvSpPr>
          <p:cNvPr id="20483" name="Rectangle 3"/>
          <p:cNvSpPr>
            <a:spLocks noGrp="1" noChangeArrowheads="1"/>
          </p:cNvSpPr>
          <p:nvPr>
            <p:ph idx="1"/>
          </p:nvPr>
        </p:nvSpPr>
        <p:spPr>
          <a:xfrm>
            <a:off x="457200" y="1600200"/>
            <a:ext cx="8543956" cy="5069160"/>
          </a:xfrm>
        </p:spPr>
        <p:txBody>
          <a:bodyPr>
            <a:normAutofit fontScale="92500" lnSpcReduction="20000"/>
          </a:bodyPr>
          <a:lstStyle/>
          <a:p>
            <a:pPr eaLnBrk="1" hangingPunct="1"/>
            <a:r>
              <a:rPr lang="en-US" altLang="ja-JP" dirty="0" smtClean="0"/>
              <a:t>JIT </a:t>
            </a:r>
            <a:r>
              <a:rPr lang="ja-JP" altLang="en-US" dirty="0" smtClean="0"/>
              <a:t>コンパイルに関する論文等の文献を一つ選び</a:t>
            </a:r>
            <a:r>
              <a:rPr lang="en-US" altLang="ja-JP" dirty="0" smtClean="0"/>
              <a:t/>
            </a:r>
            <a:br>
              <a:rPr lang="en-US" altLang="ja-JP" dirty="0" smtClean="0"/>
            </a:br>
            <a:r>
              <a:rPr lang="ja-JP" altLang="en-US" dirty="0" smtClean="0"/>
              <a:t>内容を要約し、考察せよ</a:t>
            </a:r>
            <a:endParaRPr lang="en-US" altLang="ja-JP" dirty="0" smtClean="0"/>
          </a:p>
          <a:p>
            <a:pPr lvl="1"/>
            <a:r>
              <a:rPr lang="ja-JP" altLang="en-US" dirty="0" smtClean="0"/>
              <a:t>例えば以下の論文から選んでも良い</a:t>
            </a:r>
            <a:endParaRPr lang="en-US" altLang="ja-JP" dirty="0" smtClean="0"/>
          </a:p>
          <a:p>
            <a:pPr lvl="2"/>
            <a:r>
              <a:rPr lang="en-US" altLang="ja-JP" dirty="0" err="1" smtClean="0"/>
              <a:t>Hölzle</a:t>
            </a:r>
            <a:r>
              <a:rPr lang="en-US" altLang="ja-JP" dirty="0" smtClean="0"/>
              <a:t>, U et al., Optimizing </a:t>
            </a:r>
            <a:r>
              <a:rPr lang="en-US" altLang="ja-JP" dirty="0"/>
              <a:t>Dynamically-Typed Object-Oriented Languages With Polymorphic Inline Caches, </a:t>
            </a:r>
            <a:r>
              <a:rPr lang="en-US" altLang="ja-JP" dirty="0" smtClean="0"/>
              <a:t>In Proceedings </a:t>
            </a:r>
            <a:r>
              <a:rPr lang="en-US" altLang="ja-JP" dirty="0"/>
              <a:t>of the European Conference on Object-Oriented Programming, p.21-38, </a:t>
            </a:r>
            <a:r>
              <a:rPr lang="en-US" altLang="ja-JP" dirty="0" smtClean="0"/>
              <a:t>July 15-19, 1991</a:t>
            </a:r>
          </a:p>
          <a:p>
            <a:pPr lvl="2"/>
            <a:r>
              <a:rPr lang="en-US" altLang="ja-JP" dirty="0" smtClean="0"/>
              <a:t>Gal, A et al., Trace-based </a:t>
            </a:r>
            <a:r>
              <a:rPr lang="en-US" altLang="ja-JP" dirty="0"/>
              <a:t>just-in-time type specialization for dynamic languages</a:t>
            </a:r>
            <a:r>
              <a:rPr lang="en-US" altLang="ja-JP" dirty="0" smtClean="0"/>
              <a:t>, In Proceedings </a:t>
            </a:r>
            <a:r>
              <a:rPr lang="en-US" altLang="ja-JP" dirty="0"/>
              <a:t>of the 2009 ACM SIGPLAN conference on Programming </a:t>
            </a:r>
            <a:r>
              <a:rPr lang="en-US" altLang="ja-JP" dirty="0" smtClean="0"/>
              <a:t>Language </a:t>
            </a:r>
            <a:r>
              <a:rPr lang="en-US" altLang="ja-JP" dirty="0"/>
              <a:t>D</a:t>
            </a:r>
            <a:r>
              <a:rPr lang="en-US" altLang="ja-JP" dirty="0" smtClean="0"/>
              <a:t>esign </a:t>
            </a:r>
            <a:r>
              <a:rPr lang="en-US" altLang="ja-JP" dirty="0"/>
              <a:t>and </a:t>
            </a:r>
            <a:r>
              <a:rPr lang="en-US" altLang="ja-JP" dirty="0" smtClean="0"/>
              <a:t>Implementation</a:t>
            </a:r>
            <a:r>
              <a:rPr lang="en-US" altLang="ja-JP" dirty="0"/>
              <a:t>, </a:t>
            </a:r>
            <a:r>
              <a:rPr lang="en-US" altLang="ja-JP" dirty="0" smtClean="0"/>
              <a:t>June 15-21, 2009, Dublin, Ireland </a:t>
            </a:r>
          </a:p>
          <a:p>
            <a:pPr lvl="2"/>
            <a:r>
              <a:rPr lang="en-US" altLang="ja-JP" dirty="0" err="1" smtClean="0"/>
              <a:t>Bolz</a:t>
            </a:r>
            <a:r>
              <a:rPr lang="en-US" altLang="ja-JP" dirty="0"/>
              <a:t>, C et al., </a:t>
            </a:r>
            <a:r>
              <a:rPr lang="en-US" altLang="ja-JP" dirty="0" smtClean="0"/>
              <a:t>Tracing </a:t>
            </a:r>
            <a:r>
              <a:rPr lang="en-US" altLang="ja-JP" dirty="0"/>
              <a:t>the Meta-Level: </a:t>
            </a:r>
            <a:r>
              <a:rPr lang="en-US" altLang="ja-JP" dirty="0" err="1"/>
              <a:t>PyPy's</a:t>
            </a:r>
            <a:r>
              <a:rPr lang="en-US" altLang="ja-JP" dirty="0"/>
              <a:t> Tracing JIT Compiler</a:t>
            </a:r>
            <a:r>
              <a:rPr lang="en-US" altLang="ja-JP" dirty="0" smtClean="0"/>
              <a:t>, </a:t>
            </a:r>
            <a:r>
              <a:rPr lang="en-US" altLang="ja-JP" dirty="0"/>
              <a:t>In Proceedings of the 4th workshop on the Implementation, Compilation, Optimization of Object-Oriented Languages and Programming Systems, pp. 18-25, 2009.  </a:t>
            </a:r>
            <a:endParaRPr lang="en-US" altLang="ja-JP" dirty="0" smtClean="0"/>
          </a:p>
          <a:p>
            <a:pPr lvl="1"/>
            <a:r>
              <a:rPr lang="ja-JP" altLang="en-US" dirty="0" smtClean="0"/>
              <a:t>もちろん他の文献でもよい</a:t>
            </a:r>
          </a:p>
        </p:txBody>
      </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共通</a:t>
            </a:r>
            <a:r>
              <a:rPr kumimoji="1" lang="ja-JP" altLang="en-US" dirty="0" smtClean="0"/>
              <a:t>課題</a:t>
            </a:r>
            <a:r>
              <a:rPr kumimoji="1" lang="en-US" altLang="ja-JP" dirty="0" smtClean="0"/>
              <a:t> (2)</a:t>
            </a:r>
            <a:endParaRPr kumimoji="1" lang="ja-JP" altLang="en-US" dirty="0"/>
          </a:p>
        </p:txBody>
      </p:sp>
      <p:sp>
        <p:nvSpPr>
          <p:cNvPr id="3" name="コンテンツ プレースホルダー 2"/>
          <p:cNvSpPr>
            <a:spLocks noGrp="1"/>
          </p:cNvSpPr>
          <p:nvPr>
            <p:ph idx="1"/>
          </p:nvPr>
        </p:nvSpPr>
        <p:spPr>
          <a:xfrm>
            <a:off x="457200" y="1600200"/>
            <a:ext cx="8363272" cy="4781128"/>
          </a:xfrm>
        </p:spPr>
        <p:txBody>
          <a:bodyPr>
            <a:normAutofit/>
          </a:bodyPr>
          <a:lstStyle/>
          <a:p>
            <a:r>
              <a:rPr lang="ja-JP" altLang="en-US" dirty="0"/>
              <a:t>何らか</a:t>
            </a:r>
            <a:r>
              <a:rPr lang="ja-JP" altLang="en-US" dirty="0" smtClean="0"/>
              <a:t>のバイトコードインタプリタに</a:t>
            </a:r>
            <a:r>
              <a:rPr lang="en-US" altLang="ja-JP" dirty="0" smtClean="0"/>
              <a:t/>
            </a:r>
            <a:br>
              <a:rPr lang="en-US" altLang="ja-JP" dirty="0" smtClean="0"/>
            </a:br>
            <a:r>
              <a:rPr lang="ja-JP" altLang="en-US" dirty="0" smtClean="0"/>
              <a:t>何らかの</a:t>
            </a:r>
            <a:r>
              <a:rPr lang="en-US" altLang="ja-JP" dirty="0" smtClean="0"/>
              <a:t> JIT </a:t>
            </a:r>
            <a:r>
              <a:rPr lang="ja-JP" altLang="en-US" dirty="0" smtClean="0"/>
              <a:t>コンパイラを実装せよ</a:t>
            </a:r>
            <a:endParaRPr lang="en-US" altLang="ja-JP" dirty="0" smtClean="0"/>
          </a:p>
          <a:p>
            <a:pPr lvl="1"/>
            <a:r>
              <a:rPr lang="ja-JP" altLang="en-US" dirty="0" smtClean="0"/>
              <a:t>対象のバイトコードインタプリタとしては</a:t>
            </a:r>
            <a:r>
              <a:rPr lang="en-US" altLang="ja-JP" dirty="0" smtClean="0"/>
              <a:t/>
            </a:r>
            <a:br>
              <a:rPr lang="en-US" altLang="ja-JP" dirty="0" smtClean="0"/>
            </a:br>
            <a:r>
              <a:rPr lang="en-US" altLang="ja-JP" dirty="0" smtClean="0"/>
              <a:t>CPU </a:t>
            </a:r>
            <a:r>
              <a:rPr lang="ja-JP" altLang="en-US" dirty="0" smtClean="0"/>
              <a:t>実験で作成したシミュレータを用いてもよい</a:t>
            </a:r>
            <a:endParaRPr lang="en-US" altLang="ja-JP" dirty="0" smtClean="0"/>
          </a:p>
          <a:p>
            <a:pPr lvl="1"/>
            <a:r>
              <a:rPr kumimoji="1" lang="en-US" altLang="ja-JP" dirty="0" err="1" smtClean="0"/>
              <a:t>OCaml</a:t>
            </a:r>
            <a:r>
              <a:rPr kumimoji="1" lang="en-US" altLang="ja-JP" dirty="0" smtClean="0"/>
              <a:t>, Ruby, Python, Perl </a:t>
            </a:r>
            <a:r>
              <a:rPr kumimoji="1" lang="ja-JP" altLang="en-US" dirty="0" smtClean="0"/>
              <a:t>などの</a:t>
            </a:r>
            <a:r>
              <a:rPr kumimoji="1" lang="en-US" altLang="ja-JP" dirty="0" smtClean="0"/>
              <a:t/>
            </a:r>
            <a:br>
              <a:rPr kumimoji="1" lang="en-US" altLang="ja-JP" dirty="0" smtClean="0"/>
            </a:br>
            <a:r>
              <a:rPr kumimoji="1" lang="ja-JP" altLang="en-US" dirty="0" smtClean="0"/>
              <a:t>バイトコードインタプリタでも良い</a:t>
            </a:r>
            <a:endParaRPr kumimoji="1" lang="en-US" altLang="ja-JP" dirty="0" smtClean="0"/>
          </a:p>
        </p:txBody>
      </p:sp>
    </p:spTree>
    <p:extLst>
      <p:ext uri="{BB962C8B-B14F-4D97-AF65-F5344CB8AC3E}">
        <p14:creationId xmlns:p14="http://schemas.microsoft.com/office/powerpoint/2010/main" val="1417335638"/>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コンパイラ係用課題</a:t>
            </a:r>
            <a:endParaRPr kumimoji="1" lang="ja-JP" altLang="en-US" dirty="0"/>
          </a:p>
        </p:txBody>
      </p:sp>
      <p:sp>
        <p:nvSpPr>
          <p:cNvPr id="3" name="コンテンツ プレースホルダー 2"/>
          <p:cNvSpPr>
            <a:spLocks noGrp="1"/>
          </p:cNvSpPr>
          <p:nvPr>
            <p:ph idx="1"/>
          </p:nvPr>
        </p:nvSpPr>
        <p:spPr>
          <a:xfrm>
            <a:off x="179512" y="1639341"/>
            <a:ext cx="8928992" cy="4525963"/>
          </a:xfrm>
        </p:spPr>
        <p:txBody>
          <a:bodyPr/>
          <a:lstStyle/>
          <a:p>
            <a:r>
              <a:rPr kumimoji="1" lang="ja-JP" altLang="en-US" dirty="0" smtClean="0"/>
              <a:t>自分たちの実機もしくはシミュレータ上で動く</a:t>
            </a:r>
            <a:r>
              <a:rPr lang="en-US" altLang="ja-JP" dirty="0"/>
              <a:t/>
            </a:r>
            <a:br>
              <a:rPr lang="en-US" altLang="ja-JP" dirty="0"/>
            </a:br>
            <a:r>
              <a:rPr kumimoji="1" lang="en-US" altLang="ja-JP" dirty="0" smtClean="0"/>
              <a:t>JVM </a:t>
            </a:r>
            <a:r>
              <a:rPr kumimoji="1" lang="ja-JP" altLang="en-US" dirty="0" smtClean="0"/>
              <a:t>を実装せよ</a:t>
            </a:r>
            <a:endParaRPr kumimoji="1" lang="en-US" altLang="ja-JP" dirty="0" smtClean="0"/>
          </a:p>
          <a:p>
            <a:pPr lvl="1"/>
            <a:r>
              <a:rPr lang="ja-JP" altLang="en-US" dirty="0"/>
              <a:t>こちらが用意する</a:t>
            </a:r>
            <a:r>
              <a:rPr lang="en-US" altLang="ja-JP" dirty="0"/>
              <a:t> JAR </a:t>
            </a:r>
            <a:r>
              <a:rPr lang="ja-JP" altLang="en-US" dirty="0"/>
              <a:t>ファイルを実行できる程度</a:t>
            </a:r>
            <a:r>
              <a:rPr lang="ja-JP" altLang="en-US" dirty="0" smtClean="0"/>
              <a:t>の</a:t>
            </a:r>
            <a:r>
              <a:rPr lang="en-US" altLang="ja-JP" dirty="0" smtClean="0"/>
              <a:t/>
            </a:r>
            <a:br>
              <a:rPr lang="en-US" altLang="ja-JP" dirty="0" smtClean="0"/>
            </a:br>
            <a:r>
              <a:rPr lang="en-US" altLang="ja-JP" dirty="0" smtClean="0"/>
              <a:t>JVM </a:t>
            </a:r>
            <a:r>
              <a:rPr lang="ja-JP" altLang="en-US" dirty="0"/>
              <a:t>の</a:t>
            </a:r>
            <a:r>
              <a:rPr lang="ja-JP" altLang="en-US" dirty="0" smtClean="0"/>
              <a:t>サブセットでよい</a:t>
            </a:r>
            <a:endParaRPr lang="en-US" altLang="ja-JP" dirty="0"/>
          </a:p>
          <a:p>
            <a:r>
              <a:rPr kumimoji="1" lang="ja-JP" altLang="en-US" dirty="0" smtClean="0"/>
              <a:t>さらに上記の</a:t>
            </a:r>
            <a:r>
              <a:rPr kumimoji="1" lang="en-US" altLang="ja-JP" dirty="0" smtClean="0"/>
              <a:t> JVM </a:t>
            </a:r>
            <a:r>
              <a:rPr kumimoji="1" lang="ja-JP" altLang="en-US" dirty="0" smtClean="0"/>
              <a:t>に</a:t>
            </a:r>
            <a:r>
              <a:rPr kumimoji="1" lang="en-US" altLang="ja-JP" dirty="0" smtClean="0"/>
              <a:t/>
            </a:r>
            <a:br>
              <a:rPr kumimoji="1" lang="en-US" altLang="ja-JP" dirty="0" smtClean="0"/>
            </a:br>
            <a:r>
              <a:rPr kumimoji="1" lang="ja-JP" altLang="en-US" dirty="0" smtClean="0"/>
              <a:t>何らかの</a:t>
            </a:r>
            <a:r>
              <a:rPr lang="en-US" altLang="ja-JP" dirty="0" smtClean="0"/>
              <a:t> </a:t>
            </a:r>
            <a:r>
              <a:rPr kumimoji="1" lang="en-US" altLang="ja-JP" dirty="0" smtClean="0"/>
              <a:t>JIT </a:t>
            </a:r>
            <a:r>
              <a:rPr kumimoji="1" lang="ja-JP" altLang="en-US" dirty="0" smtClean="0"/>
              <a:t>コンパイラを実装せよ</a:t>
            </a:r>
            <a:endParaRPr kumimoji="1" lang="en-US" altLang="ja-JP" dirty="0" smtClean="0"/>
          </a:p>
        </p:txBody>
      </p:sp>
    </p:spTree>
    <p:extLst>
      <p:ext uri="{BB962C8B-B14F-4D97-AF65-F5344CB8AC3E}">
        <p14:creationId xmlns:p14="http://schemas.microsoft.com/office/powerpoint/2010/main" val="2163360784"/>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ja-JP" altLang="en-US" smtClean="0"/>
              <a:t>課題の提出先と締め切り</a:t>
            </a:r>
          </a:p>
        </p:txBody>
      </p:sp>
      <p:sp>
        <p:nvSpPr>
          <p:cNvPr id="21507" name="Rectangle 3"/>
          <p:cNvSpPr>
            <a:spLocks noGrp="1" noChangeArrowheads="1"/>
          </p:cNvSpPr>
          <p:nvPr>
            <p:ph idx="1"/>
          </p:nvPr>
        </p:nvSpPr>
        <p:spPr>
          <a:xfrm>
            <a:off x="457200" y="1600200"/>
            <a:ext cx="8507413" cy="4997450"/>
          </a:xfrm>
        </p:spPr>
        <p:txBody>
          <a:bodyPr/>
          <a:lstStyle/>
          <a:p>
            <a:pPr eaLnBrk="1" hangingPunct="1"/>
            <a:r>
              <a:rPr lang="ja-JP" altLang="en-US" dirty="0" smtClean="0"/>
              <a:t>提出先</a:t>
            </a:r>
            <a:r>
              <a:rPr lang="en-US" altLang="ja-JP" dirty="0" smtClean="0"/>
              <a:t>: </a:t>
            </a:r>
            <a:r>
              <a:rPr lang="en-US" altLang="ja-JP" sz="2900" dirty="0" smtClean="0"/>
              <a:t>compiler-report-2011@yl.is.s.u-tokyo.ac.jp</a:t>
            </a:r>
          </a:p>
          <a:p>
            <a:pPr eaLnBrk="1" hangingPunct="1"/>
            <a:r>
              <a:rPr lang="ja-JP" altLang="en-US" dirty="0" smtClean="0"/>
              <a:t>締め切り</a:t>
            </a:r>
            <a:r>
              <a:rPr lang="en-US" altLang="ja-JP" dirty="0" smtClean="0"/>
              <a:t>: </a:t>
            </a:r>
            <a:r>
              <a:rPr lang="en-US" altLang="ja-JP" dirty="0" smtClean="0"/>
              <a:t>3 </a:t>
            </a:r>
            <a:r>
              <a:rPr lang="ja-JP" altLang="en-US" dirty="0" smtClean="0"/>
              <a:t>週間後 </a:t>
            </a:r>
            <a:r>
              <a:rPr lang="en-US" altLang="ja-JP" dirty="0" smtClean="0"/>
              <a:t>(1/12) </a:t>
            </a:r>
            <a:r>
              <a:rPr lang="ja-JP" altLang="en-US" dirty="0" smtClean="0"/>
              <a:t>の午後</a:t>
            </a:r>
            <a:r>
              <a:rPr lang="en-US" altLang="ja-JP" dirty="0" smtClean="0"/>
              <a:t> 1 </a:t>
            </a:r>
            <a:r>
              <a:rPr lang="ja-JP" altLang="en-US" dirty="0" smtClean="0"/>
              <a:t>時 </a:t>
            </a:r>
            <a:r>
              <a:rPr lang="en-US" altLang="ja-JP" dirty="0" smtClean="0"/>
              <a:t>(JST)</a:t>
            </a:r>
          </a:p>
          <a:p>
            <a:pPr lvl="1"/>
            <a:r>
              <a:rPr lang="ja-JP" altLang="en-US" dirty="0" smtClean="0"/>
              <a:t>コンパイラ係向け課題締切：</a:t>
            </a:r>
            <a:r>
              <a:rPr lang="en-US" altLang="ja-JP" dirty="0" smtClean="0"/>
              <a:t>2012/2/27</a:t>
            </a:r>
            <a:endParaRPr lang="ja-JP" altLang="en-US" dirty="0" smtClean="0"/>
          </a:p>
          <a:p>
            <a:pPr eaLnBrk="1" hangingPunct="1"/>
            <a:r>
              <a:rPr lang="en-US" altLang="ja-JP" dirty="0" smtClean="0"/>
              <a:t>Subject: </a:t>
            </a:r>
            <a:r>
              <a:rPr lang="en-US" altLang="ja-JP" b="1" dirty="0" smtClean="0">
                <a:latin typeface="Courier New" pitchFamily="49" charset="0"/>
              </a:rPr>
              <a:t>Report 11 </a:t>
            </a:r>
            <a:r>
              <a:rPr lang="en-US" altLang="ja-JP" dirty="0" smtClean="0"/>
              <a:t>&lt;</a:t>
            </a:r>
            <a:r>
              <a:rPr lang="ja-JP" altLang="en-US" dirty="0" smtClean="0"/>
              <a:t>学籍番号</a:t>
            </a:r>
            <a:r>
              <a:rPr lang="en-US" altLang="ja-JP" dirty="0" smtClean="0"/>
              <a:t>: 5 </a:t>
            </a:r>
            <a:r>
              <a:rPr lang="ja-JP" altLang="en-US" dirty="0" smtClean="0"/>
              <a:t>桁</a:t>
            </a:r>
            <a:r>
              <a:rPr lang="en-US" altLang="ja-JP" dirty="0" smtClean="0"/>
              <a:t>&gt;</a:t>
            </a:r>
          </a:p>
          <a:p>
            <a:pPr lvl="1" eaLnBrk="1" hangingPunct="1">
              <a:spcBef>
                <a:spcPts val="5700"/>
              </a:spcBef>
            </a:pPr>
            <a:r>
              <a:rPr lang="ja-JP" altLang="en-US" dirty="0" smtClean="0"/>
              <a:t>例： </a:t>
            </a:r>
            <a:r>
              <a:rPr lang="en-US" altLang="ja-JP" b="1" dirty="0" smtClean="0">
                <a:latin typeface="Courier New" pitchFamily="49" charset="0"/>
              </a:rPr>
              <a:t>Report 11 11099</a:t>
            </a:r>
          </a:p>
          <a:p>
            <a:pPr eaLnBrk="1" hangingPunct="1"/>
            <a:r>
              <a:rPr lang="ja-JP" altLang="en-US" dirty="0" smtClean="0"/>
              <a:t>本文にも氏名と学籍番号を明記のこと</a:t>
            </a:r>
          </a:p>
        </p:txBody>
      </p:sp>
      <p:sp>
        <p:nvSpPr>
          <p:cNvPr id="21508" name="Text Box 4"/>
          <p:cNvSpPr txBox="1">
            <a:spLocks noChangeArrowheads="1"/>
          </p:cNvSpPr>
          <p:nvPr/>
        </p:nvSpPr>
        <p:spPr bwMode="auto">
          <a:xfrm>
            <a:off x="3061486" y="4143380"/>
            <a:ext cx="2662238" cy="396875"/>
          </a:xfrm>
          <a:prstGeom prst="rect">
            <a:avLst/>
          </a:prstGeom>
          <a:noFill/>
          <a:ln w="9525">
            <a:noFill/>
            <a:miter lim="800000"/>
            <a:headEnd/>
            <a:tailEnd/>
          </a:ln>
        </p:spPr>
        <p:txBody>
          <a:bodyPr wrap="none">
            <a:spAutoFit/>
          </a:bodyPr>
          <a:lstStyle/>
          <a:p>
            <a:r>
              <a:rPr lang="ja-JP" altLang="en-US" sz="2000" dirty="0">
                <a:solidFill>
                  <a:srgbClr val="FF0000"/>
                </a:solidFill>
                <a:latin typeface="ＭＳ Ｐゴシック" charset="-128"/>
              </a:rPr>
              <a:t>半角スペース </a:t>
            </a:r>
            <a:r>
              <a:rPr lang="en-US" altLang="ja-JP" sz="2000" dirty="0">
                <a:solidFill>
                  <a:srgbClr val="FF0000"/>
                </a:solidFill>
                <a:latin typeface="ＭＳ Ｐゴシック" charset="-128"/>
              </a:rPr>
              <a:t>1 </a:t>
            </a:r>
            <a:r>
              <a:rPr lang="ja-JP" altLang="en-US" sz="2000" dirty="0">
                <a:solidFill>
                  <a:srgbClr val="FF0000"/>
                </a:solidFill>
                <a:latin typeface="ＭＳ Ｐゴシック" charset="-128"/>
              </a:rPr>
              <a:t>個ずつ</a:t>
            </a:r>
          </a:p>
        </p:txBody>
      </p:sp>
      <p:sp>
        <p:nvSpPr>
          <p:cNvPr id="21509" name="AutoShape 6"/>
          <p:cNvSpPr>
            <a:spLocks/>
          </p:cNvSpPr>
          <p:nvPr/>
        </p:nvSpPr>
        <p:spPr bwMode="auto">
          <a:xfrm rot="-5400000">
            <a:off x="3880632" y="3666336"/>
            <a:ext cx="93662" cy="215900"/>
          </a:xfrm>
          <a:prstGeom prst="leftBracket">
            <a:avLst>
              <a:gd name="adj" fmla="val 0"/>
            </a:avLst>
          </a:prstGeom>
          <a:noFill/>
          <a:ln w="44450">
            <a:solidFill>
              <a:srgbClr val="FF0000"/>
            </a:solidFill>
            <a:round/>
            <a:headEnd/>
            <a:tailEnd/>
          </a:ln>
        </p:spPr>
        <p:txBody>
          <a:bodyPr wrap="none" anchor="ctr"/>
          <a:lstStyle/>
          <a:p>
            <a:endParaRPr lang="ja-JP" altLang="en-US">
              <a:solidFill>
                <a:prstClr val="black"/>
              </a:solidFill>
            </a:endParaRPr>
          </a:p>
        </p:txBody>
      </p:sp>
      <p:sp>
        <p:nvSpPr>
          <p:cNvPr id="21510" name="Line 8"/>
          <p:cNvSpPr>
            <a:spLocks noChangeShapeType="1"/>
          </p:cNvSpPr>
          <p:nvPr/>
        </p:nvSpPr>
        <p:spPr bwMode="auto">
          <a:xfrm flipH="1" flipV="1">
            <a:off x="3941751" y="3846517"/>
            <a:ext cx="144462" cy="369888"/>
          </a:xfrm>
          <a:prstGeom prst="line">
            <a:avLst/>
          </a:prstGeom>
          <a:noFill/>
          <a:ln w="12700">
            <a:solidFill>
              <a:srgbClr val="FF0000"/>
            </a:solidFill>
            <a:round/>
            <a:headEnd/>
            <a:tailEnd type="triangle" w="lg" len="lg"/>
          </a:ln>
        </p:spPr>
        <p:txBody>
          <a:bodyPr/>
          <a:lstStyle/>
          <a:p>
            <a:endParaRPr lang="ja-JP" altLang="en-US">
              <a:solidFill>
                <a:prstClr val="black"/>
              </a:solidFill>
            </a:endParaRPr>
          </a:p>
        </p:txBody>
      </p:sp>
      <p:sp>
        <p:nvSpPr>
          <p:cNvPr id="21511" name="AutoShape 10"/>
          <p:cNvSpPr>
            <a:spLocks/>
          </p:cNvSpPr>
          <p:nvPr/>
        </p:nvSpPr>
        <p:spPr bwMode="auto">
          <a:xfrm rot="-5400000">
            <a:off x="4615656" y="3666336"/>
            <a:ext cx="93662" cy="215900"/>
          </a:xfrm>
          <a:prstGeom prst="leftBracket">
            <a:avLst>
              <a:gd name="adj" fmla="val 0"/>
            </a:avLst>
          </a:prstGeom>
          <a:noFill/>
          <a:ln w="44450">
            <a:solidFill>
              <a:srgbClr val="FF0000"/>
            </a:solidFill>
            <a:round/>
            <a:headEnd/>
            <a:tailEnd/>
          </a:ln>
        </p:spPr>
        <p:txBody>
          <a:bodyPr wrap="none" anchor="ctr"/>
          <a:lstStyle/>
          <a:p>
            <a:endParaRPr lang="ja-JP" altLang="en-US">
              <a:solidFill>
                <a:prstClr val="black"/>
              </a:solidFill>
            </a:endParaRPr>
          </a:p>
        </p:txBody>
      </p:sp>
      <p:sp>
        <p:nvSpPr>
          <p:cNvPr id="21512" name="Line 11"/>
          <p:cNvSpPr>
            <a:spLocks noChangeShapeType="1"/>
          </p:cNvSpPr>
          <p:nvPr/>
        </p:nvSpPr>
        <p:spPr bwMode="auto">
          <a:xfrm flipV="1">
            <a:off x="4392605" y="3846517"/>
            <a:ext cx="161931" cy="369888"/>
          </a:xfrm>
          <a:prstGeom prst="line">
            <a:avLst/>
          </a:prstGeom>
          <a:noFill/>
          <a:ln w="12700">
            <a:solidFill>
              <a:srgbClr val="FF0000"/>
            </a:solidFill>
            <a:round/>
            <a:headEnd/>
            <a:tailEnd type="triangle" w="lg" len="lg"/>
          </a:ln>
        </p:spPr>
        <p:txBody>
          <a:bodyPr/>
          <a:lstStyle/>
          <a:p>
            <a:endParaRPr lang="ja-JP" altLang="en-US">
              <a:solidFill>
                <a:prstClr val="black"/>
              </a:solidFill>
            </a:endParaRPr>
          </a:p>
        </p:txBody>
      </p:sp>
      <p:sp>
        <p:nvSpPr>
          <p:cNvPr id="21513" name="Text Box 14"/>
          <p:cNvSpPr txBox="1">
            <a:spLocks noChangeArrowheads="1"/>
          </p:cNvSpPr>
          <p:nvPr/>
        </p:nvSpPr>
        <p:spPr bwMode="auto">
          <a:xfrm>
            <a:off x="444500" y="5635625"/>
            <a:ext cx="8435975" cy="488950"/>
          </a:xfrm>
          <a:prstGeom prst="rect">
            <a:avLst/>
          </a:prstGeom>
          <a:noFill/>
          <a:ln w="9525">
            <a:noFill/>
            <a:miter lim="800000"/>
            <a:headEnd/>
            <a:tailEnd/>
          </a:ln>
        </p:spPr>
        <p:txBody>
          <a:bodyPr>
            <a:spAutoFit/>
          </a:bodyPr>
          <a:lstStyle/>
          <a:p>
            <a:pPr marL="449263" indent="-449263">
              <a:buClr>
                <a:srgbClr val="008000"/>
              </a:buClr>
              <a:buSzPct val="85000"/>
              <a:buFont typeface="Wingdings" pitchFamily="2" charset="2"/>
              <a:buChar char="u"/>
            </a:pPr>
            <a:r>
              <a:rPr lang="ja-JP" altLang="en-US" sz="2600" dirty="0">
                <a:solidFill>
                  <a:prstClr val="black"/>
                </a:solidFill>
                <a:latin typeface="ＭＳ Ｐゴシック" charset="-128"/>
              </a:rPr>
              <a:t>質問は </a:t>
            </a:r>
            <a:r>
              <a:rPr lang="en-US" altLang="ja-JP" sz="2600" dirty="0" smtClean="0">
                <a:solidFill>
                  <a:prstClr val="black"/>
                </a:solidFill>
                <a:latin typeface="ＭＳ Ｐゴシック" charset="-128"/>
              </a:rPr>
              <a:t>compiler-query-2011@yl.is.s.u-tokyo.ac.jp </a:t>
            </a:r>
            <a:r>
              <a:rPr lang="ja-JP" altLang="en-US" sz="2600" dirty="0">
                <a:solidFill>
                  <a:prstClr val="black"/>
                </a:solidFill>
                <a:latin typeface="ＭＳ Ｐゴシック" charset="-128"/>
              </a:rPr>
              <a:t>まで</a:t>
            </a:r>
          </a:p>
        </p:txBody>
      </p:sp>
    </p:spTree>
    <p:extLst>
      <p:ext uri="{BB962C8B-B14F-4D97-AF65-F5344CB8AC3E}">
        <p14:creationId xmlns:p14="http://schemas.microsoft.com/office/powerpoint/2010/main" val="360703153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バイトコードインタプリタの構成の例</a:t>
            </a:r>
            <a:r>
              <a:rPr kumimoji="1" lang="en-US" altLang="ja-JP" dirty="0" smtClean="0"/>
              <a:t>:</a:t>
            </a:r>
            <a:br>
              <a:rPr kumimoji="1" lang="en-US" altLang="ja-JP" dirty="0" smtClean="0"/>
            </a:br>
            <a:r>
              <a:rPr kumimoji="1" lang="en-US" altLang="ja-JP" dirty="0" smtClean="0"/>
              <a:t>Java Virtual Machine (JVM)</a:t>
            </a:r>
            <a:endParaRPr kumimoji="1" lang="ja-JP" altLang="en-US" dirty="0"/>
          </a:p>
        </p:txBody>
      </p:sp>
      <p:sp>
        <p:nvSpPr>
          <p:cNvPr id="4" name="正方形/長方形 3"/>
          <p:cNvSpPr/>
          <p:nvPr/>
        </p:nvSpPr>
        <p:spPr>
          <a:xfrm>
            <a:off x="3500400" y="1916832"/>
            <a:ext cx="2088232"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Class Loader</a:t>
            </a:r>
            <a:endParaRPr kumimoji="1" lang="ja-JP" altLang="en-US" dirty="0"/>
          </a:p>
        </p:txBody>
      </p:sp>
      <p:sp>
        <p:nvSpPr>
          <p:cNvPr id="5" name="正方形/長方形 4"/>
          <p:cNvSpPr/>
          <p:nvPr/>
        </p:nvSpPr>
        <p:spPr>
          <a:xfrm>
            <a:off x="2888332" y="3237690"/>
            <a:ext cx="1008112" cy="79208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dirty="0"/>
              <a:t>m</a:t>
            </a:r>
            <a:r>
              <a:rPr kumimoji="1" lang="en-US" altLang="ja-JP" dirty="0" smtClean="0"/>
              <a:t>ethod area</a:t>
            </a:r>
            <a:endParaRPr kumimoji="1" lang="ja-JP" altLang="en-US" dirty="0"/>
          </a:p>
        </p:txBody>
      </p:sp>
      <p:sp>
        <p:nvSpPr>
          <p:cNvPr id="7" name="正方形/長方形 6"/>
          <p:cNvSpPr/>
          <p:nvPr/>
        </p:nvSpPr>
        <p:spPr>
          <a:xfrm>
            <a:off x="4048844" y="3237690"/>
            <a:ext cx="1008112" cy="79208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dirty="0" smtClean="0"/>
              <a:t>heap</a:t>
            </a:r>
            <a:endParaRPr kumimoji="1" lang="ja-JP" altLang="en-US" dirty="0"/>
          </a:p>
        </p:txBody>
      </p:sp>
      <p:sp>
        <p:nvSpPr>
          <p:cNvPr id="8" name="正方形/長方形 7"/>
          <p:cNvSpPr/>
          <p:nvPr/>
        </p:nvSpPr>
        <p:spPr>
          <a:xfrm>
            <a:off x="5183278" y="3237690"/>
            <a:ext cx="1008112" cy="79208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dirty="0" smtClean="0"/>
              <a:t>java stacks</a:t>
            </a:r>
            <a:endParaRPr kumimoji="1" lang="ja-JP" altLang="en-US" dirty="0"/>
          </a:p>
        </p:txBody>
      </p:sp>
      <p:sp>
        <p:nvSpPr>
          <p:cNvPr id="10" name="正方形/長方形 9"/>
          <p:cNvSpPr/>
          <p:nvPr/>
        </p:nvSpPr>
        <p:spPr>
          <a:xfrm>
            <a:off x="7172672" y="3241682"/>
            <a:ext cx="1215752" cy="79208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dirty="0" smtClean="0"/>
              <a:t>Garbage Collector</a:t>
            </a:r>
            <a:endParaRPr kumimoji="1" lang="ja-JP" altLang="en-US" dirty="0"/>
          </a:p>
        </p:txBody>
      </p:sp>
      <p:sp>
        <p:nvSpPr>
          <p:cNvPr id="11" name="正方形/長方形 10"/>
          <p:cNvSpPr/>
          <p:nvPr/>
        </p:nvSpPr>
        <p:spPr>
          <a:xfrm>
            <a:off x="2600300" y="2949658"/>
            <a:ext cx="3888432" cy="1368152"/>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Memory</a:t>
            </a:r>
          </a:p>
          <a:p>
            <a:pPr algn="ctr"/>
            <a:endParaRPr lang="en-US" altLang="ja-JP" dirty="0">
              <a:solidFill>
                <a:schemeClr val="tx1"/>
              </a:solidFill>
            </a:endParaRPr>
          </a:p>
          <a:p>
            <a:pPr algn="ctr"/>
            <a:endParaRPr kumimoji="1" lang="en-US" altLang="ja-JP" dirty="0" smtClean="0">
              <a:solidFill>
                <a:schemeClr val="tx1"/>
              </a:solidFill>
            </a:endParaRPr>
          </a:p>
          <a:p>
            <a:pPr algn="ctr"/>
            <a:endParaRPr lang="en-US" altLang="ja-JP" dirty="0">
              <a:solidFill>
                <a:schemeClr val="tx1"/>
              </a:solidFill>
            </a:endParaRPr>
          </a:p>
          <a:p>
            <a:pPr algn="ctr"/>
            <a:endParaRPr kumimoji="1" lang="ja-JP" altLang="en-US" dirty="0">
              <a:solidFill>
                <a:schemeClr val="tx1"/>
              </a:solidFill>
            </a:endParaRPr>
          </a:p>
        </p:txBody>
      </p:sp>
      <p:sp>
        <p:nvSpPr>
          <p:cNvPr id="12" name="上下矢印 11"/>
          <p:cNvSpPr/>
          <p:nvPr/>
        </p:nvSpPr>
        <p:spPr>
          <a:xfrm>
            <a:off x="5408612" y="4321802"/>
            <a:ext cx="207640" cy="792088"/>
          </a:xfrm>
          <a:prstGeom prst="upDownArrow">
            <a:avLst>
              <a:gd name="adj1" fmla="val 50000"/>
              <a:gd name="adj2" fmla="val 237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4752156" y="5113890"/>
            <a:ext cx="1548172" cy="93610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Emulation</a:t>
            </a:r>
          </a:p>
          <a:p>
            <a:pPr algn="ctr"/>
            <a:r>
              <a:rPr kumimoji="1" lang="en-US" altLang="ja-JP" dirty="0" smtClean="0"/>
              <a:t>Engine</a:t>
            </a:r>
            <a:endParaRPr kumimoji="1" lang="ja-JP" altLang="en-US" dirty="0"/>
          </a:p>
        </p:txBody>
      </p:sp>
      <p:cxnSp>
        <p:nvCxnSpPr>
          <p:cNvPr id="17" name="直線矢印コネクタ 16"/>
          <p:cNvCxnSpPr>
            <a:stCxn id="4" idx="2"/>
            <a:endCxn id="11" idx="0"/>
          </p:cNvCxnSpPr>
          <p:nvPr/>
        </p:nvCxnSpPr>
        <p:spPr>
          <a:xfrm>
            <a:off x="4544516" y="2348880"/>
            <a:ext cx="0" cy="60077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2951956" y="5113890"/>
            <a:ext cx="1152128" cy="93610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PCs &amp; implied </a:t>
            </a:r>
            <a:r>
              <a:rPr kumimoji="1" lang="en-US" altLang="ja-JP" dirty="0" err="1" smtClean="0"/>
              <a:t>regs</a:t>
            </a:r>
            <a:endParaRPr kumimoji="1" lang="ja-JP" altLang="en-US" dirty="0"/>
          </a:p>
        </p:txBody>
      </p:sp>
      <p:sp>
        <p:nvSpPr>
          <p:cNvPr id="20" name="上矢印 19"/>
          <p:cNvSpPr/>
          <p:nvPr/>
        </p:nvSpPr>
        <p:spPr>
          <a:xfrm>
            <a:off x="3456012" y="4321802"/>
            <a:ext cx="216024" cy="79208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矢印コネクタ 21"/>
          <p:cNvCxnSpPr>
            <a:stCxn id="19" idx="3"/>
            <a:endCxn id="13" idx="1"/>
          </p:cNvCxnSpPr>
          <p:nvPr/>
        </p:nvCxnSpPr>
        <p:spPr>
          <a:xfrm>
            <a:off x="4104084" y="5581942"/>
            <a:ext cx="648072"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a:stCxn id="11" idx="3"/>
            <a:endCxn id="10" idx="1"/>
          </p:cNvCxnSpPr>
          <p:nvPr/>
        </p:nvCxnSpPr>
        <p:spPr>
          <a:xfrm>
            <a:off x="6488732" y="3633734"/>
            <a:ext cx="683940" cy="399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2087860" y="4644967"/>
            <a:ext cx="1440160" cy="369332"/>
          </a:xfrm>
          <a:prstGeom prst="rect">
            <a:avLst/>
          </a:prstGeom>
          <a:noFill/>
        </p:spPr>
        <p:txBody>
          <a:bodyPr wrap="square" rtlCol="0">
            <a:spAutoFit/>
          </a:bodyPr>
          <a:lstStyle/>
          <a:p>
            <a:r>
              <a:rPr kumimoji="1" lang="en-US" altLang="ja-JP" dirty="0" smtClean="0"/>
              <a:t>addresses</a:t>
            </a:r>
            <a:endParaRPr kumimoji="1" lang="ja-JP" altLang="en-US" dirty="0"/>
          </a:p>
        </p:txBody>
      </p:sp>
      <p:sp>
        <p:nvSpPr>
          <p:cNvPr id="33" name="テキスト ボックス 32"/>
          <p:cNvSpPr txBox="1"/>
          <p:nvPr/>
        </p:nvSpPr>
        <p:spPr>
          <a:xfrm>
            <a:off x="4109256" y="4394680"/>
            <a:ext cx="1431776" cy="646331"/>
          </a:xfrm>
          <a:prstGeom prst="rect">
            <a:avLst/>
          </a:prstGeom>
          <a:noFill/>
        </p:spPr>
        <p:txBody>
          <a:bodyPr wrap="square" rtlCol="0">
            <a:spAutoFit/>
          </a:bodyPr>
          <a:lstStyle/>
          <a:p>
            <a:r>
              <a:rPr kumimoji="1" lang="en-US" altLang="ja-JP" dirty="0" smtClean="0"/>
              <a:t>data &amp; instructions</a:t>
            </a:r>
            <a:endParaRPr kumimoji="1" lang="ja-JP" altLang="en-US" dirty="0"/>
          </a:p>
        </p:txBody>
      </p:sp>
      <p:cxnSp>
        <p:nvCxnSpPr>
          <p:cNvPr id="36" name="直線矢印コネクタ 35"/>
          <p:cNvCxnSpPr>
            <a:endCxn id="4" idx="1"/>
          </p:cNvCxnSpPr>
          <p:nvPr/>
        </p:nvCxnSpPr>
        <p:spPr>
          <a:xfrm>
            <a:off x="2843944" y="2132856"/>
            <a:ext cx="6564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テキスト ボックス 36"/>
          <p:cNvSpPr txBox="1"/>
          <p:nvPr/>
        </p:nvSpPr>
        <p:spPr>
          <a:xfrm>
            <a:off x="1191284" y="1945630"/>
            <a:ext cx="1656184" cy="369332"/>
          </a:xfrm>
          <a:prstGeom prst="rect">
            <a:avLst/>
          </a:prstGeom>
          <a:noFill/>
        </p:spPr>
        <p:txBody>
          <a:bodyPr wrap="square" rtlCol="0">
            <a:spAutoFit/>
          </a:bodyPr>
          <a:lstStyle/>
          <a:p>
            <a:r>
              <a:rPr kumimoji="1" lang="en-US" altLang="ja-JP" dirty="0" smtClean="0"/>
              <a:t>binary classes</a:t>
            </a:r>
            <a:endParaRPr kumimoji="1" lang="ja-JP" altLang="en-US" dirty="0"/>
          </a:p>
        </p:txBody>
      </p:sp>
    </p:spTree>
    <p:extLst>
      <p:ext uri="{BB962C8B-B14F-4D97-AF65-F5344CB8AC3E}">
        <p14:creationId xmlns:p14="http://schemas.microsoft.com/office/powerpoint/2010/main" val="326262491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バイトコードインタプリタの</a:t>
            </a:r>
            <a:r>
              <a:rPr lang="en-US" altLang="ja-JP" dirty="0"/>
              <a:t/>
            </a:r>
            <a:br>
              <a:rPr lang="en-US" altLang="ja-JP" dirty="0"/>
            </a:br>
            <a:r>
              <a:rPr lang="ja-JP" altLang="en-US" dirty="0"/>
              <a:t>仮想</a:t>
            </a:r>
            <a:r>
              <a:rPr lang="en-US" altLang="ja-JP" dirty="0"/>
              <a:t> ISA (Instruction Set Architecture)</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大きく分けて</a:t>
            </a:r>
            <a:r>
              <a:rPr kumimoji="1" lang="en-US" altLang="ja-JP" dirty="0" smtClean="0"/>
              <a:t> 2 </a:t>
            </a:r>
            <a:r>
              <a:rPr kumimoji="1" lang="ja-JP" altLang="en-US" dirty="0" smtClean="0"/>
              <a:t>種類ある</a:t>
            </a:r>
            <a:endParaRPr kumimoji="1" lang="ja-JP" altLang="en-US" dirty="0"/>
          </a:p>
        </p:txBody>
      </p:sp>
      <p:graphicFrame>
        <p:nvGraphicFramePr>
          <p:cNvPr id="4" name="コンテンツ プレースホルダー 7"/>
          <p:cNvGraphicFramePr>
            <a:graphicFrameLocks/>
          </p:cNvGraphicFramePr>
          <p:nvPr>
            <p:extLst>
              <p:ext uri="{D42A27DB-BD31-4B8C-83A1-F6EECF244321}">
                <p14:modId xmlns:p14="http://schemas.microsoft.com/office/powerpoint/2010/main" val="3819398359"/>
              </p:ext>
            </p:extLst>
          </p:nvPr>
        </p:nvGraphicFramePr>
        <p:xfrm>
          <a:off x="539552" y="2350621"/>
          <a:ext cx="8229600" cy="2194560"/>
        </p:xfrm>
        <a:graphic>
          <a:graphicData uri="http://schemas.openxmlformats.org/drawingml/2006/table">
            <a:tbl>
              <a:tblPr firstRow="1" bandRow="1">
                <a:tableStyleId>{5C22544A-7EE6-4342-B048-85BDC9FD1C3A}</a:tableStyleId>
              </a:tblPr>
              <a:tblGrid>
                <a:gridCol w="1738536"/>
                <a:gridCol w="3096344"/>
                <a:gridCol w="3394720"/>
              </a:tblGrid>
              <a:tr h="370840">
                <a:tc>
                  <a:txBody>
                    <a:bodyPr/>
                    <a:lstStyle/>
                    <a:p>
                      <a:pPr algn="ctr"/>
                      <a:endParaRPr kumimoji="1" lang="ja-JP" altLang="en-US" sz="2400" dirty="0"/>
                    </a:p>
                  </a:txBody>
                  <a:tcPr>
                    <a:solidFill>
                      <a:schemeClr val="bg1"/>
                    </a:solidFill>
                  </a:tcPr>
                </a:tc>
                <a:tc>
                  <a:txBody>
                    <a:bodyPr/>
                    <a:lstStyle/>
                    <a:p>
                      <a:pPr algn="ctr"/>
                      <a:r>
                        <a:rPr kumimoji="1" lang="ja-JP" altLang="en-US" sz="2400" dirty="0" smtClean="0"/>
                        <a:t>レジスタマシン</a:t>
                      </a:r>
                      <a:endParaRPr kumimoji="1" lang="ja-JP" altLang="en-US" sz="2400" dirty="0"/>
                    </a:p>
                  </a:txBody>
                  <a:tcPr/>
                </a:tc>
                <a:tc>
                  <a:txBody>
                    <a:bodyPr/>
                    <a:lstStyle/>
                    <a:p>
                      <a:pPr algn="ctr"/>
                      <a:r>
                        <a:rPr kumimoji="1" lang="ja-JP" altLang="en-US" sz="2400" dirty="0" smtClean="0"/>
                        <a:t>スタックマシン</a:t>
                      </a:r>
                      <a:endParaRPr kumimoji="1" lang="ja-JP" altLang="en-US" sz="2400" dirty="0"/>
                    </a:p>
                  </a:txBody>
                  <a:tcPr/>
                </a:tc>
              </a:tr>
              <a:tr h="370840">
                <a:tc>
                  <a:txBody>
                    <a:bodyPr/>
                    <a:lstStyle/>
                    <a:p>
                      <a:pPr algn="ctr"/>
                      <a:r>
                        <a:rPr kumimoji="1" lang="ja-JP" altLang="en-US" sz="2400" dirty="0" smtClean="0"/>
                        <a:t>命令長</a:t>
                      </a:r>
                      <a:endParaRPr kumimoji="1" lang="ja-JP" altLang="en-US" sz="2400" dirty="0"/>
                    </a:p>
                  </a:txBody>
                  <a:tcPr/>
                </a:tc>
                <a:tc>
                  <a:txBody>
                    <a:bodyPr/>
                    <a:lstStyle/>
                    <a:p>
                      <a:pPr algn="ctr"/>
                      <a:r>
                        <a:rPr kumimoji="1" lang="ja-JP" altLang="en-US" sz="2400" dirty="0" smtClean="0"/>
                        <a:t>長い</a:t>
                      </a:r>
                      <a:endParaRPr kumimoji="1" lang="ja-JP" altLang="en-US" sz="2400" dirty="0"/>
                    </a:p>
                  </a:txBody>
                  <a:tcPr/>
                </a:tc>
                <a:tc>
                  <a:txBody>
                    <a:bodyPr/>
                    <a:lstStyle/>
                    <a:p>
                      <a:pPr algn="ctr"/>
                      <a:r>
                        <a:rPr kumimoji="1" lang="ja-JP" altLang="en-US" sz="2400" dirty="0" smtClean="0"/>
                        <a:t>短い</a:t>
                      </a:r>
                      <a:endParaRPr kumimoji="1" lang="ja-JP" altLang="en-US" sz="2400" dirty="0"/>
                    </a:p>
                  </a:txBody>
                  <a:tcPr/>
                </a:tc>
              </a:tr>
              <a:tr h="370840">
                <a:tc>
                  <a:txBody>
                    <a:bodyPr/>
                    <a:lstStyle/>
                    <a:p>
                      <a:pPr algn="ctr"/>
                      <a:r>
                        <a:rPr kumimoji="1" lang="ja-JP" altLang="en-US" sz="2400" dirty="0" smtClean="0"/>
                        <a:t>機械語に</a:t>
                      </a:r>
                      <a:endParaRPr kumimoji="1" lang="ja-JP" altLang="en-US" sz="2400" dirty="0"/>
                    </a:p>
                  </a:txBody>
                  <a:tcPr/>
                </a:tc>
                <a:tc>
                  <a:txBody>
                    <a:bodyPr/>
                    <a:lstStyle/>
                    <a:p>
                      <a:pPr algn="ctr"/>
                      <a:r>
                        <a:rPr kumimoji="1" lang="ja-JP" altLang="en-US" sz="2400" dirty="0" smtClean="0"/>
                        <a:t>似ている</a:t>
                      </a:r>
                      <a:endParaRPr kumimoji="1" lang="ja-JP" altLang="en-US" sz="2400" dirty="0"/>
                    </a:p>
                  </a:txBody>
                  <a:tcPr/>
                </a:tc>
                <a:tc>
                  <a:txBody>
                    <a:bodyPr/>
                    <a:lstStyle/>
                    <a:p>
                      <a:pPr algn="ctr"/>
                      <a:r>
                        <a:rPr kumimoji="1" lang="en-US" altLang="ja-JP" sz="2400" dirty="0" smtClean="0"/>
                        <a:t>(</a:t>
                      </a:r>
                      <a:r>
                        <a:rPr kumimoji="1" lang="ja-JP" altLang="en-US" sz="2400" dirty="0" smtClean="0"/>
                        <a:t>比較的</a:t>
                      </a:r>
                      <a:r>
                        <a:rPr kumimoji="1" lang="en-US" altLang="ja-JP" sz="2400" dirty="0" smtClean="0"/>
                        <a:t>) </a:t>
                      </a:r>
                      <a:r>
                        <a:rPr kumimoji="1" lang="ja-JP" altLang="en-US" sz="2400" dirty="0" smtClean="0"/>
                        <a:t>似ていない</a:t>
                      </a:r>
                      <a:endParaRPr kumimoji="1" lang="ja-JP" altLang="en-US" sz="2400" dirty="0"/>
                    </a:p>
                  </a:txBody>
                  <a:tcPr/>
                </a:tc>
              </a:tr>
              <a:tr h="370840">
                <a:tc>
                  <a:txBody>
                    <a:bodyPr/>
                    <a:lstStyle/>
                    <a:p>
                      <a:pPr algn="ctr"/>
                      <a:r>
                        <a:rPr kumimoji="1" lang="ja-JP" altLang="en-US" sz="2400" dirty="0" smtClean="0"/>
                        <a:t>例</a:t>
                      </a:r>
                      <a:endParaRPr kumimoji="1" lang="ja-JP" altLang="en-US" sz="2400" dirty="0"/>
                    </a:p>
                  </a:txBody>
                  <a:tcPr/>
                </a:tc>
                <a:tc>
                  <a:txBody>
                    <a:bodyPr/>
                    <a:lstStyle/>
                    <a:p>
                      <a:pPr algn="ctr"/>
                      <a:r>
                        <a:rPr kumimoji="1" lang="en-US" altLang="ja-JP" sz="2400" dirty="0" err="1" smtClean="0"/>
                        <a:t>Dalvik</a:t>
                      </a:r>
                      <a:r>
                        <a:rPr kumimoji="1" lang="en-US" altLang="ja-JP" sz="2400" dirty="0" smtClean="0"/>
                        <a:t>,</a:t>
                      </a:r>
                      <a:r>
                        <a:rPr kumimoji="1" lang="en-US" altLang="ja-JP" sz="2400" baseline="0" dirty="0" smtClean="0"/>
                        <a:t> Parrot,  LLVM, </a:t>
                      </a:r>
                      <a:r>
                        <a:rPr kumimoji="1" lang="en-US" altLang="ja-JP" sz="2400" baseline="0" dirty="0" err="1" smtClean="0"/>
                        <a:t>SquirrelFish</a:t>
                      </a:r>
                      <a:r>
                        <a:rPr kumimoji="1" lang="en-US" altLang="ja-JP" sz="2400" baseline="0" dirty="0" smtClean="0"/>
                        <a:t> </a:t>
                      </a:r>
                      <a:r>
                        <a:rPr kumimoji="1" lang="ja-JP" altLang="en-US" sz="2400" baseline="0" dirty="0" smtClean="0"/>
                        <a:t>など</a:t>
                      </a:r>
                      <a:endParaRPr kumimoji="1" lang="ja-JP" altLang="en-US" sz="2400" dirty="0"/>
                    </a:p>
                  </a:txBody>
                  <a:tcPr/>
                </a:tc>
                <a:tc>
                  <a:txBody>
                    <a:bodyPr/>
                    <a:lstStyle/>
                    <a:p>
                      <a:pPr algn="ctr"/>
                      <a:r>
                        <a:rPr kumimoji="1" lang="en-US" altLang="ja-JP" sz="2400" dirty="0" smtClean="0"/>
                        <a:t>Java VM, </a:t>
                      </a:r>
                      <a:r>
                        <a:rPr kumimoji="1" lang="en-US" altLang="ja-JP" sz="2400" dirty="0" err="1" smtClean="0"/>
                        <a:t>SpiderMonkey</a:t>
                      </a:r>
                      <a:r>
                        <a:rPr kumimoji="1" lang="en-US" altLang="ja-JP" sz="2400" dirty="0" smtClean="0"/>
                        <a:t>,</a:t>
                      </a:r>
                      <a:r>
                        <a:rPr kumimoji="1" lang="en-US" altLang="ja-JP" sz="2400" baseline="0" dirty="0" smtClean="0"/>
                        <a:t> CLR </a:t>
                      </a:r>
                      <a:r>
                        <a:rPr kumimoji="1" lang="ja-JP" altLang="en-US" sz="2400" baseline="0" dirty="0" smtClean="0"/>
                        <a:t>など</a:t>
                      </a:r>
                      <a:endParaRPr kumimoji="1" lang="ja-JP" altLang="en-US" sz="2400" dirty="0"/>
                    </a:p>
                  </a:txBody>
                  <a:tcPr/>
                </a:tc>
              </a:tr>
            </a:tbl>
          </a:graphicData>
        </a:graphic>
      </p:graphicFrame>
      <p:sp>
        <p:nvSpPr>
          <p:cNvPr id="5" name="上矢印 4"/>
          <p:cNvSpPr/>
          <p:nvPr/>
        </p:nvSpPr>
        <p:spPr>
          <a:xfrm>
            <a:off x="3491880" y="4581128"/>
            <a:ext cx="648072" cy="5760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上矢印 5"/>
          <p:cNvSpPr/>
          <p:nvPr/>
        </p:nvSpPr>
        <p:spPr>
          <a:xfrm>
            <a:off x="6804248" y="4581128"/>
            <a:ext cx="576064" cy="5760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2375073" y="5229200"/>
            <a:ext cx="2880320" cy="523220"/>
          </a:xfrm>
          <a:prstGeom prst="rect">
            <a:avLst/>
          </a:prstGeom>
          <a:noFill/>
        </p:spPr>
        <p:txBody>
          <a:bodyPr wrap="square" rtlCol="0">
            <a:spAutoFit/>
          </a:bodyPr>
          <a:lstStyle/>
          <a:p>
            <a:r>
              <a:rPr kumimoji="1" lang="ja-JP" altLang="en-US" sz="2800" dirty="0" smtClean="0"/>
              <a:t>性能面で有利</a:t>
            </a:r>
            <a:endParaRPr kumimoji="1" lang="ja-JP" altLang="en-US" sz="2800" dirty="0"/>
          </a:p>
        </p:txBody>
      </p:sp>
      <p:sp>
        <p:nvSpPr>
          <p:cNvPr id="8" name="テキスト ボックス 7"/>
          <p:cNvSpPr txBox="1"/>
          <p:nvPr/>
        </p:nvSpPr>
        <p:spPr>
          <a:xfrm>
            <a:off x="5328084" y="5241016"/>
            <a:ext cx="3528392" cy="523220"/>
          </a:xfrm>
          <a:prstGeom prst="rect">
            <a:avLst/>
          </a:prstGeom>
          <a:noFill/>
        </p:spPr>
        <p:txBody>
          <a:bodyPr wrap="square" rtlCol="0">
            <a:spAutoFit/>
          </a:bodyPr>
          <a:lstStyle/>
          <a:p>
            <a:r>
              <a:rPr kumimoji="1" lang="ja-JP" altLang="en-US" sz="2800" dirty="0" smtClean="0"/>
              <a:t>コードサイズが小さい</a:t>
            </a:r>
            <a:endParaRPr kumimoji="1" lang="ja-JP" altLang="en-US" sz="2800" dirty="0"/>
          </a:p>
        </p:txBody>
      </p:sp>
      <p:sp>
        <p:nvSpPr>
          <p:cNvPr id="9" name="テキスト ボックス 8"/>
          <p:cNvSpPr txBox="1"/>
          <p:nvPr/>
        </p:nvSpPr>
        <p:spPr>
          <a:xfrm>
            <a:off x="971600" y="5949280"/>
            <a:ext cx="7200800" cy="646331"/>
          </a:xfrm>
          <a:prstGeom prst="rect">
            <a:avLst/>
          </a:prstGeom>
          <a:noFill/>
        </p:spPr>
        <p:txBody>
          <a:bodyPr wrap="square" rtlCol="0">
            <a:spAutoFit/>
          </a:bodyPr>
          <a:lstStyle/>
          <a:p>
            <a:r>
              <a:rPr lang="ja-JP" altLang="en-US" dirty="0" smtClean="0"/>
              <a:t>比較論文</a:t>
            </a:r>
            <a:r>
              <a:rPr lang="en-US" altLang="ja-JP" dirty="0" smtClean="0"/>
              <a:t>: </a:t>
            </a:r>
            <a:r>
              <a:rPr lang="en-US" altLang="ja-JP" dirty="0" err="1" smtClean="0"/>
              <a:t>Yunhe</a:t>
            </a:r>
            <a:r>
              <a:rPr lang="en-US" altLang="ja-JP" dirty="0" smtClean="0"/>
              <a:t> Shi, et al., Virtual machine showdown: Stack versus registers, In Proc. of VEE'05, </a:t>
            </a:r>
            <a:r>
              <a:rPr kumimoji="1" lang="en-US" altLang="ja-JP" dirty="0" smtClean="0"/>
              <a:t>2005.</a:t>
            </a:r>
            <a:endParaRPr kumimoji="1" lang="ja-JP" altLang="en-US" dirty="0"/>
          </a:p>
        </p:txBody>
      </p:sp>
    </p:spTree>
    <p:extLst>
      <p:ext uri="{BB962C8B-B14F-4D97-AF65-F5344CB8AC3E}">
        <p14:creationId xmlns:p14="http://schemas.microsoft.com/office/powerpoint/2010/main" val="74308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例</a:t>
            </a:r>
            <a:r>
              <a:rPr kumimoji="1" lang="en-US" altLang="ja-JP" dirty="0" smtClean="0"/>
              <a:t>: Java </a:t>
            </a:r>
            <a:r>
              <a:rPr kumimoji="1" lang="ja-JP" altLang="en-US" dirty="0" smtClean="0"/>
              <a:t>バイトコード</a:t>
            </a:r>
            <a:endParaRPr kumimoji="1" lang="ja-JP" altLang="en-US" dirty="0"/>
          </a:p>
        </p:txBody>
      </p:sp>
      <p:sp>
        <p:nvSpPr>
          <p:cNvPr id="3" name="コンテンツ プレースホルダー 2"/>
          <p:cNvSpPr>
            <a:spLocks noGrp="1"/>
          </p:cNvSpPr>
          <p:nvPr>
            <p:ph idx="1"/>
          </p:nvPr>
        </p:nvSpPr>
        <p:spPr>
          <a:xfrm>
            <a:off x="457200" y="1600200"/>
            <a:ext cx="8229600" cy="1756791"/>
          </a:xfrm>
        </p:spPr>
        <p:txBody>
          <a:bodyPr>
            <a:normAutofit/>
          </a:bodyPr>
          <a:lstStyle/>
          <a:p>
            <a:r>
              <a:rPr lang="ja-JP" altLang="en-US" dirty="0" smtClean="0"/>
              <a:t>以降、以下の</a:t>
            </a:r>
            <a:r>
              <a:rPr lang="en-US" altLang="ja-JP" dirty="0" smtClean="0"/>
              <a:t> Java </a:t>
            </a:r>
            <a:r>
              <a:rPr lang="ja-JP" altLang="en-US" dirty="0" smtClean="0"/>
              <a:t>プログラムを</a:t>
            </a:r>
            <a:r>
              <a:rPr lang="en-US" altLang="ja-JP" dirty="0" smtClean="0"/>
              <a:t/>
            </a:r>
            <a:br>
              <a:rPr lang="en-US" altLang="ja-JP" dirty="0" smtClean="0"/>
            </a:br>
            <a:r>
              <a:rPr lang="ja-JP" altLang="en-US" dirty="0" smtClean="0"/>
              <a:t>バイトコードにコンパイルしたものを見てみる</a:t>
            </a:r>
            <a:endParaRPr lang="en-US" altLang="ja-JP" dirty="0" smtClean="0"/>
          </a:p>
          <a:p>
            <a:pPr lvl="1"/>
            <a:r>
              <a:rPr lang="en-US" altLang="ja-JP" dirty="0" err="1"/>
              <a:t>j</a:t>
            </a:r>
            <a:r>
              <a:rPr lang="en-US" altLang="ja-JP" dirty="0" err="1" smtClean="0"/>
              <a:t>avap</a:t>
            </a:r>
            <a:r>
              <a:rPr lang="en-US" altLang="ja-JP" dirty="0" smtClean="0"/>
              <a:t> </a:t>
            </a:r>
            <a:r>
              <a:rPr lang="en-US" altLang="ja-JP" dirty="0"/>
              <a:t>–c </a:t>
            </a:r>
            <a:r>
              <a:rPr lang="en-US" altLang="ja-JP" dirty="0" err="1"/>
              <a:t>ClassName</a:t>
            </a:r>
            <a:r>
              <a:rPr lang="en-US" altLang="ja-JP" dirty="0"/>
              <a:t> </a:t>
            </a:r>
            <a:r>
              <a:rPr lang="ja-JP" altLang="en-US" dirty="0"/>
              <a:t>で逆アセンブルできる</a:t>
            </a:r>
            <a:endParaRPr lang="en-US" altLang="ja-JP" dirty="0"/>
          </a:p>
          <a:p>
            <a:endParaRPr lang="ja-JP" altLang="en-US" dirty="0"/>
          </a:p>
        </p:txBody>
      </p:sp>
      <p:sp>
        <p:nvSpPr>
          <p:cNvPr id="4" name="テキスト ボックス 3"/>
          <p:cNvSpPr txBox="1"/>
          <p:nvPr/>
        </p:nvSpPr>
        <p:spPr>
          <a:xfrm>
            <a:off x="1259632" y="3717032"/>
            <a:ext cx="6264696" cy="2585323"/>
          </a:xfrm>
          <a:prstGeom prst="rect">
            <a:avLst/>
          </a:prstGeom>
          <a:noFill/>
        </p:spPr>
        <p:txBody>
          <a:bodyPr wrap="square" rtlCol="0">
            <a:spAutoFit/>
          </a:bodyPr>
          <a:lstStyle/>
          <a:p>
            <a:r>
              <a:rPr lang="en-US" altLang="ja-JP" b="1" dirty="0">
                <a:latin typeface="Courier New" pitchFamily="49" charset="0"/>
                <a:cs typeface="Courier New" pitchFamily="49" charset="0"/>
              </a:rPr>
              <a:t>public class </a:t>
            </a:r>
            <a:r>
              <a:rPr lang="en-US" altLang="ja-JP" b="1" dirty="0" err="1">
                <a:latin typeface="Courier New" pitchFamily="49" charset="0"/>
                <a:cs typeface="Courier New" pitchFamily="49" charset="0"/>
              </a:rPr>
              <a:t>HelloJava</a:t>
            </a:r>
            <a:r>
              <a:rPr lang="en-US" altLang="ja-JP" b="1" dirty="0">
                <a:latin typeface="Courier New" pitchFamily="49" charset="0"/>
                <a:cs typeface="Courier New" pitchFamily="49" charset="0"/>
              </a:rPr>
              <a:t>{</a:t>
            </a:r>
          </a:p>
          <a:p>
            <a:r>
              <a:rPr lang="en-US" altLang="ja-JP" b="1" dirty="0">
                <a:latin typeface="Courier New" pitchFamily="49" charset="0"/>
                <a:cs typeface="Courier New" pitchFamily="49" charset="0"/>
              </a:rPr>
              <a:t>  public static void main(String [] </a:t>
            </a:r>
            <a:r>
              <a:rPr lang="en-US" altLang="ja-JP" b="1" dirty="0" err="1">
                <a:latin typeface="Courier New" pitchFamily="49" charset="0"/>
                <a:cs typeface="Courier New" pitchFamily="49" charset="0"/>
              </a:rPr>
              <a:t>args</a:t>
            </a:r>
            <a:r>
              <a:rPr lang="en-US" altLang="ja-JP" b="1" dirty="0">
                <a:latin typeface="Courier New" pitchFamily="49" charset="0"/>
                <a:cs typeface="Courier New" pitchFamily="49" charset="0"/>
              </a:rPr>
              <a:t>) {</a:t>
            </a:r>
          </a:p>
          <a:p>
            <a:r>
              <a:rPr lang="en-US" altLang="ja-JP" b="1" dirty="0">
                <a:latin typeface="Courier New" pitchFamily="49" charset="0"/>
                <a:cs typeface="Courier New" pitchFamily="49" charset="0"/>
              </a:rPr>
              <a:t>    </a:t>
            </a:r>
            <a:r>
              <a:rPr lang="en-US" altLang="ja-JP" b="1" dirty="0" err="1">
                <a:latin typeface="Courier New" pitchFamily="49" charset="0"/>
                <a:cs typeface="Courier New" pitchFamily="49" charset="0"/>
              </a:rPr>
              <a:t>int</a:t>
            </a:r>
            <a:r>
              <a:rPr lang="en-US" altLang="ja-JP" b="1" dirty="0">
                <a:latin typeface="Courier New" pitchFamily="49" charset="0"/>
                <a:cs typeface="Courier New" pitchFamily="49" charset="0"/>
              </a:rPr>
              <a:t> </a:t>
            </a:r>
            <a:r>
              <a:rPr lang="en-US" altLang="ja-JP" b="1" dirty="0" err="1">
                <a:latin typeface="Courier New" pitchFamily="49" charset="0"/>
                <a:cs typeface="Courier New" pitchFamily="49" charset="0"/>
              </a:rPr>
              <a:t>a,b,c</a:t>
            </a:r>
            <a:r>
              <a:rPr lang="en-US" altLang="ja-JP" b="1" dirty="0">
                <a:latin typeface="Courier New" pitchFamily="49" charset="0"/>
                <a:cs typeface="Courier New" pitchFamily="49" charset="0"/>
              </a:rPr>
              <a:t>;</a:t>
            </a:r>
          </a:p>
          <a:p>
            <a:r>
              <a:rPr lang="en-US" altLang="ja-JP" b="1" dirty="0">
                <a:latin typeface="Courier New" pitchFamily="49" charset="0"/>
                <a:cs typeface="Courier New" pitchFamily="49" charset="0"/>
              </a:rPr>
              <a:t>    a = 1;</a:t>
            </a:r>
          </a:p>
          <a:p>
            <a:r>
              <a:rPr lang="en-US" altLang="ja-JP" b="1" dirty="0">
                <a:latin typeface="Courier New" pitchFamily="49" charset="0"/>
                <a:cs typeface="Courier New" pitchFamily="49" charset="0"/>
              </a:rPr>
              <a:t>    b = 100000;</a:t>
            </a:r>
          </a:p>
          <a:p>
            <a:r>
              <a:rPr lang="en-US" altLang="ja-JP" b="1" dirty="0">
                <a:latin typeface="Courier New" pitchFamily="49" charset="0"/>
                <a:cs typeface="Courier New" pitchFamily="49" charset="0"/>
              </a:rPr>
              <a:t>    c = a + b;</a:t>
            </a:r>
          </a:p>
          <a:p>
            <a:r>
              <a:rPr lang="en-US" altLang="ja-JP" b="1" dirty="0">
                <a:latin typeface="Courier New" pitchFamily="49" charset="0"/>
                <a:cs typeface="Courier New" pitchFamily="49" charset="0"/>
              </a:rPr>
              <a:t>    </a:t>
            </a:r>
            <a:r>
              <a:rPr lang="en-US" altLang="ja-JP" b="1" dirty="0" err="1">
                <a:latin typeface="Courier New" pitchFamily="49" charset="0"/>
                <a:cs typeface="Courier New" pitchFamily="49" charset="0"/>
              </a:rPr>
              <a:t>System.out.print</a:t>
            </a:r>
            <a:r>
              <a:rPr lang="en-US" altLang="ja-JP" b="1" dirty="0">
                <a:latin typeface="Courier New" pitchFamily="49" charset="0"/>
                <a:cs typeface="Courier New" pitchFamily="49" charset="0"/>
              </a:rPr>
              <a:t>(c);</a:t>
            </a:r>
          </a:p>
          <a:p>
            <a:r>
              <a:rPr lang="en-US" altLang="ja-JP" b="1" dirty="0">
                <a:latin typeface="Courier New" pitchFamily="49" charset="0"/>
                <a:cs typeface="Courier New" pitchFamily="49" charset="0"/>
              </a:rPr>
              <a:t>  }</a:t>
            </a:r>
          </a:p>
          <a:p>
            <a:r>
              <a:rPr lang="en-US" altLang="ja-JP" b="1" dirty="0">
                <a:latin typeface="Courier New" pitchFamily="49" charset="0"/>
                <a:cs typeface="Courier New" pitchFamily="49" charset="0"/>
              </a:rPr>
              <a:t>}</a:t>
            </a:r>
            <a:endParaRPr kumimoji="1" lang="ja-JP" altLang="en-US" b="1" dirty="0">
              <a:latin typeface="Courier New" pitchFamily="49" charset="0"/>
              <a:cs typeface="Courier New" pitchFamily="49" charset="0"/>
            </a:endParaRPr>
          </a:p>
        </p:txBody>
      </p:sp>
    </p:spTree>
    <p:extLst>
      <p:ext uri="{BB962C8B-B14F-4D97-AF65-F5344CB8AC3E}">
        <p14:creationId xmlns:p14="http://schemas.microsoft.com/office/powerpoint/2010/main" val="197700268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逆アセンブル結果</a:t>
            </a:r>
            <a:endParaRPr kumimoji="1" lang="ja-JP" altLang="en-US" dirty="0"/>
          </a:p>
        </p:txBody>
      </p:sp>
      <p:sp>
        <p:nvSpPr>
          <p:cNvPr id="3" name="コンテンツ プレースホルダー 2"/>
          <p:cNvSpPr>
            <a:spLocks noGrp="1"/>
          </p:cNvSpPr>
          <p:nvPr>
            <p:ph idx="1"/>
          </p:nvPr>
        </p:nvSpPr>
        <p:spPr/>
        <p:txBody>
          <a:bodyPr>
            <a:normAutofit fontScale="62500" lnSpcReduction="20000"/>
          </a:bodyPr>
          <a:lstStyle/>
          <a:p>
            <a:pPr marL="0" indent="0">
              <a:buNone/>
            </a:pPr>
            <a:r>
              <a:rPr lang="en-US" altLang="ja-JP" b="1" dirty="0">
                <a:latin typeface="Courier New" pitchFamily="49" charset="0"/>
                <a:cs typeface="Courier New" pitchFamily="49" charset="0"/>
              </a:rPr>
              <a:t>0: iconst_1</a:t>
            </a:r>
          </a:p>
          <a:p>
            <a:pPr marL="0" indent="0">
              <a:buNone/>
            </a:pPr>
            <a:r>
              <a:rPr lang="en-US" altLang="ja-JP" b="1" dirty="0">
                <a:latin typeface="Courier New" pitchFamily="49" charset="0"/>
                <a:cs typeface="Courier New" pitchFamily="49" charset="0"/>
              </a:rPr>
              <a:t>1: istore_1</a:t>
            </a:r>
          </a:p>
          <a:p>
            <a:pPr marL="0" indent="0">
              <a:buNone/>
            </a:pPr>
            <a:r>
              <a:rPr lang="en-US" altLang="ja-JP" b="1" dirty="0">
                <a:latin typeface="Courier New" pitchFamily="49" charset="0"/>
                <a:cs typeface="Courier New" pitchFamily="49" charset="0"/>
              </a:rPr>
              <a:t>2: </a:t>
            </a:r>
            <a:r>
              <a:rPr lang="en-US" altLang="ja-JP" b="1" dirty="0" err="1">
                <a:latin typeface="Courier New" pitchFamily="49" charset="0"/>
                <a:cs typeface="Courier New" pitchFamily="49" charset="0"/>
              </a:rPr>
              <a:t>ldc</a:t>
            </a:r>
            <a:r>
              <a:rPr lang="en-US" altLang="ja-JP" b="1" dirty="0">
                <a:latin typeface="Courier New" pitchFamily="49" charset="0"/>
                <a:cs typeface="Courier New" pitchFamily="49" charset="0"/>
              </a:rPr>
              <a:t>           #2                  // </a:t>
            </a:r>
            <a:r>
              <a:rPr lang="en-US" altLang="ja-JP" b="1" dirty="0" err="1">
                <a:latin typeface="Courier New" pitchFamily="49" charset="0"/>
                <a:cs typeface="Courier New" pitchFamily="49" charset="0"/>
              </a:rPr>
              <a:t>int</a:t>
            </a:r>
            <a:r>
              <a:rPr lang="en-US" altLang="ja-JP" b="1" dirty="0">
                <a:latin typeface="Courier New" pitchFamily="49" charset="0"/>
                <a:cs typeface="Courier New" pitchFamily="49" charset="0"/>
              </a:rPr>
              <a:t> 100000</a:t>
            </a:r>
          </a:p>
          <a:p>
            <a:pPr marL="0" indent="0">
              <a:buNone/>
            </a:pPr>
            <a:r>
              <a:rPr lang="en-US" altLang="ja-JP" b="1" dirty="0">
                <a:latin typeface="Courier New" pitchFamily="49" charset="0"/>
                <a:cs typeface="Courier New" pitchFamily="49" charset="0"/>
              </a:rPr>
              <a:t>4: istore_2</a:t>
            </a:r>
          </a:p>
          <a:p>
            <a:pPr marL="0" indent="0">
              <a:buNone/>
            </a:pPr>
            <a:r>
              <a:rPr lang="en-US" altLang="ja-JP" b="1" dirty="0">
                <a:latin typeface="Courier New" pitchFamily="49" charset="0"/>
                <a:cs typeface="Courier New" pitchFamily="49" charset="0"/>
              </a:rPr>
              <a:t>5: iload_1</a:t>
            </a:r>
          </a:p>
          <a:p>
            <a:pPr marL="0" indent="0">
              <a:buNone/>
            </a:pPr>
            <a:r>
              <a:rPr lang="en-US" altLang="ja-JP" b="1" dirty="0">
                <a:latin typeface="Courier New" pitchFamily="49" charset="0"/>
                <a:cs typeface="Courier New" pitchFamily="49" charset="0"/>
              </a:rPr>
              <a:t>6: iload_2</a:t>
            </a:r>
          </a:p>
          <a:p>
            <a:pPr marL="0" indent="0">
              <a:buNone/>
            </a:pPr>
            <a:r>
              <a:rPr lang="en-US" altLang="ja-JP" b="1" dirty="0">
                <a:latin typeface="Courier New" pitchFamily="49" charset="0"/>
                <a:cs typeface="Courier New" pitchFamily="49" charset="0"/>
              </a:rPr>
              <a:t>7: </a:t>
            </a:r>
            <a:r>
              <a:rPr lang="en-US" altLang="ja-JP" b="1" dirty="0" err="1">
                <a:latin typeface="Courier New" pitchFamily="49" charset="0"/>
                <a:cs typeface="Courier New" pitchFamily="49" charset="0"/>
              </a:rPr>
              <a:t>iadd</a:t>
            </a:r>
            <a:endParaRPr lang="en-US" altLang="ja-JP" b="1" dirty="0">
              <a:latin typeface="Courier New" pitchFamily="49" charset="0"/>
              <a:cs typeface="Courier New" pitchFamily="49" charset="0"/>
            </a:endParaRPr>
          </a:p>
          <a:p>
            <a:pPr marL="0" indent="0">
              <a:buNone/>
            </a:pPr>
            <a:r>
              <a:rPr lang="en-US" altLang="ja-JP" b="1" dirty="0">
                <a:latin typeface="Courier New" pitchFamily="49" charset="0"/>
                <a:cs typeface="Courier New" pitchFamily="49" charset="0"/>
              </a:rPr>
              <a:t>8: istore_3</a:t>
            </a:r>
          </a:p>
          <a:p>
            <a:pPr marL="0" indent="0">
              <a:buNone/>
            </a:pPr>
            <a:r>
              <a:rPr lang="en-US" altLang="ja-JP" b="1" dirty="0">
                <a:latin typeface="Courier New" pitchFamily="49" charset="0"/>
                <a:cs typeface="Courier New" pitchFamily="49" charset="0"/>
              </a:rPr>
              <a:t>9: </a:t>
            </a:r>
            <a:r>
              <a:rPr lang="en-US" altLang="ja-JP" b="1" dirty="0" err="1">
                <a:latin typeface="Courier New" pitchFamily="49" charset="0"/>
                <a:cs typeface="Courier New" pitchFamily="49" charset="0"/>
              </a:rPr>
              <a:t>getstatic</a:t>
            </a:r>
            <a:r>
              <a:rPr lang="en-US" altLang="ja-JP" b="1" dirty="0">
                <a:latin typeface="Courier New" pitchFamily="49" charset="0"/>
                <a:cs typeface="Courier New" pitchFamily="49" charset="0"/>
              </a:rPr>
              <a:t>     #3                  // Field java/</a:t>
            </a:r>
            <a:r>
              <a:rPr lang="en-US" altLang="ja-JP" b="1" dirty="0" err="1">
                <a:latin typeface="Courier New" pitchFamily="49" charset="0"/>
                <a:cs typeface="Courier New" pitchFamily="49" charset="0"/>
              </a:rPr>
              <a:t>lang</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System.out:Ljava</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a:t>
            </a:r>
            <a:r>
              <a:rPr lang="en-US" altLang="ja-JP" b="1" dirty="0">
                <a:latin typeface="Courier New" pitchFamily="49" charset="0"/>
                <a:cs typeface="Courier New" pitchFamily="49" charset="0"/>
              </a:rPr>
              <a:t>;</a:t>
            </a:r>
          </a:p>
          <a:p>
            <a:pPr marL="0" indent="0">
              <a:buNone/>
            </a:pPr>
            <a:r>
              <a:rPr lang="en-US" altLang="ja-JP" b="1" dirty="0">
                <a:latin typeface="Courier New" pitchFamily="49" charset="0"/>
                <a:cs typeface="Courier New" pitchFamily="49" charset="0"/>
              </a:rPr>
              <a:t>12: iload_3</a:t>
            </a:r>
          </a:p>
          <a:p>
            <a:pPr marL="0" indent="0">
              <a:buNone/>
            </a:pPr>
            <a:r>
              <a:rPr lang="en-US" altLang="ja-JP" b="1" dirty="0">
                <a:latin typeface="Courier New" pitchFamily="49" charset="0"/>
                <a:cs typeface="Courier New" pitchFamily="49" charset="0"/>
              </a:rPr>
              <a:t>13: </a:t>
            </a:r>
            <a:r>
              <a:rPr lang="en-US" altLang="ja-JP" b="1" dirty="0" err="1">
                <a:latin typeface="Courier New" pitchFamily="49" charset="0"/>
                <a:cs typeface="Courier New" pitchFamily="49" charset="0"/>
              </a:rPr>
              <a:t>invokevirtual</a:t>
            </a:r>
            <a:r>
              <a:rPr lang="en-US" altLang="ja-JP" b="1" dirty="0">
                <a:latin typeface="Courier New" pitchFamily="49" charset="0"/>
                <a:cs typeface="Courier New" pitchFamily="49" charset="0"/>
              </a:rPr>
              <a:t> #4                  // Method java/</a:t>
            </a:r>
            <a:r>
              <a:rPr lang="en-US" altLang="ja-JP" b="1" dirty="0" err="1">
                <a:latin typeface="Courier New" pitchFamily="49" charset="0"/>
                <a:cs typeface="Courier New" pitchFamily="49" charset="0"/>
              </a:rPr>
              <a:t>io</a:t>
            </a:r>
            <a:r>
              <a:rPr lang="en-US" altLang="ja-JP" b="1" dirty="0">
                <a:latin typeface="Courier New" pitchFamily="49" charset="0"/>
                <a:cs typeface="Courier New" pitchFamily="49" charset="0"/>
              </a:rPr>
              <a:t>/</a:t>
            </a:r>
            <a:r>
              <a:rPr lang="en-US" altLang="ja-JP" b="1" dirty="0" err="1">
                <a:latin typeface="Courier New" pitchFamily="49" charset="0"/>
                <a:cs typeface="Courier New" pitchFamily="49" charset="0"/>
              </a:rPr>
              <a:t>PrintStream.print</a:t>
            </a:r>
            <a:r>
              <a:rPr lang="en-US" altLang="ja-JP" b="1" dirty="0">
                <a:latin typeface="Courier New" pitchFamily="49" charset="0"/>
                <a:cs typeface="Courier New" pitchFamily="49" charset="0"/>
              </a:rPr>
              <a:t>:(I)V</a:t>
            </a:r>
          </a:p>
          <a:p>
            <a:pPr marL="0" indent="0">
              <a:buNone/>
            </a:pPr>
            <a:r>
              <a:rPr lang="en-US" altLang="ja-JP" b="1" dirty="0">
                <a:latin typeface="Courier New" pitchFamily="49" charset="0"/>
                <a:cs typeface="Courier New" pitchFamily="49" charset="0"/>
              </a:rPr>
              <a:t>16: return</a:t>
            </a:r>
          </a:p>
          <a:p>
            <a:endParaRPr kumimoji="1" lang="ja-JP" altLang="en-US" dirty="0"/>
          </a:p>
        </p:txBody>
      </p:sp>
    </p:spTree>
    <p:extLst>
      <p:ext uri="{BB962C8B-B14F-4D97-AF65-F5344CB8AC3E}">
        <p14:creationId xmlns:p14="http://schemas.microsoft.com/office/powerpoint/2010/main" val="314870088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9554</TotalTime>
  <Words>2799</Words>
  <Application>Microsoft Macintosh PowerPoint</Application>
  <PresentationFormat>画面に合わせる (4:3)</PresentationFormat>
  <Paragraphs>705</Paragraphs>
  <Slides>57</Slides>
  <Notes>6</Notes>
  <HiddenSlides>0</HiddenSlides>
  <MMClips>0</MMClips>
  <ScaleCrop>false</ScaleCrop>
  <HeadingPairs>
    <vt:vector size="4" baseType="variant">
      <vt:variant>
        <vt:lpstr>テーマ</vt:lpstr>
      </vt:variant>
      <vt:variant>
        <vt:i4>1</vt:i4>
      </vt:variant>
      <vt:variant>
        <vt:lpstr>スライド タイトル</vt:lpstr>
      </vt:variant>
      <vt:variant>
        <vt:i4>57</vt:i4>
      </vt:variant>
    </vt:vector>
  </HeadingPairs>
  <TitlesOfParts>
    <vt:vector size="58" baseType="lpstr">
      <vt:lpstr>Office テーマ</vt:lpstr>
      <vt:lpstr>コンパイラ演習 第 11 回 (2011/12/22)</vt:lpstr>
      <vt:lpstr>今日の内容</vt:lpstr>
      <vt:lpstr>仮想マシン (VM) とは</vt:lpstr>
      <vt:lpstr>今回対象にする VM: バイトコードインタプリタ</vt:lpstr>
      <vt:lpstr>なぜわざわざプログラムを バイトコードインタプリタで実行するのか</vt:lpstr>
      <vt:lpstr>バイトコードインタプリタの構成の例: Java Virtual Machine (JVM)</vt:lpstr>
      <vt:lpstr>バイトコードインタプリタの 仮想 ISA (Instruction Set Architecture)</vt:lpstr>
      <vt:lpstr>例: Java バイトコード</vt:lpstr>
      <vt:lpstr>逆アセンブル結果</vt:lpstr>
      <vt:lpstr>JVM バイトコード実行の様子</vt:lpstr>
      <vt:lpstr>JVM バイトコード実行の様子</vt:lpstr>
      <vt:lpstr>JVM バイトコード実行の様子</vt:lpstr>
      <vt:lpstr>JVM バイトコード実行の様子</vt:lpstr>
      <vt:lpstr>JVM バイトコード実行の様子</vt:lpstr>
      <vt:lpstr>JVM バイトコード実行の様子</vt:lpstr>
      <vt:lpstr>JVM バイトコード実行の様子</vt:lpstr>
      <vt:lpstr>JVM バイトコード実行の様子</vt:lpstr>
      <vt:lpstr>JVM バイトコード実行の様子</vt:lpstr>
      <vt:lpstr>JVM バイトコード実行の様子</vt:lpstr>
      <vt:lpstr>JVM バイトコード実行の様子</vt:lpstr>
      <vt:lpstr>インタプリタとバイトコードインタプリタの 性能比較</vt:lpstr>
      <vt:lpstr>でもまだまだ遅い</vt:lpstr>
      <vt:lpstr>Just-in-Time (JIT) コンパイルによる 性能改善 </vt:lpstr>
      <vt:lpstr>ナイーブな JIT コンパイラの実装方法</vt:lpstr>
      <vt:lpstr>バイトコードの変換</vt:lpstr>
      <vt:lpstr>JVM でのレジスタ割り付け</vt:lpstr>
      <vt:lpstr>ナイーブな JIT の問題点</vt:lpstr>
      <vt:lpstr>解決法</vt:lpstr>
      <vt:lpstr>より良い JIT コンパイル</vt:lpstr>
      <vt:lpstr>方法 1: メソッドごとにコンパイルする</vt:lpstr>
      <vt:lpstr>どうやってメソッドの実行頻度を取るか？</vt:lpstr>
      <vt:lpstr>メソッドの頻度情報を取る手法の問題点</vt:lpstr>
      <vt:lpstr>方法 1’: もう少し賢く </vt:lpstr>
      <vt:lpstr>On-Stack Replacement (OSR)</vt:lpstr>
      <vt:lpstr>メソッド単位の JIT コンパイルの問題点</vt:lpstr>
      <vt:lpstr>方法 2: Trace 単位でのコンパイル</vt:lpstr>
      <vt:lpstr>Trace の構築におけるポイント</vt:lpstr>
      <vt:lpstr>どのブロックを trace の開始点とするか</vt:lpstr>
      <vt:lpstr>どの後続ブロックを選ぶか</vt:lpstr>
      <vt:lpstr>どのブロックを traceの終わりとするか (1 of 2)</vt:lpstr>
      <vt:lpstr>どのブロックを traceの終わりとするか (2 of 2)</vt:lpstr>
      <vt:lpstr>Tail duplication</vt:lpstr>
      <vt:lpstr>動的な最適化</vt:lpstr>
      <vt:lpstr>仮想関数呼び出しのオーバーヘッド</vt:lpstr>
      <vt:lpstr>オーバーヘッドの削減方法: 直接呼出しに置き換える</vt:lpstr>
      <vt:lpstr>インラインキャッシング</vt:lpstr>
      <vt:lpstr>インラインキャッシングの問題点</vt:lpstr>
      <vt:lpstr>解決法: 多相インラインキャッシング</vt:lpstr>
      <vt:lpstr>実装上の注意</vt:lpstr>
      <vt:lpstr>コンパイルしたコードを格納する 配列の確保</vt:lpstr>
      <vt:lpstr>参考文献</vt:lpstr>
      <vt:lpstr>課題</vt:lpstr>
      <vt:lpstr>共通課題</vt:lpstr>
      <vt:lpstr>共通課題 (1)</vt:lpstr>
      <vt:lpstr>共通課題 (2)</vt:lpstr>
      <vt:lpstr>コンパイラ係用課題</vt:lpstr>
      <vt:lpstr>課題の提出先と締め切り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コンパイラ演習 第 2 回</dc:title>
  <dc:creator>ywtnb</dc:creator>
  <cp:lastModifiedBy>T</cp:lastModifiedBy>
  <cp:revision>1045</cp:revision>
  <dcterms:created xsi:type="dcterms:W3CDTF">2007-10-04T07:09:39Z</dcterms:created>
  <dcterms:modified xsi:type="dcterms:W3CDTF">2011-12-22T05:36:51Z</dcterms:modified>
</cp:coreProperties>
</file>