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33"/>
  </p:notesMasterIdLst>
  <p:handoutMasterIdLst>
    <p:handoutMasterId r:id="rId34"/>
  </p:handoutMasterIdLst>
  <p:sldIdLst>
    <p:sldId id="294" r:id="rId2"/>
    <p:sldId id="370" r:id="rId3"/>
    <p:sldId id="371" r:id="rId4"/>
    <p:sldId id="386" r:id="rId5"/>
    <p:sldId id="372" r:id="rId6"/>
    <p:sldId id="380" r:id="rId7"/>
    <p:sldId id="388" r:id="rId8"/>
    <p:sldId id="373" r:id="rId9"/>
    <p:sldId id="375" r:id="rId10"/>
    <p:sldId id="374" r:id="rId11"/>
    <p:sldId id="379" r:id="rId12"/>
    <p:sldId id="395" r:id="rId13"/>
    <p:sldId id="387" r:id="rId14"/>
    <p:sldId id="396" r:id="rId15"/>
    <p:sldId id="397" r:id="rId16"/>
    <p:sldId id="400" r:id="rId17"/>
    <p:sldId id="401" r:id="rId18"/>
    <p:sldId id="402" r:id="rId19"/>
    <p:sldId id="398" r:id="rId20"/>
    <p:sldId id="377" r:id="rId21"/>
    <p:sldId id="378" r:id="rId22"/>
    <p:sldId id="382" r:id="rId23"/>
    <p:sldId id="383" r:id="rId24"/>
    <p:sldId id="384" r:id="rId25"/>
    <p:sldId id="385" r:id="rId26"/>
    <p:sldId id="296" r:id="rId27"/>
    <p:sldId id="344" r:id="rId28"/>
    <p:sldId id="345" r:id="rId29"/>
    <p:sldId id="390" r:id="rId30"/>
    <p:sldId id="347" r:id="rId31"/>
    <p:sldId id="275" r:id="rId32"/>
  </p:sldIdLst>
  <p:sldSz cx="9144000" cy="6858000" type="screen4x3"/>
  <p:notesSz cx="6778625" cy="9910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8000"/>
    <a:srgbClr val="006400"/>
    <a:srgbClr val="DFDDFF"/>
    <a:srgbClr val="E6FFFF"/>
    <a:srgbClr val="DCDCDC"/>
    <a:srgbClr val="FFDCB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66" autoAdjust="0"/>
  </p:normalViewPr>
  <p:slideViewPr>
    <p:cSldViewPr>
      <p:cViewPr varScale="1">
        <p:scale>
          <a:sx n="98" d="100"/>
          <a:sy n="98" d="100"/>
        </p:scale>
        <p:origin x="-8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39652" y="0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B3D51-777F-475A-B902-E15AB88B116D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39652" y="9413505"/>
            <a:ext cx="2937404" cy="495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C8D23-ECC7-40E8-9ECB-04D50D7519D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363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0163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BE180-F48B-41EC-9FC0-1E6907B3D513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3000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7863" y="4706938"/>
            <a:ext cx="5422900" cy="4460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0163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6B9C1-6837-4AC9-993C-5D557412C84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43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6B9C1-6837-4AC9-993C-5D557412C842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50BBC-67CE-457D-8EBD-96D8DD0D6E17}" type="datetimeFigureOut">
              <a:rPr kumimoji="1" lang="ja-JP" altLang="en-US" smtClean="0"/>
              <a:pPr/>
              <a:t>11/12/15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98D8F-5C0F-4B03-BDFF-43721E4D2B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4529"/>
            <a:ext cx="7772400" cy="2184405"/>
          </a:xfrm>
        </p:spPr>
        <p:txBody>
          <a:bodyPr/>
          <a:lstStyle/>
          <a:p>
            <a:r>
              <a:rPr lang="ja-JP" altLang="en-US" dirty="0" smtClean="0"/>
              <a:t>コンパイラ演習</a:t>
            </a:r>
            <a:br>
              <a:rPr lang="ja-JP" altLang="en-US" dirty="0" smtClean="0"/>
            </a:br>
            <a:r>
              <a:rPr lang="ja-JP" altLang="en-US" dirty="0" smtClean="0"/>
              <a:t>第 </a:t>
            </a:r>
            <a:r>
              <a:rPr lang="en-US" altLang="ja-JP" dirty="0" smtClean="0"/>
              <a:t>10 </a:t>
            </a:r>
            <a:r>
              <a:rPr lang="ja-JP" altLang="en-US" dirty="0" smtClean="0"/>
              <a:t>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(2011/12/15)</a:t>
            </a:r>
            <a:endParaRPr lang="ja-JP" altLang="en-US" dirty="0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971800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中村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晃一　野瀬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貴史　前田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俊行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秋山 茂樹　池尻 拓朗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鈴木 友博　渡邊 裕貴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潮田 資秀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小酒井 隆広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山下 諒蔵　佐藤 春旗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大山 恵弘　佐藤 秀明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住井 英二郎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Loop Fusion/Distribution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Fusion</a:t>
            </a:r>
            <a:r>
              <a:rPr kumimoji="1" lang="ja-JP" altLang="en-US" dirty="0" smtClean="0"/>
              <a:t>の効果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ループのオーバヘッド除去</a:t>
            </a:r>
            <a:endParaRPr kumimoji="1" lang="en-US" altLang="ja-JP" dirty="0" smtClean="0"/>
          </a:p>
          <a:p>
            <a:r>
              <a:rPr lang="en-US" altLang="ja-JP" dirty="0" smtClean="0"/>
              <a:t>Distribution</a:t>
            </a:r>
            <a:r>
              <a:rPr lang="ja-JP" altLang="en-US" dirty="0" smtClean="0"/>
              <a:t>の効果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参照の</a:t>
            </a:r>
            <a:r>
              <a:rPr lang="ja-JP" altLang="en-US" dirty="0" smtClean="0"/>
              <a:t>局所性を高める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4077072"/>
            <a:ext cx="3477234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 // statement 1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m;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 // statement 2    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20072" y="4354071"/>
            <a:ext cx="347723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 // statement 1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 // statement 2    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4139951" y="4509120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 rot="10800000">
            <a:off x="4139952" y="5085184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067944" y="414908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Fusion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95936" y="551723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Distribution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ループ依存検査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ループ</a:t>
            </a:r>
            <a:r>
              <a:rPr kumimoji="1" lang="ja-JP" altLang="en-US" dirty="0" smtClean="0"/>
              <a:t>の構造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好き勝手に変換</a:t>
            </a:r>
            <a:r>
              <a:rPr kumimoji="1" lang="ja-JP" altLang="en-US" dirty="0" smtClean="0"/>
              <a:t>してよいわけでは</a:t>
            </a:r>
            <a:r>
              <a:rPr kumimoji="1" lang="ja-JP" altLang="en-US" dirty="0" smtClean="0"/>
              <a:t>ない</a:t>
            </a:r>
            <a:endParaRPr kumimoji="1" lang="en-US" altLang="ja-JP" dirty="0" smtClean="0"/>
          </a:p>
          <a:p>
            <a:r>
              <a:rPr lang="ja-JP" altLang="en-US" dirty="0" smtClean="0"/>
              <a:t>スケジューリングの回に登場</a:t>
            </a:r>
            <a:r>
              <a:rPr lang="ja-JP" altLang="en-US" dirty="0" smtClean="0"/>
              <a:t>した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以下</a:t>
            </a:r>
            <a:r>
              <a:rPr lang="ja-JP" altLang="en-US" dirty="0" smtClean="0"/>
              <a:t>の依存関係にある命令の順序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変えて</a:t>
            </a:r>
            <a:r>
              <a:rPr lang="ja-JP" altLang="en-US" dirty="0" smtClean="0"/>
              <a:t>は</a:t>
            </a:r>
            <a:r>
              <a:rPr lang="ja-JP" altLang="en-US" dirty="0" smtClean="0"/>
              <a:t>ならない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Write after Write</a:t>
            </a:r>
            <a:r>
              <a:rPr lang="ja-JP" altLang="en-US" dirty="0" smtClean="0"/>
              <a:t>依存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Write after Read</a:t>
            </a:r>
            <a:r>
              <a:rPr lang="ja-JP" altLang="en-US" dirty="0" smtClean="0"/>
              <a:t>依存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Read after Write</a:t>
            </a:r>
            <a:r>
              <a:rPr kumimoji="1" lang="ja-JP" altLang="en-US" dirty="0" smtClean="0"/>
              <a:t>依存</a:t>
            </a:r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 </a:t>
            </a:r>
            <a:r>
              <a:rPr lang="en-US" altLang="ja-JP" dirty="0" smtClean="0"/>
              <a:t>    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ループ独立依存とループ繰越し依存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ループ独立依存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同じイテレーション内での依存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ループ構造のみ</a:t>
            </a:r>
            <a:r>
              <a:rPr kumimoji="1" lang="ja-JP" altLang="en-US" dirty="0" smtClean="0"/>
              <a:t>の変形によっては変化しない</a:t>
            </a:r>
            <a:endParaRPr kumimoji="1" lang="en-US" altLang="ja-JP" dirty="0" smtClean="0"/>
          </a:p>
          <a:p>
            <a:r>
              <a:rPr lang="ja-JP" altLang="en-US" dirty="0" smtClean="0"/>
              <a:t>ループ繰越し依存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異なるイテレーション間での依存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ループ構造の変形によって変わりうる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ループ依存グラフ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各命令間の依存関係をグラフにした</a:t>
            </a:r>
            <a:r>
              <a:rPr lang="ja-JP" altLang="en-US" dirty="0" smtClean="0"/>
              <a:t>もの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以降、先行するステートメントがグラフ上</a:t>
            </a:r>
            <a:r>
              <a:rPr lang="ja-JP" altLang="en-US" dirty="0" smtClean="0"/>
              <a:t>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上にある</a:t>
            </a:r>
            <a:r>
              <a:rPr lang="ja-JP" altLang="en-US" dirty="0" smtClean="0"/>
              <a:t>と</a:t>
            </a:r>
            <a:r>
              <a:rPr lang="ja-JP" altLang="en-US" dirty="0" smtClean="0"/>
              <a:t>考える</a:t>
            </a:r>
            <a:endParaRPr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4077072"/>
            <a:ext cx="3350597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  <a:endParaRPr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s1: t = 2*a[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  <a:endParaRPr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s2: a[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i+1]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=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+ t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s3: c[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+ 3*t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6" name="円/楕円 5"/>
          <p:cNvSpPr/>
          <p:nvPr/>
        </p:nvSpPr>
        <p:spPr>
          <a:xfrm>
            <a:off x="6660232" y="278092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s1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6660232" y="4293096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s2</a:t>
            </a:r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6660232" y="5733256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s3</a:t>
            </a:r>
            <a:endParaRPr kumimoji="1" lang="ja-JP" altLang="en-US" dirty="0"/>
          </a:p>
        </p:txBody>
      </p:sp>
      <p:sp>
        <p:nvSpPr>
          <p:cNvPr id="38" name="右矢印 37"/>
          <p:cNvSpPr/>
          <p:nvPr/>
        </p:nvSpPr>
        <p:spPr>
          <a:xfrm>
            <a:off x="4860032" y="4365104"/>
            <a:ext cx="576064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左カーブ矢印 25"/>
          <p:cNvSpPr/>
          <p:nvPr/>
        </p:nvSpPr>
        <p:spPr>
          <a:xfrm>
            <a:off x="7452320" y="3356992"/>
            <a:ext cx="360040" cy="288032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左カーブ矢印 27"/>
          <p:cNvSpPr/>
          <p:nvPr/>
        </p:nvSpPr>
        <p:spPr>
          <a:xfrm rot="10800000">
            <a:off x="6228184" y="3284984"/>
            <a:ext cx="360040" cy="288032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上矢印 28"/>
          <p:cNvSpPr/>
          <p:nvPr/>
        </p:nvSpPr>
        <p:spPr>
          <a:xfrm>
            <a:off x="6876256" y="3573016"/>
            <a:ext cx="144016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上矢印 29"/>
          <p:cNvSpPr/>
          <p:nvPr/>
        </p:nvSpPr>
        <p:spPr>
          <a:xfrm rot="10800000">
            <a:off x="7092280" y="3573016"/>
            <a:ext cx="144016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Loop </a:t>
            </a:r>
            <a:r>
              <a:rPr kumimoji="1" lang="en-US" altLang="ja-JP" dirty="0" smtClean="0"/>
              <a:t>Unrolling </a:t>
            </a:r>
            <a:r>
              <a:rPr kumimoji="1" lang="ja-JP" altLang="en-US" dirty="0" smtClean="0"/>
              <a:t>が</a:t>
            </a:r>
            <a:r>
              <a:rPr kumimoji="1" lang="ja-JP" altLang="en-US" dirty="0" smtClean="0"/>
              <a:t>できる条件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イテレーションの実行順序を変更しない</a:t>
            </a:r>
            <a:r>
              <a:rPr lang="ja-JP" altLang="en-US" dirty="0" smtClean="0"/>
              <a:t>ので常に</a:t>
            </a:r>
            <a:r>
              <a:rPr lang="ja-JP" altLang="en-US" dirty="0" smtClean="0"/>
              <a:t>実行可能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Loop </a:t>
            </a:r>
            <a:r>
              <a:rPr kumimoji="1" lang="en-US" altLang="ja-JP" dirty="0" smtClean="0"/>
              <a:t>Interchange </a:t>
            </a:r>
            <a:r>
              <a:rPr kumimoji="1" lang="ja-JP" altLang="en-US" dirty="0" smtClean="0"/>
              <a:t>が</a:t>
            </a:r>
            <a:r>
              <a:rPr kumimoji="1" lang="ja-JP" altLang="en-US" dirty="0" smtClean="0"/>
              <a:t>できる条件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依存距離</a:t>
            </a:r>
            <a:r>
              <a:rPr lang="ja-JP" altLang="en-US" dirty="0" smtClean="0"/>
              <a:t>を考える。</a:t>
            </a:r>
            <a:endParaRPr lang="en-US" altLang="ja-JP" dirty="0" smtClean="0"/>
          </a:p>
          <a:p>
            <a:pPr lvl="1"/>
            <a:r>
              <a:rPr kumimoji="1" lang="ja-JP" altLang="en-US" b="1" dirty="0" smtClean="0"/>
              <a:t>依存距離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配列</a:t>
            </a:r>
            <a:r>
              <a:rPr kumimoji="1" lang="ja-JP" altLang="en-US" dirty="0" smtClean="0"/>
              <a:t>アクセスに使用</a:t>
            </a:r>
            <a:r>
              <a:rPr kumimoji="1" lang="ja-JP" altLang="en-US" dirty="0" smtClean="0"/>
              <a:t>される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ループ</a:t>
            </a:r>
            <a:r>
              <a:rPr lang="ja-JP" altLang="en-US" dirty="0" smtClean="0"/>
              <a:t>インデックス</a:t>
            </a:r>
            <a:r>
              <a:rPr lang="en-US" altLang="ja-JP" dirty="0" smtClean="0"/>
              <a:t> [</a:t>
            </a:r>
            <a:r>
              <a:rPr lang="en-US" altLang="ja-JP" dirty="0" err="1" smtClean="0"/>
              <a:t>i,j</a:t>
            </a:r>
            <a:r>
              <a:rPr lang="en-US" altLang="ja-JP" dirty="0" smtClean="0"/>
              <a:t>] </a:t>
            </a:r>
            <a:r>
              <a:rPr lang="ja-JP" altLang="en-US" dirty="0" smtClean="0"/>
              <a:t>の</a:t>
            </a:r>
            <a:r>
              <a:rPr lang="ja-JP" altLang="en-US" dirty="0" smtClean="0"/>
              <a:t>差分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変換後、全ての依存距離</a:t>
            </a:r>
            <a:r>
              <a:rPr lang="ja-JP" altLang="en-US" dirty="0" smtClean="0"/>
              <a:t>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</a:t>
            </a:r>
            <a:r>
              <a:rPr lang="ja-JP" altLang="en-US" dirty="0" smtClean="0"/>
              <a:t>最も左の</a:t>
            </a:r>
            <a:r>
              <a:rPr lang="en-US" altLang="ja-JP" dirty="0" smtClean="0"/>
              <a:t>0</a:t>
            </a:r>
            <a:r>
              <a:rPr lang="ja-JP" altLang="en-US" dirty="0" smtClean="0"/>
              <a:t>でない要素が正</a:t>
            </a:r>
            <a:r>
              <a:rPr lang="ja-JP" altLang="en-US" dirty="0" smtClean="0"/>
              <a:t>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で</a:t>
            </a:r>
            <a:r>
              <a:rPr lang="ja-JP" altLang="en-US" dirty="0" smtClean="0"/>
              <a:t>なければならない</a:t>
            </a:r>
            <a:endParaRPr lang="en-US" altLang="ja-JP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71600" y="3212976"/>
            <a:ext cx="526117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(j = 0; j &lt; n; j++)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s: a[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i+1]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[j]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[j] +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[j]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6516216" y="3645024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s</a:t>
            </a:r>
            <a:endParaRPr kumimoji="1" lang="ja-JP" altLang="en-US" dirty="0"/>
          </a:p>
        </p:txBody>
      </p:sp>
      <p:sp>
        <p:nvSpPr>
          <p:cNvPr id="12" name="左カーブ矢印 11"/>
          <p:cNvSpPr/>
          <p:nvPr/>
        </p:nvSpPr>
        <p:spPr>
          <a:xfrm>
            <a:off x="7308304" y="3789040"/>
            <a:ext cx="432048" cy="4320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12360" y="378904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[1,0]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Loop </a:t>
            </a:r>
            <a:r>
              <a:rPr kumimoji="1" lang="en-US" altLang="ja-JP" dirty="0" smtClean="0"/>
              <a:t>Interchange </a:t>
            </a:r>
            <a:r>
              <a:rPr kumimoji="1" lang="ja-JP" altLang="en-US" dirty="0" smtClean="0"/>
              <a:t>が</a:t>
            </a:r>
            <a:r>
              <a:rPr kumimoji="1" lang="ja-JP" altLang="en-US" dirty="0" smtClean="0"/>
              <a:t>できる例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27584" y="2204864"/>
            <a:ext cx="526117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(j = 0; j &lt; n; j++)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s: a[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i+1]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[j]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[j] + b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en-US" altLang="ja-JP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[j]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6372200" y="2636912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s</a:t>
            </a:r>
            <a:endParaRPr kumimoji="1" lang="ja-JP" altLang="en-US" dirty="0"/>
          </a:p>
        </p:txBody>
      </p:sp>
      <p:sp>
        <p:nvSpPr>
          <p:cNvPr id="12" name="左カーブ矢印 11"/>
          <p:cNvSpPr/>
          <p:nvPr/>
        </p:nvSpPr>
        <p:spPr>
          <a:xfrm>
            <a:off x="7164288" y="2780928"/>
            <a:ext cx="432048" cy="4320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668344" y="278092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[1,0]</a:t>
            </a:r>
            <a:endParaRPr kumimoji="1" lang="ja-JP" altLang="en-US" dirty="0"/>
          </a:p>
        </p:txBody>
      </p:sp>
      <p:sp>
        <p:nvSpPr>
          <p:cNvPr id="8" name="下矢印 7"/>
          <p:cNvSpPr/>
          <p:nvPr/>
        </p:nvSpPr>
        <p:spPr>
          <a:xfrm>
            <a:off x="2915816" y="4077072"/>
            <a:ext cx="86409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27584" y="4653136"/>
            <a:ext cx="526117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j 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n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&lt; m;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s: a[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i+1]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[j]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[j] +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[j]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6372200" y="5085184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s</a:t>
            </a:r>
            <a:endParaRPr kumimoji="1" lang="ja-JP" altLang="en-US" dirty="0"/>
          </a:p>
        </p:txBody>
      </p:sp>
      <p:sp>
        <p:nvSpPr>
          <p:cNvPr id="15" name="左カーブ矢印 14"/>
          <p:cNvSpPr/>
          <p:nvPr/>
        </p:nvSpPr>
        <p:spPr>
          <a:xfrm>
            <a:off x="7164288" y="5229200"/>
            <a:ext cx="432048" cy="4320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668344" y="522920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[0,1]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100392" y="558924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OK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Loop Interchange</a:t>
            </a:r>
            <a:r>
              <a:rPr kumimoji="1" lang="ja-JP" altLang="en-US" dirty="0" smtClean="0"/>
              <a:t>ができない例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27584" y="2204864"/>
            <a:ext cx="5503430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(j = 0; j &lt; n; j++)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s: a[i+1][j]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][j+1] +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][j]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6588224" y="2636912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s</a:t>
            </a:r>
            <a:endParaRPr kumimoji="1" lang="ja-JP" altLang="en-US" dirty="0"/>
          </a:p>
        </p:txBody>
      </p:sp>
      <p:sp>
        <p:nvSpPr>
          <p:cNvPr id="12" name="左カーブ矢印 11"/>
          <p:cNvSpPr/>
          <p:nvPr/>
        </p:nvSpPr>
        <p:spPr>
          <a:xfrm>
            <a:off x="7380312" y="2780928"/>
            <a:ext cx="432048" cy="4320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84368" y="278092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[1,-1]</a:t>
            </a:r>
            <a:endParaRPr kumimoji="1" lang="ja-JP" altLang="en-US" dirty="0"/>
          </a:p>
        </p:txBody>
      </p:sp>
      <p:sp>
        <p:nvSpPr>
          <p:cNvPr id="8" name="下矢印 7"/>
          <p:cNvSpPr/>
          <p:nvPr/>
        </p:nvSpPr>
        <p:spPr>
          <a:xfrm>
            <a:off x="2915816" y="3933056"/>
            <a:ext cx="86409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27584" y="4653136"/>
            <a:ext cx="5503430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j 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n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&lt; m;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s: a[i+1][j]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][j+1] +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][j]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6588224" y="5085184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s</a:t>
            </a:r>
            <a:endParaRPr kumimoji="1" lang="ja-JP" altLang="en-US" dirty="0"/>
          </a:p>
        </p:txBody>
      </p:sp>
      <p:sp>
        <p:nvSpPr>
          <p:cNvPr id="15" name="左カーブ矢印 14"/>
          <p:cNvSpPr/>
          <p:nvPr/>
        </p:nvSpPr>
        <p:spPr>
          <a:xfrm>
            <a:off x="7380312" y="5229200"/>
            <a:ext cx="432048" cy="4320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884368" y="522920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[-1,1]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316416" y="558924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Loop Interchange</a:t>
            </a:r>
            <a:r>
              <a:rPr kumimoji="1" lang="ja-JP" altLang="en-US" dirty="0" smtClean="0"/>
              <a:t>ができない例</a:t>
            </a:r>
            <a:r>
              <a:rPr lang="ja-JP" altLang="en-US" dirty="0" smtClean="0"/>
              <a:t>の図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18" name="円/楕円 17"/>
          <p:cNvSpPr/>
          <p:nvPr/>
        </p:nvSpPr>
        <p:spPr>
          <a:xfrm>
            <a:off x="3931692" y="2321713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円/楕円 18"/>
          <p:cNvSpPr/>
          <p:nvPr/>
        </p:nvSpPr>
        <p:spPr>
          <a:xfrm>
            <a:off x="5011453" y="2321713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円/楕円 19"/>
          <p:cNvSpPr/>
          <p:nvPr/>
        </p:nvSpPr>
        <p:spPr>
          <a:xfrm>
            <a:off x="6091214" y="2321713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7170975" y="2321713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4" name="円/楕円 73"/>
          <p:cNvSpPr/>
          <p:nvPr/>
        </p:nvSpPr>
        <p:spPr>
          <a:xfrm>
            <a:off x="3938379" y="3458895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円/楕円 74"/>
          <p:cNvSpPr/>
          <p:nvPr/>
        </p:nvSpPr>
        <p:spPr>
          <a:xfrm>
            <a:off x="5018140" y="3458895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6" name="円/楕円 75"/>
          <p:cNvSpPr/>
          <p:nvPr/>
        </p:nvSpPr>
        <p:spPr>
          <a:xfrm>
            <a:off x="6097901" y="3458895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7" name="円/楕円 76"/>
          <p:cNvSpPr/>
          <p:nvPr/>
        </p:nvSpPr>
        <p:spPr>
          <a:xfrm>
            <a:off x="7177662" y="3458895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1" name="円/楕円 80"/>
          <p:cNvSpPr/>
          <p:nvPr/>
        </p:nvSpPr>
        <p:spPr>
          <a:xfrm>
            <a:off x="3945066" y="4596076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円/楕円 81"/>
          <p:cNvSpPr/>
          <p:nvPr/>
        </p:nvSpPr>
        <p:spPr>
          <a:xfrm>
            <a:off x="5024827" y="4596076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/楕円 82"/>
          <p:cNvSpPr/>
          <p:nvPr/>
        </p:nvSpPr>
        <p:spPr>
          <a:xfrm>
            <a:off x="6104588" y="4596076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7184349" y="4596076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円/楕円 87"/>
          <p:cNvSpPr/>
          <p:nvPr/>
        </p:nvSpPr>
        <p:spPr>
          <a:xfrm>
            <a:off x="3925005" y="5733256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円/楕円 88"/>
          <p:cNvSpPr/>
          <p:nvPr/>
        </p:nvSpPr>
        <p:spPr>
          <a:xfrm>
            <a:off x="5004766" y="5733256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円/楕円 89"/>
          <p:cNvSpPr/>
          <p:nvPr/>
        </p:nvSpPr>
        <p:spPr>
          <a:xfrm>
            <a:off x="6084527" y="5733256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円/楕円 90"/>
          <p:cNvSpPr/>
          <p:nvPr/>
        </p:nvSpPr>
        <p:spPr>
          <a:xfrm>
            <a:off x="7164288" y="5733256"/>
            <a:ext cx="551368" cy="5353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右矢印 120"/>
          <p:cNvSpPr/>
          <p:nvPr/>
        </p:nvSpPr>
        <p:spPr>
          <a:xfrm>
            <a:off x="3995936" y="1916832"/>
            <a:ext cx="367240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右矢印 121"/>
          <p:cNvSpPr/>
          <p:nvPr/>
        </p:nvSpPr>
        <p:spPr>
          <a:xfrm rot="5400000">
            <a:off x="1727684" y="4113076"/>
            <a:ext cx="367240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5580112" y="1556792"/>
            <a:ext cx="25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i</a:t>
            </a:r>
            <a:endParaRPr kumimoji="1" lang="ja-JP" altLang="en-US" dirty="0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3059832" y="4077072"/>
            <a:ext cx="25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j</a:t>
            </a:r>
            <a:endParaRPr kumimoji="1" lang="ja-JP" altLang="en-US" dirty="0"/>
          </a:p>
        </p:txBody>
      </p:sp>
      <p:cxnSp>
        <p:nvCxnSpPr>
          <p:cNvPr id="126" name="直線矢印コネクタ 125"/>
          <p:cNvCxnSpPr>
            <a:stCxn id="74" idx="7"/>
            <a:endCxn id="19" idx="3"/>
          </p:cNvCxnSpPr>
          <p:nvPr/>
        </p:nvCxnSpPr>
        <p:spPr>
          <a:xfrm flipV="1">
            <a:off x="4409001" y="2778621"/>
            <a:ext cx="683198" cy="7586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矢印コネクタ 126"/>
          <p:cNvCxnSpPr/>
          <p:nvPr/>
        </p:nvCxnSpPr>
        <p:spPr>
          <a:xfrm flipV="1">
            <a:off x="5508104" y="2780928"/>
            <a:ext cx="683198" cy="7586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/>
          <p:cNvCxnSpPr/>
          <p:nvPr/>
        </p:nvCxnSpPr>
        <p:spPr>
          <a:xfrm flipV="1">
            <a:off x="6588224" y="2780928"/>
            <a:ext cx="683198" cy="7586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矢印コネクタ 128"/>
          <p:cNvCxnSpPr/>
          <p:nvPr/>
        </p:nvCxnSpPr>
        <p:spPr>
          <a:xfrm flipV="1">
            <a:off x="4409001" y="3930749"/>
            <a:ext cx="683198" cy="7586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矢印コネクタ 129"/>
          <p:cNvCxnSpPr/>
          <p:nvPr/>
        </p:nvCxnSpPr>
        <p:spPr>
          <a:xfrm flipV="1">
            <a:off x="5508104" y="3933056"/>
            <a:ext cx="683198" cy="7586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矢印コネクタ 130"/>
          <p:cNvCxnSpPr/>
          <p:nvPr/>
        </p:nvCxnSpPr>
        <p:spPr>
          <a:xfrm flipV="1">
            <a:off x="6588224" y="3933056"/>
            <a:ext cx="683198" cy="7586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矢印コネクタ 131"/>
          <p:cNvCxnSpPr/>
          <p:nvPr/>
        </p:nvCxnSpPr>
        <p:spPr>
          <a:xfrm flipV="1">
            <a:off x="4409001" y="5082877"/>
            <a:ext cx="683198" cy="7586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矢印コネクタ 132"/>
          <p:cNvCxnSpPr/>
          <p:nvPr/>
        </p:nvCxnSpPr>
        <p:spPr>
          <a:xfrm flipV="1">
            <a:off x="5508104" y="5085184"/>
            <a:ext cx="683198" cy="7586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矢印コネクタ 133"/>
          <p:cNvCxnSpPr/>
          <p:nvPr/>
        </p:nvCxnSpPr>
        <p:spPr>
          <a:xfrm flipV="1">
            <a:off x="6588224" y="5085184"/>
            <a:ext cx="683198" cy="7586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矢印コネクタ 136"/>
          <p:cNvCxnSpPr/>
          <p:nvPr/>
        </p:nvCxnSpPr>
        <p:spPr>
          <a:xfrm>
            <a:off x="2555776" y="1988840"/>
            <a:ext cx="1296144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矢印コネクタ 137"/>
          <p:cNvCxnSpPr>
            <a:endCxn id="19" idx="1"/>
          </p:cNvCxnSpPr>
          <p:nvPr/>
        </p:nvCxnSpPr>
        <p:spPr>
          <a:xfrm>
            <a:off x="2555776" y="1988840"/>
            <a:ext cx="2536423" cy="411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テキスト ボックス 141"/>
          <p:cNvSpPr txBox="1"/>
          <p:nvPr/>
        </p:nvSpPr>
        <p:spPr>
          <a:xfrm>
            <a:off x="755576" y="1628800"/>
            <a:ext cx="1689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i</a:t>
            </a:r>
            <a:r>
              <a:rPr kumimoji="1" lang="ja-JP" altLang="en-US" dirty="0" smtClean="0"/>
              <a:t>から回すか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j</a:t>
            </a:r>
            <a:r>
              <a:rPr kumimoji="1" lang="ja-JP" altLang="en-US" dirty="0" smtClean="0"/>
              <a:t>から回すかで</a:t>
            </a:r>
            <a:endParaRPr kumimoji="1" lang="en-US" altLang="ja-JP" dirty="0" smtClean="0"/>
          </a:p>
          <a:p>
            <a:r>
              <a:rPr lang="ja-JP" altLang="en-US" dirty="0" smtClean="0"/>
              <a:t>アクセス順序が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変わってしまう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Loop </a:t>
            </a:r>
            <a:r>
              <a:rPr kumimoji="1" lang="en-US" altLang="ja-JP" dirty="0" smtClean="0"/>
              <a:t>Distribution </a:t>
            </a:r>
            <a:r>
              <a:rPr kumimoji="1" lang="ja-JP" altLang="en-US" dirty="0" smtClean="0"/>
              <a:t>が</a:t>
            </a:r>
            <a:r>
              <a:rPr kumimoji="1" lang="ja-JP" altLang="en-US" dirty="0" smtClean="0"/>
              <a:t>できる条件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依存グラフの上向きの辺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切らない</a:t>
            </a:r>
            <a:r>
              <a:rPr lang="ja-JP" altLang="en-US" dirty="0" smtClean="0"/>
              <a:t>ければ</a:t>
            </a:r>
            <a:r>
              <a:rPr lang="ja-JP" altLang="en-US" dirty="0" smtClean="0"/>
              <a:t>良い</a:t>
            </a:r>
            <a:endParaRPr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80012" y="2276872"/>
            <a:ext cx="3477234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  <a:endParaRPr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s1: t = 2*a[i+1]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s2: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+ t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s3: c[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+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円/楕円 4"/>
          <p:cNvSpPr/>
          <p:nvPr/>
        </p:nvSpPr>
        <p:spPr>
          <a:xfrm>
            <a:off x="2051720" y="2924944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s1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2015716" y="4005064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s2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2015716" y="522920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s3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80012" y="4653136"/>
            <a:ext cx="3477234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  <a:endParaRPr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s1: t = 2*a[i+1]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s2: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+ t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&lt; m;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s3: c[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b[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+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0" name="左カーブ矢印 9"/>
          <p:cNvSpPr/>
          <p:nvPr/>
        </p:nvSpPr>
        <p:spPr>
          <a:xfrm>
            <a:off x="2771800" y="4653136"/>
            <a:ext cx="360040" cy="115212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左カーブ矢印 10"/>
          <p:cNvSpPr/>
          <p:nvPr/>
        </p:nvSpPr>
        <p:spPr>
          <a:xfrm rot="10800000">
            <a:off x="1547664" y="3284984"/>
            <a:ext cx="360040" cy="115212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左カーブ矢印 11"/>
          <p:cNvSpPr/>
          <p:nvPr/>
        </p:nvSpPr>
        <p:spPr>
          <a:xfrm>
            <a:off x="2843808" y="3284984"/>
            <a:ext cx="360040" cy="115212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1403648" y="5085184"/>
            <a:ext cx="2592288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下矢印 13"/>
          <p:cNvSpPr/>
          <p:nvPr/>
        </p:nvSpPr>
        <p:spPr>
          <a:xfrm>
            <a:off x="6156176" y="4005064"/>
            <a:ext cx="86409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今回の内容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ループ最適化</a:t>
            </a:r>
            <a:endParaRPr kumimoji="1" lang="en-US" altLang="ja-JP" dirty="0" smtClean="0"/>
          </a:p>
          <a:p>
            <a:r>
              <a:rPr lang="ja-JP" altLang="en-US" dirty="0" smtClean="0"/>
              <a:t>並列化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並列計算の分類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命令レベル並列</a:t>
            </a:r>
            <a:endParaRPr lang="en-US" altLang="ja-JP" dirty="0" smtClean="0"/>
          </a:p>
          <a:p>
            <a:r>
              <a:rPr kumimoji="1" lang="ja-JP" altLang="en-US" dirty="0" smtClean="0"/>
              <a:t>データ並列計算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ベクトル計算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SIMD</a:t>
            </a:r>
          </a:p>
          <a:p>
            <a:r>
              <a:rPr kumimoji="1" lang="ja-JP" altLang="en-US" dirty="0" smtClean="0"/>
              <a:t>タスク並列計算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スレッド並列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プロセス並列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自動並列化の技術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ループ並列化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Do-All</a:t>
            </a:r>
            <a:r>
              <a:rPr kumimoji="1" lang="ja-JP" altLang="en-US" dirty="0" smtClean="0"/>
              <a:t>型ループ</a:t>
            </a:r>
            <a:r>
              <a:rPr kumimoji="1" lang="ja-JP" altLang="en-US" dirty="0" smtClean="0"/>
              <a:t>からベクトル</a:t>
            </a:r>
            <a:r>
              <a:rPr kumimoji="1" lang="ja-JP" altLang="en-US" dirty="0" smtClean="0"/>
              <a:t>演算・</a:t>
            </a:r>
            <a:r>
              <a:rPr kumimoji="1" lang="en-US" altLang="ja-JP" dirty="0" smtClean="0"/>
              <a:t>SIMD</a:t>
            </a:r>
            <a:r>
              <a:rPr kumimoji="1" lang="ja-JP" altLang="en-US" dirty="0" smtClean="0"/>
              <a:t>演算</a:t>
            </a:r>
            <a:r>
              <a:rPr kumimoji="1" lang="ja-JP" altLang="en-US" dirty="0" smtClean="0"/>
              <a:t>命令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を</a:t>
            </a:r>
            <a:r>
              <a:rPr kumimoji="1" lang="ja-JP" altLang="en-US" dirty="0" smtClean="0"/>
              <a:t>使用するプログラムへ変換</a:t>
            </a:r>
            <a:endParaRPr kumimoji="1" lang="en-US" altLang="ja-JP" dirty="0" smtClean="0"/>
          </a:p>
          <a:p>
            <a:r>
              <a:rPr lang="ja-JP" altLang="en-US" dirty="0" smtClean="0"/>
              <a:t>データ並列モデル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型によってデータ並列性を明示する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スレッド並列化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(</a:t>
            </a:r>
            <a:r>
              <a:rPr lang="ja-JP" altLang="en-US" dirty="0" smtClean="0"/>
              <a:t>プログラム</a:t>
            </a:r>
            <a:r>
              <a:rPr lang="en-US" altLang="ja-JP" dirty="0" smtClean="0"/>
              <a:t>)</a:t>
            </a:r>
            <a:r>
              <a:rPr lang="ja-JP" altLang="en-US" dirty="0" smtClean="0"/>
              <a:t>依存グラフを解析し並列化する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今回はループ並列化とデータ並列モデルからの変換を</a:t>
            </a:r>
            <a:r>
              <a:rPr lang="ja-JP" altLang="en-US" dirty="0" smtClean="0"/>
              <a:t>扱います</a:t>
            </a:r>
            <a:endParaRPr lang="en-US" altLang="ja-JP" dirty="0" smtClean="0"/>
          </a:p>
          <a:p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ループ並列化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 lnSpcReduction="10000"/>
          </a:bodyPr>
          <a:lstStyle/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変換できる条件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ループ繰越し依存が存在しない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1916832"/>
            <a:ext cx="335059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c[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* b[i+1]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76056" y="2193831"/>
            <a:ext cx="347723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c[0:m] = a[0:m] * b[1:m+1]</a:t>
            </a:r>
          </a:p>
        </p:txBody>
      </p:sp>
      <p:sp>
        <p:nvSpPr>
          <p:cNvPr id="6" name="右矢印 5"/>
          <p:cNvSpPr/>
          <p:nvPr/>
        </p:nvSpPr>
        <p:spPr>
          <a:xfrm>
            <a:off x="4267078" y="2126469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吹き出し 6"/>
          <p:cNvSpPr/>
          <p:nvPr/>
        </p:nvSpPr>
        <p:spPr>
          <a:xfrm>
            <a:off x="3707904" y="3561983"/>
            <a:ext cx="5364088" cy="1368152"/>
          </a:xfrm>
          <a:prstGeom prst="wedgeRectCallout">
            <a:avLst>
              <a:gd name="adj1" fmla="val -13152"/>
              <a:gd name="adj2" fmla="val -11711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 a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x:y</a:t>
            </a:r>
            <a:r>
              <a:rPr lang="en-US" altLang="ja-JP" dirty="0" smtClean="0"/>
              <a:t>] </a:t>
            </a:r>
            <a:r>
              <a:rPr lang="ja-JP" altLang="en-US" dirty="0" smtClean="0"/>
              <a:t>で</a:t>
            </a:r>
            <a:r>
              <a:rPr lang="en-US" altLang="ja-JP" dirty="0" smtClean="0"/>
              <a:t> a</a:t>
            </a:r>
            <a:r>
              <a:rPr lang="en-US" altLang="ja-JP" dirty="0" smtClean="0"/>
              <a:t>[x]..., a[y-1</a:t>
            </a:r>
            <a:r>
              <a:rPr lang="en-US" altLang="ja-JP" dirty="0" smtClean="0"/>
              <a:t>] </a:t>
            </a:r>
            <a:r>
              <a:rPr lang="ja-JP" altLang="en-US" dirty="0" smtClean="0"/>
              <a:t>をまとめたベクトル</a:t>
            </a:r>
            <a:r>
              <a:rPr lang="ja-JP" altLang="en-US" dirty="0" smtClean="0"/>
              <a:t>変数を</a:t>
            </a:r>
            <a:r>
              <a:rPr lang="ja-JP" altLang="en-US" dirty="0" smtClean="0"/>
              <a:t>表す</a:t>
            </a:r>
            <a:endParaRPr lang="en-US" altLang="ja-JP" dirty="0" smtClean="0"/>
          </a:p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</a:t>
            </a:r>
            <a:r>
              <a:rPr lang="ja-JP" altLang="en-US" dirty="0" smtClean="0"/>
              <a:t>ベクトル</a:t>
            </a:r>
            <a:r>
              <a:rPr lang="ja-JP" altLang="en-US" dirty="0" smtClean="0"/>
              <a:t>変数をオペランドに持つ式</a:t>
            </a:r>
            <a:r>
              <a:rPr lang="ja-JP" altLang="en-US" dirty="0" smtClean="0"/>
              <a:t>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</a:t>
            </a:r>
            <a:r>
              <a:rPr lang="ja-JP" altLang="en-US" dirty="0" smtClean="0"/>
              <a:t>ベクトル</a:t>
            </a:r>
            <a:r>
              <a:rPr lang="ja-JP" altLang="en-US" dirty="0" smtClean="0"/>
              <a:t>演算を</a:t>
            </a:r>
            <a:r>
              <a:rPr lang="ja-JP" altLang="en-US" dirty="0" smtClean="0"/>
              <a:t>表す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Scalar Expansion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sz="3000" dirty="0" smtClean="0"/>
              <a:t>スカラ変数を配列変数へと拡張</a:t>
            </a:r>
            <a:endParaRPr lang="en-US" altLang="ja-JP" sz="3000" dirty="0" smtClean="0"/>
          </a:p>
          <a:p>
            <a:endParaRPr kumimoji="1" lang="en-US" altLang="ja-JP" sz="3000" dirty="0" smtClean="0"/>
          </a:p>
          <a:p>
            <a:endParaRPr lang="en-US" altLang="ja-JP" sz="3000" dirty="0" smtClean="0"/>
          </a:p>
          <a:p>
            <a:endParaRPr kumimoji="1" lang="en-US" altLang="ja-JP" sz="3000" dirty="0" smtClean="0"/>
          </a:p>
          <a:p>
            <a:endParaRPr lang="en-US" altLang="ja-JP" sz="3000" dirty="0" smtClean="0"/>
          </a:p>
          <a:p>
            <a:endParaRPr kumimoji="1" lang="en-US" altLang="ja-JP" sz="3000" dirty="0" smtClean="0"/>
          </a:p>
          <a:p>
            <a:endParaRPr lang="en-US" altLang="ja-JP" sz="3000" dirty="0" smtClean="0"/>
          </a:p>
          <a:p>
            <a:r>
              <a:rPr lang="ja-JP" altLang="en-US" sz="3000" dirty="0" smtClean="0"/>
              <a:t>変換できる条件</a:t>
            </a:r>
            <a:endParaRPr lang="en-US" altLang="ja-JP" sz="3000" dirty="0" smtClean="0"/>
          </a:p>
          <a:p>
            <a:pPr lvl="1"/>
            <a:r>
              <a:rPr lang="ja-JP" altLang="en-US" sz="2600" dirty="0" smtClean="0"/>
              <a:t>全て</a:t>
            </a:r>
            <a:r>
              <a:rPr lang="ja-JP" altLang="en-US" sz="2600" dirty="0" smtClean="0"/>
              <a:t>の</a:t>
            </a:r>
            <a:r>
              <a:rPr lang="en-US" altLang="ja-JP" sz="2600" dirty="0" smtClean="0"/>
              <a:t> t </a:t>
            </a:r>
            <a:r>
              <a:rPr lang="ja-JP" altLang="en-US" sz="2600" dirty="0" smtClean="0"/>
              <a:t>の</a:t>
            </a:r>
            <a:r>
              <a:rPr lang="ja-JP" altLang="en-US" sz="2600" dirty="0" smtClean="0"/>
              <a:t>使用に到達する定義</a:t>
            </a:r>
            <a:r>
              <a:rPr lang="ja-JP" altLang="en-US" sz="2600" dirty="0" smtClean="0"/>
              <a:t>が</a:t>
            </a:r>
            <a:r>
              <a:rPr lang="en-US" altLang="ja-JP" sz="2600" dirty="0"/>
              <a:t/>
            </a:r>
            <a:br>
              <a:rPr lang="en-US" altLang="ja-JP" sz="2600" dirty="0"/>
            </a:br>
            <a:r>
              <a:rPr lang="ja-JP" altLang="en-US" sz="2600" dirty="0" smtClean="0"/>
              <a:t>同一</a:t>
            </a:r>
            <a:r>
              <a:rPr lang="ja-JP" altLang="en-US" sz="2600" dirty="0" smtClean="0"/>
              <a:t>イテレーション内にあるときに変換が可能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2204864"/>
            <a:ext cx="3350597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t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* b[i+1]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c[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2 * t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27214" y="2204864"/>
            <a:ext cx="3350597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altLang="ja-JP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t[</a:t>
            </a:r>
            <a:r>
              <a:rPr lang="en-US" altLang="ja-JP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* b[i+1]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c[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2 * </a:t>
            </a:r>
            <a:r>
              <a:rPr lang="en-US" altLang="ja-JP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t[</a:t>
            </a:r>
            <a:r>
              <a:rPr lang="en-US" altLang="ja-JP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t = t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m-1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</a:t>
            </a:r>
            <a:endParaRPr lang="en-US" altLang="ja-JP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4211960" y="2420888"/>
            <a:ext cx="64807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6351350" y="3717032"/>
            <a:ext cx="93610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27214" y="4149080"/>
            <a:ext cx="347723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t[0:m]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= a[0:m] * b[1:m+1]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c[0:m] = 2 * </a:t>
            </a:r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t[0:m]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t = t[m-1]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23928" y="2924944"/>
            <a:ext cx="1262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Scalar</a:t>
            </a:r>
            <a:br>
              <a:rPr kumimoji="1" lang="en-US" altLang="ja-JP" dirty="0" smtClean="0"/>
            </a:br>
            <a:r>
              <a:rPr kumimoji="1" lang="en-US" altLang="ja-JP" dirty="0" smtClean="0"/>
              <a:t>Expansion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Loop strip mining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SIMD</a:t>
            </a:r>
            <a:r>
              <a:rPr kumimoji="1" lang="ja-JP" altLang="en-US" dirty="0" smtClean="0"/>
              <a:t>演算器のベクトル長</a:t>
            </a:r>
            <a:r>
              <a:rPr kumimoji="1" lang="ja-JP" altLang="en-US" dirty="0" smtClean="0"/>
              <a:t>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fit </a:t>
            </a:r>
            <a:r>
              <a:rPr lang="ja-JP" altLang="en-US" dirty="0" smtClean="0"/>
              <a:t>させる</a:t>
            </a:r>
            <a:r>
              <a:rPr lang="ja-JP" altLang="en-US" dirty="0" smtClean="0"/>
              <a:t>為のループ変換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評価順序を変えないので常に実行可能</a:t>
            </a:r>
            <a:endParaRPr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3501008"/>
            <a:ext cx="335059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c[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* b[i+1]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27984" y="3140968"/>
            <a:ext cx="4490332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+=4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(j = 0; j &lt; 4; j++)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c[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i+j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=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i+j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* b[i+j+1]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= m</a:t>
            </a:r>
          </a:p>
        </p:txBody>
      </p:sp>
      <p:sp>
        <p:nvSpPr>
          <p:cNvPr id="6" name="右矢印 5"/>
          <p:cNvSpPr/>
          <p:nvPr/>
        </p:nvSpPr>
        <p:spPr>
          <a:xfrm>
            <a:off x="3851920" y="3717032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67542" y="5517232"/>
            <a:ext cx="474360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+=4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c[i:i+4] = a[i:i*4] * b[i+1:i+5]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= m</a:t>
            </a:r>
          </a:p>
        </p:txBody>
      </p:sp>
      <p:sp>
        <p:nvSpPr>
          <p:cNvPr id="8" name="下矢印 7"/>
          <p:cNvSpPr/>
          <p:nvPr/>
        </p:nvSpPr>
        <p:spPr>
          <a:xfrm>
            <a:off x="6372200" y="5013176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型によるデータ並列性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ベクトル型とその演算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リスト型とその演算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75656" y="2276872"/>
            <a:ext cx="5376793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let p = </a:t>
            </a:r>
            <a:r>
              <a:rPr lang="en-US" altLang="ja-JP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v_add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(</a:t>
            </a:r>
            <a:r>
              <a:rPr lang="en-US" altLang="ja-JP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v_scalar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t dir)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src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in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let norm' = </a:t>
            </a:r>
            <a:r>
              <a:rPr lang="en-US" altLang="ja-JP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v_scalar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(-1.0) norm in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opt_some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(t, p, norm',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4869160"/>
            <a:ext cx="8731878" cy="8002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let 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intersect_opts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sz="1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list_map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(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calc_intersect_obj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src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dir) 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and_net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in</a:t>
            </a:r>
          </a:p>
          <a:p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   let 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intersect_opts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' = </a:t>
            </a:r>
            <a:r>
              <a:rPr lang="en-US" altLang="ja-JP" sz="14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list_filter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(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all_objs_contain_opt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and_net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) 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intersect_opts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in</a:t>
            </a:r>
          </a:p>
          <a:p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find_first_intersect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sz="1400" dirty="0" err="1" smtClean="0">
                <a:latin typeface="Consolas" pitchFamily="49" charset="0"/>
                <a:cs typeface="Consolas" pitchFamily="49" charset="0"/>
              </a:rPr>
              <a:t>intersect_opts</a:t>
            </a:r>
            <a:r>
              <a:rPr lang="en-US" altLang="ja-JP" sz="1400" dirty="0" smtClean="0">
                <a:latin typeface="Consolas" pitchFamily="49" charset="0"/>
                <a:cs typeface="Consolas" pitchFamily="49" charset="0"/>
              </a:rPr>
              <a:t>'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二つの共通課題の</a:t>
            </a:r>
            <a:r>
              <a:rPr kumimoji="1" lang="ja-JP" altLang="en-US" dirty="0" smtClean="0"/>
              <a:t>うち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一つ</a:t>
            </a:r>
            <a:r>
              <a:rPr kumimoji="1" lang="ja-JP" altLang="en-US" dirty="0" smtClean="0"/>
              <a:t>以上</a:t>
            </a:r>
            <a:r>
              <a:rPr kumimoji="1" lang="ja-JP" altLang="en-US" dirty="0" smtClean="0"/>
              <a:t>を解いて</a:t>
            </a:r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> </a:t>
            </a:r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ループ変換のうち最低一つを実装</a:t>
            </a:r>
            <a:r>
              <a:rPr kumimoji="1" lang="ja-JP" altLang="en-US" dirty="0" smtClean="0"/>
              <a:t>せよ</a:t>
            </a:r>
            <a:endParaRPr kumimoji="1" lang="en-US" altLang="ja-JP" dirty="0" smtClean="0"/>
          </a:p>
          <a:p>
            <a:pPr lvl="1"/>
            <a:r>
              <a:rPr kumimoji="1" lang="en-US" altLang="ja-JP" dirty="0" err="1" smtClean="0"/>
              <a:t>MinCaml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もしく</a:t>
            </a:r>
            <a:r>
              <a:rPr kumimoji="1" lang="ja-JP" altLang="en-US" dirty="0" smtClean="0"/>
              <a:t>は自作コンパイラに実装</a:t>
            </a:r>
            <a:r>
              <a:rPr kumimoji="1" lang="ja-JP" altLang="en-US" dirty="0" smtClean="0"/>
              <a:t>せよ</a:t>
            </a:r>
            <a:endParaRPr kumimoji="1" lang="en-US" altLang="ja-JP" dirty="0" smtClean="0"/>
          </a:p>
          <a:p>
            <a:r>
              <a:rPr kumimoji="1" lang="ja-JP" altLang="en-US" dirty="0" smtClean="0"/>
              <a:t>変換結果を例示</a:t>
            </a:r>
            <a:r>
              <a:rPr kumimoji="1" lang="ja-JP" altLang="en-US" dirty="0" smtClean="0"/>
              <a:t>し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最適化</a:t>
            </a:r>
            <a:r>
              <a:rPr kumimoji="1" lang="ja-JP" altLang="en-US" dirty="0" smtClean="0"/>
              <a:t>の効果について議論</a:t>
            </a:r>
            <a:r>
              <a:rPr kumimoji="1" lang="ja-JP" altLang="en-US" dirty="0" smtClean="0"/>
              <a:t>せよ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> 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82" y="1571612"/>
            <a:ext cx="8686800" cy="4525963"/>
          </a:xfrm>
        </p:spPr>
        <p:txBody>
          <a:bodyPr>
            <a:normAutofit fontScale="62500" lnSpcReduction="20000"/>
          </a:bodyPr>
          <a:lstStyle/>
          <a:p>
            <a:r>
              <a:rPr lang="ja-JP" altLang="en-US" dirty="0" smtClean="0"/>
              <a:t>既存の言語処理系の並列化技術 </a:t>
            </a:r>
            <a:r>
              <a:rPr lang="en-US" altLang="ja-JP" dirty="0" smtClean="0"/>
              <a:t>(</a:t>
            </a:r>
            <a:r>
              <a:rPr lang="ja-JP" altLang="en-US" dirty="0" smtClean="0"/>
              <a:t>もしくは並列化に関する言語設計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ja-JP" altLang="en-US" dirty="0" smtClean="0"/>
              <a:t>について</a:t>
            </a:r>
            <a:r>
              <a:rPr lang="ja-JP" altLang="en-US" dirty="0" smtClean="0"/>
              <a:t>論文を読み、要約</a:t>
            </a:r>
            <a:r>
              <a:rPr lang="ja-JP" altLang="en-US" dirty="0" smtClean="0"/>
              <a:t>せよ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dirty="0" smtClean="0"/>
              <a:t>例えば以下の論文でもよい</a:t>
            </a:r>
            <a:endParaRPr lang="en-US" altLang="ja-JP" u="sng" dirty="0" smtClean="0"/>
          </a:p>
          <a:p>
            <a:pPr lvl="1"/>
            <a:r>
              <a:rPr lang="en-US" altLang="ja-JP" dirty="0" smtClean="0"/>
              <a:t>Z. </a:t>
            </a:r>
            <a:r>
              <a:rPr lang="en-US" altLang="ja-JP" dirty="0" err="1" smtClean="0"/>
              <a:t>Bozkus</a:t>
            </a:r>
            <a:r>
              <a:rPr lang="en-US" altLang="ja-JP" dirty="0" smtClean="0"/>
              <a:t> et al. “Fortran 90D/HPF compiler for distributed memory MIMD computers: design, implementation, and performance results.”,  In </a:t>
            </a:r>
            <a:r>
              <a:rPr lang="en-US" altLang="ja-JP" i="1" dirty="0" smtClean="0"/>
              <a:t>Proceedings of the 1993 ACM/IEEE conference on Supercomputing</a:t>
            </a:r>
            <a:r>
              <a:rPr lang="en-US" altLang="ja-JP" dirty="0" smtClean="0"/>
              <a:t> (Supercomputing '93).</a:t>
            </a:r>
          </a:p>
          <a:p>
            <a:pPr lvl="1"/>
            <a:r>
              <a:rPr lang="en-US" altLang="ja-JP" dirty="0" err="1" smtClean="0"/>
              <a:t>Chakravarty</a:t>
            </a:r>
            <a:r>
              <a:rPr lang="en-US" altLang="ja-JP" dirty="0" smtClean="0"/>
              <a:t>, Manuel et al. “Nepal — Nested Data Parallelism in Haskell”, Euro-Par 2001 Parallel Processing, Vol. 21050, pp. 524-534, 2001.</a:t>
            </a:r>
          </a:p>
          <a:p>
            <a:pPr lvl="1"/>
            <a:r>
              <a:rPr lang="en-US" altLang="ja-JP" dirty="0" smtClean="0"/>
              <a:t>Philippe Charles et al. “X10: an object-oriented approach to non-uniform cluster computing. ”, </a:t>
            </a:r>
            <a:r>
              <a:rPr lang="en-US" altLang="ja-JP" i="1" dirty="0" smtClean="0"/>
              <a:t>SIGPLAN Not.</a:t>
            </a:r>
            <a:r>
              <a:rPr lang="en-US" altLang="ja-JP" dirty="0" smtClean="0"/>
              <a:t> 40, Vol. 10, pp. 519-538 (October 2005).</a:t>
            </a:r>
          </a:p>
          <a:p>
            <a:pPr lvl="1"/>
            <a:r>
              <a:rPr lang="en-US" altLang="ja-JP" dirty="0" smtClean="0"/>
              <a:t>B.L. Chamberlain et al. “Parallel Programmability and the Chapel Language”, International Journal of High Performance Computing Application, Vol. 21, No. 3, pp. 291-312 (August 2007).</a:t>
            </a:r>
          </a:p>
          <a:p>
            <a:pPr lvl="1"/>
            <a:r>
              <a:rPr lang="en-US" altLang="ja-JP" dirty="0" smtClean="0"/>
              <a:t>Carlson W, Draper J.M, Culler D.E, </a:t>
            </a:r>
            <a:r>
              <a:rPr lang="en-US" altLang="ja-JP" dirty="0" err="1" smtClean="0"/>
              <a:t>Yelick</a:t>
            </a:r>
            <a:r>
              <a:rPr lang="en-US" altLang="ja-JP" dirty="0" smtClean="0"/>
              <a:t> K, Brooks E and Warren K “Introduction to UPC and Language Specification”.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> 2 (</a:t>
            </a:r>
            <a:r>
              <a:rPr kumimoji="1" lang="ja-JP" altLang="en-US" dirty="0" smtClean="0"/>
              <a:t>続き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82" y="1571612"/>
            <a:ext cx="8686800" cy="4525963"/>
          </a:xfrm>
        </p:spPr>
        <p:txBody>
          <a:bodyPr>
            <a:normAutofit/>
          </a:bodyPr>
          <a:lstStyle/>
          <a:p>
            <a:pPr lvl="1"/>
            <a:r>
              <a:rPr lang="en-US" altLang="ja-JP" sz="2000" dirty="0" smtClean="0"/>
              <a:t>Allen, Chase, </a:t>
            </a:r>
            <a:r>
              <a:rPr lang="en-US" altLang="ja-JP" sz="2000" dirty="0" err="1" smtClean="0"/>
              <a:t>Hallett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Luchangco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Maessen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Ryu</a:t>
            </a:r>
            <a:r>
              <a:rPr lang="en-US" altLang="ja-JP" sz="2000" dirty="0" smtClean="0"/>
              <a:t>, Steele, Tobin-</a:t>
            </a:r>
            <a:r>
              <a:rPr lang="en-US" altLang="ja-JP" sz="2000" dirty="0" err="1" smtClean="0"/>
              <a:t>Hochstadt</a:t>
            </a:r>
            <a:r>
              <a:rPr lang="en-US" altLang="ja-JP" sz="2000" dirty="0" smtClean="0"/>
              <a:t>, “The Fortress Language Specification version 1.0”</a:t>
            </a:r>
          </a:p>
          <a:p>
            <a:pPr lvl="1"/>
            <a:r>
              <a:rPr lang="en-US" altLang="ja-JP" sz="2000" dirty="0" smtClean="0"/>
              <a:t>D. </a:t>
            </a:r>
            <a:r>
              <a:rPr lang="en-US" altLang="ja-JP" sz="2000" dirty="0" err="1" smtClean="0"/>
              <a:t>Blumofe</a:t>
            </a:r>
            <a:r>
              <a:rPr lang="en-US" altLang="ja-JP" sz="2000" dirty="0" smtClean="0"/>
              <a:t> et al. “</a:t>
            </a:r>
            <a:r>
              <a:rPr lang="en-US" altLang="ja-JP" sz="2000" dirty="0" err="1" smtClean="0"/>
              <a:t>Cilk</a:t>
            </a:r>
            <a:r>
              <a:rPr lang="en-US" altLang="ja-JP" sz="2000" dirty="0" smtClean="0"/>
              <a:t>: An Efficient Multithreaded Runtime System”,  Proceedings of the Fifth ACM SIGPLAN Symposium on Principles and Practice of Parallel Programming (</a:t>
            </a:r>
            <a:r>
              <a:rPr lang="en-US" altLang="ja-JP" sz="2000" dirty="0" err="1" smtClean="0"/>
              <a:t>PPoPP</a:t>
            </a:r>
            <a:r>
              <a:rPr lang="en-US" altLang="ja-JP" sz="2000" dirty="0" smtClean="0"/>
              <a:t>), pp. 207-216 (July 1995).</a:t>
            </a:r>
          </a:p>
          <a:p>
            <a:pPr lvl="1"/>
            <a:r>
              <a:rPr lang="ja-JP" altLang="en-US" sz="2000" dirty="0" smtClean="0"/>
              <a:t>など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ja-JP" alt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ループ最適化とは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ループの構造を変形する最適化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キャッシュ効率向上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並列性向上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などの効果がある</a:t>
            </a:r>
            <a:endParaRPr kumimoji="1" lang="en-US" altLang="ja-JP" dirty="0" smtClean="0"/>
          </a:p>
          <a:p>
            <a:r>
              <a:rPr lang="ja-JP" altLang="en-US" dirty="0" smtClean="0"/>
              <a:t>今回は</a:t>
            </a:r>
            <a:r>
              <a:rPr lang="ja-JP" altLang="en-US" dirty="0" smtClean="0"/>
              <a:t>第</a:t>
            </a:r>
            <a:r>
              <a:rPr lang="en-US" altLang="ja-JP" dirty="0" smtClean="0"/>
              <a:t> 8 </a:t>
            </a:r>
            <a:r>
              <a:rPr lang="ja-JP" altLang="en-US" dirty="0" smtClean="0"/>
              <a:t>回</a:t>
            </a:r>
            <a:r>
              <a:rPr lang="ja-JP" altLang="en-US" dirty="0" smtClean="0"/>
              <a:t>に検出方法を</a:t>
            </a:r>
            <a:r>
              <a:rPr lang="ja-JP" altLang="en-US" dirty="0" smtClean="0"/>
              <a:t>示した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Do</a:t>
            </a:r>
            <a:r>
              <a:rPr lang="en-US" altLang="ja-JP" dirty="0" smtClean="0"/>
              <a:t>-</a:t>
            </a:r>
            <a:r>
              <a:rPr lang="en-US" altLang="ja-JP" dirty="0" smtClean="0"/>
              <a:t>All </a:t>
            </a:r>
            <a:r>
              <a:rPr lang="ja-JP" altLang="en-US" dirty="0" smtClean="0"/>
              <a:t>型</a:t>
            </a:r>
            <a:r>
              <a:rPr lang="ja-JP" altLang="en-US" dirty="0" smtClean="0"/>
              <a:t>ループのみを対象と</a:t>
            </a:r>
            <a:r>
              <a:rPr lang="ja-JP" altLang="en-US" dirty="0" smtClean="0"/>
              <a:t>する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コンパイラ係向け課題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自作コンパイラに自動並列化機能を実装</a:t>
            </a:r>
            <a:r>
              <a:rPr lang="ja-JP" altLang="en-US" dirty="0" smtClean="0"/>
              <a:t>せよ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この課題に限って</a:t>
            </a:r>
            <a:r>
              <a:rPr lang="ja-JP" altLang="en-US" dirty="0" smtClean="0"/>
              <a:t>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実機</a:t>
            </a:r>
            <a:r>
              <a:rPr lang="ja-JP" altLang="en-US" dirty="0" smtClean="0"/>
              <a:t>でなくシミュレータで動作すれば</a:t>
            </a:r>
            <a:r>
              <a:rPr lang="ja-JP" altLang="en-US" dirty="0" smtClean="0"/>
              <a:t>よい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課題の提出先と締め切り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提出先</a:t>
            </a:r>
            <a:r>
              <a:rPr lang="en-US" altLang="ja-JP" dirty="0" smtClean="0"/>
              <a:t>: </a:t>
            </a:r>
            <a:r>
              <a:rPr lang="en-US" altLang="ja-JP" sz="2900" dirty="0" smtClean="0"/>
              <a:t>compiler-report-2011@yl.is.s.u-tokyo.ac.jp</a:t>
            </a:r>
          </a:p>
          <a:p>
            <a:pPr eaLnBrk="1" hangingPunct="1"/>
            <a:r>
              <a:rPr lang="ja-JP" altLang="en-US" dirty="0" smtClean="0"/>
              <a:t>締め切り</a:t>
            </a:r>
            <a:r>
              <a:rPr lang="en-US" altLang="ja-JP" dirty="0" smtClean="0"/>
              <a:t>: </a:t>
            </a:r>
            <a:r>
              <a:rPr lang="ja-JP" altLang="en-US" sz="2800" dirty="0" smtClean="0"/>
              <a:t>３</a:t>
            </a:r>
            <a:r>
              <a:rPr lang="en-US" altLang="ja-JP" sz="2800" dirty="0" smtClean="0"/>
              <a:t> </a:t>
            </a:r>
            <a:r>
              <a:rPr lang="ja-JP" altLang="en-US" sz="2800" dirty="0" smtClean="0"/>
              <a:t>週間後 </a:t>
            </a:r>
            <a:r>
              <a:rPr lang="en-US" altLang="ja-JP" sz="2800" dirty="0" smtClean="0"/>
              <a:t>(2012/1/5) </a:t>
            </a:r>
            <a:r>
              <a:rPr lang="ja-JP" altLang="en-US" sz="2800" dirty="0" smtClean="0"/>
              <a:t>の午後</a:t>
            </a:r>
            <a:r>
              <a:rPr lang="en-US" altLang="ja-JP" sz="2800" dirty="0" smtClean="0"/>
              <a:t> 1 </a:t>
            </a:r>
            <a:r>
              <a:rPr lang="ja-JP" altLang="en-US" sz="2800" dirty="0" smtClean="0"/>
              <a:t>時 </a:t>
            </a:r>
            <a:r>
              <a:rPr lang="en-US" altLang="ja-JP" sz="2800" dirty="0" smtClean="0"/>
              <a:t>(JST)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コンパイラ係向け課題締切：</a:t>
            </a:r>
            <a:r>
              <a:rPr lang="en-US" altLang="ja-JP" dirty="0" smtClean="0"/>
              <a:t>2012/2/27</a:t>
            </a:r>
            <a:endParaRPr lang="ja-JP" altLang="en-US" dirty="0" smtClean="0"/>
          </a:p>
          <a:p>
            <a:pPr eaLnBrk="1" hangingPunct="1"/>
            <a:r>
              <a:rPr lang="en-US" altLang="ja-JP" dirty="0" smtClean="0"/>
              <a:t>Subject: </a:t>
            </a:r>
            <a:r>
              <a:rPr lang="en-US" altLang="ja-JP" b="1" dirty="0" smtClean="0">
                <a:latin typeface="Courier New" pitchFamily="49" charset="0"/>
              </a:rPr>
              <a:t>Report 10 </a:t>
            </a:r>
            <a:r>
              <a:rPr lang="en-US" altLang="ja-JP" dirty="0" smtClean="0"/>
              <a:t>&lt;</a:t>
            </a:r>
            <a:r>
              <a:rPr lang="ja-JP" altLang="en-US" dirty="0" smtClean="0"/>
              <a:t>学籍番号</a:t>
            </a:r>
            <a:r>
              <a:rPr lang="en-US" altLang="ja-JP" dirty="0" smtClean="0"/>
              <a:t>: 5 </a:t>
            </a:r>
            <a:r>
              <a:rPr lang="ja-JP" altLang="en-US" dirty="0" smtClean="0"/>
              <a:t>桁</a:t>
            </a:r>
            <a:r>
              <a:rPr lang="en-US" altLang="ja-JP" dirty="0" smtClean="0"/>
              <a:t>&gt;</a:t>
            </a:r>
          </a:p>
          <a:p>
            <a:pPr lvl="1" eaLnBrk="1" hangingPunct="1">
              <a:spcBef>
                <a:spcPts val="5700"/>
              </a:spcBef>
            </a:pPr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urier New" pitchFamily="49" charset="0"/>
              </a:rPr>
              <a:t>Report 10 11099</a:t>
            </a:r>
          </a:p>
          <a:p>
            <a:pPr eaLnBrk="1" hangingPunct="1"/>
            <a:r>
              <a:rPr lang="ja-JP" altLang="en-US" dirty="0" smtClean="0"/>
              <a:t>本文にも氏名と学籍番号を明記のこと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857488" y="4143380"/>
            <a:ext cx="266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半角スペース </a:t>
            </a:r>
            <a:r>
              <a:rPr lang="en-US" altLang="ja-JP" sz="2000">
                <a:solidFill>
                  <a:srgbClr val="FF0000"/>
                </a:solidFill>
                <a:latin typeface="ＭＳ Ｐゴシック" charset="-128"/>
              </a:rPr>
              <a:t>1 </a:t>
            </a:r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個ずつ</a:t>
            </a:r>
          </a:p>
        </p:txBody>
      </p:sp>
      <p:sp>
        <p:nvSpPr>
          <p:cNvPr id="21509" name="AutoShape 6"/>
          <p:cNvSpPr>
            <a:spLocks/>
          </p:cNvSpPr>
          <p:nvPr/>
        </p:nvSpPr>
        <p:spPr bwMode="auto">
          <a:xfrm rot="-5400000">
            <a:off x="3880632" y="3666336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0" name="Line 8"/>
          <p:cNvSpPr>
            <a:spLocks noChangeShapeType="1"/>
          </p:cNvSpPr>
          <p:nvPr/>
        </p:nvSpPr>
        <p:spPr bwMode="auto">
          <a:xfrm flipH="1" flipV="1">
            <a:off x="3941751" y="3846517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511" name="AutoShape 10"/>
          <p:cNvSpPr>
            <a:spLocks/>
          </p:cNvSpPr>
          <p:nvPr/>
        </p:nvSpPr>
        <p:spPr bwMode="auto">
          <a:xfrm rot="-5400000">
            <a:off x="4535140" y="3680867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2" name="Line 11"/>
          <p:cNvSpPr>
            <a:spLocks noChangeShapeType="1"/>
          </p:cNvSpPr>
          <p:nvPr/>
        </p:nvSpPr>
        <p:spPr bwMode="auto">
          <a:xfrm flipV="1">
            <a:off x="4427984" y="3861048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513" name="Text Box 14"/>
          <p:cNvSpPr txBox="1">
            <a:spLocks noChangeArrowheads="1"/>
          </p:cNvSpPr>
          <p:nvPr/>
        </p:nvSpPr>
        <p:spPr bwMode="auto">
          <a:xfrm>
            <a:off x="444500" y="5635625"/>
            <a:ext cx="84359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buClr>
                <a:srgbClr val="008000"/>
              </a:buClr>
              <a:buSzPct val="85000"/>
              <a:buFont typeface="Wingdings" pitchFamily="2" charset="2"/>
              <a:buChar char="u"/>
            </a:pPr>
            <a:r>
              <a:rPr lang="ja-JP" altLang="en-US" sz="2600" dirty="0">
                <a:latin typeface="ＭＳ Ｐゴシック" charset="-128"/>
              </a:rPr>
              <a:t>質問は </a:t>
            </a:r>
            <a:r>
              <a:rPr lang="en-US" altLang="ja-JP" sz="2600" dirty="0" smtClean="0">
                <a:latin typeface="ＭＳ Ｐゴシック" charset="-128"/>
              </a:rPr>
              <a:t>compiler-query-2011@yl.is.s.u-tokyo.ac.jp </a:t>
            </a:r>
            <a:r>
              <a:rPr lang="ja-JP" altLang="en-US" sz="2600" dirty="0">
                <a:latin typeface="ＭＳ Ｐゴシック" charset="-128"/>
              </a:rPr>
              <a:t>まで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Do-All</a:t>
            </a:r>
            <a:r>
              <a:rPr kumimoji="1" lang="ja-JP" altLang="en-US" dirty="0" smtClean="0"/>
              <a:t>型ループとは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err="1" smtClean="0"/>
              <a:t>i</a:t>
            </a:r>
            <a:r>
              <a:rPr lang="en-US" altLang="ja-JP" sz="2800" dirty="0" smtClean="0"/>
              <a:t> = a, a + d, a + 2d, ..., a + (n-1)d </a:t>
            </a:r>
            <a:r>
              <a:rPr lang="ja-JP" altLang="en-US" sz="2800" dirty="0" smtClean="0"/>
              <a:t>と回す形のループ</a:t>
            </a:r>
            <a:endParaRPr lang="en-US" altLang="ja-JP" sz="2800" dirty="0" smtClean="0"/>
          </a:p>
          <a:p>
            <a:pPr lvl="1"/>
            <a:r>
              <a:rPr lang="en-US" altLang="ja-JP" sz="2400" dirty="0" err="1" smtClean="0"/>
              <a:t>a,d,</a:t>
            </a:r>
            <a:r>
              <a:rPr lang="en-US" altLang="ja-JP" sz="2400" dirty="0" err="1" smtClean="0"/>
              <a:t>m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は</a:t>
            </a:r>
            <a:r>
              <a:rPr lang="ja-JP" altLang="en-US" sz="2400" dirty="0" smtClean="0"/>
              <a:t>ループ実行中は定数でなければ</a:t>
            </a:r>
            <a:r>
              <a:rPr lang="ja-JP" altLang="en-US" sz="2400" dirty="0" smtClean="0"/>
              <a:t>ならない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ループボディ</a:t>
            </a:r>
            <a:r>
              <a:rPr kumimoji="1" lang="ja-JP" altLang="en-US" sz="2400" dirty="0" smtClean="0"/>
              <a:t>に</a:t>
            </a:r>
            <a:r>
              <a:rPr kumimoji="1" lang="en-US" altLang="ja-JP" sz="2400" dirty="0" smtClean="0"/>
              <a:t> I </a:t>
            </a:r>
            <a:r>
              <a:rPr kumimoji="1" lang="ja-JP" altLang="en-US" sz="2400" dirty="0" smtClean="0"/>
              <a:t>へ</a:t>
            </a:r>
            <a:r>
              <a:rPr kumimoji="1" lang="ja-JP" altLang="en-US" sz="2400" dirty="0" smtClean="0"/>
              <a:t>の代入が含まれていては</a:t>
            </a:r>
            <a:r>
              <a:rPr kumimoji="1" lang="ja-JP" altLang="en-US" sz="2400" dirty="0" smtClean="0"/>
              <a:t>ならない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03648" y="3356992"/>
            <a:ext cx="4942379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sz="24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  <a:cs typeface="Consolas" pitchFamily="49" charset="0"/>
              </a:rPr>
              <a:t> = a; </a:t>
            </a:r>
            <a:r>
              <a:rPr lang="en-US" altLang="ja-JP" sz="24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kumimoji="1" lang="en-US" altLang="ja-JP" sz="2400" dirty="0" smtClean="0">
                <a:latin typeface="Consolas" pitchFamily="49" charset="0"/>
                <a:cs typeface="Consolas" pitchFamily="49" charset="0"/>
              </a:rPr>
              <a:t>&lt; m; </a:t>
            </a:r>
            <a:r>
              <a:rPr kumimoji="1" lang="en-US" altLang="ja-JP" sz="2400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  <a:cs typeface="Consolas" pitchFamily="49" charset="0"/>
              </a:rPr>
              <a:t> += d) {</a:t>
            </a:r>
          </a:p>
          <a:p>
            <a:r>
              <a:rPr lang="en-US" altLang="ja-JP" sz="2400" dirty="0" smtClean="0">
                <a:latin typeface="Consolas" pitchFamily="49" charset="0"/>
                <a:cs typeface="Consolas" pitchFamily="49" charset="0"/>
              </a:rPr>
              <a:t>    ...</a:t>
            </a:r>
          </a:p>
          <a:p>
            <a:r>
              <a:rPr kumimoji="1" lang="en-US" altLang="ja-JP" sz="2400" dirty="0" smtClean="0">
                <a:latin typeface="Consolas" pitchFamily="49" charset="0"/>
                <a:cs typeface="Consolas" pitchFamily="49" charset="0"/>
              </a:rPr>
              <a:t>    ...</a:t>
            </a:r>
          </a:p>
          <a:p>
            <a:r>
              <a:rPr lang="en-US" altLang="ja-JP" sz="2400" dirty="0" smtClean="0">
                <a:latin typeface="Consolas" pitchFamily="49" charset="0"/>
                <a:cs typeface="Consolas" pitchFamily="49" charset="0"/>
              </a:rPr>
              <a:t>    ...</a:t>
            </a:r>
            <a:endParaRPr kumimoji="1" lang="en-US" altLang="ja-JP" sz="24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sz="24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ループの正規化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i</a:t>
            </a:r>
            <a:r>
              <a:rPr lang="en-US" altLang="ja-JP" dirty="0" smtClean="0"/>
              <a:t> = 0, 1, 2, .</a:t>
            </a:r>
            <a:r>
              <a:rPr lang="en-US" altLang="ja-JP" dirty="0" smtClean="0"/>
              <a:t>.. </a:t>
            </a:r>
            <a:r>
              <a:rPr lang="ja-JP" altLang="en-US" dirty="0" smtClean="0"/>
              <a:t>と</a:t>
            </a:r>
            <a:r>
              <a:rPr lang="ja-JP" altLang="en-US" dirty="0" smtClean="0"/>
              <a:t>回す形のループへ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あらかじめ変換しておくと以後が楽に</a:t>
            </a:r>
            <a:r>
              <a:rPr lang="ja-JP" altLang="en-US" dirty="0" smtClean="0"/>
              <a:t>なる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3501008"/>
            <a:ext cx="3730508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a;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m;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+= d)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...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...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53668" y="3501008"/>
            <a:ext cx="4363695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(m-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a+d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)/d;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...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a +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*d</a:t>
            </a:r>
            <a:r>
              <a:rPr lang="ja-JP" altLang="en-US" dirty="0" smtClean="0">
                <a:latin typeface="Consolas" pitchFamily="49" charset="0"/>
                <a:cs typeface="Consolas" pitchFamily="49" charset="0"/>
              </a:rPr>
              <a:t>　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...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...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4137828" y="3843628"/>
            <a:ext cx="36004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完全ネストと不完全ネスト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sz="2600" dirty="0" smtClean="0"/>
              <a:t>完全ネストではループ全体を丸ごと最適化する事が</a:t>
            </a:r>
            <a:r>
              <a:rPr lang="ja-JP" altLang="en-US" sz="2600" dirty="0" smtClean="0"/>
              <a:t>容易</a:t>
            </a:r>
            <a:endParaRPr lang="en-US" altLang="ja-JP" sz="2600" dirty="0" smtClean="0"/>
          </a:p>
          <a:p>
            <a:r>
              <a:rPr kumimoji="1" lang="ja-JP" altLang="en-US" sz="2600" dirty="0" smtClean="0"/>
              <a:t>不完全ネストの場合</a:t>
            </a:r>
            <a:r>
              <a:rPr kumimoji="1" lang="ja-JP" altLang="en-US" sz="2600" dirty="0" smtClean="0"/>
              <a:t>は</a:t>
            </a:r>
            <a:r>
              <a:rPr lang="en-US" altLang="ja-JP" sz="2600" dirty="0"/>
              <a:t/>
            </a:r>
            <a:br>
              <a:rPr lang="en-US" altLang="ja-JP" sz="2600" dirty="0"/>
            </a:br>
            <a:r>
              <a:rPr kumimoji="1" lang="en-US" altLang="ja-JP" sz="2600" dirty="0" smtClean="0"/>
              <a:t>(</a:t>
            </a:r>
            <a:r>
              <a:rPr kumimoji="1" lang="ja-JP" altLang="en-US" sz="2600" dirty="0" smtClean="0"/>
              <a:t>基本的に</a:t>
            </a:r>
            <a:r>
              <a:rPr kumimoji="1" lang="en-US" altLang="ja-JP" sz="2600" dirty="0" smtClean="0"/>
              <a:t>) </a:t>
            </a:r>
            <a:r>
              <a:rPr kumimoji="1" lang="ja-JP" altLang="en-US" sz="2600" dirty="0" smtClean="0"/>
              <a:t>内側</a:t>
            </a:r>
            <a:r>
              <a:rPr kumimoji="1" lang="ja-JP" altLang="en-US" sz="2600" dirty="0" smtClean="0"/>
              <a:t>のループから</a:t>
            </a:r>
            <a:r>
              <a:rPr lang="ja-JP" altLang="en-US" sz="2600" dirty="0" smtClean="0"/>
              <a:t>個別に</a:t>
            </a:r>
            <a:r>
              <a:rPr kumimoji="1" lang="ja-JP" altLang="en-US" sz="2600" dirty="0" smtClean="0"/>
              <a:t>最適化を</a:t>
            </a:r>
            <a:r>
              <a:rPr kumimoji="1" lang="ja-JP" altLang="en-US" sz="2600" dirty="0" smtClean="0"/>
              <a:t>行う</a:t>
            </a:r>
            <a:endParaRPr kumimoji="1" lang="ja-JP" altLang="en-US" sz="3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2060848"/>
            <a:ext cx="385714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(j = 0; j &lt; n; j++)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...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16016" y="2060848"/>
            <a:ext cx="3857146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altLang="ja-JP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...</a:t>
            </a:r>
            <a:endParaRPr kumimoji="1" lang="en-US" altLang="ja-JP" dirty="0" smtClean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(j = 0; j &lt; n; j++)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...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altLang="ja-JP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...</a:t>
            </a:r>
            <a:endParaRPr kumimoji="1" lang="en-US" altLang="ja-JP" dirty="0" smtClean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1628800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完全ネスト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12160" y="1628800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不</a:t>
            </a:r>
            <a:r>
              <a:rPr kumimoji="1" lang="ja-JP" altLang="en-US" dirty="0" smtClean="0"/>
              <a:t>完全ネスト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これからまずループ変換の例を示します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Loop Unrolling</a:t>
            </a:r>
          </a:p>
          <a:p>
            <a:pPr lvl="1"/>
            <a:r>
              <a:rPr kumimoji="1" lang="en-US" altLang="ja-JP" dirty="0" smtClean="0"/>
              <a:t>Loop Interchange</a:t>
            </a:r>
          </a:p>
          <a:p>
            <a:pPr lvl="1"/>
            <a:r>
              <a:rPr lang="en-US" altLang="ja-JP" dirty="0" smtClean="0"/>
              <a:t>Loop Fusion/Distribution</a:t>
            </a:r>
          </a:p>
          <a:p>
            <a:r>
              <a:rPr kumimoji="1" lang="ja-JP" altLang="en-US" dirty="0" smtClean="0"/>
              <a:t>その後必要な解析について説明</a:t>
            </a:r>
            <a:r>
              <a:rPr kumimoji="1" lang="ja-JP" altLang="en-US" dirty="0" smtClean="0"/>
              <a:t>します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Loop Unrolling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/>
              <a:t>効果</a:t>
            </a:r>
            <a:endParaRPr kumimoji="1" lang="en-US" altLang="ja-JP" sz="2800" dirty="0" smtClean="0"/>
          </a:p>
          <a:p>
            <a:pPr lvl="1"/>
            <a:r>
              <a:rPr lang="ja-JP" altLang="en-US" sz="2400" dirty="0" smtClean="0"/>
              <a:t>ジャンプのオーバヘッド削減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スケジューリングの効果向上</a:t>
            </a:r>
            <a:endParaRPr kumimoji="1" lang="en-US" altLang="ja-JP" sz="2400" dirty="0" smtClean="0"/>
          </a:p>
          <a:p>
            <a:r>
              <a:rPr kumimoji="1" lang="ja-JP" altLang="en-US" sz="2800" dirty="0" smtClean="0"/>
              <a:t>副作用</a:t>
            </a:r>
            <a:endParaRPr kumimoji="1" lang="en-US" altLang="ja-JP" sz="2800" dirty="0" smtClean="0"/>
          </a:p>
          <a:p>
            <a:pPr lvl="1"/>
            <a:r>
              <a:rPr lang="ja-JP" altLang="en-US" sz="2400" dirty="0" smtClean="0"/>
              <a:t>レジスタ負荷増大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コードサイズ増大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4581128"/>
            <a:ext cx="335059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..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76056" y="4005064"/>
            <a:ext cx="3730508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+=3)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..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.. a[i+1] ..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 a[i+2] ..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i-3;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.. a[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] ..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4267078" y="4682753"/>
            <a:ext cx="50405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Loop Interchange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効果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キャッシュ効率が向上</a:t>
            </a:r>
            <a:r>
              <a:rPr kumimoji="1" lang="ja-JP" altLang="en-US" dirty="0" smtClean="0"/>
              <a:t>する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(</a:t>
            </a:r>
            <a:r>
              <a:rPr lang="ja-JP" altLang="en-US" dirty="0" smtClean="0"/>
              <a:t>配列のレイアウト・サイズに依る</a:t>
            </a:r>
            <a:r>
              <a:rPr lang="en-US" altLang="ja-JP" dirty="0" smtClean="0"/>
              <a:t>)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3861048"/>
            <a:ext cx="385714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(j = 0; j &lt; n; j++)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..</a:t>
            </a:r>
            <a:r>
              <a:rPr lang="ja-JP" alt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a[j][i]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04048" y="3861048"/>
            <a:ext cx="385714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for (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&lt; n;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for (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&lt; m; 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++) {</a:t>
            </a:r>
            <a:endParaRPr kumimoji="1" lang="en-US" altLang="ja-JP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        .. a[j][i] ..</a:t>
            </a:r>
          </a:p>
          <a:p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4427984" y="4293096"/>
            <a:ext cx="43204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5133</TotalTime>
  <Words>2110</Words>
  <Application>Microsoft Macintosh PowerPoint</Application>
  <PresentationFormat>画面に合わせる (4:3)</PresentationFormat>
  <Paragraphs>332</Paragraphs>
  <Slides>31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2" baseType="lpstr">
      <vt:lpstr>Office テーマ</vt:lpstr>
      <vt:lpstr>コンパイラ演習 第 10 回 (2011/12/15)</vt:lpstr>
      <vt:lpstr>今回の内容</vt:lpstr>
      <vt:lpstr>ループ最適化とは</vt:lpstr>
      <vt:lpstr>Do-All型ループとは</vt:lpstr>
      <vt:lpstr>ループの正規化</vt:lpstr>
      <vt:lpstr>完全ネストと不完全ネスト</vt:lpstr>
      <vt:lpstr>PowerPoint プレゼンテーション</vt:lpstr>
      <vt:lpstr>Loop Unrolling</vt:lpstr>
      <vt:lpstr>Loop Interchange</vt:lpstr>
      <vt:lpstr>Loop Fusion/Distribution</vt:lpstr>
      <vt:lpstr>ループ依存検査</vt:lpstr>
      <vt:lpstr>ループ独立依存とループ繰越し依存</vt:lpstr>
      <vt:lpstr>ループ依存グラフ</vt:lpstr>
      <vt:lpstr>Loop Unrolling ができる条件</vt:lpstr>
      <vt:lpstr>Loop Interchange ができる条件</vt:lpstr>
      <vt:lpstr>Loop Interchange ができる例</vt:lpstr>
      <vt:lpstr>Loop Interchangeができない例</vt:lpstr>
      <vt:lpstr>Loop Interchangeができない例の図</vt:lpstr>
      <vt:lpstr>Loop Distribution ができる条件</vt:lpstr>
      <vt:lpstr>並列計算の分類</vt:lpstr>
      <vt:lpstr>自動並列化の技術</vt:lpstr>
      <vt:lpstr>ループ並列化</vt:lpstr>
      <vt:lpstr>Scalar Expansion</vt:lpstr>
      <vt:lpstr>Loop strip mining</vt:lpstr>
      <vt:lpstr>型によるデータ並列性</vt:lpstr>
      <vt:lpstr>共通課題</vt:lpstr>
      <vt:lpstr>課題 1</vt:lpstr>
      <vt:lpstr>課題 2</vt:lpstr>
      <vt:lpstr>課題 2 (続き)</vt:lpstr>
      <vt:lpstr>コンパイラ係向け課題</vt:lpstr>
      <vt:lpstr>課題の提出先と締め切り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 第 4 回</dc:title>
  <dc:creator>tsuzuki</dc:creator>
  <cp:lastModifiedBy>T</cp:lastModifiedBy>
  <cp:revision>459</cp:revision>
  <dcterms:created xsi:type="dcterms:W3CDTF">2007-10-04T07:09:39Z</dcterms:created>
  <dcterms:modified xsi:type="dcterms:W3CDTF">2011-12-15T04:28:49Z</dcterms:modified>
</cp:coreProperties>
</file>