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45"/>
  </p:notesMasterIdLst>
  <p:handoutMasterIdLst>
    <p:handoutMasterId r:id="rId46"/>
  </p:handoutMasterIdLst>
  <p:sldIdLst>
    <p:sldId id="294" r:id="rId2"/>
    <p:sldId id="330" r:id="rId3"/>
    <p:sldId id="331" r:id="rId4"/>
    <p:sldId id="332" r:id="rId5"/>
    <p:sldId id="333" r:id="rId6"/>
    <p:sldId id="334" r:id="rId7"/>
    <p:sldId id="335" r:id="rId8"/>
    <p:sldId id="336" r:id="rId9"/>
    <p:sldId id="348" r:id="rId10"/>
    <p:sldId id="349" r:id="rId11"/>
    <p:sldId id="370" r:id="rId12"/>
    <p:sldId id="346" r:id="rId13"/>
    <p:sldId id="337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38" r:id="rId25"/>
    <p:sldId id="339" r:id="rId26"/>
    <p:sldId id="361" r:id="rId27"/>
    <p:sldId id="362" r:id="rId28"/>
    <p:sldId id="363" r:id="rId29"/>
    <p:sldId id="364" r:id="rId30"/>
    <p:sldId id="365" r:id="rId31"/>
    <p:sldId id="366" r:id="rId32"/>
    <p:sldId id="367" r:id="rId33"/>
    <p:sldId id="340" r:id="rId34"/>
    <p:sldId id="368" r:id="rId35"/>
    <p:sldId id="341" r:id="rId36"/>
    <p:sldId id="342" r:id="rId37"/>
    <p:sldId id="343" r:id="rId38"/>
    <p:sldId id="369" r:id="rId39"/>
    <p:sldId id="296" r:id="rId40"/>
    <p:sldId id="344" r:id="rId41"/>
    <p:sldId id="345" r:id="rId42"/>
    <p:sldId id="347" r:id="rId43"/>
    <p:sldId id="275" r:id="rId44"/>
  </p:sldIdLst>
  <p:sldSz cx="9144000" cy="6858000" type="screen4x3"/>
  <p:notesSz cx="6778625" cy="9910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8000"/>
    <a:srgbClr val="006400"/>
    <a:srgbClr val="DFDDFF"/>
    <a:srgbClr val="E6FFFF"/>
    <a:srgbClr val="DCDCDC"/>
    <a:srgbClr val="FFDCB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66" autoAdjust="0"/>
  </p:normalViewPr>
  <p:slideViewPr>
    <p:cSldViewPr>
      <p:cViewPr varScale="1">
        <p:scale>
          <a:sx n="101" d="100"/>
          <a:sy n="101" d="100"/>
        </p:scale>
        <p:origin x="-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39652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B3D51-777F-475A-B902-E15AB88B116D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39652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C8D23-ECC7-40E8-9ECB-04D50D7519D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363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0163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BE180-F48B-41EC-9FC0-1E6907B3D513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3000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7863" y="4706938"/>
            <a:ext cx="5422900" cy="4460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0163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6B9C1-6837-4AC9-993C-5D557412C84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43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6B9C1-6837-4AC9-993C-5D557412C842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50BBC-67CE-457D-8EBD-96D8DD0D6E17}" type="datetimeFigureOut">
              <a:rPr kumimoji="1" lang="ja-JP" altLang="en-US" smtClean="0"/>
              <a:pPr/>
              <a:t>11/12/07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4529"/>
            <a:ext cx="7772400" cy="2184405"/>
          </a:xfrm>
        </p:spPr>
        <p:txBody>
          <a:bodyPr/>
          <a:lstStyle/>
          <a:p>
            <a:r>
              <a:rPr lang="ja-JP" altLang="en-US" dirty="0" smtClean="0"/>
              <a:t>コンパイラ演習</a:t>
            </a:r>
            <a:br>
              <a:rPr lang="ja-JP" altLang="en-US" dirty="0" smtClean="0"/>
            </a:br>
            <a:r>
              <a:rPr lang="ja-JP" altLang="en-US" dirty="0" smtClean="0"/>
              <a:t>第 </a:t>
            </a:r>
            <a:r>
              <a:rPr lang="en-US" altLang="ja-JP" dirty="0" smtClean="0"/>
              <a:t>9 </a:t>
            </a:r>
            <a:r>
              <a:rPr lang="ja-JP" altLang="en-US" dirty="0" smtClean="0"/>
              <a:t>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(2011/12/08)</a:t>
            </a:r>
            <a:endParaRPr lang="ja-JP" altLang="en-US" dirty="0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971800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中村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晃一　野瀬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貴史　前田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俊行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秋山 茂樹　池尻 拓朗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鈴木 友博　渡邊 裕貴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潮田 資秀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小酒井 隆広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山下 諒蔵　佐藤 春旗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大山 恵弘　佐藤 秀明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住井 英二郎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資源制約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資源</a:t>
            </a:r>
            <a:r>
              <a:rPr kumimoji="1" lang="ja-JP" altLang="en-US" dirty="0" smtClean="0"/>
              <a:t>制約</a:t>
            </a:r>
            <a:r>
              <a:rPr lang="en-US" altLang="ja-JP" dirty="0" smtClean="0"/>
              <a:t>: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演算器</a:t>
            </a:r>
            <a:r>
              <a:rPr kumimoji="1" lang="ja-JP" altLang="en-US" dirty="0" smtClean="0"/>
              <a:t>等が使用可能か</a:t>
            </a:r>
            <a:r>
              <a:rPr kumimoji="1" lang="ja-JP" altLang="en-US" dirty="0" smtClean="0"/>
              <a:t>どうか</a:t>
            </a:r>
            <a:r>
              <a:rPr kumimoji="1" lang="en-US" altLang="ja-JP" dirty="0" smtClean="0"/>
              <a:t>?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テーブルを作成して管理</a:t>
            </a:r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graphicFrame>
        <p:nvGraphicFramePr>
          <p:cNvPr id="21" name="表 20"/>
          <p:cNvGraphicFramePr>
            <a:graphicFrameLocks noGrp="1"/>
          </p:cNvGraphicFramePr>
          <p:nvPr/>
        </p:nvGraphicFramePr>
        <p:xfrm>
          <a:off x="1714480" y="2786058"/>
          <a:ext cx="4429155" cy="142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85"/>
                <a:gridCol w="1476385"/>
                <a:gridCol w="1476385"/>
              </a:tblGrid>
              <a:tr h="4762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ALU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FADD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MEM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</a:t>
                      </a:r>
                      <a:r>
                        <a:rPr kumimoji="1" lang="en-US" altLang="ja-JP" sz="2000" baseline="0" dirty="0" smtClean="0"/>
                        <a:t> = </a:t>
                      </a:r>
                      <a:r>
                        <a:rPr kumimoji="1" lang="en-US" altLang="ja-JP" sz="2000" baseline="0" dirty="0" err="1" smtClean="0"/>
                        <a:t>fadd</a:t>
                      </a:r>
                      <a:r>
                        <a:rPr kumimoji="1" lang="en-US" altLang="ja-JP" sz="2000" baseline="0" dirty="0" smtClean="0"/>
                        <a:t> a 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x = load p[0]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6286512" y="3286124"/>
            <a:ext cx="12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ステージ</a:t>
            </a:r>
            <a:r>
              <a:rPr kumimoji="1" lang="en-US" altLang="ja-JP" dirty="0" smtClean="0"/>
              <a:t> 1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286512" y="3786190"/>
            <a:ext cx="12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ステージ</a:t>
            </a:r>
            <a:r>
              <a:rPr lang="en-US" altLang="ja-JP" dirty="0" smtClean="0"/>
              <a:t> 2</a:t>
            </a:r>
            <a:endParaRPr kumimoji="1" lang="ja-JP" altLang="en-US" dirty="0"/>
          </a:p>
        </p:txBody>
      </p:sp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1785918" y="4857760"/>
          <a:ext cx="4429155" cy="142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85"/>
                <a:gridCol w="1476385"/>
                <a:gridCol w="1476385"/>
              </a:tblGrid>
              <a:tr h="4762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ALU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FADD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MEM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c</a:t>
                      </a:r>
                      <a:r>
                        <a:rPr kumimoji="1" lang="en-US" altLang="ja-JP" sz="2000" baseline="0" dirty="0" smtClean="0"/>
                        <a:t> = </a:t>
                      </a:r>
                      <a:r>
                        <a:rPr kumimoji="1" lang="en-US" altLang="ja-JP" sz="2000" baseline="0" dirty="0" err="1" smtClean="0"/>
                        <a:t>fadd</a:t>
                      </a:r>
                      <a:r>
                        <a:rPr kumimoji="1" lang="en-US" altLang="ja-JP" sz="2000" baseline="0" dirty="0" smtClean="0"/>
                        <a:t> a 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x = load p[0]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テキスト ボックス 25"/>
          <p:cNvSpPr txBox="1"/>
          <p:nvPr/>
        </p:nvSpPr>
        <p:spPr>
          <a:xfrm>
            <a:off x="6357950" y="5357826"/>
            <a:ext cx="12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ステージ</a:t>
            </a:r>
            <a:r>
              <a:rPr kumimoji="1" lang="en-US" altLang="ja-JP" dirty="0" smtClean="0"/>
              <a:t> 1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357950" y="5857892"/>
            <a:ext cx="12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ステージ</a:t>
            </a:r>
            <a:r>
              <a:rPr lang="en-US" altLang="ja-JP" dirty="0" smtClean="0"/>
              <a:t> 2</a:t>
            </a:r>
            <a:endParaRPr kumimoji="1" lang="ja-JP" altLang="en-US" dirty="0"/>
          </a:p>
        </p:txBody>
      </p:sp>
      <p:sp>
        <p:nvSpPr>
          <p:cNvPr id="28" name="下矢印 27"/>
          <p:cNvSpPr/>
          <p:nvPr/>
        </p:nvSpPr>
        <p:spPr>
          <a:xfrm>
            <a:off x="3857620" y="4357694"/>
            <a:ext cx="64294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57158" y="357187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cycle n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57158" y="5715016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cycle n+1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レイテンシ制約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2596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レイテンシ</a:t>
            </a:r>
            <a:r>
              <a:rPr lang="ja-JP" altLang="en-US" dirty="0" smtClean="0"/>
              <a:t>制約</a:t>
            </a:r>
            <a:r>
              <a:rPr lang="en-US" altLang="ja-JP" dirty="0" smtClean="0"/>
              <a:t>: </a:t>
            </a:r>
            <a:r>
              <a:rPr lang="ja-JP" altLang="en-US" dirty="0" smtClean="0"/>
              <a:t>演算</a:t>
            </a:r>
            <a:r>
              <a:rPr lang="ja-JP" altLang="en-US" dirty="0" smtClean="0"/>
              <a:t>結果が使用可能か</a:t>
            </a:r>
            <a:r>
              <a:rPr lang="ja-JP" altLang="en-US" dirty="0" smtClean="0"/>
              <a:t>どうか</a:t>
            </a:r>
            <a:r>
              <a:rPr lang="en-US" altLang="ja-JP" dirty="0" smtClean="0"/>
              <a:t>?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Ready </a:t>
            </a:r>
            <a:r>
              <a:rPr lang="en-US" altLang="ja-JP" dirty="0" smtClean="0"/>
              <a:t>set </a:t>
            </a:r>
            <a:r>
              <a:rPr lang="ja-JP" altLang="en-US" dirty="0" smtClean="0"/>
              <a:t>の</a:t>
            </a:r>
            <a:r>
              <a:rPr lang="ja-JP" altLang="en-US" dirty="0" smtClean="0"/>
              <a:t>各命令に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あと何サイクル待つ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必要がある</a:t>
            </a:r>
            <a:r>
              <a:rPr lang="ja-JP" altLang="en-US" dirty="0" smtClean="0"/>
              <a:t>か</a:t>
            </a:r>
            <a:r>
              <a:rPr lang="ja-JP" altLang="en-US" dirty="0" smtClean="0"/>
              <a:t>を表す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カウンタを付与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grpSp>
        <p:nvGrpSpPr>
          <p:cNvPr id="5" name="グループ化 37"/>
          <p:cNvGrpSpPr/>
          <p:nvPr/>
        </p:nvGrpSpPr>
        <p:grpSpPr>
          <a:xfrm>
            <a:off x="5036347" y="3071810"/>
            <a:ext cx="504056" cy="1728192"/>
            <a:chOff x="5929322" y="4705194"/>
            <a:chExt cx="504056" cy="1728192"/>
          </a:xfrm>
        </p:grpSpPr>
        <p:sp>
          <p:nvSpPr>
            <p:cNvPr id="8" name="円/楕円 7"/>
            <p:cNvSpPr/>
            <p:nvPr/>
          </p:nvSpPr>
          <p:spPr>
            <a:xfrm>
              <a:off x="5929322" y="4705194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i1</a:t>
              </a:r>
              <a:endParaRPr kumimoji="1" lang="ja-JP" altLang="en-US" dirty="0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5929322" y="5929330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i2</a:t>
              </a:r>
              <a:endParaRPr kumimoji="1" lang="ja-JP" altLang="en-US" dirty="0"/>
            </a:p>
          </p:txBody>
        </p:sp>
        <p:cxnSp>
          <p:nvCxnSpPr>
            <p:cNvPr id="16" name="直線矢印コネクタ 15"/>
            <p:cNvCxnSpPr>
              <a:stCxn id="8" idx="4"/>
              <a:endCxn id="9" idx="0"/>
            </p:cNvCxnSpPr>
            <p:nvPr/>
          </p:nvCxnSpPr>
          <p:spPr>
            <a:xfrm rot="5400000">
              <a:off x="5821310" y="5569290"/>
              <a:ext cx="7200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円/楕円 39"/>
          <p:cNvSpPr/>
          <p:nvPr/>
        </p:nvSpPr>
        <p:spPr>
          <a:xfrm>
            <a:off x="6357950" y="3071810"/>
            <a:ext cx="504056" cy="504056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  <p:sp>
        <p:nvSpPr>
          <p:cNvPr id="41" name="円/楕円 40"/>
          <p:cNvSpPr/>
          <p:nvPr/>
        </p:nvSpPr>
        <p:spPr>
          <a:xfrm>
            <a:off x="6357950" y="4295946"/>
            <a:ext cx="504056" cy="50405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cxnSp>
        <p:nvCxnSpPr>
          <p:cNvPr id="42" name="直線矢印コネクタ 41"/>
          <p:cNvCxnSpPr>
            <a:stCxn id="40" idx="4"/>
            <a:endCxn id="41" idx="0"/>
          </p:cNvCxnSpPr>
          <p:nvPr/>
        </p:nvCxnSpPr>
        <p:spPr>
          <a:xfrm rot="5400000">
            <a:off x="6249938" y="3935906"/>
            <a:ext cx="720080" cy="158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円/楕円 45"/>
          <p:cNvSpPr/>
          <p:nvPr/>
        </p:nvSpPr>
        <p:spPr>
          <a:xfrm>
            <a:off x="7679553" y="4295946"/>
            <a:ext cx="504056" cy="50405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sp>
        <p:nvSpPr>
          <p:cNvPr id="54" name="右矢印 53"/>
          <p:cNvSpPr/>
          <p:nvPr/>
        </p:nvSpPr>
        <p:spPr>
          <a:xfrm>
            <a:off x="5750727" y="3750471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右矢印 54"/>
          <p:cNvSpPr/>
          <p:nvPr/>
        </p:nvSpPr>
        <p:spPr>
          <a:xfrm>
            <a:off x="7036611" y="3750471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36479" y="43934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322363" y="43934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822297" y="300037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発行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86314" y="250030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cycle n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143636" y="2500306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cycle n+1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572396" y="2500306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cycle n+2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643438" y="31432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リストスケジューリング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14350"/>
            <a:r>
              <a:rPr lang="ja-JP" altLang="en-US" dirty="0" smtClean="0"/>
              <a:t>全命令を並べ終わるまで以下を繰り返す。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altLang="ja-JP" sz="2000" dirty="0" smtClean="0"/>
              <a:t>Ready </a:t>
            </a:r>
            <a:r>
              <a:rPr lang="en-US" altLang="ja-JP" sz="2000" dirty="0" smtClean="0"/>
              <a:t>set </a:t>
            </a:r>
            <a:r>
              <a:rPr lang="ja-JP" altLang="en-US" sz="2000" dirty="0" smtClean="0"/>
              <a:t>に</a:t>
            </a:r>
            <a:r>
              <a:rPr lang="ja-JP" altLang="en-US" sz="2000" dirty="0" smtClean="0"/>
              <a:t>実行可能な命令</a:t>
            </a:r>
            <a:r>
              <a:rPr lang="ja-JP" altLang="en-US" sz="2000" dirty="0" smtClean="0"/>
              <a:t>あれば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u="sng" dirty="0" smtClean="0"/>
              <a:t>優先度</a:t>
            </a:r>
            <a:r>
              <a:rPr lang="ja-JP" altLang="en-US" sz="2000" dirty="0" smtClean="0"/>
              <a:t>の高い命令を一つ取り出し並べる</a:t>
            </a:r>
            <a:endParaRPr lang="en-US" altLang="ja-JP" sz="1800" dirty="0" smtClean="0"/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sz="2000" dirty="0" smtClean="0"/>
              <a:t>グラフ</a:t>
            </a:r>
            <a:r>
              <a:rPr kumimoji="1" lang="ja-JP" altLang="en-US" sz="2000" dirty="0" smtClean="0"/>
              <a:t>、</a:t>
            </a:r>
            <a:r>
              <a:rPr lang="en-US" altLang="ja-JP" sz="2000" dirty="0"/>
              <a:t>r</a:t>
            </a:r>
            <a:r>
              <a:rPr kumimoji="1" lang="en-US" altLang="ja-JP" sz="2000" dirty="0" smtClean="0"/>
              <a:t>eady set </a:t>
            </a:r>
            <a:r>
              <a:rPr kumimoji="1" lang="ja-JP" altLang="en-US" sz="2000" dirty="0" smtClean="0"/>
              <a:t>を</a:t>
            </a:r>
            <a:r>
              <a:rPr kumimoji="1" lang="ja-JP" altLang="en-US" sz="2000" dirty="0" smtClean="0"/>
              <a:t>更新</a:t>
            </a:r>
            <a:endParaRPr kumimoji="1" lang="en-US" altLang="ja-JP" sz="2000" dirty="0" smtClean="0"/>
          </a:p>
          <a:p>
            <a:pPr marL="1371600" lvl="2" indent="-514350">
              <a:buFont typeface="Wingdings" pitchFamily="2" charset="2"/>
              <a:buChar char="l"/>
            </a:pPr>
            <a:r>
              <a:rPr lang="ja-JP" altLang="en-US" sz="1600" dirty="0" smtClean="0"/>
              <a:t>資源制約・レイテンシ制約</a:t>
            </a:r>
            <a:r>
              <a:rPr lang="ja-JP" altLang="en-US" sz="1600" dirty="0" smtClean="0"/>
              <a:t>を</a:t>
            </a:r>
            <a:r>
              <a:rPr lang="en-US" altLang="ja-JP" sz="1600" dirty="0" smtClean="0"/>
              <a:t> 1 </a:t>
            </a:r>
            <a:r>
              <a:rPr lang="ja-JP" altLang="en-US" sz="1600" dirty="0" smtClean="0"/>
              <a:t>サイクル分</a:t>
            </a:r>
            <a:r>
              <a:rPr lang="ja-JP" altLang="en-US" sz="1600" dirty="0" smtClean="0"/>
              <a:t>更新</a:t>
            </a:r>
            <a:endParaRPr kumimoji="1" lang="en-US" altLang="ja-JP" sz="1600" dirty="0" smtClean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683568" y="4077073"/>
            <a:ext cx="2319968" cy="2595169"/>
            <a:chOff x="1027896" y="4387260"/>
            <a:chExt cx="1627537" cy="2356724"/>
          </a:xfrm>
        </p:grpSpPr>
        <p:sp>
          <p:nvSpPr>
            <p:cNvPr id="4" name="円/楕円 3"/>
            <p:cNvSpPr/>
            <p:nvPr/>
          </p:nvSpPr>
          <p:spPr>
            <a:xfrm>
              <a:off x="1027896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i1</a:t>
              </a:r>
              <a:endParaRPr kumimoji="1" lang="ja-JP" altLang="en-US" dirty="0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1027896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i2</a:t>
              </a:r>
              <a:endParaRPr kumimoji="1" lang="ja-JP" altLang="en-US" dirty="0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1678911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i3</a:t>
              </a:r>
              <a:endParaRPr kumimoji="1" lang="ja-JP" altLang="en-US" dirty="0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1678911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i4</a:t>
              </a:r>
              <a:endParaRPr kumimoji="1" lang="ja-JP" altLang="en-US" dirty="0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428521" y="584680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i5</a:t>
              </a:r>
              <a:endParaRPr kumimoji="1" lang="ja-JP" altLang="en-US" dirty="0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2304887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i6</a:t>
              </a:r>
              <a:endParaRPr kumimoji="1" lang="ja-JP" altLang="en-US" dirty="0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304887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i7</a:t>
              </a:r>
              <a:endParaRPr kumimoji="1" lang="ja-JP" altLang="en-US" dirty="0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1735121" y="6414409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i8</a:t>
              </a:r>
              <a:endParaRPr kumimoji="1" lang="ja-JP" altLang="en-US" dirty="0"/>
            </a:p>
          </p:txBody>
        </p:sp>
        <p:cxnSp>
          <p:nvCxnSpPr>
            <p:cNvPr id="12" name="直線矢印コネクタ 11"/>
            <p:cNvCxnSpPr>
              <a:stCxn id="4" idx="4"/>
              <a:endCxn id="5" idx="0"/>
            </p:cNvCxnSpPr>
            <p:nvPr/>
          </p:nvCxnSpPr>
          <p:spPr>
            <a:xfrm rot="5400000">
              <a:off x="96775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>
              <a:stCxn id="5" idx="4"/>
              <a:endCxn id="8" idx="0"/>
            </p:cNvCxnSpPr>
            <p:nvPr/>
          </p:nvCxnSpPr>
          <p:spPr>
            <a:xfrm rot="16200000" flipH="1">
              <a:off x="1238694" y="5481707"/>
              <a:ext cx="329575" cy="4006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>
              <a:stCxn id="6" idx="4"/>
              <a:endCxn id="7" idx="0"/>
            </p:cNvCxnSpPr>
            <p:nvPr/>
          </p:nvCxnSpPr>
          <p:spPr>
            <a:xfrm rot="5400000">
              <a:off x="1618774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>
              <a:stCxn id="7" idx="4"/>
              <a:endCxn id="8" idx="0"/>
            </p:cNvCxnSpPr>
            <p:nvPr/>
          </p:nvCxnSpPr>
          <p:spPr>
            <a:xfrm rot="5400000">
              <a:off x="1564202" y="5556824"/>
              <a:ext cx="329575" cy="2503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>
              <a:stCxn id="8" idx="4"/>
              <a:endCxn id="11" idx="0"/>
            </p:cNvCxnSpPr>
            <p:nvPr/>
          </p:nvCxnSpPr>
          <p:spPr>
            <a:xfrm rot="16200000" flipH="1">
              <a:off x="1638082" y="6142094"/>
              <a:ext cx="238026" cy="306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 rot="5400000">
              <a:off x="224474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>
              <a:stCxn id="10" idx="4"/>
              <a:endCxn id="11" idx="0"/>
            </p:cNvCxnSpPr>
            <p:nvPr/>
          </p:nvCxnSpPr>
          <p:spPr>
            <a:xfrm rot="5400000">
              <a:off x="1746689" y="5680937"/>
              <a:ext cx="897177" cy="5697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正方形/長方形 22"/>
          <p:cNvSpPr/>
          <p:nvPr/>
        </p:nvSpPr>
        <p:spPr>
          <a:xfrm>
            <a:off x="467544" y="3861048"/>
            <a:ext cx="2880320" cy="79208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419872" y="4077072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Ｒ</a:t>
            </a:r>
            <a:endParaRPr kumimoji="1" lang="ja-JP" altLang="en-US" b="1" dirty="0"/>
          </a:p>
        </p:txBody>
      </p:sp>
      <p:sp>
        <p:nvSpPr>
          <p:cNvPr id="27" name="正方形/長方形 26"/>
          <p:cNvSpPr/>
          <p:nvPr/>
        </p:nvSpPr>
        <p:spPr>
          <a:xfrm>
            <a:off x="2555776" y="6093296"/>
            <a:ext cx="360040" cy="5486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？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2915816" y="6093296"/>
            <a:ext cx="360040" cy="5486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？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3275856" y="6093296"/>
            <a:ext cx="576064" cy="5486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・・・</a:t>
            </a:r>
            <a:endParaRPr kumimoji="1" lang="ja-JP" altLang="en-US" dirty="0"/>
          </a:p>
        </p:txBody>
      </p:sp>
      <p:sp>
        <p:nvSpPr>
          <p:cNvPr id="40" name="円/楕円 39"/>
          <p:cNvSpPr/>
          <p:nvPr/>
        </p:nvSpPr>
        <p:spPr>
          <a:xfrm>
            <a:off x="5364088" y="4958451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sp>
        <p:nvSpPr>
          <p:cNvPr id="41" name="円/楕円 40"/>
          <p:cNvSpPr/>
          <p:nvPr/>
        </p:nvSpPr>
        <p:spPr>
          <a:xfrm>
            <a:off x="6292075" y="4077073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i3</a:t>
            </a:r>
            <a:endParaRPr kumimoji="1" lang="ja-JP" altLang="en-US" dirty="0"/>
          </a:p>
        </p:txBody>
      </p:sp>
      <p:sp>
        <p:nvSpPr>
          <p:cNvPr id="42" name="円/楕円 41"/>
          <p:cNvSpPr/>
          <p:nvPr/>
        </p:nvSpPr>
        <p:spPr>
          <a:xfrm>
            <a:off x="6292075" y="4958451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i4</a:t>
            </a:r>
            <a:endParaRPr kumimoji="1" lang="ja-JP" altLang="en-US" dirty="0"/>
          </a:p>
        </p:txBody>
      </p:sp>
      <p:sp>
        <p:nvSpPr>
          <p:cNvPr id="43" name="円/楕円 42"/>
          <p:cNvSpPr/>
          <p:nvPr/>
        </p:nvSpPr>
        <p:spPr>
          <a:xfrm>
            <a:off x="5935158" y="5684292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i5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7184371" y="4077073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i6</a:t>
            </a:r>
            <a:endParaRPr kumimoji="1" lang="ja-JP" altLang="en-US" dirty="0"/>
          </a:p>
        </p:txBody>
      </p:sp>
      <p:sp>
        <p:nvSpPr>
          <p:cNvPr id="45" name="円/楕円 44"/>
          <p:cNvSpPr/>
          <p:nvPr/>
        </p:nvSpPr>
        <p:spPr>
          <a:xfrm>
            <a:off x="7184371" y="4958451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i7</a:t>
            </a:r>
            <a:endParaRPr kumimoji="1" lang="ja-JP" altLang="en-US" dirty="0"/>
          </a:p>
        </p:txBody>
      </p:sp>
      <p:sp>
        <p:nvSpPr>
          <p:cNvPr id="46" name="円/楕円 45"/>
          <p:cNvSpPr/>
          <p:nvPr/>
        </p:nvSpPr>
        <p:spPr>
          <a:xfrm>
            <a:off x="6372200" y="6309322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i8</a:t>
            </a:r>
            <a:endParaRPr kumimoji="1" lang="ja-JP" altLang="en-US" dirty="0"/>
          </a:p>
        </p:txBody>
      </p:sp>
      <p:cxnSp>
        <p:nvCxnSpPr>
          <p:cNvPr id="48" name="直線矢印コネクタ 47"/>
          <p:cNvCxnSpPr>
            <a:stCxn id="40" idx="4"/>
            <a:endCxn id="43" idx="0"/>
          </p:cNvCxnSpPr>
          <p:nvPr/>
        </p:nvCxnSpPr>
        <p:spPr>
          <a:xfrm rot="16200000" flipH="1">
            <a:off x="5718005" y="5217297"/>
            <a:ext cx="362920" cy="5710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41" idx="4"/>
            <a:endCxn id="42" idx="0"/>
          </p:cNvCxnSpPr>
          <p:nvPr/>
        </p:nvCxnSpPr>
        <p:spPr>
          <a:xfrm rot="5400000">
            <a:off x="6282690" y="4699007"/>
            <a:ext cx="518458" cy="1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>
            <a:stCxn id="42" idx="4"/>
            <a:endCxn id="43" idx="0"/>
          </p:cNvCxnSpPr>
          <p:nvPr/>
        </p:nvCxnSpPr>
        <p:spPr>
          <a:xfrm rot="5400000">
            <a:off x="6182000" y="5324372"/>
            <a:ext cx="362920" cy="356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stCxn id="43" idx="4"/>
            <a:endCxn id="46" idx="0"/>
          </p:cNvCxnSpPr>
          <p:nvPr/>
        </p:nvCxnSpPr>
        <p:spPr>
          <a:xfrm rot="16200000" flipH="1">
            <a:off x="6272468" y="5959744"/>
            <a:ext cx="262109" cy="437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 rot="5400000">
            <a:off x="7174985" y="4699007"/>
            <a:ext cx="518458" cy="1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45" idx="4"/>
            <a:endCxn id="46" idx="0"/>
          </p:cNvCxnSpPr>
          <p:nvPr/>
        </p:nvCxnSpPr>
        <p:spPr>
          <a:xfrm rot="5400000">
            <a:off x="6534154" y="5409260"/>
            <a:ext cx="987950" cy="8121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8100392" y="4077072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Ｒ</a:t>
            </a:r>
            <a:endParaRPr kumimoji="1" lang="ja-JP" altLang="en-US" b="1" dirty="0"/>
          </a:p>
        </p:txBody>
      </p:sp>
      <p:sp>
        <p:nvSpPr>
          <p:cNvPr id="56" name="正方形/長方形 55"/>
          <p:cNvSpPr/>
          <p:nvPr/>
        </p:nvSpPr>
        <p:spPr>
          <a:xfrm>
            <a:off x="7236296" y="6093296"/>
            <a:ext cx="360040" cy="5486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  <p:sp>
        <p:nvSpPr>
          <p:cNvPr id="57" name="正方形/長方形 56"/>
          <p:cNvSpPr/>
          <p:nvPr/>
        </p:nvSpPr>
        <p:spPr>
          <a:xfrm>
            <a:off x="7596336" y="6093296"/>
            <a:ext cx="360040" cy="5486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？</a:t>
            </a:r>
            <a:endParaRPr kumimoji="1"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7956376" y="6093296"/>
            <a:ext cx="576064" cy="5486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・・・</a:t>
            </a:r>
            <a:endParaRPr kumimoji="1" lang="ja-JP" altLang="en-US" dirty="0"/>
          </a:p>
        </p:txBody>
      </p:sp>
      <p:sp>
        <p:nvSpPr>
          <p:cNvPr id="59" name="右矢印 58"/>
          <p:cNvSpPr/>
          <p:nvPr/>
        </p:nvSpPr>
        <p:spPr>
          <a:xfrm>
            <a:off x="3779912" y="4797152"/>
            <a:ext cx="936104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6" name="直線コネクタ 65"/>
          <p:cNvCxnSpPr/>
          <p:nvPr/>
        </p:nvCxnSpPr>
        <p:spPr>
          <a:xfrm rot="10800000">
            <a:off x="6156176" y="3933056"/>
            <a:ext cx="1656184" cy="0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 rot="5400000" flipH="1" flipV="1">
            <a:off x="5256076" y="3969060"/>
            <a:ext cx="936104" cy="864096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rot="5400000">
            <a:off x="4932040" y="5229200"/>
            <a:ext cx="720080" cy="0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0800000">
            <a:off x="5292080" y="5589240"/>
            <a:ext cx="720080" cy="0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 rot="5400000" flipH="1" flipV="1">
            <a:off x="5652120" y="5229200"/>
            <a:ext cx="720080" cy="0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rot="5400000">
            <a:off x="6012160" y="4653136"/>
            <a:ext cx="216024" cy="216024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>
            <a:off x="6228184" y="4653136"/>
            <a:ext cx="1584176" cy="0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 rot="5400000">
            <a:off x="7452320" y="4293096"/>
            <a:ext cx="720080" cy="0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スケジューリングの戦略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71612"/>
            <a:ext cx="8686800" cy="4525963"/>
          </a:xfrm>
        </p:spPr>
        <p:txBody>
          <a:bodyPr/>
          <a:lstStyle/>
          <a:p>
            <a:r>
              <a:rPr lang="ja-JP" altLang="en-US" dirty="0" smtClean="0"/>
              <a:t>何を優先的に取り出す</a:t>
            </a:r>
            <a:r>
              <a:rPr lang="ja-JP" altLang="en-US" dirty="0" smtClean="0"/>
              <a:t>か</a:t>
            </a:r>
            <a:r>
              <a:rPr lang="en-US" altLang="ja-JP" dirty="0" smtClean="0"/>
              <a:t>?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実行時間を優先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</a:t>
            </a:r>
            <a:r>
              <a:rPr lang="ja-JP" altLang="en-US" dirty="0" smtClean="0"/>
              <a:t>資源節約を優先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「優先度が高いが制約を満たさない命令」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と「優先度は低いが制約を満たす命令」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のどちらを先に並べるべき</a:t>
            </a:r>
            <a:r>
              <a:rPr lang="ja-JP" altLang="en-US" dirty="0" smtClean="0"/>
              <a:t>か</a:t>
            </a:r>
            <a:r>
              <a:rPr lang="en-US" altLang="ja-JP" dirty="0" smtClean="0"/>
              <a:t>?</a:t>
            </a:r>
            <a:endParaRPr lang="ja-JP" altLang="en-US" dirty="0" smtClean="0"/>
          </a:p>
          <a:p>
            <a:r>
              <a:rPr lang="ja-JP" altLang="en-US" dirty="0" smtClean="0"/>
              <a:t>どれくらい真面目に計算する</a:t>
            </a:r>
            <a:r>
              <a:rPr lang="ja-JP" altLang="en-US" dirty="0" smtClean="0"/>
              <a:t>か</a:t>
            </a:r>
            <a:r>
              <a:rPr lang="en-US" altLang="ja-JP" dirty="0" smtClean="0"/>
              <a:t>?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最適なスケジューリングを行う事は一般</a:t>
            </a:r>
            <a:r>
              <a:rPr lang="ja-JP" altLang="en-US" dirty="0" smtClean="0"/>
              <a:t>に</a:t>
            </a:r>
            <a:r>
              <a:rPr lang="en-US" altLang="ja-JP" dirty="0" smtClean="0"/>
              <a:t> </a:t>
            </a:r>
            <a:r>
              <a:rPr lang="ja-JP" altLang="en-US" dirty="0" smtClean="0"/>
              <a:t>ＮＰ</a:t>
            </a:r>
            <a:r>
              <a:rPr lang="en-US" altLang="ja-JP" dirty="0" smtClean="0"/>
              <a:t> </a:t>
            </a:r>
            <a:r>
              <a:rPr lang="ja-JP" altLang="en-US" dirty="0" smtClean="0"/>
              <a:t>困難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実行時間</a:t>
            </a:r>
            <a:r>
              <a:rPr kumimoji="1" lang="ja-JP" altLang="en-US" dirty="0" smtClean="0"/>
              <a:t>優先の</a:t>
            </a:r>
            <a:r>
              <a:rPr kumimoji="1" lang="ja-JP" altLang="en-US" dirty="0" smtClean="0"/>
              <a:t>スケジューリング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クリティカルパスを優先的にスケジュール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先行命令のレイテンシを辺の重みとする</a:t>
            </a:r>
            <a:endParaRPr lang="en-US" altLang="ja-JP" dirty="0" smtClean="0"/>
          </a:p>
        </p:txBody>
      </p:sp>
      <p:grpSp>
        <p:nvGrpSpPr>
          <p:cNvPr id="4" name="グループ化 3"/>
          <p:cNvGrpSpPr/>
          <p:nvPr/>
        </p:nvGrpSpPr>
        <p:grpSpPr>
          <a:xfrm>
            <a:off x="899592" y="3068960"/>
            <a:ext cx="2319968" cy="2595169"/>
            <a:chOff x="1027896" y="4387260"/>
            <a:chExt cx="1627537" cy="2356724"/>
          </a:xfrm>
        </p:grpSpPr>
        <p:sp>
          <p:nvSpPr>
            <p:cNvPr id="5" name="円/楕円 4"/>
            <p:cNvSpPr/>
            <p:nvPr/>
          </p:nvSpPr>
          <p:spPr>
            <a:xfrm>
              <a:off x="1027896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i1</a:t>
              </a:r>
              <a:endParaRPr kumimoji="1" lang="ja-JP" altLang="en-US" dirty="0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1027896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i2</a:t>
              </a:r>
              <a:endParaRPr kumimoji="1" lang="ja-JP" altLang="en-US" dirty="0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1678911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i3</a:t>
              </a:r>
              <a:endParaRPr kumimoji="1" lang="ja-JP" altLang="en-US" dirty="0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678911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i4</a:t>
              </a:r>
              <a:endParaRPr kumimoji="1" lang="ja-JP" altLang="en-US" dirty="0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1428521" y="584680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i5</a:t>
              </a:r>
              <a:endParaRPr kumimoji="1" lang="ja-JP" altLang="en-US" dirty="0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304887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i6</a:t>
              </a:r>
              <a:endParaRPr kumimoji="1" lang="ja-JP" altLang="en-US" dirty="0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2304887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i7</a:t>
              </a:r>
              <a:endParaRPr kumimoji="1" lang="ja-JP" altLang="en-US" dirty="0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1735121" y="6414409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i8</a:t>
              </a:r>
              <a:endParaRPr kumimoji="1" lang="ja-JP" altLang="en-US" dirty="0"/>
            </a:p>
          </p:txBody>
        </p:sp>
        <p:cxnSp>
          <p:nvCxnSpPr>
            <p:cNvPr id="13" name="直線矢印コネクタ 12"/>
            <p:cNvCxnSpPr>
              <a:stCxn id="5" idx="4"/>
              <a:endCxn id="6" idx="0"/>
            </p:cNvCxnSpPr>
            <p:nvPr/>
          </p:nvCxnSpPr>
          <p:spPr>
            <a:xfrm rot="5400000">
              <a:off x="96775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>
              <a:stCxn id="6" idx="4"/>
              <a:endCxn id="9" idx="0"/>
            </p:cNvCxnSpPr>
            <p:nvPr/>
          </p:nvCxnSpPr>
          <p:spPr>
            <a:xfrm rot="16200000" flipH="1">
              <a:off x="1238694" y="5481707"/>
              <a:ext cx="329575" cy="4006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>
              <a:stCxn id="7" idx="4"/>
              <a:endCxn id="8" idx="0"/>
            </p:cNvCxnSpPr>
            <p:nvPr/>
          </p:nvCxnSpPr>
          <p:spPr>
            <a:xfrm rot="5400000">
              <a:off x="1618774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>
              <a:stCxn id="8" idx="4"/>
              <a:endCxn id="9" idx="0"/>
            </p:cNvCxnSpPr>
            <p:nvPr/>
          </p:nvCxnSpPr>
          <p:spPr>
            <a:xfrm rot="5400000">
              <a:off x="1564202" y="5556824"/>
              <a:ext cx="329575" cy="2503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>
              <a:stCxn id="9" idx="4"/>
              <a:endCxn id="12" idx="0"/>
            </p:cNvCxnSpPr>
            <p:nvPr/>
          </p:nvCxnSpPr>
          <p:spPr>
            <a:xfrm rot="16200000" flipH="1">
              <a:off x="1638082" y="6142094"/>
              <a:ext cx="238026" cy="306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 rot="5400000">
              <a:off x="224474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>
              <a:stCxn id="11" idx="4"/>
              <a:endCxn id="12" idx="0"/>
            </p:cNvCxnSpPr>
            <p:nvPr/>
          </p:nvCxnSpPr>
          <p:spPr>
            <a:xfrm rot="5400000">
              <a:off x="1746689" y="5680937"/>
              <a:ext cx="897177" cy="5697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755576" y="34290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691680" y="35010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627784" y="35010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07704" y="436510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87624" y="4437112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555776" y="47251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619672" y="501317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42910" y="30718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71604" y="30718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428860" y="30718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214810" y="2643182"/>
            <a:ext cx="1202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</a:t>
            </a:r>
            <a:r>
              <a:rPr kumimoji="1" lang="en-US" altLang="ja-JP" sz="2000" dirty="0" smtClean="0"/>
              <a:t>ycle = 0</a:t>
            </a:r>
            <a:endParaRPr kumimoji="1" lang="ja-JP" altLang="en-US" sz="2000" dirty="0"/>
          </a:p>
        </p:txBody>
      </p:sp>
      <p:graphicFrame>
        <p:nvGraphicFramePr>
          <p:cNvPr id="32" name="表 31"/>
          <p:cNvGraphicFramePr>
            <a:graphicFrameLocks noGrp="1"/>
          </p:cNvGraphicFramePr>
          <p:nvPr/>
        </p:nvGraphicFramePr>
        <p:xfrm>
          <a:off x="4357686" y="3286124"/>
          <a:ext cx="4286280" cy="142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428760"/>
                <a:gridCol w="1428760"/>
              </a:tblGrid>
              <a:tr h="4762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ALU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FADD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MEM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実行時間</a:t>
            </a:r>
            <a:r>
              <a:rPr kumimoji="1" lang="ja-JP" altLang="en-US" dirty="0" smtClean="0"/>
              <a:t>優先の</a:t>
            </a:r>
            <a:r>
              <a:rPr kumimoji="1" lang="ja-JP" altLang="en-US" dirty="0" smtClean="0"/>
              <a:t>スケジューリング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クリティカルパスを優先的にスケジュール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899592" y="3068960"/>
            <a:ext cx="2319968" cy="2595169"/>
            <a:chOff x="1027896" y="4387260"/>
            <a:chExt cx="1627537" cy="2356724"/>
          </a:xfrm>
        </p:grpSpPr>
        <p:sp>
          <p:nvSpPr>
            <p:cNvPr id="5" name="円/楕円 4"/>
            <p:cNvSpPr/>
            <p:nvPr/>
          </p:nvSpPr>
          <p:spPr>
            <a:xfrm>
              <a:off x="1027896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i1</a:t>
              </a:r>
              <a:endParaRPr kumimoji="1" lang="ja-JP" altLang="en-US" dirty="0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1027896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i2</a:t>
              </a:r>
              <a:endParaRPr kumimoji="1" lang="ja-JP" altLang="en-US" dirty="0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1678911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i3</a:t>
              </a:r>
              <a:endParaRPr kumimoji="1" lang="ja-JP" altLang="en-US" dirty="0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678911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i4</a:t>
              </a:r>
              <a:endParaRPr kumimoji="1" lang="ja-JP" altLang="en-US" dirty="0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1428521" y="584680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i5</a:t>
              </a:r>
              <a:endParaRPr kumimoji="1" lang="ja-JP" altLang="en-US" dirty="0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304887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i6</a:t>
              </a:r>
              <a:endParaRPr kumimoji="1" lang="ja-JP" altLang="en-US" dirty="0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2304887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i7</a:t>
              </a:r>
              <a:endParaRPr kumimoji="1" lang="ja-JP" altLang="en-US" dirty="0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1735121" y="6414409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i8</a:t>
              </a:r>
              <a:endParaRPr kumimoji="1" lang="ja-JP" altLang="en-US" dirty="0"/>
            </a:p>
          </p:txBody>
        </p:sp>
        <p:cxnSp>
          <p:nvCxnSpPr>
            <p:cNvPr id="13" name="直線矢印コネクタ 12"/>
            <p:cNvCxnSpPr>
              <a:stCxn id="5" idx="4"/>
              <a:endCxn id="6" idx="0"/>
            </p:cNvCxnSpPr>
            <p:nvPr/>
          </p:nvCxnSpPr>
          <p:spPr>
            <a:xfrm rot="5400000">
              <a:off x="96775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>
              <a:stCxn id="6" idx="4"/>
              <a:endCxn id="9" idx="0"/>
            </p:cNvCxnSpPr>
            <p:nvPr/>
          </p:nvCxnSpPr>
          <p:spPr>
            <a:xfrm rot="16200000" flipH="1">
              <a:off x="1238694" y="5481707"/>
              <a:ext cx="329575" cy="4006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>
              <a:stCxn id="7" idx="4"/>
              <a:endCxn id="8" idx="0"/>
            </p:cNvCxnSpPr>
            <p:nvPr/>
          </p:nvCxnSpPr>
          <p:spPr>
            <a:xfrm rot="5400000">
              <a:off x="1618774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>
              <a:stCxn id="8" idx="4"/>
              <a:endCxn id="9" idx="0"/>
            </p:cNvCxnSpPr>
            <p:nvPr/>
          </p:nvCxnSpPr>
          <p:spPr>
            <a:xfrm rot="5400000">
              <a:off x="1564202" y="5556824"/>
              <a:ext cx="329575" cy="2503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>
              <a:stCxn id="9" idx="4"/>
              <a:endCxn id="12" idx="0"/>
            </p:cNvCxnSpPr>
            <p:nvPr/>
          </p:nvCxnSpPr>
          <p:spPr>
            <a:xfrm rot="16200000" flipH="1">
              <a:off x="1638082" y="6142094"/>
              <a:ext cx="238026" cy="306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 rot="5400000">
              <a:off x="224474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>
              <a:stCxn id="11" idx="4"/>
              <a:endCxn id="12" idx="0"/>
            </p:cNvCxnSpPr>
            <p:nvPr/>
          </p:nvCxnSpPr>
          <p:spPr>
            <a:xfrm rot="5400000">
              <a:off x="1746689" y="5680937"/>
              <a:ext cx="897177" cy="5697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755576" y="34290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691680" y="35010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627784" y="35010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07704" y="436510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87624" y="4437112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555776" y="47251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619672" y="501317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29" name="フリーフォーム 28"/>
          <p:cNvSpPr/>
          <p:nvPr/>
        </p:nvSpPr>
        <p:spPr>
          <a:xfrm>
            <a:off x="433892" y="3087445"/>
            <a:ext cx="1437939" cy="2700169"/>
          </a:xfrm>
          <a:custGeom>
            <a:avLst/>
            <a:gdLst>
              <a:gd name="connsiteX0" fmla="*/ 168536 w 1437939"/>
              <a:gd name="connsiteY0" fmla="*/ 0 h 2700169"/>
              <a:gd name="connsiteX1" fmla="*/ 211567 w 1437939"/>
              <a:gd name="connsiteY1" fmla="*/ 1301675 h 2700169"/>
              <a:gd name="connsiteX2" fmla="*/ 1437939 w 1437939"/>
              <a:gd name="connsiteY2" fmla="*/ 2700169 h 270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7939" h="2700169">
                <a:moveTo>
                  <a:pt x="168536" y="0"/>
                </a:moveTo>
                <a:cubicBezTo>
                  <a:pt x="84268" y="425823"/>
                  <a:pt x="0" y="851647"/>
                  <a:pt x="211567" y="1301675"/>
                </a:cubicBezTo>
                <a:cubicBezTo>
                  <a:pt x="423134" y="1751703"/>
                  <a:pt x="930536" y="2225936"/>
                  <a:pt x="1437939" y="2700169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40679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214810" y="2643182"/>
            <a:ext cx="1202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</a:t>
            </a:r>
            <a:r>
              <a:rPr kumimoji="1" lang="en-US" altLang="ja-JP" sz="2000" dirty="0" smtClean="0"/>
              <a:t>ycle = 0</a:t>
            </a:r>
            <a:endParaRPr kumimoji="1" lang="ja-JP" altLang="en-US" sz="20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42910" y="30718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571604" y="30718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428860" y="30718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39" name="表 38"/>
          <p:cNvGraphicFramePr>
            <a:graphicFrameLocks noGrp="1"/>
          </p:cNvGraphicFramePr>
          <p:nvPr/>
        </p:nvGraphicFramePr>
        <p:xfrm>
          <a:off x="4357686" y="3286124"/>
          <a:ext cx="4286280" cy="142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428760"/>
                <a:gridCol w="1428760"/>
              </a:tblGrid>
              <a:tr h="4762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ALU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FADD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MEM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i1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実行時間</a:t>
            </a:r>
            <a:r>
              <a:rPr kumimoji="1" lang="ja-JP" altLang="en-US" dirty="0" smtClean="0"/>
              <a:t>優先の</a:t>
            </a:r>
            <a:r>
              <a:rPr kumimoji="1" lang="ja-JP" altLang="en-US" dirty="0" smtClean="0"/>
              <a:t>スケジューリング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クリティカルパスを優先的にスケジュール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899592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1827579" y="3068960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i3</a:t>
            </a:r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1827579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i4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1470662" y="4676179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i5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2719875" y="3068960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i6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2719875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i7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1907704" y="5301209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i8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>
            <a:stCxn id="6" idx="4"/>
            <a:endCxn id="9" idx="0"/>
          </p:cNvCxnSpPr>
          <p:nvPr/>
        </p:nvCxnSpPr>
        <p:spPr>
          <a:xfrm rot="16200000" flipH="1">
            <a:off x="1253509" y="4209184"/>
            <a:ext cx="362920" cy="5710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stCxn id="7" idx="4"/>
            <a:endCxn id="8" idx="0"/>
          </p:cNvCxnSpPr>
          <p:nvPr/>
        </p:nvCxnSpPr>
        <p:spPr>
          <a:xfrm rot="5400000">
            <a:off x="1818194" y="3690894"/>
            <a:ext cx="518458" cy="1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8" idx="4"/>
            <a:endCxn id="9" idx="0"/>
          </p:cNvCxnSpPr>
          <p:nvPr/>
        </p:nvCxnSpPr>
        <p:spPr>
          <a:xfrm rot="5400000">
            <a:off x="1717504" y="4316259"/>
            <a:ext cx="362920" cy="356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9" idx="4"/>
            <a:endCxn id="12" idx="0"/>
          </p:cNvCxnSpPr>
          <p:nvPr/>
        </p:nvCxnSpPr>
        <p:spPr>
          <a:xfrm rot="16200000" flipH="1">
            <a:off x="1807972" y="4951631"/>
            <a:ext cx="262109" cy="437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rot="5400000">
            <a:off x="2710489" y="3690894"/>
            <a:ext cx="518458" cy="1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1" idx="4"/>
            <a:endCxn id="12" idx="0"/>
          </p:cNvCxnSpPr>
          <p:nvPr/>
        </p:nvCxnSpPr>
        <p:spPr>
          <a:xfrm rot="5400000">
            <a:off x="2069658" y="4401147"/>
            <a:ext cx="987950" cy="8121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1691680" y="35010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627784" y="35010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07704" y="436510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87624" y="4437112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555776" y="47251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619672" y="501317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40679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  <p:sp>
        <p:nvSpPr>
          <p:cNvPr id="31" name="フリーフォーム 30"/>
          <p:cNvSpPr/>
          <p:nvPr/>
        </p:nvSpPr>
        <p:spPr>
          <a:xfrm>
            <a:off x="1142976" y="3214686"/>
            <a:ext cx="822960" cy="2764715"/>
          </a:xfrm>
          <a:custGeom>
            <a:avLst/>
            <a:gdLst>
              <a:gd name="connsiteX0" fmla="*/ 478715 w 822960"/>
              <a:gd name="connsiteY0" fmla="*/ 0 h 2764715"/>
              <a:gd name="connsiteX1" fmla="*/ 467957 w 822960"/>
              <a:gd name="connsiteY1" fmla="*/ 1140310 h 2764715"/>
              <a:gd name="connsiteX2" fmla="*/ 59167 w 822960"/>
              <a:gd name="connsiteY2" fmla="*/ 1818042 h 2764715"/>
              <a:gd name="connsiteX3" fmla="*/ 822960 w 822960"/>
              <a:gd name="connsiteY3" fmla="*/ 2764715 h 2764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960" h="2764715">
                <a:moveTo>
                  <a:pt x="478715" y="0"/>
                </a:moveTo>
                <a:cubicBezTo>
                  <a:pt x="508298" y="418651"/>
                  <a:pt x="537882" y="837303"/>
                  <a:pt x="467957" y="1140310"/>
                </a:cubicBezTo>
                <a:cubicBezTo>
                  <a:pt x="398032" y="1443317"/>
                  <a:pt x="0" y="1547308"/>
                  <a:pt x="59167" y="1818042"/>
                </a:cubicBezTo>
                <a:cubicBezTo>
                  <a:pt x="118334" y="2088776"/>
                  <a:pt x="470647" y="2426745"/>
                  <a:pt x="822960" y="276471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442798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i3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214810" y="2643182"/>
            <a:ext cx="1202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</a:t>
            </a:r>
            <a:r>
              <a:rPr kumimoji="1" lang="en-US" altLang="ja-JP" sz="2000" dirty="0" smtClean="0"/>
              <a:t>ycle = 1</a:t>
            </a:r>
            <a:endParaRPr kumimoji="1" lang="ja-JP" altLang="en-US" sz="20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42910" y="392906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71604" y="30718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428860" y="30718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34" name="表 33"/>
          <p:cNvGraphicFramePr>
            <a:graphicFrameLocks noGrp="1"/>
          </p:cNvGraphicFramePr>
          <p:nvPr/>
        </p:nvGraphicFramePr>
        <p:xfrm>
          <a:off x="4357686" y="3286124"/>
          <a:ext cx="4286280" cy="142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428760"/>
                <a:gridCol w="1428760"/>
              </a:tblGrid>
              <a:tr h="4762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ALU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FADD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MEM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i3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i1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実行時間</a:t>
            </a:r>
            <a:r>
              <a:rPr kumimoji="1" lang="ja-JP" altLang="en-US" dirty="0" smtClean="0"/>
              <a:t>優先の</a:t>
            </a:r>
            <a:r>
              <a:rPr kumimoji="1" lang="ja-JP" altLang="en-US" dirty="0" smtClean="0"/>
              <a:t>スケジューリング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クリティカルパスを優先的にスケジュール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899592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1827579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i4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1470662" y="4676179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i5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2719875" y="3068960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i6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2719875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i7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1907704" y="5301209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i8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>
            <a:stCxn id="6" idx="4"/>
            <a:endCxn id="9" idx="0"/>
          </p:cNvCxnSpPr>
          <p:nvPr/>
        </p:nvCxnSpPr>
        <p:spPr>
          <a:xfrm rot="16200000" flipH="1">
            <a:off x="1253509" y="4209184"/>
            <a:ext cx="362920" cy="5710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8" idx="4"/>
            <a:endCxn id="9" idx="0"/>
          </p:cNvCxnSpPr>
          <p:nvPr/>
        </p:nvCxnSpPr>
        <p:spPr>
          <a:xfrm rot="5400000">
            <a:off x="1717504" y="4316259"/>
            <a:ext cx="362920" cy="356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9" idx="4"/>
            <a:endCxn id="12" idx="0"/>
          </p:cNvCxnSpPr>
          <p:nvPr/>
        </p:nvCxnSpPr>
        <p:spPr>
          <a:xfrm rot="16200000" flipH="1">
            <a:off x="1807972" y="4951631"/>
            <a:ext cx="262109" cy="437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rot="5400000">
            <a:off x="2710489" y="3690894"/>
            <a:ext cx="518458" cy="1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1" idx="4"/>
            <a:endCxn id="12" idx="0"/>
          </p:cNvCxnSpPr>
          <p:nvPr/>
        </p:nvCxnSpPr>
        <p:spPr>
          <a:xfrm rot="5400000">
            <a:off x="2069658" y="4401147"/>
            <a:ext cx="987950" cy="8121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2627784" y="35010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07704" y="436510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87624" y="4437112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555776" y="47251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619672" y="501317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40679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442798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i3</a:t>
            </a:r>
            <a:endParaRPr kumimoji="1" lang="ja-JP" altLang="en-US" dirty="0"/>
          </a:p>
        </p:txBody>
      </p:sp>
      <p:sp>
        <p:nvSpPr>
          <p:cNvPr id="26" name="フリーフォーム 25"/>
          <p:cNvSpPr/>
          <p:nvPr/>
        </p:nvSpPr>
        <p:spPr>
          <a:xfrm>
            <a:off x="656216" y="4173967"/>
            <a:ext cx="1258645" cy="1624405"/>
          </a:xfrm>
          <a:custGeom>
            <a:avLst/>
            <a:gdLst>
              <a:gd name="connsiteX0" fmla="*/ 0 w 1258645"/>
              <a:gd name="connsiteY0" fmla="*/ 0 h 1624405"/>
              <a:gd name="connsiteX1" fmla="*/ 1258645 w 1258645"/>
              <a:gd name="connsiteY1" fmla="*/ 1624405 h 1624405"/>
              <a:gd name="connsiteX2" fmla="*/ 1258645 w 1258645"/>
              <a:gd name="connsiteY2" fmla="*/ 1624405 h 162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8645" h="1624405">
                <a:moveTo>
                  <a:pt x="0" y="0"/>
                </a:moveTo>
                <a:lnTo>
                  <a:pt x="1258645" y="1624405"/>
                </a:lnTo>
                <a:lnTo>
                  <a:pt x="1258645" y="1624405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478802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214810" y="2643182"/>
            <a:ext cx="1202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</a:t>
            </a:r>
            <a:r>
              <a:rPr kumimoji="1" lang="en-US" altLang="ja-JP" sz="2000" dirty="0" smtClean="0"/>
              <a:t>ycle = 3</a:t>
            </a:r>
            <a:endParaRPr kumimoji="1" lang="ja-JP" altLang="en-US" sz="20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42910" y="392906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71604" y="392906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428860" y="30718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33" name="表 32"/>
          <p:cNvGraphicFramePr>
            <a:graphicFrameLocks noGrp="1"/>
          </p:cNvGraphicFramePr>
          <p:nvPr/>
        </p:nvGraphicFramePr>
        <p:xfrm>
          <a:off x="4357686" y="3286124"/>
          <a:ext cx="4286280" cy="142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428760"/>
                <a:gridCol w="1428760"/>
              </a:tblGrid>
              <a:tr h="4762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ALU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FADD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MEM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i2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i3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実行時間</a:t>
            </a:r>
            <a:r>
              <a:rPr kumimoji="1" lang="ja-JP" altLang="en-US" dirty="0" smtClean="0"/>
              <a:t>優先の</a:t>
            </a:r>
            <a:r>
              <a:rPr kumimoji="1" lang="ja-JP" altLang="en-US" dirty="0" smtClean="0"/>
              <a:t>スケジューリング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クリティカルパスを優先的にスケジュール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40679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442798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i3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478802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514806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i4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550810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i6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58681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i5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622818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i7</a:t>
            </a:r>
            <a:endParaRPr kumimoji="1"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658822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i8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283968" y="2636912"/>
            <a:ext cx="2337499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i1: a = load p[0]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i3: c = load p[1]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i2: b = load a[0]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i4: d = load c[1]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i6: f = load p[2]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i5: e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b d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i7: g = load f[2]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i8: R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e g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804248" y="3573016"/>
            <a:ext cx="1461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 </a:t>
            </a:r>
            <a:r>
              <a:rPr kumimoji="1" lang="ja-JP" altLang="en-US" dirty="0" smtClean="0"/>
              <a:t>サイクル</a:t>
            </a:r>
            <a:endParaRPr kumimoji="1" lang="en-US" altLang="ja-JP" dirty="0" smtClean="0"/>
          </a:p>
          <a:p>
            <a:r>
              <a:rPr lang="ja-JP" altLang="en-US" dirty="0" smtClean="0"/>
              <a:t>レジスタ</a:t>
            </a:r>
            <a:r>
              <a:rPr lang="en-US" altLang="ja-JP" dirty="0" smtClean="0"/>
              <a:t> 3 </a:t>
            </a:r>
            <a:r>
              <a:rPr lang="ja-JP" altLang="en-US" dirty="0" smtClean="0"/>
              <a:t>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資源節約優先の</a:t>
            </a:r>
            <a:r>
              <a:rPr lang="ja-JP" altLang="en-US" dirty="0" smtClean="0"/>
              <a:t>スケジューリング</a:t>
            </a:r>
            <a:r>
              <a:rPr lang="en-US" altLang="ja-JP" dirty="0" smtClean="0"/>
              <a:t> 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既に並べた命令に依存する命令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優先的</a:t>
            </a:r>
            <a:r>
              <a:rPr lang="ja-JP" altLang="en-US" dirty="0" smtClean="0"/>
              <a:t>にスケジュール</a:t>
            </a:r>
            <a:endParaRPr lang="en-US" altLang="ja-JP" dirty="0" smtClean="0"/>
          </a:p>
        </p:txBody>
      </p:sp>
      <p:grpSp>
        <p:nvGrpSpPr>
          <p:cNvPr id="4" name="グループ化 3"/>
          <p:cNvGrpSpPr/>
          <p:nvPr/>
        </p:nvGrpSpPr>
        <p:grpSpPr>
          <a:xfrm>
            <a:off x="899592" y="3068960"/>
            <a:ext cx="2319968" cy="2595169"/>
            <a:chOff x="1027896" y="4387260"/>
            <a:chExt cx="1627537" cy="2356724"/>
          </a:xfrm>
        </p:grpSpPr>
        <p:sp>
          <p:nvSpPr>
            <p:cNvPr id="5" name="円/楕円 4"/>
            <p:cNvSpPr/>
            <p:nvPr/>
          </p:nvSpPr>
          <p:spPr>
            <a:xfrm>
              <a:off x="1027896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i1</a:t>
              </a:r>
              <a:endParaRPr kumimoji="1" lang="ja-JP" altLang="en-US" dirty="0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1027896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i2</a:t>
              </a:r>
              <a:endParaRPr kumimoji="1" lang="ja-JP" altLang="en-US" dirty="0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1678911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i3</a:t>
              </a:r>
              <a:endParaRPr kumimoji="1" lang="ja-JP" altLang="en-US" dirty="0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678911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i4</a:t>
              </a:r>
              <a:endParaRPr kumimoji="1" lang="ja-JP" altLang="en-US" dirty="0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1428521" y="584680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i5</a:t>
              </a:r>
              <a:endParaRPr kumimoji="1" lang="ja-JP" altLang="en-US" dirty="0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304887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i6</a:t>
              </a:r>
              <a:endParaRPr kumimoji="1" lang="ja-JP" altLang="en-US" dirty="0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2304887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i7</a:t>
              </a:r>
              <a:endParaRPr kumimoji="1" lang="ja-JP" altLang="en-US" dirty="0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1735121" y="6414409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i8</a:t>
              </a:r>
              <a:endParaRPr kumimoji="1" lang="ja-JP" altLang="en-US" dirty="0"/>
            </a:p>
          </p:txBody>
        </p:sp>
        <p:cxnSp>
          <p:nvCxnSpPr>
            <p:cNvPr id="13" name="直線矢印コネクタ 12"/>
            <p:cNvCxnSpPr>
              <a:stCxn id="5" idx="4"/>
              <a:endCxn id="6" idx="0"/>
            </p:cNvCxnSpPr>
            <p:nvPr/>
          </p:nvCxnSpPr>
          <p:spPr>
            <a:xfrm rot="5400000">
              <a:off x="96775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>
              <a:stCxn id="6" idx="4"/>
              <a:endCxn id="9" idx="0"/>
            </p:cNvCxnSpPr>
            <p:nvPr/>
          </p:nvCxnSpPr>
          <p:spPr>
            <a:xfrm rot="16200000" flipH="1">
              <a:off x="1238694" y="5481707"/>
              <a:ext cx="329575" cy="4006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>
              <a:stCxn id="7" idx="4"/>
              <a:endCxn id="8" idx="0"/>
            </p:cNvCxnSpPr>
            <p:nvPr/>
          </p:nvCxnSpPr>
          <p:spPr>
            <a:xfrm rot="5400000">
              <a:off x="1618774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>
              <a:stCxn id="8" idx="4"/>
              <a:endCxn id="9" idx="0"/>
            </p:cNvCxnSpPr>
            <p:nvPr/>
          </p:nvCxnSpPr>
          <p:spPr>
            <a:xfrm rot="5400000">
              <a:off x="1564202" y="5556824"/>
              <a:ext cx="329575" cy="2503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>
              <a:stCxn id="9" idx="4"/>
              <a:endCxn id="12" idx="0"/>
            </p:cNvCxnSpPr>
            <p:nvPr/>
          </p:nvCxnSpPr>
          <p:spPr>
            <a:xfrm rot="16200000" flipH="1">
              <a:off x="1638082" y="6142094"/>
              <a:ext cx="238026" cy="306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 rot="5400000">
              <a:off x="224474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>
              <a:stCxn id="11" idx="4"/>
              <a:endCxn id="12" idx="0"/>
            </p:cNvCxnSpPr>
            <p:nvPr/>
          </p:nvCxnSpPr>
          <p:spPr>
            <a:xfrm rot="5400000">
              <a:off x="1746689" y="5680937"/>
              <a:ext cx="897177" cy="5697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テキスト ボックス 26"/>
          <p:cNvSpPr txBox="1"/>
          <p:nvPr/>
        </p:nvSpPr>
        <p:spPr>
          <a:xfrm>
            <a:off x="539552" y="2996952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475656" y="306896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339752" y="306896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39552" y="393305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547664" y="386104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11760" y="393305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15616" y="47251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３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547664" y="53012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４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79512" y="5877272"/>
            <a:ext cx="441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後続命令に先行命令より高い優先度を付与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今回の内容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命令スケジューリング</a:t>
            </a:r>
            <a:endParaRPr lang="en-US" altLang="ja-JP" dirty="0" smtClean="0"/>
          </a:p>
          <a:p>
            <a:r>
              <a:rPr lang="ja-JP" altLang="en-US" dirty="0" smtClean="0"/>
              <a:t>グラフ彩色によるレジスタ割り当て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資源節約優先の</a:t>
            </a:r>
            <a:r>
              <a:rPr lang="ja-JP" altLang="en-US" dirty="0" smtClean="0"/>
              <a:t>スケジューリング</a:t>
            </a:r>
            <a:r>
              <a:rPr lang="en-US" altLang="ja-JP" dirty="0" smtClean="0"/>
              <a:t> 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既に並べた命令に依存する命令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優先的</a:t>
            </a:r>
            <a:r>
              <a:rPr lang="ja-JP" altLang="en-US" dirty="0" smtClean="0"/>
              <a:t>にスケジュール</a:t>
            </a:r>
            <a:endParaRPr lang="en-US" altLang="ja-JP" dirty="0" smtClean="0"/>
          </a:p>
        </p:txBody>
      </p:sp>
      <p:grpSp>
        <p:nvGrpSpPr>
          <p:cNvPr id="4" name="グループ化 3"/>
          <p:cNvGrpSpPr/>
          <p:nvPr/>
        </p:nvGrpSpPr>
        <p:grpSpPr>
          <a:xfrm>
            <a:off x="899592" y="3068960"/>
            <a:ext cx="2319968" cy="2595169"/>
            <a:chOff x="1027896" y="4387260"/>
            <a:chExt cx="1627537" cy="2356724"/>
          </a:xfrm>
        </p:grpSpPr>
        <p:sp>
          <p:nvSpPr>
            <p:cNvPr id="5" name="円/楕円 4"/>
            <p:cNvSpPr/>
            <p:nvPr/>
          </p:nvSpPr>
          <p:spPr>
            <a:xfrm>
              <a:off x="1027896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i1</a:t>
              </a:r>
              <a:endParaRPr kumimoji="1" lang="ja-JP" altLang="en-US" dirty="0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1027896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i2</a:t>
              </a:r>
              <a:endParaRPr kumimoji="1" lang="ja-JP" altLang="en-US" dirty="0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1678911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i3</a:t>
              </a:r>
              <a:endParaRPr kumimoji="1" lang="ja-JP" altLang="en-US" dirty="0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678911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i4</a:t>
              </a:r>
              <a:endParaRPr kumimoji="1" lang="ja-JP" altLang="en-US" dirty="0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1428521" y="584680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i5</a:t>
              </a:r>
              <a:endParaRPr kumimoji="1" lang="ja-JP" altLang="en-US" dirty="0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304887" y="4387260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i6</a:t>
              </a:r>
              <a:endParaRPr kumimoji="1" lang="ja-JP" altLang="en-US" dirty="0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2304887" y="5187657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i7</a:t>
              </a:r>
              <a:endParaRPr kumimoji="1" lang="ja-JP" altLang="en-US" dirty="0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1735121" y="6414409"/>
              <a:ext cx="350546" cy="3295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i8</a:t>
              </a:r>
              <a:endParaRPr kumimoji="1" lang="ja-JP" altLang="en-US" dirty="0"/>
            </a:p>
          </p:txBody>
        </p:sp>
        <p:cxnSp>
          <p:nvCxnSpPr>
            <p:cNvPr id="13" name="直線矢印コネクタ 12"/>
            <p:cNvCxnSpPr>
              <a:stCxn id="5" idx="4"/>
              <a:endCxn id="6" idx="0"/>
            </p:cNvCxnSpPr>
            <p:nvPr/>
          </p:nvCxnSpPr>
          <p:spPr>
            <a:xfrm rot="5400000">
              <a:off x="96775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>
              <a:stCxn id="6" idx="4"/>
              <a:endCxn id="9" idx="0"/>
            </p:cNvCxnSpPr>
            <p:nvPr/>
          </p:nvCxnSpPr>
          <p:spPr>
            <a:xfrm rot="16200000" flipH="1">
              <a:off x="1238694" y="5481707"/>
              <a:ext cx="329575" cy="4006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>
              <a:stCxn id="7" idx="4"/>
              <a:endCxn id="8" idx="0"/>
            </p:cNvCxnSpPr>
            <p:nvPr/>
          </p:nvCxnSpPr>
          <p:spPr>
            <a:xfrm rot="5400000">
              <a:off x="1618774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>
              <a:stCxn id="8" idx="4"/>
              <a:endCxn id="9" idx="0"/>
            </p:cNvCxnSpPr>
            <p:nvPr/>
          </p:nvCxnSpPr>
          <p:spPr>
            <a:xfrm rot="5400000">
              <a:off x="1564202" y="5556824"/>
              <a:ext cx="329575" cy="2503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>
              <a:stCxn id="9" idx="4"/>
              <a:endCxn id="12" idx="0"/>
            </p:cNvCxnSpPr>
            <p:nvPr/>
          </p:nvCxnSpPr>
          <p:spPr>
            <a:xfrm rot="16200000" flipH="1">
              <a:off x="1638082" y="6142094"/>
              <a:ext cx="238026" cy="306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 rot="5400000">
              <a:off x="2244749" y="4952213"/>
              <a:ext cx="470822" cy="1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>
              <a:stCxn id="11" idx="4"/>
              <a:endCxn id="12" idx="0"/>
            </p:cNvCxnSpPr>
            <p:nvPr/>
          </p:nvCxnSpPr>
          <p:spPr>
            <a:xfrm rot="5400000">
              <a:off x="1746689" y="5680937"/>
              <a:ext cx="897177" cy="5697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テキスト ボックス 26"/>
          <p:cNvSpPr txBox="1"/>
          <p:nvPr/>
        </p:nvSpPr>
        <p:spPr>
          <a:xfrm>
            <a:off x="539552" y="2996952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475656" y="306896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339752" y="306896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39552" y="393305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547664" y="386104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11760" y="393305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15616" y="47251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３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547664" y="53012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４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79512" y="5877272"/>
            <a:ext cx="441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後続命令に先行命令より高い優先度を付与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40679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資源節約優先の</a:t>
            </a:r>
            <a:r>
              <a:rPr lang="ja-JP" altLang="en-US" dirty="0" smtClean="0"/>
              <a:t>スケジューリング</a:t>
            </a:r>
            <a:r>
              <a:rPr lang="en-US" altLang="ja-JP" dirty="0" smtClean="0"/>
              <a:t> 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既に並べた命令に依存する命令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優先的</a:t>
            </a:r>
            <a:r>
              <a:rPr lang="ja-JP" altLang="en-US" dirty="0" smtClean="0"/>
              <a:t>にスケジュール</a:t>
            </a:r>
            <a:endParaRPr lang="en-US" altLang="ja-JP" dirty="0" smtClean="0"/>
          </a:p>
        </p:txBody>
      </p:sp>
      <p:sp>
        <p:nvSpPr>
          <p:cNvPr id="6" name="円/楕円 5"/>
          <p:cNvSpPr/>
          <p:nvPr/>
        </p:nvSpPr>
        <p:spPr>
          <a:xfrm>
            <a:off x="899592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1827579" y="3068960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i3</a:t>
            </a:r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1827579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i4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1470662" y="4676179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i5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2719875" y="3068960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i6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2719875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i7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1907704" y="5301209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i8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>
            <a:stCxn id="6" idx="4"/>
            <a:endCxn id="9" idx="0"/>
          </p:cNvCxnSpPr>
          <p:nvPr/>
        </p:nvCxnSpPr>
        <p:spPr>
          <a:xfrm rot="16200000" flipH="1">
            <a:off x="1253509" y="4209184"/>
            <a:ext cx="362920" cy="5710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stCxn id="7" idx="4"/>
            <a:endCxn id="8" idx="0"/>
          </p:cNvCxnSpPr>
          <p:nvPr/>
        </p:nvCxnSpPr>
        <p:spPr>
          <a:xfrm rot="5400000">
            <a:off x="1818194" y="3690894"/>
            <a:ext cx="518458" cy="1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8" idx="4"/>
            <a:endCxn id="9" idx="0"/>
          </p:cNvCxnSpPr>
          <p:nvPr/>
        </p:nvCxnSpPr>
        <p:spPr>
          <a:xfrm rot="5400000">
            <a:off x="1717504" y="4316259"/>
            <a:ext cx="362920" cy="356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9" idx="4"/>
            <a:endCxn id="12" idx="0"/>
          </p:cNvCxnSpPr>
          <p:nvPr/>
        </p:nvCxnSpPr>
        <p:spPr>
          <a:xfrm rot="16200000" flipH="1">
            <a:off x="1807972" y="4951631"/>
            <a:ext cx="262109" cy="437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rot="5400000">
            <a:off x="2710489" y="3690894"/>
            <a:ext cx="518458" cy="1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1" idx="4"/>
            <a:endCxn id="12" idx="0"/>
          </p:cNvCxnSpPr>
          <p:nvPr/>
        </p:nvCxnSpPr>
        <p:spPr>
          <a:xfrm rot="5400000">
            <a:off x="2069658" y="4401147"/>
            <a:ext cx="987950" cy="8121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1475656" y="306896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339752" y="306896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39552" y="393305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547664" y="386104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11760" y="393305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15616" y="47251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３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547664" y="53012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４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79512" y="5877272"/>
            <a:ext cx="441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後続命令に先行命令より高い優先度を付与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40679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442798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資源節約優先の</a:t>
            </a:r>
            <a:r>
              <a:rPr lang="ja-JP" altLang="en-US" dirty="0" smtClean="0"/>
              <a:t>スケジューリング</a:t>
            </a:r>
            <a:r>
              <a:rPr lang="en-US" altLang="ja-JP" dirty="0" smtClean="0"/>
              <a:t> 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既に並べた命令に依存する命令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優先的</a:t>
            </a:r>
            <a:r>
              <a:rPr lang="ja-JP" altLang="en-US" dirty="0" smtClean="0"/>
              <a:t>にスケジュール</a:t>
            </a:r>
            <a:endParaRPr lang="en-US" altLang="ja-JP" dirty="0" smtClean="0"/>
          </a:p>
        </p:txBody>
      </p:sp>
      <p:sp>
        <p:nvSpPr>
          <p:cNvPr id="7" name="円/楕円 6"/>
          <p:cNvSpPr/>
          <p:nvPr/>
        </p:nvSpPr>
        <p:spPr>
          <a:xfrm>
            <a:off x="1827579" y="3068960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i3</a:t>
            </a:r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1827579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i4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1470662" y="4676179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i5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2719875" y="3068960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i6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2719875" y="3950338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i7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1907704" y="5301209"/>
            <a:ext cx="499685" cy="3629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i8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>
            <a:stCxn id="7" idx="4"/>
            <a:endCxn id="8" idx="0"/>
          </p:cNvCxnSpPr>
          <p:nvPr/>
        </p:nvCxnSpPr>
        <p:spPr>
          <a:xfrm rot="5400000">
            <a:off x="1818194" y="3690894"/>
            <a:ext cx="518458" cy="1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8" idx="4"/>
            <a:endCxn id="9" idx="0"/>
          </p:cNvCxnSpPr>
          <p:nvPr/>
        </p:nvCxnSpPr>
        <p:spPr>
          <a:xfrm rot="5400000">
            <a:off x="1717504" y="4316259"/>
            <a:ext cx="362920" cy="356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9" idx="4"/>
            <a:endCxn id="12" idx="0"/>
          </p:cNvCxnSpPr>
          <p:nvPr/>
        </p:nvCxnSpPr>
        <p:spPr>
          <a:xfrm rot="16200000" flipH="1">
            <a:off x="1807972" y="4951631"/>
            <a:ext cx="262109" cy="437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rot="5400000">
            <a:off x="2710489" y="3690894"/>
            <a:ext cx="518458" cy="1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1" idx="4"/>
            <a:endCxn id="12" idx="0"/>
          </p:cNvCxnSpPr>
          <p:nvPr/>
        </p:nvCxnSpPr>
        <p:spPr>
          <a:xfrm rot="5400000">
            <a:off x="2069658" y="4401147"/>
            <a:ext cx="987950" cy="8121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1475656" y="306896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339752" y="306896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547664" y="386104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11760" y="393305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15616" y="47251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３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547664" y="5301208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４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79512" y="5877272"/>
            <a:ext cx="441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後続命令に先行命令より高い優先度を付与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40679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442798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478802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i3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資源節約優先の</a:t>
            </a:r>
            <a:r>
              <a:rPr lang="ja-JP" altLang="en-US" dirty="0" smtClean="0"/>
              <a:t>スケジューリング</a:t>
            </a:r>
            <a:r>
              <a:rPr lang="en-US" altLang="ja-JP" dirty="0" smtClean="0"/>
              <a:t> 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既に並べた命令に依存する命令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優先的</a:t>
            </a:r>
            <a:r>
              <a:rPr lang="ja-JP" altLang="en-US" dirty="0" smtClean="0"/>
              <a:t>にスケジュール</a:t>
            </a:r>
            <a:endParaRPr lang="en-US" altLang="ja-JP" dirty="0" smtClean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79512" y="5877272"/>
            <a:ext cx="441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後続命令に先行命令より高い優先度を付与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40679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i1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442798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i2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478802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i3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514806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i4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550810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i5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586814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i6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622818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i7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6588224" y="5157192"/>
            <a:ext cx="3600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i8</a:t>
            </a:r>
            <a:endParaRPr kumimoji="1"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283968" y="2636912"/>
            <a:ext cx="2337499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i1: a = load p[0]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i2: b = load a[0]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i3: c = load p[1]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i4: d = load c[1]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i5: e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b d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i6: f = load p[2]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i7: g = load f[2]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i8: R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e g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804248" y="3573016"/>
            <a:ext cx="1461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 </a:t>
            </a:r>
            <a:r>
              <a:rPr kumimoji="1" lang="ja-JP" altLang="en-US" dirty="0" smtClean="0"/>
              <a:t>サイクル</a:t>
            </a:r>
            <a:endParaRPr kumimoji="1" lang="en-US" altLang="ja-JP" dirty="0" smtClean="0"/>
          </a:p>
          <a:p>
            <a:r>
              <a:rPr lang="ja-JP" altLang="en-US" dirty="0" smtClean="0"/>
              <a:t>レジスタ</a:t>
            </a:r>
            <a:r>
              <a:rPr lang="en-US" altLang="ja-JP" dirty="0" smtClean="0"/>
              <a:t> 2 </a:t>
            </a:r>
            <a:r>
              <a:rPr lang="ja-JP" altLang="en-US" dirty="0" smtClean="0"/>
              <a:t>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グラフカラーリングに</a:t>
            </a:r>
            <a:r>
              <a:rPr lang="ja-JP" altLang="en-US" dirty="0" smtClean="0"/>
              <a:t>よる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dirty="0" smtClean="0"/>
              <a:t>レジスタ割り当て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82" y="1617681"/>
            <a:ext cx="8686800" cy="4525963"/>
          </a:xfrm>
        </p:spPr>
        <p:txBody>
          <a:bodyPr/>
          <a:lstStyle/>
          <a:p>
            <a:pPr marL="514350" indent="-514350"/>
            <a:r>
              <a:rPr kumimoji="1" lang="ja-JP" altLang="en-US" dirty="0" smtClean="0"/>
              <a:t>現実のコンパイラで幅広く用いられている方法</a:t>
            </a:r>
            <a:endParaRPr kumimoji="1" lang="en-US" altLang="ja-JP" dirty="0" smtClean="0"/>
          </a:p>
          <a:p>
            <a:pPr marL="514350" indent="-514350"/>
            <a:r>
              <a:rPr lang="ja-JP" altLang="en-US" dirty="0" smtClean="0"/>
              <a:t>手順</a:t>
            </a:r>
            <a:endParaRPr kumimoji="1" lang="en-US" altLang="ja-JP" dirty="0" smtClean="0"/>
          </a:p>
          <a:p>
            <a:pPr marL="914400" lvl="1" indent="-514350">
              <a:buFont typeface="+mj-lt"/>
              <a:buAutoNum type="arabicPeriod"/>
            </a:pPr>
            <a:r>
              <a:rPr kumimoji="1" lang="ja-JP" altLang="en-US" dirty="0" smtClean="0"/>
              <a:t>生存解析</a:t>
            </a:r>
            <a:endParaRPr kumimoji="1" lang="en-US" altLang="ja-JP" dirty="0" smtClean="0"/>
          </a:p>
          <a:p>
            <a:pPr marL="914400" lvl="1" indent="-514350">
              <a:buFont typeface="+mj-lt"/>
              <a:buAutoNum type="arabicPeriod"/>
            </a:pPr>
            <a:r>
              <a:rPr lang="ja-JP" altLang="en-US" dirty="0" smtClean="0"/>
              <a:t>干渉グラフ構築</a:t>
            </a:r>
            <a:endParaRPr lang="en-US" altLang="ja-JP" dirty="0" smtClean="0"/>
          </a:p>
          <a:p>
            <a:pPr marL="914400" lvl="1" indent="-514350">
              <a:buFont typeface="+mj-lt"/>
              <a:buAutoNum type="arabicPeriod"/>
            </a:pPr>
            <a:r>
              <a:rPr kumimoji="1" lang="ja-JP" altLang="en-US" dirty="0" smtClean="0"/>
              <a:t>グラフ塗り分け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生存解析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82" y="1643050"/>
            <a:ext cx="8686800" cy="4525963"/>
          </a:xfrm>
        </p:spPr>
        <p:txBody>
          <a:bodyPr/>
          <a:lstStyle/>
          <a:p>
            <a:r>
              <a:rPr kumimoji="1" lang="ja-JP" altLang="en-US" dirty="0" smtClean="0"/>
              <a:t>各命令実行直後に生きている変数を求める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「生きている ⇔ その後使われる」なので後方解析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live[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]: </a:t>
            </a:r>
            <a:r>
              <a:rPr lang="ja-JP" altLang="en-US" dirty="0" smtClean="0"/>
              <a:t>命令</a:t>
            </a:r>
            <a:r>
              <a:rPr lang="en-US" altLang="ja-JP" dirty="0" smtClean="0"/>
              <a:t>i</a:t>
            </a:r>
            <a:r>
              <a:rPr lang="ja-JP" altLang="en-US" dirty="0" smtClean="0"/>
              <a:t>の実行直後に生きている変数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def[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]: </a:t>
            </a:r>
            <a:r>
              <a:rPr lang="ja-JP" altLang="en-US" dirty="0" smtClean="0"/>
              <a:t>命令</a:t>
            </a:r>
            <a:r>
              <a:rPr lang="en-US" altLang="ja-JP" dirty="0" smtClean="0"/>
              <a:t>i</a:t>
            </a:r>
            <a:r>
              <a:rPr lang="ja-JP" altLang="en-US" dirty="0" smtClean="0"/>
              <a:t>が定義する変数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use[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]: </a:t>
            </a:r>
            <a:r>
              <a:rPr lang="ja-JP" altLang="en-US" dirty="0" smtClean="0"/>
              <a:t>命令</a:t>
            </a:r>
            <a:r>
              <a:rPr lang="en-US" altLang="ja-JP" dirty="0" smtClean="0"/>
              <a:t>i</a:t>
            </a:r>
            <a:r>
              <a:rPr lang="ja-JP" altLang="en-US" dirty="0" smtClean="0"/>
              <a:t>が使用する変数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37936" y="4647436"/>
            <a:ext cx="129614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x = a + b</a:t>
            </a:r>
            <a:endParaRPr kumimoji="1" lang="ja-JP" altLang="en-US" sz="2400" dirty="0"/>
          </a:p>
        </p:txBody>
      </p:sp>
      <p:cxnSp>
        <p:nvCxnSpPr>
          <p:cNvPr id="18" name="直線矢印コネクタ 17"/>
          <p:cNvCxnSpPr>
            <a:stCxn id="11" idx="2"/>
          </p:cNvCxnSpPr>
          <p:nvPr/>
        </p:nvCxnSpPr>
        <p:spPr>
          <a:xfrm rot="5400000">
            <a:off x="6512784" y="5382325"/>
            <a:ext cx="54644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6497976" y="4359404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6858016" y="5151492"/>
            <a:ext cx="93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live = A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858016" y="414338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live = (</a:t>
            </a:r>
            <a:r>
              <a:rPr kumimoji="1" lang="en-US" altLang="ja-JP" dirty="0" smtClean="0"/>
              <a:t>A</a:t>
            </a:r>
            <a:r>
              <a:rPr kumimoji="1" lang="en-US" altLang="ja-JP" dirty="0" smtClean="0"/>
              <a:t>\</a:t>
            </a:r>
            <a:r>
              <a:rPr kumimoji="1" lang="en-US" altLang="ja-JP" dirty="0" smtClean="0"/>
              <a:t>{</a:t>
            </a:r>
            <a:r>
              <a:rPr kumimoji="1" lang="en-US" altLang="ja-JP" dirty="0" smtClean="0"/>
              <a:t>x})U{</a:t>
            </a:r>
            <a:r>
              <a:rPr kumimoji="1" lang="en-US" altLang="ja-JP" dirty="0" err="1" smtClean="0"/>
              <a:t>a,b</a:t>
            </a:r>
            <a:r>
              <a:rPr kumimoji="1" lang="en-US" altLang="ja-JP" dirty="0" smtClean="0"/>
              <a:t>}</a:t>
            </a:r>
            <a:endParaRPr kumimoji="1" lang="ja-JP" altLang="en-US" dirty="0"/>
          </a:p>
        </p:txBody>
      </p:sp>
      <p:sp>
        <p:nvSpPr>
          <p:cNvPr id="28" name="左カーブ矢印 27"/>
          <p:cNvSpPr/>
          <p:nvPr/>
        </p:nvSpPr>
        <p:spPr>
          <a:xfrm rot="12056395" flipH="1">
            <a:off x="8166559" y="4525539"/>
            <a:ext cx="361153" cy="94976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21506" name="Picture 2" descr="http://www.sciweavers.org/upload/Tex2Img_1323235678/eq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643446"/>
            <a:ext cx="5505450" cy="819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</a:t>
            </a:r>
            <a:r>
              <a:rPr kumimoji="1" lang="ja-JP" altLang="en-US" dirty="0" smtClean="0"/>
              <a:t>解析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3808" y="1484784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例：</a:t>
            </a:r>
            <a:r>
              <a:rPr lang="en-US" altLang="ja-JP" sz="2400" dirty="0" smtClean="0"/>
              <a:t>m[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]*m[j]/(x[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]-x[j])^2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2348880"/>
            <a:ext cx="2747868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= load m[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m[j]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x[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a b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load x[j]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fsub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d e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f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</a:t>
            </a:r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fdiv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c g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ret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640" y="6309320"/>
            <a:ext cx="2133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戻り値用</a:t>
            </a:r>
            <a:r>
              <a:rPr kumimoji="1" lang="ja-JP" altLang="en-US" dirty="0" smtClean="0"/>
              <a:t>レジスタ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16016" y="63093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live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</a:t>
            </a:r>
            <a:r>
              <a:rPr kumimoji="1" lang="ja-JP" altLang="en-US" dirty="0" smtClean="0"/>
              <a:t>解析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3808" y="1484784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例：</a:t>
            </a:r>
            <a:r>
              <a:rPr lang="en-US" altLang="ja-JP" sz="2400" dirty="0" smtClean="0"/>
              <a:t>m[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]*m[j]/(x[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]-x[j])^2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2348880"/>
            <a:ext cx="2747868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= load m[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m[j]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x[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a b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load x[j]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fsub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d e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f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</a:t>
            </a:r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fdiv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c g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ret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640" y="6309320"/>
            <a:ext cx="2133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戻り値用</a:t>
            </a:r>
            <a:r>
              <a:rPr kumimoji="1" lang="ja-JP" altLang="en-US" dirty="0" smtClean="0"/>
              <a:t>レジスタ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16016" y="63093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live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3968" y="2348880"/>
            <a:ext cx="77617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</a:t>
            </a:r>
            <a:r>
              <a:rPr kumimoji="1" lang="ja-JP" altLang="en-US" dirty="0" smtClean="0"/>
              <a:t>解析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3808" y="1484784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例：</a:t>
            </a:r>
            <a:r>
              <a:rPr lang="en-US" altLang="ja-JP" sz="2400" dirty="0" smtClean="0"/>
              <a:t>m[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]*m[j]/(x[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]-x[j])^2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2348880"/>
            <a:ext cx="2747868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= load m[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m[j]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x[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a b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load x[j]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fsub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d e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f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</a:t>
            </a:r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fdiv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c g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ret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640" y="6309320"/>
            <a:ext cx="2133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戻り値用</a:t>
            </a:r>
            <a:r>
              <a:rPr kumimoji="1" lang="ja-JP" altLang="en-US" dirty="0" smtClean="0"/>
              <a:t>レジスタ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16016" y="63093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live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3968" y="2348880"/>
            <a:ext cx="323197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    </a:t>
            </a:r>
            <a:r>
              <a:rPr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# ({R}</a:t>
            </a:r>
            <a:r>
              <a:rPr lang="ja-JP" altLang="en-US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＼</a:t>
            </a:r>
            <a:r>
              <a:rPr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Φ)UΦ</a:t>
            </a:r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</a:t>
            </a:r>
            <a:r>
              <a:rPr kumimoji="1" lang="ja-JP" altLang="en-US" dirty="0" smtClean="0"/>
              <a:t>解析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3808" y="1484784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例：</a:t>
            </a:r>
            <a:r>
              <a:rPr lang="en-US" altLang="ja-JP" sz="2400" dirty="0" smtClean="0"/>
              <a:t>m[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]*m[j]/(x[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]-x[j])^2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2348880"/>
            <a:ext cx="2747868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= load m[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m[j]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x[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a b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load x[j]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fsub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d e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f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</a:t>
            </a:r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fdiv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c g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ret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640" y="6309320"/>
            <a:ext cx="2133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戻り値用</a:t>
            </a:r>
            <a:r>
              <a:rPr kumimoji="1" lang="ja-JP" altLang="en-US" dirty="0" smtClean="0"/>
              <a:t>レジスタ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16016" y="63093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live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3968" y="2348880"/>
            <a:ext cx="421942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,g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  </a:t>
            </a:r>
            <a:r>
              <a:rPr kumimoji="1"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# ({R</a:t>
            </a:r>
            <a:r>
              <a:rPr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  <a:r>
              <a:rPr lang="ja-JP" altLang="en-US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＼</a:t>
            </a:r>
            <a:r>
              <a:rPr kumimoji="1"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{R})U{</a:t>
            </a:r>
            <a:r>
              <a:rPr kumimoji="1" lang="en-US" altLang="ja-JP" sz="20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c,g</a:t>
            </a:r>
            <a:r>
              <a:rPr kumimoji="1"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命令スケジューリングとは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命令の順序を並び替える事</a:t>
            </a:r>
            <a:endParaRPr lang="en-US" altLang="ja-JP" dirty="0" smtClean="0"/>
          </a:p>
          <a:p>
            <a:r>
              <a:rPr lang="ja-JP" altLang="en-US" dirty="0" smtClean="0"/>
              <a:t>二つの効果がある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dirty="0" smtClean="0"/>
              <a:t>命令レベル並列性の向上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dirty="0" smtClean="0"/>
              <a:t>データ局所性</a:t>
            </a:r>
            <a:r>
              <a:rPr kumimoji="1" lang="ja-JP" altLang="en-US" dirty="0" smtClean="0"/>
              <a:t>向上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→ レジスタ割り当ての効率向上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</a:t>
            </a:r>
            <a:r>
              <a:rPr kumimoji="1" lang="ja-JP" altLang="en-US" dirty="0" smtClean="0"/>
              <a:t>解析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3808" y="1484784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例：</a:t>
            </a:r>
            <a:r>
              <a:rPr lang="en-US" altLang="ja-JP" sz="2400" dirty="0" smtClean="0"/>
              <a:t>m[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]*m[j]/(x[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]-x[j])^2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2348880"/>
            <a:ext cx="2747868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= load m[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m[j]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x[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a b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load x[j]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fsub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d e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f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</a:t>
            </a:r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fdiv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c g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ret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640" y="6309320"/>
            <a:ext cx="2133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戻り値用</a:t>
            </a:r>
            <a:r>
              <a:rPr kumimoji="1" lang="ja-JP" altLang="en-US" dirty="0" smtClean="0"/>
              <a:t>レジスタ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16016" y="63093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live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3968" y="2348880"/>
            <a:ext cx="421942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c,f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  </a:t>
            </a:r>
            <a:r>
              <a:rPr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# ({</a:t>
            </a:r>
            <a:r>
              <a:rPr lang="en-US" altLang="ja-JP" sz="20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c,g</a:t>
            </a:r>
            <a:r>
              <a:rPr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  <a:r>
              <a:rPr lang="ja-JP" altLang="en-US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＼</a:t>
            </a:r>
            <a:r>
              <a:rPr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{g})U{f}</a:t>
            </a:r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,g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</a:t>
            </a:r>
            <a:r>
              <a:rPr kumimoji="1" lang="ja-JP" altLang="en-US" dirty="0" smtClean="0"/>
              <a:t>解析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3808" y="1484784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例：</a:t>
            </a:r>
            <a:r>
              <a:rPr lang="en-US" altLang="ja-JP" sz="2400" dirty="0" smtClean="0"/>
              <a:t>m[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]*m[j]/(x[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]-x[j])^2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2348880"/>
            <a:ext cx="2747868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= load m[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m[j]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x[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a b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load x[j]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fsub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d e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f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</a:t>
            </a:r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fdiv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c g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ret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640" y="6309320"/>
            <a:ext cx="2133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戻り値用</a:t>
            </a:r>
            <a:r>
              <a:rPr kumimoji="1" lang="ja-JP" altLang="en-US" dirty="0" smtClean="0"/>
              <a:t>レジスタ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16016" y="63093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live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3968" y="2348880"/>
            <a:ext cx="469872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c,d,e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 </a:t>
            </a:r>
            <a:r>
              <a:rPr kumimoji="1"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# ({</a:t>
            </a:r>
            <a:r>
              <a:rPr kumimoji="1" lang="en-US" altLang="ja-JP" sz="20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c,f</a:t>
            </a:r>
            <a:r>
              <a:rPr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  <a:r>
              <a:rPr lang="ja-JP" altLang="en-US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＼</a:t>
            </a:r>
            <a:r>
              <a:rPr kumimoji="1"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{f})U{</a:t>
            </a:r>
            <a:r>
              <a:rPr kumimoji="1" lang="en-US" altLang="ja-JP" sz="20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d,e</a:t>
            </a:r>
            <a:r>
              <a:rPr kumimoji="1" lang="en-US" altLang="ja-JP" sz="20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c,f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,g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</a:t>
            </a:r>
            <a:r>
              <a:rPr kumimoji="1" lang="ja-JP" altLang="en-US" dirty="0" smtClean="0"/>
              <a:t>解析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3808" y="1484784"/>
            <a:ext cx="3251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例：</a:t>
            </a:r>
            <a:r>
              <a:rPr lang="en-US" altLang="ja-JP" sz="2400" dirty="0" smtClean="0"/>
              <a:t>m[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]*m[j]/(x[</a:t>
            </a:r>
            <a:r>
              <a:rPr lang="en-US" altLang="ja-JP" sz="2400" dirty="0" err="1" smtClean="0"/>
              <a:t>i</a:t>
            </a:r>
            <a:r>
              <a:rPr lang="en-US" altLang="ja-JP" sz="2400" dirty="0" smtClean="0"/>
              <a:t>]-x[j])^2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2348880"/>
            <a:ext cx="2747868" cy="39703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= load m[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m[j]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x[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  <a:endParaRPr kumimoji="1"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a b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load x[j]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fsub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d e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f 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</a:t>
            </a:r>
            <a:endParaRPr lang="en-US" altLang="ja-JP" sz="2800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fdiv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c g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ret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640" y="6309320"/>
            <a:ext cx="2133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戻り値用</a:t>
            </a:r>
            <a:r>
              <a:rPr kumimoji="1" lang="ja-JP" altLang="en-US" dirty="0" smtClean="0"/>
              <a:t>レジスタ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16016" y="63093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live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3968" y="1916832"/>
            <a:ext cx="235352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i,j,m,x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a,i,j,m,x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a,b,i,j,x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a,b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,d,j,x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c,d,j,x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c,d,e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c,f</a:t>
            </a:r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</a:t>
            </a:r>
            <a:r>
              <a:rPr kumimoji="1" lang="en-US" altLang="ja-JP" sz="2800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,g</a:t>
            </a:r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</a:p>
          <a:p>
            <a:r>
              <a:rPr kumimoji="1" lang="en-US" altLang="ja-JP" sz="2800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  <a:endParaRPr kumimoji="1" lang="ja-JP" altLang="en-US" sz="2800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干渉グラフ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G = (</a:t>
            </a:r>
            <a:r>
              <a:rPr lang="en-US" altLang="ja-JP" dirty="0" smtClean="0"/>
              <a:t>V</a:t>
            </a:r>
            <a:r>
              <a:rPr lang="en-US" altLang="ja-JP" dirty="0" smtClean="0"/>
              <a:t>, E</a:t>
            </a:r>
            <a:r>
              <a:rPr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V = {</a:t>
            </a:r>
            <a:r>
              <a:rPr kumimoji="1" lang="ja-JP" altLang="en-US" dirty="0" smtClean="0"/>
              <a:t>変数 </a:t>
            </a:r>
            <a:r>
              <a:rPr kumimoji="1" lang="en-US" altLang="ja-JP" dirty="0" smtClean="0"/>
              <a:t>or </a:t>
            </a:r>
            <a:r>
              <a:rPr kumimoji="1" lang="ja-JP" altLang="en-US" dirty="0" smtClean="0"/>
              <a:t>レジスタ</a:t>
            </a:r>
            <a:r>
              <a:rPr kumimoji="1" lang="en-US" altLang="ja-JP" dirty="0" smtClean="0"/>
              <a:t>}</a:t>
            </a:r>
          </a:p>
          <a:p>
            <a:pPr lvl="1"/>
            <a:r>
              <a:rPr lang="en-US" altLang="ja-JP" dirty="0" smtClean="0"/>
              <a:t>E = {(a</a:t>
            </a:r>
            <a:r>
              <a:rPr lang="en-US" altLang="ja-JP" dirty="0" smtClean="0"/>
              <a:t>, b</a:t>
            </a:r>
            <a:r>
              <a:rPr lang="en-US" altLang="ja-JP" dirty="0" smtClean="0"/>
              <a:t>) | </a:t>
            </a:r>
            <a:r>
              <a:rPr lang="en-US" altLang="ja-JP" dirty="0" err="1" smtClean="0"/>
              <a:t>a,b</a:t>
            </a:r>
            <a:r>
              <a:rPr lang="ja-JP" altLang="en-US" dirty="0" smtClean="0"/>
              <a:t>が同時に生存</a:t>
            </a:r>
            <a:r>
              <a:rPr lang="en-US" altLang="ja-JP" dirty="0" smtClean="0"/>
              <a:t>}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3789040"/>
            <a:ext cx="1830950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= load m[</a:t>
            </a:r>
            <a:r>
              <a:rPr kumimoji="1"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m[j]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x[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]</a:t>
            </a:r>
            <a:endParaRPr kumimoji="1" lang="en-US" altLang="ja-JP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</a:t>
            </a:r>
            <a:r>
              <a:rPr kumimoji="1"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a b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load x[j]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fsub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d e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fmul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f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</a:t>
            </a:r>
            <a:endParaRPr lang="en-US" altLang="ja-JP" dirty="0" smtClean="0">
              <a:latin typeface="Consolas" pitchFamily="49" charset="0"/>
              <a:ea typeface="Meiryo UI" pitchFamily="50" charset="-128"/>
              <a:cs typeface="Consolas" pitchFamily="49" charset="0"/>
            </a:endParaRPr>
          </a:p>
          <a:p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kumimoji="1"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fdiv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c g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ret</a:t>
            </a:r>
            <a:endParaRPr kumimoji="1" lang="ja-JP" altLang="en-US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98287" y="3498329"/>
            <a:ext cx="157767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kumimoji="1"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i,j,m,x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kumimoji="1"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a,i,j,m,x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a,b,i,j,x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a,b</a:t>
            </a:r>
            <a:r>
              <a:rPr kumimoji="1"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,d,j,x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c,d,j,x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kumimoji="1"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c,d,e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c,f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</a:t>
            </a:r>
            <a:r>
              <a:rPr kumimoji="1"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,g</a:t>
            </a:r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</a:p>
          <a:p>
            <a:r>
              <a:rPr kumimoji="1"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  <a:endParaRPr kumimoji="1" lang="ja-JP" altLang="en-US" dirty="0">
              <a:latin typeface="Consolas" pitchFamily="49" charset="0"/>
              <a:ea typeface="Meiryo UI" pitchFamily="50" charset="-128"/>
              <a:cs typeface="Consolas" pitchFamily="49" charset="0"/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4427984" y="4581128"/>
            <a:ext cx="504056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5220072" y="3573016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5148064" y="5445224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7524328" y="4509120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6804248" y="5445224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d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7740352" y="5445224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e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8316416" y="4077072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f</a:t>
            </a:r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8388424" y="5085184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g</a:t>
            </a:r>
            <a:endParaRPr kumimoji="1" lang="ja-JP" altLang="en-US" dirty="0"/>
          </a:p>
        </p:txBody>
      </p:sp>
      <p:sp>
        <p:nvSpPr>
          <p:cNvPr id="15" name="円/楕円 14"/>
          <p:cNvSpPr/>
          <p:nvPr/>
        </p:nvSpPr>
        <p:spPr>
          <a:xfrm>
            <a:off x="5508104" y="4509120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i</a:t>
            </a:r>
            <a:endParaRPr kumimoji="1" lang="ja-JP" altLang="en-US" dirty="0"/>
          </a:p>
        </p:txBody>
      </p:sp>
      <p:sp>
        <p:nvSpPr>
          <p:cNvPr id="16" name="円/楕円 15"/>
          <p:cNvSpPr/>
          <p:nvPr/>
        </p:nvSpPr>
        <p:spPr>
          <a:xfrm>
            <a:off x="6516216" y="4509120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j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6084168" y="2924944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18" name="円/楕円 17"/>
          <p:cNvSpPr/>
          <p:nvPr/>
        </p:nvSpPr>
        <p:spPr>
          <a:xfrm>
            <a:off x="6876256" y="3573016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x</a:t>
            </a:r>
            <a:endParaRPr kumimoji="1" lang="ja-JP" altLang="en-US" dirty="0"/>
          </a:p>
        </p:txBody>
      </p:sp>
      <p:sp>
        <p:nvSpPr>
          <p:cNvPr id="19" name="円/楕円 18"/>
          <p:cNvSpPr/>
          <p:nvPr/>
        </p:nvSpPr>
        <p:spPr>
          <a:xfrm>
            <a:off x="8172400" y="6021288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R</a:t>
            </a:r>
            <a:endParaRPr kumimoji="1" lang="ja-JP" altLang="en-US" dirty="0"/>
          </a:p>
        </p:txBody>
      </p:sp>
      <p:cxnSp>
        <p:nvCxnSpPr>
          <p:cNvPr id="22" name="直線コネクタ 21"/>
          <p:cNvCxnSpPr>
            <a:stCxn id="17" idx="3"/>
            <a:endCxn id="8" idx="7"/>
          </p:cNvCxnSpPr>
          <p:nvPr/>
        </p:nvCxnSpPr>
        <p:spPr>
          <a:xfrm rot="5400000">
            <a:off x="5696860" y="3185708"/>
            <a:ext cx="342568" cy="55859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3" name="直線コネクタ 22"/>
          <p:cNvCxnSpPr>
            <a:stCxn id="18" idx="2"/>
            <a:endCxn id="8" idx="6"/>
          </p:cNvCxnSpPr>
          <p:nvPr/>
        </p:nvCxnSpPr>
        <p:spPr>
          <a:xfrm rot="10800000">
            <a:off x="5652120" y="3789040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8" name="直線コネクタ 27"/>
          <p:cNvCxnSpPr>
            <a:stCxn id="18" idx="1"/>
            <a:endCxn id="17" idx="5"/>
          </p:cNvCxnSpPr>
          <p:nvPr/>
        </p:nvCxnSpPr>
        <p:spPr>
          <a:xfrm rot="16200000" flipV="1">
            <a:off x="6524952" y="3221712"/>
            <a:ext cx="342568" cy="486584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31" name="直線コネクタ 30"/>
          <p:cNvCxnSpPr>
            <a:stCxn id="18" idx="4"/>
            <a:endCxn id="16" idx="7"/>
          </p:cNvCxnSpPr>
          <p:nvPr/>
        </p:nvCxnSpPr>
        <p:spPr>
          <a:xfrm rot="5400000">
            <a:off x="6704972" y="4185084"/>
            <a:ext cx="567328" cy="20728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34" name="直線コネクタ 33"/>
          <p:cNvCxnSpPr>
            <a:stCxn id="16" idx="2"/>
            <a:endCxn id="15" idx="6"/>
          </p:cNvCxnSpPr>
          <p:nvPr/>
        </p:nvCxnSpPr>
        <p:spPr>
          <a:xfrm rot="10800000">
            <a:off x="5940152" y="4725144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37" name="直線コネクタ 36"/>
          <p:cNvCxnSpPr>
            <a:stCxn id="15" idx="1"/>
            <a:endCxn id="8" idx="4"/>
          </p:cNvCxnSpPr>
          <p:nvPr/>
        </p:nvCxnSpPr>
        <p:spPr>
          <a:xfrm rot="16200000" flipV="1">
            <a:off x="5220072" y="4221088"/>
            <a:ext cx="567328" cy="13528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40" name="直線コネクタ 39"/>
          <p:cNvCxnSpPr>
            <a:stCxn id="15" idx="0"/>
            <a:endCxn id="17" idx="4"/>
          </p:cNvCxnSpPr>
          <p:nvPr/>
        </p:nvCxnSpPr>
        <p:spPr>
          <a:xfrm rot="5400000" flipH="1" flipV="1">
            <a:off x="5436096" y="3645024"/>
            <a:ext cx="1152128" cy="576064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43" name="直線コネクタ 42"/>
          <p:cNvCxnSpPr>
            <a:stCxn id="16" idx="0"/>
            <a:endCxn id="17" idx="4"/>
          </p:cNvCxnSpPr>
          <p:nvPr/>
        </p:nvCxnSpPr>
        <p:spPr>
          <a:xfrm rot="16200000" flipV="1">
            <a:off x="5940152" y="3717032"/>
            <a:ext cx="1152128" cy="43204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46" name="直線コネクタ 45"/>
          <p:cNvCxnSpPr>
            <a:stCxn id="16" idx="1"/>
            <a:endCxn id="8" idx="5"/>
          </p:cNvCxnSpPr>
          <p:nvPr/>
        </p:nvCxnSpPr>
        <p:spPr>
          <a:xfrm rot="16200000" flipV="1">
            <a:off x="5768868" y="3761772"/>
            <a:ext cx="630600" cy="99064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49" name="直線コネクタ 48"/>
          <p:cNvCxnSpPr>
            <a:stCxn id="18" idx="3"/>
            <a:endCxn id="15" idx="7"/>
          </p:cNvCxnSpPr>
          <p:nvPr/>
        </p:nvCxnSpPr>
        <p:spPr>
          <a:xfrm rot="5400000">
            <a:off x="6092904" y="3725768"/>
            <a:ext cx="630600" cy="106264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53" name="直線コネクタ 52"/>
          <p:cNvCxnSpPr>
            <a:stCxn id="8" idx="4"/>
            <a:endCxn id="9" idx="0"/>
          </p:cNvCxnSpPr>
          <p:nvPr/>
        </p:nvCxnSpPr>
        <p:spPr>
          <a:xfrm rot="5400000">
            <a:off x="4680012" y="4689140"/>
            <a:ext cx="1440160" cy="7200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54" name="直線コネクタ 53"/>
          <p:cNvCxnSpPr>
            <a:stCxn id="15" idx="4"/>
            <a:endCxn id="9" idx="0"/>
          </p:cNvCxnSpPr>
          <p:nvPr/>
        </p:nvCxnSpPr>
        <p:spPr>
          <a:xfrm rot="5400000">
            <a:off x="5292080" y="5013176"/>
            <a:ext cx="504056" cy="36004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57" name="直線コネクタ 56"/>
          <p:cNvCxnSpPr>
            <a:stCxn id="16" idx="3"/>
            <a:endCxn id="9" idx="7"/>
          </p:cNvCxnSpPr>
          <p:nvPr/>
        </p:nvCxnSpPr>
        <p:spPr>
          <a:xfrm rot="5400000">
            <a:off x="5732864" y="4661872"/>
            <a:ext cx="630600" cy="106264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0" name="直線コネクタ 59"/>
          <p:cNvCxnSpPr>
            <a:stCxn id="18" idx="3"/>
            <a:endCxn id="9" idx="7"/>
          </p:cNvCxnSpPr>
          <p:nvPr/>
        </p:nvCxnSpPr>
        <p:spPr>
          <a:xfrm rot="5400000">
            <a:off x="5444832" y="4013800"/>
            <a:ext cx="1566704" cy="142268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7" name="直線コネクタ 66"/>
          <p:cNvCxnSpPr>
            <a:stCxn id="8" idx="5"/>
            <a:endCxn id="11" idx="1"/>
          </p:cNvCxnSpPr>
          <p:nvPr/>
        </p:nvCxnSpPr>
        <p:spPr>
          <a:xfrm rot="16200000" flipH="1">
            <a:off x="5444832" y="4085808"/>
            <a:ext cx="1566704" cy="127867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8" name="直線コネクタ 67"/>
          <p:cNvCxnSpPr>
            <a:stCxn id="9" idx="6"/>
            <a:endCxn id="11" idx="2"/>
          </p:cNvCxnSpPr>
          <p:nvPr/>
        </p:nvCxnSpPr>
        <p:spPr>
          <a:xfrm>
            <a:off x="5580112" y="5661248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1" name="直線コネクタ 70"/>
          <p:cNvCxnSpPr>
            <a:stCxn id="16" idx="4"/>
            <a:endCxn id="11" idx="0"/>
          </p:cNvCxnSpPr>
          <p:nvPr/>
        </p:nvCxnSpPr>
        <p:spPr>
          <a:xfrm rot="16200000" flipH="1">
            <a:off x="6624228" y="5049180"/>
            <a:ext cx="504056" cy="28803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4" name="直線コネクタ 73"/>
          <p:cNvCxnSpPr>
            <a:stCxn id="18" idx="4"/>
            <a:endCxn id="11" idx="0"/>
          </p:cNvCxnSpPr>
          <p:nvPr/>
        </p:nvCxnSpPr>
        <p:spPr>
          <a:xfrm rot="5400000">
            <a:off x="6336196" y="4689140"/>
            <a:ext cx="1440160" cy="7200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9" name="直線コネクタ 88"/>
          <p:cNvCxnSpPr>
            <a:stCxn id="18" idx="5"/>
            <a:endCxn id="10" idx="1"/>
          </p:cNvCxnSpPr>
          <p:nvPr/>
        </p:nvCxnSpPr>
        <p:spPr>
          <a:xfrm rot="16200000" flipH="1">
            <a:off x="7101016" y="4085808"/>
            <a:ext cx="630600" cy="34256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90" name="直線コネクタ 89"/>
          <p:cNvCxnSpPr>
            <a:stCxn id="16" idx="6"/>
            <a:endCxn id="10" idx="2"/>
          </p:cNvCxnSpPr>
          <p:nvPr/>
        </p:nvCxnSpPr>
        <p:spPr>
          <a:xfrm>
            <a:off x="6948264" y="4725144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96" name="直線コネクタ 95"/>
          <p:cNvCxnSpPr>
            <a:stCxn id="11" idx="7"/>
            <a:endCxn id="10" idx="3"/>
          </p:cNvCxnSpPr>
          <p:nvPr/>
        </p:nvCxnSpPr>
        <p:spPr>
          <a:xfrm rot="5400000" flipH="1" flipV="1">
            <a:off x="7065012" y="4985908"/>
            <a:ext cx="630600" cy="414576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01" name="直線コネクタ 100"/>
          <p:cNvCxnSpPr>
            <a:stCxn id="11" idx="6"/>
            <a:endCxn id="12" idx="2"/>
          </p:cNvCxnSpPr>
          <p:nvPr/>
        </p:nvCxnSpPr>
        <p:spPr>
          <a:xfrm>
            <a:off x="7236296" y="566124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02" name="直線コネクタ 101"/>
          <p:cNvCxnSpPr>
            <a:stCxn id="10" idx="4"/>
            <a:endCxn id="12" idx="0"/>
          </p:cNvCxnSpPr>
          <p:nvPr/>
        </p:nvCxnSpPr>
        <p:spPr>
          <a:xfrm rot="16200000" flipH="1">
            <a:off x="7596336" y="5085184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05" name="直線コネクタ 104"/>
          <p:cNvCxnSpPr>
            <a:stCxn id="10" idx="7"/>
            <a:endCxn id="13" idx="2"/>
          </p:cNvCxnSpPr>
          <p:nvPr/>
        </p:nvCxnSpPr>
        <p:spPr>
          <a:xfrm rot="5400000" flipH="1" flipV="1">
            <a:off x="7965112" y="4221088"/>
            <a:ext cx="279296" cy="42331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08" name="直線コネクタ 107"/>
          <p:cNvCxnSpPr>
            <a:stCxn id="10" idx="5"/>
            <a:endCxn id="14" idx="1"/>
          </p:cNvCxnSpPr>
          <p:nvPr/>
        </p:nvCxnSpPr>
        <p:spPr>
          <a:xfrm rot="16200000" flipH="1">
            <a:off x="8037120" y="4733880"/>
            <a:ext cx="270560" cy="55859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レジスタ割り当て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レジスタ割り当て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 ⇒ 干渉グラフのカラーリング</a:t>
            </a:r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251520" y="3501008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179512" y="5373216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2555776" y="4437112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1835696" y="5373216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d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2771800" y="5373216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e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3347864" y="4005064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f</a:t>
            </a:r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3419872" y="5013176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g</a:t>
            </a:r>
            <a:endParaRPr kumimoji="1" lang="ja-JP" altLang="en-US" dirty="0"/>
          </a:p>
        </p:txBody>
      </p:sp>
      <p:sp>
        <p:nvSpPr>
          <p:cNvPr id="15" name="円/楕円 14"/>
          <p:cNvSpPr/>
          <p:nvPr/>
        </p:nvSpPr>
        <p:spPr>
          <a:xfrm>
            <a:off x="539552" y="4437112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i</a:t>
            </a:r>
            <a:endParaRPr kumimoji="1" lang="ja-JP" altLang="en-US" dirty="0"/>
          </a:p>
        </p:txBody>
      </p:sp>
      <p:sp>
        <p:nvSpPr>
          <p:cNvPr id="16" name="円/楕円 15"/>
          <p:cNvSpPr/>
          <p:nvPr/>
        </p:nvSpPr>
        <p:spPr>
          <a:xfrm>
            <a:off x="1547664" y="4437112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j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1115616" y="2852936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18" name="円/楕円 17"/>
          <p:cNvSpPr/>
          <p:nvPr/>
        </p:nvSpPr>
        <p:spPr>
          <a:xfrm>
            <a:off x="1907704" y="3501008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x</a:t>
            </a:r>
            <a:endParaRPr kumimoji="1" lang="ja-JP" altLang="en-US" dirty="0"/>
          </a:p>
        </p:txBody>
      </p:sp>
      <p:sp>
        <p:nvSpPr>
          <p:cNvPr id="19" name="円/楕円 18"/>
          <p:cNvSpPr/>
          <p:nvPr/>
        </p:nvSpPr>
        <p:spPr>
          <a:xfrm>
            <a:off x="3203848" y="5949280"/>
            <a:ext cx="432048" cy="4320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R</a:t>
            </a:r>
            <a:endParaRPr kumimoji="1" lang="ja-JP" altLang="en-US" dirty="0"/>
          </a:p>
        </p:txBody>
      </p:sp>
      <p:cxnSp>
        <p:nvCxnSpPr>
          <p:cNvPr id="22" name="直線コネクタ 21"/>
          <p:cNvCxnSpPr>
            <a:stCxn id="17" idx="3"/>
            <a:endCxn id="8" idx="7"/>
          </p:cNvCxnSpPr>
          <p:nvPr/>
        </p:nvCxnSpPr>
        <p:spPr>
          <a:xfrm rot="5400000">
            <a:off x="728308" y="3113700"/>
            <a:ext cx="342568" cy="55859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3" name="直線コネクタ 22"/>
          <p:cNvCxnSpPr>
            <a:stCxn id="18" idx="2"/>
            <a:endCxn id="8" idx="6"/>
          </p:cNvCxnSpPr>
          <p:nvPr/>
        </p:nvCxnSpPr>
        <p:spPr>
          <a:xfrm rot="10800000">
            <a:off x="683568" y="3717032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8" name="直線コネクタ 27"/>
          <p:cNvCxnSpPr>
            <a:stCxn id="18" idx="1"/>
            <a:endCxn id="17" idx="5"/>
          </p:cNvCxnSpPr>
          <p:nvPr/>
        </p:nvCxnSpPr>
        <p:spPr>
          <a:xfrm rot="16200000" flipV="1">
            <a:off x="1556400" y="3149704"/>
            <a:ext cx="342568" cy="486584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31" name="直線コネクタ 30"/>
          <p:cNvCxnSpPr>
            <a:stCxn id="18" idx="4"/>
            <a:endCxn id="16" idx="7"/>
          </p:cNvCxnSpPr>
          <p:nvPr/>
        </p:nvCxnSpPr>
        <p:spPr>
          <a:xfrm rot="5400000">
            <a:off x="1736420" y="4113076"/>
            <a:ext cx="567328" cy="20728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34" name="直線コネクタ 33"/>
          <p:cNvCxnSpPr>
            <a:stCxn id="16" idx="2"/>
            <a:endCxn id="15" idx="6"/>
          </p:cNvCxnSpPr>
          <p:nvPr/>
        </p:nvCxnSpPr>
        <p:spPr>
          <a:xfrm rot="10800000">
            <a:off x="971600" y="465313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37" name="直線コネクタ 36"/>
          <p:cNvCxnSpPr>
            <a:stCxn id="15" idx="1"/>
            <a:endCxn id="8" idx="4"/>
          </p:cNvCxnSpPr>
          <p:nvPr/>
        </p:nvCxnSpPr>
        <p:spPr>
          <a:xfrm rot="16200000" flipV="1">
            <a:off x="251520" y="4149080"/>
            <a:ext cx="567328" cy="13528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40" name="直線コネクタ 39"/>
          <p:cNvCxnSpPr>
            <a:stCxn id="15" idx="0"/>
            <a:endCxn id="17" idx="4"/>
          </p:cNvCxnSpPr>
          <p:nvPr/>
        </p:nvCxnSpPr>
        <p:spPr>
          <a:xfrm rot="5400000" flipH="1" flipV="1">
            <a:off x="467544" y="3573016"/>
            <a:ext cx="1152128" cy="576064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43" name="直線コネクタ 42"/>
          <p:cNvCxnSpPr>
            <a:stCxn id="16" idx="0"/>
            <a:endCxn id="17" idx="4"/>
          </p:cNvCxnSpPr>
          <p:nvPr/>
        </p:nvCxnSpPr>
        <p:spPr>
          <a:xfrm rot="16200000" flipV="1">
            <a:off x="971600" y="3645024"/>
            <a:ext cx="1152128" cy="43204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46" name="直線コネクタ 45"/>
          <p:cNvCxnSpPr>
            <a:stCxn id="16" idx="1"/>
            <a:endCxn id="8" idx="5"/>
          </p:cNvCxnSpPr>
          <p:nvPr/>
        </p:nvCxnSpPr>
        <p:spPr>
          <a:xfrm rot="16200000" flipV="1">
            <a:off x="800316" y="3689764"/>
            <a:ext cx="630600" cy="99064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49" name="直線コネクタ 48"/>
          <p:cNvCxnSpPr>
            <a:stCxn id="18" idx="3"/>
            <a:endCxn id="15" idx="7"/>
          </p:cNvCxnSpPr>
          <p:nvPr/>
        </p:nvCxnSpPr>
        <p:spPr>
          <a:xfrm rot="5400000">
            <a:off x="1124352" y="3653760"/>
            <a:ext cx="630600" cy="106264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53" name="直線コネクタ 52"/>
          <p:cNvCxnSpPr>
            <a:stCxn id="8" idx="4"/>
            <a:endCxn id="9" idx="0"/>
          </p:cNvCxnSpPr>
          <p:nvPr/>
        </p:nvCxnSpPr>
        <p:spPr>
          <a:xfrm rot="5400000">
            <a:off x="-288540" y="4617132"/>
            <a:ext cx="1440160" cy="7200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54" name="直線コネクタ 53"/>
          <p:cNvCxnSpPr>
            <a:stCxn id="15" idx="4"/>
            <a:endCxn id="9" idx="0"/>
          </p:cNvCxnSpPr>
          <p:nvPr/>
        </p:nvCxnSpPr>
        <p:spPr>
          <a:xfrm rot="5400000">
            <a:off x="323528" y="4941168"/>
            <a:ext cx="504056" cy="36004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57" name="直線コネクタ 56"/>
          <p:cNvCxnSpPr>
            <a:stCxn id="16" idx="3"/>
            <a:endCxn id="9" idx="7"/>
          </p:cNvCxnSpPr>
          <p:nvPr/>
        </p:nvCxnSpPr>
        <p:spPr>
          <a:xfrm rot="5400000">
            <a:off x="764312" y="4589864"/>
            <a:ext cx="630600" cy="106264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0" name="直線コネクタ 59"/>
          <p:cNvCxnSpPr>
            <a:stCxn id="18" idx="3"/>
            <a:endCxn id="9" idx="7"/>
          </p:cNvCxnSpPr>
          <p:nvPr/>
        </p:nvCxnSpPr>
        <p:spPr>
          <a:xfrm rot="5400000">
            <a:off x="476280" y="3941792"/>
            <a:ext cx="1566704" cy="142268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7" name="直線コネクタ 66"/>
          <p:cNvCxnSpPr>
            <a:stCxn id="8" idx="5"/>
            <a:endCxn id="11" idx="1"/>
          </p:cNvCxnSpPr>
          <p:nvPr/>
        </p:nvCxnSpPr>
        <p:spPr>
          <a:xfrm rot="16200000" flipH="1">
            <a:off x="476280" y="4013800"/>
            <a:ext cx="1566704" cy="127867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8" name="直線コネクタ 67"/>
          <p:cNvCxnSpPr>
            <a:stCxn id="9" idx="6"/>
            <a:endCxn id="11" idx="2"/>
          </p:cNvCxnSpPr>
          <p:nvPr/>
        </p:nvCxnSpPr>
        <p:spPr>
          <a:xfrm>
            <a:off x="611560" y="5589240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1" name="直線コネクタ 70"/>
          <p:cNvCxnSpPr>
            <a:stCxn id="16" idx="4"/>
            <a:endCxn id="11" idx="0"/>
          </p:cNvCxnSpPr>
          <p:nvPr/>
        </p:nvCxnSpPr>
        <p:spPr>
          <a:xfrm rot="16200000" flipH="1">
            <a:off x="1655676" y="4977172"/>
            <a:ext cx="504056" cy="28803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4" name="直線コネクタ 73"/>
          <p:cNvCxnSpPr>
            <a:stCxn id="18" idx="4"/>
            <a:endCxn id="11" idx="0"/>
          </p:cNvCxnSpPr>
          <p:nvPr/>
        </p:nvCxnSpPr>
        <p:spPr>
          <a:xfrm rot="5400000">
            <a:off x="1367644" y="4617132"/>
            <a:ext cx="1440160" cy="7200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9" name="直線コネクタ 88"/>
          <p:cNvCxnSpPr>
            <a:stCxn id="18" idx="5"/>
            <a:endCxn id="10" idx="1"/>
          </p:cNvCxnSpPr>
          <p:nvPr/>
        </p:nvCxnSpPr>
        <p:spPr>
          <a:xfrm rot="16200000" flipH="1">
            <a:off x="2132464" y="4013800"/>
            <a:ext cx="630600" cy="34256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90" name="直線コネクタ 89"/>
          <p:cNvCxnSpPr>
            <a:stCxn id="16" idx="6"/>
            <a:endCxn id="10" idx="2"/>
          </p:cNvCxnSpPr>
          <p:nvPr/>
        </p:nvCxnSpPr>
        <p:spPr>
          <a:xfrm>
            <a:off x="1979712" y="465313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96" name="直線コネクタ 95"/>
          <p:cNvCxnSpPr>
            <a:stCxn id="11" idx="7"/>
            <a:endCxn id="10" idx="3"/>
          </p:cNvCxnSpPr>
          <p:nvPr/>
        </p:nvCxnSpPr>
        <p:spPr>
          <a:xfrm rot="5400000" flipH="1" flipV="1">
            <a:off x="2096460" y="4913900"/>
            <a:ext cx="630600" cy="414576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01" name="直線コネクタ 100"/>
          <p:cNvCxnSpPr>
            <a:stCxn id="11" idx="6"/>
            <a:endCxn id="12" idx="2"/>
          </p:cNvCxnSpPr>
          <p:nvPr/>
        </p:nvCxnSpPr>
        <p:spPr>
          <a:xfrm>
            <a:off x="2267744" y="5589240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02" name="直線コネクタ 101"/>
          <p:cNvCxnSpPr>
            <a:stCxn id="10" idx="4"/>
            <a:endCxn id="12" idx="0"/>
          </p:cNvCxnSpPr>
          <p:nvPr/>
        </p:nvCxnSpPr>
        <p:spPr>
          <a:xfrm rot="16200000" flipH="1">
            <a:off x="2627784" y="5013176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05" name="直線コネクタ 104"/>
          <p:cNvCxnSpPr>
            <a:stCxn id="10" idx="7"/>
            <a:endCxn id="13" idx="2"/>
          </p:cNvCxnSpPr>
          <p:nvPr/>
        </p:nvCxnSpPr>
        <p:spPr>
          <a:xfrm rot="5400000" flipH="1" flipV="1">
            <a:off x="2996560" y="4149080"/>
            <a:ext cx="279296" cy="42331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08" name="直線コネクタ 107"/>
          <p:cNvCxnSpPr>
            <a:stCxn id="10" idx="5"/>
            <a:endCxn id="14" idx="1"/>
          </p:cNvCxnSpPr>
          <p:nvPr/>
        </p:nvCxnSpPr>
        <p:spPr>
          <a:xfrm rot="16200000" flipH="1">
            <a:off x="3068568" y="4661872"/>
            <a:ext cx="270560" cy="55859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45" name="円/楕円 44"/>
          <p:cNvSpPr/>
          <p:nvPr/>
        </p:nvSpPr>
        <p:spPr>
          <a:xfrm>
            <a:off x="4860032" y="3501008"/>
            <a:ext cx="432048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47" name="円/楕円 46"/>
          <p:cNvSpPr/>
          <p:nvPr/>
        </p:nvSpPr>
        <p:spPr>
          <a:xfrm>
            <a:off x="4788024" y="5373216"/>
            <a:ext cx="432048" cy="43204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48" name="円/楕円 47"/>
          <p:cNvSpPr/>
          <p:nvPr/>
        </p:nvSpPr>
        <p:spPr>
          <a:xfrm>
            <a:off x="7164288" y="4437112"/>
            <a:ext cx="432048" cy="43204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50" name="円/楕円 49"/>
          <p:cNvSpPr/>
          <p:nvPr/>
        </p:nvSpPr>
        <p:spPr>
          <a:xfrm>
            <a:off x="6444208" y="5373216"/>
            <a:ext cx="432048" cy="43204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d</a:t>
            </a:r>
            <a:endParaRPr kumimoji="1" lang="ja-JP" altLang="en-US" dirty="0"/>
          </a:p>
        </p:txBody>
      </p:sp>
      <p:sp>
        <p:nvSpPr>
          <p:cNvPr id="51" name="円/楕円 50"/>
          <p:cNvSpPr/>
          <p:nvPr/>
        </p:nvSpPr>
        <p:spPr>
          <a:xfrm>
            <a:off x="7380312" y="5373216"/>
            <a:ext cx="432048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e</a:t>
            </a:r>
            <a:endParaRPr kumimoji="1" lang="ja-JP" altLang="en-US" dirty="0"/>
          </a:p>
        </p:txBody>
      </p:sp>
      <p:sp>
        <p:nvSpPr>
          <p:cNvPr id="52" name="円/楕円 51"/>
          <p:cNvSpPr/>
          <p:nvPr/>
        </p:nvSpPr>
        <p:spPr>
          <a:xfrm>
            <a:off x="7956376" y="4005064"/>
            <a:ext cx="432048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f</a:t>
            </a:r>
            <a:endParaRPr kumimoji="1" lang="ja-JP" altLang="en-US" dirty="0"/>
          </a:p>
        </p:txBody>
      </p:sp>
      <p:sp>
        <p:nvSpPr>
          <p:cNvPr id="55" name="円/楕円 54"/>
          <p:cNvSpPr/>
          <p:nvPr/>
        </p:nvSpPr>
        <p:spPr>
          <a:xfrm>
            <a:off x="8028384" y="5013176"/>
            <a:ext cx="432048" cy="43204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g</a:t>
            </a:r>
            <a:endParaRPr kumimoji="1" lang="ja-JP" altLang="en-US" dirty="0"/>
          </a:p>
        </p:txBody>
      </p:sp>
      <p:sp>
        <p:nvSpPr>
          <p:cNvPr id="56" name="円/楕円 55"/>
          <p:cNvSpPr/>
          <p:nvPr/>
        </p:nvSpPr>
        <p:spPr>
          <a:xfrm>
            <a:off x="5148064" y="4437112"/>
            <a:ext cx="432048" cy="43204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i</a:t>
            </a:r>
            <a:endParaRPr kumimoji="1" lang="ja-JP" altLang="en-US" dirty="0"/>
          </a:p>
        </p:txBody>
      </p:sp>
      <p:sp>
        <p:nvSpPr>
          <p:cNvPr id="58" name="円/楕円 57"/>
          <p:cNvSpPr/>
          <p:nvPr/>
        </p:nvSpPr>
        <p:spPr>
          <a:xfrm>
            <a:off x="6156176" y="4437112"/>
            <a:ext cx="432048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j</a:t>
            </a:r>
            <a:endParaRPr kumimoji="1" lang="ja-JP" altLang="en-US" dirty="0"/>
          </a:p>
        </p:txBody>
      </p:sp>
      <p:sp>
        <p:nvSpPr>
          <p:cNvPr id="59" name="円/楕円 58"/>
          <p:cNvSpPr/>
          <p:nvPr/>
        </p:nvSpPr>
        <p:spPr>
          <a:xfrm>
            <a:off x="5724128" y="2852936"/>
            <a:ext cx="432048" cy="43204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61" name="円/楕円 60"/>
          <p:cNvSpPr/>
          <p:nvPr/>
        </p:nvSpPr>
        <p:spPr>
          <a:xfrm>
            <a:off x="6516216" y="3501008"/>
            <a:ext cx="432048" cy="43204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x</a:t>
            </a:r>
            <a:endParaRPr kumimoji="1" lang="ja-JP" altLang="en-US" dirty="0"/>
          </a:p>
        </p:txBody>
      </p:sp>
      <p:sp>
        <p:nvSpPr>
          <p:cNvPr id="62" name="円/楕円 61"/>
          <p:cNvSpPr/>
          <p:nvPr/>
        </p:nvSpPr>
        <p:spPr>
          <a:xfrm>
            <a:off x="7812360" y="5949280"/>
            <a:ext cx="432048" cy="43204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R</a:t>
            </a:r>
            <a:endParaRPr kumimoji="1" lang="ja-JP" altLang="en-US" dirty="0"/>
          </a:p>
        </p:txBody>
      </p:sp>
      <p:cxnSp>
        <p:nvCxnSpPr>
          <p:cNvPr id="63" name="直線コネクタ 62"/>
          <p:cNvCxnSpPr>
            <a:stCxn id="59" idx="3"/>
            <a:endCxn id="45" idx="7"/>
          </p:cNvCxnSpPr>
          <p:nvPr/>
        </p:nvCxnSpPr>
        <p:spPr>
          <a:xfrm rot="5400000">
            <a:off x="5336820" y="3113700"/>
            <a:ext cx="342568" cy="55859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4" name="直線コネクタ 63"/>
          <p:cNvCxnSpPr>
            <a:stCxn id="61" idx="2"/>
            <a:endCxn id="45" idx="6"/>
          </p:cNvCxnSpPr>
          <p:nvPr/>
        </p:nvCxnSpPr>
        <p:spPr>
          <a:xfrm rot="10800000">
            <a:off x="5292080" y="3717032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5" name="直線コネクタ 64"/>
          <p:cNvCxnSpPr>
            <a:stCxn id="61" idx="1"/>
            <a:endCxn id="59" idx="5"/>
          </p:cNvCxnSpPr>
          <p:nvPr/>
        </p:nvCxnSpPr>
        <p:spPr>
          <a:xfrm rot="16200000" flipV="1">
            <a:off x="6164912" y="3149704"/>
            <a:ext cx="342568" cy="486584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6" name="直線コネクタ 65"/>
          <p:cNvCxnSpPr>
            <a:stCxn id="61" idx="4"/>
            <a:endCxn id="58" idx="7"/>
          </p:cNvCxnSpPr>
          <p:nvPr/>
        </p:nvCxnSpPr>
        <p:spPr>
          <a:xfrm rot="5400000">
            <a:off x="6344932" y="4113076"/>
            <a:ext cx="567328" cy="20728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69" name="直線コネクタ 68"/>
          <p:cNvCxnSpPr>
            <a:stCxn id="58" idx="2"/>
            <a:endCxn id="56" idx="6"/>
          </p:cNvCxnSpPr>
          <p:nvPr/>
        </p:nvCxnSpPr>
        <p:spPr>
          <a:xfrm rot="10800000">
            <a:off x="5580112" y="465313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0" name="直線コネクタ 69"/>
          <p:cNvCxnSpPr>
            <a:stCxn id="56" idx="1"/>
            <a:endCxn id="45" idx="4"/>
          </p:cNvCxnSpPr>
          <p:nvPr/>
        </p:nvCxnSpPr>
        <p:spPr>
          <a:xfrm rot="16200000" flipV="1">
            <a:off x="4860032" y="4149080"/>
            <a:ext cx="567328" cy="13528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2" name="直線コネクタ 71"/>
          <p:cNvCxnSpPr>
            <a:stCxn id="56" idx="0"/>
            <a:endCxn id="59" idx="4"/>
          </p:cNvCxnSpPr>
          <p:nvPr/>
        </p:nvCxnSpPr>
        <p:spPr>
          <a:xfrm rot="5400000" flipH="1" flipV="1">
            <a:off x="5076056" y="3573016"/>
            <a:ext cx="1152128" cy="576064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3" name="直線コネクタ 72"/>
          <p:cNvCxnSpPr>
            <a:stCxn id="58" idx="0"/>
            <a:endCxn id="59" idx="4"/>
          </p:cNvCxnSpPr>
          <p:nvPr/>
        </p:nvCxnSpPr>
        <p:spPr>
          <a:xfrm rot="16200000" flipV="1">
            <a:off x="5580112" y="3645024"/>
            <a:ext cx="1152128" cy="43204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5" name="直線コネクタ 74"/>
          <p:cNvCxnSpPr>
            <a:stCxn id="58" idx="1"/>
            <a:endCxn id="45" idx="5"/>
          </p:cNvCxnSpPr>
          <p:nvPr/>
        </p:nvCxnSpPr>
        <p:spPr>
          <a:xfrm rot="16200000" flipV="1">
            <a:off x="5408828" y="3689764"/>
            <a:ext cx="630600" cy="99064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6" name="直線コネクタ 75"/>
          <p:cNvCxnSpPr>
            <a:stCxn id="61" idx="3"/>
            <a:endCxn id="56" idx="7"/>
          </p:cNvCxnSpPr>
          <p:nvPr/>
        </p:nvCxnSpPr>
        <p:spPr>
          <a:xfrm rot="5400000">
            <a:off x="5732864" y="3653760"/>
            <a:ext cx="630600" cy="106264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7" name="直線コネクタ 76"/>
          <p:cNvCxnSpPr>
            <a:stCxn id="45" idx="4"/>
            <a:endCxn id="47" idx="0"/>
          </p:cNvCxnSpPr>
          <p:nvPr/>
        </p:nvCxnSpPr>
        <p:spPr>
          <a:xfrm rot="5400000">
            <a:off x="4319972" y="4617132"/>
            <a:ext cx="1440160" cy="7200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8" name="直線コネクタ 77"/>
          <p:cNvCxnSpPr>
            <a:stCxn id="56" idx="4"/>
            <a:endCxn id="47" idx="0"/>
          </p:cNvCxnSpPr>
          <p:nvPr/>
        </p:nvCxnSpPr>
        <p:spPr>
          <a:xfrm rot="5400000">
            <a:off x="4932040" y="4941168"/>
            <a:ext cx="504056" cy="36004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79" name="直線コネクタ 78"/>
          <p:cNvCxnSpPr>
            <a:stCxn id="58" idx="3"/>
            <a:endCxn id="47" idx="7"/>
          </p:cNvCxnSpPr>
          <p:nvPr/>
        </p:nvCxnSpPr>
        <p:spPr>
          <a:xfrm rot="5400000">
            <a:off x="5372824" y="4589864"/>
            <a:ext cx="630600" cy="106264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0" name="直線コネクタ 79"/>
          <p:cNvCxnSpPr>
            <a:stCxn id="61" idx="3"/>
            <a:endCxn id="47" idx="7"/>
          </p:cNvCxnSpPr>
          <p:nvPr/>
        </p:nvCxnSpPr>
        <p:spPr>
          <a:xfrm rot="5400000">
            <a:off x="5084792" y="3941792"/>
            <a:ext cx="1566704" cy="142268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1" name="直線コネクタ 80"/>
          <p:cNvCxnSpPr>
            <a:stCxn id="45" idx="5"/>
            <a:endCxn id="50" idx="1"/>
          </p:cNvCxnSpPr>
          <p:nvPr/>
        </p:nvCxnSpPr>
        <p:spPr>
          <a:xfrm rot="16200000" flipH="1">
            <a:off x="5084792" y="4013800"/>
            <a:ext cx="1566704" cy="127867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2" name="直線コネクタ 81"/>
          <p:cNvCxnSpPr>
            <a:stCxn id="47" idx="6"/>
            <a:endCxn id="50" idx="2"/>
          </p:cNvCxnSpPr>
          <p:nvPr/>
        </p:nvCxnSpPr>
        <p:spPr>
          <a:xfrm>
            <a:off x="5220072" y="5589240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3" name="直線コネクタ 82"/>
          <p:cNvCxnSpPr>
            <a:stCxn id="58" idx="4"/>
            <a:endCxn id="50" idx="0"/>
          </p:cNvCxnSpPr>
          <p:nvPr/>
        </p:nvCxnSpPr>
        <p:spPr>
          <a:xfrm rot="16200000" flipH="1">
            <a:off x="6264188" y="4977172"/>
            <a:ext cx="504056" cy="28803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4" name="直線コネクタ 83"/>
          <p:cNvCxnSpPr>
            <a:stCxn id="61" idx="4"/>
            <a:endCxn id="50" idx="0"/>
          </p:cNvCxnSpPr>
          <p:nvPr/>
        </p:nvCxnSpPr>
        <p:spPr>
          <a:xfrm rot="5400000">
            <a:off x="5976156" y="4617132"/>
            <a:ext cx="1440160" cy="7200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5" name="直線コネクタ 84"/>
          <p:cNvCxnSpPr>
            <a:stCxn id="61" idx="5"/>
            <a:endCxn id="48" idx="1"/>
          </p:cNvCxnSpPr>
          <p:nvPr/>
        </p:nvCxnSpPr>
        <p:spPr>
          <a:xfrm rot="16200000" flipH="1">
            <a:off x="6740976" y="4013800"/>
            <a:ext cx="630600" cy="342568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6" name="直線コネクタ 85"/>
          <p:cNvCxnSpPr>
            <a:stCxn id="58" idx="6"/>
            <a:endCxn id="48" idx="2"/>
          </p:cNvCxnSpPr>
          <p:nvPr/>
        </p:nvCxnSpPr>
        <p:spPr>
          <a:xfrm>
            <a:off x="6588224" y="465313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7" name="直線コネクタ 86"/>
          <p:cNvCxnSpPr>
            <a:stCxn id="50" idx="7"/>
            <a:endCxn id="48" idx="3"/>
          </p:cNvCxnSpPr>
          <p:nvPr/>
        </p:nvCxnSpPr>
        <p:spPr>
          <a:xfrm rot="5400000" flipH="1" flipV="1">
            <a:off x="6704972" y="4913900"/>
            <a:ext cx="630600" cy="414576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88" name="直線コネクタ 87"/>
          <p:cNvCxnSpPr>
            <a:stCxn id="50" idx="6"/>
            <a:endCxn id="51" idx="2"/>
          </p:cNvCxnSpPr>
          <p:nvPr/>
        </p:nvCxnSpPr>
        <p:spPr>
          <a:xfrm>
            <a:off x="6876256" y="5589240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91" name="直線コネクタ 90"/>
          <p:cNvCxnSpPr>
            <a:stCxn id="48" idx="4"/>
            <a:endCxn id="51" idx="0"/>
          </p:cNvCxnSpPr>
          <p:nvPr/>
        </p:nvCxnSpPr>
        <p:spPr>
          <a:xfrm rot="16200000" flipH="1">
            <a:off x="7236296" y="5013176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92" name="直線コネクタ 91"/>
          <p:cNvCxnSpPr>
            <a:stCxn id="48" idx="7"/>
            <a:endCxn id="52" idx="2"/>
          </p:cNvCxnSpPr>
          <p:nvPr/>
        </p:nvCxnSpPr>
        <p:spPr>
          <a:xfrm rot="5400000" flipH="1" flipV="1">
            <a:off x="7605072" y="4149080"/>
            <a:ext cx="279296" cy="42331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93" name="直線コネクタ 92"/>
          <p:cNvCxnSpPr>
            <a:stCxn id="48" idx="5"/>
            <a:endCxn id="55" idx="1"/>
          </p:cNvCxnSpPr>
          <p:nvPr/>
        </p:nvCxnSpPr>
        <p:spPr>
          <a:xfrm rot="16200000" flipH="1">
            <a:off x="7677080" y="4661872"/>
            <a:ext cx="270560" cy="558592"/>
          </a:xfrm>
          <a:prstGeom prst="lin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95" name="右矢印 94"/>
          <p:cNvSpPr/>
          <p:nvPr/>
        </p:nvSpPr>
        <p:spPr>
          <a:xfrm>
            <a:off x="4067944" y="4221088"/>
            <a:ext cx="576064" cy="93610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カラーリングの方法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色数が最小となる最適カラーリング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を求める事</a:t>
            </a:r>
            <a:r>
              <a:rPr lang="ja-JP" altLang="en-US" dirty="0" smtClean="0"/>
              <a:t>は</a:t>
            </a:r>
            <a:r>
              <a:rPr lang="en-US" altLang="ja-JP" dirty="0" smtClean="0"/>
              <a:t> NP </a:t>
            </a:r>
            <a:r>
              <a:rPr lang="ja-JP" altLang="en-US" dirty="0" smtClean="0"/>
              <a:t>困難</a:t>
            </a:r>
            <a:endParaRPr lang="en-US" altLang="ja-JP" dirty="0" smtClean="0"/>
          </a:p>
          <a:p>
            <a:r>
              <a:rPr lang="ja-JP" altLang="en-US" dirty="0" smtClean="0"/>
              <a:t>各変数</a:t>
            </a:r>
            <a:r>
              <a:rPr lang="ja-JP" altLang="en-US" dirty="0" smtClean="0"/>
              <a:t>が</a:t>
            </a:r>
            <a:r>
              <a:rPr lang="en-US" altLang="ja-JP" dirty="0" smtClean="0"/>
              <a:t> spill </a:t>
            </a:r>
            <a:r>
              <a:rPr lang="ja-JP" altLang="en-US" dirty="0" smtClean="0"/>
              <a:t>した</a:t>
            </a:r>
            <a:r>
              <a:rPr lang="ja-JP" altLang="en-US" dirty="0" smtClean="0"/>
              <a:t>場合のコストを計算</a:t>
            </a:r>
            <a:r>
              <a:rPr lang="ja-JP" altLang="en-US" dirty="0" smtClean="0"/>
              <a:t>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それ</a:t>
            </a:r>
            <a:r>
              <a:rPr lang="ja-JP" altLang="en-US" dirty="0" smtClean="0"/>
              <a:t>が大きい順に割り当てる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Spill </a:t>
            </a:r>
            <a:r>
              <a:rPr lang="ja-JP" altLang="en-US" dirty="0" smtClean="0"/>
              <a:t>コスト</a:t>
            </a:r>
            <a:r>
              <a:rPr lang="ja-JP" altLang="en-US" dirty="0" smtClean="0"/>
              <a:t>の大きい変数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ループ内変数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複数回参照される変数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同一命令中で使われる他の変数</a:t>
            </a:r>
            <a:r>
              <a:rPr lang="ja-JP" altLang="en-US" dirty="0" smtClean="0"/>
              <a:t>が</a:t>
            </a:r>
            <a:r>
              <a:rPr lang="en-US" altLang="ja-JP" dirty="0" smtClean="0"/>
              <a:t> spill </a:t>
            </a:r>
            <a:r>
              <a:rPr lang="ja-JP" altLang="en-US" dirty="0" smtClean="0"/>
              <a:t>して</a:t>
            </a:r>
            <a:r>
              <a:rPr lang="ja-JP" altLang="en-US" dirty="0" smtClean="0"/>
              <a:t>いる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普通</a:t>
            </a:r>
            <a:r>
              <a:rPr lang="ja-JP" altLang="en-US" dirty="0" smtClean="0"/>
              <a:t>、</a:t>
            </a:r>
            <a:r>
              <a:rPr lang="en-US" altLang="en-US" dirty="0" smtClean="0"/>
              <a:t>一</a:t>
            </a:r>
            <a:r>
              <a:rPr lang="ja-JP" altLang="en-US" dirty="0" smtClean="0"/>
              <a:t>命令中</a:t>
            </a:r>
            <a:r>
              <a:rPr lang="ja-JP" altLang="en-US" dirty="0" smtClean="0"/>
              <a:t>で複数のメモリアクセスはできない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スケジューリングとレジスタ</a:t>
            </a:r>
            <a:r>
              <a:rPr kumimoji="1" lang="ja-JP" altLang="en-US" dirty="0" smtClean="0"/>
              <a:t>割り当て</a:t>
            </a:r>
            <a:r>
              <a:rPr kumimoji="1" lang="en-US" altLang="ja-JP" dirty="0" smtClean="0"/>
              <a:t>: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全体の流れ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レジスタ数に余裕があるなら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スケジューリング → レジスタ割り当て</a:t>
            </a:r>
            <a:endParaRPr kumimoji="1" lang="en-US" altLang="ja-JP" dirty="0" smtClean="0"/>
          </a:p>
          <a:p>
            <a:r>
              <a:rPr lang="ja-JP" altLang="en-US" dirty="0" smtClean="0"/>
              <a:t>ないなら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レジスタ割り当て→スケジューリング</a:t>
            </a:r>
            <a:endParaRPr kumimoji="1" lang="en-US" altLang="ja-JP" dirty="0" smtClean="0"/>
          </a:p>
          <a:p>
            <a:r>
              <a:rPr lang="ja-JP" altLang="en-US" dirty="0" smtClean="0"/>
              <a:t>微妙なら交互に</a:t>
            </a:r>
            <a:endParaRPr lang="en-US" altLang="ja-JP" dirty="0" smtClean="0"/>
          </a:p>
          <a:p>
            <a:pPr lvl="1">
              <a:buNone/>
            </a:pPr>
            <a:endParaRPr kumimoji="1"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1619672" y="4941168"/>
            <a:ext cx="19442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スケジューリング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004048" y="4941168"/>
            <a:ext cx="19442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レジスタ割り当て</a:t>
            </a:r>
            <a:endParaRPr kumimoji="1" lang="ja-JP" altLang="en-US" dirty="0"/>
          </a:p>
        </p:txBody>
      </p:sp>
      <p:sp>
        <p:nvSpPr>
          <p:cNvPr id="6" name="上カーブ矢印 5"/>
          <p:cNvSpPr/>
          <p:nvPr/>
        </p:nvSpPr>
        <p:spPr>
          <a:xfrm>
            <a:off x="3419872" y="5661248"/>
            <a:ext cx="1872208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上カーブ矢印 6"/>
          <p:cNvSpPr/>
          <p:nvPr/>
        </p:nvSpPr>
        <p:spPr>
          <a:xfrm rot="10800000">
            <a:off x="3347864" y="4437112"/>
            <a:ext cx="1872208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36096" y="5589240"/>
            <a:ext cx="2898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レジスタが足りなくなったら、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その変数は保留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71600" y="5589240"/>
            <a:ext cx="2589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最初は速度優先</a:t>
            </a:r>
            <a:endParaRPr lang="en-US" altLang="ja-JP" dirty="0" smtClean="0"/>
          </a:p>
          <a:p>
            <a:r>
              <a:rPr lang="ja-JP" altLang="en-US" dirty="0" smtClean="0"/>
              <a:t>後半はレジスタ節約優先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生存区間分割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長く生きている変数の名前を途中で替える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9592" y="2564904"/>
            <a:ext cx="1194558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a  = ...</a:t>
            </a:r>
          </a:p>
          <a:p>
            <a:r>
              <a:rPr lang="en-US" altLang="ja-JP" dirty="0" smtClean="0"/>
              <a:t>... = ... a ...</a:t>
            </a:r>
          </a:p>
          <a:p>
            <a:r>
              <a:rPr lang="en-US" altLang="ja-JP" dirty="0" smtClean="0"/>
              <a:t>... = ... a 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  = ... a ...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2267744" y="3573016"/>
            <a:ext cx="216024" cy="20162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27784" y="4365104"/>
            <a:ext cx="194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にアクセスしない</a:t>
            </a:r>
            <a:endParaRPr kumimoji="1" lang="ja-JP" altLang="en-US" dirty="0"/>
          </a:p>
        </p:txBody>
      </p:sp>
      <p:sp>
        <p:nvSpPr>
          <p:cNvPr id="8" name="右中かっこ 7"/>
          <p:cNvSpPr/>
          <p:nvPr/>
        </p:nvSpPr>
        <p:spPr>
          <a:xfrm>
            <a:off x="2267744" y="2564904"/>
            <a:ext cx="216024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627784" y="2780928"/>
            <a:ext cx="2593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頻繁に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にアクセス</a:t>
            </a:r>
            <a:endParaRPr kumimoji="1" lang="ja-JP" altLang="en-US" dirty="0"/>
          </a:p>
        </p:txBody>
      </p:sp>
      <p:sp>
        <p:nvSpPr>
          <p:cNvPr id="10" name="右矢印 9"/>
          <p:cNvSpPr/>
          <p:nvPr/>
        </p:nvSpPr>
        <p:spPr>
          <a:xfrm>
            <a:off x="4716016" y="2780928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92080" y="2780928"/>
            <a:ext cx="321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ここでは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をレジスタに載せたい</a:t>
            </a:r>
            <a:endParaRPr kumimoji="1" lang="ja-JP" altLang="en-US" dirty="0"/>
          </a:p>
        </p:txBody>
      </p:sp>
      <p:sp>
        <p:nvSpPr>
          <p:cNvPr id="12" name="右矢印 11"/>
          <p:cNvSpPr/>
          <p:nvPr/>
        </p:nvSpPr>
        <p:spPr>
          <a:xfrm>
            <a:off x="4716016" y="4365104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92080" y="4365104"/>
            <a:ext cx="373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ここではレジスタに載らなくても良い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生存区間分割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長く生きている変数の名前を途中で替える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03848" y="2564904"/>
            <a:ext cx="1245854" cy="36933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a  = ...</a:t>
            </a:r>
          </a:p>
          <a:p>
            <a:r>
              <a:rPr lang="en-US" altLang="ja-JP" dirty="0" smtClean="0"/>
              <a:t>... = ... a ...</a:t>
            </a:r>
          </a:p>
          <a:p>
            <a:r>
              <a:rPr lang="en-US" altLang="ja-JP" dirty="0" smtClean="0"/>
              <a:t>... = ... a ...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a’ = a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  = ... </a:t>
            </a:r>
            <a:r>
              <a:rPr lang="en-US" altLang="ja-JP" dirty="0" smtClean="0">
                <a:solidFill>
                  <a:srgbClr val="FF0000"/>
                </a:solidFill>
              </a:rPr>
              <a:t>a’</a:t>
            </a:r>
            <a:r>
              <a:rPr lang="en-US" altLang="ja-JP" dirty="0" smtClean="0"/>
              <a:t> ...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99592" y="2564904"/>
            <a:ext cx="1194558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a  = ...</a:t>
            </a:r>
          </a:p>
          <a:p>
            <a:r>
              <a:rPr lang="en-US" altLang="ja-JP" dirty="0" smtClean="0"/>
              <a:t>... = ... a ...</a:t>
            </a:r>
          </a:p>
          <a:p>
            <a:r>
              <a:rPr lang="en-US" altLang="ja-JP" dirty="0" smtClean="0"/>
              <a:t>... = ... a 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</a:t>
            </a:r>
          </a:p>
          <a:p>
            <a:r>
              <a:rPr lang="en-US" altLang="ja-JP" dirty="0" smtClean="0"/>
              <a:t>...</a:t>
            </a:r>
          </a:p>
          <a:p>
            <a:r>
              <a:rPr lang="en-US" altLang="ja-JP" dirty="0" smtClean="0"/>
              <a:t>...  = ... a ...</a:t>
            </a:r>
          </a:p>
        </p:txBody>
      </p:sp>
      <p:sp>
        <p:nvSpPr>
          <p:cNvPr id="20" name="右矢印 19"/>
          <p:cNvSpPr/>
          <p:nvPr/>
        </p:nvSpPr>
        <p:spPr>
          <a:xfrm>
            <a:off x="2411760" y="3861048"/>
            <a:ext cx="432048" cy="64807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中かっこ 6"/>
          <p:cNvSpPr/>
          <p:nvPr/>
        </p:nvSpPr>
        <p:spPr>
          <a:xfrm>
            <a:off x="4643438" y="2500306"/>
            <a:ext cx="285752" cy="92869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72066" y="2786058"/>
            <a:ext cx="21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r>
              <a:rPr lang="ja-JP" altLang="en-US" dirty="0" smtClean="0"/>
              <a:t>をレジスタに載せる</a:t>
            </a:r>
            <a:endParaRPr kumimoji="1" lang="ja-JP" altLang="en-US" dirty="0"/>
          </a:p>
        </p:txBody>
      </p:sp>
      <p:sp>
        <p:nvSpPr>
          <p:cNvPr id="9" name="右中かっこ 8"/>
          <p:cNvSpPr/>
          <p:nvPr/>
        </p:nvSpPr>
        <p:spPr>
          <a:xfrm>
            <a:off x="4643438" y="3571876"/>
            <a:ext cx="357190" cy="25717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43504" y="4643446"/>
            <a:ext cx="22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r>
              <a:rPr kumimoji="1" lang="ja-JP" altLang="en-US" dirty="0" smtClean="0"/>
              <a:t>‘</a:t>
            </a:r>
            <a:r>
              <a:rPr lang="ja-JP" altLang="en-US" dirty="0" smtClean="0"/>
              <a:t>をスタックに載せる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二つの共通課題のうち</a:t>
            </a:r>
            <a:r>
              <a:rPr lang="ja-JP" altLang="en-US" dirty="0" smtClean="0"/>
              <a:t>一つ</a:t>
            </a:r>
            <a:r>
              <a:rPr kumimoji="1" lang="ja-JP" altLang="en-US" dirty="0" smtClean="0"/>
              <a:t>以上を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解いてください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右カーブ矢印 128"/>
          <p:cNvSpPr/>
          <p:nvPr/>
        </p:nvSpPr>
        <p:spPr>
          <a:xfrm>
            <a:off x="1619672" y="3068960"/>
            <a:ext cx="432048" cy="4320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命令レベル並列性の向上</a:t>
            </a:r>
            <a:endParaRPr kumimoji="1" lang="ja-JP" altLang="en-US" dirty="0"/>
          </a:p>
        </p:txBody>
      </p:sp>
      <p:sp>
        <p:nvSpPr>
          <p:cNvPr id="24" name="右矢印 23"/>
          <p:cNvSpPr/>
          <p:nvPr/>
        </p:nvSpPr>
        <p:spPr>
          <a:xfrm>
            <a:off x="4139952" y="2996952"/>
            <a:ext cx="504056" cy="5760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カーブ矢印 26"/>
          <p:cNvSpPr/>
          <p:nvPr/>
        </p:nvSpPr>
        <p:spPr>
          <a:xfrm>
            <a:off x="1619672" y="2276872"/>
            <a:ext cx="432048" cy="4320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07504" y="321297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Data hazard</a:t>
            </a:r>
            <a:endParaRPr kumimoji="1" lang="ja-JP" altLang="en-US" dirty="0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2699792" y="6519446"/>
            <a:ext cx="3195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</a:t>
            </a:r>
            <a:r>
              <a:rPr kumimoji="1" lang="en-US" altLang="ja-JP" sz="1600" dirty="0" err="1" smtClean="0"/>
              <a:t>load,fadd</a:t>
            </a:r>
            <a:r>
              <a:rPr kumimoji="1" lang="ja-JP" altLang="en-US" sz="1600" dirty="0" smtClean="0"/>
              <a:t>のレイテンシ</a:t>
            </a:r>
            <a:r>
              <a:rPr lang="ja-JP" altLang="en-US" sz="1600" dirty="0" smtClean="0"/>
              <a:t>が</a:t>
            </a:r>
            <a:r>
              <a:rPr kumimoji="1" lang="en-US" altLang="ja-JP" sz="1600" dirty="0" smtClean="0"/>
              <a:t>2</a:t>
            </a:r>
            <a:r>
              <a:rPr kumimoji="1" lang="ja-JP" altLang="en-US" sz="1600" dirty="0" smtClean="0"/>
              <a:t>の場合</a:t>
            </a:r>
            <a:r>
              <a:rPr kumimoji="1" lang="en-US" altLang="ja-JP" sz="1600" dirty="0" smtClean="0"/>
              <a:t>)</a:t>
            </a:r>
            <a:endParaRPr kumimoji="1" lang="ja-JP" altLang="en-US" dirty="0"/>
          </a:p>
        </p:txBody>
      </p:sp>
      <p:sp>
        <p:nvSpPr>
          <p:cNvPr id="130" name="右カーブ矢印 129"/>
          <p:cNvSpPr/>
          <p:nvPr/>
        </p:nvSpPr>
        <p:spPr>
          <a:xfrm>
            <a:off x="1619672" y="3645024"/>
            <a:ext cx="432048" cy="4320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135" name="直線コネクタ 134"/>
          <p:cNvCxnSpPr/>
          <p:nvPr/>
        </p:nvCxnSpPr>
        <p:spPr>
          <a:xfrm rot="5400000">
            <a:off x="179512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 rot="5400000">
            <a:off x="395536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コネクタ 136"/>
          <p:cNvCxnSpPr/>
          <p:nvPr/>
        </p:nvCxnSpPr>
        <p:spPr>
          <a:xfrm rot="5400000">
            <a:off x="611560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コネクタ 137"/>
          <p:cNvCxnSpPr/>
          <p:nvPr/>
        </p:nvCxnSpPr>
        <p:spPr>
          <a:xfrm rot="5400000">
            <a:off x="827584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/>
          <p:cNvCxnSpPr/>
          <p:nvPr/>
        </p:nvCxnSpPr>
        <p:spPr>
          <a:xfrm rot="5400000">
            <a:off x="1043608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コネクタ 143"/>
          <p:cNvCxnSpPr/>
          <p:nvPr/>
        </p:nvCxnSpPr>
        <p:spPr>
          <a:xfrm rot="5400000">
            <a:off x="1259632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コネクタ 144"/>
          <p:cNvCxnSpPr/>
          <p:nvPr/>
        </p:nvCxnSpPr>
        <p:spPr>
          <a:xfrm rot="5400000">
            <a:off x="1475656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コネクタ 145"/>
          <p:cNvCxnSpPr/>
          <p:nvPr/>
        </p:nvCxnSpPr>
        <p:spPr>
          <a:xfrm rot="5400000">
            <a:off x="1691680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線コネクタ 146"/>
          <p:cNvCxnSpPr/>
          <p:nvPr/>
        </p:nvCxnSpPr>
        <p:spPr>
          <a:xfrm rot="5400000">
            <a:off x="1907704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/>
          <p:nvPr/>
        </p:nvCxnSpPr>
        <p:spPr>
          <a:xfrm rot="5400000">
            <a:off x="2123728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線コネクタ 148"/>
          <p:cNvCxnSpPr/>
          <p:nvPr/>
        </p:nvCxnSpPr>
        <p:spPr>
          <a:xfrm rot="5400000">
            <a:off x="2339752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線コネクタ 149"/>
          <p:cNvCxnSpPr/>
          <p:nvPr/>
        </p:nvCxnSpPr>
        <p:spPr>
          <a:xfrm rot="5400000">
            <a:off x="2555776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 rot="5400000">
            <a:off x="2771800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>
          <a:xfrm rot="5400000">
            <a:off x="2987824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コネクタ 156"/>
          <p:cNvCxnSpPr/>
          <p:nvPr/>
        </p:nvCxnSpPr>
        <p:spPr>
          <a:xfrm rot="5400000">
            <a:off x="3203848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正方形/長方形 158"/>
          <p:cNvSpPr/>
          <p:nvPr/>
        </p:nvSpPr>
        <p:spPr>
          <a:xfrm>
            <a:off x="1043608" y="4797152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67" name="正方形/長方形 166"/>
          <p:cNvSpPr/>
          <p:nvPr/>
        </p:nvSpPr>
        <p:spPr>
          <a:xfrm>
            <a:off x="1475656" y="4941168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68" name="正方形/長方形 167"/>
          <p:cNvSpPr/>
          <p:nvPr/>
        </p:nvSpPr>
        <p:spPr>
          <a:xfrm>
            <a:off x="1691680" y="5085184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69" name="正方形/長方形 168"/>
          <p:cNvSpPr/>
          <p:nvPr/>
        </p:nvSpPr>
        <p:spPr>
          <a:xfrm>
            <a:off x="2123728" y="5229200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70" name="正方形/長方形 169"/>
          <p:cNvSpPr/>
          <p:nvPr/>
        </p:nvSpPr>
        <p:spPr>
          <a:xfrm>
            <a:off x="2555776" y="5373216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err="1" smtClean="0"/>
              <a:t>fadd</a:t>
            </a:r>
            <a:endParaRPr kumimoji="1" lang="ja-JP" altLang="en-US" sz="800" dirty="0"/>
          </a:p>
        </p:txBody>
      </p:sp>
      <p:sp>
        <p:nvSpPr>
          <p:cNvPr id="172" name="正方形/長方形 171"/>
          <p:cNvSpPr/>
          <p:nvPr/>
        </p:nvSpPr>
        <p:spPr>
          <a:xfrm>
            <a:off x="2771800" y="5517232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73" name="正方形/長方形 172"/>
          <p:cNvSpPr/>
          <p:nvPr/>
        </p:nvSpPr>
        <p:spPr>
          <a:xfrm>
            <a:off x="3203848" y="5661248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76" name="正方形/長方形 175"/>
          <p:cNvSpPr/>
          <p:nvPr/>
        </p:nvSpPr>
        <p:spPr>
          <a:xfrm>
            <a:off x="3635896" y="5805264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err="1" smtClean="0"/>
              <a:t>fadd</a:t>
            </a:r>
            <a:endParaRPr kumimoji="1" lang="ja-JP" altLang="en-US" sz="800" dirty="0"/>
          </a:p>
        </p:txBody>
      </p:sp>
      <p:cxnSp>
        <p:nvCxnSpPr>
          <p:cNvPr id="178" name="直線コネクタ 177"/>
          <p:cNvCxnSpPr/>
          <p:nvPr/>
        </p:nvCxnSpPr>
        <p:spPr>
          <a:xfrm rot="5400000">
            <a:off x="3995936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線コネクタ 178"/>
          <p:cNvCxnSpPr/>
          <p:nvPr/>
        </p:nvCxnSpPr>
        <p:spPr>
          <a:xfrm rot="5400000">
            <a:off x="4211960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コネクタ 179"/>
          <p:cNvCxnSpPr/>
          <p:nvPr/>
        </p:nvCxnSpPr>
        <p:spPr>
          <a:xfrm rot="5400000">
            <a:off x="4427984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線コネクタ 180"/>
          <p:cNvCxnSpPr/>
          <p:nvPr/>
        </p:nvCxnSpPr>
        <p:spPr>
          <a:xfrm rot="5400000">
            <a:off x="4644008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線コネクタ 181"/>
          <p:cNvCxnSpPr/>
          <p:nvPr/>
        </p:nvCxnSpPr>
        <p:spPr>
          <a:xfrm rot="5400000">
            <a:off x="4860032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線コネクタ 182"/>
          <p:cNvCxnSpPr/>
          <p:nvPr/>
        </p:nvCxnSpPr>
        <p:spPr>
          <a:xfrm rot="5400000">
            <a:off x="5076056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線コネクタ 183"/>
          <p:cNvCxnSpPr/>
          <p:nvPr/>
        </p:nvCxnSpPr>
        <p:spPr>
          <a:xfrm rot="5400000">
            <a:off x="5292080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線コネクタ 184"/>
          <p:cNvCxnSpPr/>
          <p:nvPr/>
        </p:nvCxnSpPr>
        <p:spPr>
          <a:xfrm rot="5400000">
            <a:off x="5508104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線コネクタ 185"/>
          <p:cNvCxnSpPr/>
          <p:nvPr/>
        </p:nvCxnSpPr>
        <p:spPr>
          <a:xfrm rot="5400000">
            <a:off x="5724128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線コネクタ 186"/>
          <p:cNvCxnSpPr/>
          <p:nvPr/>
        </p:nvCxnSpPr>
        <p:spPr>
          <a:xfrm rot="5400000">
            <a:off x="5940152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線コネクタ 187"/>
          <p:cNvCxnSpPr/>
          <p:nvPr/>
        </p:nvCxnSpPr>
        <p:spPr>
          <a:xfrm rot="5400000">
            <a:off x="6156176" y="537321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正方形/長方形 192"/>
          <p:cNvSpPr/>
          <p:nvPr/>
        </p:nvSpPr>
        <p:spPr>
          <a:xfrm>
            <a:off x="4860032" y="4797152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94" name="正方形/長方形 193"/>
          <p:cNvSpPr/>
          <p:nvPr/>
        </p:nvSpPr>
        <p:spPr>
          <a:xfrm>
            <a:off x="5076056" y="4941168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95" name="正方形/長方形 194"/>
          <p:cNvSpPr/>
          <p:nvPr/>
        </p:nvSpPr>
        <p:spPr>
          <a:xfrm>
            <a:off x="5292080" y="5085184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96" name="正方形/長方形 195"/>
          <p:cNvSpPr/>
          <p:nvPr/>
        </p:nvSpPr>
        <p:spPr>
          <a:xfrm>
            <a:off x="5508104" y="5229200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97" name="正方形/長方形 196"/>
          <p:cNvSpPr/>
          <p:nvPr/>
        </p:nvSpPr>
        <p:spPr>
          <a:xfrm>
            <a:off x="5940152" y="5517232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err="1" smtClean="0"/>
              <a:t>fadd</a:t>
            </a:r>
            <a:endParaRPr kumimoji="1" lang="ja-JP" altLang="en-US" sz="800" dirty="0"/>
          </a:p>
        </p:txBody>
      </p:sp>
      <p:sp>
        <p:nvSpPr>
          <p:cNvPr id="198" name="正方形/長方形 197"/>
          <p:cNvSpPr/>
          <p:nvPr/>
        </p:nvSpPr>
        <p:spPr>
          <a:xfrm>
            <a:off x="5724128" y="5373216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199" name="正方形/長方形 198"/>
          <p:cNvSpPr/>
          <p:nvPr/>
        </p:nvSpPr>
        <p:spPr>
          <a:xfrm>
            <a:off x="6156176" y="5661248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/>
              <a:t>load</a:t>
            </a:r>
            <a:endParaRPr kumimoji="1" lang="ja-JP" altLang="en-US" sz="800" dirty="0"/>
          </a:p>
        </p:txBody>
      </p:sp>
      <p:sp>
        <p:nvSpPr>
          <p:cNvPr id="200" name="正方形/長方形 199"/>
          <p:cNvSpPr/>
          <p:nvPr/>
        </p:nvSpPr>
        <p:spPr>
          <a:xfrm>
            <a:off x="6588224" y="5805264"/>
            <a:ext cx="432048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err="1" smtClean="0"/>
              <a:t>fadd</a:t>
            </a:r>
            <a:endParaRPr kumimoji="1" lang="ja-JP" altLang="en-US" sz="800" dirty="0"/>
          </a:p>
        </p:txBody>
      </p:sp>
      <p:sp>
        <p:nvSpPr>
          <p:cNvPr id="204" name="テキスト ボックス 203"/>
          <p:cNvSpPr txBox="1"/>
          <p:nvPr/>
        </p:nvSpPr>
        <p:spPr>
          <a:xfrm>
            <a:off x="2195736" y="2132856"/>
            <a:ext cx="183095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 = load p[0]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a[0]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load p[1]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c[1]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b d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load p[2]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load f[2]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e g</a:t>
            </a:r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4716016" y="2132856"/>
            <a:ext cx="183095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 = load p[0]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load p[1]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a[0]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c[1]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load p[2]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b d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load f[2]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e g</a:t>
            </a: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2987824" y="1484784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  <a:r>
              <a:rPr lang="ja-JP" altLang="en-US" dirty="0" smtClean="0"/>
              <a:t> </a:t>
            </a:r>
            <a:r>
              <a:rPr lang="en-US" altLang="ja-JP" dirty="0" smtClean="0"/>
              <a:t>p[0][0] + p[1][1] + p[2][2]</a:t>
            </a:r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79712" y="6237312"/>
            <a:ext cx="134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 </a:t>
            </a:r>
            <a:r>
              <a:rPr kumimoji="1" lang="ja-JP" altLang="en-US" dirty="0" smtClean="0"/>
              <a:t>サイクル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436096" y="6237312"/>
            <a:ext cx="134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 </a:t>
            </a:r>
            <a:r>
              <a:rPr kumimoji="1" lang="ja-JP" altLang="en-US" dirty="0" smtClean="0"/>
              <a:t>サイクル</a:t>
            </a:r>
            <a:endParaRPr kumimoji="1" lang="ja-JP" altLang="en-US" dirty="0"/>
          </a:p>
        </p:txBody>
      </p:sp>
      <p:sp>
        <p:nvSpPr>
          <p:cNvPr id="56" name="右カーブ矢印 55"/>
          <p:cNvSpPr/>
          <p:nvPr/>
        </p:nvSpPr>
        <p:spPr>
          <a:xfrm>
            <a:off x="1619672" y="2780928"/>
            <a:ext cx="432048" cy="4236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7" name="右カーブ矢印 56"/>
          <p:cNvSpPr/>
          <p:nvPr/>
        </p:nvSpPr>
        <p:spPr>
          <a:xfrm>
            <a:off x="1619672" y="3933056"/>
            <a:ext cx="432048" cy="4320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8" name="右カーブ矢印 57"/>
          <p:cNvSpPr/>
          <p:nvPr/>
        </p:nvSpPr>
        <p:spPr>
          <a:xfrm flipH="1">
            <a:off x="6660232" y="3933056"/>
            <a:ext cx="504056" cy="4320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236296" y="393305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Data hazard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リストスケジューリングを実装せよ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どのような優先順位を設定したか説明すること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最低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種類の戦略を実装し、</a:t>
            </a:r>
            <a:r>
              <a:rPr kumimoji="1" lang="ja-JP" altLang="en-US" dirty="0" smtClean="0"/>
              <a:t>比較</a:t>
            </a:r>
            <a:r>
              <a:rPr kumimoji="1" lang="ja-JP" altLang="en-US" dirty="0" smtClean="0"/>
              <a:t>・</a:t>
            </a:r>
            <a:r>
              <a:rPr kumimoji="1" lang="ja-JP" altLang="en-US" dirty="0" smtClean="0"/>
              <a:t>評価</a:t>
            </a:r>
            <a:r>
              <a:rPr kumimoji="1" lang="ja-JP" altLang="en-US" dirty="0" smtClean="0"/>
              <a:t>をすること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82" y="1571612"/>
            <a:ext cx="8686800" cy="4525963"/>
          </a:xfrm>
        </p:spPr>
        <p:txBody>
          <a:bodyPr/>
          <a:lstStyle/>
          <a:p>
            <a:r>
              <a:rPr lang="en-US" altLang="ja-JP" dirty="0" smtClean="0"/>
              <a:t>min-</a:t>
            </a:r>
            <a:r>
              <a:rPr lang="en-US" altLang="ja-JP" dirty="0" err="1" smtClean="0"/>
              <a:t>rt.ml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から</a:t>
            </a:r>
            <a:r>
              <a:rPr lang="ja-JP" altLang="en-US" dirty="0" smtClean="0"/>
              <a:t>適度に大きい関数を</a:t>
            </a:r>
            <a:r>
              <a:rPr lang="ja-JP" altLang="en-US" dirty="0" smtClean="0"/>
              <a:t>選び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手作業</a:t>
            </a:r>
            <a:r>
              <a:rPr lang="ja-JP" altLang="en-US" dirty="0" smtClean="0"/>
              <a:t>でレジスタ割り当て</a:t>
            </a:r>
            <a:r>
              <a:rPr lang="ja-JP" altLang="en-US" dirty="0" smtClean="0"/>
              <a:t>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スケジューリング</a:t>
            </a:r>
            <a:r>
              <a:rPr lang="ja-JP" altLang="en-US" dirty="0" smtClean="0"/>
              <a:t>をした結果を示せ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何らかのアルゴリズム</a:t>
            </a:r>
            <a:r>
              <a:rPr lang="ja-JP" altLang="en-US" dirty="0" smtClean="0"/>
              <a:t>に</a:t>
            </a:r>
            <a:r>
              <a:rPr lang="ja-JP" altLang="en-US" dirty="0" smtClean="0"/>
              <a:t>従って行うこと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各班の自作コンパイラの出力を用いてもよい</a:t>
            </a:r>
            <a:r>
              <a:rPr lang="ja-JP" altLang="en-US" dirty="0" smtClean="0"/>
              <a:t>し</a:t>
            </a:r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</a:t>
            </a:r>
            <a:r>
              <a:rPr lang="ja-JP" altLang="en-US" dirty="0" smtClean="0"/>
              <a:t>出力を用いてもよい。</a:t>
            </a:r>
            <a:endParaRPr lang="en-US" altLang="ja-JP" dirty="0" smtClean="0"/>
          </a:p>
          <a:p>
            <a:pPr lvl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コンパイラ係向け課題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グラフカラーリング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もしくはそれに準ずるアルゴリズム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kumimoji="1" lang="ja-JP" altLang="en-US" dirty="0" smtClean="0"/>
              <a:t>に</a:t>
            </a:r>
            <a:r>
              <a:rPr kumimoji="1" lang="ja-JP" altLang="en-US" dirty="0" smtClean="0"/>
              <a:t>よるレジスタ割り当てを実装せよ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どのような塗り分け方法を採った</a:t>
            </a:r>
            <a:r>
              <a:rPr lang="ja-JP" altLang="en-US" dirty="0" smtClean="0"/>
              <a:t>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選択</a:t>
            </a:r>
            <a:r>
              <a:rPr lang="ja-JP" altLang="en-US" dirty="0" smtClean="0"/>
              <a:t>の理由を含めて説明せよ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課題の提出先と締め切り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提出先</a:t>
            </a:r>
            <a:r>
              <a:rPr lang="en-US" altLang="ja-JP" dirty="0" smtClean="0"/>
              <a:t>: </a:t>
            </a:r>
            <a:r>
              <a:rPr lang="en-US" altLang="ja-JP" sz="2900" dirty="0" smtClean="0"/>
              <a:t>compiler-report-2011@yl.is.s.u-tokyo.ac.jp</a:t>
            </a:r>
          </a:p>
          <a:p>
            <a:pPr eaLnBrk="1" hangingPunct="1"/>
            <a:r>
              <a:rPr lang="ja-JP" altLang="en-US" dirty="0" smtClean="0"/>
              <a:t>締め切り</a:t>
            </a:r>
            <a:r>
              <a:rPr lang="en-US" altLang="ja-JP" dirty="0" smtClean="0"/>
              <a:t>: 2 </a:t>
            </a:r>
            <a:r>
              <a:rPr lang="ja-JP" altLang="en-US" dirty="0" smtClean="0"/>
              <a:t>週間後 </a:t>
            </a:r>
            <a:r>
              <a:rPr lang="en-US" altLang="ja-JP" dirty="0" smtClean="0"/>
              <a:t>(12/22) </a:t>
            </a:r>
            <a:r>
              <a:rPr lang="ja-JP" altLang="en-US" dirty="0" smtClean="0"/>
              <a:t>の午後</a:t>
            </a:r>
            <a:r>
              <a:rPr lang="en-US" altLang="ja-JP" dirty="0" smtClean="0"/>
              <a:t> 1 </a:t>
            </a:r>
            <a:r>
              <a:rPr lang="ja-JP" altLang="en-US" dirty="0" smtClean="0"/>
              <a:t>時 </a:t>
            </a:r>
            <a:r>
              <a:rPr lang="en-US" altLang="ja-JP" dirty="0" smtClean="0"/>
              <a:t>(JST)</a:t>
            </a:r>
          </a:p>
          <a:p>
            <a:pPr lvl="1"/>
            <a:r>
              <a:rPr lang="ja-JP" altLang="en-US" dirty="0" smtClean="0"/>
              <a:t>コンパイラ係向け課題締切：</a:t>
            </a:r>
            <a:r>
              <a:rPr lang="en-US" altLang="ja-JP" dirty="0" smtClean="0"/>
              <a:t>2012/2/27</a:t>
            </a:r>
            <a:endParaRPr lang="ja-JP" altLang="en-US" dirty="0" smtClean="0"/>
          </a:p>
          <a:p>
            <a:pPr eaLnBrk="1" hangingPunct="1"/>
            <a:r>
              <a:rPr lang="en-US" altLang="ja-JP" dirty="0" smtClean="0"/>
              <a:t>Subject: </a:t>
            </a:r>
            <a:r>
              <a:rPr lang="en-US" altLang="ja-JP" b="1" dirty="0" smtClean="0">
                <a:latin typeface="Courier New" pitchFamily="49" charset="0"/>
              </a:rPr>
              <a:t>Report 9 </a:t>
            </a:r>
            <a:r>
              <a:rPr lang="en-US" altLang="ja-JP" dirty="0" smtClean="0"/>
              <a:t>&lt;</a:t>
            </a:r>
            <a:r>
              <a:rPr lang="ja-JP" altLang="en-US" dirty="0" smtClean="0"/>
              <a:t>学籍番号</a:t>
            </a:r>
            <a:r>
              <a:rPr lang="en-US" altLang="ja-JP" dirty="0" smtClean="0"/>
              <a:t>: 5 </a:t>
            </a:r>
            <a:r>
              <a:rPr lang="ja-JP" altLang="en-US" dirty="0" smtClean="0"/>
              <a:t>桁</a:t>
            </a:r>
            <a:r>
              <a:rPr lang="en-US" altLang="ja-JP" dirty="0" smtClean="0"/>
              <a:t>&gt;</a:t>
            </a:r>
          </a:p>
          <a:p>
            <a:pPr lvl="1" eaLnBrk="1" hangingPunct="1">
              <a:spcBef>
                <a:spcPts val="5700"/>
              </a:spcBef>
            </a:pPr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urier New" pitchFamily="49" charset="0"/>
              </a:rPr>
              <a:t>Report 9 11099</a:t>
            </a:r>
          </a:p>
          <a:p>
            <a:pPr eaLnBrk="1" hangingPunct="1"/>
            <a:r>
              <a:rPr lang="ja-JP" altLang="en-US" dirty="0" smtClean="0"/>
              <a:t>本文にも氏名と学籍番号を明記のこと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857488" y="4143380"/>
            <a:ext cx="266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半角スペース </a:t>
            </a:r>
            <a:r>
              <a:rPr lang="en-US" altLang="ja-JP" sz="2000">
                <a:solidFill>
                  <a:srgbClr val="FF0000"/>
                </a:solidFill>
                <a:latin typeface="ＭＳ Ｐゴシック" charset="-128"/>
              </a:rPr>
              <a:t>1 </a:t>
            </a:r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個ずつ</a:t>
            </a:r>
          </a:p>
        </p:txBody>
      </p:sp>
      <p:sp>
        <p:nvSpPr>
          <p:cNvPr id="21509" name="AutoShape 6"/>
          <p:cNvSpPr>
            <a:spLocks/>
          </p:cNvSpPr>
          <p:nvPr/>
        </p:nvSpPr>
        <p:spPr bwMode="auto">
          <a:xfrm rot="-5400000">
            <a:off x="3880632" y="3666336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0" name="Line 8"/>
          <p:cNvSpPr>
            <a:spLocks noChangeShapeType="1"/>
          </p:cNvSpPr>
          <p:nvPr/>
        </p:nvSpPr>
        <p:spPr bwMode="auto">
          <a:xfrm flipH="1" flipV="1">
            <a:off x="3941751" y="3846517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511" name="AutoShape 10"/>
          <p:cNvSpPr>
            <a:spLocks/>
          </p:cNvSpPr>
          <p:nvPr/>
        </p:nvSpPr>
        <p:spPr bwMode="auto">
          <a:xfrm rot="-5400000">
            <a:off x="4337832" y="3666336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2" name="Line 11"/>
          <p:cNvSpPr>
            <a:spLocks noChangeShapeType="1"/>
          </p:cNvSpPr>
          <p:nvPr/>
        </p:nvSpPr>
        <p:spPr bwMode="auto">
          <a:xfrm flipV="1">
            <a:off x="4230676" y="3846517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513" name="Text Box 14"/>
          <p:cNvSpPr txBox="1">
            <a:spLocks noChangeArrowheads="1"/>
          </p:cNvSpPr>
          <p:nvPr/>
        </p:nvSpPr>
        <p:spPr bwMode="auto">
          <a:xfrm>
            <a:off x="444500" y="5635625"/>
            <a:ext cx="84359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buClr>
                <a:srgbClr val="008000"/>
              </a:buClr>
              <a:buSzPct val="85000"/>
              <a:buFont typeface="Wingdings" pitchFamily="2" charset="2"/>
              <a:buChar char="u"/>
            </a:pPr>
            <a:r>
              <a:rPr lang="ja-JP" altLang="en-US" sz="2600" dirty="0">
                <a:latin typeface="ＭＳ Ｐゴシック" charset="-128"/>
              </a:rPr>
              <a:t>質問は </a:t>
            </a:r>
            <a:r>
              <a:rPr lang="en-US" altLang="ja-JP" sz="2600" dirty="0" smtClean="0">
                <a:latin typeface="ＭＳ Ｐゴシック" charset="-128"/>
              </a:rPr>
              <a:t>compiler-query-2011@yl.is.s.u-tokyo.ac.jp </a:t>
            </a:r>
            <a:r>
              <a:rPr lang="ja-JP" altLang="en-US" sz="2600" dirty="0">
                <a:latin typeface="ＭＳ Ｐゴシック" charset="-128"/>
              </a:rPr>
              <a:t>まで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データ局所性</a:t>
            </a:r>
            <a:r>
              <a:rPr kumimoji="1" lang="ja-JP" altLang="en-US" dirty="0" smtClean="0"/>
              <a:t>の向上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/>
          <p:nvPr/>
        </p:nvCxnSpPr>
        <p:spPr>
          <a:xfrm rot="10800000" flipV="1">
            <a:off x="6156176" y="4005064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971600" y="177281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生存変数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732240" y="170080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生存変数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43608" y="2132856"/>
            <a:ext cx="1071127" cy="230832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{a}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a,c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a,b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b,d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b,d,f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e,f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e,g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60232" y="2132856"/>
            <a:ext cx="817853" cy="230832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{a}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a,b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b,c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b,d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{e}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e,f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</a:t>
            </a:r>
            <a:r>
              <a:rPr lang="en-US" altLang="ja-JP" dirty="0" err="1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e,g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ea typeface="Meiryo UI" pitchFamily="50" charset="-128"/>
                <a:cs typeface="Consolas" pitchFamily="49" charset="0"/>
              </a:rPr>
              <a:t>{R}</a:t>
            </a:r>
          </a:p>
        </p:txBody>
      </p:sp>
      <p:sp>
        <p:nvSpPr>
          <p:cNvPr id="27" name="右矢印 26"/>
          <p:cNvSpPr/>
          <p:nvPr/>
        </p:nvSpPr>
        <p:spPr>
          <a:xfrm>
            <a:off x="4139952" y="2996952"/>
            <a:ext cx="504056" cy="5760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716016" y="2132856"/>
            <a:ext cx="183095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 = load p[0]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a[0]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load p[1]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c[1]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b d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load p[2]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load f[2]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e g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195736" y="2132856"/>
            <a:ext cx="183095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a = load p[0]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c = load p[1]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b = load a[0]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d = load c[1]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 = load p[2]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e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b d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g = load f[2]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R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e g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39552" y="4689140"/>
            <a:ext cx="214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レジスタ</a:t>
            </a:r>
            <a:r>
              <a:rPr kumimoji="1" lang="ja-JP" altLang="en-US" dirty="0" smtClean="0"/>
              <a:t>が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つ必要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086699" y="4689140"/>
            <a:ext cx="2338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レジスタ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つで</a:t>
            </a:r>
            <a:r>
              <a:rPr lang="ja-JP" altLang="en-US" dirty="0" smtClean="0"/>
              <a:t>良い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987824" y="1484784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  <a:r>
              <a:rPr lang="ja-JP" altLang="en-US" dirty="0" smtClean="0"/>
              <a:t> </a:t>
            </a:r>
            <a:r>
              <a:rPr lang="en-US" altLang="ja-JP" dirty="0" smtClean="0"/>
              <a:t>p[0][0] + p[1][1] + p[2][2]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並列性と局所性</a:t>
            </a:r>
            <a:r>
              <a:rPr kumimoji="1" lang="ja-JP" altLang="en-US" dirty="0" smtClean="0"/>
              <a:t>のトレードオフ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r>
              <a:rPr lang="ja-JP" altLang="en-US" dirty="0" smtClean="0"/>
              <a:t>命令レベル並列性を上げる為には</a:t>
            </a:r>
            <a:r>
              <a:rPr lang="en-US" altLang="ja-JP" dirty="0" smtClean="0"/>
              <a:t>…</a:t>
            </a:r>
          </a:p>
          <a:p>
            <a:pPr lvl="1"/>
            <a:r>
              <a:rPr lang="ja-JP" altLang="en-US" dirty="0" smtClean="0"/>
              <a:t> 無関係</a:t>
            </a:r>
            <a:r>
              <a:rPr lang="ja-JP" altLang="en-US" dirty="0" smtClean="0"/>
              <a:t>な</a:t>
            </a:r>
            <a:r>
              <a:rPr lang="en-US" altLang="ja-JP" dirty="0" smtClean="0"/>
              <a:t> (</a:t>
            </a:r>
            <a:r>
              <a:rPr lang="ja-JP" altLang="en-US" dirty="0" smtClean="0"/>
              <a:t>因果関係にない</a:t>
            </a:r>
            <a:r>
              <a:rPr lang="en-US" altLang="ja-JP" dirty="0" smtClean="0"/>
              <a:t>) </a:t>
            </a:r>
            <a:r>
              <a:rPr lang="ja-JP" altLang="en-US" dirty="0" smtClean="0"/>
              <a:t>命令</a:t>
            </a:r>
            <a:r>
              <a:rPr lang="ja-JP" altLang="en-US" dirty="0" smtClean="0"/>
              <a:t>を近くに配置する</a:t>
            </a:r>
            <a:endParaRPr lang="en-US" altLang="ja-JP" dirty="0" smtClean="0"/>
          </a:p>
          <a:p>
            <a:r>
              <a:rPr kumimoji="1" lang="ja-JP" altLang="en-US" dirty="0" smtClean="0"/>
              <a:t>データの局所性を上げる為には</a:t>
            </a:r>
            <a:r>
              <a:rPr kumimoji="1" lang="en-US" altLang="ja-JP" dirty="0" smtClean="0"/>
              <a:t>…</a:t>
            </a:r>
          </a:p>
          <a:p>
            <a:pPr lvl="1"/>
            <a:r>
              <a:rPr kumimoji="1" lang="ja-JP" altLang="en-US" dirty="0" smtClean="0"/>
              <a:t>関係</a:t>
            </a:r>
            <a:r>
              <a:rPr kumimoji="1" lang="ja-JP" altLang="en-US" dirty="0" smtClean="0"/>
              <a:t>する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因果関係がある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命令</a:t>
            </a:r>
            <a:r>
              <a:rPr kumimoji="1" lang="ja-JP" altLang="en-US" dirty="0" smtClean="0"/>
              <a:t>を近くに配置する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どの様な戦略を取るべきか</a:t>
            </a:r>
            <a:r>
              <a:rPr lang="ja-JP" altLang="en-US" dirty="0" err="1" smtClean="0"/>
              <a:t>は</a:t>
            </a:r>
            <a:r>
              <a:rPr lang="ja-JP" altLang="en-US" dirty="0" smtClean="0"/>
              <a:t>アーキテクチャに依る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スケジューリング</a:t>
            </a:r>
            <a:r>
              <a:rPr kumimoji="1" lang="en-US" altLang="ja-JP" sz="3600" dirty="0" smtClean="0"/>
              <a:t>(</a:t>
            </a:r>
            <a:r>
              <a:rPr kumimoji="1" lang="ja-JP" altLang="en-US" sz="3600" dirty="0" smtClean="0"/>
              <a:t>リストスケジューリング</a:t>
            </a:r>
            <a:r>
              <a:rPr kumimoji="1" lang="en-US" altLang="ja-JP" sz="3600" dirty="0" smtClean="0"/>
              <a:t>)</a:t>
            </a:r>
            <a:r>
              <a:rPr kumimoji="1" lang="ja-JP" altLang="en-US" dirty="0" smtClean="0"/>
              <a:t>の手順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命令間の依存を解析しグラフ構築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グラフ</a:t>
            </a:r>
            <a:r>
              <a:rPr kumimoji="1" lang="ja-JP" altLang="en-US" dirty="0" smtClean="0"/>
              <a:t>から一命令づつ取り出しながら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スケジュール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依存解析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525963"/>
          </a:xfrm>
        </p:spPr>
        <p:txBody>
          <a:bodyPr/>
          <a:lstStyle/>
          <a:p>
            <a:r>
              <a:rPr lang="ja-JP" altLang="en-US" dirty="0" smtClean="0"/>
              <a:t>命令</a:t>
            </a:r>
            <a:r>
              <a:rPr lang="en-US" altLang="ja-JP" dirty="0" smtClean="0"/>
              <a:t> a, b</a:t>
            </a:r>
            <a:r>
              <a:rPr lang="ja-JP" altLang="en-US" dirty="0" smtClean="0"/>
              <a:t>の順番を変える</a:t>
            </a:r>
            <a:r>
              <a:rPr lang="ja-JP" altLang="en-US" dirty="0" smtClean="0"/>
              <a:t>と意味が</a:t>
            </a:r>
            <a:r>
              <a:rPr lang="ja-JP" altLang="en-US" dirty="0" smtClean="0"/>
              <a:t>変わる</a:t>
            </a:r>
            <a:r>
              <a:rPr lang="ja-JP" altLang="en-US" dirty="0" smtClean="0"/>
              <a:t>とき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「</a:t>
            </a:r>
            <a:r>
              <a:rPr lang="en-US" altLang="ja-JP" dirty="0" smtClean="0"/>
              <a:t>b </a:t>
            </a:r>
            <a:r>
              <a:rPr lang="ja-JP" altLang="en-US" dirty="0" smtClean="0"/>
              <a:t>は</a:t>
            </a:r>
            <a:r>
              <a:rPr lang="en-US" altLang="ja-JP" dirty="0" smtClean="0"/>
              <a:t> a </a:t>
            </a:r>
            <a:r>
              <a:rPr lang="ja-JP" altLang="en-US" dirty="0" smtClean="0"/>
              <a:t>に</a:t>
            </a:r>
            <a:r>
              <a:rPr lang="ja-JP" altLang="en-US" dirty="0" smtClean="0"/>
              <a:t>依存する」という。</a:t>
            </a:r>
            <a:endParaRPr lang="en-US" altLang="ja-JP" dirty="0" smtClean="0"/>
          </a:p>
          <a:p>
            <a:pPr marL="914400" lvl="1" indent="-514350">
              <a:buFont typeface="+mj-lt"/>
              <a:buAutoNum type="arabicPeriod"/>
            </a:pPr>
            <a:r>
              <a:rPr kumimoji="1" lang="en-US" altLang="ja-JP" dirty="0" smtClean="0"/>
              <a:t>RAW (Read after Write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依存</a:t>
            </a:r>
            <a:r>
              <a:rPr lang="ja-JP" altLang="en-US" dirty="0" smtClean="0"/>
              <a:t>関係</a:t>
            </a:r>
            <a:endParaRPr kumimoji="1" lang="en-US" altLang="ja-JP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altLang="ja-JP" dirty="0" smtClean="0"/>
              <a:t>WAR (Write after Read</a:t>
            </a:r>
            <a:r>
              <a:rPr lang="en-US" altLang="ja-JP" dirty="0" smtClean="0"/>
              <a:t>) </a:t>
            </a:r>
            <a:r>
              <a:rPr lang="ja-JP" altLang="en-US" dirty="0" smtClean="0"/>
              <a:t>依存</a:t>
            </a:r>
            <a:r>
              <a:rPr lang="ja-JP" altLang="en-US" dirty="0" smtClean="0"/>
              <a:t>関係</a:t>
            </a:r>
            <a:endParaRPr lang="en-US" altLang="ja-JP" dirty="0" smtClean="0"/>
          </a:p>
          <a:p>
            <a:pPr marL="914400" lvl="1" indent="-514350">
              <a:buFont typeface="+mj-lt"/>
              <a:buAutoNum type="arabicPeriod"/>
            </a:pPr>
            <a:r>
              <a:rPr kumimoji="1" lang="en-US" altLang="ja-JP" dirty="0" smtClean="0"/>
              <a:t>WAW (</a:t>
            </a:r>
            <a:r>
              <a:rPr kumimoji="1" lang="en-US" altLang="ja-JP" dirty="0" smtClean="0"/>
              <a:t>Write after Write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依存</a:t>
            </a:r>
            <a:r>
              <a:rPr kumimoji="1" lang="ja-JP" altLang="en-US" dirty="0" smtClean="0"/>
              <a:t>関係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31840" y="62659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4393704"/>
            <a:ext cx="176843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x = ...</a:t>
            </a:r>
          </a:p>
          <a:p>
            <a:r>
              <a:rPr kumimoji="1" lang="en-US" altLang="ja-JP" sz="3200" dirty="0" smtClean="0"/>
              <a:t>...</a:t>
            </a:r>
          </a:p>
          <a:p>
            <a:r>
              <a:rPr lang="en-US" altLang="ja-JP" sz="3200" dirty="0" smtClean="0"/>
              <a:t>.. = .. x ..</a:t>
            </a:r>
          </a:p>
          <a:p>
            <a:pPr algn="ctr"/>
            <a:r>
              <a:rPr kumimoji="1" lang="en-US" altLang="ja-JP" sz="3200" b="1" dirty="0" smtClean="0"/>
              <a:t>RAW</a:t>
            </a:r>
            <a:endParaRPr kumimoji="1" lang="ja-JP" altLang="en-US" sz="3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51920" y="4393704"/>
            <a:ext cx="176843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.. = .. x ..</a:t>
            </a:r>
          </a:p>
          <a:p>
            <a:r>
              <a:rPr lang="en-US" altLang="ja-JP" sz="3200" dirty="0" smtClean="0"/>
              <a:t>...</a:t>
            </a:r>
          </a:p>
          <a:p>
            <a:r>
              <a:rPr lang="en-US" altLang="ja-JP" sz="3200" dirty="0" smtClean="0"/>
              <a:t>x = ...</a:t>
            </a:r>
          </a:p>
          <a:p>
            <a:pPr algn="ctr"/>
            <a:r>
              <a:rPr lang="en-US" altLang="ja-JP" sz="3200" b="1" dirty="0" smtClean="0"/>
              <a:t>WAR</a:t>
            </a:r>
            <a:endParaRPr kumimoji="1" lang="ja-JP" altLang="en-US" sz="32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32240" y="4393704"/>
            <a:ext cx="122495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x = ...</a:t>
            </a:r>
          </a:p>
          <a:p>
            <a:r>
              <a:rPr lang="en-US" altLang="ja-JP" sz="3200" dirty="0" smtClean="0"/>
              <a:t>...</a:t>
            </a:r>
          </a:p>
          <a:p>
            <a:r>
              <a:rPr lang="en-US" altLang="ja-JP" sz="3200" dirty="0" smtClean="0"/>
              <a:t>x = ...</a:t>
            </a:r>
          </a:p>
          <a:p>
            <a:pPr algn="ctr"/>
            <a:r>
              <a:rPr lang="en-US" altLang="ja-JP" sz="3200" b="1" dirty="0" smtClean="0"/>
              <a:t>WAW</a:t>
            </a:r>
            <a:endParaRPr kumimoji="1" lang="ja-JP" altLang="en-US" sz="3200" b="1" dirty="0"/>
          </a:p>
        </p:txBody>
      </p:sp>
      <p:sp>
        <p:nvSpPr>
          <p:cNvPr id="9" name="左カーブ矢印 8"/>
          <p:cNvSpPr/>
          <p:nvPr/>
        </p:nvSpPr>
        <p:spPr>
          <a:xfrm>
            <a:off x="2771800" y="4753744"/>
            <a:ext cx="360040" cy="9361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左カーブ矢印 9"/>
          <p:cNvSpPr/>
          <p:nvPr/>
        </p:nvSpPr>
        <p:spPr>
          <a:xfrm>
            <a:off x="5652120" y="4753744"/>
            <a:ext cx="360040" cy="9361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左カーブ矢印 10"/>
          <p:cNvSpPr/>
          <p:nvPr/>
        </p:nvSpPr>
        <p:spPr>
          <a:xfrm>
            <a:off x="8100392" y="4753744"/>
            <a:ext cx="360040" cy="9361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依存グラフ</a:t>
            </a:r>
            <a:r>
              <a:rPr lang="ja-JP" altLang="en-US" dirty="0" smtClean="0"/>
              <a:t>と</a:t>
            </a:r>
            <a:r>
              <a:rPr lang="en-US" altLang="ja-JP" dirty="0" smtClean="0"/>
              <a:t> ready </a:t>
            </a:r>
            <a:r>
              <a:rPr lang="en-US" altLang="ja-JP" dirty="0" smtClean="0"/>
              <a:t>set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依存</a:t>
            </a:r>
            <a:r>
              <a:rPr lang="ja-JP" altLang="en-US" dirty="0" smtClean="0"/>
              <a:t>グラフ</a:t>
            </a:r>
            <a:r>
              <a:rPr lang="en-US" altLang="ja-JP" dirty="0" smtClean="0"/>
              <a:t> G = (</a:t>
            </a:r>
            <a:r>
              <a:rPr lang="en-US" altLang="ja-JP" dirty="0" smtClean="0"/>
              <a:t>V</a:t>
            </a:r>
            <a:r>
              <a:rPr lang="en-US" altLang="ja-JP" dirty="0" smtClean="0"/>
              <a:t>, E) </a:t>
            </a:r>
            <a:r>
              <a:rPr lang="ja-JP" altLang="en-US" dirty="0" smtClean="0"/>
              <a:t>と</a:t>
            </a:r>
            <a:r>
              <a:rPr lang="en-US" altLang="ja-JP" dirty="0" smtClean="0"/>
              <a:t> ready </a:t>
            </a:r>
            <a:r>
              <a:rPr lang="en-US" altLang="ja-JP" dirty="0" smtClean="0"/>
              <a:t>set </a:t>
            </a:r>
            <a:r>
              <a:rPr lang="en-US" altLang="ja-JP" dirty="0" smtClean="0"/>
              <a:t>R </a:t>
            </a:r>
            <a:r>
              <a:rPr lang="ja-JP" altLang="en-US" dirty="0" smtClean="0"/>
              <a:t>を</a:t>
            </a:r>
            <a:r>
              <a:rPr lang="ja-JP" altLang="en-US" dirty="0" smtClean="0"/>
              <a:t>構築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V = {</a:t>
            </a:r>
            <a:r>
              <a:rPr lang="ja-JP" altLang="en-US" dirty="0" smtClean="0"/>
              <a:t>命令</a:t>
            </a:r>
            <a:r>
              <a:rPr lang="en-US" altLang="ja-JP" dirty="0" smtClean="0"/>
              <a:t>}</a:t>
            </a:r>
          </a:p>
          <a:p>
            <a:pPr lvl="1"/>
            <a:r>
              <a:rPr lang="en-US" altLang="ja-JP" dirty="0" smtClean="0"/>
              <a:t>E = { (a, b) | b</a:t>
            </a:r>
            <a:r>
              <a:rPr lang="ja-JP" altLang="en-US" dirty="0" smtClean="0"/>
              <a:t>が</a:t>
            </a:r>
            <a:r>
              <a:rPr lang="en-US" altLang="ja-JP" dirty="0" smtClean="0"/>
              <a:t>a</a:t>
            </a:r>
            <a:r>
              <a:rPr lang="ja-JP" altLang="en-US" dirty="0" smtClean="0"/>
              <a:t>に依存 </a:t>
            </a:r>
            <a:r>
              <a:rPr lang="en-US" altLang="ja-JP" dirty="0" smtClean="0"/>
              <a:t>}</a:t>
            </a:r>
          </a:p>
          <a:p>
            <a:pPr lvl="1"/>
            <a:r>
              <a:rPr lang="en-US" altLang="ja-JP" dirty="0" smtClean="0"/>
              <a:t>R = { a | </a:t>
            </a:r>
            <a:r>
              <a:rPr lang="en-US" altLang="ja-JP" dirty="0" err="1" smtClean="0"/>
              <a:t>indegree</a:t>
            </a:r>
            <a:r>
              <a:rPr lang="en-US" altLang="ja-JP" dirty="0" smtClean="0"/>
              <a:t>(a) = 0 }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51720" y="4077072"/>
            <a:ext cx="2337499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i1: a = load p[0]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i2: b = load a[0]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i3: c = load p[1]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i4: d = load c[1]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i5: e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b d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i6: f = load p[2]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i7: g = load f[2]</a:t>
            </a:r>
          </a:p>
          <a:p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i8: R = </a:t>
            </a:r>
            <a:r>
              <a:rPr lang="en-US" altLang="ja-JP" dirty="0" err="1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fadd</a:t>
            </a:r>
            <a:r>
              <a:rPr lang="en-US" altLang="ja-JP" dirty="0" smtClean="0">
                <a:latin typeface="Consolas" pitchFamily="49" charset="0"/>
                <a:ea typeface="Meiryo UI" pitchFamily="50" charset="-128"/>
                <a:cs typeface="Consolas" pitchFamily="49" charset="0"/>
              </a:rPr>
              <a:t> e g</a:t>
            </a:r>
          </a:p>
        </p:txBody>
      </p:sp>
      <p:sp>
        <p:nvSpPr>
          <p:cNvPr id="5" name="右矢印 4"/>
          <p:cNvSpPr/>
          <p:nvPr/>
        </p:nvSpPr>
        <p:spPr>
          <a:xfrm>
            <a:off x="4572000" y="4509120"/>
            <a:ext cx="936104" cy="64807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" name="グループ化 29"/>
          <p:cNvGrpSpPr/>
          <p:nvPr/>
        </p:nvGrpSpPr>
        <p:grpSpPr>
          <a:xfrm>
            <a:off x="5436096" y="2924944"/>
            <a:ext cx="3313324" cy="3744416"/>
            <a:chOff x="5436096" y="2924944"/>
            <a:chExt cx="3313324" cy="3744416"/>
          </a:xfrm>
        </p:grpSpPr>
        <p:sp>
          <p:nvSpPr>
            <p:cNvPr id="6" name="円/楕円 5"/>
            <p:cNvSpPr/>
            <p:nvPr/>
          </p:nvSpPr>
          <p:spPr>
            <a:xfrm>
              <a:off x="5724128" y="3068960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i1</a:t>
              </a:r>
              <a:endParaRPr kumimoji="1" lang="ja-JP" altLang="en-US" dirty="0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5724128" y="4293096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i2</a:t>
              </a:r>
              <a:endParaRPr kumimoji="1" lang="ja-JP" altLang="en-US" dirty="0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6660232" y="3068960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i3</a:t>
              </a:r>
              <a:endParaRPr kumimoji="1" lang="ja-JP" altLang="en-US" dirty="0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6660232" y="4293096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i4</a:t>
              </a:r>
              <a:endParaRPr kumimoji="1" lang="ja-JP" altLang="en-US" dirty="0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6300192" y="5301208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i5</a:t>
              </a:r>
              <a:endParaRPr kumimoji="1" lang="ja-JP" altLang="en-US" dirty="0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7560332" y="3068960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i6</a:t>
              </a:r>
              <a:endParaRPr kumimoji="1" lang="ja-JP" altLang="en-US" dirty="0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7560332" y="4293096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i7</a:t>
              </a:r>
              <a:endParaRPr kumimoji="1" lang="ja-JP" altLang="en-US" dirty="0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6948264" y="6165304"/>
              <a:ext cx="504056" cy="5040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i8</a:t>
              </a:r>
              <a:endParaRPr kumimoji="1" lang="ja-JP" altLang="en-US" dirty="0"/>
            </a:p>
          </p:txBody>
        </p:sp>
        <p:cxnSp>
          <p:nvCxnSpPr>
            <p:cNvPr id="18" name="直線矢印コネクタ 17"/>
            <p:cNvCxnSpPr>
              <a:stCxn id="6" idx="4"/>
              <a:endCxn id="7" idx="0"/>
            </p:cNvCxnSpPr>
            <p:nvPr/>
          </p:nvCxnSpPr>
          <p:spPr>
            <a:xfrm rot="5400000">
              <a:off x="5616116" y="3933056"/>
              <a:ext cx="7200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>
              <a:stCxn id="7" idx="4"/>
              <a:endCxn id="11" idx="0"/>
            </p:cNvCxnSpPr>
            <p:nvPr/>
          </p:nvCxnSpPr>
          <p:spPr>
            <a:xfrm rot="16200000" flipH="1">
              <a:off x="6012160" y="4761148"/>
              <a:ext cx="504056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>
              <a:stCxn id="9" idx="4"/>
              <a:endCxn id="10" idx="0"/>
            </p:cNvCxnSpPr>
            <p:nvPr/>
          </p:nvCxnSpPr>
          <p:spPr>
            <a:xfrm rot="5400000">
              <a:off x="6552220" y="3933056"/>
              <a:ext cx="7200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>
              <a:stCxn id="10" idx="4"/>
              <a:endCxn id="11" idx="0"/>
            </p:cNvCxnSpPr>
            <p:nvPr/>
          </p:nvCxnSpPr>
          <p:spPr>
            <a:xfrm rot="5400000">
              <a:off x="6480212" y="4869160"/>
              <a:ext cx="504056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>
              <a:stCxn id="11" idx="4"/>
              <a:endCxn id="14" idx="0"/>
            </p:cNvCxnSpPr>
            <p:nvPr/>
          </p:nvCxnSpPr>
          <p:spPr>
            <a:xfrm rot="16200000" flipH="1">
              <a:off x="6696236" y="5661248"/>
              <a:ext cx="360040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/>
            <p:cNvCxnSpPr/>
            <p:nvPr/>
          </p:nvCxnSpPr>
          <p:spPr>
            <a:xfrm rot="5400000">
              <a:off x="7452320" y="3933056"/>
              <a:ext cx="7200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>
              <a:stCxn id="13" idx="4"/>
              <a:endCxn id="14" idx="0"/>
            </p:cNvCxnSpPr>
            <p:nvPr/>
          </p:nvCxnSpPr>
          <p:spPr>
            <a:xfrm rot="5400000">
              <a:off x="6822250" y="5175194"/>
              <a:ext cx="1368152" cy="6120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正方形/長方形 70"/>
            <p:cNvSpPr/>
            <p:nvPr/>
          </p:nvSpPr>
          <p:spPr>
            <a:xfrm>
              <a:off x="5436096" y="2924944"/>
              <a:ext cx="2880320" cy="792088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8388424" y="3140968"/>
              <a:ext cx="360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b="1" dirty="0" smtClean="0"/>
                <a:t>Ｒ</a:t>
              </a:r>
              <a:endParaRPr kumimoji="1" lang="ja-JP" altLang="en-US" b="1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4146</TotalTime>
  <Words>2928</Words>
  <Application>Microsoft Macintosh PowerPoint</Application>
  <PresentationFormat>画面に合わせる (4:3)</PresentationFormat>
  <Paragraphs>742</Paragraphs>
  <Slides>43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43</vt:i4>
      </vt:variant>
    </vt:vector>
  </HeadingPairs>
  <TitlesOfParts>
    <vt:vector size="44" baseType="lpstr">
      <vt:lpstr>Office テーマ</vt:lpstr>
      <vt:lpstr>コンパイラ演習 第 9 回 (2011/12/08)</vt:lpstr>
      <vt:lpstr>今回の内容</vt:lpstr>
      <vt:lpstr>命令スケジューリングとは</vt:lpstr>
      <vt:lpstr>命令レベル並列性の向上</vt:lpstr>
      <vt:lpstr>データ局所性の向上</vt:lpstr>
      <vt:lpstr>並列性と局所性のトレードオフ</vt:lpstr>
      <vt:lpstr>スケジューリング(リストスケジューリング)の手順</vt:lpstr>
      <vt:lpstr>依存解析</vt:lpstr>
      <vt:lpstr>依存グラフと ready set</vt:lpstr>
      <vt:lpstr>資源制約</vt:lpstr>
      <vt:lpstr>レイテンシ制約</vt:lpstr>
      <vt:lpstr>リストスケジューリング</vt:lpstr>
      <vt:lpstr>スケジューリングの戦略</vt:lpstr>
      <vt:lpstr>実行時間優先のスケジューリング (例)</vt:lpstr>
      <vt:lpstr>実行時間優先のスケジューリング (例)</vt:lpstr>
      <vt:lpstr>実行時間優先のスケジューリング (例)</vt:lpstr>
      <vt:lpstr>実行時間優先のスケジューリング (例)</vt:lpstr>
      <vt:lpstr>実行時間優先のスケジューリング (例)</vt:lpstr>
      <vt:lpstr>資源節約優先のスケジューリング (例)</vt:lpstr>
      <vt:lpstr>資源節約優先のスケジューリング (例)</vt:lpstr>
      <vt:lpstr>資源節約優先のスケジューリング (例)</vt:lpstr>
      <vt:lpstr>資源節約優先のスケジューリング (例)</vt:lpstr>
      <vt:lpstr>資源節約優先のスケジューリング (例)</vt:lpstr>
      <vt:lpstr>グラフカラーリングによる レジスタ割り当て</vt:lpstr>
      <vt:lpstr>生存解析</vt:lpstr>
      <vt:lpstr>生存解析の例</vt:lpstr>
      <vt:lpstr>生存解析の例</vt:lpstr>
      <vt:lpstr>生存解析の例</vt:lpstr>
      <vt:lpstr>生存解析の例</vt:lpstr>
      <vt:lpstr>生存解析の例</vt:lpstr>
      <vt:lpstr>生存解析の例</vt:lpstr>
      <vt:lpstr>生存解析の例</vt:lpstr>
      <vt:lpstr>干渉グラフ</vt:lpstr>
      <vt:lpstr>レジスタ割り当て</vt:lpstr>
      <vt:lpstr>カラーリングの方法</vt:lpstr>
      <vt:lpstr>スケジューリングとレジスタ割り当て: 全体の流れ</vt:lpstr>
      <vt:lpstr>生存区間分割</vt:lpstr>
      <vt:lpstr>生存区間分割</vt:lpstr>
      <vt:lpstr>共通課題</vt:lpstr>
      <vt:lpstr>課題1</vt:lpstr>
      <vt:lpstr>課題2</vt:lpstr>
      <vt:lpstr>コンパイラ係向け課題</vt:lpstr>
      <vt:lpstr>課題の提出先と締め切り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 第 4 回</dc:title>
  <dc:creator>tsuzuki</dc:creator>
  <cp:lastModifiedBy>T</cp:lastModifiedBy>
  <cp:revision>349</cp:revision>
  <dcterms:created xsi:type="dcterms:W3CDTF">2007-10-04T07:09:39Z</dcterms:created>
  <dcterms:modified xsi:type="dcterms:W3CDTF">2011-12-07T14:10:34Z</dcterms:modified>
</cp:coreProperties>
</file>