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57"/>
  </p:notesMasterIdLst>
  <p:handoutMasterIdLst>
    <p:handoutMasterId r:id="rId58"/>
  </p:handoutMasterIdLst>
  <p:sldIdLst>
    <p:sldId id="294" r:id="rId2"/>
    <p:sldId id="330" r:id="rId3"/>
    <p:sldId id="307" r:id="rId4"/>
    <p:sldId id="308" r:id="rId5"/>
    <p:sldId id="309" r:id="rId6"/>
    <p:sldId id="335" r:id="rId7"/>
    <p:sldId id="311" r:id="rId8"/>
    <p:sldId id="310" r:id="rId9"/>
    <p:sldId id="331" r:id="rId10"/>
    <p:sldId id="336" r:id="rId11"/>
    <p:sldId id="313" r:id="rId12"/>
    <p:sldId id="332" r:id="rId13"/>
    <p:sldId id="367" r:id="rId14"/>
    <p:sldId id="342" r:id="rId15"/>
    <p:sldId id="333" r:id="rId16"/>
    <p:sldId id="315" r:id="rId17"/>
    <p:sldId id="338" r:id="rId18"/>
    <p:sldId id="339" r:id="rId19"/>
    <p:sldId id="368" r:id="rId20"/>
    <p:sldId id="343" r:id="rId21"/>
    <p:sldId id="355" r:id="rId22"/>
    <p:sldId id="356" r:id="rId23"/>
    <p:sldId id="370" r:id="rId24"/>
    <p:sldId id="357" r:id="rId25"/>
    <p:sldId id="358" r:id="rId26"/>
    <p:sldId id="371" r:id="rId27"/>
    <p:sldId id="319" r:id="rId28"/>
    <p:sldId id="372" r:id="rId29"/>
    <p:sldId id="345" r:id="rId30"/>
    <p:sldId id="373" r:id="rId31"/>
    <p:sldId id="351" r:id="rId32"/>
    <p:sldId id="346" r:id="rId33"/>
    <p:sldId id="348" r:id="rId34"/>
    <p:sldId id="359" r:id="rId35"/>
    <p:sldId id="374" r:id="rId36"/>
    <p:sldId id="375" r:id="rId37"/>
    <p:sldId id="322" r:id="rId38"/>
    <p:sldId id="362" r:id="rId39"/>
    <p:sldId id="323" r:id="rId40"/>
    <p:sldId id="363" r:id="rId41"/>
    <p:sldId id="326" r:id="rId42"/>
    <p:sldId id="376" r:id="rId43"/>
    <p:sldId id="378" r:id="rId44"/>
    <p:sldId id="381" r:id="rId45"/>
    <p:sldId id="377" r:id="rId46"/>
    <p:sldId id="379" r:id="rId47"/>
    <p:sldId id="380" r:id="rId48"/>
    <p:sldId id="327" r:id="rId49"/>
    <p:sldId id="352" r:id="rId50"/>
    <p:sldId id="354" r:id="rId51"/>
    <p:sldId id="296" r:id="rId52"/>
    <p:sldId id="364" r:id="rId53"/>
    <p:sldId id="366" r:id="rId54"/>
    <p:sldId id="365" r:id="rId55"/>
    <p:sldId id="275" r:id="rId56"/>
  </p:sldIdLst>
  <p:sldSz cx="9144000" cy="6858000" type="screen4x3"/>
  <p:notesSz cx="6778625" cy="991076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8000"/>
    <a:srgbClr val="006400"/>
    <a:srgbClr val="DFDDFF"/>
    <a:srgbClr val="E6FFFF"/>
    <a:srgbClr val="DCDCDC"/>
    <a:srgbClr val="FFDCB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3288" autoAdjust="0"/>
  </p:normalViewPr>
  <p:slideViewPr>
    <p:cSldViewPr>
      <p:cViewPr varScale="1">
        <p:scale>
          <a:sx n="99" d="100"/>
          <a:sy n="99" d="100"/>
        </p:scale>
        <p:origin x="-776" y="-112"/>
      </p:cViewPr>
      <p:guideLst>
        <p:guide orient="horz" pos="2160"/>
        <p:guide pos="2880"/>
      </p:guideLst>
    </p:cSldViewPr>
  </p:slideViewPr>
  <p:outlineViewPr>
    <p:cViewPr>
      <p:scale>
        <a:sx n="33" d="100"/>
        <a:sy n="33" d="100"/>
      </p:scale>
      <p:origin x="0" y="237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37404" cy="49553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39652" y="0"/>
            <a:ext cx="2937404" cy="495538"/>
          </a:xfrm>
          <a:prstGeom prst="rect">
            <a:avLst/>
          </a:prstGeom>
        </p:spPr>
        <p:txBody>
          <a:bodyPr vert="horz" lIns="91440" tIns="45720" rIns="91440" bIns="45720" rtlCol="0"/>
          <a:lstStyle>
            <a:lvl1pPr algn="r">
              <a:defRPr sz="1200"/>
            </a:lvl1pPr>
          </a:lstStyle>
          <a:p>
            <a:fld id="{16AB3D51-777F-475A-B902-E15AB88B116D}" type="datetimeFigureOut">
              <a:rPr kumimoji="1" lang="ja-JP" altLang="en-US" smtClean="0"/>
              <a:pPr/>
              <a:t>11/12/01</a:t>
            </a:fld>
            <a:endParaRPr kumimoji="1" lang="ja-JP" altLang="en-US"/>
          </a:p>
        </p:txBody>
      </p:sp>
      <p:sp>
        <p:nvSpPr>
          <p:cNvPr id="4" name="フッター プレースホルダ 3"/>
          <p:cNvSpPr>
            <a:spLocks noGrp="1"/>
          </p:cNvSpPr>
          <p:nvPr>
            <p:ph type="ftr" sz="quarter" idx="2"/>
          </p:nvPr>
        </p:nvSpPr>
        <p:spPr>
          <a:xfrm>
            <a:off x="0" y="9413505"/>
            <a:ext cx="2937404" cy="49553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39652" y="9413505"/>
            <a:ext cx="2937404" cy="495538"/>
          </a:xfrm>
          <a:prstGeom prst="rect">
            <a:avLst/>
          </a:prstGeom>
        </p:spPr>
        <p:txBody>
          <a:bodyPr vert="horz" lIns="91440" tIns="45720" rIns="91440" bIns="45720" rtlCol="0" anchor="b"/>
          <a:lstStyle>
            <a:lvl1pPr algn="r">
              <a:defRPr sz="1200"/>
            </a:lvl1pPr>
          </a:lstStyle>
          <a:p>
            <a:fld id="{021C8D23-ECC7-40E8-9ECB-04D50D7519D4}" type="slidenum">
              <a:rPr kumimoji="1" lang="ja-JP" altLang="en-US" smtClean="0"/>
              <a:pPr/>
              <a:t>‹#›</a:t>
            </a:fld>
            <a:endParaRPr kumimoji="1" lang="ja-JP" altLang="en-US"/>
          </a:p>
        </p:txBody>
      </p:sp>
    </p:spTree>
    <p:extLst>
      <p:ext uri="{BB962C8B-B14F-4D97-AF65-F5344CB8AC3E}">
        <p14:creationId xmlns:p14="http://schemas.microsoft.com/office/powerpoint/2010/main" val="4150363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36875"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40163" y="0"/>
            <a:ext cx="2936875" cy="495300"/>
          </a:xfrm>
          <a:prstGeom prst="rect">
            <a:avLst/>
          </a:prstGeom>
        </p:spPr>
        <p:txBody>
          <a:bodyPr vert="horz" lIns="91440" tIns="45720" rIns="91440" bIns="45720" rtlCol="0"/>
          <a:lstStyle>
            <a:lvl1pPr algn="r">
              <a:defRPr sz="1200"/>
            </a:lvl1pPr>
          </a:lstStyle>
          <a:p>
            <a:fld id="{AD8BE180-F48B-41EC-9FC0-1E6907B3D513}" type="datetimeFigureOut">
              <a:rPr kumimoji="1" lang="ja-JP" altLang="en-US" smtClean="0"/>
              <a:pPr/>
              <a:t>11/12/01</a:t>
            </a:fld>
            <a:endParaRPr kumimoji="1" lang="ja-JP" altLang="en-US"/>
          </a:p>
        </p:txBody>
      </p:sp>
      <p:sp>
        <p:nvSpPr>
          <p:cNvPr id="4" name="スライド イメージ プレースホルダ 3"/>
          <p:cNvSpPr>
            <a:spLocks noGrp="1" noRot="1" noChangeAspect="1"/>
          </p:cNvSpPr>
          <p:nvPr>
            <p:ph type="sldImg" idx="2"/>
          </p:nvPr>
        </p:nvSpPr>
        <p:spPr>
          <a:xfrm>
            <a:off x="912813" y="742950"/>
            <a:ext cx="4953000" cy="371633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7863" y="4706938"/>
            <a:ext cx="5422900" cy="4460875"/>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13875"/>
            <a:ext cx="2936875"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40163" y="9413875"/>
            <a:ext cx="2936875" cy="495300"/>
          </a:xfrm>
          <a:prstGeom prst="rect">
            <a:avLst/>
          </a:prstGeom>
        </p:spPr>
        <p:txBody>
          <a:bodyPr vert="horz" lIns="91440" tIns="45720" rIns="91440" bIns="45720" rtlCol="0" anchor="b"/>
          <a:lstStyle>
            <a:lvl1pPr algn="r">
              <a:defRPr sz="1200"/>
            </a:lvl1pPr>
          </a:lstStyle>
          <a:p>
            <a:fld id="{8ED6B9C1-6837-4AC9-993C-5D557412C842}" type="slidenum">
              <a:rPr kumimoji="1" lang="ja-JP" altLang="en-US" smtClean="0"/>
              <a:pPr/>
              <a:t>‹#›</a:t>
            </a:fld>
            <a:endParaRPr kumimoji="1" lang="ja-JP" altLang="en-US"/>
          </a:p>
        </p:txBody>
      </p:sp>
    </p:spTree>
    <p:extLst>
      <p:ext uri="{BB962C8B-B14F-4D97-AF65-F5344CB8AC3E}">
        <p14:creationId xmlns:p14="http://schemas.microsoft.com/office/powerpoint/2010/main" val="42434393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8ED6B9C1-6837-4AC9-993C-5D557412C842}" type="slidenum">
              <a:rPr kumimoji="1" lang="ja-JP" altLang="en-US" smtClean="0"/>
              <a:pPr/>
              <a:t>13</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8ED6B9C1-6837-4AC9-993C-5D557412C842}" type="slidenum">
              <a:rPr kumimoji="1" lang="ja-JP" altLang="en-US" smtClean="0"/>
              <a:pPr/>
              <a:t>43</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8ED6B9C1-6837-4AC9-993C-5D557412C842}" type="slidenum">
              <a:rPr kumimoji="1" lang="ja-JP" altLang="en-US" smtClean="0"/>
              <a:pPr/>
              <a:t>44</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F3D50BBC-67CE-457D-8EBD-96D8DD0D6E17}" type="datetimeFigureOut">
              <a:rPr kumimoji="1" lang="ja-JP" altLang="en-US" smtClean="0"/>
              <a:pPr/>
              <a:t>11/12/01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7498D8F-5C0F-4B03-BDFF-43721E4D2B2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50BBC-67CE-457D-8EBD-96D8DD0D6E17}" type="datetimeFigureOut">
              <a:rPr kumimoji="1" lang="ja-JP" altLang="en-US" smtClean="0"/>
              <a:pPr/>
              <a:t>11/12/01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98D8F-5C0F-4B03-BDFF-43721E4D2B2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744529"/>
            <a:ext cx="7772400" cy="2184405"/>
          </a:xfrm>
        </p:spPr>
        <p:txBody>
          <a:bodyPr/>
          <a:lstStyle/>
          <a:p>
            <a:r>
              <a:rPr lang="ja-JP" altLang="en-US" dirty="0" smtClean="0"/>
              <a:t>コンパイラ演習</a:t>
            </a:r>
            <a:br>
              <a:rPr lang="ja-JP" altLang="en-US" dirty="0" smtClean="0"/>
            </a:br>
            <a:r>
              <a:rPr lang="ja-JP" altLang="en-US" dirty="0" smtClean="0"/>
              <a:t>第 </a:t>
            </a:r>
            <a:r>
              <a:rPr lang="en-US" altLang="ja-JP" dirty="0" smtClean="0"/>
              <a:t>8 </a:t>
            </a:r>
            <a:r>
              <a:rPr lang="ja-JP" altLang="en-US" dirty="0" smtClean="0"/>
              <a:t>回</a:t>
            </a:r>
            <a:r>
              <a:rPr lang="en-US" altLang="ja-JP" dirty="0" smtClean="0"/>
              <a:t/>
            </a:r>
            <a:br>
              <a:rPr lang="en-US" altLang="ja-JP" dirty="0" smtClean="0"/>
            </a:br>
            <a:r>
              <a:rPr lang="en-US" altLang="ja-JP" dirty="0" smtClean="0"/>
              <a:t>(2011/12/01)</a:t>
            </a:r>
            <a:endParaRPr lang="ja-JP" altLang="en-US" dirty="0" smtClean="0"/>
          </a:p>
        </p:txBody>
      </p:sp>
      <p:sp>
        <p:nvSpPr>
          <p:cNvPr id="6" name="Rectangle 3"/>
          <p:cNvSpPr>
            <a:spLocks noGrp="1" noChangeArrowheads="1"/>
          </p:cNvSpPr>
          <p:nvPr>
            <p:ph type="subTitle" idx="1"/>
          </p:nvPr>
        </p:nvSpPr>
        <p:spPr>
          <a:xfrm>
            <a:off x="1371600" y="3886200"/>
            <a:ext cx="6400800" cy="2971800"/>
          </a:xfrm>
        </p:spPr>
        <p:txBody>
          <a:bodyPr>
            <a:normAutofit fontScale="70000" lnSpcReduction="20000"/>
          </a:bodyPr>
          <a:lstStyle/>
          <a:p>
            <a:r>
              <a:rPr lang="ja-JP" altLang="en-US" dirty="0" smtClean="0">
                <a:solidFill>
                  <a:schemeClr val="tx1"/>
                </a:solidFill>
              </a:rPr>
              <a:t>中村</a:t>
            </a:r>
            <a:r>
              <a:rPr lang="en-US" altLang="ja-JP" dirty="0" smtClean="0">
                <a:solidFill>
                  <a:schemeClr val="tx1"/>
                </a:solidFill>
              </a:rPr>
              <a:t> </a:t>
            </a:r>
            <a:r>
              <a:rPr lang="ja-JP" altLang="en-US" dirty="0" smtClean="0">
                <a:solidFill>
                  <a:schemeClr val="tx1"/>
                </a:solidFill>
              </a:rPr>
              <a:t>晃一　野瀬</a:t>
            </a:r>
            <a:r>
              <a:rPr lang="en-US" altLang="ja-JP" dirty="0" smtClean="0">
                <a:solidFill>
                  <a:schemeClr val="tx1"/>
                </a:solidFill>
              </a:rPr>
              <a:t> </a:t>
            </a:r>
            <a:r>
              <a:rPr lang="ja-JP" altLang="en-US" dirty="0" smtClean="0">
                <a:solidFill>
                  <a:schemeClr val="tx1"/>
                </a:solidFill>
              </a:rPr>
              <a:t>貴史　前田</a:t>
            </a:r>
            <a:r>
              <a:rPr lang="en-US" altLang="ja-JP" dirty="0" smtClean="0">
                <a:solidFill>
                  <a:schemeClr val="tx1"/>
                </a:solidFill>
              </a:rPr>
              <a:t> </a:t>
            </a:r>
            <a:r>
              <a:rPr lang="ja-JP" altLang="en-US" dirty="0" smtClean="0">
                <a:solidFill>
                  <a:schemeClr val="tx1"/>
                </a:solidFill>
              </a:rPr>
              <a:t>俊行</a:t>
            </a:r>
            <a:endParaRPr lang="en-US" altLang="ja-JP" dirty="0" smtClean="0">
              <a:solidFill>
                <a:schemeClr val="tx1"/>
              </a:solidFill>
            </a:endParaRPr>
          </a:p>
          <a:p>
            <a:r>
              <a:rPr lang="ja-JP" altLang="en-US" dirty="0" smtClean="0">
                <a:solidFill>
                  <a:schemeClr val="tx1"/>
                </a:solidFill>
              </a:rPr>
              <a:t>秋山 茂樹　池尻 拓朗</a:t>
            </a:r>
            <a:endParaRPr lang="en-US" altLang="ja-JP" dirty="0" smtClean="0">
              <a:solidFill>
                <a:schemeClr val="tx1"/>
              </a:solidFill>
            </a:endParaRPr>
          </a:p>
          <a:p>
            <a:r>
              <a:rPr lang="ja-JP" altLang="en-US" dirty="0" smtClean="0">
                <a:solidFill>
                  <a:schemeClr val="tx1"/>
                </a:solidFill>
              </a:rPr>
              <a:t>鈴木 友博　渡邊 裕貴</a:t>
            </a:r>
            <a:endParaRPr lang="en-US" altLang="ja-JP" dirty="0" smtClean="0">
              <a:solidFill>
                <a:schemeClr val="tx1"/>
              </a:solidFill>
            </a:endParaRPr>
          </a:p>
          <a:p>
            <a:r>
              <a:rPr lang="ja-JP" altLang="en-US" dirty="0" smtClean="0">
                <a:solidFill>
                  <a:schemeClr val="tx1"/>
                </a:solidFill>
              </a:rPr>
              <a:t>潮田 資秀</a:t>
            </a:r>
            <a:endParaRPr lang="en-US" altLang="ja-JP" dirty="0" smtClean="0">
              <a:solidFill>
                <a:schemeClr val="tx1"/>
              </a:solidFill>
            </a:endParaRPr>
          </a:p>
          <a:p>
            <a:r>
              <a:rPr lang="ja-JP" altLang="en-US" dirty="0" smtClean="0">
                <a:solidFill>
                  <a:schemeClr val="tx1"/>
                </a:solidFill>
              </a:rPr>
              <a:t>小酒井 隆広</a:t>
            </a:r>
            <a:endParaRPr lang="en-US" altLang="ja-JP" dirty="0" smtClean="0">
              <a:solidFill>
                <a:schemeClr val="tx1"/>
              </a:solidFill>
            </a:endParaRPr>
          </a:p>
          <a:p>
            <a:r>
              <a:rPr lang="ja-JP" altLang="en-US" dirty="0" smtClean="0">
                <a:solidFill>
                  <a:schemeClr val="tx1"/>
                </a:solidFill>
              </a:rPr>
              <a:t>山下 諒蔵　佐藤 春旗</a:t>
            </a:r>
            <a:endParaRPr lang="en-US" altLang="ja-JP" dirty="0" smtClean="0">
              <a:solidFill>
                <a:schemeClr val="tx1"/>
              </a:solidFill>
            </a:endParaRPr>
          </a:p>
          <a:p>
            <a:r>
              <a:rPr lang="ja-JP" altLang="en-US" dirty="0" smtClean="0">
                <a:solidFill>
                  <a:schemeClr val="tx1"/>
                </a:solidFill>
              </a:rPr>
              <a:t>大山 恵弘　佐藤 秀明</a:t>
            </a:r>
          </a:p>
          <a:p>
            <a:r>
              <a:rPr lang="ja-JP" altLang="en-US" dirty="0" smtClean="0">
                <a:solidFill>
                  <a:schemeClr val="tx1"/>
                </a:solidFill>
              </a:rPr>
              <a:t>住井 英二郎</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準備：代入構文の用意</a:t>
            </a:r>
            <a:endParaRPr kumimoji="1" lang="ja-JP" altLang="en-US" dirty="0"/>
          </a:p>
        </p:txBody>
      </p:sp>
      <p:sp>
        <p:nvSpPr>
          <p:cNvPr id="3" name="コンテンツ プレースホルダ 2"/>
          <p:cNvSpPr>
            <a:spLocks noGrp="1"/>
          </p:cNvSpPr>
          <p:nvPr>
            <p:ph idx="1"/>
          </p:nvPr>
        </p:nvSpPr>
        <p:spPr>
          <a:xfrm>
            <a:off x="323528" y="1600200"/>
            <a:ext cx="8229600" cy="4525963"/>
          </a:xfrm>
        </p:spPr>
        <p:txBody>
          <a:bodyPr/>
          <a:lstStyle/>
          <a:p>
            <a:r>
              <a:rPr lang="ja-JP" altLang="en-US" dirty="0" smtClean="0"/>
              <a:t>ループ作成によって必要になる</a:t>
            </a:r>
            <a:r>
              <a:rPr lang="en-US" altLang="ja-JP" dirty="0" smtClean="0"/>
              <a:t/>
            </a:r>
            <a:br>
              <a:rPr lang="en-US" altLang="ja-JP" dirty="0" smtClean="0"/>
            </a:br>
            <a:r>
              <a:rPr lang="ja-JP" altLang="en-US" dirty="0" smtClean="0"/>
              <a:t>変数の更新を表現</a:t>
            </a:r>
            <a:endParaRPr lang="en-US" altLang="ja-JP" dirty="0" smtClean="0"/>
          </a:p>
          <a:p>
            <a:endParaRPr lang="en-US" altLang="ja-JP" dirty="0" smtClean="0"/>
          </a:p>
          <a:p>
            <a:endParaRPr lang="en-US" altLang="ja-JP" dirty="0" smtClean="0"/>
          </a:p>
          <a:p>
            <a:pPr>
              <a:buNone/>
            </a:pPr>
            <a:endParaRPr lang="en-US" altLang="ja-JP" dirty="0" smtClean="0"/>
          </a:p>
          <a:p>
            <a:endParaRPr kumimoji="1" lang="en-US" altLang="ja-JP" dirty="0" smtClean="0"/>
          </a:p>
          <a:p>
            <a:r>
              <a:rPr kumimoji="1" lang="ja-JP" altLang="en-US" dirty="0" smtClean="0"/>
              <a:t>左の</a:t>
            </a:r>
            <a:r>
              <a:rPr lang="ja-JP" altLang="en-US" dirty="0" smtClean="0"/>
              <a:t>様な</a:t>
            </a:r>
            <a:r>
              <a:rPr lang="en-US" altLang="ja-JP" dirty="0" smtClean="0"/>
              <a:t> let </a:t>
            </a:r>
            <a:r>
              <a:rPr lang="ja-JP" altLang="en-US" dirty="0" smtClean="0"/>
              <a:t>文も右のように変換</a:t>
            </a:r>
            <a:endParaRPr lang="en-US" altLang="ja-JP" dirty="0" smtClean="0"/>
          </a:p>
        </p:txBody>
      </p:sp>
      <p:sp>
        <p:nvSpPr>
          <p:cNvPr id="5" name="右矢印 4"/>
          <p:cNvSpPr/>
          <p:nvPr/>
        </p:nvSpPr>
        <p:spPr>
          <a:xfrm>
            <a:off x="4499992" y="3284984"/>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6300192" y="2132856"/>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n</a:t>
            </a:r>
            <a:r>
              <a:rPr kumimoji="1" lang="en-US" altLang="ja-JP" dirty="0" smtClean="0"/>
              <a:t> = 0</a:t>
            </a:r>
            <a:endParaRPr kumimoji="1" lang="ja-JP" altLang="en-US" dirty="0"/>
          </a:p>
        </p:txBody>
      </p:sp>
      <p:sp>
        <p:nvSpPr>
          <p:cNvPr id="7" name="正方形/長方形 6"/>
          <p:cNvSpPr/>
          <p:nvPr/>
        </p:nvSpPr>
        <p:spPr>
          <a:xfrm>
            <a:off x="6300192" y="2852936"/>
            <a:ext cx="1008112"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i</a:t>
            </a:r>
            <a:r>
              <a:rPr kumimoji="1" lang="en-US" altLang="ja-JP" dirty="0" smtClean="0"/>
              <a:t>f n &lt; 10</a:t>
            </a:r>
            <a:endParaRPr kumimoji="1" lang="ja-JP" altLang="en-US" dirty="0"/>
          </a:p>
        </p:txBody>
      </p:sp>
      <p:sp>
        <p:nvSpPr>
          <p:cNvPr id="8" name="正方形/長方形 7"/>
          <p:cNvSpPr/>
          <p:nvPr/>
        </p:nvSpPr>
        <p:spPr>
          <a:xfrm>
            <a:off x="5580112" y="3645024"/>
            <a:ext cx="1152128"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a:t>
            </a:r>
          </a:p>
          <a:p>
            <a:r>
              <a:rPr lang="en-US" altLang="ja-JP" dirty="0" smtClean="0">
                <a:solidFill>
                  <a:srgbClr val="FF0000"/>
                </a:solidFill>
              </a:rPr>
              <a:t>n </a:t>
            </a:r>
            <a:r>
              <a:rPr lang="en-US" altLang="ja-JP" sz="1400" dirty="0" smtClean="0">
                <a:solidFill>
                  <a:srgbClr val="FF0000"/>
                </a:solidFill>
                <a:sym typeface="Wingdings" pitchFamily="2" charset="2"/>
              </a:rPr>
              <a:t></a:t>
            </a:r>
            <a:r>
              <a:rPr lang="en-US" altLang="ja-JP" dirty="0" smtClean="0">
                <a:solidFill>
                  <a:srgbClr val="FF0000"/>
                </a:solidFill>
              </a:rPr>
              <a:t> n + 1</a:t>
            </a:r>
            <a:endParaRPr kumimoji="1" lang="ja-JP" altLang="en-US" dirty="0">
              <a:solidFill>
                <a:srgbClr val="FF0000"/>
              </a:solidFill>
            </a:endParaRPr>
          </a:p>
        </p:txBody>
      </p:sp>
      <p:cxnSp>
        <p:nvCxnSpPr>
          <p:cNvPr id="9" name="図形 8"/>
          <p:cNvCxnSpPr>
            <a:stCxn id="8" idx="2"/>
            <a:endCxn id="7" idx="0"/>
          </p:cNvCxnSpPr>
          <p:nvPr/>
        </p:nvCxnSpPr>
        <p:spPr>
          <a:xfrm rot="5400000" flipH="1" flipV="1">
            <a:off x="5760132" y="3248980"/>
            <a:ext cx="1440160" cy="648072"/>
          </a:xfrm>
          <a:prstGeom prst="bentConnector5">
            <a:avLst>
              <a:gd name="adj1" fmla="val -15873"/>
              <a:gd name="adj2" fmla="val -113483"/>
              <a:gd name="adj3" fmla="val 11587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6" idx="2"/>
            <a:endCxn id="7" idx="0"/>
          </p:cNvCxnSpPr>
          <p:nvPr/>
        </p:nvCxnSpPr>
        <p:spPr>
          <a:xfrm rot="5400000">
            <a:off x="6624228" y="2672916"/>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7" idx="2"/>
            <a:endCxn id="8" idx="0"/>
          </p:cNvCxnSpPr>
          <p:nvPr/>
        </p:nvCxnSpPr>
        <p:spPr>
          <a:xfrm rot="5400000">
            <a:off x="6372200" y="3212976"/>
            <a:ext cx="21602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7" idx="2"/>
          </p:cNvCxnSpPr>
          <p:nvPr/>
        </p:nvCxnSpPr>
        <p:spPr>
          <a:xfrm rot="16200000" flipH="1">
            <a:off x="6732240" y="3501008"/>
            <a:ext cx="72008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971600" y="5517232"/>
            <a:ext cx="3783408" cy="461665"/>
          </a:xfrm>
          <a:prstGeom prst="rect">
            <a:avLst/>
          </a:prstGeom>
          <a:noFill/>
        </p:spPr>
        <p:txBody>
          <a:bodyPr wrap="none" rtlCol="0">
            <a:spAutoFit/>
          </a:bodyPr>
          <a:lstStyle/>
          <a:p>
            <a:r>
              <a:rPr lang="en-US" altLang="ja-JP" sz="2400" dirty="0" smtClean="0"/>
              <a:t>let x = if ... then e1 else e2</a:t>
            </a:r>
            <a:endParaRPr kumimoji="1" lang="ja-JP" altLang="en-US" sz="2400" dirty="0"/>
          </a:p>
        </p:txBody>
      </p:sp>
      <p:sp>
        <p:nvSpPr>
          <p:cNvPr id="15" name="右矢印 14"/>
          <p:cNvSpPr/>
          <p:nvPr/>
        </p:nvSpPr>
        <p:spPr>
          <a:xfrm>
            <a:off x="4932040" y="5589240"/>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6516216" y="5085184"/>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if ...</a:t>
            </a:r>
            <a:endParaRPr kumimoji="1" lang="ja-JP" altLang="en-US" dirty="0"/>
          </a:p>
        </p:txBody>
      </p:sp>
      <p:sp>
        <p:nvSpPr>
          <p:cNvPr id="17" name="正方形/長方形 16"/>
          <p:cNvSpPr/>
          <p:nvPr/>
        </p:nvSpPr>
        <p:spPr>
          <a:xfrm>
            <a:off x="5940152" y="5805264"/>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solidFill>
                  <a:srgbClr val="FF0000"/>
                </a:solidFill>
              </a:rPr>
              <a:t>x </a:t>
            </a:r>
            <a:r>
              <a:rPr kumimoji="1" lang="en-US" altLang="ja-JP" sz="1400" dirty="0" smtClean="0">
                <a:solidFill>
                  <a:srgbClr val="FF0000"/>
                </a:solidFill>
                <a:sym typeface="Wingdings" pitchFamily="2" charset="2"/>
              </a:rPr>
              <a:t></a:t>
            </a:r>
            <a:r>
              <a:rPr kumimoji="1" lang="en-US" altLang="ja-JP" dirty="0" smtClean="0">
                <a:solidFill>
                  <a:srgbClr val="FF0000"/>
                </a:solidFill>
              </a:rPr>
              <a:t> e1</a:t>
            </a:r>
            <a:endParaRPr kumimoji="1" lang="ja-JP" altLang="en-US" dirty="0">
              <a:solidFill>
                <a:srgbClr val="FF0000"/>
              </a:solidFill>
            </a:endParaRPr>
          </a:p>
        </p:txBody>
      </p:sp>
      <p:sp>
        <p:nvSpPr>
          <p:cNvPr id="18" name="正方形/長方形 17"/>
          <p:cNvSpPr/>
          <p:nvPr/>
        </p:nvSpPr>
        <p:spPr>
          <a:xfrm>
            <a:off x="7236296" y="5805264"/>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solidFill>
                  <a:srgbClr val="FF0000"/>
                </a:solidFill>
              </a:rPr>
              <a:t>x </a:t>
            </a:r>
            <a:r>
              <a:rPr kumimoji="1" lang="en-US" altLang="ja-JP" sz="1400" dirty="0" smtClean="0">
                <a:solidFill>
                  <a:srgbClr val="FF0000"/>
                </a:solidFill>
                <a:sym typeface="Wingdings" pitchFamily="2" charset="2"/>
              </a:rPr>
              <a:t></a:t>
            </a:r>
            <a:r>
              <a:rPr kumimoji="1" lang="en-US" altLang="ja-JP" dirty="0" smtClean="0">
                <a:solidFill>
                  <a:srgbClr val="FF0000"/>
                </a:solidFill>
              </a:rPr>
              <a:t>e2</a:t>
            </a:r>
            <a:endParaRPr kumimoji="1" lang="ja-JP" altLang="en-US" dirty="0">
              <a:solidFill>
                <a:srgbClr val="FF0000"/>
              </a:solidFill>
            </a:endParaRPr>
          </a:p>
        </p:txBody>
      </p:sp>
      <p:cxnSp>
        <p:nvCxnSpPr>
          <p:cNvPr id="20" name="直線矢印コネクタ 19"/>
          <p:cNvCxnSpPr>
            <a:stCxn id="16" idx="2"/>
            <a:endCxn id="17" idx="0"/>
          </p:cNvCxnSpPr>
          <p:nvPr/>
        </p:nvCxnSpPr>
        <p:spPr>
          <a:xfrm rot="5400000">
            <a:off x="6552220" y="5337212"/>
            <a:ext cx="36004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16" idx="2"/>
            <a:endCxn id="18" idx="0"/>
          </p:cNvCxnSpPr>
          <p:nvPr/>
        </p:nvCxnSpPr>
        <p:spPr>
          <a:xfrm rot="16200000" flipH="1">
            <a:off x="7200292" y="5265204"/>
            <a:ext cx="36004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7" idx="2"/>
          </p:cNvCxnSpPr>
          <p:nvPr/>
        </p:nvCxnSpPr>
        <p:spPr>
          <a:xfrm rot="16200000" flipH="1">
            <a:off x="6588224" y="6021288"/>
            <a:ext cx="36004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18" idx="2"/>
          </p:cNvCxnSpPr>
          <p:nvPr/>
        </p:nvCxnSpPr>
        <p:spPr>
          <a:xfrm rot="5400000">
            <a:off x="7236296" y="6021288"/>
            <a:ext cx="36004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971600" y="2780928"/>
            <a:ext cx="3214341" cy="1938992"/>
          </a:xfrm>
          <a:prstGeom prst="rect">
            <a:avLst/>
          </a:prstGeom>
          <a:noFill/>
        </p:spPr>
        <p:txBody>
          <a:bodyPr wrap="none" rtlCol="0">
            <a:spAutoFit/>
          </a:bodyPr>
          <a:lstStyle/>
          <a:p>
            <a:r>
              <a:rPr kumimoji="1" lang="en-US" altLang="ja-JP" sz="2400" dirty="0" smtClean="0"/>
              <a:t>let </a:t>
            </a:r>
            <a:r>
              <a:rPr kumimoji="1" lang="en-US" altLang="ja-JP" sz="2400" dirty="0" err="1" smtClean="0"/>
              <a:t>rec</a:t>
            </a:r>
            <a:r>
              <a:rPr kumimoji="1" lang="en-US" altLang="ja-JP" sz="2400" dirty="0" smtClean="0"/>
              <a:t> f n =</a:t>
            </a:r>
          </a:p>
          <a:p>
            <a:r>
              <a:rPr lang="en-US" altLang="ja-JP" sz="2400" dirty="0" smtClean="0"/>
              <a:t>    </a:t>
            </a:r>
            <a:r>
              <a:rPr kumimoji="1" lang="en-US" altLang="ja-JP" sz="2400" dirty="0" smtClean="0"/>
              <a:t>if n &lt; 10 </a:t>
            </a:r>
          </a:p>
          <a:p>
            <a:r>
              <a:rPr lang="en-US" altLang="ja-JP" sz="2400" dirty="0" smtClean="0"/>
              <a:t>        </a:t>
            </a:r>
            <a:r>
              <a:rPr kumimoji="1" lang="en-US" altLang="ja-JP" sz="2400" dirty="0" smtClean="0"/>
              <a:t>then (…; </a:t>
            </a:r>
            <a:r>
              <a:rPr kumimoji="1" lang="en-US" altLang="ja-JP" sz="2400" dirty="0" smtClean="0">
                <a:solidFill>
                  <a:srgbClr val="FF0000"/>
                </a:solidFill>
              </a:rPr>
              <a:t>f (n+1)</a:t>
            </a:r>
            <a:r>
              <a:rPr kumimoji="1" lang="en-US" altLang="ja-JP" sz="2400" dirty="0" smtClean="0"/>
              <a:t>) </a:t>
            </a:r>
          </a:p>
          <a:p>
            <a:r>
              <a:rPr lang="en-US" altLang="ja-JP" sz="2400" dirty="0" smtClean="0"/>
              <a:t>        </a:t>
            </a:r>
            <a:r>
              <a:rPr kumimoji="1" lang="en-US" altLang="ja-JP" sz="2400" dirty="0" smtClean="0"/>
              <a:t>else ()</a:t>
            </a:r>
          </a:p>
          <a:p>
            <a:r>
              <a:rPr lang="en-US" altLang="ja-JP" sz="2400" dirty="0" smtClean="0"/>
              <a:t>in f 0</a:t>
            </a:r>
            <a:endParaRPr kumimoji="1" lang="ja-JP" altLang="en-US" sz="2400" dirty="0"/>
          </a:p>
        </p:txBody>
      </p:sp>
      <p:sp>
        <p:nvSpPr>
          <p:cNvPr id="29" name="角丸四角形吹き出し 28"/>
          <p:cNvSpPr/>
          <p:nvPr/>
        </p:nvSpPr>
        <p:spPr>
          <a:xfrm>
            <a:off x="7884368" y="4509120"/>
            <a:ext cx="1080120" cy="576064"/>
          </a:xfrm>
          <a:prstGeom prst="wedgeRoundRectCallout">
            <a:avLst>
              <a:gd name="adj1" fmla="val -165960"/>
              <a:gd name="adj2" fmla="val -105303"/>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変数の更新</a:t>
            </a:r>
            <a:endParaRPr kumimoji="1" lang="ja-JP" altLang="en-US" dirty="0"/>
          </a:p>
        </p:txBody>
      </p:sp>
      <p:sp>
        <p:nvSpPr>
          <p:cNvPr id="32" name="角丸四角形吹き出し 31"/>
          <p:cNvSpPr/>
          <p:nvPr/>
        </p:nvSpPr>
        <p:spPr>
          <a:xfrm>
            <a:off x="7884368" y="4509120"/>
            <a:ext cx="1080120" cy="576064"/>
          </a:xfrm>
          <a:prstGeom prst="wedgeRoundRectCallout">
            <a:avLst>
              <a:gd name="adj1" fmla="val -45021"/>
              <a:gd name="adj2" fmla="val 157739"/>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変数の更新</a:t>
            </a:r>
            <a:endParaRPr kumimoji="1" lang="ja-JP" altLang="en-US" dirty="0"/>
          </a:p>
        </p:txBody>
      </p:sp>
      <p:sp>
        <p:nvSpPr>
          <p:cNvPr id="33" name="角丸四角形 32"/>
          <p:cNvSpPr/>
          <p:nvPr/>
        </p:nvSpPr>
        <p:spPr>
          <a:xfrm>
            <a:off x="7884368" y="4509120"/>
            <a:ext cx="1080120" cy="576064"/>
          </a:xfrm>
          <a:prstGeom prst="round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制御フローグラフ</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関数</a:t>
            </a:r>
            <a:r>
              <a:rPr kumimoji="1" lang="en-US" altLang="ja-JP" dirty="0" smtClean="0"/>
              <a:t> body </a:t>
            </a:r>
            <a:r>
              <a:rPr kumimoji="1" lang="ja-JP" altLang="en-US" dirty="0" smtClean="0"/>
              <a:t>を基本ブロック</a:t>
            </a:r>
            <a:r>
              <a:rPr lang="ja-JP" altLang="en-US" dirty="0" smtClean="0"/>
              <a:t>を頂点、</a:t>
            </a:r>
            <a:r>
              <a:rPr lang="en-US" altLang="ja-JP" dirty="0" smtClean="0"/>
              <a:t/>
            </a:r>
            <a:br>
              <a:rPr lang="en-US" altLang="ja-JP" dirty="0" smtClean="0"/>
            </a:br>
            <a:r>
              <a:rPr lang="ja-JP" altLang="en-US" dirty="0" smtClean="0"/>
              <a:t>制御移行</a:t>
            </a:r>
            <a:r>
              <a:rPr kumimoji="1" lang="ja-JP" altLang="en-US" dirty="0" smtClean="0"/>
              <a:t>を辺として</a:t>
            </a:r>
            <a:r>
              <a:rPr kumimoji="1" lang="en-US" altLang="ja-JP" dirty="0" smtClean="0"/>
              <a:t/>
            </a:r>
            <a:br>
              <a:rPr kumimoji="1" lang="en-US" altLang="ja-JP" dirty="0" smtClean="0"/>
            </a:br>
            <a:r>
              <a:rPr kumimoji="1" lang="ja-JP" altLang="en-US" dirty="0" smtClean="0"/>
              <a:t>グラフを作る</a:t>
            </a:r>
            <a:endParaRPr kumimoji="1" lang="en-US" altLang="ja-JP" dirty="0" smtClean="0"/>
          </a:p>
          <a:p>
            <a:pPr lvl="1"/>
            <a:endParaRPr lang="en-US" altLang="ja-JP" dirty="0" smtClean="0"/>
          </a:p>
          <a:p>
            <a:r>
              <a:rPr lang="ja-JP" altLang="en-US" dirty="0" smtClean="0"/>
              <a:t>空の</a:t>
            </a:r>
            <a:r>
              <a:rPr lang="en-US" altLang="ja-JP" dirty="0" smtClean="0"/>
              <a:t> </a:t>
            </a:r>
            <a:r>
              <a:rPr lang="en-US" altLang="ja-JP" dirty="0" err="1" smtClean="0"/>
              <a:t>entry,exit</a:t>
            </a:r>
            <a:r>
              <a:rPr lang="en-US" altLang="ja-JP" dirty="0" smtClean="0"/>
              <a:t> </a:t>
            </a:r>
            <a:r>
              <a:rPr lang="ja-JP" altLang="en-US" dirty="0" smtClean="0"/>
              <a:t>ブロックを用意</a:t>
            </a:r>
            <a:endParaRPr lang="en-US" altLang="ja-JP" dirty="0" smtClean="0"/>
          </a:p>
          <a:p>
            <a:pPr lvl="1"/>
            <a:r>
              <a:rPr kumimoji="1" lang="ja-JP" altLang="en-US" dirty="0" smtClean="0"/>
              <a:t>入口・出口を用意しておくと</a:t>
            </a:r>
            <a:r>
              <a:rPr kumimoji="1" lang="en-US" altLang="ja-JP" dirty="0" smtClean="0"/>
              <a:t/>
            </a:r>
            <a:br>
              <a:rPr kumimoji="1" lang="en-US" altLang="ja-JP" dirty="0" smtClean="0"/>
            </a:br>
            <a:r>
              <a:rPr lang="ja-JP" altLang="en-US" dirty="0" smtClean="0"/>
              <a:t>あとあと</a:t>
            </a:r>
            <a:r>
              <a:rPr kumimoji="1" lang="ja-JP" altLang="en-US" dirty="0" smtClean="0"/>
              <a:t>楽</a:t>
            </a:r>
            <a:endParaRPr kumimoji="1" lang="en-US" altLang="ja-JP" dirty="0" smtClean="0"/>
          </a:p>
        </p:txBody>
      </p:sp>
      <p:sp>
        <p:nvSpPr>
          <p:cNvPr id="4" name="正方形/長方形 3"/>
          <p:cNvSpPr>
            <a:spLocks noChangeAspect="1"/>
          </p:cNvSpPr>
          <p:nvPr/>
        </p:nvSpPr>
        <p:spPr>
          <a:xfrm>
            <a:off x="6372200" y="3212976"/>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 name="正方形/長方形 4"/>
          <p:cNvSpPr>
            <a:spLocks noChangeAspect="1"/>
          </p:cNvSpPr>
          <p:nvPr/>
        </p:nvSpPr>
        <p:spPr>
          <a:xfrm>
            <a:off x="5436096" y="4293096"/>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6" name="正方形/長方形 5"/>
          <p:cNvSpPr>
            <a:spLocks noChangeAspect="1"/>
          </p:cNvSpPr>
          <p:nvPr/>
        </p:nvSpPr>
        <p:spPr>
          <a:xfrm>
            <a:off x="7524328" y="4293096"/>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7" name="正方形/長方形 6"/>
          <p:cNvSpPr>
            <a:spLocks noChangeAspect="1"/>
          </p:cNvSpPr>
          <p:nvPr/>
        </p:nvSpPr>
        <p:spPr>
          <a:xfrm>
            <a:off x="6948264" y="5301208"/>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cxnSp>
        <p:nvCxnSpPr>
          <p:cNvPr id="9" name="直線矢印コネクタ 8"/>
          <p:cNvCxnSpPr>
            <a:stCxn id="4" idx="2"/>
            <a:endCxn id="5" idx="0"/>
          </p:cNvCxnSpPr>
          <p:nvPr/>
        </p:nvCxnSpPr>
        <p:spPr>
          <a:xfrm rot="5400000">
            <a:off x="6159776" y="3519008"/>
            <a:ext cx="612071"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4" idx="2"/>
            <a:endCxn id="6" idx="0"/>
          </p:cNvCxnSpPr>
          <p:nvPr/>
        </p:nvCxnSpPr>
        <p:spPr>
          <a:xfrm rot="16200000" flipH="1">
            <a:off x="7203892" y="3410996"/>
            <a:ext cx="612071"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5" idx="2"/>
            <a:endCxn id="7" idx="0"/>
          </p:cNvCxnSpPr>
          <p:nvPr/>
        </p:nvCxnSpPr>
        <p:spPr>
          <a:xfrm rot="16200000" flipH="1">
            <a:off x="6483812" y="4275092"/>
            <a:ext cx="540063" cy="15121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6" idx="2"/>
            <a:endCxn id="7" idx="0"/>
          </p:cNvCxnSpPr>
          <p:nvPr/>
        </p:nvCxnSpPr>
        <p:spPr>
          <a:xfrm rot="5400000">
            <a:off x="7527928" y="4743144"/>
            <a:ext cx="540063"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図形 19"/>
          <p:cNvCxnSpPr>
            <a:stCxn id="6" idx="2"/>
            <a:endCxn id="6" idx="0"/>
          </p:cNvCxnSpPr>
          <p:nvPr/>
        </p:nvCxnSpPr>
        <p:spPr>
          <a:xfrm rot="5400000" flipH="1">
            <a:off x="7851966" y="4527121"/>
            <a:ext cx="468049" cy="1588"/>
          </a:xfrm>
          <a:prstGeom prst="bentConnector5">
            <a:avLst>
              <a:gd name="adj1" fmla="val -48841"/>
              <a:gd name="adj2" fmla="val -51338555"/>
              <a:gd name="adj3" fmla="val 14884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正方形/長方形 30"/>
          <p:cNvSpPr>
            <a:spLocks noChangeAspect="1"/>
          </p:cNvSpPr>
          <p:nvPr/>
        </p:nvSpPr>
        <p:spPr>
          <a:xfrm>
            <a:off x="6372200" y="2420888"/>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entry</a:t>
            </a:r>
            <a:endParaRPr kumimoji="1" lang="ja-JP" altLang="en-US" dirty="0"/>
          </a:p>
        </p:txBody>
      </p:sp>
      <p:sp>
        <p:nvSpPr>
          <p:cNvPr id="32" name="正方形/長方形 31"/>
          <p:cNvSpPr>
            <a:spLocks noChangeAspect="1"/>
          </p:cNvSpPr>
          <p:nvPr/>
        </p:nvSpPr>
        <p:spPr>
          <a:xfrm>
            <a:off x="6372200" y="6173927"/>
            <a:ext cx="1123325" cy="46804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exit</a:t>
            </a:r>
            <a:endParaRPr kumimoji="1" lang="ja-JP" altLang="en-US" dirty="0"/>
          </a:p>
        </p:txBody>
      </p:sp>
      <p:cxnSp>
        <p:nvCxnSpPr>
          <p:cNvPr id="34" name="直線矢印コネクタ 33"/>
          <p:cNvCxnSpPr>
            <a:stCxn id="31" idx="2"/>
            <a:endCxn id="4" idx="0"/>
          </p:cNvCxnSpPr>
          <p:nvPr/>
        </p:nvCxnSpPr>
        <p:spPr>
          <a:xfrm rot="5400000">
            <a:off x="6771844" y="3050956"/>
            <a:ext cx="324039"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stCxn id="7" idx="2"/>
            <a:endCxn id="32" idx="0"/>
          </p:cNvCxnSpPr>
          <p:nvPr/>
        </p:nvCxnSpPr>
        <p:spPr>
          <a:xfrm rot="5400000">
            <a:off x="7019560" y="5683560"/>
            <a:ext cx="40467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a:stCxn id="5" idx="2"/>
            <a:endCxn id="32" idx="0"/>
          </p:cNvCxnSpPr>
          <p:nvPr/>
        </p:nvCxnSpPr>
        <p:spPr>
          <a:xfrm rot="16200000" flipH="1">
            <a:off x="5759420" y="4999484"/>
            <a:ext cx="141278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データフロー解析</a:t>
            </a:r>
            <a:r>
              <a:rPr kumimoji="1" lang="en-US" altLang="ja-JP" dirty="0" smtClean="0"/>
              <a:t> (</a:t>
            </a:r>
            <a:r>
              <a:rPr kumimoji="1" lang="ja-JP" altLang="en-US" dirty="0" smtClean="0"/>
              <a:t>前方解析</a:t>
            </a:r>
            <a:r>
              <a:rPr kumimoji="1" lang="en-US" altLang="ja-JP" dirty="0" smtClean="0"/>
              <a:t>)</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sz="1800" dirty="0" smtClean="0"/>
              <a:t>プログラムポイントの集合を</a:t>
            </a:r>
            <a:r>
              <a:rPr lang="en-US" altLang="ja-JP" sz="1800" dirty="0" smtClean="0"/>
              <a:t> P</a:t>
            </a:r>
            <a:r>
              <a:rPr lang="ja-JP" altLang="en-US" sz="1800" dirty="0" smtClean="0"/>
              <a:t>、データの集合を</a:t>
            </a:r>
            <a:r>
              <a:rPr lang="en-US" altLang="ja-JP" sz="1800" dirty="0" smtClean="0"/>
              <a:t> D </a:t>
            </a:r>
            <a:r>
              <a:rPr lang="ja-JP" altLang="en-US" sz="1800" dirty="0" smtClean="0"/>
              <a:t>として以下を定義</a:t>
            </a:r>
            <a:endParaRPr lang="en-US" altLang="ja-JP" sz="1800" dirty="0" smtClean="0"/>
          </a:p>
          <a:p>
            <a:pPr lvl="1"/>
            <a:r>
              <a:rPr lang="en-US" altLang="ja-JP" sz="2000" i="1" dirty="0" smtClean="0"/>
              <a:t>In</a:t>
            </a:r>
            <a:r>
              <a:rPr lang="en-US" altLang="ja-JP" sz="2000" dirty="0" smtClean="0"/>
              <a:t>[p] : D		(</a:t>
            </a:r>
            <a:r>
              <a:rPr lang="ja-JP" altLang="en-US" sz="2000" dirty="0" smtClean="0"/>
              <a:t>ポイント</a:t>
            </a:r>
            <a:r>
              <a:rPr lang="en-US" altLang="ja-JP" sz="2000" dirty="0" smtClean="0"/>
              <a:t> p </a:t>
            </a:r>
            <a:r>
              <a:rPr lang="ja-JP" altLang="en-US" sz="2000" dirty="0" smtClean="0"/>
              <a:t>の入口でのデータ</a:t>
            </a:r>
            <a:r>
              <a:rPr lang="en-US" altLang="ja-JP" sz="2000" dirty="0" smtClean="0"/>
              <a:t>)</a:t>
            </a:r>
          </a:p>
          <a:p>
            <a:pPr lvl="1"/>
            <a:r>
              <a:rPr kumimoji="1" lang="en-US" altLang="ja-JP" sz="2000" i="1" dirty="0" smtClean="0"/>
              <a:t>Out</a:t>
            </a:r>
            <a:r>
              <a:rPr kumimoji="1" lang="en-US" altLang="ja-JP" sz="2000" dirty="0" smtClean="0"/>
              <a:t>[p</a:t>
            </a:r>
            <a:r>
              <a:rPr lang="en-US" altLang="ja-JP" sz="2000" dirty="0" smtClean="0"/>
              <a:t>]</a:t>
            </a:r>
            <a:r>
              <a:rPr kumimoji="1" lang="en-US" altLang="ja-JP" sz="2000" dirty="0" smtClean="0"/>
              <a:t>: </a:t>
            </a:r>
            <a:r>
              <a:rPr lang="en-US" altLang="ja-JP" sz="2000" dirty="0" smtClean="0"/>
              <a:t>D		(</a:t>
            </a:r>
            <a:r>
              <a:rPr lang="ja-JP" altLang="en-US" sz="2000" dirty="0" smtClean="0"/>
              <a:t>ポイント</a:t>
            </a:r>
            <a:r>
              <a:rPr lang="en-US" altLang="ja-JP" sz="2000" dirty="0" smtClean="0"/>
              <a:t> p </a:t>
            </a:r>
            <a:r>
              <a:rPr lang="ja-JP" altLang="en-US" sz="2000" dirty="0" smtClean="0"/>
              <a:t>の出口でのデータ</a:t>
            </a:r>
            <a:r>
              <a:rPr lang="en-US" altLang="ja-JP" sz="2000" dirty="0" smtClean="0"/>
              <a:t>)</a:t>
            </a:r>
          </a:p>
          <a:p>
            <a:pPr lvl="1"/>
            <a:r>
              <a:rPr lang="en-US" altLang="ja-JP" sz="2000" i="1" dirty="0" err="1" smtClean="0"/>
              <a:t>pred</a:t>
            </a:r>
            <a:r>
              <a:rPr lang="en-US" altLang="ja-JP" sz="2000" dirty="0" smtClean="0"/>
              <a:t>: P</a:t>
            </a:r>
            <a:r>
              <a:rPr lang="en-US" altLang="ja-JP" sz="2000" dirty="0" smtClean="0">
                <a:sym typeface="Wingdings" pitchFamily="2" charset="2"/>
              </a:rPr>
              <a:t>2</a:t>
            </a:r>
            <a:r>
              <a:rPr lang="en-US" altLang="ja-JP" sz="2000" baseline="30000" dirty="0" smtClean="0">
                <a:sym typeface="Wingdings" pitchFamily="2" charset="2"/>
              </a:rPr>
              <a:t>P</a:t>
            </a:r>
            <a:r>
              <a:rPr lang="en-US" altLang="ja-JP" sz="2000" dirty="0" smtClean="0"/>
              <a:t> 	(</a:t>
            </a:r>
            <a:r>
              <a:rPr lang="ja-JP" altLang="en-US" sz="2000" dirty="0" smtClean="0"/>
              <a:t>ポイント</a:t>
            </a:r>
            <a:r>
              <a:rPr lang="en-US" altLang="ja-JP" sz="2000" dirty="0" smtClean="0"/>
              <a:t> p </a:t>
            </a:r>
            <a:r>
              <a:rPr lang="ja-JP" altLang="en-US" sz="2000" dirty="0" smtClean="0"/>
              <a:t>の一つ前のポイントの集合を得る関数</a:t>
            </a:r>
            <a:r>
              <a:rPr lang="en-US" altLang="ja-JP" sz="2000" dirty="0" smtClean="0"/>
              <a:t>)</a:t>
            </a:r>
          </a:p>
          <a:p>
            <a:pPr lvl="1"/>
            <a:r>
              <a:rPr lang="en-US" altLang="ja-JP" sz="2000" i="1" dirty="0" smtClean="0"/>
              <a:t>f</a:t>
            </a:r>
            <a:r>
              <a:rPr lang="en-US" altLang="ja-JP" sz="2000" dirty="0" smtClean="0"/>
              <a:t> </a:t>
            </a:r>
            <a:r>
              <a:rPr lang="en-US" altLang="ja-JP" sz="2000" i="1" baseline="-25000" dirty="0" smtClean="0"/>
              <a:t>p</a:t>
            </a:r>
            <a:r>
              <a:rPr lang="en-US" altLang="ja-JP" sz="2000" dirty="0" smtClean="0"/>
              <a:t>: D</a:t>
            </a:r>
            <a:r>
              <a:rPr lang="en-US" altLang="ja-JP" sz="2000" dirty="0" smtClean="0">
                <a:sym typeface="Wingdings" pitchFamily="2" charset="2"/>
              </a:rPr>
              <a:t>D		(</a:t>
            </a:r>
            <a:r>
              <a:rPr lang="ja-JP" altLang="en-US" sz="2000" dirty="0" smtClean="0">
                <a:sym typeface="Wingdings" pitchFamily="2" charset="2"/>
              </a:rPr>
              <a:t>ポイント</a:t>
            </a:r>
            <a:r>
              <a:rPr lang="en-US" altLang="ja-JP" sz="2000" dirty="0" smtClean="0">
                <a:sym typeface="Wingdings" pitchFamily="2" charset="2"/>
              </a:rPr>
              <a:t> p </a:t>
            </a:r>
            <a:r>
              <a:rPr lang="ja-JP" altLang="en-US" sz="2000" dirty="0" smtClean="0">
                <a:sym typeface="Wingdings" pitchFamily="2" charset="2"/>
              </a:rPr>
              <a:t>における</a:t>
            </a:r>
            <a:r>
              <a:rPr lang="ja-JP" altLang="en-US" sz="2000" dirty="0" smtClean="0"/>
              <a:t>伝達関数</a:t>
            </a:r>
            <a:r>
              <a:rPr lang="en-US" altLang="ja-JP" sz="2000" dirty="0" smtClean="0"/>
              <a:t>)</a:t>
            </a:r>
            <a:endParaRPr lang="en-US" altLang="ja-JP" sz="3600" dirty="0" smtClean="0"/>
          </a:p>
          <a:p>
            <a:r>
              <a:rPr lang="ja-JP" altLang="en-US" sz="1800" dirty="0" smtClean="0"/>
              <a:t>すべてのポイント</a:t>
            </a:r>
            <a:r>
              <a:rPr lang="en-US" altLang="ja-JP" sz="1800" dirty="0" smtClean="0"/>
              <a:t> p </a:t>
            </a:r>
            <a:r>
              <a:rPr lang="ja-JP" altLang="en-US" sz="1800" dirty="0" smtClean="0"/>
              <a:t>について</a:t>
            </a:r>
            <a:r>
              <a:rPr lang="en-US" altLang="ja-JP" sz="1800" dirty="0" smtClean="0"/>
              <a:t> In[p], Out[p] </a:t>
            </a:r>
            <a:r>
              <a:rPr lang="ja-JP" altLang="en-US" sz="1800" dirty="0" smtClean="0"/>
              <a:t>を求める</a:t>
            </a:r>
            <a:endParaRPr lang="en-US" altLang="ja-JP" sz="1800" dirty="0" smtClean="0"/>
          </a:p>
        </p:txBody>
      </p:sp>
      <p:pic>
        <p:nvPicPr>
          <p:cNvPr id="7209" name="Picture 41" descr="http://www.sciweavers.org/upload/Tex2Img_1321326223/eqn.png"/>
          <p:cNvPicPr>
            <a:picLocks noChangeAspect="1" noChangeArrowheads="1"/>
          </p:cNvPicPr>
          <p:nvPr/>
        </p:nvPicPr>
        <p:blipFill>
          <a:blip r:embed="rId2" cstate="print"/>
          <a:srcRect/>
          <a:stretch>
            <a:fillRect/>
          </a:stretch>
        </p:blipFill>
        <p:spPr bwMode="auto">
          <a:xfrm>
            <a:off x="1547664" y="4077072"/>
            <a:ext cx="2543175" cy="371475"/>
          </a:xfrm>
          <a:prstGeom prst="rect">
            <a:avLst/>
          </a:prstGeom>
          <a:noFill/>
        </p:spPr>
      </p:pic>
      <p:pic>
        <p:nvPicPr>
          <p:cNvPr id="7211" name="Picture 43" descr="http://www.sciweavers.org/upload/Tex2Img_1321326241/eqn.png"/>
          <p:cNvPicPr>
            <a:picLocks noChangeAspect="1" noChangeArrowheads="1"/>
          </p:cNvPicPr>
          <p:nvPr/>
        </p:nvPicPr>
        <p:blipFill>
          <a:blip r:embed="rId3" cstate="print"/>
          <a:srcRect/>
          <a:stretch>
            <a:fillRect/>
          </a:stretch>
        </p:blipFill>
        <p:spPr bwMode="auto">
          <a:xfrm>
            <a:off x="1547664" y="5661248"/>
            <a:ext cx="2543175" cy="371475"/>
          </a:xfrm>
          <a:prstGeom prst="rect">
            <a:avLst/>
          </a:prstGeom>
          <a:noFill/>
        </p:spPr>
      </p:pic>
      <p:sp>
        <p:nvSpPr>
          <p:cNvPr id="31" name="正方形/長方形 30"/>
          <p:cNvSpPr/>
          <p:nvPr/>
        </p:nvSpPr>
        <p:spPr>
          <a:xfrm>
            <a:off x="6710975" y="5708618"/>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p3</a:t>
            </a:r>
            <a:endParaRPr kumimoji="1" lang="ja-JP" altLang="en-US" dirty="0"/>
          </a:p>
        </p:txBody>
      </p:sp>
      <p:sp>
        <p:nvSpPr>
          <p:cNvPr id="34" name="正方形/長方形 33"/>
          <p:cNvSpPr/>
          <p:nvPr/>
        </p:nvSpPr>
        <p:spPr>
          <a:xfrm>
            <a:off x="6084168" y="3933056"/>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p1</a:t>
            </a:r>
            <a:endParaRPr kumimoji="1" lang="ja-JP" altLang="en-US" dirty="0"/>
          </a:p>
        </p:txBody>
      </p:sp>
      <p:sp>
        <p:nvSpPr>
          <p:cNvPr id="35" name="正方形/長方形 34"/>
          <p:cNvSpPr/>
          <p:nvPr/>
        </p:nvSpPr>
        <p:spPr>
          <a:xfrm>
            <a:off x="7236296" y="3933056"/>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p2</a:t>
            </a:r>
            <a:endParaRPr kumimoji="1" lang="ja-JP" altLang="en-US" dirty="0"/>
          </a:p>
        </p:txBody>
      </p:sp>
      <p:cxnSp>
        <p:nvCxnSpPr>
          <p:cNvPr id="37" name="直線矢印コネクタ 36"/>
          <p:cNvCxnSpPr>
            <a:stCxn id="34" idx="2"/>
            <a:endCxn id="31" idx="0"/>
          </p:cNvCxnSpPr>
          <p:nvPr/>
        </p:nvCxnSpPr>
        <p:spPr>
          <a:xfrm rot="16200000" flipH="1">
            <a:off x="6265874" y="4795465"/>
            <a:ext cx="1199498" cy="626807"/>
          </a:xfrm>
          <a:prstGeom prst="straightConnector1">
            <a:avLst/>
          </a:prstGeom>
          <a:ln>
            <a:tailEnd type="arrow"/>
          </a:ln>
        </p:spPr>
        <p:style>
          <a:lnRef idx="1">
            <a:schemeClr val="accent1"/>
          </a:lnRef>
          <a:fillRef idx="2">
            <a:schemeClr val="accent1"/>
          </a:fillRef>
          <a:effectRef idx="1">
            <a:schemeClr val="accent1"/>
          </a:effectRef>
          <a:fontRef idx="minor">
            <a:schemeClr val="dk1"/>
          </a:fontRef>
        </p:style>
      </p:cxnSp>
      <p:cxnSp>
        <p:nvCxnSpPr>
          <p:cNvPr id="39" name="直線矢印コネクタ 38"/>
          <p:cNvCxnSpPr>
            <a:stCxn id="35" idx="2"/>
            <a:endCxn id="31" idx="0"/>
          </p:cNvCxnSpPr>
          <p:nvPr/>
        </p:nvCxnSpPr>
        <p:spPr>
          <a:xfrm rot="5400000">
            <a:off x="6841939" y="4846209"/>
            <a:ext cx="1199498" cy="525321"/>
          </a:xfrm>
          <a:prstGeom prst="straightConnector1">
            <a:avLst/>
          </a:prstGeom>
          <a:ln>
            <a:tailEnd type="arrow"/>
          </a:ln>
        </p:spPr>
        <p:style>
          <a:lnRef idx="1">
            <a:schemeClr val="accent1"/>
          </a:lnRef>
          <a:fillRef idx="2">
            <a:schemeClr val="accent1"/>
          </a:fillRef>
          <a:effectRef idx="1">
            <a:schemeClr val="accent1"/>
          </a:effectRef>
          <a:fontRef idx="minor">
            <a:schemeClr val="dk1"/>
          </a:fontRef>
        </p:style>
      </p:cxnSp>
      <p:sp>
        <p:nvSpPr>
          <p:cNvPr id="42" name="下矢印 41"/>
          <p:cNvSpPr/>
          <p:nvPr/>
        </p:nvSpPr>
        <p:spPr>
          <a:xfrm>
            <a:off x="8583184" y="3980426"/>
            <a:ext cx="216024" cy="2304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7647079" y="4484482"/>
            <a:ext cx="941283" cy="369332"/>
          </a:xfrm>
          <a:prstGeom prst="rect">
            <a:avLst/>
          </a:prstGeom>
          <a:noFill/>
        </p:spPr>
        <p:txBody>
          <a:bodyPr wrap="none" rtlCol="0">
            <a:spAutoFit/>
          </a:bodyPr>
          <a:lstStyle/>
          <a:p>
            <a:r>
              <a:rPr lang="en-US" altLang="ja-JP" dirty="0" smtClean="0"/>
              <a:t>Out[p2]</a:t>
            </a:r>
            <a:endParaRPr kumimoji="1" lang="ja-JP" altLang="en-US" dirty="0"/>
          </a:p>
        </p:txBody>
      </p:sp>
      <p:sp>
        <p:nvSpPr>
          <p:cNvPr id="49" name="テキスト ボックス 48"/>
          <p:cNvSpPr txBox="1"/>
          <p:nvPr/>
        </p:nvSpPr>
        <p:spPr>
          <a:xfrm>
            <a:off x="5702863" y="4484482"/>
            <a:ext cx="941283" cy="369332"/>
          </a:xfrm>
          <a:prstGeom prst="rect">
            <a:avLst/>
          </a:prstGeom>
          <a:noFill/>
        </p:spPr>
        <p:txBody>
          <a:bodyPr wrap="none" rtlCol="0">
            <a:spAutoFit/>
          </a:bodyPr>
          <a:lstStyle/>
          <a:p>
            <a:r>
              <a:rPr lang="en-US" altLang="ja-JP" dirty="0" smtClean="0"/>
              <a:t>Out[p1]</a:t>
            </a:r>
            <a:endParaRPr kumimoji="1" lang="ja-JP" altLang="en-US" dirty="0"/>
          </a:p>
        </p:txBody>
      </p:sp>
      <p:sp>
        <p:nvSpPr>
          <p:cNvPr id="50" name="テキスト ボックス 49"/>
          <p:cNvSpPr txBox="1"/>
          <p:nvPr/>
        </p:nvSpPr>
        <p:spPr>
          <a:xfrm>
            <a:off x="7359047" y="5276570"/>
            <a:ext cx="761747" cy="369332"/>
          </a:xfrm>
          <a:prstGeom prst="rect">
            <a:avLst/>
          </a:prstGeom>
          <a:noFill/>
        </p:spPr>
        <p:txBody>
          <a:bodyPr wrap="none" rtlCol="0">
            <a:spAutoFit/>
          </a:bodyPr>
          <a:lstStyle/>
          <a:p>
            <a:r>
              <a:rPr lang="en-US" altLang="ja-JP" dirty="0" smtClean="0"/>
              <a:t>In[p3]</a:t>
            </a:r>
            <a:endParaRPr kumimoji="1" lang="ja-JP" altLang="en-US" dirty="0"/>
          </a:p>
        </p:txBody>
      </p:sp>
      <p:sp>
        <p:nvSpPr>
          <p:cNvPr id="53" name="正方形/長方形 52"/>
          <p:cNvSpPr/>
          <p:nvPr/>
        </p:nvSpPr>
        <p:spPr>
          <a:xfrm>
            <a:off x="1187624" y="3933056"/>
            <a:ext cx="3888432" cy="24482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818" name="Picture 2" descr="http://www.sciweavers.org/upload/Tex2Img_1322699537/eqn.png"/>
          <p:cNvPicPr>
            <a:picLocks noChangeAspect="1" noChangeArrowheads="1"/>
          </p:cNvPicPr>
          <p:nvPr/>
        </p:nvPicPr>
        <p:blipFill>
          <a:blip r:embed="rId4" cstate="print"/>
          <a:srcRect/>
          <a:stretch>
            <a:fillRect/>
          </a:stretch>
        </p:blipFill>
        <p:spPr bwMode="auto">
          <a:xfrm>
            <a:off x="1547664" y="4725144"/>
            <a:ext cx="3019425" cy="8191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データフロー解析</a:t>
            </a:r>
            <a:r>
              <a:rPr kumimoji="1" lang="en-US" altLang="ja-JP" dirty="0" smtClean="0"/>
              <a:t> (</a:t>
            </a:r>
            <a:r>
              <a:rPr lang="ja-JP" altLang="en-US" dirty="0" smtClean="0"/>
              <a:t>後</a:t>
            </a:r>
            <a:r>
              <a:rPr kumimoji="1" lang="ja-JP" altLang="en-US" dirty="0" smtClean="0"/>
              <a:t>方解析</a:t>
            </a:r>
            <a:r>
              <a:rPr kumimoji="1" lang="en-US" altLang="ja-JP" dirty="0" smtClean="0"/>
              <a:t>)</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sz="1800" dirty="0" smtClean="0"/>
              <a:t>プログラムポイントの集合を</a:t>
            </a:r>
            <a:r>
              <a:rPr lang="en-US" altLang="ja-JP" sz="1800" dirty="0" smtClean="0"/>
              <a:t> P</a:t>
            </a:r>
            <a:r>
              <a:rPr lang="ja-JP" altLang="en-US" sz="1800" dirty="0" smtClean="0"/>
              <a:t>、データの集合を</a:t>
            </a:r>
            <a:r>
              <a:rPr lang="en-US" altLang="ja-JP" sz="1800" dirty="0" smtClean="0"/>
              <a:t> D </a:t>
            </a:r>
            <a:r>
              <a:rPr lang="ja-JP" altLang="en-US" sz="1800" dirty="0" smtClean="0"/>
              <a:t>として以下を定義</a:t>
            </a:r>
            <a:endParaRPr lang="en-US" altLang="ja-JP" sz="1800" dirty="0" smtClean="0"/>
          </a:p>
          <a:p>
            <a:pPr lvl="1"/>
            <a:r>
              <a:rPr lang="en-US" altLang="ja-JP" sz="2000" i="1" dirty="0" smtClean="0"/>
              <a:t>In</a:t>
            </a:r>
            <a:r>
              <a:rPr lang="en-US" altLang="ja-JP" sz="2000" dirty="0" smtClean="0"/>
              <a:t>[p] : D		(</a:t>
            </a:r>
            <a:r>
              <a:rPr lang="ja-JP" altLang="en-US" sz="2000" dirty="0" smtClean="0"/>
              <a:t>ポイント</a:t>
            </a:r>
            <a:r>
              <a:rPr lang="en-US" altLang="ja-JP" sz="2000" dirty="0" smtClean="0"/>
              <a:t> p </a:t>
            </a:r>
            <a:r>
              <a:rPr lang="ja-JP" altLang="en-US" sz="2000" dirty="0" smtClean="0"/>
              <a:t>の入口でのデータ</a:t>
            </a:r>
            <a:r>
              <a:rPr lang="en-US" altLang="ja-JP" sz="2000" dirty="0" smtClean="0"/>
              <a:t>)</a:t>
            </a:r>
          </a:p>
          <a:p>
            <a:pPr lvl="1"/>
            <a:r>
              <a:rPr kumimoji="1" lang="en-US" altLang="ja-JP" sz="2000" i="1" dirty="0" smtClean="0"/>
              <a:t>Out</a:t>
            </a:r>
            <a:r>
              <a:rPr kumimoji="1" lang="en-US" altLang="ja-JP" sz="2000" dirty="0" smtClean="0"/>
              <a:t>[p</a:t>
            </a:r>
            <a:r>
              <a:rPr lang="en-US" altLang="ja-JP" sz="2000" dirty="0" smtClean="0"/>
              <a:t>]</a:t>
            </a:r>
            <a:r>
              <a:rPr kumimoji="1" lang="en-US" altLang="ja-JP" sz="2000" dirty="0" smtClean="0"/>
              <a:t>: </a:t>
            </a:r>
            <a:r>
              <a:rPr lang="en-US" altLang="ja-JP" sz="2000" dirty="0" smtClean="0"/>
              <a:t>D		(</a:t>
            </a:r>
            <a:r>
              <a:rPr lang="ja-JP" altLang="en-US" sz="2000" dirty="0" smtClean="0"/>
              <a:t>ポイント</a:t>
            </a:r>
            <a:r>
              <a:rPr lang="en-US" altLang="ja-JP" sz="2000" dirty="0" smtClean="0"/>
              <a:t> p </a:t>
            </a:r>
            <a:r>
              <a:rPr lang="ja-JP" altLang="en-US" sz="2000" dirty="0" smtClean="0"/>
              <a:t>の出口でのデータ</a:t>
            </a:r>
            <a:r>
              <a:rPr lang="en-US" altLang="ja-JP" sz="2000" dirty="0" smtClean="0"/>
              <a:t>)</a:t>
            </a:r>
          </a:p>
          <a:p>
            <a:pPr lvl="1"/>
            <a:r>
              <a:rPr lang="en-US" altLang="ja-JP" sz="2000" i="1" dirty="0" err="1" smtClean="0"/>
              <a:t>succ</a:t>
            </a:r>
            <a:r>
              <a:rPr lang="en-US" altLang="ja-JP" sz="2000" dirty="0" smtClean="0"/>
              <a:t>: P</a:t>
            </a:r>
            <a:r>
              <a:rPr lang="en-US" altLang="ja-JP" sz="2000" dirty="0" smtClean="0">
                <a:sym typeface="Wingdings" pitchFamily="2" charset="2"/>
              </a:rPr>
              <a:t>2</a:t>
            </a:r>
            <a:r>
              <a:rPr lang="en-US" altLang="ja-JP" sz="2000" baseline="30000" dirty="0" smtClean="0">
                <a:sym typeface="Wingdings" pitchFamily="2" charset="2"/>
              </a:rPr>
              <a:t>P</a:t>
            </a:r>
            <a:r>
              <a:rPr lang="en-US" altLang="ja-JP" sz="2000" dirty="0" smtClean="0"/>
              <a:t> 	(</a:t>
            </a:r>
            <a:r>
              <a:rPr lang="ja-JP" altLang="en-US" sz="2000" dirty="0" smtClean="0"/>
              <a:t>ポイント</a:t>
            </a:r>
            <a:r>
              <a:rPr lang="en-US" altLang="ja-JP" sz="2000" dirty="0" smtClean="0"/>
              <a:t> p </a:t>
            </a:r>
            <a:r>
              <a:rPr lang="ja-JP" altLang="en-US" sz="2000" dirty="0" smtClean="0"/>
              <a:t>の一つ後のポイントの集合を得る関数</a:t>
            </a:r>
            <a:r>
              <a:rPr lang="en-US" altLang="ja-JP" sz="2000" dirty="0" smtClean="0"/>
              <a:t>)</a:t>
            </a:r>
          </a:p>
          <a:p>
            <a:pPr lvl="1"/>
            <a:r>
              <a:rPr lang="en-US" altLang="ja-JP" sz="2000" i="1" dirty="0" smtClean="0"/>
              <a:t>f</a:t>
            </a:r>
            <a:r>
              <a:rPr lang="en-US" altLang="ja-JP" sz="2000" dirty="0" smtClean="0"/>
              <a:t> </a:t>
            </a:r>
            <a:r>
              <a:rPr lang="en-US" altLang="ja-JP" sz="2000" i="1" baseline="-25000" dirty="0" smtClean="0"/>
              <a:t>p</a:t>
            </a:r>
            <a:r>
              <a:rPr lang="en-US" altLang="ja-JP" sz="2000" dirty="0" smtClean="0"/>
              <a:t>: D</a:t>
            </a:r>
            <a:r>
              <a:rPr lang="en-US" altLang="ja-JP" sz="2000" dirty="0" smtClean="0">
                <a:sym typeface="Wingdings" pitchFamily="2" charset="2"/>
              </a:rPr>
              <a:t>D		(</a:t>
            </a:r>
            <a:r>
              <a:rPr lang="ja-JP" altLang="en-US" sz="2000" dirty="0" smtClean="0">
                <a:sym typeface="Wingdings" pitchFamily="2" charset="2"/>
              </a:rPr>
              <a:t>ポイント</a:t>
            </a:r>
            <a:r>
              <a:rPr lang="en-US" altLang="ja-JP" sz="2000" dirty="0" smtClean="0">
                <a:sym typeface="Wingdings" pitchFamily="2" charset="2"/>
              </a:rPr>
              <a:t> p </a:t>
            </a:r>
            <a:r>
              <a:rPr lang="ja-JP" altLang="en-US" sz="2000" dirty="0" smtClean="0">
                <a:sym typeface="Wingdings" pitchFamily="2" charset="2"/>
              </a:rPr>
              <a:t>における</a:t>
            </a:r>
            <a:r>
              <a:rPr lang="ja-JP" altLang="en-US" sz="2000" dirty="0" smtClean="0"/>
              <a:t>伝達関数</a:t>
            </a:r>
            <a:r>
              <a:rPr lang="en-US" altLang="ja-JP" sz="2000" dirty="0" smtClean="0"/>
              <a:t>)</a:t>
            </a:r>
            <a:endParaRPr lang="en-US" altLang="ja-JP" sz="3600" dirty="0" smtClean="0"/>
          </a:p>
          <a:p>
            <a:r>
              <a:rPr lang="ja-JP" altLang="en-US" sz="1800" dirty="0" smtClean="0"/>
              <a:t>すべてのポイント</a:t>
            </a:r>
            <a:r>
              <a:rPr lang="en-US" altLang="ja-JP" sz="1800" dirty="0" smtClean="0"/>
              <a:t> p </a:t>
            </a:r>
            <a:r>
              <a:rPr lang="ja-JP" altLang="en-US" sz="1800" dirty="0" smtClean="0"/>
              <a:t>について</a:t>
            </a:r>
            <a:r>
              <a:rPr lang="en-US" altLang="ja-JP" sz="1800" dirty="0" smtClean="0"/>
              <a:t> In[p], Out[p] </a:t>
            </a:r>
            <a:r>
              <a:rPr lang="ja-JP" altLang="en-US" sz="1800" dirty="0" smtClean="0"/>
              <a:t>を求める</a:t>
            </a:r>
            <a:endParaRPr lang="en-US" altLang="ja-JP" sz="1800" dirty="0" smtClean="0"/>
          </a:p>
        </p:txBody>
      </p:sp>
      <p:sp>
        <p:nvSpPr>
          <p:cNvPr id="17" name="正方形/長方形 16"/>
          <p:cNvSpPr/>
          <p:nvPr/>
        </p:nvSpPr>
        <p:spPr>
          <a:xfrm>
            <a:off x="6660232" y="4149080"/>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p1</a:t>
            </a:r>
            <a:endParaRPr kumimoji="1" lang="ja-JP" altLang="en-US" dirty="0"/>
          </a:p>
        </p:txBody>
      </p:sp>
      <p:sp>
        <p:nvSpPr>
          <p:cNvPr id="18" name="正方形/長方形 17"/>
          <p:cNvSpPr/>
          <p:nvPr/>
        </p:nvSpPr>
        <p:spPr>
          <a:xfrm>
            <a:off x="6156176" y="5733256"/>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p2</a:t>
            </a:r>
            <a:endParaRPr kumimoji="1" lang="ja-JP" altLang="en-US" dirty="0"/>
          </a:p>
        </p:txBody>
      </p:sp>
      <p:sp>
        <p:nvSpPr>
          <p:cNvPr id="19" name="正方形/長方形 18"/>
          <p:cNvSpPr/>
          <p:nvPr/>
        </p:nvSpPr>
        <p:spPr>
          <a:xfrm>
            <a:off x="7308304" y="5733256"/>
            <a:ext cx="93610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p3</a:t>
            </a:r>
            <a:endParaRPr kumimoji="1" lang="ja-JP" altLang="en-US" dirty="0"/>
          </a:p>
        </p:txBody>
      </p:sp>
      <p:sp>
        <p:nvSpPr>
          <p:cNvPr id="20" name="下矢印 19"/>
          <p:cNvSpPr/>
          <p:nvPr/>
        </p:nvSpPr>
        <p:spPr>
          <a:xfrm rot="10800000">
            <a:off x="8583184" y="3980426"/>
            <a:ext cx="237288" cy="2304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1187624" y="3933056"/>
            <a:ext cx="3888432" cy="24482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p:cNvCxnSpPr>
            <a:stCxn id="17" idx="2"/>
            <a:endCxn id="18" idx="0"/>
          </p:cNvCxnSpPr>
          <p:nvPr/>
        </p:nvCxnSpPr>
        <p:spPr>
          <a:xfrm rot="5400000">
            <a:off x="6372200" y="4977172"/>
            <a:ext cx="100811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7" idx="2"/>
            <a:endCxn id="19" idx="0"/>
          </p:cNvCxnSpPr>
          <p:nvPr/>
        </p:nvCxnSpPr>
        <p:spPr>
          <a:xfrm rot="16200000" flipH="1">
            <a:off x="6948264" y="4905164"/>
            <a:ext cx="100811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5940152" y="5373216"/>
            <a:ext cx="761747" cy="369332"/>
          </a:xfrm>
          <a:prstGeom prst="rect">
            <a:avLst/>
          </a:prstGeom>
          <a:noFill/>
        </p:spPr>
        <p:txBody>
          <a:bodyPr wrap="none" rtlCol="0">
            <a:spAutoFit/>
          </a:bodyPr>
          <a:lstStyle/>
          <a:p>
            <a:r>
              <a:rPr kumimoji="1" lang="en-US" altLang="ja-JP" dirty="0" smtClean="0"/>
              <a:t>In[p2]</a:t>
            </a:r>
            <a:endParaRPr kumimoji="1" lang="ja-JP" altLang="en-US" dirty="0"/>
          </a:p>
        </p:txBody>
      </p:sp>
      <p:sp>
        <p:nvSpPr>
          <p:cNvPr id="25" name="テキスト ボックス 24"/>
          <p:cNvSpPr txBox="1"/>
          <p:nvPr/>
        </p:nvSpPr>
        <p:spPr>
          <a:xfrm>
            <a:off x="7740352" y="5373216"/>
            <a:ext cx="761747" cy="369332"/>
          </a:xfrm>
          <a:prstGeom prst="rect">
            <a:avLst/>
          </a:prstGeom>
          <a:noFill/>
        </p:spPr>
        <p:txBody>
          <a:bodyPr wrap="none" rtlCol="0">
            <a:spAutoFit/>
          </a:bodyPr>
          <a:lstStyle/>
          <a:p>
            <a:r>
              <a:rPr kumimoji="1" lang="en-US" altLang="ja-JP" dirty="0" smtClean="0"/>
              <a:t>In[p3]</a:t>
            </a:r>
            <a:endParaRPr kumimoji="1" lang="ja-JP" altLang="en-US" dirty="0"/>
          </a:p>
        </p:txBody>
      </p:sp>
      <p:sp>
        <p:nvSpPr>
          <p:cNvPr id="26" name="テキスト ボックス 25"/>
          <p:cNvSpPr txBox="1"/>
          <p:nvPr/>
        </p:nvSpPr>
        <p:spPr>
          <a:xfrm>
            <a:off x="7308304" y="4725144"/>
            <a:ext cx="941283" cy="369332"/>
          </a:xfrm>
          <a:prstGeom prst="rect">
            <a:avLst/>
          </a:prstGeom>
          <a:noFill/>
        </p:spPr>
        <p:txBody>
          <a:bodyPr wrap="none" rtlCol="0">
            <a:spAutoFit/>
          </a:bodyPr>
          <a:lstStyle/>
          <a:p>
            <a:r>
              <a:rPr lang="en-US" altLang="ja-JP" dirty="0" smtClean="0"/>
              <a:t>Out</a:t>
            </a:r>
            <a:r>
              <a:rPr kumimoji="1" lang="en-US" altLang="ja-JP" dirty="0" smtClean="0"/>
              <a:t>[p1]</a:t>
            </a:r>
            <a:endParaRPr kumimoji="1" lang="ja-JP" altLang="en-US" dirty="0"/>
          </a:p>
        </p:txBody>
      </p:sp>
      <p:pic>
        <p:nvPicPr>
          <p:cNvPr id="27" name="Picture 2" descr="http://www.sciweavers.org/upload/Tex2Img_1321326714/eqn.png"/>
          <p:cNvPicPr>
            <a:picLocks noChangeAspect="1" noChangeArrowheads="1"/>
          </p:cNvPicPr>
          <p:nvPr/>
        </p:nvPicPr>
        <p:blipFill>
          <a:blip r:embed="rId3" cstate="print"/>
          <a:srcRect/>
          <a:stretch>
            <a:fillRect/>
          </a:stretch>
        </p:blipFill>
        <p:spPr bwMode="auto">
          <a:xfrm>
            <a:off x="1547664" y="4077072"/>
            <a:ext cx="2514600" cy="371475"/>
          </a:xfrm>
          <a:prstGeom prst="rect">
            <a:avLst/>
          </a:prstGeom>
          <a:noFill/>
        </p:spPr>
      </p:pic>
      <p:pic>
        <p:nvPicPr>
          <p:cNvPr id="28" name="Picture 4" descr="http://www.sciweavers.org/upload/Tex2Img_1321326755/eqn.png"/>
          <p:cNvPicPr>
            <a:picLocks noChangeAspect="1" noChangeArrowheads="1"/>
          </p:cNvPicPr>
          <p:nvPr/>
        </p:nvPicPr>
        <p:blipFill>
          <a:blip r:embed="rId4" cstate="print"/>
          <a:srcRect/>
          <a:stretch>
            <a:fillRect/>
          </a:stretch>
        </p:blipFill>
        <p:spPr bwMode="auto">
          <a:xfrm>
            <a:off x="1547664" y="4797152"/>
            <a:ext cx="2543175" cy="371475"/>
          </a:xfrm>
          <a:prstGeom prst="rect">
            <a:avLst/>
          </a:prstGeom>
          <a:noFill/>
        </p:spPr>
      </p:pic>
      <p:pic>
        <p:nvPicPr>
          <p:cNvPr id="29" name="Picture 6" descr="http://www.sciweavers.org/upload/Tex2Img_1321326801/eqn.png"/>
          <p:cNvPicPr>
            <a:picLocks noChangeAspect="1" noChangeArrowheads="1"/>
          </p:cNvPicPr>
          <p:nvPr/>
        </p:nvPicPr>
        <p:blipFill>
          <a:blip r:embed="rId5" cstate="print"/>
          <a:srcRect/>
          <a:stretch>
            <a:fillRect/>
          </a:stretch>
        </p:blipFill>
        <p:spPr bwMode="auto">
          <a:xfrm>
            <a:off x="1547664" y="5445224"/>
            <a:ext cx="2962275" cy="8191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基本となるデータフロー解析</a:t>
            </a:r>
            <a:endParaRPr kumimoji="1" lang="ja-JP" altLang="en-US" dirty="0"/>
          </a:p>
        </p:txBody>
      </p:sp>
      <p:sp>
        <p:nvSpPr>
          <p:cNvPr id="3" name="コンテンツ プレースホルダ 2"/>
          <p:cNvSpPr>
            <a:spLocks noGrp="1"/>
          </p:cNvSpPr>
          <p:nvPr>
            <p:ph idx="1"/>
          </p:nvPr>
        </p:nvSpPr>
        <p:spPr>
          <a:xfrm>
            <a:off x="457200" y="1600200"/>
            <a:ext cx="8363272" cy="4525963"/>
          </a:xfrm>
        </p:spPr>
        <p:txBody>
          <a:bodyPr/>
          <a:lstStyle/>
          <a:p>
            <a:r>
              <a:rPr kumimoji="1" lang="ja-JP" altLang="en-US" dirty="0" smtClean="0"/>
              <a:t>到達定義解析</a:t>
            </a:r>
            <a:endParaRPr lang="en-US" altLang="ja-JP" dirty="0" smtClean="0"/>
          </a:p>
          <a:p>
            <a:pPr lvl="1"/>
            <a:r>
              <a:rPr lang="ja-JP" altLang="en-US" dirty="0" smtClean="0"/>
              <a:t>ある場所で</a:t>
            </a:r>
            <a:r>
              <a:rPr kumimoji="1" lang="ja-JP" altLang="en-US" dirty="0" smtClean="0"/>
              <a:t>使用される</a:t>
            </a:r>
            <a:r>
              <a:rPr lang="ja-JP" altLang="en-US" dirty="0" smtClean="0"/>
              <a:t>物</a:t>
            </a:r>
            <a:r>
              <a:rPr lang="en-US" altLang="ja-JP" dirty="0" smtClean="0"/>
              <a:t>(</a:t>
            </a:r>
            <a:r>
              <a:rPr lang="ja-JP" altLang="en-US" dirty="0" smtClean="0"/>
              <a:t>変数、式など</a:t>
            </a:r>
            <a:r>
              <a:rPr lang="en-US" altLang="ja-JP" dirty="0" smtClean="0"/>
              <a:t>)</a:t>
            </a:r>
            <a:r>
              <a:rPr kumimoji="1" lang="ja-JP" altLang="en-US" dirty="0" smtClean="0"/>
              <a:t>が</a:t>
            </a:r>
            <a:r>
              <a:rPr kumimoji="1" lang="en-US" altLang="ja-JP" dirty="0" smtClean="0"/>
              <a:t/>
            </a:r>
            <a:br>
              <a:rPr kumimoji="1" lang="en-US" altLang="ja-JP" dirty="0" smtClean="0"/>
            </a:br>
            <a:r>
              <a:rPr kumimoji="1" lang="ja-JP" altLang="en-US" dirty="0" smtClean="0">
                <a:solidFill>
                  <a:srgbClr val="FF0000"/>
                </a:solidFill>
              </a:rPr>
              <a:t>どこで定義されたか</a:t>
            </a:r>
            <a:r>
              <a:rPr kumimoji="1" lang="en-US" altLang="ja-JP" dirty="0" smtClean="0">
                <a:solidFill>
                  <a:srgbClr val="FF0000"/>
                </a:solidFill>
              </a:rPr>
              <a:t>?</a:t>
            </a:r>
            <a:r>
              <a:rPr kumimoji="1" lang="en-US" altLang="ja-JP" dirty="0" smtClean="0"/>
              <a:t/>
            </a:r>
            <a:br>
              <a:rPr kumimoji="1" lang="en-US" altLang="ja-JP" dirty="0" smtClean="0"/>
            </a:br>
            <a:r>
              <a:rPr kumimoji="1" lang="ja-JP" altLang="en-US" dirty="0" smtClean="0"/>
              <a:t>⇒ 前</a:t>
            </a:r>
            <a:r>
              <a:rPr lang="ja-JP" altLang="en-US" dirty="0" smtClean="0"/>
              <a:t>方</a:t>
            </a:r>
            <a:r>
              <a:rPr kumimoji="1" lang="ja-JP" altLang="en-US" dirty="0" smtClean="0"/>
              <a:t>解析</a:t>
            </a:r>
            <a:endParaRPr kumimoji="1" lang="en-US" altLang="ja-JP" dirty="0" smtClean="0"/>
          </a:p>
          <a:p>
            <a:r>
              <a:rPr lang="ja-JP" altLang="en-US" dirty="0" smtClean="0"/>
              <a:t>定義使用解析</a:t>
            </a:r>
            <a:endParaRPr lang="en-US" altLang="ja-JP" dirty="0" smtClean="0"/>
          </a:p>
          <a:p>
            <a:pPr lvl="1"/>
            <a:r>
              <a:rPr lang="ja-JP" altLang="en-US" dirty="0" smtClean="0"/>
              <a:t>ある場所で定義された変数が</a:t>
            </a:r>
            <a:r>
              <a:rPr lang="en-US" altLang="ja-JP" dirty="0" smtClean="0"/>
              <a:t/>
            </a:r>
            <a:br>
              <a:rPr lang="en-US" altLang="ja-JP" dirty="0" smtClean="0"/>
            </a:br>
            <a:r>
              <a:rPr lang="ja-JP" altLang="en-US" dirty="0" smtClean="0">
                <a:solidFill>
                  <a:srgbClr val="FF0000"/>
                </a:solidFill>
              </a:rPr>
              <a:t>どこで使用されるか？</a:t>
            </a:r>
            <a:r>
              <a:rPr lang="en-US" altLang="ja-JP" dirty="0" smtClean="0">
                <a:solidFill>
                  <a:srgbClr val="FF0000"/>
                </a:solidFill>
              </a:rPr>
              <a:t/>
            </a:r>
            <a:br>
              <a:rPr lang="en-US" altLang="ja-JP" dirty="0" smtClean="0">
                <a:solidFill>
                  <a:srgbClr val="FF0000"/>
                </a:solidFill>
              </a:rPr>
            </a:br>
            <a:r>
              <a:rPr lang="ja-JP" altLang="en-US" dirty="0" smtClean="0"/>
              <a:t>⇒ 後方解析</a:t>
            </a:r>
            <a:endParaRPr lang="en-US" altLang="ja-JP" dirty="0" smtClean="0"/>
          </a:p>
        </p:txBody>
      </p:sp>
      <p:sp>
        <p:nvSpPr>
          <p:cNvPr id="4" name="テキスト ボックス 3"/>
          <p:cNvSpPr txBox="1"/>
          <p:nvPr/>
        </p:nvSpPr>
        <p:spPr>
          <a:xfrm>
            <a:off x="2843808" y="5877272"/>
            <a:ext cx="5921814" cy="707886"/>
          </a:xfrm>
          <a:prstGeom prst="rect">
            <a:avLst/>
          </a:prstGeom>
          <a:noFill/>
        </p:spPr>
        <p:txBody>
          <a:bodyPr wrap="none" rtlCol="0">
            <a:spAutoFit/>
          </a:bodyPr>
          <a:lstStyle/>
          <a:p>
            <a:r>
              <a:rPr lang="ja-JP" altLang="en-US" sz="2000" dirty="0" smtClean="0"/>
              <a:t>一方から容易に他方を求める事が出来る。</a:t>
            </a:r>
            <a:endParaRPr lang="en-US" altLang="ja-JP" sz="2000" dirty="0" smtClean="0"/>
          </a:p>
          <a:p>
            <a:r>
              <a:rPr kumimoji="1" lang="ja-JP" altLang="en-US" sz="2000" dirty="0" smtClean="0"/>
              <a:t>今回は到達定義解析の結果から定義使用解析を行う</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到達定義解析</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データフロー解析の一種</a:t>
            </a:r>
            <a:endParaRPr kumimoji="1" lang="en-US" altLang="ja-JP" dirty="0" smtClean="0"/>
          </a:p>
          <a:p>
            <a:r>
              <a:rPr lang="ja-JP" altLang="en-US" dirty="0" smtClean="0"/>
              <a:t>使用される変数や式が</a:t>
            </a:r>
            <a:r>
              <a:rPr lang="en-US" altLang="ja-JP" dirty="0" smtClean="0"/>
              <a:t/>
            </a:r>
            <a:br>
              <a:rPr lang="en-US" altLang="ja-JP" dirty="0" smtClean="0"/>
            </a:br>
            <a:r>
              <a:rPr lang="ja-JP" altLang="en-US" dirty="0" smtClean="0"/>
              <a:t>どこで定義されているかを調べる</a:t>
            </a:r>
          </a:p>
          <a:p>
            <a:endParaRPr lang="en-US" altLang="ja-JP" dirty="0" smtClean="0"/>
          </a:p>
          <a:p>
            <a:r>
              <a:rPr lang="ja-JP" altLang="en-US" dirty="0" smtClean="0"/>
              <a:t>流れ</a:t>
            </a:r>
            <a:endParaRPr lang="en-US" altLang="ja-JP" dirty="0" smtClean="0"/>
          </a:p>
          <a:p>
            <a:pPr lvl="1"/>
            <a:r>
              <a:rPr lang="ja-JP" altLang="en-US" dirty="0" smtClean="0"/>
              <a:t>まずプログラムポイントを基本ブロックとして解析</a:t>
            </a:r>
            <a:endParaRPr lang="en-US" altLang="ja-JP" dirty="0" smtClean="0"/>
          </a:p>
          <a:p>
            <a:pPr lvl="1"/>
            <a:r>
              <a:rPr lang="ja-JP" altLang="en-US" dirty="0" smtClean="0"/>
              <a:t>続いて基本ブロック毎に、</a:t>
            </a:r>
            <a:r>
              <a:rPr lang="en-US" altLang="ja-JP" dirty="0" smtClean="0"/>
              <a:t/>
            </a:r>
            <a:br>
              <a:rPr lang="en-US" altLang="ja-JP" dirty="0" smtClean="0"/>
            </a:br>
            <a:r>
              <a:rPr lang="ja-JP" altLang="en-US" dirty="0" smtClean="0"/>
              <a:t>プログラムポイントを</a:t>
            </a:r>
            <a:r>
              <a:rPr lang="en-US" altLang="ja-JP" dirty="0" smtClean="0"/>
              <a:t/>
            </a:r>
            <a:br>
              <a:rPr lang="en-US" altLang="ja-JP" dirty="0" smtClean="0"/>
            </a:br>
            <a:r>
              <a:rPr lang="ja-JP" altLang="en-US" dirty="0" smtClean="0"/>
              <a:t>その中のステートメントとして解析</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ブロック単位の到達定義解析：</a:t>
            </a:r>
            <a:r>
              <a:rPr kumimoji="1" lang="en-US" altLang="ja-JP" dirty="0" smtClean="0"/>
              <a:t/>
            </a:r>
            <a:br>
              <a:rPr kumimoji="1" lang="en-US" altLang="ja-JP" dirty="0" smtClean="0"/>
            </a:br>
            <a:r>
              <a:rPr lang="en-US" altLang="ja-JP" dirty="0" smtClean="0"/>
              <a:t>r</a:t>
            </a:r>
            <a:r>
              <a:rPr kumimoji="1" lang="en-US" altLang="ja-JP" dirty="0" smtClean="0"/>
              <a:t>each </a:t>
            </a:r>
            <a:r>
              <a:rPr kumimoji="1" lang="ja-JP" altLang="en-US" dirty="0" smtClean="0"/>
              <a:t>集合</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r</a:t>
            </a:r>
            <a:r>
              <a:rPr kumimoji="1" lang="en-US" altLang="ja-JP" dirty="0" smtClean="0"/>
              <a:t>each[B]: </a:t>
            </a:r>
            <a:r>
              <a:rPr kumimoji="1" lang="ja-JP" altLang="en-US" dirty="0" smtClean="0"/>
              <a:t>基本ブロック</a:t>
            </a:r>
            <a:r>
              <a:rPr kumimoji="1" lang="en-US" altLang="ja-JP" dirty="0" smtClean="0"/>
              <a:t> B </a:t>
            </a:r>
            <a:r>
              <a:rPr kumimoji="1" lang="ja-JP" altLang="en-US" dirty="0" smtClean="0"/>
              <a:t>の入り口に到達する定義文</a:t>
            </a:r>
            <a:r>
              <a:rPr lang="ja-JP" altLang="en-US" dirty="0" smtClean="0"/>
              <a:t>の集合</a:t>
            </a:r>
            <a:endParaRPr lang="en-US" altLang="ja-JP" dirty="0" smtClean="0"/>
          </a:p>
          <a:p>
            <a:endParaRPr kumimoji="1" lang="en-US" altLang="ja-JP" dirty="0" smtClean="0"/>
          </a:p>
          <a:p>
            <a:endParaRPr lang="en-US" altLang="ja-JP" dirty="0" smtClean="0"/>
          </a:p>
          <a:p>
            <a:endParaRPr kumimoji="1" lang="en-US" altLang="ja-JP" dirty="0" smtClean="0"/>
          </a:p>
          <a:p>
            <a:pPr lvl="1"/>
            <a:r>
              <a:rPr lang="ja-JP" altLang="en-US" dirty="0" smtClean="0"/>
              <a:t>これを計算する事が</a:t>
            </a:r>
            <a:r>
              <a:rPr lang="en-US" altLang="ja-JP" dirty="0" smtClean="0"/>
              <a:t/>
            </a:r>
            <a:br>
              <a:rPr lang="en-US" altLang="ja-JP" dirty="0" smtClean="0"/>
            </a:br>
            <a:r>
              <a:rPr lang="ja-JP" altLang="en-US" dirty="0" smtClean="0"/>
              <a:t>解析の目標</a:t>
            </a:r>
            <a:endParaRPr kumimoji="1" lang="ja-JP" altLang="en-US" dirty="0"/>
          </a:p>
        </p:txBody>
      </p:sp>
      <p:sp>
        <p:nvSpPr>
          <p:cNvPr id="4" name="正方形/長方形 3"/>
          <p:cNvSpPr/>
          <p:nvPr/>
        </p:nvSpPr>
        <p:spPr>
          <a:xfrm>
            <a:off x="6588224" y="4005064"/>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588224" y="2924944"/>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084168" y="4941168"/>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020272" y="3789040"/>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768244" y="4473116"/>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5904148" y="4833156"/>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344308" y="4401108"/>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156176" y="3068960"/>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156176" y="4077072"/>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580112" y="5229200"/>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467544" y="2996952"/>
            <a:ext cx="4896544" cy="1200329"/>
          </a:xfrm>
          <a:prstGeom prst="rect">
            <a:avLst/>
          </a:prstGeom>
          <a:noFill/>
        </p:spPr>
        <p:txBody>
          <a:bodyPr wrap="square" rtlCol="0">
            <a:spAutoFit/>
          </a:bodyPr>
          <a:lstStyle/>
          <a:p>
            <a:r>
              <a:rPr kumimoji="1" lang="en-US" altLang="ja-JP" sz="2400" dirty="0" smtClean="0"/>
              <a:t>reach[B1] = </a:t>
            </a:r>
            <a:r>
              <a:rPr lang="en-US" altLang="ja-JP" sz="2400" dirty="0" smtClean="0"/>
              <a:t>Φ</a:t>
            </a:r>
          </a:p>
          <a:p>
            <a:r>
              <a:rPr kumimoji="1" lang="en-US" altLang="ja-JP" sz="2400" dirty="0" smtClean="0"/>
              <a:t>reach[B2] = {s1, s2, s5, s6, s7}</a:t>
            </a:r>
          </a:p>
          <a:p>
            <a:r>
              <a:rPr lang="en-US" altLang="ja-JP" sz="2400" dirty="0" smtClean="0"/>
              <a:t>reach[B3] = {s1, s2, s5, s6, s7}</a:t>
            </a:r>
            <a:endParaRPr kumimoji="1" lang="ja-JP" alt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ブロック単位の到達定義解析：</a:t>
            </a:r>
            <a:r>
              <a:rPr kumimoji="1" lang="en-US" altLang="ja-JP" dirty="0" smtClean="0"/>
              <a:t/>
            </a:r>
            <a:br>
              <a:rPr kumimoji="1" lang="en-US" altLang="ja-JP" dirty="0" smtClean="0"/>
            </a:br>
            <a:r>
              <a:rPr lang="en-US" altLang="ja-JP" dirty="0" err="1" smtClean="0"/>
              <a:t>def</a:t>
            </a:r>
            <a:r>
              <a:rPr lang="en-US" altLang="ja-JP" dirty="0" smtClean="0"/>
              <a:t> </a:t>
            </a:r>
            <a:r>
              <a:rPr kumimoji="1" lang="ja-JP" altLang="en-US" dirty="0" smtClean="0"/>
              <a:t>集合</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def</a:t>
            </a:r>
            <a:r>
              <a:rPr kumimoji="1" lang="en-US" altLang="ja-JP" dirty="0" smtClean="0"/>
              <a:t>[B]: </a:t>
            </a:r>
            <a:r>
              <a:rPr lang="ja-JP" altLang="en-US" dirty="0" smtClean="0"/>
              <a:t>基本ブロック</a:t>
            </a:r>
            <a:r>
              <a:rPr lang="en-US" altLang="ja-JP" dirty="0" smtClean="0"/>
              <a:t> B </a:t>
            </a:r>
            <a:r>
              <a:rPr lang="ja-JP" altLang="en-US" dirty="0" smtClean="0"/>
              <a:t>の中の定義文で</a:t>
            </a:r>
            <a:r>
              <a:rPr lang="en-US" altLang="ja-JP" dirty="0" smtClean="0"/>
              <a:t/>
            </a:r>
            <a:br>
              <a:rPr lang="en-US" altLang="ja-JP" dirty="0" smtClean="0"/>
            </a:br>
            <a:r>
              <a:rPr lang="en-US" altLang="ja-JP" dirty="0" smtClean="0"/>
              <a:t>B </a:t>
            </a:r>
            <a:r>
              <a:rPr lang="ja-JP" altLang="en-US" dirty="0" smtClean="0"/>
              <a:t>の出口で有効なものの集合</a:t>
            </a:r>
            <a:endParaRPr kumimoji="1" lang="en-US" altLang="ja-JP" dirty="0" smtClean="0"/>
          </a:p>
        </p:txBody>
      </p:sp>
      <p:sp>
        <p:nvSpPr>
          <p:cNvPr id="4" name="正方形/長方形 3"/>
          <p:cNvSpPr/>
          <p:nvPr/>
        </p:nvSpPr>
        <p:spPr>
          <a:xfrm>
            <a:off x="6588224" y="4005064"/>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588224" y="2924944"/>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084168" y="4941168"/>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020272" y="3789040"/>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768244" y="4473116"/>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5904148" y="4833156"/>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344308" y="4401108"/>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156176" y="3068960"/>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156176" y="4077072"/>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580112" y="5229200"/>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467544" y="2996952"/>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ブロック単位の到達定義解析：</a:t>
            </a:r>
            <a:r>
              <a:rPr kumimoji="1" lang="en-US" altLang="ja-JP" dirty="0" smtClean="0"/>
              <a:t/>
            </a:r>
            <a:br>
              <a:rPr kumimoji="1" lang="en-US" altLang="ja-JP" dirty="0" smtClean="0"/>
            </a:br>
            <a:r>
              <a:rPr lang="en-US" altLang="ja-JP" dirty="0" smtClean="0"/>
              <a:t>kill </a:t>
            </a:r>
            <a:r>
              <a:rPr kumimoji="1" lang="ja-JP" altLang="en-US" dirty="0" smtClean="0"/>
              <a:t>集合</a:t>
            </a:r>
            <a:endParaRPr kumimoji="1" lang="ja-JP" altLang="en-US" dirty="0"/>
          </a:p>
        </p:txBody>
      </p:sp>
      <p:sp>
        <p:nvSpPr>
          <p:cNvPr id="3" name="コンテンツ プレースホルダ 2"/>
          <p:cNvSpPr>
            <a:spLocks noGrp="1"/>
          </p:cNvSpPr>
          <p:nvPr>
            <p:ph idx="1"/>
          </p:nvPr>
        </p:nvSpPr>
        <p:spPr>
          <a:xfrm>
            <a:off x="457200" y="1484784"/>
            <a:ext cx="8435280" cy="4525963"/>
          </a:xfrm>
        </p:spPr>
        <p:txBody>
          <a:bodyPr/>
          <a:lstStyle/>
          <a:p>
            <a:r>
              <a:rPr lang="en-US" altLang="ja-JP" dirty="0" smtClean="0"/>
              <a:t>kill</a:t>
            </a:r>
            <a:r>
              <a:rPr kumimoji="1" lang="en-US" altLang="ja-JP" dirty="0" smtClean="0"/>
              <a:t>[B]: B </a:t>
            </a:r>
            <a:r>
              <a:rPr kumimoji="1" lang="ja-JP" altLang="en-US" dirty="0" smtClean="0"/>
              <a:t>の出口で無効化される定義文の集合</a:t>
            </a:r>
          </a:p>
          <a:p>
            <a:pPr lvl="1"/>
            <a:r>
              <a:rPr lang="ja-JP" altLang="en-US" sz="2400" dirty="0" smtClean="0"/>
              <a:t>制御フローは考慮しなくてよい</a:t>
            </a:r>
            <a:r>
              <a:rPr lang="en-US" altLang="ja-JP" sz="2400" dirty="0" smtClean="0"/>
              <a:t/>
            </a:r>
            <a:br>
              <a:rPr lang="en-US" altLang="ja-JP" sz="2400" dirty="0" smtClean="0"/>
            </a:br>
            <a:r>
              <a:rPr lang="en-US" altLang="ja-JP" sz="2400" dirty="0" smtClean="0"/>
              <a:t>B </a:t>
            </a:r>
            <a:r>
              <a:rPr lang="ja-JP" altLang="en-US" sz="2400" dirty="0" smtClean="0"/>
              <a:t>内の文によって無効化され得る全ての定義文を集める。</a:t>
            </a:r>
            <a:endParaRPr lang="en-US" altLang="ja-JP" sz="2400" dirty="0" smtClean="0"/>
          </a:p>
        </p:txBody>
      </p:sp>
      <p:sp>
        <p:nvSpPr>
          <p:cNvPr id="4" name="正方形/長方形 3"/>
          <p:cNvSpPr/>
          <p:nvPr/>
        </p:nvSpPr>
        <p:spPr>
          <a:xfrm>
            <a:off x="6588224" y="4005064"/>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588224" y="2924944"/>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084168" y="4941168"/>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020272" y="3789040"/>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768244" y="4473116"/>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5904148" y="4833156"/>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344308" y="4401108"/>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156176" y="3068960"/>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156176" y="4077072"/>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580112" y="5229200"/>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467544" y="2996952"/>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到達定義解析のデータフロー方程式</a:t>
            </a:r>
            <a:endParaRPr kumimoji="1" lang="ja-JP" altLang="en-US" dirty="0"/>
          </a:p>
        </p:txBody>
      </p:sp>
      <p:sp>
        <p:nvSpPr>
          <p:cNvPr id="3" name="コンテンツ プレースホルダ 2"/>
          <p:cNvSpPr>
            <a:spLocks noGrp="1"/>
          </p:cNvSpPr>
          <p:nvPr>
            <p:ph idx="1"/>
          </p:nvPr>
        </p:nvSpPr>
        <p:spPr/>
        <p:txBody>
          <a:bodyPr/>
          <a:lstStyle/>
          <a:p>
            <a:endParaRPr lang="en-US" altLang="ja-JP" sz="2400" dirty="0" err="1" smtClean="0"/>
          </a:p>
          <a:p>
            <a:endParaRPr lang="en-US" altLang="ja-JP" sz="2400" dirty="0" err="1" smtClean="0"/>
          </a:p>
          <a:p>
            <a:endParaRPr lang="en-US" altLang="ja-JP" sz="2400" dirty="0" smtClean="0"/>
          </a:p>
          <a:p>
            <a:r>
              <a:rPr lang="ja-JP" altLang="en-US" sz="2400" dirty="0" smtClean="0"/>
              <a:t>とすれば以下を得る。</a:t>
            </a:r>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p:txBody>
      </p:sp>
      <p:pic>
        <p:nvPicPr>
          <p:cNvPr id="15" name="Picture 6" descr="http://www.sciweavers.org/upload/Tex2Img_1321325721/eqn.png"/>
          <p:cNvPicPr>
            <a:picLocks noChangeAspect="1" noChangeArrowheads="1"/>
          </p:cNvPicPr>
          <p:nvPr/>
        </p:nvPicPr>
        <p:blipFill>
          <a:blip r:embed="rId2" cstate="print"/>
          <a:srcRect/>
          <a:stretch>
            <a:fillRect/>
          </a:stretch>
        </p:blipFill>
        <p:spPr bwMode="auto">
          <a:xfrm>
            <a:off x="1259632" y="1700808"/>
            <a:ext cx="2438400" cy="371475"/>
          </a:xfrm>
          <a:prstGeom prst="rect">
            <a:avLst/>
          </a:prstGeom>
          <a:noFill/>
        </p:spPr>
      </p:pic>
      <p:sp>
        <p:nvSpPr>
          <p:cNvPr id="24" name="正方形/長方形 23"/>
          <p:cNvSpPr/>
          <p:nvPr/>
        </p:nvSpPr>
        <p:spPr>
          <a:xfrm>
            <a:off x="6804248" y="1700808"/>
            <a:ext cx="122413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6444208" y="1916832"/>
            <a:ext cx="415498" cy="369332"/>
          </a:xfrm>
          <a:prstGeom prst="rect">
            <a:avLst/>
          </a:prstGeom>
          <a:noFill/>
        </p:spPr>
        <p:txBody>
          <a:bodyPr wrap="none" rtlCol="0">
            <a:spAutoFit/>
          </a:bodyPr>
          <a:lstStyle/>
          <a:p>
            <a:r>
              <a:rPr kumimoji="1" lang="ja-JP" altLang="en-US" dirty="0" smtClean="0">
                <a:latin typeface="Arial" pitchFamily="34" charset="0"/>
                <a:ea typeface="Arial Unicode MS" pitchFamily="50" charset="-128"/>
                <a:cs typeface="Arial" pitchFamily="34" charset="0"/>
              </a:rPr>
              <a:t>Ｂ</a:t>
            </a:r>
            <a:endParaRPr kumimoji="1" lang="ja-JP" altLang="en-US" dirty="0">
              <a:latin typeface="Arial" pitchFamily="34" charset="0"/>
              <a:ea typeface="Arial Unicode MS" pitchFamily="50" charset="-128"/>
              <a:cs typeface="Arial" pitchFamily="34" charset="0"/>
            </a:endParaRPr>
          </a:p>
        </p:txBody>
      </p:sp>
      <p:cxnSp>
        <p:nvCxnSpPr>
          <p:cNvPr id="32" name="直線矢印コネクタ 31"/>
          <p:cNvCxnSpPr/>
          <p:nvPr/>
        </p:nvCxnSpPr>
        <p:spPr>
          <a:xfrm rot="5400000">
            <a:off x="7200292" y="1520788"/>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7380312" y="1340768"/>
            <a:ext cx="338554" cy="369332"/>
          </a:xfrm>
          <a:prstGeom prst="rect">
            <a:avLst/>
          </a:prstGeom>
          <a:noFill/>
        </p:spPr>
        <p:txBody>
          <a:bodyPr wrap="none" rtlCol="0">
            <a:spAutoFit/>
          </a:bodyPr>
          <a:lstStyle/>
          <a:p>
            <a:r>
              <a:rPr lang="en-US" altLang="ja-JP" dirty="0" smtClean="0"/>
              <a:t>X</a:t>
            </a:r>
          </a:p>
        </p:txBody>
      </p:sp>
      <p:cxnSp>
        <p:nvCxnSpPr>
          <p:cNvPr id="38" name="直線矢印コネクタ 37"/>
          <p:cNvCxnSpPr/>
          <p:nvPr/>
        </p:nvCxnSpPr>
        <p:spPr>
          <a:xfrm rot="5400000">
            <a:off x="7165082" y="2708126"/>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7452320" y="2564904"/>
            <a:ext cx="659155" cy="369332"/>
          </a:xfrm>
          <a:prstGeom prst="rect">
            <a:avLst/>
          </a:prstGeom>
          <a:noFill/>
        </p:spPr>
        <p:txBody>
          <a:bodyPr wrap="none" rtlCol="0">
            <a:spAutoFit/>
          </a:bodyPr>
          <a:lstStyle/>
          <a:p>
            <a:r>
              <a:rPr lang="en-US" altLang="ja-JP" i="1" dirty="0" err="1" smtClean="0"/>
              <a:t>f</a:t>
            </a:r>
            <a:r>
              <a:rPr lang="en-US" altLang="ja-JP" baseline="-25000" dirty="0" err="1" smtClean="0"/>
              <a:t>B</a:t>
            </a:r>
            <a:r>
              <a:rPr lang="en-US" altLang="ja-JP" dirty="0" smtClean="0"/>
              <a:t>(X)</a:t>
            </a:r>
            <a:endParaRPr kumimoji="1" lang="ja-JP" altLang="en-US" dirty="0"/>
          </a:p>
        </p:txBody>
      </p:sp>
      <p:sp>
        <p:nvSpPr>
          <p:cNvPr id="42" name="正方形/長方形 41"/>
          <p:cNvSpPr/>
          <p:nvPr/>
        </p:nvSpPr>
        <p:spPr>
          <a:xfrm>
            <a:off x="1115616" y="3356992"/>
            <a:ext cx="7200800" cy="15121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1442" name="Picture 2" descr="http://www.sciweavers.org/upload/Tex2Img_1322699898/eqn.png"/>
          <p:cNvPicPr>
            <a:picLocks noChangeAspect="1" noChangeArrowheads="1"/>
          </p:cNvPicPr>
          <p:nvPr/>
        </p:nvPicPr>
        <p:blipFill>
          <a:blip r:embed="rId3" cstate="print"/>
          <a:srcRect/>
          <a:stretch>
            <a:fillRect/>
          </a:stretch>
        </p:blipFill>
        <p:spPr bwMode="auto">
          <a:xfrm>
            <a:off x="1259632" y="2276872"/>
            <a:ext cx="4343400" cy="371475"/>
          </a:xfrm>
          <a:prstGeom prst="rect">
            <a:avLst/>
          </a:prstGeom>
          <a:noFill/>
        </p:spPr>
      </p:pic>
      <p:pic>
        <p:nvPicPr>
          <p:cNvPr id="61446" name="Picture 6" descr="http://www.sciweavers.org/upload/Tex2Img_1322699961/eqn.png"/>
          <p:cNvPicPr>
            <a:picLocks noChangeAspect="1" noChangeArrowheads="1"/>
          </p:cNvPicPr>
          <p:nvPr/>
        </p:nvPicPr>
        <p:blipFill>
          <a:blip r:embed="rId4" cstate="print"/>
          <a:srcRect/>
          <a:stretch>
            <a:fillRect/>
          </a:stretch>
        </p:blipFill>
        <p:spPr bwMode="auto">
          <a:xfrm>
            <a:off x="1331640" y="3501008"/>
            <a:ext cx="6296025" cy="819151"/>
          </a:xfrm>
          <a:prstGeom prst="rect">
            <a:avLst/>
          </a:prstGeom>
          <a:noFill/>
        </p:spPr>
      </p:pic>
      <p:pic>
        <p:nvPicPr>
          <p:cNvPr id="61448" name="Picture 8" descr="http://www.sciweavers.org/upload/Tex2Img_1322699996/eqn.png"/>
          <p:cNvPicPr>
            <a:picLocks noChangeAspect="1" noChangeArrowheads="1"/>
          </p:cNvPicPr>
          <p:nvPr/>
        </p:nvPicPr>
        <p:blipFill>
          <a:blip r:embed="rId5" cstate="print"/>
          <a:srcRect/>
          <a:stretch>
            <a:fillRect/>
          </a:stretch>
        </p:blipFill>
        <p:spPr bwMode="auto">
          <a:xfrm>
            <a:off x="1331640" y="4365104"/>
            <a:ext cx="6724650" cy="37147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今回の内容</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データフロー解析とそれに基づく最適化手法</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到達定義解析の</a:t>
            </a:r>
            <a:r>
              <a:rPr lang="ja-JP" altLang="en-US" dirty="0" smtClean="0"/>
              <a:t>アルゴリズム</a:t>
            </a:r>
            <a:endParaRPr kumimoji="1" lang="ja-JP" altLang="en-US" dirty="0"/>
          </a:p>
        </p:txBody>
      </p:sp>
      <p:sp>
        <p:nvSpPr>
          <p:cNvPr id="17" name="テキスト ボックス 16"/>
          <p:cNvSpPr txBox="1"/>
          <p:nvPr/>
        </p:nvSpPr>
        <p:spPr>
          <a:xfrm>
            <a:off x="539552" y="1988840"/>
            <a:ext cx="6911107" cy="3477875"/>
          </a:xfrm>
          <a:prstGeom prst="rect">
            <a:avLst/>
          </a:prstGeom>
          <a:noFill/>
        </p:spPr>
        <p:txBody>
          <a:bodyPr wrap="none" rtlCol="0">
            <a:spAutoFit/>
          </a:bodyPr>
          <a:lstStyle/>
          <a:p>
            <a:r>
              <a:rPr lang="ja-JP" altLang="en-US" sz="2000" dirty="0" smtClean="0">
                <a:latin typeface="Meiryo UI" pitchFamily="50" charset="-128"/>
                <a:ea typeface="Meiryo UI" pitchFamily="50" charset="-128"/>
                <a:cs typeface="Meiryo UI" pitchFamily="50" charset="-128"/>
              </a:rPr>
              <a:t>全ての基本ブロック</a:t>
            </a:r>
            <a:r>
              <a:rPr lang="en-US" altLang="ja-JP" sz="2000" dirty="0" smtClean="0">
                <a:latin typeface="Meiryo UI" pitchFamily="50" charset="-128"/>
                <a:ea typeface="Meiryo UI" pitchFamily="50" charset="-128"/>
                <a:cs typeface="Meiryo UI" pitchFamily="50" charset="-128"/>
              </a:rPr>
              <a:t> B </a:t>
            </a:r>
            <a:r>
              <a:rPr lang="ja-JP" altLang="en-US" sz="2000" dirty="0" smtClean="0">
                <a:latin typeface="Meiryo UI" pitchFamily="50" charset="-128"/>
                <a:ea typeface="Meiryo UI" pitchFamily="50" charset="-128"/>
                <a:cs typeface="Meiryo UI" pitchFamily="50" charset="-128"/>
              </a:rPr>
              <a:t>について</a:t>
            </a:r>
            <a:r>
              <a:rPr lang="en-US" altLang="ja-JP" sz="2000" dirty="0" smtClean="0">
                <a:latin typeface="Meiryo UI" pitchFamily="50" charset="-128"/>
                <a:ea typeface="Meiryo UI" pitchFamily="50" charset="-128"/>
                <a:cs typeface="Meiryo UI" pitchFamily="50" charset="-128"/>
              </a:rPr>
              <a:t> </a:t>
            </a:r>
            <a:r>
              <a:rPr lang="en-US" altLang="ja-JP" sz="2000" dirty="0" err="1" smtClean="0">
                <a:latin typeface="Meiryo UI" pitchFamily="50" charset="-128"/>
                <a:ea typeface="Meiryo UI" pitchFamily="50" charset="-128"/>
                <a:cs typeface="Meiryo UI" pitchFamily="50" charset="-128"/>
              </a:rPr>
              <a:t>def</a:t>
            </a:r>
            <a:r>
              <a:rPr lang="en-US" altLang="ja-JP" sz="2000" dirty="0" smtClean="0">
                <a:latin typeface="Meiryo UI" pitchFamily="50" charset="-128"/>
                <a:ea typeface="Meiryo UI" pitchFamily="50" charset="-128"/>
                <a:cs typeface="Meiryo UI" pitchFamily="50" charset="-128"/>
              </a:rPr>
              <a:t>[B] </a:t>
            </a:r>
            <a:r>
              <a:rPr lang="ja-JP" altLang="en-US" sz="2000" dirty="0" smtClean="0">
                <a:latin typeface="Meiryo UI" pitchFamily="50" charset="-128"/>
                <a:ea typeface="Meiryo UI" pitchFamily="50" charset="-128"/>
                <a:cs typeface="Meiryo UI" pitchFamily="50" charset="-128"/>
              </a:rPr>
              <a:t>と</a:t>
            </a:r>
            <a:r>
              <a:rPr lang="en-US" altLang="ja-JP" sz="2000" dirty="0" smtClean="0">
                <a:latin typeface="Meiryo UI" pitchFamily="50" charset="-128"/>
                <a:ea typeface="Meiryo UI" pitchFamily="50" charset="-128"/>
                <a:cs typeface="Meiryo UI" pitchFamily="50" charset="-128"/>
              </a:rPr>
              <a:t> kill[B] </a:t>
            </a:r>
            <a:r>
              <a:rPr lang="ja-JP" altLang="en-US" sz="2000" dirty="0" smtClean="0">
                <a:latin typeface="Meiryo UI" pitchFamily="50" charset="-128"/>
                <a:ea typeface="Meiryo UI" pitchFamily="50" charset="-128"/>
                <a:cs typeface="Meiryo UI" pitchFamily="50" charset="-128"/>
              </a:rPr>
              <a:t>を計算し、</a:t>
            </a:r>
            <a:r>
              <a:rPr lang="en-US" altLang="ja-JP" sz="2000" dirty="0" smtClean="0">
                <a:latin typeface="Meiryo UI" pitchFamily="50" charset="-128"/>
                <a:ea typeface="Meiryo UI" pitchFamily="50" charset="-128"/>
                <a:cs typeface="Meiryo UI" pitchFamily="50" charset="-128"/>
              </a:rPr>
              <a:t/>
            </a:r>
            <a:br>
              <a:rPr lang="en-US" altLang="ja-JP" sz="2000" dirty="0" smtClean="0">
                <a:latin typeface="Meiryo UI" pitchFamily="50" charset="-128"/>
                <a:ea typeface="Meiryo UI" pitchFamily="50" charset="-128"/>
                <a:cs typeface="Meiryo UI" pitchFamily="50" charset="-128"/>
              </a:rPr>
            </a:br>
            <a:r>
              <a:rPr lang="en-US" altLang="ja-JP" sz="2000" dirty="0" smtClean="0">
                <a:latin typeface="Meiryo UI" pitchFamily="50" charset="-128"/>
                <a:ea typeface="Meiryo UI" pitchFamily="50" charset="-128"/>
                <a:cs typeface="Meiryo UI" pitchFamily="50" charset="-128"/>
              </a:rPr>
              <a:t>    reach[B] := Φ</a:t>
            </a:r>
            <a:r>
              <a:rPr lang="ja-JP" altLang="en-US" sz="2000" dirty="0" smtClean="0">
                <a:latin typeface="Meiryo UI" pitchFamily="50" charset="-128"/>
                <a:ea typeface="Meiryo UI" pitchFamily="50" charset="-128"/>
                <a:cs typeface="Meiryo UI" pitchFamily="50" charset="-128"/>
              </a:rPr>
              <a:t>とする</a:t>
            </a:r>
            <a:endParaRPr lang="en-US" altLang="ja-JP" sz="2000" dirty="0" smtClean="0">
              <a:latin typeface="Meiryo UI" pitchFamily="50" charset="-128"/>
              <a:ea typeface="Meiryo UI" pitchFamily="50" charset="-128"/>
              <a:cs typeface="Meiryo UI" pitchFamily="50" charset="-128"/>
            </a:endParaRPr>
          </a:p>
          <a:p>
            <a:r>
              <a:rPr lang="en-US" altLang="ja-JP" sz="2000" dirty="0" smtClean="0">
                <a:latin typeface="Meiryo UI" pitchFamily="50" charset="-128"/>
                <a:ea typeface="Meiryo UI" pitchFamily="50" charset="-128"/>
                <a:cs typeface="Meiryo UI" pitchFamily="50" charset="-128"/>
              </a:rPr>
              <a:t>reach[entry] := {arguments, global variables, </a:t>
            </a:r>
            <a:r>
              <a:rPr lang="ja-JP" altLang="en-US" sz="2000" dirty="0" smtClean="0">
                <a:latin typeface="Meiryo UI" pitchFamily="50" charset="-128"/>
                <a:ea typeface="Meiryo UI" pitchFamily="50" charset="-128"/>
                <a:cs typeface="Meiryo UI" pitchFamily="50" charset="-128"/>
              </a:rPr>
              <a:t>・・・</a:t>
            </a:r>
            <a:r>
              <a:rPr lang="en-US" altLang="ja-JP" sz="2000" dirty="0" smtClean="0">
                <a:latin typeface="Meiryo UI" pitchFamily="50" charset="-128"/>
                <a:ea typeface="Meiryo UI" pitchFamily="50" charset="-128"/>
                <a:cs typeface="Meiryo UI" pitchFamily="50" charset="-128"/>
              </a:rPr>
              <a:t>}</a:t>
            </a:r>
          </a:p>
          <a:p>
            <a:r>
              <a:rPr lang="en-US" altLang="ja-JP" sz="2000" dirty="0" smtClean="0">
                <a:latin typeface="Meiryo UI" pitchFamily="50" charset="-128"/>
                <a:ea typeface="Meiryo UI" pitchFamily="50" charset="-128"/>
                <a:cs typeface="Meiryo UI" pitchFamily="50" charset="-128"/>
              </a:rPr>
              <a:t>do {</a:t>
            </a:r>
          </a:p>
          <a:p>
            <a:r>
              <a:rPr lang="en-US" altLang="ja-JP" sz="2000" dirty="0" smtClean="0">
                <a:latin typeface="Meiryo UI" pitchFamily="50" charset="-128"/>
                <a:ea typeface="Meiryo UI" pitchFamily="50" charset="-128"/>
                <a:cs typeface="Meiryo UI" pitchFamily="50" charset="-128"/>
              </a:rPr>
              <a:t>    </a:t>
            </a:r>
            <a:r>
              <a:rPr lang="en-US" altLang="ja-JP" sz="2000" dirty="0" err="1" smtClean="0">
                <a:latin typeface="Meiryo UI" pitchFamily="50" charset="-128"/>
                <a:ea typeface="Meiryo UI" pitchFamily="50" charset="-128"/>
                <a:cs typeface="Meiryo UI" pitchFamily="50" charset="-128"/>
              </a:rPr>
              <a:t>old_reach</a:t>
            </a:r>
            <a:r>
              <a:rPr lang="en-US" altLang="ja-JP" sz="2000" dirty="0" smtClean="0">
                <a:latin typeface="Meiryo UI" pitchFamily="50" charset="-128"/>
                <a:ea typeface="Meiryo UI" pitchFamily="50" charset="-128"/>
                <a:cs typeface="Meiryo UI" pitchFamily="50" charset="-128"/>
              </a:rPr>
              <a:t> := reach		# </a:t>
            </a:r>
            <a:r>
              <a:rPr lang="ja-JP" altLang="en-US" sz="2000" dirty="0" smtClean="0">
                <a:latin typeface="Meiryo UI" pitchFamily="50" charset="-128"/>
                <a:ea typeface="Meiryo UI" pitchFamily="50" charset="-128"/>
                <a:cs typeface="Meiryo UI" pitchFamily="50" charset="-128"/>
              </a:rPr>
              <a:t>集合としてコピー</a:t>
            </a:r>
            <a:endParaRPr lang="en-US" altLang="ja-JP" sz="2000" dirty="0" smtClean="0">
              <a:latin typeface="Meiryo UI" pitchFamily="50" charset="-128"/>
              <a:ea typeface="Meiryo UI" pitchFamily="50" charset="-128"/>
              <a:cs typeface="Meiryo UI" pitchFamily="50" charset="-128"/>
            </a:endParaRPr>
          </a:p>
          <a:p>
            <a:r>
              <a:rPr lang="en-US" altLang="ja-JP" sz="2000" dirty="0" smtClean="0">
                <a:latin typeface="Meiryo UI" pitchFamily="50" charset="-128"/>
                <a:ea typeface="Meiryo UI" pitchFamily="50" charset="-128"/>
                <a:cs typeface="Meiryo UI" pitchFamily="50" charset="-128"/>
              </a:rPr>
              <a:t>    </a:t>
            </a:r>
            <a:r>
              <a:rPr lang="ja-JP" altLang="en-US" sz="2000" dirty="0" smtClean="0">
                <a:latin typeface="Meiryo UI" pitchFamily="50" charset="-128"/>
                <a:ea typeface="Meiryo UI" pitchFamily="50" charset="-128"/>
                <a:cs typeface="Meiryo UI" pitchFamily="50" charset="-128"/>
              </a:rPr>
              <a:t>全ての基本ブロック</a:t>
            </a:r>
            <a:r>
              <a:rPr lang="en-US" altLang="ja-JP" sz="2000" dirty="0" smtClean="0">
                <a:latin typeface="Meiryo UI" pitchFamily="50" charset="-128"/>
                <a:ea typeface="Meiryo UI" pitchFamily="50" charset="-128"/>
                <a:cs typeface="Meiryo UI" pitchFamily="50" charset="-128"/>
              </a:rPr>
              <a:t> B </a:t>
            </a:r>
            <a:r>
              <a:rPr lang="ja-JP" altLang="en-US" sz="2000" dirty="0" smtClean="0">
                <a:latin typeface="Meiryo UI" pitchFamily="50" charset="-128"/>
                <a:ea typeface="Meiryo UI" pitchFamily="50" charset="-128"/>
                <a:cs typeface="Meiryo UI" pitchFamily="50" charset="-128"/>
              </a:rPr>
              <a:t>について </a:t>
            </a:r>
            <a:r>
              <a:rPr lang="en-US" altLang="ja-JP" sz="2000" dirty="0" smtClean="0">
                <a:latin typeface="Meiryo UI" pitchFamily="50" charset="-128"/>
                <a:ea typeface="Meiryo UI" pitchFamily="50" charset="-128"/>
                <a:cs typeface="Meiryo UI" pitchFamily="50" charset="-128"/>
              </a:rPr>
              <a:t>{</a:t>
            </a:r>
          </a:p>
          <a:p>
            <a:r>
              <a:rPr lang="en-US" altLang="ja-JP" sz="2000" dirty="0" smtClean="0">
                <a:latin typeface="Meiryo UI" pitchFamily="50" charset="-128"/>
                <a:ea typeface="Meiryo UI" pitchFamily="50" charset="-128"/>
                <a:cs typeface="Meiryo UI" pitchFamily="50" charset="-128"/>
              </a:rPr>
              <a:t>        </a:t>
            </a:r>
            <a:r>
              <a:rPr lang="ja-JP" altLang="en-US" sz="2000" dirty="0" smtClean="0">
                <a:latin typeface="Meiryo UI" pitchFamily="50" charset="-128"/>
                <a:ea typeface="Meiryo UI" pitchFamily="50" charset="-128"/>
                <a:cs typeface="Meiryo UI" pitchFamily="50" charset="-128"/>
              </a:rPr>
              <a:t>全ての基本ブロック</a:t>
            </a:r>
            <a:r>
              <a:rPr lang="en-US" altLang="ja-JP" sz="2000" dirty="0" smtClean="0">
                <a:latin typeface="Meiryo UI" pitchFamily="50" charset="-128"/>
                <a:ea typeface="Meiryo UI" pitchFamily="50" charset="-128"/>
                <a:cs typeface="Meiryo UI" pitchFamily="50" charset="-128"/>
              </a:rPr>
              <a:t> b </a:t>
            </a:r>
            <a:r>
              <a:rPr lang="ja-JP" altLang="en-US" sz="2000" dirty="0" smtClean="0">
                <a:latin typeface="Meiryo UI" pitchFamily="50" charset="-128"/>
                <a:ea typeface="Meiryo UI" pitchFamily="50" charset="-128"/>
                <a:cs typeface="Meiryo UI" pitchFamily="50" charset="-128"/>
              </a:rPr>
              <a:t>∈</a:t>
            </a:r>
            <a:r>
              <a:rPr lang="en-US" altLang="ja-JP" sz="2000" dirty="0" smtClean="0">
                <a:latin typeface="Meiryo UI" pitchFamily="50" charset="-128"/>
                <a:ea typeface="Meiryo UI" pitchFamily="50" charset="-128"/>
                <a:cs typeface="Meiryo UI" pitchFamily="50" charset="-128"/>
              </a:rPr>
              <a:t> </a:t>
            </a:r>
            <a:r>
              <a:rPr lang="en-US" altLang="ja-JP" sz="2000" dirty="0" err="1" smtClean="0">
                <a:latin typeface="Meiryo UI" pitchFamily="50" charset="-128"/>
                <a:ea typeface="Meiryo UI" pitchFamily="50" charset="-128"/>
                <a:cs typeface="Meiryo UI" pitchFamily="50" charset="-128"/>
              </a:rPr>
              <a:t>pred</a:t>
            </a:r>
            <a:r>
              <a:rPr lang="en-US" altLang="ja-JP" sz="2000" dirty="0" smtClean="0">
                <a:latin typeface="Meiryo UI" pitchFamily="50" charset="-128"/>
                <a:ea typeface="Meiryo UI" pitchFamily="50" charset="-128"/>
                <a:cs typeface="Meiryo UI" pitchFamily="50" charset="-128"/>
              </a:rPr>
              <a:t>(B) </a:t>
            </a:r>
            <a:r>
              <a:rPr lang="ja-JP" altLang="en-US" sz="2000" dirty="0" smtClean="0">
                <a:latin typeface="Meiryo UI" pitchFamily="50" charset="-128"/>
                <a:ea typeface="Meiryo UI" pitchFamily="50" charset="-128"/>
                <a:cs typeface="Meiryo UI" pitchFamily="50" charset="-128"/>
              </a:rPr>
              <a:t>について</a:t>
            </a:r>
            <a:r>
              <a:rPr lang="en-US" altLang="ja-JP" sz="2000" dirty="0" smtClean="0">
                <a:latin typeface="Meiryo UI" pitchFamily="50" charset="-128"/>
                <a:ea typeface="Meiryo UI" pitchFamily="50" charset="-128"/>
                <a:cs typeface="Meiryo UI" pitchFamily="50" charset="-128"/>
              </a:rPr>
              <a:t> {</a:t>
            </a:r>
          </a:p>
          <a:p>
            <a:r>
              <a:rPr lang="en-US" altLang="ja-JP" sz="2000" dirty="0" smtClean="0">
                <a:latin typeface="Meiryo UI" pitchFamily="50" charset="-128"/>
                <a:ea typeface="Meiryo UI" pitchFamily="50" charset="-128"/>
                <a:cs typeface="Meiryo UI" pitchFamily="50" charset="-128"/>
              </a:rPr>
              <a:t>            reach[B] := reach[B] </a:t>
            </a:r>
            <a:r>
              <a:rPr lang="ja-JP" altLang="en-US" sz="2000" dirty="0" smtClean="0">
                <a:latin typeface="Meiryo UI" pitchFamily="50" charset="-128"/>
                <a:ea typeface="Meiryo UI" pitchFamily="50" charset="-128"/>
                <a:cs typeface="Meiryo UI" pitchFamily="50" charset="-128"/>
              </a:rPr>
              <a:t>∪</a:t>
            </a:r>
            <a:r>
              <a:rPr lang="en-US" altLang="ja-JP" sz="2000" dirty="0" smtClean="0">
                <a:latin typeface="Meiryo UI" pitchFamily="50" charset="-128"/>
                <a:ea typeface="Meiryo UI" pitchFamily="50" charset="-128"/>
                <a:cs typeface="Meiryo UI" pitchFamily="50" charset="-128"/>
              </a:rPr>
              <a:t> </a:t>
            </a:r>
            <a:r>
              <a:rPr lang="en-US" altLang="ja-JP" sz="2000" dirty="0" err="1" smtClean="0">
                <a:latin typeface="Meiryo UI" pitchFamily="50" charset="-128"/>
                <a:ea typeface="Meiryo UI" pitchFamily="50" charset="-128"/>
                <a:cs typeface="Meiryo UI" pitchFamily="50" charset="-128"/>
              </a:rPr>
              <a:t>def</a:t>
            </a:r>
            <a:r>
              <a:rPr lang="en-US" altLang="ja-JP" sz="2000" dirty="0" smtClean="0">
                <a:latin typeface="Meiryo UI" pitchFamily="50" charset="-128"/>
                <a:ea typeface="Meiryo UI" pitchFamily="50" charset="-128"/>
                <a:cs typeface="Meiryo UI" pitchFamily="50" charset="-128"/>
              </a:rPr>
              <a:t>[b] </a:t>
            </a:r>
            <a:r>
              <a:rPr lang="ja-JP" altLang="en-US" sz="2000" dirty="0" smtClean="0">
                <a:latin typeface="Meiryo UI" pitchFamily="50" charset="-128"/>
                <a:ea typeface="Meiryo UI" pitchFamily="50" charset="-128"/>
                <a:cs typeface="Meiryo UI" pitchFamily="50" charset="-128"/>
              </a:rPr>
              <a:t>∪</a:t>
            </a:r>
            <a:r>
              <a:rPr lang="en-US" altLang="ja-JP" sz="2000" dirty="0" smtClean="0">
                <a:latin typeface="Meiryo UI" pitchFamily="50" charset="-128"/>
                <a:ea typeface="Meiryo UI" pitchFamily="50" charset="-128"/>
                <a:cs typeface="Meiryo UI" pitchFamily="50" charset="-128"/>
              </a:rPr>
              <a:t> (reach[b] </a:t>
            </a:r>
            <a:r>
              <a:rPr lang="ja-JP" altLang="en-US" sz="2000" dirty="0" smtClean="0">
                <a:latin typeface="Meiryo UI" pitchFamily="50" charset="-128"/>
                <a:ea typeface="Meiryo UI" pitchFamily="50" charset="-128"/>
                <a:cs typeface="Meiryo UI" pitchFamily="50" charset="-128"/>
              </a:rPr>
              <a:t>＼</a:t>
            </a:r>
            <a:r>
              <a:rPr lang="en-US" altLang="ja-JP" sz="2000" dirty="0" smtClean="0">
                <a:latin typeface="Meiryo UI" pitchFamily="50" charset="-128"/>
                <a:ea typeface="Meiryo UI" pitchFamily="50" charset="-128"/>
                <a:cs typeface="Meiryo UI" pitchFamily="50" charset="-128"/>
              </a:rPr>
              <a:t> kill[b])</a:t>
            </a:r>
          </a:p>
          <a:p>
            <a:r>
              <a:rPr lang="en-US" altLang="ja-JP" sz="2000" dirty="0" smtClean="0">
                <a:latin typeface="Meiryo UI" pitchFamily="50" charset="-128"/>
                <a:ea typeface="Meiryo UI" pitchFamily="50" charset="-128"/>
                <a:cs typeface="Meiryo UI" pitchFamily="50" charset="-128"/>
              </a:rPr>
              <a:t>        }</a:t>
            </a:r>
          </a:p>
          <a:p>
            <a:r>
              <a:rPr lang="en-US" altLang="ja-JP" sz="2000" dirty="0" smtClean="0">
                <a:latin typeface="Meiryo UI" pitchFamily="50" charset="-128"/>
                <a:ea typeface="Meiryo UI" pitchFamily="50" charset="-128"/>
                <a:cs typeface="Meiryo UI" pitchFamily="50" charset="-128"/>
              </a:rPr>
              <a:t>    }</a:t>
            </a:r>
          </a:p>
          <a:p>
            <a:r>
              <a:rPr lang="en-US" altLang="ja-JP" sz="2000" dirty="0" smtClean="0">
                <a:latin typeface="Meiryo UI" pitchFamily="50" charset="-128"/>
                <a:ea typeface="Meiryo UI" pitchFamily="50" charset="-128"/>
                <a:cs typeface="Meiryo UI" pitchFamily="50" charset="-128"/>
              </a:rPr>
              <a:t>} while (</a:t>
            </a:r>
            <a:r>
              <a:rPr lang="en-US" altLang="ja-JP" sz="2000" dirty="0" err="1" smtClean="0">
                <a:latin typeface="Meiryo UI" pitchFamily="50" charset="-128"/>
                <a:ea typeface="Meiryo UI" pitchFamily="50" charset="-128"/>
                <a:cs typeface="Meiryo UI" pitchFamily="50" charset="-128"/>
              </a:rPr>
              <a:t>old_reach</a:t>
            </a:r>
            <a:r>
              <a:rPr lang="en-US" altLang="ja-JP" sz="2000" dirty="0" smtClean="0">
                <a:latin typeface="Meiryo UI" pitchFamily="50" charset="-128"/>
                <a:ea typeface="Meiryo UI" pitchFamily="50" charset="-128"/>
                <a:cs typeface="Meiryo UI" pitchFamily="50" charset="-128"/>
              </a:rPr>
              <a:t> != reach)	# </a:t>
            </a:r>
            <a:r>
              <a:rPr lang="ja-JP" altLang="en-US" sz="2000" dirty="0" smtClean="0">
                <a:latin typeface="Meiryo UI" pitchFamily="50" charset="-128"/>
                <a:ea typeface="Meiryo UI" pitchFamily="50" charset="-128"/>
                <a:cs typeface="Meiryo UI" pitchFamily="50" charset="-128"/>
              </a:rPr>
              <a:t>集合として比較</a:t>
            </a:r>
            <a:endParaRPr lang="en-US" altLang="ja-JP" sz="2000" dirty="0" smtClean="0">
              <a:latin typeface="Meiryo UI" pitchFamily="50" charset="-128"/>
              <a:ea typeface="Meiryo UI" pitchFamily="50" charset="-128"/>
              <a:cs typeface="Meiryo UI"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到達定義解析の</a:t>
            </a:r>
            <a:r>
              <a:rPr lang="ja-JP" altLang="en-US" dirty="0" smtClean="0"/>
              <a:t>具体例</a:t>
            </a:r>
            <a:endParaRPr kumimoji="1" lang="ja-JP" altLang="en-US" dirty="0"/>
          </a:p>
        </p:txBody>
      </p:sp>
      <p:sp>
        <p:nvSpPr>
          <p:cNvPr id="4" name="正方形/長方形 3"/>
          <p:cNvSpPr/>
          <p:nvPr/>
        </p:nvSpPr>
        <p:spPr>
          <a:xfrm>
            <a:off x="6804248" y="3140968"/>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804248" y="2060848"/>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300192" y="4077072"/>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236296" y="2924944"/>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984268" y="3609020"/>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6120172" y="3969060"/>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560332" y="3537012"/>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372200" y="2204864"/>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372200" y="3212976"/>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796136" y="4365104"/>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539552" y="4653136"/>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
        <p:nvSpPr>
          <p:cNvPr id="15" name="テキスト ボックス 14"/>
          <p:cNvSpPr txBox="1"/>
          <p:nvPr/>
        </p:nvSpPr>
        <p:spPr>
          <a:xfrm>
            <a:off x="539552" y="3573016"/>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
        <p:nvSpPr>
          <p:cNvPr id="20" name="テキスト ボックス 19"/>
          <p:cNvSpPr txBox="1"/>
          <p:nvPr/>
        </p:nvSpPr>
        <p:spPr>
          <a:xfrm>
            <a:off x="539552" y="1916832"/>
            <a:ext cx="2097049" cy="1200329"/>
          </a:xfrm>
          <a:prstGeom prst="rect">
            <a:avLst/>
          </a:prstGeom>
          <a:noFill/>
        </p:spPr>
        <p:txBody>
          <a:bodyPr wrap="none" rtlCol="0">
            <a:spAutoFit/>
          </a:bodyPr>
          <a:lstStyle/>
          <a:p>
            <a:r>
              <a:rPr kumimoji="1" lang="en-US" altLang="ja-JP" sz="2400" dirty="0" smtClean="0"/>
              <a:t>reach[B1] = </a:t>
            </a:r>
            <a:r>
              <a:rPr lang="en-US" altLang="ja-JP" sz="2400" dirty="0" smtClean="0"/>
              <a:t>Φ</a:t>
            </a:r>
          </a:p>
          <a:p>
            <a:r>
              <a:rPr kumimoji="1" lang="en-US" altLang="ja-JP" sz="2400" dirty="0" smtClean="0"/>
              <a:t>reach[B2] = Φ</a:t>
            </a:r>
          </a:p>
          <a:p>
            <a:r>
              <a:rPr lang="en-US" altLang="ja-JP" sz="2400" dirty="0" smtClean="0"/>
              <a:t>reach[B3] = Φ</a:t>
            </a:r>
            <a:endParaRPr kumimoji="1" lang="en-US" altLang="ja-JP" sz="2400" dirty="0" smtClean="0"/>
          </a:p>
        </p:txBody>
      </p:sp>
      <p:sp>
        <p:nvSpPr>
          <p:cNvPr id="21" name="テキスト ボックス 20"/>
          <p:cNvSpPr txBox="1"/>
          <p:nvPr/>
        </p:nvSpPr>
        <p:spPr>
          <a:xfrm>
            <a:off x="5364088" y="5949280"/>
            <a:ext cx="3802130" cy="369332"/>
          </a:xfrm>
          <a:prstGeom prst="rect">
            <a:avLst/>
          </a:prstGeom>
          <a:noFill/>
        </p:spPr>
        <p:txBody>
          <a:bodyPr wrap="none" rtlCol="0">
            <a:spAutoFit/>
          </a:bodyPr>
          <a:lstStyle/>
          <a:p>
            <a:r>
              <a:rPr kumimoji="1" lang="en-US" altLang="ja-JP" dirty="0" smtClean="0"/>
              <a:t>※</a:t>
            </a:r>
            <a:r>
              <a:rPr kumimoji="1" lang="ja-JP" altLang="en-US" dirty="0" smtClean="0"/>
              <a:t>ここでは</a:t>
            </a:r>
            <a:r>
              <a:rPr kumimoji="1" lang="en-US" altLang="ja-JP" dirty="0" smtClean="0"/>
              <a:t> entry, exit </a:t>
            </a:r>
            <a:r>
              <a:rPr lang="ja-JP" altLang="en-US" dirty="0" smtClean="0"/>
              <a:t>を省略している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到達定義解析の</a:t>
            </a:r>
            <a:r>
              <a:rPr lang="ja-JP" altLang="en-US" dirty="0" smtClean="0"/>
              <a:t>具体例</a:t>
            </a:r>
            <a:endParaRPr kumimoji="1" lang="ja-JP" altLang="en-US" dirty="0"/>
          </a:p>
        </p:txBody>
      </p:sp>
      <p:sp>
        <p:nvSpPr>
          <p:cNvPr id="4" name="正方形/長方形 3"/>
          <p:cNvSpPr/>
          <p:nvPr/>
        </p:nvSpPr>
        <p:spPr>
          <a:xfrm>
            <a:off x="6804248" y="3140968"/>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804248" y="2060848"/>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300192" y="4077072"/>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236296" y="2924944"/>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984268" y="3609020"/>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6120172" y="3969060"/>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560332" y="3537012"/>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372200" y="2204864"/>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372200" y="3212976"/>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796136" y="4365104"/>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539552" y="4653136"/>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
        <p:nvSpPr>
          <p:cNvPr id="15" name="テキスト ボックス 14"/>
          <p:cNvSpPr txBox="1"/>
          <p:nvPr/>
        </p:nvSpPr>
        <p:spPr>
          <a:xfrm>
            <a:off x="539552" y="3573016"/>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
        <p:nvSpPr>
          <p:cNvPr id="20" name="テキスト ボックス 19"/>
          <p:cNvSpPr txBox="1"/>
          <p:nvPr/>
        </p:nvSpPr>
        <p:spPr>
          <a:xfrm>
            <a:off x="539552" y="1916832"/>
            <a:ext cx="2792752" cy="1200329"/>
          </a:xfrm>
          <a:prstGeom prst="rect">
            <a:avLst/>
          </a:prstGeom>
          <a:noFill/>
        </p:spPr>
        <p:txBody>
          <a:bodyPr wrap="none" rtlCol="0">
            <a:spAutoFit/>
          </a:bodyPr>
          <a:lstStyle/>
          <a:p>
            <a:r>
              <a:rPr kumimoji="1" lang="en-US" altLang="ja-JP" sz="2400" dirty="0" smtClean="0"/>
              <a:t>reach[B1] = </a:t>
            </a:r>
            <a:r>
              <a:rPr lang="en-US" altLang="ja-JP" sz="2400" dirty="0" smtClean="0"/>
              <a:t>Φ</a:t>
            </a:r>
          </a:p>
          <a:p>
            <a:r>
              <a:rPr kumimoji="1" lang="en-US" altLang="ja-JP" sz="2400" dirty="0" smtClean="0"/>
              <a:t>reach[B2] = {</a:t>
            </a:r>
            <a:r>
              <a:rPr kumimoji="1" lang="en-US" altLang="ja-JP" sz="2400" u="sng" dirty="0" smtClean="0"/>
              <a:t>s1,s2</a:t>
            </a:r>
            <a:r>
              <a:rPr kumimoji="1" lang="en-US" altLang="ja-JP" sz="2400" dirty="0" smtClean="0"/>
              <a:t>}</a:t>
            </a:r>
          </a:p>
          <a:p>
            <a:r>
              <a:rPr lang="en-US" altLang="ja-JP" sz="2400" dirty="0" smtClean="0"/>
              <a:t>reach[B3] = Φ</a:t>
            </a:r>
            <a:endParaRPr kumimoji="1" lang="en-US" altLang="ja-JP" sz="2400" dirty="0" smtClean="0"/>
          </a:p>
        </p:txBody>
      </p:sp>
      <p:sp>
        <p:nvSpPr>
          <p:cNvPr id="21" name="テキスト ボックス 20"/>
          <p:cNvSpPr txBox="1"/>
          <p:nvPr/>
        </p:nvSpPr>
        <p:spPr>
          <a:xfrm>
            <a:off x="3275856" y="1700808"/>
            <a:ext cx="2300630" cy="369332"/>
          </a:xfrm>
          <a:prstGeom prst="rect">
            <a:avLst/>
          </a:prstGeom>
          <a:noFill/>
        </p:spPr>
        <p:txBody>
          <a:bodyPr wrap="none" rtlCol="0">
            <a:spAutoFit/>
          </a:bodyPr>
          <a:lstStyle/>
          <a:p>
            <a:r>
              <a:rPr kumimoji="1" lang="en-US" altLang="ja-JP" dirty="0" smtClean="0"/>
              <a:t>B1</a:t>
            </a:r>
            <a:r>
              <a:rPr kumimoji="1" lang="ja-JP" altLang="en-US" dirty="0" smtClean="0"/>
              <a:t>∈</a:t>
            </a:r>
            <a:r>
              <a:rPr kumimoji="1" lang="en-US" altLang="ja-JP" dirty="0" err="1" smtClean="0"/>
              <a:t>pred</a:t>
            </a:r>
            <a:r>
              <a:rPr kumimoji="1" lang="en-US" altLang="ja-JP" dirty="0" smtClean="0"/>
              <a:t>(B2) </a:t>
            </a:r>
            <a:r>
              <a:rPr kumimoji="1" lang="ja-JP" altLang="en-US" dirty="0" smtClean="0"/>
              <a:t>の</a:t>
            </a:r>
            <a:r>
              <a:rPr kumimoji="1" lang="en-US" altLang="ja-JP" dirty="0" smtClean="0"/>
              <a:t> </a:t>
            </a:r>
            <a:r>
              <a:rPr kumimoji="1" lang="en-US" altLang="ja-JP" dirty="0" err="1" smtClean="0"/>
              <a:t>def</a:t>
            </a:r>
            <a:endParaRPr kumimoji="1" lang="ja-JP" altLang="en-US" dirty="0"/>
          </a:p>
        </p:txBody>
      </p:sp>
      <p:cxnSp>
        <p:nvCxnSpPr>
          <p:cNvPr id="24" name="直線矢印コネクタ 23"/>
          <p:cNvCxnSpPr/>
          <p:nvPr/>
        </p:nvCxnSpPr>
        <p:spPr>
          <a:xfrm rot="10800000" flipV="1">
            <a:off x="3131840" y="2060848"/>
            <a:ext cx="36004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5364088" y="5949280"/>
            <a:ext cx="3802130" cy="369332"/>
          </a:xfrm>
          <a:prstGeom prst="rect">
            <a:avLst/>
          </a:prstGeom>
          <a:noFill/>
        </p:spPr>
        <p:txBody>
          <a:bodyPr wrap="none" rtlCol="0">
            <a:spAutoFit/>
          </a:bodyPr>
          <a:lstStyle/>
          <a:p>
            <a:r>
              <a:rPr kumimoji="1" lang="en-US" altLang="ja-JP" dirty="0" smtClean="0"/>
              <a:t>※</a:t>
            </a:r>
            <a:r>
              <a:rPr kumimoji="1" lang="ja-JP" altLang="en-US" dirty="0" smtClean="0"/>
              <a:t>ここでは</a:t>
            </a:r>
            <a:r>
              <a:rPr kumimoji="1" lang="en-US" altLang="ja-JP" dirty="0" smtClean="0"/>
              <a:t> entry, exit </a:t>
            </a:r>
            <a:r>
              <a:rPr lang="ja-JP" altLang="en-US" dirty="0" smtClean="0"/>
              <a:t>を省略している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到達定義解析の</a:t>
            </a:r>
            <a:r>
              <a:rPr lang="ja-JP" altLang="en-US" dirty="0" smtClean="0"/>
              <a:t>具体例</a:t>
            </a:r>
            <a:endParaRPr kumimoji="1" lang="ja-JP" altLang="en-US" dirty="0"/>
          </a:p>
        </p:txBody>
      </p:sp>
      <p:sp>
        <p:nvSpPr>
          <p:cNvPr id="4" name="正方形/長方形 3"/>
          <p:cNvSpPr/>
          <p:nvPr/>
        </p:nvSpPr>
        <p:spPr>
          <a:xfrm>
            <a:off x="6804248" y="3140968"/>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804248" y="2060848"/>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300192" y="4077072"/>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236296" y="2924944"/>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984268" y="3609020"/>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6120172" y="3969060"/>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560332" y="3537012"/>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372200" y="2204864"/>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372200" y="3212976"/>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796136" y="4365104"/>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539552" y="4653136"/>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
        <p:nvSpPr>
          <p:cNvPr id="15" name="テキスト ボックス 14"/>
          <p:cNvSpPr txBox="1"/>
          <p:nvPr/>
        </p:nvSpPr>
        <p:spPr>
          <a:xfrm>
            <a:off x="539552" y="3573016"/>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
        <p:nvSpPr>
          <p:cNvPr id="20" name="テキスト ボックス 19"/>
          <p:cNvSpPr txBox="1"/>
          <p:nvPr/>
        </p:nvSpPr>
        <p:spPr>
          <a:xfrm>
            <a:off x="539552" y="1916832"/>
            <a:ext cx="4023858" cy="1200329"/>
          </a:xfrm>
          <a:prstGeom prst="rect">
            <a:avLst/>
          </a:prstGeom>
          <a:noFill/>
        </p:spPr>
        <p:txBody>
          <a:bodyPr wrap="none" rtlCol="0">
            <a:spAutoFit/>
          </a:bodyPr>
          <a:lstStyle/>
          <a:p>
            <a:r>
              <a:rPr kumimoji="1" lang="en-US" altLang="ja-JP" sz="2400" dirty="0" smtClean="0"/>
              <a:t>reach[B1] = </a:t>
            </a:r>
            <a:r>
              <a:rPr lang="en-US" altLang="ja-JP" sz="2400" dirty="0" smtClean="0"/>
              <a:t>Φ</a:t>
            </a:r>
          </a:p>
          <a:p>
            <a:r>
              <a:rPr kumimoji="1" lang="en-US" altLang="ja-JP" sz="2400" dirty="0" smtClean="0"/>
              <a:t>reach[B2] = {s1,s2,</a:t>
            </a:r>
            <a:r>
              <a:rPr kumimoji="1" lang="en-US" altLang="ja-JP" sz="2400" u="sng" dirty="0" smtClean="0"/>
              <a:t>s5,s6,s7</a:t>
            </a:r>
            <a:r>
              <a:rPr kumimoji="1" lang="en-US" altLang="ja-JP" sz="2400" dirty="0" smtClean="0"/>
              <a:t>}</a:t>
            </a:r>
          </a:p>
          <a:p>
            <a:r>
              <a:rPr lang="en-US" altLang="ja-JP" sz="2400" dirty="0" smtClean="0"/>
              <a:t>reach[B3] = Φ</a:t>
            </a:r>
            <a:endParaRPr kumimoji="1" lang="en-US" altLang="ja-JP" sz="2400" dirty="0" smtClean="0"/>
          </a:p>
        </p:txBody>
      </p:sp>
      <p:sp>
        <p:nvSpPr>
          <p:cNvPr id="21" name="テキスト ボックス 20"/>
          <p:cNvSpPr txBox="1"/>
          <p:nvPr/>
        </p:nvSpPr>
        <p:spPr>
          <a:xfrm>
            <a:off x="3275856" y="1700808"/>
            <a:ext cx="2287806" cy="369332"/>
          </a:xfrm>
          <a:prstGeom prst="rect">
            <a:avLst/>
          </a:prstGeom>
          <a:noFill/>
        </p:spPr>
        <p:txBody>
          <a:bodyPr wrap="none" rtlCol="0">
            <a:spAutoFit/>
          </a:bodyPr>
          <a:lstStyle/>
          <a:p>
            <a:r>
              <a:rPr kumimoji="1" lang="en-US" altLang="ja-JP" dirty="0" smtClean="0"/>
              <a:t>B3</a:t>
            </a:r>
            <a:r>
              <a:rPr kumimoji="1" lang="ja-JP" altLang="en-US" dirty="0" smtClean="0"/>
              <a:t>∈</a:t>
            </a:r>
            <a:r>
              <a:rPr kumimoji="1" lang="en-US" altLang="ja-JP" dirty="0" err="1" smtClean="0"/>
              <a:t>pred</a:t>
            </a:r>
            <a:r>
              <a:rPr kumimoji="1" lang="en-US" altLang="ja-JP" dirty="0" smtClean="0"/>
              <a:t>(B2) </a:t>
            </a:r>
            <a:r>
              <a:rPr kumimoji="1" lang="ja-JP" altLang="en-US" dirty="0" smtClean="0"/>
              <a:t>の</a:t>
            </a:r>
            <a:r>
              <a:rPr kumimoji="1" lang="en-US" altLang="ja-JP" dirty="0" smtClean="0"/>
              <a:t> </a:t>
            </a:r>
            <a:r>
              <a:rPr kumimoji="1" lang="en-US" altLang="ja-JP" dirty="0" err="1" smtClean="0"/>
              <a:t>def</a:t>
            </a:r>
            <a:endParaRPr kumimoji="1" lang="ja-JP" altLang="en-US" dirty="0"/>
          </a:p>
        </p:txBody>
      </p:sp>
      <p:cxnSp>
        <p:nvCxnSpPr>
          <p:cNvPr id="24" name="直線矢印コネクタ 23"/>
          <p:cNvCxnSpPr/>
          <p:nvPr/>
        </p:nvCxnSpPr>
        <p:spPr>
          <a:xfrm rot="10800000" flipV="1">
            <a:off x="3851920" y="2060848"/>
            <a:ext cx="36004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364088" y="5949280"/>
            <a:ext cx="3802130" cy="369332"/>
          </a:xfrm>
          <a:prstGeom prst="rect">
            <a:avLst/>
          </a:prstGeom>
          <a:noFill/>
        </p:spPr>
        <p:txBody>
          <a:bodyPr wrap="none" rtlCol="0">
            <a:spAutoFit/>
          </a:bodyPr>
          <a:lstStyle/>
          <a:p>
            <a:r>
              <a:rPr kumimoji="1" lang="en-US" altLang="ja-JP" dirty="0" smtClean="0"/>
              <a:t>※</a:t>
            </a:r>
            <a:r>
              <a:rPr kumimoji="1" lang="ja-JP" altLang="en-US" dirty="0" smtClean="0"/>
              <a:t>ここでは</a:t>
            </a:r>
            <a:r>
              <a:rPr kumimoji="1" lang="en-US" altLang="ja-JP" dirty="0" smtClean="0"/>
              <a:t> entry, exit </a:t>
            </a:r>
            <a:r>
              <a:rPr lang="ja-JP" altLang="en-US" dirty="0" smtClean="0"/>
              <a:t>を省略している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到達定義解析の</a:t>
            </a:r>
            <a:r>
              <a:rPr lang="ja-JP" altLang="en-US" dirty="0" smtClean="0"/>
              <a:t>具体例</a:t>
            </a:r>
            <a:endParaRPr kumimoji="1" lang="ja-JP" altLang="en-US" dirty="0"/>
          </a:p>
        </p:txBody>
      </p:sp>
      <p:sp>
        <p:nvSpPr>
          <p:cNvPr id="4" name="正方形/長方形 3"/>
          <p:cNvSpPr/>
          <p:nvPr/>
        </p:nvSpPr>
        <p:spPr>
          <a:xfrm>
            <a:off x="6804248" y="3140968"/>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804248" y="2060848"/>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300192" y="4077072"/>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236296" y="2924944"/>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984268" y="3609020"/>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6120172" y="3969060"/>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560332" y="3537012"/>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372200" y="2204864"/>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372200" y="3212976"/>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796136" y="4365104"/>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539552" y="4653136"/>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
        <p:nvSpPr>
          <p:cNvPr id="15" name="テキスト ボックス 14"/>
          <p:cNvSpPr txBox="1"/>
          <p:nvPr/>
        </p:nvSpPr>
        <p:spPr>
          <a:xfrm>
            <a:off x="539552" y="3573016"/>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
        <p:nvSpPr>
          <p:cNvPr id="20" name="テキスト ボックス 19"/>
          <p:cNvSpPr txBox="1"/>
          <p:nvPr/>
        </p:nvSpPr>
        <p:spPr>
          <a:xfrm>
            <a:off x="539552" y="1916832"/>
            <a:ext cx="4023858" cy="1200329"/>
          </a:xfrm>
          <a:prstGeom prst="rect">
            <a:avLst/>
          </a:prstGeom>
          <a:noFill/>
        </p:spPr>
        <p:txBody>
          <a:bodyPr wrap="none" rtlCol="0">
            <a:spAutoFit/>
          </a:bodyPr>
          <a:lstStyle/>
          <a:p>
            <a:r>
              <a:rPr kumimoji="1" lang="en-US" altLang="ja-JP" sz="2400" dirty="0" smtClean="0"/>
              <a:t>reach[B1] = </a:t>
            </a:r>
            <a:r>
              <a:rPr lang="en-US" altLang="ja-JP" sz="2400" dirty="0" smtClean="0"/>
              <a:t>Φ</a:t>
            </a:r>
          </a:p>
          <a:p>
            <a:r>
              <a:rPr kumimoji="1" lang="en-US" altLang="ja-JP" sz="2400" dirty="0" smtClean="0"/>
              <a:t>reach[B2] = {s1,s2,s5,s6,s7}</a:t>
            </a:r>
          </a:p>
          <a:p>
            <a:r>
              <a:rPr lang="en-US" altLang="ja-JP" sz="2400" dirty="0" smtClean="0"/>
              <a:t>reach[B3] = {</a:t>
            </a:r>
            <a:r>
              <a:rPr lang="en-US" altLang="ja-JP" sz="2400" u="sng" dirty="0" smtClean="0"/>
              <a:t>s1,s2,s5,s6,s7</a:t>
            </a:r>
            <a:r>
              <a:rPr lang="en-US" altLang="ja-JP" sz="2400" dirty="0" smtClean="0"/>
              <a:t>}</a:t>
            </a:r>
            <a:endParaRPr kumimoji="1" lang="en-US" altLang="ja-JP" sz="2400" dirty="0" smtClean="0"/>
          </a:p>
        </p:txBody>
      </p:sp>
      <p:sp>
        <p:nvSpPr>
          <p:cNvPr id="21" name="テキスト ボックス 20"/>
          <p:cNvSpPr txBox="1"/>
          <p:nvPr/>
        </p:nvSpPr>
        <p:spPr>
          <a:xfrm>
            <a:off x="3275856" y="3429000"/>
            <a:ext cx="2146742" cy="646331"/>
          </a:xfrm>
          <a:prstGeom prst="rect">
            <a:avLst/>
          </a:prstGeom>
          <a:noFill/>
        </p:spPr>
        <p:txBody>
          <a:bodyPr wrap="square" rtlCol="0">
            <a:spAutoFit/>
          </a:bodyPr>
          <a:lstStyle/>
          <a:p>
            <a:r>
              <a:rPr kumimoji="1" lang="en-US" altLang="ja-JP" dirty="0" smtClean="0"/>
              <a:t>B2</a:t>
            </a:r>
            <a:r>
              <a:rPr kumimoji="1" lang="ja-JP" altLang="en-US" dirty="0" smtClean="0"/>
              <a:t>∈</a:t>
            </a:r>
            <a:r>
              <a:rPr kumimoji="1" lang="en-US" altLang="ja-JP" dirty="0" err="1" smtClean="0"/>
              <a:t>pred</a:t>
            </a:r>
            <a:r>
              <a:rPr kumimoji="1" lang="en-US" altLang="ja-JP" dirty="0" smtClean="0"/>
              <a:t>(B3) </a:t>
            </a:r>
            <a:r>
              <a:rPr kumimoji="1" lang="ja-JP" altLang="en-US" dirty="0" smtClean="0"/>
              <a:t>の</a:t>
            </a:r>
            <a:r>
              <a:rPr lang="en-US" altLang="ja-JP" dirty="0" smtClean="0"/>
              <a:t>reach</a:t>
            </a:r>
            <a:r>
              <a:rPr lang="ja-JP" altLang="en-US" dirty="0" smtClean="0"/>
              <a:t>＼</a:t>
            </a:r>
            <a:r>
              <a:rPr lang="en-US" altLang="ja-JP" dirty="0" smtClean="0"/>
              <a:t>kill</a:t>
            </a:r>
            <a:endParaRPr kumimoji="1" lang="ja-JP" altLang="en-US" dirty="0"/>
          </a:p>
        </p:txBody>
      </p:sp>
      <p:cxnSp>
        <p:nvCxnSpPr>
          <p:cNvPr id="22" name="直線矢印コネクタ 21"/>
          <p:cNvCxnSpPr/>
          <p:nvPr/>
        </p:nvCxnSpPr>
        <p:spPr>
          <a:xfrm rot="10800000">
            <a:off x="3491880" y="3140968"/>
            <a:ext cx="36004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5364088" y="5949280"/>
            <a:ext cx="3802130" cy="369332"/>
          </a:xfrm>
          <a:prstGeom prst="rect">
            <a:avLst/>
          </a:prstGeom>
          <a:noFill/>
        </p:spPr>
        <p:txBody>
          <a:bodyPr wrap="none" rtlCol="0">
            <a:spAutoFit/>
          </a:bodyPr>
          <a:lstStyle/>
          <a:p>
            <a:r>
              <a:rPr kumimoji="1" lang="en-US" altLang="ja-JP" dirty="0" smtClean="0"/>
              <a:t>※</a:t>
            </a:r>
            <a:r>
              <a:rPr kumimoji="1" lang="ja-JP" altLang="en-US" dirty="0" smtClean="0"/>
              <a:t>ここでは</a:t>
            </a:r>
            <a:r>
              <a:rPr kumimoji="1" lang="en-US" altLang="ja-JP" dirty="0" smtClean="0"/>
              <a:t> entry, exit </a:t>
            </a:r>
            <a:r>
              <a:rPr lang="ja-JP" altLang="en-US" dirty="0" smtClean="0"/>
              <a:t>を省略している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到達定義解析の</a:t>
            </a:r>
            <a:r>
              <a:rPr lang="ja-JP" altLang="en-US" dirty="0" smtClean="0"/>
              <a:t>具体例</a:t>
            </a:r>
            <a:endParaRPr kumimoji="1" lang="ja-JP" altLang="en-US" dirty="0"/>
          </a:p>
        </p:txBody>
      </p:sp>
      <p:sp>
        <p:nvSpPr>
          <p:cNvPr id="4" name="正方形/長方形 3"/>
          <p:cNvSpPr/>
          <p:nvPr/>
        </p:nvSpPr>
        <p:spPr>
          <a:xfrm>
            <a:off x="6804248" y="3140968"/>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6804248" y="2060848"/>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300192" y="4077072"/>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8" name="直線矢印コネクタ 7"/>
          <p:cNvCxnSpPr>
            <a:stCxn id="5" idx="2"/>
            <a:endCxn id="4" idx="0"/>
          </p:cNvCxnSpPr>
          <p:nvPr/>
        </p:nvCxnSpPr>
        <p:spPr>
          <a:xfrm rot="5400000">
            <a:off x="7236296" y="2924944"/>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4" idx="2"/>
            <a:endCxn id="6" idx="0"/>
          </p:cNvCxnSpPr>
          <p:nvPr/>
        </p:nvCxnSpPr>
        <p:spPr>
          <a:xfrm rot="5400000">
            <a:off x="6984268" y="3609020"/>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6" idx="2"/>
            <a:endCxn id="4" idx="0"/>
          </p:cNvCxnSpPr>
          <p:nvPr/>
        </p:nvCxnSpPr>
        <p:spPr>
          <a:xfrm rot="5400000" flipH="1" flipV="1">
            <a:off x="6120172" y="3969060"/>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4" idx="2"/>
          </p:cNvCxnSpPr>
          <p:nvPr/>
        </p:nvCxnSpPr>
        <p:spPr>
          <a:xfrm rot="16200000" flipH="1">
            <a:off x="7560332" y="3537012"/>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6372200" y="2204864"/>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8" name="テキスト ボックス 17"/>
          <p:cNvSpPr txBox="1"/>
          <p:nvPr/>
        </p:nvSpPr>
        <p:spPr>
          <a:xfrm>
            <a:off x="6372200" y="3212976"/>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9" name="テキスト ボックス 18"/>
          <p:cNvSpPr txBox="1"/>
          <p:nvPr/>
        </p:nvSpPr>
        <p:spPr>
          <a:xfrm>
            <a:off x="5796136" y="4365104"/>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23" name="テキスト ボックス 22"/>
          <p:cNvSpPr txBox="1"/>
          <p:nvPr/>
        </p:nvSpPr>
        <p:spPr>
          <a:xfrm>
            <a:off x="539552" y="4653136"/>
            <a:ext cx="4896544" cy="1200329"/>
          </a:xfrm>
          <a:prstGeom prst="rect">
            <a:avLst/>
          </a:prstGeom>
          <a:noFill/>
        </p:spPr>
        <p:txBody>
          <a:bodyPr wrap="square" rtlCol="0">
            <a:spAutoFit/>
          </a:bodyPr>
          <a:lstStyle/>
          <a:p>
            <a:r>
              <a:rPr lang="en-US" altLang="ja-JP" sz="2400" dirty="0" smtClean="0"/>
              <a:t>kill[B1] = {s6, s7}</a:t>
            </a:r>
          </a:p>
          <a:p>
            <a:r>
              <a:rPr lang="en-US" altLang="ja-JP" sz="2400" dirty="0" smtClean="0"/>
              <a:t>kill[B2] = Φ</a:t>
            </a:r>
          </a:p>
          <a:p>
            <a:r>
              <a:rPr lang="en-US" altLang="ja-JP" sz="2400" dirty="0" smtClean="0"/>
              <a:t>kill[B3] = {s1, s2}</a:t>
            </a:r>
          </a:p>
        </p:txBody>
      </p:sp>
      <p:sp>
        <p:nvSpPr>
          <p:cNvPr id="15" name="テキスト ボックス 14"/>
          <p:cNvSpPr txBox="1"/>
          <p:nvPr/>
        </p:nvSpPr>
        <p:spPr>
          <a:xfrm>
            <a:off x="539552" y="3573016"/>
            <a:ext cx="4896544" cy="1200329"/>
          </a:xfrm>
          <a:prstGeom prst="rect">
            <a:avLst/>
          </a:prstGeom>
          <a:noFill/>
        </p:spPr>
        <p:txBody>
          <a:bodyPr wrap="square" rtlCol="0">
            <a:spAutoFit/>
          </a:bodyPr>
          <a:lstStyle/>
          <a:p>
            <a:r>
              <a:rPr lang="en-US" altLang="ja-JP" sz="2400" dirty="0" smtClean="0"/>
              <a:t>def</a:t>
            </a:r>
            <a:r>
              <a:rPr kumimoji="1" lang="en-US" altLang="ja-JP" sz="2400" dirty="0" smtClean="0"/>
              <a:t>[B1] = </a:t>
            </a:r>
            <a:r>
              <a:rPr lang="en-US" altLang="ja-JP" sz="2400" dirty="0" smtClean="0"/>
              <a:t>{s1, s2}</a:t>
            </a:r>
          </a:p>
          <a:p>
            <a:r>
              <a:rPr lang="en-US" altLang="ja-JP" sz="2400" dirty="0" smtClean="0"/>
              <a:t>def</a:t>
            </a:r>
            <a:r>
              <a:rPr kumimoji="1" lang="en-US" altLang="ja-JP" sz="2400" dirty="0" smtClean="0"/>
              <a:t>[B2] = </a:t>
            </a:r>
            <a:r>
              <a:rPr lang="en-US" altLang="ja-JP" sz="2400" dirty="0" smtClean="0"/>
              <a:t>Φ</a:t>
            </a:r>
            <a:endParaRPr kumimoji="1" lang="en-US" altLang="ja-JP" sz="2400" dirty="0" smtClean="0"/>
          </a:p>
          <a:p>
            <a:r>
              <a:rPr lang="en-US" altLang="ja-JP" sz="2400" dirty="0" smtClean="0"/>
              <a:t>def[B3] = {s5, s6, s7}</a:t>
            </a:r>
            <a:endParaRPr kumimoji="1" lang="ja-JP" altLang="en-US" sz="2400" dirty="0"/>
          </a:p>
        </p:txBody>
      </p:sp>
      <p:sp>
        <p:nvSpPr>
          <p:cNvPr id="20" name="テキスト ボックス 19"/>
          <p:cNvSpPr txBox="1"/>
          <p:nvPr/>
        </p:nvSpPr>
        <p:spPr>
          <a:xfrm>
            <a:off x="539552" y="1916832"/>
            <a:ext cx="4023858" cy="1200329"/>
          </a:xfrm>
          <a:prstGeom prst="rect">
            <a:avLst/>
          </a:prstGeom>
          <a:noFill/>
        </p:spPr>
        <p:txBody>
          <a:bodyPr wrap="none" rtlCol="0">
            <a:spAutoFit/>
          </a:bodyPr>
          <a:lstStyle/>
          <a:p>
            <a:r>
              <a:rPr kumimoji="1" lang="en-US" altLang="ja-JP" sz="2400" dirty="0" smtClean="0"/>
              <a:t>reach[B1] = </a:t>
            </a:r>
            <a:r>
              <a:rPr lang="en-US" altLang="ja-JP" sz="2400" dirty="0" smtClean="0"/>
              <a:t>Φ</a:t>
            </a:r>
          </a:p>
          <a:p>
            <a:r>
              <a:rPr kumimoji="1" lang="en-US" altLang="ja-JP" sz="2400" dirty="0" smtClean="0"/>
              <a:t>reach[B2] = {s1,s2,s5,s6,s7}</a:t>
            </a:r>
          </a:p>
          <a:p>
            <a:r>
              <a:rPr lang="en-US" altLang="ja-JP" sz="2400" dirty="0" smtClean="0"/>
              <a:t>reach[B3] = {s1,s2,s5,s6,s7}</a:t>
            </a:r>
            <a:endParaRPr kumimoji="1" lang="en-US" altLang="ja-JP" sz="2400" dirty="0" smtClean="0"/>
          </a:p>
        </p:txBody>
      </p:sp>
      <p:sp>
        <p:nvSpPr>
          <p:cNvPr id="21" name="テキスト ボックス 20"/>
          <p:cNvSpPr txBox="1"/>
          <p:nvPr/>
        </p:nvSpPr>
        <p:spPr>
          <a:xfrm>
            <a:off x="4499992" y="2348880"/>
            <a:ext cx="1031051" cy="369332"/>
          </a:xfrm>
          <a:prstGeom prst="rect">
            <a:avLst/>
          </a:prstGeom>
          <a:noFill/>
        </p:spPr>
        <p:txBody>
          <a:bodyPr wrap="none" rtlCol="0">
            <a:spAutoFit/>
          </a:bodyPr>
          <a:lstStyle/>
          <a:p>
            <a:r>
              <a:rPr kumimoji="1" lang="ja-JP" altLang="en-US" dirty="0" smtClean="0"/>
              <a:t>変化なし</a:t>
            </a:r>
            <a:endParaRPr kumimoji="1" lang="ja-JP" altLang="en-US" dirty="0"/>
          </a:p>
        </p:txBody>
      </p:sp>
      <p:sp>
        <p:nvSpPr>
          <p:cNvPr id="22" name="テキスト ボックス 21"/>
          <p:cNvSpPr txBox="1"/>
          <p:nvPr/>
        </p:nvSpPr>
        <p:spPr>
          <a:xfrm>
            <a:off x="4499992" y="2636912"/>
            <a:ext cx="1031051" cy="369332"/>
          </a:xfrm>
          <a:prstGeom prst="rect">
            <a:avLst/>
          </a:prstGeom>
          <a:noFill/>
        </p:spPr>
        <p:txBody>
          <a:bodyPr wrap="none" rtlCol="0">
            <a:spAutoFit/>
          </a:bodyPr>
          <a:lstStyle/>
          <a:p>
            <a:r>
              <a:rPr kumimoji="1" lang="ja-JP" altLang="en-US" dirty="0" smtClean="0"/>
              <a:t>変化なし</a:t>
            </a:r>
            <a:endParaRPr kumimoji="1" lang="ja-JP" altLang="en-US" dirty="0"/>
          </a:p>
        </p:txBody>
      </p:sp>
      <p:sp>
        <p:nvSpPr>
          <p:cNvPr id="24" name="テキスト ボックス 23"/>
          <p:cNvSpPr txBox="1"/>
          <p:nvPr/>
        </p:nvSpPr>
        <p:spPr>
          <a:xfrm>
            <a:off x="5361707" y="5949280"/>
            <a:ext cx="3802130" cy="369332"/>
          </a:xfrm>
          <a:prstGeom prst="rect">
            <a:avLst/>
          </a:prstGeom>
          <a:noFill/>
        </p:spPr>
        <p:txBody>
          <a:bodyPr wrap="none" rtlCol="0">
            <a:spAutoFit/>
          </a:bodyPr>
          <a:lstStyle/>
          <a:p>
            <a:r>
              <a:rPr kumimoji="1" lang="en-US" altLang="ja-JP" dirty="0" smtClean="0"/>
              <a:t>※</a:t>
            </a:r>
            <a:r>
              <a:rPr kumimoji="1" lang="ja-JP" altLang="en-US" dirty="0" smtClean="0"/>
              <a:t>ここでは</a:t>
            </a:r>
            <a:r>
              <a:rPr kumimoji="1" lang="en-US" altLang="ja-JP" dirty="0" smtClean="0"/>
              <a:t> entry, exit </a:t>
            </a:r>
            <a:r>
              <a:rPr lang="ja-JP" altLang="en-US" dirty="0" smtClean="0"/>
              <a:t>を省略している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ステートメント単位の到達定義解析</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lang="ja-JP" altLang="en-US" dirty="0" smtClean="0"/>
              <a:t>変数の到達定義解析の場合以下を計算</a:t>
            </a:r>
            <a:endParaRPr lang="en-US" altLang="ja-JP" dirty="0" smtClean="0"/>
          </a:p>
          <a:p>
            <a:pPr lvl="1"/>
            <a:r>
              <a:rPr lang="en-US" altLang="ja-JP" dirty="0" smtClean="0"/>
              <a:t>reach[s, x] : </a:t>
            </a:r>
            <a:r>
              <a:rPr lang="ja-JP" altLang="en-US" dirty="0" smtClean="0"/>
              <a:t>ステートメント</a:t>
            </a:r>
            <a:r>
              <a:rPr lang="en-US" altLang="ja-JP" dirty="0" smtClean="0"/>
              <a:t> s </a:t>
            </a:r>
            <a:r>
              <a:rPr lang="ja-JP" altLang="en-US" dirty="0" smtClean="0"/>
              <a:t>で使用されている変数</a:t>
            </a:r>
            <a:r>
              <a:rPr lang="en-US" altLang="ja-JP" dirty="0" smtClean="0"/>
              <a:t> x </a:t>
            </a:r>
            <a:r>
              <a:rPr lang="ja-JP" altLang="en-US" dirty="0" smtClean="0"/>
              <a:t>を定義している文集合</a:t>
            </a:r>
            <a:endParaRPr lang="en-US" altLang="ja-JP" dirty="0" smtClean="0"/>
          </a:p>
          <a:p>
            <a:pPr lvl="1"/>
            <a:endParaRPr lang="en-US" altLang="ja-JP" dirty="0" smtClean="0"/>
          </a:p>
          <a:p>
            <a:r>
              <a:rPr lang="en-US" altLang="ja-JP" dirty="0" smtClean="0"/>
              <a:t>s </a:t>
            </a:r>
            <a:r>
              <a:rPr lang="ja-JP" altLang="en-US" dirty="0" smtClean="0"/>
              <a:t>をブロック</a:t>
            </a:r>
            <a:r>
              <a:rPr lang="en-US" altLang="ja-JP" dirty="0" smtClean="0"/>
              <a:t> B </a:t>
            </a:r>
            <a:r>
              <a:rPr lang="ja-JP" altLang="en-US" dirty="0" smtClean="0"/>
              <a:t>の文とすると、</a:t>
            </a:r>
            <a:r>
              <a:rPr lang="en-US" altLang="ja-JP" dirty="0" smtClean="0"/>
              <a:t>reach[</a:t>
            </a:r>
            <a:r>
              <a:rPr lang="en-US" altLang="ja-JP" dirty="0" err="1" smtClean="0"/>
              <a:t>s,x</a:t>
            </a:r>
            <a:r>
              <a:rPr lang="en-US" altLang="ja-JP" dirty="0" smtClean="0"/>
              <a:t>] </a:t>
            </a:r>
            <a:r>
              <a:rPr lang="ja-JP" altLang="en-US" dirty="0" smtClean="0"/>
              <a:t>は</a:t>
            </a:r>
            <a:endParaRPr lang="en-US" altLang="ja-JP" dirty="0" smtClean="0"/>
          </a:p>
          <a:p>
            <a:pPr lvl="1"/>
            <a:r>
              <a:rPr lang="en-US" altLang="ja-JP" dirty="0" smtClean="0"/>
              <a:t>B </a:t>
            </a:r>
            <a:r>
              <a:rPr lang="ja-JP" altLang="en-US" dirty="0" smtClean="0"/>
              <a:t>内の</a:t>
            </a:r>
            <a:r>
              <a:rPr lang="en-US" altLang="ja-JP" dirty="0" smtClean="0"/>
              <a:t> s </a:t>
            </a:r>
            <a:r>
              <a:rPr lang="ja-JP" altLang="en-US" dirty="0" smtClean="0"/>
              <a:t>の先行命令が</a:t>
            </a:r>
            <a:r>
              <a:rPr lang="en-US" altLang="ja-JP" dirty="0" smtClean="0"/>
              <a:t> x </a:t>
            </a:r>
            <a:r>
              <a:rPr lang="ja-JP" altLang="en-US" dirty="0" smtClean="0"/>
              <a:t>を定義していれば</a:t>
            </a:r>
            <a:r>
              <a:rPr lang="en-US" altLang="ja-JP" dirty="0" smtClean="0"/>
              <a:t/>
            </a:r>
            <a:br>
              <a:rPr lang="en-US" altLang="ja-JP" dirty="0" smtClean="0"/>
            </a:br>
            <a:r>
              <a:rPr lang="ja-JP" altLang="en-US" dirty="0" smtClean="0"/>
              <a:t>それのみ</a:t>
            </a:r>
            <a:endParaRPr lang="en-US" altLang="ja-JP" dirty="0" smtClean="0"/>
          </a:p>
          <a:p>
            <a:pPr lvl="1"/>
            <a:r>
              <a:rPr lang="ja-JP" altLang="en-US" dirty="0" smtClean="0"/>
              <a:t>そうでなければ、</a:t>
            </a:r>
            <a:r>
              <a:rPr lang="en-US" altLang="ja-JP" dirty="0" smtClean="0"/>
              <a:t>reach[B] </a:t>
            </a:r>
            <a:r>
              <a:rPr lang="ja-JP" altLang="en-US" dirty="0" smtClean="0"/>
              <a:t>に含まれる</a:t>
            </a:r>
            <a:r>
              <a:rPr lang="en-US" altLang="ja-JP" dirty="0" smtClean="0"/>
              <a:t> x </a:t>
            </a:r>
            <a:br>
              <a:rPr lang="en-US" altLang="ja-JP" dirty="0" smtClean="0"/>
            </a:br>
            <a:r>
              <a:rPr lang="ja-JP" altLang="en-US" dirty="0" smtClean="0"/>
              <a:t>を定義している文集合</a:t>
            </a:r>
            <a:endParaRPr lang="en-US" altLang="ja-JP" dirty="0" smtClean="0"/>
          </a:p>
          <a:p>
            <a:r>
              <a:rPr lang="ja-JP" altLang="en-US" dirty="0" smtClean="0"/>
              <a:t>として計算できる</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lang="ja-JP" altLang="en-US" dirty="0"/>
              <a:t>ステートメント単位の到達定義</a:t>
            </a:r>
            <a:r>
              <a:rPr lang="ja-JP" altLang="en-US" dirty="0" smtClean="0"/>
              <a:t>解析の例</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例えば</a:t>
            </a:r>
            <a:r>
              <a:rPr lang="en-US" altLang="ja-JP" dirty="0" smtClean="0"/>
              <a:t> reach[s6,i] </a:t>
            </a:r>
            <a:r>
              <a:rPr lang="ja-JP" altLang="en-US" dirty="0" smtClean="0"/>
              <a:t>についてみてみる</a:t>
            </a:r>
            <a:endParaRPr lang="en-US" altLang="ja-JP" dirty="0" smtClean="0"/>
          </a:p>
          <a:p>
            <a:pPr lvl="1"/>
            <a:r>
              <a:rPr lang="en-US" altLang="ja-JP" dirty="0" smtClean="0"/>
              <a:t>B3 </a:t>
            </a:r>
            <a:r>
              <a:rPr lang="ja-JP" altLang="en-US" dirty="0" smtClean="0"/>
              <a:t>の先行命令</a:t>
            </a:r>
            <a:r>
              <a:rPr lang="en-US" altLang="ja-JP" dirty="0" smtClean="0"/>
              <a:t>(S4,s5)</a:t>
            </a:r>
            <a:r>
              <a:rPr lang="ja-JP" altLang="en-US" dirty="0" smtClean="0"/>
              <a:t>は</a:t>
            </a:r>
            <a:r>
              <a:rPr lang="en-US" altLang="ja-JP" dirty="0" smtClean="0"/>
              <a:t> I </a:t>
            </a:r>
            <a:r>
              <a:rPr lang="ja-JP" altLang="en-US" dirty="0" smtClean="0"/>
              <a:t>を定義しないので</a:t>
            </a:r>
            <a:r>
              <a:rPr lang="en-US" altLang="ja-JP" dirty="0" smtClean="0"/>
              <a:t>reach[B] </a:t>
            </a:r>
            <a:r>
              <a:rPr lang="ja-JP" altLang="en-US" dirty="0" smtClean="0"/>
              <a:t>を見る。</a:t>
            </a:r>
            <a:endParaRPr lang="en-US" altLang="ja-JP" dirty="0" smtClean="0"/>
          </a:p>
          <a:p>
            <a:pPr lvl="1"/>
            <a:r>
              <a:rPr lang="en-US" altLang="ja-JP" dirty="0" smtClean="0"/>
              <a:t>reach[B] </a:t>
            </a:r>
            <a:r>
              <a:rPr lang="ja-JP" altLang="en-US" dirty="0" smtClean="0"/>
              <a:t>内</a:t>
            </a:r>
            <a:r>
              <a:rPr lang="en-US" altLang="ja-JP" dirty="0" smtClean="0"/>
              <a:t> </a:t>
            </a:r>
            <a:r>
              <a:rPr lang="ja-JP" altLang="en-US" dirty="0" smtClean="0"/>
              <a:t>で</a:t>
            </a:r>
            <a:r>
              <a:rPr lang="en-US" altLang="ja-JP" dirty="0" smtClean="0"/>
              <a:t> </a:t>
            </a:r>
            <a:r>
              <a:rPr lang="en-US" altLang="ja-JP" dirty="0" err="1" smtClean="0"/>
              <a:t>i</a:t>
            </a:r>
            <a:r>
              <a:rPr lang="en-US" altLang="ja-JP" dirty="0" smtClean="0"/>
              <a:t> </a:t>
            </a:r>
            <a:r>
              <a:rPr lang="ja-JP" altLang="en-US" dirty="0" smtClean="0"/>
              <a:t>を定義している文は</a:t>
            </a:r>
            <a:r>
              <a:rPr lang="en-US" altLang="ja-JP" dirty="0" smtClean="0"/>
              <a:t/>
            </a:r>
            <a:br>
              <a:rPr lang="en-US" altLang="ja-JP" dirty="0" smtClean="0"/>
            </a:br>
            <a:r>
              <a:rPr lang="en-US" altLang="ja-JP" dirty="0" smtClean="0"/>
              <a:t>s1 </a:t>
            </a:r>
            <a:r>
              <a:rPr lang="ja-JP" altLang="en-US" dirty="0" smtClean="0"/>
              <a:t>と</a:t>
            </a:r>
            <a:r>
              <a:rPr lang="en-US" altLang="ja-JP" dirty="0" smtClean="0"/>
              <a:t> s6</a:t>
            </a:r>
          </a:p>
          <a:p>
            <a:pPr lvl="1"/>
            <a:endParaRPr lang="en-US" altLang="ja-JP" dirty="0" smtClean="0"/>
          </a:p>
          <a:p>
            <a:pPr lvl="1"/>
            <a:r>
              <a:rPr lang="ja-JP" altLang="en-US" dirty="0" smtClean="0"/>
              <a:t>従って</a:t>
            </a:r>
            <a:endParaRPr lang="en-US" altLang="ja-JP" dirty="0" smtClean="0"/>
          </a:p>
        </p:txBody>
      </p:sp>
      <p:sp>
        <p:nvSpPr>
          <p:cNvPr id="4" name="正方形/長方形 3"/>
          <p:cNvSpPr/>
          <p:nvPr/>
        </p:nvSpPr>
        <p:spPr>
          <a:xfrm>
            <a:off x="7020272" y="4293096"/>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7020272" y="3212976"/>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516216" y="5229200"/>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7" name="直線矢印コネクタ 6"/>
          <p:cNvCxnSpPr>
            <a:stCxn id="5" idx="2"/>
            <a:endCxn id="4" idx="0"/>
          </p:cNvCxnSpPr>
          <p:nvPr/>
        </p:nvCxnSpPr>
        <p:spPr>
          <a:xfrm rot="5400000">
            <a:off x="7452320" y="4077072"/>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4" idx="2"/>
            <a:endCxn id="6" idx="0"/>
          </p:cNvCxnSpPr>
          <p:nvPr/>
        </p:nvCxnSpPr>
        <p:spPr>
          <a:xfrm rot="5400000">
            <a:off x="7200292" y="4761148"/>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図形 8"/>
          <p:cNvCxnSpPr>
            <a:stCxn id="6" idx="2"/>
            <a:endCxn id="4" idx="0"/>
          </p:cNvCxnSpPr>
          <p:nvPr/>
        </p:nvCxnSpPr>
        <p:spPr>
          <a:xfrm rot="5400000" flipH="1" flipV="1">
            <a:off x="6336196" y="5121188"/>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4" idx="2"/>
          </p:cNvCxnSpPr>
          <p:nvPr/>
        </p:nvCxnSpPr>
        <p:spPr>
          <a:xfrm rot="16200000" flipH="1">
            <a:off x="7776356" y="4689140"/>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547664" y="5085184"/>
            <a:ext cx="2980303" cy="461665"/>
          </a:xfrm>
          <a:prstGeom prst="rect">
            <a:avLst/>
          </a:prstGeom>
          <a:noFill/>
        </p:spPr>
        <p:txBody>
          <a:bodyPr wrap="none" rtlCol="0">
            <a:spAutoFit/>
          </a:bodyPr>
          <a:lstStyle/>
          <a:p>
            <a:r>
              <a:rPr lang="en-US" altLang="ja-JP" sz="2400" dirty="0" smtClean="0"/>
              <a:t>reach[s6,i] = {s1, s6}</a:t>
            </a:r>
          </a:p>
        </p:txBody>
      </p:sp>
      <p:sp>
        <p:nvSpPr>
          <p:cNvPr id="12" name="テキスト ボックス 11"/>
          <p:cNvSpPr txBox="1"/>
          <p:nvPr/>
        </p:nvSpPr>
        <p:spPr>
          <a:xfrm>
            <a:off x="6516216" y="3429000"/>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3" name="テキスト ボックス 12"/>
          <p:cNvSpPr txBox="1"/>
          <p:nvPr/>
        </p:nvSpPr>
        <p:spPr>
          <a:xfrm>
            <a:off x="6516216" y="4437112"/>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5" name="テキスト ボックス 14"/>
          <p:cNvSpPr txBox="1"/>
          <p:nvPr/>
        </p:nvSpPr>
        <p:spPr>
          <a:xfrm>
            <a:off x="5940152" y="5589240"/>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16" name="正方形/長方形 15"/>
          <p:cNvSpPr/>
          <p:nvPr/>
        </p:nvSpPr>
        <p:spPr>
          <a:xfrm>
            <a:off x="1547664" y="4077072"/>
            <a:ext cx="4023858" cy="461665"/>
          </a:xfrm>
          <a:prstGeom prst="rect">
            <a:avLst/>
          </a:prstGeom>
        </p:spPr>
        <p:txBody>
          <a:bodyPr wrap="none">
            <a:spAutoFit/>
          </a:bodyPr>
          <a:lstStyle/>
          <a:p>
            <a:r>
              <a:rPr lang="en-US" altLang="ja-JP" sz="2400" dirty="0" smtClean="0"/>
              <a:t>reach[B3] = {s1,s2,s5,s6,s7}</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r>
              <a:rPr lang="ja-JP" altLang="en-US" dirty="0" smtClean="0"/>
              <a:t>最終結果</a:t>
            </a:r>
            <a:endParaRPr lang="en-US" altLang="ja-JP" dirty="0" smtClean="0"/>
          </a:p>
        </p:txBody>
      </p:sp>
      <p:sp>
        <p:nvSpPr>
          <p:cNvPr id="4" name="正方形/長方形 3"/>
          <p:cNvSpPr/>
          <p:nvPr/>
        </p:nvSpPr>
        <p:spPr>
          <a:xfrm>
            <a:off x="7020272" y="4293096"/>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7020272" y="3212976"/>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516216" y="5229200"/>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7" name="直線矢印コネクタ 6"/>
          <p:cNvCxnSpPr>
            <a:stCxn id="5" idx="2"/>
            <a:endCxn id="4" idx="0"/>
          </p:cNvCxnSpPr>
          <p:nvPr/>
        </p:nvCxnSpPr>
        <p:spPr>
          <a:xfrm rot="5400000">
            <a:off x="7452320" y="4077072"/>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4" idx="2"/>
            <a:endCxn id="6" idx="0"/>
          </p:cNvCxnSpPr>
          <p:nvPr/>
        </p:nvCxnSpPr>
        <p:spPr>
          <a:xfrm rot="5400000">
            <a:off x="7200292" y="4761148"/>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図形 8"/>
          <p:cNvCxnSpPr>
            <a:stCxn id="6" idx="2"/>
            <a:endCxn id="4" idx="0"/>
          </p:cNvCxnSpPr>
          <p:nvPr/>
        </p:nvCxnSpPr>
        <p:spPr>
          <a:xfrm rot="5400000" flipH="1" flipV="1">
            <a:off x="6336196" y="5121188"/>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4" idx="2"/>
          </p:cNvCxnSpPr>
          <p:nvPr/>
        </p:nvCxnSpPr>
        <p:spPr>
          <a:xfrm rot="16200000" flipH="1">
            <a:off x="7776356" y="4689140"/>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763688" y="2852936"/>
            <a:ext cx="3065263" cy="2308324"/>
          </a:xfrm>
          <a:prstGeom prst="rect">
            <a:avLst/>
          </a:prstGeom>
          <a:noFill/>
        </p:spPr>
        <p:txBody>
          <a:bodyPr wrap="none" rtlCol="0">
            <a:spAutoFit/>
          </a:bodyPr>
          <a:lstStyle/>
          <a:p>
            <a:r>
              <a:rPr lang="en-US" altLang="ja-JP" sz="2400" dirty="0" smtClean="0"/>
              <a:t>reach[s3, </a:t>
            </a:r>
            <a:r>
              <a:rPr lang="en-US" altLang="ja-JP" sz="2400" dirty="0" err="1" smtClean="0"/>
              <a:t>i</a:t>
            </a:r>
            <a:r>
              <a:rPr lang="en-US" altLang="ja-JP" sz="2400" dirty="0" smtClean="0"/>
              <a:t>] = {s1, s6}</a:t>
            </a:r>
          </a:p>
          <a:p>
            <a:r>
              <a:rPr lang="en-US" altLang="ja-JP" sz="2400" dirty="0" smtClean="0"/>
              <a:t>reach[s4, </a:t>
            </a:r>
            <a:r>
              <a:rPr lang="en-US" altLang="ja-JP" sz="2400" dirty="0" err="1" smtClean="0"/>
              <a:t>i</a:t>
            </a:r>
            <a:r>
              <a:rPr lang="en-US" altLang="ja-JP" sz="2400" dirty="0" smtClean="0"/>
              <a:t>] = {s1, s6}</a:t>
            </a:r>
          </a:p>
          <a:p>
            <a:r>
              <a:rPr lang="en-US" altLang="ja-JP" sz="2400" dirty="0" smtClean="0"/>
              <a:t>reach[s5,t]  = {s4}</a:t>
            </a:r>
          </a:p>
          <a:p>
            <a:r>
              <a:rPr lang="en-US" altLang="ja-JP" sz="2400" dirty="0" smtClean="0"/>
              <a:t>reach[s6,i] = {s1, s6}</a:t>
            </a:r>
          </a:p>
          <a:p>
            <a:r>
              <a:rPr kumimoji="1" lang="en-US" altLang="ja-JP" sz="2400" dirty="0" smtClean="0"/>
              <a:t>reach[s7,s] = {s2, s7}</a:t>
            </a:r>
          </a:p>
          <a:p>
            <a:r>
              <a:rPr lang="en-US" altLang="ja-JP" sz="2400" dirty="0" smtClean="0"/>
              <a:t>reach[s7,t] = {s5}</a:t>
            </a:r>
            <a:endParaRPr kumimoji="1" lang="ja-JP" altLang="en-US" sz="2400" dirty="0"/>
          </a:p>
        </p:txBody>
      </p:sp>
      <p:sp>
        <p:nvSpPr>
          <p:cNvPr id="12" name="テキスト ボックス 11"/>
          <p:cNvSpPr txBox="1"/>
          <p:nvPr/>
        </p:nvSpPr>
        <p:spPr>
          <a:xfrm>
            <a:off x="6516216" y="3429000"/>
            <a:ext cx="466794" cy="369332"/>
          </a:xfrm>
          <a:prstGeom prst="rect">
            <a:avLst/>
          </a:prstGeom>
          <a:noFill/>
        </p:spPr>
        <p:txBody>
          <a:bodyPr wrap="none" rtlCol="0">
            <a:spAutoFit/>
          </a:bodyPr>
          <a:lstStyle/>
          <a:p>
            <a:r>
              <a:rPr kumimoji="1" lang="en-US" altLang="ja-JP" dirty="0" smtClean="0"/>
              <a:t>B1</a:t>
            </a:r>
            <a:endParaRPr kumimoji="1" lang="ja-JP" altLang="en-US" dirty="0"/>
          </a:p>
        </p:txBody>
      </p:sp>
      <p:sp>
        <p:nvSpPr>
          <p:cNvPr id="13" name="テキスト ボックス 12"/>
          <p:cNvSpPr txBox="1"/>
          <p:nvPr/>
        </p:nvSpPr>
        <p:spPr>
          <a:xfrm>
            <a:off x="6516216" y="4437112"/>
            <a:ext cx="466794" cy="369332"/>
          </a:xfrm>
          <a:prstGeom prst="rect">
            <a:avLst/>
          </a:prstGeom>
          <a:noFill/>
        </p:spPr>
        <p:txBody>
          <a:bodyPr wrap="none" rtlCol="0">
            <a:spAutoFit/>
          </a:bodyPr>
          <a:lstStyle/>
          <a:p>
            <a:r>
              <a:rPr kumimoji="1" lang="en-US" altLang="ja-JP" dirty="0" smtClean="0"/>
              <a:t>B2</a:t>
            </a:r>
            <a:endParaRPr kumimoji="1" lang="ja-JP" altLang="en-US" dirty="0"/>
          </a:p>
        </p:txBody>
      </p:sp>
      <p:sp>
        <p:nvSpPr>
          <p:cNvPr id="15" name="テキスト ボックス 14"/>
          <p:cNvSpPr txBox="1"/>
          <p:nvPr/>
        </p:nvSpPr>
        <p:spPr>
          <a:xfrm>
            <a:off x="5940152" y="5589240"/>
            <a:ext cx="466794" cy="369332"/>
          </a:xfrm>
          <a:prstGeom prst="rect">
            <a:avLst/>
          </a:prstGeom>
          <a:noFill/>
        </p:spPr>
        <p:txBody>
          <a:bodyPr wrap="none" rtlCol="0">
            <a:spAutoFit/>
          </a:bodyPr>
          <a:lstStyle/>
          <a:p>
            <a:r>
              <a:rPr kumimoji="1" lang="en-US" altLang="ja-JP" dirty="0" smtClean="0"/>
              <a:t>B3</a:t>
            </a:r>
            <a:endParaRPr kumimoji="1" lang="ja-JP" altLang="en-US" dirty="0"/>
          </a:p>
        </p:txBody>
      </p:sp>
      <p:sp>
        <p:nvSpPr>
          <p:cNvPr id="16" name="タイトル 1"/>
          <p:cNvSpPr>
            <a:spLocks noGrp="1"/>
          </p:cNvSpPr>
          <p:nvPr>
            <p:ph type="title"/>
          </p:nvPr>
        </p:nvSpPr>
        <p:spPr>
          <a:xfrm>
            <a:off x="0" y="274638"/>
            <a:ext cx="9144000" cy="1143000"/>
          </a:xfrm>
        </p:spPr>
        <p:txBody>
          <a:bodyPr>
            <a:normAutofit fontScale="90000"/>
          </a:bodyPr>
          <a:lstStyle/>
          <a:p>
            <a:r>
              <a:rPr lang="ja-JP" altLang="en-US" dirty="0"/>
              <a:t>ステートメント単位の到達定義</a:t>
            </a:r>
            <a:r>
              <a:rPr lang="ja-JP" altLang="en-US" dirty="0" smtClean="0"/>
              <a:t>解析の例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定義使用解析</a:t>
            </a:r>
            <a:endParaRPr kumimoji="1" lang="ja-JP" altLang="en-US" dirty="0"/>
          </a:p>
        </p:txBody>
      </p:sp>
      <p:sp>
        <p:nvSpPr>
          <p:cNvPr id="3" name="コンテンツ プレースホルダ 2"/>
          <p:cNvSpPr>
            <a:spLocks noGrp="1"/>
          </p:cNvSpPr>
          <p:nvPr>
            <p:ph idx="1"/>
          </p:nvPr>
        </p:nvSpPr>
        <p:spPr>
          <a:xfrm>
            <a:off x="457200" y="1600200"/>
            <a:ext cx="8686800" cy="4525963"/>
          </a:xfrm>
        </p:spPr>
        <p:txBody>
          <a:bodyPr/>
          <a:lstStyle/>
          <a:p>
            <a:r>
              <a:rPr lang="ja-JP" altLang="en-US" dirty="0" smtClean="0"/>
              <a:t>以下を計算する</a:t>
            </a:r>
            <a:endParaRPr lang="en-US" altLang="ja-JP" dirty="0" smtClean="0"/>
          </a:p>
          <a:p>
            <a:pPr lvl="1"/>
            <a:r>
              <a:rPr lang="en-US" altLang="ja-JP" dirty="0" smtClean="0"/>
              <a:t>use[s] : </a:t>
            </a:r>
            <a:r>
              <a:rPr lang="ja-JP" altLang="en-US" dirty="0" smtClean="0"/>
              <a:t>ステートメント</a:t>
            </a:r>
            <a:r>
              <a:rPr lang="en-US" altLang="ja-JP" dirty="0" smtClean="0"/>
              <a:t> s </a:t>
            </a:r>
            <a:r>
              <a:rPr lang="ja-JP" altLang="en-US" dirty="0" smtClean="0"/>
              <a:t>で定義されている変数</a:t>
            </a:r>
            <a:r>
              <a:rPr lang="en-US" altLang="ja-JP" dirty="0" smtClean="0"/>
              <a:t> x </a:t>
            </a:r>
            <a:br>
              <a:rPr lang="en-US" altLang="ja-JP" dirty="0" smtClean="0"/>
            </a:br>
            <a:r>
              <a:rPr lang="ja-JP" altLang="en-US" dirty="0" smtClean="0"/>
              <a:t>を使用している文集合</a:t>
            </a:r>
            <a:endParaRPr lang="en-US" altLang="ja-JP" dirty="0" smtClean="0"/>
          </a:p>
          <a:p>
            <a:r>
              <a:rPr lang="ja-JP" altLang="en-US" dirty="0" smtClean="0"/>
              <a:t>計算方法</a:t>
            </a:r>
            <a:endParaRPr lang="en-US" altLang="ja-JP" dirty="0" smtClean="0"/>
          </a:p>
          <a:p>
            <a:pPr lvl="1"/>
            <a:r>
              <a:rPr lang="en-US" altLang="ja-JP" dirty="0" smtClean="0"/>
              <a:t>use[s] = { t | s </a:t>
            </a:r>
            <a:r>
              <a:rPr lang="ja-JP" altLang="en-US" dirty="0" smtClean="0"/>
              <a:t>∈ </a:t>
            </a:r>
            <a:r>
              <a:rPr lang="en-US" altLang="ja-JP" dirty="0" smtClean="0"/>
              <a:t>reach[t, x], x </a:t>
            </a:r>
            <a:r>
              <a:rPr lang="ja-JP" altLang="en-US" dirty="0" smtClean="0"/>
              <a:t>は</a:t>
            </a:r>
            <a:r>
              <a:rPr lang="en-US" altLang="ja-JP" dirty="0" smtClean="0"/>
              <a:t> s </a:t>
            </a:r>
            <a:r>
              <a:rPr lang="ja-JP" altLang="en-US" dirty="0" smtClean="0"/>
              <a:t>が定義する変数</a:t>
            </a:r>
            <a:r>
              <a:rPr lang="en-US" altLang="ja-JP" dirty="0" smtClean="0"/>
              <a:t>}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マシン依存性による最適化の分類</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lang="ja-JP" altLang="en-US" dirty="0" smtClean="0"/>
              <a:t>マシン</a:t>
            </a:r>
            <a:r>
              <a:rPr kumimoji="1" lang="ja-JP" altLang="en-US" dirty="0" smtClean="0"/>
              <a:t>非依存</a:t>
            </a:r>
            <a:endParaRPr kumimoji="1" lang="en-US" altLang="ja-JP" dirty="0" smtClean="0"/>
          </a:p>
          <a:p>
            <a:pPr lvl="1"/>
            <a:r>
              <a:rPr lang="ja-JP" altLang="en-US" dirty="0" smtClean="0"/>
              <a:t>静的に評価出来る部分をコンパイル時に計算</a:t>
            </a:r>
            <a:endParaRPr lang="en-US" altLang="ja-JP" dirty="0" smtClean="0"/>
          </a:p>
          <a:p>
            <a:pPr lvl="1"/>
            <a:r>
              <a:rPr kumimoji="1" lang="ja-JP" altLang="en-US" dirty="0" smtClean="0"/>
              <a:t>無駄な評価・計算を減らす</a:t>
            </a:r>
            <a:endParaRPr kumimoji="1" lang="en-US" altLang="ja-JP" dirty="0" smtClean="0"/>
          </a:p>
          <a:p>
            <a:r>
              <a:rPr lang="ja-JP" altLang="en-US" dirty="0" smtClean="0"/>
              <a:t>マシン依存</a:t>
            </a:r>
            <a:endParaRPr lang="en-US" altLang="ja-JP" dirty="0" smtClean="0"/>
          </a:p>
          <a:p>
            <a:pPr lvl="1"/>
            <a:r>
              <a:rPr lang="ja-JP" altLang="en-US" dirty="0" smtClean="0"/>
              <a:t>パイプライン効率を上げる</a:t>
            </a:r>
            <a:endParaRPr lang="en-US" altLang="ja-JP" dirty="0" smtClean="0"/>
          </a:p>
          <a:p>
            <a:pPr lvl="1"/>
            <a:r>
              <a:rPr kumimoji="1" lang="ja-JP" altLang="en-US" dirty="0" smtClean="0"/>
              <a:t>キャッシュ効率を上げる</a:t>
            </a:r>
            <a:endParaRPr kumimoji="1" lang="en-US" altLang="ja-JP" dirty="0" smtClean="0"/>
          </a:p>
          <a:p>
            <a:r>
              <a:rPr lang="ja-JP" altLang="en-US" dirty="0" smtClean="0"/>
              <a:t>両者に関係</a:t>
            </a:r>
            <a:endParaRPr lang="en-US" altLang="ja-JP" dirty="0" smtClean="0"/>
          </a:p>
          <a:p>
            <a:pPr lvl="1"/>
            <a:r>
              <a:rPr lang="ja-JP" altLang="en-US" dirty="0" smtClean="0"/>
              <a:t>並列度を上げる</a:t>
            </a:r>
            <a:endParaRPr lang="en-US" altLang="ja-JP" dirty="0" smtClean="0"/>
          </a:p>
          <a:p>
            <a:pPr lvl="1"/>
            <a:r>
              <a:rPr lang="ja-JP" altLang="en-US" dirty="0" smtClean="0"/>
              <a:t>オーバヘッド除去</a:t>
            </a:r>
            <a:endParaRPr lang="en-US" altLang="ja-JP" dirty="0" smtClean="0"/>
          </a:p>
          <a:p>
            <a:pPr lvl="1"/>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定義使用</a:t>
            </a:r>
            <a:r>
              <a:rPr lang="ja-JP" altLang="en-US" dirty="0" smtClean="0"/>
              <a:t>解析の</a:t>
            </a:r>
            <a:r>
              <a:rPr kumimoji="1" lang="ja-JP" altLang="en-US" dirty="0" smtClean="0"/>
              <a:t>例</a:t>
            </a:r>
            <a:endParaRPr kumimoji="1" lang="ja-JP" altLang="en-US" dirty="0"/>
          </a:p>
        </p:txBody>
      </p:sp>
      <p:sp>
        <p:nvSpPr>
          <p:cNvPr id="4" name="正方形/長方形 3"/>
          <p:cNvSpPr/>
          <p:nvPr/>
        </p:nvSpPr>
        <p:spPr>
          <a:xfrm>
            <a:off x="7020272" y="4293096"/>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s3: if </a:t>
            </a:r>
            <a:r>
              <a:rPr kumimoji="1" lang="en-US" altLang="ja-JP" dirty="0" err="1" smtClean="0"/>
              <a:t>i</a:t>
            </a:r>
            <a:r>
              <a:rPr kumimoji="1" lang="en-US" altLang="ja-JP" dirty="0" smtClean="0"/>
              <a:t> &lt; 100</a:t>
            </a:r>
            <a:endParaRPr kumimoji="1" lang="ja-JP" altLang="en-US" dirty="0"/>
          </a:p>
        </p:txBody>
      </p:sp>
      <p:sp>
        <p:nvSpPr>
          <p:cNvPr id="5" name="正方形/長方形 4"/>
          <p:cNvSpPr/>
          <p:nvPr/>
        </p:nvSpPr>
        <p:spPr>
          <a:xfrm>
            <a:off x="7020272" y="3212976"/>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s1: </a:t>
            </a:r>
            <a:r>
              <a:rPr kumimoji="1" lang="en-US" altLang="ja-JP" dirty="0" err="1" smtClean="0"/>
              <a:t>i</a:t>
            </a:r>
            <a:r>
              <a:rPr kumimoji="1" lang="en-US" altLang="ja-JP" dirty="0" smtClean="0"/>
              <a:t> = 0</a:t>
            </a:r>
            <a:endParaRPr lang="en-US" altLang="ja-JP" dirty="0" smtClean="0"/>
          </a:p>
          <a:p>
            <a:r>
              <a:rPr kumimoji="1" lang="en-US" altLang="ja-JP" dirty="0" smtClean="0"/>
              <a:t>s2: s = 0</a:t>
            </a:r>
            <a:endParaRPr kumimoji="1" lang="ja-JP" altLang="en-US" dirty="0"/>
          </a:p>
        </p:txBody>
      </p:sp>
      <p:sp>
        <p:nvSpPr>
          <p:cNvPr id="6" name="正方形/長方形 5"/>
          <p:cNvSpPr/>
          <p:nvPr/>
        </p:nvSpPr>
        <p:spPr>
          <a:xfrm>
            <a:off x="6516216" y="5229200"/>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t>s6: </a:t>
            </a:r>
            <a:r>
              <a:rPr lang="en-US" altLang="ja-JP" dirty="0" err="1" smtClean="0"/>
              <a:t>i</a:t>
            </a:r>
            <a:r>
              <a:rPr lang="en-US" altLang="ja-JP" dirty="0" smtClean="0"/>
              <a:t> = </a:t>
            </a:r>
            <a:r>
              <a:rPr lang="en-US" altLang="ja-JP" dirty="0" err="1" smtClean="0"/>
              <a:t>i</a:t>
            </a:r>
            <a:r>
              <a:rPr lang="en-US" altLang="ja-JP" dirty="0" smtClean="0"/>
              <a:t> + 1</a:t>
            </a:r>
          </a:p>
          <a:p>
            <a:r>
              <a:rPr kumimoji="1" lang="en-US" altLang="ja-JP" dirty="0" smtClean="0"/>
              <a:t>s7: s = s + </a:t>
            </a:r>
            <a:r>
              <a:rPr lang="en-US" altLang="ja-JP" dirty="0" smtClean="0"/>
              <a:t>t</a:t>
            </a:r>
            <a:endParaRPr kumimoji="1" lang="ja-JP" altLang="en-US" dirty="0"/>
          </a:p>
        </p:txBody>
      </p:sp>
      <p:cxnSp>
        <p:nvCxnSpPr>
          <p:cNvPr id="7" name="直線矢印コネクタ 6"/>
          <p:cNvCxnSpPr>
            <a:stCxn id="5" idx="2"/>
            <a:endCxn id="4" idx="0"/>
          </p:cNvCxnSpPr>
          <p:nvPr/>
        </p:nvCxnSpPr>
        <p:spPr>
          <a:xfrm rot="5400000">
            <a:off x="7452320" y="4077072"/>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4" idx="2"/>
            <a:endCxn id="6" idx="0"/>
          </p:cNvCxnSpPr>
          <p:nvPr/>
        </p:nvCxnSpPr>
        <p:spPr>
          <a:xfrm rot="5400000">
            <a:off x="7200292" y="4761148"/>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図形 8"/>
          <p:cNvCxnSpPr>
            <a:stCxn id="6" idx="2"/>
            <a:endCxn id="4" idx="0"/>
          </p:cNvCxnSpPr>
          <p:nvPr/>
        </p:nvCxnSpPr>
        <p:spPr>
          <a:xfrm rot="5400000" flipH="1" flipV="1">
            <a:off x="6336196" y="5121188"/>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4" idx="2"/>
          </p:cNvCxnSpPr>
          <p:nvPr/>
        </p:nvCxnSpPr>
        <p:spPr>
          <a:xfrm rot="16200000" flipH="1">
            <a:off x="7776356" y="4689140"/>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403648" y="1844824"/>
            <a:ext cx="3047629" cy="2308324"/>
          </a:xfrm>
          <a:prstGeom prst="rect">
            <a:avLst/>
          </a:prstGeom>
          <a:noFill/>
        </p:spPr>
        <p:txBody>
          <a:bodyPr wrap="none" rtlCol="0">
            <a:spAutoFit/>
          </a:bodyPr>
          <a:lstStyle/>
          <a:p>
            <a:r>
              <a:rPr lang="en-US" altLang="ja-JP" sz="2400" dirty="0" smtClean="0"/>
              <a:t>use[s1] = {s3, s4, s6}</a:t>
            </a:r>
          </a:p>
          <a:p>
            <a:r>
              <a:rPr lang="en-US" altLang="ja-JP" sz="2400" dirty="0" smtClean="0"/>
              <a:t>use[s2] = {s7}</a:t>
            </a:r>
          </a:p>
          <a:p>
            <a:r>
              <a:rPr lang="en-US" altLang="ja-JP" sz="2400" dirty="0" smtClean="0"/>
              <a:t>use[s4] = {s5}</a:t>
            </a:r>
          </a:p>
          <a:p>
            <a:r>
              <a:rPr lang="en-US" altLang="ja-JP" sz="2400" dirty="0" smtClean="0"/>
              <a:t>use[s5] = {s7}</a:t>
            </a:r>
          </a:p>
          <a:p>
            <a:r>
              <a:rPr lang="en-US" altLang="ja-JP" sz="2400" dirty="0" smtClean="0"/>
              <a:t>use[s6] = {s3, s4, s6}</a:t>
            </a:r>
          </a:p>
          <a:p>
            <a:r>
              <a:rPr lang="en-US" altLang="ja-JP" sz="2400" dirty="0" smtClean="0"/>
              <a:t>use[s7] = {s7}</a:t>
            </a:r>
          </a:p>
        </p:txBody>
      </p:sp>
      <p:sp>
        <p:nvSpPr>
          <p:cNvPr id="12" name="テキスト ボックス 11"/>
          <p:cNvSpPr txBox="1"/>
          <p:nvPr/>
        </p:nvSpPr>
        <p:spPr>
          <a:xfrm>
            <a:off x="1403648" y="4437112"/>
            <a:ext cx="3065263" cy="2308324"/>
          </a:xfrm>
          <a:prstGeom prst="rect">
            <a:avLst/>
          </a:prstGeom>
          <a:noFill/>
        </p:spPr>
        <p:txBody>
          <a:bodyPr wrap="none" rtlCol="0">
            <a:spAutoFit/>
          </a:bodyPr>
          <a:lstStyle/>
          <a:p>
            <a:r>
              <a:rPr lang="en-US" altLang="ja-JP" sz="2400" dirty="0" smtClean="0"/>
              <a:t>reach[s3, </a:t>
            </a:r>
            <a:r>
              <a:rPr lang="en-US" altLang="ja-JP" sz="2400" dirty="0" err="1" smtClean="0"/>
              <a:t>i</a:t>
            </a:r>
            <a:r>
              <a:rPr lang="en-US" altLang="ja-JP" sz="2400" dirty="0" smtClean="0"/>
              <a:t>] = {s1, s6}</a:t>
            </a:r>
          </a:p>
          <a:p>
            <a:r>
              <a:rPr lang="en-US" altLang="ja-JP" sz="2400" dirty="0" smtClean="0"/>
              <a:t>reach[s4, </a:t>
            </a:r>
            <a:r>
              <a:rPr lang="en-US" altLang="ja-JP" sz="2400" dirty="0" err="1" smtClean="0"/>
              <a:t>i</a:t>
            </a:r>
            <a:r>
              <a:rPr lang="en-US" altLang="ja-JP" sz="2400" dirty="0" smtClean="0"/>
              <a:t>] = {s1, s6}</a:t>
            </a:r>
          </a:p>
          <a:p>
            <a:r>
              <a:rPr lang="en-US" altLang="ja-JP" sz="2400" dirty="0" smtClean="0"/>
              <a:t>reach[s5,t]  = {s4}</a:t>
            </a:r>
          </a:p>
          <a:p>
            <a:r>
              <a:rPr lang="en-US" altLang="ja-JP" sz="2400" dirty="0" smtClean="0"/>
              <a:t>reach[s6,i] = {s1, s6}</a:t>
            </a:r>
          </a:p>
          <a:p>
            <a:r>
              <a:rPr kumimoji="1" lang="en-US" altLang="ja-JP" sz="2400" dirty="0" smtClean="0"/>
              <a:t>reach[s7,s] = {s2, s7}</a:t>
            </a:r>
          </a:p>
          <a:p>
            <a:r>
              <a:rPr lang="en-US" altLang="ja-JP" sz="2400" dirty="0" smtClean="0"/>
              <a:t>reach[s7,t] = {s5}</a:t>
            </a:r>
            <a:endParaRPr kumimoji="1" lang="ja-JP" altLang="en-US" sz="2400" dirty="0"/>
          </a:p>
        </p:txBody>
      </p:sp>
      <p:sp>
        <p:nvSpPr>
          <p:cNvPr id="13" name="上矢印 12"/>
          <p:cNvSpPr/>
          <p:nvPr/>
        </p:nvSpPr>
        <p:spPr>
          <a:xfrm>
            <a:off x="2411760" y="4221088"/>
            <a:ext cx="1224136" cy="2160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実際の最適化の例</a:t>
            </a:r>
            <a:r>
              <a:rPr kumimoji="1" lang="en-US" altLang="ja-JP" dirty="0" smtClean="0"/>
              <a:t>: </a:t>
            </a:r>
            <a:r>
              <a:rPr kumimoji="1" lang="ja-JP" altLang="en-US" dirty="0" smtClean="0"/>
              <a:t>コピー伝播</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変数の到達定義解析・定義使用解析を利用</a:t>
            </a:r>
            <a:endParaRPr kumimoji="1" lang="ja-JP" altLang="en-US" dirty="0"/>
          </a:p>
        </p:txBody>
      </p:sp>
      <p:sp>
        <p:nvSpPr>
          <p:cNvPr id="4" name="テキスト ボックス 3"/>
          <p:cNvSpPr txBox="1"/>
          <p:nvPr/>
        </p:nvSpPr>
        <p:spPr>
          <a:xfrm>
            <a:off x="611560" y="2087463"/>
            <a:ext cx="7992888" cy="4339650"/>
          </a:xfrm>
          <a:prstGeom prst="rect">
            <a:avLst/>
          </a:prstGeom>
          <a:noFill/>
        </p:spPr>
        <p:txBody>
          <a:bodyPr wrap="square" rtlCol="0">
            <a:spAutoFit/>
          </a:bodyPr>
          <a:lstStyle/>
          <a:p>
            <a:r>
              <a:rPr lang="en-US" altLang="ja-JP" sz="2000" dirty="0" err="1" smtClean="0"/>
              <a:t>copyprop</a:t>
            </a:r>
            <a:r>
              <a:rPr kumimoji="1" lang="en-US" altLang="ja-JP" sz="2000" dirty="0" smtClean="0"/>
              <a:t>(</a:t>
            </a:r>
            <a:r>
              <a:rPr kumimoji="1" lang="en-US" altLang="ja-JP" sz="2000" dirty="0" err="1" smtClean="0"/>
              <a:t>prog</a:t>
            </a:r>
            <a:r>
              <a:rPr kumimoji="1" lang="en-US" altLang="ja-JP" sz="2000" dirty="0" smtClean="0"/>
              <a:t>) {</a:t>
            </a:r>
          </a:p>
          <a:p>
            <a:r>
              <a:rPr lang="en-US" altLang="ja-JP" sz="2000" dirty="0" smtClean="0"/>
              <a:t>    </a:t>
            </a:r>
            <a:r>
              <a:rPr lang="en-US" altLang="ja-JP" sz="2000" dirty="0" err="1" smtClean="0"/>
              <a:t>worklist</a:t>
            </a:r>
            <a:r>
              <a:rPr lang="en-US" altLang="ja-JP" sz="2000" dirty="0" smtClean="0"/>
              <a:t> :=</a:t>
            </a:r>
            <a:r>
              <a:rPr lang="ja-JP" altLang="en-US" sz="2000" dirty="0" smtClean="0"/>
              <a:t> </a:t>
            </a:r>
            <a:r>
              <a:rPr lang="en-US" altLang="ja-JP" sz="2000" dirty="0" smtClean="0"/>
              <a:t>(let x = v(</a:t>
            </a:r>
            <a:r>
              <a:rPr lang="ja-JP" altLang="en-US" sz="2000" dirty="0" smtClean="0"/>
              <a:t>変数</a:t>
            </a:r>
            <a:r>
              <a:rPr lang="en-US" altLang="ja-JP" sz="2000" dirty="0" smtClean="0"/>
              <a:t>)</a:t>
            </a:r>
            <a:r>
              <a:rPr lang="ja-JP" altLang="en-US" sz="2000" dirty="0" smtClean="0"/>
              <a:t>の形の文</a:t>
            </a:r>
            <a:r>
              <a:rPr lang="en-US" altLang="ja-JP" sz="2000" dirty="0" smtClean="0"/>
              <a:t>)</a:t>
            </a:r>
            <a:endParaRPr lang="en-US" altLang="ja-JP" sz="2000" u="sng" dirty="0" smtClean="0"/>
          </a:p>
          <a:p>
            <a:r>
              <a:rPr kumimoji="1" lang="en-US" altLang="ja-JP" sz="2000" dirty="0" smtClean="0"/>
              <a:t>    while (</a:t>
            </a:r>
            <a:r>
              <a:rPr kumimoji="1" lang="en-US" altLang="ja-JP" sz="2000" dirty="0" err="1" smtClean="0"/>
              <a:t>worklist</a:t>
            </a:r>
            <a:r>
              <a:rPr kumimoji="1" lang="en-US" altLang="ja-JP" sz="2000" dirty="0" smtClean="0"/>
              <a:t> != Φ) {</a:t>
            </a:r>
          </a:p>
          <a:p>
            <a:r>
              <a:rPr lang="en-US" altLang="ja-JP" sz="2000" dirty="0" smtClean="0"/>
              <a:t>        s := worklist.pop</a:t>
            </a:r>
          </a:p>
          <a:p>
            <a:r>
              <a:rPr kumimoji="1" lang="en-US" altLang="ja-JP" sz="2000" dirty="0" smtClean="0"/>
              <a:t>        </a:t>
            </a:r>
            <a:r>
              <a:rPr kumimoji="1" lang="en-US" altLang="ja-JP" sz="2000" dirty="0" err="1" smtClean="0"/>
              <a:t>foreach</a:t>
            </a:r>
            <a:r>
              <a:rPr lang="en-US" altLang="ja-JP" sz="2000" dirty="0" smtClean="0"/>
              <a:t>(t in use[s]) {</a:t>
            </a:r>
          </a:p>
          <a:p>
            <a:r>
              <a:rPr lang="en-US" altLang="ja-JP" sz="2000" dirty="0" smtClean="0"/>
              <a:t>            x := s </a:t>
            </a:r>
            <a:r>
              <a:rPr lang="ja-JP" altLang="en-US" sz="2000" dirty="0" smtClean="0"/>
              <a:t>が定義する変数</a:t>
            </a:r>
            <a:endParaRPr lang="en-US" altLang="ja-JP" sz="2000" dirty="0" smtClean="0"/>
          </a:p>
          <a:p>
            <a:r>
              <a:rPr lang="en-US" altLang="ja-JP" sz="2000" dirty="0" smtClean="0"/>
              <a:t>            if (|reach[</a:t>
            </a:r>
            <a:r>
              <a:rPr lang="en-US" altLang="ja-JP" sz="2000" dirty="0" err="1" smtClean="0"/>
              <a:t>t,x</a:t>
            </a:r>
            <a:r>
              <a:rPr lang="en-US" altLang="ja-JP" sz="2000" dirty="0" smtClean="0"/>
              <a:t>]| == 1) {      # t </a:t>
            </a:r>
            <a:r>
              <a:rPr lang="ja-JP" altLang="en-US" sz="2000" dirty="0" smtClean="0"/>
              <a:t>に到達する変数が</a:t>
            </a:r>
            <a:r>
              <a:rPr lang="en-US" altLang="ja-JP" sz="2000" dirty="0" smtClean="0"/>
              <a:t> 1 </a:t>
            </a:r>
            <a:r>
              <a:rPr lang="ja-JP" altLang="en-US" sz="2000" dirty="0" smtClean="0"/>
              <a:t>つしかない</a:t>
            </a:r>
            <a:endParaRPr lang="en-US" altLang="ja-JP" sz="2000" dirty="0" smtClean="0"/>
          </a:p>
          <a:p>
            <a:r>
              <a:rPr lang="en-US" altLang="ja-JP" sz="2000" dirty="0" smtClean="0"/>
              <a:t>                t </a:t>
            </a:r>
            <a:r>
              <a:rPr lang="ja-JP" altLang="en-US" sz="2000" dirty="0" smtClean="0"/>
              <a:t>内の</a:t>
            </a:r>
            <a:r>
              <a:rPr lang="en-US" altLang="ja-JP" sz="2000" dirty="0" smtClean="0"/>
              <a:t> x </a:t>
            </a:r>
            <a:r>
              <a:rPr lang="ja-JP" altLang="en-US" sz="2000" dirty="0" smtClean="0"/>
              <a:t>の使用を</a:t>
            </a:r>
            <a:r>
              <a:rPr lang="en-US" altLang="ja-JP" sz="2000" dirty="0" smtClean="0"/>
              <a:t> v </a:t>
            </a:r>
            <a:r>
              <a:rPr lang="ja-JP" altLang="en-US" sz="2000" dirty="0" smtClean="0"/>
              <a:t>に置換</a:t>
            </a:r>
            <a:endParaRPr lang="en-US" altLang="ja-JP" sz="2000" dirty="0" smtClean="0"/>
          </a:p>
          <a:p>
            <a:r>
              <a:rPr lang="en-US" altLang="ja-JP" sz="2000" dirty="0" smtClean="0"/>
              <a:t>                </a:t>
            </a:r>
            <a:r>
              <a:rPr lang="en-US" altLang="ja-JP" sz="2000" dirty="0" err="1" smtClean="0"/>
              <a:t>worklist.add</a:t>
            </a:r>
            <a:r>
              <a:rPr lang="en-US" altLang="ja-JP" sz="2000" dirty="0" smtClean="0"/>
              <a:t>(t) if t </a:t>
            </a:r>
            <a:r>
              <a:rPr lang="ja-JP" altLang="en-US" sz="2000" dirty="0" smtClean="0"/>
              <a:t>が</a:t>
            </a:r>
            <a:r>
              <a:rPr lang="en-US" altLang="ja-JP" sz="2000" dirty="0" smtClean="0"/>
              <a:t> let x’ = v’ </a:t>
            </a:r>
            <a:r>
              <a:rPr lang="ja-JP" altLang="en-US" sz="2000" dirty="0" smtClean="0"/>
              <a:t>の形で</a:t>
            </a:r>
            <a:r>
              <a:rPr lang="en-US" altLang="ja-JP" sz="2000" dirty="0" smtClean="0"/>
              <a:t> </a:t>
            </a:r>
            <a:r>
              <a:rPr lang="en-US" altLang="ja-JP" sz="2000" dirty="0" err="1" smtClean="0"/>
              <a:t>worklist</a:t>
            </a:r>
            <a:r>
              <a:rPr lang="en-US" altLang="ja-JP" sz="2000" dirty="0" smtClean="0"/>
              <a:t> </a:t>
            </a:r>
            <a:r>
              <a:rPr lang="ja-JP" altLang="en-US" sz="2000" dirty="0" smtClean="0"/>
              <a:t>に存在しない</a:t>
            </a:r>
            <a:endParaRPr lang="en-US" altLang="ja-JP" sz="2000" dirty="0" smtClean="0"/>
          </a:p>
          <a:p>
            <a:r>
              <a:rPr lang="en-US" altLang="ja-JP" sz="2000" dirty="0" smtClean="0"/>
              <a:t>            </a:t>
            </a:r>
            <a:r>
              <a:rPr lang="en-US" altLang="ja-JP" sz="2400" dirty="0" smtClean="0"/>
              <a:t>}</a:t>
            </a:r>
          </a:p>
          <a:p>
            <a:r>
              <a:rPr kumimoji="1" lang="en-US" altLang="ja-JP" sz="2400" dirty="0" smtClean="0"/>
              <a:t>        }</a:t>
            </a:r>
          </a:p>
          <a:p>
            <a:r>
              <a:rPr lang="en-US" altLang="ja-JP" sz="2400" dirty="0" smtClean="0"/>
              <a:t>    }</a:t>
            </a:r>
            <a:endParaRPr kumimoji="1" lang="en-US" altLang="ja-JP" sz="2400" dirty="0" smtClean="0"/>
          </a:p>
          <a:p>
            <a:r>
              <a:rPr lang="en-US" altLang="ja-JP" sz="2400" dirty="0" smtClean="0"/>
              <a:t>}</a:t>
            </a:r>
            <a:endParaRPr kumimoji="1" lang="en-US" altLang="ja-JP" sz="2400" dirty="0" smtClean="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実際の最適化の例</a:t>
            </a:r>
            <a:r>
              <a:rPr lang="en-US" altLang="ja-JP" dirty="0" smtClean="0"/>
              <a:t>: </a:t>
            </a:r>
            <a:r>
              <a:rPr lang="ja-JP" altLang="en-US" dirty="0" smtClean="0"/>
              <a:t>定数畳みこみ</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変数の到達定義</a:t>
            </a:r>
            <a:r>
              <a:rPr lang="ja-JP" altLang="en-US" dirty="0"/>
              <a:t>解析・定義使用解析を</a:t>
            </a:r>
            <a:r>
              <a:rPr kumimoji="1" lang="ja-JP" altLang="en-US" dirty="0" smtClean="0"/>
              <a:t>利用</a:t>
            </a:r>
            <a:endParaRPr kumimoji="1" lang="ja-JP" altLang="en-US" dirty="0"/>
          </a:p>
        </p:txBody>
      </p:sp>
      <p:sp>
        <p:nvSpPr>
          <p:cNvPr id="4" name="テキスト ボックス 3"/>
          <p:cNvSpPr txBox="1"/>
          <p:nvPr/>
        </p:nvSpPr>
        <p:spPr>
          <a:xfrm>
            <a:off x="827584" y="2276872"/>
            <a:ext cx="7632848" cy="3785652"/>
          </a:xfrm>
          <a:prstGeom prst="rect">
            <a:avLst/>
          </a:prstGeom>
          <a:noFill/>
        </p:spPr>
        <p:txBody>
          <a:bodyPr wrap="square" rtlCol="0">
            <a:spAutoFit/>
          </a:bodyPr>
          <a:lstStyle/>
          <a:p>
            <a:r>
              <a:rPr kumimoji="1" lang="en-US" altLang="ja-JP" sz="2000" dirty="0" err="1" smtClean="0"/>
              <a:t>constfold</a:t>
            </a:r>
            <a:r>
              <a:rPr kumimoji="1" lang="en-US" altLang="ja-JP" sz="2000" dirty="0" smtClean="0"/>
              <a:t>(</a:t>
            </a:r>
            <a:r>
              <a:rPr kumimoji="1" lang="en-US" altLang="ja-JP" sz="2000" dirty="0" err="1" smtClean="0"/>
              <a:t>prog</a:t>
            </a:r>
            <a:r>
              <a:rPr kumimoji="1" lang="en-US" altLang="ja-JP" sz="2000" dirty="0" smtClean="0"/>
              <a:t>) {</a:t>
            </a:r>
          </a:p>
          <a:p>
            <a:r>
              <a:rPr lang="en-US" altLang="ja-JP" sz="2000" dirty="0" smtClean="0"/>
              <a:t>    </a:t>
            </a:r>
            <a:r>
              <a:rPr lang="en-US" altLang="ja-JP" sz="2000" dirty="0" err="1" smtClean="0"/>
              <a:t>worklist</a:t>
            </a:r>
            <a:r>
              <a:rPr lang="en-US" altLang="ja-JP" sz="2000" dirty="0" smtClean="0"/>
              <a:t> :=</a:t>
            </a:r>
            <a:r>
              <a:rPr lang="ja-JP" altLang="en-US" sz="2000" dirty="0" smtClean="0"/>
              <a:t> 定数定義文</a:t>
            </a:r>
            <a:endParaRPr lang="en-US" altLang="ja-JP" sz="2000" dirty="0" smtClean="0"/>
          </a:p>
          <a:p>
            <a:r>
              <a:rPr kumimoji="1" lang="en-US" altLang="ja-JP" sz="2000" dirty="0" smtClean="0"/>
              <a:t>    while (</a:t>
            </a:r>
            <a:r>
              <a:rPr kumimoji="1" lang="en-US" altLang="ja-JP" sz="2000" dirty="0" err="1" smtClean="0"/>
              <a:t>worklist</a:t>
            </a:r>
            <a:r>
              <a:rPr kumimoji="1" lang="en-US" altLang="ja-JP" sz="2000" dirty="0" smtClean="0"/>
              <a:t> != Φ) {</a:t>
            </a:r>
          </a:p>
          <a:p>
            <a:r>
              <a:rPr lang="en-US" altLang="ja-JP" sz="2000" dirty="0" smtClean="0"/>
              <a:t>        s := worklist.pop</a:t>
            </a:r>
          </a:p>
          <a:p>
            <a:r>
              <a:rPr kumimoji="1" lang="en-US" altLang="ja-JP" sz="2000" dirty="0" smtClean="0"/>
              <a:t>        </a:t>
            </a:r>
            <a:r>
              <a:rPr kumimoji="1" lang="en-US" altLang="ja-JP" sz="2000" dirty="0" err="1" smtClean="0"/>
              <a:t>foreach</a:t>
            </a:r>
            <a:r>
              <a:rPr lang="en-US" altLang="ja-JP" sz="2000" dirty="0" smtClean="0"/>
              <a:t>(t in use[s]) {</a:t>
            </a:r>
          </a:p>
          <a:p>
            <a:r>
              <a:rPr lang="en-US" altLang="ja-JP" sz="2000" dirty="0" smtClean="0"/>
              <a:t>            x := s </a:t>
            </a:r>
            <a:r>
              <a:rPr lang="ja-JP" altLang="en-US" sz="2000" dirty="0" smtClean="0"/>
              <a:t>が定義する変数</a:t>
            </a:r>
            <a:endParaRPr lang="en-US" altLang="ja-JP" sz="2000" dirty="0" smtClean="0"/>
          </a:p>
          <a:p>
            <a:r>
              <a:rPr lang="ja-JP" altLang="en-US" sz="2000" dirty="0" smtClean="0"/>
              <a:t>            </a:t>
            </a:r>
            <a:r>
              <a:rPr lang="en-US" altLang="ja-JP" sz="2000" dirty="0" smtClean="0"/>
              <a:t>x </a:t>
            </a:r>
            <a:r>
              <a:rPr lang="ja-JP" altLang="en-US" sz="2000" dirty="0" smtClean="0"/>
              <a:t>を定数値に置換 </a:t>
            </a:r>
            <a:r>
              <a:rPr lang="en-US" altLang="ja-JP" sz="2000" dirty="0" smtClean="0"/>
              <a:t>if reach[</a:t>
            </a:r>
            <a:r>
              <a:rPr lang="en-US" altLang="ja-JP" sz="2000" dirty="0" err="1" smtClean="0"/>
              <a:t>t,x</a:t>
            </a:r>
            <a:r>
              <a:rPr lang="en-US" altLang="ja-JP" sz="2000" dirty="0" smtClean="0"/>
              <a:t>] </a:t>
            </a:r>
            <a:r>
              <a:rPr lang="ja-JP" altLang="en-US" sz="2000" dirty="0" smtClean="0"/>
              <a:t>の全てが同じ値を定義</a:t>
            </a:r>
            <a:endParaRPr lang="en-US" altLang="ja-JP" sz="2000" dirty="0" smtClean="0"/>
          </a:p>
          <a:p>
            <a:r>
              <a:rPr lang="en-US" altLang="ja-JP" sz="2000" dirty="0" smtClean="0"/>
              <a:t>            </a:t>
            </a:r>
            <a:r>
              <a:rPr lang="ja-JP" altLang="en-US" sz="2000" dirty="0" smtClean="0"/>
              <a:t>静的に</a:t>
            </a:r>
            <a:r>
              <a:rPr lang="en-US" altLang="ja-JP" sz="2000" dirty="0" smtClean="0"/>
              <a:t> t </a:t>
            </a:r>
            <a:r>
              <a:rPr lang="ja-JP" altLang="en-US" sz="2000" dirty="0" smtClean="0"/>
              <a:t>を評価 </a:t>
            </a:r>
            <a:r>
              <a:rPr lang="en-US" altLang="ja-JP" sz="2000" dirty="0" smtClean="0"/>
              <a:t>if t </a:t>
            </a:r>
            <a:r>
              <a:rPr lang="ja-JP" altLang="en-US" sz="2000" dirty="0" smtClean="0"/>
              <a:t>の全引数が定数</a:t>
            </a:r>
            <a:endParaRPr lang="en-US" altLang="ja-JP" sz="2000" dirty="0" smtClean="0"/>
          </a:p>
          <a:p>
            <a:r>
              <a:rPr lang="en-US" altLang="ja-JP" sz="2000" dirty="0" smtClean="0"/>
              <a:t>            </a:t>
            </a:r>
            <a:r>
              <a:rPr lang="en-US" altLang="ja-JP" sz="2000" dirty="0" err="1" smtClean="0"/>
              <a:t>worklist.add</a:t>
            </a:r>
            <a:r>
              <a:rPr lang="en-US" altLang="ja-JP" sz="2000" dirty="0" smtClean="0"/>
              <a:t>(t) if t </a:t>
            </a:r>
            <a:r>
              <a:rPr lang="ja-JP" altLang="en-US" sz="2000" dirty="0" smtClean="0"/>
              <a:t>の計算結果が定数</a:t>
            </a:r>
            <a:endParaRPr lang="en-US" altLang="ja-JP" sz="2000" dirty="0" smtClean="0"/>
          </a:p>
          <a:p>
            <a:r>
              <a:rPr kumimoji="1" lang="en-US" altLang="ja-JP" sz="2000" dirty="0" smtClean="0"/>
              <a:t>        }</a:t>
            </a:r>
          </a:p>
          <a:p>
            <a:r>
              <a:rPr lang="en-US" altLang="ja-JP" sz="2000" dirty="0" smtClean="0"/>
              <a:t>    }</a:t>
            </a:r>
            <a:endParaRPr kumimoji="1" lang="en-US" altLang="ja-JP" sz="2000" dirty="0" smtClean="0"/>
          </a:p>
          <a:p>
            <a:r>
              <a:rPr lang="en-US" altLang="ja-JP" sz="2000" dirty="0" smtClean="0"/>
              <a:t>}</a:t>
            </a:r>
            <a:endParaRPr kumimoji="1" lang="en-US" altLang="ja-JP" sz="2000" dirty="0" smtClean="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実際の最適化の例</a:t>
            </a:r>
            <a:r>
              <a:rPr lang="en-US" altLang="ja-JP" dirty="0" smtClean="0"/>
              <a:t>: </a:t>
            </a:r>
            <a:r>
              <a:rPr kumimoji="1" lang="ja-JP" altLang="en-US" dirty="0" smtClean="0"/>
              <a:t>共通部分式除去</a:t>
            </a:r>
            <a:endParaRPr kumimoji="1" lang="ja-JP" altLang="en-US" dirty="0"/>
          </a:p>
        </p:txBody>
      </p:sp>
      <p:sp>
        <p:nvSpPr>
          <p:cNvPr id="3" name="コンテンツ プレースホルダ 2"/>
          <p:cNvSpPr>
            <a:spLocks noGrp="1"/>
          </p:cNvSpPr>
          <p:nvPr>
            <p:ph idx="1"/>
          </p:nvPr>
        </p:nvSpPr>
        <p:spPr>
          <a:xfrm>
            <a:off x="457200" y="1600200"/>
            <a:ext cx="8686800" cy="4525963"/>
          </a:xfrm>
        </p:spPr>
        <p:txBody>
          <a:bodyPr>
            <a:normAutofit fontScale="85000" lnSpcReduction="20000"/>
          </a:bodyPr>
          <a:lstStyle/>
          <a:p>
            <a:r>
              <a:rPr kumimoji="1" lang="ja-JP" altLang="en-US" sz="2800" dirty="0" smtClean="0"/>
              <a:t>「利用可能な式」の到達定義解析を行う</a:t>
            </a:r>
            <a:endParaRPr kumimoji="1" lang="en-US" altLang="ja-JP" sz="2800" dirty="0" smtClean="0"/>
          </a:p>
          <a:p>
            <a:pPr lvl="2"/>
            <a:r>
              <a:rPr kumimoji="1" lang="ja-JP" altLang="en-US" dirty="0" smtClean="0"/>
              <a:t>ここでは基本ブロック単位の解析を説明する</a:t>
            </a:r>
            <a:endParaRPr lang="en-US" altLang="ja-JP" dirty="0"/>
          </a:p>
          <a:p>
            <a:pPr lvl="1"/>
            <a:r>
              <a:rPr lang="en-US" altLang="ja-JP" dirty="0" err="1" smtClean="0"/>
              <a:t>Eavail</a:t>
            </a:r>
            <a:r>
              <a:rPr lang="en-US" altLang="ja-JP" dirty="0" smtClean="0"/>
              <a:t>[B]:	</a:t>
            </a:r>
            <a:r>
              <a:rPr lang="ja-JP" altLang="en-US" dirty="0" smtClean="0"/>
              <a:t>ブロック</a:t>
            </a:r>
            <a:r>
              <a:rPr lang="en-US" altLang="ja-JP" dirty="0" smtClean="0"/>
              <a:t> B </a:t>
            </a:r>
            <a:r>
              <a:rPr lang="ja-JP" altLang="en-US" dirty="0" smtClean="0"/>
              <a:t>の入口で利用可能な式集合</a:t>
            </a:r>
            <a:endParaRPr lang="en-US" altLang="ja-JP" dirty="0" smtClean="0"/>
          </a:p>
          <a:p>
            <a:pPr lvl="1"/>
            <a:r>
              <a:rPr lang="en-US" altLang="ja-JP" dirty="0" err="1" smtClean="0"/>
              <a:t>Ekill</a:t>
            </a:r>
            <a:r>
              <a:rPr lang="en-US" altLang="ja-JP" dirty="0" smtClean="0"/>
              <a:t>[B]:		</a:t>
            </a:r>
            <a:r>
              <a:rPr lang="ja-JP" altLang="en-US" dirty="0" smtClean="0"/>
              <a:t>ブロック</a:t>
            </a:r>
            <a:r>
              <a:rPr lang="en-US" altLang="ja-JP" dirty="0" smtClean="0"/>
              <a:t> B </a:t>
            </a:r>
            <a:r>
              <a:rPr lang="ja-JP" altLang="en-US" dirty="0" smtClean="0"/>
              <a:t>内でオペランドが</a:t>
            </a:r>
            <a:r>
              <a:rPr lang="en-US" altLang="ja-JP" dirty="0" smtClean="0"/>
              <a:t/>
            </a:r>
            <a:br>
              <a:rPr lang="en-US" altLang="ja-JP" dirty="0" smtClean="0"/>
            </a:br>
            <a:r>
              <a:rPr lang="en-US" altLang="ja-JP" dirty="0" smtClean="0"/>
              <a:t>			</a:t>
            </a:r>
            <a:r>
              <a:rPr lang="ja-JP" altLang="en-US" dirty="0" smtClean="0"/>
              <a:t>上書きされる式集合</a:t>
            </a:r>
            <a:endParaRPr lang="en-US" altLang="ja-JP" dirty="0" smtClean="0"/>
          </a:p>
          <a:p>
            <a:pPr lvl="1"/>
            <a:r>
              <a:rPr lang="en-US" altLang="ja-JP" dirty="0" err="1" smtClean="0"/>
              <a:t>Edef</a:t>
            </a:r>
            <a:r>
              <a:rPr lang="en-US" altLang="ja-JP" dirty="0" smtClean="0"/>
              <a:t>[B]:		</a:t>
            </a:r>
            <a:r>
              <a:rPr lang="ja-JP" altLang="en-US" dirty="0" smtClean="0"/>
              <a:t>ブロック</a:t>
            </a:r>
            <a:r>
              <a:rPr lang="en-US" altLang="ja-JP" dirty="0" smtClean="0"/>
              <a:t>B</a:t>
            </a:r>
            <a:r>
              <a:rPr lang="ja-JP" altLang="en-US" dirty="0" smtClean="0"/>
              <a:t>内にある式で</a:t>
            </a:r>
            <a:r>
              <a:rPr lang="en-US" altLang="ja-JP" dirty="0" smtClean="0"/>
              <a:t/>
            </a:r>
            <a:br>
              <a:rPr lang="en-US" altLang="ja-JP" dirty="0" smtClean="0"/>
            </a:br>
            <a:r>
              <a:rPr lang="en-US" altLang="ja-JP" dirty="0" smtClean="0"/>
              <a:t>			</a:t>
            </a:r>
            <a:r>
              <a:rPr lang="ja-JP" altLang="en-US" dirty="0" smtClean="0"/>
              <a:t>出口で利用可能な式集合</a:t>
            </a:r>
            <a:endParaRPr lang="en-US" altLang="ja-JP" dirty="0" smtClean="0"/>
          </a:p>
          <a:p>
            <a:r>
              <a:rPr lang="ja-JP" altLang="en-US" sz="2800" dirty="0" smtClean="0"/>
              <a:t>として以下を解く</a:t>
            </a:r>
            <a:r>
              <a:rPr lang="en-US" altLang="ja-JP" sz="2800" dirty="0" smtClean="0"/>
              <a:t> (</a:t>
            </a:r>
            <a:r>
              <a:rPr lang="ja-JP" altLang="en-US" sz="2800" dirty="0" smtClean="0"/>
              <a:t>∪でなく∩となる点に注意</a:t>
            </a:r>
            <a:r>
              <a:rPr lang="en-US" altLang="ja-JP" sz="2800" dirty="0"/>
              <a:t>)</a:t>
            </a:r>
            <a:endParaRPr lang="en-US" altLang="ja-JP" sz="2800" dirty="0" smtClean="0"/>
          </a:p>
          <a:p>
            <a:endParaRPr lang="en-US" altLang="ja-JP" sz="2800" dirty="0" smtClean="0"/>
          </a:p>
          <a:p>
            <a:endParaRPr lang="en-US" altLang="ja-JP" sz="2800" dirty="0" smtClean="0"/>
          </a:p>
          <a:p>
            <a:endParaRPr lang="en-US" altLang="ja-JP" sz="2800" dirty="0" smtClean="0"/>
          </a:p>
          <a:p>
            <a:r>
              <a:rPr lang="ja-JP" altLang="en-US" sz="2800" dirty="0" smtClean="0"/>
              <a:t>その後ステートメント単位での解析をする</a:t>
            </a:r>
            <a:endParaRPr lang="en-US" altLang="ja-JP" sz="2800" dirty="0" smtClean="0"/>
          </a:p>
        </p:txBody>
      </p:sp>
      <p:pic>
        <p:nvPicPr>
          <p:cNvPr id="18434" name="Picture 2" descr="http://www.sciweavers.org/upload/Tex2Img_1322701684/eqn.png"/>
          <p:cNvPicPr>
            <a:picLocks noChangeAspect="1" noChangeArrowheads="1"/>
          </p:cNvPicPr>
          <p:nvPr/>
        </p:nvPicPr>
        <p:blipFill>
          <a:blip r:embed="rId2" cstate="print"/>
          <a:srcRect/>
          <a:stretch>
            <a:fillRect/>
          </a:stretch>
        </p:blipFill>
        <p:spPr bwMode="auto">
          <a:xfrm>
            <a:off x="1115616" y="4509120"/>
            <a:ext cx="7143750" cy="8191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共通部分式</a:t>
            </a:r>
            <a:r>
              <a:rPr lang="ja-JP" altLang="en-US" dirty="0" smtClean="0"/>
              <a:t>除去の例</a:t>
            </a:r>
            <a:endParaRPr kumimoji="1" lang="ja-JP" altLang="en-US" dirty="0"/>
          </a:p>
        </p:txBody>
      </p:sp>
      <p:sp>
        <p:nvSpPr>
          <p:cNvPr id="6" name="テキスト ボックス 5"/>
          <p:cNvSpPr txBox="1"/>
          <p:nvPr/>
        </p:nvSpPr>
        <p:spPr>
          <a:xfrm>
            <a:off x="2627784" y="1772816"/>
            <a:ext cx="941283"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x = </a:t>
            </a:r>
            <a:r>
              <a:rPr lang="en-US" altLang="ja-JP" dirty="0" err="1" smtClean="0"/>
              <a:t>i</a:t>
            </a:r>
            <a:r>
              <a:rPr lang="en-US" altLang="ja-JP" dirty="0" smtClean="0"/>
              <a:t> * 4</a:t>
            </a:r>
          </a:p>
          <a:p>
            <a:r>
              <a:rPr lang="en-US" altLang="ja-JP" dirty="0" smtClean="0"/>
              <a:t>y = a + x</a:t>
            </a:r>
            <a:endParaRPr kumimoji="1" lang="ja-JP" altLang="en-US" dirty="0"/>
          </a:p>
        </p:txBody>
      </p:sp>
      <p:sp>
        <p:nvSpPr>
          <p:cNvPr id="7" name="テキスト ボックス 6"/>
          <p:cNvSpPr txBox="1"/>
          <p:nvPr/>
        </p:nvSpPr>
        <p:spPr>
          <a:xfrm>
            <a:off x="3851920" y="3068960"/>
            <a:ext cx="1091966" cy="120032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load y</a:t>
            </a:r>
          </a:p>
          <a:p>
            <a:r>
              <a:rPr lang="en-US" altLang="ja-JP" dirty="0" smtClean="0"/>
              <a:t>x = </a:t>
            </a:r>
            <a:r>
              <a:rPr lang="en-US" altLang="ja-JP" dirty="0" err="1"/>
              <a:t>i</a:t>
            </a:r>
            <a:r>
              <a:rPr lang="en-US" altLang="ja-JP" dirty="0" smtClean="0"/>
              <a:t> * 4</a:t>
            </a:r>
          </a:p>
          <a:p>
            <a:r>
              <a:rPr lang="en-US" altLang="ja-JP" dirty="0" smtClean="0"/>
              <a:t>y = b + x</a:t>
            </a:r>
          </a:p>
          <a:p>
            <a:r>
              <a:rPr lang="en-US" altLang="ja-JP" dirty="0" smtClean="0"/>
              <a:t>q = load y</a:t>
            </a:r>
          </a:p>
        </p:txBody>
      </p:sp>
      <p:cxnSp>
        <p:nvCxnSpPr>
          <p:cNvPr id="9" name="直線矢印コネクタ 8"/>
          <p:cNvCxnSpPr>
            <a:stCxn id="6" idx="2"/>
            <a:endCxn id="7" idx="0"/>
          </p:cNvCxnSpPr>
          <p:nvPr/>
        </p:nvCxnSpPr>
        <p:spPr>
          <a:xfrm rot="16200000" flipH="1">
            <a:off x="3423258" y="2094314"/>
            <a:ext cx="649813" cy="12994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6" idx="2"/>
            <a:endCxn id="13" idx="0"/>
          </p:cNvCxnSpPr>
          <p:nvPr/>
        </p:nvCxnSpPr>
        <p:spPr>
          <a:xfrm rot="16200000" flipH="1">
            <a:off x="1906218" y="3611355"/>
            <a:ext cx="2666037" cy="281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2915816" y="5085184"/>
            <a:ext cx="92845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a:t>
            </a:r>
            <a:r>
              <a:rPr lang="en-US" altLang="ja-JP" dirty="0" err="1"/>
              <a:t>i</a:t>
            </a:r>
            <a:r>
              <a:rPr lang="en-US" altLang="ja-JP" dirty="0" smtClean="0"/>
              <a:t> * 4</a:t>
            </a:r>
          </a:p>
          <a:p>
            <a:r>
              <a:rPr lang="en-US" altLang="ja-JP" dirty="0" smtClean="0"/>
              <a:t>z = a + x</a:t>
            </a:r>
            <a:endParaRPr kumimoji="1" lang="ja-JP" altLang="en-US" dirty="0"/>
          </a:p>
        </p:txBody>
      </p:sp>
      <p:cxnSp>
        <p:nvCxnSpPr>
          <p:cNvPr id="17" name="直線矢印コネクタ 16"/>
          <p:cNvCxnSpPr>
            <a:stCxn id="7" idx="2"/>
            <a:endCxn id="13" idx="0"/>
          </p:cNvCxnSpPr>
          <p:nvPr/>
        </p:nvCxnSpPr>
        <p:spPr>
          <a:xfrm rot="5400000">
            <a:off x="3481028" y="4168308"/>
            <a:ext cx="815895" cy="1017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499992" y="2636912"/>
            <a:ext cx="1992853"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 a + x}</a:t>
            </a:r>
            <a:endParaRPr kumimoji="1" lang="ja-JP" altLang="en-US" sz="1600" dirty="0"/>
          </a:p>
        </p:txBody>
      </p:sp>
      <p:sp>
        <p:nvSpPr>
          <p:cNvPr id="19" name="テキスト ボックス 18"/>
          <p:cNvSpPr txBox="1"/>
          <p:nvPr/>
        </p:nvSpPr>
        <p:spPr>
          <a:xfrm>
            <a:off x="3707904" y="4797152"/>
            <a:ext cx="1425390"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a:t>
            </a:r>
            <a:endParaRPr kumimoji="1" lang="ja-JP" altLang="en-US" sz="1600" dirty="0"/>
          </a:p>
        </p:txBody>
      </p:sp>
      <p:sp>
        <p:nvSpPr>
          <p:cNvPr id="14" name="テキスト ボックス 13"/>
          <p:cNvSpPr txBox="1"/>
          <p:nvPr/>
        </p:nvSpPr>
        <p:spPr>
          <a:xfrm>
            <a:off x="3995936" y="5445224"/>
            <a:ext cx="3701479" cy="923330"/>
          </a:xfrm>
          <a:prstGeom prst="rect">
            <a:avLst/>
          </a:prstGeom>
          <a:noFill/>
        </p:spPr>
        <p:txBody>
          <a:bodyPr wrap="none" rtlCol="0">
            <a:spAutoFit/>
          </a:bodyPr>
          <a:lstStyle/>
          <a:p>
            <a:r>
              <a:rPr lang="en-US" altLang="ja-JP" dirty="0" err="1" smtClean="0"/>
              <a:t>i</a:t>
            </a:r>
            <a:r>
              <a:rPr lang="en-US" altLang="ja-JP" dirty="0" smtClean="0"/>
              <a:t> * 4</a:t>
            </a:r>
            <a:r>
              <a:rPr lang="ja-JP" altLang="en-US" dirty="0" smtClean="0"/>
              <a:t>が共通部分式になっている</a:t>
            </a:r>
            <a:endParaRPr lang="en-US" altLang="ja-JP" dirty="0" smtClean="0"/>
          </a:p>
          <a:p>
            <a:r>
              <a:rPr lang="en-US" altLang="ja-JP" dirty="0" smtClean="0"/>
              <a:t>※</a:t>
            </a:r>
            <a:r>
              <a:rPr lang="ja-JP" altLang="en-US" dirty="0" smtClean="0"/>
              <a:t>右のパスで</a:t>
            </a:r>
            <a:r>
              <a:rPr lang="en-US" altLang="ja-JP" dirty="0" smtClean="0"/>
              <a:t> x </a:t>
            </a:r>
            <a:r>
              <a:rPr lang="ja-JP" altLang="en-US" dirty="0" smtClean="0"/>
              <a:t>が上書きされるので</a:t>
            </a:r>
            <a:r>
              <a:rPr lang="en-US" altLang="ja-JP" dirty="0" smtClean="0"/>
              <a:t/>
            </a:r>
            <a:br>
              <a:rPr lang="en-US" altLang="ja-JP" dirty="0" smtClean="0"/>
            </a:br>
            <a:r>
              <a:rPr lang="en-US" altLang="ja-JP" dirty="0" smtClean="0"/>
              <a:t>    a + x </a:t>
            </a:r>
            <a:r>
              <a:rPr lang="ja-JP" altLang="en-US" dirty="0" smtClean="0"/>
              <a:t>はここに到達しない。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共通部分式除去の</a:t>
            </a:r>
            <a:r>
              <a:rPr kumimoji="1" lang="ja-JP" altLang="en-US" dirty="0" smtClean="0"/>
              <a:t>例</a:t>
            </a:r>
            <a:endParaRPr kumimoji="1" lang="ja-JP" altLang="en-US" dirty="0"/>
          </a:p>
        </p:txBody>
      </p:sp>
      <p:sp>
        <p:nvSpPr>
          <p:cNvPr id="6" name="テキスト ボックス 5"/>
          <p:cNvSpPr txBox="1"/>
          <p:nvPr/>
        </p:nvSpPr>
        <p:spPr>
          <a:xfrm>
            <a:off x="2627784" y="1772816"/>
            <a:ext cx="941283" cy="92333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x = </a:t>
            </a:r>
            <a:r>
              <a:rPr lang="en-US" altLang="ja-JP" dirty="0" err="1" smtClean="0"/>
              <a:t>i</a:t>
            </a:r>
            <a:r>
              <a:rPr lang="en-US" altLang="ja-JP" dirty="0" smtClean="0"/>
              <a:t> * 4</a:t>
            </a:r>
          </a:p>
          <a:p>
            <a:r>
              <a:rPr lang="en-US" altLang="ja-JP" dirty="0" smtClean="0"/>
              <a:t>t = x</a:t>
            </a:r>
          </a:p>
          <a:p>
            <a:r>
              <a:rPr lang="en-US" altLang="ja-JP" dirty="0" smtClean="0"/>
              <a:t>y = a + x</a:t>
            </a:r>
          </a:p>
        </p:txBody>
      </p:sp>
      <p:sp>
        <p:nvSpPr>
          <p:cNvPr id="7" name="テキスト ボックス 6"/>
          <p:cNvSpPr txBox="1"/>
          <p:nvPr/>
        </p:nvSpPr>
        <p:spPr>
          <a:xfrm>
            <a:off x="3851920" y="3068960"/>
            <a:ext cx="1091966" cy="120032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load y</a:t>
            </a:r>
          </a:p>
          <a:p>
            <a:r>
              <a:rPr lang="en-US" altLang="ja-JP" dirty="0" smtClean="0"/>
              <a:t>x = </a:t>
            </a:r>
            <a:r>
              <a:rPr lang="en-US" altLang="ja-JP" dirty="0" err="1"/>
              <a:t>i</a:t>
            </a:r>
            <a:r>
              <a:rPr lang="en-US" altLang="ja-JP" dirty="0" smtClean="0"/>
              <a:t> * 4</a:t>
            </a:r>
          </a:p>
          <a:p>
            <a:r>
              <a:rPr lang="en-US" altLang="ja-JP" dirty="0" smtClean="0"/>
              <a:t>y = b + x</a:t>
            </a:r>
          </a:p>
          <a:p>
            <a:r>
              <a:rPr lang="en-US" altLang="ja-JP" dirty="0" smtClean="0"/>
              <a:t>q = load y</a:t>
            </a:r>
          </a:p>
        </p:txBody>
      </p:sp>
      <p:cxnSp>
        <p:nvCxnSpPr>
          <p:cNvPr id="9" name="直線矢印コネクタ 8"/>
          <p:cNvCxnSpPr>
            <a:stCxn id="6" idx="2"/>
            <a:endCxn id="7" idx="0"/>
          </p:cNvCxnSpPr>
          <p:nvPr/>
        </p:nvCxnSpPr>
        <p:spPr>
          <a:xfrm rot="16200000" flipH="1">
            <a:off x="3561757" y="2232814"/>
            <a:ext cx="372814" cy="12994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6" idx="2"/>
            <a:endCxn id="13" idx="0"/>
          </p:cNvCxnSpPr>
          <p:nvPr/>
        </p:nvCxnSpPr>
        <p:spPr>
          <a:xfrm rot="16200000" flipH="1">
            <a:off x="2044717" y="3749855"/>
            <a:ext cx="2389038" cy="281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2915816" y="5085184"/>
            <a:ext cx="92845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a:t>
            </a:r>
            <a:r>
              <a:rPr lang="en-US" altLang="ja-JP" dirty="0" err="1"/>
              <a:t>i</a:t>
            </a:r>
            <a:r>
              <a:rPr lang="en-US" altLang="ja-JP" dirty="0" smtClean="0"/>
              <a:t> * 4</a:t>
            </a:r>
          </a:p>
          <a:p>
            <a:r>
              <a:rPr lang="en-US" altLang="ja-JP" dirty="0" smtClean="0"/>
              <a:t>z = a + x</a:t>
            </a:r>
            <a:endParaRPr kumimoji="1" lang="ja-JP" altLang="en-US" dirty="0"/>
          </a:p>
        </p:txBody>
      </p:sp>
      <p:cxnSp>
        <p:nvCxnSpPr>
          <p:cNvPr id="17" name="直線矢印コネクタ 16"/>
          <p:cNvCxnSpPr>
            <a:stCxn id="7" idx="2"/>
            <a:endCxn id="13" idx="0"/>
          </p:cNvCxnSpPr>
          <p:nvPr/>
        </p:nvCxnSpPr>
        <p:spPr>
          <a:xfrm rot="5400000">
            <a:off x="3481028" y="4168308"/>
            <a:ext cx="815895" cy="1017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499992" y="2636912"/>
            <a:ext cx="1992853"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 a + x}</a:t>
            </a:r>
            <a:endParaRPr kumimoji="1" lang="ja-JP" altLang="en-US" sz="1600" dirty="0"/>
          </a:p>
        </p:txBody>
      </p:sp>
      <p:sp>
        <p:nvSpPr>
          <p:cNvPr id="19" name="テキスト ボックス 18"/>
          <p:cNvSpPr txBox="1"/>
          <p:nvPr/>
        </p:nvSpPr>
        <p:spPr>
          <a:xfrm>
            <a:off x="3707904" y="4797152"/>
            <a:ext cx="1425390"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a:t>
            </a:r>
            <a:endParaRPr kumimoji="1" lang="ja-JP" altLang="en-US" sz="1600" dirty="0"/>
          </a:p>
        </p:txBody>
      </p:sp>
      <p:cxnSp>
        <p:nvCxnSpPr>
          <p:cNvPr id="20" name="直線矢印コネクタ 19"/>
          <p:cNvCxnSpPr/>
          <p:nvPr/>
        </p:nvCxnSpPr>
        <p:spPr>
          <a:xfrm rot="10800000" flipV="1">
            <a:off x="3779912" y="2060848"/>
            <a:ext cx="576064"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427984" y="1844824"/>
            <a:ext cx="3315556" cy="369332"/>
          </a:xfrm>
          <a:prstGeom prst="rect">
            <a:avLst/>
          </a:prstGeom>
          <a:noFill/>
        </p:spPr>
        <p:txBody>
          <a:bodyPr wrap="none" rtlCol="0">
            <a:spAutoFit/>
          </a:bodyPr>
          <a:lstStyle/>
          <a:p>
            <a:r>
              <a:rPr lang="en-US" altLang="ja-JP" dirty="0"/>
              <a:t>i</a:t>
            </a:r>
            <a:r>
              <a:rPr kumimoji="1" lang="en-US" altLang="ja-JP" dirty="0" smtClean="0"/>
              <a:t> * 4 </a:t>
            </a:r>
            <a:r>
              <a:rPr kumimoji="1" lang="ja-JP" altLang="en-US" dirty="0" smtClean="0"/>
              <a:t>の為の</a:t>
            </a:r>
            <a:r>
              <a:rPr lang="en-US" altLang="en-US" dirty="0" smtClean="0"/>
              <a:t>一時</a:t>
            </a:r>
            <a:r>
              <a:rPr kumimoji="1" lang="ja-JP" altLang="en-US" dirty="0" smtClean="0"/>
              <a:t>変数を作って</a:t>
            </a:r>
            <a:r>
              <a:rPr kumimoji="1" lang="en-US" altLang="ja-JP" dirty="0" smtClean="0"/>
              <a: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共通部分式除去の</a:t>
            </a:r>
            <a:r>
              <a:rPr kumimoji="1" lang="ja-JP" altLang="en-US" dirty="0" smtClean="0"/>
              <a:t>例</a:t>
            </a:r>
            <a:endParaRPr kumimoji="1" lang="ja-JP" altLang="en-US" dirty="0"/>
          </a:p>
        </p:txBody>
      </p:sp>
      <p:sp>
        <p:nvSpPr>
          <p:cNvPr id="6" name="テキスト ボックス 5"/>
          <p:cNvSpPr txBox="1"/>
          <p:nvPr/>
        </p:nvSpPr>
        <p:spPr>
          <a:xfrm>
            <a:off x="2627784" y="1772816"/>
            <a:ext cx="941283" cy="92333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x = </a:t>
            </a:r>
            <a:r>
              <a:rPr lang="en-US" altLang="ja-JP" dirty="0" err="1" smtClean="0"/>
              <a:t>i</a:t>
            </a:r>
            <a:r>
              <a:rPr lang="en-US" altLang="ja-JP" dirty="0" smtClean="0"/>
              <a:t> * 4</a:t>
            </a:r>
          </a:p>
          <a:p>
            <a:r>
              <a:rPr lang="en-US" altLang="ja-JP" dirty="0" smtClean="0"/>
              <a:t>t = x</a:t>
            </a:r>
          </a:p>
          <a:p>
            <a:r>
              <a:rPr lang="en-US" altLang="ja-JP" dirty="0" smtClean="0"/>
              <a:t>y = a + x</a:t>
            </a:r>
          </a:p>
        </p:txBody>
      </p:sp>
      <p:sp>
        <p:nvSpPr>
          <p:cNvPr id="7" name="テキスト ボックス 6"/>
          <p:cNvSpPr txBox="1"/>
          <p:nvPr/>
        </p:nvSpPr>
        <p:spPr>
          <a:xfrm>
            <a:off x="3851920" y="3068960"/>
            <a:ext cx="1091966" cy="120032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load y</a:t>
            </a:r>
          </a:p>
          <a:p>
            <a:r>
              <a:rPr lang="en-US" altLang="ja-JP" dirty="0" smtClean="0"/>
              <a:t>x =</a:t>
            </a:r>
            <a:r>
              <a:rPr lang="ja-JP" altLang="en-US" dirty="0" smtClean="0"/>
              <a:t> </a:t>
            </a:r>
            <a:r>
              <a:rPr lang="en-US" altLang="ja-JP" dirty="0" smtClean="0"/>
              <a:t>t</a:t>
            </a:r>
          </a:p>
          <a:p>
            <a:r>
              <a:rPr lang="en-US" altLang="ja-JP" dirty="0" smtClean="0"/>
              <a:t>y = b + x</a:t>
            </a:r>
          </a:p>
          <a:p>
            <a:r>
              <a:rPr lang="en-US" altLang="ja-JP" dirty="0" smtClean="0"/>
              <a:t>q = load y</a:t>
            </a:r>
          </a:p>
        </p:txBody>
      </p:sp>
      <p:cxnSp>
        <p:nvCxnSpPr>
          <p:cNvPr id="9" name="直線矢印コネクタ 8"/>
          <p:cNvCxnSpPr>
            <a:stCxn id="6" idx="2"/>
            <a:endCxn id="7" idx="0"/>
          </p:cNvCxnSpPr>
          <p:nvPr/>
        </p:nvCxnSpPr>
        <p:spPr>
          <a:xfrm rot="16200000" flipH="1">
            <a:off x="3561757" y="2232814"/>
            <a:ext cx="372814" cy="12994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6" idx="2"/>
            <a:endCxn id="13" idx="0"/>
          </p:cNvCxnSpPr>
          <p:nvPr/>
        </p:nvCxnSpPr>
        <p:spPr>
          <a:xfrm rot="16200000" flipH="1">
            <a:off x="2044717" y="3749855"/>
            <a:ext cx="2389038" cy="281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2915816" y="5085184"/>
            <a:ext cx="928459"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p = t</a:t>
            </a:r>
          </a:p>
          <a:p>
            <a:r>
              <a:rPr lang="en-US" altLang="ja-JP" dirty="0" smtClean="0"/>
              <a:t>z = a + x</a:t>
            </a:r>
            <a:endParaRPr kumimoji="1" lang="ja-JP" altLang="en-US" dirty="0"/>
          </a:p>
        </p:txBody>
      </p:sp>
      <p:cxnSp>
        <p:nvCxnSpPr>
          <p:cNvPr id="17" name="直線矢印コネクタ 16"/>
          <p:cNvCxnSpPr>
            <a:stCxn id="7" idx="2"/>
            <a:endCxn id="13" idx="0"/>
          </p:cNvCxnSpPr>
          <p:nvPr/>
        </p:nvCxnSpPr>
        <p:spPr>
          <a:xfrm rot="5400000">
            <a:off x="3481028" y="4168308"/>
            <a:ext cx="815895" cy="1017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499992" y="2636912"/>
            <a:ext cx="1992853"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 a + x}</a:t>
            </a:r>
            <a:endParaRPr kumimoji="1" lang="ja-JP" altLang="en-US" sz="1600" dirty="0"/>
          </a:p>
        </p:txBody>
      </p:sp>
      <p:sp>
        <p:nvSpPr>
          <p:cNvPr id="19" name="テキスト ボックス 18"/>
          <p:cNvSpPr txBox="1"/>
          <p:nvPr/>
        </p:nvSpPr>
        <p:spPr>
          <a:xfrm>
            <a:off x="3707904" y="4797152"/>
            <a:ext cx="1425390" cy="338554"/>
          </a:xfrm>
          <a:prstGeom prst="rect">
            <a:avLst/>
          </a:prstGeom>
          <a:noFill/>
        </p:spPr>
        <p:txBody>
          <a:bodyPr wrap="none" rtlCol="0">
            <a:spAutoFit/>
          </a:bodyPr>
          <a:lstStyle/>
          <a:p>
            <a:r>
              <a:rPr lang="en-US" altLang="ja-JP" sz="1600" dirty="0" smtClean="0"/>
              <a:t>reach</a:t>
            </a:r>
            <a:r>
              <a:rPr kumimoji="1" lang="en-US" altLang="ja-JP" sz="1600" dirty="0" smtClean="0"/>
              <a:t> = {</a:t>
            </a:r>
            <a:r>
              <a:rPr kumimoji="1" lang="en-US" altLang="ja-JP" sz="1600" dirty="0" err="1" smtClean="0"/>
              <a:t>i</a:t>
            </a:r>
            <a:r>
              <a:rPr kumimoji="1" lang="en-US" altLang="ja-JP" sz="1600" dirty="0" smtClean="0"/>
              <a:t> * 4}</a:t>
            </a:r>
            <a:endParaRPr kumimoji="1" lang="ja-JP" altLang="en-US" sz="1600" dirty="0"/>
          </a:p>
        </p:txBody>
      </p:sp>
      <p:cxnSp>
        <p:nvCxnSpPr>
          <p:cNvPr id="20" name="直線矢印コネクタ 19"/>
          <p:cNvCxnSpPr>
            <a:stCxn id="22" idx="1"/>
          </p:cNvCxnSpPr>
          <p:nvPr/>
        </p:nvCxnSpPr>
        <p:spPr>
          <a:xfrm rot="10800000">
            <a:off x="4427984" y="3573016"/>
            <a:ext cx="1728192" cy="14088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6156176" y="4797152"/>
            <a:ext cx="1997663" cy="369332"/>
          </a:xfrm>
          <a:prstGeom prst="rect">
            <a:avLst/>
          </a:prstGeom>
          <a:noFill/>
        </p:spPr>
        <p:txBody>
          <a:bodyPr wrap="none" rtlCol="0">
            <a:spAutoFit/>
          </a:bodyPr>
          <a:lstStyle/>
          <a:p>
            <a:r>
              <a:rPr lang="ja-JP" altLang="en-US" dirty="0" smtClean="0"/>
              <a:t>共通部分式を除去</a:t>
            </a:r>
            <a:endParaRPr kumimoji="1" lang="ja-JP" altLang="en-US" dirty="0"/>
          </a:p>
        </p:txBody>
      </p:sp>
      <p:cxnSp>
        <p:nvCxnSpPr>
          <p:cNvPr id="23" name="直線矢印コネクタ 22"/>
          <p:cNvCxnSpPr>
            <a:stCxn id="22" idx="1"/>
          </p:cNvCxnSpPr>
          <p:nvPr/>
        </p:nvCxnSpPr>
        <p:spPr>
          <a:xfrm rot="10800000" flipV="1">
            <a:off x="3635896" y="4981818"/>
            <a:ext cx="2520280" cy="3193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実際の最適化の例</a:t>
            </a:r>
            <a:r>
              <a:rPr lang="en-US" altLang="ja-JP" dirty="0" smtClean="0"/>
              <a:t>: </a:t>
            </a:r>
            <a:r>
              <a:rPr kumimoji="1" lang="ja-JP" altLang="en-US" dirty="0" smtClean="0"/>
              <a:t>値番号付け</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先ほどのアルゴリズムでは</a:t>
            </a:r>
            <a:r>
              <a:rPr kumimoji="1" lang="en-US" altLang="ja-JP" dirty="0" smtClean="0"/>
              <a:t/>
            </a:r>
            <a:br>
              <a:rPr kumimoji="1" lang="en-US" altLang="ja-JP" dirty="0" smtClean="0"/>
            </a:br>
            <a:r>
              <a:rPr kumimoji="1" lang="ja-JP" altLang="en-US" dirty="0" smtClean="0"/>
              <a:t>例えば下の様なものが解決出来ない</a:t>
            </a:r>
            <a:endParaRPr kumimoji="1" lang="en-US" altLang="ja-JP" dirty="0" smtClean="0"/>
          </a:p>
        </p:txBody>
      </p:sp>
      <p:sp>
        <p:nvSpPr>
          <p:cNvPr id="4" name="テキスト ボックス 3"/>
          <p:cNvSpPr txBox="1"/>
          <p:nvPr/>
        </p:nvSpPr>
        <p:spPr>
          <a:xfrm>
            <a:off x="2351036" y="4581128"/>
            <a:ext cx="962123" cy="92333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smtClean="0"/>
              <a:t>a = b + c</a:t>
            </a:r>
          </a:p>
          <a:p>
            <a:r>
              <a:rPr lang="en-US" altLang="ja-JP" dirty="0" smtClean="0"/>
              <a:t>d = b</a:t>
            </a:r>
          </a:p>
          <a:p>
            <a:r>
              <a:rPr lang="en-US" altLang="ja-JP" dirty="0" smtClean="0"/>
              <a:t>e = d + c</a:t>
            </a:r>
            <a:endParaRPr kumimoji="1" lang="en-US" altLang="ja-JP" dirty="0" smtClean="0"/>
          </a:p>
        </p:txBody>
      </p:sp>
      <p:cxnSp>
        <p:nvCxnSpPr>
          <p:cNvPr id="7" name="直線矢印コネクタ 6"/>
          <p:cNvCxnSpPr/>
          <p:nvPr/>
        </p:nvCxnSpPr>
        <p:spPr>
          <a:xfrm rot="10800000">
            <a:off x="3359148" y="4653136"/>
            <a:ext cx="50405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rot="10800000" flipV="1">
            <a:off x="3359148" y="5013176"/>
            <a:ext cx="504056"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923928" y="4797152"/>
            <a:ext cx="3653564" cy="369332"/>
          </a:xfrm>
          <a:prstGeom prst="rect">
            <a:avLst/>
          </a:prstGeom>
          <a:noFill/>
        </p:spPr>
        <p:txBody>
          <a:bodyPr wrap="none" rtlCol="0">
            <a:spAutoFit/>
          </a:bodyPr>
          <a:lstStyle/>
          <a:p>
            <a:r>
              <a:rPr lang="ja-JP" altLang="en-US" dirty="0" smtClean="0"/>
              <a:t>同じ値を持つが共通部分式じゃない</a:t>
            </a:r>
            <a:endParaRPr kumimoji="1" lang="ja-JP" altLang="en-US" dirty="0"/>
          </a:p>
        </p:txBody>
      </p:sp>
      <p:sp>
        <p:nvSpPr>
          <p:cNvPr id="10" name="テキスト ボックス 9"/>
          <p:cNvSpPr txBox="1"/>
          <p:nvPr/>
        </p:nvSpPr>
        <p:spPr>
          <a:xfrm>
            <a:off x="2339752" y="2924944"/>
            <a:ext cx="987771" cy="120032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smtClean="0"/>
              <a:t>a = 1</a:t>
            </a:r>
          </a:p>
          <a:p>
            <a:r>
              <a:rPr lang="en-US" altLang="ja-JP" dirty="0" smtClean="0"/>
              <a:t>b = 1</a:t>
            </a:r>
          </a:p>
          <a:p>
            <a:r>
              <a:rPr kumimoji="1" lang="en-US" altLang="ja-JP" dirty="0" smtClean="0"/>
              <a:t>c = a + 2</a:t>
            </a:r>
          </a:p>
          <a:p>
            <a:r>
              <a:rPr lang="en-US" altLang="ja-JP" dirty="0" smtClean="0"/>
              <a:t>d = b + 2</a:t>
            </a:r>
            <a:endParaRPr kumimoji="1" lang="en-US" altLang="ja-JP" dirty="0" smtClean="0"/>
          </a:p>
        </p:txBody>
      </p:sp>
      <p:cxnSp>
        <p:nvCxnSpPr>
          <p:cNvPr id="12" name="直線矢印コネクタ 11"/>
          <p:cNvCxnSpPr/>
          <p:nvPr/>
        </p:nvCxnSpPr>
        <p:spPr>
          <a:xfrm rot="10800000">
            <a:off x="3347864" y="3717032"/>
            <a:ext cx="5040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rot="10800000" flipV="1">
            <a:off x="3347864" y="3717032"/>
            <a:ext cx="504056"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923928" y="3501008"/>
            <a:ext cx="3653564" cy="369332"/>
          </a:xfrm>
          <a:prstGeom prst="rect">
            <a:avLst/>
          </a:prstGeom>
          <a:noFill/>
        </p:spPr>
        <p:txBody>
          <a:bodyPr wrap="none" rtlCol="0">
            <a:spAutoFit/>
          </a:bodyPr>
          <a:lstStyle/>
          <a:p>
            <a:r>
              <a:rPr lang="ja-JP" altLang="en-US" dirty="0" smtClean="0"/>
              <a:t>同じ値を持つが共通部分式じゃない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実際の最適化の例</a:t>
            </a:r>
            <a:r>
              <a:rPr lang="en-US" altLang="ja-JP" dirty="0" smtClean="0"/>
              <a:t>: </a:t>
            </a:r>
            <a:r>
              <a:rPr kumimoji="1" lang="ja-JP" altLang="en-US" dirty="0" smtClean="0"/>
              <a:t>値番号付け</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式の「値」を「番号」で識別して</a:t>
            </a:r>
            <a:r>
              <a:rPr lang="en-US" altLang="ja-JP" dirty="0" smtClean="0"/>
              <a:t/>
            </a:r>
            <a:br>
              <a:rPr lang="en-US" altLang="ja-JP" dirty="0" smtClean="0"/>
            </a:br>
            <a:r>
              <a:rPr lang="ja-JP" altLang="en-US" dirty="0" smtClean="0"/>
              <a:t>共通な値を見つける</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pPr lvl="1"/>
            <a:endParaRPr kumimoji="1" lang="ja-JP" altLang="en-US" dirty="0"/>
          </a:p>
        </p:txBody>
      </p:sp>
      <p:sp>
        <p:nvSpPr>
          <p:cNvPr id="8" name="テキスト ボックス 7"/>
          <p:cNvSpPr txBox="1"/>
          <p:nvPr/>
        </p:nvSpPr>
        <p:spPr>
          <a:xfrm>
            <a:off x="1043608" y="3356992"/>
            <a:ext cx="987771" cy="1200329"/>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smtClean="0"/>
              <a:t>a = 1</a:t>
            </a:r>
          </a:p>
          <a:p>
            <a:r>
              <a:rPr lang="en-US" altLang="ja-JP" dirty="0" smtClean="0"/>
              <a:t>b = 1</a:t>
            </a:r>
          </a:p>
          <a:p>
            <a:r>
              <a:rPr kumimoji="1" lang="en-US" altLang="ja-JP" dirty="0" smtClean="0"/>
              <a:t>c = a + 2</a:t>
            </a:r>
          </a:p>
          <a:p>
            <a:r>
              <a:rPr lang="en-US" altLang="ja-JP" dirty="0" smtClean="0"/>
              <a:t>d = b + 2</a:t>
            </a:r>
            <a:endParaRPr kumimoji="1" lang="en-US" altLang="ja-JP" dirty="0" smtClean="0"/>
          </a:p>
        </p:txBody>
      </p:sp>
      <p:sp>
        <p:nvSpPr>
          <p:cNvPr id="9" name="テキスト ボックス 8"/>
          <p:cNvSpPr txBox="1"/>
          <p:nvPr/>
        </p:nvSpPr>
        <p:spPr>
          <a:xfrm>
            <a:off x="2123728" y="3356992"/>
            <a:ext cx="2342308" cy="1200329"/>
          </a:xfrm>
          <a:prstGeom prst="rect">
            <a:avLst/>
          </a:prstGeom>
          <a:noFill/>
        </p:spPr>
        <p:txBody>
          <a:bodyPr wrap="none" rtlCol="0">
            <a:spAutoFit/>
          </a:bodyPr>
          <a:lstStyle/>
          <a:p>
            <a:r>
              <a:rPr kumimoji="1" lang="en-US" altLang="ja-JP" dirty="0" smtClean="0"/>
              <a:t>a </a:t>
            </a:r>
            <a:r>
              <a:rPr lang="en-US" altLang="ja-JP" dirty="0" smtClean="0">
                <a:sym typeface="Wingdings" pitchFamily="2" charset="2"/>
              </a:rPr>
              <a:t>=</a:t>
            </a:r>
            <a:r>
              <a:rPr kumimoji="1" lang="en-US" altLang="ja-JP" dirty="0" smtClean="0"/>
              <a:t> </a:t>
            </a:r>
            <a:r>
              <a:rPr kumimoji="1" lang="ja-JP" altLang="en-US" dirty="0" smtClean="0"/>
              <a:t>①</a:t>
            </a:r>
            <a:endParaRPr lang="en-US" altLang="ja-JP" dirty="0" smtClean="0"/>
          </a:p>
          <a:p>
            <a:r>
              <a:rPr lang="en-US" altLang="ja-JP" dirty="0" smtClean="0"/>
              <a:t>b =</a:t>
            </a:r>
            <a:r>
              <a:rPr lang="ja-JP" altLang="en-US" dirty="0" smtClean="0"/>
              <a:t> ①</a:t>
            </a:r>
            <a:endParaRPr lang="en-US" altLang="ja-JP" dirty="0" smtClean="0"/>
          </a:p>
          <a:p>
            <a:r>
              <a:rPr kumimoji="1" lang="en-US" altLang="ja-JP" dirty="0" smtClean="0"/>
              <a:t>c = </a:t>
            </a:r>
            <a:r>
              <a:rPr kumimoji="1" lang="ja-JP" altLang="en-US" dirty="0" smtClean="0"/>
              <a:t>②</a:t>
            </a:r>
            <a:r>
              <a:rPr lang="en-US" altLang="ja-JP" dirty="0" smtClean="0"/>
              <a:t>	(</a:t>
            </a:r>
            <a:r>
              <a:rPr lang="ja-JP" altLang="en-US" dirty="0" smtClean="0"/>
              <a:t>②＝①＋２</a:t>
            </a:r>
            <a:r>
              <a:rPr lang="en-US" altLang="ja-JP" dirty="0" smtClean="0"/>
              <a:t>)</a:t>
            </a:r>
          </a:p>
          <a:p>
            <a:r>
              <a:rPr kumimoji="1" lang="en-US" altLang="ja-JP" dirty="0" smtClean="0"/>
              <a:t>d = </a:t>
            </a:r>
            <a:r>
              <a:rPr kumimoji="1" lang="ja-JP" altLang="en-US" dirty="0" smtClean="0"/>
              <a:t>②</a:t>
            </a:r>
            <a:endParaRPr kumimoji="1" lang="en-US" altLang="ja-JP" dirty="0" smtClean="0"/>
          </a:p>
        </p:txBody>
      </p:sp>
      <p:sp>
        <p:nvSpPr>
          <p:cNvPr id="10" name="テキスト ボックス 9"/>
          <p:cNvSpPr txBox="1"/>
          <p:nvPr/>
        </p:nvSpPr>
        <p:spPr>
          <a:xfrm>
            <a:off x="4788024" y="3284984"/>
            <a:ext cx="962123" cy="92333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smtClean="0"/>
              <a:t>a = b + c</a:t>
            </a:r>
          </a:p>
          <a:p>
            <a:r>
              <a:rPr lang="en-US" altLang="ja-JP" dirty="0" smtClean="0"/>
              <a:t>d = b</a:t>
            </a:r>
          </a:p>
          <a:p>
            <a:r>
              <a:rPr lang="en-US" altLang="ja-JP" dirty="0" smtClean="0"/>
              <a:t>e = d + c</a:t>
            </a:r>
            <a:endParaRPr kumimoji="1" lang="en-US" altLang="ja-JP" dirty="0" smtClean="0"/>
          </a:p>
        </p:txBody>
      </p:sp>
      <p:sp>
        <p:nvSpPr>
          <p:cNvPr id="15" name="テキスト ボックス 14"/>
          <p:cNvSpPr txBox="1"/>
          <p:nvPr/>
        </p:nvSpPr>
        <p:spPr>
          <a:xfrm>
            <a:off x="5868144" y="2708920"/>
            <a:ext cx="2262158" cy="1477328"/>
          </a:xfrm>
          <a:prstGeom prst="rect">
            <a:avLst/>
          </a:prstGeom>
          <a:noFill/>
        </p:spPr>
        <p:txBody>
          <a:bodyPr wrap="none" rtlCol="0">
            <a:spAutoFit/>
          </a:bodyPr>
          <a:lstStyle/>
          <a:p>
            <a:r>
              <a:rPr kumimoji="1" lang="en-US" altLang="ja-JP" dirty="0" smtClean="0"/>
              <a:t>b = </a:t>
            </a:r>
            <a:r>
              <a:rPr kumimoji="1" lang="ja-JP" altLang="en-US" dirty="0" smtClean="0"/>
              <a:t>①</a:t>
            </a:r>
            <a:endParaRPr kumimoji="1" lang="en-US" altLang="ja-JP" dirty="0" smtClean="0"/>
          </a:p>
          <a:p>
            <a:r>
              <a:rPr lang="en-US" altLang="ja-JP" dirty="0" smtClean="0"/>
              <a:t>c = </a:t>
            </a:r>
            <a:r>
              <a:rPr lang="ja-JP" altLang="en-US" dirty="0" smtClean="0"/>
              <a:t>②</a:t>
            </a:r>
            <a:endParaRPr kumimoji="1" lang="en-US" altLang="ja-JP" dirty="0" smtClean="0"/>
          </a:p>
          <a:p>
            <a:r>
              <a:rPr kumimoji="1" lang="en-US" altLang="ja-JP" dirty="0" smtClean="0"/>
              <a:t>a = </a:t>
            </a:r>
            <a:r>
              <a:rPr lang="ja-JP" altLang="en-US" dirty="0" smtClean="0"/>
              <a:t>③</a:t>
            </a:r>
            <a:r>
              <a:rPr lang="en-US" altLang="ja-JP" dirty="0" smtClean="0"/>
              <a:t>	</a:t>
            </a:r>
            <a:r>
              <a:rPr lang="ja-JP" altLang="en-US" dirty="0" smtClean="0"/>
              <a:t>（③</a:t>
            </a:r>
            <a:r>
              <a:rPr lang="en-US" altLang="ja-JP" dirty="0" smtClean="0"/>
              <a:t>=</a:t>
            </a:r>
            <a:r>
              <a:rPr lang="ja-JP" altLang="en-US" dirty="0" smtClean="0"/>
              <a:t>①</a:t>
            </a:r>
            <a:r>
              <a:rPr lang="en-US" altLang="ja-JP" dirty="0" smtClean="0"/>
              <a:t>+</a:t>
            </a:r>
            <a:r>
              <a:rPr lang="ja-JP" altLang="en-US" dirty="0" smtClean="0"/>
              <a:t>②</a:t>
            </a:r>
            <a:r>
              <a:rPr lang="en-US" altLang="ja-JP" dirty="0" smtClean="0"/>
              <a:t>)</a:t>
            </a:r>
            <a:endParaRPr kumimoji="1" lang="en-US" altLang="ja-JP" dirty="0" smtClean="0"/>
          </a:p>
          <a:p>
            <a:r>
              <a:rPr lang="en-US" altLang="ja-JP" dirty="0" smtClean="0"/>
              <a:t>d = </a:t>
            </a:r>
            <a:r>
              <a:rPr lang="ja-JP" altLang="en-US" dirty="0" smtClean="0"/>
              <a:t>①</a:t>
            </a:r>
            <a:endParaRPr lang="en-US" altLang="ja-JP" dirty="0" smtClean="0"/>
          </a:p>
          <a:p>
            <a:r>
              <a:rPr kumimoji="1" lang="en-US" altLang="ja-JP" dirty="0" smtClean="0"/>
              <a:t>e = </a:t>
            </a:r>
            <a:r>
              <a:rPr lang="ja-JP" altLang="en-US" dirty="0" smtClean="0"/>
              <a:t>③</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実際の最適化の例</a:t>
            </a:r>
            <a:r>
              <a:rPr lang="en-US" altLang="ja-JP" dirty="0" smtClean="0"/>
              <a:t>: </a:t>
            </a:r>
            <a:r>
              <a:rPr kumimoji="1" lang="ja-JP" altLang="en-US" dirty="0" smtClean="0"/>
              <a:t>部分冗長性除去</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値番号付けでも</a:t>
            </a:r>
            <a:r>
              <a:rPr kumimoji="1" lang="en-US" altLang="ja-JP" dirty="0" smtClean="0"/>
              <a:t/>
            </a:r>
            <a:br>
              <a:rPr kumimoji="1" lang="en-US" altLang="ja-JP" dirty="0" smtClean="0"/>
            </a:br>
            <a:r>
              <a:rPr lang="ja-JP" altLang="en-US" dirty="0" smtClean="0"/>
              <a:t>部分冗長なケースは</a:t>
            </a:r>
            <a:r>
              <a:rPr lang="en-US" altLang="ja-JP" dirty="0" smtClean="0"/>
              <a:t/>
            </a:r>
            <a:br>
              <a:rPr lang="en-US" altLang="ja-JP" dirty="0" smtClean="0"/>
            </a:br>
            <a:r>
              <a:rPr lang="ja-JP" altLang="en-US" dirty="0" smtClean="0"/>
              <a:t>解決できない</a:t>
            </a:r>
            <a:endParaRPr kumimoji="1" lang="ja-JP" altLang="en-US" dirty="0"/>
          </a:p>
        </p:txBody>
      </p:sp>
      <p:sp>
        <p:nvSpPr>
          <p:cNvPr id="4" name="テキスト ボックス 3"/>
          <p:cNvSpPr txBox="1"/>
          <p:nvPr/>
        </p:nvSpPr>
        <p:spPr>
          <a:xfrm>
            <a:off x="5796136" y="2996952"/>
            <a:ext cx="108234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x = a + b</a:t>
            </a:r>
            <a:endParaRPr kumimoji="1" lang="ja-JP" altLang="en-US" dirty="0"/>
          </a:p>
        </p:txBody>
      </p:sp>
      <p:sp>
        <p:nvSpPr>
          <p:cNvPr id="5" name="テキスト ボックス 4"/>
          <p:cNvSpPr txBox="1"/>
          <p:nvPr/>
        </p:nvSpPr>
        <p:spPr>
          <a:xfrm>
            <a:off x="6804248" y="4149080"/>
            <a:ext cx="108234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y = a + b</a:t>
            </a:r>
            <a:endParaRPr kumimoji="1" lang="ja-JP" altLang="en-US" dirty="0"/>
          </a:p>
        </p:txBody>
      </p:sp>
      <p:sp>
        <p:nvSpPr>
          <p:cNvPr id="6" name="正方形/長方形 5"/>
          <p:cNvSpPr/>
          <p:nvPr/>
        </p:nvSpPr>
        <p:spPr>
          <a:xfrm>
            <a:off x="7668344" y="2996952"/>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cxnSp>
        <p:nvCxnSpPr>
          <p:cNvPr id="8" name="直線矢印コネクタ 7"/>
          <p:cNvCxnSpPr>
            <a:stCxn id="4" idx="2"/>
            <a:endCxn id="5" idx="0"/>
          </p:cNvCxnSpPr>
          <p:nvPr/>
        </p:nvCxnSpPr>
        <p:spPr>
          <a:xfrm rot="16200000" flipH="1">
            <a:off x="6449968" y="3253626"/>
            <a:ext cx="782796"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6" idx="2"/>
            <a:endCxn id="5" idx="0"/>
          </p:cNvCxnSpPr>
          <p:nvPr/>
        </p:nvCxnSpPr>
        <p:spPr>
          <a:xfrm rot="5400000">
            <a:off x="7362867" y="3339547"/>
            <a:ext cx="792088" cy="8269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5" idx="2"/>
          </p:cNvCxnSpPr>
          <p:nvPr/>
        </p:nvCxnSpPr>
        <p:spPr>
          <a:xfrm rot="16200000" flipH="1">
            <a:off x="6971469" y="4892365"/>
            <a:ext cx="782796" cy="348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4" idx="0"/>
          </p:cNvCxnSpPr>
          <p:nvPr/>
        </p:nvCxnSpPr>
        <p:spPr>
          <a:xfrm rot="16200000" flipH="1">
            <a:off x="5994715" y="2654357"/>
            <a:ext cx="648072" cy="371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endCxn id="6" idx="0"/>
          </p:cNvCxnSpPr>
          <p:nvPr/>
        </p:nvCxnSpPr>
        <p:spPr>
          <a:xfrm rot="16200000" flipH="1">
            <a:off x="7812360" y="2636912"/>
            <a:ext cx="648072"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6" idx="2"/>
          </p:cNvCxnSpPr>
          <p:nvPr/>
        </p:nvCxnSpPr>
        <p:spPr>
          <a:xfrm rot="16200000" flipH="1">
            <a:off x="7884368" y="3645024"/>
            <a:ext cx="9361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曲線コネクタ 27"/>
          <p:cNvCxnSpPr/>
          <p:nvPr/>
        </p:nvCxnSpPr>
        <p:spPr>
          <a:xfrm rot="16200000" flipH="1">
            <a:off x="4824028" y="3320988"/>
            <a:ext cx="2664296" cy="1152128"/>
          </a:xfrm>
          <a:prstGeom prst="curvedConnector3">
            <a:avLst>
              <a:gd name="adj1" fmla="val 55587"/>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355976" y="4077072"/>
            <a:ext cx="1678665" cy="646331"/>
          </a:xfrm>
          <a:prstGeom prst="rect">
            <a:avLst/>
          </a:prstGeom>
          <a:noFill/>
        </p:spPr>
        <p:txBody>
          <a:bodyPr wrap="none" rtlCol="0">
            <a:spAutoFit/>
          </a:bodyPr>
          <a:lstStyle/>
          <a:p>
            <a:r>
              <a:rPr lang="ja-JP" altLang="en-US" dirty="0" smtClean="0"/>
              <a:t>このパスでだけ</a:t>
            </a:r>
            <a:endParaRPr lang="en-US" altLang="ja-JP" dirty="0" smtClean="0"/>
          </a:p>
          <a:p>
            <a:r>
              <a:rPr kumimoji="1" lang="en-US" altLang="ja-JP" dirty="0" smtClean="0"/>
              <a:t>a + b </a:t>
            </a:r>
            <a:r>
              <a:rPr kumimoji="1" lang="ja-JP" altLang="en-US" dirty="0" smtClean="0"/>
              <a:t>が冗長</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局所性による最適化の分類</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局所的最適化</a:t>
            </a:r>
            <a:endParaRPr kumimoji="1" lang="en-US" altLang="ja-JP" dirty="0" smtClean="0"/>
          </a:p>
          <a:p>
            <a:pPr lvl="1"/>
            <a:r>
              <a:rPr kumimoji="1" lang="en-US" altLang="ja-JP" dirty="0" smtClean="0"/>
              <a:t>Peephole </a:t>
            </a:r>
            <a:r>
              <a:rPr kumimoji="1" lang="ja-JP" altLang="en-US" dirty="0" smtClean="0"/>
              <a:t>最適化</a:t>
            </a:r>
            <a:endParaRPr kumimoji="1" lang="en-US" altLang="ja-JP" dirty="0" smtClean="0"/>
          </a:p>
          <a:p>
            <a:pPr lvl="1"/>
            <a:r>
              <a:rPr lang="ja-JP" altLang="en-US" dirty="0" smtClean="0"/>
              <a:t>基本ブロック内最適化</a:t>
            </a:r>
            <a:endParaRPr lang="en-US" altLang="ja-JP" dirty="0" smtClean="0"/>
          </a:p>
          <a:p>
            <a:r>
              <a:rPr lang="ja-JP" altLang="en-US" dirty="0" smtClean="0"/>
              <a:t>大域的最適化</a:t>
            </a:r>
            <a:endParaRPr lang="en-US" altLang="ja-JP" dirty="0" smtClean="0"/>
          </a:p>
          <a:p>
            <a:pPr lvl="1"/>
            <a:r>
              <a:rPr lang="ja-JP" altLang="en-US" dirty="0" smtClean="0"/>
              <a:t>基本ブロック間最適化</a:t>
            </a:r>
            <a:endParaRPr lang="en-US" altLang="ja-JP" dirty="0" smtClean="0"/>
          </a:p>
          <a:p>
            <a:pPr lvl="1"/>
            <a:r>
              <a:rPr kumimoji="1" lang="ja-JP" altLang="en-US" dirty="0" smtClean="0"/>
              <a:t>関数間最適化</a:t>
            </a:r>
            <a:endParaRPr kumimoji="1" lang="en-US" altLang="ja-JP" dirty="0" smtClean="0"/>
          </a:p>
          <a:p>
            <a:pPr lvl="1"/>
            <a:r>
              <a:rPr lang="ja-JP" altLang="en-US" dirty="0" smtClean="0"/>
              <a:t>プログラム間最適化</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部分冗長性除去</a:t>
            </a:r>
            <a:r>
              <a:rPr lang="en-US" altLang="ja-JP" dirty="0" smtClean="0"/>
              <a:t>: </a:t>
            </a:r>
            <a:r>
              <a:rPr lang="ja-JP" altLang="en-US" dirty="0" smtClean="0"/>
              <a:t>簡単なアイデア</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式を挿入して全冗長にする</a:t>
            </a:r>
            <a:endParaRPr lang="en-US" altLang="ja-JP" dirty="0" smtClean="0"/>
          </a:p>
          <a:p>
            <a:pPr>
              <a:buNone/>
            </a:pPr>
            <a:endParaRPr lang="en-US" altLang="ja-JP" dirty="0" smtClean="0"/>
          </a:p>
        </p:txBody>
      </p:sp>
      <p:sp>
        <p:nvSpPr>
          <p:cNvPr id="4" name="テキスト ボックス 3"/>
          <p:cNvSpPr txBox="1"/>
          <p:nvPr/>
        </p:nvSpPr>
        <p:spPr>
          <a:xfrm>
            <a:off x="5364088" y="2996952"/>
            <a:ext cx="962123"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solidFill>
                  <a:srgbClr val="FF0000"/>
                </a:solidFill>
              </a:rPr>
              <a:t>z = a + b</a:t>
            </a:r>
          </a:p>
          <a:p>
            <a:r>
              <a:rPr lang="en-US" altLang="ja-JP" dirty="0" smtClean="0"/>
              <a:t>x </a:t>
            </a:r>
            <a:r>
              <a:rPr kumimoji="1" lang="en-US" altLang="ja-JP" dirty="0" smtClean="0"/>
              <a:t>= </a:t>
            </a:r>
            <a:r>
              <a:rPr lang="en-US" altLang="ja-JP" dirty="0" smtClean="0"/>
              <a:t>a + b</a:t>
            </a:r>
            <a:endParaRPr kumimoji="1" lang="ja-JP" altLang="en-US" dirty="0"/>
          </a:p>
        </p:txBody>
      </p:sp>
      <p:sp>
        <p:nvSpPr>
          <p:cNvPr id="5" name="テキスト ボックス 4"/>
          <p:cNvSpPr txBox="1"/>
          <p:nvPr/>
        </p:nvSpPr>
        <p:spPr>
          <a:xfrm>
            <a:off x="6300192" y="4509120"/>
            <a:ext cx="963725"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y = a + b</a:t>
            </a:r>
            <a:endParaRPr kumimoji="1" lang="ja-JP" altLang="en-US" dirty="0"/>
          </a:p>
        </p:txBody>
      </p:sp>
      <p:sp>
        <p:nvSpPr>
          <p:cNvPr id="6" name="正方形/長方形 5"/>
          <p:cNvSpPr/>
          <p:nvPr/>
        </p:nvSpPr>
        <p:spPr>
          <a:xfrm>
            <a:off x="7236296" y="2996952"/>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cxnSp>
        <p:nvCxnSpPr>
          <p:cNvPr id="8" name="直線矢印コネクタ 7"/>
          <p:cNvCxnSpPr>
            <a:stCxn id="4" idx="2"/>
            <a:endCxn id="5" idx="0"/>
          </p:cNvCxnSpPr>
          <p:nvPr/>
        </p:nvCxnSpPr>
        <p:spPr>
          <a:xfrm rot="16200000" flipH="1">
            <a:off x="5880684" y="3607748"/>
            <a:ext cx="865837" cy="936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6" idx="2"/>
          </p:cNvCxnSpPr>
          <p:nvPr/>
        </p:nvCxnSpPr>
        <p:spPr>
          <a:xfrm rot="5400000">
            <a:off x="7344308" y="3320988"/>
            <a:ext cx="36004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5" idx="2"/>
          </p:cNvCxnSpPr>
          <p:nvPr/>
        </p:nvCxnSpPr>
        <p:spPr>
          <a:xfrm rot="16200000" flipH="1">
            <a:off x="6365748" y="5294758"/>
            <a:ext cx="854806" cy="221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endCxn id="4" idx="0"/>
          </p:cNvCxnSpPr>
          <p:nvPr/>
        </p:nvCxnSpPr>
        <p:spPr>
          <a:xfrm rot="5400000">
            <a:off x="5532616" y="2661416"/>
            <a:ext cx="648071" cy="230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endCxn id="6" idx="0"/>
          </p:cNvCxnSpPr>
          <p:nvPr/>
        </p:nvCxnSpPr>
        <p:spPr>
          <a:xfrm rot="16200000" flipH="1">
            <a:off x="7380312" y="2636912"/>
            <a:ext cx="648072"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6" idx="2"/>
          </p:cNvCxnSpPr>
          <p:nvPr/>
        </p:nvCxnSpPr>
        <p:spPr>
          <a:xfrm rot="16200000" flipH="1">
            <a:off x="7452320" y="3645024"/>
            <a:ext cx="9361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6804248" y="3717032"/>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smtClean="0">
                <a:solidFill>
                  <a:srgbClr val="FF0000"/>
                </a:solidFill>
              </a:rPr>
              <a:t>z = a + b</a:t>
            </a:r>
            <a:endParaRPr kumimoji="1" lang="ja-JP" altLang="en-US" dirty="0">
              <a:solidFill>
                <a:srgbClr val="FF0000"/>
              </a:solidFill>
            </a:endParaRPr>
          </a:p>
        </p:txBody>
      </p:sp>
      <p:cxnSp>
        <p:nvCxnSpPr>
          <p:cNvPr id="22" name="直線矢印コネクタ 21"/>
          <p:cNvCxnSpPr>
            <a:stCxn id="20" idx="2"/>
            <a:endCxn id="5" idx="0"/>
          </p:cNvCxnSpPr>
          <p:nvPr/>
        </p:nvCxnSpPr>
        <p:spPr>
          <a:xfrm rot="5400000">
            <a:off x="6829156" y="4029972"/>
            <a:ext cx="432048" cy="5262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部分冗長性除去</a:t>
            </a:r>
            <a:endParaRPr kumimoji="1" lang="ja-JP" altLang="en-US" dirty="0"/>
          </a:p>
        </p:txBody>
      </p:sp>
      <p:sp>
        <p:nvSpPr>
          <p:cNvPr id="3" name="コンテンツ プレースホルダ 2"/>
          <p:cNvSpPr>
            <a:spLocks noGrp="1"/>
          </p:cNvSpPr>
          <p:nvPr>
            <p:ph idx="1"/>
          </p:nvPr>
        </p:nvSpPr>
        <p:spPr>
          <a:xfrm>
            <a:off x="251520" y="1600200"/>
            <a:ext cx="8892480" cy="4525963"/>
          </a:xfrm>
        </p:spPr>
        <p:txBody>
          <a:bodyPr>
            <a:normAutofit fontScale="92500" lnSpcReduction="10000"/>
          </a:bodyPr>
          <a:lstStyle/>
          <a:p>
            <a:r>
              <a:rPr lang="ja-JP" altLang="en-US" dirty="0" smtClean="0"/>
              <a:t>手順</a:t>
            </a:r>
            <a:endParaRPr lang="en-US" altLang="ja-JP" dirty="0" smtClean="0"/>
          </a:p>
          <a:p>
            <a:pPr lvl="1"/>
            <a:r>
              <a:rPr lang="ja-JP" altLang="en-US" dirty="0" smtClean="0"/>
              <a:t>共通部分式の除去</a:t>
            </a:r>
            <a:endParaRPr lang="en-US" altLang="ja-JP" dirty="0" smtClean="0"/>
          </a:p>
          <a:p>
            <a:pPr lvl="1"/>
            <a:r>
              <a:rPr lang="ja-JP" altLang="en-US" dirty="0" smtClean="0"/>
              <a:t>危険辺の除去</a:t>
            </a:r>
            <a:endParaRPr lang="en-US" altLang="ja-JP" dirty="0" smtClean="0"/>
          </a:p>
          <a:p>
            <a:pPr lvl="1"/>
            <a:r>
              <a:rPr lang="ja-JP" altLang="en-US" dirty="0" smtClean="0"/>
              <a:t>入口計算・出口計算・挿入点を検査</a:t>
            </a:r>
            <a:endParaRPr lang="en-US" altLang="ja-JP" dirty="0" smtClean="0"/>
          </a:p>
          <a:p>
            <a:pPr lvl="1"/>
            <a:r>
              <a:rPr lang="ja-JP" altLang="en-US" dirty="0" smtClean="0"/>
              <a:t>上安全性・下安全性の検査</a:t>
            </a:r>
            <a:endParaRPr lang="en-US" altLang="ja-JP" dirty="0" smtClean="0"/>
          </a:p>
          <a:p>
            <a:pPr lvl="1"/>
            <a:r>
              <a:rPr lang="ja-JP" altLang="en-US" dirty="0" smtClean="0"/>
              <a:t>挿入点を求める</a:t>
            </a:r>
            <a:endParaRPr lang="en-US" altLang="ja-JP" dirty="0" smtClean="0"/>
          </a:p>
          <a:p>
            <a:pPr lvl="2"/>
            <a:r>
              <a:rPr lang="ja-JP" altLang="en-US" dirty="0" smtClean="0"/>
              <a:t>今回はせわしいコード移動</a:t>
            </a:r>
            <a:r>
              <a:rPr lang="en-US" altLang="ja-JP" dirty="0" smtClean="0"/>
              <a:t> (</a:t>
            </a:r>
            <a:r>
              <a:rPr lang="en-US" altLang="ja-JP" dirty="0"/>
              <a:t>b</a:t>
            </a:r>
            <a:r>
              <a:rPr lang="en-US" altLang="ja-JP" dirty="0" smtClean="0"/>
              <a:t>usy-code-motion) </a:t>
            </a:r>
            <a:r>
              <a:rPr lang="ja-JP" altLang="en-US" dirty="0" smtClean="0"/>
              <a:t>という方法を紹介</a:t>
            </a:r>
            <a:endParaRPr lang="en-US" altLang="ja-JP" dirty="0" smtClean="0"/>
          </a:p>
          <a:p>
            <a:pPr lvl="3"/>
            <a:r>
              <a:rPr lang="ja-JP" altLang="en-US" dirty="0" smtClean="0"/>
              <a:t>式を</a:t>
            </a:r>
            <a:r>
              <a:rPr lang="ja-JP" altLang="en-US" u="sng" dirty="0" smtClean="0"/>
              <a:t>できるだけ前方へ</a:t>
            </a:r>
            <a:r>
              <a:rPr lang="ja-JP" altLang="en-US" dirty="0" smtClean="0"/>
              <a:t>挿入する</a:t>
            </a:r>
            <a:endParaRPr lang="en-US" altLang="ja-JP" dirty="0" smtClean="0"/>
          </a:p>
          <a:p>
            <a:pPr lvl="1"/>
            <a:endParaRPr lang="en-US" altLang="ja-JP" dirty="0" smtClean="0"/>
          </a:p>
          <a:p>
            <a:r>
              <a:rPr lang="ja-JP" altLang="en-US" dirty="0" smtClean="0"/>
              <a:t>以下 </a:t>
            </a:r>
            <a:r>
              <a:rPr lang="en-US" altLang="ja-JP" dirty="0" smtClean="0"/>
              <a:t>a + b </a:t>
            </a:r>
            <a:r>
              <a:rPr lang="ja-JP" altLang="en-US" dirty="0" smtClean="0"/>
              <a:t>という形の一つの式に注目する</a:t>
            </a:r>
            <a:endParaRPr lang="en-US" altLang="ja-JP" dirty="0" smtClean="0"/>
          </a:p>
          <a:p>
            <a:pPr lvl="1"/>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危険辺の除去</a:t>
            </a:r>
            <a:endParaRPr kumimoji="1" lang="ja-JP" altLang="en-US" dirty="0"/>
          </a:p>
        </p:txBody>
      </p:sp>
      <p:sp>
        <p:nvSpPr>
          <p:cNvPr id="3" name="コンテンツ プレースホルダ 2"/>
          <p:cNvSpPr>
            <a:spLocks noGrp="1"/>
          </p:cNvSpPr>
          <p:nvPr>
            <p:ph idx="1"/>
          </p:nvPr>
        </p:nvSpPr>
        <p:spPr>
          <a:xfrm>
            <a:off x="457200" y="1600200"/>
            <a:ext cx="8686800" cy="4525963"/>
          </a:xfrm>
        </p:spPr>
        <p:txBody>
          <a:bodyPr/>
          <a:lstStyle/>
          <a:p>
            <a:r>
              <a:rPr kumimoji="1" lang="ja-JP" altLang="en-US" dirty="0" smtClean="0"/>
              <a:t>２つ以上の後続ブロックを持つブロックから、</a:t>
            </a:r>
            <a:r>
              <a:rPr kumimoji="1" lang="en-US" altLang="ja-JP" dirty="0" smtClean="0"/>
              <a:t/>
            </a:r>
            <a:br>
              <a:rPr kumimoji="1" lang="en-US" altLang="ja-JP" dirty="0" smtClean="0"/>
            </a:br>
            <a:r>
              <a:rPr kumimoji="1" lang="ja-JP" altLang="en-US" dirty="0" smtClean="0"/>
              <a:t>２つ以上の先行ブロックを持つブロックへの辺を新たにブロックを挿入して除去</a:t>
            </a:r>
            <a:endParaRPr kumimoji="1" lang="ja-JP" altLang="en-US" dirty="0"/>
          </a:p>
        </p:txBody>
      </p:sp>
      <p:sp>
        <p:nvSpPr>
          <p:cNvPr id="5" name="テキスト ボックス 4"/>
          <p:cNvSpPr txBox="1"/>
          <p:nvPr/>
        </p:nvSpPr>
        <p:spPr>
          <a:xfrm>
            <a:off x="1619672" y="4725144"/>
            <a:ext cx="108234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y = a + b</a:t>
            </a:r>
            <a:endParaRPr kumimoji="1" lang="ja-JP" altLang="en-US" dirty="0"/>
          </a:p>
        </p:txBody>
      </p:sp>
      <p:sp>
        <p:nvSpPr>
          <p:cNvPr id="6" name="正方形/長方形 5"/>
          <p:cNvSpPr/>
          <p:nvPr/>
        </p:nvSpPr>
        <p:spPr>
          <a:xfrm>
            <a:off x="2483768" y="3573016"/>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cxnSp>
        <p:nvCxnSpPr>
          <p:cNvPr id="7" name="直線矢印コネクタ 6"/>
          <p:cNvCxnSpPr>
            <a:endCxn id="5" idx="0"/>
          </p:cNvCxnSpPr>
          <p:nvPr/>
        </p:nvCxnSpPr>
        <p:spPr>
          <a:xfrm rot="16200000" flipH="1">
            <a:off x="1386203" y="3950501"/>
            <a:ext cx="1008112" cy="5411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6" idx="2"/>
            <a:endCxn id="5" idx="0"/>
          </p:cNvCxnSpPr>
          <p:nvPr/>
        </p:nvCxnSpPr>
        <p:spPr>
          <a:xfrm rot="5400000">
            <a:off x="2178291" y="3915611"/>
            <a:ext cx="792088" cy="8269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5" idx="2"/>
          </p:cNvCxnSpPr>
          <p:nvPr/>
        </p:nvCxnSpPr>
        <p:spPr>
          <a:xfrm rot="16200000" flipH="1">
            <a:off x="1786893" y="5468429"/>
            <a:ext cx="782796" cy="348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endCxn id="6" idx="0"/>
          </p:cNvCxnSpPr>
          <p:nvPr/>
        </p:nvCxnSpPr>
        <p:spPr>
          <a:xfrm rot="5400000">
            <a:off x="2807804" y="3392996"/>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6" idx="2"/>
          </p:cNvCxnSpPr>
          <p:nvPr/>
        </p:nvCxnSpPr>
        <p:spPr>
          <a:xfrm rot="16200000" flipH="1">
            <a:off x="2699792" y="4221088"/>
            <a:ext cx="9361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5580112" y="4725144"/>
            <a:ext cx="1082348"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altLang="ja-JP" dirty="0" smtClean="0"/>
              <a:t>y = a + b</a:t>
            </a:r>
            <a:endParaRPr kumimoji="1" lang="ja-JP" altLang="en-US" dirty="0"/>
          </a:p>
        </p:txBody>
      </p:sp>
      <p:sp>
        <p:nvSpPr>
          <p:cNvPr id="18" name="正方形/長方形 17"/>
          <p:cNvSpPr/>
          <p:nvPr/>
        </p:nvSpPr>
        <p:spPr>
          <a:xfrm>
            <a:off x="6876256" y="3356992"/>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cxnSp>
        <p:nvCxnSpPr>
          <p:cNvPr id="19" name="直線矢印コネクタ 18"/>
          <p:cNvCxnSpPr>
            <a:endCxn id="17" idx="0"/>
          </p:cNvCxnSpPr>
          <p:nvPr/>
        </p:nvCxnSpPr>
        <p:spPr>
          <a:xfrm rot="16200000" flipH="1">
            <a:off x="5346643" y="3950501"/>
            <a:ext cx="1008112" cy="5411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25" idx="2"/>
            <a:endCxn id="17" idx="0"/>
          </p:cNvCxnSpPr>
          <p:nvPr/>
        </p:nvCxnSpPr>
        <p:spPr>
          <a:xfrm rot="5400000">
            <a:off x="6318751" y="4239647"/>
            <a:ext cx="288032" cy="682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17" idx="2"/>
          </p:cNvCxnSpPr>
          <p:nvPr/>
        </p:nvCxnSpPr>
        <p:spPr>
          <a:xfrm rot="16200000" flipH="1">
            <a:off x="5747333" y="5468429"/>
            <a:ext cx="782796" cy="348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endCxn id="18" idx="0"/>
          </p:cNvCxnSpPr>
          <p:nvPr/>
        </p:nvCxnSpPr>
        <p:spPr>
          <a:xfrm rot="5400000">
            <a:off x="7200292" y="3176972"/>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8" idx="2"/>
          </p:cNvCxnSpPr>
          <p:nvPr/>
        </p:nvCxnSpPr>
        <p:spPr>
          <a:xfrm rot="16200000" flipH="1">
            <a:off x="7092280" y="4005064"/>
            <a:ext cx="9361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右矢印 23"/>
          <p:cNvSpPr/>
          <p:nvPr/>
        </p:nvSpPr>
        <p:spPr>
          <a:xfrm>
            <a:off x="4283968" y="4365104"/>
            <a:ext cx="504056"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6300192" y="4077072"/>
            <a:ext cx="1008112" cy="36004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9" name="直線矢印コネクタ 28"/>
          <p:cNvCxnSpPr>
            <a:stCxn id="18" idx="2"/>
            <a:endCxn id="25" idx="0"/>
          </p:cNvCxnSpPr>
          <p:nvPr/>
        </p:nvCxnSpPr>
        <p:spPr>
          <a:xfrm rot="5400000">
            <a:off x="6912260" y="3609020"/>
            <a:ext cx="36004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rot="16200000" flipV="1">
            <a:off x="2807806" y="4617133"/>
            <a:ext cx="1584175" cy="50405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843808" y="5733256"/>
            <a:ext cx="2674906" cy="646331"/>
          </a:xfrm>
          <a:prstGeom prst="rect">
            <a:avLst/>
          </a:prstGeom>
          <a:noFill/>
        </p:spPr>
        <p:txBody>
          <a:bodyPr wrap="none" rtlCol="0">
            <a:spAutoFit/>
          </a:bodyPr>
          <a:lstStyle/>
          <a:p>
            <a:r>
              <a:rPr lang="ja-JP" altLang="en-US" dirty="0" smtClean="0"/>
              <a:t>ここに</a:t>
            </a:r>
            <a:r>
              <a:rPr lang="en-US" altLang="ja-JP" dirty="0" smtClean="0"/>
              <a:t> a + b </a:t>
            </a:r>
            <a:r>
              <a:rPr lang="ja-JP" altLang="en-US" dirty="0" smtClean="0"/>
              <a:t>を挿入すると</a:t>
            </a:r>
            <a:endParaRPr lang="en-US" altLang="ja-JP" dirty="0" smtClean="0"/>
          </a:p>
          <a:p>
            <a:r>
              <a:rPr kumimoji="1" lang="ja-JP" altLang="en-US" dirty="0" smtClean="0"/>
              <a:t>後続のパスに影響</a:t>
            </a:r>
            <a:endParaRPr kumimoji="1" lang="ja-JP" altLang="en-US" dirty="0"/>
          </a:p>
        </p:txBody>
      </p:sp>
      <p:cxnSp>
        <p:nvCxnSpPr>
          <p:cNvPr id="40" name="直線矢印コネクタ 39"/>
          <p:cNvCxnSpPr/>
          <p:nvPr/>
        </p:nvCxnSpPr>
        <p:spPr>
          <a:xfrm rot="16200000" flipV="1">
            <a:off x="6647414" y="4928349"/>
            <a:ext cx="1105761" cy="3600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6300192" y="5733256"/>
            <a:ext cx="2824586" cy="646331"/>
          </a:xfrm>
          <a:prstGeom prst="rect">
            <a:avLst/>
          </a:prstGeom>
          <a:noFill/>
        </p:spPr>
        <p:txBody>
          <a:bodyPr wrap="none" rtlCol="0">
            <a:spAutoFit/>
          </a:bodyPr>
          <a:lstStyle/>
          <a:p>
            <a:r>
              <a:rPr lang="ja-JP" altLang="en-US" dirty="0" smtClean="0"/>
              <a:t>ここなら</a:t>
            </a:r>
            <a:r>
              <a:rPr lang="en-US" altLang="ja-JP" dirty="0" smtClean="0"/>
              <a:t> a + b </a:t>
            </a:r>
            <a:r>
              <a:rPr lang="ja-JP" altLang="en-US" dirty="0" smtClean="0"/>
              <a:t>を挿入しても</a:t>
            </a:r>
            <a:endParaRPr lang="en-US" altLang="ja-JP" dirty="0" smtClean="0"/>
          </a:p>
          <a:p>
            <a:r>
              <a:rPr kumimoji="1" lang="ja-JP" altLang="en-US" dirty="0" smtClean="0"/>
              <a:t>大丈夫</a:t>
            </a:r>
            <a:endParaRPr kumimoji="1" lang="ja-JP"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入口計算・出口計算</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kumimoji="1" lang="ja-JP" altLang="en-US" sz="2400" dirty="0" smtClean="0"/>
              <a:t>ブロック</a:t>
            </a:r>
            <a:r>
              <a:rPr kumimoji="1" lang="en-US" altLang="ja-JP" sz="2400" dirty="0" smtClean="0"/>
              <a:t> B </a:t>
            </a:r>
            <a:r>
              <a:rPr kumimoji="1" lang="ja-JP" altLang="en-US" sz="2400" dirty="0" smtClean="0"/>
              <a:t>内に</a:t>
            </a:r>
            <a:r>
              <a:rPr kumimoji="1" lang="en-US" altLang="ja-JP" sz="2400" dirty="0" smtClean="0"/>
              <a:t> a, b </a:t>
            </a:r>
            <a:r>
              <a:rPr kumimoji="1" lang="ja-JP" altLang="en-US" sz="2400" dirty="0" smtClean="0"/>
              <a:t>への代入文がある場合、</a:t>
            </a:r>
            <a:r>
              <a:rPr kumimoji="1" lang="en-US" altLang="ja-JP" sz="2400" dirty="0" smtClean="0"/>
              <a:t/>
            </a:r>
            <a:br>
              <a:rPr kumimoji="1" lang="en-US" altLang="ja-JP" sz="2400" dirty="0" smtClean="0"/>
            </a:br>
            <a:r>
              <a:rPr kumimoji="1" lang="ja-JP" altLang="en-US" sz="2400" dirty="0" smtClean="0"/>
              <a:t>その最後の代入文の直後で分割</a:t>
            </a:r>
            <a:endParaRPr kumimoji="1" lang="en-US" altLang="ja-JP" sz="2400" dirty="0" smtClean="0"/>
          </a:p>
          <a:p>
            <a:pPr lvl="1"/>
            <a:r>
              <a:rPr lang="ja-JP" altLang="en-US" sz="2000" dirty="0" smtClean="0"/>
              <a:t>入口計算</a:t>
            </a:r>
            <a:r>
              <a:rPr lang="en-US" altLang="ja-JP" sz="2000" dirty="0" smtClean="0"/>
              <a:t>: </a:t>
            </a:r>
            <a:r>
              <a:rPr lang="ja-JP" altLang="en-US" sz="2000" dirty="0" smtClean="0"/>
              <a:t>入口部分にあり、</a:t>
            </a:r>
            <a:r>
              <a:rPr lang="en-US" altLang="en-US" sz="2000" dirty="0" smtClean="0"/>
              <a:t>かつ </a:t>
            </a:r>
            <a:r>
              <a:rPr lang="en-US" altLang="ja-JP" sz="2000" dirty="0" smtClean="0"/>
              <a:t>a, b </a:t>
            </a:r>
            <a:r>
              <a:rPr lang="ja-JP" altLang="en-US" sz="2000" dirty="0" smtClean="0"/>
              <a:t>の代入より前にある</a:t>
            </a:r>
            <a:r>
              <a:rPr lang="en-US" altLang="ja-JP" sz="2000" dirty="0" smtClean="0"/>
              <a:t> a + b</a:t>
            </a:r>
          </a:p>
          <a:p>
            <a:pPr lvl="1"/>
            <a:r>
              <a:rPr kumimoji="1" lang="ja-JP" altLang="en-US" sz="2000" dirty="0" smtClean="0"/>
              <a:t>出口計算</a:t>
            </a:r>
            <a:r>
              <a:rPr kumimoji="1" lang="en-US" altLang="ja-JP" sz="2000" dirty="0" smtClean="0"/>
              <a:t>: </a:t>
            </a:r>
            <a:r>
              <a:rPr kumimoji="1" lang="ja-JP" altLang="en-US" sz="2000" dirty="0" smtClean="0"/>
              <a:t>出口部分にある</a:t>
            </a:r>
            <a:r>
              <a:rPr kumimoji="1" lang="en-US" altLang="ja-JP" sz="2000" dirty="0" smtClean="0"/>
              <a:t> a + b</a:t>
            </a:r>
          </a:p>
          <a:p>
            <a:endParaRPr lang="en-US" altLang="ja-JP" sz="2400" dirty="0" smtClean="0"/>
          </a:p>
          <a:p>
            <a:endParaRPr kumimoji="1" lang="en-US" altLang="ja-JP" sz="2400" dirty="0" smtClean="0"/>
          </a:p>
          <a:p>
            <a:endParaRPr lang="en-US" altLang="ja-JP" sz="2400" dirty="0" smtClean="0"/>
          </a:p>
          <a:p>
            <a:endParaRPr kumimoji="1" lang="en-US" altLang="ja-JP" sz="2400" dirty="0" smtClean="0"/>
          </a:p>
          <a:p>
            <a:endParaRPr lang="en-US" altLang="ja-JP" sz="2400" dirty="0" smtClean="0"/>
          </a:p>
          <a:p>
            <a:endParaRPr lang="en-US" altLang="ja-JP" sz="2400" dirty="0" smtClean="0"/>
          </a:p>
          <a:p>
            <a:r>
              <a:rPr lang="ja-JP" altLang="en-US" sz="2400" dirty="0" smtClean="0"/>
              <a:t>ブロックの集合を</a:t>
            </a:r>
            <a:r>
              <a:rPr lang="en-US" altLang="ja-JP" sz="2400" dirty="0" smtClean="0"/>
              <a:t>B</a:t>
            </a:r>
            <a:r>
              <a:rPr lang="ja-JP" altLang="en-US" sz="2400" dirty="0" smtClean="0"/>
              <a:t>として</a:t>
            </a:r>
            <a:endParaRPr lang="en-US" altLang="ja-JP" sz="2400" dirty="0" smtClean="0"/>
          </a:p>
          <a:p>
            <a:pPr lvl="1"/>
            <a:r>
              <a:rPr lang="en-US" altLang="ja-JP" sz="2000" dirty="0" err="1" smtClean="0"/>
              <a:t>NComp</a:t>
            </a:r>
            <a:r>
              <a:rPr lang="en-US" altLang="ja-JP" sz="2000" baseline="-25000" dirty="0" err="1" smtClean="0"/>
              <a:t>a+b</a:t>
            </a:r>
            <a:r>
              <a:rPr lang="en-US" altLang="ja-JP" sz="2000" dirty="0" smtClean="0"/>
              <a:t>: </a:t>
            </a:r>
            <a:r>
              <a:rPr lang="en-US" altLang="ja-JP" sz="2000" dirty="0" err="1" smtClean="0"/>
              <a:t>B</a:t>
            </a:r>
            <a:r>
              <a:rPr lang="en-US" altLang="ja-JP" sz="2000" dirty="0" err="1" smtClean="0">
                <a:sym typeface="Wingdings" pitchFamily="2" charset="2"/>
              </a:rPr>
              <a:t>Boolean</a:t>
            </a:r>
            <a:r>
              <a:rPr lang="en-US" altLang="ja-JP" sz="2000" dirty="0" smtClean="0">
                <a:sym typeface="Wingdings" pitchFamily="2" charset="2"/>
              </a:rPr>
              <a:t>	(</a:t>
            </a:r>
            <a:r>
              <a:rPr lang="ja-JP" altLang="en-US" sz="2000" dirty="0" smtClean="0"/>
              <a:t>ブロック</a:t>
            </a:r>
            <a:r>
              <a:rPr lang="en-US" altLang="ja-JP" sz="2000" dirty="0" smtClean="0"/>
              <a:t> B </a:t>
            </a:r>
            <a:r>
              <a:rPr lang="ja-JP" altLang="en-US" sz="2000" dirty="0" smtClean="0"/>
              <a:t>が入口計算を持つ</a:t>
            </a:r>
            <a:r>
              <a:rPr lang="en-US" altLang="ja-JP" sz="2000" dirty="0" smtClean="0"/>
              <a:t>)</a:t>
            </a:r>
          </a:p>
          <a:p>
            <a:pPr lvl="1"/>
            <a:r>
              <a:rPr lang="en-US" altLang="ja-JP" sz="2000" dirty="0" err="1" smtClean="0"/>
              <a:t>XComp</a:t>
            </a:r>
            <a:r>
              <a:rPr lang="en-US" altLang="ja-JP" sz="2000" baseline="-25000" dirty="0" err="1" smtClean="0"/>
              <a:t>a+b</a:t>
            </a:r>
            <a:r>
              <a:rPr lang="en-US" altLang="ja-JP" sz="2000" dirty="0" smtClean="0"/>
              <a:t>:  </a:t>
            </a:r>
            <a:r>
              <a:rPr lang="en-US" altLang="ja-JP" sz="2000" dirty="0" err="1" smtClean="0"/>
              <a:t>B</a:t>
            </a:r>
            <a:r>
              <a:rPr lang="en-US" altLang="ja-JP" sz="2000" dirty="0" err="1" smtClean="0">
                <a:sym typeface="Wingdings" pitchFamily="2" charset="2"/>
              </a:rPr>
              <a:t>Boolean</a:t>
            </a:r>
            <a:r>
              <a:rPr lang="en-US" altLang="ja-JP" sz="2000" dirty="0" smtClean="0">
                <a:sym typeface="Wingdings" pitchFamily="2" charset="2"/>
              </a:rPr>
              <a:t>	(</a:t>
            </a:r>
            <a:r>
              <a:rPr lang="ja-JP" altLang="en-US" sz="2000" dirty="0" smtClean="0"/>
              <a:t>ブロック</a:t>
            </a:r>
            <a:r>
              <a:rPr lang="en-US" altLang="ja-JP" sz="2000" dirty="0" smtClean="0"/>
              <a:t> B </a:t>
            </a:r>
            <a:r>
              <a:rPr lang="ja-JP" altLang="en-US" sz="2000" dirty="0" smtClean="0"/>
              <a:t>が出口計算を持つ</a:t>
            </a:r>
            <a:r>
              <a:rPr lang="en-US" altLang="ja-JP" sz="2000" dirty="0" smtClean="0"/>
              <a:t> )</a:t>
            </a:r>
          </a:p>
          <a:p>
            <a:pPr lvl="1"/>
            <a:r>
              <a:rPr lang="en-US" altLang="ja-JP" sz="2000" dirty="0" err="1" smtClean="0"/>
              <a:t>Transp</a:t>
            </a:r>
            <a:r>
              <a:rPr lang="en-US" altLang="ja-JP" sz="2000" baseline="-25000" dirty="0" err="1" smtClean="0"/>
              <a:t>a+b</a:t>
            </a:r>
            <a:r>
              <a:rPr lang="en-US" altLang="ja-JP" sz="2000" dirty="0" smtClean="0"/>
              <a:t>:   </a:t>
            </a:r>
            <a:r>
              <a:rPr lang="en-US" altLang="ja-JP" sz="2000" dirty="0" err="1" smtClean="0"/>
              <a:t>B</a:t>
            </a:r>
            <a:r>
              <a:rPr lang="en-US" altLang="ja-JP" sz="2000" dirty="0" err="1" smtClean="0">
                <a:sym typeface="Wingdings" pitchFamily="2" charset="2"/>
              </a:rPr>
              <a:t>Boolean</a:t>
            </a:r>
            <a:r>
              <a:rPr lang="en-US" altLang="ja-JP" sz="2000" dirty="0" smtClean="0">
                <a:sym typeface="Wingdings" pitchFamily="2" charset="2"/>
              </a:rPr>
              <a:t>	(</a:t>
            </a:r>
            <a:r>
              <a:rPr lang="ja-JP" altLang="en-US" sz="2000" dirty="0" smtClean="0"/>
              <a:t>ブロック</a:t>
            </a:r>
            <a:r>
              <a:rPr lang="en-US" altLang="ja-JP" sz="2000" dirty="0" smtClean="0"/>
              <a:t> B </a:t>
            </a:r>
            <a:r>
              <a:rPr lang="ja-JP" altLang="en-US" sz="2000" dirty="0" smtClean="0"/>
              <a:t>内に</a:t>
            </a:r>
            <a:r>
              <a:rPr lang="en-US" altLang="ja-JP" sz="2000" dirty="0" smtClean="0"/>
              <a:t> a, b </a:t>
            </a:r>
            <a:r>
              <a:rPr lang="ja-JP" altLang="en-US" sz="2000" dirty="0" smtClean="0"/>
              <a:t>への代入文がない</a:t>
            </a:r>
            <a:r>
              <a:rPr lang="en-US" altLang="ja-JP" sz="2000" dirty="0" smtClean="0"/>
              <a:t>)</a:t>
            </a:r>
            <a:endParaRPr lang="en-US" altLang="ja-JP" sz="2000" baseline="-25000" dirty="0" smtClean="0"/>
          </a:p>
        </p:txBody>
      </p:sp>
      <p:sp>
        <p:nvSpPr>
          <p:cNvPr id="5" name="テキスト ボックス 4"/>
          <p:cNvSpPr txBox="1"/>
          <p:nvPr/>
        </p:nvSpPr>
        <p:spPr>
          <a:xfrm>
            <a:off x="1835696" y="2924944"/>
            <a:ext cx="14401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ja-JP" sz="2000" dirty="0" smtClean="0"/>
              <a:t>x  = a + b</a:t>
            </a:r>
          </a:p>
          <a:p>
            <a:r>
              <a:rPr kumimoji="1" lang="en-US" altLang="ja-JP" sz="2000" dirty="0" smtClean="0"/>
              <a:t>a = 2</a:t>
            </a:r>
          </a:p>
          <a:p>
            <a:r>
              <a:rPr lang="en-US" altLang="ja-JP" sz="2000" dirty="0" smtClean="0"/>
              <a:t>b = x + b</a:t>
            </a:r>
          </a:p>
          <a:p>
            <a:r>
              <a:rPr kumimoji="1" lang="en-US" altLang="ja-JP" sz="2000" dirty="0" smtClean="0"/>
              <a:t>y = a + b</a:t>
            </a:r>
          </a:p>
        </p:txBody>
      </p:sp>
      <p:sp>
        <p:nvSpPr>
          <p:cNvPr id="7" name="右矢印 6"/>
          <p:cNvSpPr/>
          <p:nvPr/>
        </p:nvSpPr>
        <p:spPr>
          <a:xfrm>
            <a:off x="3635896" y="3212976"/>
            <a:ext cx="576064"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156176" y="4509120"/>
            <a:ext cx="1107996" cy="369332"/>
          </a:xfrm>
          <a:prstGeom prst="rect">
            <a:avLst/>
          </a:prstGeom>
          <a:noFill/>
        </p:spPr>
        <p:txBody>
          <a:bodyPr wrap="none" rtlCol="0">
            <a:spAutoFit/>
          </a:bodyPr>
          <a:lstStyle/>
          <a:p>
            <a:r>
              <a:rPr lang="ja-JP" altLang="en-US" dirty="0" smtClean="0"/>
              <a:t>出口計算</a:t>
            </a:r>
            <a:endParaRPr kumimoji="1" lang="ja-JP" altLang="en-US" dirty="0"/>
          </a:p>
        </p:txBody>
      </p:sp>
      <p:sp>
        <p:nvSpPr>
          <p:cNvPr id="22" name="テキスト ボックス 21"/>
          <p:cNvSpPr txBox="1"/>
          <p:nvPr/>
        </p:nvSpPr>
        <p:spPr>
          <a:xfrm>
            <a:off x="6372200" y="3501008"/>
            <a:ext cx="1107996" cy="369332"/>
          </a:xfrm>
          <a:prstGeom prst="rect">
            <a:avLst/>
          </a:prstGeom>
          <a:noFill/>
        </p:spPr>
        <p:txBody>
          <a:bodyPr wrap="none" rtlCol="0">
            <a:spAutoFit/>
          </a:bodyPr>
          <a:lstStyle/>
          <a:p>
            <a:r>
              <a:rPr lang="ja-JP" altLang="en-US" dirty="0" smtClean="0"/>
              <a:t>入口計算</a:t>
            </a:r>
            <a:endParaRPr kumimoji="1" lang="ja-JP" altLang="en-US" dirty="0"/>
          </a:p>
        </p:txBody>
      </p:sp>
      <p:sp>
        <p:nvSpPr>
          <p:cNvPr id="25" name="テキスト ボックス 24"/>
          <p:cNvSpPr txBox="1"/>
          <p:nvPr/>
        </p:nvSpPr>
        <p:spPr>
          <a:xfrm>
            <a:off x="4427984" y="2924944"/>
            <a:ext cx="14401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ja-JP" sz="2000" dirty="0" smtClean="0"/>
              <a:t>x  = </a:t>
            </a:r>
            <a:r>
              <a:rPr lang="en-US" altLang="ja-JP" sz="2000" dirty="0" smtClean="0">
                <a:solidFill>
                  <a:srgbClr val="FF0000"/>
                </a:solidFill>
              </a:rPr>
              <a:t>a + b</a:t>
            </a:r>
          </a:p>
          <a:p>
            <a:r>
              <a:rPr kumimoji="1" lang="en-US" altLang="ja-JP" sz="2000" dirty="0" smtClean="0"/>
              <a:t>a = 2</a:t>
            </a:r>
          </a:p>
          <a:p>
            <a:r>
              <a:rPr lang="en-US" altLang="ja-JP" sz="2000" dirty="0" smtClean="0"/>
              <a:t>b = x + b</a:t>
            </a:r>
          </a:p>
          <a:p>
            <a:r>
              <a:rPr kumimoji="1" lang="en-US" altLang="ja-JP" sz="2000" dirty="0" smtClean="0"/>
              <a:t>y = </a:t>
            </a:r>
            <a:r>
              <a:rPr kumimoji="1" lang="en-US" altLang="ja-JP" sz="2000" dirty="0" smtClean="0">
                <a:solidFill>
                  <a:srgbClr val="FF0000"/>
                </a:solidFill>
              </a:rPr>
              <a:t>a + b</a:t>
            </a:r>
          </a:p>
        </p:txBody>
      </p:sp>
      <p:cxnSp>
        <p:nvCxnSpPr>
          <p:cNvPr id="9" name="直線コネクタ 8"/>
          <p:cNvCxnSpPr/>
          <p:nvPr/>
        </p:nvCxnSpPr>
        <p:spPr>
          <a:xfrm>
            <a:off x="4427984" y="3933056"/>
            <a:ext cx="144016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H="1" flipV="1">
            <a:off x="5292080" y="4149080"/>
            <a:ext cx="86409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H="1" flipV="1">
            <a:off x="5292080" y="3284984"/>
            <a:ext cx="108012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挿入点</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sz="2400" dirty="0" smtClean="0"/>
              <a:t>以下の</a:t>
            </a:r>
            <a:r>
              <a:rPr lang="en-US" altLang="ja-JP" sz="2400" dirty="0" smtClean="0"/>
              <a:t> 2 </a:t>
            </a:r>
            <a:r>
              <a:rPr lang="ja-JP" altLang="en-US" sz="2400" dirty="0" smtClean="0"/>
              <a:t>つのプログラムポイントを「挿入点」と呼ぶ</a:t>
            </a:r>
            <a:endParaRPr lang="en-US" altLang="ja-JP" sz="2400" dirty="0" smtClean="0"/>
          </a:p>
          <a:p>
            <a:pPr lvl="1"/>
            <a:r>
              <a:rPr lang="ja-JP" altLang="en-US" sz="2000" dirty="0" smtClean="0"/>
              <a:t>入口挿入点</a:t>
            </a:r>
            <a:endParaRPr lang="en-US" altLang="ja-JP" sz="2000" dirty="0"/>
          </a:p>
          <a:p>
            <a:pPr lvl="2"/>
            <a:r>
              <a:rPr lang="ja-JP" altLang="en-US" sz="1600" dirty="0" smtClean="0"/>
              <a:t>入口計算の直前</a:t>
            </a:r>
            <a:r>
              <a:rPr lang="en-US" altLang="ja-JP" sz="1600" dirty="0" smtClean="0"/>
              <a:t> (</a:t>
            </a:r>
            <a:r>
              <a:rPr lang="ja-JP" altLang="en-US" sz="1600" dirty="0" smtClean="0"/>
              <a:t>入口計算がなければ基本ブロックの先頭</a:t>
            </a:r>
            <a:r>
              <a:rPr lang="en-US" altLang="ja-JP" sz="1600" dirty="0" smtClean="0"/>
              <a:t>)</a:t>
            </a:r>
          </a:p>
          <a:p>
            <a:pPr lvl="1"/>
            <a:r>
              <a:rPr lang="ja-JP" altLang="en-US" sz="2000" dirty="0" smtClean="0"/>
              <a:t>出口挿入点</a:t>
            </a:r>
            <a:endParaRPr lang="en-US" altLang="ja-JP" sz="2000" dirty="0" smtClean="0"/>
          </a:p>
          <a:p>
            <a:pPr lvl="2"/>
            <a:r>
              <a:rPr lang="ja-JP" altLang="en-US" sz="1600" dirty="0" smtClean="0"/>
              <a:t>出口計算の直前</a:t>
            </a:r>
            <a:r>
              <a:rPr lang="en-US" altLang="ja-JP" sz="1600" dirty="0" smtClean="0"/>
              <a:t> (</a:t>
            </a:r>
            <a:r>
              <a:rPr lang="ja-JP" altLang="en-US" sz="1600" dirty="0" smtClean="0"/>
              <a:t>出口計算がなければ基本ブロックの最後</a:t>
            </a:r>
            <a:r>
              <a:rPr lang="en-US" altLang="ja-JP" sz="1600" dirty="0" smtClean="0"/>
              <a:t>)</a:t>
            </a:r>
            <a:endParaRPr lang="en-US" altLang="ja-JP" sz="2400" dirty="0" smtClean="0"/>
          </a:p>
          <a:p>
            <a:endParaRPr kumimoji="1" lang="en-US" altLang="ja-JP" sz="2400" dirty="0" smtClean="0"/>
          </a:p>
          <a:p>
            <a:endParaRPr lang="en-US" altLang="ja-JP" sz="2400" dirty="0" smtClean="0"/>
          </a:p>
          <a:p>
            <a:endParaRPr kumimoji="1" lang="en-US" altLang="ja-JP" sz="2400" dirty="0" smtClean="0"/>
          </a:p>
          <a:p>
            <a:endParaRPr lang="en-US" altLang="ja-JP" sz="2400" dirty="0" smtClean="0"/>
          </a:p>
          <a:p>
            <a:endParaRPr lang="en-US" altLang="ja-JP" sz="2400" dirty="0" smtClean="0"/>
          </a:p>
        </p:txBody>
      </p:sp>
      <p:sp>
        <p:nvSpPr>
          <p:cNvPr id="5" name="テキスト ボックス 4"/>
          <p:cNvSpPr txBox="1"/>
          <p:nvPr/>
        </p:nvSpPr>
        <p:spPr>
          <a:xfrm>
            <a:off x="1835696" y="3933056"/>
            <a:ext cx="14401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ja-JP" sz="2000" dirty="0" smtClean="0"/>
              <a:t>x  = a + b</a:t>
            </a:r>
          </a:p>
          <a:p>
            <a:r>
              <a:rPr kumimoji="1" lang="en-US" altLang="ja-JP" sz="2000" dirty="0" smtClean="0"/>
              <a:t>a = 2</a:t>
            </a:r>
          </a:p>
          <a:p>
            <a:r>
              <a:rPr lang="en-US" altLang="ja-JP" sz="2000" dirty="0" smtClean="0"/>
              <a:t>b = x + b</a:t>
            </a:r>
          </a:p>
          <a:p>
            <a:r>
              <a:rPr kumimoji="1" lang="en-US" altLang="ja-JP" sz="2000" dirty="0" smtClean="0"/>
              <a:t>y = a + b</a:t>
            </a:r>
          </a:p>
        </p:txBody>
      </p:sp>
      <p:sp>
        <p:nvSpPr>
          <p:cNvPr id="7" name="右矢印 6"/>
          <p:cNvSpPr/>
          <p:nvPr/>
        </p:nvSpPr>
        <p:spPr>
          <a:xfrm>
            <a:off x="3635896" y="4221088"/>
            <a:ext cx="576064"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156176" y="5517232"/>
            <a:ext cx="1107996" cy="369332"/>
          </a:xfrm>
          <a:prstGeom prst="rect">
            <a:avLst/>
          </a:prstGeom>
          <a:noFill/>
        </p:spPr>
        <p:txBody>
          <a:bodyPr wrap="none" rtlCol="0">
            <a:spAutoFit/>
          </a:bodyPr>
          <a:lstStyle/>
          <a:p>
            <a:r>
              <a:rPr lang="ja-JP" altLang="en-US" dirty="0" smtClean="0"/>
              <a:t>出口計算</a:t>
            </a:r>
            <a:endParaRPr kumimoji="1" lang="ja-JP" altLang="en-US" dirty="0"/>
          </a:p>
        </p:txBody>
      </p:sp>
      <p:sp>
        <p:nvSpPr>
          <p:cNvPr id="22" name="テキスト ボックス 21"/>
          <p:cNvSpPr txBox="1"/>
          <p:nvPr/>
        </p:nvSpPr>
        <p:spPr>
          <a:xfrm>
            <a:off x="6516216" y="4365104"/>
            <a:ext cx="1107996" cy="369332"/>
          </a:xfrm>
          <a:prstGeom prst="rect">
            <a:avLst/>
          </a:prstGeom>
          <a:noFill/>
        </p:spPr>
        <p:txBody>
          <a:bodyPr wrap="none" rtlCol="0">
            <a:spAutoFit/>
          </a:bodyPr>
          <a:lstStyle/>
          <a:p>
            <a:r>
              <a:rPr lang="ja-JP" altLang="en-US" dirty="0" smtClean="0"/>
              <a:t>入口計算</a:t>
            </a:r>
            <a:endParaRPr kumimoji="1" lang="ja-JP" altLang="en-US" dirty="0"/>
          </a:p>
        </p:txBody>
      </p:sp>
      <p:sp>
        <p:nvSpPr>
          <p:cNvPr id="25" name="テキスト ボックス 24"/>
          <p:cNvSpPr txBox="1"/>
          <p:nvPr/>
        </p:nvSpPr>
        <p:spPr>
          <a:xfrm>
            <a:off x="4427984" y="3933056"/>
            <a:ext cx="144016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ja-JP" sz="2000" dirty="0" smtClean="0"/>
              <a:t>x  = </a:t>
            </a:r>
            <a:r>
              <a:rPr lang="en-US" altLang="ja-JP" sz="2000" dirty="0" smtClean="0">
                <a:solidFill>
                  <a:srgbClr val="FF0000"/>
                </a:solidFill>
              </a:rPr>
              <a:t>a + b</a:t>
            </a:r>
          </a:p>
          <a:p>
            <a:r>
              <a:rPr kumimoji="1" lang="en-US" altLang="ja-JP" sz="2000" dirty="0" smtClean="0"/>
              <a:t>a = 2</a:t>
            </a:r>
          </a:p>
          <a:p>
            <a:r>
              <a:rPr lang="en-US" altLang="ja-JP" sz="2000" dirty="0" smtClean="0"/>
              <a:t>b = x + b</a:t>
            </a:r>
          </a:p>
          <a:p>
            <a:r>
              <a:rPr kumimoji="1" lang="en-US" altLang="ja-JP" sz="2000" dirty="0" smtClean="0"/>
              <a:t>y = </a:t>
            </a:r>
            <a:r>
              <a:rPr kumimoji="1" lang="en-US" altLang="ja-JP" sz="2000" dirty="0" smtClean="0">
                <a:solidFill>
                  <a:srgbClr val="FF0000"/>
                </a:solidFill>
              </a:rPr>
              <a:t>a + b</a:t>
            </a:r>
          </a:p>
        </p:txBody>
      </p:sp>
      <p:cxnSp>
        <p:nvCxnSpPr>
          <p:cNvPr id="9" name="直線コネクタ 8"/>
          <p:cNvCxnSpPr/>
          <p:nvPr/>
        </p:nvCxnSpPr>
        <p:spPr>
          <a:xfrm>
            <a:off x="4427984" y="4941168"/>
            <a:ext cx="144016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H="1" flipV="1">
            <a:off x="5292080" y="5157192"/>
            <a:ext cx="86409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22" idx="1"/>
          </p:cNvCxnSpPr>
          <p:nvPr/>
        </p:nvCxnSpPr>
        <p:spPr>
          <a:xfrm flipH="1" flipV="1">
            <a:off x="5292080" y="4293096"/>
            <a:ext cx="1224136" cy="256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左矢印 5"/>
          <p:cNvSpPr/>
          <p:nvPr/>
        </p:nvSpPr>
        <p:spPr>
          <a:xfrm>
            <a:off x="5796136" y="4725144"/>
            <a:ext cx="1584176" cy="504056"/>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dirty="0" smtClean="0"/>
              <a:t>出</a:t>
            </a:r>
            <a:r>
              <a:rPr kumimoji="1" lang="ja-JP" altLang="en-US" dirty="0" smtClean="0"/>
              <a:t>口挿入点</a:t>
            </a:r>
            <a:endParaRPr kumimoji="1" lang="ja-JP" altLang="en-US" dirty="0"/>
          </a:p>
        </p:txBody>
      </p:sp>
      <p:sp>
        <p:nvSpPr>
          <p:cNvPr id="14" name="左矢印 13"/>
          <p:cNvSpPr/>
          <p:nvPr/>
        </p:nvSpPr>
        <p:spPr>
          <a:xfrm>
            <a:off x="5796136" y="3789040"/>
            <a:ext cx="1584176" cy="504056"/>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入口挿入点</a:t>
            </a:r>
            <a:endParaRPr kumimoji="1" lang="ja-JP" altLang="en-US" dirty="0"/>
          </a:p>
        </p:txBody>
      </p:sp>
    </p:spTree>
    <p:extLst>
      <p:ext uri="{BB962C8B-B14F-4D97-AF65-F5344CB8AC3E}">
        <p14:creationId xmlns:p14="http://schemas.microsoft.com/office/powerpoint/2010/main" val="17149529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上安全性・下安全性</a:t>
            </a:r>
            <a:endParaRPr kumimoji="1" lang="ja-JP" altLang="en-US" dirty="0"/>
          </a:p>
        </p:txBody>
      </p:sp>
      <p:sp>
        <p:nvSpPr>
          <p:cNvPr id="3" name="コンテンツ プレースホルダ 2"/>
          <p:cNvSpPr>
            <a:spLocks noGrp="1"/>
          </p:cNvSpPr>
          <p:nvPr>
            <p:ph idx="1"/>
          </p:nvPr>
        </p:nvSpPr>
        <p:spPr>
          <a:xfrm>
            <a:off x="457200" y="1600200"/>
            <a:ext cx="8229600" cy="4997152"/>
          </a:xfrm>
        </p:spPr>
        <p:txBody>
          <a:bodyPr>
            <a:normAutofit fontScale="77500" lnSpcReduction="20000"/>
          </a:bodyPr>
          <a:lstStyle/>
          <a:p>
            <a:r>
              <a:rPr lang="ja-JP" altLang="en-US" sz="3600" dirty="0" smtClean="0"/>
              <a:t>ある挿入点に</a:t>
            </a:r>
            <a:r>
              <a:rPr lang="en-US" altLang="ja-JP" sz="3600" dirty="0" smtClean="0"/>
              <a:t> a + b </a:t>
            </a:r>
            <a:r>
              <a:rPr lang="ja-JP" altLang="en-US" sz="3600" dirty="0" smtClean="0"/>
              <a:t>を代入しても安全か</a:t>
            </a:r>
            <a:r>
              <a:rPr lang="ja-JP" altLang="en-US" sz="3600" dirty="0" smtClean="0"/>
              <a:t>どうか</a:t>
            </a:r>
            <a:endParaRPr lang="en-US" altLang="ja-JP" sz="3600" dirty="0" smtClean="0"/>
          </a:p>
          <a:p>
            <a:r>
              <a:rPr lang="ja-JP" altLang="en-US" sz="3600" dirty="0" smtClean="0"/>
              <a:t>上安全</a:t>
            </a:r>
            <a:r>
              <a:rPr lang="ja-JP" altLang="en-US" sz="3600" dirty="0" smtClean="0"/>
              <a:t>性</a:t>
            </a:r>
            <a:endParaRPr lang="en-US" altLang="ja-JP" sz="3600" dirty="0" smtClean="0"/>
          </a:p>
          <a:p>
            <a:pPr lvl="1"/>
            <a:r>
              <a:rPr lang="en-US" altLang="ja-JP" sz="3100" dirty="0" smtClean="0"/>
              <a:t>entry</a:t>
            </a:r>
            <a:r>
              <a:rPr lang="ja-JP" altLang="en-US" sz="3100" dirty="0" smtClean="0"/>
              <a:t>からその点までの</a:t>
            </a:r>
            <a:r>
              <a:rPr lang="en-US" altLang="ja-JP" sz="3100" dirty="0" smtClean="0"/>
              <a:t/>
            </a:r>
            <a:br>
              <a:rPr lang="en-US" altLang="ja-JP" sz="3100" dirty="0" smtClean="0"/>
            </a:br>
            <a:r>
              <a:rPr lang="ja-JP" altLang="en-US" sz="3100" dirty="0" smtClean="0"/>
              <a:t>どのパスにも</a:t>
            </a:r>
            <a:r>
              <a:rPr lang="en-US" altLang="ja-JP" sz="3100" dirty="0" smtClean="0"/>
              <a:t> a + b </a:t>
            </a:r>
            <a:r>
              <a:rPr lang="ja-JP" altLang="en-US" sz="3100" dirty="0" smtClean="0"/>
              <a:t>があり全部同じ値</a:t>
            </a:r>
            <a:endParaRPr lang="en-US" altLang="ja-JP" sz="3100" dirty="0" smtClean="0"/>
          </a:p>
          <a:p>
            <a:r>
              <a:rPr kumimoji="1" lang="ja-JP" altLang="en-US" sz="3600" dirty="0" smtClean="0"/>
              <a:t>下安全</a:t>
            </a:r>
            <a:r>
              <a:rPr kumimoji="1" lang="ja-JP" altLang="en-US" sz="3600" dirty="0" smtClean="0"/>
              <a:t>性</a:t>
            </a:r>
            <a:endParaRPr kumimoji="1" lang="en-US" altLang="ja-JP" sz="3600" dirty="0" smtClean="0"/>
          </a:p>
          <a:p>
            <a:pPr lvl="1"/>
            <a:r>
              <a:rPr lang="ja-JP" altLang="en-US" sz="3100" dirty="0" smtClean="0"/>
              <a:t>その点から</a:t>
            </a:r>
            <a:r>
              <a:rPr lang="en-US" altLang="ja-JP" sz="3100" dirty="0" smtClean="0"/>
              <a:t> exit </a:t>
            </a:r>
            <a:r>
              <a:rPr lang="ja-JP" altLang="en-US" sz="3100" dirty="0" smtClean="0"/>
              <a:t>ま</a:t>
            </a:r>
            <a:r>
              <a:rPr lang="ja-JP" altLang="en-US" sz="3100" dirty="0" smtClean="0"/>
              <a:t>で</a:t>
            </a:r>
            <a:r>
              <a:rPr lang="en-US" altLang="ja-JP" sz="3100" dirty="0" smtClean="0"/>
              <a:t/>
            </a:r>
            <a:br>
              <a:rPr lang="en-US" altLang="ja-JP" sz="3100" dirty="0" smtClean="0"/>
            </a:br>
            <a:r>
              <a:rPr lang="ja-JP" altLang="en-US" sz="3100" dirty="0" smtClean="0"/>
              <a:t>どの</a:t>
            </a:r>
            <a:r>
              <a:rPr lang="ja-JP" altLang="en-US" sz="3100" dirty="0" smtClean="0"/>
              <a:t>パスにも</a:t>
            </a:r>
            <a:r>
              <a:rPr lang="en-US" altLang="ja-JP" sz="3100" dirty="0" smtClean="0"/>
              <a:t> a + b </a:t>
            </a:r>
            <a:r>
              <a:rPr lang="ja-JP" altLang="en-US" sz="3100" dirty="0" smtClean="0"/>
              <a:t>があり全部同じ値</a:t>
            </a:r>
            <a:endParaRPr lang="en-US" altLang="ja-JP" sz="3100" dirty="0" smtClean="0"/>
          </a:p>
          <a:p>
            <a:pPr lvl="1"/>
            <a:endParaRPr lang="en-US" altLang="ja-JP" dirty="0" smtClean="0"/>
          </a:p>
          <a:p>
            <a:pPr lvl="1"/>
            <a:endParaRPr lang="en-US" altLang="ja-JP" dirty="0" smtClean="0"/>
          </a:p>
          <a:p>
            <a:r>
              <a:rPr lang="en-US" altLang="ja-JP" dirty="0" err="1" smtClean="0"/>
              <a:t>NuSafe</a:t>
            </a:r>
            <a:r>
              <a:rPr lang="en-US" altLang="ja-JP" baseline="-25000" dirty="0" err="1" smtClean="0"/>
              <a:t>a+b</a:t>
            </a:r>
            <a:r>
              <a:rPr lang="en-US" altLang="ja-JP" dirty="0" smtClean="0"/>
              <a:t>[B] : Boolean	(B </a:t>
            </a:r>
            <a:r>
              <a:rPr lang="ja-JP" altLang="en-US" dirty="0" smtClean="0"/>
              <a:t>の入口挿入点で上安全</a:t>
            </a:r>
            <a:r>
              <a:rPr lang="en-US" altLang="ja-JP" dirty="0" smtClean="0"/>
              <a:t>)</a:t>
            </a:r>
          </a:p>
          <a:p>
            <a:r>
              <a:rPr lang="en-US" altLang="ja-JP" dirty="0" err="1" smtClean="0"/>
              <a:t>XuSafe</a:t>
            </a:r>
            <a:r>
              <a:rPr lang="en-US" altLang="ja-JP" baseline="-25000" dirty="0" err="1" smtClean="0"/>
              <a:t>a+b</a:t>
            </a:r>
            <a:r>
              <a:rPr lang="en-US" altLang="ja-JP" dirty="0" smtClean="0"/>
              <a:t>[B] : Boolean	(B </a:t>
            </a:r>
            <a:r>
              <a:rPr lang="ja-JP" altLang="en-US" dirty="0" smtClean="0"/>
              <a:t>の出口挿入点で上安全</a:t>
            </a:r>
            <a:r>
              <a:rPr lang="en-US" altLang="ja-JP" dirty="0" smtClean="0"/>
              <a:t>)</a:t>
            </a:r>
            <a:endParaRPr kumimoji="1" lang="en-US" altLang="ja-JP" dirty="0" smtClean="0"/>
          </a:p>
          <a:p>
            <a:r>
              <a:rPr kumimoji="1" lang="en-US" altLang="ja-JP" dirty="0" err="1" smtClean="0"/>
              <a:t>NdSafe</a:t>
            </a:r>
            <a:r>
              <a:rPr kumimoji="1" lang="en-US" altLang="ja-JP" baseline="-25000" dirty="0" err="1" smtClean="0"/>
              <a:t>a+b</a:t>
            </a:r>
            <a:r>
              <a:rPr lang="en-US" altLang="ja-JP" dirty="0" smtClean="0"/>
              <a:t>[</a:t>
            </a:r>
            <a:r>
              <a:rPr kumimoji="1" lang="en-US" altLang="ja-JP" dirty="0" smtClean="0"/>
              <a:t>B] : Boolean	(B </a:t>
            </a:r>
            <a:r>
              <a:rPr kumimoji="1" lang="ja-JP" altLang="en-US" dirty="0" smtClean="0"/>
              <a:t>の入口挿入点</a:t>
            </a:r>
            <a:r>
              <a:rPr lang="ja-JP" altLang="en-US" dirty="0" smtClean="0"/>
              <a:t>で下</a:t>
            </a:r>
            <a:r>
              <a:rPr kumimoji="1" lang="ja-JP" altLang="en-US" dirty="0" smtClean="0"/>
              <a:t>安全</a:t>
            </a:r>
            <a:r>
              <a:rPr kumimoji="1" lang="en-US" altLang="ja-JP" dirty="0" smtClean="0"/>
              <a:t>)</a:t>
            </a:r>
          </a:p>
          <a:p>
            <a:r>
              <a:rPr lang="en-US" altLang="ja-JP" dirty="0" err="1" smtClean="0"/>
              <a:t>XdSafe</a:t>
            </a:r>
            <a:r>
              <a:rPr lang="en-US" altLang="ja-JP" baseline="-25000" dirty="0" err="1" smtClean="0"/>
              <a:t>a+b</a:t>
            </a:r>
            <a:r>
              <a:rPr lang="en-US" altLang="ja-JP" dirty="0" smtClean="0"/>
              <a:t>[B] : Boolean	(B </a:t>
            </a:r>
            <a:r>
              <a:rPr lang="ja-JP" altLang="en-US" dirty="0" smtClean="0"/>
              <a:t>の出口挿入点で下安全</a:t>
            </a:r>
            <a:r>
              <a:rPr lang="en-US" altLang="ja-JP" dirty="0" smtClean="0"/>
              <a:t>)</a:t>
            </a:r>
          </a:p>
          <a:p>
            <a:endParaRPr kumimoji="1" lang="en-US" altLang="ja-JP"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上安全性</a:t>
            </a:r>
            <a:r>
              <a:rPr lang="ja-JP" altLang="en-US" dirty="0" smtClean="0"/>
              <a:t>・下安全性の解析</a:t>
            </a:r>
            <a:endParaRPr kumimoji="1" lang="ja-JP" altLang="en-US" dirty="0"/>
          </a:p>
        </p:txBody>
      </p:sp>
      <p:sp>
        <p:nvSpPr>
          <p:cNvPr id="3" name="コンテンツ プレースホルダ 2"/>
          <p:cNvSpPr>
            <a:spLocks noGrp="1"/>
          </p:cNvSpPr>
          <p:nvPr>
            <p:ph idx="1"/>
          </p:nvPr>
        </p:nvSpPr>
        <p:spPr/>
        <p:txBody>
          <a:bodyPr/>
          <a:lstStyle/>
          <a:p>
            <a:r>
              <a:rPr lang="en-US" altLang="ja-JP" dirty="0" err="1" smtClean="0"/>
              <a:t>NdSafe</a:t>
            </a:r>
            <a:r>
              <a:rPr lang="en-US" altLang="ja-JP" dirty="0" smtClean="0"/>
              <a:t>, </a:t>
            </a:r>
            <a:r>
              <a:rPr lang="en-US" altLang="ja-JP" dirty="0" err="1" smtClean="0"/>
              <a:t>XdSafe</a:t>
            </a:r>
            <a:r>
              <a:rPr lang="en-US" altLang="ja-JP" dirty="0" smtClean="0"/>
              <a:t> </a:t>
            </a:r>
            <a:r>
              <a:rPr lang="ja-JP" altLang="en-US" dirty="0" smtClean="0"/>
              <a:t>は</a:t>
            </a:r>
            <a:r>
              <a:rPr kumimoji="1" lang="ja-JP" altLang="en-US" dirty="0" smtClean="0"/>
              <a:t>以下の方程式で計算できる</a:t>
            </a:r>
            <a:r>
              <a:rPr kumimoji="1" lang="en-US" altLang="ja-JP" dirty="0" smtClean="0"/>
              <a:t/>
            </a:r>
            <a:br>
              <a:rPr kumimoji="1" lang="en-US" altLang="ja-JP" dirty="0" smtClean="0"/>
            </a:br>
            <a:r>
              <a:rPr kumimoji="1" lang="en-US" altLang="ja-JP" dirty="0" smtClean="0"/>
              <a:t/>
            </a:r>
            <a:br>
              <a:rPr kumimoji="1" lang="en-US" altLang="ja-JP" dirty="0" smtClean="0"/>
            </a:br>
            <a:endParaRPr kumimoji="1" lang="en-US" altLang="ja-JP" dirty="0" smtClean="0"/>
          </a:p>
          <a:p>
            <a:endParaRPr lang="en-US" altLang="ja-JP" dirty="0" smtClean="0"/>
          </a:p>
          <a:p>
            <a:endParaRPr lang="en-US" altLang="ja-JP" dirty="0" smtClean="0"/>
          </a:p>
          <a:p>
            <a:endParaRPr lang="en-US" altLang="ja-JP" dirty="0" smtClean="0"/>
          </a:p>
          <a:p>
            <a:r>
              <a:rPr kumimoji="1" lang="en-US" altLang="ja-JP" dirty="0" err="1" smtClean="0"/>
              <a:t>NuSafe</a:t>
            </a:r>
            <a:r>
              <a:rPr kumimoji="1" lang="en-US" altLang="ja-JP" dirty="0" smtClean="0"/>
              <a:t>, </a:t>
            </a:r>
            <a:r>
              <a:rPr kumimoji="1" lang="en-US" altLang="ja-JP" dirty="0" err="1" smtClean="0"/>
              <a:t>XuSafe</a:t>
            </a:r>
            <a:r>
              <a:rPr kumimoji="1" lang="en-US" altLang="ja-JP" dirty="0" smtClean="0"/>
              <a:t> </a:t>
            </a:r>
            <a:r>
              <a:rPr kumimoji="1" lang="ja-JP" altLang="en-US" dirty="0" smtClean="0"/>
              <a:t>も同様</a:t>
            </a:r>
            <a:endParaRPr kumimoji="1" lang="en-US" altLang="ja-JP" dirty="0" smtClean="0"/>
          </a:p>
        </p:txBody>
      </p:sp>
      <p:pic>
        <p:nvPicPr>
          <p:cNvPr id="68610" name="Picture 2" descr="http://www.sciweavers.org/upload/Tex2Img_1322707671/eqn.png"/>
          <p:cNvPicPr>
            <a:picLocks noChangeAspect="1" noChangeArrowheads="1"/>
          </p:cNvPicPr>
          <p:nvPr/>
        </p:nvPicPr>
        <p:blipFill>
          <a:blip r:embed="rId2" cstate="print"/>
          <a:srcRect/>
          <a:stretch>
            <a:fillRect/>
          </a:stretch>
        </p:blipFill>
        <p:spPr bwMode="auto">
          <a:xfrm>
            <a:off x="827584" y="2924944"/>
            <a:ext cx="7067550" cy="1190625"/>
          </a:xfrm>
          <a:prstGeom prst="rect">
            <a:avLst/>
          </a:prstGeom>
          <a:noFill/>
        </p:spPr>
      </p:pic>
      <p:pic>
        <p:nvPicPr>
          <p:cNvPr id="68614" name="Picture 6" descr="http://www.sciweavers.org/upload/Tex2Img_1322707751/eqn.png"/>
          <p:cNvPicPr>
            <a:picLocks noChangeAspect="1" noChangeArrowheads="1"/>
          </p:cNvPicPr>
          <p:nvPr/>
        </p:nvPicPr>
        <p:blipFill>
          <a:blip r:embed="rId3" cstate="print"/>
          <a:srcRect/>
          <a:stretch>
            <a:fillRect/>
          </a:stretch>
        </p:blipFill>
        <p:spPr bwMode="auto">
          <a:xfrm>
            <a:off x="827584" y="4221088"/>
            <a:ext cx="3095625" cy="371475"/>
          </a:xfrm>
          <a:prstGeom prst="rect">
            <a:avLst/>
          </a:prstGeom>
          <a:noFill/>
        </p:spPr>
      </p:pic>
      <p:pic>
        <p:nvPicPr>
          <p:cNvPr id="68616" name="Picture 8" descr="http://www.sciweavers.org/upload/Tex2Img_1322707846/eqn.png"/>
          <p:cNvPicPr>
            <a:picLocks noChangeAspect="1" noChangeArrowheads="1"/>
          </p:cNvPicPr>
          <p:nvPr/>
        </p:nvPicPr>
        <p:blipFill>
          <a:blip r:embed="rId4" cstate="print"/>
          <a:srcRect/>
          <a:stretch>
            <a:fillRect/>
          </a:stretch>
        </p:blipFill>
        <p:spPr bwMode="auto">
          <a:xfrm>
            <a:off x="827584" y="2420888"/>
            <a:ext cx="7648575" cy="37147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せわしいコード移動</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lang="ja-JP" altLang="en-US" dirty="0" smtClean="0"/>
              <a:t>下安全で出来るだけ前方の挿入点に</a:t>
            </a:r>
            <a:r>
              <a:rPr lang="en-US" altLang="ja-JP" dirty="0" smtClean="0"/>
              <a:t/>
            </a:r>
            <a:br>
              <a:rPr lang="en-US" altLang="ja-JP" dirty="0" smtClean="0"/>
            </a:br>
            <a:r>
              <a:rPr lang="en-US" altLang="ja-JP" dirty="0" smtClean="0"/>
              <a:t>t = a + b </a:t>
            </a:r>
            <a:r>
              <a:rPr lang="ja-JP" altLang="en-US" dirty="0" smtClean="0"/>
              <a:t>を挿入</a:t>
            </a:r>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r>
              <a:rPr lang="en-US" altLang="ja-JP" dirty="0" err="1" smtClean="0"/>
              <a:t>NEarlist</a:t>
            </a:r>
            <a:r>
              <a:rPr lang="en-US" altLang="ja-JP" dirty="0" smtClean="0"/>
              <a:t>[B] = true</a:t>
            </a:r>
            <a:r>
              <a:rPr lang="ja-JP" altLang="en-US" dirty="0" smtClean="0"/>
              <a:t>である</a:t>
            </a:r>
            <a:r>
              <a:rPr lang="en-US" altLang="ja-JP" dirty="0" smtClean="0"/>
              <a:t> B </a:t>
            </a:r>
            <a:r>
              <a:rPr lang="ja-JP" altLang="en-US" dirty="0" smtClean="0"/>
              <a:t>の入口挿入点</a:t>
            </a:r>
            <a:r>
              <a:rPr lang="en-US" altLang="ja-JP" dirty="0" smtClean="0"/>
              <a:t>,</a:t>
            </a:r>
            <a:br>
              <a:rPr lang="en-US" altLang="ja-JP" dirty="0" smtClean="0"/>
            </a:br>
            <a:r>
              <a:rPr lang="en-US" altLang="ja-JP" dirty="0" err="1" smtClean="0"/>
              <a:t>XEarliest</a:t>
            </a:r>
            <a:r>
              <a:rPr lang="en-US" altLang="ja-JP" dirty="0" smtClean="0"/>
              <a:t>[B] = true</a:t>
            </a:r>
            <a:r>
              <a:rPr lang="ja-JP" altLang="en-US" dirty="0" smtClean="0"/>
              <a:t>である</a:t>
            </a:r>
            <a:r>
              <a:rPr lang="en-US" altLang="ja-JP" dirty="0" smtClean="0"/>
              <a:t> B </a:t>
            </a:r>
            <a:r>
              <a:rPr lang="ja-JP" altLang="en-US" dirty="0" smtClean="0"/>
              <a:t>の出口挿入点に</a:t>
            </a:r>
            <a:r>
              <a:rPr lang="en-US" altLang="ja-JP" dirty="0" smtClean="0"/>
              <a:t/>
            </a:r>
            <a:br>
              <a:rPr lang="en-US" altLang="ja-JP" dirty="0" smtClean="0"/>
            </a:br>
            <a:r>
              <a:rPr lang="en-US" altLang="ja-JP" dirty="0" smtClean="0"/>
              <a:t>t = a + b </a:t>
            </a:r>
            <a:r>
              <a:rPr lang="ja-JP" altLang="en-US" dirty="0" smtClean="0"/>
              <a:t>を挿入</a:t>
            </a:r>
            <a:endParaRPr lang="en-US" altLang="ja-JP" dirty="0" smtClean="0"/>
          </a:p>
          <a:p>
            <a:r>
              <a:rPr lang="ja-JP" altLang="en-US" dirty="0" smtClean="0"/>
              <a:t>すべての入口計算・出口計算を</a:t>
            </a:r>
            <a:r>
              <a:rPr lang="en-US" altLang="ja-JP" dirty="0" smtClean="0"/>
              <a:t> t </a:t>
            </a:r>
            <a:r>
              <a:rPr lang="ja-JP" altLang="en-US" dirty="0" smtClean="0"/>
              <a:t>に置換</a:t>
            </a:r>
            <a:endParaRPr lang="en-US" altLang="ja-JP" dirty="0" smtClean="0"/>
          </a:p>
          <a:p>
            <a:pPr lvl="1"/>
            <a:endParaRPr kumimoji="1" lang="ja-JP" altLang="en-US" dirty="0"/>
          </a:p>
        </p:txBody>
      </p:sp>
      <p:pic>
        <p:nvPicPr>
          <p:cNvPr id="76804" name="Picture 4" descr="http://www.sciweavers.org/upload/Tex2Img_1322710857/eqn.png"/>
          <p:cNvPicPr>
            <a:picLocks noChangeAspect="1" noChangeArrowheads="1"/>
          </p:cNvPicPr>
          <p:nvPr/>
        </p:nvPicPr>
        <p:blipFill>
          <a:blip r:embed="rId2" cstate="print"/>
          <a:srcRect/>
          <a:stretch>
            <a:fillRect/>
          </a:stretch>
        </p:blipFill>
        <p:spPr bwMode="auto">
          <a:xfrm>
            <a:off x="755576" y="3501008"/>
            <a:ext cx="5924550" cy="371475"/>
          </a:xfrm>
          <a:prstGeom prst="rect">
            <a:avLst/>
          </a:prstGeom>
          <a:noFill/>
        </p:spPr>
      </p:pic>
      <p:pic>
        <p:nvPicPr>
          <p:cNvPr id="6" name="図 5" descr="tes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348880"/>
            <a:ext cx="8482048" cy="107388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その他最適化のヒント</a:t>
            </a:r>
            <a:r>
              <a:rPr lang="en-US" altLang="ja-JP" dirty="0" smtClean="0"/>
              <a:t>:</a:t>
            </a:r>
            <a:br>
              <a:rPr lang="en-US" altLang="ja-JP" dirty="0" smtClean="0"/>
            </a:br>
            <a:r>
              <a:rPr lang="en-US" altLang="ja-JP" dirty="0" smtClean="0"/>
              <a:t>Do-All </a:t>
            </a:r>
            <a:r>
              <a:rPr lang="ja-JP" altLang="en-US" dirty="0" smtClean="0"/>
              <a:t>型ループの検出</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lang="ja-JP" altLang="en-US" dirty="0" smtClean="0"/>
              <a:t>後の回やる</a:t>
            </a:r>
            <a:r>
              <a:rPr kumimoji="1" lang="ja-JP" altLang="en-US" dirty="0" smtClean="0"/>
              <a:t>並列化・キャッシュ最適化等</a:t>
            </a:r>
            <a:r>
              <a:rPr lang="ja-JP" altLang="en-US" dirty="0" smtClean="0"/>
              <a:t>に</a:t>
            </a:r>
            <a:r>
              <a:rPr lang="en-US" altLang="ja-JP" dirty="0" smtClean="0"/>
              <a:t/>
            </a:r>
            <a:br>
              <a:rPr lang="en-US" altLang="ja-JP" dirty="0" smtClean="0"/>
            </a:br>
            <a:r>
              <a:rPr lang="ja-JP" altLang="en-US" dirty="0" smtClean="0"/>
              <a:t>欠かせない作業</a:t>
            </a:r>
            <a:endParaRPr kumimoji="1" lang="en-US" altLang="ja-JP" dirty="0" smtClean="0"/>
          </a:p>
          <a:p>
            <a:r>
              <a:rPr lang="en-US" altLang="ja-JP" dirty="0" smtClean="0"/>
              <a:t>Do-All </a:t>
            </a:r>
            <a:r>
              <a:rPr lang="ja-JP" altLang="en-US" dirty="0" smtClean="0"/>
              <a:t>型ループとは</a:t>
            </a:r>
            <a:endParaRPr lang="en-US" altLang="ja-JP" dirty="0" smtClean="0"/>
          </a:p>
          <a:p>
            <a:pPr lvl="1"/>
            <a:r>
              <a:rPr lang="en-US" altLang="ja-JP" dirty="0" err="1" smtClean="0"/>
              <a:t>i</a:t>
            </a:r>
            <a:r>
              <a:rPr lang="en-US" altLang="ja-JP" dirty="0" smtClean="0"/>
              <a:t> = a,a+d,a+2d,…,a+(k-1)d </a:t>
            </a:r>
            <a:r>
              <a:rPr lang="ja-JP" altLang="en-US" dirty="0" smtClean="0"/>
              <a:t>と順番に回すループ</a:t>
            </a:r>
            <a:endParaRPr lang="en-US" altLang="ja-JP" dirty="0" smtClean="0"/>
          </a:p>
          <a:p>
            <a:endParaRPr lang="en-US" altLang="ja-JP" dirty="0" smtClean="0"/>
          </a:p>
          <a:p>
            <a:endParaRPr lang="en-US" altLang="ja-JP" dirty="0" smtClean="0"/>
          </a:p>
          <a:p>
            <a:endParaRPr lang="en-US" altLang="ja-JP" dirty="0" smtClean="0"/>
          </a:p>
          <a:p>
            <a:r>
              <a:rPr lang="en-US" altLang="ja-JP" dirty="0"/>
              <a:t>w</a:t>
            </a:r>
            <a:r>
              <a:rPr lang="en-US" altLang="ja-JP" dirty="0" smtClean="0"/>
              <a:t>hile </a:t>
            </a:r>
            <a:r>
              <a:rPr lang="ja-JP" altLang="en-US" dirty="0" smtClean="0"/>
              <a:t>ループには既に直してあるのだから</a:t>
            </a:r>
            <a:r>
              <a:rPr lang="en-US" altLang="ja-JP" dirty="0" smtClean="0"/>
              <a:t/>
            </a:r>
            <a:br>
              <a:rPr lang="en-US" altLang="ja-JP" dirty="0" smtClean="0"/>
            </a:br>
            <a:r>
              <a:rPr lang="ja-JP" altLang="en-US" dirty="0" smtClean="0"/>
              <a:t>インデックス変数</a:t>
            </a:r>
            <a:r>
              <a:rPr lang="en-US" altLang="ja-JP" dirty="0" smtClean="0"/>
              <a:t> </a:t>
            </a:r>
            <a:r>
              <a:rPr lang="en-US" altLang="ja-JP" dirty="0" err="1" smtClean="0"/>
              <a:t>i</a:t>
            </a:r>
            <a:r>
              <a:rPr lang="en-US" altLang="ja-JP" dirty="0" smtClean="0"/>
              <a:t> </a:t>
            </a:r>
            <a:r>
              <a:rPr lang="ja-JP" altLang="en-US" dirty="0" smtClean="0"/>
              <a:t>を見つけてやればよい</a:t>
            </a:r>
            <a:endParaRPr lang="en-US" altLang="ja-JP" dirty="0" smtClean="0"/>
          </a:p>
        </p:txBody>
      </p:sp>
      <p:sp>
        <p:nvSpPr>
          <p:cNvPr id="4" name="テキスト ボックス 3"/>
          <p:cNvSpPr txBox="1"/>
          <p:nvPr/>
        </p:nvSpPr>
        <p:spPr>
          <a:xfrm>
            <a:off x="2051720" y="3429000"/>
            <a:ext cx="4536504" cy="1569660"/>
          </a:xfrm>
          <a:prstGeom prst="rect">
            <a:avLst/>
          </a:prstGeom>
          <a:noFill/>
        </p:spPr>
        <p:txBody>
          <a:bodyPr wrap="square" rtlCol="0">
            <a:spAutoFit/>
          </a:bodyPr>
          <a:lstStyle/>
          <a:p>
            <a:r>
              <a:rPr lang="en-US" altLang="ja-JP" sz="3200" dirty="0" smtClean="0"/>
              <a:t>for (</a:t>
            </a:r>
            <a:r>
              <a:rPr lang="en-US" altLang="ja-JP" sz="3200" dirty="0" err="1" smtClean="0"/>
              <a:t>i</a:t>
            </a:r>
            <a:r>
              <a:rPr lang="en-US" altLang="ja-JP" sz="3200" dirty="0" smtClean="0"/>
              <a:t> = a; </a:t>
            </a:r>
            <a:r>
              <a:rPr lang="en-US" altLang="ja-JP" sz="3200" dirty="0" err="1" smtClean="0"/>
              <a:t>i</a:t>
            </a:r>
            <a:r>
              <a:rPr lang="en-US" altLang="ja-JP" sz="3200" dirty="0" smtClean="0"/>
              <a:t> &lt; n; </a:t>
            </a:r>
            <a:r>
              <a:rPr lang="en-US" altLang="ja-JP" sz="3200" dirty="0" err="1" smtClean="0"/>
              <a:t>i</a:t>
            </a:r>
            <a:r>
              <a:rPr lang="en-US" altLang="ja-JP" sz="3200" dirty="0" smtClean="0"/>
              <a:t> += d) {</a:t>
            </a:r>
          </a:p>
          <a:p>
            <a:r>
              <a:rPr lang="en-US" altLang="ja-JP" sz="3200" dirty="0" smtClean="0"/>
              <a:t>     …</a:t>
            </a:r>
          </a:p>
          <a:p>
            <a:r>
              <a:rPr kumimoji="1" lang="en-US" altLang="ja-JP" sz="3200" dirty="0" smtClean="0"/>
              <a:t>}</a:t>
            </a:r>
            <a:endParaRPr kumimoji="1" lang="ja-JP" altLang="en-US" sz="3200"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Do-All </a:t>
            </a:r>
            <a:r>
              <a:rPr lang="ja-JP" altLang="en-US" dirty="0"/>
              <a:t>型ループの</a:t>
            </a:r>
            <a:r>
              <a:rPr lang="ja-JP" altLang="en-US" dirty="0" smtClean="0"/>
              <a:t>検出</a:t>
            </a:r>
            <a:r>
              <a:rPr lang="en-US" altLang="ja-JP" dirty="0" smtClean="0"/>
              <a:t>:</a:t>
            </a:r>
            <a:br>
              <a:rPr lang="en-US" altLang="ja-JP" dirty="0" smtClean="0"/>
            </a:br>
            <a:r>
              <a:rPr kumimoji="1" lang="ja-JP" altLang="en-US" dirty="0" smtClean="0"/>
              <a:t>帰納的変数検出</a:t>
            </a:r>
            <a:endParaRPr kumimoji="1" lang="ja-JP" altLang="en-US" dirty="0"/>
          </a:p>
        </p:txBody>
      </p:sp>
      <p:sp>
        <p:nvSpPr>
          <p:cNvPr id="3" name="コンテンツ プレースホルダ 2"/>
          <p:cNvSpPr>
            <a:spLocks noGrp="1"/>
          </p:cNvSpPr>
          <p:nvPr>
            <p:ph idx="1"/>
          </p:nvPr>
        </p:nvSpPr>
        <p:spPr>
          <a:xfrm>
            <a:off x="323528" y="1600200"/>
            <a:ext cx="8229600" cy="4525963"/>
          </a:xfrm>
        </p:spPr>
        <p:txBody>
          <a:bodyPr>
            <a:normAutofit lnSpcReduction="10000"/>
          </a:bodyPr>
          <a:lstStyle/>
          <a:p>
            <a:r>
              <a:rPr kumimoji="1" lang="en-US" altLang="ja-JP" dirty="0" smtClean="0"/>
              <a:t>Do-All </a:t>
            </a:r>
            <a:r>
              <a:rPr lang="ja-JP" altLang="en-US" dirty="0" smtClean="0"/>
              <a:t>型ループのインデックスは</a:t>
            </a:r>
            <a:r>
              <a:rPr lang="en-US" altLang="ja-JP" dirty="0" smtClean="0"/>
              <a:t/>
            </a:r>
            <a:br>
              <a:rPr lang="en-US" altLang="ja-JP" dirty="0" smtClean="0"/>
            </a:br>
            <a:r>
              <a:rPr lang="ja-JP" altLang="en-US" dirty="0" smtClean="0"/>
              <a:t>帰納的変数になっている</a:t>
            </a:r>
            <a:endParaRPr lang="en-US" altLang="ja-JP" dirty="0" smtClean="0"/>
          </a:p>
          <a:p>
            <a:pPr lvl="1"/>
            <a:r>
              <a:rPr lang="en-US" altLang="ja-JP" dirty="0" smtClean="0"/>
              <a:t>i</a:t>
            </a:r>
            <a:r>
              <a:rPr lang="en-US" altLang="ja-JP" baseline="-25000" dirty="0" smtClean="0"/>
              <a:t>0</a:t>
            </a:r>
            <a:r>
              <a:rPr lang="en-US" altLang="ja-JP" dirty="0" smtClean="0"/>
              <a:t> = a</a:t>
            </a:r>
          </a:p>
          <a:p>
            <a:pPr lvl="1"/>
            <a:r>
              <a:rPr kumimoji="1" lang="en-US" altLang="ja-JP" dirty="0" smtClean="0"/>
              <a:t>i</a:t>
            </a:r>
            <a:r>
              <a:rPr kumimoji="1" lang="en-US" altLang="ja-JP" baseline="-25000" dirty="0" smtClean="0"/>
              <a:t>n+1</a:t>
            </a:r>
            <a:r>
              <a:rPr kumimoji="1" lang="en-US" altLang="ja-JP" dirty="0" smtClean="0"/>
              <a:t> = i</a:t>
            </a:r>
            <a:r>
              <a:rPr kumimoji="1" lang="en-US" altLang="ja-JP" baseline="-25000" dirty="0" smtClean="0"/>
              <a:t>n</a:t>
            </a:r>
            <a:r>
              <a:rPr kumimoji="1" lang="en-US" altLang="ja-JP" dirty="0" smtClean="0"/>
              <a:t> + d</a:t>
            </a:r>
          </a:p>
          <a:p>
            <a:pPr lvl="1"/>
            <a:r>
              <a:rPr kumimoji="1" lang="ja-JP" altLang="en-US" dirty="0" smtClean="0"/>
              <a:t>ループ脱出条件により</a:t>
            </a:r>
            <a:r>
              <a:rPr lang="en-US" altLang="ja-JP" dirty="0"/>
              <a:t/>
            </a:r>
            <a:br>
              <a:rPr lang="en-US" altLang="ja-JP" dirty="0"/>
            </a:br>
            <a:r>
              <a:rPr lang="en-US" altLang="ja-JP" dirty="0" err="1" smtClean="0"/>
              <a:t>i</a:t>
            </a:r>
            <a:r>
              <a:rPr lang="en-US" altLang="ja-JP" dirty="0" smtClean="0"/>
              <a:t> </a:t>
            </a:r>
            <a:r>
              <a:rPr lang="ja-JP" altLang="en-US" dirty="0" smtClean="0"/>
              <a:t>の上限</a:t>
            </a:r>
            <a:r>
              <a:rPr lang="en-US" altLang="ja-JP" dirty="0" smtClean="0"/>
              <a:t> (</a:t>
            </a:r>
            <a:r>
              <a:rPr lang="ja-JP" altLang="en-US" dirty="0" smtClean="0"/>
              <a:t>下限</a:t>
            </a:r>
            <a:r>
              <a:rPr lang="en-US" altLang="ja-JP" dirty="0" smtClean="0"/>
              <a:t>) </a:t>
            </a:r>
            <a:r>
              <a:rPr lang="ja-JP" altLang="en-US" dirty="0" smtClean="0"/>
              <a:t>が決定出来る</a:t>
            </a:r>
            <a:endParaRPr kumimoji="1" lang="en-US" altLang="ja-JP" dirty="0" smtClean="0"/>
          </a:p>
          <a:p>
            <a:r>
              <a:rPr lang="ja-JP" altLang="en-US" dirty="0" smtClean="0"/>
              <a:t>到達定義解析の結果から</a:t>
            </a:r>
            <a:r>
              <a:rPr lang="en-US" altLang="ja-JP" dirty="0" smtClean="0"/>
              <a:t/>
            </a:r>
            <a:br>
              <a:rPr lang="en-US" altLang="ja-JP" dirty="0" smtClean="0"/>
            </a:br>
            <a:r>
              <a:rPr lang="ja-JP" altLang="en-US" dirty="0" smtClean="0"/>
              <a:t>右のようなパターンを</a:t>
            </a:r>
            <a:r>
              <a:rPr lang="en-US" altLang="ja-JP" dirty="0" smtClean="0"/>
              <a:t/>
            </a:r>
            <a:br>
              <a:rPr lang="en-US" altLang="ja-JP" dirty="0" smtClean="0"/>
            </a:br>
            <a:r>
              <a:rPr lang="ja-JP" altLang="en-US" dirty="0" smtClean="0"/>
              <a:t>見つければよい</a:t>
            </a:r>
            <a:endParaRPr kumimoji="1" lang="ja-JP" altLang="en-US" dirty="0"/>
          </a:p>
        </p:txBody>
      </p:sp>
      <p:sp>
        <p:nvSpPr>
          <p:cNvPr id="4" name="テキスト ボックス 3"/>
          <p:cNvSpPr txBox="1"/>
          <p:nvPr/>
        </p:nvSpPr>
        <p:spPr>
          <a:xfrm>
            <a:off x="7308331" y="2420888"/>
            <a:ext cx="627095"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err="1" smtClean="0"/>
              <a:t>i</a:t>
            </a:r>
            <a:r>
              <a:rPr kumimoji="1" lang="en-US" altLang="ja-JP" dirty="0" smtClean="0"/>
              <a:t> = a</a:t>
            </a:r>
            <a:endParaRPr kumimoji="1" lang="ja-JP" altLang="en-US" dirty="0"/>
          </a:p>
        </p:txBody>
      </p:sp>
      <p:sp>
        <p:nvSpPr>
          <p:cNvPr id="5" name="テキスト ボックス 4"/>
          <p:cNvSpPr txBox="1"/>
          <p:nvPr/>
        </p:nvSpPr>
        <p:spPr>
          <a:xfrm>
            <a:off x="6300219" y="4869160"/>
            <a:ext cx="1005403"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err="1" smtClean="0"/>
              <a:t>i</a:t>
            </a:r>
            <a:r>
              <a:rPr kumimoji="1" lang="en-US" altLang="ja-JP" dirty="0" smtClean="0"/>
              <a:t> = </a:t>
            </a:r>
            <a:r>
              <a:rPr kumimoji="1" lang="en-US" altLang="ja-JP" dirty="0" err="1" smtClean="0"/>
              <a:t>i</a:t>
            </a:r>
            <a:r>
              <a:rPr kumimoji="1" lang="en-US" altLang="ja-JP" dirty="0" smtClean="0"/>
              <a:t> + d </a:t>
            </a:r>
            <a:endParaRPr kumimoji="1" lang="ja-JP" altLang="en-US" dirty="0"/>
          </a:p>
        </p:txBody>
      </p:sp>
      <p:sp>
        <p:nvSpPr>
          <p:cNvPr id="6" name="テキスト ボックス 5"/>
          <p:cNvSpPr txBox="1"/>
          <p:nvPr/>
        </p:nvSpPr>
        <p:spPr>
          <a:xfrm>
            <a:off x="6444235" y="3789040"/>
            <a:ext cx="1939955"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kumimoji="1" lang="en-US" altLang="ja-JP" dirty="0" smtClean="0"/>
              <a:t>if </a:t>
            </a:r>
            <a:r>
              <a:rPr kumimoji="1" lang="ja-JP" altLang="en-US" dirty="0" smtClean="0"/>
              <a:t>ループ脱出条件</a:t>
            </a:r>
            <a:endParaRPr kumimoji="1" lang="ja-JP" altLang="en-US" dirty="0"/>
          </a:p>
        </p:txBody>
      </p:sp>
      <p:cxnSp>
        <p:nvCxnSpPr>
          <p:cNvPr id="8" name="直線矢印コネクタ 7"/>
          <p:cNvCxnSpPr>
            <a:stCxn id="4" idx="2"/>
            <a:endCxn id="6" idx="0"/>
          </p:cNvCxnSpPr>
          <p:nvPr/>
        </p:nvCxnSpPr>
        <p:spPr>
          <a:xfrm rot="5400000">
            <a:off x="7018636" y="3185797"/>
            <a:ext cx="998820" cy="207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6" idx="2"/>
            <a:endCxn id="5" idx="0"/>
          </p:cNvCxnSpPr>
          <p:nvPr/>
        </p:nvCxnSpPr>
        <p:spPr>
          <a:xfrm rot="5400000">
            <a:off x="6753173" y="4208120"/>
            <a:ext cx="710788" cy="6112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図形 12"/>
          <p:cNvCxnSpPr>
            <a:stCxn id="5" idx="2"/>
            <a:endCxn id="6" idx="0"/>
          </p:cNvCxnSpPr>
          <p:nvPr/>
        </p:nvCxnSpPr>
        <p:spPr>
          <a:xfrm rot="5400000" flipH="1" flipV="1">
            <a:off x="6383841" y="4208120"/>
            <a:ext cx="1449452" cy="611292"/>
          </a:xfrm>
          <a:prstGeom prst="bentConnector5">
            <a:avLst>
              <a:gd name="adj1" fmla="val -15771"/>
              <a:gd name="adj2" fmla="val -154818"/>
              <a:gd name="adj3" fmla="val 11577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6" idx="2"/>
          </p:cNvCxnSpPr>
          <p:nvPr/>
        </p:nvCxnSpPr>
        <p:spPr>
          <a:xfrm rot="16200000" flipH="1">
            <a:off x="7365904" y="4206680"/>
            <a:ext cx="1142836" cy="10462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今回の</a:t>
            </a:r>
            <a:r>
              <a:rPr lang="ja-JP" altLang="en-US" dirty="0" smtClean="0"/>
              <a:t>ターゲット</a:t>
            </a:r>
            <a:endParaRPr kumimoji="1" lang="ja-JP" altLang="en-US" dirty="0"/>
          </a:p>
        </p:txBody>
      </p:sp>
      <p:sp>
        <p:nvSpPr>
          <p:cNvPr id="3" name="コンテンツ プレースホルダ 2"/>
          <p:cNvSpPr>
            <a:spLocks noGrp="1"/>
          </p:cNvSpPr>
          <p:nvPr>
            <p:ph idx="1"/>
          </p:nvPr>
        </p:nvSpPr>
        <p:spPr/>
        <p:txBody>
          <a:bodyPr/>
          <a:lstStyle/>
          <a:p>
            <a:pPr lvl="1"/>
            <a:r>
              <a:rPr kumimoji="1" lang="ja-JP" altLang="en-US" dirty="0" smtClean="0"/>
              <a:t>マシン非依存</a:t>
            </a:r>
            <a:endParaRPr kumimoji="1" lang="en-US" altLang="ja-JP" dirty="0" smtClean="0"/>
          </a:p>
          <a:p>
            <a:pPr lvl="1"/>
            <a:r>
              <a:rPr kumimoji="1" lang="ja-JP" altLang="en-US" dirty="0" smtClean="0"/>
              <a:t>基本ブロック間</a:t>
            </a:r>
            <a:endParaRPr kumimoji="1" lang="en-US" altLang="ja-JP" dirty="0" smtClean="0"/>
          </a:p>
          <a:p>
            <a:r>
              <a:rPr lang="ja-JP" altLang="en-US" dirty="0" smtClean="0"/>
              <a:t>の</a:t>
            </a:r>
            <a:endParaRPr kumimoji="1" lang="en-US" altLang="ja-JP" dirty="0" smtClean="0"/>
          </a:p>
          <a:p>
            <a:pPr lvl="1"/>
            <a:r>
              <a:rPr kumimoji="1" lang="ja-JP" altLang="en-US" dirty="0" smtClean="0"/>
              <a:t>データフロー解析法</a:t>
            </a:r>
            <a:endParaRPr kumimoji="1" lang="en-US" altLang="ja-JP" dirty="0" smtClean="0"/>
          </a:p>
          <a:p>
            <a:pPr lvl="1"/>
            <a:r>
              <a:rPr kumimoji="1" lang="ja-JP" altLang="en-US" dirty="0" smtClean="0"/>
              <a:t>最適化手法</a:t>
            </a:r>
            <a:endParaRPr kumimoji="1" lang="en-US" altLang="ja-JP" dirty="0" smtClean="0"/>
          </a:p>
          <a:p>
            <a:r>
              <a:rPr lang="ja-JP" altLang="en-US" dirty="0" smtClean="0"/>
              <a:t>を扱います。</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帰納的変数の検出</a:t>
            </a:r>
            <a:r>
              <a:rPr lang="en-US" altLang="ja-JP" dirty="0" smtClean="0"/>
              <a:t>(</a:t>
            </a:r>
            <a:r>
              <a:rPr lang="ja-JP" altLang="en-US" dirty="0" smtClean="0"/>
              <a:t>例</a:t>
            </a:r>
            <a:r>
              <a:rPr lang="en-US" altLang="ja-JP" dirty="0" smtClean="0"/>
              <a:t>)</a:t>
            </a:r>
            <a:endParaRPr kumimoji="1" lang="ja-JP" altLang="en-US" dirty="0"/>
          </a:p>
        </p:txBody>
      </p:sp>
      <p:sp>
        <p:nvSpPr>
          <p:cNvPr id="4" name="正方形/長方形 3"/>
          <p:cNvSpPr/>
          <p:nvPr/>
        </p:nvSpPr>
        <p:spPr>
          <a:xfrm>
            <a:off x="1907704" y="3284984"/>
            <a:ext cx="1296144"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solidFill>
                  <a:srgbClr val="FF0000"/>
                </a:solidFill>
              </a:rPr>
              <a:t>s3: if </a:t>
            </a:r>
            <a:r>
              <a:rPr kumimoji="1" lang="en-US" altLang="ja-JP" dirty="0" err="1" smtClean="0">
                <a:solidFill>
                  <a:srgbClr val="FF0000"/>
                </a:solidFill>
              </a:rPr>
              <a:t>i</a:t>
            </a:r>
            <a:r>
              <a:rPr kumimoji="1" lang="en-US" altLang="ja-JP" dirty="0" smtClean="0">
                <a:solidFill>
                  <a:srgbClr val="FF0000"/>
                </a:solidFill>
              </a:rPr>
              <a:t> &lt; 100</a:t>
            </a:r>
            <a:endParaRPr kumimoji="1" lang="ja-JP" altLang="en-US" dirty="0">
              <a:solidFill>
                <a:srgbClr val="FF0000"/>
              </a:solidFill>
            </a:endParaRPr>
          </a:p>
        </p:txBody>
      </p:sp>
      <p:sp>
        <p:nvSpPr>
          <p:cNvPr id="5" name="正方形/長方形 4"/>
          <p:cNvSpPr/>
          <p:nvPr/>
        </p:nvSpPr>
        <p:spPr>
          <a:xfrm>
            <a:off x="1907704" y="2204864"/>
            <a:ext cx="1296144"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solidFill>
                  <a:srgbClr val="FF0000"/>
                </a:solidFill>
              </a:rPr>
              <a:t>s1: </a:t>
            </a:r>
            <a:r>
              <a:rPr kumimoji="1" lang="en-US" altLang="ja-JP" dirty="0" err="1" smtClean="0">
                <a:solidFill>
                  <a:srgbClr val="FF0000"/>
                </a:solidFill>
              </a:rPr>
              <a:t>i</a:t>
            </a:r>
            <a:r>
              <a:rPr kumimoji="1" lang="en-US" altLang="ja-JP" dirty="0" smtClean="0">
                <a:solidFill>
                  <a:srgbClr val="FF0000"/>
                </a:solidFill>
              </a:rPr>
              <a:t> = 0</a:t>
            </a:r>
            <a:endParaRPr lang="en-US" altLang="ja-JP" dirty="0" smtClean="0">
              <a:solidFill>
                <a:srgbClr val="FF0000"/>
              </a:solidFill>
            </a:endParaRPr>
          </a:p>
          <a:p>
            <a:r>
              <a:rPr kumimoji="1" lang="en-US" altLang="ja-JP" dirty="0" smtClean="0"/>
              <a:t>s2: s = 0</a:t>
            </a:r>
            <a:endParaRPr kumimoji="1" lang="ja-JP" altLang="en-US" dirty="0"/>
          </a:p>
        </p:txBody>
      </p:sp>
      <p:sp>
        <p:nvSpPr>
          <p:cNvPr id="6" name="正方形/長方形 5"/>
          <p:cNvSpPr/>
          <p:nvPr/>
        </p:nvSpPr>
        <p:spPr>
          <a:xfrm>
            <a:off x="1403648" y="4221088"/>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s4: t = </a:t>
            </a:r>
            <a:r>
              <a:rPr lang="en-US" altLang="ja-JP" dirty="0" err="1" smtClean="0"/>
              <a:t>i</a:t>
            </a:r>
            <a:endParaRPr lang="en-US" altLang="ja-JP" dirty="0" smtClean="0"/>
          </a:p>
          <a:p>
            <a:r>
              <a:rPr lang="en-US" altLang="ja-JP" dirty="0" smtClean="0"/>
              <a:t>s5: t = 2*t</a:t>
            </a:r>
          </a:p>
          <a:p>
            <a:r>
              <a:rPr lang="en-US" altLang="ja-JP" dirty="0" smtClean="0">
                <a:solidFill>
                  <a:srgbClr val="FF0000"/>
                </a:solidFill>
              </a:rPr>
              <a:t>s6: </a:t>
            </a:r>
            <a:r>
              <a:rPr lang="en-US" altLang="ja-JP" dirty="0" err="1" smtClean="0">
                <a:solidFill>
                  <a:srgbClr val="FF0000"/>
                </a:solidFill>
              </a:rPr>
              <a:t>i</a:t>
            </a:r>
            <a:r>
              <a:rPr lang="en-US" altLang="ja-JP" dirty="0" smtClean="0">
                <a:solidFill>
                  <a:srgbClr val="FF0000"/>
                </a:solidFill>
              </a:rPr>
              <a:t> = </a:t>
            </a:r>
            <a:r>
              <a:rPr lang="en-US" altLang="ja-JP" dirty="0" err="1" smtClean="0">
                <a:solidFill>
                  <a:srgbClr val="FF0000"/>
                </a:solidFill>
              </a:rPr>
              <a:t>i</a:t>
            </a:r>
            <a:r>
              <a:rPr lang="en-US" altLang="ja-JP" dirty="0" smtClean="0">
                <a:solidFill>
                  <a:srgbClr val="FF0000"/>
                </a:solidFill>
              </a:rPr>
              <a:t> + 1</a:t>
            </a:r>
          </a:p>
          <a:p>
            <a:r>
              <a:rPr kumimoji="1" lang="en-US" altLang="ja-JP" dirty="0" smtClean="0"/>
              <a:t>s7: s = s + </a:t>
            </a:r>
            <a:r>
              <a:rPr lang="en-US" altLang="ja-JP" dirty="0" smtClean="0"/>
              <a:t>t</a:t>
            </a:r>
            <a:endParaRPr kumimoji="1" lang="ja-JP" altLang="en-US" dirty="0"/>
          </a:p>
        </p:txBody>
      </p:sp>
      <p:cxnSp>
        <p:nvCxnSpPr>
          <p:cNvPr id="7" name="直線矢印コネクタ 6"/>
          <p:cNvCxnSpPr>
            <a:stCxn id="5" idx="2"/>
            <a:endCxn id="4" idx="0"/>
          </p:cNvCxnSpPr>
          <p:nvPr/>
        </p:nvCxnSpPr>
        <p:spPr>
          <a:xfrm rot="5400000">
            <a:off x="2339752" y="3068960"/>
            <a:ext cx="4320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4" idx="2"/>
            <a:endCxn id="6" idx="0"/>
          </p:cNvCxnSpPr>
          <p:nvPr/>
        </p:nvCxnSpPr>
        <p:spPr>
          <a:xfrm rot="5400000">
            <a:off x="2087724" y="3753036"/>
            <a:ext cx="43204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図形 8"/>
          <p:cNvCxnSpPr>
            <a:stCxn id="6" idx="2"/>
            <a:endCxn id="4" idx="0"/>
          </p:cNvCxnSpPr>
          <p:nvPr/>
        </p:nvCxnSpPr>
        <p:spPr>
          <a:xfrm rot="5400000" flipH="1" flipV="1">
            <a:off x="1223628" y="4113076"/>
            <a:ext cx="2160240" cy="504056"/>
          </a:xfrm>
          <a:prstGeom prst="bentConnector5">
            <a:avLst>
              <a:gd name="adj1" fmla="val -10582"/>
              <a:gd name="adj2" fmla="val -247098"/>
              <a:gd name="adj3" fmla="val 11058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4" idx="2"/>
          </p:cNvCxnSpPr>
          <p:nvPr/>
        </p:nvCxnSpPr>
        <p:spPr>
          <a:xfrm rot="16200000" flipH="1">
            <a:off x="2663788" y="3681028"/>
            <a:ext cx="864096"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右矢印 26"/>
          <p:cNvSpPr/>
          <p:nvPr/>
        </p:nvSpPr>
        <p:spPr>
          <a:xfrm>
            <a:off x="3995936" y="3429000"/>
            <a:ext cx="864096" cy="864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6228184" y="2348880"/>
            <a:ext cx="1296144"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s = 0</a:t>
            </a:r>
            <a:endParaRPr kumimoji="1" lang="ja-JP" altLang="en-US" dirty="0"/>
          </a:p>
        </p:txBody>
      </p:sp>
      <p:sp>
        <p:nvSpPr>
          <p:cNvPr id="29" name="正方形/長方形 28"/>
          <p:cNvSpPr/>
          <p:nvPr/>
        </p:nvSpPr>
        <p:spPr>
          <a:xfrm>
            <a:off x="5868144" y="3284984"/>
            <a:ext cx="2016224"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for (</a:t>
            </a:r>
            <a:r>
              <a:rPr lang="en-US" altLang="ja-JP" dirty="0" err="1" smtClean="0"/>
              <a:t>i</a:t>
            </a:r>
            <a:r>
              <a:rPr lang="en-US" altLang="ja-JP" dirty="0" smtClean="0"/>
              <a:t>=0;i &lt; 100; </a:t>
            </a:r>
            <a:r>
              <a:rPr lang="en-US" altLang="ja-JP" dirty="0" err="1" smtClean="0"/>
              <a:t>i</a:t>
            </a:r>
            <a:r>
              <a:rPr lang="en-US" altLang="ja-JP" dirty="0" smtClean="0"/>
              <a:t>++)</a:t>
            </a:r>
            <a:endParaRPr kumimoji="1" lang="ja-JP" altLang="en-US" dirty="0"/>
          </a:p>
        </p:txBody>
      </p:sp>
      <p:sp>
        <p:nvSpPr>
          <p:cNvPr id="30" name="正方形/長方形 29"/>
          <p:cNvSpPr/>
          <p:nvPr/>
        </p:nvSpPr>
        <p:spPr>
          <a:xfrm>
            <a:off x="5580112" y="4149080"/>
            <a:ext cx="1296144" cy="122413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t = </a:t>
            </a:r>
            <a:r>
              <a:rPr lang="en-US" altLang="ja-JP" dirty="0" err="1" smtClean="0"/>
              <a:t>i</a:t>
            </a:r>
            <a:endParaRPr lang="en-US" altLang="ja-JP" dirty="0" smtClean="0"/>
          </a:p>
          <a:p>
            <a:r>
              <a:rPr lang="en-US" altLang="ja-JP" dirty="0" smtClean="0"/>
              <a:t>t = 2*t</a:t>
            </a:r>
          </a:p>
          <a:p>
            <a:r>
              <a:rPr kumimoji="1" lang="en-US" altLang="ja-JP" dirty="0" smtClean="0"/>
              <a:t>s = s + </a:t>
            </a:r>
            <a:r>
              <a:rPr lang="en-US" altLang="ja-JP" dirty="0" smtClean="0"/>
              <a:t>t</a:t>
            </a:r>
            <a:endParaRPr kumimoji="1" lang="ja-JP" altLang="en-US" dirty="0"/>
          </a:p>
        </p:txBody>
      </p:sp>
      <p:cxnSp>
        <p:nvCxnSpPr>
          <p:cNvPr id="32" name="直線矢印コネクタ 31"/>
          <p:cNvCxnSpPr>
            <a:stCxn id="28" idx="2"/>
            <a:endCxn id="29" idx="0"/>
          </p:cNvCxnSpPr>
          <p:nvPr/>
        </p:nvCxnSpPr>
        <p:spPr>
          <a:xfrm rot="5400000">
            <a:off x="6624228" y="3032956"/>
            <a:ext cx="5040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29" idx="2"/>
            <a:endCxn id="30" idx="0"/>
          </p:cNvCxnSpPr>
          <p:nvPr/>
        </p:nvCxnSpPr>
        <p:spPr>
          <a:xfrm rot="5400000">
            <a:off x="6336196" y="3609020"/>
            <a:ext cx="43204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図形 41"/>
          <p:cNvCxnSpPr>
            <a:stCxn id="30" idx="2"/>
            <a:endCxn id="29" idx="0"/>
          </p:cNvCxnSpPr>
          <p:nvPr/>
        </p:nvCxnSpPr>
        <p:spPr>
          <a:xfrm rot="5400000" flipH="1" flipV="1">
            <a:off x="5508104" y="4005064"/>
            <a:ext cx="2088232" cy="648072"/>
          </a:xfrm>
          <a:prstGeom prst="bentConnector5">
            <a:avLst>
              <a:gd name="adj1" fmla="val -10947"/>
              <a:gd name="adj2" fmla="val -166911"/>
              <a:gd name="adj3" fmla="val 110947"/>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29" idx="2"/>
          </p:cNvCxnSpPr>
          <p:nvPr/>
        </p:nvCxnSpPr>
        <p:spPr>
          <a:xfrm rot="16200000" flipH="1">
            <a:off x="6804248" y="3789040"/>
            <a:ext cx="1152128"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共通課題</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二つ</a:t>
            </a:r>
            <a:r>
              <a:rPr kumimoji="1" lang="ja-JP" altLang="en-US" dirty="0" smtClean="0"/>
              <a:t>の共通課題のうち</a:t>
            </a:r>
            <a:r>
              <a:rPr kumimoji="1" lang="en-US" altLang="ja-JP" dirty="0" smtClean="0"/>
              <a:t/>
            </a:r>
            <a:br>
              <a:rPr kumimoji="1" lang="en-US" altLang="ja-JP" dirty="0" smtClean="0"/>
            </a:br>
            <a:r>
              <a:rPr lang="ja-JP" altLang="en-US" dirty="0" smtClean="0"/>
              <a:t>一つ</a:t>
            </a:r>
            <a:r>
              <a:rPr kumimoji="1" lang="ja-JP" altLang="en-US" dirty="0" smtClean="0"/>
              <a:t>以上を解いてください</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課題</a:t>
            </a:r>
            <a:r>
              <a:rPr lang="en-US" altLang="ja-JP" dirty="0" smtClean="0"/>
              <a:t>1</a:t>
            </a:r>
            <a:endParaRPr kumimoji="1" lang="ja-JP" altLang="en-US" dirty="0"/>
          </a:p>
        </p:txBody>
      </p:sp>
      <p:sp>
        <p:nvSpPr>
          <p:cNvPr id="3" name="コンテンツ プレースホルダ 2"/>
          <p:cNvSpPr>
            <a:spLocks noGrp="1"/>
          </p:cNvSpPr>
          <p:nvPr>
            <p:ph idx="1"/>
          </p:nvPr>
        </p:nvSpPr>
        <p:spPr/>
        <p:txBody>
          <a:bodyPr/>
          <a:lstStyle/>
          <a:p>
            <a:r>
              <a:rPr lang="en-US" altLang="ja-JP" dirty="0" err="1" smtClean="0"/>
              <a:t>MinCaml</a:t>
            </a:r>
            <a:r>
              <a:rPr lang="ja-JP" altLang="en-US" dirty="0" smtClean="0"/>
              <a:t>に到達定義解析を実装し</a:t>
            </a:r>
            <a:r>
              <a:rPr lang="en-US" altLang="ja-JP" dirty="0" smtClean="0"/>
              <a:t/>
            </a:r>
            <a:br>
              <a:rPr lang="en-US" altLang="ja-JP" dirty="0" smtClean="0"/>
            </a:br>
            <a:r>
              <a:rPr lang="ja-JP" altLang="en-US" dirty="0" smtClean="0"/>
              <a:t>それを用いた最適化</a:t>
            </a:r>
            <a:r>
              <a:rPr lang="en-US" altLang="ja-JP" dirty="0" smtClean="0"/>
              <a:t> (</a:t>
            </a:r>
            <a:r>
              <a:rPr lang="ja-JP" altLang="en-US" dirty="0" smtClean="0"/>
              <a:t>最低</a:t>
            </a:r>
            <a:r>
              <a:rPr lang="en-US" altLang="ja-JP" dirty="0" smtClean="0"/>
              <a:t>1</a:t>
            </a:r>
            <a:r>
              <a:rPr lang="ja-JP" altLang="en-US" dirty="0" smtClean="0"/>
              <a:t>つ</a:t>
            </a:r>
            <a:r>
              <a:rPr lang="en-US" altLang="ja-JP" dirty="0" smtClean="0"/>
              <a:t>) </a:t>
            </a:r>
            <a:r>
              <a:rPr lang="ja-JP" altLang="en-US" dirty="0" smtClean="0"/>
              <a:t>を実装せよ。</a:t>
            </a:r>
            <a:endParaRPr lang="en-US" altLang="ja-JP" dirty="0" smtClean="0"/>
          </a:p>
          <a:p>
            <a:pPr lvl="1"/>
            <a:r>
              <a:rPr lang="ja-JP" altLang="en-US" dirty="0" smtClean="0"/>
              <a:t>第</a:t>
            </a:r>
            <a:r>
              <a:rPr lang="en-US" altLang="ja-JP" dirty="0" smtClean="0"/>
              <a:t>2</a:t>
            </a:r>
            <a:r>
              <a:rPr lang="ja-JP" altLang="en-US" dirty="0" smtClean="0"/>
              <a:t>回で扱った到達定義解析に寄らない最適化</a:t>
            </a:r>
            <a:r>
              <a:rPr lang="en-US" altLang="ja-JP" dirty="0" smtClean="0"/>
              <a:t/>
            </a:r>
            <a:br>
              <a:rPr lang="en-US" altLang="ja-JP" dirty="0" smtClean="0"/>
            </a:br>
            <a:r>
              <a:rPr lang="ja-JP" altLang="en-US" dirty="0" smtClean="0"/>
              <a:t>と比較し評価せよ。</a:t>
            </a:r>
            <a:endParaRPr kumimoji="1" lang="ja-JP"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2</a:t>
            </a:r>
            <a:endParaRPr kumimoji="1" lang="ja-JP" altLang="en-US" dirty="0"/>
          </a:p>
        </p:txBody>
      </p:sp>
      <p:sp>
        <p:nvSpPr>
          <p:cNvPr id="3" name="コンテンツ プレースホルダ 2"/>
          <p:cNvSpPr>
            <a:spLocks noGrp="1"/>
          </p:cNvSpPr>
          <p:nvPr>
            <p:ph idx="1"/>
          </p:nvPr>
        </p:nvSpPr>
        <p:spPr/>
        <p:txBody>
          <a:bodyPr>
            <a:normAutofit fontScale="77500" lnSpcReduction="20000"/>
          </a:bodyPr>
          <a:lstStyle/>
          <a:p>
            <a:r>
              <a:rPr lang="ja-JP" altLang="en-US" dirty="0" smtClean="0"/>
              <a:t>今回紹介した単純な部分冗長性除去では</a:t>
            </a:r>
            <a:r>
              <a:rPr lang="en-US" altLang="ja-JP" dirty="0" smtClean="0"/>
              <a:t/>
            </a:r>
            <a:br>
              <a:rPr lang="en-US" altLang="ja-JP" dirty="0" smtClean="0"/>
            </a:br>
            <a:r>
              <a:rPr lang="ja-JP" altLang="en-US" dirty="0" smtClean="0"/>
              <a:t>上手く冗長性が除去出来ないプログラムや</a:t>
            </a:r>
            <a:r>
              <a:rPr lang="en-US" altLang="ja-JP" dirty="0" smtClean="0"/>
              <a:t/>
            </a:r>
            <a:br>
              <a:rPr lang="en-US" altLang="ja-JP" dirty="0" smtClean="0"/>
            </a:br>
            <a:r>
              <a:rPr lang="ja-JP" altLang="en-US" dirty="0" smtClean="0"/>
              <a:t>遅くなってしまうプログラムがある</a:t>
            </a:r>
            <a:endParaRPr lang="en-US" altLang="ja-JP" dirty="0" smtClean="0"/>
          </a:p>
          <a:p>
            <a:r>
              <a:rPr kumimoji="1" lang="ja-JP" altLang="en-US" dirty="0" smtClean="0"/>
              <a:t>その例を挙げ、改善する方法を考えよ</a:t>
            </a:r>
            <a:endParaRPr kumimoji="1" lang="en-US" altLang="ja-JP" dirty="0" smtClean="0"/>
          </a:p>
          <a:p>
            <a:pPr marL="0" indent="0">
              <a:buNone/>
            </a:pPr>
            <a:endParaRPr lang="en-US" altLang="ja-JP" dirty="0" smtClean="0"/>
          </a:p>
          <a:p>
            <a:pPr lvl="1"/>
            <a:r>
              <a:rPr kumimoji="1" lang="ja-JP" altLang="en-US" dirty="0" smtClean="0"/>
              <a:t>参考文献</a:t>
            </a:r>
            <a:endParaRPr kumimoji="1" lang="en-US" altLang="ja-JP" dirty="0" smtClean="0"/>
          </a:p>
          <a:p>
            <a:pPr lvl="2"/>
            <a:r>
              <a:rPr lang="en-US" altLang="ja-JP" dirty="0" err="1" smtClean="0"/>
              <a:t>Knoop</a:t>
            </a:r>
            <a:r>
              <a:rPr lang="en-US" altLang="ja-JP" dirty="0" smtClean="0"/>
              <a:t>, J., </a:t>
            </a:r>
            <a:r>
              <a:rPr lang="en-US" altLang="ja-JP" dirty="0" err="1" smtClean="0"/>
              <a:t>Ruthing</a:t>
            </a:r>
            <a:r>
              <a:rPr lang="en-US" altLang="ja-JP" dirty="0" smtClean="0"/>
              <a:t>, O., and Steffen, B. </a:t>
            </a:r>
            <a:r>
              <a:rPr lang="en-US" altLang="ja-JP" i="1" dirty="0" smtClean="0"/>
              <a:t>Lazy Code Motion</a:t>
            </a:r>
            <a:r>
              <a:rPr lang="en-US" altLang="ja-JP" dirty="0" smtClean="0"/>
              <a:t>. ACM SIGPLAN Notices Vol. 27, Num. 7, Jul. 1992, '92 Conference on PLDI.</a:t>
            </a:r>
          </a:p>
          <a:p>
            <a:pPr lvl="2"/>
            <a:r>
              <a:rPr lang="en-US" altLang="ja-JP" dirty="0" err="1" smtClean="0"/>
              <a:t>VanDrunen</a:t>
            </a:r>
            <a:r>
              <a:rPr lang="en-US" altLang="ja-JP" dirty="0" smtClean="0"/>
              <a:t>, T., and Hosking, A.L. </a:t>
            </a:r>
            <a:r>
              <a:rPr lang="en-US" altLang="ja-JP" i="1" dirty="0" smtClean="0"/>
              <a:t>Value-Based Partial Redundancy Elimination</a:t>
            </a:r>
            <a:r>
              <a:rPr lang="en-US" altLang="ja-JP" dirty="0" smtClean="0"/>
              <a:t>, Lecture Notes in Computer Science Vol. 2985/2004, pp. 167 - 184, 2004.</a:t>
            </a:r>
          </a:p>
          <a:p>
            <a:pPr lvl="2"/>
            <a:r>
              <a:rPr lang="en-US" altLang="ja-JP" dirty="0" smtClean="0"/>
              <a:t>Kennedy, R., Chan, S., Liu, S.M., Lo, R., </a:t>
            </a:r>
            <a:r>
              <a:rPr lang="en-US" altLang="ja-JP" dirty="0" err="1" smtClean="0"/>
              <a:t>Peng</a:t>
            </a:r>
            <a:r>
              <a:rPr lang="en-US" altLang="ja-JP" dirty="0" smtClean="0"/>
              <a:t>, T., and Chow, F. </a:t>
            </a:r>
            <a:r>
              <a:rPr lang="en-US" altLang="ja-JP" i="1" dirty="0" smtClean="0"/>
              <a:t>Partial Redundancy Elimination in SSA Form</a:t>
            </a:r>
            <a:r>
              <a:rPr lang="en-US" altLang="ja-JP" dirty="0" smtClean="0"/>
              <a:t>. ACM Transactions on Programming Languages Vol. 21, Num. 3, pp. 627-676, 1999.</a:t>
            </a:r>
            <a:endParaRPr kumimoji="1" lang="ja-JP"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コンパイラ係用課題</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関数間解析・エイリアス解析など</a:t>
            </a:r>
            <a:r>
              <a:rPr lang="en-US" altLang="ja-JP" dirty="0" smtClean="0"/>
              <a:t/>
            </a:r>
            <a:br>
              <a:rPr lang="en-US" altLang="ja-JP" dirty="0" smtClean="0"/>
            </a:br>
            <a:r>
              <a:rPr lang="ja-JP" altLang="en-US" dirty="0" smtClean="0"/>
              <a:t>さらに高度な解析と</a:t>
            </a:r>
            <a:r>
              <a:rPr lang="en-US" altLang="ja-JP" dirty="0" smtClean="0"/>
              <a:t/>
            </a:r>
            <a:br>
              <a:rPr lang="en-US" altLang="ja-JP" dirty="0" smtClean="0"/>
            </a:br>
            <a:r>
              <a:rPr lang="ja-JP" altLang="en-US" dirty="0" smtClean="0"/>
              <a:t>それを用いた最適化を実装せよ</a:t>
            </a:r>
            <a:endParaRPr kumimoji="1" lang="ja-JP"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ja-JP" altLang="en-US" smtClean="0"/>
              <a:t>課題の提出先と締め切り</a:t>
            </a:r>
          </a:p>
        </p:txBody>
      </p:sp>
      <p:sp>
        <p:nvSpPr>
          <p:cNvPr id="21507" name="Rectangle 3"/>
          <p:cNvSpPr>
            <a:spLocks noGrp="1" noChangeArrowheads="1"/>
          </p:cNvSpPr>
          <p:nvPr>
            <p:ph idx="1"/>
          </p:nvPr>
        </p:nvSpPr>
        <p:spPr>
          <a:xfrm>
            <a:off x="457200" y="1600200"/>
            <a:ext cx="8507413" cy="4997450"/>
          </a:xfrm>
        </p:spPr>
        <p:txBody>
          <a:bodyPr>
            <a:normAutofit/>
          </a:bodyPr>
          <a:lstStyle/>
          <a:p>
            <a:pPr eaLnBrk="1" hangingPunct="1"/>
            <a:r>
              <a:rPr lang="ja-JP" altLang="en-US" dirty="0" smtClean="0"/>
              <a:t>提出先</a:t>
            </a:r>
            <a:r>
              <a:rPr lang="en-US" altLang="ja-JP" dirty="0" smtClean="0"/>
              <a:t>: </a:t>
            </a:r>
            <a:r>
              <a:rPr lang="en-US" altLang="ja-JP" sz="2900" dirty="0" smtClean="0"/>
              <a:t>compiler-report-2011@yl.is.s.u-tokyo.ac.jp</a:t>
            </a:r>
          </a:p>
          <a:p>
            <a:r>
              <a:rPr lang="ja-JP" altLang="en-US" dirty="0" smtClean="0"/>
              <a:t>締め切り</a:t>
            </a:r>
            <a:r>
              <a:rPr lang="en-US" altLang="ja-JP" dirty="0" smtClean="0"/>
              <a:t>: 2 </a:t>
            </a:r>
            <a:r>
              <a:rPr lang="ja-JP" altLang="en-US" dirty="0" smtClean="0"/>
              <a:t>週間後 </a:t>
            </a:r>
            <a:r>
              <a:rPr lang="en-US" altLang="ja-JP" dirty="0" smtClean="0"/>
              <a:t>(12/15) </a:t>
            </a:r>
            <a:r>
              <a:rPr lang="ja-JP" altLang="en-US" dirty="0" smtClean="0"/>
              <a:t>の午後 </a:t>
            </a:r>
            <a:r>
              <a:rPr lang="en-US" altLang="ja-JP" dirty="0" smtClean="0"/>
              <a:t>1 </a:t>
            </a:r>
            <a:r>
              <a:rPr lang="ja-JP" altLang="en-US" dirty="0" smtClean="0"/>
              <a:t>時</a:t>
            </a:r>
          </a:p>
          <a:p>
            <a:pPr lvl="1"/>
            <a:r>
              <a:rPr lang="ja-JP" altLang="en-US" dirty="0" smtClean="0"/>
              <a:t>コンパイラ係用課題の締め切り</a:t>
            </a:r>
            <a:r>
              <a:rPr lang="en-US" altLang="ja-JP" dirty="0" smtClean="0"/>
              <a:t>: 2012 </a:t>
            </a:r>
            <a:r>
              <a:rPr lang="ja-JP" altLang="en-US" dirty="0" smtClean="0"/>
              <a:t>年 </a:t>
            </a:r>
            <a:r>
              <a:rPr lang="en-US" altLang="ja-JP" dirty="0" smtClean="0"/>
              <a:t>2</a:t>
            </a:r>
            <a:r>
              <a:rPr lang="ja-JP" altLang="en-US" dirty="0" smtClean="0"/>
              <a:t>月 </a:t>
            </a:r>
            <a:r>
              <a:rPr lang="en-US" altLang="ja-JP" dirty="0" smtClean="0"/>
              <a:t>27</a:t>
            </a:r>
            <a:r>
              <a:rPr lang="ja-JP" altLang="en-US" dirty="0" smtClean="0"/>
              <a:t>日</a:t>
            </a:r>
            <a:endParaRPr lang="en-US" altLang="ja-JP" dirty="0" smtClean="0"/>
          </a:p>
          <a:p>
            <a:pPr eaLnBrk="1" hangingPunct="1"/>
            <a:r>
              <a:rPr lang="en-US" altLang="ja-JP" dirty="0" smtClean="0"/>
              <a:t>Subject: </a:t>
            </a:r>
            <a:r>
              <a:rPr lang="en-US" altLang="ja-JP" b="1" dirty="0" smtClean="0">
                <a:latin typeface="Courier New" pitchFamily="49" charset="0"/>
              </a:rPr>
              <a:t>Report 8 </a:t>
            </a:r>
            <a:r>
              <a:rPr lang="en-US" altLang="ja-JP" dirty="0" smtClean="0"/>
              <a:t>&lt;</a:t>
            </a:r>
            <a:r>
              <a:rPr lang="ja-JP" altLang="en-US" dirty="0" smtClean="0"/>
              <a:t>学籍番号</a:t>
            </a:r>
            <a:r>
              <a:rPr lang="en-US" altLang="ja-JP" dirty="0" smtClean="0"/>
              <a:t>: 5 </a:t>
            </a:r>
            <a:r>
              <a:rPr lang="ja-JP" altLang="en-US" dirty="0" smtClean="0"/>
              <a:t>桁</a:t>
            </a:r>
            <a:r>
              <a:rPr lang="en-US" altLang="ja-JP" dirty="0" smtClean="0"/>
              <a:t>&gt;</a:t>
            </a:r>
          </a:p>
          <a:p>
            <a:pPr lvl="1" eaLnBrk="1" hangingPunct="1">
              <a:spcBef>
                <a:spcPts val="5700"/>
              </a:spcBef>
            </a:pPr>
            <a:r>
              <a:rPr lang="ja-JP" altLang="en-US" dirty="0" smtClean="0"/>
              <a:t>例： </a:t>
            </a:r>
            <a:r>
              <a:rPr lang="en-US" altLang="ja-JP" b="1" dirty="0" smtClean="0">
                <a:latin typeface="Courier New" pitchFamily="49" charset="0"/>
              </a:rPr>
              <a:t>Report 8 11099</a:t>
            </a:r>
          </a:p>
          <a:p>
            <a:pPr eaLnBrk="1" hangingPunct="1"/>
            <a:r>
              <a:rPr lang="ja-JP" altLang="en-US" dirty="0" smtClean="0"/>
              <a:t>本文にも氏名と学籍番号を明記のこと</a:t>
            </a:r>
          </a:p>
        </p:txBody>
      </p:sp>
      <p:sp>
        <p:nvSpPr>
          <p:cNvPr id="21508" name="Text Box 4"/>
          <p:cNvSpPr txBox="1">
            <a:spLocks noChangeArrowheads="1"/>
          </p:cNvSpPr>
          <p:nvPr/>
        </p:nvSpPr>
        <p:spPr bwMode="auto">
          <a:xfrm>
            <a:off x="2843808" y="4149080"/>
            <a:ext cx="2662238" cy="396875"/>
          </a:xfrm>
          <a:prstGeom prst="rect">
            <a:avLst/>
          </a:prstGeom>
          <a:noFill/>
          <a:ln w="9525">
            <a:noFill/>
            <a:miter lim="800000"/>
            <a:headEnd/>
            <a:tailEnd/>
          </a:ln>
        </p:spPr>
        <p:txBody>
          <a:bodyPr wrap="none">
            <a:spAutoFit/>
          </a:bodyPr>
          <a:lstStyle/>
          <a:p>
            <a:r>
              <a:rPr lang="ja-JP" altLang="en-US" sz="2000">
                <a:solidFill>
                  <a:srgbClr val="FF0000"/>
                </a:solidFill>
                <a:latin typeface="ＭＳ Ｐゴシック" charset="-128"/>
              </a:rPr>
              <a:t>半角スペース </a:t>
            </a:r>
            <a:r>
              <a:rPr lang="en-US" altLang="ja-JP" sz="2000">
                <a:solidFill>
                  <a:srgbClr val="FF0000"/>
                </a:solidFill>
                <a:latin typeface="ＭＳ Ｐゴシック" charset="-128"/>
              </a:rPr>
              <a:t>1 </a:t>
            </a:r>
            <a:r>
              <a:rPr lang="ja-JP" altLang="en-US" sz="2000">
                <a:solidFill>
                  <a:srgbClr val="FF0000"/>
                </a:solidFill>
                <a:latin typeface="ＭＳ Ｐゴシック" charset="-128"/>
              </a:rPr>
              <a:t>個ずつ</a:t>
            </a:r>
          </a:p>
        </p:txBody>
      </p:sp>
      <p:sp>
        <p:nvSpPr>
          <p:cNvPr id="21509" name="AutoShape 6"/>
          <p:cNvSpPr>
            <a:spLocks/>
          </p:cNvSpPr>
          <p:nvPr/>
        </p:nvSpPr>
        <p:spPr bwMode="auto">
          <a:xfrm rot="-5400000">
            <a:off x="3866952" y="3672036"/>
            <a:ext cx="93662" cy="215900"/>
          </a:xfrm>
          <a:prstGeom prst="leftBracket">
            <a:avLst>
              <a:gd name="adj" fmla="val 0"/>
            </a:avLst>
          </a:prstGeom>
          <a:noFill/>
          <a:ln w="44450">
            <a:solidFill>
              <a:srgbClr val="FF0000"/>
            </a:solidFill>
            <a:round/>
            <a:headEnd/>
            <a:tailEnd/>
          </a:ln>
        </p:spPr>
        <p:txBody>
          <a:bodyPr wrap="none" anchor="ctr"/>
          <a:lstStyle/>
          <a:p>
            <a:endParaRPr lang="ja-JP" altLang="en-US"/>
          </a:p>
        </p:txBody>
      </p:sp>
      <p:sp>
        <p:nvSpPr>
          <p:cNvPr id="21510" name="Line 8"/>
          <p:cNvSpPr>
            <a:spLocks noChangeShapeType="1"/>
          </p:cNvSpPr>
          <p:nvPr/>
        </p:nvSpPr>
        <p:spPr bwMode="auto">
          <a:xfrm flipH="1" flipV="1">
            <a:off x="3928071" y="3852217"/>
            <a:ext cx="138112" cy="369888"/>
          </a:xfrm>
          <a:prstGeom prst="line">
            <a:avLst/>
          </a:prstGeom>
          <a:noFill/>
          <a:ln w="12700">
            <a:solidFill>
              <a:srgbClr val="FF0000"/>
            </a:solidFill>
            <a:round/>
            <a:headEnd/>
            <a:tailEnd type="triangle" w="lg" len="lg"/>
          </a:ln>
        </p:spPr>
        <p:txBody>
          <a:bodyPr/>
          <a:lstStyle/>
          <a:p>
            <a:endParaRPr lang="ja-JP" altLang="en-US"/>
          </a:p>
        </p:txBody>
      </p:sp>
      <p:sp>
        <p:nvSpPr>
          <p:cNvPr id="21511" name="AutoShape 10"/>
          <p:cNvSpPr>
            <a:spLocks/>
          </p:cNvSpPr>
          <p:nvPr/>
        </p:nvSpPr>
        <p:spPr bwMode="auto">
          <a:xfrm rot="-5400000">
            <a:off x="4324152" y="3672036"/>
            <a:ext cx="93662" cy="215900"/>
          </a:xfrm>
          <a:prstGeom prst="leftBracket">
            <a:avLst>
              <a:gd name="adj" fmla="val 0"/>
            </a:avLst>
          </a:prstGeom>
          <a:noFill/>
          <a:ln w="44450">
            <a:solidFill>
              <a:srgbClr val="FF0000"/>
            </a:solidFill>
            <a:round/>
            <a:headEnd/>
            <a:tailEnd/>
          </a:ln>
        </p:spPr>
        <p:txBody>
          <a:bodyPr wrap="none" anchor="ctr"/>
          <a:lstStyle/>
          <a:p>
            <a:endParaRPr lang="ja-JP" altLang="en-US"/>
          </a:p>
        </p:txBody>
      </p:sp>
      <p:sp>
        <p:nvSpPr>
          <p:cNvPr id="21512" name="Line 11"/>
          <p:cNvSpPr>
            <a:spLocks noChangeShapeType="1"/>
          </p:cNvSpPr>
          <p:nvPr/>
        </p:nvSpPr>
        <p:spPr bwMode="auto">
          <a:xfrm flipV="1">
            <a:off x="4216996" y="3852217"/>
            <a:ext cx="138112" cy="369888"/>
          </a:xfrm>
          <a:prstGeom prst="line">
            <a:avLst/>
          </a:prstGeom>
          <a:noFill/>
          <a:ln w="12700">
            <a:solidFill>
              <a:srgbClr val="FF0000"/>
            </a:solidFill>
            <a:round/>
            <a:headEnd/>
            <a:tailEnd type="triangle" w="lg" len="lg"/>
          </a:ln>
        </p:spPr>
        <p:txBody>
          <a:bodyPr/>
          <a:lstStyle/>
          <a:p>
            <a:endParaRPr lang="ja-JP" altLang="en-US"/>
          </a:p>
        </p:txBody>
      </p:sp>
      <p:sp>
        <p:nvSpPr>
          <p:cNvPr id="21513" name="Text Box 14"/>
          <p:cNvSpPr txBox="1">
            <a:spLocks noChangeArrowheads="1"/>
          </p:cNvSpPr>
          <p:nvPr/>
        </p:nvSpPr>
        <p:spPr bwMode="auto">
          <a:xfrm>
            <a:off x="444500" y="5635625"/>
            <a:ext cx="8435975" cy="488950"/>
          </a:xfrm>
          <a:prstGeom prst="rect">
            <a:avLst/>
          </a:prstGeom>
          <a:noFill/>
          <a:ln w="9525">
            <a:noFill/>
            <a:miter lim="800000"/>
            <a:headEnd/>
            <a:tailEnd/>
          </a:ln>
        </p:spPr>
        <p:txBody>
          <a:bodyPr>
            <a:spAutoFit/>
          </a:bodyPr>
          <a:lstStyle/>
          <a:p>
            <a:pPr marL="449263" indent="-449263">
              <a:buClr>
                <a:srgbClr val="008000"/>
              </a:buClr>
              <a:buSzPct val="85000"/>
              <a:buFont typeface="Wingdings" pitchFamily="2" charset="2"/>
              <a:buChar char="u"/>
            </a:pPr>
            <a:r>
              <a:rPr lang="ja-JP" altLang="en-US" sz="2600" dirty="0">
                <a:latin typeface="ＭＳ Ｐゴシック" charset="-128"/>
              </a:rPr>
              <a:t>質問は </a:t>
            </a:r>
            <a:r>
              <a:rPr lang="en-US" altLang="ja-JP" sz="2600" dirty="0" smtClean="0">
                <a:latin typeface="ＭＳ Ｐゴシック" charset="-128"/>
              </a:rPr>
              <a:t>compiler-query-2011@yl.is.s.u-tokyo.ac.jp </a:t>
            </a:r>
            <a:r>
              <a:rPr lang="ja-JP" altLang="en-US" sz="2600" dirty="0">
                <a:latin typeface="ＭＳ Ｐゴシック" charset="-128"/>
              </a:rPr>
              <a:t>まで</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今回説明する基本ブロック間最適化</a:t>
            </a:r>
            <a:endParaRPr kumimoji="1" lang="ja-JP" altLang="en-US" dirty="0"/>
          </a:p>
        </p:txBody>
      </p:sp>
      <p:sp>
        <p:nvSpPr>
          <p:cNvPr id="3" name="コンテンツ プレースホルダ 2"/>
          <p:cNvSpPr>
            <a:spLocks noGrp="1"/>
          </p:cNvSpPr>
          <p:nvPr>
            <p:ph idx="1"/>
          </p:nvPr>
        </p:nvSpPr>
        <p:spPr/>
        <p:txBody>
          <a:bodyPr/>
          <a:lstStyle/>
          <a:p>
            <a:pPr marL="514350" indent="-514350">
              <a:buFont typeface="+mj-lt"/>
              <a:buAutoNum type="arabicPeriod"/>
            </a:pPr>
            <a:r>
              <a:rPr lang="ja-JP" altLang="en-US" dirty="0" smtClean="0"/>
              <a:t>コピー伝播</a:t>
            </a:r>
            <a:endParaRPr kumimoji="1" lang="en-US" altLang="ja-JP" dirty="0" smtClean="0"/>
          </a:p>
          <a:p>
            <a:pPr marL="514350" indent="-514350">
              <a:buFont typeface="+mj-lt"/>
              <a:buAutoNum type="arabicPeriod"/>
            </a:pPr>
            <a:r>
              <a:rPr kumimoji="1" lang="ja-JP" altLang="en-US" dirty="0" smtClean="0"/>
              <a:t>定数畳みこみ</a:t>
            </a:r>
            <a:endParaRPr kumimoji="1" lang="en-US" altLang="ja-JP" dirty="0" smtClean="0"/>
          </a:p>
          <a:p>
            <a:pPr marL="514350" indent="-514350">
              <a:buFont typeface="+mj-lt"/>
              <a:buAutoNum type="arabicPeriod"/>
            </a:pPr>
            <a:r>
              <a:rPr lang="ja-JP" altLang="en-US" dirty="0" smtClean="0"/>
              <a:t>共通部分式除去</a:t>
            </a:r>
            <a:endParaRPr lang="en-US" altLang="ja-JP" dirty="0" smtClean="0"/>
          </a:p>
          <a:p>
            <a:pPr marL="514350" indent="-514350">
              <a:buFont typeface="+mj-lt"/>
              <a:buAutoNum type="arabicPeriod"/>
            </a:pPr>
            <a:r>
              <a:rPr lang="ja-JP" altLang="en-US" dirty="0" smtClean="0"/>
              <a:t>値番号付け</a:t>
            </a:r>
            <a:endParaRPr lang="en-US" altLang="ja-JP" dirty="0" smtClean="0"/>
          </a:p>
          <a:p>
            <a:pPr marL="514350" indent="-514350">
              <a:buFont typeface="+mj-lt"/>
              <a:buAutoNum type="arabicPeriod"/>
            </a:pPr>
            <a:r>
              <a:rPr kumimoji="1" lang="ja-JP" altLang="en-US" dirty="0" smtClean="0"/>
              <a:t>部分冗長性除去</a:t>
            </a:r>
            <a:endParaRPr kumimoji="1" lang="en-US" altLang="ja-JP" dirty="0" smtClean="0"/>
          </a:p>
          <a:p>
            <a:pPr marL="514350" indent="-514350"/>
            <a:r>
              <a:rPr lang="ja-JP" altLang="en-US" dirty="0" smtClean="0"/>
              <a:t>今回は</a:t>
            </a:r>
            <a:r>
              <a:rPr lang="ja-JP" altLang="en-US" dirty="0" smtClean="0">
                <a:solidFill>
                  <a:srgbClr val="FF0000"/>
                </a:solidFill>
              </a:rPr>
              <a:t>到達定義解析・定義使用解析</a:t>
            </a:r>
            <a:r>
              <a:rPr lang="en-US" altLang="ja-JP" dirty="0" smtClean="0">
                <a:solidFill>
                  <a:srgbClr val="FF0000"/>
                </a:solidFill>
              </a:rPr>
              <a:t/>
            </a:r>
            <a:br>
              <a:rPr lang="en-US" altLang="ja-JP" dirty="0" smtClean="0">
                <a:solidFill>
                  <a:srgbClr val="FF0000"/>
                </a:solidFill>
              </a:rPr>
            </a:br>
            <a:r>
              <a:rPr lang="ja-JP" altLang="en-US" dirty="0" smtClean="0"/>
              <a:t>に基づくアルゴリズムを紹介します。</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基本ブロック間最適化の手順</a:t>
            </a:r>
            <a:endParaRPr kumimoji="1" lang="ja-JP" altLang="en-US" dirty="0"/>
          </a:p>
        </p:txBody>
      </p:sp>
      <p:sp>
        <p:nvSpPr>
          <p:cNvPr id="3" name="コンテンツ プレースホルダ 2"/>
          <p:cNvSpPr>
            <a:spLocks noGrp="1"/>
          </p:cNvSpPr>
          <p:nvPr>
            <p:ph idx="1"/>
          </p:nvPr>
        </p:nvSpPr>
        <p:spPr/>
        <p:txBody>
          <a:bodyPr>
            <a:normAutofit/>
          </a:bodyPr>
          <a:lstStyle/>
          <a:p>
            <a:pPr marL="514350" indent="-514350">
              <a:buFont typeface="+mj-lt"/>
              <a:buAutoNum type="arabicPeriod"/>
            </a:pPr>
            <a:r>
              <a:rPr lang="ja-JP" altLang="en-US" dirty="0" smtClean="0"/>
              <a:t>制御フローグラフを構築</a:t>
            </a:r>
            <a:endParaRPr lang="en-US" altLang="ja-JP" dirty="0" smtClean="0"/>
          </a:p>
          <a:p>
            <a:pPr marL="514350" indent="-514350">
              <a:buFont typeface="+mj-lt"/>
              <a:buAutoNum type="arabicPeriod"/>
            </a:pPr>
            <a:r>
              <a:rPr lang="ja-JP" altLang="en-US" dirty="0" smtClean="0"/>
              <a:t>データフロー解析をする</a:t>
            </a:r>
            <a:endParaRPr lang="en-US" altLang="ja-JP" dirty="0" smtClean="0"/>
          </a:p>
          <a:p>
            <a:pPr marL="514350" indent="-514350">
              <a:buFont typeface="+mj-lt"/>
              <a:buAutoNum type="arabicPeriod"/>
            </a:pPr>
            <a:r>
              <a:rPr lang="ja-JP" altLang="en-US" dirty="0" smtClean="0"/>
              <a:t>最適化を行う</a:t>
            </a:r>
            <a:endParaRPr lang="en-US" altLang="ja-JP" dirty="0" smtClean="0"/>
          </a:p>
          <a:p>
            <a:pPr marL="571500" indent="-514350"/>
            <a:endParaRPr lang="en-US" altLang="ja-JP" sz="2400" dirty="0" smtClean="0"/>
          </a:p>
          <a:p>
            <a:pPr marL="571500" indent="-514350"/>
            <a:r>
              <a:rPr lang="ja-JP" altLang="en-US" sz="2400" dirty="0" smtClean="0"/>
              <a:t>以上を個々の関数毎に行う</a:t>
            </a:r>
            <a:endParaRPr lang="en-US" altLang="ja-JP" sz="2400"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基本ブロックとは</a:t>
            </a:r>
            <a:endParaRPr kumimoji="1" lang="ja-JP" altLang="en-US" dirty="0"/>
          </a:p>
        </p:txBody>
      </p:sp>
      <p:sp>
        <p:nvSpPr>
          <p:cNvPr id="3" name="コンテンツ プレースホルダ 2"/>
          <p:cNvSpPr>
            <a:spLocks noGrp="1"/>
          </p:cNvSpPr>
          <p:nvPr>
            <p:ph idx="1"/>
          </p:nvPr>
        </p:nvSpPr>
        <p:spPr>
          <a:xfrm>
            <a:off x="457200" y="1600200"/>
            <a:ext cx="5987008" cy="4525963"/>
          </a:xfrm>
        </p:spPr>
        <p:txBody>
          <a:bodyPr>
            <a:normAutofit/>
          </a:bodyPr>
          <a:lstStyle/>
          <a:p>
            <a:r>
              <a:rPr lang="ja-JP" altLang="en-US" dirty="0" smtClean="0"/>
              <a:t>入ってから出るまで一直線な</a:t>
            </a:r>
            <a:r>
              <a:rPr lang="en-US" altLang="ja-JP" dirty="0" smtClean="0"/>
              <a:t/>
            </a:r>
            <a:br>
              <a:rPr lang="en-US" altLang="ja-JP" dirty="0" smtClean="0"/>
            </a:br>
            <a:r>
              <a:rPr lang="ja-JP" altLang="en-US" dirty="0" smtClean="0"/>
              <a:t>プログラム片</a:t>
            </a:r>
            <a:endParaRPr lang="en-US" altLang="ja-JP" dirty="0" smtClean="0"/>
          </a:p>
          <a:p>
            <a:pPr marL="457200" lvl="1" indent="0">
              <a:buNone/>
            </a:pPr>
            <a:r>
              <a:rPr lang="ja-JP" altLang="en-US" dirty="0" smtClean="0"/>
              <a:t>１．途中での合流が無く、</a:t>
            </a:r>
            <a:r>
              <a:rPr lang="en-US" altLang="ja-JP" dirty="0" smtClean="0"/>
              <a:t/>
            </a:r>
            <a:br>
              <a:rPr lang="en-US" altLang="ja-JP" dirty="0" smtClean="0"/>
            </a:br>
            <a:r>
              <a:rPr lang="ja-JP" altLang="en-US" dirty="0" smtClean="0"/>
              <a:t>２．</a:t>
            </a:r>
            <a:r>
              <a:rPr kumimoji="1" lang="ja-JP" altLang="en-US" dirty="0" smtClean="0"/>
              <a:t>途中からの脱出が無い</a:t>
            </a:r>
            <a:r>
              <a:rPr lang="en-US" altLang="ja-JP" dirty="0" smtClean="0"/>
              <a:t/>
            </a:r>
            <a:br>
              <a:rPr lang="en-US" altLang="ja-JP" dirty="0" smtClean="0"/>
            </a:br>
            <a:endParaRPr kumimoji="1" lang="en-US" altLang="ja-JP" dirty="0" smtClean="0"/>
          </a:p>
          <a:p>
            <a:pPr lvl="2"/>
            <a:r>
              <a:rPr kumimoji="1" lang="ja-JP" altLang="en-US" dirty="0" smtClean="0"/>
              <a:t>途中に関数呼び出しを含む</a:t>
            </a:r>
            <a:r>
              <a:rPr kumimoji="1" lang="en-US" altLang="ja-JP" dirty="0" smtClean="0"/>
              <a:t/>
            </a:r>
            <a:br>
              <a:rPr kumimoji="1" lang="en-US" altLang="ja-JP" dirty="0" smtClean="0"/>
            </a:br>
            <a:r>
              <a:rPr kumimoji="1" lang="ja-JP" altLang="en-US" dirty="0" smtClean="0"/>
              <a:t>ブロックを許すか否かは</a:t>
            </a:r>
            <a:r>
              <a:rPr kumimoji="1" lang="en-US" altLang="ja-JP" dirty="0" smtClean="0"/>
              <a:t/>
            </a:r>
            <a:br>
              <a:rPr kumimoji="1" lang="en-US" altLang="ja-JP" dirty="0" smtClean="0"/>
            </a:br>
            <a:r>
              <a:rPr kumimoji="1" lang="ja-JP" altLang="en-US" dirty="0" smtClean="0"/>
              <a:t>最適化の種類に</a:t>
            </a:r>
            <a:r>
              <a:rPr lang="ja-JP" altLang="en-US" dirty="0" smtClean="0"/>
              <a:t>よる</a:t>
            </a:r>
            <a:endParaRPr kumimoji="1" lang="en-US" altLang="ja-JP" dirty="0" smtClean="0"/>
          </a:p>
        </p:txBody>
      </p:sp>
      <p:sp>
        <p:nvSpPr>
          <p:cNvPr id="4" name="正方形/長方形 3"/>
          <p:cNvSpPr/>
          <p:nvPr/>
        </p:nvSpPr>
        <p:spPr>
          <a:xfrm>
            <a:off x="6012160" y="3356992"/>
            <a:ext cx="1656184" cy="7200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let y </a:t>
            </a:r>
            <a:r>
              <a:rPr kumimoji="1" lang="en-US" altLang="ja-JP" dirty="0" smtClean="0"/>
              <a:t>= - </a:t>
            </a:r>
            <a:r>
              <a:rPr lang="en-US" altLang="ja-JP" dirty="0" smtClean="0"/>
              <a:t>x</a:t>
            </a:r>
            <a:r>
              <a:rPr kumimoji="1" lang="en-US" altLang="ja-JP" dirty="0" smtClean="0"/>
              <a:t> in</a:t>
            </a:r>
          </a:p>
          <a:p>
            <a:r>
              <a:rPr kumimoji="1" lang="en-US" altLang="ja-JP" dirty="0" smtClean="0"/>
              <a:t>…</a:t>
            </a:r>
          </a:p>
        </p:txBody>
      </p:sp>
      <p:sp>
        <p:nvSpPr>
          <p:cNvPr id="10" name="正方形/長方形 9"/>
          <p:cNvSpPr/>
          <p:nvPr/>
        </p:nvSpPr>
        <p:spPr>
          <a:xfrm>
            <a:off x="6732240" y="2348880"/>
            <a:ext cx="165618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let x = f()  in</a:t>
            </a:r>
          </a:p>
          <a:p>
            <a:r>
              <a:rPr lang="en-US" altLang="ja-JP" dirty="0" smtClean="0"/>
              <a:t>if x &gt; 0</a:t>
            </a:r>
            <a:endParaRPr kumimoji="1" lang="en-US" altLang="ja-JP" dirty="0" smtClean="0"/>
          </a:p>
        </p:txBody>
      </p:sp>
      <p:sp>
        <p:nvSpPr>
          <p:cNvPr id="12" name="正方形/長方形 11"/>
          <p:cNvSpPr/>
          <p:nvPr/>
        </p:nvSpPr>
        <p:spPr>
          <a:xfrm>
            <a:off x="7308304" y="4221088"/>
            <a:ext cx="1656184" cy="7200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let y </a:t>
            </a:r>
            <a:r>
              <a:rPr kumimoji="1" lang="en-US" altLang="ja-JP" dirty="0" smtClean="0"/>
              <a:t>= </a:t>
            </a:r>
            <a:r>
              <a:rPr lang="en-US" altLang="ja-JP" dirty="0" smtClean="0"/>
              <a:t>x</a:t>
            </a:r>
            <a:r>
              <a:rPr kumimoji="1" lang="en-US" altLang="ja-JP" dirty="0" smtClean="0"/>
              <a:t> in</a:t>
            </a:r>
          </a:p>
          <a:p>
            <a:r>
              <a:rPr kumimoji="1" lang="en-US" altLang="ja-JP" dirty="0" smtClean="0"/>
              <a:t>…</a:t>
            </a:r>
          </a:p>
        </p:txBody>
      </p:sp>
      <p:cxnSp>
        <p:nvCxnSpPr>
          <p:cNvPr id="15" name="直線矢印コネクタ 14"/>
          <p:cNvCxnSpPr>
            <a:stCxn id="10" idx="2"/>
            <a:endCxn id="4" idx="0"/>
          </p:cNvCxnSpPr>
          <p:nvPr/>
        </p:nvCxnSpPr>
        <p:spPr>
          <a:xfrm rot="5400000">
            <a:off x="6984268" y="2780928"/>
            <a:ext cx="432048"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0" idx="2"/>
            <a:endCxn id="12" idx="0"/>
          </p:cNvCxnSpPr>
          <p:nvPr/>
        </p:nvCxnSpPr>
        <p:spPr>
          <a:xfrm rot="16200000" flipH="1">
            <a:off x="7200292" y="3284984"/>
            <a:ext cx="129614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4" idx="2"/>
            <a:endCxn id="25" idx="0"/>
          </p:cNvCxnSpPr>
          <p:nvPr/>
        </p:nvCxnSpPr>
        <p:spPr>
          <a:xfrm rot="16200000" flipH="1">
            <a:off x="6444208" y="4473116"/>
            <a:ext cx="129614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2" idx="2"/>
            <a:endCxn id="25" idx="0"/>
          </p:cNvCxnSpPr>
          <p:nvPr/>
        </p:nvCxnSpPr>
        <p:spPr>
          <a:xfrm rot="5400000">
            <a:off x="7524328" y="4761148"/>
            <a:ext cx="43204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6516216" y="5373216"/>
            <a:ext cx="1656184"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US" altLang="ja-JP" dirty="0" smtClean="0"/>
          </a:p>
        </p:txBody>
      </p:sp>
      <p:sp>
        <p:nvSpPr>
          <p:cNvPr id="30" name="テキスト ボックス 29"/>
          <p:cNvSpPr txBox="1"/>
          <p:nvPr/>
        </p:nvSpPr>
        <p:spPr>
          <a:xfrm>
            <a:off x="6444208" y="2924944"/>
            <a:ext cx="633507" cy="369332"/>
          </a:xfrm>
          <a:prstGeom prst="rect">
            <a:avLst/>
          </a:prstGeom>
          <a:noFill/>
        </p:spPr>
        <p:txBody>
          <a:bodyPr wrap="none" rtlCol="0">
            <a:spAutoFit/>
          </a:bodyPr>
          <a:lstStyle/>
          <a:p>
            <a:r>
              <a:rPr kumimoji="1" lang="en-US" altLang="ja-JP" dirty="0" smtClean="0"/>
              <a:t>then</a:t>
            </a:r>
            <a:endParaRPr kumimoji="1" lang="ja-JP" altLang="en-US" dirty="0"/>
          </a:p>
        </p:txBody>
      </p:sp>
      <p:sp>
        <p:nvSpPr>
          <p:cNvPr id="31" name="テキスト ボックス 30"/>
          <p:cNvSpPr txBox="1"/>
          <p:nvPr/>
        </p:nvSpPr>
        <p:spPr>
          <a:xfrm>
            <a:off x="7884368" y="3501008"/>
            <a:ext cx="607859" cy="369332"/>
          </a:xfrm>
          <a:prstGeom prst="rect">
            <a:avLst/>
          </a:prstGeom>
          <a:noFill/>
        </p:spPr>
        <p:txBody>
          <a:bodyPr wrap="none" rtlCol="0">
            <a:spAutoFit/>
          </a:bodyPr>
          <a:lstStyle/>
          <a:p>
            <a:r>
              <a:rPr kumimoji="1" lang="en-US" altLang="ja-JP" dirty="0" smtClean="0"/>
              <a:t>else</a:t>
            </a:r>
            <a:endParaRPr kumimoji="1" lang="ja-JP" altLang="en-US" dirty="0"/>
          </a:p>
        </p:txBody>
      </p:sp>
      <p:sp>
        <p:nvSpPr>
          <p:cNvPr id="32" name="正方形/長方形 31"/>
          <p:cNvSpPr/>
          <p:nvPr/>
        </p:nvSpPr>
        <p:spPr>
          <a:xfrm>
            <a:off x="6588224" y="2204864"/>
            <a:ext cx="2016224" cy="792088"/>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796136" y="3284984"/>
            <a:ext cx="2016224" cy="86409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7164288" y="4149080"/>
            <a:ext cx="1872208" cy="86409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6372200" y="5229200"/>
            <a:ext cx="1872208" cy="864096"/>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7092280" y="1844824"/>
            <a:ext cx="1404552" cy="369332"/>
          </a:xfrm>
          <a:prstGeom prst="rect">
            <a:avLst/>
          </a:prstGeom>
          <a:noFill/>
        </p:spPr>
        <p:txBody>
          <a:bodyPr wrap="none" rtlCol="0">
            <a:spAutoFit/>
          </a:bodyPr>
          <a:lstStyle/>
          <a:p>
            <a:r>
              <a:rPr kumimoji="1" lang="ja-JP" altLang="en-US" dirty="0" smtClean="0">
                <a:solidFill>
                  <a:srgbClr val="FF0000"/>
                </a:solidFill>
              </a:rPr>
              <a:t>基本ブロック</a:t>
            </a:r>
            <a:endParaRPr kumimoji="1" lang="ja-JP" alt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準備：ループの検出</a:t>
            </a:r>
            <a:endParaRPr kumimoji="1" lang="ja-JP" altLang="en-US" dirty="0"/>
          </a:p>
        </p:txBody>
      </p:sp>
      <p:sp>
        <p:nvSpPr>
          <p:cNvPr id="3" name="コンテンツ プレースホルダ 2"/>
          <p:cNvSpPr>
            <a:spLocks noGrp="1"/>
          </p:cNvSpPr>
          <p:nvPr>
            <p:ph idx="1"/>
          </p:nvPr>
        </p:nvSpPr>
        <p:spPr/>
        <p:txBody>
          <a:bodyPr/>
          <a:lstStyle/>
          <a:p>
            <a:r>
              <a:rPr lang="en-US" altLang="ja-JP" dirty="0" err="1" smtClean="0"/>
              <a:t>M</a:t>
            </a:r>
            <a:r>
              <a:rPr kumimoji="1" lang="en-US" altLang="ja-JP" dirty="0" err="1" smtClean="0"/>
              <a:t>inCaml</a:t>
            </a:r>
            <a:r>
              <a:rPr kumimoji="1" lang="en-US" altLang="ja-JP" dirty="0" smtClean="0"/>
              <a:t> </a:t>
            </a:r>
            <a:r>
              <a:rPr kumimoji="1" lang="ja-JP" altLang="en-US" dirty="0" smtClean="0"/>
              <a:t>には</a:t>
            </a:r>
            <a:r>
              <a:rPr lang="ja-JP" altLang="en-US" dirty="0" smtClean="0"/>
              <a:t>明示的なループ</a:t>
            </a:r>
            <a:r>
              <a:rPr kumimoji="1" lang="ja-JP" altLang="en-US" dirty="0" smtClean="0"/>
              <a:t>が存在しない</a:t>
            </a:r>
            <a:endParaRPr lang="en-US" altLang="ja-JP" dirty="0" smtClean="0"/>
          </a:p>
          <a:p>
            <a:pPr>
              <a:buNone/>
            </a:pPr>
            <a:r>
              <a:rPr lang="en-US" altLang="ja-JP" dirty="0" smtClean="0"/>
              <a:t>	</a:t>
            </a:r>
            <a:r>
              <a:rPr lang="ja-JP" altLang="en-US" dirty="0" smtClean="0"/>
              <a:t>→ そのままでは関数間解析をしないと</a:t>
            </a:r>
            <a:r>
              <a:rPr lang="en-US" altLang="ja-JP" dirty="0" smtClean="0"/>
              <a:t/>
            </a:r>
            <a:br>
              <a:rPr lang="en-US" altLang="ja-JP" dirty="0" smtClean="0"/>
            </a:br>
            <a:r>
              <a:rPr lang="en-US" altLang="ja-JP" dirty="0" smtClean="0"/>
              <a:t>      </a:t>
            </a:r>
            <a:r>
              <a:rPr lang="ja-JP" altLang="en-US" dirty="0" smtClean="0"/>
              <a:t>高度な最適化が難しい。</a:t>
            </a:r>
            <a:endParaRPr lang="en-US" altLang="ja-JP" dirty="0" smtClean="0"/>
          </a:p>
          <a:p>
            <a:r>
              <a:rPr lang="ja-JP" altLang="en-US" dirty="0" smtClean="0"/>
              <a:t>単純な方法</a:t>
            </a:r>
            <a:endParaRPr lang="en-US" altLang="ja-JP" dirty="0" smtClean="0"/>
          </a:p>
          <a:p>
            <a:pPr lvl="1"/>
            <a:r>
              <a:rPr lang="ja-JP" altLang="en-US" dirty="0" smtClean="0"/>
              <a:t>自己末尾再帰呼び出しを</a:t>
            </a:r>
            <a:r>
              <a:rPr lang="en-US" altLang="ja-JP" dirty="0" smtClean="0"/>
              <a:t> while </a:t>
            </a:r>
            <a:r>
              <a:rPr lang="ja-JP" altLang="en-US" dirty="0" smtClean="0"/>
              <a:t>型ループへ</a:t>
            </a:r>
            <a:endParaRPr lang="en-US" altLang="ja-JP" dirty="0" smtClean="0"/>
          </a:p>
        </p:txBody>
      </p:sp>
      <p:sp>
        <p:nvSpPr>
          <p:cNvPr id="4" name="テキスト ボックス 3"/>
          <p:cNvSpPr txBox="1"/>
          <p:nvPr/>
        </p:nvSpPr>
        <p:spPr>
          <a:xfrm>
            <a:off x="1475656" y="5013176"/>
            <a:ext cx="2460930" cy="1477328"/>
          </a:xfrm>
          <a:prstGeom prst="rect">
            <a:avLst/>
          </a:prstGeom>
          <a:noFill/>
        </p:spPr>
        <p:txBody>
          <a:bodyPr wrap="none" rtlCol="0">
            <a:spAutoFit/>
          </a:bodyPr>
          <a:lstStyle/>
          <a:p>
            <a:r>
              <a:rPr kumimoji="1" lang="en-US" altLang="ja-JP" dirty="0" smtClean="0"/>
              <a:t>let </a:t>
            </a:r>
            <a:r>
              <a:rPr kumimoji="1" lang="en-US" altLang="ja-JP" dirty="0" err="1" smtClean="0"/>
              <a:t>rec</a:t>
            </a:r>
            <a:r>
              <a:rPr kumimoji="1" lang="en-US" altLang="ja-JP" dirty="0" smtClean="0"/>
              <a:t> f n =</a:t>
            </a:r>
          </a:p>
          <a:p>
            <a:r>
              <a:rPr lang="en-US" altLang="ja-JP" dirty="0" smtClean="0"/>
              <a:t>    </a:t>
            </a:r>
            <a:r>
              <a:rPr kumimoji="1" lang="en-US" altLang="ja-JP" dirty="0" smtClean="0"/>
              <a:t>if n &lt; 10 </a:t>
            </a:r>
          </a:p>
          <a:p>
            <a:r>
              <a:rPr lang="en-US" altLang="ja-JP" dirty="0" smtClean="0"/>
              <a:t>        </a:t>
            </a:r>
            <a:r>
              <a:rPr kumimoji="1" lang="en-US" altLang="ja-JP" dirty="0" smtClean="0"/>
              <a:t>then (…; f (n+1)) </a:t>
            </a:r>
          </a:p>
          <a:p>
            <a:r>
              <a:rPr lang="en-US" altLang="ja-JP" dirty="0" smtClean="0"/>
              <a:t>        </a:t>
            </a:r>
            <a:r>
              <a:rPr kumimoji="1" lang="en-US" altLang="ja-JP" dirty="0" smtClean="0"/>
              <a:t>else ()</a:t>
            </a:r>
          </a:p>
          <a:p>
            <a:r>
              <a:rPr lang="en-US" altLang="ja-JP" dirty="0" smtClean="0"/>
              <a:t>in f 0</a:t>
            </a:r>
            <a:endParaRPr kumimoji="1" lang="ja-JP" altLang="en-US" dirty="0"/>
          </a:p>
        </p:txBody>
      </p:sp>
      <p:sp>
        <p:nvSpPr>
          <p:cNvPr id="5" name="右矢印 4"/>
          <p:cNvSpPr/>
          <p:nvPr/>
        </p:nvSpPr>
        <p:spPr>
          <a:xfrm>
            <a:off x="4283968" y="5517232"/>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868144" y="4365104"/>
            <a:ext cx="1008112" cy="3600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n</a:t>
            </a:r>
            <a:r>
              <a:rPr kumimoji="1" lang="en-US" altLang="ja-JP" dirty="0" smtClean="0"/>
              <a:t> = 0</a:t>
            </a:r>
            <a:endParaRPr kumimoji="1" lang="ja-JP" altLang="en-US" dirty="0"/>
          </a:p>
        </p:txBody>
      </p:sp>
      <p:sp>
        <p:nvSpPr>
          <p:cNvPr id="8" name="正方形/長方形 7"/>
          <p:cNvSpPr/>
          <p:nvPr/>
        </p:nvSpPr>
        <p:spPr>
          <a:xfrm>
            <a:off x="5868144" y="5085184"/>
            <a:ext cx="1008112" cy="576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ja-JP" dirty="0" smtClean="0"/>
              <a:t>i</a:t>
            </a:r>
            <a:r>
              <a:rPr kumimoji="1" lang="en-US" altLang="ja-JP" dirty="0" smtClean="0"/>
              <a:t>f n &lt; 10</a:t>
            </a:r>
            <a:endParaRPr kumimoji="1" lang="ja-JP" altLang="en-US" dirty="0"/>
          </a:p>
        </p:txBody>
      </p:sp>
      <p:sp>
        <p:nvSpPr>
          <p:cNvPr id="9" name="正方形/長方形 8"/>
          <p:cNvSpPr/>
          <p:nvPr/>
        </p:nvSpPr>
        <p:spPr>
          <a:xfrm>
            <a:off x="5148064" y="5877272"/>
            <a:ext cx="1008112"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kumimoji="1" lang="en-US" altLang="ja-JP" dirty="0" smtClean="0"/>
              <a:t>…</a:t>
            </a:r>
          </a:p>
          <a:p>
            <a:r>
              <a:rPr lang="en-US" altLang="ja-JP" dirty="0" smtClean="0"/>
              <a:t>n = n + 1</a:t>
            </a:r>
            <a:endParaRPr kumimoji="1" lang="ja-JP" altLang="en-US" dirty="0"/>
          </a:p>
        </p:txBody>
      </p:sp>
      <p:cxnSp>
        <p:nvCxnSpPr>
          <p:cNvPr id="11" name="図形 10"/>
          <p:cNvCxnSpPr>
            <a:stCxn id="9" idx="2"/>
            <a:endCxn id="8" idx="0"/>
          </p:cNvCxnSpPr>
          <p:nvPr/>
        </p:nvCxnSpPr>
        <p:spPr>
          <a:xfrm rot="5400000" flipH="1" flipV="1">
            <a:off x="5292080" y="5445224"/>
            <a:ext cx="1440160" cy="720080"/>
          </a:xfrm>
          <a:prstGeom prst="bentConnector5">
            <a:avLst>
              <a:gd name="adj1" fmla="val -15873"/>
              <a:gd name="adj2" fmla="val -83234"/>
              <a:gd name="adj3" fmla="val 10922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7" idx="2"/>
            <a:endCxn id="8" idx="0"/>
          </p:cNvCxnSpPr>
          <p:nvPr/>
        </p:nvCxnSpPr>
        <p:spPr>
          <a:xfrm rot="5400000">
            <a:off x="6192180" y="4905164"/>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8" idx="2"/>
            <a:endCxn id="9" idx="0"/>
          </p:cNvCxnSpPr>
          <p:nvPr/>
        </p:nvCxnSpPr>
        <p:spPr>
          <a:xfrm rot="5400000">
            <a:off x="5904148" y="5409220"/>
            <a:ext cx="21602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8" idx="2"/>
          </p:cNvCxnSpPr>
          <p:nvPr/>
        </p:nvCxnSpPr>
        <p:spPr>
          <a:xfrm rot="16200000" flipH="1">
            <a:off x="6300192" y="5733256"/>
            <a:ext cx="72008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3918</TotalTime>
  <Words>3378</Words>
  <Application>Microsoft Macintosh PowerPoint</Application>
  <PresentationFormat>画面に合わせる (4:3)</PresentationFormat>
  <Paragraphs>668</Paragraphs>
  <Slides>55</Slides>
  <Notes>3</Notes>
  <HiddenSlides>0</HiddenSlides>
  <MMClips>0</MMClips>
  <ScaleCrop>false</ScaleCrop>
  <HeadingPairs>
    <vt:vector size="4" baseType="variant">
      <vt:variant>
        <vt:lpstr>テーマ</vt:lpstr>
      </vt:variant>
      <vt:variant>
        <vt:i4>1</vt:i4>
      </vt:variant>
      <vt:variant>
        <vt:lpstr>スライド タイトル</vt:lpstr>
      </vt:variant>
      <vt:variant>
        <vt:i4>55</vt:i4>
      </vt:variant>
    </vt:vector>
  </HeadingPairs>
  <TitlesOfParts>
    <vt:vector size="56" baseType="lpstr">
      <vt:lpstr>Office テーマ</vt:lpstr>
      <vt:lpstr>コンパイラ演習 第 8 回 (2011/12/01)</vt:lpstr>
      <vt:lpstr>今回の内容</vt:lpstr>
      <vt:lpstr>マシン依存性による最適化の分類</vt:lpstr>
      <vt:lpstr>局所性による最適化の分類</vt:lpstr>
      <vt:lpstr>今回のターゲット</vt:lpstr>
      <vt:lpstr>今回説明する基本ブロック間最適化</vt:lpstr>
      <vt:lpstr>基本ブロック間最適化の手順</vt:lpstr>
      <vt:lpstr>基本ブロックとは</vt:lpstr>
      <vt:lpstr>準備：ループの検出</vt:lpstr>
      <vt:lpstr>準備：代入構文の用意</vt:lpstr>
      <vt:lpstr>制御フローグラフ</vt:lpstr>
      <vt:lpstr>データフロー解析 (前方解析)</vt:lpstr>
      <vt:lpstr>データフロー解析 (後方解析)</vt:lpstr>
      <vt:lpstr>基本となるデータフロー解析</vt:lpstr>
      <vt:lpstr>到達定義解析</vt:lpstr>
      <vt:lpstr>ブロック単位の到達定義解析： reach 集合</vt:lpstr>
      <vt:lpstr>ブロック単位の到達定義解析： def 集合</vt:lpstr>
      <vt:lpstr>ブロック単位の到達定義解析： kill 集合</vt:lpstr>
      <vt:lpstr>到達定義解析のデータフロー方程式</vt:lpstr>
      <vt:lpstr>到達定義解析のアルゴリズム</vt:lpstr>
      <vt:lpstr>到達定義解析の具体例</vt:lpstr>
      <vt:lpstr>到達定義解析の具体例</vt:lpstr>
      <vt:lpstr>到達定義解析の具体例</vt:lpstr>
      <vt:lpstr>到達定義解析の具体例</vt:lpstr>
      <vt:lpstr>到達定義解析の具体例</vt:lpstr>
      <vt:lpstr>ステートメント単位の到達定義解析</vt:lpstr>
      <vt:lpstr>ステートメント単位の到達定義解析の例</vt:lpstr>
      <vt:lpstr>ステートメント単位の到達定義解析の例</vt:lpstr>
      <vt:lpstr>定義使用解析</vt:lpstr>
      <vt:lpstr>定義使用解析の例</vt:lpstr>
      <vt:lpstr>実際の最適化の例: コピー伝播</vt:lpstr>
      <vt:lpstr>実際の最適化の例: 定数畳みこみ</vt:lpstr>
      <vt:lpstr>実際の最適化の例: 共通部分式除去</vt:lpstr>
      <vt:lpstr>共通部分式除去の例</vt:lpstr>
      <vt:lpstr>共通部分式除去の例</vt:lpstr>
      <vt:lpstr>共通部分式除去の例</vt:lpstr>
      <vt:lpstr>実際の最適化の例: 値番号付け</vt:lpstr>
      <vt:lpstr>実際の最適化の例: 値番号付け</vt:lpstr>
      <vt:lpstr>実際の最適化の例: 部分冗長性除去</vt:lpstr>
      <vt:lpstr>部分冗長性除去: 簡単なアイデア</vt:lpstr>
      <vt:lpstr>部分冗長性除去</vt:lpstr>
      <vt:lpstr>危険辺の除去</vt:lpstr>
      <vt:lpstr>入口計算・出口計算</vt:lpstr>
      <vt:lpstr>挿入点</vt:lpstr>
      <vt:lpstr>上安全性・下安全性</vt:lpstr>
      <vt:lpstr>上安全性・下安全性の解析</vt:lpstr>
      <vt:lpstr>せわしいコード移動</vt:lpstr>
      <vt:lpstr>その他最適化のヒント: Do-All 型ループの検出</vt:lpstr>
      <vt:lpstr>Do-All 型ループの検出: 帰納的変数検出</vt:lpstr>
      <vt:lpstr>帰納的変数の検出(例)</vt:lpstr>
      <vt:lpstr>共通課題</vt:lpstr>
      <vt:lpstr>課題1</vt:lpstr>
      <vt:lpstr>課題2</vt:lpstr>
      <vt:lpstr>コンパイラ係用課題</vt:lpstr>
      <vt:lpstr>課題の提出先と締め切り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コンパイラ演習 第 4 回</dc:title>
  <dc:creator>tsuzuki</dc:creator>
  <cp:lastModifiedBy>T</cp:lastModifiedBy>
  <cp:revision>457</cp:revision>
  <dcterms:created xsi:type="dcterms:W3CDTF">2007-10-04T07:09:39Z</dcterms:created>
  <dcterms:modified xsi:type="dcterms:W3CDTF">2011-12-01T05:39:49Z</dcterms:modified>
</cp:coreProperties>
</file>