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notesMasterIdLst>
    <p:notesMasterId r:id="rId25"/>
  </p:notesMasterIdLst>
  <p:handoutMasterIdLst>
    <p:handoutMasterId r:id="rId26"/>
  </p:handoutMasterIdLst>
  <p:sldIdLst>
    <p:sldId id="331" r:id="rId2"/>
    <p:sldId id="338" r:id="rId3"/>
    <p:sldId id="306" r:id="rId4"/>
    <p:sldId id="307" r:id="rId5"/>
    <p:sldId id="308" r:id="rId6"/>
    <p:sldId id="336" r:id="rId7"/>
    <p:sldId id="332" r:id="rId8"/>
    <p:sldId id="333" r:id="rId9"/>
    <p:sldId id="334" r:id="rId10"/>
    <p:sldId id="335" r:id="rId11"/>
    <p:sldId id="310" r:id="rId12"/>
    <p:sldId id="328" r:id="rId13"/>
    <p:sldId id="322" r:id="rId14"/>
    <p:sldId id="329" r:id="rId15"/>
    <p:sldId id="314" r:id="rId16"/>
    <p:sldId id="323" r:id="rId17"/>
    <p:sldId id="339" r:id="rId18"/>
    <p:sldId id="340" r:id="rId19"/>
    <p:sldId id="337" r:id="rId20"/>
    <p:sldId id="324" r:id="rId21"/>
    <p:sldId id="325" r:id="rId22"/>
    <p:sldId id="326" r:id="rId23"/>
    <p:sldId id="327" r:id="rId24"/>
  </p:sldIdLst>
  <p:sldSz cx="9144000" cy="6858000" type="screen4x3"/>
  <p:notesSz cx="6794500" cy="99314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FF"/>
    <a:srgbClr val="008000"/>
    <a:srgbClr val="006400"/>
    <a:srgbClr val="FF0000"/>
    <a:srgbClr val="DFDDFF"/>
    <a:srgbClr val="FFC8C8"/>
    <a:srgbClr val="00C800"/>
    <a:srgbClr val="C850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80" autoAdjust="0"/>
    <p:restoredTop sz="93245" autoAdjust="0"/>
  </p:normalViewPr>
  <p:slideViewPr>
    <p:cSldViewPr snapToObjects="1">
      <p:cViewPr>
        <p:scale>
          <a:sx n="80" d="100"/>
          <a:sy n="80" d="100"/>
        </p:scale>
        <p:origin x="-1296" y="-5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notesMaster" Target="notesMasters/notesMaster1.xml"/><Relationship Id="rId26" Type="http://schemas.openxmlformats.org/officeDocument/2006/relationships/handoutMaster" Target="handoutMasters/handoutMaster1.xml"/><Relationship Id="rId27" Type="http://schemas.openxmlformats.org/officeDocument/2006/relationships/printerSettings" Target="printerSettings/printerSettings1.bin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6570"/>
          </a:xfrm>
          <a:prstGeom prst="rect">
            <a:avLst/>
          </a:prstGeom>
        </p:spPr>
        <p:txBody>
          <a:bodyPr vert="horz" lIns="91632" tIns="45816" rIns="91632" bIns="45816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48644" y="0"/>
            <a:ext cx="2944283" cy="496570"/>
          </a:xfrm>
          <a:prstGeom prst="rect">
            <a:avLst/>
          </a:prstGeom>
        </p:spPr>
        <p:txBody>
          <a:bodyPr vert="horz" lIns="91632" tIns="45816" rIns="91632" bIns="45816" rtlCol="0"/>
          <a:lstStyle>
            <a:lvl1pPr algn="r">
              <a:defRPr sz="1200"/>
            </a:lvl1pPr>
          </a:lstStyle>
          <a:p>
            <a:fld id="{B7A70F1C-F9FC-41AA-848F-441004C8FDA2}" type="datetimeFigureOut">
              <a:rPr kumimoji="1" lang="ja-JP" altLang="en-US" smtClean="0"/>
              <a:pPr/>
              <a:t>11/11/21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9433106"/>
            <a:ext cx="2944283" cy="496570"/>
          </a:xfrm>
          <a:prstGeom prst="rect">
            <a:avLst/>
          </a:prstGeom>
        </p:spPr>
        <p:txBody>
          <a:bodyPr vert="horz" lIns="91632" tIns="45816" rIns="91632" bIns="45816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48644" y="9433106"/>
            <a:ext cx="2944283" cy="496570"/>
          </a:xfrm>
          <a:prstGeom prst="rect">
            <a:avLst/>
          </a:prstGeom>
        </p:spPr>
        <p:txBody>
          <a:bodyPr vert="horz" lIns="91632" tIns="45816" rIns="91632" bIns="45816" rtlCol="0" anchor="b"/>
          <a:lstStyle>
            <a:lvl1pPr algn="r">
              <a:defRPr sz="1200"/>
            </a:lvl1pPr>
          </a:lstStyle>
          <a:p>
            <a:fld id="{B16E062D-6FEA-4DC6-B972-DBE242D6B33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44715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2C014F-38B0-CC4E-A19C-18AAFC5C1176}" type="datetimeFigureOut">
              <a:rPr kumimoji="1" lang="ja-JP" altLang="en-US" smtClean="0"/>
              <a:t>11/11/21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18050"/>
            <a:ext cx="5435600" cy="44688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10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F275F1-A24E-094B-ADA5-F27298AD3D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49526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デストラクタがないのでこのままだとメモリリークするので注意。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F275F1-A24E-094B-ADA5-F27298AD3D63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3998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F275F1-A24E-094B-ADA5-F27298AD3D63}" type="slidenum">
              <a:rPr kumimoji="1" lang="ja-JP" altLang="en-US" smtClean="0"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94922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C3D33-68FE-4B64-9752-F8F97B408382}" type="datetimeFigureOut">
              <a:rPr kumimoji="1" lang="ja-JP" altLang="en-US" smtClean="0"/>
              <a:pPr/>
              <a:t>11/11/21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8D7B7-1FDA-4D97-8A7E-846B763F4EF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C3D33-68FE-4B64-9752-F8F97B408382}" type="datetimeFigureOut">
              <a:rPr kumimoji="1" lang="ja-JP" altLang="en-US" smtClean="0"/>
              <a:pPr/>
              <a:t>11/11/21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8D7B7-1FDA-4D97-8A7E-846B763F4EF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C3D33-68FE-4B64-9752-F8F97B408382}" type="datetimeFigureOut">
              <a:rPr kumimoji="1" lang="ja-JP" altLang="en-US" smtClean="0"/>
              <a:pPr/>
              <a:t>11/11/21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8D7B7-1FDA-4D97-8A7E-846B763F4EF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C3D33-68FE-4B64-9752-F8F97B408382}" type="datetimeFigureOut">
              <a:rPr kumimoji="1" lang="ja-JP" altLang="en-US" smtClean="0"/>
              <a:pPr/>
              <a:t>11/11/21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8D7B7-1FDA-4D97-8A7E-846B763F4EF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C3D33-68FE-4B64-9752-F8F97B408382}" type="datetimeFigureOut">
              <a:rPr kumimoji="1" lang="ja-JP" altLang="en-US" smtClean="0"/>
              <a:pPr/>
              <a:t>11/11/21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8D7B7-1FDA-4D97-8A7E-846B763F4EF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C3D33-68FE-4B64-9752-F8F97B408382}" type="datetimeFigureOut">
              <a:rPr kumimoji="1" lang="ja-JP" altLang="en-US" smtClean="0"/>
              <a:pPr/>
              <a:t>11/11/21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8D7B7-1FDA-4D97-8A7E-846B763F4EF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C3D33-68FE-4B64-9752-F8F97B408382}" type="datetimeFigureOut">
              <a:rPr kumimoji="1" lang="ja-JP" altLang="en-US" smtClean="0"/>
              <a:pPr/>
              <a:t>11/11/21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8D7B7-1FDA-4D97-8A7E-846B763F4EF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C3D33-68FE-4B64-9752-F8F97B408382}" type="datetimeFigureOut">
              <a:rPr kumimoji="1" lang="ja-JP" altLang="en-US" smtClean="0"/>
              <a:pPr/>
              <a:t>11/11/21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8D7B7-1FDA-4D97-8A7E-846B763F4EF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C3D33-68FE-4B64-9752-F8F97B408382}" type="datetimeFigureOut">
              <a:rPr kumimoji="1" lang="ja-JP" altLang="en-US" smtClean="0"/>
              <a:pPr/>
              <a:t>11/11/21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8D7B7-1FDA-4D97-8A7E-846B763F4EF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C3D33-68FE-4B64-9752-F8F97B408382}" type="datetimeFigureOut">
              <a:rPr kumimoji="1" lang="ja-JP" altLang="en-US" smtClean="0"/>
              <a:pPr/>
              <a:t>11/11/21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8D7B7-1FDA-4D97-8A7E-846B763F4EF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C3D33-68FE-4B64-9752-F8F97B408382}" type="datetimeFigureOut">
              <a:rPr kumimoji="1" lang="ja-JP" altLang="en-US" smtClean="0"/>
              <a:pPr/>
              <a:t>11/11/21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8D7B7-1FDA-4D97-8A7E-846B763F4EF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1C3D33-68FE-4B64-9752-F8F97B408382}" type="datetimeFigureOut">
              <a:rPr kumimoji="1" lang="ja-JP" altLang="en-US" smtClean="0"/>
              <a:pPr/>
              <a:t>11/11/21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08D7B7-1FDA-4D97-8A7E-846B763F4EF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744529"/>
            <a:ext cx="7772400" cy="2184405"/>
          </a:xfrm>
        </p:spPr>
        <p:txBody>
          <a:bodyPr/>
          <a:lstStyle/>
          <a:p>
            <a:r>
              <a:rPr lang="ja-JP" altLang="en-US" dirty="0" smtClean="0"/>
              <a:t>コンパイラ演習</a:t>
            </a:r>
            <a:br>
              <a:rPr lang="ja-JP" altLang="en-US" dirty="0" smtClean="0"/>
            </a:br>
            <a:r>
              <a:rPr lang="ja-JP" altLang="en-US" dirty="0" smtClean="0"/>
              <a:t>第 </a:t>
            </a:r>
            <a:r>
              <a:rPr lang="en-US" altLang="ja-JP" dirty="0" smtClean="0"/>
              <a:t>7 </a:t>
            </a:r>
            <a:r>
              <a:rPr lang="ja-JP" altLang="en-US" dirty="0" smtClean="0"/>
              <a:t>回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(2011/11/24)</a:t>
            </a:r>
            <a:endParaRPr lang="ja-JP" altLang="en-US" dirty="0" smtClean="0"/>
          </a:p>
        </p:txBody>
      </p:sp>
      <p:sp>
        <p:nvSpPr>
          <p:cNvPr id="4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723246"/>
            <a:ext cx="6400800" cy="3195231"/>
          </a:xfrm>
        </p:spPr>
        <p:txBody>
          <a:bodyPr>
            <a:normAutofit fontScale="77500" lnSpcReduction="20000"/>
          </a:bodyPr>
          <a:lstStyle/>
          <a:p>
            <a:r>
              <a:rPr lang="ja-JP" altLang="en-US" dirty="0" smtClean="0">
                <a:solidFill>
                  <a:schemeClr val="tx1"/>
                </a:solidFill>
              </a:rPr>
              <a:t>中村</a:t>
            </a:r>
            <a:r>
              <a:rPr lang="en-US" altLang="ja-JP" dirty="0" smtClean="0">
                <a:solidFill>
                  <a:schemeClr val="tx1"/>
                </a:solidFill>
              </a:rPr>
              <a:t> </a:t>
            </a:r>
            <a:r>
              <a:rPr lang="ja-JP" altLang="en-US" dirty="0" smtClean="0">
                <a:solidFill>
                  <a:schemeClr val="tx1"/>
                </a:solidFill>
              </a:rPr>
              <a:t>晃一　野瀬</a:t>
            </a:r>
            <a:r>
              <a:rPr lang="en-US" altLang="ja-JP" dirty="0" smtClean="0">
                <a:solidFill>
                  <a:schemeClr val="tx1"/>
                </a:solidFill>
              </a:rPr>
              <a:t> </a:t>
            </a:r>
            <a:r>
              <a:rPr lang="ja-JP" altLang="en-US" dirty="0" smtClean="0">
                <a:solidFill>
                  <a:schemeClr val="tx1"/>
                </a:solidFill>
              </a:rPr>
              <a:t>貴史　前田</a:t>
            </a:r>
            <a:r>
              <a:rPr lang="en-US" altLang="ja-JP" dirty="0" smtClean="0">
                <a:solidFill>
                  <a:schemeClr val="tx1"/>
                </a:solidFill>
              </a:rPr>
              <a:t> </a:t>
            </a:r>
            <a:r>
              <a:rPr lang="ja-JP" altLang="en-US" dirty="0" smtClean="0">
                <a:solidFill>
                  <a:schemeClr val="tx1"/>
                </a:solidFill>
              </a:rPr>
              <a:t>俊行</a:t>
            </a:r>
            <a:endParaRPr lang="en-US" altLang="ja-JP" dirty="0" smtClean="0">
              <a:solidFill>
                <a:schemeClr val="tx1"/>
              </a:solidFill>
            </a:endParaRPr>
          </a:p>
          <a:p>
            <a:r>
              <a:rPr lang="ja-JP" altLang="en-US" dirty="0" smtClean="0">
                <a:solidFill>
                  <a:schemeClr val="tx1"/>
                </a:solidFill>
              </a:rPr>
              <a:t>秋山 茂樹　池尻 拓朗</a:t>
            </a:r>
            <a:endParaRPr lang="en-US" altLang="ja-JP" dirty="0" smtClean="0">
              <a:solidFill>
                <a:schemeClr val="tx1"/>
              </a:solidFill>
            </a:endParaRPr>
          </a:p>
          <a:p>
            <a:r>
              <a:rPr lang="ja-JP" altLang="en-US" dirty="0" smtClean="0">
                <a:solidFill>
                  <a:schemeClr val="tx1"/>
                </a:solidFill>
              </a:rPr>
              <a:t>鈴木 友博　渡邊 裕貴</a:t>
            </a:r>
            <a:endParaRPr lang="en-US" altLang="ja-JP" dirty="0" smtClean="0">
              <a:solidFill>
                <a:schemeClr val="tx1"/>
              </a:solidFill>
            </a:endParaRPr>
          </a:p>
          <a:p>
            <a:r>
              <a:rPr lang="ja-JP" altLang="en-US" dirty="0" smtClean="0">
                <a:solidFill>
                  <a:schemeClr val="tx1"/>
                </a:solidFill>
              </a:rPr>
              <a:t>潮田 資秀</a:t>
            </a:r>
            <a:endParaRPr lang="en-US" altLang="ja-JP" dirty="0" smtClean="0">
              <a:solidFill>
                <a:schemeClr val="tx1"/>
              </a:solidFill>
            </a:endParaRPr>
          </a:p>
          <a:p>
            <a:r>
              <a:rPr lang="ja-JP" altLang="en-US" dirty="0" smtClean="0">
                <a:solidFill>
                  <a:schemeClr val="tx1"/>
                </a:solidFill>
              </a:rPr>
              <a:t>小酒井 隆広</a:t>
            </a:r>
            <a:endParaRPr lang="en-US" altLang="ja-JP" dirty="0" smtClean="0">
              <a:solidFill>
                <a:schemeClr val="tx1"/>
              </a:solidFill>
            </a:endParaRPr>
          </a:p>
          <a:p>
            <a:r>
              <a:rPr lang="ja-JP" altLang="en-US" dirty="0" smtClean="0">
                <a:solidFill>
                  <a:schemeClr val="tx1"/>
                </a:solidFill>
              </a:rPr>
              <a:t>山下 諒蔵　佐藤 春旗</a:t>
            </a:r>
            <a:endParaRPr lang="en-US" altLang="ja-JP" dirty="0" smtClean="0">
              <a:solidFill>
                <a:schemeClr val="tx1"/>
              </a:solidFill>
            </a:endParaRPr>
          </a:p>
          <a:p>
            <a:r>
              <a:rPr lang="ja-JP" altLang="en-US" dirty="0" smtClean="0">
                <a:solidFill>
                  <a:schemeClr val="tx1"/>
                </a:solidFill>
              </a:rPr>
              <a:t>大山 恵弘　佐藤 秀明</a:t>
            </a:r>
          </a:p>
          <a:p>
            <a:r>
              <a:rPr lang="ja-JP" altLang="en-US" dirty="0" smtClean="0">
                <a:solidFill>
                  <a:schemeClr val="tx1"/>
                </a:solidFill>
              </a:rPr>
              <a:t>住井 英二郎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mtClean="0"/>
              <a:t>Type-passing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型情報</a:t>
            </a:r>
            <a:r>
              <a:rPr lang="ja-JP" altLang="en-US" dirty="0" smtClean="0"/>
              <a:t>を実行時に受け渡すようにする</a:t>
            </a:r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979271" y="2133600"/>
            <a:ext cx="441659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3000" b="1" dirty="0">
                <a:latin typeface="Consolas" pitchFamily="49" charset="0"/>
                <a:cs typeface="Consolas" pitchFamily="49" charset="0"/>
              </a:rPr>
              <a:t>let f x = [|x|]</a:t>
            </a:r>
          </a:p>
          <a:p>
            <a:r>
              <a:rPr lang="en-US" altLang="ja-JP" sz="3000" b="1" dirty="0">
                <a:latin typeface="Consolas" pitchFamily="49" charset="0"/>
                <a:cs typeface="Consolas" pitchFamily="49" charset="0"/>
              </a:rPr>
              <a:t>let t = (f 2, f 3.4)</a:t>
            </a:r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979271" y="3908425"/>
            <a:ext cx="7378943" cy="2400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3000" b="1" dirty="0">
                <a:latin typeface="Consolas" pitchFamily="49" charset="0"/>
                <a:cs typeface="Consolas" pitchFamily="49" charset="0"/>
              </a:rPr>
              <a:t>let f {T} (x : T) = </a:t>
            </a:r>
          </a:p>
          <a:p>
            <a:r>
              <a:rPr lang="en-US" altLang="ja-JP" sz="3000" b="1" dirty="0">
                <a:latin typeface="Consolas" pitchFamily="49" charset="0"/>
                <a:cs typeface="Consolas" pitchFamily="49" charset="0"/>
              </a:rPr>
              <a:t>  if {T} = {int} then ...</a:t>
            </a:r>
          </a:p>
          <a:p>
            <a:r>
              <a:rPr lang="en-US" altLang="ja-JP" sz="3000" b="1" dirty="0">
                <a:latin typeface="Consolas" pitchFamily="49" charset="0"/>
                <a:cs typeface="Consolas" pitchFamily="49" charset="0"/>
              </a:rPr>
              <a:t>  else if {T} = {float} then ...</a:t>
            </a:r>
          </a:p>
          <a:p>
            <a:r>
              <a:rPr lang="en-US" altLang="ja-JP" sz="3000" b="1" dirty="0">
                <a:latin typeface="Consolas" pitchFamily="49" charset="0"/>
                <a:cs typeface="Consolas" pitchFamily="49" charset="0"/>
              </a:rPr>
              <a:t>  else ...</a:t>
            </a:r>
          </a:p>
          <a:p>
            <a:r>
              <a:rPr lang="en-US" altLang="ja-JP" sz="3000" b="1" dirty="0">
                <a:latin typeface="Consolas" pitchFamily="49" charset="0"/>
                <a:cs typeface="Consolas" pitchFamily="49" charset="0"/>
              </a:rPr>
              <a:t>let t = (f {int} 2, f {float} 3.4)</a:t>
            </a:r>
          </a:p>
        </p:txBody>
      </p:sp>
      <p:sp>
        <p:nvSpPr>
          <p:cNvPr id="16390" name="AutoShape 6"/>
          <p:cNvSpPr>
            <a:spLocks noChangeArrowheads="1"/>
          </p:cNvSpPr>
          <p:nvPr/>
        </p:nvSpPr>
        <p:spPr bwMode="auto">
          <a:xfrm>
            <a:off x="4103688" y="3227388"/>
            <a:ext cx="936625" cy="623887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FF6600"/>
          </a:solidFill>
          <a:ln w="19050">
            <a:solidFill>
              <a:srgbClr val="C85000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7" name="角丸四角形吹き出し 6"/>
          <p:cNvSpPr/>
          <p:nvPr/>
        </p:nvSpPr>
        <p:spPr>
          <a:xfrm>
            <a:off x="35496" y="3277663"/>
            <a:ext cx="1800200" cy="727401"/>
          </a:xfrm>
          <a:prstGeom prst="wedgeRoundRectCallout">
            <a:avLst>
              <a:gd name="adj1" fmla="val 82552"/>
              <a:gd name="adj2" fmla="val 54816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変数</a:t>
            </a:r>
            <a:r>
              <a:rPr kumimoji="1" lang="en-US" altLang="ja-JP" sz="2400" dirty="0" smtClean="0"/>
              <a:t> x </a:t>
            </a:r>
            <a:r>
              <a:rPr kumimoji="1" lang="ja-JP" altLang="en-US" sz="2400" dirty="0" smtClean="0"/>
              <a:t>の型を表す変数</a:t>
            </a:r>
            <a:endParaRPr kumimoji="1" lang="ja-JP" altLang="en-US" sz="2400" dirty="0"/>
          </a:p>
        </p:txBody>
      </p:sp>
      <p:sp>
        <p:nvSpPr>
          <p:cNvPr id="8" name="角丸四角形吹き出し 7"/>
          <p:cNvSpPr/>
          <p:nvPr/>
        </p:nvSpPr>
        <p:spPr>
          <a:xfrm>
            <a:off x="5652120" y="3525486"/>
            <a:ext cx="2560512" cy="439368"/>
          </a:xfrm>
          <a:prstGeom prst="wedgeRoundRectCallout">
            <a:avLst>
              <a:gd name="adj1" fmla="val -94766"/>
              <a:gd name="adj2" fmla="val 181276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型</a:t>
            </a:r>
            <a:r>
              <a:rPr kumimoji="1" lang="en-US" altLang="ja-JP" sz="2400" dirty="0" smtClean="0"/>
              <a:t> </a:t>
            </a:r>
            <a:r>
              <a:rPr kumimoji="1" lang="en-US" altLang="ja-JP" sz="2400" dirty="0" err="1" smtClean="0"/>
              <a:t>int</a:t>
            </a:r>
            <a:r>
              <a:rPr kumimoji="1" lang="en-US" altLang="ja-JP" sz="2400" dirty="0" smtClean="0"/>
              <a:t> </a:t>
            </a:r>
            <a:r>
              <a:rPr kumimoji="1" lang="ja-JP" altLang="en-US" sz="2400" dirty="0" smtClean="0"/>
              <a:t>を表す</a:t>
            </a:r>
            <a:r>
              <a:rPr lang="ja-JP" altLang="en-US" sz="2400" dirty="0" smtClean="0"/>
              <a:t>値</a:t>
            </a:r>
            <a:endParaRPr kumimoji="1" lang="ja-JP" altLang="en-US" sz="2400" dirty="0"/>
          </a:p>
        </p:txBody>
      </p:sp>
      <p:sp>
        <p:nvSpPr>
          <p:cNvPr id="9" name="角丸四角形吹き出し 8"/>
          <p:cNvSpPr/>
          <p:nvPr/>
        </p:nvSpPr>
        <p:spPr>
          <a:xfrm>
            <a:off x="6372200" y="4117254"/>
            <a:ext cx="2560512" cy="439368"/>
          </a:xfrm>
          <a:prstGeom prst="wedgeRoundRectCallout">
            <a:avLst>
              <a:gd name="adj1" fmla="val -66866"/>
              <a:gd name="adj2" fmla="val 152371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型</a:t>
            </a:r>
            <a:r>
              <a:rPr lang="en-US" altLang="ja-JP" sz="2400" dirty="0"/>
              <a:t> </a:t>
            </a:r>
            <a:r>
              <a:rPr lang="en-US" altLang="ja-JP" sz="2400" dirty="0" smtClean="0"/>
              <a:t>float</a:t>
            </a:r>
            <a:r>
              <a:rPr kumimoji="1" lang="en-US" altLang="ja-JP" sz="2400" dirty="0" smtClean="0"/>
              <a:t> </a:t>
            </a:r>
            <a:r>
              <a:rPr kumimoji="1" lang="ja-JP" altLang="en-US" sz="2400" dirty="0" smtClean="0"/>
              <a:t>を表す</a:t>
            </a:r>
            <a:r>
              <a:rPr lang="ja-JP" altLang="en-US" sz="2400" dirty="0" smtClean="0"/>
              <a:t>値</a:t>
            </a:r>
            <a:endParaRPr kumimoji="1" lang="ja-JP" altLang="en-US" sz="2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en-US" altLang="en-US" dirty="0" smtClean="0"/>
              <a:t>Subtyping Polymorphism の例: </a:t>
            </a:r>
            <a:r>
              <a:rPr lang="en-US" altLang="en-US" dirty="0" err="1" smtClean="0"/>
              <a:t>OCaml</a:t>
            </a:r>
            <a:endParaRPr lang="en-US" altLang="ja-JP" dirty="0" smtClean="0"/>
          </a:p>
        </p:txBody>
      </p:sp>
      <p:sp>
        <p:nvSpPr>
          <p:cNvPr id="5" name="コンテンツ プレースホルダ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1" indent="0">
              <a:buNone/>
            </a:pPr>
            <a:r>
              <a:rPr lang="en-US" altLang="ja-JP" b="1" dirty="0">
                <a:latin typeface="Consolas" pitchFamily="49" charset="0"/>
                <a:cs typeface="Consolas" pitchFamily="49" charset="0"/>
              </a:rPr>
              <a:t># let f p = </a:t>
            </a:r>
            <a:r>
              <a:rPr lang="en-US" altLang="ja-JP" b="1" dirty="0" err="1">
                <a:latin typeface="Consolas" pitchFamily="49" charset="0"/>
                <a:cs typeface="Consolas" pitchFamily="49" charset="0"/>
              </a:rPr>
              <a:t>p#get_x</a:t>
            </a:r>
            <a:r>
              <a:rPr lang="en-US" altLang="ja-JP" b="1" dirty="0">
                <a:latin typeface="Consolas" pitchFamily="49" charset="0"/>
                <a:cs typeface="Consolas" pitchFamily="49" charset="0"/>
              </a:rPr>
              <a:t> + 1;;</a:t>
            </a:r>
          </a:p>
          <a:p>
            <a:pPr lvl="1" indent="0">
              <a:buNone/>
            </a:pPr>
            <a:r>
              <a:rPr lang="en-US" altLang="ja-JP" b="1" dirty="0" err="1">
                <a:latin typeface="Consolas" pitchFamily="49" charset="0"/>
                <a:cs typeface="Consolas" pitchFamily="49" charset="0"/>
              </a:rPr>
              <a:t>val</a:t>
            </a:r>
            <a:r>
              <a:rPr lang="en-US" altLang="ja-JP" b="1" dirty="0">
                <a:latin typeface="Consolas" pitchFamily="49" charset="0"/>
                <a:cs typeface="Consolas" pitchFamily="49" charset="0"/>
              </a:rPr>
              <a:t> f : &lt; </a:t>
            </a:r>
            <a:r>
              <a:rPr lang="en-US" altLang="ja-JP" b="1" dirty="0" err="1">
                <a:latin typeface="Consolas" pitchFamily="49" charset="0"/>
                <a:cs typeface="Consolas" pitchFamily="49" charset="0"/>
              </a:rPr>
              <a:t>get_x</a:t>
            </a:r>
            <a:r>
              <a:rPr lang="en-US" altLang="ja-JP" b="1" dirty="0">
                <a:latin typeface="Consolas" pitchFamily="49" charset="0"/>
                <a:cs typeface="Consolas" pitchFamily="49" charset="0"/>
              </a:rPr>
              <a:t> : </a:t>
            </a:r>
            <a:r>
              <a:rPr lang="en-US" altLang="ja-JP" b="1" dirty="0" err="1">
                <a:latin typeface="Consolas" pitchFamily="49" charset="0"/>
                <a:cs typeface="Consolas" pitchFamily="49" charset="0"/>
              </a:rPr>
              <a:t>int</a:t>
            </a:r>
            <a:r>
              <a:rPr lang="en-US" altLang="ja-JP" b="1" dirty="0">
                <a:latin typeface="Consolas" pitchFamily="49" charset="0"/>
                <a:cs typeface="Consolas" pitchFamily="49" charset="0"/>
              </a:rPr>
              <a:t>; .. &gt; -&gt; </a:t>
            </a:r>
            <a:r>
              <a:rPr lang="en-US" altLang="ja-JP" b="1" dirty="0" err="1">
                <a:latin typeface="Consolas" pitchFamily="49" charset="0"/>
                <a:cs typeface="Consolas" pitchFamily="49" charset="0"/>
              </a:rPr>
              <a:t>int</a:t>
            </a:r>
            <a:endParaRPr lang="en-US" altLang="ja-JP" b="1" dirty="0">
              <a:latin typeface="Consolas" pitchFamily="49" charset="0"/>
              <a:cs typeface="Consolas" pitchFamily="49" charset="0"/>
            </a:endParaRPr>
          </a:p>
          <a:p>
            <a:pPr lvl="1" indent="0">
              <a:buNone/>
            </a:pPr>
            <a:r>
              <a:rPr lang="en-US" altLang="ja-JP" b="1" dirty="0">
                <a:latin typeface="Consolas" pitchFamily="49" charset="0"/>
                <a:cs typeface="Consolas" pitchFamily="49" charset="0"/>
              </a:rPr>
              <a:t>      = &lt;fun&gt;</a:t>
            </a:r>
          </a:p>
          <a:p>
            <a:pPr lvl="1" indent="0">
              <a:buNone/>
            </a:pPr>
            <a:r>
              <a:rPr lang="en-US" altLang="ja-JP" b="1" dirty="0" smtClean="0">
                <a:latin typeface="Consolas" pitchFamily="49" charset="0"/>
                <a:cs typeface="Consolas" pitchFamily="49" charset="0"/>
              </a:rPr>
              <a:t># let p = object</a:t>
            </a:r>
          </a:p>
          <a:p>
            <a:pPr lvl="1" indent="0">
              <a:buNone/>
            </a:pPr>
            <a:r>
              <a:rPr lang="en-US" altLang="ja-JP" b="1" dirty="0" smtClean="0">
                <a:latin typeface="Consolas" pitchFamily="49" charset="0"/>
                <a:cs typeface="Consolas" pitchFamily="49" charset="0"/>
              </a:rPr>
              <a:t>    method </a:t>
            </a:r>
            <a:r>
              <a:rPr lang="en-US" altLang="ja-JP" b="1" dirty="0" err="1" smtClean="0">
                <a:latin typeface="Consolas" pitchFamily="49" charset="0"/>
                <a:cs typeface="Consolas" pitchFamily="49" charset="0"/>
              </a:rPr>
              <a:t>get_x</a:t>
            </a:r>
            <a:r>
              <a:rPr lang="en-US" altLang="ja-JP" b="1" dirty="0" smtClean="0">
                <a:latin typeface="Consolas" pitchFamily="49" charset="0"/>
                <a:cs typeface="Consolas" pitchFamily="49" charset="0"/>
              </a:rPr>
              <a:t> = 0</a:t>
            </a:r>
          </a:p>
          <a:p>
            <a:pPr lvl="1" indent="0">
              <a:buNone/>
            </a:pPr>
            <a:r>
              <a:rPr lang="en-US" altLang="ja-JP" b="1" dirty="0" smtClean="0">
                <a:latin typeface="Consolas" pitchFamily="49" charset="0"/>
                <a:cs typeface="Consolas" pitchFamily="49" charset="0"/>
              </a:rPr>
              <a:t>    method </a:t>
            </a:r>
            <a:r>
              <a:rPr lang="en-US" altLang="ja-JP" b="1" dirty="0" err="1" smtClean="0">
                <a:latin typeface="Consolas" pitchFamily="49" charset="0"/>
                <a:cs typeface="Consolas" pitchFamily="49" charset="0"/>
              </a:rPr>
              <a:t>get_y</a:t>
            </a:r>
            <a:r>
              <a:rPr lang="en-US" altLang="ja-JP" b="1" dirty="0" smtClean="0">
                <a:latin typeface="Consolas" pitchFamily="49" charset="0"/>
                <a:cs typeface="Consolas" pitchFamily="49" charset="0"/>
              </a:rPr>
              <a:t> = 0</a:t>
            </a:r>
          </a:p>
          <a:p>
            <a:pPr lvl="1" indent="0">
              <a:buNone/>
            </a:pPr>
            <a:r>
              <a:rPr lang="en-US" altLang="ja-JP" b="1" dirty="0" smtClean="0">
                <a:latin typeface="Consolas" pitchFamily="49" charset="0"/>
                <a:cs typeface="Consolas" pitchFamily="49" charset="0"/>
              </a:rPr>
              <a:t>  end;;</a:t>
            </a:r>
          </a:p>
          <a:p>
            <a:pPr lvl="1" indent="0">
              <a:buNone/>
            </a:pPr>
            <a:r>
              <a:rPr lang="en-US" altLang="ja-JP" b="1" dirty="0" err="1" smtClean="0">
                <a:latin typeface="Consolas" pitchFamily="49" charset="0"/>
                <a:cs typeface="Consolas" pitchFamily="49" charset="0"/>
              </a:rPr>
              <a:t>val</a:t>
            </a:r>
            <a:r>
              <a:rPr lang="en-US" altLang="ja-JP" b="1" dirty="0" smtClean="0">
                <a:latin typeface="Consolas" pitchFamily="49" charset="0"/>
                <a:cs typeface="Consolas" pitchFamily="49" charset="0"/>
              </a:rPr>
              <a:t> p : &lt; </a:t>
            </a:r>
            <a:r>
              <a:rPr lang="en-US" altLang="ja-JP" b="1" dirty="0" err="1" smtClean="0">
                <a:latin typeface="Consolas" pitchFamily="49" charset="0"/>
                <a:cs typeface="Consolas" pitchFamily="49" charset="0"/>
              </a:rPr>
              <a:t>get_x</a:t>
            </a:r>
            <a:r>
              <a:rPr lang="en-US" altLang="ja-JP" b="1" dirty="0" smtClean="0">
                <a:latin typeface="Consolas" pitchFamily="49" charset="0"/>
                <a:cs typeface="Consolas" pitchFamily="49" charset="0"/>
              </a:rPr>
              <a:t> : int; </a:t>
            </a:r>
            <a:r>
              <a:rPr lang="en-US" altLang="ja-JP" b="1" dirty="0" err="1" smtClean="0">
                <a:latin typeface="Consolas" pitchFamily="49" charset="0"/>
                <a:cs typeface="Consolas" pitchFamily="49" charset="0"/>
              </a:rPr>
              <a:t>get_y</a:t>
            </a:r>
            <a:r>
              <a:rPr lang="en-US" altLang="ja-JP" b="1" dirty="0" smtClean="0">
                <a:latin typeface="Consolas" pitchFamily="49" charset="0"/>
                <a:cs typeface="Consolas" pitchFamily="49" charset="0"/>
              </a:rPr>
              <a:t> : int &gt;</a:t>
            </a:r>
          </a:p>
          <a:p>
            <a:pPr lvl="1" indent="0">
              <a:buNone/>
            </a:pPr>
            <a:r>
              <a:rPr lang="en-US" altLang="ja-JP" b="1" dirty="0" smtClean="0">
                <a:latin typeface="Consolas" pitchFamily="49" charset="0"/>
                <a:cs typeface="Consolas" pitchFamily="49" charset="0"/>
              </a:rPr>
              <a:t>      = &lt;</a:t>
            </a:r>
            <a:r>
              <a:rPr lang="en-US" altLang="ja-JP" b="1" dirty="0" err="1" smtClean="0">
                <a:latin typeface="Consolas" pitchFamily="49" charset="0"/>
                <a:cs typeface="Consolas" pitchFamily="49" charset="0"/>
              </a:rPr>
              <a:t>obj</a:t>
            </a:r>
            <a:r>
              <a:rPr lang="en-US" altLang="ja-JP" b="1" dirty="0" smtClean="0">
                <a:latin typeface="Consolas" pitchFamily="49" charset="0"/>
                <a:cs typeface="Consolas" pitchFamily="49" charset="0"/>
              </a:rPr>
              <a:t>&gt;</a:t>
            </a:r>
          </a:p>
          <a:p>
            <a:pPr lvl="1" indent="0">
              <a:buNone/>
            </a:pPr>
            <a:r>
              <a:rPr lang="en-US" altLang="ja-JP" b="1" dirty="0" smtClean="0">
                <a:latin typeface="Consolas" pitchFamily="49" charset="0"/>
                <a:cs typeface="Consolas" pitchFamily="49" charset="0"/>
              </a:rPr>
              <a:t># f p;;</a:t>
            </a:r>
          </a:p>
          <a:p>
            <a:pPr lvl="1" indent="0">
              <a:buNone/>
            </a:pPr>
            <a:r>
              <a:rPr lang="en-US" altLang="ja-JP" b="1" dirty="0" smtClean="0">
                <a:latin typeface="Consolas" pitchFamily="49" charset="0"/>
                <a:cs typeface="Consolas" pitchFamily="49" charset="0"/>
              </a:rPr>
              <a:t>- : int  = 1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0" y="6519446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600" dirty="0" smtClean="0"/>
              <a:t>※</a:t>
            </a:r>
            <a:r>
              <a:rPr kumimoji="1" lang="ja-JP" altLang="en-US" sz="1600" dirty="0" smtClean="0"/>
              <a:t>より厳密には</a:t>
            </a:r>
            <a:r>
              <a:rPr lang="ja-JP" altLang="en-US" sz="1600" dirty="0" smtClean="0"/>
              <a:t> </a:t>
            </a:r>
            <a:r>
              <a:rPr lang="en-US" altLang="ja-JP" sz="1600" dirty="0" err="1" smtClean="0"/>
              <a:t>OCaml</a:t>
            </a:r>
            <a:r>
              <a:rPr lang="en-US" altLang="ja-JP" sz="1600" dirty="0" smtClean="0"/>
              <a:t> </a:t>
            </a:r>
            <a:r>
              <a:rPr lang="ja-JP" altLang="en-US" sz="1600" dirty="0" smtClean="0"/>
              <a:t>では </a:t>
            </a:r>
            <a:r>
              <a:rPr lang="en-US" altLang="ja-JP" sz="1600" dirty="0" err="1" smtClean="0"/>
              <a:t>subtyping</a:t>
            </a:r>
            <a:r>
              <a:rPr lang="en-US" altLang="ja-JP" sz="1600" dirty="0" smtClean="0"/>
              <a:t> polymorphism </a:t>
            </a:r>
            <a:r>
              <a:rPr lang="ja-JP" altLang="en-US" sz="1600" dirty="0" smtClean="0"/>
              <a:t>ではなく</a:t>
            </a:r>
            <a:r>
              <a:rPr lang="en-US" altLang="ja-JP" sz="1600" dirty="0" smtClean="0"/>
              <a:t> row polymorphism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en-US" altLang="en-US" dirty="0" smtClean="0"/>
              <a:t>Subtyping Polymorphism の例: C++</a:t>
            </a:r>
            <a:endParaRPr lang="en-US" altLang="ja-JP" dirty="0" smtClean="0"/>
          </a:p>
        </p:txBody>
      </p:sp>
      <p:sp>
        <p:nvSpPr>
          <p:cNvPr id="7" name="コンテンツ プレースホルダ 6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180000" lvl="1" indent="0">
              <a:buNone/>
            </a:pPr>
            <a:r>
              <a:rPr lang="en-US" altLang="ja-JP" b="1" dirty="0" smtClean="0">
                <a:latin typeface="Consolas" pitchFamily="49" charset="0"/>
                <a:cs typeface="Consolas" pitchFamily="49" charset="0"/>
              </a:rPr>
              <a:t>void </a:t>
            </a:r>
            <a:r>
              <a:rPr lang="en-US" altLang="ja-JP" b="1" dirty="0" err="1" smtClean="0">
                <a:latin typeface="Consolas" pitchFamily="49" charset="0"/>
                <a:cs typeface="Consolas" pitchFamily="49" charset="0"/>
              </a:rPr>
              <a:t>print_xy</a:t>
            </a:r>
            <a:r>
              <a:rPr lang="en-US" altLang="ja-JP" b="1" dirty="0" smtClean="0">
                <a:latin typeface="Consolas" pitchFamily="49" charset="0"/>
                <a:cs typeface="Consolas" pitchFamily="49" charset="0"/>
              </a:rPr>
              <a:t>(Point *p) {</a:t>
            </a:r>
          </a:p>
          <a:p>
            <a:pPr marL="180000" lvl="1" indent="0">
              <a:buNone/>
            </a:pPr>
            <a:r>
              <a:rPr lang="en-US" altLang="ja-JP" b="1" dirty="0" smtClean="0">
                <a:latin typeface="Consolas" pitchFamily="49" charset="0"/>
                <a:cs typeface="Consolas" pitchFamily="49" charset="0"/>
              </a:rPr>
              <a:t>  </a:t>
            </a:r>
            <a:r>
              <a:rPr lang="en-US" altLang="ja-JP" b="1" dirty="0" err="1" smtClean="0">
                <a:latin typeface="Consolas" pitchFamily="49" charset="0"/>
                <a:cs typeface="Consolas" pitchFamily="49" charset="0"/>
              </a:rPr>
              <a:t>cout</a:t>
            </a:r>
            <a:r>
              <a:rPr lang="en-US" altLang="ja-JP" b="1" dirty="0" smtClean="0">
                <a:latin typeface="Consolas" pitchFamily="49" charset="0"/>
                <a:cs typeface="Consolas" pitchFamily="49" charset="0"/>
              </a:rPr>
              <a:t> &lt;&lt; p-&gt;x &lt;&lt; </a:t>
            </a:r>
            <a:r>
              <a:rPr lang="en-US" altLang="ja-JP" b="1" dirty="0" err="1" smtClean="0">
                <a:latin typeface="Consolas" pitchFamily="49" charset="0"/>
                <a:cs typeface="Consolas" pitchFamily="49" charset="0"/>
              </a:rPr>
              <a:t>endl</a:t>
            </a:r>
            <a:r>
              <a:rPr lang="en-US" altLang="ja-JP" b="1" dirty="0" smtClean="0">
                <a:latin typeface="Consolas" pitchFamily="49" charset="0"/>
                <a:cs typeface="Consolas" pitchFamily="49" charset="0"/>
              </a:rPr>
              <a:t>;</a:t>
            </a:r>
          </a:p>
          <a:p>
            <a:pPr marL="180000" lvl="1" indent="0">
              <a:buNone/>
            </a:pPr>
            <a:r>
              <a:rPr lang="en-US" altLang="ja-JP" b="1" dirty="0" smtClean="0">
                <a:latin typeface="Consolas" pitchFamily="49" charset="0"/>
                <a:cs typeface="Consolas" pitchFamily="49" charset="0"/>
              </a:rPr>
              <a:t>  </a:t>
            </a:r>
            <a:r>
              <a:rPr lang="en-US" altLang="ja-JP" b="1" dirty="0" err="1" smtClean="0">
                <a:latin typeface="Consolas" pitchFamily="49" charset="0"/>
                <a:cs typeface="Consolas" pitchFamily="49" charset="0"/>
              </a:rPr>
              <a:t>cout</a:t>
            </a:r>
            <a:r>
              <a:rPr lang="en-US" altLang="ja-JP" b="1" dirty="0" smtClean="0">
                <a:latin typeface="Consolas" pitchFamily="49" charset="0"/>
                <a:cs typeface="Consolas" pitchFamily="49" charset="0"/>
              </a:rPr>
              <a:t> &lt;&lt; p-&gt;y &lt;&lt; </a:t>
            </a:r>
            <a:r>
              <a:rPr lang="en-US" altLang="ja-JP" b="1" dirty="0" err="1" smtClean="0">
                <a:latin typeface="Consolas" pitchFamily="49" charset="0"/>
                <a:cs typeface="Consolas" pitchFamily="49" charset="0"/>
              </a:rPr>
              <a:t>endl</a:t>
            </a:r>
            <a:r>
              <a:rPr lang="en-US" altLang="ja-JP" b="1" dirty="0" smtClean="0">
                <a:latin typeface="Consolas" pitchFamily="49" charset="0"/>
                <a:cs typeface="Consolas" pitchFamily="49" charset="0"/>
              </a:rPr>
              <a:t>;</a:t>
            </a:r>
          </a:p>
          <a:p>
            <a:pPr marL="180000" lvl="1" indent="0">
              <a:buNone/>
            </a:pPr>
            <a:r>
              <a:rPr lang="en-US" altLang="ja-JP" b="1" dirty="0" smtClean="0">
                <a:latin typeface="Consolas" pitchFamily="49" charset="0"/>
                <a:cs typeface="Consolas" pitchFamily="49" charset="0"/>
              </a:rPr>
              <a:t>}</a:t>
            </a:r>
          </a:p>
          <a:p>
            <a:pPr marL="180000" lvl="1" indent="0">
              <a:buNone/>
            </a:pPr>
            <a:endParaRPr lang="en-US" altLang="ja-JP" sz="1200" b="1" dirty="0" smtClean="0">
              <a:latin typeface="Consolas" pitchFamily="49" charset="0"/>
              <a:cs typeface="Consolas" pitchFamily="49" charset="0"/>
            </a:endParaRPr>
          </a:p>
          <a:p>
            <a:pPr marL="180000" lvl="1" indent="0">
              <a:buNone/>
            </a:pPr>
            <a:r>
              <a:rPr lang="en-US" altLang="ja-JP" b="1" dirty="0" smtClean="0">
                <a:latin typeface="Consolas" pitchFamily="49" charset="0"/>
                <a:cs typeface="Consolas" pitchFamily="49" charset="0"/>
              </a:rPr>
              <a:t>int main(void) {</a:t>
            </a:r>
          </a:p>
          <a:p>
            <a:pPr marL="180000" lvl="1" indent="0">
              <a:buNone/>
            </a:pPr>
            <a:r>
              <a:rPr lang="en-US" altLang="ja-JP" b="1" dirty="0" smtClean="0">
                <a:latin typeface="Consolas" pitchFamily="49" charset="0"/>
                <a:cs typeface="Consolas" pitchFamily="49" charset="0"/>
              </a:rPr>
              <a:t>  Point *p = new Point(12, 34);</a:t>
            </a:r>
          </a:p>
          <a:p>
            <a:pPr marL="180000" lvl="1" indent="0">
              <a:buNone/>
            </a:pPr>
            <a:r>
              <a:rPr lang="en-US" altLang="ja-JP" b="1" dirty="0" smtClean="0">
                <a:latin typeface="Consolas" pitchFamily="49" charset="0"/>
                <a:cs typeface="Consolas" pitchFamily="49" charset="0"/>
              </a:rPr>
              <a:t>  </a:t>
            </a:r>
            <a:r>
              <a:rPr lang="en-US" altLang="ja-JP" b="1" dirty="0" err="1" smtClean="0">
                <a:latin typeface="Consolas" pitchFamily="49" charset="0"/>
                <a:cs typeface="Consolas" pitchFamily="49" charset="0"/>
              </a:rPr>
              <a:t>ColorPoint</a:t>
            </a:r>
            <a:r>
              <a:rPr lang="en-US" altLang="ja-JP" b="1" dirty="0" smtClean="0">
                <a:latin typeface="Consolas" pitchFamily="49" charset="0"/>
                <a:cs typeface="Consolas" pitchFamily="49" charset="0"/>
              </a:rPr>
              <a:t> *cp = new </a:t>
            </a:r>
            <a:r>
              <a:rPr lang="en-US" altLang="ja-JP" b="1" dirty="0" err="1" smtClean="0">
                <a:latin typeface="Consolas" pitchFamily="49" charset="0"/>
                <a:cs typeface="Consolas" pitchFamily="49" charset="0"/>
              </a:rPr>
              <a:t>ColorPoint</a:t>
            </a:r>
            <a:r>
              <a:rPr lang="en-US" altLang="ja-JP" b="1" dirty="0" smtClean="0">
                <a:latin typeface="Consolas" pitchFamily="49" charset="0"/>
                <a:cs typeface="Consolas" pitchFamily="49" charset="0"/>
              </a:rPr>
              <a:t>(7, 8, 9);</a:t>
            </a:r>
          </a:p>
          <a:p>
            <a:pPr marL="180000" lvl="1" indent="0">
              <a:buNone/>
            </a:pPr>
            <a:r>
              <a:rPr lang="en-US" altLang="ja-JP" b="1" dirty="0" smtClean="0">
                <a:latin typeface="Consolas" pitchFamily="49" charset="0"/>
                <a:cs typeface="Consolas" pitchFamily="49" charset="0"/>
              </a:rPr>
              <a:t>  </a:t>
            </a:r>
            <a:r>
              <a:rPr lang="en-US" altLang="ja-JP" b="1" dirty="0" err="1" smtClean="0">
                <a:latin typeface="Consolas" pitchFamily="49" charset="0"/>
                <a:cs typeface="Consolas" pitchFamily="49" charset="0"/>
              </a:rPr>
              <a:t>print_xy</a:t>
            </a:r>
            <a:r>
              <a:rPr lang="en-US" altLang="ja-JP" b="1" dirty="0" smtClean="0">
                <a:latin typeface="Consolas" pitchFamily="49" charset="0"/>
                <a:cs typeface="Consolas" pitchFamily="49" charset="0"/>
              </a:rPr>
              <a:t>(p);</a:t>
            </a:r>
          </a:p>
          <a:p>
            <a:pPr marL="180000" lvl="1" indent="0">
              <a:buNone/>
            </a:pPr>
            <a:r>
              <a:rPr lang="en-US" altLang="ja-JP" b="1" dirty="0" smtClean="0">
                <a:latin typeface="Consolas" pitchFamily="49" charset="0"/>
                <a:cs typeface="Consolas" pitchFamily="49" charset="0"/>
              </a:rPr>
              <a:t>  </a:t>
            </a:r>
            <a:r>
              <a:rPr lang="en-US" altLang="ja-JP" b="1" dirty="0" err="1" smtClean="0">
                <a:latin typeface="Consolas" pitchFamily="49" charset="0"/>
                <a:cs typeface="Consolas" pitchFamily="49" charset="0"/>
              </a:rPr>
              <a:t>print_xy</a:t>
            </a:r>
            <a:r>
              <a:rPr lang="en-US" altLang="ja-JP" b="1" dirty="0" smtClean="0">
                <a:latin typeface="Consolas" pitchFamily="49" charset="0"/>
                <a:cs typeface="Consolas" pitchFamily="49" charset="0"/>
              </a:rPr>
              <a:t>(cp);</a:t>
            </a:r>
          </a:p>
          <a:p>
            <a:pPr marL="180000" lvl="1" indent="0">
              <a:buNone/>
            </a:pPr>
            <a:r>
              <a:rPr lang="en-US" altLang="ja-JP" b="1" dirty="0" smtClean="0">
                <a:latin typeface="Consolas" pitchFamily="49" charset="0"/>
                <a:cs typeface="Consolas" pitchFamily="49" charset="0"/>
              </a:rPr>
              <a:t>  return 0;</a:t>
            </a:r>
          </a:p>
          <a:p>
            <a:pPr marL="180000" lvl="1" indent="0">
              <a:buNone/>
            </a:pPr>
            <a:r>
              <a:rPr lang="en-US" altLang="ja-JP" b="1" dirty="0" smtClean="0">
                <a:latin typeface="Consolas" pitchFamily="49" charset="0"/>
                <a:cs typeface="Consolas" pitchFamily="49" charset="0"/>
              </a:rPr>
              <a:t>}</a:t>
            </a:r>
            <a:endParaRPr kumimoji="1" lang="ja-JP" altLang="en-US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8" name="角丸四角形吹き出し 7"/>
          <p:cNvSpPr/>
          <p:nvPr/>
        </p:nvSpPr>
        <p:spPr>
          <a:xfrm>
            <a:off x="3500430" y="5500702"/>
            <a:ext cx="4143404" cy="857256"/>
          </a:xfrm>
          <a:prstGeom prst="wedgeRoundRectCallout">
            <a:avLst>
              <a:gd name="adj1" fmla="val -60905"/>
              <a:gd name="adj2" fmla="val -105920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ja-JP" sz="2400" b="1" dirty="0" smtClean="0">
                <a:latin typeface="Consolas" pitchFamily="49" charset="0"/>
                <a:cs typeface="Consolas" pitchFamily="49" charset="0"/>
              </a:rPr>
              <a:t>Point</a:t>
            </a:r>
            <a:r>
              <a:rPr lang="en-US" altLang="ja-JP" sz="2400" b="1" dirty="0" smtClean="0">
                <a:cs typeface="Consolas" pitchFamily="49" charset="0"/>
              </a:rPr>
              <a:t> </a:t>
            </a:r>
            <a:r>
              <a:rPr lang="en-US" altLang="ja-JP" sz="2400" b="1" dirty="0" smtClean="0">
                <a:latin typeface="Consolas" pitchFamily="49" charset="0"/>
                <a:cs typeface="Consolas" pitchFamily="49" charset="0"/>
              </a:rPr>
              <a:t>*</a:t>
            </a:r>
            <a:r>
              <a:rPr lang="en-US" altLang="ja-JP" sz="2400" dirty="0" smtClean="0">
                <a:latin typeface="ＭＳ Ｐゴシック" charset="-128"/>
              </a:rPr>
              <a:t> </a:t>
            </a:r>
            <a:r>
              <a:rPr lang="ja-JP" altLang="en-US" sz="2400" dirty="0" smtClean="0">
                <a:latin typeface="ＭＳ Ｐゴシック" charset="-128"/>
              </a:rPr>
              <a:t>を受け取る関数を </a:t>
            </a:r>
            <a:r>
              <a:rPr lang="en-US" altLang="ja-JP" sz="2400" b="1" dirty="0" err="1" smtClean="0">
                <a:latin typeface="Consolas" pitchFamily="49" charset="0"/>
                <a:cs typeface="Consolas" pitchFamily="49" charset="0"/>
              </a:rPr>
              <a:t>ColorPoint</a:t>
            </a:r>
            <a:r>
              <a:rPr lang="en-US" altLang="ja-JP" sz="2400" b="1" dirty="0" smtClean="0">
                <a:cs typeface="Consolas" pitchFamily="49" charset="0"/>
              </a:rPr>
              <a:t> </a:t>
            </a:r>
            <a:r>
              <a:rPr lang="en-US" altLang="ja-JP" sz="2400" b="1" dirty="0" smtClean="0">
                <a:latin typeface="Consolas" pitchFamily="49" charset="0"/>
                <a:cs typeface="Consolas" pitchFamily="49" charset="0"/>
              </a:rPr>
              <a:t>*</a:t>
            </a:r>
            <a:r>
              <a:rPr lang="en-US" altLang="ja-JP" sz="2400" dirty="0" smtClean="0">
                <a:latin typeface="ＭＳ Ｐゴシック" charset="-128"/>
              </a:rPr>
              <a:t> </a:t>
            </a:r>
            <a:r>
              <a:rPr lang="ja-JP" altLang="en-US" sz="2400" dirty="0" smtClean="0">
                <a:latin typeface="ＭＳ Ｐゴシック" charset="-128"/>
              </a:rPr>
              <a:t>で呼び出せる</a:t>
            </a:r>
            <a:endParaRPr lang="ja-JP" altLang="en-US" sz="2400" dirty="0">
              <a:latin typeface="ＭＳ Ｐゴシック" charset="-128"/>
            </a:endParaRPr>
          </a:p>
        </p:txBody>
      </p:sp>
      <p:sp>
        <p:nvSpPr>
          <p:cNvPr id="9" name="角丸四角形吹き出し 8"/>
          <p:cNvSpPr/>
          <p:nvPr/>
        </p:nvSpPr>
        <p:spPr>
          <a:xfrm>
            <a:off x="5072066" y="2071678"/>
            <a:ext cx="3643306" cy="1071570"/>
          </a:xfrm>
          <a:prstGeom prst="wedgeRoundRectCallout">
            <a:avLst>
              <a:gd name="adj1" fmla="val -22154"/>
              <a:gd name="adj2" fmla="val 126500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2400" dirty="0" smtClean="0"/>
              <a:t>ここで </a:t>
            </a:r>
            <a:r>
              <a:rPr lang="en-US" altLang="ja-JP" sz="2400" dirty="0" err="1" smtClean="0">
                <a:latin typeface="Consolas" pitchFamily="49" charset="0"/>
                <a:cs typeface="Consolas" pitchFamily="49" charset="0"/>
              </a:rPr>
              <a:t>ColorPoint</a:t>
            </a:r>
            <a:r>
              <a:rPr lang="en-US" altLang="ja-JP" sz="2400" dirty="0" smtClean="0"/>
              <a:t> </a:t>
            </a:r>
            <a:r>
              <a:rPr lang="ja-JP" altLang="en-US" sz="2400" dirty="0" smtClean="0"/>
              <a:t>は </a:t>
            </a:r>
            <a:r>
              <a:rPr lang="en-US" altLang="ja-JP" sz="2400" dirty="0" smtClean="0">
                <a:latin typeface="Consolas" pitchFamily="49" charset="0"/>
                <a:cs typeface="Consolas" pitchFamily="49" charset="0"/>
              </a:rPr>
              <a:t>Point</a:t>
            </a:r>
            <a:r>
              <a:rPr lang="en-US" altLang="ja-JP" sz="2400" dirty="0" smtClean="0"/>
              <a:t> </a:t>
            </a:r>
            <a:r>
              <a:rPr lang="ja-JP" altLang="en-US" sz="2400" dirty="0" smtClean="0"/>
              <a:t>の </a:t>
            </a:r>
            <a:r>
              <a:rPr lang="en-US" altLang="ja-JP" sz="2400" dirty="0" smtClean="0"/>
              <a:t>subtype </a:t>
            </a:r>
            <a:r>
              <a:rPr lang="ja-JP" altLang="en-US" sz="2400" dirty="0" smtClean="0"/>
              <a:t>とする</a:t>
            </a:r>
            <a:endParaRPr lang="ja-JP" altLang="en-US" sz="2400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Subtyping Polymorphism </a:t>
            </a:r>
            <a:r>
              <a:rPr lang="ja-JP" altLang="en-US" smtClean="0"/>
              <a:t>の実装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349080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</a:pPr>
            <a:r>
              <a:rPr lang="ja-JP" altLang="en-US" dirty="0" smtClean="0"/>
              <a:t>簡単にやるには、 </a:t>
            </a:r>
            <a:r>
              <a:rPr lang="en-US" altLang="ja-JP" dirty="0" smtClean="0"/>
              <a:t>subtype </a:t>
            </a:r>
            <a:r>
              <a:rPr lang="ja-JP" altLang="en-US" dirty="0" smtClean="0"/>
              <a:t>関係で型が変わるところに 値を変換するコードを挿入すればよい</a:t>
            </a:r>
          </a:p>
          <a:p>
            <a:pPr>
              <a:lnSpc>
                <a:spcPct val="120000"/>
              </a:lnSpc>
            </a:pPr>
            <a:endParaRPr lang="ja-JP" altLang="en-US" dirty="0" smtClean="0"/>
          </a:p>
          <a:p>
            <a:pPr>
              <a:lnSpc>
                <a:spcPct val="120000"/>
              </a:lnSpc>
            </a:pPr>
            <a:endParaRPr lang="ja-JP" altLang="en-US" dirty="0" smtClean="0"/>
          </a:p>
          <a:p>
            <a:pPr>
              <a:lnSpc>
                <a:spcPct val="120000"/>
              </a:lnSpc>
            </a:pPr>
            <a:endParaRPr lang="ja-JP" altLang="en-US" dirty="0" smtClean="0"/>
          </a:p>
          <a:p>
            <a:pPr>
              <a:lnSpc>
                <a:spcPct val="120000"/>
              </a:lnSpc>
            </a:pPr>
            <a:endParaRPr lang="ja-JP" altLang="en-US" dirty="0" smtClean="0"/>
          </a:p>
          <a:p>
            <a:pPr>
              <a:lnSpc>
                <a:spcPct val="120000"/>
              </a:lnSpc>
            </a:pPr>
            <a:r>
              <a:rPr lang="ja-JP" altLang="en-US" dirty="0" smtClean="0"/>
              <a:t>もっと真面目に考えたいときは、 たとえば</a:t>
            </a:r>
            <a:br>
              <a:rPr lang="ja-JP" altLang="en-US" dirty="0" smtClean="0"/>
            </a:br>
            <a:r>
              <a:rPr lang="en-US" altLang="ja-JP" dirty="0" err="1" smtClean="0"/>
              <a:t>Garrigue</a:t>
            </a:r>
            <a:r>
              <a:rPr lang="en-US" altLang="ja-JP" dirty="0" smtClean="0"/>
              <a:t>, J. “Programming with polymorphic variants”</a:t>
            </a:r>
            <a:br>
              <a:rPr lang="en-US" altLang="ja-JP" dirty="0" smtClean="0"/>
            </a:br>
            <a:r>
              <a:rPr lang="en-US" altLang="ja-JP" dirty="0" smtClean="0"/>
              <a:t>(ML Workshop 1998) </a:t>
            </a:r>
            <a:r>
              <a:rPr lang="ja-JP" altLang="en-US" dirty="0" smtClean="0"/>
              <a:t>などを参照</a:t>
            </a: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951923" y="2535236"/>
            <a:ext cx="6471643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 b="1" dirty="0">
                <a:latin typeface="Consolas" pitchFamily="49" charset="0"/>
                <a:cs typeface="Consolas" pitchFamily="49" charset="0"/>
              </a:rPr>
              <a:t>void print(Point *p</a:t>
            </a:r>
            <a:r>
              <a:rPr lang="en-US" altLang="ja-JP" sz="2400" b="1" dirty="0" smtClean="0">
                <a:latin typeface="Consolas" pitchFamily="49" charset="0"/>
                <a:cs typeface="Consolas" pitchFamily="49" charset="0"/>
              </a:rPr>
              <a:t>);</a:t>
            </a:r>
            <a:endParaRPr lang="en-US" altLang="ja-JP" sz="2400" b="1" dirty="0">
              <a:latin typeface="Consolas" pitchFamily="49" charset="0"/>
              <a:cs typeface="Consolas" pitchFamily="49" charset="0"/>
            </a:endParaRPr>
          </a:p>
          <a:p>
            <a:r>
              <a:rPr lang="en-US" altLang="ja-JP" sz="2400" b="1" dirty="0" err="1">
                <a:latin typeface="Consolas" pitchFamily="49" charset="0"/>
                <a:cs typeface="Consolas" pitchFamily="49" charset="0"/>
              </a:rPr>
              <a:t>ColorPoint</a:t>
            </a:r>
            <a:r>
              <a:rPr lang="en-US" altLang="ja-JP" sz="2400" b="1" dirty="0">
                <a:latin typeface="Consolas" pitchFamily="49" charset="0"/>
                <a:cs typeface="Consolas" pitchFamily="49" charset="0"/>
              </a:rPr>
              <a:t> *cp = </a:t>
            </a:r>
            <a:r>
              <a:rPr lang="en-US" altLang="ja-JP" sz="2400" b="1" dirty="0" smtClean="0">
                <a:latin typeface="Consolas" pitchFamily="49" charset="0"/>
                <a:cs typeface="Consolas" pitchFamily="49" charset="0"/>
              </a:rPr>
              <a:t>new </a:t>
            </a:r>
            <a:r>
              <a:rPr lang="en-US" altLang="ja-JP" sz="2400" b="1" dirty="0" err="1">
                <a:latin typeface="Consolas" pitchFamily="49" charset="0"/>
                <a:cs typeface="Consolas" pitchFamily="49" charset="0"/>
              </a:rPr>
              <a:t>ColorPoint</a:t>
            </a:r>
            <a:r>
              <a:rPr lang="en-US" altLang="ja-JP" sz="2400" b="1" dirty="0">
                <a:latin typeface="Consolas" pitchFamily="49" charset="0"/>
                <a:cs typeface="Consolas" pitchFamily="49" charset="0"/>
              </a:rPr>
              <a:t>(...);</a:t>
            </a:r>
          </a:p>
          <a:p>
            <a:r>
              <a:rPr lang="en-US" altLang="ja-JP" sz="2400" b="1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print(cp);</a:t>
            </a:r>
          </a:p>
        </p:txBody>
      </p:sp>
      <p:cxnSp>
        <p:nvCxnSpPr>
          <p:cNvPr id="9" name="直線矢印コネクタ 8"/>
          <p:cNvCxnSpPr>
            <a:endCxn id="11" idx="1"/>
          </p:cNvCxnSpPr>
          <p:nvPr/>
        </p:nvCxnSpPr>
        <p:spPr>
          <a:xfrm>
            <a:off x="2887071" y="3581676"/>
            <a:ext cx="1010488" cy="23083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テキスト ボックス 10"/>
          <p:cNvSpPr txBox="1"/>
          <p:nvPr/>
        </p:nvSpPr>
        <p:spPr>
          <a:xfrm>
            <a:off x="3897559" y="3581676"/>
            <a:ext cx="4000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print(convert(cp));</a:t>
            </a:r>
            <a:endParaRPr kumimoji="1" lang="ja-JP" altLang="en-US" sz="2400" b="1" dirty="0">
              <a:solidFill>
                <a:srgbClr val="FF0000"/>
              </a:solidFill>
              <a:latin typeface="Consolas" pitchFamily="49" charset="0"/>
              <a:cs typeface="Consolas" pitchFamily="49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en-US" altLang="en-US" dirty="0" smtClean="0"/>
              <a:t>Ad-hoc Polymorphism の</a:t>
            </a:r>
            <a:r>
              <a:rPr lang="ja-JP" altLang="en-US" dirty="0" smtClean="0"/>
              <a:t>例</a:t>
            </a:r>
            <a:r>
              <a:rPr lang="en-US" altLang="ja-JP" dirty="0" smtClean="0"/>
              <a:t>: C, C++</a:t>
            </a:r>
          </a:p>
        </p:txBody>
      </p:sp>
      <p:sp>
        <p:nvSpPr>
          <p:cNvPr id="7" name="コンテンツ プレースホルダ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 indent="0">
              <a:buNone/>
            </a:pPr>
            <a:r>
              <a:rPr lang="fr-FR" altLang="ja-JP" sz="2400" b="1" dirty="0" smtClean="0">
                <a:latin typeface="Consolas" pitchFamily="49" charset="0"/>
                <a:cs typeface="Consolas" pitchFamily="49" charset="0"/>
              </a:rPr>
              <a:t>int plus_i(int x, int y)</a:t>
            </a:r>
            <a:r>
              <a:rPr lang="ja-JP" altLang="fr-FR" sz="2400" b="1" dirty="0" smtClean="0">
                <a:latin typeface="Consolas" pitchFamily="49" charset="0"/>
                <a:cs typeface="Consolas" pitchFamily="49" charset="0"/>
              </a:rPr>
              <a:t>　</a:t>
            </a:r>
            <a:r>
              <a:rPr lang="fr-FR" altLang="ja-JP" sz="2400" b="1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pPr lvl="1" indent="0">
              <a:buNone/>
            </a:pPr>
            <a:r>
              <a:rPr lang="fr-FR" altLang="ja-JP" sz="2400" b="1" dirty="0" smtClean="0">
                <a:latin typeface="Consolas" pitchFamily="49" charset="0"/>
                <a:cs typeface="Consolas" pitchFamily="49" charset="0"/>
              </a:rPr>
              <a:t>  return x + y;</a:t>
            </a:r>
          </a:p>
          <a:p>
            <a:pPr lvl="1" indent="0">
              <a:buNone/>
            </a:pPr>
            <a:r>
              <a:rPr lang="fr-FR" altLang="ja-JP" sz="2400" b="1" dirty="0" smtClean="0">
                <a:latin typeface="Consolas" pitchFamily="49" charset="0"/>
                <a:cs typeface="Consolas" pitchFamily="49" charset="0"/>
              </a:rPr>
              <a:t>}</a:t>
            </a:r>
          </a:p>
          <a:p>
            <a:pPr lvl="1" indent="0">
              <a:buNone/>
            </a:pPr>
            <a:endParaRPr lang="fr-FR" altLang="ja-JP" dirty="0" smtClean="0"/>
          </a:p>
          <a:p>
            <a:pPr lvl="1" indent="0">
              <a:buNone/>
            </a:pPr>
            <a:r>
              <a:rPr lang="fr-FR" altLang="ja-JP" sz="2400" b="1" dirty="0" smtClean="0">
                <a:latin typeface="Consolas" pitchFamily="49" charset="0"/>
                <a:cs typeface="Consolas" pitchFamily="49" charset="0"/>
              </a:rPr>
              <a:t>double plus_f(double x, double y)</a:t>
            </a:r>
            <a:r>
              <a:rPr lang="ja-JP" altLang="fr-FR" sz="2400" b="1" dirty="0" smtClean="0">
                <a:latin typeface="Consolas" pitchFamily="49" charset="0"/>
                <a:cs typeface="Consolas" pitchFamily="49" charset="0"/>
              </a:rPr>
              <a:t>　</a:t>
            </a:r>
            <a:r>
              <a:rPr lang="fr-FR" altLang="ja-JP" sz="2400" b="1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pPr lvl="1" indent="0">
              <a:buNone/>
            </a:pPr>
            <a:r>
              <a:rPr lang="fr-FR" altLang="ja-JP" sz="2400" b="1" dirty="0" smtClean="0">
                <a:latin typeface="Consolas" pitchFamily="49" charset="0"/>
                <a:cs typeface="Consolas" pitchFamily="49" charset="0"/>
              </a:rPr>
              <a:t>  return x + y;</a:t>
            </a:r>
          </a:p>
          <a:p>
            <a:pPr lvl="1" indent="0">
              <a:buNone/>
            </a:pPr>
            <a:r>
              <a:rPr lang="fr-FR" altLang="ja-JP" sz="2400" b="1" dirty="0" smtClean="0">
                <a:latin typeface="Consolas" pitchFamily="49" charset="0"/>
                <a:cs typeface="Consolas" pitchFamily="49" charset="0"/>
              </a:rPr>
              <a:t>}</a:t>
            </a:r>
            <a:endParaRPr kumimoji="1" lang="ja-JP" altLang="en-US" sz="24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511175" y="2060575"/>
            <a:ext cx="184731" cy="538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altLang="ja-JP" sz="2900" b="1" dirty="0">
              <a:latin typeface="Courier New" pitchFamily="49" charset="0"/>
            </a:endParaRPr>
          </a:p>
        </p:txBody>
      </p:sp>
      <p:sp>
        <p:nvSpPr>
          <p:cNvPr id="8" name="角丸四角形吹き出し 7"/>
          <p:cNvSpPr/>
          <p:nvPr/>
        </p:nvSpPr>
        <p:spPr>
          <a:xfrm>
            <a:off x="4286248" y="2599184"/>
            <a:ext cx="3071834" cy="544064"/>
          </a:xfrm>
          <a:prstGeom prst="wedgeRoundRectCallout">
            <a:avLst>
              <a:gd name="adj1" fmla="val -82527"/>
              <a:gd name="adj2" fmla="val -71531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これは </a:t>
            </a:r>
            <a:r>
              <a:rPr kumimoji="1" lang="en-US" altLang="ja-JP" sz="2400" dirty="0" smtClean="0">
                <a:latin typeface="Consolas" pitchFamily="49" charset="0"/>
                <a:cs typeface="Consolas" pitchFamily="49" charset="0"/>
              </a:rPr>
              <a:t>int</a:t>
            </a:r>
            <a:r>
              <a:rPr kumimoji="1" lang="en-US" altLang="ja-JP" sz="2400" dirty="0" smtClean="0"/>
              <a:t> </a:t>
            </a:r>
            <a:r>
              <a:rPr kumimoji="1" lang="ja-JP" altLang="en-US" sz="2400" dirty="0" smtClean="0"/>
              <a:t>の加算</a:t>
            </a:r>
            <a:endParaRPr kumimoji="1" lang="ja-JP" altLang="en-US" sz="2400" dirty="0"/>
          </a:p>
        </p:txBody>
      </p:sp>
      <p:sp>
        <p:nvSpPr>
          <p:cNvPr id="9" name="角丸四角形吹き出し 8"/>
          <p:cNvSpPr/>
          <p:nvPr/>
        </p:nvSpPr>
        <p:spPr>
          <a:xfrm>
            <a:off x="4286248" y="4429132"/>
            <a:ext cx="3500462" cy="544064"/>
          </a:xfrm>
          <a:prstGeom prst="wedgeRoundRectCallout">
            <a:avLst>
              <a:gd name="adj1" fmla="val -79617"/>
              <a:gd name="adj2" fmla="val -71531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こっちは </a:t>
            </a:r>
            <a:r>
              <a:rPr kumimoji="1" lang="en-US" altLang="ja-JP" sz="2400" dirty="0" smtClean="0">
                <a:latin typeface="Consolas" pitchFamily="49" charset="0"/>
                <a:cs typeface="Consolas" pitchFamily="49" charset="0"/>
              </a:rPr>
              <a:t>double</a:t>
            </a:r>
            <a:r>
              <a:rPr kumimoji="1" lang="en-US" altLang="ja-JP" sz="2400" dirty="0" smtClean="0"/>
              <a:t> </a:t>
            </a:r>
            <a:r>
              <a:rPr kumimoji="1" lang="ja-JP" altLang="en-US" sz="2400" dirty="0" smtClean="0"/>
              <a:t>の加算</a:t>
            </a:r>
            <a:endParaRPr kumimoji="1" lang="ja-JP" altLang="en-US" sz="2400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en-US" altLang="en-US" dirty="0" smtClean="0"/>
              <a:t>Ad-hoc Polymorphism の例: </a:t>
            </a:r>
            <a:r>
              <a:rPr lang="en-US" altLang="en-US" dirty="0" err="1" smtClean="0"/>
              <a:t>OCaml</a:t>
            </a:r>
            <a:endParaRPr lang="en-US" altLang="ja-JP" dirty="0" smtClean="0"/>
          </a:p>
        </p:txBody>
      </p:sp>
      <p:sp>
        <p:nvSpPr>
          <p:cNvPr id="7" name="コンテンツ プレースホルダ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indent="0">
              <a:buNone/>
            </a:pPr>
            <a:endParaRPr lang="fr-FR" altLang="ja-JP" b="1" dirty="0" smtClean="0">
              <a:latin typeface="Consolas" pitchFamily="49" charset="0"/>
              <a:cs typeface="Consolas" pitchFamily="49" charset="0"/>
            </a:endParaRPr>
          </a:p>
          <a:p>
            <a:pPr lvl="1" indent="0">
              <a:buNone/>
            </a:pPr>
            <a:r>
              <a:rPr lang="fr-FR" altLang="ja-JP" b="1" dirty="0" smtClean="0">
                <a:latin typeface="Consolas" pitchFamily="49" charset="0"/>
                <a:cs typeface="Consolas" pitchFamily="49" charset="0"/>
              </a:rPr>
              <a:t>let f x y = </a:t>
            </a:r>
          </a:p>
          <a:p>
            <a:pPr lvl="1" indent="0">
              <a:buNone/>
            </a:pPr>
            <a:r>
              <a:rPr lang="fr-FR" altLang="ja-JP" b="1" dirty="0" smtClean="0">
                <a:latin typeface="Consolas" pitchFamily="49" charset="0"/>
                <a:cs typeface="Consolas" pitchFamily="49" charset="0"/>
              </a:rPr>
              <a:t>    1 = x &amp;&amp; 1.23 = y</a:t>
            </a:r>
            <a:endParaRPr kumimoji="1" lang="ja-JP" altLang="en-US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8" name="角丸四角形吹き出し 7"/>
          <p:cNvSpPr/>
          <p:nvPr/>
        </p:nvSpPr>
        <p:spPr>
          <a:xfrm>
            <a:off x="1428728" y="4014224"/>
            <a:ext cx="3071834" cy="544064"/>
          </a:xfrm>
          <a:prstGeom prst="wedgeRoundRectCallout">
            <a:avLst>
              <a:gd name="adj1" fmla="val -12026"/>
              <a:gd name="adj2" fmla="val -219696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これは </a:t>
            </a:r>
            <a:r>
              <a:rPr kumimoji="1" lang="en-US" altLang="ja-JP" sz="2400" dirty="0" smtClean="0">
                <a:latin typeface="Consolas" pitchFamily="49" charset="0"/>
                <a:cs typeface="Consolas" pitchFamily="49" charset="0"/>
              </a:rPr>
              <a:t>int</a:t>
            </a:r>
            <a:r>
              <a:rPr kumimoji="1" lang="en-US" altLang="ja-JP" sz="2400" dirty="0" smtClean="0"/>
              <a:t> </a:t>
            </a:r>
            <a:r>
              <a:rPr kumimoji="1" lang="ja-JP" altLang="en-US" sz="2400" dirty="0" smtClean="0"/>
              <a:t>の比較</a:t>
            </a:r>
            <a:endParaRPr kumimoji="1" lang="ja-JP" altLang="en-US" sz="2400" dirty="0"/>
          </a:p>
        </p:txBody>
      </p:sp>
      <p:sp>
        <p:nvSpPr>
          <p:cNvPr id="9" name="角丸四角形吹き出し 8"/>
          <p:cNvSpPr/>
          <p:nvPr/>
        </p:nvSpPr>
        <p:spPr>
          <a:xfrm>
            <a:off x="5000628" y="4014224"/>
            <a:ext cx="3500462" cy="544064"/>
          </a:xfrm>
          <a:prstGeom prst="wedgeRoundRectCallout">
            <a:avLst>
              <a:gd name="adj1" fmla="val -49714"/>
              <a:gd name="adj2" fmla="val -219697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こっちは </a:t>
            </a:r>
            <a:r>
              <a:rPr kumimoji="1" lang="en-US" altLang="ja-JP" sz="2400" dirty="0" smtClean="0">
                <a:latin typeface="Consolas" pitchFamily="49" charset="0"/>
              </a:rPr>
              <a:t>float</a:t>
            </a:r>
            <a:r>
              <a:rPr kumimoji="1" lang="en-US" altLang="ja-JP" sz="2400" dirty="0" smtClean="0"/>
              <a:t> </a:t>
            </a:r>
            <a:r>
              <a:rPr kumimoji="1" lang="ja-JP" altLang="en-US" sz="2400" dirty="0" smtClean="0"/>
              <a:t>の比較</a:t>
            </a:r>
            <a:endParaRPr kumimoji="1" lang="ja-JP" altLang="en-US" sz="2400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mtClean="0"/>
              <a:t>Ad-hoc Polymorphism </a:t>
            </a:r>
            <a:r>
              <a:rPr lang="ja-JP" altLang="en-US" smtClean="0"/>
              <a:t>の実装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179512" y="1600200"/>
            <a:ext cx="8795320" cy="4525963"/>
          </a:xfrm>
        </p:spPr>
        <p:txBody>
          <a:bodyPr>
            <a:normAutofit fontScale="85000" lnSpcReduction="10000"/>
          </a:bodyPr>
          <a:lstStyle/>
          <a:p>
            <a:pPr eaLnBrk="1" hangingPunct="1"/>
            <a:r>
              <a:rPr lang="ja-JP" altLang="en-US" dirty="0" smtClean="0"/>
              <a:t>簡単にやるには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expansion </a:t>
            </a:r>
            <a:r>
              <a:rPr lang="ja-JP" altLang="en-US" dirty="0" err="1" smtClean="0"/>
              <a:t>のような</a:t>
            </a:r>
            <a:r>
              <a:rPr lang="ja-JP" altLang="en-US" dirty="0" smtClean="0"/>
              <a:t>ことをすればよい</a:t>
            </a:r>
          </a:p>
          <a:p>
            <a:pPr lvl="1" eaLnBrk="1" hangingPunct="1"/>
            <a:r>
              <a:rPr lang="ja-JP" altLang="en-US" dirty="0" smtClean="0"/>
              <a:t>型が分かっていれば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どの関数を呼べばよいか静的に分かる</a:t>
            </a:r>
          </a:p>
          <a:p>
            <a:pPr eaLnBrk="1" hangingPunct="1"/>
            <a:r>
              <a:rPr lang="ja-JP" altLang="en-US" sz="2800" dirty="0" smtClean="0"/>
              <a:t>もっと真面目にやる場合</a:t>
            </a:r>
          </a:p>
          <a:p>
            <a:pPr lvl="1"/>
            <a:r>
              <a:rPr lang="en-US" altLang="ja-JP" sz="2600" dirty="0"/>
              <a:t>Haskell </a:t>
            </a:r>
            <a:r>
              <a:rPr lang="en-US" altLang="ja-JP" sz="2600" dirty="0" smtClean="0"/>
              <a:t>(</a:t>
            </a:r>
            <a:r>
              <a:rPr lang="ja-JP" altLang="en-US" sz="2600" dirty="0"/>
              <a:t>次ページ以降で簡単に紹介</a:t>
            </a:r>
            <a:r>
              <a:rPr lang="en-US" altLang="ja-JP" sz="2600" dirty="0" smtClean="0"/>
              <a:t>)</a:t>
            </a:r>
          </a:p>
          <a:p>
            <a:pPr lvl="2" eaLnBrk="1" hangingPunct="1">
              <a:lnSpc>
                <a:spcPct val="100000"/>
              </a:lnSpc>
            </a:pPr>
            <a:r>
              <a:rPr lang="en-US" altLang="ja-JP" sz="2600" dirty="0" smtClean="0"/>
              <a:t>P. </a:t>
            </a:r>
            <a:r>
              <a:rPr lang="en-US" altLang="ja-JP" sz="2600" dirty="0" err="1" smtClean="0"/>
              <a:t>Wadler</a:t>
            </a:r>
            <a:r>
              <a:rPr lang="en-US" altLang="ja-JP" sz="2600" dirty="0" smtClean="0"/>
              <a:t> and S. </a:t>
            </a:r>
            <a:r>
              <a:rPr lang="en-US" altLang="ja-JP" sz="2600" dirty="0" err="1" smtClean="0"/>
              <a:t>Blott</a:t>
            </a:r>
            <a:r>
              <a:rPr lang="en-US" altLang="ja-JP" sz="2600" dirty="0" smtClean="0"/>
              <a:t>.</a:t>
            </a:r>
            <a:br>
              <a:rPr lang="en-US" altLang="ja-JP" sz="2600" dirty="0" smtClean="0"/>
            </a:br>
            <a:r>
              <a:rPr lang="en-US" altLang="ja-JP" sz="2600" dirty="0" smtClean="0"/>
              <a:t>“How to make ad-hoc polymorphism less ad hoc.” (POPL ‘89) </a:t>
            </a:r>
            <a:r>
              <a:rPr lang="ja-JP" altLang="en-US" sz="2600" dirty="0" smtClean="0"/>
              <a:t>など</a:t>
            </a:r>
            <a:endParaRPr lang="ja-JP" altLang="en-US" sz="2200" dirty="0" smtClean="0"/>
          </a:p>
          <a:p>
            <a:pPr lvl="1" eaLnBrk="1" hangingPunct="1">
              <a:lnSpc>
                <a:spcPct val="100000"/>
              </a:lnSpc>
            </a:pPr>
            <a:r>
              <a:rPr lang="en-US" altLang="ja-JP" sz="2600" dirty="0" err="1" smtClean="0"/>
              <a:t>G'Caml</a:t>
            </a:r>
            <a:endParaRPr lang="en-US" altLang="ja-JP" sz="2600" dirty="0" smtClean="0"/>
          </a:p>
          <a:p>
            <a:pPr lvl="2" eaLnBrk="1" hangingPunct="1">
              <a:lnSpc>
                <a:spcPct val="100000"/>
              </a:lnSpc>
            </a:pPr>
            <a:r>
              <a:rPr lang="en-US" altLang="ja-JP" sz="2600" dirty="0" smtClean="0"/>
              <a:t>http://web.yl.is.s.u-tokyo.ac.jp/~furuse/gcaml/</a:t>
            </a:r>
          </a:p>
          <a:p>
            <a:pPr lvl="1"/>
            <a:r>
              <a:rPr lang="en-US" altLang="ja-JP" sz="1900" dirty="0" smtClean="0"/>
              <a:t>$</a:t>
            </a:r>
            <a:r>
              <a:rPr lang="en-US" altLang="ja-JP" sz="1900" dirty="0"/>
              <a:t>'</a:t>
            </a:r>
            <a:r>
              <a:rPr lang="en-US" altLang="ja-JP" sz="1900" dirty="0" err="1"/>
              <a:t>Caml</a:t>
            </a:r>
            <a:endParaRPr lang="en-US" altLang="ja-JP" sz="1900" dirty="0"/>
          </a:p>
          <a:p>
            <a:pPr lvl="2"/>
            <a:r>
              <a:rPr lang="en-US" altLang="ja-JP" sz="1900" dirty="0"/>
              <a:t>http://jun.furuse.info/hacks/discaml</a:t>
            </a:r>
            <a:endParaRPr lang="en-US" altLang="ja-JP" sz="1900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Haskell </a:t>
            </a:r>
            <a:r>
              <a:rPr kumimoji="1" lang="ja-JP" altLang="en-US" dirty="0" smtClean="0"/>
              <a:t>での </a:t>
            </a:r>
            <a:r>
              <a:rPr lang="en-US" altLang="ja-JP" dirty="0" smtClean="0"/>
              <a:t>ad-hoc polymorphism: </a:t>
            </a:r>
            <a:r>
              <a:rPr lang="en-US" altLang="ja-JP" dirty="0"/>
              <a:t>t</a:t>
            </a:r>
            <a:r>
              <a:rPr lang="en-US" altLang="ja-JP" dirty="0" smtClean="0"/>
              <a:t>ype class</a:t>
            </a:r>
            <a:endParaRPr kumimoji="1" lang="ja-JP" altLang="en-US" dirty="0"/>
          </a:p>
        </p:txBody>
      </p:sp>
      <p:sp>
        <p:nvSpPr>
          <p:cNvPr id="4" name="コンテンツ プレースホルダ 6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 fontScale="70000" lnSpcReduction="20000"/>
          </a:bodyPr>
          <a:lstStyle/>
          <a:p>
            <a:pPr lvl="1" indent="0">
              <a:buNone/>
            </a:pPr>
            <a:r>
              <a:rPr lang="fr-FR" altLang="ja-JP" sz="2400" b="1" dirty="0" smtClean="0">
                <a:latin typeface="Consolas" pitchFamily="49" charset="0"/>
                <a:cs typeface="Consolas" pitchFamily="49" charset="0"/>
              </a:rPr>
              <a:t>class </a:t>
            </a:r>
            <a:r>
              <a:rPr lang="fr-FR" altLang="ja-JP" sz="2400" b="1" dirty="0">
                <a:latin typeface="Consolas" pitchFamily="49" charset="0"/>
                <a:cs typeface="Consolas" pitchFamily="49" charset="0"/>
              </a:rPr>
              <a:t>Num a where</a:t>
            </a:r>
          </a:p>
          <a:p>
            <a:pPr lvl="1" indent="0">
              <a:buNone/>
            </a:pPr>
            <a:r>
              <a:rPr lang="fr-FR" altLang="ja-JP" sz="2400" b="1" dirty="0" smtClean="0">
                <a:latin typeface="Consolas" pitchFamily="49" charset="0"/>
                <a:cs typeface="Consolas" pitchFamily="49" charset="0"/>
              </a:rPr>
              <a:t>   (+), </a:t>
            </a:r>
            <a:r>
              <a:rPr lang="fr-FR" altLang="ja-JP" sz="2400" b="1" dirty="0">
                <a:latin typeface="Consolas" pitchFamily="49" charset="0"/>
                <a:cs typeface="Consolas" pitchFamily="49" charset="0"/>
              </a:rPr>
              <a:t>(*) :: a -&gt; a -&gt; a</a:t>
            </a:r>
          </a:p>
          <a:p>
            <a:pPr lvl="1" indent="0">
              <a:buNone/>
            </a:pPr>
            <a:r>
              <a:rPr lang="fr-FR" altLang="ja-JP" sz="2400" b="1" dirty="0" smtClean="0">
                <a:latin typeface="Consolas" pitchFamily="49" charset="0"/>
                <a:cs typeface="Consolas" pitchFamily="49" charset="0"/>
              </a:rPr>
              <a:t>   </a:t>
            </a:r>
            <a:r>
              <a:rPr lang="fr-FR" altLang="ja-JP" sz="2400" b="1" dirty="0" err="1" smtClean="0">
                <a:latin typeface="Consolas" pitchFamily="49" charset="0"/>
                <a:cs typeface="Consolas" pitchFamily="49" charset="0"/>
              </a:rPr>
              <a:t>negate</a:t>
            </a:r>
            <a:r>
              <a:rPr lang="fr-FR" altLang="ja-JP" sz="2400" b="1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fr-FR" altLang="ja-JP" sz="2400" b="1" dirty="0" smtClean="0">
                <a:latin typeface="Consolas" pitchFamily="49" charset="0"/>
                <a:cs typeface="Consolas" pitchFamily="49" charset="0"/>
              </a:rPr>
              <a:t>  :: </a:t>
            </a:r>
            <a:r>
              <a:rPr lang="fr-FR" altLang="ja-JP" sz="2400" b="1" dirty="0">
                <a:latin typeface="Consolas" pitchFamily="49" charset="0"/>
                <a:cs typeface="Consolas" pitchFamily="49" charset="0"/>
              </a:rPr>
              <a:t>a -&gt; </a:t>
            </a:r>
            <a:r>
              <a:rPr lang="fr-FR" altLang="ja-JP" sz="2400" b="1" dirty="0" smtClean="0">
                <a:latin typeface="Consolas" pitchFamily="49" charset="0"/>
                <a:cs typeface="Consolas" pitchFamily="49" charset="0"/>
              </a:rPr>
              <a:t>a</a:t>
            </a:r>
          </a:p>
          <a:p>
            <a:pPr lvl="1" indent="0">
              <a:buNone/>
            </a:pPr>
            <a:endParaRPr lang="fr-FR" altLang="ja-JP" sz="2400" b="1" dirty="0">
              <a:latin typeface="Consolas" pitchFamily="49" charset="0"/>
              <a:cs typeface="Consolas" pitchFamily="49" charset="0"/>
            </a:endParaRPr>
          </a:p>
          <a:p>
            <a:pPr lvl="1" indent="0">
              <a:buNone/>
            </a:pPr>
            <a:r>
              <a:rPr lang="fr-FR" altLang="ja-JP" sz="2400" b="1" dirty="0">
                <a:latin typeface="Consolas" pitchFamily="49" charset="0"/>
                <a:cs typeface="Consolas" pitchFamily="49" charset="0"/>
              </a:rPr>
              <a:t>instance Num Int where</a:t>
            </a:r>
          </a:p>
          <a:p>
            <a:pPr lvl="1" indent="0">
              <a:buNone/>
            </a:pPr>
            <a:r>
              <a:rPr lang="fr-FR" altLang="ja-JP" sz="2400" b="1" dirty="0" smtClean="0">
                <a:latin typeface="Consolas" pitchFamily="49" charset="0"/>
                <a:cs typeface="Consolas" pitchFamily="49" charset="0"/>
              </a:rPr>
              <a:t>   (+) </a:t>
            </a:r>
            <a:r>
              <a:rPr lang="fr-FR" altLang="ja-JP" sz="2400" b="1" dirty="0">
                <a:latin typeface="Consolas" pitchFamily="49" charset="0"/>
                <a:cs typeface="Consolas" pitchFamily="49" charset="0"/>
              </a:rPr>
              <a:t>= addInt</a:t>
            </a:r>
          </a:p>
          <a:p>
            <a:pPr lvl="1" indent="0">
              <a:buNone/>
            </a:pPr>
            <a:r>
              <a:rPr lang="fr-FR" altLang="ja-JP" sz="2400" b="1" dirty="0" smtClean="0">
                <a:latin typeface="Consolas" pitchFamily="49" charset="0"/>
                <a:cs typeface="Consolas" pitchFamily="49" charset="0"/>
              </a:rPr>
              <a:t>   (*) </a:t>
            </a:r>
            <a:r>
              <a:rPr lang="fr-FR" altLang="ja-JP" sz="2400" b="1" dirty="0">
                <a:latin typeface="Consolas" pitchFamily="49" charset="0"/>
                <a:cs typeface="Consolas" pitchFamily="49" charset="0"/>
              </a:rPr>
              <a:t>= mulInt</a:t>
            </a:r>
          </a:p>
          <a:p>
            <a:pPr lvl="1" indent="0">
              <a:buNone/>
            </a:pPr>
            <a:r>
              <a:rPr lang="fr-FR" altLang="ja-JP" sz="2400" b="1" dirty="0" smtClean="0">
                <a:latin typeface="Consolas" pitchFamily="49" charset="0"/>
                <a:cs typeface="Consolas" pitchFamily="49" charset="0"/>
              </a:rPr>
              <a:t>   negate </a:t>
            </a:r>
            <a:r>
              <a:rPr lang="fr-FR" altLang="ja-JP" sz="2400" b="1" dirty="0">
                <a:latin typeface="Consolas" pitchFamily="49" charset="0"/>
                <a:cs typeface="Consolas" pitchFamily="49" charset="0"/>
              </a:rPr>
              <a:t>= </a:t>
            </a:r>
            <a:r>
              <a:rPr lang="fr-FR" altLang="ja-JP" sz="2400" b="1" dirty="0" smtClean="0">
                <a:latin typeface="Consolas" pitchFamily="49" charset="0"/>
                <a:cs typeface="Consolas" pitchFamily="49" charset="0"/>
              </a:rPr>
              <a:t>negInt</a:t>
            </a:r>
          </a:p>
          <a:p>
            <a:pPr lvl="1" indent="0">
              <a:buNone/>
            </a:pPr>
            <a:endParaRPr lang="fr-FR" altLang="ja-JP" sz="2400" b="1" dirty="0">
              <a:latin typeface="Consolas" pitchFamily="49" charset="0"/>
              <a:cs typeface="Consolas" pitchFamily="49" charset="0"/>
            </a:endParaRPr>
          </a:p>
          <a:p>
            <a:pPr lvl="1" indent="0">
              <a:buNone/>
            </a:pPr>
            <a:r>
              <a:rPr lang="fr-FR" altLang="ja-JP" sz="2400" b="1" dirty="0">
                <a:latin typeface="Consolas" pitchFamily="49" charset="0"/>
                <a:cs typeface="Consolas" pitchFamily="49" charset="0"/>
              </a:rPr>
              <a:t>instance Num Float where</a:t>
            </a:r>
          </a:p>
          <a:p>
            <a:pPr lvl="1" indent="0">
              <a:buNone/>
            </a:pPr>
            <a:r>
              <a:rPr lang="fr-FR" altLang="ja-JP" sz="2400" b="1" dirty="0" smtClean="0">
                <a:latin typeface="Consolas" pitchFamily="49" charset="0"/>
                <a:cs typeface="Consolas" pitchFamily="49" charset="0"/>
              </a:rPr>
              <a:t>   (+) = </a:t>
            </a:r>
            <a:r>
              <a:rPr lang="fr-FR" altLang="ja-JP" sz="2400" b="1" dirty="0">
                <a:latin typeface="Consolas" pitchFamily="49" charset="0"/>
                <a:cs typeface="Consolas" pitchFamily="49" charset="0"/>
              </a:rPr>
              <a:t>addFloat</a:t>
            </a:r>
          </a:p>
          <a:p>
            <a:pPr lvl="1" indent="0">
              <a:buNone/>
            </a:pPr>
            <a:r>
              <a:rPr lang="fr-FR" altLang="ja-JP" sz="2400" b="1" dirty="0" smtClean="0">
                <a:latin typeface="Consolas" pitchFamily="49" charset="0"/>
                <a:cs typeface="Consolas" pitchFamily="49" charset="0"/>
              </a:rPr>
              <a:t>   (*) = </a:t>
            </a:r>
            <a:r>
              <a:rPr lang="fr-FR" altLang="ja-JP" sz="2400" b="1" dirty="0">
                <a:latin typeface="Consolas" pitchFamily="49" charset="0"/>
                <a:cs typeface="Consolas" pitchFamily="49" charset="0"/>
              </a:rPr>
              <a:t>mulFloat</a:t>
            </a:r>
          </a:p>
          <a:p>
            <a:pPr lvl="1" indent="0">
              <a:buNone/>
            </a:pPr>
            <a:r>
              <a:rPr lang="fr-FR" altLang="ja-JP" sz="2400" b="1" dirty="0" smtClean="0">
                <a:latin typeface="Consolas" pitchFamily="49" charset="0"/>
                <a:cs typeface="Consolas" pitchFamily="49" charset="0"/>
              </a:rPr>
              <a:t>   negate </a:t>
            </a:r>
            <a:r>
              <a:rPr lang="fr-FR" altLang="ja-JP" sz="2400" b="1" dirty="0">
                <a:latin typeface="Consolas" pitchFamily="49" charset="0"/>
                <a:cs typeface="Consolas" pitchFamily="49" charset="0"/>
              </a:rPr>
              <a:t>= </a:t>
            </a:r>
            <a:r>
              <a:rPr lang="fr-FR" altLang="ja-JP" sz="2400" b="1" dirty="0" smtClean="0">
                <a:latin typeface="Consolas" pitchFamily="49" charset="0"/>
                <a:cs typeface="Consolas" pitchFamily="49" charset="0"/>
              </a:rPr>
              <a:t>negFloat</a:t>
            </a:r>
          </a:p>
          <a:p>
            <a:pPr lvl="1" indent="0">
              <a:buNone/>
            </a:pPr>
            <a:endParaRPr lang="fr-FR" altLang="ja-JP" sz="2400" b="1" dirty="0">
              <a:latin typeface="Consolas" pitchFamily="49" charset="0"/>
              <a:cs typeface="Consolas" pitchFamily="49" charset="0"/>
            </a:endParaRPr>
          </a:p>
          <a:p>
            <a:pPr lvl="1" indent="0">
              <a:buNone/>
            </a:pPr>
            <a:r>
              <a:rPr lang="fr-FR" altLang="ja-JP" sz="2400" b="1" dirty="0">
                <a:latin typeface="Consolas" pitchFamily="49" charset="0"/>
                <a:cs typeface="Consolas" pitchFamily="49" charset="0"/>
              </a:rPr>
              <a:t>square </a:t>
            </a:r>
            <a:r>
              <a:rPr lang="fr-FR" altLang="ja-JP" sz="2400" b="1" dirty="0" smtClean="0">
                <a:latin typeface="Consolas" pitchFamily="49" charset="0"/>
                <a:cs typeface="Consolas" pitchFamily="49" charset="0"/>
              </a:rPr>
              <a:t>  :: </a:t>
            </a:r>
            <a:r>
              <a:rPr lang="fr-FR" altLang="ja-JP" sz="2400" b="1" dirty="0">
                <a:latin typeface="Consolas" pitchFamily="49" charset="0"/>
                <a:cs typeface="Consolas" pitchFamily="49" charset="0"/>
              </a:rPr>
              <a:t>Num </a:t>
            </a:r>
            <a:r>
              <a:rPr lang="fr-FR" altLang="ja-JP" sz="2400" b="1" dirty="0" smtClean="0">
                <a:latin typeface="Consolas" pitchFamily="49" charset="0"/>
                <a:cs typeface="Consolas" pitchFamily="49" charset="0"/>
              </a:rPr>
              <a:t>a =&gt; </a:t>
            </a:r>
            <a:r>
              <a:rPr lang="fr-FR" altLang="ja-JP" sz="2400" b="1" dirty="0">
                <a:latin typeface="Consolas" pitchFamily="49" charset="0"/>
                <a:cs typeface="Consolas" pitchFamily="49" charset="0"/>
              </a:rPr>
              <a:t>a -&gt; a</a:t>
            </a:r>
          </a:p>
          <a:p>
            <a:pPr lvl="1" indent="0">
              <a:buNone/>
            </a:pPr>
            <a:r>
              <a:rPr lang="fr-FR" altLang="ja-JP" sz="2400" b="1" dirty="0">
                <a:latin typeface="Consolas" pitchFamily="49" charset="0"/>
                <a:cs typeface="Consolas" pitchFamily="49" charset="0"/>
              </a:rPr>
              <a:t>square x = </a:t>
            </a:r>
            <a:r>
              <a:rPr lang="fr-FR" altLang="ja-JP" sz="2400" b="1" dirty="0" smtClean="0">
                <a:latin typeface="Consolas" pitchFamily="49" charset="0"/>
                <a:cs typeface="Consolas" pitchFamily="49" charset="0"/>
              </a:rPr>
              <a:t> x * x</a:t>
            </a:r>
          </a:p>
        </p:txBody>
      </p:sp>
      <p:sp>
        <p:nvSpPr>
          <p:cNvPr id="5" name="角丸四角形吹き出し 4"/>
          <p:cNvSpPr/>
          <p:nvPr/>
        </p:nvSpPr>
        <p:spPr>
          <a:xfrm>
            <a:off x="5028788" y="1484784"/>
            <a:ext cx="3682752" cy="864096"/>
          </a:xfrm>
          <a:prstGeom prst="wedgeRoundRectCallout">
            <a:avLst>
              <a:gd name="adj1" fmla="val -85895"/>
              <a:gd name="adj2" fmla="val -23534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 smtClean="0"/>
              <a:t>これが </a:t>
            </a:r>
            <a:r>
              <a:rPr kumimoji="1" lang="en-US" altLang="ja-JP" dirty="0" smtClean="0"/>
              <a:t>type class:</a:t>
            </a:r>
          </a:p>
          <a:p>
            <a:r>
              <a:rPr lang="en-US" altLang="ja-JP" dirty="0" smtClean="0"/>
              <a:t>(+) </a:t>
            </a:r>
            <a:r>
              <a:rPr lang="ja-JP" altLang="en-US" dirty="0" smtClean="0"/>
              <a:t>と </a:t>
            </a:r>
            <a:r>
              <a:rPr lang="en-US" altLang="ja-JP" dirty="0" smtClean="0"/>
              <a:t>(*) </a:t>
            </a:r>
            <a:r>
              <a:rPr lang="ja-JP" altLang="en-US" dirty="0" smtClean="0"/>
              <a:t>と </a:t>
            </a:r>
            <a:r>
              <a:rPr lang="en-US" altLang="ja-JP" dirty="0" smtClean="0"/>
              <a:t>negate </a:t>
            </a:r>
            <a:r>
              <a:rPr lang="ja-JP" altLang="en-US" dirty="0" smtClean="0"/>
              <a:t>が適用可能な型の集まりを表している</a:t>
            </a:r>
            <a:r>
              <a:rPr kumimoji="1" lang="ja-JP" altLang="en-US" dirty="0" smtClean="0"/>
              <a:t> </a:t>
            </a:r>
            <a:endParaRPr kumimoji="1" lang="ja-JP" altLang="en-US" dirty="0"/>
          </a:p>
        </p:txBody>
      </p:sp>
      <p:sp>
        <p:nvSpPr>
          <p:cNvPr id="6" name="角丸四角形吹き出し 5"/>
          <p:cNvSpPr/>
          <p:nvPr/>
        </p:nvSpPr>
        <p:spPr>
          <a:xfrm>
            <a:off x="5039857" y="2492896"/>
            <a:ext cx="3682752" cy="864096"/>
          </a:xfrm>
          <a:prstGeom prst="wedgeRoundRectCallout">
            <a:avLst>
              <a:gd name="adj1" fmla="val -72168"/>
              <a:gd name="adj2" fmla="val -18544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en-US" altLang="ja-JP" dirty="0" smtClean="0"/>
              <a:t>Type class </a:t>
            </a:r>
            <a:r>
              <a:rPr kumimoji="1" lang="ja-JP" altLang="en-US" dirty="0" smtClean="0"/>
              <a:t>の </a:t>
            </a:r>
            <a:r>
              <a:rPr kumimoji="1" lang="en-US" altLang="ja-JP" dirty="0" smtClean="0"/>
              <a:t>instantiation:</a:t>
            </a:r>
          </a:p>
          <a:p>
            <a:r>
              <a:rPr lang="ja-JP" altLang="en-US" dirty="0" smtClean="0"/>
              <a:t>型「</a:t>
            </a:r>
            <a:r>
              <a:rPr lang="fr-FR" altLang="ja-JP" b="1" dirty="0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ja-JP" altLang="en-US" dirty="0" smtClean="0"/>
              <a:t>」を </a:t>
            </a:r>
            <a:r>
              <a:rPr lang="en-US" altLang="ja-JP" dirty="0" smtClean="0"/>
              <a:t>type class </a:t>
            </a:r>
            <a:r>
              <a:rPr lang="ja-JP" altLang="en-US" dirty="0" smtClean="0"/>
              <a:t>「</a:t>
            </a:r>
            <a:r>
              <a:rPr lang="fr-FR" altLang="ja-JP" b="1" dirty="0" smtClean="0">
                <a:latin typeface="Consolas" pitchFamily="49" charset="0"/>
                <a:cs typeface="Consolas" pitchFamily="49" charset="0"/>
              </a:rPr>
              <a:t>Num</a:t>
            </a:r>
            <a:r>
              <a:rPr lang="ja-JP" altLang="en-US" dirty="0" smtClean="0"/>
              <a:t>」に属す型であると宣言している</a:t>
            </a:r>
            <a:endParaRPr kumimoji="1" lang="ja-JP" altLang="en-US" dirty="0"/>
          </a:p>
        </p:txBody>
      </p:sp>
      <p:sp>
        <p:nvSpPr>
          <p:cNvPr id="7" name="角丸四角形吹き出し 6"/>
          <p:cNvSpPr/>
          <p:nvPr/>
        </p:nvSpPr>
        <p:spPr>
          <a:xfrm>
            <a:off x="5039856" y="3501008"/>
            <a:ext cx="3852624" cy="864096"/>
          </a:xfrm>
          <a:prstGeom prst="wedgeRoundRectCallout">
            <a:avLst>
              <a:gd name="adj1" fmla="val -66326"/>
              <a:gd name="adj2" fmla="val 12944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en-US" altLang="ja-JP" dirty="0" smtClean="0"/>
              <a:t>Type class </a:t>
            </a:r>
            <a:r>
              <a:rPr kumimoji="1" lang="ja-JP" altLang="en-US" dirty="0" smtClean="0"/>
              <a:t>の </a:t>
            </a:r>
            <a:r>
              <a:rPr kumimoji="1" lang="en-US" altLang="ja-JP" dirty="0" smtClean="0"/>
              <a:t>instantiation:</a:t>
            </a:r>
          </a:p>
          <a:p>
            <a:r>
              <a:rPr lang="ja-JP" altLang="en-US" dirty="0" smtClean="0"/>
              <a:t>型「</a:t>
            </a:r>
            <a:r>
              <a:rPr lang="fr-FR" altLang="ja-JP" b="1" dirty="0" smtClean="0">
                <a:latin typeface="Consolas" pitchFamily="49" charset="0"/>
                <a:cs typeface="Consolas" pitchFamily="49" charset="0"/>
              </a:rPr>
              <a:t>float</a:t>
            </a:r>
            <a:r>
              <a:rPr lang="ja-JP" altLang="en-US" dirty="0" smtClean="0"/>
              <a:t>」を </a:t>
            </a:r>
            <a:r>
              <a:rPr lang="en-US" altLang="ja-JP" dirty="0" smtClean="0"/>
              <a:t>type class </a:t>
            </a:r>
            <a:r>
              <a:rPr lang="ja-JP" altLang="en-US" dirty="0" smtClean="0"/>
              <a:t>「</a:t>
            </a:r>
            <a:r>
              <a:rPr lang="fr-FR" altLang="ja-JP" b="1" dirty="0" smtClean="0">
                <a:latin typeface="Consolas" pitchFamily="49" charset="0"/>
                <a:cs typeface="Consolas" pitchFamily="49" charset="0"/>
              </a:rPr>
              <a:t>Num</a:t>
            </a:r>
            <a:r>
              <a:rPr lang="ja-JP" altLang="en-US" dirty="0" smtClean="0"/>
              <a:t>」に属す型であると宣言している</a:t>
            </a:r>
            <a:endParaRPr lang="en-US" altLang="ja-JP" dirty="0" smtClean="0"/>
          </a:p>
        </p:txBody>
      </p:sp>
      <p:sp>
        <p:nvSpPr>
          <p:cNvPr id="8" name="角丸四角形吹き出し 7"/>
          <p:cNvSpPr/>
          <p:nvPr/>
        </p:nvSpPr>
        <p:spPr>
          <a:xfrm>
            <a:off x="5039856" y="4509120"/>
            <a:ext cx="3852624" cy="864096"/>
          </a:xfrm>
          <a:prstGeom prst="wedgeRoundRectCallout">
            <a:avLst>
              <a:gd name="adj1" fmla="val -81763"/>
              <a:gd name="adj2" fmla="val -45558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dirty="0" smtClean="0"/>
              <a:t>型</a:t>
            </a:r>
            <a:r>
              <a:rPr lang="ja-JP" altLang="en-US" dirty="0"/>
              <a:t>「</a:t>
            </a:r>
            <a:r>
              <a:rPr lang="fr-FR" altLang="ja-JP" b="1" dirty="0">
                <a:latin typeface="Consolas" pitchFamily="49" charset="0"/>
                <a:cs typeface="Consolas" pitchFamily="49" charset="0"/>
              </a:rPr>
              <a:t>Int</a:t>
            </a:r>
            <a:r>
              <a:rPr lang="ja-JP" altLang="en-US" dirty="0" smtClean="0"/>
              <a:t>」と型「</a:t>
            </a:r>
            <a:r>
              <a:rPr lang="fr-FR" altLang="ja-JP" b="1" dirty="0" smtClean="0">
                <a:latin typeface="Consolas" pitchFamily="49" charset="0"/>
                <a:cs typeface="Consolas" pitchFamily="49" charset="0"/>
              </a:rPr>
              <a:t>float</a:t>
            </a:r>
            <a:r>
              <a:rPr lang="ja-JP" altLang="en-US" dirty="0" smtClean="0"/>
              <a:t>」で異なる関数を用いて </a:t>
            </a:r>
            <a:r>
              <a:rPr lang="en-US" altLang="ja-JP" dirty="0" smtClean="0"/>
              <a:t>instantiate </a:t>
            </a:r>
            <a:r>
              <a:rPr lang="ja-JP" altLang="en-US" dirty="0" smtClean="0"/>
              <a:t>できる</a:t>
            </a:r>
            <a:endParaRPr lang="en-US" altLang="ja-JP" dirty="0" smtClean="0"/>
          </a:p>
          <a:p>
            <a:r>
              <a:rPr lang="ja-JP" altLang="en-US" dirty="0" smtClean="0"/>
              <a:t>⇒ </a:t>
            </a:r>
            <a:r>
              <a:rPr lang="en-US" altLang="ja-JP" dirty="0" smtClean="0"/>
              <a:t>Ad-hoc polymorphism</a:t>
            </a:r>
          </a:p>
        </p:txBody>
      </p:sp>
      <p:sp>
        <p:nvSpPr>
          <p:cNvPr id="9" name="角丸四角形吹き出し 8"/>
          <p:cNvSpPr/>
          <p:nvPr/>
        </p:nvSpPr>
        <p:spPr>
          <a:xfrm>
            <a:off x="5039856" y="5533360"/>
            <a:ext cx="3996639" cy="864096"/>
          </a:xfrm>
          <a:prstGeom prst="wedgeRoundRectCallout">
            <a:avLst>
              <a:gd name="adj1" fmla="val -92334"/>
              <a:gd name="adj2" fmla="val -58463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dirty="0" smtClean="0"/>
              <a:t>関数</a:t>
            </a:r>
            <a:r>
              <a:rPr lang="fr-FR" altLang="ja-JP" b="1" dirty="0" smtClean="0">
                <a:latin typeface="Consolas" pitchFamily="49" charset="0"/>
                <a:cs typeface="Consolas" pitchFamily="49" charset="0"/>
              </a:rPr>
              <a:t>square</a:t>
            </a:r>
            <a:r>
              <a:rPr lang="ja-JP" altLang="en-US" dirty="0" smtClean="0"/>
              <a:t>は型クラス「</a:t>
            </a:r>
            <a:r>
              <a:rPr lang="fr-FR" altLang="ja-JP" b="1" dirty="0" smtClean="0">
                <a:latin typeface="Consolas" pitchFamily="49" charset="0"/>
                <a:cs typeface="Consolas" pitchFamily="49" charset="0"/>
              </a:rPr>
              <a:t>Num</a:t>
            </a:r>
            <a:r>
              <a:rPr lang="ja-JP" altLang="en-US" dirty="0" smtClean="0"/>
              <a:t>」に属す任意の型を引数にとる</a:t>
            </a:r>
            <a:r>
              <a:rPr lang="ja-JP" altLang="en-US" dirty="0"/>
              <a:t>こと</a:t>
            </a:r>
            <a:r>
              <a:rPr lang="ja-JP" altLang="en-US" dirty="0" smtClean="0"/>
              <a:t>を表している</a:t>
            </a:r>
            <a:endParaRPr lang="en-US" altLang="ja-JP" dirty="0" smtClean="0"/>
          </a:p>
        </p:txBody>
      </p:sp>
      <p:sp>
        <p:nvSpPr>
          <p:cNvPr id="10" name="角丸四角形吹き出し 9"/>
          <p:cNvSpPr/>
          <p:nvPr/>
        </p:nvSpPr>
        <p:spPr>
          <a:xfrm>
            <a:off x="1259632" y="6093296"/>
            <a:ext cx="3538467" cy="718202"/>
          </a:xfrm>
          <a:prstGeom prst="wedgeRoundRectCallout">
            <a:avLst>
              <a:gd name="adj1" fmla="val -1783"/>
              <a:gd name="adj2" fmla="val -92566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1"/>
            <a:r>
              <a:rPr lang="ja-JP" altLang="en-US" dirty="0" smtClean="0"/>
              <a:t>型</a:t>
            </a:r>
            <a:r>
              <a:rPr lang="fr-FR" altLang="ja-JP" b="1" dirty="0" smtClean="0">
                <a:latin typeface="Consolas" pitchFamily="49" charset="0"/>
                <a:cs typeface="Consolas" pitchFamily="49" charset="0"/>
              </a:rPr>
              <a:t>a</a:t>
            </a:r>
            <a:r>
              <a:rPr lang="ja-JP" altLang="en-US" dirty="0" smtClean="0"/>
              <a:t>が</a:t>
            </a:r>
            <a:r>
              <a:rPr lang="fr-FR" altLang="ja-JP" b="1" dirty="0">
                <a:latin typeface="Consolas" pitchFamily="49" charset="0"/>
                <a:cs typeface="Consolas" pitchFamily="49" charset="0"/>
              </a:rPr>
              <a:t>Int</a:t>
            </a:r>
            <a:r>
              <a:rPr lang="ja-JP" altLang="en-US" dirty="0" smtClean="0"/>
              <a:t>なら</a:t>
            </a:r>
            <a:r>
              <a:rPr lang="fr-FR" altLang="ja-JP" b="1" dirty="0" smtClean="0">
                <a:latin typeface="Consolas" pitchFamily="49" charset="0"/>
                <a:cs typeface="Consolas" pitchFamily="49" charset="0"/>
              </a:rPr>
              <a:t>mulInt</a:t>
            </a:r>
            <a:r>
              <a:rPr lang="ja-JP" altLang="en-US" dirty="0" smtClean="0"/>
              <a:t>が、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fr-FR" altLang="ja-JP" b="1" dirty="0" smtClean="0">
                <a:latin typeface="Consolas" pitchFamily="49" charset="0"/>
                <a:cs typeface="Consolas" pitchFamily="49" charset="0"/>
              </a:rPr>
              <a:t>float</a:t>
            </a:r>
            <a:r>
              <a:rPr lang="ja-JP" altLang="en-US" dirty="0" smtClean="0"/>
              <a:t>なら</a:t>
            </a:r>
            <a:r>
              <a:rPr lang="fr-FR" altLang="ja-JP" b="1" dirty="0" smtClean="0">
                <a:latin typeface="Consolas" pitchFamily="49" charset="0"/>
                <a:cs typeface="Consolas" pitchFamily="49" charset="0"/>
              </a:rPr>
              <a:t>mulFloat</a:t>
            </a:r>
            <a:r>
              <a:rPr lang="ja-JP" altLang="en-US" dirty="0" smtClean="0"/>
              <a:t>が呼ばれる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5899493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コンテンツ プレースホルダ 6"/>
          <p:cNvSpPr>
            <a:spLocks noGrp="1"/>
          </p:cNvSpPr>
          <p:nvPr>
            <p:ph idx="1"/>
          </p:nvPr>
        </p:nvSpPr>
        <p:spPr>
          <a:xfrm>
            <a:off x="4777680" y="1600200"/>
            <a:ext cx="4330824" cy="4525963"/>
          </a:xfrm>
        </p:spPr>
        <p:txBody>
          <a:bodyPr>
            <a:normAutofit fontScale="70000" lnSpcReduction="20000"/>
          </a:bodyPr>
          <a:lstStyle/>
          <a:p>
            <a:pPr lvl="1" indent="0">
              <a:buNone/>
            </a:pPr>
            <a:r>
              <a:rPr lang="fr-FR" altLang="ja-JP" sz="2400" b="1" dirty="0">
                <a:latin typeface="Consolas" pitchFamily="49" charset="0"/>
                <a:cs typeface="Consolas" pitchFamily="49" charset="0"/>
              </a:rPr>
              <a:t>type 'a numd = NumD </a:t>
            </a:r>
            <a:r>
              <a:rPr lang="fr-FR" altLang="ja-JP" sz="2400" b="1" dirty="0" smtClean="0">
                <a:latin typeface="Consolas" pitchFamily="49" charset="0"/>
                <a:cs typeface="Consolas" pitchFamily="49" charset="0"/>
              </a:rPr>
              <a:t>of</a:t>
            </a:r>
          </a:p>
          <a:p>
            <a:pPr lvl="1" indent="0">
              <a:buNone/>
            </a:pPr>
            <a:r>
              <a:rPr lang="fr-FR" altLang="ja-JP" sz="2400" b="1" dirty="0">
                <a:latin typeface="Consolas" pitchFamily="49" charset="0"/>
                <a:cs typeface="Consolas" pitchFamily="49" charset="0"/>
              </a:rPr>
              <a:t> </a:t>
            </a:r>
            <a:r>
              <a:rPr lang="fr-FR" altLang="ja-JP" sz="2400" b="1" dirty="0" smtClean="0">
                <a:latin typeface="Consolas" pitchFamily="49" charset="0"/>
                <a:cs typeface="Consolas" pitchFamily="49" charset="0"/>
              </a:rPr>
              <a:t>  (</a:t>
            </a:r>
            <a:r>
              <a:rPr lang="fr-FR" altLang="ja-JP" sz="2400" b="1" dirty="0">
                <a:latin typeface="Consolas" pitchFamily="49" charset="0"/>
                <a:cs typeface="Consolas" pitchFamily="49" charset="0"/>
              </a:rPr>
              <a:t>'a -&gt; 'a -&gt; 'a) </a:t>
            </a:r>
            <a:r>
              <a:rPr lang="fr-FR" altLang="ja-JP" sz="2400" b="1" dirty="0" smtClean="0">
                <a:latin typeface="Consolas" pitchFamily="49" charset="0"/>
                <a:cs typeface="Consolas" pitchFamily="49" charset="0"/>
              </a:rPr>
              <a:t>*</a:t>
            </a:r>
          </a:p>
          <a:p>
            <a:pPr lvl="1" indent="0">
              <a:buNone/>
            </a:pPr>
            <a:r>
              <a:rPr lang="fr-FR" altLang="ja-JP" sz="2400" b="1" dirty="0">
                <a:latin typeface="Consolas" pitchFamily="49" charset="0"/>
                <a:cs typeface="Consolas" pitchFamily="49" charset="0"/>
              </a:rPr>
              <a:t> </a:t>
            </a:r>
            <a:r>
              <a:rPr lang="fr-FR" altLang="ja-JP" sz="2400" b="1" dirty="0" smtClean="0">
                <a:latin typeface="Consolas" pitchFamily="49" charset="0"/>
                <a:cs typeface="Consolas" pitchFamily="49" charset="0"/>
              </a:rPr>
              <a:t>  (</a:t>
            </a:r>
            <a:r>
              <a:rPr lang="fr-FR" altLang="ja-JP" sz="2400" b="1" dirty="0">
                <a:latin typeface="Consolas" pitchFamily="49" charset="0"/>
                <a:cs typeface="Consolas" pitchFamily="49" charset="0"/>
              </a:rPr>
              <a:t>'a -&gt; 'a -&gt; 'a) </a:t>
            </a:r>
            <a:r>
              <a:rPr lang="fr-FR" altLang="ja-JP" sz="2400" b="1" dirty="0" smtClean="0">
                <a:latin typeface="Consolas" pitchFamily="49" charset="0"/>
                <a:cs typeface="Consolas" pitchFamily="49" charset="0"/>
              </a:rPr>
              <a:t>*</a:t>
            </a:r>
          </a:p>
          <a:p>
            <a:pPr lvl="1" indent="0">
              <a:buNone/>
            </a:pPr>
            <a:r>
              <a:rPr lang="fr-FR" altLang="ja-JP" sz="2400" b="1" dirty="0">
                <a:latin typeface="Consolas" pitchFamily="49" charset="0"/>
                <a:cs typeface="Consolas" pitchFamily="49" charset="0"/>
              </a:rPr>
              <a:t> </a:t>
            </a:r>
            <a:r>
              <a:rPr lang="fr-FR" altLang="ja-JP" sz="2400" b="1" dirty="0" smtClean="0">
                <a:latin typeface="Consolas" pitchFamily="49" charset="0"/>
                <a:cs typeface="Consolas" pitchFamily="49" charset="0"/>
              </a:rPr>
              <a:t>  (</a:t>
            </a:r>
            <a:r>
              <a:rPr lang="fr-FR" altLang="ja-JP" sz="2400" b="1" dirty="0">
                <a:latin typeface="Consolas" pitchFamily="49" charset="0"/>
                <a:cs typeface="Consolas" pitchFamily="49" charset="0"/>
              </a:rPr>
              <a:t>'a -&gt; 'a)</a:t>
            </a:r>
          </a:p>
          <a:p>
            <a:pPr lvl="1" indent="0">
              <a:buNone/>
            </a:pPr>
            <a:endParaRPr lang="fr-FR" altLang="ja-JP" sz="2400" b="1" dirty="0">
              <a:latin typeface="Consolas" pitchFamily="49" charset="0"/>
              <a:cs typeface="Consolas" pitchFamily="49" charset="0"/>
            </a:endParaRPr>
          </a:p>
          <a:p>
            <a:pPr lvl="1" indent="0">
              <a:buNone/>
            </a:pPr>
            <a:r>
              <a:rPr lang="fr-FR" altLang="ja-JP" sz="2400" b="1" dirty="0">
                <a:latin typeface="Consolas" pitchFamily="49" charset="0"/>
                <a:cs typeface="Consolas" pitchFamily="49" charset="0"/>
              </a:rPr>
              <a:t>let add (NumD (a, m, n)) = a</a:t>
            </a:r>
          </a:p>
          <a:p>
            <a:pPr lvl="1" indent="0">
              <a:buNone/>
            </a:pPr>
            <a:r>
              <a:rPr lang="fr-FR" altLang="ja-JP" sz="2400" b="1" dirty="0">
                <a:latin typeface="Consolas" pitchFamily="49" charset="0"/>
                <a:cs typeface="Consolas" pitchFamily="49" charset="0"/>
              </a:rPr>
              <a:t>let mul (NumD (a, m, n)) = m</a:t>
            </a:r>
          </a:p>
          <a:p>
            <a:pPr lvl="1" indent="0">
              <a:buNone/>
            </a:pPr>
            <a:r>
              <a:rPr lang="fr-FR" altLang="ja-JP" sz="2400" b="1" dirty="0">
                <a:latin typeface="Consolas" pitchFamily="49" charset="0"/>
                <a:cs typeface="Consolas" pitchFamily="49" charset="0"/>
              </a:rPr>
              <a:t>let neg (NumD (a, m, n)) = n</a:t>
            </a:r>
          </a:p>
          <a:p>
            <a:pPr lvl="1" indent="0">
              <a:buNone/>
            </a:pPr>
            <a:endParaRPr lang="fr-FR" altLang="ja-JP" sz="2400" b="1" dirty="0">
              <a:latin typeface="Consolas" pitchFamily="49" charset="0"/>
              <a:cs typeface="Consolas" pitchFamily="49" charset="0"/>
            </a:endParaRPr>
          </a:p>
          <a:p>
            <a:pPr lvl="1" indent="0">
              <a:buNone/>
            </a:pPr>
            <a:r>
              <a:rPr lang="fr-FR" altLang="ja-JP" sz="2400" b="1" dirty="0">
                <a:latin typeface="Consolas" pitchFamily="49" charset="0"/>
                <a:cs typeface="Consolas" pitchFamily="49" charset="0"/>
              </a:rPr>
              <a:t>let numDInt   = </a:t>
            </a:r>
            <a:r>
              <a:rPr lang="fr-FR" altLang="ja-JP" sz="2400" b="1" dirty="0" smtClean="0">
                <a:latin typeface="Consolas" pitchFamily="49" charset="0"/>
                <a:cs typeface="Consolas" pitchFamily="49" charset="0"/>
              </a:rPr>
              <a:t>NumD</a:t>
            </a:r>
          </a:p>
          <a:p>
            <a:pPr lvl="1" indent="0">
              <a:buNone/>
            </a:pPr>
            <a:r>
              <a:rPr lang="fr-FR" altLang="ja-JP" sz="2400" b="1" dirty="0">
                <a:latin typeface="Consolas" pitchFamily="49" charset="0"/>
                <a:cs typeface="Consolas" pitchFamily="49" charset="0"/>
              </a:rPr>
              <a:t> </a:t>
            </a:r>
            <a:r>
              <a:rPr lang="fr-FR" altLang="ja-JP" sz="2400" b="1" dirty="0" smtClean="0">
                <a:latin typeface="Consolas" pitchFamily="49" charset="0"/>
                <a:cs typeface="Consolas" pitchFamily="49" charset="0"/>
              </a:rPr>
              <a:t>  ((+) </a:t>
            </a:r>
            <a:r>
              <a:rPr lang="fr-FR" altLang="ja-JP" sz="2400" b="1" dirty="0">
                <a:latin typeface="Consolas" pitchFamily="49" charset="0"/>
                <a:cs typeface="Consolas" pitchFamily="49" charset="0"/>
              </a:rPr>
              <a:t>, ( * ), (~-) )</a:t>
            </a:r>
          </a:p>
          <a:p>
            <a:pPr lvl="1" indent="0">
              <a:buNone/>
            </a:pPr>
            <a:r>
              <a:rPr lang="fr-FR" altLang="ja-JP" sz="2400" b="1" dirty="0">
                <a:latin typeface="Consolas" pitchFamily="49" charset="0"/>
                <a:cs typeface="Consolas" pitchFamily="49" charset="0"/>
              </a:rPr>
              <a:t>let numDFloat = </a:t>
            </a:r>
            <a:r>
              <a:rPr lang="fr-FR" altLang="ja-JP" sz="2400" b="1" dirty="0" smtClean="0">
                <a:latin typeface="Consolas" pitchFamily="49" charset="0"/>
                <a:cs typeface="Consolas" pitchFamily="49" charset="0"/>
              </a:rPr>
              <a:t>NumD</a:t>
            </a:r>
          </a:p>
          <a:p>
            <a:pPr lvl="1" indent="0">
              <a:buNone/>
            </a:pPr>
            <a:r>
              <a:rPr lang="fr-FR" altLang="ja-JP" sz="2400" b="1" dirty="0">
                <a:latin typeface="Consolas" pitchFamily="49" charset="0"/>
                <a:cs typeface="Consolas" pitchFamily="49" charset="0"/>
              </a:rPr>
              <a:t> </a:t>
            </a:r>
            <a:r>
              <a:rPr lang="fr-FR" altLang="ja-JP" sz="2400" b="1" dirty="0" smtClean="0">
                <a:latin typeface="Consolas" pitchFamily="49" charset="0"/>
                <a:cs typeface="Consolas" pitchFamily="49" charset="0"/>
              </a:rPr>
              <a:t>  ((+.), </a:t>
            </a:r>
            <a:r>
              <a:rPr lang="fr-FR" altLang="ja-JP" sz="2400" b="1" dirty="0">
                <a:latin typeface="Consolas" pitchFamily="49" charset="0"/>
                <a:cs typeface="Consolas" pitchFamily="49" charset="0"/>
              </a:rPr>
              <a:t>( *.), (~-.))</a:t>
            </a:r>
          </a:p>
          <a:p>
            <a:pPr lvl="1" indent="0">
              <a:buNone/>
            </a:pPr>
            <a:endParaRPr lang="fr-FR" altLang="ja-JP" sz="2400" b="1" dirty="0">
              <a:latin typeface="Consolas" pitchFamily="49" charset="0"/>
              <a:cs typeface="Consolas" pitchFamily="49" charset="0"/>
            </a:endParaRPr>
          </a:p>
          <a:p>
            <a:pPr lvl="1" indent="0">
              <a:buNone/>
            </a:pPr>
            <a:r>
              <a:rPr lang="fr-FR" altLang="ja-JP" sz="2400" b="1" dirty="0">
                <a:latin typeface="Consolas" pitchFamily="49" charset="0"/>
                <a:cs typeface="Consolas" pitchFamily="49" charset="0"/>
              </a:rPr>
              <a:t>let square numDa x </a:t>
            </a:r>
            <a:r>
              <a:rPr lang="fr-FR" altLang="ja-JP" sz="2400" b="1" dirty="0" smtClean="0">
                <a:latin typeface="Consolas" pitchFamily="49" charset="0"/>
                <a:cs typeface="Consolas" pitchFamily="49" charset="0"/>
              </a:rPr>
              <a:t>=</a:t>
            </a:r>
          </a:p>
          <a:p>
            <a:pPr lvl="1" indent="0">
              <a:buNone/>
            </a:pPr>
            <a:r>
              <a:rPr lang="fr-FR" altLang="ja-JP" sz="2400" b="1" dirty="0">
                <a:latin typeface="Consolas" pitchFamily="49" charset="0"/>
                <a:cs typeface="Consolas" pitchFamily="49" charset="0"/>
              </a:rPr>
              <a:t> </a:t>
            </a:r>
            <a:r>
              <a:rPr lang="fr-FR" altLang="ja-JP" sz="2400" b="1" dirty="0" smtClean="0">
                <a:latin typeface="Consolas" pitchFamily="49" charset="0"/>
                <a:cs typeface="Consolas" pitchFamily="49" charset="0"/>
              </a:rPr>
              <a:t>  mul </a:t>
            </a:r>
            <a:r>
              <a:rPr lang="fr-FR" altLang="ja-JP" sz="2400" b="1" dirty="0">
                <a:latin typeface="Consolas" pitchFamily="49" charset="0"/>
                <a:cs typeface="Consolas" pitchFamily="49" charset="0"/>
              </a:rPr>
              <a:t>numDa x </a:t>
            </a:r>
            <a:r>
              <a:rPr lang="fr-FR" altLang="ja-JP" sz="2400" b="1" dirty="0" smtClean="0">
                <a:latin typeface="Consolas" pitchFamily="49" charset="0"/>
                <a:cs typeface="Consolas" pitchFamily="49" charset="0"/>
              </a:rPr>
              <a:t>x</a:t>
            </a:r>
            <a:endParaRPr lang="fr-FR" altLang="ja-JP" sz="2400" b="1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5" name="コンテンツ プレースホルダ 6"/>
          <p:cNvSpPr txBox="1">
            <a:spLocks/>
          </p:cNvSpPr>
          <p:nvPr/>
        </p:nvSpPr>
        <p:spPr>
          <a:xfrm>
            <a:off x="-540568" y="1600200"/>
            <a:ext cx="4546848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indent="0">
              <a:buFont typeface="Arial" pitchFamily="34" charset="0"/>
              <a:buNone/>
            </a:pPr>
            <a:r>
              <a:rPr lang="fr-FR" altLang="ja-JP" sz="2400" b="1" dirty="0" smtClean="0">
                <a:latin typeface="Consolas" pitchFamily="49" charset="0"/>
                <a:cs typeface="Consolas" pitchFamily="49" charset="0"/>
              </a:rPr>
              <a:t>class Num a where</a:t>
            </a:r>
          </a:p>
          <a:p>
            <a:pPr lvl="1" indent="0">
              <a:buFont typeface="Arial" pitchFamily="34" charset="0"/>
              <a:buNone/>
            </a:pPr>
            <a:r>
              <a:rPr lang="fr-FR" altLang="ja-JP" sz="2400" b="1" dirty="0" smtClean="0">
                <a:latin typeface="Consolas" pitchFamily="49" charset="0"/>
                <a:cs typeface="Consolas" pitchFamily="49" charset="0"/>
              </a:rPr>
              <a:t>   (+), (*) :: a -&gt; a -&gt; a</a:t>
            </a:r>
          </a:p>
          <a:p>
            <a:pPr lvl="1" indent="0">
              <a:buFont typeface="Arial" pitchFamily="34" charset="0"/>
              <a:buNone/>
            </a:pPr>
            <a:r>
              <a:rPr lang="fr-FR" altLang="ja-JP" sz="2400" b="1" dirty="0" smtClean="0">
                <a:latin typeface="Consolas" pitchFamily="49" charset="0"/>
                <a:cs typeface="Consolas" pitchFamily="49" charset="0"/>
              </a:rPr>
              <a:t>   </a:t>
            </a:r>
            <a:r>
              <a:rPr lang="fr-FR" altLang="ja-JP" sz="2400" b="1" dirty="0" err="1" smtClean="0">
                <a:latin typeface="Consolas" pitchFamily="49" charset="0"/>
                <a:cs typeface="Consolas" pitchFamily="49" charset="0"/>
              </a:rPr>
              <a:t>negate</a:t>
            </a:r>
            <a:r>
              <a:rPr lang="fr-FR" altLang="ja-JP" sz="2400" b="1" smtClean="0">
                <a:latin typeface="Consolas" pitchFamily="49" charset="0"/>
                <a:cs typeface="Consolas" pitchFamily="49" charset="0"/>
              </a:rPr>
              <a:t> </a:t>
            </a:r>
            <a:r>
              <a:rPr lang="fr-FR" altLang="ja-JP" sz="2400" b="1" smtClean="0">
                <a:latin typeface="Consolas" pitchFamily="49" charset="0"/>
                <a:cs typeface="Consolas" pitchFamily="49" charset="0"/>
              </a:rPr>
              <a:t>  :: </a:t>
            </a:r>
            <a:r>
              <a:rPr lang="fr-FR" altLang="ja-JP" sz="2400" b="1" dirty="0" smtClean="0">
                <a:latin typeface="Consolas" pitchFamily="49" charset="0"/>
                <a:cs typeface="Consolas" pitchFamily="49" charset="0"/>
              </a:rPr>
              <a:t>a -&gt; a</a:t>
            </a:r>
          </a:p>
          <a:p>
            <a:pPr lvl="1" indent="0">
              <a:buFont typeface="Arial" pitchFamily="34" charset="0"/>
              <a:buNone/>
            </a:pPr>
            <a:endParaRPr lang="fr-FR" altLang="ja-JP" sz="2400" b="1" dirty="0" smtClean="0">
              <a:latin typeface="Consolas" pitchFamily="49" charset="0"/>
              <a:cs typeface="Consolas" pitchFamily="49" charset="0"/>
            </a:endParaRPr>
          </a:p>
          <a:p>
            <a:pPr lvl="1" indent="0">
              <a:buFont typeface="Arial" pitchFamily="34" charset="0"/>
              <a:buNone/>
            </a:pPr>
            <a:r>
              <a:rPr lang="fr-FR" altLang="ja-JP" sz="2400" b="1" dirty="0" smtClean="0">
                <a:latin typeface="Consolas" pitchFamily="49" charset="0"/>
                <a:cs typeface="Consolas" pitchFamily="49" charset="0"/>
              </a:rPr>
              <a:t>instance Num Int where</a:t>
            </a:r>
          </a:p>
          <a:p>
            <a:pPr lvl="1" indent="0">
              <a:buFont typeface="Arial" pitchFamily="34" charset="0"/>
              <a:buNone/>
            </a:pPr>
            <a:r>
              <a:rPr lang="fr-FR" altLang="ja-JP" sz="2400" b="1" dirty="0" smtClean="0">
                <a:latin typeface="Consolas" pitchFamily="49" charset="0"/>
                <a:cs typeface="Consolas" pitchFamily="49" charset="0"/>
              </a:rPr>
              <a:t>   (+) = addInt</a:t>
            </a:r>
          </a:p>
          <a:p>
            <a:pPr lvl="1" indent="0">
              <a:buFont typeface="Arial" pitchFamily="34" charset="0"/>
              <a:buNone/>
            </a:pPr>
            <a:r>
              <a:rPr lang="fr-FR" altLang="ja-JP" sz="2400" b="1" dirty="0" smtClean="0">
                <a:latin typeface="Consolas" pitchFamily="49" charset="0"/>
                <a:cs typeface="Consolas" pitchFamily="49" charset="0"/>
              </a:rPr>
              <a:t>   (*) = mulInt</a:t>
            </a:r>
          </a:p>
          <a:p>
            <a:pPr lvl="1" indent="0">
              <a:buFont typeface="Arial" pitchFamily="34" charset="0"/>
              <a:buNone/>
            </a:pPr>
            <a:r>
              <a:rPr lang="fr-FR" altLang="ja-JP" sz="2400" b="1" dirty="0" smtClean="0">
                <a:latin typeface="Consolas" pitchFamily="49" charset="0"/>
                <a:cs typeface="Consolas" pitchFamily="49" charset="0"/>
              </a:rPr>
              <a:t>   negate = negInt</a:t>
            </a:r>
          </a:p>
          <a:p>
            <a:pPr lvl="1" indent="0">
              <a:buFont typeface="Arial" pitchFamily="34" charset="0"/>
              <a:buNone/>
            </a:pPr>
            <a:endParaRPr lang="fr-FR" altLang="ja-JP" sz="2400" b="1" dirty="0" smtClean="0">
              <a:latin typeface="Consolas" pitchFamily="49" charset="0"/>
              <a:cs typeface="Consolas" pitchFamily="49" charset="0"/>
            </a:endParaRPr>
          </a:p>
          <a:p>
            <a:pPr lvl="1" indent="0">
              <a:buFont typeface="Arial" pitchFamily="34" charset="0"/>
              <a:buNone/>
            </a:pPr>
            <a:r>
              <a:rPr lang="fr-FR" altLang="ja-JP" sz="2400" b="1" dirty="0" smtClean="0">
                <a:latin typeface="Consolas" pitchFamily="49" charset="0"/>
                <a:cs typeface="Consolas" pitchFamily="49" charset="0"/>
              </a:rPr>
              <a:t>instance Num Float where</a:t>
            </a:r>
          </a:p>
          <a:p>
            <a:pPr lvl="1" indent="0">
              <a:buFont typeface="Arial" pitchFamily="34" charset="0"/>
              <a:buNone/>
            </a:pPr>
            <a:r>
              <a:rPr lang="fr-FR" altLang="ja-JP" sz="2400" b="1" dirty="0" smtClean="0">
                <a:latin typeface="Consolas" pitchFamily="49" charset="0"/>
                <a:cs typeface="Consolas" pitchFamily="49" charset="0"/>
              </a:rPr>
              <a:t>   (+) = addFloat</a:t>
            </a:r>
          </a:p>
          <a:p>
            <a:pPr lvl="1" indent="0">
              <a:buFont typeface="Arial" pitchFamily="34" charset="0"/>
              <a:buNone/>
            </a:pPr>
            <a:r>
              <a:rPr lang="fr-FR" altLang="ja-JP" sz="2400" b="1" dirty="0" smtClean="0">
                <a:latin typeface="Consolas" pitchFamily="49" charset="0"/>
                <a:cs typeface="Consolas" pitchFamily="49" charset="0"/>
              </a:rPr>
              <a:t>   (*) = mulFloat</a:t>
            </a:r>
          </a:p>
          <a:p>
            <a:pPr lvl="1" indent="0">
              <a:buFont typeface="Arial" pitchFamily="34" charset="0"/>
              <a:buNone/>
            </a:pPr>
            <a:r>
              <a:rPr lang="fr-FR" altLang="ja-JP" sz="2400" b="1" dirty="0" smtClean="0">
                <a:latin typeface="Consolas" pitchFamily="49" charset="0"/>
                <a:cs typeface="Consolas" pitchFamily="49" charset="0"/>
              </a:rPr>
              <a:t>   negate = negFloat</a:t>
            </a:r>
          </a:p>
          <a:p>
            <a:pPr lvl="1" indent="0">
              <a:buFont typeface="Arial" pitchFamily="34" charset="0"/>
              <a:buNone/>
            </a:pPr>
            <a:endParaRPr lang="fr-FR" altLang="ja-JP" sz="2400" b="1" dirty="0" smtClean="0">
              <a:latin typeface="Consolas" pitchFamily="49" charset="0"/>
              <a:cs typeface="Consolas" pitchFamily="49" charset="0"/>
            </a:endParaRPr>
          </a:p>
          <a:p>
            <a:pPr lvl="1" indent="0">
              <a:buFont typeface="Arial" pitchFamily="34" charset="0"/>
              <a:buNone/>
            </a:pPr>
            <a:r>
              <a:rPr lang="fr-FR" altLang="ja-JP" sz="2400" b="1" dirty="0" smtClean="0">
                <a:latin typeface="Consolas" pitchFamily="49" charset="0"/>
                <a:cs typeface="Consolas" pitchFamily="49" charset="0"/>
              </a:rPr>
              <a:t>square   :: Num a =&gt; a -&gt; a</a:t>
            </a:r>
          </a:p>
          <a:p>
            <a:pPr lvl="1" indent="0">
              <a:buFont typeface="Arial" pitchFamily="34" charset="0"/>
              <a:buNone/>
            </a:pPr>
            <a:r>
              <a:rPr lang="fr-FR" altLang="ja-JP" sz="2400" b="1" dirty="0" smtClean="0">
                <a:latin typeface="Consolas" pitchFamily="49" charset="0"/>
                <a:cs typeface="Consolas" pitchFamily="49" charset="0"/>
              </a:rPr>
              <a:t>square x =  x * x</a:t>
            </a:r>
          </a:p>
        </p:txBody>
      </p:sp>
      <p:sp>
        <p:nvSpPr>
          <p:cNvPr id="3" name="右矢印 2"/>
          <p:cNvSpPr/>
          <p:nvPr/>
        </p:nvSpPr>
        <p:spPr>
          <a:xfrm>
            <a:off x="3563888" y="1340768"/>
            <a:ext cx="1944216" cy="158417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Type class </a:t>
            </a:r>
            <a:r>
              <a:rPr kumimoji="1" lang="ja-JP" altLang="en-US" dirty="0" smtClean="0"/>
              <a:t>は</a:t>
            </a:r>
            <a:endParaRPr kumimoji="1" lang="en-US" altLang="ja-JP" dirty="0" smtClean="0"/>
          </a:p>
          <a:p>
            <a:pPr algn="ctr"/>
            <a:r>
              <a:rPr kumimoji="1" lang="ja-JP" altLang="en-US" dirty="0" smtClean="0"/>
              <a:t>関数の組を</a:t>
            </a:r>
            <a:endParaRPr kumimoji="1" lang="en-US" altLang="ja-JP" dirty="0" smtClean="0"/>
          </a:p>
          <a:p>
            <a:pPr algn="ctr"/>
            <a:r>
              <a:rPr kumimoji="1" lang="ja-JP" altLang="en-US" dirty="0" smtClean="0"/>
              <a:t>表す型に変換</a:t>
            </a:r>
            <a:endParaRPr kumimoji="1" lang="ja-JP" altLang="en-US" dirty="0"/>
          </a:p>
        </p:txBody>
      </p:sp>
      <p:sp>
        <p:nvSpPr>
          <p:cNvPr id="6" name="右矢印 5"/>
          <p:cNvSpPr/>
          <p:nvPr/>
        </p:nvSpPr>
        <p:spPr>
          <a:xfrm rot="1043862">
            <a:off x="3468220" y="3179371"/>
            <a:ext cx="1944216" cy="158417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Instantiation</a:t>
            </a:r>
            <a:r>
              <a:rPr kumimoji="1" lang="ja-JP" altLang="en-US" dirty="0" smtClean="0"/>
              <a:t>は関数の組</a:t>
            </a:r>
            <a:endParaRPr kumimoji="1" lang="en-US" altLang="ja-JP" dirty="0" smtClean="0"/>
          </a:p>
          <a:p>
            <a:pPr algn="ctr"/>
            <a:r>
              <a:rPr kumimoji="1" lang="ja-JP" altLang="en-US" dirty="0" smtClean="0"/>
              <a:t>に変換</a:t>
            </a:r>
            <a:endParaRPr kumimoji="1" lang="ja-JP" altLang="en-US" dirty="0"/>
          </a:p>
        </p:txBody>
      </p:sp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smtClean="0"/>
              <a:t>Type class </a:t>
            </a:r>
            <a:r>
              <a:rPr lang="ja-JP" altLang="en-US" dirty="0" smtClean="0"/>
              <a:t>の簡単なコンパイル方法</a:t>
            </a:r>
            <a:endParaRPr kumimoji="1" lang="ja-JP" altLang="en-US" dirty="0"/>
          </a:p>
        </p:txBody>
      </p:sp>
      <p:sp>
        <p:nvSpPr>
          <p:cNvPr id="8" name="右矢印 7"/>
          <p:cNvSpPr/>
          <p:nvPr/>
        </p:nvSpPr>
        <p:spPr>
          <a:xfrm>
            <a:off x="3584291" y="4797152"/>
            <a:ext cx="1944216" cy="158417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関数の組を</a:t>
            </a:r>
            <a:endParaRPr kumimoji="1" lang="en-US" altLang="ja-JP" dirty="0" smtClean="0"/>
          </a:p>
          <a:p>
            <a:pPr algn="ctr"/>
            <a:r>
              <a:rPr lang="ja-JP" altLang="en-US" dirty="0" smtClean="0"/>
              <a:t>引数に追加</a:t>
            </a: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8202410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共通課題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199" y="1600200"/>
            <a:ext cx="8686801" cy="4525963"/>
          </a:xfrm>
        </p:spPr>
        <p:txBody>
          <a:bodyPr/>
          <a:lstStyle/>
          <a:p>
            <a:r>
              <a:rPr lang="ja-JP" altLang="en-US" dirty="0" smtClean="0"/>
              <a:t>今回は全 </a:t>
            </a:r>
            <a:r>
              <a:rPr lang="en-US" altLang="ja-JP" dirty="0" smtClean="0"/>
              <a:t>2 </a:t>
            </a:r>
            <a:r>
              <a:rPr lang="ja-JP" altLang="en-US" dirty="0" smtClean="0"/>
              <a:t>問のうちどちらかを解けばよい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もちろ</a:t>
            </a:r>
            <a:r>
              <a:rPr lang="ja-JP" altLang="en-US" dirty="0" smtClean="0"/>
              <a:t>ん両方解いてもよい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今日の内容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/>
          <a:lstStyle/>
          <a:p>
            <a:r>
              <a:rPr kumimoji="1" lang="en-US" altLang="ja-JP" dirty="0" smtClean="0"/>
              <a:t>Type Polymorphism (</a:t>
            </a:r>
            <a:r>
              <a:rPr kumimoji="1" lang="ja-JP" altLang="en-US" dirty="0" smtClean="0"/>
              <a:t>型多相性</a:t>
            </a:r>
            <a:r>
              <a:rPr lang="en-US" altLang="ja-JP" dirty="0" smtClean="0"/>
              <a:t>)</a:t>
            </a:r>
            <a:br>
              <a:rPr lang="en-US" altLang="ja-JP" dirty="0" smtClean="0"/>
            </a:br>
            <a:r>
              <a:rPr lang="ja-JP" altLang="en-US" dirty="0" smtClean="0"/>
              <a:t>の実現について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共通課題 </a:t>
            </a:r>
            <a:r>
              <a:rPr lang="en-US" altLang="ja-JP" dirty="0" smtClean="0"/>
              <a:t>1</a:t>
            </a:r>
            <a:endParaRPr lang="ja-JP" altLang="en-US" dirty="0" smtClean="0"/>
          </a:p>
        </p:txBody>
      </p:sp>
      <p:sp>
        <p:nvSpPr>
          <p:cNvPr id="8" name="コンテンツ プレースホルダ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err="1" smtClean="0"/>
              <a:t>OCaml</a:t>
            </a:r>
            <a:r>
              <a:rPr lang="en-US" altLang="ja-JP" dirty="0" smtClean="0"/>
              <a:t>, SML, Haskell, C++, Java </a:t>
            </a:r>
            <a:r>
              <a:rPr lang="ja-JP" altLang="en-US" dirty="0" smtClean="0"/>
              <a:t>などの</a:t>
            </a:r>
            <a:br>
              <a:rPr lang="ja-JP" altLang="en-US" dirty="0" smtClean="0"/>
            </a:br>
            <a:r>
              <a:rPr lang="ja-JP" altLang="en-US" dirty="0" smtClean="0"/>
              <a:t>既存の処理系を二つ選び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dirty="0" smtClean="0"/>
              <a:t>それぞれの処理系において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parametric polymorphism </a:t>
            </a:r>
            <a:r>
              <a:rPr lang="ja-JP" altLang="en-US" dirty="0" smtClean="0"/>
              <a:t>が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どのように実装されているか説明せよ</a:t>
            </a:r>
          </a:p>
          <a:p>
            <a:pPr lvl="1"/>
            <a:r>
              <a:rPr lang="ja-JP" altLang="en-US" dirty="0" smtClean="0"/>
              <a:t>コンパイルなどの実験の結果をもとに説明しても、文書やコンパイラのソースコードを読んでの理解をもとに説明してもよい</a:t>
            </a:r>
            <a:endParaRPr lang="ja-JP" alt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共通課題 </a:t>
            </a:r>
            <a:r>
              <a:rPr lang="en-US" altLang="ja-JP" dirty="0" smtClean="0"/>
              <a:t>2</a:t>
            </a:r>
            <a:endParaRPr lang="ja-JP" altLang="en-US" dirty="0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ja-JP" dirty="0" err="1" smtClean="0"/>
              <a:t>MinCaml</a:t>
            </a:r>
            <a:r>
              <a:rPr lang="en-US" altLang="ja-JP" dirty="0" smtClean="0"/>
              <a:t> </a:t>
            </a:r>
            <a:r>
              <a:rPr lang="ja-JP" altLang="en-US" dirty="0" smtClean="0"/>
              <a:t>を改造して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overload </a:t>
            </a:r>
            <a:r>
              <a:rPr lang="ja-JP" altLang="en-US" dirty="0" smtClean="0"/>
              <a:t>された演算子を一つ以上導入せよ</a:t>
            </a:r>
          </a:p>
          <a:p>
            <a:pPr lvl="1"/>
            <a:r>
              <a:rPr lang="en-US" altLang="ja-JP" dirty="0" smtClean="0"/>
              <a:t>typing.ml </a:t>
            </a:r>
            <a:r>
              <a:rPr lang="ja-JP" altLang="en-US" dirty="0" smtClean="0"/>
              <a:t>の型推論結果を利用してよい</a:t>
            </a:r>
          </a:p>
          <a:p>
            <a:pPr lvl="1"/>
            <a:r>
              <a:rPr lang="ja-JP" altLang="en-US" dirty="0" smtClean="0"/>
              <a:t>必要があれば字句・構文解析器も拡張</a:t>
            </a:r>
          </a:p>
          <a:p>
            <a:pPr lvl="1"/>
            <a:r>
              <a:rPr lang="ja-JP" altLang="en-US" dirty="0" smtClean="0"/>
              <a:t>改造したソースコードを送ってください</a:t>
            </a:r>
          </a:p>
          <a:p>
            <a:pPr lvl="1"/>
            <a:r>
              <a:rPr lang="ja-JP" altLang="en-US" dirty="0" smtClean="0"/>
              <a:t>たとえば</a:t>
            </a:r>
            <a:r>
              <a:rPr lang="en-US" altLang="ja-JP" dirty="0" smtClean="0"/>
              <a:t>…</a:t>
            </a:r>
          </a:p>
          <a:p>
            <a:pPr lvl="2"/>
            <a:r>
              <a:rPr lang="ja-JP" altLang="en-US" dirty="0" smtClean="0"/>
              <a:t>整数と浮動小数点数の両方に使える加算演算子</a:t>
            </a:r>
          </a:p>
          <a:p>
            <a:pPr lvl="2"/>
            <a:r>
              <a:rPr lang="ja-JP" altLang="en-US" dirty="0" smtClean="0"/>
              <a:t>符号反転にも真偽値の反転にも使える演算子</a:t>
            </a:r>
          </a:p>
          <a:p>
            <a:pPr lvl="2"/>
            <a:r>
              <a:rPr lang="ja-JP" altLang="en-US" dirty="0" smtClean="0"/>
              <a:t>整数乗算にも整数配列の内積にも使える演算子</a:t>
            </a:r>
            <a:endParaRPr lang="en-US" altLang="ja-JP" dirty="0" smtClean="0"/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457200" y="2276475"/>
            <a:ext cx="8229600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41325" indent="-441325">
              <a:lnSpc>
                <a:spcPct val="105000"/>
              </a:lnSpc>
              <a:spcBef>
                <a:spcPts val="900"/>
              </a:spcBef>
              <a:buClr>
                <a:schemeClr val="tx1"/>
              </a:buClr>
              <a:buFont typeface="Wingdings" pitchFamily="2" charset="2"/>
              <a:buAutoNum type="arabicPeriod" startAt="2"/>
            </a:pPr>
            <a:endParaRPr lang="ja-JP" altLang="en-US" sz="2400" dirty="0">
              <a:latin typeface="ＭＳ Ｐゴシック" charset="-128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dirty="0" smtClean="0"/>
              <a:t>コンパイラ係向け課題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spcBef>
                <a:spcPts val="900"/>
              </a:spcBef>
            </a:pPr>
            <a:r>
              <a:rPr lang="en-US" altLang="ja-JP" dirty="0" smtClean="0"/>
              <a:t>Parametric polymorphism </a:t>
            </a:r>
            <a:r>
              <a:rPr lang="ja-JP" altLang="en-US" dirty="0" smtClean="0"/>
              <a:t>を</a:t>
            </a:r>
            <a:br>
              <a:rPr lang="ja-JP" altLang="en-US" dirty="0" smtClean="0"/>
            </a:br>
            <a:r>
              <a:rPr lang="ja-JP" altLang="en-US" dirty="0" smtClean="0"/>
              <a:t>自作コンパイラまたは </a:t>
            </a:r>
            <a:r>
              <a:rPr lang="en-US" altLang="ja-JP" dirty="0" err="1" smtClean="0"/>
              <a:t>MinCaml</a:t>
            </a:r>
            <a:r>
              <a:rPr lang="en-US" altLang="ja-JP" dirty="0" smtClean="0"/>
              <a:t> </a:t>
            </a:r>
            <a:r>
              <a:rPr lang="ja-JP" altLang="en-US" dirty="0" smtClean="0"/>
              <a:t>に実装せよ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mtClean="0"/>
              <a:t>課題の提出先と締め切り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318294" y="1600200"/>
            <a:ext cx="8507413" cy="4997450"/>
          </a:xfrm>
        </p:spPr>
        <p:txBody>
          <a:bodyPr/>
          <a:lstStyle/>
          <a:p>
            <a:pPr eaLnBrk="1" hangingPunct="1"/>
            <a:r>
              <a:rPr lang="ja-JP" altLang="en-US" dirty="0" smtClean="0"/>
              <a:t>提出先</a:t>
            </a:r>
            <a:r>
              <a:rPr lang="en-US" altLang="ja-JP" dirty="0" smtClean="0"/>
              <a:t>: </a:t>
            </a:r>
            <a:r>
              <a:rPr lang="en-US" altLang="ja-JP" sz="2900" dirty="0" smtClean="0"/>
              <a:t>compiler-report-2011@yl.is.s.u-tokyo.ac.jp</a:t>
            </a:r>
          </a:p>
          <a:p>
            <a:pPr eaLnBrk="1" hangingPunct="1"/>
            <a:r>
              <a:rPr lang="ja-JP" altLang="en-US" dirty="0" smtClean="0"/>
              <a:t>締め切り</a:t>
            </a:r>
            <a:r>
              <a:rPr lang="en-US" altLang="ja-JP" dirty="0" smtClean="0"/>
              <a:t>: 2 </a:t>
            </a:r>
            <a:r>
              <a:rPr lang="ja-JP" altLang="en-US" dirty="0" smtClean="0"/>
              <a:t>週間後 </a:t>
            </a:r>
            <a:r>
              <a:rPr lang="en-US" altLang="ja-JP" dirty="0" smtClean="0"/>
              <a:t>(12/08) </a:t>
            </a:r>
            <a:r>
              <a:rPr lang="ja-JP" altLang="en-US" dirty="0" smtClean="0"/>
              <a:t>の午後 </a:t>
            </a:r>
            <a:r>
              <a:rPr lang="en-US" altLang="ja-JP" dirty="0" smtClean="0"/>
              <a:t>1 </a:t>
            </a:r>
            <a:r>
              <a:rPr lang="ja-JP" altLang="en-US" dirty="0" smtClean="0"/>
              <a:t>時</a:t>
            </a:r>
          </a:p>
          <a:p>
            <a:pPr lvl="1" eaLnBrk="1" hangingPunct="1"/>
            <a:r>
              <a:rPr lang="ja-JP" altLang="en-US" dirty="0" smtClean="0"/>
              <a:t>コンパイラ係用課題の締め切り</a:t>
            </a:r>
            <a:r>
              <a:rPr lang="en-US" altLang="ja-JP" smtClean="0"/>
              <a:t>: 2012 </a:t>
            </a:r>
            <a:r>
              <a:rPr lang="ja-JP" altLang="en-US" smtClean="0"/>
              <a:t>年 </a:t>
            </a:r>
            <a:r>
              <a:rPr lang="en-US" altLang="ja-JP" dirty="0" smtClean="0"/>
              <a:t>2</a:t>
            </a:r>
            <a:r>
              <a:rPr lang="ja-JP" altLang="en-US" dirty="0" smtClean="0"/>
              <a:t>月 </a:t>
            </a:r>
            <a:r>
              <a:rPr lang="en-US" altLang="ja-JP" dirty="0" smtClean="0"/>
              <a:t>27</a:t>
            </a:r>
            <a:r>
              <a:rPr lang="ja-JP" altLang="en-US" dirty="0" smtClean="0"/>
              <a:t>日</a:t>
            </a:r>
          </a:p>
          <a:p>
            <a:pPr eaLnBrk="1" hangingPunct="1"/>
            <a:r>
              <a:rPr lang="en-US" altLang="ja-JP" dirty="0" smtClean="0"/>
              <a:t>Subject: </a:t>
            </a:r>
            <a:r>
              <a:rPr lang="en-US" altLang="ja-JP" b="1" dirty="0" smtClean="0">
                <a:latin typeface="Consolas" pitchFamily="49" charset="0"/>
                <a:cs typeface="Consolas" pitchFamily="49" charset="0"/>
              </a:rPr>
              <a:t>Report 7 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&lt;</a:t>
            </a:r>
            <a:r>
              <a:rPr lang="ja-JP" altLang="en-US" dirty="0" smtClean="0">
                <a:latin typeface="Consolas" pitchFamily="49" charset="0"/>
                <a:cs typeface="Consolas" pitchFamily="49" charset="0"/>
              </a:rPr>
              <a:t>学籍番号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:5</a:t>
            </a:r>
            <a:r>
              <a:rPr lang="en-US" altLang="ja-JP" dirty="0" smtClean="0">
                <a:latin typeface="+mn-ea"/>
                <a:cs typeface="Consolas" pitchFamily="49" charset="0"/>
              </a:rPr>
              <a:t> </a:t>
            </a:r>
            <a:r>
              <a:rPr lang="ja-JP" altLang="en-US" dirty="0" smtClean="0">
                <a:latin typeface="Consolas" pitchFamily="49" charset="0"/>
                <a:cs typeface="Consolas" pitchFamily="49" charset="0"/>
              </a:rPr>
              <a:t>桁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&gt;</a:t>
            </a:r>
          </a:p>
          <a:p>
            <a:pPr lvl="1" eaLnBrk="1" hangingPunct="1">
              <a:spcBef>
                <a:spcPts val="5700"/>
              </a:spcBef>
            </a:pPr>
            <a:r>
              <a:rPr lang="ja-JP" altLang="en-US" dirty="0" smtClean="0"/>
              <a:t>例： </a:t>
            </a:r>
            <a:r>
              <a:rPr lang="en-US" altLang="ja-JP" b="1" dirty="0" smtClean="0">
                <a:latin typeface="Consolas" pitchFamily="49" charset="0"/>
                <a:cs typeface="Consolas" pitchFamily="49" charset="0"/>
              </a:rPr>
              <a:t>Report 7 11099</a:t>
            </a:r>
          </a:p>
          <a:p>
            <a:pPr eaLnBrk="1" hangingPunct="1"/>
            <a:r>
              <a:rPr lang="ja-JP" altLang="en-US" dirty="0" smtClean="0"/>
              <a:t>本文にも氏名と学籍番号を明記のこと</a:t>
            </a:r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2548426" y="4130677"/>
            <a:ext cx="26622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ja-JP" altLang="en-US" sz="2000">
                <a:solidFill>
                  <a:srgbClr val="FF0000"/>
                </a:solidFill>
                <a:latin typeface="ＭＳ Ｐゴシック" charset="-128"/>
              </a:rPr>
              <a:t>半角スペース </a:t>
            </a:r>
            <a:r>
              <a:rPr lang="en-US" altLang="ja-JP" sz="2000">
                <a:solidFill>
                  <a:srgbClr val="FF0000"/>
                </a:solidFill>
                <a:latin typeface="ＭＳ Ｐゴシック" charset="-128"/>
              </a:rPr>
              <a:t>1 </a:t>
            </a:r>
            <a:r>
              <a:rPr lang="ja-JP" altLang="en-US" sz="2000">
                <a:solidFill>
                  <a:srgbClr val="FF0000"/>
                </a:solidFill>
                <a:latin typeface="ＭＳ Ｐゴシック" charset="-128"/>
              </a:rPr>
              <a:t>個ずつ</a:t>
            </a:r>
          </a:p>
        </p:txBody>
      </p:sp>
      <p:sp>
        <p:nvSpPr>
          <p:cNvPr id="22533" name="AutoShape 5"/>
          <p:cNvSpPr>
            <a:spLocks/>
          </p:cNvSpPr>
          <p:nvPr/>
        </p:nvSpPr>
        <p:spPr bwMode="auto">
          <a:xfrm rot="-5400000">
            <a:off x="3571569" y="3653634"/>
            <a:ext cx="93663" cy="215900"/>
          </a:xfrm>
          <a:prstGeom prst="leftBracket">
            <a:avLst>
              <a:gd name="adj" fmla="val 0"/>
            </a:avLst>
          </a:prstGeom>
          <a:noFill/>
          <a:ln w="444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2534" name="Line 6"/>
          <p:cNvSpPr>
            <a:spLocks noChangeShapeType="1"/>
          </p:cNvSpPr>
          <p:nvPr/>
        </p:nvSpPr>
        <p:spPr bwMode="auto">
          <a:xfrm flipH="1" flipV="1">
            <a:off x="3632689" y="3833815"/>
            <a:ext cx="138112" cy="369887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22535" name="AutoShape 7"/>
          <p:cNvSpPr>
            <a:spLocks/>
          </p:cNvSpPr>
          <p:nvPr/>
        </p:nvSpPr>
        <p:spPr bwMode="auto">
          <a:xfrm rot="-5400000">
            <a:off x="4028769" y="3653634"/>
            <a:ext cx="93663" cy="215900"/>
          </a:xfrm>
          <a:prstGeom prst="leftBracket">
            <a:avLst>
              <a:gd name="adj" fmla="val 0"/>
            </a:avLst>
          </a:prstGeom>
          <a:noFill/>
          <a:ln w="444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2536" name="Line 8"/>
          <p:cNvSpPr>
            <a:spLocks noChangeShapeType="1"/>
          </p:cNvSpPr>
          <p:nvPr/>
        </p:nvSpPr>
        <p:spPr bwMode="auto">
          <a:xfrm flipV="1">
            <a:off x="3921614" y="3833815"/>
            <a:ext cx="138112" cy="369887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22537" name="Text Box 9"/>
          <p:cNvSpPr txBox="1">
            <a:spLocks noChangeArrowheads="1"/>
          </p:cNvSpPr>
          <p:nvPr/>
        </p:nvSpPr>
        <p:spPr bwMode="auto">
          <a:xfrm>
            <a:off x="444500" y="5635625"/>
            <a:ext cx="84359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49263" indent="-449263">
              <a:buClr>
                <a:srgbClr val="008000"/>
              </a:buClr>
              <a:buSzPct val="85000"/>
              <a:buFont typeface="Wingdings" pitchFamily="2" charset="2"/>
              <a:buChar char="u"/>
            </a:pPr>
            <a:r>
              <a:rPr lang="ja-JP" altLang="en-US" sz="2400" dirty="0">
                <a:latin typeface="+mn-lt"/>
                <a:ea typeface="+mn-ea"/>
              </a:rPr>
              <a:t>質問は </a:t>
            </a:r>
            <a:r>
              <a:rPr lang="en-US" altLang="ja-JP" sz="2400" dirty="0" smtClean="0">
                <a:latin typeface="+mn-lt"/>
                <a:ea typeface="+mn-ea"/>
              </a:rPr>
              <a:t>compiler-query-2011@yl.is.s.u-tokyo.ac.jp </a:t>
            </a:r>
            <a:r>
              <a:rPr lang="ja-JP" altLang="en-US" sz="2400" dirty="0">
                <a:latin typeface="+mn-lt"/>
                <a:ea typeface="+mn-ea"/>
              </a:rPr>
              <a:t>まで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dirty="0" smtClean="0"/>
              <a:t>Polymorphism </a:t>
            </a:r>
            <a:r>
              <a:rPr lang="ja-JP" altLang="en-US" dirty="0" smtClean="0"/>
              <a:t>の種類</a:t>
            </a:r>
            <a:endParaRPr lang="en-US" altLang="ja-JP" dirty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ja-JP" altLang="en-US" dirty="0" smtClean="0"/>
              <a:t>大きく分けて </a:t>
            </a:r>
            <a:r>
              <a:rPr lang="en-US" altLang="ja-JP" dirty="0" smtClean="0"/>
              <a:t>3 </a:t>
            </a:r>
            <a:r>
              <a:rPr lang="ja-JP" altLang="en-US" dirty="0" smtClean="0"/>
              <a:t>種類ある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Parametric polymorphism</a:t>
            </a:r>
          </a:p>
          <a:p>
            <a:pPr lvl="1"/>
            <a:r>
              <a:rPr lang="en-US" altLang="ja-JP" dirty="0" err="1" smtClean="0"/>
              <a:t>Subtyping</a:t>
            </a:r>
            <a:r>
              <a:rPr lang="en-US" altLang="ja-JP" dirty="0" smtClean="0"/>
              <a:t> polymorphism</a:t>
            </a:r>
          </a:p>
          <a:p>
            <a:pPr lvl="1"/>
            <a:r>
              <a:rPr lang="en-US" altLang="ja-JP" dirty="0" smtClean="0"/>
              <a:t>Ad-hoc polymorphism (overloading)</a:t>
            </a:r>
          </a:p>
          <a:p>
            <a:pPr eaLnBrk="1" hangingPunct="1">
              <a:buFont typeface="Wingdings" pitchFamily="2" charset="2"/>
              <a:buNone/>
            </a:pPr>
            <a:endParaRPr lang="en-US" altLang="ja-JP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Parametric Polymorphism </a:t>
            </a:r>
            <a:r>
              <a:rPr lang="ja-JP" altLang="en-US" dirty="0" smtClean="0"/>
              <a:t>の例</a:t>
            </a:r>
            <a:r>
              <a:rPr lang="en-US" altLang="ja-JP" dirty="0" smtClean="0"/>
              <a:t>: </a:t>
            </a:r>
            <a:r>
              <a:rPr lang="en-US" altLang="ja-JP" dirty="0" err="1" smtClean="0"/>
              <a:t>OCaml</a:t>
            </a:r>
            <a:endParaRPr lang="en-US" altLang="ja-JP" dirty="0" smtClean="0"/>
          </a:p>
        </p:txBody>
      </p:sp>
      <p:sp>
        <p:nvSpPr>
          <p:cNvPr id="8" name="コンテンツ プレースホルダ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indent="0">
              <a:buNone/>
            </a:pPr>
            <a:endParaRPr lang="en-US" altLang="ja-JP" b="1" dirty="0" smtClean="0">
              <a:latin typeface="Consolas" pitchFamily="49" charset="0"/>
              <a:cs typeface="Consolas" pitchFamily="49" charset="0"/>
            </a:endParaRPr>
          </a:p>
          <a:p>
            <a:pPr lvl="1" indent="0">
              <a:buNone/>
            </a:pPr>
            <a:r>
              <a:rPr lang="en-US" altLang="ja-JP" b="1" dirty="0" smtClean="0">
                <a:latin typeface="Consolas" pitchFamily="49" charset="0"/>
                <a:cs typeface="Consolas" pitchFamily="49" charset="0"/>
              </a:rPr>
              <a:t># let f x = x;;</a:t>
            </a:r>
          </a:p>
          <a:p>
            <a:pPr lvl="1" indent="0">
              <a:buNone/>
            </a:pPr>
            <a:r>
              <a:rPr lang="en-US" altLang="ja-JP" b="1" dirty="0" err="1" smtClean="0">
                <a:latin typeface="Consolas" pitchFamily="49" charset="0"/>
                <a:cs typeface="Consolas" pitchFamily="49" charset="0"/>
              </a:rPr>
              <a:t>val</a:t>
            </a:r>
            <a:r>
              <a:rPr lang="en-US" altLang="ja-JP" b="1" dirty="0" smtClean="0">
                <a:latin typeface="Consolas" pitchFamily="49" charset="0"/>
                <a:cs typeface="Consolas" pitchFamily="49" charset="0"/>
              </a:rPr>
              <a:t> f : 'a -&gt; 'a = &lt;fun&gt;</a:t>
            </a:r>
          </a:p>
          <a:p>
            <a:pPr lvl="1" indent="0">
              <a:buNone/>
            </a:pPr>
            <a:r>
              <a:rPr lang="en-US" altLang="ja-JP" b="1" dirty="0" smtClean="0">
                <a:latin typeface="Consolas" pitchFamily="49" charset="0"/>
                <a:cs typeface="Consolas" pitchFamily="49" charset="0"/>
              </a:rPr>
              <a:t># f 3;;</a:t>
            </a:r>
          </a:p>
          <a:p>
            <a:pPr lvl="1" indent="0">
              <a:buNone/>
            </a:pPr>
            <a:r>
              <a:rPr lang="en-US" altLang="ja-JP" b="1" dirty="0" smtClean="0">
                <a:latin typeface="Consolas" pitchFamily="49" charset="0"/>
                <a:cs typeface="Consolas" pitchFamily="49" charset="0"/>
              </a:rPr>
              <a:t>- : int = 3</a:t>
            </a:r>
          </a:p>
          <a:p>
            <a:pPr lvl="1" indent="0">
              <a:buNone/>
            </a:pPr>
            <a:r>
              <a:rPr lang="en-US" altLang="ja-JP" b="1" dirty="0" smtClean="0">
                <a:latin typeface="Consolas" pitchFamily="49" charset="0"/>
                <a:cs typeface="Consolas" pitchFamily="49" charset="0"/>
              </a:rPr>
              <a:t># f 3.14;;</a:t>
            </a:r>
          </a:p>
          <a:p>
            <a:pPr lvl="1" indent="0">
              <a:buNone/>
            </a:pPr>
            <a:r>
              <a:rPr lang="en-US" altLang="ja-JP" b="1" dirty="0" smtClean="0">
                <a:latin typeface="Consolas" pitchFamily="49" charset="0"/>
                <a:cs typeface="Consolas" pitchFamily="49" charset="0"/>
              </a:rPr>
              <a:t>- : float = 3.14</a:t>
            </a:r>
            <a:endParaRPr kumimoji="1" lang="ja-JP" altLang="en-US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10" name="角丸四角形吹き出し 9"/>
          <p:cNvSpPr/>
          <p:nvPr/>
        </p:nvSpPr>
        <p:spPr>
          <a:xfrm>
            <a:off x="5454650" y="1857364"/>
            <a:ext cx="1260490" cy="514361"/>
          </a:xfrm>
          <a:prstGeom prst="wedgeRoundRectCallout">
            <a:avLst>
              <a:gd name="adj1" fmla="val -132512"/>
              <a:gd name="adj2" fmla="val 125117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型変数</a:t>
            </a:r>
            <a:endParaRPr kumimoji="1" lang="ja-JP" altLang="en-US" sz="2400" dirty="0"/>
          </a:p>
        </p:txBody>
      </p:sp>
      <p:sp>
        <p:nvSpPr>
          <p:cNvPr id="11" name="角丸四角形吹き出し 10"/>
          <p:cNvSpPr/>
          <p:nvPr/>
        </p:nvSpPr>
        <p:spPr>
          <a:xfrm>
            <a:off x="5715008" y="3680448"/>
            <a:ext cx="2971792" cy="612648"/>
          </a:xfrm>
          <a:prstGeom prst="wedgeRoundRectCallout">
            <a:avLst>
              <a:gd name="adj1" fmla="val -148949"/>
              <a:gd name="adj2" fmla="val -92726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2400" b="1" dirty="0" smtClean="0">
                <a:latin typeface="Consolas" pitchFamily="49" charset="0"/>
                <a:cs typeface="Consolas" pitchFamily="49" charset="0"/>
              </a:rPr>
              <a:t>'a</a:t>
            </a:r>
            <a:r>
              <a:rPr lang="en-US" altLang="ja-JP" sz="2400" dirty="0" smtClean="0">
                <a:latin typeface="ＭＳ Ｐゴシック" charset="-128"/>
              </a:rPr>
              <a:t> </a:t>
            </a:r>
            <a:r>
              <a:rPr lang="ja-JP" altLang="en-US" sz="2400" dirty="0" smtClean="0">
                <a:latin typeface="ＭＳ Ｐゴシック" charset="-128"/>
              </a:rPr>
              <a:t>を </a:t>
            </a:r>
            <a:r>
              <a:rPr lang="en-US" altLang="ja-JP" sz="2400" b="1" dirty="0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altLang="ja-JP" sz="2400" dirty="0" smtClean="0">
                <a:latin typeface="ＭＳ Ｐゴシック" charset="-128"/>
              </a:rPr>
              <a:t> </a:t>
            </a:r>
            <a:r>
              <a:rPr lang="ja-JP" altLang="en-US" sz="2400" dirty="0" smtClean="0"/>
              <a:t>で置換</a:t>
            </a:r>
            <a:endParaRPr lang="ja-JP" altLang="en-US" sz="2400" dirty="0"/>
          </a:p>
        </p:txBody>
      </p:sp>
      <p:sp>
        <p:nvSpPr>
          <p:cNvPr id="12" name="角丸四角形吹き出し 11"/>
          <p:cNvSpPr/>
          <p:nvPr/>
        </p:nvSpPr>
        <p:spPr>
          <a:xfrm>
            <a:off x="5652120" y="4941168"/>
            <a:ext cx="2971792" cy="612648"/>
          </a:xfrm>
          <a:prstGeom prst="wedgeRoundRectCallout">
            <a:avLst>
              <a:gd name="adj1" fmla="val -128650"/>
              <a:gd name="adj2" fmla="val -129003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2400" b="1" dirty="0" smtClean="0">
                <a:latin typeface="Consolas" pitchFamily="49" charset="0"/>
                <a:cs typeface="Consolas" pitchFamily="49" charset="0"/>
              </a:rPr>
              <a:t>'a</a:t>
            </a:r>
            <a:r>
              <a:rPr lang="en-US" altLang="ja-JP" sz="2400" dirty="0" smtClean="0">
                <a:latin typeface="ＭＳ Ｐゴシック" charset="-128"/>
              </a:rPr>
              <a:t> </a:t>
            </a:r>
            <a:r>
              <a:rPr lang="ja-JP" altLang="en-US" sz="2400" dirty="0" smtClean="0">
                <a:latin typeface="ＭＳ Ｐゴシック" charset="-128"/>
              </a:rPr>
              <a:t>を </a:t>
            </a:r>
            <a:r>
              <a:rPr lang="en-US" altLang="ja-JP" sz="2400" b="1" dirty="0" smtClean="0">
                <a:latin typeface="Consolas" pitchFamily="49" charset="0"/>
                <a:cs typeface="Consolas" pitchFamily="49" charset="0"/>
              </a:rPr>
              <a:t>float</a:t>
            </a:r>
            <a:r>
              <a:rPr lang="en-US" altLang="ja-JP" sz="2400" dirty="0" smtClean="0">
                <a:latin typeface="ＭＳ Ｐゴシック" charset="-128"/>
              </a:rPr>
              <a:t> </a:t>
            </a:r>
            <a:r>
              <a:rPr lang="ja-JP" altLang="en-US" sz="2400" dirty="0" smtClean="0"/>
              <a:t>で置換</a:t>
            </a:r>
            <a:endParaRPr lang="ja-JP" altLang="en-US" sz="2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Parametric Polymorphism </a:t>
            </a:r>
            <a:r>
              <a:rPr lang="ja-JP" altLang="en-US" dirty="0" smtClean="0"/>
              <a:t>の例</a:t>
            </a:r>
            <a:r>
              <a:rPr lang="en-US" altLang="ja-JP" dirty="0" smtClean="0"/>
              <a:t>: C++</a:t>
            </a:r>
          </a:p>
        </p:txBody>
      </p:sp>
      <p:sp>
        <p:nvSpPr>
          <p:cNvPr id="7" name="コンテンツ プレースホルダ 6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1" indent="0">
              <a:buNone/>
            </a:pPr>
            <a:r>
              <a:rPr lang="en-US" altLang="ja-JP" b="1" dirty="0" smtClean="0">
                <a:latin typeface="Consolas" pitchFamily="49" charset="0"/>
                <a:cs typeface="Consolas" pitchFamily="49" charset="0"/>
              </a:rPr>
              <a:t>template &lt;class T&gt;</a:t>
            </a:r>
          </a:p>
          <a:p>
            <a:pPr lvl="1" indent="0">
              <a:buNone/>
            </a:pPr>
            <a:r>
              <a:rPr lang="en-US" altLang="ja-JP" b="1" dirty="0" smtClean="0">
                <a:latin typeface="Consolas" pitchFamily="49" charset="0"/>
                <a:cs typeface="Consolas" pitchFamily="49" charset="0"/>
              </a:rPr>
              <a:t>class stack {</a:t>
            </a:r>
          </a:p>
          <a:p>
            <a:pPr lvl="1" indent="0">
              <a:buNone/>
            </a:pPr>
            <a:r>
              <a:rPr lang="en-US" altLang="ja-JP" b="1" dirty="0" smtClean="0">
                <a:latin typeface="Consolas" pitchFamily="49" charset="0"/>
                <a:cs typeface="Consolas" pitchFamily="49" charset="0"/>
              </a:rPr>
              <a:t>  T *v, *p; int </a:t>
            </a:r>
            <a:r>
              <a:rPr lang="en-US" altLang="ja-JP" b="1" dirty="0" err="1" smtClean="0">
                <a:latin typeface="Consolas" pitchFamily="49" charset="0"/>
                <a:cs typeface="Consolas" pitchFamily="49" charset="0"/>
              </a:rPr>
              <a:t>sz</a:t>
            </a:r>
            <a:r>
              <a:rPr lang="en-US" altLang="ja-JP" b="1" dirty="0" smtClean="0">
                <a:latin typeface="Consolas" pitchFamily="49" charset="0"/>
                <a:cs typeface="Consolas" pitchFamily="49" charset="0"/>
              </a:rPr>
              <a:t>;</a:t>
            </a:r>
          </a:p>
          <a:p>
            <a:pPr lvl="1" indent="0">
              <a:buNone/>
            </a:pPr>
            <a:r>
              <a:rPr lang="en-US" altLang="ja-JP" b="1" dirty="0" smtClean="0">
                <a:latin typeface="Consolas" pitchFamily="49" charset="0"/>
                <a:cs typeface="Consolas" pitchFamily="49" charset="0"/>
              </a:rPr>
              <a:t>public:</a:t>
            </a:r>
          </a:p>
          <a:p>
            <a:pPr lvl="1" indent="0">
              <a:buNone/>
            </a:pPr>
            <a:r>
              <a:rPr lang="en-US" altLang="ja-JP" b="1" dirty="0" smtClean="0">
                <a:latin typeface="Consolas" pitchFamily="49" charset="0"/>
                <a:cs typeface="Consolas" pitchFamily="49" charset="0"/>
              </a:rPr>
              <a:t>  stack(int s) { v = p = new T[</a:t>
            </a:r>
            <a:r>
              <a:rPr lang="en-US" altLang="ja-JP" b="1" dirty="0" err="1" smtClean="0">
                <a:latin typeface="Consolas" pitchFamily="49" charset="0"/>
                <a:cs typeface="Consolas" pitchFamily="49" charset="0"/>
              </a:rPr>
              <a:t>sz</a:t>
            </a:r>
            <a:r>
              <a:rPr lang="en-US" altLang="ja-JP" b="1" dirty="0" smtClean="0">
                <a:latin typeface="Consolas" pitchFamily="49" charset="0"/>
                <a:cs typeface="Consolas" pitchFamily="49" charset="0"/>
              </a:rPr>
              <a:t>=s]; }</a:t>
            </a:r>
          </a:p>
          <a:p>
            <a:pPr lvl="1" indent="0">
              <a:buNone/>
            </a:pPr>
            <a:r>
              <a:rPr lang="en-US" altLang="ja-JP" b="1" dirty="0" smtClean="0">
                <a:latin typeface="Consolas" pitchFamily="49" charset="0"/>
                <a:cs typeface="Consolas" pitchFamily="49" charset="0"/>
              </a:rPr>
              <a:t>  void push(T a) { *p++ = a; }</a:t>
            </a:r>
          </a:p>
          <a:p>
            <a:pPr lvl="1" indent="0">
              <a:buNone/>
            </a:pPr>
            <a:r>
              <a:rPr lang="en-US" altLang="ja-JP" b="1" dirty="0" smtClean="0">
                <a:latin typeface="Consolas" pitchFamily="49" charset="0"/>
                <a:cs typeface="Consolas" pitchFamily="49" charset="0"/>
              </a:rPr>
              <a:t>  T pop() { return *--p; }</a:t>
            </a:r>
          </a:p>
          <a:p>
            <a:pPr lvl="1" indent="0">
              <a:buNone/>
            </a:pPr>
            <a:r>
              <a:rPr lang="en-US" altLang="ja-JP" b="1" dirty="0" smtClean="0">
                <a:latin typeface="Consolas" pitchFamily="49" charset="0"/>
                <a:cs typeface="Consolas" pitchFamily="49" charset="0"/>
              </a:rPr>
              <a:t>  int size() const { return p - v; }</a:t>
            </a:r>
          </a:p>
          <a:p>
            <a:pPr lvl="1" indent="0">
              <a:buNone/>
            </a:pPr>
            <a:r>
              <a:rPr lang="en-US" altLang="ja-JP" b="1" dirty="0" smtClean="0">
                <a:latin typeface="Consolas" pitchFamily="49" charset="0"/>
                <a:cs typeface="Consolas" pitchFamily="49" charset="0"/>
              </a:rPr>
              <a:t>};</a:t>
            </a:r>
            <a:endParaRPr kumimoji="1" lang="ja-JP" altLang="en-US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5" name="角丸四角形吹き出し 4"/>
          <p:cNvSpPr/>
          <p:nvPr/>
        </p:nvSpPr>
        <p:spPr>
          <a:xfrm>
            <a:off x="5916625" y="2165350"/>
            <a:ext cx="1260490" cy="514361"/>
          </a:xfrm>
          <a:prstGeom prst="wedgeRoundRectCallout">
            <a:avLst>
              <a:gd name="adj1" fmla="val -176420"/>
              <a:gd name="adj2" fmla="val -83065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型変数</a:t>
            </a:r>
            <a:endParaRPr kumimoji="1" lang="ja-JP" altLang="en-US" sz="2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altLang="ja-JP" sz="3800" smtClean="0"/>
              <a:t>Parametric Polymorphism </a:t>
            </a:r>
            <a:r>
              <a:rPr lang="ja-JP" altLang="en-US" sz="3800" smtClean="0"/>
              <a:t>を</a:t>
            </a:r>
            <a:br>
              <a:rPr lang="ja-JP" altLang="en-US" sz="3800" smtClean="0"/>
            </a:br>
            <a:r>
              <a:rPr lang="ja-JP" altLang="en-US" sz="3800" smtClean="0"/>
              <a:t>実現する上での問題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ja-JP" dirty="0" smtClean="0"/>
              <a:t>Polymorphic </a:t>
            </a:r>
            <a:r>
              <a:rPr lang="ja-JP" altLang="en-US" dirty="0" smtClean="0"/>
              <a:t>な変数のサイズを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コンパイル時に決定できない場合がある</a:t>
            </a:r>
          </a:p>
          <a:p>
            <a:pPr eaLnBrk="1" hangingPunct="1">
              <a:spcBef>
                <a:spcPct val="40000"/>
              </a:spcBef>
            </a:pPr>
            <a:r>
              <a:rPr lang="ja-JP" altLang="en-US" dirty="0" smtClean="0"/>
              <a:t>例： 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let f x y = (x, y)</a:t>
            </a:r>
          </a:p>
          <a:p>
            <a:pPr lvl="1" eaLnBrk="1" hangingPunct="1"/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x</a:t>
            </a:r>
            <a:r>
              <a:rPr lang="en-US" altLang="ja-JP" dirty="0" smtClean="0"/>
              <a:t> </a:t>
            </a:r>
            <a:r>
              <a:rPr lang="ja-JP" altLang="en-US" dirty="0" smtClean="0"/>
              <a:t>と 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y</a:t>
            </a:r>
            <a:r>
              <a:rPr lang="en-US" altLang="ja-JP" dirty="0" smtClean="0"/>
              <a:t> </a:t>
            </a:r>
            <a:r>
              <a:rPr lang="ja-JP" altLang="en-US" dirty="0" smtClean="0"/>
              <a:t>は </a:t>
            </a:r>
            <a:r>
              <a:rPr lang="en-US" altLang="ja-JP" dirty="0" smtClean="0"/>
              <a:t>16 bit? 32 bit?  64 bit? 128 bit?</a:t>
            </a:r>
          </a:p>
          <a:p>
            <a:pPr lvl="1" eaLnBrk="1" hangingPunct="1"/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x</a:t>
            </a:r>
            <a:r>
              <a:rPr lang="en-US" altLang="ja-JP" dirty="0" smtClean="0"/>
              <a:t> </a:t>
            </a:r>
            <a:r>
              <a:rPr lang="ja-JP" altLang="en-US" dirty="0" smtClean="0"/>
              <a:t>と 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y</a:t>
            </a:r>
            <a:r>
              <a:rPr lang="en-US" altLang="ja-JP" dirty="0" smtClean="0"/>
              <a:t> </a:t>
            </a:r>
            <a:r>
              <a:rPr lang="ja-JP" altLang="en-US" dirty="0" smtClean="0"/>
              <a:t>はどのレジスタで渡される</a:t>
            </a:r>
            <a:r>
              <a:rPr lang="en-US" altLang="ja-JP" dirty="0" smtClean="0"/>
              <a:t>?</a:t>
            </a:r>
          </a:p>
          <a:p>
            <a:pPr lvl="2"/>
            <a:r>
              <a:rPr lang="ja-JP" altLang="en-US" dirty="0" smtClean="0"/>
              <a:t>整数レジスタ</a:t>
            </a:r>
            <a:r>
              <a:rPr lang="en-US" altLang="ja-JP" dirty="0" smtClean="0"/>
              <a:t>? </a:t>
            </a:r>
            <a:r>
              <a:rPr lang="ja-JP" altLang="en-US" dirty="0" smtClean="0"/>
              <a:t>浮動小数点数レジスタ</a:t>
            </a:r>
            <a:r>
              <a:rPr lang="en-US" altLang="ja-JP" dirty="0" smtClean="0"/>
              <a:t>?</a:t>
            </a:r>
          </a:p>
          <a:p>
            <a:pPr lvl="1" eaLnBrk="1" hangingPunct="1"/>
            <a:r>
              <a:rPr lang="ja-JP" altLang="en-US" dirty="0" smtClean="0"/>
              <a:t>作られるタプルのサイズは</a:t>
            </a:r>
            <a:r>
              <a:rPr lang="en-US" altLang="ja-JP" dirty="0" smtClean="0"/>
              <a:t>?</a:t>
            </a:r>
            <a:r>
              <a:rPr lang="en-US" altLang="ja-JP" dirty="0" smtClean="0">
                <a:latin typeface="Courier New" pitchFamily="49" charset="0"/>
              </a:rPr>
              <a:t>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altLang="ja-JP" dirty="0" smtClean="0"/>
              <a:t>Parametric Polymorphism </a:t>
            </a:r>
            <a:r>
              <a:rPr lang="ja-JP" altLang="en-US" dirty="0" smtClean="0"/>
              <a:t>の実装法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ja-JP" altLang="en-US" dirty="0" smtClean="0"/>
              <a:t>ここでは</a:t>
            </a:r>
            <a:r>
              <a:rPr lang="en-US" altLang="ja-JP" dirty="0" smtClean="0"/>
              <a:t> 3 </a:t>
            </a:r>
            <a:r>
              <a:rPr lang="ja-JP" altLang="en-US" dirty="0" smtClean="0"/>
              <a:t>通り説明する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Boxing</a:t>
            </a:r>
          </a:p>
          <a:p>
            <a:pPr lvl="1"/>
            <a:r>
              <a:rPr lang="en-US" altLang="ja-JP" dirty="0" smtClean="0"/>
              <a:t>Expansion (Function Cloning)</a:t>
            </a:r>
          </a:p>
          <a:p>
            <a:pPr lvl="1"/>
            <a:r>
              <a:rPr lang="en-US" altLang="ja-JP" dirty="0" smtClean="0"/>
              <a:t>Type-passing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mtClean="0"/>
              <a:t>Boxing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84313"/>
            <a:ext cx="8229600" cy="4997450"/>
          </a:xfrm>
        </p:spPr>
        <p:txBody>
          <a:bodyPr>
            <a:normAutofit/>
          </a:bodyPr>
          <a:lstStyle/>
          <a:p>
            <a:pPr eaLnBrk="1" hangingPunct="1"/>
            <a:r>
              <a:rPr lang="ja-JP" altLang="en-US" dirty="0" smtClean="0"/>
              <a:t>全ての変数が参照を保持するようにする</a:t>
            </a:r>
          </a:p>
          <a:p>
            <a:pPr lvl="1" eaLnBrk="1" hangingPunct="1"/>
            <a:r>
              <a:rPr lang="ja-JP" altLang="en-US" dirty="0" smtClean="0"/>
              <a:t>よって全ての変数は同じサイズ </a:t>
            </a:r>
            <a:r>
              <a:rPr lang="en-US" altLang="ja-JP" dirty="0" smtClean="0"/>
              <a:t>(</a:t>
            </a:r>
            <a:r>
              <a:rPr lang="ja-JP" altLang="en-US" dirty="0" smtClean="0"/>
              <a:t>例</a:t>
            </a:r>
            <a:r>
              <a:rPr lang="en-US" altLang="ja-JP" dirty="0" smtClean="0"/>
              <a:t>: 32 bit)</a:t>
            </a:r>
          </a:p>
          <a:p>
            <a:pPr eaLnBrk="1" hangingPunct="1"/>
            <a:r>
              <a:rPr lang="ja-JP" altLang="en-US" dirty="0" smtClean="0"/>
              <a:t>データは参照の先の </a:t>
            </a:r>
            <a:r>
              <a:rPr lang="en-US" altLang="ja-JP" dirty="0" smtClean="0"/>
              <a:t>“box” </a:t>
            </a:r>
            <a:r>
              <a:rPr lang="ja-JP" altLang="en-US" dirty="0" smtClean="0"/>
              <a:t>の中に置く</a:t>
            </a:r>
          </a:p>
          <a:p>
            <a:pPr eaLnBrk="1" hangingPunct="1"/>
            <a:endParaRPr lang="en-US" altLang="ja-JP" dirty="0" smtClean="0"/>
          </a:p>
          <a:p>
            <a:pPr eaLnBrk="1" hangingPunct="1"/>
            <a:endParaRPr lang="en-US" altLang="ja-JP" dirty="0" smtClean="0"/>
          </a:p>
          <a:p>
            <a:pPr eaLnBrk="1" hangingPunct="1"/>
            <a:endParaRPr lang="en-US" altLang="ja-JP" dirty="0" smtClean="0"/>
          </a:p>
          <a:p>
            <a:pPr eaLnBrk="1" hangingPunct="1"/>
            <a:r>
              <a:rPr lang="ja-JP" altLang="en-US" dirty="0" smtClean="0"/>
              <a:t>単純な実装ではオーバヘッドが大きい</a:t>
            </a:r>
          </a:p>
          <a:p>
            <a:pPr lvl="1" eaLnBrk="1" hangingPunct="1"/>
            <a:r>
              <a:rPr lang="ja-JP" altLang="en-US" dirty="0" smtClean="0"/>
              <a:t>「関数をまたがない範囲で受け渡される値には </a:t>
            </a:r>
            <a:r>
              <a:rPr lang="en-US" altLang="ja-JP" dirty="0" smtClean="0"/>
              <a:t>box </a:t>
            </a:r>
            <a:r>
              <a:rPr lang="ja-JP" altLang="en-US" dirty="0" smtClean="0"/>
              <a:t>を作らない」 などの最適化が考えられる</a:t>
            </a: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1079500" y="3357562"/>
            <a:ext cx="3968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800" b="1" dirty="0">
                <a:latin typeface="Consolas" pitchFamily="49" charset="0"/>
                <a:cs typeface="Consolas" pitchFamily="49" charset="0"/>
              </a:rPr>
              <a:t>x</a:t>
            </a:r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1979613" y="4083049"/>
            <a:ext cx="1439862" cy="509588"/>
          </a:xfrm>
          <a:prstGeom prst="rect">
            <a:avLst/>
          </a:prstGeom>
          <a:solidFill>
            <a:srgbClr val="CCFFCC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 sz="2800" b="1" dirty="0">
                <a:latin typeface="Consolas" pitchFamily="49" charset="0"/>
                <a:cs typeface="Consolas" pitchFamily="49" charset="0"/>
              </a:rPr>
              <a:t>34</a:t>
            </a:r>
          </a:p>
        </p:txBody>
      </p:sp>
      <p:sp>
        <p:nvSpPr>
          <p:cNvPr id="14342" name="Line 6"/>
          <p:cNvSpPr>
            <a:spLocks noChangeShapeType="1"/>
          </p:cNvSpPr>
          <p:nvPr/>
        </p:nvSpPr>
        <p:spPr bwMode="auto">
          <a:xfrm>
            <a:off x="1449388" y="3716337"/>
            <a:ext cx="530225" cy="3667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4032250" y="3367087"/>
            <a:ext cx="3968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800" b="1" dirty="0">
                <a:latin typeface="Consolas" pitchFamily="49" charset="0"/>
                <a:cs typeface="Consolas" pitchFamily="49" charset="0"/>
              </a:rPr>
              <a:t>y</a:t>
            </a:r>
          </a:p>
        </p:txBody>
      </p:sp>
      <p:sp>
        <p:nvSpPr>
          <p:cNvPr id="14344" name="Rectangle 8"/>
          <p:cNvSpPr>
            <a:spLocks noChangeArrowheads="1"/>
          </p:cNvSpPr>
          <p:nvPr/>
        </p:nvSpPr>
        <p:spPr bwMode="auto">
          <a:xfrm>
            <a:off x="4932363" y="4092574"/>
            <a:ext cx="2879725" cy="509588"/>
          </a:xfrm>
          <a:prstGeom prst="rect">
            <a:avLst/>
          </a:prstGeom>
          <a:solidFill>
            <a:srgbClr val="CCFFCC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 sz="2800" b="1" dirty="0">
                <a:latin typeface="Consolas" pitchFamily="49" charset="0"/>
                <a:cs typeface="Consolas" pitchFamily="49" charset="0"/>
              </a:rPr>
              <a:t>1.23</a:t>
            </a:r>
          </a:p>
        </p:txBody>
      </p:sp>
      <p:sp>
        <p:nvSpPr>
          <p:cNvPr id="14345" name="Line 9"/>
          <p:cNvSpPr>
            <a:spLocks noChangeShapeType="1"/>
          </p:cNvSpPr>
          <p:nvPr/>
        </p:nvSpPr>
        <p:spPr bwMode="auto">
          <a:xfrm>
            <a:off x="4402138" y="3716337"/>
            <a:ext cx="530225" cy="37623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arrow" w="lg" len="lg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4346" name="Line 11"/>
          <p:cNvSpPr>
            <a:spLocks noChangeShapeType="1"/>
          </p:cNvSpPr>
          <p:nvPr/>
        </p:nvSpPr>
        <p:spPr bwMode="auto">
          <a:xfrm>
            <a:off x="6372225" y="4092574"/>
            <a:ext cx="0" cy="500063"/>
          </a:xfrm>
          <a:prstGeom prst="line">
            <a:avLst/>
          </a:prstGeom>
          <a:noFill/>
          <a:ln w="9525">
            <a:solidFill>
              <a:srgbClr val="333333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dirty="0" smtClean="0"/>
              <a:t>Expansion (Function Cloning)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179512" y="1600200"/>
            <a:ext cx="8686800" cy="4525963"/>
          </a:xfrm>
        </p:spPr>
        <p:txBody>
          <a:bodyPr/>
          <a:lstStyle/>
          <a:p>
            <a:pPr eaLnBrk="1" hangingPunct="1"/>
            <a:r>
              <a:rPr lang="ja-JP" altLang="en-US" dirty="0" smtClean="0"/>
              <a:t>関数の呼出し箇所における実引数の型に応じて</a:t>
            </a:r>
            <a:br>
              <a:rPr lang="ja-JP" altLang="en-US" dirty="0" smtClean="0"/>
            </a:br>
            <a:r>
              <a:rPr lang="ja-JP" altLang="en-US" dirty="0" smtClean="0"/>
              <a:t>関数の複製を作るようにする</a:t>
            </a: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1397028" y="2743200"/>
            <a:ext cx="441659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3000" b="1" dirty="0">
                <a:latin typeface="Consolas" pitchFamily="49" charset="0"/>
                <a:cs typeface="Consolas" pitchFamily="49" charset="0"/>
              </a:rPr>
              <a:t>let f x = x</a:t>
            </a:r>
          </a:p>
          <a:p>
            <a:r>
              <a:rPr lang="en-US" altLang="ja-JP" sz="3000" b="1" dirty="0">
                <a:latin typeface="Consolas" pitchFamily="49" charset="0"/>
                <a:cs typeface="Consolas" pitchFamily="49" charset="0"/>
              </a:rPr>
              <a:t>let t = (f 2, f 3.4)</a:t>
            </a: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1397028" y="4518025"/>
            <a:ext cx="6532558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3000" b="1" dirty="0">
                <a:latin typeface="Consolas" pitchFamily="49" charset="0"/>
                <a:cs typeface="Consolas" pitchFamily="49" charset="0"/>
              </a:rPr>
              <a:t>let </a:t>
            </a:r>
            <a:r>
              <a:rPr lang="en-US" altLang="ja-JP" sz="3000" b="1" dirty="0" err="1">
                <a:latin typeface="Consolas" pitchFamily="49" charset="0"/>
                <a:cs typeface="Consolas" pitchFamily="49" charset="0"/>
              </a:rPr>
              <a:t>f_int</a:t>
            </a:r>
            <a:r>
              <a:rPr lang="en-US" altLang="ja-JP" sz="3000" b="1" dirty="0">
                <a:latin typeface="Consolas" pitchFamily="49" charset="0"/>
                <a:cs typeface="Consolas" pitchFamily="49" charset="0"/>
              </a:rPr>
              <a:t> (x : int) = x</a:t>
            </a:r>
          </a:p>
          <a:p>
            <a:r>
              <a:rPr lang="en-US" altLang="ja-JP" sz="3000" b="1" dirty="0">
                <a:latin typeface="Consolas" pitchFamily="49" charset="0"/>
                <a:cs typeface="Consolas" pitchFamily="49" charset="0"/>
              </a:rPr>
              <a:t>let </a:t>
            </a:r>
            <a:r>
              <a:rPr lang="en-US" altLang="ja-JP" sz="3000" b="1" dirty="0" err="1">
                <a:latin typeface="Consolas" pitchFamily="49" charset="0"/>
                <a:cs typeface="Consolas" pitchFamily="49" charset="0"/>
              </a:rPr>
              <a:t>f_float</a:t>
            </a:r>
            <a:r>
              <a:rPr lang="en-US" altLang="ja-JP" sz="3000" b="1" dirty="0">
                <a:latin typeface="Consolas" pitchFamily="49" charset="0"/>
                <a:cs typeface="Consolas" pitchFamily="49" charset="0"/>
              </a:rPr>
              <a:t> (x : float) = x</a:t>
            </a:r>
          </a:p>
          <a:p>
            <a:r>
              <a:rPr lang="en-US" altLang="ja-JP" sz="3000" b="1" dirty="0">
                <a:latin typeface="Consolas" pitchFamily="49" charset="0"/>
                <a:cs typeface="Consolas" pitchFamily="49" charset="0"/>
              </a:rPr>
              <a:t>let t = (</a:t>
            </a:r>
            <a:r>
              <a:rPr lang="en-US" altLang="ja-JP" sz="3000" b="1" dirty="0" err="1">
                <a:latin typeface="Consolas" pitchFamily="49" charset="0"/>
                <a:cs typeface="Consolas" pitchFamily="49" charset="0"/>
              </a:rPr>
              <a:t>f_int</a:t>
            </a:r>
            <a:r>
              <a:rPr lang="en-US" altLang="ja-JP" sz="3000" b="1" dirty="0">
                <a:latin typeface="Consolas" pitchFamily="49" charset="0"/>
                <a:cs typeface="Consolas" pitchFamily="49" charset="0"/>
              </a:rPr>
              <a:t> 2, </a:t>
            </a:r>
            <a:r>
              <a:rPr lang="en-US" altLang="ja-JP" sz="3000" b="1" dirty="0" err="1">
                <a:latin typeface="Consolas" pitchFamily="49" charset="0"/>
                <a:cs typeface="Consolas" pitchFamily="49" charset="0"/>
              </a:rPr>
              <a:t>f_float</a:t>
            </a:r>
            <a:r>
              <a:rPr lang="en-US" altLang="ja-JP" sz="3000" b="1" dirty="0">
                <a:latin typeface="Consolas" pitchFamily="49" charset="0"/>
                <a:cs typeface="Consolas" pitchFamily="49" charset="0"/>
              </a:rPr>
              <a:t> 3.4)</a:t>
            </a:r>
          </a:p>
        </p:txBody>
      </p:sp>
      <p:sp>
        <p:nvSpPr>
          <p:cNvPr id="15366" name="AutoShape 6"/>
          <p:cNvSpPr>
            <a:spLocks noChangeArrowheads="1"/>
          </p:cNvSpPr>
          <p:nvPr/>
        </p:nvSpPr>
        <p:spPr bwMode="auto">
          <a:xfrm>
            <a:off x="4103688" y="3836988"/>
            <a:ext cx="936625" cy="623887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FF6600"/>
          </a:solidFill>
          <a:ln w="19050">
            <a:solidFill>
              <a:srgbClr val="C85000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ja-JP" alt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a:style>
    </a:sp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1551</TotalTime>
  <Words>1415</Words>
  <Application>Microsoft Macintosh PowerPoint</Application>
  <PresentationFormat>画面に合わせる (4:3)</PresentationFormat>
  <Paragraphs>243</Paragraphs>
  <Slides>23</Slides>
  <Notes>2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23</vt:i4>
      </vt:variant>
    </vt:vector>
  </HeadingPairs>
  <TitlesOfParts>
    <vt:vector size="24" baseType="lpstr">
      <vt:lpstr>Office テーマ</vt:lpstr>
      <vt:lpstr>コンパイラ演習 第 7 回 (2011/11/24)</vt:lpstr>
      <vt:lpstr>今日の内容</vt:lpstr>
      <vt:lpstr>Polymorphism の種類</vt:lpstr>
      <vt:lpstr>Parametric Polymorphism の例: OCaml</vt:lpstr>
      <vt:lpstr>Parametric Polymorphism の例: C++</vt:lpstr>
      <vt:lpstr>Parametric Polymorphism を 実現する上での問題</vt:lpstr>
      <vt:lpstr>Parametric Polymorphism の実装法</vt:lpstr>
      <vt:lpstr>Boxing</vt:lpstr>
      <vt:lpstr>Expansion (Function Cloning)</vt:lpstr>
      <vt:lpstr>Type-passing</vt:lpstr>
      <vt:lpstr>Subtyping Polymorphism の例: OCaml</vt:lpstr>
      <vt:lpstr>Subtyping Polymorphism の例: C++</vt:lpstr>
      <vt:lpstr>Subtyping Polymorphism の実装</vt:lpstr>
      <vt:lpstr>Ad-hoc Polymorphism の例: C, C++</vt:lpstr>
      <vt:lpstr>Ad-hoc Polymorphism の例: OCaml</vt:lpstr>
      <vt:lpstr>Ad-hoc Polymorphism の実装</vt:lpstr>
      <vt:lpstr>Haskell での ad-hoc polymorphism: type class</vt:lpstr>
      <vt:lpstr>Type class の簡単なコンパイル方法</vt:lpstr>
      <vt:lpstr>共通課題</vt:lpstr>
      <vt:lpstr>共通課題 1</vt:lpstr>
      <vt:lpstr>共通課題 2</vt:lpstr>
      <vt:lpstr>コンパイラ係向け課題</vt:lpstr>
      <vt:lpstr>課題の提出先と締め切り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コンパイラ演習 第 7 回</dc:title>
  <dc:creator>tsuzuki</dc:creator>
  <cp:lastModifiedBy>T</cp:lastModifiedBy>
  <cp:revision>372</cp:revision>
  <dcterms:created xsi:type="dcterms:W3CDTF">2010-11-17T01:05:18Z</dcterms:created>
  <dcterms:modified xsi:type="dcterms:W3CDTF">2011-11-21T04:25:28Z</dcterms:modified>
</cp:coreProperties>
</file>