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handoutMasterIdLst>
    <p:handoutMasterId r:id="rId33"/>
  </p:handoutMasterIdLst>
  <p:sldIdLst>
    <p:sldId id="307" r:id="rId2"/>
    <p:sldId id="257" r:id="rId3"/>
    <p:sldId id="308" r:id="rId4"/>
    <p:sldId id="284" r:id="rId5"/>
    <p:sldId id="282" r:id="rId6"/>
    <p:sldId id="283" r:id="rId7"/>
    <p:sldId id="286" r:id="rId8"/>
    <p:sldId id="287" r:id="rId9"/>
    <p:sldId id="288" r:id="rId10"/>
    <p:sldId id="289" r:id="rId11"/>
    <p:sldId id="290" r:id="rId12"/>
    <p:sldId id="310" r:id="rId13"/>
    <p:sldId id="291" r:id="rId14"/>
    <p:sldId id="293" r:id="rId15"/>
    <p:sldId id="292" r:id="rId16"/>
    <p:sldId id="294" r:id="rId17"/>
    <p:sldId id="295" r:id="rId18"/>
    <p:sldId id="296" r:id="rId19"/>
    <p:sldId id="297" r:id="rId20"/>
    <p:sldId id="298" r:id="rId21"/>
    <p:sldId id="309" r:id="rId22"/>
    <p:sldId id="299" r:id="rId23"/>
    <p:sldId id="301" r:id="rId24"/>
    <p:sldId id="313" r:id="rId25"/>
    <p:sldId id="302" r:id="rId26"/>
    <p:sldId id="303" r:id="rId27"/>
    <p:sldId id="311" r:id="rId28"/>
    <p:sldId id="304" r:id="rId29"/>
    <p:sldId id="312" r:id="rId30"/>
    <p:sldId id="275" r:id="rId31"/>
    <p:sldId id="305" r:id="rId32"/>
  </p:sldIdLst>
  <p:sldSz cx="9144000" cy="6858000" type="screen4x3"/>
  <p:notesSz cx="6778625" cy="9910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400"/>
    <a:srgbClr val="FF0000"/>
    <a:srgbClr val="DFDDFF"/>
    <a:srgbClr val="FFC8C8"/>
    <a:srgbClr val="00C800"/>
    <a:srgbClr val="00FF00"/>
    <a:srgbClr val="E6E6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88" autoAdjust="0"/>
    <p:restoredTop sz="93700" autoAdjust="0"/>
  </p:normalViewPr>
  <p:slideViewPr>
    <p:cSldViewPr snapToObjects="1">
      <p:cViewPr varScale="1">
        <p:scale>
          <a:sx n="73" d="100"/>
          <a:sy n="73" d="100"/>
        </p:scale>
        <p:origin x="-2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6" y="153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D104C-C4C4-434F-98E2-74FB331D41A9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FDD9D-8080-4872-8FD3-3405A1C1831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48808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4AAF0-0FFC-47CB-92A4-8082CD043A7F}" type="datetimeFigureOut">
              <a:rPr kumimoji="1" lang="ja-JP" altLang="en-US" smtClean="0"/>
              <a:pPr/>
              <a:t>2011/11/15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14797-B757-4F65-9B90-037E86F1529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6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smtClean="0"/>
              <a:t>2011/11/17)</a:t>
            </a:r>
            <a:endParaRPr lang="ja-JP" altLang="en-US" dirty="0" smtClean="0"/>
          </a:p>
        </p:txBody>
      </p:sp>
      <p:sp>
        <p:nvSpPr>
          <p:cNvPr id="4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23246"/>
            <a:ext cx="6400800" cy="3195231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晃一　野瀬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貴史　前田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茂樹　池尻 拓朗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資秀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　佐藤 春旗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英二郎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GB" sz="3800" smtClean="0"/>
              <a:t>何がいけなかったのか</a:t>
            </a:r>
            <a:r>
              <a:rPr lang="en-GB" altLang="ja-JP" sz="3800" smtClean="0"/>
              <a:t>?</a:t>
            </a:r>
            <a:br>
              <a:rPr lang="en-GB" altLang="ja-JP" sz="3800" smtClean="0"/>
            </a:br>
            <a:r>
              <a:rPr lang="ja-JP" altLang="en-GB" sz="3800" smtClean="0"/>
              <a:t>どうすればよいのか</a:t>
            </a:r>
            <a:r>
              <a:rPr lang="en-GB" altLang="ja-JP" sz="3800" smtClean="0"/>
              <a:t>?</a:t>
            </a:r>
            <a:endParaRPr lang="en-US" altLang="ja-JP" sz="38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問題の原因： 末尾呼出し直後の地点に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律義にリターンしている</a:t>
            </a:r>
          </a:p>
          <a:p>
            <a:pPr lvl="1" eaLnBrk="1" hangingPunct="1"/>
            <a:r>
              <a:rPr lang="ja-JP" altLang="en-US" dirty="0" smtClean="0"/>
              <a:t>時間的に無駄</a:t>
            </a:r>
          </a:p>
          <a:p>
            <a:pPr lvl="2" eaLnBrk="1" hangingPunct="1"/>
            <a:r>
              <a:rPr lang="ja-JP" altLang="en-US" dirty="0" smtClean="0"/>
              <a:t>何もしない地点へわざわざリターン</a:t>
            </a:r>
          </a:p>
          <a:p>
            <a:pPr lvl="1" eaLnBrk="1" hangingPunct="1"/>
            <a:r>
              <a:rPr lang="ja-JP" altLang="en-US" dirty="0" smtClean="0"/>
              <a:t>空間的にも無駄</a:t>
            </a:r>
          </a:p>
          <a:p>
            <a:pPr lvl="2" eaLnBrk="1" hangingPunct="1"/>
            <a:r>
              <a:rPr lang="ja-JP" altLang="en-US" dirty="0" smtClean="0"/>
              <a:t>いちいち戻り番地を退避</a:t>
            </a:r>
          </a:p>
          <a:p>
            <a:pPr eaLnBrk="1" hangingPunct="1"/>
            <a:r>
              <a:rPr lang="ja-JP" altLang="en-US" dirty="0" smtClean="0"/>
              <a:t>することがないなら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呼出し元に直接飛べばよい！</a:t>
            </a:r>
          </a:p>
          <a:p>
            <a:pPr lvl="1" eaLnBrk="1" hangingPunct="1"/>
            <a:r>
              <a:rPr lang="ja-JP" altLang="en-US" dirty="0" smtClean="0"/>
              <a:t>コンパイラで末尾呼出しを認識し最適化する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末尾呼出し最適化の例</a:t>
            </a:r>
            <a:r>
              <a:rPr lang="en-US" altLang="ja-JP" dirty="0" smtClean="0"/>
              <a:t>: before</a:t>
            </a:r>
            <a:endParaRPr lang="ja-JP" altLang="en-US" dirty="0" smtClean="0"/>
          </a:p>
        </p:txBody>
      </p:sp>
      <p:sp>
        <p:nvSpPr>
          <p:cNvPr id="14339" name="AutoShape 4"/>
          <p:cNvSpPr>
            <a:spLocks noChangeArrowheads="1"/>
          </p:cNvSpPr>
          <p:nvPr/>
        </p:nvSpPr>
        <p:spPr bwMode="auto">
          <a:xfrm>
            <a:off x="695325" y="1355725"/>
            <a:ext cx="2674938" cy="17430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</a:pPr>
            <a:endParaRPr lang="en-US" altLang="ja-JP" sz="1200" b="1"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let f x = 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...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(g 8) - 3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...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3470275" y="3421063"/>
            <a:ext cx="2674938" cy="10953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</a:pPr>
            <a:endParaRPr lang="en-US" altLang="ja-JP" sz="800" b="1"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let g x = 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h (x + 1)</a:t>
            </a: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6246813" y="4840288"/>
            <a:ext cx="2674937" cy="10953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</a:pPr>
            <a:endParaRPr lang="en-US" altLang="ja-JP" sz="800" b="1"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let h x = 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x * 2</a:t>
            </a:r>
          </a:p>
        </p:txBody>
      </p:sp>
      <p:sp>
        <p:nvSpPr>
          <p:cNvPr id="14342" name="Freeform 7"/>
          <p:cNvSpPr>
            <a:spLocks/>
          </p:cNvSpPr>
          <p:nvPr/>
        </p:nvSpPr>
        <p:spPr bwMode="auto">
          <a:xfrm>
            <a:off x="3225800" y="2435225"/>
            <a:ext cx="1239838" cy="1214438"/>
          </a:xfrm>
          <a:custGeom>
            <a:avLst/>
            <a:gdLst>
              <a:gd name="T0" fmla="*/ 0 w 817"/>
              <a:gd name="T1" fmla="*/ 0 h 589"/>
              <a:gd name="T2" fmla="*/ 827065 w 817"/>
              <a:gd name="T3" fmla="*/ 373197 h 589"/>
              <a:gd name="T4" fmla="*/ 1239838 w 817"/>
              <a:gd name="T5" fmla="*/ 1214438 h 589"/>
              <a:gd name="T6" fmla="*/ 0 60000 65536"/>
              <a:gd name="T7" fmla="*/ 0 60000 65536"/>
              <a:gd name="T8" fmla="*/ 0 60000 65536"/>
              <a:gd name="T9" fmla="*/ 0 w 817"/>
              <a:gd name="T10" fmla="*/ 0 h 589"/>
              <a:gd name="T11" fmla="*/ 817 w 817"/>
              <a:gd name="T12" fmla="*/ 589 h 5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7" h="589">
                <a:moveTo>
                  <a:pt x="0" y="0"/>
                </a:moveTo>
                <a:cubicBezTo>
                  <a:pt x="204" y="41"/>
                  <a:pt x="409" y="83"/>
                  <a:pt x="545" y="181"/>
                </a:cubicBezTo>
                <a:cubicBezTo>
                  <a:pt x="681" y="279"/>
                  <a:pt x="749" y="434"/>
                  <a:pt x="817" y="58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3" name="Freeform 8"/>
          <p:cNvSpPr>
            <a:spLocks/>
          </p:cNvSpPr>
          <p:nvPr/>
        </p:nvSpPr>
        <p:spPr bwMode="auto">
          <a:xfrm>
            <a:off x="5962650" y="4192588"/>
            <a:ext cx="1241425" cy="838200"/>
          </a:xfrm>
          <a:custGeom>
            <a:avLst/>
            <a:gdLst>
              <a:gd name="T0" fmla="*/ 0 w 817"/>
              <a:gd name="T1" fmla="*/ 0 h 589"/>
              <a:gd name="T2" fmla="*/ 828123 w 817"/>
              <a:gd name="T3" fmla="*/ 257579 h 589"/>
              <a:gd name="T4" fmla="*/ 1241425 w 817"/>
              <a:gd name="T5" fmla="*/ 838200 h 589"/>
              <a:gd name="T6" fmla="*/ 0 60000 65536"/>
              <a:gd name="T7" fmla="*/ 0 60000 65536"/>
              <a:gd name="T8" fmla="*/ 0 60000 65536"/>
              <a:gd name="T9" fmla="*/ 0 w 817"/>
              <a:gd name="T10" fmla="*/ 0 h 589"/>
              <a:gd name="T11" fmla="*/ 817 w 817"/>
              <a:gd name="T12" fmla="*/ 589 h 5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7" h="589">
                <a:moveTo>
                  <a:pt x="0" y="0"/>
                </a:moveTo>
                <a:cubicBezTo>
                  <a:pt x="204" y="41"/>
                  <a:pt x="409" y="83"/>
                  <a:pt x="545" y="181"/>
                </a:cubicBezTo>
                <a:cubicBezTo>
                  <a:pt x="681" y="279"/>
                  <a:pt x="749" y="434"/>
                  <a:pt x="817" y="58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4" name="Freeform 9"/>
          <p:cNvSpPr>
            <a:spLocks/>
          </p:cNvSpPr>
          <p:nvPr/>
        </p:nvSpPr>
        <p:spPr bwMode="auto">
          <a:xfrm>
            <a:off x="4643438" y="4840288"/>
            <a:ext cx="1968500" cy="1074737"/>
          </a:xfrm>
          <a:custGeom>
            <a:avLst/>
            <a:gdLst>
              <a:gd name="T0" fmla="*/ 4589463 w 2891"/>
              <a:gd name="T1" fmla="*/ 2978150 h 1945"/>
              <a:gd name="T2" fmla="*/ 1393825 w 2891"/>
              <a:gd name="T3" fmla="*/ 2203450 h 1945"/>
              <a:gd name="T4" fmla="*/ 0 w 2891"/>
              <a:gd name="T5" fmla="*/ 0 h 1945"/>
              <a:gd name="T6" fmla="*/ 0 60000 65536"/>
              <a:gd name="T7" fmla="*/ 0 60000 65536"/>
              <a:gd name="T8" fmla="*/ 0 60000 65536"/>
              <a:gd name="T9" fmla="*/ 0 w 2891"/>
              <a:gd name="T10" fmla="*/ 0 h 1945"/>
              <a:gd name="T11" fmla="*/ 2891 w 2891"/>
              <a:gd name="T12" fmla="*/ 1945 h 19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1" h="1945">
                <a:moveTo>
                  <a:pt x="2891" y="1876"/>
                </a:moveTo>
                <a:cubicBezTo>
                  <a:pt x="2464" y="1879"/>
                  <a:pt x="1520" y="1945"/>
                  <a:pt x="878" y="1388"/>
                </a:cubicBezTo>
                <a:cubicBezTo>
                  <a:pt x="236" y="831"/>
                  <a:pt x="94" y="283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5" name="AutoShape 13"/>
          <p:cNvSpPr>
            <a:spLocks noChangeArrowheads="1"/>
          </p:cNvSpPr>
          <p:nvPr/>
        </p:nvSpPr>
        <p:spPr bwMode="auto">
          <a:xfrm>
            <a:off x="254000" y="5495925"/>
            <a:ext cx="3535363" cy="1050925"/>
          </a:xfrm>
          <a:prstGeom prst="wedgeRoundRectCallout">
            <a:avLst>
              <a:gd name="adj1" fmla="val 61341"/>
              <a:gd name="adj2" fmla="val -87233"/>
              <a:gd name="adj3" fmla="val 16667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ja-JP" altLang="en-US" sz="2000" dirty="0" smtClean="0"/>
              <a:t>最適化する前は律義に</a:t>
            </a:r>
            <a:r>
              <a:rPr lang="en-US" altLang="ja-JP" sz="2000" dirty="0" smtClean="0"/>
              <a:t>g</a:t>
            </a:r>
            <a:r>
              <a:rPr lang="ja-JP" altLang="en-US" sz="2000" dirty="0" smtClean="0"/>
              <a:t>に戻っているのでもったいない</a:t>
            </a:r>
            <a:endParaRPr lang="ja-JP" altLang="en-US" sz="2000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460492" y="3211519"/>
            <a:ext cx="1968500" cy="1074737"/>
          </a:xfrm>
          <a:custGeom>
            <a:avLst/>
            <a:gdLst>
              <a:gd name="T0" fmla="*/ 4589463 w 2891"/>
              <a:gd name="T1" fmla="*/ 2978150 h 1945"/>
              <a:gd name="T2" fmla="*/ 1393825 w 2891"/>
              <a:gd name="T3" fmla="*/ 2203450 h 1945"/>
              <a:gd name="T4" fmla="*/ 0 w 2891"/>
              <a:gd name="T5" fmla="*/ 0 h 1945"/>
              <a:gd name="T6" fmla="*/ 0 60000 65536"/>
              <a:gd name="T7" fmla="*/ 0 60000 65536"/>
              <a:gd name="T8" fmla="*/ 0 60000 65536"/>
              <a:gd name="T9" fmla="*/ 0 w 2891"/>
              <a:gd name="T10" fmla="*/ 0 h 1945"/>
              <a:gd name="T11" fmla="*/ 2891 w 2891"/>
              <a:gd name="T12" fmla="*/ 1945 h 19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1" h="1945">
                <a:moveTo>
                  <a:pt x="2891" y="1876"/>
                </a:moveTo>
                <a:cubicBezTo>
                  <a:pt x="2464" y="1879"/>
                  <a:pt x="1520" y="1945"/>
                  <a:pt x="878" y="1388"/>
                </a:cubicBezTo>
                <a:cubicBezTo>
                  <a:pt x="236" y="831"/>
                  <a:pt x="94" y="283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末尾呼出し最適化の例</a:t>
            </a:r>
            <a:r>
              <a:rPr lang="en-US" altLang="ja-JP" dirty="0" smtClean="0"/>
              <a:t>: after</a:t>
            </a:r>
            <a:endParaRPr lang="ja-JP" altLang="en-US" dirty="0" smtClean="0"/>
          </a:p>
        </p:txBody>
      </p:sp>
      <p:sp>
        <p:nvSpPr>
          <p:cNvPr id="14339" name="AutoShape 4"/>
          <p:cNvSpPr>
            <a:spLocks noChangeArrowheads="1"/>
          </p:cNvSpPr>
          <p:nvPr/>
        </p:nvSpPr>
        <p:spPr bwMode="auto">
          <a:xfrm>
            <a:off x="695325" y="1355725"/>
            <a:ext cx="2674938" cy="17430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</a:pPr>
            <a:endParaRPr lang="en-US" altLang="ja-JP" sz="1200" b="1"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let f x = 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...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(g 8) - 3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...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3470275" y="3421063"/>
            <a:ext cx="2674938" cy="10953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</a:pPr>
            <a:endParaRPr lang="en-US" altLang="ja-JP" sz="800" b="1"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let g x = 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h (x + 1)</a:t>
            </a: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6246813" y="4840288"/>
            <a:ext cx="2674937" cy="10953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</a:pPr>
            <a:endParaRPr lang="en-US" altLang="ja-JP" sz="800" b="1"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let h x = </a:t>
            </a:r>
          </a:p>
          <a:p>
            <a:pPr>
              <a:lnSpc>
                <a:spcPct val="95000"/>
              </a:lnSpc>
            </a:pPr>
            <a:r>
              <a:rPr lang="en-US" altLang="ja-JP" sz="2800" b="1">
                <a:latin typeface="Courier New" pitchFamily="49" charset="0"/>
              </a:rPr>
              <a:t>  x * 2</a:t>
            </a:r>
          </a:p>
        </p:txBody>
      </p:sp>
      <p:sp>
        <p:nvSpPr>
          <p:cNvPr id="14342" name="Freeform 7"/>
          <p:cNvSpPr>
            <a:spLocks/>
          </p:cNvSpPr>
          <p:nvPr/>
        </p:nvSpPr>
        <p:spPr bwMode="auto">
          <a:xfrm>
            <a:off x="3225800" y="2435225"/>
            <a:ext cx="1239838" cy="1214438"/>
          </a:xfrm>
          <a:custGeom>
            <a:avLst/>
            <a:gdLst>
              <a:gd name="T0" fmla="*/ 0 w 817"/>
              <a:gd name="T1" fmla="*/ 0 h 589"/>
              <a:gd name="T2" fmla="*/ 827065 w 817"/>
              <a:gd name="T3" fmla="*/ 373197 h 589"/>
              <a:gd name="T4" fmla="*/ 1239838 w 817"/>
              <a:gd name="T5" fmla="*/ 1214438 h 589"/>
              <a:gd name="T6" fmla="*/ 0 60000 65536"/>
              <a:gd name="T7" fmla="*/ 0 60000 65536"/>
              <a:gd name="T8" fmla="*/ 0 60000 65536"/>
              <a:gd name="T9" fmla="*/ 0 w 817"/>
              <a:gd name="T10" fmla="*/ 0 h 589"/>
              <a:gd name="T11" fmla="*/ 817 w 817"/>
              <a:gd name="T12" fmla="*/ 589 h 5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7" h="589">
                <a:moveTo>
                  <a:pt x="0" y="0"/>
                </a:moveTo>
                <a:cubicBezTo>
                  <a:pt x="204" y="41"/>
                  <a:pt x="409" y="83"/>
                  <a:pt x="545" y="181"/>
                </a:cubicBezTo>
                <a:cubicBezTo>
                  <a:pt x="681" y="279"/>
                  <a:pt x="749" y="434"/>
                  <a:pt x="817" y="58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3" name="Freeform 8"/>
          <p:cNvSpPr>
            <a:spLocks/>
          </p:cNvSpPr>
          <p:nvPr/>
        </p:nvSpPr>
        <p:spPr bwMode="auto">
          <a:xfrm>
            <a:off x="5962650" y="4192588"/>
            <a:ext cx="1241425" cy="838200"/>
          </a:xfrm>
          <a:custGeom>
            <a:avLst/>
            <a:gdLst>
              <a:gd name="T0" fmla="*/ 0 w 817"/>
              <a:gd name="T1" fmla="*/ 0 h 589"/>
              <a:gd name="T2" fmla="*/ 828123 w 817"/>
              <a:gd name="T3" fmla="*/ 257579 h 589"/>
              <a:gd name="T4" fmla="*/ 1241425 w 817"/>
              <a:gd name="T5" fmla="*/ 838200 h 589"/>
              <a:gd name="T6" fmla="*/ 0 60000 65536"/>
              <a:gd name="T7" fmla="*/ 0 60000 65536"/>
              <a:gd name="T8" fmla="*/ 0 60000 65536"/>
              <a:gd name="T9" fmla="*/ 0 w 817"/>
              <a:gd name="T10" fmla="*/ 0 h 589"/>
              <a:gd name="T11" fmla="*/ 817 w 817"/>
              <a:gd name="T12" fmla="*/ 589 h 5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7" h="589">
                <a:moveTo>
                  <a:pt x="0" y="0"/>
                </a:moveTo>
                <a:cubicBezTo>
                  <a:pt x="204" y="41"/>
                  <a:pt x="409" y="83"/>
                  <a:pt x="545" y="181"/>
                </a:cubicBezTo>
                <a:cubicBezTo>
                  <a:pt x="681" y="279"/>
                  <a:pt x="749" y="434"/>
                  <a:pt x="817" y="58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4" name="Freeform 9"/>
          <p:cNvSpPr>
            <a:spLocks/>
          </p:cNvSpPr>
          <p:nvPr/>
        </p:nvSpPr>
        <p:spPr bwMode="auto">
          <a:xfrm>
            <a:off x="2022475" y="2827338"/>
            <a:ext cx="4589463" cy="3087687"/>
          </a:xfrm>
          <a:custGeom>
            <a:avLst/>
            <a:gdLst>
              <a:gd name="T0" fmla="*/ 4589463 w 2891"/>
              <a:gd name="T1" fmla="*/ 2978150 h 1945"/>
              <a:gd name="T2" fmla="*/ 1393825 w 2891"/>
              <a:gd name="T3" fmla="*/ 2203450 h 1945"/>
              <a:gd name="T4" fmla="*/ 0 w 2891"/>
              <a:gd name="T5" fmla="*/ 0 h 1945"/>
              <a:gd name="T6" fmla="*/ 0 60000 65536"/>
              <a:gd name="T7" fmla="*/ 0 60000 65536"/>
              <a:gd name="T8" fmla="*/ 0 60000 65536"/>
              <a:gd name="T9" fmla="*/ 0 w 2891"/>
              <a:gd name="T10" fmla="*/ 0 h 1945"/>
              <a:gd name="T11" fmla="*/ 2891 w 2891"/>
              <a:gd name="T12" fmla="*/ 1945 h 19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1" h="1945">
                <a:moveTo>
                  <a:pt x="2891" y="1876"/>
                </a:moveTo>
                <a:cubicBezTo>
                  <a:pt x="2464" y="1879"/>
                  <a:pt x="1520" y="1945"/>
                  <a:pt x="878" y="1388"/>
                </a:cubicBezTo>
                <a:cubicBezTo>
                  <a:pt x="236" y="831"/>
                  <a:pt x="94" y="283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5" name="AutoShape 13"/>
          <p:cNvSpPr>
            <a:spLocks noChangeArrowheads="1"/>
          </p:cNvSpPr>
          <p:nvPr/>
        </p:nvSpPr>
        <p:spPr bwMode="auto">
          <a:xfrm>
            <a:off x="254000" y="5495925"/>
            <a:ext cx="3116263" cy="1050925"/>
          </a:xfrm>
          <a:prstGeom prst="wedgeRoundRectCallout">
            <a:avLst>
              <a:gd name="adj1" fmla="val 43653"/>
              <a:gd name="adj2" fmla="val -105053"/>
              <a:gd name="adj3" fmla="val 16667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ja-JP" altLang="en-US" sz="2800" dirty="0"/>
              <a:t>大元の</a:t>
            </a:r>
            <a:r>
              <a:rPr lang="ja-JP" altLang="en-US" sz="2800" dirty="0" smtClean="0"/>
              <a:t>呼出し</a:t>
            </a:r>
            <a:r>
              <a:rPr lang="ja-JP" altLang="en-US" sz="2800" dirty="0"/>
              <a:t>元に</a:t>
            </a:r>
            <a:br>
              <a:rPr lang="ja-JP" altLang="en-US" sz="2800" dirty="0"/>
            </a:br>
            <a:r>
              <a:rPr lang="ja-JP" altLang="en-US" sz="2800" dirty="0"/>
              <a:t>直接リターン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末尾呼出し最適化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末尾呼出し時の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無駄なジャンプ・退避を除去する</a:t>
            </a:r>
          </a:p>
          <a:p>
            <a:pPr eaLnBrk="1" hangingPunct="1">
              <a:spcBef>
                <a:spcPct val="80000"/>
              </a:spcBef>
            </a:pPr>
            <a:r>
              <a:rPr lang="en-US" altLang="ja-JP" dirty="0" smtClean="0"/>
              <a:t>cf. </a:t>
            </a:r>
            <a:r>
              <a:rPr lang="ja-JP" altLang="en-US" dirty="0" smtClean="0"/>
              <a:t>自己末尾</a:t>
            </a:r>
            <a:r>
              <a:rPr lang="ja-JP" altLang="en-US" dirty="0" smtClean="0"/>
              <a:t>再帰</a:t>
            </a:r>
          </a:p>
          <a:p>
            <a:pPr lvl="1" eaLnBrk="1" hangingPunct="1"/>
            <a:r>
              <a:rPr lang="ja-JP" altLang="en-US" dirty="0" smtClean="0"/>
              <a:t>関数の最後の処理が自分自身の再帰呼び出し</a:t>
            </a:r>
          </a:p>
          <a:p>
            <a:pPr lvl="2"/>
            <a:r>
              <a:rPr lang="ja-JP" altLang="en-US" dirty="0" smtClean="0"/>
              <a:t>末尾呼出し最適化により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単なるループに変換できる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call </a:t>
            </a:r>
            <a:r>
              <a:rPr lang="ja-JP" altLang="en-US" smtClean="0"/>
              <a:t>の直後にリターンする場合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800"/>
              </a:spcBef>
            </a:pPr>
            <a:r>
              <a:rPr lang="en-US" altLang="ja-JP" smtClean="0"/>
              <a:t>call </a:t>
            </a:r>
            <a:r>
              <a:rPr lang="ja-JP" altLang="en-US" smtClean="0"/>
              <a:t>をただのジャンプにできる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03213" y="2997200"/>
            <a:ext cx="3527425" cy="26543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  save(R</a:t>
            </a:r>
            <a:r>
              <a:rPr lang="en-US" altLang="ja-JP" sz="2800" b="1" baseline="-25000">
                <a:latin typeface="Courier New" pitchFamily="49" charset="0"/>
              </a:rPr>
              <a:t>ret</a:t>
            </a:r>
            <a:r>
              <a:rPr lang="en-US" altLang="ja-JP" sz="2800" b="1">
                <a:latin typeface="Courier New" pitchFamily="49" charset="0"/>
              </a:rPr>
              <a:t>)</a:t>
            </a:r>
          </a:p>
          <a:p>
            <a:r>
              <a:rPr lang="en-US" altLang="ja-JP" sz="2800" b="1">
                <a:latin typeface="Courier New" pitchFamily="49" charset="0"/>
              </a:rPr>
              <a:t>  add R</a:t>
            </a:r>
            <a:r>
              <a:rPr lang="en-US" altLang="ja-JP" sz="2800" b="1" baseline="-25000">
                <a:latin typeface="Courier New" pitchFamily="49" charset="0"/>
              </a:rPr>
              <a:t>sp</a:t>
            </a:r>
            <a:r>
              <a:rPr lang="en-US" altLang="ja-JP" sz="2800" b="1">
                <a:latin typeface="Courier New" pitchFamily="49" charset="0"/>
              </a:rPr>
              <a:t>, </a:t>
            </a:r>
            <a:r>
              <a:rPr lang="en-US" altLang="ja-JP" sz="2800" b="1" i="1">
                <a:latin typeface="Courier New" pitchFamily="49" charset="0"/>
              </a:rPr>
              <a:t>n</a:t>
            </a:r>
            <a:r>
              <a:rPr lang="en-US" altLang="ja-JP" sz="2800" b="1">
                <a:latin typeface="Courier New" pitchFamily="49" charset="0"/>
              </a:rPr>
              <a:t>, R</a:t>
            </a:r>
            <a:r>
              <a:rPr lang="en-US" altLang="ja-JP" sz="2800" b="1" baseline="-25000">
                <a:latin typeface="Courier New" pitchFamily="49" charset="0"/>
              </a:rPr>
              <a:t>sp</a:t>
            </a:r>
          </a:p>
          <a:p>
            <a:r>
              <a:rPr lang="en-US" altLang="ja-JP" sz="2800" b="1">
                <a:latin typeface="Courier New" pitchFamily="49" charset="0"/>
              </a:rPr>
              <a:t>  bl L</a:t>
            </a:r>
            <a:r>
              <a:rPr lang="en-US" altLang="ja-JP" sz="2800" b="1" baseline="-25000">
                <a:latin typeface="Courier New" pitchFamily="49" charset="0"/>
              </a:rPr>
              <a:t>f</a:t>
            </a:r>
          </a:p>
          <a:p>
            <a:r>
              <a:rPr lang="en-US" altLang="ja-JP" sz="2800" b="1">
                <a:latin typeface="Courier New" pitchFamily="49" charset="0"/>
              </a:rPr>
              <a:t>  sub R</a:t>
            </a:r>
            <a:r>
              <a:rPr lang="en-US" altLang="ja-JP" sz="2800" b="1" baseline="-25000">
                <a:latin typeface="Courier New" pitchFamily="49" charset="0"/>
              </a:rPr>
              <a:t>sp</a:t>
            </a:r>
            <a:r>
              <a:rPr lang="en-US" altLang="ja-JP" sz="2800" b="1">
                <a:latin typeface="Courier New" pitchFamily="49" charset="0"/>
              </a:rPr>
              <a:t>, </a:t>
            </a:r>
            <a:r>
              <a:rPr lang="en-US" altLang="ja-JP" sz="2800" b="1" i="1">
                <a:latin typeface="Courier New" pitchFamily="49" charset="0"/>
              </a:rPr>
              <a:t>n</a:t>
            </a:r>
            <a:r>
              <a:rPr lang="en-US" altLang="ja-JP" sz="2800" b="1">
                <a:latin typeface="Courier New" pitchFamily="49" charset="0"/>
              </a:rPr>
              <a:t>, R</a:t>
            </a:r>
            <a:r>
              <a:rPr lang="en-US" altLang="ja-JP" sz="2800" b="1" baseline="-25000">
                <a:latin typeface="Courier New" pitchFamily="49" charset="0"/>
              </a:rPr>
              <a:t>sp</a:t>
            </a:r>
          </a:p>
          <a:p>
            <a:r>
              <a:rPr lang="en-US" altLang="ja-JP" sz="2800" b="1">
                <a:latin typeface="Courier New" pitchFamily="49" charset="0"/>
              </a:rPr>
              <a:t>  restore(R</a:t>
            </a:r>
            <a:r>
              <a:rPr lang="en-US" altLang="ja-JP" sz="2800" b="1" baseline="-25000">
                <a:latin typeface="Courier New" pitchFamily="49" charset="0"/>
              </a:rPr>
              <a:t>ret</a:t>
            </a:r>
            <a:r>
              <a:rPr lang="en-US" altLang="ja-JP" sz="2800" b="1">
                <a:latin typeface="Courier New" pitchFamily="49" charset="0"/>
              </a:rPr>
              <a:t>)</a:t>
            </a:r>
          </a:p>
          <a:p>
            <a:r>
              <a:rPr lang="en-US" altLang="ja-JP" sz="2800" b="1">
                <a:latin typeface="Courier New" pitchFamily="49" charset="0"/>
              </a:rPr>
              <a:t>  blr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289550" y="3949708"/>
            <a:ext cx="3527425" cy="51911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  b L</a:t>
            </a:r>
            <a:r>
              <a:rPr lang="en-US" altLang="ja-JP" sz="2800" b="1" baseline="-25000">
                <a:latin typeface="Courier New" pitchFamily="49" charset="0"/>
              </a:rPr>
              <a:t>f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4030663" y="3778258"/>
            <a:ext cx="1082675" cy="865188"/>
          </a:xfrm>
          <a:prstGeom prst="rightArrow">
            <a:avLst>
              <a:gd name="adj1" fmla="val 38917"/>
              <a:gd name="adj2" fmla="val 48624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if </a:t>
            </a:r>
            <a:r>
              <a:rPr lang="ja-JP" altLang="en-US" smtClean="0"/>
              <a:t>の直後にリターンする場合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800"/>
              </a:spcBef>
            </a:pPr>
            <a:r>
              <a:rPr lang="ja-JP" altLang="en-US" dirty="0" smtClean="0"/>
              <a:t>合流する必要はない</a:t>
            </a:r>
            <a:endParaRPr lang="en-US" altLang="ja-JP" dirty="0" smtClean="0"/>
          </a:p>
          <a:p>
            <a:pPr lvl="1">
              <a:spcBef>
                <a:spcPts val="800"/>
              </a:spcBef>
            </a:pPr>
            <a:r>
              <a:rPr lang="ja-JP" altLang="en-US" dirty="0" smtClean="0"/>
              <a:t>下の例では</a:t>
            </a:r>
            <a:r>
              <a:rPr lang="en-US" altLang="ja-JP" dirty="0" smtClean="0"/>
              <a:t>L2</a:t>
            </a:r>
            <a:r>
              <a:rPr lang="ja-JP" altLang="en-US" dirty="0" smtClean="0"/>
              <a:t>に飛ばずに</a:t>
            </a:r>
            <a:r>
              <a:rPr lang="en-US" altLang="ja-JP" dirty="0" err="1" smtClean="0"/>
              <a:t>blr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eaLnBrk="1" hangingPunct="1">
              <a:spcBef>
                <a:spcPts val="800"/>
              </a:spcBef>
              <a:buNone/>
            </a:pPr>
            <a:endParaRPr lang="ja-JP" altLang="en-US" dirty="0" smtClean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03213" y="2928934"/>
            <a:ext cx="3536950" cy="35083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 err="1">
                <a:latin typeface="Courier New" pitchFamily="49" charset="0"/>
              </a:rPr>
              <a:t>cmp</a:t>
            </a:r>
            <a:r>
              <a:rPr lang="en-US" altLang="ja-JP" sz="2800" b="1" dirty="0">
                <a:latin typeface="Courier New" pitchFamily="49" charset="0"/>
              </a:rPr>
              <a:t> c0, x, y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 err="1">
                <a:latin typeface="Courier New" pitchFamily="49" charset="0"/>
              </a:rPr>
              <a:t>bg</a:t>
            </a:r>
            <a:r>
              <a:rPr lang="en-US" altLang="ja-JP" sz="2800" b="1" dirty="0">
                <a:latin typeface="Courier New" pitchFamily="49" charset="0"/>
              </a:rPr>
              <a:t> c0, L1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>
                <a:latin typeface="Times New Roman" pitchFamily="18" charset="0"/>
              </a:rPr>
              <a:t>... </a:t>
            </a:r>
            <a:r>
              <a:rPr lang="en-US" altLang="ja-JP" sz="2800" b="1" i="1" dirty="0">
                <a:latin typeface="Courier New" pitchFamily="49" charset="0"/>
              </a:rPr>
              <a:t>then</a:t>
            </a:r>
            <a:r>
              <a:rPr lang="en-US" altLang="ja-JP" sz="2800" b="1" i="1" dirty="0">
                <a:latin typeface="Times New Roman" pitchFamily="18" charset="0"/>
              </a:rPr>
              <a:t> </a:t>
            </a:r>
            <a:r>
              <a:rPr lang="en-US" altLang="ja-JP" sz="2800" b="1" i="1" dirty="0">
                <a:latin typeface="Courier New" pitchFamily="49" charset="0"/>
              </a:rPr>
              <a:t>clause</a:t>
            </a:r>
            <a:r>
              <a:rPr lang="en-US" altLang="ja-JP" sz="2800" b="1" dirty="0">
                <a:latin typeface="Times New Roman" pitchFamily="18" charset="0"/>
              </a:rPr>
              <a:t> ...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u="sng" dirty="0">
                <a:uFill>
                  <a:solidFill>
                    <a:srgbClr val="FF0000"/>
                  </a:solidFill>
                </a:uFill>
                <a:latin typeface="Courier New" pitchFamily="49" charset="0"/>
              </a:rPr>
              <a:t>b L2</a:t>
            </a:r>
          </a:p>
          <a:p>
            <a:r>
              <a:rPr lang="en-US" altLang="ja-JP" sz="2800" b="1" dirty="0">
                <a:latin typeface="Courier New" pitchFamily="49" charset="0"/>
              </a:rPr>
              <a:t>L1: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i="1" dirty="0">
                <a:latin typeface="Times New Roman" pitchFamily="18" charset="0"/>
              </a:rPr>
              <a:t>... </a:t>
            </a:r>
            <a:r>
              <a:rPr lang="en-US" altLang="ja-JP" sz="2800" b="1" i="1" dirty="0">
                <a:latin typeface="Courier New" pitchFamily="49" charset="0"/>
              </a:rPr>
              <a:t>else</a:t>
            </a:r>
            <a:r>
              <a:rPr lang="en-US" altLang="ja-JP" sz="2800" b="1" i="1" dirty="0">
                <a:latin typeface="Times New Roman" pitchFamily="18" charset="0"/>
              </a:rPr>
              <a:t> </a:t>
            </a:r>
            <a:r>
              <a:rPr lang="en-US" altLang="ja-JP" sz="2800" b="1" i="1" dirty="0">
                <a:latin typeface="Courier New" pitchFamily="49" charset="0"/>
              </a:rPr>
              <a:t>clause</a:t>
            </a:r>
            <a:r>
              <a:rPr lang="en-US" altLang="ja-JP" sz="2800" b="1" i="1" dirty="0">
                <a:latin typeface="Times New Roman" pitchFamily="18" charset="0"/>
              </a:rPr>
              <a:t> ...</a:t>
            </a:r>
          </a:p>
          <a:p>
            <a:r>
              <a:rPr lang="en-US" altLang="ja-JP" sz="2800" b="1" dirty="0">
                <a:latin typeface="Courier New" pitchFamily="49" charset="0"/>
              </a:rPr>
              <a:t>L2: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 err="1">
                <a:latin typeface="Courier New" pitchFamily="49" charset="0"/>
              </a:rPr>
              <a:t>blr</a:t>
            </a:r>
            <a:endParaRPr lang="en-US" altLang="ja-JP" sz="2800" b="1" dirty="0">
              <a:latin typeface="Courier New" pitchFamily="49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289550" y="2928934"/>
            <a:ext cx="3536950" cy="308133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 err="1">
                <a:latin typeface="Courier New" pitchFamily="49" charset="0"/>
              </a:rPr>
              <a:t>cmp</a:t>
            </a:r>
            <a:r>
              <a:rPr lang="en-US" altLang="ja-JP" sz="2800" b="1" dirty="0">
                <a:latin typeface="Courier New" pitchFamily="49" charset="0"/>
              </a:rPr>
              <a:t> c0, x, y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 err="1">
                <a:latin typeface="Courier New" pitchFamily="49" charset="0"/>
              </a:rPr>
              <a:t>bg</a:t>
            </a:r>
            <a:r>
              <a:rPr lang="en-US" altLang="ja-JP" sz="2800" b="1" dirty="0">
                <a:latin typeface="Courier New" pitchFamily="49" charset="0"/>
              </a:rPr>
              <a:t> c0, L1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>
                <a:latin typeface="Times New Roman" pitchFamily="18" charset="0"/>
              </a:rPr>
              <a:t>... </a:t>
            </a:r>
            <a:r>
              <a:rPr lang="en-US" altLang="ja-JP" sz="2800" b="1" i="1" dirty="0">
                <a:latin typeface="Courier New" pitchFamily="49" charset="0"/>
              </a:rPr>
              <a:t>then</a:t>
            </a:r>
            <a:r>
              <a:rPr lang="en-US" altLang="ja-JP" sz="2800" b="1" i="1" dirty="0">
                <a:latin typeface="Times New Roman" pitchFamily="18" charset="0"/>
              </a:rPr>
              <a:t> </a:t>
            </a:r>
            <a:r>
              <a:rPr lang="en-US" altLang="ja-JP" sz="2800" b="1" i="1" dirty="0">
                <a:latin typeface="Courier New" pitchFamily="49" charset="0"/>
              </a:rPr>
              <a:t>clause</a:t>
            </a:r>
            <a:r>
              <a:rPr lang="en-US" altLang="ja-JP" sz="2800" b="1" dirty="0">
                <a:latin typeface="Times New Roman" pitchFamily="18" charset="0"/>
              </a:rPr>
              <a:t> ...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u="sng" dirty="0" err="1">
                <a:uFill>
                  <a:solidFill>
                    <a:srgbClr val="FF0000"/>
                  </a:solidFill>
                </a:uFill>
                <a:latin typeface="Courier New" pitchFamily="49" charset="0"/>
              </a:rPr>
              <a:t>blr</a:t>
            </a:r>
            <a:endParaRPr lang="en-US" altLang="ja-JP" sz="2800" b="1" u="sng" dirty="0">
              <a:uFill>
                <a:solidFill>
                  <a:srgbClr val="FF0000"/>
                </a:solidFill>
              </a:uFill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L1:</a:t>
            </a: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i="1" dirty="0">
                <a:latin typeface="Times New Roman" pitchFamily="18" charset="0"/>
              </a:rPr>
              <a:t>... </a:t>
            </a:r>
            <a:r>
              <a:rPr lang="en-US" altLang="ja-JP" sz="2800" b="1" i="1" dirty="0">
                <a:latin typeface="Courier New" pitchFamily="49" charset="0"/>
              </a:rPr>
              <a:t>else</a:t>
            </a:r>
            <a:r>
              <a:rPr lang="en-US" altLang="ja-JP" sz="2800" b="1" i="1" dirty="0">
                <a:latin typeface="Times New Roman" pitchFamily="18" charset="0"/>
              </a:rPr>
              <a:t> </a:t>
            </a:r>
            <a:r>
              <a:rPr lang="en-US" altLang="ja-JP" sz="2800" b="1" i="1" dirty="0">
                <a:latin typeface="Courier New" pitchFamily="49" charset="0"/>
              </a:rPr>
              <a:t>clause</a:t>
            </a:r>
            <a:r>
              <a:rPr lang="en-US" altLang="ja-JP" sz="2800" b="1" i="1" dirty="0">
                <a:latin typeface="Times New Roman" pitchFamily="18" charset="0"/>
              </a:rPr>
              <a:t> ...</a:t>
            </a:r>
            <a:endParaRPr lang="en-US" altLang="ja-JP" sz="28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  </a:t>
            </a:r>
            <a:r>
              <a:rPr lang="en-US" altLang="ja-JP" sz="2800" b="1" dirty="0" err="1">
                <a:latin typeface="Courier New" pitchFamily="49" charset="0"/>
              </a:rPr>
              <a:t>blr</a:t>
            </a:r>
            <a:endParaRPr lang="en-US" altLang="ja-JP" sz="2800" b="1" dirty="0">
              <a:latin typeface="Courier New" pitchFamily="49" charset="0"/>
            </a:endParaRP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4030663" y="4286237"/>
            <a:ext cx="1082675" cy="865188"/>
          </a:xfrm>
          <a:prstGeom prst="rightArrow">
            <a:avLst>
              <a:gd name="adj1" fmla="val 38917"/>
              <a:gd name="adj2" fmla="val 48624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末尾呼出し最適化の実装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アセンブリに変換する際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変換中の式が末尾にあるかどうかを管理</a:t>
            </a:r>
            <a:r>
              <a:rPr lang="en-US" altLang="ja-JP" dirty="0" smtClean="0"/>
              <a:t>(emit.ml)</a:t>
            </a:r>
            <a:endParaRPr lang="ja-JP" altLang="en-US" dirty="0" smtClean="0"/>
          </a:p>
          <a:p>
            <a:pPr lvl="1" eaLnBrk="1" hangingPunct="1"/>
            <a:r>
              <a:rPr lang="en-US" altLang="ja-JP" dirty="0" smtClean="0"/>
              <a:t>Tail</a:t>
            </a:r>
            <a:r>
              <a:rPr lang="ja-JP" altLang="en-US" dirty="0" smtClean="0"/>
              <a:t>： 末尾</a:t>
            </a:r>
          </a:p>
          <a:p>
            <a:pPr lvl="2" eaLnBrk="1" hangingPunct="1"/>
            <a:r>
              <a:rPr lang="ja-JP" altLang="en-US" dirty="0" smtClean="0"/>
              <a:t>末尾呼出し最適化を実行、または、</a:t>
            </a:r>
          </a:p>
          <a:p>
            <a:pPr lvl="2" eaLnBrk="1" hangingPunct="1"/>
            <a:r>
              <a:rPr lang="ja-JP" altLang="en-US" dirty="0" smtClean="0"/>
              <a:t>結果を返り値用のレジスタにセットしてリターン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ja-JP" dirty="0" err="1" smtClean="0"/>
              <a:t>NonTail</a:t>
            </a:r>
            <a:r>
              <a:rPr lang="en-US" altLang="ja-JP" dirty="0" smtClean="0"/>
              <a:t>(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dirty="0" smtClean="0"/>
              <a:t>)</a:t>
            </a:r>
            <a:r>
              <a:rPr lang="ja-JP" altLang="en-US" dirty="0" smtClean="0"/>
              <a:t>： 末尾でない</a:t>
            </a:r>
          </a:p>
          <a:p>
            <a:pPr lvl="2" eaLnBrk="1" hangingPunct="1"/>
            <a:r>
              <a:rPr lang="ja-JP" altLang="en-US" dirty="0" smtClean="0"/>
              <a:t>結果をレジスタ 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にセット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CPS </a:t>
            </a:r>
            <a:r>
              <a:rPr lang="ja-JP" altLang="en-US" smtClean="0"/>
              <a:t>変換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 smtClean="0"/>
              <a:t>すべての </a:t>
            </a:r>
            <a:r>
              <a:rPr lang="en-US" altLang="ja-JP" dirty="0" smtClean="0"/>
              <a:t>call </a:t>
            </a:r>
            <a:r>
              <a:rPr lang="ja-JP" altLang="en-US" dirty="0" smtClean="0"/>
              <a:t>や </a:t>
            </a:r>
            <a:r>
              <a:rPr lang="en-US" altLang="ja-JP" dirty="0" smtClean="0"/>
              <a:t>if </a:t>
            </a:r>
            <a:r>
              <a:rPr lang="ja-JP" altLang="en-US" dirty="0" smtClean="0"/>
              <a:t>を末尾にしてしまう</a:t>
            </a:r>
          </a:p>
          <a:p>
            <a:pPr lvl="1" eaLnBrk="1" hangingPunct="1"/>
            <a:r>
              <a:rPr lang="ja-JP" altLang="en-US" dirty="0" smtClean="0"/>
              <a:t>末尾でない関数適用</a:t>
            </a:r>
            <a:r>
              <a:rPr lang="en-US" altLang="ja-JP" dirty="0" smtClean="0"/>
              <a:t>/</a:t>
            </a:r>
            <a:r>
              <a:rPr lang="ja-JP" altLang="en-US" dirty="0" smtClean="0"/>
              <a:t>条件分岐の 「継続」 を生成</a:t>
            </a:r>
          </a:p>
          <a:p>
            <a:pPr lvl="2" eaLnBrk="1" hangingPunct="1"/>
            <a:r>
              <a:rPr lang="ja-JP" altLang="en-US" dirty="0" smtClean="0"/>
              <a:t>「継続」 ≒ 「その後にすること」</a:t>
            </a:r>
          </a:p>
          <a:p>
            <a:pPr lvl="3" eaLnBrk="1" hangingPunct="1"/>
            <a:r>
              <a:rPr lang="ja-JP" altLang="en-US" dirty="0" smtClean="0"/>
              <a:t>クロージャで表現する</a:t>
            </a:r>
          </a:p>
          <a:p>
            <a:pPr lvl="1" eaLnBrk="1" hangingPunct="1"/>
            <a:r>
              <a:rPr lang="ja-JP" altLang="en-US" dirty="0" smtClean="0"/>
              <a:t>すべての関数定義</a:t>
            </a:r>
            <a:r>
              <a:rPr lang="en-US" altLang="ja-JP" dirty="0" smtClean="0"/>
              <a:t>/</a:t>
            </a:r>
            <a:r>
              <a:rPr lang="ja-JP" altLang="en-US" dirty="0" smtClean="0"/>
              <a:t>関数適用に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仮引数</a:t>
            </a:r>
            <a:r>
              <a:rPr lang="en-US" altLang="ja-JP" dirty="0" smtClean="0"/>
              <a:t>/</a:t>
            </a:r>
            <a:r>
              <a:rPr lang="ja-JP" altLang="en-US" dirty="0" smtClean="0"/>
              <a:t>実引数として継続を追加</a:t>
            </a:r>
          </a:p>
          <a:p>
            <a:pPr lvl="1" eaLnBrk="1" hangingPunct="1"/>
            <a:r>
              <a:rPr lang="ja-JP" altLang="en-US" dirty="0" smtClean="0"/>
              <a:t>関数からのリターンは継続の呼出しになる</a:t>
            </a:r>
          </a:p>
          <a:p>
            <a:pPr eaLnBrk="1" hangingPunct="1"/>
            <a:r>
              <a:rPr lang="en-US" altLang="ja-JP" dirty="0" err="1" smtClean="0"/>
              <a:t>α</a:t>
            </a:r>
            <a:r>
              <a:rPr lang="en-US" altLang="ja-JP" dirty="0" smtClean="0"/>
              <a:t> </a:t>
            </a:r>
            <a:r>
              <a:rPr lang="ja-JP" altLang="en-US" dirty="0" smtClean="0"/>
              <a:t>変換および </a:t>
            </a:r>
            <a:r>
              <a:rPr lang="en-US" altLang="ja-JP" dirty="0" smtClean="0"/>
              <a:t>A </a:t>
            </a:r>
            <a:r>
              <a:rPr lang="ja-JP" altLang="en-US" dirty="0" smtClean="0"/>
              <a:t>正規化の完了した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K </a:t>
            </a:r>
            <a:r>
              <a:rPr lang="ja-JP" altLang="en-US" dirty="0" smtClean="0"/>
              <a:t>正規形に対して行うと簡単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CPS </a:t>
            </a:r>
            <a:r>
              <a:rPr lang="ja-JP" altLang="en-US" smtClean="0"/>
              <a:t>変換のイメージ</a:t>
            </a:r>
            <a:r>
              <a:rPr lang="ja-JP" altLang="en-US" sz="3400" smtClean="0"/>
              <a:t>  </a:t>
            </a:r>
            <a:r>
              <a:rPr lang="en-US" altLang="ja-JP" sz="3400" smtClean="0"/>
              <a:t>(1/2)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57200" y="1643050"/>
            <a:ext cx="4651375" cy="51911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let </a:t>
            </a:r>
            <a:r>
              <a:rPr lang="en-US" altLang="ja-JP" sz="2800" b="1" dirty="0" err="1">
                <a:latin typeface="Courier New" pitchFamily="49" charset="0"/>
              </a:rPr>
              <a:t>rec</a:t>
            </a:r>
            <a:r>
              <a:rPr lang="en-US" altLang="ja-JP" sz="2800" b="1" dirty="0">
                <a:latin typeface="Courier New" pitchFamily="49" charset="0"/>
              </a:rPr>
              <a:t> f x = g x + 5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57200" y="3946513"/>
            <a:ext cx="4225925" cy="51911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let </a:t>
            </a:r>
            <a:r>
              <a:rPr lang="en-US" altLang="ja-JP" sz="2800" b="1" dirty="0" err="1">
                <a:latin typeface="Courier New" pitchFamily="49" charset="0"/>
              </a:rPr>
              <a:t>rec</a:t>
            </a:r>
            <a:r>
              <a:rPr lang="en-US" altLang="ja-JP" sz="2800" b="1" dirty="0">
                <a:latin typeface="Courier New" pitchFamily="49" charset="0"/>
              </a:rPr>
              <a:t> g y = y + y</a:t>
            </a:r>
          </a:p>
        </p:txBody>
      </p:sp>
      <p:sp>
        <p:nvSpPr>
          <p:cNvPr id="20486" name="Freeform 10"/>
          <p:cNvSpPr>
            <a:spLocks/>
          </p:cNvSpPr>
          <p:nvPr/>
        </p:nvSpPr>
        <p:spPr bwMode="auto">
          <a:xfrm>
            <a:off x="4240213" y="1527175"/>
            <a:ext cx="877887" cy="663575"/>
          </a:xfrm>
          <a:custGeom>
            <a:avLst/>
            <a:gdLst>
              <a:gd name="T0" fmla="*/ 42862 w 553"/>
              <a:gd name="T1" fmla="*/ 163513 h 418"/>
              <a:gd name="T2" fmla="*/ 3175 w 553"/>
              <a:gd name="T3" fmla="*/ 319088 h 418"/>
              <a:gd name="T4" fmla="*/ 63500 w 553"/>
              <a:gd name="T5" fmla="*/ 454025 h 418"/>
              <a:gd name="T6" fmla="*/ 47625 w 553"/>
              <a:gd name="T7" fmla="*/ 573088 h 418"/>
              <a:gd name="T8" fmla="*/ 180975 w 553"/>
              <a:gd name="T9" fmla="*/ 630238 h 418"/>
              <a:gd name="T10" fmla="*/ 333375 w 553"/>
              <a:gd name="T11" fmla="*/ 603250 h 418"/>
              <a:gd name="T12" fmla="*/ 498475 w 553"/>
              <a:gd name="T13" fmla="*/ 663575 h 418"/>
              <a:gd name="T14" fmla="*/ 644525 w 553"/>
              <a:gd name="T15" fmla="*/ 600075 h 418"/>
              <a:gd name="T16" fmla="*/ 798512 w 553"/>
              <a:gd name="T17" fmla="*/ 573088 h 418"/>
              <a:gd name="T18" fmla="*/ 869950 w 553"/>
              <a:gd name="T19" fmla="*/ 481013 h 418"/>
              <a:gd name="T20" fmla="*/ 842962 w 553"/>
              <a:gd name="T21" fmla="*/ 303213 h 418"/>
              <a:gd name="T22" fmla="*/ 842962 w 553"/>
              <a:gd name="T23" fmla="*/ 138113 h 418"/>
              <a:gd name="T24" fmla="*/ 768349 w 553"/>
              <a:gd name="T25" fmla="*/ 63500 h 418"/>
              <a:gd name="T26" fmla="*/ 557212 w 553"/>
              <a:gd name="T27" fmla="*/ 19050 h 418"/>
              <a:gd name="T28" fmla="*/ 393700 w 553"/>
              <a:gd name="T29" fmla="*/ 49212 h 418"/>
              <a:gd name="T30" fmla="*/ 255587 w 553"/>
              <a:gd name="T31" fmla="*/ 1588 h 418"/>
              <a:gd name="T32" fmla="*/ 153987 w 553"/>
              <a:gd name="T33" fmla="*/ 63500 h 418"/>
              <a:gd name="T34" fmla="*/ 42862 w 553"/>
              <a:gd name="T35" fmla="*/ 163513 h 4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53"/>
              <a:gd name="T55" fmla="*/ 0 h 418"/>
              <a:gd name="T56" fmla="*/ 553 w 553"/>
              <a:gd name="T57" fmla="*/ 418 h 41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53" h="418">
                <a:moveTo>
                  <a:pt x="27" y="103"/>
                </a:moveTo>
                <a:cubicBezTo>
                  <a:pt x="11" y="130"/>
                  <a:pt x="0" y="171"/>
                  <a:pt x="2" y="201"/>
                </a:cubicBezTo>
                <a:cubicBezTo>
                  <a:pt x="4" y="231"/>
                  <a:pt x="35" y="259"/>
                  <a:pt x="40" y="286"/>
                </a:cubicBezTo>
                <a:cubicBezTo>
                  <a:pt x="45" y="313"/>
                  <a:pt x="18" y="343"/>
                  <a:pt x="30" y="361"/>
                </a:cubicBezTo>
                <a:cubicBezTo>
                  <a:pt x="42" y="379"/>
                  <a:pt x="84" y="394"/>
                  <a:pt x="114" y="397"/>
                </a:cubicBezTo>
                <a:cubicBezTo>
                  <a:pt x="144" y="400"/>
                  <a:pt x="177" y="377"/>
                  <a:pt x="210" y="380"/>
                </a:cubicBezTo>
                <a:cubicBezTo>
                  <a:pt x="243" y="383"/>
                  <a:pt x="281" y="418"/>
                  <a:pt x="314" y="418"/>
                </a:cubicBezTo>
                <a:cubicBezTo>
                  <a:pt x="347" y="418"/>
                  <a:pt x="375" y="387"/>
                  <a:pt x="406" y="378"/>
                </a:cubicBezTo>
                <a:cubicBezTo>
                  <a:pt x="437" y="369"/>
                  <a:pt x="479" y="373"/>
                  <a:pt x="503" y="361"/>
                </a:cubicBezTo>
                <a:cubicBezTo>
                  <a:pt x="527" y="349"/>
                  <a:pt x="543" y="331"/>
                  <a:pt x="548" y="303"/>
                </a:cubicBezTo>
                <a:cubicBezTo>
                  <a:pt x="553" y="275"/>
                  <a:pt x="534" y="227"/>
                  <a:pt x="531" y="191"/>
                </a:cubicBezTo>
                <a:cubicBezTo>
                  <a:pt x="528" y="155"/>
                  <a:pt x="539" y="112"/>
                  <a:pt x="531" y="87"/>
                </a:cubicBezTo>
                <a:cubicBezTo>
                  <a:pt x="523" y="62"/>
                  <a:pt x="514" y="52"/>
                  <a:pt x="484" y="40"/>
                </a:cubicBezTo>
                <a:cubicBezTo>
                  <a:pt x="454" y="28"/>
                  <a:pt x="390" y="13"/>
                  <a:pt x="351" y="12"/>
                </a:cubicBezTo>
                <a:cubicBezTo>
                  <a:pt x="312" y="11"/>
                  <a:pt x="280" y="33"/>
                  <a:pt x="248" y="31"/>
                </a:cubicBezTo>
                <a:cubicBezTo>
                  <a:pt x="216" y="29"/>
                  <a:pt x="186" y="0"/>
                  <a:pt x="161" y="1"/>
                </a:cubicBezTo>
                <a:cubicBezTo>
                  <a:pt x="136" y="2"/>
                  <a:pt x="119" y="23"/>
                  <a:pt x="97" y="40"/>
                </a:cubicBezTo>
                <a:cubicBezTo>
                  <a:pt x="75" y="57"/>
                  <a:pt x="43" y="76"/>
                  <a:pt x="27" y="103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87" name="Text Box 11"/>
          <p:cNvSpPr txBox="1">
            <a:spLocks noChangeArrowheads="1"/>
          </p:cNvSpPr>
          <p:nvPr/>
        </p:nvSpPr>
        <p:spPr bwMode="auto">
          <a:xfrm>
            <a:off x="2832100" y="2566988"/>
            <a:ext cx="5944055" cy="123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">
              <a:lnSpc>
                <a:spcPct val="95000"/>
              </a:lnSpc>
            </a:pPr>
            <a:r>
              <a:rPr lang="ja-JP" altLang="en-US" sz="2600" dirty="0">
                <a:latin typeface="ＭＳ Ｐゴシック" pitchFamily="50" charset="-128"/>
              </a:rPr>
              <a:t>この部分を実行する関数 （クロージャ） を</a:t>
            </a:r>
            <a:br>
              <a:rPr lang="ja-JP" altLang="en-US" sz="2600" dirty="0">
                <a:latin typeface="ＭＳ Ｐゴシック" pitchFamily="50" charset="-128"/>
              </a:rPr>
            </a:br>
            <a:r>
              <a:rPr lang="ja-JP" altLang="en-US" sz="2600" dirty="0">
                <a:latin typeface="ＭＳ Ｐゴシック" pitchFamily="50" charset="-128"/>
              </a:rPr>
              <a:t>新たに導入</a:t>
            </a:r>
            <a:r>
              <a:rPr lang="ja-JP" altLang="en-US" sz="2600" dirty="0" smtClean="0">
                <a:latin typeface="ＭＳ Ｐゴシック" pitchFamily="50" charset="-128"/>
              </a:rPr>
              <a:t>し</a:t>
            </a:r>
            <a:r>
              <a:rPr lang="en-US" altLang="ja-JP" sz="2600" dirty="0" smtClean="0">
                <a:latin typeface="ＭＳ Ｐゴシック" pitchFamily="50" charset="-128"/>
              </a:rPr>
              <a:t/>
            </a:r>
            <a:br>
              <a:rPr lang="en-US" altLang="ja-JP" sz="2600" dirty="0" smtClean="0">
                <a:latin typeface="ＭＳ Ｐゴシック" pitchFamily="50" charset="-128"/>
              </a:rPr>
            </a:br>
            <a:r>
              <a:rPr lang="en-US" altLang="ja-JP" sz="2600" b="1" dirty="0" err="1" smtClean="0">
                <a:latin typeface="Courier New" pitchFamily="49" charset="0"/>
              </a:rPr>
              <a:t>g</a:t>
            </a:r>
            <a:r>
              <a:rPr lang="en-US" altLang="ja-JP" sz="2600" dirty="0" smtClean="0">
                <a:latin typeface="ＭＳ Ｐゴシック" pitchFamily="50" charset="-128"/>
              </a:rPr>
              <a:t> </a:t>
            </a:r>
            <a:r>
              <a:rPr lang="ja-JP" altLang="en-US" sz="2600" dirty="0">
                <a:latin typeface="ＭＳ Ｐゴシック" pitchFamily="50" charset="-128"/>
              </a:rPr>
              <a:t>の引数として</a:t>
            </a:r>
            <a:r>
              <a:rPr lang="ja-JP" altLang="en-US" sz="2600" dirty="0" smtClean="0">
                <a:latin typeface="ＭＳ Ｐゴシック" pitchFamily="50" charset="-128"/>
              </a:rPr>
              <a:t>渡すよう</a:t>
            </a:r>
            <a:r>
              <a:rPr lang="ja-JP" altLang="en-US" sz="2600" dirty="0">
                <a:latin typeface="ＭＳ Ｐゴシック" pitchFamily="50" charset="-128"/>
              </a:rPr>
              <a:t>にする</a:t>
            </a:r>
          </a:p>
        </p:txBody>
      </p:sp>
      <p:sp>
        <p:nvSpPr>
          <p:cNvPr id="20488" name="Line 12"/>
          <p:cNvSpPr>
            <a:spLocks noChangeShapeType="1"/>
          </p:cNvSpPr>
          <p:nvPr/>
        </p:nvSpPr>
        <p:spPr bwMode="auto">
          <a:xfrm flipV="1">
            <a:off x="4062413" y="2205038"/>
            <a:ext cx="373062" cy="373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CPS </a:t>
            </a:r>
            <a:r>
              <a:rPr lang="ja-JP" altLang="en-US" smtClean="0"/>
              <a:t>変換のイメージ</a:t>
            </a:r>
            <a:r>
              <a:rPr lang="ja-JP" altLang="en-US" sz="3400" smtClean="0"/>
              <a:t>  </a:t>
            </a:r>
            <a:r>
              <a:rPr lang="en-US" altLang="ja-JP" sz="3400" smtClean="0"/>
              <a:t>(2/2)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dirty="0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183563" cy="18002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let </a:t>
            </a:r>
            <a:r>
              <a:rPr lang="en-US" altLang="ja-JP" sz="2800" b="1" dirty="0" err="1">
                <a:latin typeface="Courier New" pitchFamily="49" charset="0"/>
              </a:rPr>
              <a:t>rec</a:t>
            </a:r>
            <a:r>
              <a:rPr lang="en-US" altLang="ja-JP" sz="2800" b="1" dirty="0">
                <a:latin typeface="Courier New" pitchFamily="49" charset="0"/>
              </a:rPr>
              <a:t> f x </a:t>
            </a:r>
            <a:r>
              <a:rPr lang="en-US" altLang="ja-JP" sz="2800" b="1" dirty="0" smtClean="0">
                <a:latin typeface="Courier New" pitchFamily="49" charset="0"/>
              </a:rPr>
              <a:t>cont = (* cont</a:t>
            </a:r>
            <a:r>
              <a:rPr lang="ja-JP" altLang="en-US" sz="2800" b="1" dirty="0" smtClean="0">
                <a:latin typeface="Courier New" pitchFamily="49" charset="0"/>
              </a:rPr>
              <a:t>は継続 </a:t>
            </a:r>
            <a:r>
              <a:rPr lang="en-US" altLang="ja-JP" sz="2800" b="1" dirty="0" smtClean="0">
                <a:latin typeface="Courier New" pitchFamily="49" charset="0"/>
              </a:rPr>
              <a:t>*)</a:t>
            </a:r>
            <a:endParaRPr lang="en-US" altLang="ja-JP" sz="28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  let </a:t>
            </a:r>
            <a:r>
              <a:rPr lang="en-US" altLang="ja-JP" sz="2800" b="1" dirty="0" err="1">
                <a:latin typeface="Courier New" pitchFamily="49" charset="0"/>
              </a:rPr>
              <a:t>rec</a:t>
            </a:r>
            <a:r>
              <a:rPr lang="en-US" altLang="ja-JP" sz="2800" b="1" dirty="0">
                <a:latin typeface="Courier New" pitchFamily="49" charset="0"/>
              </a:rPr>
              <a:t> </a:t>
            </a:r>
            <a:r>
              <a:rPr lang="en-US" altLang="ja-JP" sz="2800" b="1" dirty="0" err="1" smtClean="0">
                <a:latin typeface="Courier New" pitchFamily="49" charset="0"/>
              </a:rPr>
              <a:t>f_cont</a:t>
            </a:r>
            <a:r>
              <a:rPr lang="en-US" altLang="ja-JP" sz="2800" b="1" dirty="0" smtClean="0">
                <a:latin typeface="Courier New" pitchFamily="49" charset="0"/>
              </a:rPr>
              <a:t> </a:t>
            </a:r>
            <a:r>
              <a:rPr lang="en-US" altLang="ja-JP" sz="2800" b="1" dirty="0">
                <a:latin typeface="Courier New" pitchFamily="49" charset="0"/>
              </a:rPr>
              <a:t>z </a:t>
            </a:r>
            <a:r>
              <a:rPr lang="en-US" altLang="ja-JP" sz="2800" b="1" dirty="0" smtClean="0">
                <a:latin typeface="Courier New" pitchFamily="49" charset="0"/>
              </a:rPr>
              <a:t>= (* </a:t>
            </a:r>
            <a:r>
              <a:rPr lang="ja-JP" altLang="en-US" sz="2800" b="1" dirty="0" smtClean="0">
                <a:latin typeface="Courier New" pitchFamily="49" charset="0"/>
              </a:rPr>
              <a:t>継続をつくる </a:t>
            </a:r>
            <a:r>
              <a:rPr lang="en-US" altLang="ja-JP" sz="2800" b="1" dirty="0" smtClean="0">
                <a:latin typeface="Courier New" pitchFamily="49" charset="0"/>
              </a:rPr>
              <a:t>*)</a:t>
            </a:r>
            <a:endParaRPr lang="en-US" altLang="ja-JP" sz="28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    let </a:t>
            </a:r>
            <a:r>
              <a:rPr lang="en-US" altLang="ja-JP" sz="2800" b="1" dirty="0" smtClean="0">
                <a:latin typeface="Courier New" pitchFamily="49" charset="0"/>
              </a:rPr>
              <a:t>result </a:t>
            </a:r>
            <a:r>
              <a:rPr lang="en-US" altLang="ja-JP" sz="2800" b="1" dirty="0">
                <a:latin typeface="Courier New" pitchFamily="49" charset="0"/>
              </a:rPr>
              <a:t>= z + 5 in </a:t>
            </a:r>
            <a:r>
              <a:rPr lang="en-US" altLang="ja-JP" sz="2800" b="1" dirty="0" smtClean="0">
                <a:latin typeface="Courier New" pitchFamily="49" charset="0"/>
              </a:rPr>
              <a:t>cont result</a:t>
            </a:r>
            <a:endParaRPr lang="en-US" altLang="ja-JP" sz="28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  in g x </a:t>
            </a:r>
            <a:r>
              <a:rPr lang="en-US" altLang="ja-JP" sz="2800" b="1" dirty="0" err="1" smtClean="0">
                <a:latin typeface="Courier New" pitchFamily="49" charset="0"/>
              </a:rPr>
              <a:t>f_cont</a:t>
            </a:r>
            <a:endParaRPr lang="en-US" altLang="ja-JP" sz="2800" b="1" dirty="0">
              <a:latin typeface="Courier New" pitchFamily="49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57200" y="3903663"/>
            <a:ext cx="8229600" cy="94615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let </a:t>
            </a:r>
            <a:r>
              <a:rPr lang="en-US" altLang="ja-JP" sz="2800" b="1" dirty="0" err="1">
                <a:latin typeface="Courier New" pitchFamily="49" charset="0"/>
              </a:rPr>
              <a:t>rec</a:t>
            </a:r>
            <a:r>
              <a:rPr lang="en-US" altLang="ja-JP" sz="2800" b="1" dirty="0">
                <a:latin typeface="Courier New" pitchFamily="49" charset="0"/>
              </a:rPr>
              <a:t> g y </a:t>
            </a:r>
            <a:r>
              <a:rPr lang="en-US" altLang="ja-JP" sz="2800" b="1" dirty="0" smtClean="0">
                <a:latin typeface="Courier New" pitchFamily="49" charset="0"/>
              </a:rPr>
              <a:t>cont </a:t>
            </a:r>
            <a:r>
              <a:rPr lang="en-US" altLang="ja-JP" sz="2800" b="1" dirty="0">
                <a:latin typeface="Courier New" pitchFamily="49" charset="0"/>
              </a:rPr>
              <a:t>= </a:t>
            </a:r>
            <a:r>
              <a:rPr lang="en-US" altLang="ja-JP" sz="2800" b="1" dirty="0" smtClean="0">
                <a:latin typeface="Courier New" pitchFamily="49" charset="0"/>
              </a:rPr>
              <a:t>(* cont</a:t>
            </a:r>
            <a:r>
              <a:rPr lang="ja-JP" altLang="en-US" sz="2800" b="1" dirty="0" smtClean="0">
                <a:latin typeface="Courier New" pitchFamily="49" charset="0"/>
              </a:rPr>
              <a:t>は継続 </a:t>
            </a:r>
            <a:r>
              <a:rPr lang="en-US" altLang="ja-JP" sz="2800" b="1" dirty="0" smtClean="0">
                <a:latin typeface="Courier New" pitchFamily="49" charset="0"/>
              </a:rPr>
              <a:t>*)</a:t>
            </a:r>
            <a:endParaRPr lang="en-US" altLang="ja-JP" sz="28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  let </a:t>
            </a:r>
            <a:r>
              <a:rPr lang="en-US" altLang="ja-JP" sz="2800" b="1" dirty="0" smtClean="0">
                <a:latin typeface="Courier New" pitchFamily="49" charset="0"/>
              </a:rPr>
              <a:t>result </a:t>
            </a:r>
            <a:r>
              <a:rPr lang="en-US" altLang="ja-JP" sz="2800" b="1" dirty="0">
                <a:latin typeface="Courier New" pitchFamily="49" charset="0"/>
              </a:rPr>
              <a:t>= y + y in </a:t>
            </a:r>
            <a:r>
              <a:rPr lang="en-US" altLang="ja-JP" sz="2800" b="1" dirty="0" smtClean="0">
                <a:latin typeface="Courier New" pitchFamily="49" charset="0"/>
              </a:rPr>
              <a:t>cont result</a:t>
            </a:r>
            <a:endParaRPr lang="en-US" altLang="ja-JP" sz="2800" b="1" dirty="0">
              <a:latin typeface="Courier New" pitchFamily="49" charset="0"/>
            </a:endParaRPr>
          </a:p>
        </p:txBody>
      </p:sp>
      <p:sp>
        <p:nvSpPr>
          <p:cNvPr id="21510" name="Freeform 6"/>
          <p:cNvSpPr>
            <a:spLocks/>
          </p:cNvSpPr>
          <p:nvPr/>
        </p:nvSpPr>
        <p:spPr bwMode="auto">
          <a:xfrm>
            <a:off x="642910" y="2057400"/>
            <a:ext cx="4643470" cy="887413"/>
          </a:xfrm>
          <a:custGeom>
            <a:avLst/>
            <a:gdLst>
              <a:gd name="T0" fmla="*/ 2932113 w 1875"/>
              <a:gd name="T1" fmla="*/ 769938 h 559"/>
              <a:gd name="T2" fmla="*/ 2973388 w 1875"/>
              <a:gd name="T3" fmla="*/ 595313 h 559"/>
              <a:gd name="T4" fmla="*/ 2913063 w 1875"/>
              <a:gd name="T5" fmla="*/ 400050 h 559"/>
              <a:gd name="T6" fmla="*/ 2792413 w 1875"/>
              <a:gd name="T7" fmla="*/ 220663 h 559"/>
              <a:gd name="T8" fmla="*/ 2687638 w 1875"/>
              <a:gd name="T9" fmla="*/ 55563 h 559"/>
              <a:gd name="T10" fmla="*/ 2457451 w 1875"/>
              <a:gd name="T11" fmla="*/ 44450 h 559"/>
              <a:gd name="T12" fmla="*/ 2105026 w 1875"/>
              <a:gd name="T13" fmla="*/ 0 h 559"/>
              <a:gd name="T14" fmla="*/ 1828801 w 1875"/>
              <a:gd name="T15" fmla="*/ 47625 h 559"/>
              <a:gd name="T16" fmla="*/ 1519238 w 1875"/>
              <a:gd name="T17" fmla="*/ 25400 h 559"/>
              <a:gd name="T18" fmla="*/ 1395413 w 1875"/>
              <a:gd name="T19" fmla="*/ 19050 h 559"/>
              <a:gd name="T20" fmla="*/ 1257300 w 1875"/>
              <a:gd name="T21" fmla="*/ 95250 h 559"/>
              <a:gd name="T22" fmla="*/ 1271588 w 1875"/>
              <a:gd name="T23" fmla="*/ 295275 h 559"/>
              <a:gd name="T24" fmla="*/ 1203325 w 1875"/>
              <a:gd name="T25" fmla="*/ 474663 h 559"/>
              <a:gd name="T26" fmla="*/ 981075 w 1875"/>
              <a:gd name="T27" fmla="*/ 485775 h 559"/>
              <a:gd name="T28" fmla="*/ 552450 w 1875"/>
              <a:gd name="T29" fmla="*/ 500063 h 559"/>
              <a:gd name="T30" fmla="*/ 153988 w 1875"/>
              <a:gd name="T31" fmla="*/ 460375 h 559"/>
              <a:gd name="T32" fmla="*/ 19050 w 1875"/>
              <a:gd name="T33" fmla="*/ 565150 h 559"/>
              <a:gd name="T34" fmla="*/ 34925 w 1875"/>
              <a:gd name="T35" fmla="*/ 774700 h 559"/>
              <a:gd name="T36" fmla="*/ 169863 w 1875"/>
              <a:gd name="T37" fmla="*/ 849313 h 559"/>
              <a:gd name="T38" fmla="*/ 484188 w 1875"/>
              <a:gd name="T39" fmla="*/ 849313 h 559"/>
              <a:gd name="T40" fmla="*/ 844550 w 1875"/>
              <a:gd name="T41" fmla="*/ 879475 h 559"/>
              <a:gd name="T42" fmla="*/ 1323975 w 1875"/>
              <a:gd name="T43" fmla="*/ 835025 h 559"/>
              <a:gd name="T44" fmla="*/ 1728788 w 1875"/>
              <a:gd name="T45" fmla="*/ 865188 h 559"/>
              <a:gd name="T46" fmla="*/ 2117726 w 1875"/>
              <a:gd name="T47" fmla="*/ 820738 h 559"/>
              <a:gd name="T48" fmla="*/ 2478088 w 1875"/>
              <a:gd name="T49" fmla="*/ 879475 h 559"/>
              <a:gd name="T50" fmla="*/ 2825751 w 1875"/>
              <a:gd name="T51" fmla="*/ 863600 h 559"/>
              <a:gd name="T52" fmla="*/ 2932113 w 1875"/>
              <a:gd name="T53" fmla="*/ 769938 h 55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75"/>
              <a:gd name="T82" fmla="*/ 0 h 559"/>
              <a:gd name="T83" fmla="*/ 1875 w 1875"/>
              <a:gd name="T84" fmla="*/ 559 h 55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75" h="559">
                <a:moveTo>
                  <a:pt x="1847" y="485"/>
                </a:moveTo>
                <a:cubicBezTo>
                  <a:pt x="1862" y="457"/>
                  <a:pt x="1875" y="414"/>
                  <a:pt x="1873" y="375"/>
                </a:cubicBezTo>
                <a:cubicBezTo>
                  <a:pt x="1871" y="336"/>
                  <a:pt x="1854" y="291"/>
                  <a:pt x="1835" y="252"/>
                </a:cubicBezTo>
                <a:cubicBezTo>
                  <a:pt x="1816" y="213"/>
                  <a:pt x="1783" y="175"/>
                  <a:pt x="1759" y="139"/>
                </a:cubicBezTo>
                <a:cubicBezTo>
                  <a:pt x="1735" y="103"/>
                  <a:pt x="1728" y="53"/>
                  <a:pt x="1693" y="35"/>
                </a:cubicBezTo>
                <a:cubicBezTo>
                  <a:pt x="1658" y="17"/>
                  <a:pt x="1609" y="34"/>
                  <a:pt x="1548" y="28"/>
                </a:cubicBezTo>
                <a:cubicBezTo>
                  <a:pt x="1487" y="22"/>
                  <a:pt x="1392" y="0"/>
                  <a:pt x="1326" y="0"/>
                </a:cubicBezTo>
                <a:cubicBezTo>
                  <a:pt x="1260" y="0"/>
                  <a:pt x="1213" y="27"/>
                  <a:pt x="1152" y="30"/>
                </a:cubicBezTo>
                <a:cubicBezTo>
                  <a:pt x="1091" y="33"/>
                  <a:pt x="1002" y="19"/>
                  <a:pt x="957" y="16"/>
                </a:cubicBezTo>
                <a:cubicBezTo>
                  <a:pt x="912" y="13"/>
                  <a:pt x="906" y="5"/>
                  <a:pt x="879" y="12"/>
                </a:cubicBezTo>
                <a:cubicBezTo>
                  <a:pt x="852" y="19"/>
                  <a:pt x="805" y="31"/>
                  <a:pt x="792" y="60"/>
                </a:cubicBezTo>
                <a:cubicBezTo>
                  <a:pt x="765" y="85"/>
                  <a:pt x="807" y="146"/>
                  <a:pt x="801" y="186"/>
                </a:cubicBezTo>
                <a:cubicBezTo>
                  <a:pt x="795" y="226"/>
                  <a:pt x="788" y="279"/>
                  <a:pt x="758" y="299"/>
                </a:cubicBezTo>
                <a:cubicBezTo>
                  <a:pt x="728" y="319"/>
                  <a:pt x="686" y="303"/>
                  <a:pt x="618" y="306"/>
                </a:cubicBezTo>
                <a:cubicBezTo>
                  <a:pt x="550" y="309"/>
                  <a:pt x="435" y="318"/>
                  <a:pt x="348" y="315"/>
                </a:cubicBezTo>
                <a:cubicBezTo>
                  <a:pt x="261" y="312"/>
                  <a:pt x="153" y="283"/>
                  <a:pt x="97" y="290"/>
                </a:cubicBezTo>
                <a:cubicBezTo>
                  <a:pt x="41" y="297"/>
                  <a:pt x="24" y="323"/>
                  <a:pt x="12" y="356"/>
                </a:cubicBezTo>
                <a:cubicBezTo>
                  <a:pt x="0" y="389"/>
                  <a:pt x="6" y="458"/>
                  <a:pt x="22" y="488"/>
                </a:cubicBezTo>
                <a:cubicBezTo>
                  <a:pt x="38" y="518"/>
                  <a:pt x="60" y="527"/>
                  <a:pt x="107" y="535"/>
                </a:cubicBezTo>
                <a:cubicBezTo>
                  <a:pt x="154" y="543"/>
                  <a:pt x="234" y="532"/>
                  <a:pt x="305" y="535"/>
                </a:cubicBezTo>
                <a:cubicBezTo>
                  <a:pt x="376" y="538"/>
                  <a:pt x="444" y="555"/>
                  <a:pt x="532" y="554"/>
                </a:cubicBezTo>
                <a:cubicBezTo>
                  <a:pt x="620" y="553"/>
                  <a:pt x="741" y="527"/>
                  <a:pt x="834" y="526"/>
                </a:cubicBezTo>
                <a:cubicBezTo>
                  <a:pt x="927" y="525"/>
                  <a:pt x="1006" y="547"/>
                  <a:pt x="1089" y="545"/>
                </a:cubicBezTo>
                <a:cubicBezTo>
                  <a:pt x="1172" y="543"/>
                  <a:pt x="1255" y="515"/>
                  <a:pt x="1334" y="517"/>
                </a:cubicBezTo>
                <a:cubicBezTo>
                  <a:pt x="1413" y="519"/>
                  <a:pt x="1487" y="549"/>
                  <a:pt x="1561" y="554"/>
                </a:cubicBezTo>
                <a:cubicBezTo>
                  <a:pt x="1635" y="559"/>
                  <a:pt x="1732" y="555"/>
                  <a:pt x="1780" y="544"/>
                </a:cubicBezTo>
                <a:cubicBezTo>
                  <a:pt x="1828" y="533"/>
                  <a:pt x="1833" y="497"/>
                  <a:pt x="1847" y="485"/>
                </a:cubicBez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832100" y="5341938"/>
            <a:ext cx="5304557" cy="123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">
              <a:lnSpc>
                <a:spcPct val="95000"/>
              </a:lnSpc>
            </a:pPr>
            <a:r>
              <a:rPr lang="en-US" altLang="ja-JP" sz="2600" b="1" dirty="0" err="1">
                <a:latin typeface="Courier New" pitchFamily="49" charset="0"/>
              </a:rPr>
              <a:t>g</a:t>
            </a:r>
            <a:r>
              <a:rPr lang="en-US" altLang="ja-JP" sz="2600" dirty="0">
                <a:latin typeface="ＭＳ Ｐゴシック" pitchFamily="50" charset="-128"/>
              </a:rPr>
              <a:t> </a:t>
            </a:r>
            <a:r>
              <a:rPr lang="ja-JP" altLang="en-US" sz="2600" dirty="0" smtClean="0">
                <a:latin typeface="ＭＳ Ｐゴシック" pitchFamily="50" charset="-128"/>
              </a:rPr>
              <a:t>は実行</a:t>
            </a:r>
            <a:r>
              <a:rPr lang="ja-JP" altLang="en-US" sz="2600" dirty="0">
                <a:latin typeface="ＭＳ Ｐゴシック" pitchFamily="50" charset="-128"/>
              </a:rPr>
              <a:t>が</a:t>
            </a:r>
            <a:r>
              <a:rPr lang="ja-JP" altLang="en-US" sz="2600" dirty="0" smtClean="0">
                <a:latin typeface="ＭＳ Ｐゴシック" pitchFamily="50" charset="-128"/>
              </a:rPr>
              <a:t>終わったら</a:t>
            </a:r>
            <a:r>
              <a:rPr lang="en-US" altLang="ja-JP" sz="2600" dirty="0" smtClean="0">
                <a:latin typeface="ＭＳ Ｐゴシック" pitchFamily="50" charset="-128"/>
              </a:rPr>
              <a:t/>
            </a:r>
            <a:br>
              <a:rPr lang="en-US" altLang="ja-JP" sz="2600" dirty="0" smtClean="0">
                <a:latin typeface="ＭＳ Ｐゴシック" pitchFamily="50" charset="-128"/>
              </a:rPr>
            </a:br>
            <a:r>
              <a:rPr lang="ja-JP" altLang="en-US" sz="2600" dirty="0" smtClean="0">
                <a:latin typeface="ＭＳ Ｐゴシック" pitchFamily="50" charset="-128"/>
              </a:rPr>
              <a:t>引数</a:t>
            </a:r>
            <a:r>
              <a:rPr lang="ja-JP" altLang="en-US" sz="2600" dirty="0">
                <a:latin typeface="ＭＳ Ｐゴシック" pitchFamily="50" charset="-128"/>
              </a:rPr>
              <a:t>に</a:t>
            </a:r>
            <a:r>
              <a:rPr lang="ja-JP" altLang="en-US" sz="2600" dirty="0" smtClean="0">
                <a:latin typeface="ＭＳ Ｐゴシック" pitchFamily="50" charset="-128"/>
              </a:rPr>
              <a:t>もらった継続 </a:t>
            </a:r>
            <a:r>
              <a:rPr lang="ja-JP" altLang="en-US" sz="2600" dirty="0">
                <a:latin typeface="ＭＳ Ｐゴシック" pitchFamily="50" charset="-128"/>
              </a:rPr>
              <a:t>（クロージャ）</a:t>
            </a:r>
            <a:r>
              <a:rPr lang="ja-JP" altLang="en-US" sz="2600" dirty="0" smtClean="0">
                <a:latin typeface="ＭＳ Ｐゴシック" pitchFamily="50" charset="-128"/>
              </a:rPr>
              <a:t> </a:t>
            </a:r>
            <a:r>
              <a:rPr lang="en-US" altLang="ja-JP" sz="2600" dirty="0" smtClean="0">
                <a:latin typeface="ＭＳ Ｐゴシック" pitchFamily="50" charset="-128"/>
              </a:rPr>
              <a:t/>
            </a:r>
            <a:br>
              <a:rPr lang="en-US" altLang="ja-JP" sz="2600" dirty="0" smtClean="0">
                <a:latin typeface="ＭＳ Ｐゴシック" pitchFamily="50" charset="-128"/>
              </a:rPr>
            </a:br>
            <a:r>
              <a:rPr lang="ja-JP" altLang="en-US" sz="2600" dirty="0" smtClean="0">
                <a:latin typeface="ＭＳ Ｐゴシック" pitchFamily="50" charset="-128"/>
              </a:rPr>
              <a:t>を</a:t>
            </a:r>
            <a:r>
              <a:rPr lang="ja-JP" altLang="en-US" sz="2600" dirty="0">
                <a:latin typeface="ＭＳ Ｐゴシック" pitchFamily="50" charset="-128"/>
              </a:rPr>
              <a:t>呼び出すことに</a:t>
            </a:r>
            <a:r>
              <a:rPr lang="ja-JP" altLang="en-US" sz="2600" dirty="0" smtClean="0">
                <a:latin typeface="ＭＳ Ｐゴシック" pitchFamily="50" charset="-128"/>
              </a:rPr>
              <a:t>より「</a:t>
            </a:r>
            <a:r>
              <a:rPr lang="ja-JP" altLang="en-US" sz="2600" dirty="0">
                <a:latin typeface="ＭＳ Ｐゴシック" pitchFamily="50" charset="-128"/>
              </a:rPr>
              <a:t>リターン」 する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4214812" y="4765675"/>
            <a:ext cx="1857385" cy="5857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0562" y="3031093"/>
            <a:ext cx="3497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赤枠が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f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</a:t>
            </a:r>
            <a:r>
              <a:rPr lang="en-US" altLang="ja-JP" dirty="0" smtClean="0"/>
              <a:t> “</a:t>
            </a:r>
            <a:r>
              <a:rPr kumimoji="1" lang="en-US" altLang="ja-JP" dirty="0" smtClean="0"/>
              <a:t>+5” </a:t>
            </a:r>
            <a:r>
              <a:rPr kumimoji="1" lang="ja-JP" altLang="en-US" dirty="0" err="1" smtClean="0"/>
              <a:t>だった</a:t>
            </a:r>
            <a:r>
              <a:rPr kumimoji="1" lang="ja-JP" altLang="en-US" dirty="0" smtClean="0"/>
              <a:t>部分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今日の内容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実マシンコード生成</a:t>
            </a:r>
          </a:p>
          <a:p>
            <a:pPr lvl="1" eaLnBrk="1" hangingPunct="1"/>
            <a:r>
              <a:rPr lang="ja-JP" altLang="en-US" dirty="0" smtClean="0"/>
              <a:t>アセンブリ生成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emit.ml</a:t>
            </a:r>
            <a:r>
              <a:rPr lang="en-US" altLang="ja-JP" dirty="0" smtClean="0"/>
              <a:t>)</a:t>
            </a:r>
          </a:p>
          <a:p>
            <a:pPr lvl="1" eaLnBrk="1" hangingPunct="1"/>
            <a:r>
              <a:rPr lang="ja-JP" altLang="en-US" dirty="0" smtClean="0"/>
              <a:t>スタブ・ライブラリとのリンク</a:t>
            </a:r>
          </a:p>
          <a:p>
            <a:pPr eaLnBrk="1" hangingPunct="1"/>
            <a:r>
              <a:rPr lang="ja-JP" altLang="en-US" dirty="0" smtClean="0"/>
              <a:t>末尾呼出し最適化</a:t>
            </a:r>
          </a:p>
          <a:p>
            <a:pPr lvl="1" eaLnBrk="1" hangingPunct="1"/>
            <a:r>
              <a:rPr lang="ja-JP" altLang="en-US" dirty="0" smtClean="0"/>
              <a:t>関数呼出しからの効率的なリターン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emit.ml</a:t>
            </a:r>
            <a:r>
              <a:rPr lang="en-US" altLang="ja-JP" dirty="0" smtClean="0"/>
              <a:t>)</a:t>
            </a:r>
          </a:p>
          <a:p>
            <a:pPr lvl="1" eaLnBrk="1" hangingPunct="1"/>
            <a:r>
              <a:rPr lang="en-US" altLang="ja-JP" dirty="0" smtClean="0"/>
              <a:t>CPS </a:t>
            </a:r>
            <a:r>
              <a:rPr lang="ja-JP" altLang="en-US" dirty="0" smtClean="0"/>
              <a:t>変換</a:t>
            </a:r>
          </a:p>
          <a:p>
            <a:pPr eaLnBrk="1" hangingPunct="1"/>
            <a:r>
              <a:rPr lang="ja-JP" altLang="en-US" dirty="0" smtClean="0"/>
              <a:t>種々の簡単な拡張</a:t>
            </a:r>
          </a:p>
          <a:p>
            <a:pPr lvl="1"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にない機能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CPS </a:t>
            </a:r>
            <a:r>
              <a:rPr lang="ja-JP" altLang="en-US" smtClean="0"/>
              <a:t>変換の利点</a:t>
            </a:r>
            <a:r>
              <a:rPr lang="en-US" altLang="ja-JP" smtClean="0"/>
              <a:t>/</a:t>
            </a:r>
            <a:r>
              <a:rPr lang="ja-JP" altLang="en-US" smtClean="0"/>
              <a:t>欠点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ja-JP" altLang="en-US" smtClean="0"/>
              <a:t>利点： 以降の処理が容易</a:t>
            </a:r>
          </a:p>
          <a:p>
            <a:pPr lvl="1" eaLnBrk="1" hangingPunct="1">
              <a:lnSpc>
                <a:spcPct val="100000"/>
              </a:lnSpc>
            </a:pPr>
            <a:r>
              <a:rPr lang="ja-JP" altLang="en-US" smtClean="0"/>
              <a:t>関数呼び出し時の </a:t>
            </a:r>
            <a:r>
              <a:rPr lang="en-US" altLang="ja-JP" smtClean="0"/>
              <a:t>save/restore </a:t>
            </a:r>
            <a:r>
              <a:rPr lang="ja-JP" altLang="en-US" smtClean="0"/>
              <a:t>が不要</a:t>
            </a:r>
          </a:p>
          <a:p>
            <a:pPr lvl="1" eaLnBrk="1" hangingPunct="1">
              <a:lnSpc>
                <a:spcPct val="100000"/>
              </a:lnSpc>
            </a:pPr>
            <a:r>
              <a:rPr lang="ja-JP" altLang="en-US" smtClean="0"/>
              <a:t>「リターンアドレス」 の概念が不要</a:t>
            </a:r>
          </a:p>
          <a:p>
            <a:pPr lvl="1" eaLnBrk="1" hangingPunct="1">
              <a:lnSpc>
                <a:spcPct val="100000"/>
              </a:lnSpc>
            </a:pPr>
            <a:r>
              <a:rPr lang="ja-JP" altLang="en-US" smtClean="0"/>
              <a:t>スタックも不要</a:t>
            </a:r>
          </a:p>
          <a:p>
            <a:pPr eaLnBrk="1" hangingPunct="1">
              <a:lnSpc>
                <a:spcPct val="100000"/>
              </a:lnSpc>
            </a:pPr>
            <a:r>
              <a:rPr lang="ja-JP" altLang="en-US" smtClean="0"/>
              <a:t>欠点： クロージャが頻繁に生成</a:t>
            </a:r>
            <a:r>
              <a:rPr lang="en-US" altLang="ja-JP" smtClean="0"/>
              <a:t>/</a:t>
            </a:r>
            <a:r>
              <a:rPr lang="ja-JP" altLang="en-US" smtClean="0"/>
              <a:t>適用される</a:t>
            </a:r>
          </a:p>
          <a:p>
            <a:pPr lvl="1" eaLnBrk="1" hangingPunct="1">
              <a:lnSpc>
                <a:spcPct val="100000"/>
              </a:lnSpc>
            </a:pPr>
            <a:r>
              <a:rPr lang="ja-JP" altLang="en-US" smtClean="0"/>
              <a:t>効率的なヒープ管理が必要</a:t>
            </a:r>
          </a:p>
          <a:p>
            <a:pPr lvl="2" eaLnBrk="1" hangingPunct="1">
              <a:lnSpc>
                <a:spcPct val="100000"/>
              </a:lnSpc>
            </a:pPr>
            <a:r>
              <a:rPr lang="ja-JP" altLang="en-US" smtClean="0"/>
              <a:t>エスケープ解析</a:t>
            </a:r>
          </a:p>
          <a:p>
            <a:pPr lvl="3" eaLnBrk="1" hangingPunct="1">
              <a:lnSpc>
                <a:spcPct val="100000"/>
              </a:lnSpc>
            </a:pPr>
            <a:r>
              <a:rPr lang="ja-JP" altLang="en-US" smtClean="0"/>
              <a:t>スタックに確保してもよいクロージャが見つかる</a:t>
            </a:r>
          </a:p>
          <a:p>
            <a:pPr lvl="2" eaLnBrk="1" hangingPunct="1">
              <a:lnSpc>
                <a:spcPct val="100000"/>
              </a:lnSpc>
            </a:pPr>
            <a:r>
              <a:rPr lang="ja-JP" altLang="en-US" smtClean="0"/>
              <a:t>世代別ガベージコレクション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種々の簡単な拡張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レコード・バリアント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err="1" smtClean="0"/>
              <a:t>λ</a:t>
            </a:r>
            <a:r>
              <a:rPr lang="ja-JP" altLang="en-US" dirty="0" smtClean="0"/>
              <a:t>抽象・部分適用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レコード・バリアント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レコード： フィールドがアルファベット順に</a:t>
            </a:r>
            <a:br>
              <a:rPr lang="ja-JP" altLang="en-US" dirty="0" smtClean="0"/>
            </a:br>
            <a:r>
              <a:rPr lang="ja-JP" altLang="en-US" dirty="0" smtClean="0"/>
              <a:t>並んだタプルと見なす</a:t>
            </a:r>
          </a:p>
          <a:p>
            <a:pPr lvl="1" eaLnBrk="1" hangingPunct="1"/>
            <a:r>
              <a:rPr lang="en-US" altLang="ja-JP" b="1" dirty="0" smtClean="0">
                <a:latin typeface="Courier New" pitchFamily="49" charset="0"/>
              </a:rPr>
              <a:t>{ </a:t>
            </a:r>
            <a:r>
              <a:rPr lang="en-US" altLang="ja-JP" b="1" dirty="0" err="1" smtClean="0">
                <a:latin typeface="Courier New" pitchFamily="49" charset="0"/>
              </a:rPr>
              <a:t>foo</a:t>
            </a:r>
            <a:r>
              <a:rPr lang="en-US" altLang="ja-JP" b="1" dirty="0" smtClean="0">
                <a:latin typeface="Courier New" pitchFamily="49" charset="0"/>
              </a:rPr>
              <a:t> = 3; bar = 7 }</a:t>
            </a:r>
            <a:r>
              <a:rPr lang="en-US" altLang="ja-JP" dirty="0" smtClean="0"/>
              <a:t>  ⇒  </a:t>
            </a:r>
            <a:r>
              <a:rPr lang="en-US" altLang="ja-JP" b="1" dirty="0" smtClean="0">
                <a:latin typeface="Courier New" pitchFamily="49" charset="0"/>
              </a:rPr>
              <a:t>(7, 3)</a:t>
            </a:r>
          </a:p>
          <a:p>
            <a:endParaRPr lang="en-US" altLang="ja-JP" b="1" dirty="0" smtClean="0">
              <a:latin typeface="Courier New" pitchFamily="49" charset="0"/>
            </a:endParaRPr>
          </a:p>
          <a:p>
            <a:pPr eaLnBrk="1" hangingPunct="1"/>
            <a:r>
              <a:rPr lang="ja-JP" altLang="en-US" dirty="0" smtClean="0"/>
              <a:t>バリアント： コンストラクタを整数で表し</a:t>
            </a:r>
            <a:br>
              <a:rPr lang="ja-JP" altLang="en-US" dirty="0" smtClean="0"/>
            </a:br>
            <a:r>
              <a:rPr lang="ja-JP" altLang="en-US" dirty="0" smtClean="0"/>
              <a:t>それを第 </a:t>
            </a:r>
            <a:r>
              <a:rPr lang="en-US" altLang="ja-JP" dirty="0" smtClean="0"/>
              <a:t>1 </a:t>
            </a:r>
            <a:r>
              <a:rPr lang="ja-JP" altLang="en-US" dirty="0" smtClean="0"/>
              <a:t>要素とするタプルにする</a:t>
            </a:r>
          </a:p>
          <a:p>
            <a:pPr lvl="1" eaLnBrk="1" hangingPunct="1"/>
            <a:r>
              <a:rPr lang="en-US" altLang="ja-JP" b="1" dirty="0" smtClean="0">
                <a:latin typeface="Courier New" pitchFamily="49" charset="0"/>
              </a:rPr>
              <a:t>type 'a list = Nil</a:t>
            </a:r>
            <a:r>
              <a:rPr lang="ja-JP" altLang="en-US" b="1" dirty="0" smtClean="0">
                <a:latin typeface="Courier New" pitchFamily="49" charset="0"/>
              </a:rPr>
              <a:t>　</a:t>
            </a:r>
            <a:r>
              <a:rPr lang="en-US" altLang="ja-JP" b="1" dirty="0" smtClean="0">
                <a:latin typeface="Courier New" pitchFamily="49" charset="0"/>
              </a:rPr>
              <a:t>| Cons of </a:t>
            </a:r>
            <a:br>
              <a:rPr lang="en-US" altLang="ja-JP" b="1" dirty="0" smtClean="0">
                <a:latin typeface="Courier New" pitchFamily="49" charset="0"/>
              </a:rPr>
            </a:br>
            <a:r>
              <a:rPr lang="en-US" altLang="ja-JP" b="1" dirty="0" smtClean="0">
                <a:latin typeface="Courier New" pitchFamily="49" charset="0"/>
              </a:rPr>
              <a:t>'a * 'a list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のとき、</a:t>
            </a:r>
            <a:br>
              <a:rPr lang="ja-JP" altLang="en-US" dirty="0" smtClean="0"/>
            </a:br>
            <a:r>
              <a:rPr lang="en-US" altLang="ja-JP" b="1" dirty="0" smtClean="0">
                <a:latin typeface="Courier New" pitchFamily="49" charset="0"/>
              </a:rPr>
              <a:t>Nil</a:t>
            </a:r>
            <a:r>
              <a:rPr lang="en-US" altLang="ja-JP" dirty="0" smtClean="0"/>
              <a:t>  ⇒  </a:t>
            </a:r>
            <a:r>
              <a:rPr lang="en-US" altLang="ja-JP" b="1" dirty="0" smtClean="0">
                <a:latin typeface="Courier New" pitchFamily="49" charset="0"/>
              </a:rPr>
              <a:t>(0)</a:t>
            </a:r>
            <a:r>
              <a:rPr lang="ja-JP" altLang="en-US" dirty="0" smtClean="0"/>
              <a:t>、 </a:t>
            </a:r>
            <a:r>
              <a:rPr lang="en-US" altLang="ja-JP" b="1" dirty="0" err="1" smtClean="0">
                <a:latin typeface="Courier New" pitchFamily="49" charset="0"/>
              </a:rPr>
              <a:t>Cons(x</a:t>
            </a:r>
            <a:r>
              <a:rPr lang="en-US" altLang="ja-JP" b="1" dirty="0" smtClean="0">
                <a:latin typeface="Courier New" pitchFamily="49" charset="0"/>
              </a:rPr>
              <a:t>, </a:t>
            </a:r>
            <a:r>
              <a:rPr lang="en-US" altLang="ja-JP" b="1" dirty="0" err="1" smtClean="0">
                <a:latin typeface="Courier New" pitchFamily="49" charset="0"/>
              </a:rPr>
              <a:t>y</a:t>
            </a:r>
            <a:r>
              <a:rPr lang="en-US" altLang="ja-JP" b="1" dirty="0" smtClean="0">
                <a:latin typeface="Courier New" pitchFamily="49" charset="0"/>
              </a:rPr>
              <a:t>)</a:t>
            </a:r>
            <a:r>
              <a:rPr lang="en-US" altLang="ja-JP" dirty="0" smtClean="0"/>
              <a:t>  ⇒  </a:t>
            </a:r>
            <a:r>
              <a:rPr lang="en-US" altLang="ja-JP" b="1" dirty="0" smtClean="0">
                <a:latin typeface="Courier New" pitchFamily="49" charset="0"/>
              </a:rPr>
              <a:t>(1, </a:t>
            </a:r>
            <a:r>
              <a:rPr lang="en-US" altLang="ja-JP" b="1" dirty="0" err="1" smtClean="0">
                <a:latin typeface="Courier New" pitchFamily="49" charset="0"/>
              </a:rPr>
              <a:t>x</a:t>
            </a:r>
            <a:r>
              <a:rPr lang="en-US" altLang="ja-JP" b="1" dirty="0" smtClean="0">
                <a:latin typeface="Courier New" pitchFamily="49" charset="0"/>
              </a:rPr>
              <a:t>, </a:t>
            </a:r>
            <a:r>
              <a:rPr lang="en-US" altLang="ja-JP" b="1" dirty="0" err="1" smtClean="0">
                <a:latin typeface="Courier New" pitchFamily="49" charset="0"/>
              </a:rPr>
              <a:t>y</a:t>
            </a:r>
            <a:r>
              <a:rPr lang="en-US" altLang="ja-JP" b="1" dirty="0" smtClean="0">
                <a:latin typeface="Courier New" pitchFamily="49" charset="0"/>
              </a:rPr>
              <a:t>)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λ</a:t>
            </a:r>
            <a:r>
              <a:rPr lang="ja-JP" altLang="en-US" dirty="0" smtClean="0"/>
              <a:t>抽象・部分適用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λ</a:t>
            </a:r>
            <a:r>
              <a:rPr lang="ja-JP" altLang="en-US" dirty="0" smtClean="0"/>
              <a:t>抽象： </a:t>
            </a:r>
            <a:r>
              <a:rPr lang="en-US" altLang="ja-JP" dirty="0" smtClean="0"/>
              <a:t>let </a:t>
            </a:r>
            <a:r>
              <a:rPr lang="en-US" altLang="ja-JP" dirty="0" err="1" smtClean="0"/>
              <a:t>rec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に置換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altLang="ja-JP" b="1" dirty="0" smtClean="0">
                <a:latin typeface="Courier New" pitchFamily="49" charset="0"/>
              </a:rPr>
              <a:t>fun x -&gt; M</a:t>
            </a:r>
            <a:r>
              <a:rPr lang="en-US" altLang="ja-JP" dirty="0" smtClean="0"/>
              <a:t>  ⇒  </a:t>
            </a:r>
            <a:r>
              <a:rPr lang="en-US" altLang="ja-JP" b="1" dirty="0" smtClean="0">
                <a:latin typeface="Courier New" pitchFamily="49" charset="0"/>
              </a:rPr>
              <a:t>let </a:t>
            </a:r>
            <a:r>
              <a:rPr lang="en-US" altLang="ja-JP" b="1" dirty="0" err="1" smtClean="0">
                <a:latin typeface="Courier New" pitchFamily="49" charset="0"/>
              </a:rPr>
              <a:t>rec</a:t>
            </a:r>
            <a:r>
              <a:rPr lang="en-US" altLang="ja-JP" b="1" dirty="0" smtClean="0">
                <a:latin typeface="Courier New" pitchFamily="49" charset="0"/>
              </a:rPr>
              <a:t> f x = M in f</a:t>
            </a:r>
          </a:p>
          <a:p>
            <a:pPr lvl="2" eaLnBrk="1" hangingPunct="1"/>
            <a:r>
              <a:rPr lang="en-US" altLang="ja-JP" b="1" dirty="0" smtClean="0">
                <a:latin typeface="Courier New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fresh </a:t>
            </a:r>
            <a:r>
              <a:rPr lang="ja-JP" altLang="en-US" dirty="0" smtClean="0"/>
              <a:t>な名前</a:t>
            </a:r>
            <a:endParaRPr lang="en-US" altLang="ja-JP" dirty="0" smtClean="0"/>
          </a:p>
          <a:p>
            <a:endParaRPr lang="ja-JP" altLang="en-US" dirty="0" smtClean="0"/>
          </a:p>
          <a:p>
            <a:pPr eaLnBrk="1" hangingPunct="1"/>
            <a:r>
              <a:rPr lang="ja-JP" altLang="en-US" dirty="0" smtClean="0"/>
              <a:t>部分適用： </a:t>
            </a:r>
            <a:r>
              <a:rPr lang="en-US" altLang="ja-JP" dirty="0" smtClean="0"/>
              <a:t>let </a:t>
            </a:r>
            <a:r>
              <a:rPr lang="en-US" altLang="ja-JP" dirty="0" err="1" smtClean="0"/>
              <a:t>rec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と完全適用に置換</a:t>
            </a:r>
          </a:p>
          <a:p>
            <a:pPr lvl="1" eaLnBrk="1" hangingPunct="1">
              <a:spcBef>
                <a:spcPct val="25000"/>
              </a:spcBef>
            </a:pPr>
            <a:r>
              <a:rPr lang="ja-JP" altLang="en-US" dirty="0" smtClean="0"/>
              <a:t>たとえば </a:t>
            </a:r>
            <a:r>
              <a:rPr lang="en-US" altLang="ja-JP" b="1" dirty="0" smtClean="0">
                <a:latin typeface="Courier New" pitchFamily="49" charset="0"/>
              </a:rPr>
              <a:t>let </a:t>
            </a:r>
            <a:r>
              <a:rPr lang="en-US" altLang="ja-JP" b="1" dirty="0" err="1" smtClean="0">
                <a:latin typeface="Courier New" pitchFamily="49" charset="0"/>
              </a:rPr>
              <a:t>rec</a:t>
            </a:r>
            <a:r>
              <a:rPr lang="en-US" altLang="ja-JP" b="1" dirty="0" smtClean="0">
                <a:latin typeface="Courier New" pitchFamily="49" charset="0"/>
              </a:rPr>
              <a:t> f x y = x - 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のとき、</a:t>
            </a:r>
            <a:br>
              <a:rPr lang="ja-JP" altLang="en-US" dirty="0" smtClean="0"/>
            </a:br>
            <a:r>
              <a:rPr lang="en-US" altLang="ja-JP" b="1" dirty="0" smtClean="0">
                <a:latin typeface="Courier New" pitchFamily="49" charset="0"/>
              </a:rPr>
              <a:t>f 3</a:t>
            </a:r>
            <a:r>
              <a:rPr lang="en-US" altLang="ja-JP" dirty="0" smtClean="0"/>
              <a:t>  ⇒  </a:t>
            </a:r>
            <a:r>
              <a:rPr lang="en-US" altLang="ja-JP" b="1" dirty="0" smtClean="0">
                <a:latin typeface="Courier New" pitchFamily="49" charset="0"/>
              </a:rPr>
              <a:t>let </a:t>
            </a:r>
            <a:r>
              <a:rPr lang="en-US" altLang="ja-JP" b="1" dirty="0" err="1" smtClean="0">
                <a:latin typeface="Courier New" pitchFamily="49" charset="0"/>
              </a:rPr>
              <a:t>rec</a:t>
            </a:r>
            <a:r>
              <a:rPr lang="en-US" altLang="ja-JP" b="1" dirty="0" smtClean="0">
                <a:latin typeface="Courier New" pitchFamily="49" charset="0"/>
              </a:rPr>
              <a:t> g y = f 3 y in g</a:t>
            </a:r>
          </a:p>
          <a:p>
            <a:pPr lvl="2" eaLnBrk="1" hangingPunct="1"/>
            <a:r>
              <a:rPr lang="en-US" altLang="ja-JP" b="1" dirty="0" smtClean="0">
                <a:latin typeface="Courier New" pitchFamily="49" charset="0"/>
              </a:rPr>
              <a:t>g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fresh </a:t>
            </a:r>
            <a:r>
              <a:rPr lang="ja-JP" altLang="en-US" dirty="0" smtClean="0"/>
              <a:t>な名前</a:t>
            </a:r>
            <a:endParaRPr lang="en-US" altLang="ja-JP" dirty="0" smtClean="0"/>
          </a:p>
          <a:p>
            <a:pPr lvl="3"/>
            <a:r>
              <a:rPr lang="en-US" altLang="ja-JP" b="1" dirty="0" smtClean="0">
                <a:latin typeface="Courier New" pitchFamily="49" charset="0"/>
              </a:rPr>
              <a:t>g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をはさむことで完全適用にした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5 </a:t>
            </a:r>
            <a:r>
              <a:rPr lang="ja-JP" altLang="en-US" dirty="0" smtClean="0"/>
              <a:t>問中 </a:t>
            </a:r>
            <a:r>
              <a:rPr lang="en-US" altLang="ja-JP" dirty="0" smtClean="0"/>
              <a:t>3 </a:t>
            </a:r>
            <a:r>
              <a:rPr lang="ja-JP" altLang="en-US" dirty="0" smtClean="0"/>
              <a:t>問解けばよい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227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1</a:t>
            </a:r>
            <a:endParaRPr lang="en-US" altLang="ja-JP" sz="34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1263"/>
            <a:ext cx="8229600" cy="49974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3000" dirty="0" smtClean="0"/>
              <a:t>以下のプログラムはどのようなアセンブリに</a:t>
            </a:r>
            <a:br>
              <a:rPr lang="ja-JP" altLang="en-US" sz="3000" dirty="0" smtClean="0"/>
            </a:br>
            <a:r>
              <a:rPr lang="ja-JP" altLang="en-US" sz="3000" dirty="0" smtClean="0"/>
              <a:t>コンパイルされるか、末尾呼び出し最適化を</a:t>
            </a:r>
            <a:br>
              <a:rPr lang="ja-JP" altLang="en-US" sz="3000" dirty="0" smtClean="0"/>
            </a:br>
            <a:r>
              <a:rPr lang="ja-JP" altLang="en-US" sz="3000" dirty="0" smtClean="0"/>
              <a:t>しない場合とする場合のそれぞれについて</a:t>
            </a:r>
            <a:br>
              <a:rPr lang="ja-JP" altLang="en-US" sz="3000" dirty="0" smtClean="0"/>
            </a:br>
            <a:r>
              <a:rPr lang="ja-JP" altLang="en-US" sz="3000" dirty="0" smtClean="0"/>
              <a:t>説明せよ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2600" dirty="0" smtClean="0"/>
              <a:t>ヒント： 末尾呼び出し最適化をする場合、手続き型</a:t>
            </a:r>
            <a:br>
              <a:rPr lang="ja-JP" altLang="en-US" sz="2600" dirty="0" smtClean="0"/>
            </a:br>
            <a:r>
              <a:rPr lang="ja-JP" altLang="en-US" sz="2600" dirty="0" smtClean="0"/>
              <a:t>言語でループを用いて書いた </a:t>
            </a:r>
            <a:r>
              <a:rPr lang="en-US" altLang="ja-JP" sz="2600" dirty="0" err="1" smtClean="0"/>
              <a:t>gcd</a:t>
            </a:r>
            <a:r>
              <a:rPr lang="en-US" altLang="ja-JP" sz="2600" dirty="0" smtClean="0"/>
              <a:t> </a:t>
            </a:r>
            <a:r>
              <a:rPr lang="ja-JP" altLang="en-US" sz="2600" dirty="0" smtClean="0"/>
              <a:t>と同じような</a:t>
            </a:r>
            <a:r>
              <a:rPr lang="en-US" altLang="ja-JP" sz="2600" dirty="0" smtClean="0"/>
              <a:t/>
            </a:r>
            <a:br>
              <a:rPr lang="en-US" altLang="ja-JP" sz="2600" dirty="0" smtClean="0"/>
            </a:br>
            <a:r>
              <a:rPr lang="ja-JP" altLang="en-US" sz="2600" dirty="0" smtClean="0"/>
              <a:t>アセンブリになる （はず）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914400" y="4387850"/>
            <a:ext cx="6778625" cy="222726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let rec gcd m n = </a:t>
            </a:r>
          </a:p>
          <a:p>
            <a:r>
              <a:rPr lang="en-US" altLang="ja-JP" sz="2800" b="1">
                <a:latin typeface="Courier New" pitchFamily="49" charset="0"/>
              </a:rPr>
              <a:t>  if m &lt;= 0 then n else</a:t>
            </a:r>
          </a:p>
          <a:p>
            <a:r>
              <a:rPr lang="en-US" altLang="ja-JP" sz="2800" b="1">
                <a:latin typeface="Courier New" pitchFamily="49" charset="0"/>
              </a:rPr>
              <a:t>  if m &lt;= n then gcd m (n - m)</a:t>
            </a:r>
          </a:p>
          <a:p>
            <a:r>
              <a:rPr lang="en-US" altLang="ja-JP" sz="2800" b="1">
                <a:latin typeface="Courier New" pitchFamily="49" charset="0"/>
              </a:rPr>
              <a:t>  else gcd n (m - n)</a:t>
            </a:r>
          </a:p>
          <a:p>
            <a:r>
              <a:rPr lang="en-US" altLang="ja-JP" sz="2800" b="1">
                <a:latin typeface="Courier New" pitchFamily="49" charset="0"/>
              </a:rPr>
              <a:t>in print_int (gcd 21600 337500)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2</a:t>
            </a:r>
            <a:endParaRPr lang="en-US" altLang="ja-JP" sz="3400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以下のプログラムを手動で </a:t>
            </a:r>
            <a:r>
              <a:rPr lang="en-US" altLang="ja-JP" dirty="0" smtClean="0"/>
              <a:t>CPS </a:t>
            </a:r>
            <a:r>
              <a:rPr lang="ja-JP" altLang="en-US" dirty="0" smtClean="0"/>
              <a:t>変換せよ</a:t>
            </a:r>
          </a:p>
          <a:p>
            <a:pPr lvl="1" eaLnBrk="1" hangingPunct="1"/>
            <a:r>
              <a:rPr lang="en-US" altLang="ja-JP" dirty="0" smtClean="0"/>
              <a:t>K </a:t>
            </a:r>
            <a:r>
              <a:rPr lang="ja-JP" altLang="en-US" dirty="0" smtClean="0"/>
              <a:t>正規化はしてもしなくてもよい</a:t>
            </a:r>
          </a:p>
          <a:p>
            <a:pPr lvl="2"/>
            <a:r>
              <a:rPr lang="ja-JP" altLang="en-US" dirty="0" smtClean="0"/>
              <a:t>余裕があれば、</a:t>
            </a:r>
            <a:r>
              <a:rPr lang="en-US" altLang="ja-JP" dirty="0" smtClean="0"/>
              <a:t>CPS </a:t>
            </a:r>
            <a:r>
              <a:rPr lang="ja-JP" altLang="en-US" dirty="0" smtClean="0"/>
              <a:t>変換した場合としなかった</a:t>
            </a:r>
            <a:br>
              <a:rPr lang="ja-JP" altLang="en-US" dirty="0" smtClean="0"/>
            </a:br>
            <a:r>
              <a:rPr lang="ja-JP" altLang="en-US" dirty="0" smtClean="0"/>
              <a:t>場合でどのようなアセンブリにコンパイルされるか、両者を比較してみよう</a:t>
            </a: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914400" y="4287838"/>
            <a:ext cx="7629525" cy="222726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let rec ack x y = </a:t>
            </a:r>
          </a:p>
          <a:p>
            <a:r>
              <a:rPr lang="en-US" altLang="ja-JP" sz="2800" b="1">
                <a:latin typeface="Courier New" pitchFamily="49" charset="0"/>
              </a:rPr>
              <a:t>  if x &lt;= 0 then y + 1</a:t>
            </a:r>
          </a:p>
          <a:p>
            <a:r>
              <a:rPr lang="en-US" altLang="ja-JP" sz="2800" b="1">
                <a:latin typeface="Courier New" pitchFamily="49" charset="0"/>
              </a:rPr>
              <a:t>  else if y &lt;= 0 then ack (x - 1) 1</a:t>
            </a:r>
          </a:p>
          <a:p>
            <a:r>
              <a:rPr lang="en-US" altLang="ja-JP" sz="2800" b="1">
                <a:latin typeface="Courier New" pitchFamily="49" charset="0"/>
              </a:rPr>
              <a:t>  else ack (x - 1) (ack x (y - 1))</a:t>
            </a:r>
          </a:p>
          <a:p>
            <a:r>
              <a:rPr lang="en-US" altLang="ja-JP" sz="2800" b="1">
                <a:latin typeface="Courier New" pitchFamily="49" charset="0"/>
              </a:rPr>
              <a:t>in print_int (ack 3 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/>
              <a:t>3</a:t>
            </a:r>
            <a:endParaRPr lang="en-US" altLang="ja-JP" sz="34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CPS </a:t>
            </a:r>
            <a:r>
              <a:rPr lang="ja-JP" altLang="en-US" dirty="0" smtClean="0"/>
              <a:t>変換を用いるように改造してみよ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K </a:t>
            </a:r>
            <a:r>
              <a:rPr lang="ja-JP" altLang="en-US" dirty="0" smtClean="0"/>
              <a:t>正規形に対して変換するとよい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外部関数呼出しの扱いに注意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26480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4</a:t>
            </a:r>
            <a:endParaRPr lang="en-US" altLang="ja-JP" sz="34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「種々の簡単な拡張」 </a:t>
            </a:r>
            <a:r>
              <a:rPr lang="en-US" altLang="ja-JP" dirty="0" smtClean="0"/>
              <a:t>(</a:t>
            </a:r>
            <a:r>
              <a:rPr lang="ja-JP" altLang="en-US" dirty="0" smtClean="0"/>
              <a:t>の一部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を用いる</a:t>
            </a:r>
            <a:br>
              <a:rPr lang="ja-JP" altLang="en-US" dirty="0" smtClean="0"/>
            </a:br>
            <a:r>
              <a:rPr lang="en-US" altLang="ja-JP" dirty="0" smtClean="0"/>
              <a:t>ML </a:t>
            </a:r>
            <a:r>
              <a:rPr lang="ja-JP" altLang="en-US" dirty="0" smtClean="0"/>
              <a:t>プログラムを書け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更にその</a:t>
            </a:r>
            <a:r>
              <a:rPr lang="en-US" altLang="ja-JP" dirty="0" smtClean="0"/>
              <a:t> ML </a:t>
            </a:r>
            <a:r>
              <a:rPr lang="ja-JP" altLang="en-US" dirty="0" smtClean="0"/>
              <a:t>プログラムを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既存の</a:t>
            </a:r>
            <a:r>
              <a:rPr lang="en-US" altLang="ja-JP" dirty="0" smtClean="0"/>
              <a:t> ML </a:t>
            </a:r>
            <a:r>
              <a:rPr lang="ja-JP" altLang="en-US" dirty="0" smtClean="0"/>
              <a:t>コンパイラが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どのようにコンパイルするか調べて解説せよ</a:t>
            </a:r>
          </a:p>
          <a:p>
            <a:pPr lvl="1" eaLnBrk="1" hangingPunct="1"/>
            <a:r>
              <a:rPr lang="ja-JP" altLang="en-US" dirty="0" smtClean="0"/>
              <a:t>同程度以上に複雑な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他のプリミティブについて調べてもよい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/>
              <a:t>5</a:t>
            </a:r>
            <a:endParaRPr lang="en-US" altLang="ja-JP" sz="34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を改造して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λ </a:t>
            </a:r>
            <a:r>
              <a:rPr lang="ja-JP" altLang="en-US" dirty="0" smtClean="0"/>
              <a:t>抽象・部分適用を実装せよ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27707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実マシンコード生成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r>
              <a:rPr lang="ja-JP" altLang="en-US" dirty="0" smtClean="0"/>
              <a:t>プログラム本体のアセンブリを生成</a:t>
            </a:r>
            <a:endParaRPr lang="en-US" altLang="ja-JP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endParaRPr lang="en-US" altLang="ja-JP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r>
              <a:rPr lang="ja-JP" altLang="en-US" dirty="0" smtClean="0"/>
              <a:t>スタブ（初期化プログラム等）をつける</a:t>
            </a:r>
            <a:endParaRPr lang="en-US" altLang="ja-JP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endParaRPr lang="en-US" altLang="ja-JP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r>
              <a:rPr lang="ja-JP" altLang="en-US" dirty="0" smtClean="0"/>
              <a:t>入出力などのライブラリをリンク</a:t>
            </a:r>
            <a:endParaRPr lang="en-US" altLang="ja-JP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endParaRPr lang="en-US" altLang="ja-JP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eriod"/>
            </a:pPr>
            <a:r>
              <a:rPr lang="ja-JP" altLang="en-US" dirty="0" smtClean="0"/>
              <a:t>アセンブラによりバイナリに変換し完成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  <a:endParaRPr lang="en-US" altLang="ja-JP" sz="2900" dirty="0" smtClean="0"/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</a:t>
            </a:r>
            <a:r>
              <a:rPr lang="en-US" altLang="ja-JP" dirty="0" smtClean="0"/>
              <a:t>12/01) </a:t>
            </a:r>
            <a:r>
              <a:rPr lang="ja-JP" altLang="en-US" dirty="0" smtClean="0"/>
              <a:t>の午後 </a:t>
            </a:r>
            <a:r>
              <a:rPr lang="en-US" altLang="ja-JP" dirty="0" smtClean="0"/>
              <a:t>1 </a:t>
            </a:r>
            <a:r>
              <a:rPr lang="ja-JP" altLang="en-US" dirty="0" smtClean="0"/>
              <a:t>時</a:t>
            </a:r>
            <a:r>
              <a:rPr lang="en-US" altLang="ja-JP" dirty="0" smtClean="0"/>
              <a:t> (JST)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urier New" pitchFamily="49" charset="0"/>
              </a:rPr>
              <a:t>Report </a:t>
            </a:r>
            <a:r>
              <a:rPr lang="en-US" altLang="ja-JP" b="1" dirty="0" smtClean="0">
                <a:latin typeface="Courier New" pitchFamily="49" charset="0"/>
              </a:rPr>
              <a:t>6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 </a:t>
            </a:r>
            <a:r>
              <a:rPr lang="en-US" altLang="ja-JP" dirty="0" smtClean="0"/>
              <a:t>5 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urier New" pitchFamily="49" charset="0"/>
              </a:rPr>
              <a:t>Report 6 </a:t>
            </a:r>
            <a:r>
              <a:rPr lang="en-US" altLang="ja-JP" b="1" dirty="0" smtClean="0">
                <a:latin typeface="Courier New" pitchFamily="49" charset="0"/>
              </a:rPr>
              <a:t>01099</a:t>
            </a:r>
            <a:endParaRPr lang="en-US" altLang="ja-JP" b="1" dirty="0" smtClean="0">
              <a:latin typeface="Courier New" pitchFamily="49" charset="0"/>
            </a:endParaRP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838456" y="3702049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pitchFamily="50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pitchFamily="50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pitchFamily="50" charset="-128"/>
              </a:rPr>
              <a:t>個ずつ</a:t>
            </a:r>
          </a:p>
        </p:txBody>
      </p:sp>
      <p:sp>
        <p:nvSpPr>
          <p:cNvPr id="29701" name="AutoShape 6"/>
          <p:cNvSpPr>
            <a:spLocks/>
          </p:cNvSpPr>
          <p:nvPr/>
        </p:nvSpPr>
        <p:spPr bwMode="auto">
          <a:xfrm rot="-5400000">
            <a:off x="3861600" y="3225005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2" name="Line 8"/>
          <p:cNvSpPr>
            <a:spLocks noChangeShapeType="1"/>
          </p:cNvSpPr>
          <p:nvPr/>
        </p:nvSpPr>
        <p:spPr bwMode="auto">
          <a:xfrm flipH="1" flipV="1">
            <a:off x="3922719" y="3405186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9703" name="AutoShape 10"/>
          <p:cNvSpPr>
            <a:spLocks/>
          </p:cNvSpPr>
          <p:nvPr/>
        </p:nvSpPr>
        <p:spPr bwMode="auto">
          <a:xfrm rot="-5400000">
            <a:off x="4318800" y="3225005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4" name="Line 11"/>
          <p:cNvSpPr>
            <a:spLocks noChangeShapeType="1"/>
          </p:cNvSpPr>
          <p:nvPr/>
        </p:nvSpPr>
        <p:spPr bwMode="auto">
          <a:xfrm flipV="1">
            <a:off x="4211644" y="3405186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9705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ＭＳ Ｐゴシック" pitchFamily="50" charset="-128"/>
              </a:rPr>
              <a:t>質問は </a:t>
            </a:r>
            <a:r>
              <a:rPr lang="en-US" altLang="ja-JP" sz="2600" dirty="0" smtClean="0">
                <a:latin typeface="ＭＳ Ｐゴシック" pitchFamily="50" charset="-128"/>
              </a:rPr>
              <a:t>compiler-query-2011@yl.is.s.u-tokyo.ac.jp </a:t>
            </a:r>
            <a:r>
              <a:rPr lang="ja-JP" altLang="en-US" sz="2600" dirty="0">
                <a:latin typeface="ＭＳ Ｐゴシック" pitchFamily="50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今後のトピック</a:t>
            </a:r>
            <a:r>
              <a:rPr lang="ja-JP" altLang="en-US" sz="3400" dirty="0" smtClean="0"/>
              <a:t> （変更の可能性あり）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多相型</a:t>
            </a:r>
          </a:p>
          <a:p>
            <a:r>
              <a:rPr lang="ja-JP" altLang="en-US" dirty="0" smtClean="0"/>
              <a:t>基礎的な最適化</a:t>
            </a:r>
          </a:p>
          <a:p>
            <a:r>
              <a:rPr lang="ja-JP" altLang="en-US" dirty="0" smtClean="0"/>
              <a:t>レジスタ割付・スケジューリング</a:t>
            </a:r>
          </a:p>
          <a:p>
            <a:r>
              <a:rPr lang="ja-JP" altLang="en-US" dirty="0" smtClean="0"/>
              <a:t>並列化・ループ最適化</a:t>
            </a:r>
          </a:p>
          <a:p>
            <a:r>
              <a:rPr lang="en-US" altLang="ja-JP" dirty="0" smtClean="0"/>
              <a:t>VM</a:t>
            </a:r>
            <a:r>
              <a:rPr lang="ja-JP" altLang="en-US" dirty="0" smtClean="0"/>
              <a:t>・バイトコードインタプリタ</a:t>
            </a:r>
          </a:p>
          <a:p>
            <a:r>
              <a:rPr lang="en-US" altLang="ja-JP" dirty="0" smtClean="0"/>
              <a:t>Garbage Collection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ビルドの流れ</a:t>
            </a:r>
          </a:p>
        </p:txBody>
      </p:sp>
      <p:sp>
        <p:nvSpPr>
          <p:cNvPr id="8195" name="Line 6"/>
          <p:cNvSpPr>
            <a:spLocks noChangeShapeType="1"/>
          </p:cNvSpPr>
          <p:nvPr/>
        </p:nvSpPr>
        <p:spPr bwMode="auto">
          <a:xfrm>
            <a:off x="4557713" y="1773238"/>
            <a:ext cx="0" cy="401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196" name="Line 24"/>
          <p:cNvSpPr>
            <a:spLocks noChangeShapeType="1"/>
          </p:cNvSpPr>
          <p:nvPr/>
        </p:nvSpPr>
        <p:spPr bwMode="auto">
          <a:xfrm flipH="1">
            <a:off x="2914650" y="2727325"/>
            <a:ext cx="673100" cy="369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197" name="Line 25"/>
          <p:cNvSpPr>
            <a:spLocks noChangeShapeType="1"/>
          </p:cNvSpPr>
          <p:nvPr/>
        </p:nvSpPr>
        <p:spPr bwMode="auto">
          <a:xfrm>
            <a:off x="5548313" y="2727325"/>
            <a:ext cx="673100" cy="369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198" name="Line 26"/>
          <p:cNvSpPr>
            <a:spLocks noChangeShapeType="1"/>
          </p:cNvSpPr>
          <p:nvPr/>
        </p:nvSpPr>
        <p:spPr bwMode="auto">
          <a:xfrm>
            <a:off x="7742238" y="3641725"/>
            <a:ext cx="0" cy="709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199" name="Line 27"/>
          <p:cNvSpPr>
            <a:spLocks noChangeShapeType="1"/>
          </p:cNvSpPr>
          <p:nvPr/>
        </p:nvSpPr>
        <p:spPr bwMode="auto">
          <a:xfrm>
            <a:off x="7743825" y="5264150"/>
            <a:ext cx="0" cy="709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0" name="Line 28"/>
          <p:cNvSpPr>
            <a:spLocks noChangeShapeType="1"/>
          </p:cNvSpPr>
          <p:nvPr/>
        </p:nvSpPr>
        <p:spPr bwMode="auto">
          <a:xfrm>
            <a:off x="3021013" y="3641725"/>
            <a:ext cx="0" cy="709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1" name="Line 29"/>
          <p:cNvSpPr>
            <a:spLocks noChangeShapeType="1"/>
          </p:cNvSpPr>
          <p:nvPr/>
        </p:nvSpPr>
        <p:spPr bwMode="auto">
          <a:xfrm>
            <a:off x="3021013" y="5265738"/>
            <a:ext cx="0" cy="709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2" name="Line 30"/>
          <p:cNvSpPr>
            <a:spLocks noChangeShapeType="1"/>
          </p:cNvSpPr>
          <p:nvPr/>
        </p:nvSpPr>
        <p:spPr bwMode="auto">
          <a:xfrm>
            <a:off x="6073775" y="4351338"/>
            <a:ext cx="396875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3" name="Line 32"/>
          <p:cNvSpPr>
            <a:spLocks noChangeShapeType="1"/>
          </p:cNvSpPr>
          <p:nvPr/>
        </p:nvSpPr>
        <p:spPr bwMode="auto">
          <a:xfrm flipV="1">
            <a:off x="6073775" y="5003800"/>
            <a:ext cx="396875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4" name="Line 33"/>
          <p:cNvSpPr>
            <a:spLocks noChangeShapeType="1"/>
          </p:cNvSpPr>
          <p:nvPr/>
        </p:nvSpPr>
        <p:spPr bwMode="auto">
          <a:xfrm>
            <a:off x="1957388" y="4351338"/>
            <a:ext cx="396875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5" name="Line 34"/>
          <p:cNvSpPr>
            <a:spLocks noChangeShapeType="1"/>
          </p:cNvSpPr>
          <p:nvPr/>
        </p:nvSpPr>
        <p:spPr bwMode="auto">
          <a:xfrm flipV="1">
            <a:off x="1957388" y="5003800"/>
            <a:ext cx="396875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6" name="AutoShape 4"/>
          <p:cNvSpPr>
            <a:spLocks noChangeArrowheads="1"/>
          </p:cNvSpPr>
          <p:nvPr/>
        </p:nvSpPr>
        <p:spPr bwMode="auto">
          <a:xfrm>
            <a:off x="3167063" y="1230313"/>
            <a:ext cx="2808287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MinCaml </a:t>
            </a:r>
            <a:r>
              <a:rPr lang="ja-JP" altLang="en-US" sz="2800">
                <a:latin typeface="ＭＳ Ｐゴシック" pitchFamily="50" charset="-128"/>
              </a:rPr>
              <a:t>ソース</a:t>
            </a:r>
          </a:p>
        </p:txBody>
      </p:sp>
      <p:sp>
        <p:nvSpPr>
          <p:cNvPr id="8207" name="AutoShape 5"/>
          <p:cNvSpPr>
            <a:spLocks noChangeArrowheads="1"/>
          </p:cNvSpPr>
          <p:nvPr/>
        </p:nvSpPr>
        <p:spPr bwMode="auto">
          <a:xfrm>
            <a:off x="2897188" y="2179638"/>
            <a:ext cx="3349625" cy="574675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MinCaml </a:t>
            </a:r>
            <a:r>
              <a:rPr lang="ja-JP" altLang="en-US" sz="2800">
                <a:latin typeface="ＭＳ Ｐゴシック" pitchFamily="50" charset="-128"/>
              </a:rPr>
              <a:t>コンパイラ</a:t>
            </a:r>
          </a:p>
        </p:txBody>
      </p:sp>
      <p:sp>
        <p:nvSpPr>
          <p:cNvPr id="8208" name="AutoShape 15"/>
          <p:cNvSpPr>
            <a:spLocks noChangeArrowheads="1"/>
          </p:cNvSpPr>
          <p:nvPr/>
        </p:nvSpPr>
        <p:spPr bwMode="auto">
          <a:xfrm>
            <a:off x="125413" y="5029200"/>
            <a:ext cx="1890712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libmincaml.s</a:t>
            </a:r>
          </a:p>
        </p:txBody>
      </p:sp>
      <p:sp>
        <p:nvSpPr>
          <p:cNvPr id="8209" name="AutoShape 7"/>
          <p:cNvSpPr>
            <a:spLocks noChangeArrowheads="1"/>
          </p:cNvSpPr>
          <p:nvPr/>
        </p:nvSpPr>
        <p:spPr bwMode="auto">
          <a:xfrm>
            <a:off x="1012825" y="3128963"/>
            <a:ext cx="3529013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SPARC </a:t>
            </a:r>
            <a:r>
              <a:rPr lang="ja-JP" altLang="en-US" sz="2800">
                <a:latin typeface="ＭＳ Ｐゴシック" pitchFamily="50" charset="-128"/>
              </a:rPr>
              <a:t>アセンブリ</a:t>
            </a:r>
          </a:p>
        </p:txBody>
      </p:sp>
      <p:sp>
        <p:nvSpPr>
          <p:cNvPr id="8210" name="AutoShape 8"/>
          <p:cNvSpPr>
            <a:spLocks noChangeArrowheads="1"/>
          </p:cNvSpPr>
          <p:nvPr/>
        </p:nvSpPr>
        <p:spPr bwMode="auto">
          <a:xfrm>
            <a:off x="5262563" y="3128963"/>
            <a:ext cx="3529012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>
                <a:latin typeface="ＭＳ Ｐゴシック" pitchFamily="50" charset="-128"/>
              </a:rPr>
              <a:t>自作 </a:t>
            </a:r>
            <a:r>
              <a:rPr lang="en-US" altLang="ja-JP" sz="2800">
                <a:latin typeface="ＭＳ Ｐゴシック" pitchFamily="50" charset="-128"/>
              </a:rPr>
              <a:t>CPU </a:t>
            </a:r>
            <a:r>
              <a:rPr lang="ja-JP" altLang="en-US" sz="2800">
                <a:latin typeface="ＭＳ Ｐゴシック" pitchFamily="50" charset="-128"/>
              </a:rPr>
              <a:t>アセンブリ</a:t>
            </a:r>
          </a:p>
        </p:txBody>
      </p:sp>
      <p:sp>
        <p:nvSpPr>
          <p:cNvPr id="8211" name="AutoShape 20"/>
          <p:cNvSpPr>
            <a:spLocks noChangeArrowheads="1"/>
          </p:cNvSpPr>
          <p:nvPr/>
        </p:nvSpPr>
        <p:spPr bwMode="auto">
          <a:xfrm>
            <a:off x="2362200" y="4354513"/>
            <a:ext cx="1317625" cy="976312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ja-JP" sz="2800">
              <a:latin typeface="ＭＳ Ｐゴシック" pitchFamily="50" charset="-128"/>
            </a:endParaRPr>
          </a:p>
        </p:txBody>
      </p:sp>
      <p:sp>
        <p:nvSpPr>
          <p:cNvPr id="8212" name="AutoShape 11"/>
          <p:cNvSpPr>
            <a:spLocks noChangeArrowheads="1"/>
          </p:cNvSpPr>
          <p:nvPr/>
        </p:nvSpPr>
        <p:spPr bwMode="auto">
          <a:xfrm>
            <a:off x="6478588" y="4354513"/>
            <a:ext cx="2528887" cy="976312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altLang="ja-JP" sz="400">
              <a:latin typeface="ＭＳ Ｐゴシック" pitchFamily="50" charset="-128"/>
            </a:endParaRPr>
          </a:p>
          <a:p>
            <a:pPr algn="ctr"/>
            <a:r>
              <a:rPr lang="ja-JP" altLang="en-US" sz="2800">
                <a:latin typeface="ＭＳ Ｐゴシック" pitchFamily="50" charset="-128"/>
              </a:rPr>
              <a:t>自作アセンブラ</a:t>
            </a:r>
            <a:br>
              <a:rPr lang="ja-JP" altLang="en-US" sz="2800">
                <a:latin typeface="ＭＳ Ｐゴシック" pitchFamily="50" charset="-128"/>
              </a:rPr>
            </a:br>
            <a:r>
              <a:rPr lang="ja-JP" altLang="en-US" sz="2800">
                <a:latin typeface="ＭＳ Ｐゴシック" pitchFamily="50" charset="-128"/>
              </a:rPr>
              <a:t>自作リンカ</a:t>
            </a:r>
          </a:p>
        </p:txBody>
      </p:sp>
      <p:sp>
        <p:nvSpPr>
          <p:cNvPr id="8213" name="AutoShape 12"/>
          <p:cNvSpPr>
            <a:spLocks noChangeArrowheads="1"/>
          </p:cNvSpPr>
          <p:nvPr/>
        </p:nvSpPr>
        <p:spPr bwMode="auto">
          <a:xfrm>
            <a:off x="5351463" y="5980113"/>
            <a:ext cx="3349625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>
                <a:latin typeface="ＭＳ Ｐゴシック" pitchFamily="50" charset="-128"/>
              </a:rPr>
              <a:t>自作 </a:t>
            </a:r>
            <a:r>
              <a:rPr lang="en-US" altLang="ja-JP" sz="2800">
                <a:latin typeface="ＭＳ Ｐゴシック" pitchFamily="50" charset="-128"/>
              </a:rPr>
              <a:t>CPU </a:t>
            </a:r>
            <a:r>
              <a:rPr lang="ja-JP" altLang="en-US" sz="2800">
                <a:latin typeface="ＭＳ Ｐゴシック" pitchFamily="50" charset="-128"/>
              </a:rPr>
              <a:t>バイナリ</a:t>
            </a:r>
          </a:p>
        </p:txBody>
      </p:sp>
      <p:sp>
        <p:nvSpPr>
          <p:cNvPr id="8214" name="AutoShape 13"/>
          <p:cNvSpPr>
            <a:spLocks noChangeArrowheads="1"/>
          </p:cNvSpPr>
          <p:nvPr/>
        </p:nvSpPr>
        <p:spPr bwMode="auto">
          <a:xfrm>
            <a:off x="1101725" y="5980113"/>
            <a:ext cx="3349625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SPARC </a:t>
            </a:r>
            <a:r>
              <a:rPr lang="ja-JP" altLang="en-US" sz="2800">
                <a:latin typeface="ＭＳ Ｐゴシック" pitchFamily="50" charset="-128"/>
              </a:rPr>
              <a:t>バイナリ</a:t>
            </a:r>
          </a:p>
        </p:txBody>
      </p:sp>
      <p:sp>
        <p:nvSpPr>
          <p:cNvPr id="8215" name="AutoShape 14"/>
          <p:cNvSpPr>
            <a:spLocks noChangeArrowheads="1"/>
          </p:cNvSpPr>
          <p:nvPr/>
        </p:nvSpPr>
        <p:spPr bwMode="auto">
          <a:xfrm>
            <a:off x="125413" y="4079875"/>
            <a:ext cx="1890712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stub.c</a:t>
            </a:r>
          </a:p>
        </p:txBody>
      </p:sp>
      <p:sp>
        <p:nvSpPr>
          <p:cNvPr id="8216" name="AutoShape 16"/>
          <p:cNvSpPr>
            <a:spLocks noChangeArrowheads="1"/>
          </p:cNvSpPr>
          <p:nvPr/>
        </p:nvSpPr>
        <p:spPr bwMode="auto">
          <a:xfrm>
            <a:off x="3973513" y="4079875"/>
            <a:ext cx="2152650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400">
                <a:latin typeface="ＭＳ Ｐゴシック" pitchFamily="50" charset="-128"/>
              </a:rPr>
              <a:t>（自作スタブ）</a:t>
            </a:r>
          </a:p>
        </p:txBody>
      </p:sp>
      <p:sp>
        <p:nvSpPr>
          <p:cNvPr id="8217" name="AutoShape 17"/>
          <p:cNvSpPr>
            <a:spLocks noChangeArrowheads="1"/>
          </p:cNvSpPr>
          <p:nvPr/>
        </p:nvSpPr>
        <p:spPr bwMode="auto">
          <a:xfrm>
            <a:off x="3973513" y="5029200"/>
            <a:ext cx="2152650" cy="574675"/>
          </a:xfrm>
          <a:prstGeom prst="foldedCorner">
            <a:avLst>
              <a:gd name="adj" fmla="val 12500"/>
            </a:avLst>
          </a:prstGeom>
          <a:solidFill>
            <a:srgbClr val="CC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400">
                <a:latin typeface="ＭＳ Ｐゴシック" pitchFamily="50" charset="-128"/>
              </a:rPr>
              <a:t>（自作ライブラリ）</a:t>
            </a:r>
          </a:p>
        </p:txBody>
      </p:sp>
      <p:pic>
        <p:nvPicPr>
          <p:cNvPr id="8218" name="Picture 22" descr="gc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825" y="4386263"/>
            <a:ext cx="769938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アセンブリ生成 </a:t>
            </a:r>
            <a:r>
              <a:rPr lang="en-US" altLang="ja-JP" smtClean="0"/>
              <a:t>(emit.ml)</a:t>
            </a:r>
            <a:endParaRPr lang="ja-JP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14448"/>
            <a:ext cx="8229600" cy="4972072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main.ml</a:t>
            </a:r>
            <a:r>
              <a:rPr lang="ja-JP" altLang="en-US" dirty="0" smtClean="0"/>
              <a:t>の最後のステップ</a:t>
            </a:r>
            <a:endParaRPr lang="en-US" altLang="ja-JP" dirty="0" smtClean="0"/>
          </a:p>
          <a:p>
            <a:r>
              <a:rPr lang="en-US" altLang="ja-JP" dirty="0" smtClean="0"/>
              <a:t>save/restore </a:t>
            </a:r>
            <a:r>
              <a:rPr lang="ja-JP" altLang="en-US" dirty="0" smtClean="0"/>
              <a:t>を具体的なストア</a:t>
            </a:r>
            <a:r>
              <a:rPr lang="en-US" altLang="ja-JP" dirty="0" smtClean="0"/>
              <a:t>/</a:t>
            </a:r>
            <a:r>
              <a:rPr lang="ja-JP" altLang="en-US" dirty="0" smtClean="0"/>
              <a:t>ロードに変換</a:t>
            </a:r>
          </a:p>
          <a:p>
            <a:pPr lvl="1"/>
            <a:r>
              <a:rPr lang="ja-JP" altLang="en-US" dirty="0" smtClean="0"/>
              <a:t>スタックの状態を追跡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stackmap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stackset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/>
              <a:t>if </a:t>
            </a:r>
            <a:r>
              <a:rPr lang="ja-JP" altLang="en-US" dirty="0" smtClean="0"/>
              <a:t>文の合流後は両方のスタックの共通部分をとる</a:t>
            </a:r>
          </a:p>
          <a:p>
            <a:r>
              <a:rPr lang="ja-JP" altLang="en-US" dirty="0" smtClean="0"/>
              <a:t>規約に従うように関数呼出しを変換</a:t>
            </a:r>
          </a:p>
          <a:p>
            <a:pPr lvl="1"/>
            <a:r>
              <a:rPr lang="ja-JP" altLang="en-US" dirty="0" smtClean="0"/>
              <a:t>引数を規定されたレジスタにセット </a:t>
            </a:r>
            <a:r>
              <a:rPr lang="en-US" altLang="ja-JP" dirty="0" smtClean="0"/>
              <a:t>(shuffle </a:t>
            </a:r>
            <a:r>
              <a:rPr lang="ja-JP" altLang="en-US" dirty="0" smtClean="0"/>
              <a:t>関数</a:t>
            </a:r>
            <a:r>
              <a:rPr lang="en-US" altLang="ja-JP" dirty="0" smtClean="0"/>
              <a:t>)</a:t>
            </a:r>
          </a:p>
          <a:p>
            <a:pPr lvl="1"/>
            <a:r>
              <a:rPr lang="ja-JP" altLang="en-US" dirty="0" smtClean="0"/>
              <a:t>リターンアドレスの </a:t>
            </a:r>
            <a:r>
              <a:rPr lang="en-US" altLang="ja-JP" dirty="0" smtClean="0"/>
              <a:t>save/restore</a:t>
            </a:r>
          </a:p>
          <a:p>
            <a:pPr lvl="1"/>
            <a:r>
              <a:rPr lang="ja-JP" altLang="en-US" dirty="0" smtClean="0"/>
              <a:t>スタックポインタの管理</a:t>
            </a:r>
          </a:p>
          <a:p>
            <a:r>
              <a:rPr lang="ja-JP" altLang="en-US" dirty="0" smtClean="0"/>
              <a:t>条件分岐をジャンプに変換</a:t>
            </a:r>
          </a:p>
          <a:p>
            <a:pPr lvl="1"/>
            <a:r>
              <a:rPr lang="ja-JP" altLang="en-US" dirty="0" smtClean="0"/>
              <a:t>分岐用・合流用のラベルを導入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外部ファイル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5000"/>
              </a:lnSpc>
            </a:pPr>
            <a:r>
              <a:rPr lang="ja-JP" altLang="en-US" dirty="0" smtClean="0"/>
              <a:t>スタブ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stub.c</a:t>
            </a:r>
            <a:r>
              <a:rPr lang="en-US" altLang="ja-JP" dirty="0" smtClean="0"/>
              <a:t>)</a:t>
            </a:r>
          </a:p>
          <a:p>
            <a:pPr lvl="1" eaLnBrk="1" hangingPunct="1">
              <a:lnSpc>
                <a:spcPct val="95000"/>
              </a:lnSpc>
            </a:pPr>
            <a:r>
              <a:rPr lang="ja-JP" altLang="en-US" dirty="0" smtClean="0"/>
              <a:t>ヒープとスタックを確保したのち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のエントリポイントを呼び出すコード</a:t>
            </a:r>
          </a:p>
          <a:p>
            <a:pPr eaLnBrk="1" hangingPunct="1">
              <a:lnSpc>
                <a:spcPct val="95000"/>
              </a:lnSpc>
            </a:pPr>
            <a:r>
              <a:rPr lang="ja-JP" altLang="en-US" dirty="0" smtClean="0"/>
              <a:t>ライブラリ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libmincaml.s</a:t>
            </a:r>
            <a:r>
              <a:rPr lang="en-US" altLang="ja-JP" dirty="0" smtClean="0"/>
              <a:t>)</a:t>
            </a:r>
          </a:p>
          <a:p>
            <a:pPr lvl="1" eaLnBrk="1" hangingPunct="1">
              <a:lnSpc>
                <a:spcPct val="95000"/>
              </a:lnSpc>
            </a:pPr>
            <a:r>
              <a:rPr lang="ja-JP" altLang="en-US" dirty="0" smtClean="0"/>
              <a:t>外部関数が定義されている</a:t>
            </a:r>
          </a:p>
          <a:p>
            <a:pPr lvl="2" eaLnBrk="1" hangingPunct="1">
              <a:lnSpc>
                <a:spcPct val="95000"/>
              </a:lnSpc>
            </a:pPr>
            <a:r>
              <a:rPr lang="ja-JP" altLang="en-US" dirty="0" smtClean="0"/>
              <a:t>入出力</a:t>
            </a:r>
          </a:p>
          <a:p>
            <a:pPr lvl="2" eaLnBrk="1" hangingPunct="1">
              <a:lnSpc>
                <a:spcPct val="95000"/>
              </a:lnSpc>
            </a:pPr>
            <a:r>
              <a:rPr lang="ja-JP" altLang="en-US" dirty="0" smtClean="0"/>
              <a:t>配列生成</a:t>
            </a:r>
          </a:p>
          <a:p>
            <a:pPr lvl="2" eaLnBrk="1" hangingPunct="1">
              <a:lnSpc>
                <a:spcPct val="95000"/>
              </a:lnSpc>
            </a:pPr>
            <a:r>
              <a:rPr lang="ja-JP" altLang="en-US" dirty="0" smtClean="0"/>
              <a:t>数値計算</a:t>
            </a:r>
          </a:p>
          <a:p>
            <a:pPr eaLnBrk="1" hangingPunct="1">
              <a:lnSpc>
                <a:spcPct val="95000"/>
              </a:lnSpc>
            </a:pPr>
            <a:r>
              <a:rPr lang="ja-JP" altLang="en-US" dirty="0" smtClean="0"/>
              <a:t>自作 </a:t>
            </a:r>
            <a:r>
              <a:rPr lang="en-US" altLang="ja-JP" dirty="0" smtClean="0"/>
              <a:t>CPU </a:t>
            </a:r>
            <a:r>
              <a:rPr lang="ja-JP" altLang="en-US" dirty="0" smtClean="0"/>
              <a:t>向けの外部ファイルも必要かも</a:t>
            </a:r>
          </a:p>
          <a:p>
            <a:pPr lvl="1" eaLnBrk="1" hangingPunct="1">
              <a:lnSpc>
                <a:spcPct val="95000"/>
              </a:lnSpc>
            </a:pPr>
            <a:r>
              <a:rPr lang="ja-JP" altLang="en-US" dirty="0" smtClean="0"/>
              <a:t>アーキテクチャ次第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末尾呼出し最適化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末尾呼び出しの例</a:t>
            </a:r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関数の最後の処理が </a:t>
            </a:r>
            <a:r>
              <a:rPr lang="en-US" altLang="ja-JP" dirty="0" smtClean="0"/>
              <a:t>call</a:t>
            </a:r>
          </a:p>
          <a:p>
            <a:pPr eaLnBrk="1" hangingPunct="1"/>
            <a:r>
              <a:rPr lang="ja-JP" altLang="en-US" dirty="0" smtClean="0"/>
              <a:t>基本的には関数呼出しの際には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en-US" dirty="0" smtClean="0"/>
              <a:t>戻り</a:t>
            </a:r>
            <a:r>
              <a:rPr lang="ja-JP" altLang="en-US" dirty="0" smtClean="0"/>
              <a:t>番地</a:t>
            </a:r>
            <a:r>
              <a:rPr lang="en-US" altLang="ja-JP" dirty="0" smtClean="0"/>
              <a:t>(return address) 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保存しておかないといけない</a:t>
            </a:r>
            <a:endParaRPr lang="en-US" altLang="ja-JP" dirty="0" smtClean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608138" y="2484441"/>
            <a:ext cx="5927725" cy="137318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urier New" pitchFamily="49" charset="0"/>
              </a:rPr>
              <a:t>let </a:t>
            </a:r>
            <a:r>
              <a:rPr lang="en-US" altLang="ja-JP" sz="2800" b="1" dirty="0" err="1">
                <a:latin typeface="Courier New" pitchFamily="49" charset="0"/>
              </a:rPr>
              <a:t>rec</a:t>
            </a:r>
            <a:r>
              <a:rPr lang="en-US" altLang="ja-JP" sz="2800" b="1" dirty="0">
                <a:latin typeface="Courier New" pitchFamily="49" charset="0"/>
              </a:rPr>
              <a:t> fact x r = </a:t>
            </a:r>
          </a:p>
          <a:p>
            <a:r>
              <a:rPr lang="en-US" altLang="ja-JP" sz="2800" b="1" dirty="0">
                <a:latin typeface="Courier New" pitchFamily="49" charset="0"/>
              </a:rPr>
              <a:t>  if x &lt;= 1 then r</a:t>
            </a:r>
          </a:p>
          <a:p>
            <a:r>
              <a:rPr lang="en-US" altLang="ja-JP" sz="2800" b="1" dirty="0">
                <a:latin typeface="Courier New" pitchFamily="49" charset="0"/>
              </a:rPr>
              <a:t>  else fact (x - 1) (r * 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単純にコンパイルすると</a:t>
            </a:r>
            <a:r>
              <a:rPr lang="en-US" altLang="ja-JP" smtClean="0"/>
              <a:t>…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1449388" y="2857496"/>
            <a:ext cx="2920992" cy="329320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>
                <a:latin typeface="Courier New" pitchFamily="49" charset="0"/>
              </a:rPr>
              <a:t>save(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ret</a:t>
            </a:r>
            <a:r>
              <a:rPr lang="en-US" altLang="ja-JP" sz="2600" b="1" dirty="0">
                <a:latin typeface="Courier New" pitchFamily="49" charset="0"/>
              </a:rPr>
              <a:t>)</a:t>
            </a:r>
          </a:p>
          <a:p>
            <a:r>
              <a:rPr lang="en-US" altLang="ja-JP" sz="2600" b="1" dirty="0">
                <a:latin typeface="Courier New" pitchFamily="49" charset="0"/>
              </a:rPr>
              <a:t>add 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sp</a:t>
            </a:r>
            <a:r>
              <a:rPr lang="en-US" altLang="ja-JP" sz="2600" b="1" dirty="0">
                <a:latin typeface="Courier New" pitchFamily="49" charset="0"/>
              </a:rPr>
              <a:t>, 4, 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sp</a:t>
            </a:r>
            <a:endParaRPr lang="en-US" altLang="ja-JP" sz="2600" b="1" baseline="-25000" dirty="0">
              <a:latin typeface="Courier New" pitchFamily="49" charset="0"/>
            </a:endParaRPr>
          </a:p>
          <a:p>
            <a:r>
              <a:rPr lang="en-US" altLang="ja-JP" sz="2600" b="1" dirty="0">
                <a:latin typeface="Courier New" pitchFamily="49" charset="0"/>
              </a:rPr>
              <a:t>call </a:t>
            </a:r>
            <a:r>
              <a:rPr lang="en-US" altLang="ja-JP" sz="2600" b="1" dirty="0" smtClean="0">
                <a:latin typeface="Courier New" pitchFamily="49" charset="0"/>
              </a:rPr>
              <a:t>fact</a:t>
            </a:r>
          </a:p>
          <a:p>
            <a:r>
              <a:rPr lang="en-US" altLang="ja-JP" sz="2600" b="1" dirty="0" err="1" smtClean="0">
                <a:latin typeface="Courier New" pitchFamily="49" charset="0"/>
              </a:rPr>
              <a:t>nop</a:t>
            </a:r>
            <a:endParaRPr lang="en-US" altLang="ja-JP" sz="2600" b="1" dirty="0">
              <a:latin typeface="Courier New" pitchFamily="49" charset="0"/>
            </a:endParaRPr>
          </a:p>
          <a:p>
            <a:r>
              <a:rPr lang="en-US" altLang="ja-JP" sz="2600" b="1" dirty="0">
                <a:latin typeface="Courier New" pitchFamily="49" charset="0"/>
              </a:rPr>
              <a:t>sub 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sp</a:t>
            </a:r>
            <a:r>
              <a:rPr lang="en-US" altLang="ja-JP" sz="2600" b="1" dirty="0">
                <a:latin typeface="Courier New" pitchFamily="49" charset="0"/>
              </a:rPr>
              <a:t>, 4, 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sp</a:t>
            </a:r>
            <a:endParaRPr lang="en-US" altLang="ja-JP" sz="2600" b="1" baseline="-25000" dirty="0">
              <a:latin typeface="Courier New" pitchFamily="49" charset="0"/>
            </a:endParaRPr>
          </a:p>
          <a:p>
            <a:r>
              <a:rPr lang="en-US" altLang="ja-JP" sz="2600" b="1" dirty="0">
                <a:latin typeface="Courier New" pitchFamily="49" charset="0"/>
              </a:rPr>
              <a:t>restore(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ret</a:t>
            </a:r>
            <a:r>
              <a:rPr lang="en-US" altLang="ja-JP" sz="2600" b="1" dirty="0">
                <a:latin typeface="Courier New" pitchFamily="49" charset="0"/>
              </a:rPr>
              <a:t>)</a:t>
            </a:r>
          </a:p>
          <a:p>
            <a:r>
              <a:rPr lang="en-US" altLang="ja-JP" sz="2600" b="1" dirty="0" err="1" smtClean="0">
                <a:latin typeface="Courier New" pitchFamily="49" charset="0"/>
              </a:rPr>
              <a:t>retl</a:t>
            </a:r>
            <a:endParaRPr lang="en-US" altLang="ja-JP" sz="2600" b="1" dirty="0" smtClean="0">
              <a:latin typeface="Courier New" pitchFamily="49" charset="0"/>
            </a:endParaRPr>
          </a:p>
          <a:p>
            <a:r>
              <a:rPr lang="en-US" altLang="ja-JP" sz="2600" b="1" dirty="0" err="1" smtClean="0">
                <a:latin typeface="Courier New" pitchFamily="49" charset="0"/>
              </a:rPr>
              <a:t>nop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1608138" y="1331913"/>
            <a:ext cx="5927725" cy="137318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let rec fact x r = </a:t>
            </a:r>
          </a:p>
          <a:p>
            <a:r>
              <a:rPr lang="en-US" altLang="ja-JP" sz="2800" b="1">
                <a:latin typeface="Courier New" pitchFamily="49" charset="0"/>
              </a:rPr>
              <a:t>  if x &lt;= 1 then r</a:t>
            </a:r>
          </a:p>
          <a:p>
            <a:r>
              <a:rPr lang="en-US" altLang="ja-JP" sz="2800" b="1">
                <a:latin typeface="Courier New" pitchFamily="49" charset="0"/>
              </a:rPr>
              <a:t>  else fact (x - 1) (r * x)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4891088" y="2857496"/>
            <a:ext cx="402706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600" dirty="0" smtClean="0"/>
              <a:t>戻り番地</a:t>
            </a:r>
            <a:r>
              <a:rPr lang="en-US" altLang="ja-JP" sz="2600" dirty="0" smtClean="0"/>
              <a:t>(</a:t>
            </a:r>
            <a:r>
              <a:rPr lang="en-US" altLang="ja-JP" sz="2600" dirty="0" err="1" smtClean="0"/>
              <a:t>R</a:t>
            </a:r>
            <a:r>
              <a:rPr lang="en-US" altLang="ja-JP" dirty="0" err="1" smtClean="0"/>
              <a:t>ret</a:t>
            </a:r>
            <a:r>
              <a:rPr lang="en-US" altLang="ja-JP" sz="2600" dirty="0" smtClean="0"/>
              <a:t>)</a:t>
            </a:r>
            <a:r>
              <a:rPr lang="ja-JP" altLang="en-US" sz="2600" dirty="0" err="1" smtClean="0"/>
              <a:t>だけ</a:t>
            </a:r>
            <a:r>
              <a:rPr lang="ja-JP" altLang="en-US" sz="2600" dirty="0" smtClean="0"/>
              <a:t>から</a:t>
            </a:r>
          </a:p>
          <a:p>
            <a:r>
              <a:rPr lang="ja-JP" altLang="en-US" sz="2600" dirty="0" smtClean="0"/>
              <a:t>なる</a:t>
            </a:r>
            <a:r>
              <a:rPr lang="ja-JP" altLang="en-US" sz="2600" dirty="0"/>
              <a:t>フレーム</a:t>
            </a:r>
            <a:r>
              <a:rPr lang="ja-JP" altLang="en-US" sz="2600" dirty="0" smtClean="0"/>
              <a:t>をメモリに構成</a:t>
            </a:r>
            <a:endParaRPr lang="ja-JP" altLang="en-US" sz="2600" dirty="0"/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4891088" y="4681529"/>
            <a:ext cx="2978399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600" dirty="0" smtClean="0">
                <a:latin typeface="ＭＳ Ｐゴシック" pitchFamily="50" charset="-128"/>
              </a:rPr>
              <a:t>戻り番地</a:t>
            </a:r>
            <a:r>
              <a:rPr lang="ja-JP" altLang="en-US" sz="2600" dirty="0">
                <a:latin typeface="ＭＳ Ｐゴシック" pitchFamily="50" charset="-128"/>
              </a:rPr>
              <a:t>を </a:t>
            </a:r>
            <a:r>
              <a:rPr lang="en-US" altLang="ja-JP" sz="2600" dirty="0">
                <a:latin typeface="ＭＳ Ｐゴシック" pitchFamily="50" charset="-128"/>
              </a:rPr>
              <a:t>pop </a:t>
            </a:r>
            <a:r>
              <a:rPr lang="ja-JP" altLang="en-US" sz="2600" dirty="0">
                <a:latin typeface="ＭＳ Ｐゴシック" pitchFamily="50" charset="-128"/>
              </a:rPr>
              <a:t>して</a:t>
            </a:r>
          </a:p>
          <a:p>
            <a:r>
              <a:rPr lang="ja-JP" altLang="en-US" sz="2600" dirty="0">
                <a:latin typeface="ＭＳ Ｐゴシック" pitchFamily="50" charset="-128"/>
              </a:rPr>
              <a:t>直ちにリターン</a:t>
            </a:r>
          </a:p>
        </p:txBody>
      </p:sp>
      <p:sp>
        <p:nvSpPr>
          <p:cNvPr id="11271" name="Rectangle 10"/>
          <p:cNvSpPr>
            <a:spLocks noChangeArrowheads="1"/>
          </p:cNvSpPr>
          <p:nvPr/>
        </p:nvSpPr>
        <p:spPr bwMode="auto">
          <a:xfrm>
            <a:off x="3073400" y="2247900"/>
            <a:ext cx="4375150" cy="4222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2" name="AutoShape 12"/>
          <p:cNvSpPr>
            <a:spLocks/>
          </p:cNvSpPr>
          <p:nvPr/>
        </p:nvSpPr>
        <p:spPr bwMode="auto">
          <a:xfrm>
            <a:off x="4502150" y="2869212"/>
            <a:ext cx="360363" cy="792163"/>
          </a:xfrm>
          <a:prstGeom prst="rightBrace">
            <a:avLst>
              <a:gd name="adj1" fmla="val 1831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3" name="AutoShape 13"/>
          <p:cNvSpPr>
            <a:spLocks/>
          </p:cNvSpPr>
          <p:nvPr/>
        </p:nvSpPr>
        <p:spPr bwMode="auto">
          <a:xfrm>
            <a:off x="4502150" y="4475759"/>
            <a:ext cx="360363" cy="1231918"/>
          </a:xfrm>
          <a:prstGeom prst="rightBrace">
            <a:avLst>
              <a:gd name="adj1" fmla="val 3439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4" name="Line 14"/>
          <p:cNvSpPr>
            <a:spLocks noChangeShapeType="1"/>
          </p:cNvSpPr>
          <p:nvPr/>
        </p:nvSpPr>
        <p:spPr bwMode="auto">
          <a:xfrm flipH="1">
            <a:off x="3852863" y="2670175"/>
            <a:ext cx="649287" cy="406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14480" y="6143644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このコードを再帰的に</a:t>
            </a:r>
            <a:r>
              <a:rPr lang="ja-JP" altLang="en-US" sz="2400" dirty="0" smtClean="0"/>
              <a:t>何度も</a:t>
            </a:r>
            <a:r>
              <a:rPr kumimoji="1" lang="ja-JP" altLang="en-US" sz="2400" dirty="0" smtClean="0"/>
              <a:t>実行していくと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その結果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608013" y="5343525"/>
            <a:ext cx="3621087" cy="1223963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>
                <a:latin typeface="ＭＳ Ｐゴシック" pitchFamily="50" charset="-128"/>
              </a:rPr>
              <a:t>main </a:t>
            </a:r>
            <a:r>
              <a:rPr lang="ja-JP" altLang="en-US" sz="2800">
                <a:latin typeface="ＭＳ Ｐゴシック" pitchFamily="50" charset="-128"/>
              </a:rPr>
              <a:t>関数のフレーム</a:t>
            </a:r>
            <a:endParaRPr lang="ja-JP" altLang="en-US" sz="400">
              <a:latin typeface="ＭＳ Ｐゴシック" pitchFamily="50" charset="-128"/>
            </a:endParaRPr>
          </a:p>
          <a:p>
            <a:pPr algn="ctr"/>
            <a:endParaRPr lang="en-US" altLang="ja-JP" sz="400">
              <a:latin typeface="ＭＳ Ｐゴシック" pitchFamily="50" charset="-128"/>
            </a:endParaRP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608013" y="4660900"/>
            <a:ext cx="3621087" cy="631825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600" dirty="0" err="1" smtClean="0">
                <a:latin typeface="ＭＳ Ｐゴシック" pitchFamily="50" charset="-128"/>
              </a:rPr>
              <a:t>R</a:t>
            </a:r>
            <a:r>
              <a:rPr lang="en-US" altLang="ja-JP" sz="2800" dirty="0" err="1" smtClean="0">
                <a:latin typeface="ＭＳ Ｐゴシック" pitchFamily="50" charset="-128"/>
              </a:rPr>
              <a:t>ret</a:t>
            </a:r>
            <a:endParaRPr lang="en-US" altLang="ja-JP" sz="600" dirty="0">
              <a:latin typeface="ＭＳ Ｐゴシック" pitchFamily="50" charset="-128"/>
            </a:endParaRPr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608013" y="3979863"/>
            <a:ext cx="3621087" cy="631825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600" dirty="0" err="1" smtClean="0">
                <a:latin typeface="ＭＳ Ｐゴシック" pitchFamily="50" charset="-128"/>
              </a:rPr>
              <a:t>R</a:t>
            </a:r>
            <a:r>
              <a:rPr lang="en-US" altLang="ja-JP" sz="2800" dirty="0" err="1" smtClean="0">
                <a:latin typeface="ＭＳ Ｐゴシック" pitchFamily="50" charset="-128"/>
              </a:rPr>
              <a:t>ret</a:t>
            </a:r>
            <a:endParaRPr lang="en-US" altLang="ja-JP" sz="600" dirty="0">
              <a:latin typeface="ＭＳ Ｐゴシック" pitchFamily="50" charset="-128"/>
            </a:endParaRPr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608013" y="3298825"/>
            <a:ext cx="3621087" cy="631825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600" dirty="0" err="1" smtClean="0">
                <a:latin typeface="ＭＳ Ｐゴシック" pitchFamily="50" charset="-128"/>
              </a:rPr>
              <a:t>R</a:t>
            </a:r>
            <a:r>
              <a:rPr lang="en-US" altLang="ja-JP" sz="2800" dirty="0" err="1" smtClean="0">
                <a:latin typeface="ＭＳ Ｐゴシック" pitchFamily="50" charset="-128"/>
              </a:rPr>
              <a:t>ret</a:t>
            </a:r>
            <a:endParaRPr lang="en-US" altLang="ja-JP" sz="600" dirty="0">
              <a:latin typeface="ＭＳ Ｐゴシック" pitchFamily="50" charset="-128"/>
            </a:endParaRPr>
          </a:p>
        </p:txBody>
      </p:sp>
      <p:sp>
        <p:nvSpPr>
          <p:cNvPr id="12296" name="Rectangle 11"/>
          <p:cNvSpPr>
            <a:spLocks noChangeArrowheads="1"/>
          </p:cNvSpPr>
          <p:nvPr/>
        </p:nvSpPr>
        <p:spPr bwMode="auto">
          <a:xfrm>
            <a:off x="608013" y="2617788"/>
            <a:ext cx="3621087" cy="631825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600" dirty="0" err="1" smtClean="0">
                <a:latin typeface="ＭＳ Ｐゴシック" pitchFamily="50" charset="-128"/>
              </a:rPr>
              <a:t>R</a:t>
            </a:r>
            <a:r>
              <a:rPr lang="en-US" altLang="ja-JP" sz="2800" dirty="0" err="1" smtClean="0">
                <a:latin typeface="ＭＳ Ｐゴシック" pitchFamily="50" charset="-128"/>
              </a:rPr>
              <a:t>ret</a:t>
            </a:r>
            <a:endParaRPr lang="en-US" altLang="ja-JP" sz="600" dirty="0">
              <a:latin typeface="ＭＳ Ｐゴシック" pitchFamily="50" charset="-128"/>
            </a:endParaRPr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608013" y="1936750"/>
            <a:ext cx="3621087" cy="631825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600" dirty="0" err="1" smtClean="0">
                <a:latin typeface="ＭＳ Ｐゴシック" pitchFamily="50" charset="-128"/>
              </a:rPr>
              <a:t>R</a:t>
            </a:r>
            <a:r>
              <a:rPr lang="en-US" altLang="ja-JP" sz="2800" dirty="0" err="1" smtClean="0">
                <a:latin typeface="ＭＳ Ｐゴシック" pitchFamily="50" charset="-128"/>
              </a:rPr>
              <a:t>ret</a:t>
            </a:r>
            <a:endParaRPr lang="en-US" altLang="ja-JP" sz="600" dirty="0">
              <a:latin typeface="ＭＳ Ｐゴシック" pitchFamily="50" charset="-128"/>
            </a:endParaRP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608013" y="1255713"/>
            <a:ext cx="3621087" cy="631825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600" dirty="0" err="1" smtClean="0">
                <a:latin typeface="ＭＳ Ｐゴシック" pitchFamily="50" charset="-128"/>
              </a:rPr>
              <a:t>R</a:t>
            </a:r>
            <a:r>
              <a:rPr lang="en-US" altLang="ja-JP" sz="2800" dirty="0" err="1" smtClean="0">
                <a:latin typeface="ＭＳ Ｐゴシック" pitchFamily="50" charset="-128"/>
              </a:rPr>
              <a:t>ret</a:t>
            </a:r>
            <a:endParaRPr lang="en-US" altLang="ja-JP" sz="600" dirty="0">
              <a:latin typeface="ＭＳ Ｐゴシック" pitchFamily="50" charset="-128"/>
            </a:endParaRPr>
          </a:p>
        </p:txBody>
      </p:sp>
      <p:sp>
        <p:nvSpPr>
          <p:cNvPr id="12299" name="AutoShape 15"/>
          <p:cNvSpPr>
            <a:spLocks noChangeArrowheads="1"/>
          </p:cNvSpPr>
          <p:nvPr/>
        </p:nvSpPr>
        <p:spPr bwMode="auto">
          <a:xfrm>
            <a:off x="3571868" y="1714488"/>
            <a:ext cx="6072230" cy="1384312"/>
          </a:xfrm>
          <a:prstGeom prst="wedgeEllipseCallout">
            <a:avLst>
              <a:gd name="adj1" fmla="val -7584"/>
              <a:gd name="adj2" fmla="val 84348"/>
            </a:avLst>
          </a:prstGeom>
          <a:solidFill>
            <a:srgbClr val="CCFFCC"/>
          </a:solidFill>
          <a:ln w="25400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r>
              <a:rPr kumimoji="0" lang="en-US" altLang="en-US" sz="2400" dirty="0" smtClean="0"/>
              <a:t>戻り</a:t>
            </a:r>
            <a:r>
              <a:rPr kumimoji="0" lang="ja-JP" altLang="en-US" sz="2400" dirty="0" smtClean="0"/>
              <a:t>番地だけを保存した</a:t>
            </a:r>
            <a:endParaRPr kumimoji="0" lang="en-US" altLang="ja-JP" sz="2400" dirty="0" smtClean="0"/>
          </a:p>
          <a:p>
            <a:r>
              <a:rPr kumimoji="0" lang="ja-JP" altLang="en-US" sz="2400" dirty="0" smtClean="0"/>
              <a:t>無駄な</a:t>
            </a:r>
            <a:r>
              <a:rPr kumimoji="0" lang="ja-JP" altLang="en-GB" sz="2400" dirty="0" smtClean="0"/>
              <a:t>フレームが積みあがる</a:t>
            </a:r>
            <a:r>
              <a:rPr kumimoji="0" lang="ja-JP" altLang="en-GB" sz="2400" dirty="0"/>
              <a:t>！</a:t>
            </a:r>
            <a:endParaRPr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22099" y="4492506"/>
            <a:ext cx="26432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　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/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＼＿＿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_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／ヽ　 　ヽ</a:t>
            </a:r>
            <a:b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</a:b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 ／　　　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::::::::::::::::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＼　</a:t>
            </a:r>
            <a:r>
              <a:rPr lang="ja-JP" altLang="en-US" sz="1400" dirty="0" err="1" smtClean="0">
                <a:solidFill>
                  <a:schemeClr val="bg1"/>
                </a:solidFill>
                <a:latin typeface="ＭＳ Ｐゴシック"/>
              </a:rPr>
              <a:t>つ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/>
            </a:r>
            <a:b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</a:b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. | 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,,-‐‐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 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‐‐-､ .:::|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わ</a:t>
            </a:r>
            <a:b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</a:b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|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､_(o)_,: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_(o)_,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:::|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ぁぁ</a:t>
            </a:r>
            <a:b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</a:b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. 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|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　　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::&lt;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　 　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.::|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あぁ</a:t>
            </a:r>
            <a:b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</a:b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 ＼　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/( [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三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] )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ヽ 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::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／ああ</a:t>
            </a:r>
            <a:b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</a:b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　　　／｀</a:t>
            </a:r>
            <a:r>
              <a:rPr lang="ja-JP" altLang="en-US" sz="1400" dirty="0" err="1" smtClean="0">
                <a:solidFill>
                  <a:schemeClr val="bg1"/>
                </a:solidFill>
                <a:latin typeface="ＭＳ Ｐゴシック"/>
              </a:rPr>
              <a:t>ー</a:t>
            </a:r>
            <a:r>
              <a:rPr lang="en-US" altLang="ja-JP" sz="1400" dirty="0" smtClean="0">
                <a:solidFill>
                  <a:schemeClr val="bg1"/>
                </a:solidFill>
                <a:latin typeface="ＭＳ Ｐゴシック"/>
              </a:rPr>
              <a:t>‐--‐‐―´</a:t>
            </a:r>
            <a:r>
              <a:rPr lang="ja-JP" altLang="en-US" sz="1400" dirty="0" smtClean="0">
                <a:solidFill>
                  <a:schemeClr val="bg1"/>
                </a:solidFill>
                <a:latin typeface="ＭＳ Ｐゴシック"/>
              </a:rPr>
              <a:t>＼ぁあ</a:t>
            </a:r>
            <a:endParaRPr kumimoji="1" lang="ja-JP" altLang="en-US" sz="1400" dirty="0">
              <a:solidFill>
                <a:schemeClr val="bg1"/>
              </a:solidFill>
              <a:latin typeface="ＭＳ Ｐゴシック"/>
            </a:endParaRP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2099" y="3786190"/>
            <a:ext cx="23383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</TotalTime>
  <Words>1168</Words>
  <Application>Microsoft Office PowerPoint</Application>
  <PresentationFormat>画面に合わせる (4:3)</PresentationFormat>
  <Paragraphs>266</Paragraphs>
  <Slides>31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2" baseType="lpstr">
      <vt:lpstr>Office テーマ</vt:lpstr>
      <vt:lpstr>コンパイラ演習 第 6 回 (2011/11/17)</vt:lpstr>
      <vt:lpstr>今日の内容</vt:lpstr>
      <vt:lpstr>実マシンコード生成</vt:lpstr>
      <vt:lpstr>ビルドの流れ</vt:lpstr>
      <vt:lpstr>アセンブリ生成 (emit.ml)</vt:lpstr>
      <vt:lpstr>外部ファイル</vt:lpstr>
      <vt:lpstr>末尾呼出し最適化</vt:lpstr>
      <vt:lpstr>単純にコンパイルすると…</vt:lpstr>
      <vt:lpstr>その結果</vt:lpstr>
      <vt:lpstr>何がいけなかったのか? どうすればよいのか?</vt:lpstr>
      <vt:lpstr>末尾呼出し最適化の例: before</vt:lpstr>
      <vt:lpstr>末尾呼出し最適化の例: after</vt:lpstr>
      <vt:lpstr>末尾呼出し最適化</vt:lpstr>
      <vt:lpstr>call の直後にリターンする場合</vt:lpstr>
      <vt:lpstr>if の直後にリターンする場合</vt:lpstr>
      <vt:lpstr>末尾呼出し最適化の実装</vt:lpstr>
      <vt:lpstr>CPS 変換</vt:lpstr>
      <vt:lpstr>CPS 変換のイメージ  (1/2)</vt:lpstr>
      <vt:lpstr>CPS 変換のイメージ  (2/2)</vt:lpstr>
      <vt:lpstr>CPS 変換の利点/欠点</vt:lpstr>
      <vt:lpstr>種々の簡単な拡張</vt:lpstr>
      <vt:lpstr>レコード・バリアント</vt:lpstr>
      <vt:lpstr>λ抽象・部分適用</vt:lpstr>
      <vt:lpstr>共通課題</vt:lpstr>
      <vt:lpstr>共通課題 1</vt:lpstr>
      <vt:lpstr>共通課題 2</vt:lpstr>
      <vt:lpstr>共通課題 3</vt:lpstr>
      <vt:lpstr>共通課題 4</vt:lpstr>
      <vt:lpstr>共通課題 5</vt:lpstr>
      <vt:lpstr>課題の提出先と締め切り</vt:lpstr>
      <vt:lpstr>今後のトピック （変更の可能性あり）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5 回</dc:title>
  <dc:creator>tsuzuki</dc:creator>
  <cp:lastModifiedBy>Koichi</cp:lastModifiedBy>
  <cp:revision>244</cp:revision>
  <dcterms:created xsi:type="dcterms:W3CDTF">2010-11-10T02:00:18Z</dcterms:created>
  <dcterms:modified xsi:type="dcterms:W3CDTF">2011-11-15T06:22:22Z</dcterms:modified>
</cp:coreProperties>
</file>