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30"/>
  </p:notesMasterIdLst>
  <p:handoutMasterIdLst>
    <p:handoutMasterId r:id="rId31"/>
  </p:handoutMasterIdLst>
  <p:sldIdLst>
    <p:sldId id="295" r:id="rId2"/>
    <p:sldId id="296" r:id="rId3"/>
    <p:sldId id="307" r:id="rId4"/>
    <p:sldId id="276" r:id="rId5"/>
    <p:sldId id="306" r:id="rId6"/>
    <p:sldId id="297" r:id="rId7"/>
    <p:sldId id="278" r:id="rId8"/>
    <p:sldId id="279" r:id="rId9"/>
    <p:sldId id="298" r:id="rId10"/>
    <p:sldId id="299" r:id="rId11"/>
    <p:sldId id="300" r:id="rId12"/>
    <p:sldId id="282" r:id="rId13"/>
    <p:sldId id="301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308" r:id="rId23"/>
    <p:sldId id="291" r:id="rId24"/>
    <p:sldId id="302" r:id="rId25"/>
    <p:sldId id="303" r:id="rId26"/>
    <p:sldId id="292" r:id="rId27"/>
    <p:sldId id="293" r:id="rId28"/>
    <p:sldId id="275" r:id="rId29"/>
  </p:sldIdLst>
  <p:sldSz cx="9144000" cy="6858000" type="screen4x3"/>
  <p:notesSz cx="6794500" cy="99314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8000"/>
    <a:srgbClr val="006400"/>
    <a:srgbClr val="DFDDFF"/>
    <a:srgbClr val="FFC8C8"/>
    <a:srgbClr val="00C800"/>
    <a:srgbClr val="00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40" autoAdjust="0"/>
  </p:normalViewPr>
  <p:slideViewPr>
    <p:cSldViewPr snapToObjects="1">
      <p:cViewPr>
        <p:scale>
          <a:sx n="100" d="100"/>
          <a:sy n="100" d="100"/>
        </p:scale>
        <p:origin x="-7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25FC4-ABA8-4099-8229-B1BD2C6229A3}" type="datetimeFigureOut">
              <a:rPr kumimoji="1" lang="ja-JP" altLang="en-US" smtClean="0"/>
              <a:pPr/>
              <a:t>2011/11/2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40577D-C35A-458B-B046-42BA5B8611D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733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D1C9D0-E870-46B0-BC5F-9DE3E76D5B4F}" type="datetimeFigureOut">
              <a:rPr kumimoji="1" lang="ja-JP" altLang="en-US" smtClean="0"/>
              <a:pPr/>
              <a:t>2011/11/2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8BFC4-079A-425B-BA3C-3F96AAA90A4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21044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昔は</a:t>
            </a:r>
            <a:endParaRPr kumimoji="1" lang="en-US" altLang="ja-JP" dirty="0" smtClean="0"/>
          </a:p>
          <a:p>
            <a:r>
              <a:rPr kumimoji="1" lang="en-US" altLang="ja-JP" dirty="0" smtClean="0"/>
              <a:t>regAlloc.notarget-nospill.ml</a:t>
            </a:r>
          </a:p>
          <a:p>
            <a:r>
              <a:rPr kumimoji="1" lang="en-US" altLang="ja-JP" dirty="0" smtClean="0"/>
              <a:t>regAlloc.target-earlyspill.ml</a:t>
            </a:r>
          </a:p>
          <a:p>
            <a:r>
              <a:rPr kumimoji="1" lang="en-US" altLang="ja-JP" dirty="0" smtClean="0"/>
              <a:t>regAlloc.target-latespill.ml</a:t>
            </a:r>
          </a:p>
          <a:p>
            <a:r>
              <a:rPr kumimoji="1" lang="en-US" altLang="ja-JP" dirty="0" smtClean="0"/>
              <a:t>regAlloc.target-nospill.ml</a:t>
            </a:r>
          </a:p>
          <a:p>
            <a:r>
              <a:rPr kumimoji="1" lang="ja-JP" altLang="en-US" dirty="0" smtClean="0"/>
              <a:t>とかいろいろあったが今は無くなった</a:t>
            </a:r>
            <a:r>
              <a:rPr kumimoji="1" lang="en-US" altLang="ja-JP" dirty="0" smtClean="0"/>
              <a:t>?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8BFC4-079A-425B-BA3C-3F96AAA90A43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3</a:t>
            </a:r>
            <a:r>
              <a:rPr kumimoji="1" lang="ja-JP" altLang="en-US" dirty="0" smtClean="0"/>
              <a:t>ページ目のコメントのとおり昔はこういうのがあった。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8BFC4-079A-425B-BA3C-3F96AAA90A43}" type="slidenum">
              <a:rPr kumimoji="1" lang="ja-JP" altLang="en-US" smtClean="0"/>
              <a:pPr/>
              <a:t>19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ページ目のコメントのとおり昔はこういうのがあった。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8BFC4-079A-425B-BA3C-3F96AAA90A43}" type="slidenum">
              <a:rPr kumimoji="1" lang="ja-JP" altLang="en-US" smtClean="0"/>
              <a:pPr/>
              <a:t>20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ページ目のコメントのとおり昔はこういうのがあった。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18BFC4-079A-425B-BA3C-3F96AAA90A43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C88A-301C-4A15-98B6-64001A361A50}" type="datetimeFigureOut">
              <a:rPr kumimoji="1" lang="ja-JP" altLang="en-US" smtClean="0"/>
              <a:pPr/>
              <a:t>2011/11/2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EE22-8D06-405D-B50C-12146A6529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C88A-301C-4A15-98B6-64001A361A50}" type="datetimeFigureOut">
              <a:rPr kumimoji="1" lang="ja-JP" altLang="en-US" smtClean="0"/>
              <a:pPr/>
              <a:t>2011/11/2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EE22-8D06-405D-B50C-12146A6529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C88A-301C-4A15-98B6-64001A361A50}" type="datetimeFigureOut">
              <a:rPr kumimoji="1" lang="ja-JP" altLang="en-US" smtClean="0"/>
              <a:pPr/>
              <a:t>2011/11/2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EE22-8D06-405D-B50C-12146A6529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C88A-301C-4A15-98B6-64001A361A50}" type="datetimeFigureOut">
              <a:rPr kumimoji="1" lang="ja-JP" altLang="en-US" smtClean="0"/>
              <a:pPr/>
              <a:t>2011/11/2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EE22-8D06-405D-B50C-12146A6529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C88A-301C-4A15-98B6-64001A361A50}" type="datetimeFigureOut">
              <a:rPr kumimoji="1" lang="ja-JP" altLang="en-US" smtClean="0"/>
              <a:pPr/>
              <a:t>2011/11/2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EE22-8D06-405D-B50C-12146A6529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C88A-301C-4A15-98B6-64001A361A50}" type="datetimeFigureOut">
              <a:rPr kumimoji="1" lang="ja-JP" altLang="en-US" smtClean="0"/>
              <a:pPr/>
              <a:t>2011/11/2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EE22-8D06-405D-B50C-12146A6529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C88A-301C-4A15-98B6-64001A361A50}" type="datetimeFigureOut">
              <a:rPr kumimoji="1" lang="ja-JP" altLang="en-US" smtClean="0"/>
              <a:pPr/>
              <a:t>2011/11/2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EE22-8D06-405D-B50C-12146A6529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C88A-301C-4A15-98B6-64001A361A50}" type="datetimeFigureOut">
              <a:rPr kumimoji="1" lang="ja-JP" altLang="en-US" smtClean="0"/>
              <a:pPr/>
              <a:t>2011/11/2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EE22-8D06-405D-B50C-12146A6529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C88A-301C-4A15-98B6-64001A361A50}" type="datetimeFigureOut">
              <a:rPr kumimoji="1" lang="ja-JP" altLang="en-US" smtClean="0"/>
              <a:pPr/>
              <a:t>2011/11/2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EE22-8D06-405D-B50C-12146A6529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C88A-301C-4A15-98B6-64001A361A50}" type="datetimeFigureOut">
              <a:rPr kumimoji="1" lang="ja-JP" altLang="en-US" smtClean="0"/>
              <a:pPr/>
              <a:t>2011/11/2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EE22-8D06-405D-B50C-12146A6529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BC88A-301C-4A15-98B6-64001A361A50}" type="datetimeFigureOut">
              <a:rPr kumimoji="1" lang="ja-JP" altLang="en-US" smtClean="0"/>
              <a:pPr/>
              <a:t>2011/11/2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CEE22-8D06-405D-B50C-12146A6529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BC88A-301C-4A15-98B6-64001A361A50}" type="datetimeFigureOut">
              <a:rPr kumimoji="1" lang="ja-JP" altLang="en-US" smtClean="0"/>
              <a:pPr/>
              <a:t>2011/11/2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CEE22-8D06-405D-B50C-12146A65294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744529"/>
            <a:ext cx="7772400" cy="2184405"/>
          </a:xfrm>
        </p:spPr>
        <p:txBody>
          <a:bodyPr/>
          <a:lstStyle/>
          <a:p>
            <a:r>
              <a:rPr lang="ja-JP" altLang="en-US" dirty="0" smtClean="0"/>
              <a:t>コンパイラ演習</a:t>
            </a:r>
            <a:br>
              <a:rPr lang="ja-JP" altLang="en-US" dirty="0" smtClean="0"/>
            </a:br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回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(</a:t>
            </a:r>
            <a:r>
              <a:rPr lang="en-US" altLang="ja-JP" dirty="0" smtClean="0"/>
              <a:t>2011/11/10)</a:t>
            </a:r>
            <a:endParaRPr lang="ja-JP" alt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84984"/>
            <a:ext cx="6400800" cy="3573016"/>
          </a:xfrm>
        </p:spPr>
        <p:txBody>
          <a:bodyPr>
            <a:normAutofit fontScale="85000" lnSpcReduction="20000"/>
          </a:bodyPr>
          <a:lstStyle/>
          <a:p>
            <a:r>
              <a:rPr lang="ja-JP" altLang="en-US" dirty="0" smtClean="0">
                <a:solidFill>
                  <a:schemeClr val="tx1"/>
                </a:solidFill>
              </a:rPr>
              <a:t>中村 晃一　</a:t>
            </a:r>
            <a:r>
              <a:rPr lang="ja-JP" altLang="en-US" dirty="0">
                <a:solidFill>
                  <a:schemeClr val="tx1"/>
                </a:solidFill>
              </a:rPr>
              <a:t>野瀬 貴史　前田 俊</a:t>
            </a:r>
            <a:r>
              <a:rPr lang="ja-JP" altLang="en-US" dirty="0" smtClean="0">
                <a:solidFill>
                  <a:schemeClr val="tx1"/>
                </a:solidFill>
              </a:rPr>
              <a:t>行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秋山 </a:t>
            </a:r>
            <a:r>
              <a:rPr lang="ja-JP" altLang="en-US" dirty="0">
                <a:solidFill>
                  <a:schemeClr val="tx1"/>
                </a:solidFill>
              </a:rPr>
              <a:t>茂樹　池尻 拓</a:t>
            </a:r>
            <a:r>
              <a:rPr lang="ja-JP" altLang="en-US" dirty="0" smtClean="0">
                <a:solidFill>
                  <a:schemeClr val="tx1"/>
                </a:solidFill>
              </a:rPr>
              <a:t>朗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鈴木 友博　渡邊 裕貴</a:t>
            </a:r>
            <a:endParaRPr lang="en-US" altLang="ja-JP" dirty="0" smtClean="0">
              <a:solidFill>
                <a:schemeClr val="tx1"/>
              </a:solidFill>
            </a:endParaRPr>
          </a:p>
          <a:p>
            <a:r>
              <a:rPr lang="ja-JP" altLang="en-US" dirty="0" smtClean="0">
                <a:solidFill>
                  <a:schemeClr val="tx1"/>
                </a:solidFill>
              </a:rPr>
              <a:t>潮田 </a:t>
            </a:r>
            <a:r>
              <a:rPr lang="ja-JP" altLang="en-US" dirty="0" smtClean="0">
                <a:solidFill>
                  <a:schemeClr val="tx1"/>
                </a:solidFill>
              </a:rPr>
              <a:t>資秀</a:t>
            </a:r>
          </a:p>
          <a:p>
            <a:r>
              <a:rPr lang="ja-JP" altLang="en-US" dirty="0" smtClean="0">
                <a:solidFill>
                  <a:schemeClr val="tx1"/>
                </a:solidFill>
              </a:rPr>
              <a:t>小酒井 隆広</a:t>
            </a:r>
          </a:p>
          <a:p>
            <a:r>
              <a:rPr lang="ja-JP" altLang="en-US" dirty="0" smtClean="0">
                <a:solidFill>
                  <a:schemeClr val="tx1"/>
                </a:solidFill>
              </a:rPr>
              <a:t>山下 諒蔵   佐藤 春旗</a:t>
            </a:r>
          </a:p>
          <a:p>
            <a:r>
              <a:rPr lang="ja-JP" altLang="en-US" dirty="0" smtClean="0">
                <a:solidFill>
                  <a:schemeClr val="tx1"/>
                </a:solidFill>
              </a:rPr>
              <a:t>大山 恵弘   佐藤 秀明</a:t>
            </a:r>
          </a:p>
          <a:p>
            <a:r>
              <a:rPr lang="ja-JP" altLang="en-US" dirty="0" smtClean="0">
                <a:solidFill>
                  <a:schemeClr val="tx1"/>
                </a:solidFill>
              </a:rPr>
              <a:t>住井 英二郎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ja-JP" altLang="en-US" dirty="0" smtClean="0"/>
              <a:t>レジスタ割り当て写像の更新</a:t>
            </a:r>
            <a:r>
              <a:rPr lang="en-US" altLang="ja-JP" dirty="0" smtClean="0"/>
              <a:t>:</a:t>
            </a:r>
            <a:br>
              <a:rPr lang="en-US" altLang="ja-JP" dirty="0" smtClean="0"/>
            </a:br>
            <a:r>
              <a:rPr lang="en-US" altLang="ja-JP" dirty="0" smtClean="0"/>
              <a:t>Coalescing (targeting)</a:t>
            </a:r>
            <a:endParaRPr lang="ja-JP" altLang="en-US" dirty="0" smtClean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935038" y="2060575"/>
            <a:ext cx="7272337" cy="3671888"/>
            <a:chOff x="295" y="1253"/>
            <a:chExt cx="4581" cy="2313"/>
          </a:xfrm>
        </p:grpSpPr>
        <p:sp>
          <p:nvSpPr>
            <p:cNvPr id="8196" name="AutoShape 4"/>
            <p:cNvSpPr>
              <a:spLocks noChangeArrowheads="1"/>
            </p:cNvSpPr>
            <p:nvPr/>
          </p:nvSpPr>
          <p:spPr bwMode="auto">
            <a:xfrm>
              <a:off x="295" y="1253"/>
              <a:ext cx="2313" cy="1950"/>
            </a:xfrm>
            <a:prstGeom prst="foldedCorner">
              <a:avLst>
                <a:gd name="adj" fmla="val 12500"/>
              </a:avLst>
            </a:prstGeom>
            <a:solidFill>
              <a:srgbClr val="CCFFC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altLang="ja-JP" sz="1400" dirty="0">
                <a:latin typeface="Courier New" pitchFamily="49" charset="0"/>
              </a:endParaRPr>
            </a:p>
            <a:p>
              <a:r>
                <a:rPr lang="en-US" altLang="ja-JP" sz="2800" dirty="0">
                  <a:latin typeface="Courier New" pitchFamily="49" charset="0"/>
                </a:rPr>
                <a:t>.....</a:t>
              </a:r>
            </a:p>
            <a:p>
              <a:r>
                <a:rPr lang="en-US" altLang="ja-JP" sz="2800" b="1" dirty="0">
                  <a:latin typeface="Courier New" pitchFamily="49" charset="0"/>
                </a:rPr>
                <a:t>a ← 1;</a:t>
              </a:r>
              <a:endParaRPr lang="en-US" altLang="ja-JP" sz="2800" dirty="0">
                <a:latin typeface="Courier New" pitchFamily="49" charset="0"/>
              </a:endParaRPr>
            </a:p>
            <a:p>
              <a:r>
                <a:rPr lang="en-US" altLang="ja-JP" sz="2800" b="1" dirty="0">
                  <a:latin typeface="Courier New" pitchFamily="49" charset="0"/>
                </a:rPr>
                <a:t>b ← 2;</a:t>
              </a:r>
              <a:endParaRPr lang="en-US" altLang="ja-JP" sz="2800" dirty="0">
                <a:latin typeface="Courier New" pitchFamily="49" charset="0"/>
              </a:endParaRPr>
            </a:p>
            <a:p>
              <a:r>
                <a:rPr lang="en-US" altLang="ja-JP" sz="2800" b="1" dirty="0">
                  <a:latin typeface="Courier New" pitchFamily="49" charset="0"/>
                </a:rPr>
                <a:t>c ← b;</a:t>
              </a:r>
              <a:endParaRPr lang="en-US" altLang="ja-JP" sz="2800" dirty="0">
                <a:latin typeface="Courier New" pitchFamily="49" charset="0"/>
              </a:endParaRPr>
            </a:p>
            <a:p>
              <a:r>
                <a:rPr lang="en-US" altLang="ja-JP" sz="2800" b="1" dirty="0">
                  <a:latin typeface="Courier New" pitchFamily="49" charset="0"/>
                </a:rPr>
                <a:t>d ← </a:t>
              </a:r>
              <a:r>
                <a:rPr lang="en-US" altLang="ja-JP" sz="2800" b="1" dirty="0" err="1">
                  <a:latin typeface="Courier New" pitchFamily="49" charset="0"/>
                </a:rPr>
                <a:t>func</a:t>
              </a:r>
              <a:r>
                <a:rPr lang="en-US" altLang="ja-JP" sz="2800" b="1" dirty="0">
                  <a:latin typeface="Courier New" pitchFamily="49" charset="0"/>
                </a:rPr>
                <a:t>(a, c);</a:t>
              </a:r>
              <a:endParaRPr lang="en-US" altLang="ja-JP" sz="2800" dirty="0">
                <a:latin typeface="Courier New" pitchFamily="49" charset="0"/>
              </a:endParaRPr>
            </a:p>
            <a:p>
              <a:r>
                <a:rPr lang="en-US" altLang="ja-JP" sz="2800" dirty="0">
                  <a:latin typeface="Courier New" pitchFamily="49" charset="0"/>
                </a:rPr>
                <a:t>.....</a:t>
              </a:r>
            </a:p>
          </p:txBody>
        </p:sp>
        <p:sp>
          <p:nvSpPr>
            <p:cNvPr id="8197" name="AutoShape 5"/>
            <p:cNvSpPr>
              <a:spLocks noChangeArrowheads="1"/>
            </p:cNvSpPr>
            <p:nvPr/>
          </p:nvSpPr>
          <p:spPr bwMode="auto">
            <a:xfrm>
              <a:off x="3153" y="1253"/>
              <a:ext cx="1723" cy="635"/>
            </a:xfrm>
            <a:prstGeom prst="wedgeRoundRectCallout">
              <a:avLst>
                <a:gd name="adj1" fmla="val -172691"/>
                <a:gd name="adj2" fmla="val 98977"/>
                <a:gd name="adj3" fmla="val 16667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ja-JP" sz="2800" dirty="0" err="1">
                  <a:latin typeface="ＭＳ Ｐゴシック" pitchFamily="50" charset="-128"/>
                </a:rPr>
                <a:t>RegMap</a:t>
              </a:r>
              <a:r>
                <a:rPr lang="en-US" altLang="ja-JP" sz="2800" dirty="0">
                  <a:latin typeface="ＭＳ Ｐゴシック" pitchFamily="50" charset="-128"/>
                </a:rPr>
                <a:t>(</a:t>
              </a:r>
              <a:r>
                <a:rPr lang="en-US" altLang="ja-JP" sz="2800" b="1" dirty="0">
                  <a:latin typeface="Courier New" pitchFamily="49" charset="0"/>
                </a:rPr>
                <a:t>a</a:t>
              </a:r>
              <a:r>
                <a:rPr lang="en-US" altLang="ja-JP" sz="2800" dirty="0">
                  <a:latin typeface="ＭＳ Ｐゴシック" pitchFamily="50" charset="-128"/>
                </a:rPr>
                <a:t>) = </a:t>
              </a:r>
              <a:r>
                <a:rPr lang="en-US" altLang="ja-JP" sz="2800" b="1" dirty="0">
                  <a:latin typeface="Courier New" pitchFamily="49" charset="0"/>
                </a:rPr>
                <a:t>R</a:t>
              </a:r>
              <a:r>
                <a:rPr lang="en-US" altLang="ja-JP" sz="2800" b="1" baseline="-25000" dirty="0">
                  <a:latin typeface="Courier New" pitchFamily="49" charset="0"/>
                </a:rPr>
                <a:t>1</a:t>
              </a:r>
            </a:p>
            <a:p>
              <a:r>
                <a:rPr lang="en-US" altLang="ja-JP" sz="2800" dirty="0" err="1">
                  <a:latin typeface="ＭＳ Ｐゴシック" pitchFamily="50" charset="-128"/>
                </a:rPr>
                <a:t>RegMap</a:t>
              </a:r>
              <a:r>
                <a:rPr lang="en-US" altLang="ja-JP" sz="2800" dirty="0">
                  <a:latin typeface="ＭＳ Ｐゴシック" pitchFamily="50" charset="-128"/>
                </a:rPr>
                <a:t>(</a:t>
              </a:r>
              <a:r>
                <a:rPr lang="en-US" altLang="ja-JP" sz="2800" b="1" dirty="0">
                  <a:latin typeface="Courier New" pitchFamily="49" charset="0"/>
                </a:rPr>
                <a:t>b</a:t>
              </a:r>
              <a:r>
                <a:rPr lang="en-US" altLang="ja-JP" sz="2800" dirty="0">
                  <a:latin typeface="ＭＳ Ｐゴシック" pitchFamily="50" charset="-128"/>
                </a:rPr>
                <a:t>) = </a:t>
              </a:r>
              <a:r>
                <a:rPr lang="en-US" altLang="ja-JP" sz="2800" b="1" dirty="0">
                  <a:latin typeface="Courier New" pitchFamily="49" charset="0"/>
                </a:rPr>
                <a:t>R</a:t>
              </a:r>
              <a:r>
                <a:rPr lang="en-US" altLang="ja-JP" sz="2800" b="1" baseline="-25000" dirty="0">
                  <a:latin typeface="Courier New" pitchFamily="49" charset="0"/>
                </a:rPr>
                <a:t>2</a:t>
              </a:r>
            </a:p>
          </p:txBody>
        </p:sp>
        <p:sp>
          <p:nvSpPr>
            <p:cNvPr id="8198" name="AutoShape 6"/>
            <p:cNvSpPr>
              <a:spLocks noChangeArrowheads="1"/>
            </p:cNvSpPr>
            <p:nvPr/>
          </p:nvSpPr>
          <p:spPr bwMode="auto">
            <a:xfrm>
              <a:off x="3153" y="1988"/>
              <a:ext cx="1723" cy="635"/>
            </a:xfrm>
            <a:prstGeom prst="wedgeRoundRectCallout">
              <a:avLst>
                <a:gd name="adj1" fmla="val -164625"/>
                <a:gd name="adj2" fmla="val 26065"/>
                <a:gd name="adj3" fmla="val 16667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ja-JP" sz="2800" dirty="0" err="1">
                  <a:latin typeface="ＭＳ Ｐゴシック" pitchFamily="50" charset="-128"/>
                </a:rPr>
                <a:t>RegMap</a:t>
              </a:r>
              <a:r>
                <a:rPr lang="en-US" altLang="ja-JP" sz="2800" dirty="0">
                  <a:latin typeface="ＭＳ Ｐゴシック" pitchFamily="50" charset="-128"/>
                </a:rPr>
                <a:t>(</a:t>
              </a:r>
              <a:r>
                <a:rPr lang="en-US" altLang="ja-JP" sz="2800" b="1" dirty="0">
                  <a:latin typeface="Courier New" pitchFamily="49" charset="0"/>
                </a:rPr>
                <a:t>a</a:t>
              </a:r>
              <a:r>
                <a:rPr lang="en-US" altLang="ja-JP" sz="2800" dirty="0">
                  <a:latin typeface="ＭＳ Ｐゴシック" pitchFamily="50" charset="-128"/>
                </a:rPr>
                <a:t>) = </a:t>
              </a:r>
              <a:r>
                <a:rPr lang="en-US" altLang="ja-JP" sz="2800" b="1" dirty="0">
                  <a:latin typeface="Courier New" pitchFamily="49" charset="0"/>
                </a:rPr>
                <a:t>R</a:t>
              </a:r>
              <a:r>
                <a:rPr lang="en-US" altLang="ja-JP" sz="2800" b="1" baseline="-25000" dirty="0">
                  <a:latin typeface="Courier New" pitchFamily="49" charset="0"/>
                </a:rPr>
                <a:t>1</a:t>
              </a:r>
            </a:p>
            <a:p>
              <a:r>
                <a:rPr lang="en-US" altLang="ja-JP" sz="2800" dirty="0" err="1">
                  <a:latin typeface="ＭＳ Ｐゴシック" pitchFamily="50" charset="-128"/>
                </a:rPr>
                <a:t>RegMap</a:t>
              </a:r>
              <a:r>
                <a:rPr lang="en-US" altLang="ja-JP" sz="2800" dirty="0">
                  <a:latin typeface="ＭＳ Ｐゴシック" pitchFamily="50" charset="-128"/>
                </a:rPr>
                <a:t>(</a:t>
              </a:r>
              <a:r>
                <a:rPr lang="en-US" altLang="ja-JP" sz="2800" b="1" dirty="0">
                  <a:latin typeface="Courier New" pitchFamily="49" charset="0"/>
                </a:rPr>
                <a:t>c</a:t>
              </a:r>
              <a:r>
                <a:rPr lang="en-US" altLang="ja-JP" sz="2800" dirty="0">
                  <a:latin typeface="ＭＳ Ｐゴシック" pitchFamily="50" charset="-128"/>
                </a:rPr>
                <a:t>) = </a:t>
              </a:r>
              <a:r>
                <a:rPr lang="en-US" altLang="ja-JP" sz="2800" b="1" dirty="0">
                  <a:latin typeface="Courier New" pitchFamily="49" charset="0"/>
                </a:rPr>
                <a:t>R</a:t>
              </a:r>
              <a:r>
                <a:rPr lang="en-US" altLang="ja-JP" sz="2800" b="1" baseline="-25000" dirty="0">
                  <a:latin typeface="Courier New" pitchFamily="49" charset="0"/>
                </a:rPr>
                <a:t>2</a:t>
              </a:r>
            </a:p>
          </p:txBody>
        </p:sp>
        <p:sp>
          <p:nvSpPr>
            <p:cNvPr id="8199" name="AutoShape 7"/>
            <p:cNvSpPr>
              <a:spLocks noChangeArrowheads="1"/>
            </p:cNvSpPr>
            <p:nvPr/>
          </p:nvSpPr>
          <p:spPr bwMode="auto">
            <a:xfrm>
              <a:off x="3153" y="2931"/>
              <a:ext cx="1723" cy="635"/>
            </a:xfrm>
            <a:prstGeom prst="wedgeRoundRectCallout">
              <a:avLst>
                <a:gd name="adj1" fmla="val -164917"/>
                <a:gd name="adj2" fmla="val -77245"/>
                <a:gd name="adj3" fmla="val 16667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n-US" altLang="ja-JP" sz="2800">
                  <a:latin typeface="ＭＳ Ｐゴシック" pitchFamily="50" charset="-128"/>
                </a:rPr>
                <a:t>RegMap(</a:t>
              </a:r>
              <a:r>
                <a:rPr lang="en-US" altLang="ja-JP" sz="2800" b="1">
                  <a:latin typeface="Courier New" pitchFamily="49" charset="0"/>
                </a:rPr>
                <a:t>d</a:t>
              </a:r>
              <a:r>
                <a:rPr lang="en-US" altLang="ja-JP" sz="2800">
                  <a:latin typeface="ＭＳ Ｐゴシック" pitchFamily="50" charset="-128"/>
                </a:rPr>
                <a:t>) = </a:t>
              </a:r>
              <a:r>
                <a:rPr lang="en-US" altLang="ja-JP" sz="2800" b="1">
                  <a:latin typeface="Courier New" pitchFamily="49" charset="0"/>
                </a:rPr>
                <a:t>R</a:t>
              </a:r>
              <a:r>
                <a:rPr lang="en-US" altLang="ja-JP" sz="2800" b="1" baseline="-25000">
                  <a:latin typeface="Courier New" pitchFamily="49" charset="0"/>
                </a:rPr>
                <a:t>1</a:t>
              </a:r>
            </a:p>
          </p:txBody>
        </p:sp>
      </p:grpSp>
      <p:sp>
        <p:nvSpPr>
          <p:cNvPr id="8" name="左カーブ矢印 7"/>
          <p:cNvSpPr/>
          <p:nvPr/>
        </p:nvSpPr>
        <p:spPr>
          <a:xfrm flipV="1">
            <a:off x="7993061" y="2643182"/>
            <a:ext cx="693739" cy="1428760"/>
          </a:xfrm>
          <a:prstGeom prst="curvedLef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0" name="角丸四角形吹き出し 9"/>
          <p:cNvSpPr/>
          <p:nvPr/>
        </p:nvSpPr>
        <p:spPr>
          <a:xfrm>
            <a:off x="6286512" y="4572008"/>
            <a:ext cx="2714612" cy="785818"/>
          </a:xfrm>
          <a:prstGeom prst="wedgeRoundRectCallout">
            <a:avLst>
              <a:gd name="adj1" fmla="val 20879"/>
              <a:gd name="adj2" fmla="val -128509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変数</a:t>
            </a:r>
            <a:r>
              <a:rPr lang="en-US" altLang="ja-JP" b="1" dirty="0" smtClean="0">
                <a:latin typeface="Courier New" pitchFamily="49" charset="0"/>
              </a:rPr>
              <a:t>b</a:t>
            </a:r>
            <a:r>
              <a:rPr kumimoji="1" lang="ja-JP" altLang="en-US" dirty="0" err="1" smtClean="0"/>
              <a:t>には</a:t>
            </a:r>
            <a:r>
              <a:rPr lang="ja-JP" altLang="en-US" dirty="0" smtClean="0"/>
              <a:t>変数</a:t>
            </a:r>
            <a:r>
              <a:rPr lang="en-US" altLang="ja-JP" b="1" dirty="0" smtClean="0">
                <a:latin typeface="Courier New" pitchFamily="49" charset="0"/>
              </a:rPr>
              <a:t>c</a:t>
            </a:r>
            <a:r>
              <a:rPr lang="ja-JP" altLang="en-US" dirty="0" smtClean="0"/>
              <a:t>と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同じレジスタを割り当てる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ja-JP" altLang="en-US" dirty="0" smtClean="0"/>
              <a:t>変数の </a:t>
            </a:r>
            <a:r>
              <a:rPr lang="en-US" altLang="ja-JP" dirty="0" smtClean="0"/>
              <a:t>save/restore</a:t>
            </a:r>
            <a:endParaRPr lang="ja-JP" altLang="en-US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save(x) </a:t>
            </a:r>
            <a:r>
              <a:rPr lang="ja-JP" altLang="en-US" dirty="0" smtClean="0"/>
              <a:t>命令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変数 </a:t>
            </a:r>
            <a:r>
              <a:rPr lang="en-US" altLang="ja-JP" dirty="0" smtClean="0"/>
              <a:t>x </a:t>
            </a:r>
            <a:r>
              <a:rPr lang="ja-JP" altLang="en-US" dirty="0" smtClean="0"/>
              <a:t>の値をスタックに退避する擬似命令</a:t>
            </a:r>
          </a:p>
          <a:p>
            <a:pPr eaLnBrk="1" hangingPunct="1"/>
            <a:endParaRPr lang="en-US" altLang="ja-JP" dirty="0" smtClean="0"/>
          </a:p>
          <a:p>
            <a:pPr eaLnBrk="1" hangingPunct="1"/>
            <a:r>
              <a:rPr lang="en-US" altLang="ja-JP" dirty="0" smtClean="0"/>
              <a:t>restore(x) </a:t>
            </a:r>
            <a:r>
              <a:rPr lang="ja-JP" altLang="en-US" dirty="0" smtClean="0"/>
              <a:t>命令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変数 </a:t>
            </a:r>
            <a:r>
              <a:rPr lang="en-US" altLang="ja-JP" dirty="0" smtClean="0"/>
              <a:t>x </a:t>
            </a:r>
            <a:r>
              <a:rPr lang="ja-JP" altLang="en-US" dirty="0" smtClean="0"/>
              <a:t>の値をスタックから復帰する擬似命令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save </a:t>
            </a:r>
            <a:r>
              <a:rPr lang="ja-JP" altLang="en-US" dirty="0" smtClean="0"/>
              <a:t>命令の挿入方針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43956" cy="504351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dirty="0" smtClean="0"/>
              <a:t>save </a:t>
            </a:r>
            <a:r>
              <a:rPr lang="ja-JP" altLang="en-US" dirty="0" smtClean="0"/>
              <a:t>命令の挿入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レジスタ溢れ時</a:t>
            </a:r>
          </a:p>
          <a:p>
            <a:pPr lvl="2"/>
            <a:r>
              <a:rPr lang="ja-JP" altLang="en-US" dirty="0" smtClean="0"/>
              <a:t>レジスタが足りないときに、適当な変数を </a:t>
            </a:r>
            <a:r>
              <a:rPr lang="en-US" altLang="ja-JP" dirty="0" smtClean="0"/>
              <a:t>save</a:t>
            </a:r>
          </a:p>
          <a:p>
            <a:pPr lvl="1"/>
            <a:r>
              <a:rPr lang="ja-JP" altLang="en-US" dirty="0" smtClean="0"/>
              <a:t>関数呼び出し時</a:t>
            </a:r>
          </a:p>
          <a:p>
            <a:pPr lvl="2"/>
            <a:r>
              <a:rPr lang="ja-JP" altLang="en-US" dirty="0" smtClean="0"/>
              <a:t>関数を呼び出す前に、生きている変数を </a:t>
            </a:r>
            <a:r>
              <a:rPr lang="en-US" altLang="ja-JP" dirty="0" smtClean="0"/>
              <a:t>save</a:t>
            </a:r>
          </a:p>
          <a:p>
            <a:pPr lvl="1"/>
            <a:r>
              <a:rPr lang="ja-JP" altLang="en-US" dirty="0" smtClean="0"/>
              <a:t>条件分岐時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2</a:t>
            </a:r>
            <a:r>
              <a:rPr lang="ja-JP" altLang="en-US" dirty="0" err="1" smtClean="0"/>
              <a:t>つの</a:t>
            </a:r>
            <a:r>
              <a:rPr lang="ja-JP" altLang="en-US" dirty="0" smtClean="0"/>
              <a:t>分岐先で異なるレジスタ割り当てをされた変数を、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条件分岐前に </a:t>
            </a:r>
            <a:r>
              <a:rPr lang="en-US" altLang="ja-JP" dirty="0" smtClean="0"/>
              <a:t>save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restore </a:t>
            </a:r>
            <a:r>
              <a:rPr lang="ja-JP" altLang="en-US" dirty="0" smtClean="0"/>
              <a:t>命令の挿入方針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600200"/>
            <a:ext cx="8543956" cy="5043510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restore </a:t>
            </a:r>
            <a:r>
              <a:rPr lang="ja-JP" altLang="en-US" dirty="0" smtClean="0"/>
              <a:t>命令の挿入</a:t>
            </a:r>
          </a:p>
          <a:p>
            <a:pPr lvl="1" eaLnBrk="1" hangingPunct="1"/>
            <a:r>
              <a:rPr lang="ja-JP" altLang="en-US" dirty="0" smtClean="0"/>
              <a:t>レジスタ割り当てに存在しない変数を使用する前に、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その変数を </a:t>
            </a:r>
            <a:r>
              <a:rPr lang="en-US" altLang="ja-JP" dirty="0" smtClean="0"/>
              <a:t>restore</a:t>
            </a:r>
          </a:p>
          <a:p>
            <a:pPr lvl="2"/>
            <a:r>
              <a:rPr lang="ja-JP" altLang="en-US" dirty="0" smtClean="0"/>
              <a:t>使用時に変数がレジスタ割り当てに含まれない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= </a:t>
            </a:r>
            <a:r>
              <a:rPr lang="ja-JP" altLang="en-US" dirty="0" smtClean="0"/>
              <a:t>どこかで </a:t>
            </a:r>
            <a:r>
              <a:rPr lang="en-US" altLang="ja-JP" dirty="0" smtClean="0"/>
              <a:t>save </a:t>
            </a:r>
            <a:r>
              <a:rPr lang="ja-JP" altLang="en-US" dirty="0" smtClean="0"/>
              <a:t>されているということ</a:t>
            </a:r>
          </a:p>
          <a:p>
            <a:pPr lvl="3"/>
            <a:r>
              <a:rPr lang="ja-JP" altLang="en-US" dirty="0" smtClean="0"/>
              <a:t>変数の定義時にレジスタは割り当て済みのはずなので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レジスタ溢れの例</a:t>
            </a:r>
            <a:r>
              <a:rPr lang="ja-JP" altLang="en-US" sz="3400" smtClean="0"/>
              <a:t>  </a:t>
            </a:r>
            <a:r>
              <a:rPr lang="en-US" altLang="ja-JP" sz="3400" smtClean="0"/>
              <a:t>(1/2)</a:t>
            </a:r>
          </a:p>
        </p:txBody>
      </p:sp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228600" y="1412875"/>
            <a:ext cx="7042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688"/>
              </a:spcBef>
            </a:pPr>
            <a:r>
              <a:rPr lang="ja-JP" altLang="en-US" sz="2800">
                <a:latin typeface="ＭＳ Ｐゴシック" pitchFamily="50" charset="-128"/>
              </a:rPr>
              <a:t>（汎用レジスタは </a:t>
            </a:r>
            <a:r>
              <a:rPr lang="en-US" altLang="ja-JP" sz="2800" b="1">
                <a:solidFill>
                  <a:srgbClr val="FF0000"/>
                </a:solidFill>
                <a:latin typeface="Courier New" pitchFamily="49" charset="0"/>
              </a:rPr>
              <a:t>R</a:t>
            </a:r>
            <a:r>
              <a:rPr lang="en-US" altLang="ja-JP" sz="2800" b="1" baseline="-25000">
                <a:solidFill>
                  <a:srgbClr val="FF0000"/>
                </a:solidFill>
                <a:latin typeface="Courier New" pitchFamily="49" charset="0"/>
              </a:rPr>
              <a:t>0</a:t>
            </a:r>
            <a:r>
              <a:rPr lang="ja-JP" altLang="en-US" sz="2800">
                <a:latin typeface="ＭＳ Ｐゴシック" pitchFamily="50" charset="-128"/>
              </a:rPr>
              <a:t>、</a:t>
            </a:r>
            <a:r>
              <a:rPr lang="en-US" altLang="ja-JP" sz="2800" b="1">
                <a:solidFill>
                  <a:srgbClr val="0000FF"/>
                </a:solidFill>
                <a:latin typeface="Courier New" pitchFamily="49" charset="0"/>
              </a:rPr>
              <a:t>R</a:t>
            </a:r>
            <a:r>
              <a:rPr lang="en-US" altLang="ja-JP" sz="2800" b="1" baseline="-25000">
                <a:solidFill>
                  <a:srgbClr val="0000FF"/>
                </a:solidFill>
                <a:latin typeface="Courier New" pitchFamily="49" charset="0"/>
              </a:rPr>
              <a:t>1</a:t>
            </a:r>
            <a:r>
              <a:rPr lang="ja-JP" altLang="en-US" sz="2800">
                <a:latin typeface="ＭＳ Ｐゴシック" pitchFamily="50" charset="-128"/>
              </a:rPr>
              <a:t>、</a:t>
            </a:r>
            <a:r>
              <a:rPr lang="en-US" altLang="ja-JP" sz="2800" b="1">
                <a:solidFill>
                  <a:srgbClr val="00C800"/>
                </a:solidFill>
                <a:latin typeface="Courier New" pitchFamily="49" charset="0"/>
              </a:rPr>
              <a:t>R</a:t>
            </a:r>
            <a:r>
              <a:rPr lang="en-US" altLang="ja-JP" sz="2800" b="1" baseline="-25000">
                <a:solidFill>
                  <a:srgbClr val="00C800"/>
                </a:solidFill>
                <a:latin typeface="Courier New" pitchFamily="49" charset="0"/>
              </a:rPr>
              <a:t>2</a:t>
            </a:r>
            <a:r>
              <a:rPr lang="en-US" altLang="ja-JP" sz="2800">
                <a:latin typeface="ＭＳ Ｐゴシック" pitchFamily="50" charset="-128"/>
              </a:rPr>
              <a:t> </a:t>
            </a:r>
            <a:r>
              <a:rPr lang="ja-JP" altLang="en-US" sz="2800">
                <a:latin typeface="ＭＳ Ｐゴシック" pitchFamily="50" charset="-128"/>
              </a:rPr>
              <a:t>の</a:t>
            </a:r>
            <a:r>
              <a:rPr lang="en-US" altLang="ja-JP" sz="2800">
                <a:latin typeface="ＭＳ Ｐゴシック" pitchFamily="50" charset="-128"/>
              </a:rPr>
              <a:t>3</a:t>
            </a:r>
            <a:r>
              <a:rPr lang="ja-JP" altLang="en-US" sz="2800">
                <a:latin typeface="ＭＳ Ｐゴシック" pitchFamily="50" charset="-128"/>
              </a:rPr>
              <a:t>つだけとする）</a:t>
            </a:r>
          </a:p>
        </p:txBody>
      </p:sp>
      <p:sp>
        <p:nvSpPr>
          <p:cNvPr id="12292" name="Text Box 5"/>
          <p:cNvSpPr txBox="1">
            <a:spLocks noChangeArrowheads="1"/>
          </p:cNvSpPr>
          <p:nvPr/>
        </p:nvSpPr>
        <p:spPr bwMode="auto">
          <a:xfrm>
            <a:off x="158750" y="1785938"/>
            <a:ext cx="80343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 dirty="0">
                <a:latin typeface="Courier New" pitchFamily="49" charset="0"/>
              </a:rPr>
              <a:t>let rec f a b =</a:t>
            </a:r>
          </a:p>
          <a:p>
            <a:r>
              <a:rPr lang="en-US" altLang="ja-JP" sz="2400" b="1" dirty="0">
                <a:latin typeface="Courier New" pitchFamily="49" charset="0"/>
              </a:rPr>
              <a:t>  let x = -a in let y = -b in x - y - a - b</a:t>
            </a:r>
          </a:p>
        </p:txBody>
      </p:sp>
      <p:sp>
        <p:nvSpPr>
          <p:cNvPr id="12293" name="Text Box 6"/>
          <p:cNvSpPr txBox="1">
            <a:spLocks noChangeArrowheads="1"/>
          </p:cNvSpPr>
          <p:nvPr/>
        </p:nvSpPr>
        <p:spPr bwMode="auto">
          <a:xfrm>
            <a:off x="158750" y="3209925"/>
            <a:ext cx="85232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 dirty="0">
                <a:latin typeface="Courier New" pitchFamily="49" charset="0"/>
              </a:rPr>
              <a:t>let rec f </a:t>
            </a:r>
            <a:r>
              <a:rPr lang="en-US" altLang="ja-JP" sz="2400" b="1" dirty="0">
                <a:solidFill>
                  <a:srgbClr val="0000FF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0000FF"/>
                </a:solidFill>
                <a:latin typeface="Courier New" pitchFamily="49" charset="0"/>
              </a:rPr>
              <a:t>1</a:t>
            </a:r>
            <a:r>
              <a:rPr lang="en-US" altLang="ja-JP" sz="2400" b="1" dirty="0">
                <a:latin typeface="Courier New" pitchFamily="49" charset="0"/>
              </a:rPr>
              <a:t> </a:t>
            </a:r>
            <a:r>
              <a:rPr lang="en-US" altLang="ja-JP" sz="2400" b="1" dirty="0">
                <a:solidFill>
                  <a:srgbClr val="00C800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00C800"/>
                </a:solidFill>
                <a:latin typeface="Courier New" pitchFamily="49" charset="0"/>
              </a:rPr>
              <a:t>2</a:t>
            </a:r>
            <a:r>
              <a:rPr lang="en-US" altLang="ja-JP" sz="2400" b="1" dirty="0">
                <a:latin typeface="Courier New" pitchFamily="49" charset="0"/>
              </a:rPr>
              <a:t> =</a:t>
            </a:r>
          </a:p>
          <a:p>
            <a:r>
              <a:rPr lang="en-US" altLang="ja-JP" sz="2400" b="1" dirty="0">
                <a:latin typeface="Courier New" pitchFamily="49" charset="0"/>
              </a:rPr>
              <a:t>  let x = -</a:t>
            </a:r>
            <a:r>
              <a:rPr lang="en-US" altLang="ja-JP" sz="2400" b="1" dirty="0">
                <a:solidFill>
                  <a:srgbClr val="0000FF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0000FF"/>
                </a:solidFill>
                <a:latin typeface="Courier New" pitchFamily="49" charset="0"/>
              </a:rPr>
              <a:t>1</a:t>
            </a:r>
            <a:r>
              <a:rPr lang="en-US" altLang="ja-JP" sz="2400" b="1" dirty="0">
                <a:latin typeface="Courier New" pitchFamily="49" charset="0"/>
              </a:rPr>
              <a:t> in let y = -</a:t>
            </a:r>
            <a:r>
              <a:rPr lang="en-US" altLang="ja-JP" sz="2400" b="1" dirty="0">
                <a:solidFill>
                  <a:srgbClr val="00C800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00C800"/>
                </a:solidFill>
                <a:latin typeface="Courier New" pitchFamily="49" charset="0"/>
              </a:rPr>
              <a:t>2</a:t>
            </a:r>
            <a:r>
              <a:rPr lang="en-US" altLang="ja-JP" sz="2400" b="1" dirty="0">
                <a:latin typeface="Courier New" pitchFamily="49" charset="0"/>
              </a:rPr>
              <a:t> in x - y - </a:t>
            </a:r>
            <a:r>
              <a:rPr lang="en-US" altLang="ja-JP" sz="2400" b="1" dirty="0">
                <a:solidFill>
                  <a:srgbClr val="0000FF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0000FF"/>
                </a:solidFill>
                <a:latin typeface="Courier New" pitchFamily="49" charset="0"/>
              </a:rPr>
              <a:t>1</a:t>
            </a:r>
            <a:r>
              <a:rPr lang="en-US" altLang="ja-JP" sz="2400" b="1" dirty="0">
                <a:latin typeface="Courier New" pitchFamily="49" charset="0"/>
              </a:rPr>
              <a:t> - </a:t>
            </a:r>
            <a:r>
              <a:rPr lang="en-US" altLang="ja-JP" sz="2400" b="1" dirty="0">
                <a:solidFill>
                  <a:srgbClr val="00C800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00C800"/>
                </a:solidFill>
                <a:latin typeface="Courier New" pitchFamily="49" charset="0"/>
              </a:rPr>
              <a:t>2</a:t>
            </a:r>
          </a:p>
        </p:txBody>
      </p:sp>
      <p:sp>
        <p:nvSpPr>
          <p:cNvPr id="12294" name="Text Box 7"/>
          <p:cNvSpPr txBox="1">
            <a:spLocks noChangeArrowheads="1"/>
          </p:cNvSpPr>
          <p:nvPr/>
        </p:nvSpPr>
        <p:spPr bwMode="auto">
          <a:xfrm>
            <a:off x="158750" y="4635500"/>
            <a:ext cx="87677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 dirty="0">
                <a:latin typeface="Courier New" pitchFamily="49" charset="0"/>
              </a:rPr>
              <a:t>let </a:t>
            </a:r>
            <a:r>
              <a:rPr lang="en-US" altLang="ja-JP" sz="2400" b="1" dirty="0" err="1">
                <a:latin typeface="Courier New" pitchFamily="49" charset="0"/>
              </a:rPr>
              <a:t>rec</a:t>
            </a:r>
            <a:r>
              <a:rPr lang="en-US" altLang="ja-JP" sz="2400" b="1" dirty="0">
                <a:latin typeface="Courier New" pitchFamily="49" charset="0"/>
              </a:rPr>
              <a:t> f </a:t>
            </a:r>
            <a:r>
              <a:rPr lang="en-US" altLang="ja-JP" sz="2400" b="1" dirty="0">
                <a:solidFill>
                  <a:srgbClr val="0000FF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0000FF"/>
                </a:solidFill>
                <a:latin typeface="Courier New" pitchFamily="49" charset="0"/>
              </a:rPr>
              <a:t>1</a:t>
            </a:r>
            <a:r>
              <a:rPr lang="en-US" altLang="ja-JP" sz="2400" b="1" dirty="0">
                <a:latin typeface="Courier New" pitchFamily="49" charset="0"/>
              </a:rPr>
              <a:t> </a:t>
            </a:r>
            <a:r>
              <a:rPr lang="en-US" altLang="ja-JP" sz="2400" b="1" dirty="0">
                <a:solidFill>
                  <a:srgbClr val="00C800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00C800"/>
                </a:solidFill>
                <a:latin typeface="Courier New" pitchFamily="49" charset="0"/>
              </a:rPr>
              <a:t>2</a:t>
            </a:r>
            <a:r>
              <a:rPr lang="en-US" altLang="ja-JP" sz="2400" b="1" dirty="0">
                <a:latin typeface="Courier New" pitchFamily="49" charset="0"/>
              </a:rPr>
              <a:t> =</a:t>
            </a:r>
          </a:p>
          <a:p>
            <a:r>
              <a:rPr lang="en-US" altLang="ja-JP" sz="2400" b="1" dirty="0">
                <a:latin typeface="Courier New" pitchFamily="49" charset="0"/>
              </a:rPr>
              <a:t>  let </a:t>
            </a:r>
            <a:r>
              <a:rPr lang="en-US" altLang="ja-JP" sz="2400" b="1" dirty="0">
                <a:solidFill>
                  <a:srgbClr val="FF0000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FF0000"/>
                </a:solidFill>
                <a:latin typeface="Courier New" pitchFamily="49" charset="0"/>
              </a:rPr>
              <a:t>0</a:t>
            </a:r>
            <a:r>
              <a:rPr lang="en-US" altLang="ja-JP" sz="2400" b="1" dirty="0">
                <a:latin typeface="Courier New" pitchFamily="49" charset="0"/>
              </a:rPr>
              <a:t> = -</a:t>
            </a:r>
            <a:r>
              <a:rPr lang="en-US" altLang="ja-JP" sz="2400" b="1" dirty="0">
                <a:solidFill>
                  <a:srgbClr val="0000FF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0000FF"/>
                </a:solidFill>
                <a:latin typeface="Courier New" pitchFamily="49" charset="0"/>
              </a:rPr>
              <a:t>1</a:t>
            </a:r>
            <a:r>
              <a:rPr lang="en-US" altLang="ja-JP" sz="2400" b="1" dirty="0">
                <a:latin typeface="Courier New" pitchFamily="49" charset="0"/>
              </a:rPr>
              <a:t> in let y = -</a:t>
            </a:r>
            <a:r>
              <a:rPr lang="en-US" altLang="ja-JP" sz="2400" b="1" dirty="0">
                <a:solidFill>
                  <a:srgbClr val="00C800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00C800"/>
                </a:solidFill>
                <a:latin typeface="Courier New" pitchFamily="49" charset="0"/>
              </a:rPr>
              <a:t>2</a:t>
            </a:r>
            <a:r>
              <a:rPr lang="en-US" altLang="ja-JP" sz="2400" b="1" dirty="0">
                <a:latin typeface="Courier New" pitchFamily="49" charset="0"/>
              </a:rPr>
              <a:t> in </a:t>
            </a:r>
            <a:r>
              <a:rPr lang="en-US" altLang="ja-JP" sz="2400" b="1" dirty="0">
                <a:solidFill>
                  <a:srgbClr val="FF0000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FF0000"/>
                </a:solidFill>
                <a:latin typeface="Courier New" pitchFamily="49" charset="0"/>
              </a:rPr>
              <a:t>0</a:t>
            </a:r>
            <a:r>
              <a:rPr lang="en-US" altLang="ja-JP" sz="2400" b="1" dirty="0">
                <a:latin typeface="Courier New" pitchFamily="49" charset="0"/>
              </a:rPr>
              <a:t> - y - </a:t>
            </a:r>
            <a:r>
              <a:rPr lang="en-US" altLang="ja-JP" sz="2400" b="1" dirty="0">
                <a:solidFill>
                  <a:srgbClr val="0000FF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0000FF"/>
                </a:solidFill>
                <a:latin typeface="Courier New" pitchFamily="49" charset="0"/>
              </a:rPr>
              <a:t>1</a:t>
            </a:r>
            <a:r>
              <a:rPr lang="en-US" altLang="ja-JP" sz="2400" b="1" dirty="0">
                <a:latin typeface="Courier New" pitchFamily="49" charset="0"/>
              </a:rPr>
              <a:t> - </a:t>
            </a:r>
            <a:r>
              <a:rPr lang="en-US" altLang="ja-JP" sz="2400" b="1" dirty="0">
                <a:solidFill>
                  <a:srgbClr val="00C800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00C800"/>
                </a:solidFill>
                <a:latin typeface="Courier New" pitchFamily="49" charset="0"/>
              </a:rPr>
              <a:t>2</a:t>
            </a:r>
          </a:p>
        </p:txBody>
      </p:sp>
      <p:sp>
        <p:nvSpPr>
          <p:cNvPr id="12295" name="Text Box 8"/>
          <p:cNvSpPr txBox="1">
            <a:spLocks noChangeArrowheads="1"/>
          </p:cNvSpPr>
          <p:nvPr/>
        </p:nvSpPr>
        <p:spPr bwMode="auto">
          <a:xfrm>
            <a:off x="4298950" y="2808288"/>
            <a:ext cx="430688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500"/>
              <a:t>まず、関数の引数に割り当てる</a:t>
            </a:r>
          </a:p>
        </p:txBody>
      </p:sp>
      <p:sp>
        <p:nvSpPr>
          <p:cNvPr id="12296" name="AutoShape 9"/>
          <p:cNvSpPr>
            <a:spLocks noChangeArrowheads="1"/>
          </p:cNvSpPr>
          <p:nvPr/>
        </p:nvSpPr>
        <p:spPr bwMode="auto">
          <a:xfrm>
            <a:off x="3797300" y="2693988"/>
            <a:ext cx="504825" cy="806450"/>
          </a:xfrm>
          <a:prstGeom prst="downArrow">
            <a:avLst>
              <a:gd name="adj1" fmla="val 38361"/>
              <a:gd name="adj2" fmla="val 39841"/>
            </a:avLst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2297" name="Text Box 12"/>
          <p:cNvSpPr txBox="1">
            <a:spLocks noChangeArrowheads="1"/>
          </p:cNvSpPr>
          <p:nvPr/>
        </p:nvSpPr>
        <p:spPr bwMode="auto">
          <a:xfrm>
            <a:off x="2428875" y="5761038"/>
            <a:ext cx="4284663" cy="519112"/>
          </a:xfrm>
          <a:prstGeom prst="rect">
            <a:avLst/>
          </a:prstGeom>
          <a:solidFill>
            <a:srgbClr val="FFC8C8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800"/>
              </a:spcBef>
            </a:pPr>
            <a:r>
              <a:rPr lang="en-US" altLang="ja-JP" sz="2800" b="1">
                <a:latin typeface="Courier New" pitchFamily="49" charset="0"/>
              </a:rPr>
              <a:t>y</a:t>
            </a:r>
            <a:r>
              <a:rPr lang="en-US" altLang="ja-JP" sz="2800">
                <a:latin typeface="ＭＳ Ｐゴシック" pitchFamily="50" charset="-128"/>
              </a:rPr>
              <a:t> </a:t>
            </a:r>
            <a:r>
              <a:rPr lang="ja-JP" altLang="en-US" sz="2800">
                <a:latin typeface="ＭＳ Ｐゴシック" pitchFamily="50" charset="-128"/>
              </a:rPr>
              <a:t>に割り当てるレジスタは </a:t>
            </a:r>
            <a:r>
              <a:rPr lang="en-US" altLang="ja-JP" sz="2800">
                <a:latin typeface="ＭＳ Ｐゴシック" pitchFamily="50" charset="-128"/>
              </a:rPr>
              <a:t>?</a:t>
            </a:r>
          </a:p>
        </p:txBody>
      </p:sp>
      <p:sp>
        <p:nvSpPr>
          <p:cNvPr id="12298" name="Text Box 13"/>
          <p:cNvSpPr txBox="1">
            <a:spLocks noChangeArrowheads="1"/>
          </p:cNvSpPr>
          <p:nvPr/>
        </p:nvSpPr>
        <p:spPr bwMode="auto">
          <a:xfrm>
            <a:off x="4295775" y="4305300"/>
            <a:ext cx="4713288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500">
                <a:latin typeface="ＭＳ Ｐゴシック" pitchFamily="50" charset="-128"/>
              </a:rPr>
              <a:t>次に、最初の変数 </a:t>
            </a:r>
            <a:r>
              <a:rPr lang="en-US" altLang="ja-JP" sz="2500" b="1">
                <a:latin typeface="Courier New" pitchFamily="49" charset="0"/>
              </a:rPr>
              <a:t>x</a:t>
            </a:r>
            <a:r>
              <a:rPr lang="en-US" altLang="ja-JP" sz="2500">
                <a:latin typeface="ＭＳ Ｐゴシック" pitchFamily="50" charset="-128"/>
              </a:rPr>
              <a:t> </a:t>
            </a:r>
            <a:r>
              <a:rPr lang="ja-JP" altLang="en-US" sz="2500">
                <a:latin typeface="ＭＳ Ｐゴシック" pitchFamily="50" charset="-128"/>
              </a:rPr>
              <a:t>に割り当てる</a:t>
            </a:r>
          </a:p>
        </p:txBody>
      </p:sp>
      <p:sp>
        <p:nvSpPr>
          <p:cNvPr id="12299" name="AutoShape 14"/>
          <p:cNvSpPr>
            <a:spLocks noChangeArrowheads="1"/>
          </p:cNvSpPr>
          <p:nvPr/>
        </p:nvSpPr>
        <p:spPr bwMode="auto">
          <a:xfrm>
            <a:off x="3794125" y="4146550"/>
            <a:ext cx="504825" cy="806450"/>
          </a:xfrm>
          <a:prstGeom prst="downArrow">
            <a:avLst>
              <a:gd name="adj1" fmla="val 38361"/>
              <a:gd name="adj2" fmla="val 39841"/>
            </a:avLst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レジスタ溢れの例</a:t>
            </a:r>
            <a:r>
              <a:rPr lang="ja-JP" altLang="en-US" sz="3400" smtClean="0"/>
              <a:t>  </a:t>
            </a:r>
            <a:r>
              <a:rPr lang="en-US" altLang="ja-JP" sz="3400" smtClean="0"/>
              <a:t>(2/2)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550863" y="1196975"/>
            <a:ext cx="74056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688"/>
              </a:spcBef>
            </a:pPr>
            <a:r>
              <a:rPr lang="ja-JP" altLang="en-US" sz="2800" dirty="0">
                <a:latin typeface="ＭＳ Ｐゴシック" pitchFamily="50" charset="-128"/>
              </a:rPr>
              <a:t>レジスタ割り当てが成功するように、</a:t>
            </a:r>
            <a:br>
              <a:rPr lang="ja-JP" altLang="en-US" sz="2800" dirty="0">
                <a:latin typeface="ＭＳ Ｐゴシック" pitchFamily="50" charset="-128"/>
              </a:rPr>
            </a:br>
            <a:r>
              <a:rPr lang="ja-JP" altLang="en-US" sz="2800" dirty="0">
                <a:latin typeface="ＭＳ Ｐゴシック" pitchFamily="50" charset="-128"/>
              </a:rPr>
              <a:t>変数 </a:t>
            </a:r>
            <a:r>
              <a:rPr lang="en-US" altLang="ja-JP" sz="2800" b="1" dirty="0">
                <a:latin typeface="Courier New" pitchFamily="49" charset="0"/>
              </a:rPr>
              <a:t>b</a:t>
            </a:r>
            <a:r>
              <a:rPr lang="en-US" altLang="ja-JP" sz="2800" dirty="0">
                <a:latin typeface="ＭＳ Ｐゴシック" pitchFamily="50" charset="-128"/>
              </a:rPr>
              <a:t> </a:t>
            </a:r>
            <a:r>
              <a:rPr lang="ja-JP" altLang="en-US" sz="2800" dirty="0">
                <a:latin typeface="ＭＳ Ｐゴシック" pitchFamily="50" charset="-128"/>
              </a:rPr>
              <a:t>を一時的にスタックに退避するようにする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554038" y="2012950"/>
            <a:ext cx="80343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>
                <a:latin typeface="Courier New" pitchFamily="49" charset="0"/>
              </a:rPr>
              <a:t>let rec f a b =</a:t>
            </a:r>
          </a:p>
          <a:p>
            <a:r>
              <a:rPr lang="en-US" altLang="ja-JP" sz="2400" b="1">
                <a:latin typeface="Courier New" pitchFamily="49" charset="0"/>
              </a:rPr>
              <a:t>  let x = -a in let y = -b in x - y - a - b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554038" y="3186113"/>
            <a:ext cx="730408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 dirty="0">
                <a:latin typeface="Courier New" pitchFamily="49" charset="0"/>
              </a:rPr>
              <a:t>let </a:t>
            </a:r>
            <a:r>
              <a:rPr lang="en-US" altLang="ja-JP" sz="2400" b="1" dirty="0" err="1">
                <a:latin typeface="Courier New" pitchFamily="49" charset="0"/>
              </a:rPr>
              <a:t>rec</a:t>
            </a:r>
            <a:r>
              <a:rPr lang="en-US" altLang="ja-JP" sz="2400" b="1" dirty="0">
                <a:latin typeface="Courier New" pitchFamily="49" charset="0"/>
              </a:rPr>
              <a:t> f a b =</a:t>
            </a:r>
          </a:p>
          <a:p>
            <a:r>
              <a:rPr lang="en-US" altLang="ja-JP" sz="2400" b="1" dirty="0">
                <a:latin typeface="Courier New" pitchFamily="49" charset="0"/>
              </a:rPr>
              <a:t>  let x = -a in </a:t>
            </a:r>
            <a:r>
              <a:rPr lang="en-US" altLang="ja-JP" sz="2400" b="1" dirty="0">
                <a:solidFill>
                  <a:srgbClr val="FF0000"/>
                </a:solidFill>
                <a:latin typeface="Courier New" pitchFamily="49" charset="0"/>
              </a:rPr>
              <a:t>save(b);</a:t>
            </a:r>
            <a:r>
              <a:rPr lang="en-US" altLang="ja-JP" sz="2400" b="1" dirty="0">
                <a:latin typeface="Courier New" pitchFamily="49" charset="0"/>
              </a:rPr>
              <a:t> let y = -b in </a:t>
            </a:r>
          </a:p>
          <a:p>
            <a:r>
              <a:rPr lang="en-US" altLang="ja-JP" sz="2400" b="1" dirty="0">
                <a:latin typeface="Courier New" pitchFamily="49" charset="0"/>
              </a:rPr>
              <a:t>  x - y - a - (</a:t>
            </a:r>
            <a:r>
              <a:rPr lang="en-US" altLang="ja-JP" sz="2400" b="1" dirty="0">
                <a:solidFill>
                  <a:srgbClr val="FF0000"/>
                </a:solidFill>
                <a:latin typeface="Courier New" pitchFamily="49" charset="0"/>
              </a:rPr>
              <a:t>restore(b);</a:t>
            </a:r>
            <a:r>
              <a:rPr lang="en-US" altLang="ja-JP" sz="2400" b="1" dirty="0">
                <a:latin typeface="Courier New" pitchFamily="49" charset="0"/>
              </a:rPr>
              <a:t> b)</a:t>
            </a:r>
          </a:p>
        </p:txBody>
      </p:sp>
      <p:sp>
        <p:nvSpPr>
          <p:cNvPr id="13318" name="AutoShape 13"/>
          <p:cNvSpPr>
            <a:spLocks noChangeArrowheads="1"/>
          </p:cNvSpPr>
          <p:nvPr/>
        </p:nvSpPr>
        <p:spPr bwMode="auto">
          <a:xfrm>
            <a:off x="4194175" y="2914650"/>
            <a:ext cx="757238" cy="590550"/>
          </a:xfrm>
          <a:prstGeom prst="downArrow">
            <a:avLst>
              <a:gd name="adj1" fmla="val 50528"/>
              <a:gd name="adj2" fmla="val 28741"/>
            </a:avLst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3319" name="Text Box 14"/>
          <p:cNvSpPr txBox="1">
            <a:spLocks noChangeArrowheads="1"/>
          </p:cNvSpPr>
          <p:nvPr/>
        </p:nvSpPr>
        <p:spPr bwMode="auto">
          <a:xfrm>
            <a:off x="554038" y="4757738"/>
            <a:ext cx="779303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 dirty="0">
                <a:latin typeface="Courier New" pitchFamily="49" charset="0"/>
              </a:rPr>
              <a:t>let </a:t>
            </a:r>
            <a:r>
              <a:rPr lang="en-US" altLang="ja-JP" sz="2400" b="1" dirty="0" err="1">
                <a:latin typeface="Courier New" pitchFamily="49" charset="0"/>
              </a:rPr>
              <a:t>rec</a:t>
            </a:r>
            <a:r>
              <a:rPr lang="en-US" altLang="ja-JP" sz="2400" b="1" dirty="0">
                <a:latin typeface="Courier New" pitchFamily="49" charset="0"/>
              </a:rPr>
              <a:t> f </a:t>
            </a:r>
            <a:r>
              <a:rPr lang="en-US" altLang="ja-JP" sz="2400" b="1" dirty="0">
                <a:solidFill>
                  <a:srgbClr val="0000FF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0000FF"/>
                </a:solidFill>
                <a:latin typeface="Courier New" pitchFamily="49" charset="0"/>
              </a:rPr>
              <a:t>1</a:t>
            </a:r>
            <a:r>
              <a:rPr lang="en-US" altLang="ja-JP" sz="2400" b="1" dirty="0">
                <a:latin typeface="Courier New" pitchFamily="49" charset="0"/>
              </a:rPr>
              <a:t> </a:t>
            </a:r>
            <a:r>
              <a:rPr lang="en-US" altLang="ja-JP" sz="2400" b="1" dirty="0">
                <a:solidFill>
                  <a:srgbClr val="00C800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00C800"/>
                </a:solidFill>
                <a:latin typeface="Courier New" pitchFamily="49" charset="0"/>
              </a:rPr>
              <a:t>2</a:t>
            </a:r>
            <a:r>
              <a:rPr lang="en-US" altLang="ja-JP" sz="2400" b="1" dirty="0">
                <a:latin typeface="Courier New" pitchFamily="49" charset="0"/>
              </a:rPr>
              <a:t> =</a:t>
            </a:r>
          </a:p>
          <a:p>
            <a:r>
              <a:rPr lang="en-US" altLang="ja-JP" sz="2400" b="1" dirty="0">
                <a:latin typeface="Courier New" pitchFamily="49" charset="0"/>
              </a:rPr>
              <a:t>  let </a:t>
            </a:r>
            <a:r>
              <a:rPr lang="en-US" altLang="ja-JP" sz="2400" b="1" dirty="0">
                <a:solidFill>
                  <a:srgbClr val="FF0000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FF0000"/>
                </a:solidFill>
                <a:latin typeface="Courier New" pitchFamily="49" charset="0"/>
              </a:rPr>
              <a:t>0</a:t>
            </a:r>
            <a:r>
              <a:rPr lang="en-US" altLang="ja-JP" sz="2400" b="1" dirty="0">
                <a:latin typeface="Courier New" pitchFamily="49" charset="0"/>
              </a:rPr>
              <a:t> = -</a:t>
            </a:r>
            <a:r>
              <a:rPr lang="en-US" altLang="ja-JP" sz="2400" b="1" dirty="0">
                <a:solidFill>
                  <a:srgbClr val="0000FF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0000FF"/>
                </a:solidFill>
                <a:latin typeface="Courier New" pitchFamily="49" charset="0"/>
              </a:rPr>
              <a:t>1</a:t>
            </a:r>
            <a:r>
              <a:rPr lang="en-US" altLang="ja-JP" sz="2400" b="1" dirty="0">
                <a:latin typeface="Courier New" pitchFamily="49" charset="0"/>
              </a:rPr>
              <a:t> in save(b); let </a:t>
            </a:r>
            <a:r>
              <a:rPr lang="en-US" altLang="ja-JP" sz="2400" b="1" dirty="0">
                <a:solidFill>
                  <a:srgbClr val="00C800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00C800"/>
                </a:solidFill>
                <a:latin typeface="Courier New" pitchFamily="49" charset="0"/>
              </a:rPr>
              <a:t>2</a:t>
            </a:r>
            <a:r>
              <a:rPr lang="en-US" altLang="ja-JP" sz="2400" b="1" dirty="0">
                <a:latin typeface="Courier New" pitchFamily="49" charset="0"/>
              </a:rPr>
              <a:t> = -</a:t>
            </a:r>
            <a:r>
              <a:rPr lang="en-US" altLang="ja-JP" sz="2400" b="1" dirty="0">
                <a:solidFill>
                  <a:srgbClr val="00C800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00C800"/>
                </a:solidFill>
                <a:latin typeface="Courier New" pitchFamily="49" charset="0"/>
              </a:rPr>
              <a:t>2</a:t>
            </a:r>
            <a:r>
              <a:rPr lang="en-US" altLang="ja-JP" sz="2400" b="1" dirty="0">
                <a:latin typeface="Courier New" pitchFamily="49" charset="0"/>
              </a:rPr>
              <a:t> in </a:t>
            </a:r>
          </a:p>
          <a:p>
            <a:r>
              <a:rPr lang="en-US" altLang="ja-JP" sz="2400" b="1" dirty="0">
                <a:latin typeface="Courier New" pitchFamily="49" charset="0"/>
              </a:rPr>
              <a:t>  </a:t>
            </a:r>
            <a:r>
              <a:rPr lang="en-US" altLang="ja-JP" sz="2400" b="1" dirty="0">
                <a:solidFill>
                  <a:srgbClr val="FF0000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FF0000"/>
                </a:solidFill>
                <a:latin typeface="Courier New" pitchFamily="49" charset="0"/>
              </a:rPr>
              <a:t>0</a:t>
            </a:r>
            <a:r>
              <a:rPr lang="en-US" altLang="ja-JP" sz="2400" b="1" dirty="0">
                <a:latin typeface="Courier New" pitchFamily="49" charset="0"/>
              </a:rPr>
              <a:t> - </a:t>
            </a:r>
            <a:r>
              <a:rPr lang="en-US" altLang="ja-JP" sz="2400" b="1" dirty="0">
                <a:solidFill>
                  <a:srgbClr val="00C800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00C800"/>
                </a:solidFill>
                <a:latin typeface="Courier New" pitchFamily="49" charset="0"/>
              </a:rPr>
              <a:t>2</a:t>
            </a:r>
            <a:r>
              <a:rPr lang="en-US" altLang="ja-JP" sz="2400" b="1" dirty="0">
                <a:latin typeface="Courier New" pitchFamily="49" charset="0"/>
              </a:rPr>
              <a:t> - </a:t>
            </a:r>
            <a:r>
              <a:rPr lang="en-US" altLang="ja-JP" sz="2400" b="1" dirty="0">
                <a:solidFill>
                  <a:srgbClr val="0000FF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0000FF"/>
                </a:solidFill>
                <a:latin typeface="Courier New" pitchFamily="49" charset="0"/>
              </a:rPr>
              <a:t>1</a:t>
            </a:r>
            <a:r>
              <a:rPr lang="en-US" altLang="ja-JP" sz="2400" b="1" dirty="0">
                <a:latin typeface="Courier New" pitchFamily="49" charset="0"/>
              </a:rPr>
              <a:t> - (restore(b); </a:t>
            </a:r>
            <a:r>
              <a:rPr lang="en-US" altLang="ja-JP" sz="2400" b="1" dirty="0">
                <a:solidFill>
                  <a:srgbClr val="FF0000"/>
                </a:solidFill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solidFill>
                  <a:srgbClr val="FF0000"/>
                </a:solidFill>
                <a:latin typeface="Courier New" pitchFamily="49" charset="0"/>
              </a:rPr>
              <a:t>0</a:t>
            </a:r>
            <a:r>
              <a:rPr lang="en-US" altLang="ja-JP" sz="2400" b="1" dirty="0">
                <a:latin typeface="Courier New" pitchFamily="49" charset="0"/>
              </a:rPr>
              <a:t>)</a:t>
            </a:r>
          </a:p>
        </p:txBody>
      </p:sp>
      <p:sp>
        <p:nvSpPr>
          <p:cNvPr id="13320" name="AutoShape 15"/>
          <p:cNvSpPr>
            <a:spLocks noChangeArrowheads="1"/>
          </p:cNvSpPr>
          <p:nvPr/>
        </p:nvSpPr>
        <p:spPr bwMode="auto">
          <a:xfrm>
            <a:off x="4194175" y="4456113"/>
            <a:ext cx="757238" cy="590550"/>
          </a:xfrm>
          <a:prstGeom prst="downArrow">
            <a:avLst>
              <a:gd name="adj1" fmla="val 50528"/>
              <a:gd name="adj2" fmla="val 28741"/>
            </a:avLst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3321" name="Text Box 16"/>
          <p:cNvSpPr txBox="1">
            <a:spLocks noChangeArrowheads="1"/>
          </p:cNvSpPr>
          <p:nvPr/>
        </p:nvSpPr>
        <p:spPr bwMode="auto">
          <a:xfrm>
            <a:off x="5627688" y="6145213"/>
            <a:ext cx="28797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200" b="1">
                <a:latin typeface="Courier New" pitchFamily="49" charset="0"/>
              </a:rPr>
              <a:t>b</a:t>
            </a:r>
            <a:r>
              <a:rPr lang="en-US" altLang="ja-JP" sz="2200">
                <a:latin typeface="ＭＳ Ｐゴシック" pitchFamily="50" charset="-128"/>
              </a:rPr>
              <a:t> </a:t>
            </a:r>
            <a:r>
              <a:rPr lang="ja-JP" altLang="en-US" sz="2200">
                <a:latin typeface="ＭＳ Ｐゴシック" pitchFamily="50" charset="-128"/>
              </a:rPr>
              <a:t>を </a:t>
            </a:r>
            <a:r>
              <a:rPr lang="en-US" altLang="ja-JP" sz="2200" b="1">
                <a:latin typeface="Courier New" pitchFamily="49" charset="0"/>
              </a:rPr>
              <a:t>R</a:t>
            </a:r>
            <a:r>
              <a:rPr lang="en-US" altLang="ja-JP" sz="2200" b="1" baseline="-25000">
                <a:latin typeface="Courier New" pitchFamily="49" charset="0"/>
              </a:rPr>
              <a:t>0</a:t>
            </a:r>
            <a:r>
              <a:rPr lang="en-US" altLang="ja-JP" sz="2200">
                <a:latin typeface="ＭＳ Ｐゴシック" pitchFamily="50" charset="-128"/>
              </a:rPr>
              <a:t> </a:t>
            </a:r>
            <a:r>
              <a:rPr lang="ja-JP" altLang="en-US" sz="2200">
                <a:latin typeface="ＭＳ Ｐゴシック" pitchFamily="50" charset="-128"/>
              </a:rPr>
              <a:t>に </a:t>
            </a:r>
            <a:r>
              <a:rPr lang="en-US" altLang="ja-JP" sz="2200">
                <a:latin typeface="ＭＳ Ｐゴシック" pitchFamily="50" charset="-128"/>
              </a:rPr>
              <a:t>restore </a:t>
            </a:r>
            <a:r>
              <a:rPr lang="ja-JP" altLang="en-US" sz="2200">
                <a:latin typeface="ＭＳ Ｐゴシック" pitchFamily="50" charset="-128"/>
              </a:rPr>
              <a:t>した</a:t>
            </a:r>
          </a:p>
        </p:txBody>
      </p:sp>
      <p:sp>
        <p:nvSpPr>
          <p:cNvPr id="13322" name="Freeform 18"/>
          <p:cNvSpPr>
            <a:spLocks/>
          </p:cNvSpPr>
          <p:nvPr/>
        </p:nvSpPr>
        <p:spPr bwMode="auto">
          <a:xfrm>
            <a:off x="4978400" y="5932488"/>
            <a:ext cx="647700" cy="431800"/>
          </a:xfrm>
          <a:custGeom>
            <a:avLst/>
            <a:gdLst>
              <a:gd name="T0" fmla="*/ 647700 w 408"/>
              <a:gd name="T1" fmla="*/ 431800 h 272"/>
              <a:gd name="T2" fmla="*/ 411163 w 408"/>
              <a:gd name="T3" fmla="*/ 369887 h 272"/>
              <a:gd name="T4" fmla="*/ 352425 w 408"/>
              <a:gd name="T5" fmla="*/ 184150 h 272"/>
              <a:gd name="T6" fmla="*/ 490538 w 408"/>
              <a:gd name="T7" fmla="*/ 125412 h 272"/>
              <a:gd name="T8" fmla="*/ 530225 w 408"/>
              <a:gd name="T9" fmla="*/ 247650 h 272"/>
              <a:gd name="T10" fmla="*/ 411163 w 408"/>
              <a:gd name="T11" fmla="*/ 307975 h 272"/>
              <a:gd name="T12" fmla="*/ 176212 w 408"/>
              <a:gd name="T13" fmla="*/ 247650 h 272"/>
              <a:gd name="T14" fmla="*/ 0 w 408"/>
              <a:gd name="T15" fmla="*/ 0 h 27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08"/>
              <a:gd name="T25" fmla="*/ 0 h 272"/>
              <a:gd name="T26" fmla="*/ 408 w 408"/>
              <a:gd name="T27" fmla="*/ 272 h 272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08" h="272">
                <a:moveTo>
                  <a:pt x="408" y="272"/>
                </a:moveTo>
                <a:cubicBezTo>
                  <a:pt x="349" y="265"/>
                  <a:pt x="288" y="260"/>
                  <a:pt x="259" y="233"/>
                </a:cubicBezTo>
                <a:cubicBezTo>
                  <a:pt x="206" y="183"/>
                  <a:pt x="214" y="142"/>
                  <a:pt x="222" y="116"/>
                </a:cubicBezTo>
                <a:cubicBezTo>
                  <a:pt x="230" y="90"/>
                  <a:pt x="271" y="56"/>
                  <a:pt x="309" y="79"/>
                </a:cubicBezTo>
                <a:cubicBezTo>
                  <a:pt x="347" y="102"/>
                  <a:pt x="342" y="137"/>
                  <a:pt x="334" y="156"/>
                </a:cubicBezTo>
                <a:cubicBezTo>
                  <a:pt x="326" y="175"/>
                  <a:pt x="296" y="193"/>
                  <a:pt x="259" y="194"/>
                </a:cubicBezTo>
                <a:cubicBezTo>
                  <a:pt x="222" y="195"/>
                  <a:pt x="155" y="188"/>
                  <a:pt x="111" y="156"/>
                </a:cubicBezTo>
                <a:cubicBezTo>
                  <a:pt x="68" y="123"/>
                  <a:pt x="34" y="62"/>
                  <a:pt x="0" y="0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関数呼び出しの例</a:t>
            </a:r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1200150" y="1460524"/>
            <a:ext cx="6732588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600" b="1" dirty="0">
                <a:latin typeface="Courier New" pitchFamily="49" charset="0"/>
              </a:rPr>
              <a:t>let x = </a:t>
            </a:r>
            <a:r>
              <a:rPr lang="en-US" altLang="ja-JP" sz="2600" b="1" dirty="0">
                <a:latin typeface="Times New Roman" pitchFamily="18" charset="0"/>
              </a:rPr>
              <a:t>...</a:t>
            </a:r>
            <a:r>
              <a:rPr lang="en-US" altLang="ja-JP" sz="2600" b="1" dirty="0">
                <a:latin typeface="Courier New" pitchFamily="49" charset="0"/>
              </a:rPr>
              <a:t> in</a:t>
            </a:r>
          </a:p>
          <a:p>
            <a:r>
              <a:rPr lang="en-US" altLang="ja-JP" sz="2600" b="1" dirty="0">
                <a:latin typeface="Courier New" pitchFamily="49" charset="0"/>
              </a:rPr>
              <a:t>let y = </a:t>
            </a:r>
            <a:r>
              <a:rPr lang="en-US" altLang="ja-JP" sz="2600" b="1" dirty="0">
                <a:latin typeface="Times New Roman" pitchFamily="18" charset="0"/>
              </a:rPr>
              <a:t>...</a:t>
            </a:r>
            <a:r>
              <a:rPr lang="en-US" altLang="ja-JP" sz="2600" b="1" dirty="0">
                <a:latin typeface="Courier New" pitchFamily="49" charset="0"/>
              </a:rPr>
              <a:t> in</a:t>
            </a:r>
          </a:p>
          <a:p>
            <a:r>
              <a:rPr lang="en-US" altLang="ja-JP" sz="2600" b="1" dirty="0">
                <a:latin typeface="Courier New" pitchFamily="49" charset="0"/>
              </a:rPr>
              <a:t>let z = f x y in</a:t>
            </a:r>
          </a:p>
          <a:p>
            <a:r>
              <a:rPr lang="en-US" altLang="ja-JP" sz="2600" b="1" dirty="0">
                <a:latin typeface="Courier New" pitchFamily="49" charset="0"/>
              </a:rPr>
              <a:t>  if z &lt;= 0 then x - 1 else y - 2</a:t>
            </a:r>
          </a:p>
        </p:txBody>
      </p:sp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1101725" y="4160862"/>
            <a:ext cx="73279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600" b="1" dirty="0">
                <a:latin typeface="Courier New" pitchFamily="49" charset="0"/>
              </a:rPr>
              <a:t>let x = </a:t>
            </a:r>
            <a:r>
              <a:rPr lang="en-US" altLang="ja-JP" sz="2600" b="1" dirty="0">
                <a:latin typeface="Times New Roman" pitchFamily="18" charset="0"/>
              </a:rPr>
              <a:t>...</a:t>
            </a:r>
            <a:r>
              <a:rPr lang="en-US" altLang="ja-JP" sz="2600" b="1" dirty="0">
                <a:latin typeface="Courier New" pitchFamily="49" charset="0"/>
              </a:rPr>
              <a:t> in</a:t>
            </a:r>
          </a:p>
          <a:p>
            <a:r>
              <a:rPr lang="en-US" altLang="ja-JP" sz="2600" b="1" dirty="0">
                <a:latin typeface="Courier New" pitchFamily="49" charset="0"/>
              </a:rPr>
              <a:t>let y = </a:t>
            </a:r>
            <a:r>
              <a:rPr lang="en-US" altLang="ja-JP" sz="2600" b="1" dirty="0">
                <a:latin typeface="Times New Roman" pitchFamily="18" charset="0"/>
              </a:rPr>
              <a:t>...</a:t>
            </a:r>
            <a:r>
              <a:rPr lang="en-US" altLang="ja-JP" sz="2600" b="1" dirty="0">
                <a:latin typeface="Courier New" pitchFamily="49" charset="0"/>
              </a:rPr>
              <a:t> in</a:t>
            </a:r>
          </a:p>
          <a:p>
            <a:r>
              <a:rPr lang="en-US" altLang="ja-JP" sz="2600" b="1" dirty="0">
                <a:solidFill>
                  <a:srgbClr val="FF0000"/>
                </a:solidFill>
                <a:latin typeface="Courier New" pitchFamily="49" charset="0"/>
              </a:rPr>
              <a:t>save(x); save(y);</a:t>
            </a:r>
            <a:r>
              <a:rPr lang="en-US" altLang="ja-JP" sz="2600" b="1" dirty="0">
                <a:latin typeface="Courier New" pitchFamily="49" charset="0"/>
              </a:rPr>
              <a:t> let z = f x y in</a:t>
            </a:r>
          </a:p>
          <a:p>
            <a:r>
              <a:rPr lang="en-US" altLang="ja-JP" sz="2600" b="1" dirty="0">
                <a:latin typeface="Courier New" pitchFamily="49" charset="0"/>
              </a:rPr>
              <a:t>  if z &lt;= 0 then (</a:t>
            </a:r>
            <a:r>
              <a:rPr lang="en-US" altLang="ja-JP" sz="2600" b="1" dirty="0">
                <a:solidFill>
                  <a:srgbClr val="FF0000"/>
                </a:solidFill>
                <a:latin typeface="Courier New" pitchFamily="49" charset="0"/>
              </a:rPr>
              <a:t>restore(x);</a:t>
            </a:r>
            <a:r>
              <a:rPr lang="en-US" altLang="ja-JP" sz="2600" b="1" dirty="0">
                <a:latin typeface="Courier New" pitchFamily="49" charset="0"/>
              </a:rPr>
              <a:t> x - 1)</a:t>
            </a:r>
          </a:p>
          <a:p>
            <a:r>
              <a:rPr lang="en-US" altLang="ja-JP" sz="2600" b="1" dirty="0">
                <a:latin typeface="Courier New" pitchFamily="49" charset="0"/>
              </a:rPr>
              <a:t>            else (</a:t>
            </a:r>
            <a:r>
              <a:rPr lang="en-US" altLang="ja-JP" sz="2600" b="1" dirty="0">
                <a:solidFill>
                  <a:srgbClr val="FF0000"/>
                </a:solidFill>
                <a:latin typeface="Courier New" pitchFamily="49" charset="0"/>
              </a:rPr>
              <a:t>restore(y);</a:t>
            </a:r>
            <a:r>
              <a:rPr lang="en-US" altLang="ja-JP" sz="2600" b="1" dirty="0">
                <a:latin typeface="Courier New" pitchFamily="49" charset="0"/>
              </a:rPr>
              <a:t> y - 2)</a:t>
            </a:r>
          </a:p>
        </p:txBody>
      </p:sp>
      <p:sp>
        <p:nvSpPr>
          <p:cNvPr id="14341" name="AutoShape 6"/>
          <p:cNvSpPr>
            <a:spLocks noChangeArrowheads="1"/>
          </p:cNvSpPr>
          <p:nvPr/>
        </p:nvSpPr>
        <p:spPr bwMode="auto">
          <a:xfrm>
            <a:off x="4187825" y="3329012"/>
            <a:ext cx="757238" cy="806450"/>
          </a:xfrm>
          <a:prstGeom prst="downArrow">
            <a:avLst>
              <a:gd name="adj1" fmla="val 50528"/>
              <a:gd name="adj2" fmla="val 30609"/>
            </a:avLst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条件分岐の例  </a:t>
            </a:r>
            <a:r>
              <a:rPr lang="en-US" altLang="ja-JP" sz="3400" dirty="0" smtClean="0"/>
              <a:t>(1/2)</a:t>
            </a:r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828675" y="1628800"/>
            <a:ext cx="73040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 dirty="0">
                <a:latin typeface="Courier New" pitchFamily="49" charset="0"/>
              </a:rPr>
              <a:t>let a = if f () then x – y</a:t>
            </a:r>
          </a:p>
          <a:p>
            <a:r>
              <a:rPr lang="en-US" altLang="ja-JP" sz="2400" b="1" dirty="0">
                <a:latin typeface="Courier New" pitchFamily="49" charset="0"/>
              </a:rPr>
              <a:t>                else y – x in a + x + y</a:t>
            </a:r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828675" y="3273003"/>
            <a:ext cx="748665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 dirty="0">
                <a:latin typeface="Courier New" pitchFamily="49" charset="0"/>
              </a:rPr>
              <a:t>let a = </a:t>
            </a:r>
            <a:r>
              <a:rPr lang="en-US" altLang="ja-JP" sz="2400" b="1" dirty="0">
                <a:solidFill>
                  <a:srgbClr val="FF0000"/>
                </a:solidFill>
                <a:latin typeface="Courier New" pitchFamily="49" charset="0"/>
              </a:rPr>
              <a:t>save(x); save(y);</a:t>
            </a:r>
            <a:r>
              <a:rPr lang="en-US" altLang="ja-JP" sz="2400" b="1" dirty="0">
                <a:latin typeface="Courier New" pitchFamily="49" charset="0"/>
              </a:rPr>
              <a:t> if f () </a:t>
            </a:r>
          </a:p>
          <a:p>
            <a:r>
              <a:rPr lang="en-US" altLang="ja-JP" sz="2400" b="1" dirty="0">
                <a:latin typeface="Courier New" pitchFamily="49" charset="0"/>
              </a:rPr>
              <a:t>  then (</a:t>
            </a:r>
            <a:r>
              <a:rPr lang="en-US" altLang="ja-JP" sz="2400" b="1" dirty="0">
                <a:solidFill>
                  <a:srgbClr val="FF0000"/>
                </a:solidFill>
                <a:latin typeface="Courier New" pitchFamily="49" charset="0"/>
              </a:rPr>
              <a:t>restore(x);</a:t>
            </a:r>
            <a:r>
              <a:rPr lang="en-US" altLang="ja-JP" sz="2400" b="1" dirty="0">
                <a:latin typeface="Courier New" pitchFamily="49" charset="0"/>
              </a:rPr>
              <a:t> x) - (</a:t>
            </a:r>
            <a:r>
              <a:rPr lang="en-US" altLang="ja-JP" sz="2400" b="1" dirty="0">
                <a:solidFill>
                  <a:srgbClr val="FF0000"/>
                </a:solidFill>
                <a:latin typeface="Courier New" pitchFamily="49" charset="0"/>
              </a:rPr>
              <a:t>restore(y);</a:t>
            </a:r>
            <a:r>
              <a:rPr lang="en-US" altLang="ja-JP" sz="2400" b="1" dirty="0">
                <a:latin typeface="Courier New" pitchFamily="49" charset="0"/>
              </a:rPr>
              <a:t> y)</a:t>
            </a:r>
          </a:p>
          <a:p>
            <a:r>
              <a:rPr lang="en-US" altLang="ja-JP" sz="2400" b="1" dirty="0">
                <a:latin typeface="Courier New" pitchFamily="49" charset="0"/>
              </a:rPr>
              <a:t>    (* </a:t>
            </a:r>
            <a:r>
              <a:rPr lang="en-US" altLang="ja-JP" sz="2400" dirty="0" err="1">
                <a:latin typeface="ＭＳ Ｐゴシック" pitchFamily="50" charset="-128"/>
              </a:rPr>
              <a:t>RegMap</a:t>
            </a:r>
            <a:r>
              <a:rPr lang="en-US" altLang="ja-JP" sz="2400" dirty="0">
                <a:latin typeface="ＭＳ Ｐゴシック" pitchFamily="50" charset="-128"/>
              </a:rPr>
              <a:t> </a:t>
            </a:r>
            <a:r>
              <a:rPr lang="ja-JP" altLang="en-US" sz="2400" dirty="0">
                <a:latin typeface="ＭＳ Ｐゴシック" pitchFamily="50" charset="-128"/>
              </a:rPr>
              <a:t>＝ </a:t>
            </a:r>
            <a:r>
              <a:rPr lang="en-US" altLang="ja-JP" sz="2400" b="1" dirty="0">
                <a:latin typeface="Courier New" pitchFamily="49" charset="0"/>
              </a:rPr>
              <a:t>{ x</a:t>
            </a:r>
            <a:r>
              <a:rPr lang="en-US" altLang="ja-JP" sz="2400" dirty="0">
                <a:latin typeface="ＭＳ Ｐゴシック" pitchFamily="50" charset="-128"/>
              </a:rPr>
              <a:t> </a:t>
            </a:r>
            <a:r>
              <a:rPr lang="en-US" altLang="ja-JP" sz="2400" dirty="0">
                <a:latin typeface="Courier New" pitchFamily="49" charset="0"/>
              </a:rPr>
              <a:t>→</a:t>
            </a:r>
            <a:r>
              <a:rPr lang="en-US" altLang="ja-JP" sz="2400" dirty="0">
                <a:latin typeface="ＭＳ Ｐゴシック" pitchFamily="50" charset="-128"/>
              </a:rPr>
              <a:t> </a:t>
            </a:r>
            <a:r>
              <a:rPr lang="en-US" altLang="ja-JP" sz="2400" b="1" dirty="0"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latin typeface="Courier New" pitchFamily="49" charset="0"/>
              </a:rPr>
              <a:t>1</a:t>
            </a:r>
            <a:r>
              <a:rPr lang="en-US" altLang="ja-JP" sz="2400" b="1" dirty="0">
                <a:latin typeface="Courier New" pitchFamily="49" charset="0"/>
              </a:rPr>
              <a:t>, y</a:t>
            </a:r>
            <a:r>
              <a:rPr lang="en-US" altLang="ja-JP" sz="2400" dirty="0">
                <a:latin typeface="ＭＳ Ｐゴシック" pitchFamily="50" charset="-128"/>
              </a:rPr>
              <a:t> </a:t>
            </a:r>
            <a:r>
              <a:rPr lang="en-US" altLang="ja-JP" sz="2400" dirty="0">
                <a:latin typeface="Courier New" pitchFamily="49" charset="0"/>
              </a:rPr>
              <a:t>→</a:t>
            </a:r>
            <a:r>
              <a:rPr lang="en-US" altLang="ja-JP" sz="2400" dirty="0">
                <a:latin typeface="ＭＳ Ｐゴシック" pitchFamily="50" charset="-128"/>
              </a:rPr>
              <a:t> </a:t>
            </a:r>
            <a:r>
              <a:rPr lang="en-US" altLang="ja-JP" sz="2400" b="1" dirty="0"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latin typeface="Courier New" pitchFamily="49" charset="0"/>
              </a:rPr>
              <a:t>2</a:t>
            </a:r>
            <a:r>
              <a:rPr lang="en-US" altLang="ja-JP" sz="2400" b="1" dirty="0">
                <a:latin typeface="Courier New" pitchFamily="49" charset="0"/>
              </a:rPr>
              <a:t> } *)</a:t>
            </a:r>
          </a:p>
          <a:p>
            <a:r>
              <a:rPr lang="en-US" altLang="ja-JP" sz="2400" b="1" dirty="0">
                <a:latin typeface="Courier New" pitchFamily="49" charset="0"/>
              </a:rPr>
              <a:t>  else (</a:t>
            </a:r>
            <a:r>
              <a:rPr lang="en-US" altLang="ja-JP" sz="2400" b="1" dirty="0">
                <a:solidFill>
                  <a:srgbClr val="FF0000"/>
                </a:solidFill>
                <a:latin typeface="Courier New" pitchFamily="49" charset="0"/>
              </a:rPr>
              <a:t>restore(y)</a:t>
            </a:r>
            <a:r>
              <a:rPr lang="en-US" altLang="ja-JP" sz="2400" b="1" dirty="0">
                <a:latin typeface="Courier New" pitchFamily="49" charset="0"/>
              </a:rPr>
              <a:t>; y) - (</a:t>
            </a:r>
            <a:r>
              <a:rPr lang="en-US" altLang="ja-JP" sz="2400" b="1" dirty="0">
                <a:solidFill>
                  <a:srgbClr val="FF0000"/>
                </a:solidFill>
                <a:latin typeface="Courier New" pitchFamily="49" charset="0"/>
              </a:rPr>
              <a:t>restore(x);</a:t>
            </a:r>
            <a:r>
              <a:rPr lang="en-US" altLang="ja-JP" sz="2400" b="1" dirty="0">
                <a:latin typeface="Courier New" pitchFamily="49" charset="0"/>
              </a:rPr>
              <a:t> x)</a:t>
            </a:r>
          </a:p>
          <a:p>
            <a:r>
              <a:rPr lang="en-US" altLang="ja-JP" sz="2400" b="1" dirty="0">
                <a:latin typeface="Courier New" pitchFamily="49" charset="0"/>
              </a:rPr>
              <a:t>    (* </a:t>
            </a:r>
            <a:r>
              <a:rPr lang="en-US" altLang="ja-JP" sz="2400" dirty="0" err="1">
                <a:latin typeface="ＭＳ Ｐゴシック" pitchFamily="50" charset="-128"/>
              </a:rPr>
              <a:t>RegMap</a:t>
            </a:r>
            <a:r>
              <a:rPr lang="en-US" altLang="ja-JP" sz="2400" dirty="0">
                <a:latin typeface="ＭＳ Ｐゴシック" pitchFamily="50" charset="-128"/>
              </a:rPr>
              <a:t> </a:t>
            </a:r>
            <a:r>
              <a:rPr lang="ja-JP" altLang="en-US" sz="2400" dirty="0">
                <a:latin typeface="ＭＳ Ｐゴシック" pitchFamily="50" charset="-128"/>
              </a:rPr>
              <a:t>＝ </a:t>
            </a:r>
            <a:r>
              <a:rPr lang="en-US" altLang="ja-JP" sz="2400" b="1" dirty="0">
                <a:latin typeface="Courier New" pitchFamily="49" charset="0"/>
              </a:rPr>
              <a:t>{ x</a:t>
            </a:r>
            <a:r>
              <a:rPr lang="en-US" altLang="ja-JP" sz="2400" dirty="0">
                <a:latin typeface="ＭＳ Ｐゴシック" pitchFamily="50" charset="-128"/>
              </a:rPr>
              <a:t> </a:t>
            </a:r>
            <a:r>
              <a:rPr lang="en-US" altLang="ja-JP" sz="2400" dirty="0">
                <a:latin typeface="Courier New" pitchFamily="49" charset="0"/>
              </a:rPr>
              <a:t>→</a:t>
            </a:r>
            <a:r>
              <a:rPr lang="en-US" altLang="ja-JP" sz="2400" dirty="0">
                <a:latin typeface="ＭＳ Ｐゴシック" pitchFamily="50" charset="-128"/>
              </a:rPr>
              <a:t> </a:t>
            </a:r>
            <a:r>
              <a:rPr lang="en-US" altLang="ja-JP" sz="2400" b="1" dirty="0"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latin typeface="Courier New" pitchFamily="49" charset="0"/>
              </a:rPr>
              <a:t>2</a:t>
            </a:r>
            <a:r>
              <a:rPr lang="en-US" altLang="ja-JP" sz="2400" b="1" dirty="0">
                <a:latin typeface="Courier New" pitchFamily="49" charset="0"/>
              </a:rPr>
              <a:t>, y</a:t>
            </a:r>
            <a:r>
              <a:rPr lang="en-US" altLang="ja-JP" sz="2400" dirty="0">
                <a:latin typeface="ＭＳ Ｐゴシック" pitchFamily="50" charset="-128"/>
              </a:rPr>
              <a:t> </a:t>
            </a:r>
            <a:r>
              <a:rPr lang="en-US" altLang="ja-JP" sz="2400" dirty="0">
                <a:latin typeface="Courier New" pitchFamily="49" charset="0"/>
              </a:rPr>
              <a:t>→</a:t>
            </a:r>
            <a:r>
              <a:rPr lang="en-US" altLang="ja-JP" sz="2400" dirty="0">
                <a:latin typeface="ＭＳ Ｐゴシック" pitchFamily="50" charset="-128"/>
              </a:rPr>
              <a:t> </a:t>
            </a:r>
            <a:r>
              <a:rPr lang="en-US" altLang="ja-JP" sz="2400" b="1" dirty="0"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latin typeface="Courier New" pitchFamily="49" charset="0"/>
              </a:rPr>
              <a:t>1</a:t>
            </a:r>
            <a:r>
              <a:rPr lang="en-US" altLang="ja-JP" sz="2400" b="1" dirty="0">
                <a:latin typeface="Courier New" pitchFamily="49" charset="0"/>
              </a:rPr>
              <a:t> } *)</a:t>
            </a:r>
          </a:p>
          <a:p>
            <a:r>
              <a:rPr lang="en-US" altLang="ja-JP" sz="2400" b="1" dirty="0">
                <a:latin typeface="Courier New" pitchFamily="49" charset="0"/>
              </a:rPr>
              <a:t>in a + x + y</a:t>
            </a:r>
          </a:p>
        </p:txBody>
      </p:sp>
      <p:sp>
        <p:nvSpPr>
          <p:cNvPr id="15365" name="Text Box 9"/>
          <p:cNvSpPr txBox="1">
            <a:spLocks noChangeArrowheads="1"/>
          </p:cNvSpPr>
          <p:nvPr/>
        </p:nvSpPr>
        <p:spPr bwMode="auto">
          <a:xfrm>
            <a:off x="2198688" y="5862216"/>
            <a:ext cx="4745037" cy="519112"/>
          </a:xfrm>
          <a:prstGeom prst="rect">
            <a:avLst/>
          </a:prstGeom>
          <a:solidFill>
            <a:srgbClr val="FFC8C8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800"/>
              </a:spcBef>
            </a:pPr>
            <a:r>
              <a:rPr lang="ja-JP" altLang="en-US" sz="2800">
                <a:latin typeface="ＭＳ Ｐゴシック" pitchFamily="50" charset="-128"/>
              </a:rPr>
              <a:t>合流後のレジスタ割り当ては </a:t>
            </a:r>
            <a:r>
              <a:rPr lang="en-US" altLang="ja-JP" sz="2800">
                <a:latin typeface="ＭＳ Ｐゴシック" pitchFamily="50" charset="-128"/>
              </a:rPr>
              <a:t>?</a:t>
            </a:r>
          </a:p>
        </p:txBody>
      </p:sp>
      <p:sp>
        <p:nvSpPr>
          <p:cNvPr id="15366" name="AutoShape 12"/>
          <p:cNvSpPr>
            <a:spLocks noChangeArrowheads="1"/>
          </p:cNvSpPr>
          <p:nvPr/>
        </p:nvSpPr>
        <p:spPr bwMode="auto">
          <a:xfrm>
            <a:off x="4192588" y="2564904"/>
            <a:ext cx="757237" cy="609674"/>
          </a:xfrm>
          <a:prstGeom prst="downArrow">
            <a:avLst>
              <a:gd name="adj1" fmla="val 50528"/>
              <a:gd name="adj2" fmla="val 52481"/>
            </a:avLst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条件分岐の例  </a:t>
            </a:r>
            <a:r>
              <a:rPr lang="en-US" altLang="ja-JP" sz="3400" smtClean="0"/>
              <a:t>(2/2)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828675" y="2841327"/>
            <a:ext cx="73040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 dirty="0">
                <a:latin typeface="Courier New" pitchFamily="49" charset="0"/>
              </a:rPr>
              <a:t>let a = if f () then x – y</a:t>
            </a:r>
          </a:p>
          <a:p>
            <a:r>
              <a:rPr lang="en-US" altLang="ja-JP" sz="2400" b="1" dirty="0">
                <a:latin typeface="Courier New" pitchFamily="49" charset="0"/>
              </a:rPr>
              <a:t>                else y – x in a + x + y</a:t>
            </a:r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828675" y="4242519"/>
            <a:ext cx="748665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 dirty="0">
                <a:latin typeface="Courier New" pitchFamily="49" charset="0"/>
              </a:rPr>
              <a:t>let a = </a:t>
            </a:r>
            <a:r>
              <a:rPr lang="en-US" altLang="ja-JP" sz="2400" b="1" dirty="0">
                <a:solidFill>
                  <a:srgbClr val="FF0000"/>
                </a:solidFill>
                <a:latin typeface="Courier New" pitchFamily="49" charset="0"/>
              </a:rPr>
              <a:t>save(x); save(y);</a:t>
            </a:r>
            <a:r>
              <a:rPr lang="en-US" altLang="ja-JP" sz="2400" b="1" dirty="0">
                <a:latin typeface="Courier New" pitchFamily="49" charset="0"/>
              </a:rPr>
              <a:t> if f () </a:t>
            </a:r>
          </a:p>
          <a:p>
            <a:r>
              <a:rPr lang="en-US" altLang="ja-JP" sz="2400" b="1" dirty="0">
                <a:latin typeface="Courier New" pitchFamily="49" charset="0"/>
              </a:rPr>
              <a:t>  then (</a:t>
            </a:r>
            <a:r>
              <a:rPr lang="en-US" altLang="ja-JP" sz="2400" b="1" dirty="0">
                <a:solidFill>
                  <a:srgbClr val="FF0000"/>
                </a:solidFill>
                <a:latin typeface="Courier New" pitchFamily="49" charset="0"/>
              </a:rPr>
              <a:t>restore(x);</a:t>
            </a:r>
            <a:r>
              <a:rPr lang="en-US" altLang="ja-JP" sz="2400" b="1" dirty="0">
                <a:latin typeface="Courier New" pitchFamily="49" charset="0"/>
              </a:rPr>
              <a:t> x) - (</a:t>
            </a:r>
            <a:r>
              <a:rPr lang="en-US" altLang="ja-JP" sz="2400" b="1" dirty="0">
                <a:solidFill>
                  <a:srgbClr val="FF0000"/>
                </a:solidFill>
                <a:latin typeface="Courier New" pitchFamily="49" charset="0"/>
              </a:rPr>
              <a:t>restore(y);</a:t>
            </a:r>
            <a:r>
              <a:rPr lang="en-US" altLang="ja-JP" sz="2400" b="1" dirty="0">
                <a:latin typeface="Courier New" pitchFamily="49" charset="0"/>
              </a:rPr>
              <a:t> y)</a:t>
            </a:r>
          </a:p>
          <a:p>
            <a:r>
              <a:rPr lang="en-US" altLang="ja-JP" sz="2400" b="1" dirty="0">
                <a:latin typeface="Courier New" pitchFamily="49" charset="0"/>
              </a:rPr>
              <a:t>    (* </a:t>
            </a:r>
            <a:r>
              <a:rPr lang="en-US" altLang="ja-JP" sz="2400" dirty="0" err="1">
                <a:latin typeface="ＭＳ Ｐゴシック" pitchFamily="50" charset="-128"/>
              </a:rPr>
              <a:t>RegMap</a:t>
            </a:r>
            <a:r>
              <a:rPr lang="en-US" altLang="ja-JP" sz="2400" dirty="0">
                <a:latin typeface="ＭＳ Ｐゴシック" pitchFamily="50" charset="-128"/>
              </a:rPr>
              <a:t> </a:t>
            </a:r>
            <a:r>
              <a:rPr lang="ja-JP" altLang="en-US" sz="2400" dirty="0">
                <a:latin typeface="ＭＳ Ｐゴシック" pitchFamily="50" charset="-128"/>
              </a:rPr>
              <a:t>＝ </a:t>
            </a:r>
            <a:r>
              <a:rPr lang="en-US" altLang="ja-JP" sz="2400" b="1" dirty="0">
                <a:latin typeface="Courier New" pitchFamily="49" charset="0"/>
              </a:rPr>
              <a:t>{ x</a:t>
            </a:r>
            <a:r>
              <a:rPr lang="en-US" altLang="ja-JP" sz="2400" dirty="0">
                <a:latin typeface="ＭＳ Ｐゴシック" pitchFamily="50" charset="-128"/>
              </a:rPr>
              <a:t> </a:t>
            </a:r>
            <a:r>
              <a:rPr lang="en-US" altLang="ja-JP" sz="2400" dirty="0">
                <a:latin typeface="Courier New" pitchFamily="49" charset="0"/>
              </a:rPr>
              <a:t>→</a:t>
            </a:r>
            <a:r>
              <a:rPr lang="en-US" altLang="ja-JP" sz="2400" dirty="0">
                <a:latin typeface="ＭＳ Ｐゴシック" pitchFamily="50" charset="-128"/>
              </a:rPr>
              <a:t> </a:t>
            </a:r>
            <a:r>
              <a:rPr lang="en-US" altLang="ja-JP" sz="2400" b="1" dirty="0"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latin typeface="Courier New" pitchFamily="49" charset="0"/>
              </a:rPr>
              <a:t>1</a:t>
            </a:r>
            <a:r>
              <a:rPr lang="en-US" altLang="ja-JP" sz="2400" b="1" dirty="0">
                <a:latin typeface="Courier New" pitchFamily="49" charset="0"/>
              </a:rPr>
              <a:t>, y</a:t>
            </a:r>
            <a:r>
              <a:rPr lang="en-US" altLang="ja-JP" sz="2400" dirty="0">
                <a:latin typeface="ＭＳ Ｐゴシック" pitchFamily="50" charset="-128"/>
              </a:rPr>
              <a:t> </a:t>
            </a:r>
            <a:r>
              <a:rPr lang="en-US" altLang="ja-JP" sz="2400" dirty="0">
                <a:latin typeface="Courier New" pitchFamily="49" charset="0"/>
              </a:rPr>
              <a:t>→</a:t>
            </a:r>
            <a:r>
              <a:rPr lang="en-US" altLang="ja-JP" sz="2400" dirty="0">
                <a:latin typeface="ＭＳ Ｐゴシック" pitchFamily="50" charset="-128"/>
              </a:rPr>
              <a:t> </a:t>
            </a:r>
            <a:r>
              <a:rPr lang="en-US" altLang="ja-JP" sz="2400" b="1" dirty="0"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latin typeface="Courier New" pitchFamily="49" charset="0"/>
              </a:rPr>
              <a:t>2</a:t>
            </a:r>
            <a:r>
              <a:rPr lang="en-US" altLang="ja-JP" sz="2400" b="1" dirty="0">
                <a:latin typeface="Courier New" pitchFamily="49" charset="0"/>
              </a:rPr>
              <a:t> } *)</a:t>
            </a:r>
          </a:p>
          <a:p>
            <a:r>
              <a:rPr lang="en-US" altLang="ja-JP" sz="2400" b="1" dirty="0">
                <a:latin typeface="Courier New" pitchFamily="49" charset="0"/>
              </a:rPr>
              <a:t>  else (</a:t>
            </a:r>
            <a:r>
              <a:rPr lang="en-US" altLang="ja-JP" sz="2400" b="1" dirty="0">
                <a:solidFill>
                  <a:srgbClr val="FF0000"/>
                </a:solidFill>
                <a:latin typeface="Courier New" pitchFamily="49" charset="0"/>
              </a:rPr>
              <a:t>restore(y)</a:t>
            </a:r>
            <a:r>
              <a:rPr lang="en-US" altLang="ja-JP" sz="2400" b="1" dirty="0">
                <a:latin typeface="Courier New" pitchFamily="49" charset="0"/>
              </a:rPr>
              <a:t>; y) - (</a:t>
            </a:r>
            <a:r>
              <a:rPr lang="en-US" altLang="ja-JP" sz="2400" b="1" dirty="0">
                <a:solidFill>
                  <a:srgbClr val="FF0000"/>
                </a:solidFill>
                <a:latin typeface="Courier New" pitchFamily="49" charset="0"/>
              </a:rPr>
              <a:t>restore(x);</a:t>
            </a:r>
            <a:r>
              <a:rPr lang="en-US" altLang="ja-JP" sz="2400" b="1" dirty="0">
                <a:latin typeface="Courier New" pitchFamily="49" charset="0"/>
              </a:rPr>
              <a:t> x)</a:t>
            </a:r>
          </a:p>
          <a:p>
            <a:r>
              <a:rPr lang="en-US" altLang="ja-JP" sz="2400" b="1" dirty="0">
                <a:latin typeface="Courier New" pitchFamily="49" charset="0"/>
              </a:rPr>
              <a:t>    (* </a:t>
            </a:r>
            <a:r>
              <a:rPr lang="en-US" altLang="ja-JP" sz="2400" dirty="0" err="1">
                <a:latin typeface="ＭＳ Ｐゴシック" pitchFamily="50" charset="-128"/>
              </a:rPr>
              <a:t>RegMap</a:t>
            </a:r>
            <a:r>
              <a:rPr lang="en-US" altLang="ja-JP" sz="2400" dirty="0">
                <a:latin typeface="ＭＳ Ｐゴシック" pitchFamily="50" charset="-128"/>
              </a:rPr>
              <a:t> </a:t>
            </a:r>
            <a:r>
              <a:rPr lang="ja-JP" altLang="en-US" sz="2400" dirty="0">
                <a:latin typeface="ＭＳ Ｐゴシック" pitchFamily="50" charset="-128"/>
              </a:rPr>
              <a:t>＝ </a:t>
            </a:r>
            <a:r>
              <a:rPr lang="en-US" altLang="ja-JP" sz="2400" b="1" dirty="0">
                <a:latin typeface="Courier New" pitchFamily="49" charset="0"/>
              </a:rPr>
              <a:t>{ x</a:t>
            </a:r>
            <a:r>
              <a:rPr lang="en-US" altLang="ja-JP" sz="2400" dirty="0">
                <a:latin typeface="ＭＳ Ｐゴシック" pitchFamily="50" charset="-128"/>
              </a:rPr>
              <a:t> </a:t>
            </a:r>
            <a:r>
              <a:rPr lang="en-US" altLang="ja-JP" sz="2400" dirty="0">
                <a:latin typeface="Courier New" pitchFamily="49" charset="0"/>
              </a:rPr>
              <a:t>→</a:t>
            </a:r>
            <a:r>
              <a:rPr lang="en-US" altLang="ja-JP" sz="2400" dirty="0">
                <a:latin typeface="ＭＳ Ｐゴシック" pitchFamily="50" charset="-128"/>
              </a:rPr>
              <a:t> </a:t>
            </a:r>
            <a:r>
              <a:rPr lang="en-US" altLang="ja-JP" sz="2400" b="1" dirty="0"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latin typeface="Courier New" pitchFamily="49" charset="0"/>
              </a:rPr>
              <a:t>2</a:t>
            </a:r>
            <a:r>
              <a:rPr lang="en-US" altLang="ja-JP" sz="2400" b="1" dirty="0">
                <a:latin typeface="Courier New" pitchFamily="49" charset="0"/>
              </a:rPr>
              <a:t>, y</a:t>
            </a:r>
            <a:r>
              <a:rPr lang="en-US" altLang="ja-JP" sz="2400" dirty="0">
                <a:latin typeface="ＭＳ Ｐゴシック" pitchFamily="50" charset="-128"/>
              </a:rPr>
              <a:t> </a:t>
            </a:r>
            <a:r>
              <a:rPr lang="en-US" altLang="ja-JP" sz="2400" dirty="0">
                <a:latin typeface="Courier New" pitchFamily="49" charset="0"/>
              </a:rPr>
              <a:t>→</a:t>
            </a:r>
            <a:r>
              <a:rPr lang="en-US" altLang="ja-JP" sz="2400" dirty="0">
                <a:latin typeface="ＭＳ Ｐゴシック" pitchFamily="50" charset="-128"/>
              </a:rPr>
              <a:t> </a:t>
            </a:r>
            <a:r>
              <a:rPr lang="en-US" altLang="ja-JP" sz="2400" b="1" dirty="0">
                <a:latin typeface="Courier New" pitchFamily="49" charset="0"/>
              </a:rPr>
              <a:t>R</a:t>
            </a:r>
            <a:r>
              <a:rPr lang="en-US" altLang="ja-JP" sz="2400" b="1" baseline="-25000" dirty="0">
                <a:latin typeface="Courier New" pitchFamily="49" charset="0"/>
              </a:rPr>
              <a:t>1</a:t>
            </a:r>
            <a:r>
              <a:rPr lang="en-US" altLang="ja-JP" sz="2400" b="1" dirty="0">
                <a:latin typeface="Courier New" pitchFamily="49" charset="0"/>
              </a:rPr>
              <a:t> } *)</a:t>
            </a:r>
          </a:p>
          <a:p>
            <a:r>
              <a:rPr lang="en-US" altLang="ja-JP" sz="2400" b="1" dirty="0">
                <a:latin typeface="Courier New" pitchFamily="49" charset="0"/>
              </a:rPr>
              <a:t>in a + (</a:t>
            </a:r>
            <a:r>
              <a:rPr lang="en-US" altLang="ja-JP" sz="2400" b="1" dirty="0">
                <a:solidFill>
                  <a:srgbClr val="FF0000"/>
                </a:solidFill>
                <a:latin typeface="Courier New" pitchFamily="49" charset="0"/>
              </a:rPr>
              <a:t>restore(x);</a:t>
            </a:r>
            <a:r>
              <a:rPr lang="en-US" altLang="ja-JP" sz="2400" b="1" dirty="0">
                <a:latin typeface="Courier New" pitchFamily="49" charset="0"/>
              </a:rPr>
              <a:t> x) + (</a:t>
            </a:r>
            <a:r>
              <a:rPr lang="en-US" altLang="ja-JP" sz="2400" b="1" dirty="0">
                <a:solidFill>
                  <a:srgbClr val="FF0000"/>
                </a:solidFill>
                <a:latin typeface="Courier New" pitchFamily="49" charset="0"/>
              </a:rPr>
              <a:t>restore(y);</a:t>
            </a:r>
            <a:r>
              <a:rPr lang="en-US" altLang="ja-JP" sz="2400" b="1" dirty="0">
                <a:latin typeface="Courier New" pitchFamily="49" charset="0"/>
              </a:rPr>
              <a:t> y)</a:t>
            </a:r>
          </a:p>
        </p:txBody>
      </p:sp>
      <p:sp>
        <p:nvSpPr>
          <p:cNvPr id="16389" name="AutoShape 6"/>
          <p:cNvSpPr>
            <a:spLocks noChangeArrowheads="1"/>
          </p:cNvSpPr>
          <p:nvPr/>
        </p:nvSpPr>
        <p:spPr bwMode="auto">
          <a:xfrm>
            <a:off x="4192588" y="3735660"/>
            <a:ext cx="757237" cy="508447"/>
          </a:xfrm>
          <a:prstGeom prst="downArrow">
            <a:avLst>
              <a:gd name="adj1" fmla="val 50528"/>
              <a:gd name="adj2" fmla="val 57457"/>
            </a:avLst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ja-JP" altLang="en-US"/>
          </a:p>
        </p:txBody>
      </p:sp>
      <p:sp>
        <p:nvSpPr>
          <p:cNvPr id="16390" name="Text Box 7"/>
          <p:cNvSpPr txBox="1">
            <a:spLocks noChangeArrowheads="1"/>
          </p:cNvSpPr>
          <p:nvPr/>
        </p:nvSpPr>
        <p:spPr bwMode="auto">
          <a:xfrm>
            <a:off x="550863" y="1399158"/>
            <a:ext cx="7446962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05000"/>
              </a:lnSpc>
            </a:pPr>
            <a:r>
              <a:rPr lang="ja-JP" altLang="en-US" sz="2800">
                <a:latin typeface="ＭＳ Ｐゴシック" pitchFamily="50" charset="-128"/>
              </a:rPr>
              <a:t>合流時にレジスタ割り当てが異なっている変数は</a:t>
            </a:r>
            <a:br>
              <a:rPr lang="ja-JP" altLang="en-US" sz="2800">
                <a:latin typeface="ＭＳ Ｐゴシック" pitchFamily="50" charset="-128"/>
              </a:rPr>
            </a:br>
            <a:r>
              <a:rPr lang="en-US" altLang="ja-JP" sz="2800">
                <a:latin typeface="ＭＳ Ｐゴシック" pitchFamily="50" charset="-128"/>
              </a:rPr>
              <a:t>RegMap </a:t>
            </a:r>
            <a:r>
              <a:rPr lang="ja-JP" altLang="en-US" sz="2800">
                <a:latin typeface="ＭＳ Ｐゴシック" pitchFamily="50" charset="-128"/>
              </a:rPr>
              <a:t>から削除する</a:t>
            </a:r>
          </a:p>
          <a:p>
            <a:pPr>
              <a:lnSpc>
                <a:spcPct val="105000"/>
              </a:lnSpc>
              <a:spcBef>
                <a:spcPct val="20000"/>
              </a:spcBef>
            </a:pPr>
            <a:r>
              <a:rPr lang="ja-JP" altLang="en-US" sz="2400">
                <a:latin typeface="ＭＳ Ｐゴシック" pitchFamily="50" charset="-128"/>
              </a:rPr>
              <a:t>（合流後に改めて </a:t>
            </a:r>
            <a:r>
              <a:rPr lang="en-US" altLang="ja-JP" sz="2400">
                <a:latin typeface="ＭＳ Ｐゴシック" pitchFamily="50" charset="-128"/>
              </a:rPr>
              <a:t>restore </a:t>
            </a:r>
            <a:r>
              <a:rPr lang="ja-JP" altLang="en-US" sz="2400">
                <a:latin typeface="ＭＳ Ｐゴシック" pitchFamily="50" charset="-128"/>
              </a:rPr>
              <a:t>することになる）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regAlloc.target-earlyspill.ml</a:t>
            </a:r>
            <a:r>
              <a:rPr lang="en-US" altLang="ja-JP" sz="3400" dirty="0" smtClean="0"/>
              <a:t>  (1/3)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ja-JP" dirty="0" err="1" smtClean="0"/>
              <a:t>MinCaml</a:t>
            </a:r>
            <a:r>
              <a:rPr lang="en-US" altLang="ja-JP" dirty="0" smtClean="0"/>
              <a:t> </a:t>
            </a:r>
            <a:r>
              <a:rPr lang="ja-JP" altLang="en-US" dirty="0" smtClean="0"/>
              <a:t>で使われている別のアルゴリズム</a:t>
            </a:r>
          </a:p>
          <a:p>
            <a:pPr eaLnBrk="1" hangingPunct="1"/>
            <a:r>
              <a:rPr lang="ja-JP" altLang="en-US" dirty="0" smtClean="0"/>
              <a:t>どうせ後で </a:t>
            </a:r>
            <a:r>
              <a:rPr lang="en-US" altLang="ja-JP" dirty="0" smtClean="0"/>
              <a:t>save </a:t>
            </a:r>
            <a:r>
              <a:rPr lang="ja-JP" altLang="en-US" dirty="0" smtClean="0"/>
              <a:t>することになる変数は、</a:t>
            </a:r>
            <a:br>
              <a:rPr lang="ja-JP" altLang="en-US" dirty="0" smtClean="0"/>
            </a:br>
            <a:r>
              <a:rPr lang="ja-JP" altLang="en-US" dirty="0" smtClean="0"/>
              <a:t>定義の直後に </a:t>
            </a:r>
            <a:r>
              <a:rPr lang="en-US" altLang="ja-JP" dirty="0" smtClean="0"/>
              <a:t>save </a:t>
            </a:r>
            <a:r>
              <a:rPr lang="ja-JP" altLang="en-US" dirty="0" smtClean="0"/>
              <a:t>してしまう</a:t>
            </a:r>
          </a:p>
          <a:p>
            <a:pPr lvl="1" eaLnBrk="1" hangingPunct="1"/>
            <a:r>
              <a:rPr lang="ja-JP" altLang="en-US" dirty="0" smtClean="0"/>
              <a:t>ややこしいので参考程度に</a:t>
            </a:r>
            <a:r>
              <a:rPr lang="en-US" altLang="ja-JP" dirty="0" smtClean="0"/>
              <a:t>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今日の内容</a:t>
            </a:r>
            <a:r>
              <a:rPr lang="en-US" altLang="ja-JP" dirty="0" smtClean="0"/>
              <a:t>: </a:t>
            </a:r>
            <a:r>
              <a:rPr lang="ja-JP" altLang="en-US" dirty="0" smtClean="0"/>
              <a:t>レジスタ割り当て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仮想マシンコードの変数（</a:t>
            </a:r>
            <a:r>
              <a:rPr lang="ja-JP" altLang="en-US" dirty="0" smtClean="0">
                <a:solidFill>
                  <a:srgbClr val="FF0000"/>
                </a:solidFill>
              </a:rPr>
              <a:t>無限個</a:t>
            </a:r>
            <a:r>
              <a:rPr lang="ja-JP" altLang="en-US" dirty="0" smtClean="0"/>
              <a:t>）に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実際のハードウェアのレジスタ（</a:t>
            </a:r>
            <a:r>
              <a:rPr lang="ja-JP" altLang="en-US" dirty="0" smtClean="0">
                <a:solidFill>
                  <a:srgbClr val="FF0000"/>
                </a:solidFill>
              </a:rPr>
              <a:t>有限個</a:t>
            </a:r>
            <a:r>
              <a:rPr lang="ja-JP" altLang="en-US" dirty="0" smtClean="0"/>
              <a:t>）を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割り当てる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dirty="0" smtClean="0"/>
              <a:t>生きている変数の </a:t>
            </a:r>
            <a:r>
              <a:rPr kumimoji="1" lang="en-US" altLang="ja-JP" dirty="0" smtClean="0"/>
              <a:t>save/restore</a:t>
            </a:r>
          </a:p>
          <a:p>
            <a:pPr lvl="1"/>
            <a:r>
              <a:rPr lang="ja-JP" altLang="en-US" dirty="0" smtClean="0"/>
              <a:t>レジスタ溢れ </a:t>
            </a:r>
            <a:r>
              <a:rPr lang="en-US" altLang="ja-JP" dirty="0" smtClean="0"/>
              <a:t>(spilling) </a:t>
            </a:r>
            <a:r>
              <a:rPr lang="ja-JP" altLang="en-US" dirty="0" smtClean="0"/>
              <a:t>のとき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関数呼び出しのとき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条件分岐のとき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214942" y="5048945"/>
            <a:ext cx="3655168" cy="107721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3200" dirty="0" smtClean="0"/>
              <a:t>相互に依存していて</a:t>
            </a:r>
            <a:endParaRPr kumimoji="1" lang="en-US" altLang="ja-JP" sz="3200" dirty="0" smtClean="0"/>
          </a:p>
          <a:p>
            <a:r>
              <a:rPr lang="ja-JP" altLang="en-US" sz="3200" dirty="0" smtClean="0"/>
              <a:t>ちょっと</a:t>
            </a:r>
            <a:r>
              <a:rPr kumimoji="1" lang="ja-JP" altLang="en-US" sz="3200" dirty="0" smtClean="0"/>
              <a:t>厄介</a:t>
            </a:r>
            <a:endParaRPr kumimoji="1" lang="ja-JP" altLang="en-US" sz="3200" dirty="0"/>
          </a:p>
        </p:txBody>
      </p:sp>
      <p:sp>
        <p:nvSpPr>
          <p:cNvPr id="20" name="屈折矢印 19"/>
          <p:cNvSpPr/>
          <p:nvPr/>
        </p:nvSpPr>
        <p:spPr>
          <a:xfrm rot="16200000">
            <a:off x="6236012" y="2557077"/>
            <a:ext cx="3330250" cy="1617711"/>
          </a:xfrm>
          <a:prstGeom prst="bentUpArrow">
            <a:avLst>
              <a:gd name="adj1" fmla="val 8691"/>
              <a:gd name="adj2" fmla="val 12373"/>
              <a:gd name="adj3" fmla="val 1673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屈折矢印 20"/>
          <p:cNvSpPr/>
          <p:nvPr/>
        </p:nvSpPr>
        <p:spPr>
          <a:xfrm rot="16200000">
            <a:off x="6350124" y="3811117"/>
            <a:ext cx="1187897" cy="1287758"/>
          </a:xfrm>
          <a:prstGeom prst="bentUpArrow">
            <a:avLst>
              <a:gd name="adj1" fmla="val 10864"/>
              <a:gd name="adj2" fmla="val 17764"/>
              <a:gd name="adj3" fmla="val 2432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regAlloc.target-earlyspill.ml</a:t>
            </a:r>
            <a:r>
              <a:rPr lang="en-US" altLang="ja-JP" sz="3400" smtClean="0"/>
              <a:t>  (2/3)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fontAlgn="b" hangingPunct="1"/>
            <a:r>
              <a:rPr lang="en-US" altLang="en-US" smtClean="0"/>
              <a:t>変数 </a:t>
            </a:r>
            <a:r>
              <a:rPr lang="en-US" altLang="en-US" b="1" smtClean="0">
                <a:latin typeface="Courier New" pitchFamily="49" charset="0"/>
              </a:rPr>
              <a:t>x</a:t>
            </a:r>
            <a:r>
              <a:rPr lang="en-US" altLang="en-US" smtClean="0"/>
              <a:t> の退避が必要になったら、</a:t>
            </a:r>
          </a:p>
          <a:p>
            <a:pPr lvl="1" eaLnBrk="1" fontAlgn="b" hangingPunct="1"/>
            <a:r>
              <a:rPr lang="en-US" altLang="en-US" smtClean="0"/>
              <a:t>現在の位置に forget 命令を挿入</a:t>
            </a:r>
          </a:p>
          <a:p>
            <a:pPr lvl="2" eaLnBrk="1" fontAlgn="b" hangingPunct="1"/>
            <a:r>
              <a:rPr lang="ja-JP" altLang="en-US" smtClean="0"/>
              <a:t>これにより、</a:t>
            </a:r>
            <a:r>
              <a:rPr lang="en-US" altLang="en-US" b="1" smtClean="0">
                <a:latin typeface="Courier New" pitchFamily="49" charset="0"/>
              </a:rPr>
              <a:t>x</a:t>
            </a:r>
            <a:r>
              <a:rPr lang="en-US" altLang="en-US" smtClean="0"/>
              <a:t> のレジスタ割り当てを削除</a:t>
            </a:r>
          </a:p>
          <a:p>
            <a:pPr lvl="1" eaLnBrk="1" fontAlgn="b" hangingPunct="1"/>
            <a:r>
              <a:rPr lang="en-US" altLang="en-US" smtClean="0"/>
              <a:t>式を ToSpill コンストラクタに入れて返す</a:t>
            </a:r>
            <a:endParaRPr lang="ja-JP" altLang="en-US" smtClean="0"/>
          </a:p>
          <a:p>
            <a:pPr eaLnBrk="1" fontAlgn="b" hangingPunct="1"/>
            <a:r>
              <a:rPr lang="en-US" altLang="en-US" smtClean="0"/>
              <a:t>退避の必要な変数がなかったら、</a:t>
            </a:r>
          </a:p>
          <a:p>
            <a:pPr lvl="1" eaLnBrk="1" fontAlgn="b" hangingPunct="1"/>
            <a:r>
              <a:rPr lang="ja-JP" altLang="en-US" smtClean="0"/>
              <a:t>式のレジスタ割り当てを行う</a:t>
            </a:r>
          </a:p>
          <a:p>
            <a:pPr lvl="1" eaLnBrk="1" fontAlgn="b" hangingPunct="1"/>
            <a:r>
              <a:rPr lang="ja-JP" altLang="en-US" smtClean="0"/>
              <a:t>結果を </a:t>
            </a:r>
            <a:r>
              <a:rPr lang="en-US" altLang="en-US" smtClean="0"/>
              <a:t>NoSpill コンストラクタに入れて返す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mtClean="0"/>
              <a:t>regAlloc.target-earlyspill.ml</a:t>
            </a:r>
            <a:r>
              <a:rPr lang="en-US" altLang="ja-JP" sz="3400" smtClean="0"/>
              <a:t>  (3/3)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fontAlgn="b" hangingPunct="1"/>
            <a:r>
              <a:rPr lang="en-US" altLang="en-US" smtClean="0"/>
              <a:t>ToSpill コンストラクタを受け取ったら、</a:t>
            </a:r>
          </a:p>
          <a:p>
            <a:pPr lvl="1" eaLnBrk="1" fontAlgn="b" hangingPunct="1"/>
            <a:r>
              <a:rPr lang="en-US" altLang="en-US" smtClean="0"/>
              <a:t>退避する変数 </a:t>
            </a:r>
            <a:r>
              <a:rPr lang="en-US" altLang="en-US" b="1" smtClean="0">
                <a:latin typeface="Courier New" pitchFamily="49" charset="0"/>
              </a:rPr>
              <a:t>x</a:t>
            </a:r>
            <a:r>
              <a:rPr lang="en-US" altLang="en-US" smtClean="0"/>
              <a:t> の定義までさかのぼる</a:t>
            </a:r>
          </a:p>
          <a:p>
            <a:pPr lvl="1" eaLnBrk="1" fontAlgn="b" hangingPunct="1"/>
            <a:r>
              <a:rPr lang="en-US" altLang="en-US" smtClean="0"/>
              <a:t>定義の直後に save(</a:t>
            </a:r>
            <a:r>
              <a:rPr lang="en-US" altLang="en-US" b="1" smtClean="0">
                <a:latin typeface="Courier New" pitchFamily="49" charset="0"/>
              </a:rPr>
              <a:t>x</a:t>
            </a:r>
            <a:r>
              <a:rPr lang="en-US" altLang="en-US" smtClean="0"/>
              <a:t>) を挿入</a:t>
            </a:r>
          </a:p>
          <a:p>
            <a:pPr lvl="1" eaLnBrk="1" fontAlgn="b" hangingPunct="1"/>
            <a:r>
              <a:rPr lang="en-US" altLang="en-US" smtClean="0"/>
              <a:t>式のレジスタ割り当てをやり直す</a:t>
            </a:r>
          </a:p>
          <a:p>
            <a:pPr eaLnBrk="1" fontAlgn="b" hangingPunct="1"/>
            <a:r>
              <a:rPr lang="en-US" altLang="en-US" smtClean="0"/>
              <a:t>NoSpill コンストラクタを受け取ったら、</a:t>
            </a:r>
          </a:p>
          <a:p>
            <a:pPr lvl="1" eaLnBrk="1" fontAlgn="b" hangingPunct="1"/>
            <a:r>
              <a:rPr lang="en-US" altLang="en-US" smtClean="0"/>
              <a:t>式をそのまま返す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spill </a:t>
            </a:r>
            <a:r>
              <a:rPr lang="ja-JP" altLang="en-US" dirty="0"/>
              <a:t>が多すぎるときは</a:t>
            </a:r>
            <a:r>
              <a:rPr lang="en-US" altLang="ja-JP" dirty="0"/>
              <a:t>…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91264" cy="604664"/>
          </a:xfrm>
        </p:spPr>
        <p:txBody>
          <a:bodyPr/>
          <a:lstStyle/>
          <a:p>
            <a:r>
              <a:rPr lang="ja-JP" altLang="en-US" dirty="0"/>
              <a:t>専用レジスタを</a:t>
            </a:r>
            <a:r>
              <a:rPr lang="ja-JP" altLang="en-US" dirty="0" smtClean="0"/>
              <a:t>減らして汎用レジスタを増やす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564432" y="2354104"/>
            <a:ext cx="715839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汎用レジスタ</a:t>
            </a:r>
            <a:endParaRPr kumimoji="1" lang="en-US" altLang="ja-JP" sz="2400" dirty="0" smtClean="0"/>
          </a:p>
          <a:p>
            <a:r>
              <a:rPr lang="en-US" altLang="ja-JP" sz="2400" dirty="0"/>
              <a:t>	</a:t>
            </a:r>
            <a:r>
              <a:rPr lang="en-US" altLang="ja-JP" sz="2400" b="1" dirty="0">
                <a:latin typeface="Courier New" pitchFamily="49" charset="0"/>
                <a:cs typeface="Courier New" pitchFamily="49" charset="0"/>
              </a:rPr>
              <a:t>R</a:t>
            </a:r>
            <a:r>
              <a:rPr lang="en-US" altLang="ja-JP" sz="2400" b="1" baseline="-25000" dirty="0" smtClean="0">
                <a:latin typeface="Courier New" pitchFamily="49" charset="0"/>
                <a:cs typeface="Courier New" pitchFamily="49" charset="0"/>
              </a:rPr>
              <a:t>0</a:t>
            </a:r>
            <a:r>
              <a:rPr lang="en-US" altLang="ja-JP" sz="2400" b="1" dirty="0" smtClean="0">
                <a:latin typeface="Courier New" pitchFamily="49" charset="0"/>
                <a:cs typeface="Courier New" pitchFamily="49" charset="0"/>
              </a:rPr>
              <a:t>, R</a:t>
            </a:r>
            <a:r>
              <a:rPr lang="en-US" altLang="ja-JP" sz="2400" b="1" baseline="-25000" dirty="0" smtClean="0">
                <a:latin typeface="Courier New" pitchFamily="49" charset="0"/>
                <a:cs typeface="Courier New" pitchFamily="49" charset="0"/>
              </a:rPr>
              <a:t>1</a:t>
            </a:r>
            <a:r>
              <a:rPr lang="en-US" altLang="ja-JP" sz="2400" b="1" dirty="0" smtClean="0">
                <a:latin typeface="Courier New" pitchFamily="49" charset="0"/>
                <a:cs typeface="Courier New" pitchFamily="49" charset="0"/>
              </a:rPr>
              <a:t>, R</a:t>
            </a:r>
            <a:r>
              <a:rPr lang="en-US" altLang="ja-JP" sz="2400" b="1" baseline="-25000" dirty="0" smtClean="0">
                <a:latin typeface="Courier New" pitchFamily="49" charset="0"/>
                <a:cs typeface="Courier New" pitchFamily="49" charset="0"/>
              </a:rPr>
              <a:t>2</a:t>
            </a:r>
            <a:r>
              <a:rPr lang="en-US" altLang="ja-JP" sz="2400" b="1" dirty="0" smtClean="0">
                <a:latin typeface="Courier New" pitchFamily="49" charset="0"/>
                <a:cs typeface="Courier New" pitchFamily="49" charset="0"/>
              </a:rPr>
              <a:t>, R</a:t>
            </a:r>
            <a:r>
              <a:rPr lang="en-US" altLang="ja-JP" sz="2400" b="1" baseline="-25000" dirty="0" smtClean="0">
                <a:latin typeface="Courier New" pitchFamily="49" charset="0"/>
                <a:cs typeface="Courier New" pitchFamily="49" charset="0"/>
              </a:rPr>
              <a:t>3</a:t>
            </a:r>
            <a:r>
              <a:rPr lang="en-US" altLang="ja-JP" sz="2400" b="1" dirty="0" smtClean="0">
                <a:latin typeface="Courier New" pitchFamily="49" charset="0"/>
                <a:cs typeface="Courier New" pitchFamily="49" charset="0"/>
              </a:rPr>
              <a:t>, R</a:t>
            </a:r>
            <a:r>
              <a:rPr lang="en-US" altLang="ja-JP" sz="2400" b="1" baseline="-25000" dirty="0" smtClean="0">
                <a:latin typeface="Courier New" pitchFamily="49" charset="0"/>
                <a:cs typeface="Courier New" pitchFamily="49" charset="0"/>
              </a:rPr>
              <a:t>4</a:t>
            </a:r>
            <a:r>
              <a:rPr lang="en-US" altLang="ja-JP" sz="24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ja-JP" sz="2400" b="1" dirty="0" err="1" smtClean="0">
                <a:latin typeface="Courier New" pitchFamily="49" charset="0"/>
                <a:cs typeface="Courier New" pitchFamily="49" charset="0"/>
              </a:rPr>
              <a:t>R</a:t>
            </a:r>
            <a:r>
              <a:rPr lang="en-US" altLang="ja-JP" sz="2400" b="1" baseline="-25000" dirty="0" err="1" smtClean="0">
                <a:latin typeface="Courier New" pitchFamily="49" charset="0"/>
                <a:cs typeface="Courier New" pitchFamily="49" charset="0"/>
              </a:rPr>
              <a:t>hp</a:t>
            </a:r>
            <a:r>
              <a:rPr lang="en-US" altLang="ja-JP" sz="24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ja-JP" sz="2400" b="1" dirty="0" err="1" smtClean="0">
                <a:latin typeface="Courier New" pitchFamily="49" charset="0"/>
                <a:cs typeface="Courier New" pitchFamily="49" charset="0"/>
              </a:rPr>
              <a:t>R</a:t>
            </a:r>
            <a:r>
              <a:rPr lang="en-US" altLang="ja-JP" sz="2400" b="1" baseline="-25000" dirty="0" err="1" smtClean="0">
                <a:latin typeface="Courier New" pitchFamily="49" charset="0"/>
                <a:cs typeface="Courier New" pitchFamily="49" charset="0"/>
              </a:rPr>
              <a:t>ret</a:t>
            </a:r>
            <a:endParaRPr lang="en-US" altLang="ja-JP" sz="2400" b="1" baseline="-25000" dirty="0" smtClean="0">
              <a:latin typeface="Courier New" pitchFamily="49" charset="0"/>
              <a:cs typeface="Courier New" pitchFamily="49" charset="0"/>
            </a:endParaRPr>
          </a:p>
          <a:p>
            <a:endParaRPr kumimoji="1" lang="en-US" altLang="ja-JP" sz="2400" dirty="0" smtClean="0"/>
          </a:p>
          <a:p>
            <a:r>
              <a:rPr kumimoji="1" lang="ja-JP" altLang="en-US" sz="2400" dirty="0" smtClean="0"/>
              <a:t>専用レジスタ</a:t>
            </a:r>
            <a:endParaRPr kumimoji="1" lang="en-US" altLang="ja-JP" sz="2400" dirty="0" smtClean="0"/>
          </a:p>
          <a:p>
            <a:r>
              <a:rPr lang="en-US" altLang="ja-JP" sz="2400" dirty="0"/>
              <a:t>	</a:t>
            </a:r>
            <a:r>
              <a:rPr lang="en-US" altLang="ja-JP" sz="2400" b="1" dirty="0" err="1" smtClean="0">
                <a:latin typeface="Courier New" pitchFamily="49" charset="0"/>
                <a:cs typeface="Courier New" pitchFamily="49" charset="0"/>
              </a:rPr>
              <a:t>R</a:t>
            </a:r>
            <a:r>
              <a:rPr lang="en-US" altLang="ja-JP" sz="2400" b="1" baseline="-25000" dirty="0" err="1" smtClean="0">
                <a:latin typeface="Courier New" pitchFamily="49" charset="0"/>
                <a:cs typeface="Courier New" pitchFamily="49" charset="0"/>
              </a:rPr>
              <a:t>hp</a:t>
            </a:r>
            <a:r>
              <a:rPr lang="en-US" altLang="ja-JP" sz="2400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altLang="ja-JP" sz="2400" b="1" dirty="0" err="1" smtClean="0">
                <a:latin typeface="Courier New" pitchFamily="49" charset="0"/>
                <a:cs typeface="Courier New" pitchFamily="49" charset="0"/>
              </a:rPr>
              <a:t>R</a:t>
            </a:r>
            <a:r>
              <a:rPr lang="en-US" altLang="ja-JP" sz="2400" b="1" baseline="-25000" dirty="0" err="1" smtClean="0">
                <a:latin typeface="Courier New" pitchFamily="49" charset="0"/>
                <a:cs typeface="Courier New" pitchFamily="49" charset="0"/>
              </a:rPr>
              <a:t>ret</a:t>
            </a:r>
            <a:endParaRPr kumimoji="1" lang="ja-JP" altLang="en-US" sz="2400" b="1" baseline="-25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506216" y="3851756"/>
            <a:ext cx="1489720" cy="4413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5868144" y="2778646"/>
            <a:ext cx="1512168" cy="434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カギ線コネクタ 11"/>
          <p:cNvCxnSpPr>
            <a:stCxn id="7" idx="3"/>
            <a:endCxn id="8" idx="2"/>
          </p:cNvCxnSpPr>
          <p:nvPr/>
        </p:nvCxnSpPr>
        <p:spPr>
          <a:xfrm flipV="1">
            <a:off x="3995936" y="3212976"/>
            <a:ext cx="2628292" cy="859450"/>
          </a:xfrm>
          <a:prstGeom prst="bentConnector2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上矢印 12"/>
          <p:cNvSpPr/>
          <p:nvPr/>
        </p:nvSpPr>
        <p:spPr>
          <a:xfrm>
            <a:off x="2600350" y="4342834"/>
            <a:ext cx="288032" cy="37301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上矢印 13"/>
          <p:cNvSpPr/>
          <p:nvPr/>
        </p:nvSpPr>
        <p:spPr>
          <a:xfrm>
            <a:off x="3401963" y="4355812"/>
            <a:ext cx="288032" cy="37301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498104" y="4715852"/>
            <a:ext cx="1620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ヒープポインタ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298303" y="4725144"/>
            <a:ext cx="19526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リターンアドレス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71401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汎用レジスタを増やす方法</a:t>
            </a:r>
            <a:endParaRPr lang="en-US" altLang="ja-JP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100000"/>
              </a:lnSpc>
              <a:spcBef>
                <a:spcPct val="15000"/>
              </a:spcBef>
            </a:pPr>
            <a:r>
              <a:rPr lang="ja-JP" altLang="en-US" dirty="0" smtClean="0"/>
              <a:t>ヒープポインタを （専用レジスタではなく） </a:t>
            </a:r>
            <a:br>
              <a:rPr lang="ja-JP" altLang="en-US" dirty="0" smtClean="0"/>
            </a:br>
            <a:r>
              <a:rPr lang="ja-JP" altLang="en-US" dirty="0" smtClean="0"/>
              <a:t>汎用レジスタにとる</a:t>
            </a:r>
          </a:p>
          <a:p>
            <a:pPr lvl="1" eaLnBrk="1" hangingPunct="1">
              <a:lnSpc>
                <a:spcPct val="100000"/>
              </a:lnSpc>
            </a:pPr>
            <a:r>
              <a:rPr lang="ja-JP" altLang="en-US" dirty="0" smtClean="0"/>
              <a:t>関数の引数や返値として付け加える</a:t>
            </a:r>
          </a:p>
          <a:p>
            <a:pPr lvl="2" eaLnBrk="1" hangingPunct="1">
              <a:lnSpc>
                <a:spcPct val="100000"/>
              </a:lnSpc>
              <a:spcBef>
                <a:spcPct val="15000"/>
              </a:spcBef>
            </a:pPr>
            <a:r>
              <a:rPr lang="en-US" altLang="ja-JP" b="1" dirty="0" smtClean="0">
                <a:latin typeface="Courier New" pitchFamily="49" charset="0"/>
              </a:rPr>
              <a:t>(x, </a:t>
            </a:r>
            <a:r>
              <a:rPr lang="en-US" altLang="ja-JP" b="1" dirty="0" smtClean="0">
                <a:solidFill>
                  <a:srgbClr val="FF0000"/>
                </a:solidFill>
                <a:latin typeface="Courier New" pitchFamily="49" charset="0"/>
              </a:rPr>
              <a:t>h</a:t>
            </a:r>
            <a:r>
              <a:rPr lang="en-US" altLang="ja-JP" b="1" dirty="0" smtClean="0">
                <a:latin typeface="Courier New" pitchFamily="49" charset="0"/>
              </a:rPr>
              <a:t>)</a:t>
            </a:r>
            <a:r>
              <a:rPr lang="en-US" altLang="ja-JP" sz="1800" b="1" dirty="0" smtClean="0">
                <a:latin typeface="Courier New" pitchFamily="49" charset="0"/>
              </a:rPr>
              <a:t> </a:t>
            </a:r>
            <a:r>
              <a:rPr lang="en-US" altLang="ja-JP" dirty="0" smtClean="0">
                <a:latin typeface="Courier New" pitchFamily="49" charset="0"/>
              </a:rPr>
              <a:t>←</a:t>
            </a:r>
            <a:r>
              <a:rPr lang="en-US" altLang="ja-JP" b="1" dirty="0" smtClean="0">
                <a:latin typeface="Courier New" pitchFamily="49" charset="0"/>
              </a:rPr>
              <a:t> </a:t>
            </a:r>
            <a:r>
              <a:rPr lang="en-US" altLang="ja-JP" b="1" dirty="0" err="1" smtClean="0">
                <a:latin typeface="Courier New" pitchFamily="49" charset="0"/>
              </a:rPr>
              <a:t>CallCls</a:t>
            </a:r>
            <a:r>
              <a:rPr lang="en-US" altLang="ja-JP" b="1" dirty="0" smtClean="0">
                <a:latin typeface="Courier New" pitchFamily="49" charset="0"/>
              </a:rPr>
              <a:t>(y, </a:t>
            </a:r>
            <a:r>
              <a:rPr lang="en-US" altLang="ja-JP" b="1" dirty="0" smtClean="0">
                <a:solidFill>
                  <a:srgbClr val="FF0000"/>
                </a:solidFill>
                <a:latin typeface="Courier New" pitchFamily="49" charset="0"/>
              </a:rPr>
              <a:t>h</a:t>
            </a:r>
            <a:r>
              <a:rPr lang="en-US" altLang="ja-JP" b="1" dirty="0" smtClean="0">
                <a:latin typeface="Courier New" pitchFamily="49" charset="0"/>
              </a:rPr>
              <a:t>, z1, </a:t>
            </a:r>
            <a:r>
              <a:rPr lang="en-US" altLang="ja-JP" b="1" dirty="0" smtClean="0">
                <a:latin typeface="Times New Roman" pitchFamily="18" charset="0"/>
              </a:rPr>
              <a:t>...</a:t>
            </a:r>
            <a:r>
              <a:rPr lang="en-US" altLang="ja-JP" b="1" dirty="0" smtClean="0">
                <a:latin typeface="Courier New" pitchFamily="49" charset="0"/>
              </a:rPr>
              <a:t>, </a:t>
            </a:r>
            <a:r>
              <a:rPr lang="en-US" altLang="ja-JP" b="1" dirty="0" err="1" smtClean="0">
                <a:latin typeface="Courier New" pitchFamily="49" charset="0"/>
              </a:rPr>
              <a:t>zn</a:t>
            </a:r>
            <a:r>
              <a:rPr lang="en-US" altLang="ja-JP" b="1" dirty="0" smtClean="0">
                <a:latin typeface="Courier New" pitchFamily="49" charset="0"/>
              </a:rPr>
              <a:t>)</a:t>
            </a:r>
          </a:p>
          <a:p>
            <a:pPr lvl="2" eaLnBrk="1" hangingPunct="1">
              <a:lnSpc>
                <a:spcPct val="100000"/>
              </a:lnSpc>
              <a:spcBef>
                <a:spcPct val="15000"/>
              </a:spcBef>
            </a:pPr>
            <a:r>
              <a:rPr lang="en-US" altLang="ja-JP" b="1" dirty="0" smtClean="0">
                <a:latin typeface="Courier New" pitchFamily="49" charset="0"/>
              </a:rPr>
              <a:t>return (x, </a:t>
            </a:r>
            <a:r>
              <a:rPr lang="en-US" altLang="ja-JP" b="1" dirty="0" smtClean="0">
                <a:solidFill>
                  <a:srgbClr val="FF0000"/>
                </a:solidFill>
                <a:latin typeface="Courier New" pitchFamily="49" charset="0"/>
              </a:rPr>
              <a:t>h</a:t>
            </a:r>
            <a:r>
              <a:rPr lang="en-US" altLang="ja-JP" b="1" dirty="0" smtClean="0">
                <a:latin typeface="Courier New" pitchFamily="49" charset="0"/>
              </a:rPr>
              <a:t>)</a:t>
            </a:r>
          </a:p>
          <a:p>
            <a:pPr eaLnBrk="1" hangingPunct="1">
              <a:lnSpc>
                <a:spcPct val="100000"/>
              </a:lnSpc>
              <a:spcBef>
                <a:spcPct val="15000"/>
              </a:spcBef>
            </a:pPr>
            <a:r>
              <a:rPr lang="ja-JP" altLang="en-US" dirty="0" smtClean="0"/>
              <a:t>ヒープポインタをメモリ上におく</a:t>
            </a:r>
          </a:p>
          <a:p>
            <a:pPr lvl="1" eaLnBrk="1" hangingPunct="1">
              <a:lnSpc>
                <a:spcPct val="100000"/>
              </a:lnSpc>
            </a:pPr>
            <a:r>
              <a:rPr lang="en-US" altLang="ja-JP" dirty="0" err="1" smtClean="0"/>
              <a:t>MakeCls</a:t>
            </a:r>
            <a:r>
              <a:rPr lang="en-US" altLang="ja-JP" dirty="0" smtClean="0"/>
              <a:t> </a:t>
            </a:r>
            <a:r>
              <a:rPr lang="ja-JP" altLang="en-US" dirty="0" smtClean="0"/>
              <a:t>等が稀ならば得</a:t>
            </a:r>
          </a:p>
          <a:p>
            <a:pPr eaLnBrk="1" hangingPunct="1">
              <a:lnSpc>
                <a:spcPct val="100000"/>
              </a:lnSpc>
              <a:spcBef>
                <a:spcPct val="15000"/>
              </a:spcBef>
            </a:pPr>
            <a:r>
              <a:rPr lang="ja-JP" altLang="en-US" dirty="0" smtClean="0"/>
              <a:t>リターンアドレスを汎用レジスタにとる</a:t>
            </a:r>
          </a:p>
          <a:p>
            <a:pPr lvl="1" eaLnBrk="1" hangingPunct="1">
              <a:lnSpc>
                <a:spcPct val="100000"/>
              </a:lnSpc>
            </a:pPr>
            <a:r>
              <a:rPr lang="ja-JP" altLang="en-US" dirty="0" smtClean="0"/>
              <a:t>関数からの </a:t>
            </a:r>
            <a:r>
              <a:rPr lang="en-US" altLang="ja-JP" dirty="0" smtClean="0"/>
              <a:t>return </a:t>
            </a:r>
            <a:r>
              <a:rPr lang="ja-JP" altLang="en-US" dirty="0" smtClean="0"/>
              <a:t>に 「戻り先」 として付け加える</a:t>
            </a:r>
          </a:p>
          <a:p>
            <a:pPr lvl="2" eaLnBrk="1" hangingPunct="1">
              <a:lnSpc>
                <a:spcPct val="100000"/>
              </a:lnSpc>
              <a:spcBef>
                <a:spcPct val="15000"/>
              </a:spcBef>
            </a:pPr>
            <a:r>
              <a:rPr lang="en-US" altLang="ja-JP" b="1" dirty="0" smtClean="0">
                <a:latin typeface="Courier New" pitchFamily="49" charset="0"/>
              </a:rPr>
              <a:t>return x </a:t>
            </a:r>
            <a:r>
              <a:rPr lang="en-US" altLang="ja-JP" b="1" dirty="0" smtClean="0">
                <a:solidFill>
                  <a:srgbClr val="FF0000"/>
                </a:solidFill>
                <a:latin typeface="Courier New" pitchFamily="49" charset="0"/>
              </a:rPr>
              <a:t>to 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グラフ彩色問題に還元する例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0304"/>
          </a:xfrm>
        </p:spPr>
        <p:txBody>
          <a:bodyPr/>
          <a:lstStyle/>
          <a:p>
            <a:r>
              <a:rPr kumimoji="1" lang="ja-JP" altLang="en-US" dirty="0" smtClean="0"/>
              <a:t>変数をノードとし、同時に生きている変数同士をエッジでつないだグラフを作る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ノードに色 </a:t>
            </a:r>
            <a:r>
              <a:rPr kumimoji="1" lang="en-US" altLang="ja-JP" dirty="0" smtClean="0"/>
              <a:t>(=</a:t>
            </a:r>
            <a:r>
              <a:rPr kumimoji="1" lang="ja-JP" altLang="en-US" dirty="0" smtClean="0"/>
              <a:t>レジスタ</a:t>
            </a:r>
            <a:r>
              <a:rPr kumimoji="1" lang="en-US" altLang="ja-JP" dirty="0" smtClean="0"/>
              <a:t>) </a:t>
            </a:r>
            <a:r>
              <a:rPr kumimoji="1" lang="ja-JP" altLang="en-US" dirty="0" smtClean="0"/>
              <a:t>を割り当てる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隣り合うノードが別の色を持つように</a:t>
            </a:r>
            <a:endParaRPr kumimoji="1" lang="ja-JP" altLang="en-US" dirty="0"/>
          </a:p>
        </p:txBody>
      </p:sp>
      <p:sp>
        <p:nvSpPr>
          <p:cNvPr id="4" name="円/楕円 3"/>
          <p:cNvSpPr/>
          <p:nvPr/>
        </p:nvSpPr>
        <p:spPr>
          <a:xfrm>
            <a:off x="2857488" y="4286256"/>
            <a:ext cx="571504" cy="57150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/>
              <a:t>a</a:t>
            </a:r>
            <a:endParaRPr kumimoji="1" lang="ja-JP" altLang="en-US" sz="4000" dirty="0"/>
          </a:p>
        </p:txBody>
      </p:sp>
      <p:sp>
        <p:nvSpPr>
          <p:cNvPr id="5" name="円/楕円 4"/>
          <p:cNvSpPr/>
          <p:nvPr/>
        </p:nvSpPr>
        <p:spPr>
          <a:xfrm>
            <a:off x="4214810" y="4000505"/>
            <a:ext cx="571504" cy="571504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/>
              <a:t>b</a:t>
            </a:r>
            <a:endParaRPr kumimoji="1" lang="ja-JP" altLang="en-US" sz="4000" dirty="0"/>
          </a:p>
        </p:txBody>
      </p:sp>
      <p:sp>
        <p:nvSpPr>
          <p:cNvPr id="6" name="円/楕円 5"/>
          <p:cNvSpPr/>
          <p:nvPr/>
        </p:nvSpPr>
        <p:spPr>
          <a:xfrm>
            <a:off x="5143504" y="5214950"/>
            <a:ext cx="571504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/>
              <a:t>e</a:t>
            </a:r>
            <a:endParaRPr kumimoji="1" lang="ja-JP" altLang="en-US" dirty="0"/>
          </a:p>
        </p:txBody>
      </p:sp>
      <p:sp>
        <p:nvSpPr>
          <p:cNvPr id="7" name="円/楕円 6"/>
          <p:cNvSpPr/>
          <p:nvPr/>
        </p:nvSpPr>
        <p:spPr>
          <a:xfrm>
            <a:off x="2857488" y="5786454"/>
            <a:ext cx="571504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/>
              <a:t>c</a:t>
            </a:r>
            <a:endParaRPr kumimoji="1" lang="ja-JP" altLang="en-US" dirty="0"/>
          </a:p>
        </p:txBody>
      </p:sp>
      <p:sp>
        <p:nvSpPr>
          <p:cNvPr id="8" name="円/楕円 7"/>
          <p:cNvSpPr/>
          <p:nvPr/>
        </p:nvSpPr>
        <p:spPr>
          <a:xfrm>
            <a:off x="3929058" y="4929198"/>
            <a:ext cx="571504" cy="571504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4000" dirty="0" smtClean="0"/>
              <a:t>d</a:t>
            </a:r>
            <a:endParaRPr kumimoji="1" lang="ja-JP" altLang="en-US" dirty="0"/>
          </a:p>
        </p:txBody>
      </p:sp>
      <p:cxnSp>
        <p:nvCxnSpPr>
          <p:cNvPr id="10" name="直線コネクタ 9"/>
          <p:cNvCxnSpPr>
            <a:stCxn id="5" idx="4"/>
            <a:endCxn id="8" idx="0"/>
          </p:cNvCxnSpPr>
          <p:nvPr/>
        </p:nvCxnSpPr>
        <p:spPr>
          <a:xfrm rot="5400000">
            <a:off x="4179092" y="4607727"/>
            <a:ext cx="357189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>
            <a:stCxn id="8" idx="6"/>
            <a:endCxn id="6" idx="2"/>
          </p:cNvCxnSpPr>
          <p:nvPr/>
        </p:nvCxnSpPr>
        <p:spPr>
          <a:xfrm>
            <a:off x="4500562" y="5214950"/>
            <a:ext cx="642942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>
            <a:stCxn id="4" idx="5"/>
            <a:endCxn id="8" idx="1"/>
          </p:cNvCxnSpPr>
          <p:nvPr/>
        </p:nvCxnSpPr>
        <p:spPr>
          <a:xfrm rot="16200000" flipH="1">
            <a:off x="3559611" y="4559751"/>
            <a:ext cx="238828" cy="6674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>
            <a:stCxn id="7" idx="7"/>
            <a:endCxn id="8" idx="3"/>
          </p:cNvCxnSpPr>
          <p:nvPr/>
        </p:nvCxnSpPr>
        <p:spPr>
          <a:xfrm rot="5400000" flipH="1" flipV="1">
            <a:off x="3452454" y="5309850"/>
            <a:ext cx="453142" cy="6674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>
            <a:stCxn id="4" idx="4"/>
            <a:endCxn id="7" idx="0"/>
          </p:cNvCxnSpPr>
          <p:nvPr/>
        </p:nvCxnSpPr>
        <p:spPr>
          <a:xfrm rot="5400000">
            <a:off x="2678893" y="5322107"/>
            <a:ext cx="92869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>
            <a:stCxn id="5" idx="5"/>
            <a:endCxn id="6" idx="1"/>
          </p:cNvCxnSpPr>
          <p:nvPr/>
        </p:nvCxnSpPr>
        <p:spPr>
          <a:xfrm rot="16200000" flipH="1">
            <a:off x="4559744" y="4631189"/>
            <a:ext cx="810331" cy="5245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整数線型計画問題に還元する例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変数 </a:t>
            </a:r>
            <a:r>
              <a:rPr kumimoji="1" lang="en-US" altLang="ja-JP" i="1" dirty="0" err="1" smtClean="0"/>
              <a:t>i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の生存区間を </a:t>
            </a:r>
            <a:r>
              <a:rPr kumimoji="1" lang="en-US" altLang="ja-JP" dirty="0" err="1" smtClean="0"/>
              <a:t>R</a:t>
            </a:r>
            <a:r>
              <a:rPr kumimoji="1" lang="en-US" altLang="ja-JP" i="1" baseline="-25000" dirty="0" err="1" smtClean="0"/>
              <a:t>i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とする</a:t>
            </a:r>
            <a:endParaRPr kumimoji="1" lang="en-US" altLang="ja-JP" dirty="0" smtClean="0"/>
          </a:p>
          <a:p>
            <a:r>
              <a:rPr lang="en-US" altLang="ja-JP" dirty="0" err="1" smtClean="0"/>
              <a:t>R</a:t>
            </a:r>
            <a:r>
              <a:rPr lang="en-US" altLang="ja-JP" i="1" baseline="-25000" dirty="0" err="1" smtClean="0"/>
              <a:t>i</a:t>
            </a:r>
            <a:r>
              <a:rPr lang="en-US" altLang="ja-JP" i="1" baseline="30000" dirty="0" err="1" smtClean="0"/>
              <a:t>j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を以下のように定義する</a:t>
            </a:r>
            <a:endParaRPr lang="en-US" altLang="ja-JP" dirty="0" smtClean="0"/>
          </a:p>
          <a:p>
            <a:pPr lvl="1"/>
            <a:r>
              <a:rPr lang="en-US" altLang="ja-JP" dirty="0" err="1" smtClean="0"/>
              <a:t>R</a:t>
            </a:r>
            <a:r>
              <a:rPr lang="en-US" altLang="ja-JP" i="1" baseline="-25000" dirty="0" err="1" smtClean="0"/>
              <a:t>i</a:t>
            </a:r>
            <a:r>
              <a:rPr lang="en-US" altLang="ja-JP" dirty="0" smtClean="0"/>
              <a:t> </a:t>
            </a:r>
            <a:r>
              <a:rPr lang="ja-JP" altLang="en-US" dirty="0" smtClean="0"/>
              <a:t>がレジスタ </a:t>
            </a:r>
            <a:r>
              <a:rPr lang="en-US" altLang="ja-JP" i="1" dirty="0" smtClean="0"/>
              <a:t>j</a:t>
            </a:r>
            <a:r>
              <a:rPr lang="en-US" altLang="ja-JP" dirty="0" smtClean="0"/>
              <a:t> </a:t>
            </a:r>
            <a:r>
              <a:rPr lang="ja-JP" altLang="en-US" dirty="0" smtClean="0"/>
              <a:t>に割り当てられたとき </a:t>
            </a:r>
            <a:r>
              <a:rPr lang="en-US" altLang="ja-JP" dirty="0" err="1" smtClean="0"/>
              <a:t>R</a:t>
            </a:r>
            <a:r>
              <a:rPr lang="en-US" altLang="ja-JP" i="1" baseline="-25000" dirty="0" err="1" smtClean="0"/>
              <a:t>i</a:t>
            </a:r>
            <a:r>
              <a:rPr lang="en-US" altLang="ja-JP" i="1" baseline="30000" dirty="0" err="1" smtClean="0"/>
              <a:t>j</a:t>
            </a:r>
            <a:r>
              <a:rPr lang="en-US" altLang="ja-JP" dirty="0" smtClean="0"/>
              <a:t> = 1</a:t>
            </a:r>
          </a:p>
          <a:p>
            <a:pPr lvl="1"/>
            <a:r>
              <a:rPr lang="ja-JP" altLang="en-US" dirty="0" smtClean="0"/>
              <a:t>そうでないとき </a:t>
            </a:r>
            <a:r>
              <a:rPr lang="en-US" altLang="ja-JP" dirty="0" err="1" smtClean="0"/>
              <a:t>R</a:t>
            </a:r>
            <a:r>
              <a:rPr lang="en-US" altLang="ja-JP" i="1" baseline="-25000" dirty="0" err="1" smtClean="0"/>
              <a:t>i</a:t>
            </a:r>
            <a:r>
              <a:rPr lang="en-US" altLang="ja-JP" i="1" baseline="30000" dirty="0" err="1" smtClean="0"/>
              <a:t>j</a:t>
            </a:r>
            <a:r>
              <a:rPr lang="en-US" altLang="ja-JP" dirty="0" smtClean="0"/>
              <a:t> = 0</a:t>
            </a:r>
          </a:p>
          <a:p>
            <a:r>
              <a:rPr lang="ja-JP" altLang="en-US" dirty="0" smtClean="0"/>
              <a:t>以下の式を満たす解を求める</a:t>
            </a:r>
            <a:endParaRPr lang="en-US" altLang="ja-JP" dirty="0" smtClean="0"/>
          </a:p>
          <a:p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ja-JP" alt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00296" y="4286256"/>
            <a:ext cx="11884195" cy="101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57486" y="5258399"/>
            <a:ext cx="11884195" cy="101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テキスト ボックス 8"/>
          <p:cNvSpPr txBox="1"/>
          <p:nvPr/>
        </p:nvSpPr>
        <p:spPr>
          <a:xfrm>
            <a:off x="3571868" y="6126163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ただし </a:t>
            </a:r>
            <a:r>
              <a:rPr kumimoji="1" lang="en-US" altLang="ja-JP" i="1" dirty="0" smtClean="0"/>
              <a:t>p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はプログラムポイント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共通課題</a:t>
            </a:r>
            <a:r>
              <a:rPr lang="ja-JP" altLang="en-US" sz="3400" smtClean="0"/>
              <a:t>  </a:t>
            </a:r>
            <a:r>
              <a:rPr lang="en-US" altLang="ja-JP" sz="3400" smtClean="0"/>
              <a:t>(1/2)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35975" cy="4997450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例にならい、次式へ </a:t>
            </a:r>
            <a:r>
              <a:rPr lang="en-US" altLang="ja-JP" dirty="0" smtClean="0"/>
              <a:t>save/restore </a:t>
            </a:r>
            <a:r>
              <a:rPr lang="ja-JP" altLang="en-US" dirty="0" smtClean="0"/>
              <a:t>を</a:t>
            </a:r>
            <a:br>
              <a:rPr lang="ja-JP" altLang="en-US" dirty="0" smtClean="0"/>
            </a:br>
            <a:r>
              <a:rPr lang="ja-JP" altLang="en-US" dirty="0" smtClean="0"/>
              <a:t>挿入してみよ</a:t>
            </a:r>
          </a:p>
          <a:p>
            <a:pPr lvl="1" eaLnBrk="1" hangingPunct="1"/>
            <a:r>
              <a:rPr lang="ja-JP" altLang="en-US" dirty="0" smtClean="0"/>
              <a:t>どのように入れるのが 「より良い」 </a:t>
            </a:r>
            <a:r>
              <a:rPr lang="ja-JP" altLang="en-US" dirty="0" err="1" smtClean="0"/>
              <a:t>だろうか</a:t>
            </a:r>
            <a:r>
              <a:rPr lang="ja-JP" altLang="en-US" dirty="0" smtClean="0"/>
              <a:t> </a:t>
            </a:r>
            <a:r>
              <a:rPr lang="en-US" altLang="ja-JP" dirty="0" smtClean="0"/>
              <a:t>?</a:t>
            </a:r>
          </a:p>
        </p:txBody>
      </p:sp>
      <p:sp>
        <p:nvSpPr>
          <p:cNvPr id="21508" name="Text Box 8"/>
          <p:cNvSpPr txBox="1">
            <a:spLocks noChangeArrowheads="1"/>
          </p:cNvSpPr>
          <p:nvPr/>
        </p:nvSpPr>
        <p:spPr bwMode="auto">
          <a:xfrm>
            <a:off x="312738" y="3903663"/>
            <a:ext cx="8518525" cy="1679575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600" b="1" dirty="0">
                <a:latin typeface="Courier New" pitchFamily="49" charset="0"/>
              </a:rPr>
              <a:t>let x = </a:t>
            </a:r>
            <a:r>
              <a:rPr lang="en-US" altLang="ja-JP" sz="2600" b="1" dirty="0">
                <a:latin typeface="Times New Roman" pitchFamily="18" charset="0"/>
              </a:rPr>
              <a:t>...</a:t>
            </a:r>
            <a:r>
              <a:rPr lang="en-US" altLang="ja-JP" sz="2600" b="1" dirty="0">
                <a:latin typeface="Courier New" pitchFamily="49" charset="0"/>
              </a:rPr>
              <a:t> in</a:t>
            </a:r>
          </a:p>
          <a:p>
            <a:r>
              <a:rPr lang="en-US" altLang="ja-JP" sz="2600" b="1" dirty="0">
                <a:latin typeface="Courier New" pitchFamily="49" charset="0"/>
              </a:rPr>
              <a:t>let y = (if x &lt;= 0 then f 1 else 2) in</a:t>
            </a:r>
          </a:p>
          <a:p>
            <a:r>
              <a:rPr lang="en-US" altLang="ja-JP" sz="2600" b="1" dirty="0">
                <a:latin typeface="Courier New" pitchFamily="49" charset="0"/>
              </a:rPr>
              <a:t>let z = (if y &lt;= 3 then x - 4 else g 5) in</a:t>
            </a:r>
          </a:p>
          <a:p>
            <a:r>
              <a:rPr lang="en-US" altLang="ja-JP" sz="2600" b="1" dirty="0">
                <a:latin typeface="Courier New" pitchFamily="49" charset="0"/>
              </a:rPr>
              <a:t>  x - y - 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共通課題</a:t>
            </a:r>
            <a:r>
              <a:rPr lang="ja-JP" altLang="en-US" sz="3400" smtClean="0"/>
              <a:t>  </a:t>
            </a:r>
            <a:r>
              <a:rPr lang="en-US" altLang="ja-JP" sz="3400" smtClean="0"/>
              <a:t>(2/2)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35975" cy="4997450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適度に簡単な再帰関数 （フィボナッチ数列、</a:t>
            </a:r>
            <a:br>
              <a:rPr lang="ja-JP" altLang="en-US" dirty="0" smtClean="0"/>
            </a:br>
            <a:r>
              <a:rPr lang="ja-JP" altLang="en-US" dirty="0" smtClean="0"/>
              <a:t>アッカーマン関数、最大公約数など） に対し、例にならって手でレジスタ割り当てを行って</a:t>
            </a:r>
            <a:br>
              <a:rPr lang="ja-JP" altLang="en-US" dirty="0" smtClean="0"/>
            </a:br>
            <a:r>
              <a:rPr lang="ja-JP" altLang="en-US" dirty="0" smtClean="0"/>
              <a:t>みよ</a:t>
            </a:r>
          </a:p>
          <a:p>
            <a:pPr lvl="1" eaLnBrk="1" hangingPunct="1"/>
            <a:r>
              <a:rPr lang="ja-JP" altLang="en-US" dirty="0" smtClean="0"/>
              <a:t>良いレジスタ割り当てをした結果と わざと悪く</a:t>
            </a:r>
            <a:br>
              <a:rPr lang="ja-JP" altLang="en-US" dirty="0" smtClean="0"/>
            </a:br>
            <a:r>
              <a:rPr lang="ja-JP" altLang="en-US" dirty="0" smtClean="0"/>
              <a:t>レジスタ割り当てをした結果の両方を提出して</a:t>
            </a:r>
            <a:br>
              <a:rPr lang="ja-JP" altLang="en-US" dirty="0" smtClean="0"/>
            </a:br>
            <a:r>
              <a:rPr lang="ja-JP" altLang="en-US" dirty="0" smtClean="0"/>
              <a:t>ください</a:t>
            </a:r>
          </a:p>
          <a:p>
            <a:pPr lvl="2" eaLnBrk="1" hangingPunct="1"/>
            <a:r>
              <a:rPr lang="ja-JP" altLang="en-US" dirty="0" smtClean="0"/>
              <a:t>レジスタ移動回数に差を作る</a:t>
            </a:r>
          </a:p>
          <a:p>
            <a:pPr lvl="2" eaLnBrk="1" hangingPunct="1"/>
            <a:r>
              <a:rPr lang="ja-JP" altLang="en-US" dirty="0" smtClean="0"/>
              <a:t>少ないレジスタ数を仮定し、</a:t>
            </a:r>
            <a:r>
              <a:rPr lang="en-US" altLang="ja-JP" dirty="0" smtClean="0"/>
              <a:t>spill </a:t>
            </a:r>
            <a:r>
              <a:rPr lang="ja-JP" altLang="en-US" dirty="0" smtClean="0"/>
              <a:t>回数に差を作る</a:t>
            </a:r>
          </a:p>
          <a:p>
            <a:pPr lvl="2" eaLnBrk="1" hangingPunct="1"/>
            <a:r>
              <a:rPr lang="en-US" altLang="ja-JP" dirty="0" smtClean="0"/>
              <a:t>etc...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課題の提出先と締め切り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07413" cy="4997450"/>
          </a:xfrm>
        </p:spPr>
        <p:txBody>
          <a:bodyPr/>
          <a:lstStyle/>
          <a:p>
            <a:pPr eaLnBrk="1" hangingPunct="1"/>
            <a:r>
              <a:rPr lang="ja-JP" altLang="en-US" dirty="0" smtClean="0"/>
              <a:t>提出先</a:t>
            </a:r>
            <a:r>
              <a:rPr lang="en-US" altLang="ja-JP" dirty="0" smtClean="0"/>
              <a:t>: </a:t>
            </a:r>
            <a:r>
              <a:rPr lang="en-US" altLang="ja-JP" sz="2900" dirty="0" smtClean="0"/>
              <a:t>compiler-report-2011@yl.is.s.u-tokyo.ac.jp</a:t>
            </a:r>
            <a:endParaRPr lang="en-US" altLang="ja-JP" sz="2900" dirty="0" smtClean="0"/>
          </a:p>
          <a:p>
            <a:pPr eaLnBrk="1" hangingPunct="1"/>
            <a:r>
              <a:rPr lang="ja-JP" altLang="en-US" dirty="0" smtClean="0"/>
              <a:t>締め切り</a:t>
            </a:r>
            <a:r>
              <a:rPr lang="en-US" altLang="ja-JP" dirty="0" smtClean="0"/>
              <a:t>: 2 </a:t>
            </a:r>
            <a:r>
              <a:rPr lang="ja-JP" altLang="en-US" dirty="0" smtClean="0"/>
              <a:t>週間後 </a:t>
            </a:r>
            <a:r>
              <a:rPr lang="en-US" altLang="ja-JP" dirty="0" smtClean="0"/>
              <a:t>(</a:t>
            </a:r>
            <a:r>
              <a:rPr lang="en-US" altLang="ja-JP" dirty="0" smtClean="0"/>
              <a:t>11/24) </a:t>
            </a:r>
            <a:r>
              <a:rPr lang="ja-JP" altLang="en-US" dirty="0" smtClean="0"/>
              <a:t>の午後 </a:t>
            </a:r>
            <a:r>
              <a:rPr lang="en-US" altLang="ja-JP" dirty="0" smtClean="0"/>
              <a:t>1 </a:t>
            </a:r>
            <a:r>
              <a:rPr lang="ja-JP" altLang="en-US" dirty="0" smtClean="0"/>
              <a:t>時 </a:t>
            </a:r>
            <a:r>
              <a:rPr lang="en-US" altLang="ja-JP" dirty="0" smtClean="0"/>
              <a:t>(JST)</a:t>
            </a:r>
            <a:endParaRPr lang="ja-JP" altLang="en-US" dirty="0" smtClean="0"/>
          </a:p>
          <a:p>
            <a:pPr eaLnBrk="1" hangingPunct="1"/>
            <a:r>
              <a:rPr lang="en-US" altLang="ja-JP" dirty="0" smtClean="0"/>
              <a:t>Subject: </a:t>
            </a:r>
            <a:r>
              <a:rPr lang="en-US" altLang="ja-JP" b="1" dirty="0" smtClean="0">
                <a:latin typeface="Courier New" pitchFamily="49" charset="0"/>
              </a:rPr>
              <a:t>Report 5 </a:t>
            </a:r>
            <a:r>
              <a:rPr lang="en-US" altLang="ja-JP" dirty="0" smtClean="0"/>
              <a:t>&lt;</a:t>
            </a:r>
            <a:r>
              <a:rPr lang="ja-JP" altLang="en-US" dirty="0" smtClean="0"/>
              <a:t>学籍番号</a:t>
            </a:r>
            <a:r>
              <a:rPr lang="en-US" altLang="ja-JP" dirty="0" smtClean="0"/>
              <a:t>: </a:t>
            </a:r>
            <a:r>
              <a:rPr lang="en-US" altLang="ja-JP" dirty="0" smtClean="0"/>
              <a:t>5</a:t>
            </a:r>
            <a:r>
              <a:rPr lang="ja-JP" altLang="en-US" dirty="0" smtClean="0"/>
              <a:t>桁</a:t>
            </a:r>
            <a:r>
              <a:rPr lang="en-US" altLang="ja-JP" dirty="0" smtClean="0"/>
              <a:t>&gt;</a:t>
            </a:r>
          </a:p>
          <a:p>
            <a:pPr lvl="1" eaLnBrk="1" hangingPunct="1">
              <a:spcBef>
                <a:spcPts val="5700"/>
              </a:spcBef>
            </a:pPr>
            <a:r>
              <a:rPr lang="ja-JP" altLang="en-US" dirty="0" smtClean="0"/>
              <a:t>例： </a:t>
            </a:r>
            <a:r>
              <a:rPr lang="en-US" altLang="ja-JP" b="1" dirty="0" smtClean="0">
                <a:latin typeface="Courier New" pitchFamily="49" charset="0"/>
              </a:rPr>
              <a:t>Report 5 </a:t>
            </a:r>
            <a:r>
              <a:rPr lang="en-US" altLang="ja-JP" b="1" dirty="0" smtClean="0">
                <a:latin typeface="Courier New" pitchFamily="49" charset="0"/>
              </a:rPr>
              <a:t>11099</a:t>
            </a:r>
            <a:endParaRPr lang="en-US" altLang="ja-JP" b="1" dirty="0" smtClean="0">
              <a:latin typeface="Courier New" pitchFamily="49" charset="0"/>
            </a:endParaRPr>
          </a:p>
          <a:p>
            <a:pPr eaLnBrk="1" hangingPunct="1"/>
            <a:r>
              <a:rPr lang="ja-JP" altLang="en-US" dirty="0" smtClean="0"/>
              <a:t>本文にも氏名と学籍番号を明記のこと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2838456" y="3702050"/>
            <a:ext cx="2662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srgbClr val="FF0000"/>
                </a:solidFill>
                <a:latin typeface="ＭＳ Ｐゴシック" pitchFamily="50" charset="-128"/>
              </a:rPr>
              <a:t>半角スペース </a:t>
            </a:r>
            <a:r>
              <a:rPr lang="en-US" altLang="ja-JP" sz="2000" dirty="0">
                <a:solidFill>
                  <a:srgbClr val="FF0000"/>
                </a:solidFill>
                <a:latin typeface="ＭＳ Ｐゴシック" pitchFamily="50" charset="-128"/>
              </a:rPr>
              <a:t>1 </a:t>
            </a:r>
            <a:r>
              <a:rPr lang="ja-JP" altLang="en-US" sz="2000" dirty="0">
                <a:solidFill>
                  <a:srgbClr val="FF0000"/>
                </a:solidFill>
                <a:latin typeface="ＭＳ Ｐゴシック" pitchFamily="50" charset="-128"/>
              </a:rPr>
              <a:t>個ずつ</a:t>
            </a:r>
          </a:p>
        </p:txBody>
      </p:sp>
      <p:sp>
        <p:nvSpPr>
          <p:cNvPr id="23557" name="AutoShape 6"/>
          <p:cNvSpPr>
            <a:spLocks/>
          </p:cNvSpPr>
          <p:nvPr/>
        </p:nvSpPr>
        <p:spPr bwMode="auto">
          <a:xfrm rot="16200000">
            <a:off x="3861600" y="3225006"/>
            <a:ext cx="93662" cy="215900"/>
          </a:xfrm>
          <a:prstGeom prst="leftBracket">
            <a:avLst>
              <a:gd name="adj" fmla="val 0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58" name="Line 8"/>
          <p:cNvSpPr>
            <a:spLocks noChangeShapeType="1"/>
          </p:cNvSpPr>
          <p:nvPr/>
        </p:nvSpPr>
        <p:spPr bwMode="auto">
          <a:xfrm flipH="1" flipV="1">
            <a:off x="3922719" y="3405187"/>
            <a:ext cx="138112" cy="36988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3559" name="AutoShape 10"/>
          <p:cNvSpPr>
            <a:spLocks/>
          </p:cNvSpPr>
          <p:nvPr/>
        </p:nvSpPr>
        <p:spPr bwMode="auto">
          <a:xfrm rot="16200000">
            <a:off x="4318800" y="3225006"/>
            <a:ext cx="93662" cy="215900"/>
          </a:xfrm>
          <a:prstGeom prst="leftBracket">
            <a:avLst>
              <a:gd name="adj" fmla="val 0"/>
            </a:avLst>
          </a:prstGeom>
          <a:noFill/>
          <a:ln w="444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3560" name="Line 11"/>
          <p:cNvSpPr>
            <a:spLocks noChangeShapeType="1"/>
          </p:cNvSpPr>
          <p:nvPr/>
        </p:nvSpPr>
        <p:spPr bwMode="auto">
          <a:xfrm flipV="1">
            <a:off x="4211644" y="3405187"/>
            <a:ext cx="138112" cy="369888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23561" name="Text Box 14"/>
          <p:cNvSpPr txBox="1">
            <a:spLocks noChangeArrowheads="1"/>
          </p:cNvSpPr>
          <p:nvPr/>
        </p:nvSpPr>
        <p:spPr bwMode="auto">
          <a:xfrm>
            <a:off x="444500" y="5635625"/>
            <a:ext cx="84359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9263" indent="-449263">
              <a:buClr>
                <a:srgbClr val="008000"/>
              </a:buClr>
              <a:buSzPct val="85000"/>
              <a:buFont typeface="Wingdings" pitchFamily="2" charset="2"/>
              <a:buChar char="u"/>
            </a:pPr>
            <a:r>
              <a:rPr lang="ja-JP" altLang="en-US" sz="2600" dirty="0">
                <a:latin typeface="ＭＳ Ｐゴシック" pitchFamily="50" charset="-128"/>
              </a:rPr>
              <a:t>質問は </a:t>
            </a:r>
            <a:r>
              <a:rPr lang="en-US" altLang="ja-JP" sz="2600" dirty="0" smtClean="0">
                <a:latin typeface="ＭＳ Ｐゴシック" pitchFamily="50" charset="-128"/>
              </a:rPr>
              <a:t>compiler-query-2011@yl.is.s.u-tokyo.ac.jp </a:t>
            </a:r>
            <a:r>
              <a:rPr lang="ja-JP" altLang="en-US" sz="2600" dirty="0">
                <a:latin typeface="ＭＳ Ｐゴシック" pitchFamily="50" charset="-128"/>
              </a:rPr>
              <a:t>まで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レジスタ割り当てのポイント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どうやって割り当てるレジスタを決めるのか？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空いているレジスタを割り当てる？</a:t>
            </a:r>
            <a:endParaRPr lang="en-US" altLang="ja-JP" dirty="0" smtClean="0"/>
          </a:p>
          <a:p>
            <a:pPr lvl="2"/>
            <a:r>
              <a:rPr lang="ja-JP" altLang="en-US" dirty="0"/>
              <a:t>空いて</a:t>
            </a:r>
            <a:r>
              <a:rPr lang="ja-JP" altLang="en-US" dirty="0" smtClean="0"/>
              <a:t>いるレジスタって？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r>
              <a:rPr lang="ja-JP" altLang="en-US" dirty="0" smtClean="0"/>
              <a:t>メモリアクセス回数をどのように最小化する？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レジスタ溢れ発生時に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どの変数をどのタイミングで </a:t>
            </a:r>
            <a:r>
              <a:rPr lang="en-US" altLang="ja-JP" dirty="0" smtClean="0"/>
              <a:t>save </a:t>
            </a:r>
            <a:r>
              <a:rPr lang="ja-JP" altLang="en-US" dirty="0" smtClean="0"/>
              <a:t>すべき？</a:t>
            </a:r>
            <a:endParaRPr lang="en-US" altLang="ja-JP" dirty="0" smtClean="0"/>
          </a:p>
          <a:p>
            <a:pPr lvl="2"/>
            <a:r>
              <a:rPr kumimoji="1" lang="en-US" altLang="ja-JP" dirty="0" smtClean="0"/>
              <a:t>restore </a:t>
            </a:r>
            <a:r>
              <a:rPr kumimoji="1" lang="ja-JP" altLang="en-US" dirty="0" smtClean="0"/>
              <a:t>はどのタイミングで行うべき？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884389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err="1" smtClean="0"/>
              <a:t>MinCaml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の方針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ja-JP" altLang="en-US" dirty="0" err="1" smtClean="0"/>
              <a:t>そこそこ</a:t>
            </a:r>
            <a:r>
              <a:rPr lang="ja-JP" altLang="en-US" dirty="0" smtClean="0"/>
              <a:t>の速さ </a:t>
            </a:r>
            <a:r>
              <a:rPr lang="en-US" altLang="ja-JP" dirty="0" smtClean="0"/>
              <a:t>&amp; </a:t>
            </a:r>
            <a:r>
              <a:rPr lang="ja-JP" altLang="en-US" dirty="0" err="1" smtClean="0"/>
              <a:t>そこそこ</a:t>
            </a:r>
            <a:r>
              <a:rPr lang="ja-JP" altLang="en-US" dirty="0" smtClean="0"/>
              <a:t>の易しさ</a:t>
            </a:r>
          </a:p>
          <a:p>
            <a:pPr lvl="1"/>
            <a:r>
              <a:rPr lang="en-US" altLang="ja-JP" dirty="0" smtClean="0"/>
              <a:t>regAlloc.ml</a:t>
            </a:r>
            <a:endParaRPr lang="ja-JP" altLang="en-US" dirty="0" smtClean="0"/>
          </a:p>
          <a:p>
            <a:pPr eaLnBrk="1" hangingPunct="1"/>
            <a:endParaRPr lang="en-US" altLang="ja-JP" dirty="0" smtClean="0"/>
          </a:p>
          <a:p>
            <a:pPr lvl="1"/>
            <a:r>
              <a:rPr lang="ja-JP" altLang="en-US" dirty="0" smtClean="0"/>
              <a:t>各自アルゴリズムを工夫するとよい</a:t>
            </a:r>
          </a:p>
          <a:p>
            <a:pPr lvl="2"/>
            <a:r>
              <a:rPr lang="ja-JP" altLang="en-US" dirty="0" smtClean="0"/>
              <a:t>グラフ彩色問題や整数線形計画問題に還元する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関数間解析を行う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etc.</a:t>
            </a:r>
            <a:endParaRPr lang="ja-JP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RegAlloc.f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err="1" smtClean="0"/>
              <a:t>Asm.prog</a:t>
            </a:r>
            <a:r>
              <a:rPr lang="en-US" altLang="ja-JP" dirty="0" smtClean="0"/>
              <a:t> </a:t>
            </a:r>
            <a:r>
              <a:rPr kumimoji="1" lang="ja-JP" altLang="en-US" dirty="0" smtClean="0"/>
              <a:t>から </a:t>
            </a:r>
            <a:r>
              <a:rPr kumimoji="1" lang="en-US" altLang="ja-JP" dirty="0" err="1" smtClean="0"/>
              <a:t>Asm.prog</a:t>
            </a:r>
            <a:r>
              <a:rPr kumimoji="1" lang="en-US" altLang="ja-JP" dirty="0" smtClean="0"/>
              <a:t> </a:t>
            </a:r>
            <a:r>
              <a:rPr kumimoji="1" lang="ja-JP" altLang="en-US" dirty="0" err="1" smtClean="0"/>
              <a:t>への</a:t>
            </a:r>
            <a:r>
              <a:rPr kumimoji="1" lang="ja-JP" altLang="en-US" dirty="0" smtClean="0"/>
              <a:t>変換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レジスタマップを更新</a:t>
            </a:r>
            <a:r>
              <a:rPr lang="ja-JP" altLang="en-US" dirty="0" smtClean="0"/>
              <a:t>・参照</a:t>
            </a:r>
            <a:r>
              <a:rPr kumimoji="1" lang="ja-JP" altLang="en-US" dirty="0" smtClean="0"/>
              <a:t>しながら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変数をレジスタに書き換えていく</a:t>
            </a:r>
            <a:endParaRPr kumimoji="1" lang="en-US" altLang="ja-JP" dirty="0" smtClean="0"/>
          </a:p>
          <a:p>
            <a:pPr lvl="1"/>
            <a:endParaRPr lang="en-US" altLang="ja-JP" dirty="0"/>
          </a:p>
          <a:p>
            <a:pPr lvl="1"/>
            <a:r>
              <a:rPr kumimoji="1" lang="ja-JP" altLang="en-US" dirty="0" smtClean="0"/>
              <a:t>ただし</a:t>
            </a:r>
            <a:endParaRPr lang="en-US" altLang="ja-JP" dirty="0" smtClean="0"/>
          </a:p>
          <a:p>
            <a:pPr lvl="2"/>
            <a:r>
              <a:rPr kumimoji="1" lang="ja-JP" altLang="en-US" dirty="0" smtClean="0"/>
              <a:t>変数</a:t>
            </a:r>
            <a:r>
              <a:rPr lang="ja-JP" altLang="en-US" dirty="0" smtClean="0"/>
              <a:t>の</a:t>
            </a:r>
            <a:r>
              <a:rPr lang="en-US" altLang="ja-JP" dirty="0" smtClean="0"/>
              <a:t>save/restore</a:t>
            </a:r>
            <a:r>
              <a:rPr lang="ja-JP" altLang="en-US" dirty="0" smtClean="0"/>
              <a:t>命令を適宜挿入する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509780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smtClean="0"/>
              <a:t>レジスタ割り当ての方針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507288" cy="4781128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ja-JP" altLang="en-US" dirty="0" smtClean="0"/>
              <a:t>とりあえず適当に空いているレジスタを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変数に割り当てていく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「空いているレジスタ」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= </a:t>
            </a:r>
            <a:r>
              <a:rPr lang="ja-JP" altLang="en-US" dirty="0" smtClean="0"/>
              <a:t>生きている変数に割り当てられていないレジスタ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r>
              <a:rPr lang="ja-JP" altLang="en-US" dirty="0" smtClean="0"/>
              <a:t>「生きている変数」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= </a:t>
            </a:r>
            <a:r>
              <a:rPr lang="ja-JP" altLang="en-US" dirty="0" smtClean="0"/>
              <a:t>これから使われうる変数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= (</a:t>
            </a:r>
            <a:r>
              <a:rPr lang="ja-JP" altLang="en-US" dirty="0" smtClean="0"/>
              <a:t>後続の命令中の</a:t>
            </a:r>
            <a:r>
              <a:rPr lang="en-US" altLang="ja-JP" dirty="0" smtClean="0"/>
              <a:t>) </a:t>
            </a:r>
            <a:r>
              <a:rPr lang="ja-JP" altLang="en-US" dirty="0" smtClean="0"/>
              <a:t>自由変数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ただし、関数の引数やクロージャは決め打ち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関数呼び出し規約に従う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レジスタ割り当ての表現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変数からレジスタへの写像として実装</a:t>
            </a:r>
          </a:p>
          <a:p>
            <a:pPr lvl="1" eaLnBrk="1" hangingPunct="1"/>
            <a:r>
              <a:rPr lang="en-US" altLang="ja-JP" dirty="0" err="1" smtClean="0"/>
              <a:t>RegMap</a:t>
            </a:r>
            <a:r>
              <a:rPr lang="en-US" altLang="ja-JP" dirty="0" smtClean="0"/>
              <a:t>(</a:t>
            </a:r>
            <a:r>
              <a:rPr lang="en-US" altLang="ja-JP" b="1" dirty="0" smtClean="0">
                <a:latin typeface="Courier New" pitchFamily="49" charset="0"/>
              </a:rPr>
              <a:t>x</a:t>
            </a:r>
            <a:r>
              <a:rPr lang="en-US" altLang="ja-JP" dirty="0" smtClean="0"/>
              <a:t>) = </a:t>
            </a:r>
            <a:r>
              <a:rPr lang="en-US" altLang="ja-JP" b="1" dirty="0" err="1" smtClean="0">
                <a:latin typeface="Courier New" pitchFamily="49" charset="0"/>
              </a:rPr>
              <a:t>R</a:t>
            </a:r>
            <a:r>
              <a:rPr lang="en-US" altLang="ja-JP" b="1" baseline="-25000" dirty="0" err="1" smtClean="0">
                <a:latin typeface="Courier New" pitchFamily="49" charset="0"/>
              </a:rPr>
              <a:t>n</a:t>
            </a:r>
            <a:endParaRPr lang="en-US" altLang="ja-JP" b="1" baseline="-25000" dirty="0" smtClean="0">
              <a:latin typeface="Courier New" pitchFamily="49" charset="0"/>
            </a:endParaRPr>
          </a:p>
          <a:p>
            <a:pPr lvl="2"/>
            <a:r>
              <a:rPr lang="en-US" altLang="ja-JP" dirty="0" err="1" smtClean="0"/>
              <a:t>MinCaml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のコード中では </a:t>
            </a:r>
            <a:r>
              <a:rPr lang="en-US" altLang="ja-JP" dirty="0" err="1" smtClean="0"/>
              <a:t>RegMap</a:t>
            </a:r>
            <a:r>
              <a:rPr lang="en-US" altLang="ja-JP" dirty="0" smtClean="0"/>
              <a:t> </a:t>
            </a:r>
            <a:r>
              <a:rPr lang="ja-JP" altLang="en-US" dirty="0" smtClean="0"/>
              <a:t>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err="1" smtClean="0">
                <a:latin typeface="Consolas" pitchFamily="49" charset="0"/>
              </a:rPr>
              <a:t>regenv</a:t>
            </a:r>
            <a:r>
              <a:rPr lang="en-US" altLang="ja-JP" dirty="0" smtClean="0"/>
              <a:t> </a:t>
            </a:r>
            <a:r>
              <a:rPr lang="ja-JP" altLang="en-US" dirty="0" smtClean="0"/>
              <a:t>という変数で表される</a:t>
            </a:r>
            <a:endParaRPr lang="en-US" altLang="ja-JP" dirty="0" smtClean="0"/>
          </a:p>
          <a:p>
            <a:pPr eaLnBrk="1" hangingPunct="1"/>
            <a:endParaRPr lang="en-US" altLang="ja-JP" dirty="0" smtClean="0"/>
          </a:p>
          <a:p>
            <a:pPr eaLnBrk="1" hangingPunct="1"/>
            <a:r>
              <a:rPr lang="ja-JP" altLang="en-US" dirty="0" smtClean="0"/>
              <a:t>割り当ての進行とともに写像を更新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ja-JP" altLang="en-US" dirty="0" smtClean="0"/>
              <a:t>レジスタ割り当て写像の更新</a:t>
            </a:r>
          </a:p>
        </p:txBody>
      </p:sp>
      <p:grpSp>
        <p:nvGrpSpPr>
          <p:cNvPr id="8195" name="Group 8"/>
          <p:cNvGrpSpPr>
            <a:grpSpLocks/>
          </p:cNvGrpSpPr>
          <p:nvPr/>
        </p:nvGrpSpPr>
        <p:grpSpPr bwMode="auto">
          <a:xfrm>
            <a:off x="935038" y="2060575"/>
            <a:ext cx="7272337" cy="3671888"/>
            <a:chOff x="295" y="1253"/>
            <a:chExt cx="4581" cy="2313"/>
          </a:xfrm>
        </p:grpSpPr>
        <p:sp>
          <p:nvSpPr>
            <p:cNvPr id="8196" name="AutoShape 4"/>
            <p:cNvSpPr>
              <a:spLocks noChangeArrowheads="1"/>
            </p:cNvSpPr>
            <p:nvPr/>
          </p:nvSpPr>
          <p:spPr bwMode="auto">
            <a:xfrm>
              <a:off x="295" y="1253"/>
              <a:ext cx="2313" cy="1950"/>
            </a:xfrm>
            <a:prstGeom prst="foldedCorner">
              <a:avLst>
                <a:gd name="adj" fmla="val 12500"/>
              </a:avLst>
            </a:prstGeom>
            <a:solidFill>
              <a:srgbClr val="CCFFCC"/>
            </a:solidFill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altLang="ja-JP" sz="1400" dirty="0">
                <a:latin typeface="Courier New" pitchFamily="49" charset="0"/>
              </a:endParaRPr>
            </a:p>
            <a:p>
              <a:r>
                <a:rPr lang="en-US" altLang="ja-JP" sz="2800" dirty="0">
                  <a:latin typeface="Courier New" pitchFamily="49" charset="0"/>
                </a:rPr>
                <a:t>.....</a:t>
              </a:r>
            </a:p>
            <a:p>
              <a:r>
                <a:rPr lang="en-US" altLang="ja-JP" sz="2800" b="1" dirty="0">
                  <a:latin typeface="Courier New" pitchFamily="49" charset="0"/>
                </a:rPr>
                <a:t>a ← 1;</a:t>
              </a:r>
              <a:endParaRPr lang="en-US" altLang="ja-JP" sz="2800" dirty="0">
                <a:latin typeface="Courier New" pitchFamily="49" charset="0"/>
              </a:endParaRPr>
            </a:p>
            <a:p>
              <a:r>
                <a:rPr lang="en-US" altLang="ja-JP" sz="2800" b="1" dirty="0">
                  <a:latin typeface="Courier New" pitchFamily="49" charset="0"/>
                </a:rPr>
                <a:t>b ← 2;</a:t>
              </a:r>
              <a:endParaRPr lang="en-US" altLang="ja-JP" sz="2800" dirty="0">
                <a:latin typeface="Courier New" pitchFamily="49" charset="0"/>
              </a:endParaRPr>
            </a:p>
            <a:p>
              <a:r>
                <a:rPr lang="en-US" altLang="ja-JP" sz="2800" b="1" dirty="0">
                  <a:latin typeface="Courier New" pitchFamily="49" charset="0"/>
                </a:rPr>
                <a:t>c ← b;</a:t>
              </a:r>
              <a:endParaRPr lang="en-US" altLang="ja-JP" sz="2800" dirty="0">
                <a:latin typeface="Courier New" pitchFamily="49" charset="0"/>
              </a:endParaRPr>
            </a:p>
            <a:p>
              <a:r>
                <a:rPr lang="en-US" altLang="ja-JP" sz="2800" b="1" dirty="0">
                  <a:latin typeface="Courier New" pitchFamily="49" charset="0"/>
                </a:rPr>
                <a:t>d ← </a:t>
              </a:r>
              <a:r>
                <a:rPr lang="en-US" altLang="ja-JP" sz="2800" b="1" dirty="0" err="1">
                  <a:latin typeface="Courier New" pitchFamily="49" charset="0"/>
                </a:rPr>
                <a:t>func</a:t>
              </a:r>
              <a:r>
                <a:rPr lang="en-US" altLang="ja-JP" sz="2800" b="1" dirty="0">
                  <a:latin typeface="Courier New" pitchFamily="49" charset="0"/>
                </a:rPr>
                <a:t>(a, c);</a:t>
              </a:r>
              <a:endParaRPr lang="en-US" altLang="ja-JP" sz="2800" dirty="0">
                <a:latin typeface="Courier New" pitchFamily="49" charset="0"/>
              </a:endParaRPr>
            </a:p>
            <a:p>
              <a:r>
                <a:rPr lang="en-US" altLang="ja-JP" sz="2800" dirty="0">
                  <a:latin typeface="Courier New" pitchFamily="49" charset="0"/>
                </a:rPr>
                <a:t>.....</a:t>
              </a:r>
            </a:p>
          </p:txBody>
        </p:sp>
        <p:sp>
          <p:nvSpPr>
            <p:cNvPr id="8197" name="AutoShape 5"/>
            <p:cNvSpPr>
              <a:spLocks noChangeArrowheads="1"/>
            </p:cNvSpPr>
            <p:nvPr/>
          </p:nvSpPr>
          <p:spPr bwMode="auto">
            <a:xfrm>
              <a:off x="3153" y="1253"/>
              <a:ext cx="1723" cy="635"/>
            </a:xfrm>
            <a:prstGeom prst="wedgeRoundRectCallout">
              <a:avLst>
                <a:gd name="adj1" fmla="val -179693"/>
                <a:gd name="adj2" fmla="val 93053"/>
                <a:gd name="adj3" fmla="val 16667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ja-JP" sz="2800" dirty="0" err="1">
                  <a:latin typeface="ＭＳ Ｐゴシック" pitchFamily="50" charset="-128"/>
                </a:rPr>
                <a:t>RegMap</a:t>
              </a:r>
              <a:r>
                <a:rPr lang="en-US" altLang="ja-JP" sz="2800" dirty="0">
                  <a:latin typeface="ＭＳ Ｐゴシック" pitchFamily="50" charset="-128"/>
                </a:rPr>
                <a:t>(</a:t>
              </a:r>
              <a:r>
                <a:rPr lang="en-US" altLang="ja-JP" sz="2800" b="1" dirty="0">
                  <a:latin typeface="Courier New" pitchFamily="49" charset="0"/>
                </a:rPr>
                <a:t>a</a:t>
              </a:r>
              <a:r>
                <a:rPr lang="en-US" altLang="ja-JP" sz="2800" dirty="0">
                  <a:latin typeface="ＭＳ Ｐゴシック" pitchFamily="50" charset="-128"/>
                </a:rPr>
                <a:t>) = </a:t>
              </a:r>
              <a:r>
                <a:rPr lang="en-US" altLang="ja-JP" sz="2800" b="1" dirty="0">
                  <a:latin typeface="Courier New" pitchFamily="49" charset="0"/>
                </a:rPr>
                <a:t>R</a:t>
              </a:r>
              <a:r>
                <a:rPr lang="en-US" altLang="ja-JP" sz="2800" b="1" baseline="-25000" dirty="0">
                  <a:latin typeface="Courier New" pitchFamily="49" charset="0"/>
                </a:rPr>
                <a:t>1</a:t>
              </a:r>
            </a:p>
            <a:p>
              <a:r>
                <a:rPr lang="en-US" altLang="ja-JP" sz="2800" dirty="0" err="1">
                  <a:latin typeface="ＭＳ Ｐゴシック" pitchFamily="50" charset="-128"/>
                </a:rPr>
                <a:t>RegMap</a:t>
              </a:r>
              <a:r>
                <a:rPr lang="en-US" altLang="ja-JP" sz="2800" dirty="0">
                  <a:latin typeface="ＭＳ Ｐゴシック" pitchFamily="50" charset="-128"/>
                </a:rPr>
                <a:t>(</a:t>
              </a:r>
              <a:r>
                <a:rPr lang="en-US" altLang="ja-JP" sz="2800" b="1" dirty="0">
                  <a:latin typeface="Courier New" pitchFamily="49" charset="0"/>
                </a:rPr>
                <a:t>b</a:t>
              </a:r>
              <a:r>
                <a:rPr lang="en-US" altLang="ja-JP" sz="2800" dirty="0">
                  <a:latin typeface="ＭＳ Ｐゴシック" pitchFamily="50" charset="-128"/>
                </a:rPr>
                <a:t>) = </a:t>
              </a:r>
              <a:r>
                <a:rPr lang="en-US" altLang="ja-JP" sz="2800" b="1" dirty="0">
                  <a:latin typeface="Courier New" pitchFamily="49" charset="0"/>
                </a:rPr>
                <a:t>R</a:t>
              </a:r>
              <a:r>
                <a:rPr lang="en-US" altLang="ja-JP" sz="2800" b="1" baseline="-25000" dirty="0">
                  <a:latin typeface="Courier New" pitchFamily="49" charset="0"/>
                </a:rPr>
                <a:t>2</a:t>
              </a:r>
            </a:p>
          </p:txBody>
        </p:sp>
        <p:sp>
          <p:nvSpPr>
            <p:cNvPr id="8198" name="AutoShape 6"/>
            <p:cNvSpPr>
              <a:spLocks noChangeArrowheads="1"/>
            </p:cNvSpPr>
            <p:nvPr/>
          </p:nvSpPr>
          <p:spPr bwMode="auto">
            <a:xfrm>
              <a:off x="3153" y="1988"/>
              <a:ext cx="1723" cy="635"/>
            </a:xfrm>
            <a:prstGeom prst="wedgeRoundRectCallout">
              <a:avLst>
                <a:gd name="adj1" fmla="val -180888"/>
                <a:gd name="adj2" fmla="val 22388"/>
                <a:gd name="adj3" fmla="val 16667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altLang="ja-JP" sz="2800" dirty="0" err="1">
                  <a:latin typeface="ＭＳ Ｐゴシック" pitchFamily="50" charset="-128"/>
                </a:rPr>
                <a:t>RegMap</a:t>
              </a:r>
              <a:r>
                <a:rPr lang="en-US" altLang="ja-JP" sz="2800" dirty="0">
                  <a:latin typeface="ＭＳ Ｐゴシック" pitchFamily="50" charset="-128"/>
                </a:rPr>
                <a:t>(</a:t>
              </a:r>
              <a:r>
                <a:rPr lang="en-US" altLang="ja-JP" sz="2800" b="1" dirty="0">
                  <a:latin typeface="Courier New" pitchFamily="49" charset="0"/>
                </a:rPr>
                <a:t>a</a:t>
              </a:r>
              <a:r>
                <a:rPr lang="en-US" altLang="ja-JP" sz="2800" dirty="0">
                  <a:latin typeface="ＭＳ Ｐゴシック" pitchFamily="50" charset="-128"/>
                </a:rPr>
                <a:t>) = </a:t>
              </a:r>
              <a:r>
                <a:rPr lang="en-US" altLang="ja-JP" sz="2800" b="1" dirty="0">
                  <a:latin typeface="Courier New" pitchFamily="49" charset="0"/>
                </a:rPr>
                <a:t>R</a:t>
              </a:r>
              <a:r>
                <a:rPr lang="en-US" altLang="ja-JP" sz="2800" b="1" baseline="-25000" dirty="0">
                  <a:latin typeface="Courier New" pitchFamily="49" charset="0"/>
                </a:rPr>
                <a:t>1</a:t>
              </a:r>
            </a:p>
            <a:p>
              <a:r>
                <a:rPr lang="en-US" altLang="ja-JP" sz="2800" dirty="0" err="1">
                  <a:latin typeface="ＭＳ Ｐゴシック" pitchFamily="50" charset="-128"/>
                </a:rPr>
                <a:t>RegMap</a:t>
              </a:r>
              <a:r>
                <a:rPr lang="en-US" altLang="ja-JP" sz="2800" dirty="0">
                  <a:latin typeface="ＭＳ Ｐゴシック" pitchFamily="50" charset="-128"/>
                </a:rPr>
                <a:t>(</a:t>
              </a:r>
              <a:r>
                <a:rPr lang="en-US" altLang="ja-JP" sz="2800" b="1" dirty="0">
                  <a:latin typeface="Courier New" pitchFamily="49" charset="0"/>
                </a:rPr>
                <a:t>c</a:t>
              </a:r>
              <a:r>
                <a:rPr lang="en-US" altLang="ja-JP" sz="2800" dirty="0">
                  <a:latin typeface="ＭＳ Ｐゴシック" pitchFamily="50" charset="-128"/>
                </a:rPr>
                <a:t>) = </a:t>
              </a:r>
              <a:r>
                <a:rPr lang="en-US" altLang="ja-JP" sz="2800" b="1" dirty="0">
                  <a:latin typeface="Courier New" pitchFamily="49" charset="0"/>
                </a:rPr>
                <a:t>R</a:t>
              </a:r>
              <a:r>
                <a:rPr lang="en-US" altLang="ja-JP" sz="2800" b="1" baseline="-25000" dirty="0">
                  <a:latin typeface="Courier New" pitchFamily="49" charset="0"/>
                </a:rPr>
                <a:t>2</a:t>
              </a:r>
            </a:p>
          </p:txBody>
        </p:sp>
        <p:sp>
          <p:nvSpPr>
            <p:cNvPr id="8199" name="AutoShape 7"/>
            <p:cNvSpPr>
              <a:spLocks noChangeArrowheads="1"/>
            </p:cNvSpPr>
            <p:nvPr/>
          </p:nvSpPr>
          <p:spPr bwMode="auto">
            <a:xfrm>
              <a:off x="3153" y="2931"/>
              <a:ext cx="1723" cy="635"/>
            </a:xfrm>
            <a:prstGeom prst="wedgeRoundRectCallout">
              <a:avLst>
                <a:gd name="adj1" fmla="val -178922"/>
                <a:gd name="adj2" fmla="val -84600"/>
                <a:gd name="adj3" fmla="val 16667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n-US" altLang="ja-JP" sz="2800" dirty="0" err="1">
                  <a:latin typeface="ＭＳ Ｐゴシック" pitchFamily="50" charset="-128"/>
                </a:rPr>
                <a:t>RegMap</a:t>
              </a:r>
              <a:r>
                <a:rPr lang="en-US" altLang="ja-JP" sz="2800" dirty="0">
                  <a:latin typeface="ＭＳ Ｐゴシック" pitchFamily="50" charset="-128"/>
                </a:rPr>
                <a:t>(</a:t>
              </a:r>
              <a:r>
                <a:rPr lang="en-US" altLang="ja-JP" sz="2800" b="1" dirty="0">
                  <a:latin typeface="Courier New" pitchFamily="49" charset="0"/>
                </a:rPr>
                <a:t>d</a:t>
              </a:r>
              <a:r>
                <a:rPr lang="en-US" altLang="ja-JP" sz="2800" dirty="0">
                  <a:latin typeface="ＭＳ Ｐゴシック" pitchFamily="50" charset="-128"/>
                </a:rPr>
                <a:t>) = </a:t>
              </a:r>
              <a:r>
                <a:rPr lang="en-US" altLang="ja-JP" sz="2800" b="1" dirty="0">
                  <a:latin typeface="Courier New" pitchFamily="49" charset="0"/>
                </a:rPr>
                <a:t>R</a:t>
              </a:r>
              <a:r>
                <a:rPr lang="en-US" altLang="ja-JP" sz="2800" b="1" baseline="-25000" dirty="0">
                  <a:latin typeface="Courier New" pitchFamily="49" charset="0"/>
                </a:rPr>
                <a:t>1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Coalescing (targeting) 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無駄な </a:t>
            </a:r>
            <a:r>
              <a:rPr kumimoji="1" lang="en-US" altLang="ja-JP" dirty="0" err="1" smtClean="0"/>
              <a:t>mov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命令を</a:t>
            </a:r>
            <a:r>
              <a:rPr lang="ja-JP" altLang="en-US" dirty="0" smtClean="0"/>
              <a:t>なるべく減らすように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レジスタを割りつける</a:t>
            </a:r>
            <a:endParaRPr lang="en-US" altLang="ja-JP" dirty="0" smtClean="0"/>
          </a:p>
          <a:p>
            <a:pPr lvl="1"/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関数呼び出し時に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クロージャや関数の引数として使われる変数には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予め関数呼び出し規約に従って割り当てる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r>
              <a:rPr lang="en-US" altLang="ja-JP" dirty="0" err="1" smtClean="0"/>
              <a:t>mov</a:t>
            </a:r>
            <a:r>
              <a:rPr lang="en-US" altLang="ja-JP" dirty="0" smtClean="0"/>
              <a:t> </a:t>
            </a:r>
            <a:r>
              <a:rPr lang="ja-JP" altLang="en-US" dirty="0" smtClean="0"/>
              <a:t>命令のソースとして使われる変数には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予めターゲットと同じレジスタを割り当てる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1436</TotalTime>
  <Words>1295</Words>
  <Application>Microsoft Office PowerPoint</Application>
  <PresentationFormat>画面に合わせる (4:3)</PresentationFormat>
  <Paragraphs>249</Paragraphs>
  <Slides>28</Slides>
  <Notes>4</Notes>
  <HiddenSlides>3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29" baseType="lpstr">
      <vt:lpstr>Office テーマ</vt:lpstr>
      <vt:lpstr>コンパイラ演習 第 5 回 (2011/11/10)</vt:lpstr>
      <vt:lpstr>今日の内容: レジスタ割り当て</vt:lpstr>
      <vt:lpstr>レジスタ割り当てのポイント</vt:lpstr>
      <vt:lpstr>MinCaml の方針</vt:lpstr>
      <vt:lpstr>RegAlloc.f</vt:lpstr>
      <vt:lpstr>レジスタ割り当ての方針</vt:lpstr>
      <vt:lpstr>レジスタ割り当ての表現</vt:lpstr>
      <vt:lpstr>レジスタ割り当て写像の更新</vt:lpstr>
      <vt:lpstr>Coalescing (targeting) </vt:lpstr>
      <vt:lpstr>レジスタ割り当て写像の更新: Coalescing (targeting)</vt:lpstr>
      <vt:lpstr>変数の save/restore</vt:lpstr>
      <vt:lpstr>save 命令の挿入方針</vt:lpstr>
      <vt:lpstr>restore 命令の挿入方針</vt:lpstr>
      <vt:lpstr>レジスタ溢れの例  (1/2)</vt:lpstr>
      <vt:lpstr>レジスタ溢れの例  (2/2)</vt:lpstr>
      <vt:lpstr>関数呼び出しの例</vt:lpstr>
      <vt:lpstr>条件分岐の例  (1/2)</vt:lpstr>
      <vt:lpstr>条件分岐の例  (2/2)</vt:lpstr>
      <vt:lpstr>regAlloc.target-earlyspill.ml  (1/3)</vt:lpstr>
      <vt:lpstr>regAlloc.target-earlyspill.ml  (2/3)</vt:lpstr>
      <vt:lpstr>regAlloc.target-earlyspill.ml  (3/3)</vt:lpstr>
      <vt:lpstr>spill が多すぎるときは…</vt:lpstr>
      <vt:lpstr>汎用レジスタを増やす方法</vt:lpstr>
      <vt:lpstr>グラフ彩色問題に還元する例</vt:lpstr>
      <vt:lpstr>整数線型計画問題に還元する例</vt:lpstr>
      <vt:lpstr>共通課題  (1/2)</vt:lpstr>
      <vt:lpstr>共通課題  (2/2)</vt:lpstr>
      <vt:lpstr>課題の提出先と締め切り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コンパイラ演習 第 5 回</dc:title>
  <dc:creator>tsuzuki</dc:creator>
  <cp:lastModifiedBy>user</cp:lastModifiedBy>
  <cp:revision>382</cp:revision>
  <dcterms:created xsi:type="dcterms:W3CDTF">2007-10-04T07:09:39Z</dcterms:created>
  <dcterms:modified xsi:type="dcterms:W3CDTF">2011-11-02T04:49:57Z</dcterms:modified>
</cp:coreProperties>
</file>