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6"/>
  </p:notesMasterIdLst>
  <p:handoutMasterIdLst>
    <p:handoutMasterId r:id="rId27"/>
  </p:handoutMasterIdLst>
  <p:sldIdLst>
    <p:sldId id="294" r:id="rId2"/>
    <p:sldId id="301" r:id="rId3"/>
    <p:sldId id="278" r:id="rId4"/>
    <p:sldId id="279" r:id="rId5"/>
    <p:sldId id="280" r:id="rId6"/>
    <p:sldId id="281" r:id="rId7"/>
    <p:sldId id="282" r:id="rId8"/>
    <p:sldId id="283" r:id="rId9"/>
    <p:sldId id="285" r:id="rId10"/>
    <p:sldId id="291" r:id="rId11"/>
    <p:sldId id="286" r:id="rId12"/>
    <p:sldId id="287" r:id="rId13"/>
    <p:sldId id="288" r:id="rId14"/>
    <p:sldId id="289" r:id="rId15"/>
    <p:sldId id="297" r:id="rId16"/>
    <p:sldId id="290" r:id="rId17"/>
    <p:sldId id="296" r:id="rId18"/>
    <p:sldId id="292" r:id="rId19"/>
    <p:sldId id="302" r:id="rId20"/>
    <p:sldId id="298" r:id="rId21"/>
    <p:sldId id="303" r:id="rId22"/>
    <p:sldId id="304" r:id="rId23"/>
    <p:sldId id="305" r:id="rId24"/>
    <p:sldId id="275" r:id="rId25"/>
  </p:sldIdLst>
  <p:sldSz cx="9144000" cy="6858000" type="screen4x3"/>
  <p:notesSz cx="6778625" cy="9910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400"/>
    <a:srgbClr val="FF0000"/>
    <a:srgbClr val="DFDDFF"/>
    <a:srgbClr val="E6FFFF"/>
    <a:srgbClr val="DCDCDC"/>
    <a:srgbClr val="FFDCB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00" autoAdjust="0"/>
  </p:normalViewPr>
  <p:slideViewPr>
    <p:cSldViewPr>
      <p:cViewPr varScale="1">
        <p:scale>
          <a:sx n="96" d="100"/>
          <a:sy n="96" d="100"/>
        </p:scale>
        <p:origin x="-1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39652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B3D51-777F-475A-B902-E15AB88B116D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39652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C8D23-ECC7-40E8-9ECB-04D50D7519D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363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0163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BE180-F48B-41EC-9FC0-1E6907B3D513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3000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7863" y="4706938"/>
            <a:ext cx="5422900" cy="4460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0163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6B9C1-6837-4AC9-993C-5D557412C84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43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※ </a:t>
            </a:r>
            <a:r>
              <a:rPr kumimoji="1" lang="ja-JP" altLang="en-US" dirty="0" smtClean="0"/>
              <a:t>これは </a:t>
            </a:r>
            <a:r>
              <a:rPr kumimoji="1" lang="en-US" altLang="ja-JP" dirty="0" smtClean="0"/>
              <a:t>PowerPC </a:t>
            </a:r>
            <a:r>
              <a:rPr kumimoji="1" lang="ja-JP" altLang="en-US" dirty="0" smtClean="0"/>
              <a:t>ではなく </a:t>
            </a:r>
            <a:r>
              <a:rPr kumimoji="1" lang="en-US" altLang="ja-JP" dirty="0" smtClean="0"/>
              <a:t>POWER</a:t>
            </a:r>
            <a:r>
              <a:rPr kumimoji="1" lang="ja-JP" altLang="en-US" baseline="0" dirty="0" smtClean="0"/>
              <a:t> アーキテクチャ向けの説明で、ソースコードは公開されていないが</a:t>
            </a:r>
            <a:endParaRPr kumimoji="1" lang="en-US" altLang="ja-JP" baseline="0" dirty="0" smtClean="0"/>
          </a:p>
          <a:p>
            <a:r>
              <a:rPr kumimoji="1" lang="en-US" altLang="ja-JP" baseline="0" dirty="0" err="1" smtClean="0"/>
              <a:t>MinCaml</a:t>
            </a:r>
            <a:r>
              <a:rPr kumimoji="1" lang="en-US" altLang="ja-JP" baseline="0" dirty="0" smtClean="0"/>
              <a:t> </a:t>
            </a:r>
            <a:r>
              <a:rPr kumimoji="1" lang="ja-JP" altLang="en-US" baseline="0" dirty="0" smtClean="0"/>
              <a:t>の </a:t>
            </a:r>
            <a:r>
              <a:rPr kumimoji="1" lang="en-US" altLang="ja-JP" baseline="0" dirty="0" smtClean="0"/>
              <a:t>PowerPC </a:t>
            </a:r>
            <a:r>
              <a:rPr kumimoji="1" lang="ja-JP" altLang="en-US" baseline="0" dirty="0" smtClean="0"/>
              <a:t>向けポートよりも先に </a:t>
            </a:r>
            <a:r>
              <a:rPr kumimoji="1" lang="en-US" altLang="ja-JP" baseline="0" dirty="0" smtClean="0"/>
              <a:t>(</a:t>
            </a:r>
            <a:r>
              <a:rPr kumimoji="1" lang="ja-JP" altLang="en-US" baseline="0" dirty="0" smtClean="0"/>
              <a:t>少なくとも </a:t>
            </a:r>
            <a:r>
              <a:rPr kumimoji="1" lang="en-US" altLang="ja-JP" baseline="0" dirty="0" smtClean="0"/>
              <a:t>2006 </a:t>
            </a:r>
            <a:r>
              <a:rPr kumimoji="1" lang="ja-JP" altLang="en-US" baseline="0" dirty="0" smtClean="0"/>
              <a:t>年度には</a:t>
            </a:r>
            <a:r>
              <a:rPr kumimoji="1" lang="en-US" altLang="ja-JP" baseline="0" dirty="0" smtClean="0"/>
              <a:t>) </a:t>
            </a:r>
            <a:r>
              <a:rPr kumimoji="1" lang="ja-JP" altLang="en-US" baseline="0" dirty="0" smtClean="0"/>
              <a:t>存在していたスライドである。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6B9C1-6837-4AC9-993C-5D557412C842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50BBC-67CE-457D-8EBD-96D8DD0D6E17}" type="datetimeFigureOut">
              <a:rPr kumimoji="1" lang="ja-JP" altLang="en-US" smtClean="0"/>
              <a:pPr/>
              <a:t>11/10/27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4529"/>
            <a:ext cx="7772400" cy="2184405"/>
          </a:xfrm>
        </p:spPr>
        <p:txBody>
          <a:bodyPr/>
          <a:lstStyle/>
          <a:p>
            <a:r>
              <a:rPr lang="ja-JP" altLang="en-US" dirty="0" smtClean="0"/>
              <a:t>コンパイラ演習</a:t>
            </a:r>
            <a:br>
              <a:rPr lang="ja-JP" altLang="en-US" dirty="0" smtClean="0"/>
            </a:br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(2011/10/27)</a:t>
            </a:r>
            <a:endParaRPr lang="ja-JP" altLang="en-US" dirty="0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971800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中村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晃一　野瀬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貴史　前田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俊行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秋山 茂樹　池尻 拓朗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鈴木 友博　渡邊 裕貴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潮田 資秀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小酒井 隆広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山下 諒蔵　佐藤 春旗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大山 恵弘　佐藤 秀明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住井 英二郎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ja-JP" altLang="en-US" dirty="0" smtClean="0"/>
              <a:t>ヒープポインタ・スタックポインタの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使い方の例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2154238" y="1412875"/>
            <a:ext cx="2447925" cy="1223963"/>
          </a:xfrm>
          <a:prstGeom prst="rect">
            <a:avLst/>
          </a:prstGeom>
          <a:solidFill>
            <a:srgbClr val="FFDCB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800"/>
              <a:t>ヒープ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154238" y="4149725"/>
            <a:ext cx="2447925" cy="2303463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800" dirty="0"/>
              <a:t>スタック</a:t>
            </a: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2154238" y="2636838"/>
            <a:ext cx="2447925" cy="1512887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800"/>
              <a:t>未使用</a:t>
            </a:r>
          </a:p>
        </p:txBody>
      </p:sp>
      <p:sp>
        <p:nvSpPr>
          <p:cNvPr id="14342" name="Line 9"/>
          <p:cNvSpPr>
            <a:spLocks noChangeShapeType="1"/>
          </p:cNvSpPr>
          <p:nvPr/>
        </p:nvSpPr>
        <p:spPr bwMode="auto">
          <a:xfrm flipH="1">
            <a:off x="4922838" y="2636838"/>
            <a:ext cx="9366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5916613" y="2390775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Courier New" pitchFamily="49" charset="0"/>
              </a:rPr>
              <a:t>R</a:t>
            </a:r>
            <a:r>
              <a:rPr lang="en-US" altLang="ja-JP" sz="2800" b="1" baseline="-25000">
                <a:latin typeface="Courier New" pitchFamily="49" charset="0"/>
              </a:rPr>
              <a:t>hp</a:t>
            </a:r>
          </a:p>
        </p:txBody>
      </p:sp>
      <p:sp>
        <p:nvSpPr>
          <p:cNvPr id="14344" name="Line 11"/>
          <p:cNvSpPr>
            <a:spLocks noChangeShapeType="1"/>
          </p:cNvSpPr>
          <p:nvPr/>
        </p:nvSpPr>
        <p:spPr bwMode="auto">
          <a:xfrm flipH="1">
            <a:off x="4903788" y="4137025"/>
            <a:ext cx="9366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5" name="Text Box 12"/>
          <p:cNvSpPr txBox="1">
            <a:spLocks noChangeArrowheads="1"/>
          </p:cNvSpPr>
          <p:nvPr/>
        </p:nvSpPr>
        <p:spPr bwMode="auto">
          <a:xfrm>
            <a:off x="5897563" y="3890963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Courier New" pitchFamily="49" charset="0"/>
              </a:rPr>
              <a:t>R</a:t>
            </a:r>
            <a:r>
              <a:rPr lang="en-US" altLang="ja-JP" sz="2800" b="1" baseline="-25000">
                <a:latin typeface="Courier New" pitchFamily="49" charset="0"/>
              </a:rPr>
              <a:t>sp</a:t>
            </a:r>
          </a:p>
        </p:txBody>
      </p:sp>
      <p:sp>
        <p:nvSpPr>
          <p:cNvPr id="14346" name="AutoShape 15"/>
          <p:cNvSpPr>
            <a:spLocks/>
          </p:cNvSpPr>
          <p:nvPr/>
        </p:nvSpPr>
        <p:spPr bwMode="auto">
          <a:xfrm>
            <a:off x="4932363" y="5876925"/>
            <a:ext cx="288925" cy="576263"/>
          </a:xfrm>
          <a:prstGeom prst="rightBrace">
            <a:avLst>
              <a:gd name="adj1" fmla="val 16621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7" name="Line 16"/>
          <p:cNvSpPr>
            <a:spLocks noChangeShapeType="1"/>
          </p:cNvSpPr>
          <p:nvPr/>
        </p:nvSpPr>
        <p:spPr bwMode="auto">
          <a:xfrm flipH="1">
            <a:off x="5292725" y="6165850"/>
            <a:ext cx="649288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8" name="Text Box 17"/>
          <p:cNvSpPr txBox="1">
            <a:spLocks noChangeArrowheads="1"/>
          </p:cNvSpPr>
          <p:nvPr/>
        </p:nvSpPr>
        <p:spPr bwMode="auto">
          <a:xfrm>
            <a:off x="5999163" y="5881688"/>
            <a:ext cx="2173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>
                <a:latin typeface="Courier New" pitchFamily="49" charset="0"/>
              </a:rPr>
              <a:t>関数フレーム</a:t>
            </a:r>
            <a:endParaRPr lang="ja-JP" altLang="en-US" sz="2800" baseline="-25000">
              <a:latin typeface="Courier New" pitchFamily="49" charset="0"/>
            </a:endParaRPr>
          </a:p>
        </p:txBody>
      </p:sp>
      <p:sp>
        <p:nvSpPr>
          <p:cNvPr id="14349" name="Rectangle 18"/>
          <p:cNvSpPr>
            <a:spLocks noChangeArrowheads="1"/>
          </p:cNvSpPr>
          <p:nvPr/>
        </p:nvSpPr>
        <p:spPr bwMode="auto">
          <a:xfrm>
            <a:off x="2143125" y="1400175"/>
            <a:ext cx="2466975" cy="50577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0" name="Line 19"/>
          <p:cNvSpPr>
            <a:spLocks noChangeShapeType="1"/>
          </p:cNvSpPr>
          <p:nvPr/>
        </p:nvSpPr>
        <p:spPr bwMode="auto">
          <a:xfrm flipH="1">
            <a:off x="1924050" y="1370013"/>
            <a:ext cx="14288" cy="5111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stealth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1" name="Text Box 20"/>
          <p:cNvSpPr txBox="1">
            <a:spLocks noChangeArrowheads="1"/>
          </p:cNvSpPr>
          <p:nvPr/>
        </p:nvSpPr>
        <p:spPr bwMode="auto">
          <a:xfrm>
            <a:off x="1103313" y="6070600"/>
            <a:ext cx="7366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>
                <a:latin typeface="ＭＳ Ｐゴシック" charset="-128"/>
              </a:rPr>
              <a:t>high</a:t>
            </a:r>
          </a:p>
        </p:txBody>
      </p:sp>
      <p:sp>
        <p:nvSpPr>
          <p:cNvPr id="14352" name="Text Box 21"/>
          <p:cNvSpPr txBox="1">
            <a:spLocks noChangeArrowheads="1"/>
          </p:cNvSpPr>
          <p:nvPr/>
        </p:nvSpPr>
        <p:spPr bwMode="auto">
          <a:xfrm>
            <a:off x="1217613" y="1182688"/>
            <a:ext cx="6365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>
                <a:latin typeface="ＭＳ Ｐゴシック" charset="-128"/>
              </a:rPr>
              <a:t>low</a:t>
            </a:r>
          </a:p>
        </p:txBody>
      </p:sp>
      <p:sp>
        <p:nvSpPr>
          <p:cNvPr id="14353" name="Line 22"/>
          <p:cNvSpPr>
            <a:spLocks noChangeShapeType="1"/>
          </p:cNvSpPr>
          <p:nvPr/>
        </p:nvSpPr>
        <p:spPr bwMode="auto">
          <a:xfrm>
            <a:off x="4746625" y="1384300"/>
            <a:ext cx="0" cy="1368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4" name="Line 23"/>
          <p:cNvSpPr>
            <a:spLocks noChangeShapeType="1"/>
          </p:cNvSpPr>
          <p:nvPr/>
        </p:nvSpPr>
        <p:spPr bwMode="auto">
          <a:xfrm>
            <a:off x="2154238" y="4797425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5" name="Line 24"/>
          <p:cNvSpPr>
            <a:spLocks noChangeShapeType="1"/>
          </p:cNvSpPr>
          <p:nvPr/>
        </p:nvSpPr>
        <p:spPr bwMode="auto">
          <a:xfrm>
            <a:off x="2154238" y="5876925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6" name="Line 25"/>
          <p:cNvSpPr>
            <a:spLocks noChangeShapeType="1"/>
          </p:cNvSpPr>
          <p:nvPr/>
        </p:nvSpPr>
        <p:spPr bwMode="auto">
          <a:xfrm flipV="1">
            <a:off x="4746625" y="4033838"/>
            <a:ext cx="0" cy="2447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sz="3800" dirty="0" smtClean="0"/>
              <a:t>関数呼出し規約の例：</a:t>
            </a:r>
            <a:br>
              <a:rPr lang="ja-JP" altLang="en-US" sz="3800" dirty="0" smtClean="0"/>
            </a:br>
            <a:r>
              <a:rPr lang="ja-JP" altLang="en-US" sz="3800" dirty="0" smtClean="0"/>
              <a:t>呼出し側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686800" cy="4824412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ja-JP" altLang="en-US" dirty="0" smtClean="0"/>
              <a:t>生きている変数の値をスタックに退避する</a:t>
            </a:r>
          </a:p>
          <a:p>
            <a:pPr eaLnBrk="1" hangingPunct="1"/>
            <a:r>
              <a:rPr lang="ja-JP" altLang="en-US" dirty="0" smtClean="0"/>
              <a:t>呼び出される関数のクロージャのアドレスを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b="1" baseline="-25000" dirty="0" smtClean="0">
                <a:latin typeface="Courier New" pitchFamily="49" charset="0"/>
              </a:rPr>
              <a:t>0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に入れる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（クロージャを通じて呼び出す場合）</a:t>
            </a:r>
          </a:p>
          <a:p>
            <a:pPr eaLnBrk="1" hangingPunct="1"/>
            <a:r>
              <a:rPr lang="ja-JP" altLang="en-US" dirty="0" smtClean="0"/>
              <a:t>引数を </a:t>
            </a:r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b="1" baseline="-25000" dirty="0" smtClean="0">
                <a:latin typeface="Courier New" pitchFamily="49" charset="0"/>
              </a:rPr>
              <a:t>1</a:t>
            </a:r>
            <a:r>
              <a:rPr lang="ja-JP" altLang="en-US" dirty="0" err="1" smtClean="0"/>
              <a:t>、</a:t>
            </a:r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b="1" baseline="-25000" dirty="0" smtClean="0">
                <a:latin typeface="Courier New" pitchFamily="49" charset="0"/>
              </a:rPr>
              <a:t>2</a:t>
            </a:r>
            <a:r>
              <a:rPr lang="ja-JP" altLang="en-US" dirty="0" err="1" smtClean="0"/>
              <a:t>、</a:t>
            </a:r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b="1" baseline="-25000" dirty="0" smtClean="0">
                <a:latin typeface="Courier New" pitchFamily="49" charset="0"/>
              </a:rPr>
              <a:t>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… </a:t>
            </a:r>
            <a:r>
              <a:rPr lang="ja-JP" altLang="en-US" dirty="0" smtClean="0"/>
              <a:t>に入れる</a:t>
            </a:r>
          </a:p>
          <a:p>
            <a:pPr eaLnBrk="1" hangingPunct="1"/>
            <a:r>
              <a:rPr lang="ja-JP" altLang="en-US" dirty="0" smtClean="0"/>
              <a:t>返り番地を </a:t>
            </a:r>
            <a:r>
              <a:rPr lang="en-US" altLang="ja-JP" b="1" dirty="0" err="1" smtClean="0">
                <a:latin typeface="Courier New" pitchFamily="49" charset="0"/>
              </a:rPr>
              <a:t>R</a:t>
            </a:r>
            <a:r>
              <a:rPr lang="en-US" altLang="ja-JP" b="1" baseline="-25000" dirty="0" err="1" smtClean="0">
                <a:latin typeface="Courier New" pitchFamily="49" charset="0"/>
              </a:rPr>
              <a:t>ret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に入れる</a:t>
            </a:r>
          </a:p>
          <a:p>
            <a:pPr eaLnBrk="1" hangingPunct="1"/>
            <a:r>
              <a:rPr lang="ja-JP" altLang="en-US" dirty="0" smtClean="0"/>
              <a:t>呼び出される関数のアドレスを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クロージャから取り出す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（クロージャを通じて呼び出す場合）</a:t>
            </a:r>
          </a:p>
          <a:p>
            <a:pPr eaLnBrk="1" hangingPunct="1"/>
            <a:r>
              <a:rPr lang="ja-JP" altLang="en-US" dirty="0" smtClean="0"/>
              <a:t>取り出したアドレスにジャンプする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sz="3800" dirty="0" smtClean="0"/>
              <a:t>関数呼出し規約の例：</a:t>
            </a:r>
            <a:br>
              <a:rPr lang="ja-JP" altLang="en-US" sz="3800" dirty="0" smtClean="0"/>
            </a:br>
            <a:r>
              <a:rPr lang="ja-JP" altLang="en-US" sz="3800" dirty="0" smtClean="0"/>
              <a:t>呼出される側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01813"/>
            <a:ext cx="8229600" cy="4722812"/>
          </a:xfrm>
          <a:noFill/>
        </p:spPr>
        <p:txBody>
          <a:bodyPr/>
          <a:lstStyle/>
          <a:p>
            <a:pPr eaLnBrk="1" hangingPunct="1"/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b="1" baseline="-25000" dirty="0" smtClean="0">
                <a:latin typeface="Courier New" pitchFamily="49" charset="0"/>
              </a:rPr>
              <a:t>0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の指すクロージャから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自由変数の値を取り出す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（自由変数がある場合）</a:t>
            </a:r>
          </a:p>
          <a:p>
            <a:pPr eaLnBrk="1" hangingPunct="1"/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b="1" baseline="-25000" dirty="0" smtClean="0">
                <a:latin typeface="Courier New" pitchFamily="49" charset="0"/>
              </a:rPr>
              <a:t>1</a:t>
            </a:r>
            <a:r>
              <a:rPr lang="ja-JP" altLang="en-US" dirty="0" err="1" smtClean="0"/>
              <a:t>、</a:t>
            </a:r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b="1" baseline="-25000" dirty="0" smtClean="0">
                <a:latin typeface="Courier New" pitchFamily="49" charset="0"/>
              </a:rPr>
              <a:t>2</a:t>
            </a:r>
            <a:r>
              <a:rPr lang="ja-JP" altLang="en-US" dirty="0" err="1" smtClean="0"/>
              <a:t>、</a:t>
            </a:r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b="1" baseline="-25000" dirty="0" smtClean="0">
                <a:latin typeface="Courier New" pitchFamily="49" charset="0"/>
              </a:rPr>
              <a:t>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… </a:t>
            </a:r>
            <a:r>
              <a:rPr lang="ja-JP" altLang="en-US" dirty="0" smtClean="0"/>
              <a:t>を引数として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関数本体を実行する</a:t>
            </a:r>
          </a:p>
          <a:p>
            <a:pPr eaLnBrk="1" hangingPunct="1"/>
            <a:r>
              <a:rPr lang="ja-JP" altLang="en-US" dirty="0" smtClean="0"/>
              <a:t>返り値を </a:t>
            </a:r>
            <a:r>
              <a:rPr lang="en-US" altLang="ja-JP" b="1" dirty="0" smtClean="0">
                <a:latin typeface="Courier New" pitchFamily="49" charset="0"/>
              </a:rPr>
              <a:t>R</a:t>
            </a:r>
            <a:r>
              <a:rPr lang="en-US" altLang="ja-JP" b="1" baseline="-25000" dirty="0" smtClean="0">
                <a:latin typeface="Courier New" pitchFamily="49" charset="0"/>
              </a:rPr>
              <a:t>1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に入れる</a:t>
            </a:r>
          </a:p>
          <a:p>
            <a:pPr eaLnBrk="1" hangingPunct="1"/>
            <a:r>
              <a:rPr lang="en-US" altLang="ja-JP" b="1" dirty="0" err="1" smtClean="0">
                <a:latin typeface="Courier New" pitchFamily="49" charset="0"/>
              </a:rPr>
              <a:t>R</a:t>
            </a:r>
            <a:r>
              <a:rPr lang="en-US" altLang="ja-JP" b="1" baseline="-25000" dirty="0" err="1" smtClean="0">
                <a:latin typeface="Courier New" pitchFamily="49" charset="0"/>
              </a:rPr>
              <a:t>ret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にジャンプする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sz="3800" smtClean="0"/>
              <a:t>レジスタの使い方の例：</a:t>
            </a:r>
            <a:br>
              <a:rPr lang="ja-JP" altLang="en-US" sz="3800" smtClean="0"/>
            </a:br>
            <a:r>
              <a:rPr lang="en-US" altLang="ja-JP" sz="3800" smtClean="0"/>
              <a:t>SPARC </a:t>
            </a:r>
            <a:r>
              <a:rPr lang="ja-JP" altLang="en-US" sz="3800" smtClean="0"/>
              <a:t>アーキテクチャなら</a:t>
            </a:r>
            <a:r>
              <a:rPr lang="en-US" altLang="ja-JP" sz="3800" smtClean="0"/>
              <a:t>…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1017588" y="1614488"/>
            <a:ext cx="6834187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g0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不使用： 常に値が </a:t>
            </a:r>
            <a:r>
              <a:rPr lang="en-US" altLang="ja-JP" sz="2600">
                <a:latin typeface="ＭＳ Ｐゴシック" charset="-128"/>
              </a:rPr>
              <a:t>0 </a:t>
            </a:r>
            <a:r>
              <a:rPr lang="ja-JP" altLang="en-US" sz="2600">
                <a:latin typeface="ＭＳ Ｐゴシック" charset="-128"/>
              </a:rPr>
              <a:t>なので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g1</a:t>
            </a:r>
            <a:r>
              <a:rPr lang="ja-JP" altLang="en-US" sz="2600">
                <a:latin typeface="ＭＳ Ｐゴシック" charset="-128"/>
              </a:rPr>
              <a:t>～</a:t>
            </a:r>
            <a:r>
              <a:rPr lang="en-US" altLang="ja-JP" sz="2600" b="1">
                <a:latin typeface="Courier New" pitchFamily="49" charset="0"/>
              </a:rPr>
              <a:t>g7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不使用： ライブラリの都合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o0</a:t>
            </a:r>
            <a:r>
              <a:rPr lang="ja-JP" altLang="en-US" sz="2600">
                <a:latin typeface="ＭＳ Ｐゴシック" charset="-128"/>
              </a:rPr>
              <a:t>～</a:t>
            </a:r>
            <a:r>
              <a:rPr lang="en-US" altLang="ja-JP" sz="2600" b="1">
                <a:latin typeface="Courier New" pitchFamily="49" charset="0"/>
              </a:rPr>
              <a:t>o4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一般レジスタとして使用 （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13</a:t>
            </a:r>
            <a:r>
              <a:rPr lang="ja-JP" altLang="en-US" sz="2600">
                <a:latin typeface="ＭＳ Ｐゴシック" charset="-128"/>
              </a:rPr>
              <a:t>～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17</a:t>
            </a:r>
            <a:r>
              <a:rPr lang="ja-JP" altLang="en-US" sz="2600">
                <a:latin typeface="ＭＳ Ｐゴシック" charset="-128"/>
              </a:rPr>
              <a:t>） 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o6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不使用： </a:t>
            </a:r>
            <a:r>
              <a:rPr lang="en-US" altLang="ja-JP" sz="2600">
                <a:latin typeface="ＭＳ Ｐゴシック" charset="-128"/>
              </a:rPr>
              <a:t>OS</a:t>
            </a:r>
            <a:r>
              <a:rPr lang="ja-JP" altLang="en-US" sz="2600">
                <a:latin typeface="ＭＳ Ｐゴシック" charset="-128"/>
              </a:rPr>
              <a:t>やデバッガのため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o5</a:t>
            </a:r>
            <a:r>
              <a:rPr lang="ja-JP" altLang="en-US" sz="2600">
                <a:latin typeface="ＭＳ Ｐゴシック" charset="-128"/>
              </a:rPr>
              <a:t>、</a:t>
            </a:r>
            <a:r>
              <a:rPr lang="en-US" altLang="ja-JP" sz="2600" b="1">
                <a:latin typeface="Courier New" pitchFamily="49" charset="0"/>
              </a:rPr>
              <a:t>o7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0</a:t>
            </a:r>
            <a:r>
              <a:rPr lang="ja-JP" altLang="en-US" sz="2600">
                <a:latin typeface="ＭＳ Ｐゴシック" charset="-128"/>
              </a:rPr>
              <a:t>、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ret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l0</a:t>
            </a:r>
            <a:r>
              <a:rPr lang="ja-JP" altLang="en-US" sz="2600">
                <a:latin typeface="ＭＳ Ｐゴシック" charset="-128"/>
              </a:rPr>
              <a:t>～</a:t>
            </a:r>
            <a:r>
              <a:rPr lang="en-US" altLang="ja-JP" sz="2600" b="1">
                <a:latin typeface="Courier New" pitchFamily="49" charset="0"/>
              </a:rPr>
              <a:t>l7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一般レジスタとして使用（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5</a:t>
            </a:r>
            <a:r>
              <a:rPr lang="ja-JP" altLang="en-US" sz="2600">
                <a:latin typeface="ＭＳ Ｐゴシック" charset="-128"/>
              </a:rPr>
              <a:t>～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12</a:t>
            </a:r>
            <a:r>
              <a:rPr lang="ja-JP" altLang="en-US" sz="2600">
                <a:latin typeface="ＭＳ Ｐゴシック" charset="-128"/>
              </a:rPr>
              <a:t>）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i0</a:t>
            </a:r>
            <a:r>
              <a:rPr lang="ja-JP" altLang="en-US" sz="2600">
                <a:latin typeface="ＭＳ Ｐゴシック" charset="-128"/>
              </a:rPr>
              <a:t>、</a:t>
            </a:r>
            <a:r>
              <a:rPr lang="en-US" altLang="ja-JP" sz="2600" b="1">
                <a:latin typeface="Courier New" pitchFamily="49" charset="0"/>
              </a:rPr>
              <a:t>i1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sp</a:t>
            </a:r>
            <a:r>
              <a:rPr lang="ja-JP" altLang="en-US" sz="2600">
                <a:latin typeface="ＭＳ Ｐゴシック" charset="-128"/>
              </a:rPr>
              <a:t>、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hp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i2</a:t>
            </a:r>
            <a:r>
              <a:rPr lang="ja-JP" altLang="en-US" sz="2600">
                <a:latin typeface="ＭＳ Ｐゴシック" charset="-128"/>
              </a:rPr>
              <a:t>～</a:t>
            </a:r>
            <a:r>
              <a:rPr lang="en-US" altLang="ja-JP" sz="2600" b="1">
                <a:latin typeface="Courier New" pitchFamily="49" charset="0"/>
              </a:rPr>
              <a:t>i5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一般レジスタとして使用（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1</a:t>
            </a:r>
            <a:r>
              <a:rPr lang="ja-JP" altLang="en-US" sz="2600">
                <a:latin typeface="ＭＳ Ｐゴシック" charset="-128"/>
              </a:rPr>
              <a:t>～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4</a:t>
            </a:r>
            <a:r>
              <a:rPr lang="ja-JP" altLang="en-US" sz="2600">
                <a:latin typeface="ＭＳ Ｐゴシック" charset="-128"/>
              </a:rPr>
              <a:t>）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i6</a:t>
            </a:r>
            <a:r>
              <a:rPr lang="ja-JP" altLang="en-US" sz="2600">
                <a:latin typeface="ＭＳ Ｐゴシック" charset="-128"/>
              </a:rPr>
              <a:t>、</a:t>
            </a:r>
            <a:r>
              <a:rPr lang="en-US" altLang="ja-JP" sz="2600" b="1">
                <a:latin typeface="Courier New" pitchFamily="49" charset="0"/>
              </a:rPr>
              <a:t>i7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不使用： </a:t>
            </a:r>
            <a:r>
              <a:rPr lang="en-US" altLang="ja-JP" sz="2600">
                <a:latin typeface="ＭＳ Ｐゴシック" charset="-128"/>
              </a:rPr>
              <a:t>OS</a:t>
            </a:r>
            <a:r>
              <a:rPr lang="ja-JP" altLang="en-US" sz="2600">
                <a:latin typeface="ＭＳ Ｐゴシック" charset="-128"/>
              </a:rPr>
              <a:t>やデバッガのため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365125" y="5876925"/>
            <a:ext cx="7910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ＭＳ Ｐゴシック" charset="-128"/>
              </a:rPr>
              <a:t>※ </a:t>
            </a:r>
            <a:r>
              <a:rPr lang="ja-JP" altLang="en-US" sz="2400">
                <a:latin typeface="ＭＳ Ｐゴシック" charset="-128"/>
              </a:rPr>
              <a:t>上は </a:t>
            </a:r>
            <a:r>
              <a:rPr lang="en-US" altLang="ja-JP" sz="2400">
                <a:latin typeface="ＭＳ Ｐゴシック" charset="-128"/>
              </a:rPr>
              <a:t>MinCaml </a:t>
            </a:r>
            <a:r>
              <a:rPr lang="ja-JP" altLang="en-US" sz="2400">
                <a:latin typeface="ＭＳ Ｐゴシック" charset="-128"/>
              </a:rPr>
              <a:t>での規約で、 標準の規約とは異なるので、</a:t>
            </a:r>
            <a:br>
              <a:rPr lang="ja-JP" altLang="en-US" sz="2400">
                <a:latin typeface="ＭＳ Ｐゴシック" charset="-128"/>
              </a:rPr>
            </a:br>
            <a:r>
              <a:rPr lang="ja-JP" altLang="en-US" sz="2400">
                <a:latin typeface="ＭＳ Ｐゴシック" charset="-128"/>
              </a:rPr>
              <a:t>　　</a:t>
            </a:r>
            <a:r>
              <a:rPr lang="en-US" altLang="ja-JP" sz="2400">
                <a:latin typeface="ＭＳ Ｐゴシック" charset="-128"/>
              </a:rPr>
              <a:t>main </a:t>
            </a:r>
            <a:r>
              <a:rPr lang="ja-JP" altLang="en-US" sz="2400">
                <a:latin typeface="ＭＳ Ｐゴシック" charset="-128"/>
              </a:rPr>
              <a:t>関数や外部関数にはスタブが要る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sz="3800" dirty="0" smtClean="0"/>
              <a:t>レジスタの使い方の例：</a:t>
            </a:r>
            <a:br>
              <a:rPr lang="ja-JP" altLang="en-US" sz="3800" dirty="0" smtClean="0"/>
            </a:br>
            <a:r>
              <a:rPr lang="en-US" altLang="ja-JP" sz="3800" dirty="0" smtClean="0"/>
              <a:t>PowerPC </a:t>
            </a:r>
            <a:r>
              <a:rPr lang="ja-JP" altLang="en-US" sz="3800" dirty="0" smtClean="0"/>
              <a:t>アーキテクチャなら</a:t>
            </a:r>
            <a:r>
              <a:rPr lang="en-US" altLang="ja-JP" sz="3800" dirty="0" smtClean="0"/>
              <a:t>…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019175" y="2420938"/>
            <a:ext cx="8040984" cy="193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 dirty="0" smtClean="0">
                <a:latin typeface="Courier New" pitchFamily="49" charset="0"/>
              </a:rPr>
              <a:t>r0	</a:t>
            </a:r>
            <a:r>
              <a:rPr lang="ja-JP" altLang="en-US" sz="2600" dirty="0" smtClean="0">
                <a:latin typeface="ＭＳ Ｐゴシック" charset="-128"/>
              </a:rPr>
              <a:t>不使用</a:t>
            </a:r>
            <a:r>
              <a:rPr lang="ja-JP" altLang="en-US" sz="2600" dirty="0">
                <a:latin typeface="ＭＳ Ｐゴシック" charset="-128"/>
              </a:rPr>
              <a:t>： 命令によっては値が </a:t>
            </a:r>
            <a:r>
              <a:rPr lang="en-US" altLang="ja-JP" sz="2600" dirty="0">
                <a:latin typeface="ＭＳ Ｐゴシック" charset="-128"/>
              </a:rPr>
              <a:t>0 </a:t>
            </a:r>
            <a:r>
              <a:rPr lang="ja-JP" altLang="en-US" sz="2600" dirty="0" err="1">
                <a:latin typeface="ＭＳ Ｐゴシック" charset="-128"/>
              </a:rPr>
              <a:t>なの</a:t>
            </a:r>
            <a:r>
              <a:rPr lang="ja-JP" altLang="en-US" sz="2600" dirty="0">
                <a:latin typeface="ＭＳ Ｐゴシック" charset="-128"/>
              </a:rPr>
              <a:t>で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 dirty="0" smtClean="0">
                <a:latin typeface="Courier New" pitchFamily="49" charset="0"/>
              </a:rPr>
              <a:t>r2</a:t>
            </a:r>
            <a:r>
              <a:rPr lang="ja-JP" altLang="en-US" sz="2600" dirty="0" smtClean="0">
                <a:latin typeface="ＭＳ Ｐゴシック" charset="-128"/>
              </a:rPr>
              <a:t> </a:t>
            </a:r>
            <a:r>
              <a:rPr lang="ja-JP" altLang="en-US" sz="2600" dirty="0" err="1" smtClean="0">
                <a:latin typeface="ＭＳ Ｐゴシック" charset="-128"/>
              </a:rPr>
              <a:t>、</a:t>
            </a:r>
            <a:r>
              <a:rPr lang="ja-JP" altLang="en-US" sz="2600" dirty="0" smtClean="0">
                <a:latin typeface="ＭＳ Ｐゴシック" charset="-128"/>
              </a:rPr>
              <a:t> </a:t>
            </a:r>
            <a:r>
              <a:rPr lang="en-US" altLang="ja-JP" sz="2600" b="1" dirty="0" smtClean="0">
                <a:latin typeface="Courier New" pitchFamily="49" charset="0"/>
              </a:rPr>
              <a:t>r5</a:t>
            </a:r>
            <a:r>
              <a:rPr lang="ja-JP" altLang="en-US" sz="2600" dirty="0" smtClean="0">
                <a:latin typeface="ＭＳ Ｐゴシック" charset="-128"/>
              </a:rPr>
              <a:t>～</a:t>
            </a:r>
            <a:r>
              <a:rPr lang="en-US" altLang="ja-JP" sz="2600" b="1" dirty="0" smtClean="0">
                <a:latin typeface="Courier New" pitchFamily="49" charset="0"/>
              </a:rPr>
              <a:t>r29</a:t>
            </a:r>
            <a:r>
              <a:rPr lang="en-US" altLang="ja-JP" sz="2600" dirty="0">
                <a:latin typeface="ＭＳ Ｐゴシック" charset="-128"/>
              </a:rPr>
              <a:t>	</a:t>
            </a:r>
            <a:r>
              <a:rPr lang="ja-JP" altLang="en-US" sz="2600" dirty="0" smtClean="0">
                <a:latin typeface="ＭＳ Ｐゴシック" charset="-128"/>
              </a:rPr>
              <a:t>一般</a:t>
            </a:r>
            <a:r>
              <a:rPr lang="ja-JP" altLang="en-US" sz="2600" dirty="0">
                <a:latin typeface="ＭＳ Ｐゴシック" charset="-128"/>
              </a:rPr>
              <a:t>レジスタとして使用 （</a:t>
            </a:r>
            <a:r>
              <a:rPr lang="en-US" altLang="ja-JP" sz="2600" b="1" dirty="0">
                <a:latin typeface="Courier New" pitchFamily="49" charset="0"/>
              </a:rPr>
              <a:t>R</a:t>
            </a:r>
            <a:r>
              <a:rPr lang="en-US" altLang="ja-JP" sz="2600" b="1" baseline="-25000" dirty="0">
                <a:latin typeface="Courier New" pitchFamily="49" charset="0"/>
              </a:rPr>
              <a:t>1</a:t>
            </a:r>
            <a:r>
              <a:rPr lang="ja-JP" altLang="en-US" sz="2600" dirty="0">
                <a:latin typeface="ＭＳ Ｐゴシック" charset="-128"/>
              </a:rPr>
              <a:t>～</a:t>
            </a:r>
            <a:r>
              <a:rPr lang="en-US" altLang="ja-JP" sz="2600" b="1" dirty="0" smtClean="0">
                <a:latin typeface="Courier New" pitchFamily="49" charset="0"/>
              </a:rPr>
              <a:t>R</a:t>
            </a:r>
            <a:r>
              <a:rPr lang="en-US" altLang="ja-JP" sz="2600" b="1" baseline="-25000" dirty="0" smtClean="0">
                <a:latin typeface="Courier New" pitchFamily="49" charset="0"/>
              </a:rPr>
              <a:t>26</a:t>
            </a:r>
            <a:r>
              <a:rPr lang="ja-JP" altLang="en-US" sz="2600" dirty="0" smtClean="0">
                <a:latin typeface="ＭＳ Ｐゴシック" charset="-128"/>
              </a:rPr>
              <a:t>） </a:t>
            </a:r>
            <a:endParaRPr lang="ja-JP" altLang="en-US" sz="2600" dirty="0">
              <a:latin typeface="ＭＳ Ｐゴシック" charset="-128"/>
            </a:endParaRP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 dirty="0">
                <a:latin typeface="Courier New" pitchFamily="49" charset="0"/>
              </a:rPr>
              <a:t>r30</a:t>
            </a:r>
            <a:r>
              <a:rPr lang="ja-JP" altLang="en-US" sz="2600" dirty="0" err="1">
                <a:latin typeface="ＭＳ Ｐゴシック" charset="-128"/>
              </a:rPr>
              <a:t>、</a:t>
            </a:r>
            <a:r>
              <a:rPr lang="en-US" altLang="ja-JP" sz="2600" b="1" dirty="0" err="1">
                <a:latin typeface="Courier New" pitchFamily="49" charset="0"/>
              </a:rPr>
              <a:t>lr</a:t>
            </a:r>
            <a:r>
              <a:rPr lang="en-US" altLang="ja-JP" sz="2600" dirty="0">
                <a:latin typeface="ＭＳ Ｐゴシック" charset="-128"/>
              </a:rPr>
              <a:t>	</a:t>
            </a:r>
            <a:r>
              <a:rPr lang="en-US" altLang="ja-JP" sz="2600" b="1" dirty="0">
                <a:latin typeface="Courier New" pitchFamily="49" charset="0"/>
              </a:rPr>
              <a:t>R</a:t>
            </a:r>
            <a:r>
              <a:rPr lang="en-US" altLang="ja-JP" sz="2600" b="1" baseline="-25000" dirty="0">
                <a:latin typeface="Courier New" pitchFamily="49" charset="0"/>
              </a:rPr>
              <a:t>0</a:t>
            </a:r>
            <a:r>
              <a:rPr lang="ja-JP" altLang="en-US" sz="2600" dirty="0" err="1">
                <a:latin typeface="ＭＳ Ｐゴシック" charset="-128"/>
              </a:rPr>
              <a:t>、</a:t>
            </a:r>
            <a:r>
              <a:rPr lang="en-US" altLang="ja-JP" sz="2600" b="1" dirty="0" err="1">
                <a:latin typeface="Courier New" pitchFamily="49" charset="0"/>
              </a:rPr>
              <a:t>R</a:t>
            </a:r>
            <a:r>
              <a:rPr lang="en-US" altLang="ja-JP" sz="2600" b="1" baseline="-25000" dirty="0" err="1">
                <a:latin typeface="Courier New" pitchFamily="49" charset="0"/>
              </a:rPr>
              <a:t>ret</a:t>
            </a:r>
            <a:endParaRPr lang="en-US" altLang="ja-JP" sz="2600" b="1" dirty="0">
              <a:latin typeface="Courier New" pitchFamily="49" charset="0"/>
            </a:endParaRP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 dirty="0" smtClean="0">
                <a:latin typeface="Courier New" pitchFamily="49" charset="0"/>
              </a:rPr>
              <a:t>r3</a:t>
            </a:r>
            <a:r>
              <a:rPr lang="ja-JP" altLang="en-US" sz="2600" dirty="0" err="1" smtClean="0">
                <a:latin typeface="ＭＳ Ｐゴシック" charset="-128"/>
              </a:rPr>
              <a:t>、</a:t>
            </a:r>
            <a:r>
              <a:rPr lang="en-US" altLang="ja-JP" sz="2600" b="1" dirty="0" smtClean="0">
                <a:latin typeface="Courier New" pitchFamily="49" charset="0"/>
              </a:rPr>
              <a:t>r4</a:t>
            </a:r>
            <a:r>
              <a:rPr lang="en-US" altLang="ja-JP" sz="2600" dirty="0">
                <a:latin typeface="ＭＳ Ｐゴシック" charset="-128"/>
              </a:rPr>
              <a:t>	</a:t>
            </a:r>
            <a:r>
              <a:rPr lang="en-US" altLang="ja-JP" sz="2600" b="1" dirty="0" err="1">
                <a:latin typeface="Courier New" pitchFamily="49" charset="0"/>
              </a:rPr>
              <a:t>R</a:t>
            </a:r>
            <a:r>
              <a:rPr lang="en-US" altLang="ja-JP" sz="2600" b="1" baseline="-25000" dirty="0" err="1">
                <a:latin typeface="Courier New" pitchFamily="49" charset="0"/>
              </a:rPr>
              <a:t>sp</a:t>
            </a:r>
            <a:r>
              <a:rPr lang="ja-JP" altLang="en-US" sz="2600" dirty="0" err="1">
                <a:latin typeface="ＭＳ Ｐゴシック" charset="-128"/>
              </a:rPr>
              <a:t>、</a:t>
            </a:r>
            <a:r>
              <a:rPr lang="en-US" altLang="ja-JP" sz="2600" b="1" dirty="0" err="1">
                <a:latin typeface="Courier New" pitchFamily="49" charset="0"/>
              </a:rPr>
              <a:t>R</a:t>
            </a:r>
            <a:r>
              <a:rPr lang="en-US" altLang="ja-JP" sz="2600" b="1" baseline="-25000" dirty="0" err="1">
                <a:latin typeface="Courier New" pitchFamily="49" charset="0"/>
              </a:rPr>
              <a:t>hp</a:t>
            </a:r>
            <a:endParaRPr lang="en-US" altLang="ja-JP" sz="2600" b="1" baseline="-25000" dirty="0">
              <a:latin typeface="Courier New" pitchFamily="49" charset="0"/>
            </a:endParaRP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65125" y="5891213"/>
            <a:ext cx="7556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ＭＳ Ｐゴシック" charset="-128"/>
              </a:rPr>
              <a:t>※ </a:t>
            </a:r>
            <a:r>
              <a:rPr lang="ja-JP" altLang="en-US" sz="2400">
                <a:latin typeface="ＭＳ Ｐゴシック" charset="-128"/>
              </a:rPr>
              <a:t>これも標準とは異なるので、</a:t>
            </a:r>
            <a:r>
              <a:rPr lang="en-US" altLang="ja-JP" sz="2400">
                <a:latin typeface="ＭＳ Ｐゴシック" charset="-128"/>
              </a:rPr>
              <a:t>main </a:t>
            </a:r>
            <a:r>
              <a:rPr lang="ja-JP" altLang="en-US" sz="2400">
                <a:latin typeface="ＭＳ Ｐゴシック" charset="-128"/>
              </a:rPr>
              <a:t>関数や外部関数には</a:t>
            </a:r>
          </a:p>
          <a:p>
            <a:r>
              <a:rPr lang="ja-JP" altLang="en-US" sz="2400">
                <a:latin typeface="ＭＳ Ｐゴシック" charset="-128"/>
              </a:rPr>
              <a:t>　　スタブが要る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sz="3800" smtClean="0"/>
              <a:t>レジスタの使い方の例：</a:t>
            </a:r>
            <a:br>
              <a:rPr lang="ja-JP" altLang="en-US" sz="3800" smtClean="0"/>
            </a:br>
            <a:r>
              <a:rPr lang="en-US" altLang="ja-JP" sz="3800" smtClean="0"/>
              <a:t>POWER </a:t>
            </a:r>
            <a:r>
              <a:rPr lang="ja-JP" altLang="en-US" sz="3800" smtClean="0"/>
              <a:t>アーキテクチャなら</a:t>
            </a:r>
            <a:r>
              <a:rPr lang="en-US" altLang="ja-JP" sz="3800" smtClean="0"/>
              <a:t>…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019175" y="2420938"/>
            <a:ext cx="71628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r0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不使用： 命令によっては値が </a:t>
            </a:r>
            <a:r>
              <a:rPr lang="en-US" altLang="ja-JP" sz="2600">
                <a:latin typeface="ＭＳ Ｐゴシック" charset="-128"/>
              </a:rPr>
              <a:t>0 </a:t>
            </a:r>
            <a:r>
              <a:rPr lang="ja-JP" altLang="en-US" sz="2600">
                <a:latin typeface="ＭＳ Ｐゴシック" charset="-128"/>
              </a:rPr>
              <a:t>なので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r2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不使用： ライブラリの都合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r3</a:t>
            </a:r>
            <a:r>
              <a:rPr lang="ja-JP" altLang="en-US" sz="2600">
                <a:latin typeface="ＭＳ Ｐゴシック" charset="-128"/>
              </a:rPr>
              <a:t>～</a:t>
            </a:r>
            <a:r>
              <a:rPr lang="en-US" altLang="ja-JP" sz="2600" b="1">
                <a:latin typeface="Courier New" pitchFamily="49" charset="0"/>
              </a:rPr>
              <a:t>r29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ja-JP" altLang="en-US" sz="2600">
                <a:latin typeface="ＭＳ Ｐゴシック" charset="-128"/>
              </a:rPr>
              <a:t>一般レジスタとして使用 （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1</a:t>
            </a:r>
            <a:r>
              <a:rPr lang="ja-JP" altLang="en-US" sz="2600">
                <a:latin typeface="ＭＳ Ｐゴシック" charset="-128"/>
              </a:rPr>
              <a:t>～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27</a:t>
            </a:r>
            <a:r>
              <a:rPr lang="ja-JP" altLang="en-US" sz="2600">
                <a:latin typeface="ＭＳ Ｐゴシック" charset="-128"/>
              </a:rPr>
              <a:t>） </a:t>
            </a: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r30</a:t>
            </a:r>
            <a:r>
              <a:rPr lang="ja-JP" altLang="en-US" sz="2600">
                <a:latin typeface="ＭＳ Ｐゴシック" charset="-128"/>
              </a:rPr>
              <a:t>、</a:t>
            </a:r>
            <a:r>
              <a:rPr lang="en-US" altLang="ja-JP" sz="2600" b="1">
                <a:latin typeface="Courier New" pitchFamily="49" charset="0"/>
              </a:rPr>
              <a:t>lr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0</a:t>
            </a:r>
            <a:r>
              <a:rPr lang="ja-JP" altLang="en-US" sz="2600">
                <a:latin typeface="ＭＳ Ｐゴシック" charset="-128"/>
              </a:rPr>
              <a:t>、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ret</a:t>
            </a:r>
            <a:endParaRPr lang="en-US" altLang="ja-JP" sz="2600" b="1">
              <a:latin typeface="Courier New" pitchFamily="49" charset="0"/>
            </a:endParaRPr>
          </a:p>
          <a:p>
            <a:pPr>
              <a:lnSpc>
                <a:spcPct val="115000"/>
              </a:lnSpc>
              <a:tabLst>
                <a:tab pos="1619250" algn="l"/>
              </a:tabLst>
            </a:pPr>
            <a:r>
              <a:rPr lang="en-US" altLang="ja-JP" sz="2600" b="1">
                <a:latin typeface="Courier New" pitchFamily="49" charset="0"/>
              </a:rPr>
              <a:t>r1</a:t>
            </a:r>
            <a:r>
              <a:rPr lang="ja-JP" altLang="en-US" sz="2600">
                <a:latin typeface="ＭＳ Ｐゴシック" charset="-128"/>
              </a:rPr>
              <a:t>、</a:t>
            </a:r>
            <a:r>
              <a:rPr lang="en-US" altLang="ja-JP" sz="2600" b="1">
                <a:latin typeface="Courier New" pitchFamily="49" charset="0"/>
              </a:rPr>
              <a:t>r31</a:t>
            </a:r>
            <a:r>
              <a:rPr lang="en-US" altLang="ja-JP" sz="2600">
                <a:latin typeface="ＭＳ Ｐゴシック" charset="-128"/>
              </a:rPr>
              <a:t>	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sp</a:t>
            </a:r>
            <a:r>
              <a:rPr lang="ja-JP" altLang="en-US" sz="2600">
                <a:latin typeface="ＭＳ Ｐゴシック" charset="-128"/>
              </a:rPr>
              <a:t>、</a:t>
            </a:r>
            <a:r>
              <a:rPr lang="en-US" altLang="ja-JP" sz="2600" b="1">
                <a:latin typeface="Courier New" pitchFamily="49" charset="0"/>
              </a:rPr>
              <a:t>R</a:t>
            </a:r>
            <a:r>
              <a:rPr lang="en-US" altLang="ja-JP" sz="2600" b="1" baseline="-25000">
                <a:latin typeface="Courier New" pitchFamily="49" charset="0"/>
              </a:rPr>
              <a:t>hp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65125" y="5891213"/>
            <a:ext cx="7556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ＭＳ Ｐゴシック" charset="-128"/>
              </a:rPr>
              <a:t>※ </a:t>
            </a:r>
            <a:r>
              <a:rPr lang="ja-JP" altLang="en-US" sz="2400">
                <a:latin typeface="ＭＳ Ｐゴシック" charset="-128"/>
              </a:rPr>
              <a:t>これも標準とは異なるので、</a:t>
            </a:r>
            <a:r>
              <a:rPr lang="en-US" altLang="ja-JP" sz="2400">
                <a:latin typeface="ＭＳ Ｐゴシック" charset="-128"/>
              </a:rPr>
              <a:t>main </a:t>
            </a:r>
            <a:r>
              <a:rPr lang="ja-JP" altLang="en-US" sz="2400">
                <a:latin typeface="ＭＳ Ｐゴシック" charset="-128"/>
              </a:rPr>
              <a:t>関数や外部関数には</a:t>
            </a:r>
          </a:p>
          <a:p>
            <a:r>
              <a:rPr lang="ja-JP" altLang="en-US" sz="2400">
                <a:latin typeface="ＭＳ Ｐゴシック" charset="-128"/>
              </a:rPr>
              <a:t>　　スタブが要る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sz="3800" smtClean="0"/>
              <a:t>callee-save register </a:t>
            </a:r>
            <a:r>
              <a:rPr lang="ja-JP" altLang="en-US" sz="3800" smtClean="0"/>
              <a:t>を</a:t>
            </a:r>
            <a:br>
              <a:rPr lang="ja-JP" altLang="en-US" sz="3800" smtClean="0"/>
            </a:br>
            <a:r>
              <a:rPr lang="ja-JP" altLang="en-US" sz="3800" smtClean="0"/>
              <a:t>導入する手もある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01813"/>
            <a:ext cx="8229600" cy="4722812"/>
          </a:xfrm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各レジスタを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caller </a:t>
            </a:r>
            <a:r>
              <a:rPr lang="ja-JP" altLang="en-US" dirty="0" smtClean="0"/>
              <a:t>側で保存・復元するか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callee</a:t>
            </a:r>
            <a:r>
              <a:rPr lang="en-US" altLang="ja-JP" dirty="0" smtClean="0"/>
              <a:t> </a:t>
            </a:r>
            <a:r>
              <a:rPr lang="ja-JP" altLang="en-US" dirty="0" smtClean="0"/>
              <a:t>側で保存・復元するかは規約しだい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特に小さい関数や </a:t>
            </a:r>
            <a:r>
              <a:rPr lang="en-US" altLang="ja-JP" dirty="0" smtClean="0"/>
              <a:t>leaf </a:t>
            </a:r>
            <a:r>
              <a:rPr lang="ja-JP" altLang="en-US" dirty="0" smtClean="0"/>
              <a:t>関数で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callee</a:t>
            </a:r>
            <a:r>
              <a:rPr lang="en-US" altLang="ja-JP" dirty="0" smtClean="0"/>
              <a:t>-save register </a:t>
            </a:r>
            <a:r>
              <a:rPr lang="ja-JP" altLang="en-US" dirty="0" smtClean="0"/>
              <a:t>の効果が出る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三つの共通課題のうち</a:t>
            </a:r>
            <a:r>
              <a:rPr lang="ja-JP" altLang="en-US" dirty="0" smtClean="0"/>
              <a:t>一つ</a:t>
            </a:r>
            <a:r>
              <a:rPr kumimoji="1" lang="ja-JP" altLang="en-US" dirty="0" smtClean="0"/>
              <a:t>以上を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解いてください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 </a:t>
            </a:r>
            <a:r>
              <a:rPr lang="en-US" altLang="ja-JP" dirty="0" smtClean="0"/>
              <a:t>1</a:t>
            </a:r>
            <a:endParaRPr lang="ja-JP" alt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spcBef>
                <a:spcPts val="800"/>
              </a:spcBef>
            </a:pPr>
            <a:r>
              <a:rPr lang="ja-JP" altLang="en-US" dirty="0" smtClean="0"/>
              <a:t>自分たちのアーキテクチャの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関数呼出し規約を定義・説明せよ</a:t>
            </a:r>
            <a:endParaRPr lang="en-US" altLang="ja-JP" dirty="0" smtClean="0"/>
          </a:p>
          <a:p>
            <a:pPr>
              <a:spcBef>
                <a:spcPts val="800"/>
              </a:spcBef>
            </a:pPr>
            <a:r>
              <a:rPr lang="ja-JP" altLang="en-US" dirty="0" smtClean="0"/>
              <a:t>また他のアーキテクチャについて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関数呼び出し規約がどうなっているか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調べて述べよ</a:t>
            </a:r>
            <a:endParaRPr lang="en-US" altLang="ja-JP" dirty="0" smtClean="0"/>
          </a:p>
          <a:p>
            <a:pPr lvl="1">
              <a:spcBef>
                <a:spcPts val="800"/>
              </a:spcBef>
            </a:pPr>
            <a:r>
              <a:rPr lang="ja-JP" altLang="en-US" dirty="0" smtClean="0"/>
              <a:t>少なくとも</a:t>
            </a:r>
            <a:r>
              <a:rPr lang="en-US" altLang="ja-JP" dirty="0" smtClean="0"/>
              <a:t> 2 </a:t>
            </a:r>
            <a:r>
              <a:rPr lang="ja-JP" altLang="en-US" dirty="0" smtClean="0"/>
              <a:t>つ以上の種類について調べること</a:t>
            </a:r>
            <a:endParaRPr lang="en-US" altLang="ja-JP" dirty="0" smtClean="0"/>
          </a:p>
          <a:p>
            <a:pPr lvl="2">
              <a:spcBef>
                <a:spcPts val="800"/>
              </a:spcBef>
            </a:pPr>
            <a:r>
              <a:rPr lang="ja-JP" altLang="en-US" dirty="0" smtClean="0"/>
              <a:t>既存の </a:t>
            </a:r>
            <a:r>
              <a:rPr lang="en-US" altLang="ja-JP" dirty="0" smtClean="0"/>
              <a:t>CPU</a:t>
            </a:r>
            <a:r>
              <a:rPr lang="ja-JP" altLang="en-US" dirty="0" smtClean="0"/>
              <a:t> アーキテクチャ </a:t>
            </a:r>
            <a:r>
              <a:rPr lang="en-US" altLang="ja-JP" dirty="0" smtClean="0"/>
              <a:t>(Itanium, ARM, etc.) </a:t>
            </a:r>
            <a:r>
              <a:rPr lang="ja-JP" altLang="en-US" dirty="0" smtClean="0"/>
              <a:t>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他の班のアーキテクチャでもよい</a:t>
            </a:r>
            <a:endParaRPr lang="en-US" altLang="ja-JP" dirty="0" smtClean="0"/>
          </a:p>
          <a:p>
            <a:pPr eaLnBrk="1" hangingPunct="1">
              <a:spcBef>
                <a:spcPts val="800"/>
              </a:spcBef>
            </a:pPr>
            <a:r>
              <a:rPr lang="ja-JP" altLang="en-US" dirty="0" smtClean="0"/>
              <a:t>以上少なくとも</a:t>
            </a:r>
            <a:r>
              <a:rPr lang="en-US" altLang="ja-JP" dirty="0" smtClean="0"/>
              <a:t> 3 </a:t>
            </a:r>
            <a:r>
              <a:rPr lang="ja-JP" altLang="en-US" dirty="0" smtClean="0"/>
              <a:t>つの関数呼出し規約について比較し類似点・相違点・利害得失等を論ぜよ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 </a:t>
            </a:r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53136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クロージャ変換後の中間コードに含まれる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ネストしたタプルの平坦化を実装せよ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  <a:p>
            <a:pPr lvl="2"/>
            <a:r>
              <a:rPr lang="en-US" altLang="en-US" dirty="0" smtClean="0"/>
              <a:t>a </a:t>
            </a:r>
            <a:r>
              <a:rPr lang="ja-JP" altLang="en-US" dirty="0" smtClean="0"/>
              <a:t>がアクセスされる箇所で注意が必要</a:t>
            </a:r>
            <a:endParaRPr lang="en-US" altLang="en-US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1520" y="3068960"/>
            <a:ext cx="3586151" cy="1292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 smtClean="0">
                <a:latin typeface="Courier New" pitchFamily="49" charset="0"/>
              </a:rPr>
              <a:t>let a =</a:t>
            </a:r>
            <a:br>
              <a:rPr lang="en-US" altLang="ja-JP" sz="2600" b="1" dirty="0" smtClean="0">
                <a:latin typeface="Courier New" pitchFamily="49" charset="0"/>
              </a:rPr>
            </a:br>
            <a:r>
              <a:rPr lang="en-US" altLang="ja-JP" sz="2600" b="1" dirty="0" smtClean="0">
                <a:latin typeface="Courier New" pitchFamily="49" charset="0"/>
              </a:rPr>
              <a:t>   (1, (2, 3)) in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...</a:t>
            </a:r>
            <a:endParaRPr lang="en-US" altLang="ja-JP" sz="2600" b="1" dirty="0">
              <a:latin typeface="Courier New" pitchFamily="49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78337" y="3068960"/>
            <a:ext cx="3586151" cy="1292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600" b="1" dirty="0">
                <a:latin typeface="Courier New" pitchFamily="49" charset="0"/>
              </a:rPr>
              <a:t>l</a:t>
            </a:r>
            <a:r>
              <a:rPr lang="en-US" altLang="ja-JP" sz="2600" b="1" dirty="0" smtClean="0">
                <a:latin typeface="Courier New" pitchFamily="49" charset="0"/>
              </a:rPr>
              <a:t>et a =</a:t>
            </a:r>
          </a:p>
          <a:p>
            <a:r>
              <a:rPr lang="en-US" altLang="ja-JP" sz="2600" b="1" dirty="0">
                <a:latin typeface="Courier New" pitchFamily="49" charset="0"/>
              </a:rPr>
              <a:t> </a:t>
            </a:r>
            <a:r>
              <a:rPr lang="en-US" altLang="ja-JP" sz="2600" b="1" dirty="0" smtClean="0">
                <a:latin typeface="Courier New" pitchFamily="49" charset="0"/>
              </a:rPr>
              <a:t>  (1, 2, 3) in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...</a:t>
            </a:r>
            <a:endParaRPr lang="en-US" altLang="ja-JP" sz="2600" b="1" dirty="0">
              <a:latin typeface="Courier New" pitchFamily="49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3923928" y="3501008"/>
            <a:ext cx="1368152" cy="64807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3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MinCaml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/>
              </a:rPr>
              <a:t> </a:t>
            </a:r>
            <a:r>
              <a:rPr kumimoji="1" lang="ja-JP" altLang="en-US" dirty="0" smtClean="0">
                <a:sym typeface="Wingdings"/>
              </a:rPr>
              <a:t>アセンブリ言語への道</a:t>
            </a:r>
            <a:r>
              <a:rPr kumimoji="1" lang="en-US" altLang="ja-JP" dirty="0" smtClean="0">
                <a:sym typeface="Wingdings"/>
              </a:rPr>
              <a:t>:</a:t>
            </a:r>
            <a:br>
              <a:rPr kumimoji="1" lang="en-US" altLang="ja-JP" dirty="0" smtClean="0">
                <a:sym typeface="Wingdings"/>
              </a:rPr>
            </a:br>
            <a:r>
              <a:rPr kumimoji="1" lang="ja-JP" altLang="en-US" dirty="0" smtClean="0"/>
              <a:t>前回までのあらすじ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K </a:t>
            </a:r>
            <a:r>
              <a:rPr kumimoji="1" lang="ja-JP" altLang="en-US" dirty="0" smtClean="0"/>
              <a:t>正規化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回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ja-JP" altLang="en-US" dirty="0" smtClean="0"/>
              <a:t>式の評価で現れる中間結果に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全て明示的に変数を束縛した</a:t>
            </a:r>
            <a:endParaRPr lang="en-US" altLang="ja-JP" dirty="0"/>
          </a:p>
          <a:p>
            <a:pPr lvl="4"/>
            <a:r>
              <a:rPr kumimoji="1" lang="ja-JP" altLang="en-US" dirty="0" smtClean="0"/>
              <a:t>ついでに幾つかの最適化を行った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クロージャ変換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回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ja-JP" altLang="en-US" dirty="0" smtClean="0"/>
              <a:t>ネストした関数定義を平らにした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7366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 </a:t>
            </a:r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53136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クロージャ変換後の中間コードに含まれる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タプル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や配列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の生成を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不要なら削除するような最適化を実装せよ</a:t>
            </a:r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pPr lvl="2"/>
            <a:r>
              <a:rPr lang="en-US" altLang="ja-JP" dirty="0" smtClean="0"/>
              <a:t>a </a:t>
            </a:r>
            <a:r>
              <a:rPr lang="ja-JP" altLang="en-US" dirty="0" smtClean="0"/>
              <a:t>が関数の引数や返り値に含まれるときや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配列に代入されるときには注意が必要</a:t>
            </a:r>
            <a:endParaRPr lang="en-US" altLang="ja-JP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1520" y="3429000"/>
            <a:ext cx="3586151" cy="16927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 smtClean="0">
                <a:latin typeface="Courier New" pitchFamily="49" charset="0"/>
              </a:rPr>
              <a:t>let a = (1, 2) in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...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let (x, y) = a in</a:t>
            </a:r>
            <a:br>
              <a:rPr lang="en-US" altLang="ja-JP" sz="2600" b="1" dirty="0" smtClean="0">
                <a:latin typeface="Courier New" pitchFamily="49" charset="0"/>
              </a:rPr>
            </a:br>
            <a:r>
              <a:rPr lang="en-US" altLang="ja-JP" sz="2600" b="1" dirty="0" smtClean="0">
                <a:latin typeface="Courier New" pitchFamily="49" charset="0"/>
              </a:rPr>
              <a:t>...</a:t>
            </a:r>
            <a:endParaRPr lang="en-US" altLang="ja-JP" sz="2600" b="1" dirty="0">
              <a:latin typeface="Courier New" pitchFamily="49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78337" y="3429000"/>
            <a:ext cx="3586151" cy="16927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600" b="1" dirty="0" smtClean="0">
                <a:latin typeface="Courier New" pitchFamily="49" charset="0"/>
              </a:rPr>
              <a:t>let x = 1 in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let y = 2 in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...</a:t>
            </a:r>
            <a:br>
              <a:rPr lang="en-US" altLang="ja-JP" sz="2600" b="1" dirty="0" smtClean="0">
                <a:latin typeface="Courier New" pitchFamily="49" charset="0"/>
              </a:rPr>
            </a:br>
            <a:r>
              <a:rPr lang="en-US" altLang="ja-JP" sz="2600" b="1" dirty="0" smtClean="0">
                <a:latin typeface="Courier New" pitchFamily="49" charset="0"/>
              </a:rPr>
              <a:t>...</a:t>
            </a:r>
            <a:endParaRPr lang="en-US" altLang="ja-JP" sz="2600" b="1" dirty="0">
              <a:latin typeface="Courier New" pitchFamily="49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3923928" y="3861048"/>
            <a:ext cx="1368152" cy="64807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課題</a:t>
            </a:r>
            <a:r>
              <a:rPr lang="en-US" altLang="ja-JP" dirty="0"/>
              <a:t>3</a:t>
            </a:r>
            <a:r>
              <a:rPr kumimoji="1" lang="ja-JP" altLang="en-US" dirty="0" smtClean="0"/>
              <a:t>をよりまじめに解くためのヒント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関数の引数のタプルを扱う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関数の</a:t>
            </a:r>
            <a:r>
              <a:rPr lang="ja-JP" altLang="en-US" dirty="0" smtClean="0"/>
              <a:t>引数を展開したものを用意することで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対応できる</a:t>
            </a:r>
            <a:endParaRPr kumimoji="1" lang="ja-JP" alt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1520" y="2952234"/>
            <a:ext cx="2993127" cy="24929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 smtClean="0">
                <a:latin typeface="Courier New" pitchFamily="49" charset="0"/>
              </a:rPr>
              <a:t>let rec f a =</a:t>
            </a:r>
          </a:p>
          <a:p>
            <a:r>
              <a:rPr lang="en-US" altLang="ja-JP" sz="2600" b="1" dirty="0">
                <a:latin typeface="Courier New" pitchFamily="49" charset="0"/>
              </a:rPr>
              <a:t> </a:t>
            </a:r>
            <a:r>
              <a:rPr lang="en-US" altLang="ja-JP" sz="2600" b="1" dirty="0" smtClean="0">
                <a:latin typeface="Courier New" pitchFamily="49" charset="0"/>
              </a:rPr>
              <a:t> let (x, y) =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    a in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  ...</a:t>
            </a:r>
          </a:p>
          <a:p>
            <a:r>
              <a:rPr lang="en-US" altLang="ja-JP" sz="2600" b="1" dirty="0">
                <a:latin typeface="Courier New" pitchFamily="49" charset="0"/>
              </a:rPr>
              <a:t>i</a:t>
            </a:r>
            <a:r>
              <a:rPr lang="en-US" altLang="ja-JP" sz="2600" b="1" dirty="0" smtClean="0">
                <a:latin typeface="Courier New" pitchFamily="49" charset="0"/>
              </a:rPr>
              <a:t>n f (1, 2)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...</a:t>
            </a:r>
            <a:endParaRPr lang="en-US" altLang="ja-JP" sz="2600" b="1" dirty="0">
              <a:latin typeface="Courier New" pitchFamily="49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104263" y="2952234"/>
            <a:ext cx="3788217" cy="24929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 smtClean="0">
                <a:latin typeface="Courier New" pitchFamily="49" charset="0"/>
              </a:rPr>
              <a:t>let rec f’ x’ y’ =</a:t>
            </a:r>
          </a:p>
          <a:p>
            <a:r>
              <a:rPr lang="en-US" altLang="ja-JP" sz="2600" b="1" dirty="0">
                <a:latin typeface="Courier New" pitchFamily="49" charset="0"/>
              </a:rPr>
              <a:t> </a:t>
            </a:r>
            <a:r>
              <a:rPr lang="en-US" altLang="ja-JP" sz="2600" b="1" dirty="0" smtClean="0">
                <a:latin typeface="Courier New" pitchFamily="49" charset="0"/>
              </a:rPr>
              <a:t> let (x, y) =</a:t>
            </a:r>
          </a:p>
          <a:p>
            <a:r>
              <a:rPr lang="en-US" altLang="ja-JP" sz="2600" b="1" dirty="0">
                <a:latin typeface="Courier New" pitchFamily="49" charset="0"/>
              </a:rPr>
              <a:t> </a:t>
            </a:r>
            <a:r>
              <a:rPr lang="en-US" altLang="ja-JP" sz="2600" b="1" dirty="0" smtClean="0">
                <a:latin typeface="Courier New" pitchFamily="49" charset="0"/>
              </a:rPr>
              <a:t>   (x’, y’) in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  ...</a:t>
            </a:r>
          </a:p>
          <a:p>
            <a:r>
              <a:rPr lang="en-US" altLang="ja-JP" sz="2600" b="1" dirty="0">
                <a:latin typeface="Courier New" pitchFamily="49" charset="0"/>
              </a:rPr>
              <a:t>i</a:t>
            </a:r>
            <a:r>
              <a:rPr lang="en-US" altLang="ja-JP" sz="2600" b="1" dirty="0" smtClean="0">
                <a:latin typeface="Courier New" pitchFamily="49" charset="0"/>
              </a:rPr>
              <a:t>n f’ 1 2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...</a:t>
            </a:r>
            <a:endParaRPr lang="en-US" altLang="ja-JP" sz="2600" b="1" dirty="0">
              <a:latin typeface="Courier New" pitchFamily="49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3419872" y="3861048"/>
            <a:ext cx="1512168" cy="64807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158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課題</a:t>
            </a:r>
            <a:r>
              <a:rPr lang="en-US" altLang="ja-JP" dirty="0"/>
              <a:t>3</a:t>
            </a:r>
            <a:r>
              <a:rPr kumimoji="1" lang="ja-JP" altLang="en-US" dirty="0" smtClean="0"/>
              <a:t>を</a:t>
            </a:r>
            <a:r>
              <a:rPr lang="ja-JP" altLang="en-US" dirty="0" smtClean="0"/>
              <a:t>より</a:t>
            </a:r>
            <a:r>
              <a:rPr lang="ja-JP" altLang="en-US" dirty="0"/>
              <a:t>まじめに解くため</a:t>
            </a:r>
            <a:r>
              <a:rPr kumimoji="1" lang="ja-JP" altLang="en-US" dirty="0" smtClean="0"/>
              <a:t>のヒント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配列中のタプルを扱う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配列の中にタプルを</a:t>
            </a:r>
            <a:r>
              <a:rPr lang="ja-JP" altLang="en-US" dirty="0" smtClean="0"/>
              <a:t>埋め込むこともできる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1115616" y="2492896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115616" y="3068960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115616" y="3645024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115616" y="4221088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115616" y="4797152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115616" y="5373216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1115616" y="5949280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1115616" y="6525344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2" name="右矢印 11"/>
          <p:cNvSpPr/>
          <p:nvPr/>
        </p:nvSpPr>
        <p:spPr>
          <a:xfrm>
            <a:off x="4644008" y="3861048"/>
            <a:ext cx="1512168" cy="64807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1240" y="22048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配列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596336" y="22048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配列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2339752" y="270892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2915816" y="270892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3491880" y="270892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2339752" y="357301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4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2915816" y="357301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3491880" y="357301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2339752" y="443711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7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2915816" y="443711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8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491880" y="443711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9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2339752" y="530120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/>
        </p:nvSpPr>
        <p:spPr>
          <a:xfrm>
            <a:off x="2915816" y="530120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11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/>
        </p:nvSpPr>
        <p:spPr>
          <a:xfrm>
            <a:off x="3491880" y="530120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12</a:t>
            </a:r>
            <a:endParaRPr kumimoji="1" lang="en-US" altLang="ja-JP" dirty="0" smtClean="0"/>
          </a:p>
        </p:txBody>
      </p:sp>
      <p:sp>
        <p:nvSpPr>
          <p:cNvPr id="35" name="正方形/長方形 34"/>
          <p:cNvSpPr/>
          <p:nvPr/>
        </p:nvSpPr>
        <p:spPr>
          <a:xfrm>
            <a:off x="2339752" y="616530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13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2915816" y="616530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14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3491880" y="616530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15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232262" y="2276872"/>
            <a:ext cx="827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タプル</a:t>
            </a:r>
            <a:endParaRPr kumimoji="1" lang="ja-JP" altLang="en-US" dirty="0"/>
          </a:p>
        </p:txBody>
      </p:sp>
      <p:cxnSp>
        <p:nvCxnSpPr>
          <p:cNvPr id="40" name="直線矢印コネクタ 39"/>
          <p:cNvCxnSpPr>
            <a:endCxn id="23" idx="1"/>
          </p:cNvCxnSpPr>
          <p:nvPr/>
        </p:nvCxnSpPr>
        <p:spPr>
          <a:xfrm>
            <a:off x="1403648" y="2780928"/>
            <a:ext cx="936104" cy="216024"/>
          </a:xfrm>
          <a:prstGeom prst="straightConnector1">
            <a:avLst/>
          </a:prstGeom>
          <a:ln w="57150" cmpd="sng">
            <a:headEnd type="oval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endCxn id="26" idx="1"/>
          </p:cNvCxnSpPr>
          <p:nvPr/>
        </p:nvCxnSpPr>
        <p:spPr>
          <a:xfrm>
            <a:off x="1403648" y="3356992"/>
            <a:ext cx="936104" cy="504056"/>
          </a:xfrm>
          <a:prstGeom prst="straightConnector1">
            <a:avLst/>
          </a:prstGeom>
          <a:ln w="57150" cmpd="sng">
            <a:headEnd type="oval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endCxn id="29" idx="1"/>
          </p:cNvCxnSpPr>
          <p:nvPr/>
        </p:nvCxnSpPr>
        <p:spPr>
          <a:xfrm>
            <a:off x="1403648" y="3933056"/>
            <a:ext cx="936104" cy="792088"/>
          </a:xfrm>
          <a:prstGeom prst="straightConnector1">
            <a:avLst/>
          </a:prstGeom>
          <a:ln w="57150" cmpd="sng">
            <a:headEnd type="oval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>
            <a:endCxn id="32" idx="1"/>
          </p:cNvCxnSpPr>
          <p:nvPr/>
        </p:nvCxnSpPr>
        <p:spPr>
          <a:xfrm>
            <a:off x="1403648" y="4509120"/>
            <a:ext cx="936104" cy="1080120"/>
          </a:xfrm>
          <a:prstGeom prst="straightConnector1">
            <a:avLst/>
          </a:prstGeom>
          <a:ln w="57150" cmpd="sng">
            <a:headEnd type="oval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endCxn id="35" idx="1"/>
          </p:cNvCxnSpPr>
          <p:nvPr/>
        </p:nvCxnSpPr>
        <p:spPr>
          <a:xfrm>
            <a:off x="1403648" y="5085184"/>
            <a:ext cx="936104" cy="1368152"/>
          </a:xfrm>
          <a:prstGeom prst="straightConnector1">
            <a:avLst/>
          </a:prstGeom>
          <a:ln w="57150" cmpd="sng">
            <a:headEnd type="oval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endCxn id="52" idx="1"/>
          </p:cNvCxnSpPr>
          <p:nvPr/>
        </p:nvCxnSpPr>
        <p:spPr>
          <a:xfrm>
            <a:off x="1403648" y="5661248"/>
            <a:ext cx="936104" cy="1656184"/>
          </a:xfrm>
          <a:prstGeom prst="straightConnector1">
            <a:avLst/>
          </a:prstGeom>
          <a:ln w="57150" cmpd="sng">
            <a:headEnd type="oval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2339752" y="702940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16</a:t>
            </a:r>
            <a:endParaRPr kumimoji="1" lang="en-US" altLang="ja-JP" dirty="0" smtClean="0"/>
          </a:p>
        </p:txBody>
      </p:sp>
      <p:sp>
        <p:nvSpPr>
          <p:cNvPr id="53" name="正方形/長方形 52"/>
          <p:cNvSpPr/>
          <p:nvPr/>
        </p:nvSpPr>
        <p:spPr>
          <a:xfrm>
            <a:off x="2915816" y="702940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17</a:t>
            </a:r>
            <a:endParaRPr kumimoji="1" lang="en-US" altLang="ja-JP" dirty="0" smtClean="0"/>
          </a:p>
        </p:txBody>
      </p:sp>
      <p:sp>
        <p:nvSpPr>
          <p:cNvPr id="54" name="正方形/長方形 53"/>
          <p:cNvSpPr/>
          <p:nvPr/>
        </p:nvSpPr>
        <p:spPr>
          <a:xfrm>
            <a:off x="3491880" y="702940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18</a:t>
            </a:r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2339752" y="78934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19</a:t>
            </a:r>
            <a:endParaRPr kumimoji="1" lang="en-US" altLang="ja-JP" dirty="0" smtClean="0"/>
          </a:p>
        </p:txBody>
      </p:sp>
      <p:sp>
        <p:nvSpPr>
          <p:cNvPr id="56" name="正方形/長方形 55"/>
          <p:cNvSpPr/>
          <p:nvPr/>
        </p:nvSpPr>
        <p:spPr>
          <a:xfrm>
            <a:off x="2915816" y="78934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2</a:t>
            </a:r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57" name="正方形/長方形 56"/>
          <p:cNvSpPr/>
          <p:nvPr/>
        </p:nvSpPr>
        <p:spPr>
          <a:xfrm>
            <a:off x="3491880" y="78934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21</a:t>
            </a:r>
            <a:endParaRPr kumimoji="1" lang="ja-JP" altLang="en-US" dirty="0"/>
          </a:p>
        </p:txBody>
      </p:sp>
      <p:sp>
        <p:nvSpPr>
          <p:cNvPr id="59" name="正方形/長方形 58"/>
          <p:cNvSpPr/>
          <p:nvPr/>
        </p:nvSpPr>
        <p:spPr>
          <a:xfrm>
            <a:off x="2339752" y="875759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22</a:t>
            </a:r>
            <a:endParaRPr kumimoji="1" lang="ja-JP" altLang="en-US" dirty="0"/>
          </a:p>
        </p:txBody>
      </p:sp>
      <p:sp>
        <p:nvSpPr>
          <p:cNvPr id="60" name="正方形/長方形 59"/>
          <p:cNvSpPr/>
          <p:nvPr/>
        </p:nvSpPr>
        <p:spPr>
          <a:xfrm>
            <a:off x="2915816" y="875759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23</a:t>
            </a:r>
            <a:endParaRPr kumimoji="1" lang="ja-JP" altLang="en-US" dirty="0"/>
          </a:p>
        </p:txBody>
      </p:sp>
      <p:sp>
        <p:nvSpPr>
          <p:cNvPr id="61" name="正方形/長方形 60"/>
          <p:cNvSpPr/>
          <p:nvPr/>
        </p:nvSpPr>
        <p:spPr>
          <a:xfrm>
            <a:off x="3491880" y="875759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24</a:t>
            </a:r>
            <a:endParaRPr kumimoji="1" lang="ja-JP" altLang="en-US" dirty="0"/>
          </a:p>
        </p:txBody>
      </p:sp>
      <p:cxnSp>
        <p:nvCxnSpPr>
          <p:cNvPr id="62" name="直線矢印コネクタ 61"/>
          <p:cNvCxnSpPr>
            <a:endCxn id="55" idx="1"/>
          </p:cNvCxnSpPr>
          <p:nvPr/>
        </p:nvCxnSpPr>
        <p:spPr>
          <a:xfrm>
            <a:off x="1403648" y="6237312"/>
            <a:ext cx="936104" cy="1944216"/>
          </a:xfrm>
          <a:prstGeom prst="straightConnector1">
            <a:avLst/>
          </a:prstGeom>
          <a:ln w="57150" cmpd="sng">
            <a:headEnd type="oval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>
            <a:endCxn id="59" idx="1"/>
          </p:cNvCxnSpPr>
          <p:nvPr/>
        </p:nvCxnSpPr>
        <p:spPr>
          <a:xfrm>
            <a:off x="1403648" y="6858000"/>
            <a:ext cx="936104" cy="2187624"/>
          </a:xfrm>
          <a:prstGeom prst="straightConnector1">
            <a:avLst/>
          </a:prstGeom>
          <a:ln w="57150" cmpd="sng">
            <a:headEnd type="oval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0" name="正方形/長方形 69"/>
          <p:cNvSpPr/>
          <p:nvPr/>
        </p:nvSpPr>
        <p:spPr>
          <a:xfrm>
            <a:off x="6804248" y="2492896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71" name="正方形/長方形 70"/>
          <p:cNvSpPr/>
          <p:nvPr/>
        </p:nvSpPr>
        <p:spPr>
          <a:xfrm>
            <a:off x="6804248" y="3068960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72" name="正方形/長方形 71"/>
          <p:cNvSpPr/>
          <p:nvPr/>
        </p:nvSpPr>
        <p:spPr>
          <a:xfrm>
            <a:off x="6804248" y="3645024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73" name="正方形/長方形 72"/>
          <p:cNvSpPr/>
          <p:nvPr/>
        </p:nvSpPr>
        <p:spPr>
          <a:xfrm>
            <a:off x="6804248" y="4221088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4</a:t>
            </a:r>
            <a:endParaRPr kumimoji="1" lang="ja-JP" altLang="en-US" dirty="0"/>
          </a:p>
        </p:txBody>
      </p:sp>
      <p:sp>
        <p:nvSpPr>
          <p:cNvPr id="74" name="正方形/長方形 73"/>
          <p:cNvSpPr/>
          <p:nvPr/>
        </p:nvSpPr>
        <p:spPr>
          <a:xfrm>
            <a:off x="6804248" y="4797152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75" name="正方形/長方形 74"/>
          <p:cNvSpPr/>
          <p:nvPr/>
        </p:nvSpPr>
        <p:spPr>
          <a:xfrm>
            <a:off x="6804248" y="5373216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76" name="正方形/長方形 75"/>
          <p:cNvSpPr/>
          <p:nvPr/>
        </p:nvSpPr>
        <p:spPr>
          <a:xfrm>
            <a:off x="6804248" y="5949280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7</a:t>
            </a:r>
            <a:endParaRPr kumimoji="1" lang="ja-JP" altLang="en-US" dirty="0"/>
          </a:p>
        </p:txBody>
      </p:sp>
      <p:sp>
        <p:nvSpPr>
          <p:cNvPr id="77" name="正方形/長方形 76"/>
          <p:cNvSpPr/>
          <p:nvPr/>
        </p:nvSpPr>
        <p:spPr>
          <a:xfrm>
            <a:off x="6804248" y="6525344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8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6804248" y="7101408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9</a:t>
            </a:r>
            <a:endParaRPr kumimoji="1" lang="ja-JP" altLang="en-US" dirty="0"/>
          </a:p>
        </p:txBody>
      </p:sp>
      <p:sp>
        <p:nvSpPr>
          <p:cNvPr id="79" name="正方形/長方形 78"/>
          <p:cNvSpPr/>
          <p:nvPr/>
        </p:nvSpPr>
        <p:spPr>
          <a:xfrm>
            <a:off x="6804248" y="7677472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80" name="正方形/長方形 79"/>
          <p:cNvSpPr/>
          <p:nvPr/>
        </p:nvSpPr>
        <p:spPr>
          <a:xfrm>
            <a:off x="6804248" y="8253536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11</a:t>
            </a:r>
            <a:endParaRPr kumimoji="1" lang="ja-JP" altLang="en-US" dirty="0"/>
          </a:p>
        </p:txBody>
      </p:sp>
      <p:sp>
        <p:nvSpPr>
          <p:cNvPr id="81" name="正方形/長方形 80"/>
          <p:cNvSpPr/>
          <p:nvPr/>
        </p:nvSpPr>
        <p:spPr>
          <a:xfrm>
            <a:off x="6804248" y="8829600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12</a:t>
            </a:r>
            <a:endParaRPr kumimoji="1" lang="en-US" altLang="ja-JP" dirty="0" smtClean="0"/>
          </a:p>
        </p:txBody>
      </p:sp>
      <p:sp>
        <p:nvSpPr>
          <p:cNvPr id="82" name="正方形/長方形 81"/>
          <p:cNvSpPr/>
          <p:nvPr/>
        </p:nvSpPr>
        <p:spPr>
          <a:xfrm>
            <a:off x="6804248" y="9405664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13</a:t>
            </a:r>
            <a:endParaRPr kumimoji="1" lang="ja-JP" altLang="en-US" dirty="0"/>
          </a:p>
        </p:txBody>
      </p:sp>
      <p:sp>
        <p:nvSpPr>
          <p:cNvPr id="83" name="正方形/長方形 82"/>
          <p:cNvSpPr/>
          <p:nvPr/>
        </p:nvSpPr>
        <p:spPr>
          <a:xfrm>
            <a:off x="6804248" y="9981728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14</a:t>
            </a:r>
            <a:endParaRPr kumimoji="1" lang="ja-JP" altLang="en-US" dirty="0"/>
          </a:p>
        </p:txBody>
      </p:sp>
      <p:sp>
        <p:nvSpPr>
          <p:cNvPr id="84" name="正方形/長方形 83"/>
          <p:cNvSpPr/>
          <p:nvPr/>
        </p:nvSpPr>
        <p:spPr>
          <a:xfrm>
            <a:off x="6804248" y="10557792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15</a:t>
            </a:r>
            <a:endParaRPr kumimoji="1" lang="ja-JP" altLang="en-US" dirty="0"/>
          </a:p>
        </p:txBody>
      </p:sp>
      <p:sp>
        <p:nvSpPr>
          <p:cNvPr id="85" name="正方形/長方形 84"/>
          <p:cNvSpPr/>
          <p:nvPr/>
        </p:nvSpPr>
        <p:spPr>
          <a:xfrm>
            <a:off x="6804248" y="11133856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16</a:t>
            </a:r>
            <a:endParaRPr kumimoji="1" lang="en-US" altLang="ja-JP" dirty="0" smtClean="0"/>
          </a:p>
        </p:txBody>
      </p:sp>
      <p:sp>
        <p:nvSpPr>
          <p:cNvPr id="86" name="正方形/長方形 85"/>
          <p:cNvSpPr/>
          <p:nvPr/>
        </p:nvSpPr>
        <p:spPr>
          <a:xfrm>
            <a:off x="6804248" y="11709920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17</a:t>
            </a:r>
            <a:endParaRPr kumimoji="1" lang="en-US" altLang="ja-JP" dirty="0" smtClean="0"/>
          </a:p>
        </p:txBody>
      </p:sp>
      <p:sp>
        <p:nvSpPr>
          <p:cNvPr id="87" name="正方形/長方形 86"/>
          <p:cNvSpPr/>
          <p:nvPr/>
        </p:nvSpPr>
        <p:spPr>
          <a:xfrm>
            <a:off x="6804248" y="12285984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18</a:t>
            </a:r>
            <a:endParaRPr kumimoji="1" lang="ja-JP" altLang="en-US" dirty="0"/>
          </a:p>
        </p:txBody>
      </p:sp>
      <p:sp>
        <p:nvSpPr>
          <p:cNvPr id="88" name="正方形/長方形 87"/>
          <p:cNvSpPr/>
          <p:nvPr/>
        </p:nvSpPr>
        <p:spPr>
          <a:xfrm>
            <a:off x="6804248" y="12862048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19</a:t>
            </a:r>
            <a:endParaRPr kumimoji="1" lang="en-US" altLang="ja-JP" dirty="0" smtClean="0"/>
          </a:p>
        </p:txBody>
      </p:sp>
      <p:sp>
        <p:nvSpPr>
          <p:cNvPr id="89" name="正方形/長方形 88"/>
          <p:cNvSpPr/>
          <p:nvPr/>
        </p:nvSpPr>
        <p:spPr>
          <a:xfrm>
            <a:off x="6804248" y="13438112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2</a:t>
            </a:r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90" name="正方形/長方形 89"/>
          <p:cNvSpPr/>
          <p:nvPr/>
        </p:nvSpPr>
        <p:spPr>
          <a:xfrm>
            <a:off x="6804248" y="14014176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21</a:t>
            </a:r>
            <a:endParaRPr kumimoji="1" lang="ja-JP" altLang="en-US" dirty="0"/>
          </a:p>
        </p:txBody>
      </p:sp>
      <p:sp>
        <p:nvSpPr>
          <p:cNvPr id="91" name="正方形/長方形 90"/>
          <p:cNvSpPr/>
          <p:nvPr/>
        </p:nvSpPr>
        <p:spPr>
          <a:xfrm>
            <a:off x="6804248" y="14590240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22</a:t>
            </a:r>
            <a:endParaRPr kumimoji="1" lang="ja-JP" altLang="en-US" dirty="0"/>
          </a:p>
        </p:txBody>
      </p:sp>
      <p:sp>
        <p:nvSpPr>
          <p:cNvPr id="92" name="正方形/長方形 91"/>
          <p:cNvSpPr/>
          <p:nvPr/>
        </p:nvSpPr>
        <p:spPr>
          <a:xfrm>
            <a:off x="6804248" y="15166304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23</a:t>
            </a:r>
            <a:endParaRPr kumimoji="1" lang="ja-JP" altLang="en-US" dirty="0"/>
          </a:p>
        </p:txBody>
      </p:sp>
      <p:sp>
        <p:nvSpPr>
          <p:cNvPr id="93" name="正方形/長方形 92"/>
          <p:cNvSpPr/>
          <p:nvPr/>
        </p:nvSpPr>
        <p:spPr>
          <a:xfrm>
            <a:off x="6804248" y="15742368"/>
            <a:ext cx="57606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7426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課題</a:t>
            </a:r>
            <a:r>
              <a:rPr lang="en-US" altLang="ja-JP" dirty="0"/>
              <a:t>3</a:t>
            </a:r>
            <a:r>
              <a:rPr kumimoji="1" lang="ja-JP" altLang="en-US" dirty="0" smtClean="0"/>
              <a:t>を</a:t>
            </a:r>
            <a:r>
              <a:rPr lang="ja-JP" altLang="en-US" dirty="0" smtClean="0"/>
              <a:t>より</a:t>
            </a:r>
            <a:r>
              <a:rPr lang="ja-JP" altLang="en-US" dirty="0"/>
              <a:t>まじめに解くため</a:t>
            </a:r>
            <a:r>
              <a:rPr kumimoji="1" lang="ja-JP" altLang="en-US" dirty="0" smtClean="0"/>
              <a:t>のヒント</a:t>
            </a:r>
            <a:r>
              <a:rPr kumimoji="1" lang="en-US" altLang="ja-JP" smtClean="0"/>
              <a:t>: </a:t>
            </a:r>
            <a:r>
              <a:rPr lang="ja-JP" altLang="en-US" dirty="0" smtClean="0"/>
              <a:t>タプルを配列に埋め込むときの注意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配列内のタプルに副作用がないか、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あってもプログラムの意味が変わらないか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注意する必要がある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例えば右のような場合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注意が必要</a:t>
            </a:r>
            <a:endParaRPr lang="en-US" altLang="ja-JP" dirty="0" smtClean="0"/>
          </a:p>
          <a:p>
            <a:pPr lvl="3"/>
            <a:r>
              <a:rPr kumimoji="1" lang="ja-JP" altLang="en-US" dirty="0" smtClean="0"/>
              <a:t>注意が必要な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場合は他にもあるので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注意</a:t>
            </a:r>
            <a:endParaRPr kumimoji="1" lang="en-US" altLang="ja-JP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090305" y="3128188"/>
            <a:ext cx="3586151" cy="289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 smtClean="0">
                <a:latin typeface="Courier New" pitchFamily="49" charset="0"/>
              </a:rPr>
              <a:t>...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let a = (1, 2) in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b.(0) &lt;- a;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let c = (3, 4) in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b.(0) &lt;- c;</a:t>
            </a:r>
          </a:p>
          <a:p>
            <a:r>
              <a:rPr lang="en-US" altLang="ja-JP" sz="2600" b="1" dirty="0" smtClean="0">
                <a:latin typeface="Courier New" pitchFamily="49" charset="0"/>
              </a:rPr>
              <a:t>let (x, y) = a in</a:t>
            </a:r>
          </a:p>
          <a:p>
            <a:r>
              <a:rPr lang="en-US" altLang="ja-JP" sz="2600" b="1" dirty="0">
                <a:latin typeface="Courier New" pitchFamily="49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421132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課題の提出先と締め切り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提出先</a:t>
            </a:r>
            <a:r>
              <a:rPr lang="en-US" altLang="ja-JP" dirty="0" smtClean="0"/>
              <a:t>: </a:t>
            </a:r>
            <a:r>
              <a:rPr lang="en-US" altLang="ja-JP" sz="2900" dirty="0" smtClean="0"/>
              <a:t>compiler-report-2011@yl.is.s.u-tokyo.ac.jp</a:t>
            </a:r>
          </a:p>
          <a:p>
            <a:pPr eaLnBrk="1" hangingPunct="1"/>
            <a:r>
              <a:rPr lang="ja-JP" altLang="en-US" dirty="0" smtClean="0"/>
              <a:t>締め切り</a:t>
            </a:r>
            <a:r>
              <a:rPr lang="en-US" altLang="ja-JP" dirty="0" smtClean="0"/>
              <a:t>: 2 </a:t>
            </a:r>
            <a:r>
              <a:rPr lang="ja-JP" altLang="en-US" dirty="0" smtClean="0"/>
              <a:t>週間後 </a:t>
            </a:r>
            <a:r>
              <a:rPr lang="en-US" altLang="ja-JP" dirty="0" smtClean="0"/>
              <a:t>(11/10) </a:t>
            </a:r>
            <a:r>
              <a:rPr lang="ja-JP" altLang="en-US" dirty="0" smtClean="0"/>
              <a:t>の午後</a:t>
            </a:r>
            <a:r>
              <a:rPr lang="en-US" altLang="ja-JP" dirty="0" smtClean="0"/>
              <a:t> 1 </a:t>
            </a:r>
            <a:r>
              <a:rPr lang="ja-JP" altLang="en-US" dirty="0" smtClean="0"/>
              <a:t>時 </a:t>
            </a:r>
            <a:r>
              <a:rPr lang="en-US" altLang="ja-JP" dirty="0" smtClean="0"/>
              <a:t>(JST)</a:t>
            </a:r>
            <a:endParaRPr lang="ja-JP" altLang="en-US" dirty="0" smtClean="0"/>
          </a:p>
          <a:p>
            <a:pPr eaLnBrk="1" hangingPunct="1"/>
            <a:r>
              <a:rPr lang="en-US" altLang="ja-JP" dirty="0" smtClean="0"/>
              <a:t>Subject: </a:t>
            </a:r>
            <a:r>
              <a:rPr lang="en-US" altLang="ja-JP" b="1" dirty="0" smtClean="0">
                <a:latin typeface="Courier New" pitchFamily="49" charset="0"/>
              </a:rPr>
              <a:t>Report 4 </a:t>
            </a:r>
            <a:r>
              <a:rPr lang="en-US" altLang="ja-JP" dirty="0" smtClean="0"/>
              <a:t>&lt;</a:t>
            </a:r>
            <a:r>
              <a:rPr lang="ja-JP" altLang="en-US" dirty="0" smtClean="0"/>
              <a:t>学籍番号</a:t>
            </a:r>
            <a:r>
              <a:rPr lang="en-US" altLang="ja-JP" dirty="0" smtClean="0"/>
              <a:t>: 5 </a:t>
            </a:r>
            <a:r>
              <a:rPr lang="ja-JP" altLang="en-US" dirty="0" smtClean="0"/>
              <a:t>桁</a:t>
            </a:r>
            <a:r>
              <a:rPr lang="en-US" altLang="ja-JP" dirty="0" smtClean="0"/>
              <a:t>&gt;</a:t>
            </a:r>
          </a:p>
          <a:p>
            <a:pPr lvl="1" eaLnBrk="1" hangingPunct="1">
              <a:spcBef>
                <a:spcPts val="5700"/>
              </a:spcBef>
            </a:pPr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urier New" pitchFamily="49" charset="0"/>
              </a:rPr>
              <a:t>Report 4 11099</a:t>
            </a:r>
          </a:p>
          <a:p>
            <a:pPr eaLnBrk="1" hangingPunct="1"/>
            <a:r>
              <a:rPr lang="ja-JP" altLang="en-US" dirty="0" smtClean="0"/>
              <a:t>本文にも氏名と学籍番号を明記のこと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917825" y="3716338"/>
            <a:ext cx="266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半角スペース </a:t>
            </a:r>
            <a:r>
              <a:rPr lang="en-US" altLang="ja-JP" sz="2000">
                <a:solidFill>
                  <a:srgbClr val="FF0000"/>
                </a:solidFill>
                <a:latin typeface="ＭＳ Ｐゴシック" charset="-128"/>
              </a:rPr>
              <a:t>1 </a:t>
            </a:r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個ずつ</a:t>
            </a:r>
          </a:p>
        </p:txBody>
      </p:sp>
      <p:sp>
        <p:nvSpPr>
          <p:cNvPr id="21509" name="AutoShape 6"/>
          <p:cNvSpPr>
            <a:spLocks/>
          </p:cNvSpPr>
          <p:nvPr/>
        </p:nvSpPr>
        <p:spPr bwMode="auto">
          <a:xfrm rot="-5400000">
            <a:off x="3940969" y="3239294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0" name="Line 8"/>
          <p:cNvSpPr>
            <a:spLocks noChangeShapeType="1"/>
          </p:cNvSpPr>
          <p:nvPr/>
        </p:nvSpPr>
        <p:spPr bwMode="auto">
          <a:xfrm flipH="1" flipV="1">
            <a:off x="4002088" y="3419475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511" name="AutoShape 10"/>
          <p:cNvSpPr>
            <a:spLocks/>
          </p:cNvSpPr>
          <p:nvPr/>
        </p:nvSpPr>
        <p:spPr bwMode="auto">
          <a:xfrm rot="-5400000">
            <a:off x="4398169" y="3239294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2" name="Line 11"/>
          <p:cNvSpPr>
            <a:spLocks noChangeShapeType="1"/>
          </p:cNvSpPr>
          <p:nvPr/>
        </p:nvSpPr>
        <p:spPr bwMode="auto">
          <a:xfrm flipV="1">
            <a:off x="4291013" y="3419475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513" name="Text Box 14"/>
          <p:cNvSpPr txBox="1">
            <a:spLocks noChangeArrowheads="1"/>
          </p:cNvSpPr>
          <p:nvPr/>
        </p:nvSpPr>
        <p:spPr bwMode="auto">
          <a:xfrm>
            <a:off x="444500" y="5635625"/>
            <a:ext cx="84359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buClr>
                <a:srgbClr val="008000"/>
              </a:buClr>
              <a:buSzPct val="85000"/>
              <a:buFont typeface="Wingdings" pitchFamily="2" charset="2"/>
              <a:buChar char="u"/>
            </a:pPr>
            <a:r>
              <a:rPr lang="ja-JP" altLang="en-US" sz="2600" dirty="0">
                <a:latin typeface="ＭＳ Ｐゴシック" charset="-128"/>
              </a:rPr>
              <a:t>質問は </a:t>
            </a:r>
            <a:r>
              <a:rPr lang="en-US" altLang="ja-JP" sz="2600" dirty="0" smtClean="0">
                <a:latin typeface="ＭＳ Ｐゴシック" charset="-128"/>
              </a:rPr>
              <a:t>compiler-query-2011@yl.is.s.u-tokyo.ac.jp </a:t>
            </a:r>
            <a:r>
              <a:rPr lang="ja-JP" altLang="en-US" sz="2600" dirty="0">
                <a:latin typeface="ＭＳ Ｐゴシック" charset="-128"/>
              </a:rPr>
              <a:t>まで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でもアセンブリ</a:t>
            </a:r>
            <a:r>
              <a:rPr lang="ja-JP" altLang="en-US" dirty="0"/>
              <a:t>言語とはまだ隔たりが</a:t>
            </a:r>
            <a:r>
              <a:rPr lang="ja-JP" altLang="en-US" dirty="0" smtClean="0"/>
              <a:t>ある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ja-JP" altLang="en-US" dirty="0" smtClean="0"/>
              <a:t>メモリ・メモリ操作が構造化・抽象化されている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タプル・クロージャ・配列など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アセンブリ言語のメモリはただのフラットなバイト列</a:t>
            </a:r>
            <a:endParaRPr lang="en-US" altLang="ja-JP" dirty="0" smtClean="0"/>
          </a:p>
          <a:p>
            <a:pPr lvl="1" eaLnBrk="1" hangingPunct="1"/>
            <a:endParaRPr lang="en-US" altLang="ja-JP" dirty="0" smtClean="0"/>
          </a:p>
          <a:p>
            <a:r>
              <a:rPr lang="ja-JP" altLang="en-US" dirty="0" smtClean="0"/>
              <a:t>変数が任意数個存在しうる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アセンブリ言語では有限個のレジスタしかない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関数呼出しが存在する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アセンブリ言語にはジャンプ・分岐命令しかない</a:t>
            </a:r>
            <a:endParaRPr lang="en-US" altLang="ja-JP" dirty="0" smtClean="0"/>
          </a:p>
          <a:p>
            <a:pPr lvl="1" eaLnBrk="1" hangingPunct="1"/>
            <a:endParaRPr lang="en-US" altLang="ja-JP" dirty="0" smtClean="0"/>
          </a:p>
          <a:p>
            <a:r>
              <a:rPr lang="en-US" altLang="ja-JP" dirty="0" smtClean="0"/>
              <a:t>if-then-else </a:t>
            </a:r>
            <a:r>
              <a:rPr lang="ja-JP" altLang="en-US" dirty="0" smtClean="0"/>
              <a:t>がある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MinCaml </a:t>
            </a:r>
            <a:r>
              <a:rPr lang="ja-JP" altLang="en-US" smtClean="0"/>
              <a:t>における今後の変換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686800" cy="4781128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ja-JP" altLang="en-US" dirty="0" smtClean="0"/>
              <a:t>メモリ操作をアセンブリ命令の組み合わせに変換する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(virtual.ml)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変数をレジスタに対応させる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(regalloc.ml)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関数呼出しをアセンブリ命令に変換する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 err="1" smtClean="0"/>
              <a:t>regalloc.ml</a:t>
            </a:r>
            <a:r>
              <a:rPr lang="en-US" altLang="ja-JP" dirty="0" smtClean="0"/>
              <a:t>)</a:t>
            </a:r>
          </a:p>
          <a:p>
            <a:pPr lvl="1"/>
            <a:r>
              <a:rPr lang="ja-JP" altLang="en-US" dirty="0" smtClean="0"/>
              <a:t>関数呼出し規約に従ってレジスタの退避・復帰させる</a:t>
            </a:r>
            <a:endParaRPr lang="en-US" altLang="ja-JP" dirty="0" smtClean="0"/>
          </a:p>
          <a:p>
            <a:endParaRPr lang="en-US" altLang="ja-JP" dirty="0" smtClean="0"/>
          </a:p>
          <a:p>
            <a:pPr eaLnBrk="1" hangingPunct="1"/>
            <a:r>
              <a:rPr lang="en-US" altLang="ja-JP" dirty="0" smtClean="0"/>
              <a:t>if-then-else </a:t>
            </a:r>
            <a:r>
              <a:rPr lang="ja-JP" altLang="en-US" dirty="0" smtClean="0"/>
              <a:t>をラベルと分岐命令の組合わせに変換する </a:t>
            </a:r>
            <a:r>
              <a:rPr lang="en-US" altLang="ja-JP" dirty="0" smtClean="0"/>
              <a:t>(emit.ml)</a:t>
            </a:r>
          </a:p>
        </p:txBody>
      </p:sp>
      <p:sp>
        <p:nvSpPr>
          <p:cNvPr id="2" name="円/楕円 1"/>
          <p:cNvSpPr/>
          <p:nvPr/>
        </p:nvSpPr>
        <p:spPr>
          <a:xfrm>
            <a:off x="251520" y="1268760"/>
            <a:ext cx="8712968" cy="1368152"/>
          </a:xfrm>
          <a:prstGeom prst="ellipse">
            <a:avLst/>
          </a:prstGeom>
          <a:noFill/>
          <a:ln w="38100" cmpd="sng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1115616" y="4581128"/>
            <a:ext cx="2448272" cy="504056"/>
          </a:xfrm>
          <a:prstGeom prst="ellipse">
            <a:avLst/>
          </a:prstGeom>
          <a:noFill/>
          <a:ln w="38100" cmpd="sng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6516216" y="2780928"/>
            <a:ext cx="2520280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今日の内容</a:t>
            </a:r>
            <a:endParaRPr kumimoji="1" lang="ja-JP" altLang="en-US" sz="3200" dirty="0"/>
          </a:p>
        </p:txBody>
      </p:sp>
      <p:cxnSp>
        <p:nvCxnSpPr>
          <p:cNvPr id="6" name="直線矢印コネクタ 5"/>
          <p:cNvCxnSpPr>
            <a:endCxn id="2" idx="4"/>
          </p:cNvCxnSpPr>
          <p:nvPr/>
        </p:nvCxnSpPr>
        <p:spPr>
          <a:xfrm flipH="1" flipV="1">
            <a:off x="4608004" y="2636912"/>
            <a:ext cx="1908212" cy="504056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>
            <a:endCxn id="5" idx="7"/>
          </p:cNvCxnSpPr>
          <p:nvPr/>
        </p:nvCxnSpPr>
        <p:spPr>
          <a:xfrm flipH="1">
            <a:off x="3205347" y="3501008"/>
            <a:ext cx="3310869" cy="1153937"/>
          </a:xfrm>
          <a:prstGeom prst="straightConnector1">
            <a:avLst/>
          </a:prstGeom>
          <a:ln w="57150" cmpd="sng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MinCaml </a:t>
            </a:r>
            <a:r>
              <a:rPr lang="ja-JP" altLang="en-US" smtClean="0"/>
              <a:t>の仮想マシンコード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特徴</a:t>
            </a:r>
            <a:endParaRPr lang="en-US" altLang="ja-JP" dirty="0" smtClean="0"/>
          </a:p>
          <a:p>
            <a:pPr lvl="1" eaLnBrk="1" hangingPunct="1"/>
            <a:r>
              <a:rPr lang="ja-JP" altLang="en-US" dirty="0" smtClean="0"/>
              <a:t>メモリ操作はアセンブリ言語風</a:t>
            </a:r>
          </a:p>
          <a:p>
            <a:pPr lvl="1" eaLnBrk="1" hangingPunct="1"/>
            <a:r>
              <a:rPr lang="ja-JP" altLang="en-US" dirty="0" smtClean="0"/>
              <a:t>レジスタは無限個ある </a:t>
            </a:r>
            <a:r>
              <a:rPr lang="en-US" altLang="ja-JP" dirty="0" smtClean="0"/>
              <a:t>(</a:t>
            </a:r>
            <a:r>
              <a:rPr lang="ja-JP" altLang="en-US" dirty="0" smtClean="0"/>
              <a:t>とみなす</a:t>
            </a:r>
            <a:r>
              <a:rPr lang="en-US" altLang="ja-JP" dirty="0" smtClean="0"/>
              <a:t>)</a:t>
            </a:r>
            <a:endParaRPr lang="ja-JP" altLang="en-US" dirty="0" smtClean="0"/>
          </a:p>
          <a:p>
            <a:pPr lvl="1" eaLnBrk="1" hangingPunct="1"/>
            <a:r>
              <a:rPr lang="ja-JP" altLang="en-US" dirty="0" smtClean="0"/>
              <a:t>関数呼出しがある</a:t>
            </a:r>
          </a:p>
          <a:p>
            <a:pPr lvl="1" eaLnBrk="1" hangingPunct="1"/>
            <a:r>
              <a:rPr lang="en-US" altLang="ja-JP" dirty="0" smtClean="0"/>
              <a:t>if-then-else </a:t>
            </a:r>
            <a:r>
              <a:rPr lang="ja-JP" altLang="en-US" dirty="0" smtClean="0"/>
              <a:t>がある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定義は </a:t>
            </a:r>
            <a:r>
              <a:rPr lang="en-US" altLang="ja-JP" dirty="0" smtClean="0"/>
              <a:t>SPARC/asm.ml </a:t>
            </a:r>
            <a:r>
              <a:rPr lang="ja-JP" altLang="en-US" dirty="0" smtClean="0"/>
              <a:t>にある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(</a:t>
            </a:r>
            <a:r>
              <a:rPr lang="ja-JP" altLang="en-US" dirty="0" smtClean="0"/>
              <a:t>実際はレジスタ割り当て後も使い回しているが</a:t>
            </a:r>
            <a:r>
              <a:rPr lang="en-US" altLang="ja-JP" dirty="0" smtClean="0"/>
              <a:t>……)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ja-JP" altLang="en-US" dirty="0" smtClean="0"/>
              <a:t>メモリ操作の仮想マシンコードへの変換</a:t>
            </a:r>
            <a:endParaRPr lang="en-US" altLang="ja-JP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ここまで </a:t>
            </a:r>
            <a:r>
              <a:rPr lang="en-US" altLang="ja-JP" dirty="0" smtClean="0"/>
              <a:t>1 </a:t>
            </a:r>
            <a:r>
              <a:rPr lang="ja-JP" altLang="en-US" dirty="0" smtClean="0"/>
              <a:t>命令として扱われていた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以下のメモリ操作を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複数の命令の組み合わせに変換</a:t>
            </a:r>
            <a:r>
              <a:rPr lang="ja-JP" altLang="en-US" dirty="0"/>
              <a:t>する</a:t>
            </a:r>
            <a:endParaRPr lang="ja-JP" altLang="en-US" dirty="0" smtClean="0"/>
          </a:p>
          <a:p>
            <a:pPr lvl="1"/>
            <a:r>
              <a:rPr lang="ja-JP" altLang="en-US" dirty="0" smtClean="0"/>
              <a:t>クロージャ作成</a:t>
            </a:r>
            <a:r>
              <a:rPr lang="ja-JP" altLang="en-US" dirty="0"/>
              <a:t>・</a:t>
            </a:r>
            <a:r>
              <a:rPr lang="ja-JP" altLang="en-US" dirty="0" smtClean="0"/>
              <a:t>クロージャからの値の読み出し</a:t>
            </a:r>
          </a:p>
          <a:p>
            <a:pPr lvl="1"/>
            <a:r>
              <a:rPr lang="ja-JP" altLang="en-US" dirty="0" smtClean="0"/>
              <a:t>タプル作成・タプルからの値の読み出し</a:t>
            </a:r>
          </a:p>
          <a:p>
            <a:pPr lvl="1"/>
            <a:r>
              <a:rPr lang="ja-JP" altLang="en-US" dirty="0" smtClean="0"/>
              <a:t>配列の要素の読み書き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での浮動小数点数の処理</a:t>
            </a:r>
            <a:endParaRPr lang="en-US" altLang="ja-JP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600200"/>
            <a:ext cx="8964488" cy="4997152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ja-JP" altLang="en-US" dirty="0" smtClean="0"/>
              <a:t>関数の引数を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浮動小数点数とそれ以外に分ける</a:t>
            </a:r>
            <a:endParaRPr lang="en-US" altLang="ja-JP" dirty="0" smtClean="0"/>
          </a:p>
          <a:p>
            <a:pPr lvl="3"/>
            <a:r>
              <a:rPr lang="en-US" altLang="ja-JP" dirty="0"/>
              <a:t>(</a:t>
            </a:r>
            <a:r>
              <a:rPr lang="ja-JP" altLang="en-US" dirty="0"/>
              <a:t>汎用レジスタと</a:t>
            </a:r>
            <a:r>
              <a:rPr lang="ja-JP" altLang="en-US" dirty="0" smtClean="0"/>
              <a:t>浮動</a:t>
            </a:r>
            <a:r>
              <a:rPr lang="ja-JP" altLang="en-US" dirty="0"/>
              <a:t>小数点数レジスタが異なることを仮定しているため</a:t>
            </a:r>
            <a:r>
              <a:rPr lang="en-US" altLang="ja-JP" dirty="0" smtClean="0"/>
              <a:t>)</a:t>
            </a:r>
            <a:endParaRPr lang="ja-JP" altLang="en-US" sz="1100" dirty="0" smtClean="0"/>
          </a:p>
          <a:p>
            <a:pPr lvl="1" eaLnBrk="1" hangingPunct="1"/>
            <a:r>
              <a:rPr lang="ja-JP" altLang="en-US" dirty="0" smtClean="0"/>
              <a:t>型情報を利用する</a:t>
            </a:r>
          </a:p>
          <a:p>
            <a:pPr lvl="2"/>
            <a:r>
              <a:rPr lang="ja-JP" altLang="en-US" dirty="0" smtClean="0"/>
              <a:t>これは後のフェーズのための準備</a:t>
            </a:r>
          </a:p>
          <a:p>
            <a:pPr eaLnBrk="1" hangingPunct="1"/>
            <a:r>
              <a:rPr lang="ja-JP" altLang="en-US" dirty="0" smtClean="0"/>
              <a:t>等号・不等号プリミティブを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浮動小数点数用とそれ以外用に分離する</a:t>
            </a:r>
          </a:p>
          <a:p>
            <a:pPr lvl="1" eaLnBrk="1" hangingPunct="1"/>
            <a:r>
              <a:rPr lang="ja-JP" altLang="en-US" dirty="0" smtClean="0"/>
              <a:t>これも型情報を利用する</a:t>
            </a:r>
          </a:p>
          <a:p>
            <a:pPr eaLnBrk="1" hangingPunct="1"/>
            <a:r>
              <a:rPr lang="ja-JP" altLang="en-US" dirty="0" smtClean="0"/>
              <a:t>浮動小数点数の定数テーブルを作成</a:t>
            </a:r>
            <a:endParaRPr lang="en-US" altLang="ja-JP" dirty="0" smtClean="0"/>
          </a:p>
          <a:p>
            <a:pPr lvl="1" eaLnBrk="1" hangingPunct="1"/>
            <a:r>
              <a:rPr lang="ja-JP" altLang="en-US" dirty="0" smtClean="0"/>
              <a:t>浮動小数点数の即値セットのため</a:t>
            </a:r>
            <a:endParaRPr lang="en-US" altLang="ja-JP" dirty="0" smtClean="0"/>
          </a:p>
          <a:p>
            <a:pPr lvl="3"/>
            <a:r>
              <a:rPr lang="en-US" altLang="ja-JP" dirty="0" smtClean="0"/>
              <a:t>(</a:t>
            </a:r>
            <a:r>
              <a:rPr lang="ja-JP" altLang="en-US" dirty="0" smtClean="0"/>
              <a:t>浮動小数点数を即値として扱えないことを仮定しているため</a:t>
            </a:r>
            <a:r>
              <a:rPr lang="en-US" altLang="ja-JP" dirty="0" smtClean="0"/>
              <a:t>)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関数呼出し規約とは</a:t>
            </a:r>
            <a:r>
              <a:rPr lang="en-US" altLang="ja-JP" dirty="0" smtClean="0"/>
              <a:t>?</a:t>
            </a:r>
            <a:endParaRPr lang="ja-JP" alt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 smtClean="0"/>
              <a:t>関数の呼出し元と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呼出される関数との間の約束事</a:t>
            </a:r>
          </a:p>
          <a:p>
            <a:pPr lvl="1" eaLnBrk="1" hangingPunct="1"/>
            <a:r>
              <a:rPr lang="ja-JP" altLang="en-US" dirty="0" smtClean="0"/>
              <a:t>関数呼出し時に各レジスタが保持すべき値</a:t>
            </a:r>
          </a:p>
          <a:p>
            <a:pPr lvl="1" eaLnBrk="1" hangingPunct="1"/>
            <a:r>
              <a:rPr lang="ja-JP" altLang="en-US" dirty="0" smtClean="0"/>
              <a:t>関数呼出し時のあるべきメモリの状態</a:t>
            </a:r>
          </a:p>
          <a:p>
            <a:pPr lvl="1" eaLnBrk="1" hangingPunct="1"/>
            <a:r>
              <a:rPr lang="ja-JP" altLang="en-US" dirty="0" smtClean="0"/>
              <a:t>呼出された関数による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レジスタ・メモリの状態への影響</a:t>
            </a:r>
            <a:endParaRPr lang="en-US" altLang="ja-JP" dirty="0" smtClean="0"/>
          </a:p>
          <a:p>
            <a:pPr lvl="1" eaLnBrk="1" hangingPunct="1"/>
            <a:r>
              <a:rPr lang="en-US" altLang="ja-JP" dirty="0" smtClean="0"/>
              <a:t>etc.</a:t>
            </a:r>
            <a:endParaRPr lang="ja-JP" altLang="en-US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普通は各コンパイラ・アーキテクチャごとに</a:t>
            </a:r>
            <a:br>
              <a:rPr lang="ja-JP" altLang="en-US" dirty="0" smtClean="0"/>
            </a:br>
            <a:r>
              <a:rPr lang="ja-JP" altLang="en-US" dirty="0" smtClean="0"/>
              <a:t>決められている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sz="3800" dirty="0" smtClean="0"/>
              <a:t>関数呼出し規約の例：</a:t>
            </a:r>
            <a:br>
              <a:rPr lang="ja-JP" altLang="en-US" sz="3800" dirty="0" smtClean="0"/>
            </a:br>
            <a:r>
              <a:rPr lang="ja-JP" altLang="en-US" sz="3800" dirty="0" smtClean="0"/>
              <a:t>レジスタの使い方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01813"/>
            <a:ext cx="8229600" cy="4752975"/>
          </a:xfrm>
        </p:spPr>
        <p:txBody>
          <a:bodyPr/>
          <a:lstStyle/>
          <a:p>
            <a:pPr eaLnBrk="1" hangingPunct="1"/>
            <a:r>
              <a:rPr lang="ja-JP" altLang="en-US" smtClean="0"/>
              <a:t>汎用レジスタ： </a:t>
            </a:r>
            <a:r>
              <a:rPr lang="en-US" altLang="ja-JP" b="1" smtClean="0">
                <a:latin typeface="Courier New" pitchFamily="49" charset="0"/>
              </a:rPr>
              <a:t>R</a:t>
            </a:r>
            <a:r>
              <a:rPr lang="en-US" altLang="ja-JP" b="1" baseline="-25000" smtClean="0">
                <a:latin typeface="Courier New" pitchFamily="49" charset="0"/>
              </a:rPr>
              <a:t>0</a:t>
            </a:r>
            <a:r>
              <a:rPr lang="en-US" altLang="ja-JP" smtClean="0"/>
              <a:t> </a:t>
            </a:r>
            <a:r>
              <a:rPr lang="ja-JP" altLang="en-US" smtClean="0"/>
              <a:t>から </a:t>
            </a:r>
            <a:r>
              <a:rPr lang="en-US" altLang="ja-JP" b="1" smtClean="0">
                <a:latin typeface="Courier New" pitchFamily="49" charset="0"/>
              </a:rPr>
              <a:t>R</a:t>
            </a:r>
            <a:r>
              <a:rPr lang="en-US" altLang="ja-JP" b="1" baseline="-25000" smtClean="0">
                <a:latin typeface="Courier New" pitchFamily="49" charset="0"/>
              </a:rPr>
              <a:t>n-1</a:t>
            </a:r>
            <a:r>
              <a:rPr lang="en-US" altLang="ja-JP" smtClean="0"/>
              <a:t> </a:t>
            </a:r>
            <a:r>
              <a:rPr lang="ja-JP" altLang="en-US" smtClean="0"/>
              <a:t>まで </a:t>
            </a:r>
            <a:r>
              <a:rPr lang="en-US" altLang="ja-JP" smtClean="0"/>
              <a:t>n </a:t>
            </a:r>
            <a:r>
              <a:rPr lang="ja-JP" altLang="en-US" smtClean="0"/>
              <a:t>個</a:t>
            </a:r>
          </a:p>
          <a:p>
            <a:pPr eaLnBrk="1" hangingPunct="1"/>
            <a:r>
              <a:rPr lang="ja-JP" altLang="en-US" smtClean="0"/>
              <a:t>返り番地用レジスタ： </a:t>
            </a:r>
            <a:r>
              <a:rPr lang="en-US" altLang="ja-JP" b="1" smtClean="0">
                <a:latin typeface="Courier New" pitchFamily="49" charset="0"/>
              </a:rPr>
              <a:t>R</a:t>
            </a:r>
            <a:r>
              <a:rPr lang="en-US" altLang="ja-JP" b="1" baseline="-25000" smtClean="0">
                <a:latin typeface="Courier New" pitchFamily="49" charset="0"/>
              </a:rPr>
              <a:t>ret</a:t>
            </a:r>
          </a:p>
          <a:p>
            <a:pPr eaLnBrk="1" hangingPunct="1"/>
            <a:r>
              <a:rPr lang="ja-JP" altLang="en-US" smtClean="0"/>
              <a:t>ヒープポインタ用レジスタ： </a:t>
            </a:r>
            <a:r>
              <a:rPr lang="en-US" altLang="ja-JP" b="1" smtClean="0">
                <a:latin typeface="Courier New" pitchFamily="49" charset="0"/>
              </a:rPr>
              <a:t>R</a:t>
            </a:r>
            <a:r>
              <a:rPr lang="en-US" altLang="ja-JP" b="1" baseline="-25000" smtClean="0">
                <a:latin typeface="Courier New" pitchFamily="49" charset="0"/>
              </a:rPr>
              <a:t>hp</a:t>
            </a:r>
          </a:p>
          <a:p>
            <a:pPr eaLnBrk="1" hangingPunct="1"/>
            <a:r>
              <a:rPr lang="ja-JP" altLang="en-US" smtClean="0"/>
              <a:t>スタックポインタ用レジスタ： </a:t>
            </a:r>
            <a:r>
              <a:rPr lang="en-US" altLang="ja-JP" b="1" smtClean="0">
                <a:latin typeface="Courier New" pitchFamily="49" charset="0"/>
              </a:rPr>
              <a:t>R</a:t>
            </a:r>
            <a:r>
              <a:rPr lang="en-US" altLang="ja-JP" b="1" baseline="-25000" smtClean="0">
                <a:latin typeface="Courier New" pitchFamily="49" charset="0"/>
              </a:rPr>
              <a:t>sp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</TotalTime>
  <Words>823</Words>
  <Application>Microsoft Macintosh PowerPoint</Application>
  <PresentationFormat>画面に合わせる (4:3)</PresentationFormat>
  <Paragraphs>252</Paragraphs>
  <Slides>24</Slides>
  <Notes>1</Notes>
  <HiddenSlides>1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テーマ</vt:lpstr>
      <vt:lpstr>コンパイラ演習 第 4 回 (2011/10/27)</vt:lpstr>
      <vt:lpstr>MinCaml  アセンブリ言語への道: 前回までのあらすじ</vt:lpstr>
      <vt:lpstr>でもアセンブリ言語とはまだ隔たりがある</vt:lpstr>
      <vt:lpstr>MinCaml における今後の変換</vt:lpstr>
      <vt:lpstr>MinCaml の仮想マシンコード</vt:lpstr>
      <vt:lpstr>メモリ操作の仮想マシンコードへの変換</vt:lpstr>
      <vt:lpstr>MinCaml での浮動小数点数の処理</vt:lpstr>
      <vt:lpstr>関数呼出し規約とは?</vt:lpstr>
      <vt:lpstr>関数呼出し規約の例： レジスタの使い方</vt:lpstr>
      <vt:lpstr>ヒープポインタ・スタックポインタの 使い方の例</vt:lpstr>
      <vt:lpstr>関数呼出し規約の例： 呼出し側</vt:lpstr>
      <vt:lpstr>関数呼出し規約の例： 呼出される側</vt:lpstr>
      <vt:lpstr>レジスタの使い方の例： SPARC アーキテクチャなら…</vt:lpstr>
      <vt:lpstr>レジスタの使い方の例： PowerPC アーキテクチャなら…</vt:lpstr>
      <vt:lpstr>レジスタの使い方の例： POWER アーキテクチャなら…</vt:lpstr>
      <vt:lpstr>callee-save register を 導入する手もある</vt:lpstr>
      <vt:lpstr>共通課題</vt:lpstr>
      <vt:lpstr>共通課題 1</vt:lpstr>
      <vt:lpstr>共通課題 2</vt:lpstr>
      <vt:lpstr>共通課題 3</vt:lpstr>
      <vt:lpstr>課題3をよりまじめに解くためのヒント: 関数の引数のタプルを扱う</vt:lpstr>
      <vt:lpstr>課題3をよりまじめに解くためのヒント: 配列中のタプルを扱う</vt:lpstr>
      <vt:lpstr>課題3をよりまじめに解くためのヒント: タプルを配列に埋め込むときの注意</vt:lpstr>
      <vt:lpstr>課題の提出先と締め切り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 第 4 回</dc:title>
  <dc:creator>tsuzuki</dc:creator>
  <cp:lastModifiedBy>T</cp:lastModifiedBy>
  <cp:revision>257</cp:revision>
  <dcterms:created xsi:type="dcterms:W3CDTF">2007-10-04T07:09:39Z</dcterms:created>
  <dcterms:modified xsi:type="dcterms:W3CDTF">2011-10-27T05:02:43Z</dcterms:modified>
</cp:coreProperties>
</file>