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handoutMasterIdLst>
    <p:handoutMasterId r:id="rId34"/>
  </p:handoutMasterIdLst>
  <p:sldIdLst>
    <p:sldId id="304" r:id="rId2"/>
    <p:sldId id="257" r:id="rId3"/>
    <p:sldId id="307" r:id="rId4"/>
    <p:sldId id="279" r:id="rId5"/>
    <p:sldId id="280" r:id="rId6"/>
    <p:sldId id="281" r:id="rId7"/>
    <p:sldId id="283" r:id="rId8"/>
    <p:sldId id="284" r:id="rId9"/>
    <p:sldId id="285" r:id="rId10"/>
    <p:sldId id="286" r:id="rId11"/>
    <p:sldId id="308" r:id="rId12"/>
    <p:sldId id="309" r:id="rId13"/>
    <p:sldId id="310" r:id="rId14"/>
    <p:sldId id="289" r:id="rId15"/>
    <p:sldId id="290" r:id="rId16"/>
    <p:sldId id="311" r:id="rId17"/>
    <p:sldId id="293" r:id="rId18"/>
    <p:sldId id="313" r:id="rId19"/>
    <p:sldId id="292" r:id="rId20"/>
    <p:sldId id="312" r:id="rId21"/>
    <p:sldId id="294" r:id="rId22"/>
    <p:sldId id="295" r:id="rId23"/>
    <p:sldId id="297" r:id="rId24"/>
    <p:sldId id="298" r:id="rId25"/>
    <p:sldId id="299" r:id="rId26"/>
    <p:sldId id="306" r:id="rId27"/>
    <p:sldId id="300" r:id="rId28"/>
    <p:sldId id="305" r:id="rId29"/>
    <p:sldId id="301" r:id="rId30"/>
    <p:sldId id="302" r:id="rId31"/>
    <p:sldId id="314" r:id="rId32"/>
    <p:sldId id="275" r:id="rId33"/>
  </p:sldIdLst>
  <p:sldSz cx="9144000" cy="6858000" type="screen4x3"/>
  <p:notesSz cx="6778625" cy="991076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  <a:srgbClr val="006400"/>
    <a:srgbClr val="FF0000"/>
    <a:srgbClr val="DFDDFF"/>
    <a:srgbClr val="E6FFFF"/>
    <a:srgbClr val="E1FFFE"/>
    <a:srgbClr val="DDFFFD"/>
    <a:srgbClr val="EBEBE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18" autoAdjust="0"/>
    <p:restoredTop sz="93895" autoAdjust="0"/>
  </p:normalViewPr>
  <p:slideViewPr>
    <p:cSldViewPr>
      <p:cViewPr>
        <p:scale>
          <a:sx n="105" d="100"/>
          <a:sy n="105" d="100"/>
        </p:scale>
        <p:origin x="-52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37193" cy="494904"/>
          </a:xfrm>
          <a:prstGeom prst="rect">
            <a:avLst/>
          </a:prstGeom>
        </p:spPr>
        <p:txBody>
          <a:bodyPr vert="horz" lIns="91239" tIns="45619" rIns="91239" bIns="45619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39852" y="0"/>
            <a:ext cx="2937193" cy="494904"/>
          </a:xfrm>
          <a:prstGeom prst="rect">
            <a:avLst/>
          </a:prstGeom>
        </p:spPr>
        <p:txBody>
          <a:bodyPr vert="horz" lIns="91239" tIns="45619" rIns="91239" bIns="45619" rtlCol="0"/>
          <a:lstStyle>
            <a:lvl1pPr algn="r">
              <a:defRPr sz="1200" smtClean="0"/>
            </a:lvl1pPr>
          </a:lstStyle>
          <a:p>
            <a:pPr>
              <a:defRPr/>
            </a:pPr>
            <a:fld id="{53841FA4-CB9E-4F58-A45D-8AF31E43CCC5}" type="datetimeFigureOut">
              <a:rPr lang="ja-JP" altLang="en-US"/>
              <a:pPr>
                <a:defRPr/>
              </a:pPr>
              <a:t>2011/10/20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414273"/>
            <a:ext cx="2937193" cy="494904"/>
          </a:xfrm>
          <a:prstGeom prst="rect">
            <a:avLst/>
          </a:prstGeom>
        </p:spPr>
        <p:txBody>
          <a:bodyPr vert="horz" lIns="91239" tIns="45619" rIns="91239" bIns="45619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39852" y="9414273"/>
            <a:ext cx="2937193" cy="494904"/>
          </a:xfrm>
          <a:prstGeom prst="rect">
            <a:avLst/>
          </a:prstGeom>
        </p:spPr>
        <p:txBody>
          <a:bodyPr vert="horz" lIns="91239" tIns="45619" rIns="91239" bIns="45619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169430B-6A15-465C-BA58-DB0301A6A33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40023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2B71-3D11-4A9B-A9B4-CA45336545FA}" type="datetimeFigureOut">
              <a:rPr kumimoji="1" lang="ja-JP" altLang="en-US" smtClean="0"/>
              <a:pPr/>
              <a:t>2011/10/20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F843-C940-4916-83D9-BDA2D37EC42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2B71-3D11-4A9B-A9B4-CA45336545FA}" type="datetimeFigureOut">
              <a:rPr kumimoji="1" lang="ja-JP" altLang="en-US" smtClean="0"/>
              <a:pPr/>
              <a:t>2011/10/20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F843-C940-4916-83D9-BDA2D37EC42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2B71-3D11-4A9B-A9B4-CA45336545FA}" type="datetimeFigureOut">
              <a:rPr kumimoji="1" lang="ja-JP" altLang="en-US" smtClean="0"/>
              <a:pPr/>
              <a:t>2011/10/20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F843-C940-4916-83D9-BDA2D37EC42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2B71-3D11-4A9B-A9B4-CA45336545FA}" type="datetimeFigureOut">
              <a:rPr kumimoji="1" lang="ja-JP" altLang="en-US" smtClean="0"/>
              <a:pPr/>
              <a:t>2011/10/20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F843-C940-4916-83D9-BDA2D37EC42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2B71-3D11-4A9B-A9B4-CA45336545FA}" type="datetimeFigureOut">
              <a:rPr kumimoji="1" lang="ja-JP" altLang="en-US" smtClean="0"/>
              <a:pPr/>
              <a:t>2011/10/20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F843-C940-4916-83D9-BDA2D37EC42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2B71-3D11-4A9B-A9B4-CA45336545FA}" type="datetimeFigureOut">
              <a:rPr kumimoji="1" lang="ja-JP" altLang="en-US" smtClean="0"/>
              <a:pPr/>
              <a:t>2011/10/20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F843-C940-4916-83D9-BDA2D37EC42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2B71-3D11-4A9B-A9B4-CA45336545FA}" type="datetimeFigureOut">
              <a:rPr kumimoji="1" lang="ja-JP" altLang="en-US" smtClean="0"/>
              <a:pPr/>
              <a:t>2011/10/20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F843-C940-4916-83D9-BDA2D37EC42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2B71-3D11-4A9B-A9B4-CA45336545FA}" type="datetimeFigureOut">
              <a:rPr kumimoji="1" lang="ja-JP" altLang="en-US" smtClean="0"/>
              <a:pPr/>
              <a:t>2011/10/20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F843-C940-4916-83D9-BDA2D37EC42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2B71-3D11-4A9B-A9B4-CA45336545FA}" type="datetimeFigureOut">
              <a:rPr kumimoji="1" lang="ja-JP" altLang="en-US" smtClean="0"/>
              <a:pPr/>
              <a:t>2011/10/20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F843-C940-4916-83D9-BDA2D37EC42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2B71-3D11-4A9B-A9B4-CA45336545FA}" type="datetimeFigureOut">
              <a:rPr kumimoji="1" lang="ja-JP" altLang="en-US" smtClean="0"/>
              <a:pPr/>
              <a:t>2011/10/20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F843-C940-4916-83D9-BDA2D37EC42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2B71-3D11-4A9B-A9B4-CA45336545FA}" type="datetimeFigureOut">
              <a:rPr kumimoji="1" lang="ja-JP" altLang="en-US" smtClean="0"/>
              <a:pPr/>
              <a:t>2011/10/20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9F843-C940-4916-83D9-BDA2D37EC42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52B71-3D11-4A9B-A9B4-CA45336545FA}" type="datetimeFigureOut">
              <a:rPr kumimoji="1" lang="ja-JP" altLang="en-US" smtClean="0"/>
              <a:pPr/>
              <a:t>2011/10/20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9F843-C940-4916-83D9-BDA2D37EC42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44529"/>
            <a:ext cx="7772400" cy="2184405"/>
          </a:xfrm>
        </p:spPr>
        <p:txBody>
          <a:bodyPr/>
          <a:lstStyle/>
          <a:p>
            <a:r>
              <a:rPr lang="ja-JP" altLang="en-US" dirty="0" smtClean="0"/>
              <a:t>コンパイラ演習</a:t>
            </a:r>
            <a:br>
              <a:rPr lang="ja-JP" altLang="en-US" dirty="0" smtClean="0"/>
            </a:br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回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</a:t>
            </a:r>
            <a:r>
              <a:rPr lang="en-US" altLang="ja-JP" dirty="0" smtClean="0"/>
              <a:t>2011/10/20)</a:t>
            </a:r>
            <a:endParaRPr lang="ja-JP" altLang="en-US" dirty="0" smtClean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971800"/>
          </a:xfrm>
        </p:spPr>
        <p:txBody>
          <a:bodyPr>
            <a:normAutofit fontScale="70000" lnSpcReduction="20000"/>
          </a:bodyPr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中村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</a:rPr>
              <a:t>晃一　野瀬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</a:rPr>
              <a:t>貴史　前田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</a:rPr>
              <a:t>俊行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秋山 茂樹　池尻 拓朗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鈴木 友博　渡邊 裕貴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潮田 資秀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小酒井 隆広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山下 諒蔵　佐藤 春旗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大山 恵弘　佐藤 秀明</a:t>
            </a:r>
          </a:p>
          <a:p>
            <a:r>
              <a:rPr lang="ja-JP" altLang="en-US" dirty="0" smtClean="0">
                <a:solidFill>
                  <a:schemeClr val="tx1"/>
                </a:solidFill>
              </a:rPr>
              <a:t>住井 </a:t>
            </a:r>
            <a:r>
              <a:rPr lang="ja-JP" altLang="en-US" dirty="0" smtClean="0">
                <a:solidFill>
                  <a:schemeClr val="tx1"/>
                </a:solidFill>
              </a:rPr>
              <a:t>英二郎</a:t>
            </a:r>
            <a:endParaRPr lang="ja-JP" alt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自由変数の問題に対する解決策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その</a:t>
            </a:r>
            <a:r>
              <a:rPr lang="en-US" altLang="ja-JP" dirty="0" smtClean="0"/>
              <a:t>1: </a:t>
            </a:r>
            <a:r>
              <a:rPr lang="ja-JP" altLang="en-US" dirty="0" smtClean="0"/>
              <a:t>自由変数を持つ関数を許さない</a:t>
            </a:r>
          </a:p>
          <a:p>
            <a:pPr lvl="1" eaLnBrk="1" hangingPunct="1"/>
            <a:r>
              <a:rPr lang="en-US" altLang="ja-JP" dirty="0" smtClean="0"/>
              <a:t>C, C++ </a:t>
            </a:r>
            <a:r>
              <a:rPr lang="ja-JP" altLang="en-US" dirty="0" smtClean="0"/>
              <a:t>のほとんどの処理系</a:t>
            </a:r>
          </a:p>
          <a:p>
            <a:pPr eaLnBrk="1" hangingPunct="1"/>
            <a:endParaRPr lang="en-US" altLang="ja-JP" dirty="0" smtClean="0"/>
          </a:p>
          <a:p>
            <a:pPr eaLnBrk="1" hangingPunct="1"/>
            <a:r>
              <a:rPr lang="ja-JP" altLang="en-US" dirty="0" smtClean="0"/>
              <a:t>その</a:t>
            </a:r>
            <a:r>
              <a:rPr lang="en-US" altLang="ja-JP" dirty="0" smtClean="0"/>
              <a:t>2: </a:t>
            </a:r>
            <a:r>
              <a:rPr lang="ja-JP" altLang="en-US" dirty="0" smtClean="0"/>
              <a:t>関数のアドレスと一緒に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             </a:t>
            </a:r>
            <a:r>
              <a:rPr lang="ja-JP" altLang="en-US" dirty="0" smtClean="0"/>
              <a:t>自由変数の値も保存しておく</a:t>
            </a:r>
          </a:p>
          <a:p>
            <a:pPr lvl="1" eaLnBrk="1" hangingPunct="1"/>
            <a:r>
              <a:rPr lang="en-US" altLang="ja-JP" dirty="0" smtClean="0"/>
              <a:t>Scheme, ML, Java (inner class) </a:t>
            </a:r>
            <a:r>
              <a:rPr lang="ja-JP" altLang="en-US" dirty="0" smtClean="0"/>
              <a:t>の処理系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なぜ上手くいかないか</a:t>
            </a:r>
            <a:r>
              <a:rPr lang="en-US" altLang="ja-JP" dirty="0" smtClean="0"/>
              <a:t>: </a:t>
            </a:r>
            <a:r>
              <a:rPr lang="ja-JP" altLang="en-US" dirty="0" smtClean="0"/>
              <a:t>その</a:t>
            </a:r>
            <a:r>
              <a:rPr lang="en-US" altLang="ja-JP" dirty="0"/>
              <a:t>2</a:t>
            </a:r>
            <a:endParaRPr lang="ja-JP" alt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800"/>
              </a:spcBef>
            </a:pPr>
            <a:r>
              <a:rPr lang="ja-JP" altLang="en-US" dirty="0" smtClean="0"/>
              <a:t>関数定義がネストしうるので</a:t>
            </a: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1908175" y="2852738"/>
            <a:ext cx="5327650" cy="1584325"/>
          </a:xfrm>
          <a:prstGeom prst="foldedCorner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 altLang="ja-JP" sz="1000" b="1" dirty="0">
              <a:latin typeface="Courier New" pitchFamily="49" charset="0"/>
            </a:endParaRPr>
          </a:p>
          <a:p>
            <a:r>
              <a:rPr lang="en-US" altLang="ja-JP" sz="3200" b="1" dirty="0">
                <a:latin typeface="Courier New" pitchFamily="49" charset="0"/>
              </a:rPr>
              <a:t>let rec f a =</a:t>
            </a:r>
          </a:p>
          <a:p>
            <a:r>
              <a:rPr lang="en-US" altLang="ja-JP" sz="3200" b="1" dirty="0">
                <a:latin typeface="Courier New" pitchFamily="49" charset="0"/>
              </a:rPr>
              <a:t>  let rec g b = a + b</a:t>
            </a:r>
          </a:p>
          <a:p>
            <a:r>
              <a:rPr lang="en-US" altLang="ja-JP" sz="3200" b="1" dirty="0">
                <a:latin typeface="Courier New" pitchFamily="49" charset="0"/>
              </a:rPr>
              <a:t>  in g 3</a:t>
            </a:r>
            <a:endParaRPr lang="en-US" altLang="ja-JP" dirty="0"/>
          </a:p>
        </p:txBody>
      </p:sp>
      <p:sp>
        <p:nvSpPr>
          <p:cNvPr id="12293" name="Oval 5"/>
          <p:cNvSpPr>
            <a:spLocks noChangeArrowheads="1"/>
          </p:cNvSpPr>
          <p:nvPr/>
        </p:nvSpPr>
        <p:spPr bwMode="auto">
          <a:xfrm>
            <a:off x="4356100" y="3402257"/>
            <a:ext cx="431800" cy="5048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201988" y="5286375"/>
            <a:ext cx="410881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800" b="1" dirty="0">
                <a:latin typeface="Courier New" pitchFamily="49" charset="0"/>
              </a:rPr>
              <a:t>g</a:t>
            </a:r>
            <a:r>
              <a:rPr lang="en-US" altLang="ja-JP" sz="2800" dirty="0">
                <a:latin typeface="ＭＳ Ｐゴシック" charset="-128"/>
              </a:rPr>
              <a:t> </a:t>
            </a:r>
            <a:r>
              <a:rPr lang="ja-JP" altLang="en-US" sz="2800" dirty="0" smtClean="0">
                <a:latin typeface="ＭＳ Ｐゴシック" charset="-128"/>
              </a:rPr>
              <a:t>が </a:t>
            </a:r>
            <a:r>
              <a:rPr lang="en-US" altLang="en-US" sz="2800" b="1" dirty="0" smtClean="0">
                <a:latin typeface="Courier New" pitchFamily="49" charset="0"/>
              </a:rPr>
              <a:t>f</a:t>
            </a:r>
            <a:r>
              <a:rPr lang="en-US" altLang="ja-JP" sz="2800" dirty="0" smtClean="0">
                <a:latin typeface="ＭＳ Ｐゴシック" charset="-128"/>
              </a:rPr>
              <a:t> </a:t>
            </a:r>
            <a:r>
              <a:rPr lang="en-US" altLang="en-US" sz="2800" dirty="0" smtClean="0">
                <a:latin typeface="ＭＳ Ｐゴシック" charset="-128"/>
              </a:rPr>
              <a:t>の</a:t>
            </a:r>
            <a:r>
              <a:rPr lang="ja-JP" altLang="en-US" sz="2800" dirty="0" smtClean="0">
                <a:latin typeface="ＭＳ Ｐゴシック" charset="-128"/>
              </a:rPr>
              <a:t>中で</a:t>
            </a:r>
            <a:endParaRPr lang="en-US" altLang="ja-JP" sz="2800" dirty="0" smtClean="0">
              <a:latin typeface="ＭＳ Ｐゴシック" charset="-128"/>
            </a:endParaRPr>
          </a:p>
          <a:p>
            <a:r>
              <a:rPr lang="ja-JP" altLang="en-US" sz="2800" dirty="0" smtClean="0">
                <a:latin typeface="ＭＳ Ｐゴシック" charset="-128"/>
              </a:rPr>
              <a:t>ネストして</a:t>
            </a:r>
            <a:r>
              <a:rPr lang="en-US" altLang="en-US" sz="2800" dirty="0" err="1" smtClean="0">
                <a:latin typeface="ＭＳ Ｐゴシック" charset="-128"/>
              </a:rPr>
              <a:t>定義されている</a:t>
            </a:r>
            <a:endParaRPr lang="ja-JP" altLang="en-US" sz="2800" dirty="0">
              <a:latin typeface="ＭＳ Ｐゴシック" charset="-128"/>
            </a:endParaRPr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 flipH="1" flipV="1">
            <a:off x="4644008" y="4005063"/>
            <a:ext cx="604267" cy="1238449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1467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74638"/>
            <a:ext cx="8424936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ja-JP" altLang="en-US" dirty="0" smtClean="0"/>
              <a:t>ネストした関数の問題に対する解決策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</a:t>
            </a:r>
            <a:r>
              <a:rPr lang="en-US" altLang="ja-JP" dirty="0" smtClean="0"/>
              <a:t>1</a:t>
            </a:r>
            <a:endParaRPr lang="ja-JP" alt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C, C++ </a:t>
            </a:r>
            <a:r>
              <a:rPr lang="ja-JP" altLang="en-US" dirty="0" smtClean="0"/>
              <a:t>の規格など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ネストした関数は許さない</a:t>
            </a:r>
          </a:p>
        </p:txBody>
      </p:sp>
    </p:spTree>
    <p:extLst>
      <p:ext uri="{BB962C8B-B14F-4D97-AF65-F5344CB8AC3E}">
        <p14:creationId xmlns:p14="http://schemas.microsoft.com/office/powerpoint/2010/main" xmlns="" val="383125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74638"/>
            <a:ext cx="8424936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ja-JP" altLang="en-US" dirty="0" smtClean="0"/>
              <a:t>ネストした関数の問題に対する解決策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</a:t>
            </a:r>
            <a:r>
              <a:rPr lang="en-US" altLang="ja-JP" dirty="0"/>
              <a:t>2</a:t>
            </a:r>
            <a:endParaRPr lang="ja-JP" alt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GCC </a:t>
            </a:r>
            <a:r>
              <a:rPr lang="ja-JP" altLang="en-US" dirty="0" smtClean="0"/>
              <a:t>の言語拡張など</a:t>
            </a:r>
            <a:endParaRPr lang="en-US" altLang="ja-JP" dirty="0" smtClean="0"/>
          </a:p>
          <a:p>
            <a:pPr lvl="1"/>
            <a:r>
              <a:rPr lang="ja-JP" altLang="en-US" dirty="0"/>
              <a:t>関数定義内</a:t>
            </a:r>
            <a:r>
              <a:rPr lang="ja-JP" altLang="en-US" dirty="0" smtClean="0"/>
              <a:t>で関数を定義できる</a:t>
            </a:r>
            <a:endParaRPr lang="en-US" altLang="ja-JP" dirty="0" smtClean="0"/>
          </a:p>
          <a:p>
            <a:pPr lvl="2"/>
            <a:r>
              <a:rPr lang="ja-JP" altLang="en-US" dirty="0"/>
              <a:t>自由変数</a:t>
            </a:r>
            <a:r>
              <a:rPr lang="ja-JP" altLang="en-US" dirty="0" smtClean="0"/>
              <a:t>にもアクセスできる</a:t>
            </a:r>
            <a:endParaRPr lang="en-US" altLang="ja-JP" dirty="0" smtClean="0"/>
          </a:p>
          <a:p>
            <a:pPr lvl="1"/>
            <a:r>
              <a:rPr lang="ja-JP" altLang="en-US" dirty="0"/>
              <a:t>内側</a:t>
            </a:r>
            <a:r>
              <a:rPr lang="ja-JP" altLang="en-US" dirty="0" smtClean="0"/>
              <a:t>の関数のアドレスを変数に格納し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それ</a:t>
            </a:r>
            <a:r>
              <a:rPr lang="ja-JP" altLang="en-US" dirty="0" smtClean="0"/>
              <a:t>を使って後で呼び出すこともできる</a:t>
            </a:r>
            <a:endParaRPr lang="en-US" altLang="ja-JP" dirty="0" smtClean="0"/>
          </a:p>
          <a:p>
            <a:pPr lvl="2"/>
            <a:r>
              <a:rPr lang="ja-JP" altLang="en-US" dirty="0"/>
              <a:t>ただし</a:t>
            </a:r>
            <a:r>
              <a:rPr lang="ja-JP" altLang="en-US" dirty="0" smtClean="0"/>
              <a:t>、外側の関数が </a:t>
            </a:r>
            <a:r>
              <a:rPr lang="en-US" altLang="ja-JP" dirty="0" smtClean="0"/>
              <a:t>return </a:t>
            </a:r>
            <a:r>
              <a:rPr lang="ja-JP" altLang="en-US" dirty="0" smtClean="0"/>
              <a:t>した後に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内側の関数を呼び出すと何が起こるかわからない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xmlns="" val="19665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74638"/>
            <a:ext cx="8352928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ja-JP" altLang="en-US" dirty="0" smtClean="0"/>
              <a:t>ネストした関数の問題に対する解決策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</a:t>
            </a:r>
            <a:r>
              <a:rPr lang="en-US" altLang="ja-JP" dirty="0" smtClean="0"/>
              <a:t>3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ML </a:t>
            </a:r>
            <a:r>
              <a:rPr lang="ja-JP" altLang="en-US" dirty="0" smtClean="0"/>
              <a:t>など</a:t>
            </a:r>
          </a:p>
          <a:p>
            <a:pPr lvl="1" eaLnBrk="1" hangingPunct="1"/>
            <a:r>
              <a:rPr lang="ja-JP" altLang="en-US" dirty="0" smtClean="0"/>
              <a:t>ネストした関数定義や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自由変数を持つ関数がなくなるよう</a:t>
            </a:r>
            <a:r>
              <a:rPr lang="ja-JP" altLang="en-US" dirty="0"/>
              <a:t>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コンパイラが変換する</a:t>
            </a:r>
          </a:p>
          <a:p>
            <a:pPr lvl="2" eaLnBrk="1" hangingPunct="1"/>
            <a:r>
              <a:rPr lang="ja-JP" altLang="en-US" dirty="0" smtClean="0"/>
              <a:t>さらに、自由変数を持つ関数を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スコープ制限なしに利用できるようにする</a:t>
            </a:r>
          </a:p>
          <a:p>
            <a:pPr lvl="3" eaLnBrk="1" hangingPunct="1"/>
            <a:r>
              <a:rPr lang="ja-JP" altLang="en-US" dirty="0" smtClean="0"/>
              <a:t>例： 内側の関数をリストに格納しておいて</a:t>
            </a:r>
            <a:br>
              <a:rPr lang="ja-JP" altLang="en-US" dirty="0" smtClean="0"/>
            </a:br>
            <a:r>
              <a:rPr lang="ja-JP" altLang="en-US" dirty="0" smtClean="0"/>
              <a:t>外側の関数が </a:t>
            </a:r>
            <a:r>
              <a:rPr lang="en-US" altLang="ja-JP" dirty="0" smtClean="0"/>
              <a:t>return </a:t>
            </a:r>
            <a:r>
              <a:rPr lang="ja-JP" altLang="en-US" dirty="0" smtClean="0"/>
              <a:t>した後でも呼び出せる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ja-JP" altLang="en-US" dirty="0" smtClean="0"/>
              <a:t>どうやって自由変数を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関数定義からなくすか</a:t>
            </a:r>
            <a:r>
              <a:rPr lang="en-US" altLang="ja-JP" dirty="0" smtClean="0"/>
              <a:t>?</a:t>
            </a:r>
            <a:endParaRPr lang="ja-JP" altLang="en-US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ja-JP" altLang="en-US" dirty="0" smtClean="0"/>
              <a:t>大雑把なアイディア</a:t>
            </a:r>
            <a:r>
              <a:rPr lang="en-US" altLang="ja-JP" dirty="0" smtClean="0"/>
              <a:t>:</a:t>
            </a:r>
            <a:br>
              <a:rPr lang="en-US" altLang="ja-JP" dirty="0" smtClean="0"/>
            </a:br>
            <a:r>
              <a:rPr lang="ja-JP" altLang="en-US" dirty="0" smtClean="0"/>
              <a:t>自由変数を関数の引数として渡すようにする</a:t>
            </a:r>
            <a:endParaRPr lang="en-US" altLang="ja-JP" dirty="0"/>
          </a:p>
          <a:p>
            <a:pPr lvl="1" eaLnBrk="1" hangingPunct="1"/>
            <a:endParaRPr lang="en-US" altLang="ja-JP" dirty="0" smtClean="0"/>
          </a:p>
          <a:p>
            <a:pPr lvl="1" eaLnBrk="1" hangingPunct="1"/>
            <a:endParaRPr lang="en-US" altLang="ja-JP" dirty="0"/>
          </a:p>
          <a:p>
            <a:pPr lvl="1" eaLnBrk="1" hangingPunct="1"/>
            <a:endParaRPr lang="en-US" altLang="ja-JP" dirty="0" smtClean="0"/>
          </a:p>
          <a:p>
            <a:pPr lvl="2"/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では </a:t>
            </a:r>
            <a:r>
              <a:rPr lang="en-US" altLang="ja-JP" b="1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は「クロージャ」を介して渡される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クロージャ </a:t>
            </a:r>
            <a:r>
              <a:rPr lang="en-US" altLang="ja-JP" dirty="0" smtClean="0"/>
              <a:t>= </a:t>
            </a:r>
            <a:r>
              <a:rPr lang="ja-JP" altLang="en-US" dirty="0" smtClean="0"/>
              <a:t>関数ラベル </a:t>
            </a:r>
            <a:r>
              <a:rPr lang="en-US" altLang="ja-JP" dirty="0" smtClean="0"/>
              <a:t>(</a:t>
            </a:r>
            <a:r>
              <a:rPr lang="ja-JP" altLang="en-US" dirty="0" smtClean="0"/>
              <a:t>アドレス</a:t>
            </a:r>
            <a:r>
              <a:rPr lang="en-US" altLang="ja-JP" dirty="0" smtClean="0"/>
              <a:t>) </a:t>
            </a:r>
            <a:r>
              <a:rPr lang="ja-JP" altLang="en-US" dirty="0" smtClean="0"/>
              <a:t>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                     </a:t>
            </a:r>
            <a:r>
              <a:rPr lang="ja-JP" altLang="en-US" dirty="0" smtClean="0"/>
              <a:t>自由変数からなるタプル・レコード</a:t>
            </a:r>
            <a:endParaRPr lang="en-US" altLang="ja-JP" dirty="0" smtClean="0"/>
          </a:p>
          <a:p>
            <a:pPr lvl="1" eaLnBrk="1" hangingPunct="1"/>
            <a:r>
              <a:rPr lang="ja-JP" altLang="en-US" dirty="0" smtClean="0"/>
              <a:t>自由変数がなければ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ネストした関数を平らに</a:t>
            </a:r>
            <a:r>
              <a:rPr lang="ja-JP" altLang="en-US" dirty="0"/>
              <a:t>変換</a:t>
            </a:r>
            <a:r>
              <a:rPr lang="ja-JP" altLang="en-US" dirty="0" smtClean="0"/>
              <a:t>するのは難しくない</a:t>
            </a:r>
          </a:p>
        </p:txBody>
      </p:sp>
      <p:sp>
        <p:nvSpPr>
          <p:cNvPr id="17413" name="AutoShape 13"/>
          <p:cNvSpPr>
            <a:spLocks noChangeArrowheads="1"/>
          </p:cNvSpPr>
          <p:nvPr/>
        </p:nvSpPr>
        <p:spPr bwMode="auto">
          <a:xfrm>
            <a:off x="2017713" y="2708920"/>
            <a:ext cx="4679950" cy="1020763"/>
          </a:xfrm>
          <a:prstGeom prst="foldedCorner">
            <a:avLst>
              <a:gd name="adj" fmla="val 12722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 altLang="ja-JP" sz="400" b="1" dirty="0">
              <a:latin typeface="Courier New" pitchFamily="49" charset="0"/>
            </a:endParaRPr>
          </a:p>
          <a:p>
            <a:r>
              <a:rPr lang="en-US" altLang="ja-JP" sz="2800" b="1" dirty="0">
                <a:latin typeface="Courier New" pitchFamily="49" charset="0"/>
              </a:rPr>
              <a:t>let rec g </a:t>
            </a:r>
            <a:r>
              <a:rPr lang="en-US" altLang="ja-JP" sz="2800" b="1" dirty="0">
                <a:solidFill>
                  <a:srgbClr val="FF0000"/>
                </a:solidFill>
                <a:latin typeface="Courier New" pitchFamily="49" charset="0"/>
              </a:rPr>
              <a:t>a</a:t>
            </a:r>
            <a:r>
              <a:rPr lang="en-US" altLang="ja-JP" sz="2800" b="1" dirty="0">
                <a:latin typeface="Courier New" pitchFamily="49" charset="0"/>
              </a:rPr>
              <a:t> b = a + b</a:t>
            </a:r>
          </a:p>
          <a:p>
            <a:r>
              <a:rPr lang="en-US" altLang="ja-JP" sz="2800" b="1" dirty="0">
                <a:latin typeface="Courier New" pitchFamily="49" charset="0"/>
              </a:rPr>
              <a:t>let rec f a = g </a:t>
            </a:r>
            <a:r>
              <a:rPr lang="en-US" altLang="ja-JP" sz="2800" b="1" dirty="0">
                <a:solidFill>
                  <a:srgbClr val="FF0000"/>
                </a:solidFill>
                <a:latin typeface="Courier New" pitchFamily="49" charset="0"/>
              </a:rPr>
              <a:t>a</a:t>
            </a:r>
            <a:r>
              <a:rPr lang="en-US" altLang="ja-JP" sz="2800" b="1" dirty="0">
                <a:latin typeface="Courier New" pitchFamily="49" charset="0"/>
              </a:rPr>
              <a:t> 3</a:t>
            </a:r>
          </a:p>
        </p:txBody>
      </p:sp>
      <p:sp>
        <p:nvSpPr>
          <p:cNvPr id="17414" name="Oval 14"/>
          <p:cNvSpPr>
            <a:spLocks noChangeArrowheads="1"/>
          </p:cNvSpPr>
          <p:nvPr/>
        </p:nvSpPr>
        <p:spPr bwMode="auto">
          <a:xfrm>
            <a:off x="4135438" y="2816047"/>
            <a:ext cx="431800" cy="431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5" name="Oval 15"/>
          <p:cNvSpPr>
            <a:spLocks noChangeArrowheads="1"/>
          </p:cNvSpPr>
          <p:nvPr/>
        </p:nvSpPr>
        <p:spPr bwMode="auto">
          <a:xfrm>
            <a:off x="5402263" y="3249434"/>
            <a:ext cx="431800" cy="431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" name="角丸四角形吹き出し 1"/>
          <p:cNvSpPr/>
          <p:nvPr/>
        </p:nvSpPr>
        <p:spPr>
          <a:xfrm>
            <a:off x="7380312" y="4365104"/>
            <a:ext cx="1691680" cy="1008112"/>
          </a:xfrm>
          <a:prstGeom prst="wedgeRoundRectCallout">
            <a:avLst>
              <a:gd name="adj1" fmla="val -81424"/>
              <a:gd name="adj2" fmla="val -49911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クロージャ</a:t>
            </a:r>
            <a:r>
              <a:rPr lang="en-US" altLang="ja-JP" sz="2400" dirty="0" smtClean="0"/>
              <a:t/>
            </a:r>
            <a:br>
              <a:rPr lang="en-US" altLang="ja-JP" sz="2400" dirty="0" smtClean="0"/>
            </a:br>
            <a:r>
              <a:rPr lang="ja-JP" altLang="en-US" sz="2400" dirty="0" smtClean="0"/>
              <a:t>変換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関数の表現</a:t>
            </a:r>
            <a:r>
              <a:rPr lang="en-US" altLang="ja-JP" dirty="0" smtClean="0"/>
              <a:t>: </a:t>
            </a:r>
            <a:r>
              <a:rPr lang="en-US" altLang="ja-JP" dirty="0" err="1" smtClean="0"/>
              <a:t>MinCaml</a:t>
            </a:r>
            <a:endParaRPr lang="ja-JP" altLang="en-US" dirty="0" smtClean="0"/>
          </a:p>
        </p:txBody>
      </p:sp>
      <p:sp>
        <p:nvSpPr>
          <p:cNvPr id="26" name="角丸四角形 25"/>
          <p:cNvSpPr/>
          <p:nvPr/>
        </p:nvSpPr>
        <p:spPr>
          <a:xfrm>
            <a:off x="1331640" y="2475041"/>
            <a:ext cx="1980220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関数</a:t>
            </a:r>
            <a:endParaRPr kumimoji="1" lang="ja-JP" altLang="en-US" sz="2800" dirty="0"/>
          </a:p>
        </p:txBody>
      </p:sp>
      <p:sp>
        <p:nvSpPr>
          <p:cNvPr id="27" name="角丸四角形 26"/>
          <p:cNvSpPr/>
          <p:nvPr/>
        </p:nvSpPr>
        <p:spPr>
          <a:xfrm>
            <a:off x="1348694" y="4323149"/>
            <a:ext cx="1980220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関数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/>
              <a:t>呼出</a:t>
            </a:r>
            <a:endParaRPr kumimoji="1" lang="ja-JP" altLang="en-US" sz="2800" dirty="0"/>
          </a:p>
        </p:txBody>
      </p:sp>
      <p:sp>
        <p:nvSpPr>
          <p:cNvPr id="28" name="角丸四角形 27"/>
          <p:cNvSpPr/>
          <p:nvPr/>
        </p:nvSpPr>
        <p:spPr>
          <a:xfrm>
            <a:off x="4679064" y="4149080"/>
            <a:ext cx="3997392" cy="128424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関数ラベルへジャンプ</a:t>
            </a:r>
            <a:endParaRPr lang="en-US" altLang="ja-JP" sz="2800" dirty="0" smtClean="0"/>
          </a:p>
          <a:p>
            <a:pPr algn="ctr"/>
            <a:r>
              <a:rPr lang="en-US" altLang="ja-JP" sz="2800" dirty="0" smtClean="0"/>
              <a:t>&amp; </a:t>
            </a:r>
            <a:r>
              <a:rPr lang="ja-JP" altLang="en-US" sz="2800" dirty="0" smtClean="0"/>
              <a:t>自由変数の取り出し</a:t>
            </a:r>
            <a:endParaRPr kumimoji="1" lang="ja-JP" altLang="en-US" sz="2800" dirty="0"/>
          </a:p>
        </p:txBody>
      </p:sp>
      <p:sp>
        <p:nvSpPr>
          <p:cNvPr id="29" name="角丸四角形 28"/>
          <p:cNvSpPr/>
          <p:nvPr/>
        </p:nvSpPr>
        <p:spPr>
          <a:xfrm>
            <a:off x="4679064" y="2300973"/>
            <a:ext cx="3997392" cy="128424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クロージャ </a:t>
            </a:r>
            <a:r>
              <a:rPr lang="en-US" altLang="ja-JP" sz="2800" dirty="0"/>
              <a:t>=</a:t>
            </a:r>
            <a:endParaRPr lang="en-US" altLang="ja-JP" sz="2800" dirty="0" smtClean="0"/>
          </a:p>
          <a:p>
            <a:pPr algn="ctr"/>
            <a:r>
              <a:rPr lang="ja-JP" altLang="en-US" sz="2800" dirty="0" smtClean="0"/>
              <a:t>関数ラベル </a:t>
            </a:r>
            <a:r>
              <a:rPr lang="en-US" altLang="ja-JP" sz="2800" dirty="0" smtClean="0"/>
              <a:t>(</a:t>
            </a:r>
            <a:r>
              <a:rPr lang="ja-JP" altLang="en-US" sz="2800" dirty="0" smtClean="0"/>
              <a:t>アドレス</a:t>
            </a:r>
            <a:r>
              <a:rPr lang="en-US" altLang="ja-JP" sz="2800" dirty="0" smtClean="0"/>
              <a:t>) + </a:t>
            </a:r>
            <a:r>
              <a:rPr lang="ja-JP" altLang="en-US" sz="2800" dirty="0" smtClean="0"/>
              <a:t>自由変数</a:t>
            </a:r>
            <a:endParaRPr kumimoji="1" lang="en-US" altLang="ja-JP" sz="2800" dirty="0" smtClean="0"/>
          </a:p>
        </p:txBody>
      </p:sp>
      <p:sp>
        <p:nvSpPr>
          <p:cNvPr id="30" name="下矢印 29"/>
          <p:cNvSpPr/>
          <p:nvPr/>
        </p:nvSpPr>
        <p:spPr>
          <a:xfrm rot="16200000">
            <a:off x="3674149" y="2259017"/>
            <a:ext cx="677683" cy="136815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下矢印 30"/>
          <p:cNvSpPr/>
          <p:nvPr/>
        </p:nvSpPr>
        <p:spPr>
          <a:xfrm rot="16200000">
            <a:off x="3656147" y="4107125"/>
            <a:ext cx="677683" cy="136815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473760" y="1530370"/>
            <a:ext cx="1802096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ML </a:t>
            </a:r>
            <a:r>
              <a:rPr kumimoji="1" lang="ja-JP" altLang="en-US" sz="2800" dirty="0" smtClean="0"/>
              <a:t>の世界</a:t>
            </a:r>
            <a:endParaRPr kumimoji="1" lang="ja-JP" altLang="en-US" sz="28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274170" y="1530370"/>
            <a:ext cx="2807179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アセンブリの世界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369530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err="1" smtClean="0"/>
              <a:t>での</a:t>
            </a:r>
            <a:r>
              <a:rPr lang="ja-JP" altLang="en-US" dirty="0" smtClean="0"/>
              <a:t>クロージャ変換の概略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ja-JP" altLang="en-US" dirty="0" smtClean="0"/>
              <a:t>以下のようなコードに変換する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関数を作るとき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ヒープにクロージャ</a:t>
            </a:r>
            <a:r>
              <a:rPr lang="ja-JP" altLang="en-US" dirty="0" smtClean="0"/>
              <a:t>を</a:t>
            </a:r>
            <a:r>
              <a:rPr lang="ja-JP" altLang="en-US" dirty="0"/>
              <a:t>作成し</a:t>
            </a:r>
            <a:r>
              <a:rPr lang="ja-JP" altLang="en-US" dirty="0" smtClean="0"/>
              <a:t/>
            </a:r>
            <a:br>
              <a:rPr lang="ja-JP" altLang="en-US" dirty="0" smtClean="0"/>
            </a:br>
            <a:r>
              <a:rPr lang="ja-JP" altLang="en-US" dirty="0" smtClean="0"/>
              <a:t>関数本体のアドレスと自由変数を保存する</a:t>
            </a:r>
          </a:p>
          <a:p>
            <a:pPr eaLnBrk="1" hangingPunct="1"/>
            <a:endParaRPr lang="en-US" altLang="ja-JP" dirty="0" smtClean="0"/>
          </a:p>
          <a:p>
            <a:pPr lvl="1"/>
            <a:r>
              <a:rPr lang="ja-JP" altLang="en-US" dirty="0" smtClean="0"/>
              <a:t>関数を呼び出すとき</a:t>
            </a:r>
            <a:endParaRPr lang="en-US" altLang="ja-JP" dirty="0"/>
          </a:p>
          <a:p>
            <a:pPr lvl="2"/>
            <a:r>
              <a:rPr lang="ja-JP" altLang="en-US" dirty="0" smtClean="0"/>
              <a:t>クロージャから関数本体のアドレスを取り出し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そこへジャンプ</a:t>
            </a:r>
          </a:p>
          <a:p>
            <a:pPr eaLnBrk="1" hangingPunct="1"/>
            <a:endParaRPr lang="en-US" altLang="ja-JP" dirty="0" smtClean="0"/>
          </a:p>
          <a:p>
            <a:pPr lvl="1"/>
            <a:r>
              <a:rPr lang="ja-JP" altLang="en-US" dirty="0" smtClean="0"/>
              <a:t>呼び出された関数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クロージャから自由変数を取り出す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(</a:t>
            </a:r>
            <a:r>
              <a:rPr lang="ja-JP" altLang="en-US" dirty="0" smtClean="0"/>
              <a:t>例</a:t>
            </a:r>
            <a:r>
              <a:rPr lang="en-US" altLang="ja-JP" dirty="0" smtClean="0"/>
              <a:t>) </a:t>
            </a:r>
            <a:r>
              <a:rPr lang="ja-JP" altLang="en-US" dirty="0" smtClean="0"/>
              <a:t>関数作成の図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ja-JP" altLang="ja-JP" dirty="0" smtClean="0"/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468313" y="1643063"/>
            <a:ext cx="4679950" cy="1354137"/>
          </a:xfrm>
          <a:prstGeom prst="foldedCorner">
            <a:avLst>
              <a:gd name="adj" fmla="val 1788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 altLang="ja-JP" sz="1000" b="1" dirty="0">
              <a:latin typeface="Courier New" pitchFamily="49" charset="0"/>
            </a:endParaRPr>
          </a:p>
          <a:p>
            <a:r>
              <a:rPr lang="en-US" altLang="ja-JP" sz="2800" b="1" dirty="0">
                <a:latin typeface="Courier New" pitchFamily="49" charset="0"/>
              </a:rPr>
              <a:t>let rec f a = </a:t>
            </a:r>
          </a:p>
          <a:p>
            <a:r>
              <a:rPr lang="en-US" altLang="ja-JP" sz="2800" b="1" dirty="0">
                <a:latin typeface="Courier New" pitchFamily="49" charset="0"/>
              </a:rPr>
              <a:t>  let rec g b = a + b</a:t>
            </a:r>
          </a:p>
          <a:p>
            <a:r>
              <a:rPr lang="en-US" altLang="ja-JP" sz="2800" b="1" dirty="0">
                <a:latin typeface="Courier New" pitchFamily="49" charset="0"/>
              </a:rPr>
              <a:t>  in g 3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6429802" y="1325909"/>
            <a:ext cx="175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800" dirty="0"/>
              <a:t>メモリ</a:t>
            </a:r>
            <a:r>
              <a:rPr lang="ja-JP" altLang="en-US" sz="2800" dirty="0" smtClean="0"/>
              <a:t>空間</a:t>
            </a:r>
            <a:endParaRPr lang="ja-JP" altLang="en-US" sz="2800" dirty="0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6023240" y="1987897"/>
            <a:ext cx="2520950" cy="3889375"/>
          </a:xfrm>
          <a:prstGeom prst="rect">
            <a:avLst/>
          </a:prstGeom>
          <a:solidFill>
            <a:srgbClr val="DFDD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3" name="Rectangle 9"/>
          <p:cNvSpPr>
            <a:spLocks noChangeArrowheads="1"/>
          </p:cNvSpPr>
          <p:nvPr/>
        </p:nvSpPr>
        <p:spPr bwMode="auto">
          <a:xfrm>
            <a:off x="6023240" y="4018309"/>
            <a:ext cx="2520950" cy="1655763"/>
          </a:xfrm>
          <a:prstGeom prst="rect">
            <a:avLst/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da-DK" altLang="ja-JP" sz="2200" b="1">
                <a:latin typeface="Courier New" pitchFamily="49" charset="0"/>
              </a:rPr>
              <a:t>g:</a:t>
            </a:r>
          </a:p>
          <a:p>
            <a:r>
              <a:rPr lang="da-DK" altLang="ja-JP" sz="2200" b="1">
                <a:latin typeface="Courier New" pitchFamily="49" charset="0"/>
              </a:rPr>
              <a:t>pushl </a:t>
            </a:r>
            <a:r>
              <a:rPr lang="da-DK" altLang="ja-JP" sz="2200" b="1">
                <a:latin typeface="Times New Roman" pitchFamily="18" charset="0"/>
              </a:rPr>
              <a:t>...</a:t>
            </a:r>
          </a:p>
          <a:p>
            <a:r>
              <a:rPr lang="da-DK" altLang="ja-JP" sz="2200" b="1">
                <a:latin typeface="Courier New" pitchFamily="49" charset="0"/>
              </a:rPr>
              <a:t>movl %eax,</a:t>
            </a:r>
            <a:r>
              <a:rPr lang="da-DK" altLang="ja-JP" sz="2200" b="1">
                <a:latin typeface="Times New Roman" pitchFamily="18" charset="0"/>
              </a:rPr>
              <a:t>...</a:t>
            </a:r>
            <a:endParaRPr lang="da-DK" altLang="ja-JP" sz="2200" b="1">
              <a:latin typeface="Courier New" pitchFamily="49" charset="0"/>
            </a:endParaRPr>
          </a:p>
          <a:p>
            <a:r>
              <a:rPr lang="da-DK" altLang="ja-JP" sz="2200" b="1">
                <a:latin typeface="Times New Roman" pitchFamily="18" charset="0"/>
              </a:rPr>
              <a:t>...</a:t>
            </a:r>
          </a:p>
          <a:p>
            <a:r>
              <a:rPr lang="da-DK" altLang="ja-JP" sz="2200" b="1">
                <a:latin typeface="Courier New" pitchFamily="49" charset="0"/>
              </a:rPr>
              <a:t>ret</a:t>
            </a:r>
            <a:endParaRPr lang="en-US" altLang="ja-JP" sz="2200" b="1">
              <a:latin typeface="Courier New" pitchFamily="49" charset="0"/>
            </a:endParaRPr>
          </a:p>
        </p:txBody>
      </p:sp>
      <p:sp>
        <p:nvSpPr>
          <p:cNvPr id="19464" name="Line 10"/>
          <p:cNvSpPr>
            <a:spLocks noChangeShapeType="1"/>
          </p:cNvSpPr>
          <p:nvPr/>
        </p:nvSpPr>
        <p:spPr bwMode="auto">
          <a:xfrm flipV="1">
            <a:off x="3059832" y="2491556"/>
            <a:ext cx="2923456" cy="0"/>
          </a:xfrm>
          <a:prstGeom prst="line">
            <a:avLst/>
          </a:prstGeom>
          <a:ln w="63500">
            <a:headEnd type="stealth" w="lg" len="lg"/>
            <a:tailEnd type="stealth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9465" name="Rectangle 14"/>
          <p:cNvSpPr>
            <a:spLocks noChangeArrowheads="1"/>
          </p:cNvSpPr>
          <p:nvPr/>
        </p:nvSpPr>
        <p:spPr bwMode="auto">
          <a:xfrm>
            <a:off x="6023240" y="2476847"/>
            <a:ext cx="2520950" cy="1008062"/>
          </a:xfrm>
          <a:prstGeom prst="rect">
            <a:avLst/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2200" b="1" dirty="0">
                <a:latin typeface="Courier New" pitchFamily="49" charset="0"/>
              </a:rPr>
              <a:t>g</a:t>
            </a:r>
            <a:r>
              <a:rPr lang="en-US" altLang="ja-JP" sz="2200" dirty="0">
                <a:latin typeface="ＭＳ Ｐゴシック" charset="-128"/>
              </a:rPr>
              <a:t> </a:t>
            </a:r>
            <a:r>
              <a:rPr lang="ja-JP" altLang="en-US" sz="2200" dirty="0">
                <a:latin typeface="Courier New" pitchFamily="49" charset="0"/>
              </a:rPr>
              <a:t>の</a:t>
            </a:r>
            <a:r>
              <a:rPr lang="ja-JP" altLang="en-US" sz="2200" dirty="0">
                <a:latin typeface="ＭＳ Ｐゴシック" charset="-128"/>
              </a:rPr>
              <a:t>アドレス</a:t>
            </a:r>
          </a:p>
          <a:p>
            <a:pPr algn="ctr">
              <a:spcBef>
                <a:spcPct val="50000"/>
              </a:spcBef>
            </a:pPr>
            <a:r>
              <a:rPr lang="en-US" altLang="ja-JP" sz="2200" b="1" dirty="0" smtClean="0">
                <a:latin typeface="Courier New" pitchFamily="49" charset="0"/>
              </a:rPr>
              <a:t>42</a:t>
            </a:r>
            <a:r>
              <a:rPr lang="en-US" altLang="ja-JP" sz="2200" dirty="0" smtClean="0">
                <a:latin typeface="ＭＳ Ｐゴシック" charset="-128"/>
              </a:rPr>
              <a:t>  </a:t>
            </a:r>
            <a:r>
              <a:rPr lang="en-US" altLang="ja-JP" sz="2200" dirty="0">
                <a:latin typeface="ＭＳ Ｐゴシック" charset="-128"/>
              </a:rPr>
              <a:t>(</a:t>
            </a:r>
            <a:r>
              <a:rPr lang="en-US" altLang="ja-JP" sz="2200" b="1" dirty="0">
                <a:latin typeface="Courier New" pitchFamily="49" charset="0"/>
              </a:rPr>
              <a:t>a</a:t>
            </a:r>
            <a:r>
              <a:rPr lang="en-US" altLang="ja-JP" sz="2200" dirty="0">
                <a:latin typeface="ＭＳ Ｐゴシック" charset="-128"/>
              </a:rPr>
              <a:t> </a:t>
            </a:r>
            <a:r>
              <a:rPr lang="ja-JP" altLang="en-US" sz="2200" dirty="0">
                <a:latin typeface="ＭＳ Ｐゴシック" charset="-128"/>
              </a:rPr>
              <a:t>の値</a:t>
            </a:r>
            <a:r>
              <a:rPr lang="en-US" altLang="ja-JP" sz="2200" dirty="0">
                <a:latin typeface="ＭＳ Ｐゴシック" charset="-128"/>
              </a:rPr>
              <a:t>)</a:t>
            </a:r>
          </a:p>
        </p:txBody>
      </p:sp>
      <p:sp>
        <p:nvSpPr>
          <p:cNvPr id="19466" name="Line 15"/>
          <p:cNvSpPr>
            <a:spLocks noChangeShapeType="1"/>
          </p:cNvSpPr>
          <p:nvPr/>
        </p:nvSpPr>
        <p:spPr bwMode="auto">
          <a:xfrm>
            <a:off x="6023240" y="2980084"/>
            <a:ext cx="2520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9467" name="Rectangle 16"/>
          <p:cNvSpPr>
            <a:spLocks noChangeArrowheads="1"/>
          </p:cNvSpPr>
          <p:nvPr/>
        </p:nvSpPr>
        <p:spPr bwMode="auto">
          <a:xfrm>
            <a:off x="6020065" y="2476847"/>
            <a:ext cx="2520950" cy="1009650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8" name="AutoShape 17"/>
          <p:cNvSpPr>
            <a:spLocks noChangeArrowheads="1"/>
          </p:cNvSpPr>
          <p:nvPr/>
        </p:nvSpPr>
        <p:spPr bwMode="auto">
          <a:xfrm>
            <a:off x="683568" y="3313881"/>
            <a:ext cx="5184576" cy="1873250"/>
          </a:xfrm>
          <a:prstGeom prst="wedgeEllipseCallout">
            <a:avLst>
              <a:gd name="adj1" fmla="val 50544"/>
              <a:gd name="adj2" fmla="val -69799"/>
            </a:avLst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fontAlgn="b"/>
            <a:r>
              <a:rPr lang="ja-JP" altLang="en-US" sz="2600" dirty="0" smtClean="0">
                <a:latin typeface="ＭＳ Ｐゴシック" charset="-128"/>
              </a:rPr>
              <a:t>関数 </a:t>
            </a:r>
            <a:r>
              <a:rPr lang="en-US" altLang="ja-JP" sz="2800" b="1" dirty="0" smtClean="0">
                <a:latin typeface="Courier New" pitchFamily="49" charset="0"/>
              </a:rPr>
              <a:t>g</a:t>
            </a:r>
            <a:r>
              <a:rPr lang="ja-JP" altLang="en-US" sz="2600" dirty="0" smtClean="0">
                <a:latin typeface="ＭＳ Ｐゴシック" charset="-128"/>
              </a:rPr>
              <a:t> 本体のアドレスと</a:t>
            </a:r>
            <a:r>
              <a:rPr lang="en-US" altLang="ja-JP" sz="2600" dirty="0" smtClean="0">
                <a:latin typeface="ＭＳ Ｐゴシック" charset="-128"/>
              </a:rPr>
              <a:t/>
            </a:r>
            <a:br>
              <a:rPr lang="en-US" altLang="ja-JP" sz="2600" dirty="0" smtClean="0">
                <a:latin typeface="ＭＳ Ｐゴシック" charset="-128"/>
              </a:rPr>
            </a:br>
            <a:r>
              <a:rPr lang="ja-JP" altLang="en-US" sz="2600" dirty="0" smtClean="0">
                <a:latin typeface="ＭＳ Ｐゴシック" charset="-128"/>
              </a:rPr>
              <a:t>自由変数 </a:t>
            </a:r>
            <a:r>
              <a:rPr lang="en-US" altLang="ja-JP" sz="2800" b="1" dirty="0" smtClean="0">
                <a:latin typeface="Courier New" pitchFamily="49" charset="0"/>
              </a:rPr>
              <a:t>a</a:t>
            </a:r>
            <a:r>
              <a:rPr lang="ja-JP" altLang="en-US" sz="2600" dirty="0" smtClean="0">
                <a:latin typeface="ＭＳ Ｐゴシック" charset="-128"/>
              </a:rPr>
              <a:t> の値から</a:t>
            </a:r>
            <a:r>
              <a:rPr lang="en-US" altLang="ja-JP" sz="2600" dirty="0" smtClean="0">
                <a:latin typeface="ＭＳ Ｐゴシック" charset="-128"/>
              </a:rPr>
              <a:t/>
            </a:r>
            <a:br>
              <a:rPr lang="en-US" altLang="ja-JP" sz="2600" dirty="0" smtClean="0">
                <a:latin typeface="ＭＳ Ｐゴシック" charset="-128"/>
              </a:rPr>
            </a:br>
            <a:r>
              <a:rPr lang="ja-JP" altLang="en-US" sz="2600" dirty="0" smtClean="0">
                <a:latin typeface="ＭＳ Ｐゴシック" charset="-128"/>
              </a:rPr>
              <a:t>クロージャを作成</a:t>
            </a:r>
            <a:endParaRPr lang="en-US" altLang="ja-JP" sz="2600" dirty="0" smtClean="0">
              <a:latin typeface="ＭＳ Ｐゴシック" charset="-128"/>
            </a:endParaRPr>
          </a:p>
        </p:txBody>
      </p:sp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2592388" y="2104231"/>
            <a:ext cx="431800" cy="431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057024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 animBg="1"/>
      <p:bldP spid="19465" grpId="0" animBg="1"/>
      <p:bldP spid="19466" grpId="0" animBg="1"/>
      <p:bldP spid="19467" grpId="0" animBg="1"/>
      <p:bldP spid="19468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(</a:t>
            </a:r>
            <a:r>
              <a:rPr lang="ja-JP" altLang="en-US" dirty="0" smtClean="0"/>
              <a:t>例</a:t>
            </a:r>
            <a:r>
              <a:rPr lang="en-US" altLang="ja-JP" dirty="0" smtClean="0"/>
              <a:t>) </a:t>
            </a:r>
            <a:r>
              <a:rPr lang="ja-JP" altLang="en-US" dirty="0" smtClean="0"/>
              <a:t>関数呼び出しの図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ja-JP" altLang="ja-JP" dirty="0" smtClean="0"/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468313" y="1643063"/>
            <a:ext cx="4679950" cy="1354137"/>
          </a:xfrm>
          <a:prstGeom prst="foldedCorner">
            <a:avLst>
              <a:gd name="adj" fmla="val 1788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 altLang="ja-JP" sz="1000" b="1" dirty="0">
              <a:latin typeface="Courier New" pitchFamily="49" charset="0"/>
            </a:endParaRPr>
          </a:p>
          <a:p>
            <a:r>
              <a:rPr lang="en-US" altLang="ja-JP" sz="2800" b="1" dirty="0">
                <a:latin typeface="Courier New" pitchFamily="49" charset="0"/>
              </a:rPr>
              <a:t>let rec f a = </a:t>
            </a:r>
          </a:p>
          <a:p>
            <a:r>
              <a:rPr lang="en-US" altLang="ja-JP" sz="2800" b="1" dirty="0">
                <a:latin typeface="Courier New" pitchFamily="49" charset="0"/>
              </a:rPr>
              <a:t>  let rec g b = a + b</a:t>
            </a:r>
          </a:p>
          <a:p>
            <a:r>
              <a:rPr lang="en-US" altLang="ja-JP" sz="2800" b="1" dirty="0">
                <a:latin typeface="Courier New" pitchFamily="49" charset="0"/>
              </a:rPr>
              <a:t>  in g 3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6429802" y="1325909"/>
            <a:ext cx="175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800" dirty="0"/>
              <a:t>メモリ</a:t>
            </a:r>
            <a:r>
              <a:rPr lang="ja-JP" altLang="en-US" sz="2800" dirty="0" smtClean="0"/>
              <a:t>空間</a:t>
            </a:r>
            <a:endParaRPr lang="ja-JP" altLang="en-US" sz="2800" dirty="0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6023240" y="1987897"/>
            <a:ext cx="2520950" cy="3889375"/>
          </a:xfrm>
          <a:prstGeom prst="rect">
            <a:avLst/>
          </a:prstGeom>
          <a:solidFill>
            <a:srgbClr val="DFDD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3" name="Rectangle 9"/>
          <p:cNvSpPr>
            <a:spLocks noChangeArrowheads="1"/>
          </p:cNvSpPr>
          <p:nvPr/>
        </p:nvSpPr>
        <p:spPr bwMode="auto">
          <a:xfrm>
            <a:off x="6023240" y="4018309"/>
            <a:ext cx="2520950" cy="1655763"/>
          </a:xfrm>
          <a:prstGeom prst="rect">
            <a:avLst/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da-DK" altLang="ja-JP" sz="2200" b="1">
                <a:latin typeface="Courier New" pitchFamily="49" charset="0"/>
              </a:rPr>
              <a:t>g:</a:t>
            </a:r>
          </a:p>
          <a:p>
            <a:r>
              <a:rPr lang="da-DK" altLang="ja-JP" sz="2200" b="1">
                <a:latin typeface="Courier New" pitchFamily="49" charset="0"/>
              </a:rPr>
              <a:t>pushl </a:t>
            </a:r>
            <a:r>
              <a:rPr lang="da-DK" altLang="ja-JP" sz="2200" b="1">
                <a:latin typeface="Times New Roman" pitchFamily="18" charset="0"/>
              </a:rPr>
              <a:t>...</a:t>
            </a:r>
          </a:p>
          <a:p>
            <a:r>
              <a:rPr lang="da-DK" altLang="ja-JP" sz="2200" b="1">
                <a:latin typeface="Courier New" pitchFamily="49" charset="0"/>
              </a:rPr>
              <a:t>movl %eax,</a:t>
            </a:r>
            <a:r>
              <a:rPr lang="da-DK" altLang="ja-JP" sz="2200" b="1">
                <a:latin typeface="Times New Roman" pitchFamily="18" charset="0"/>
              </a:rPr>
              <a:t>...</a:t>
            </a:r>
            <a:endParaRPr lang="da-DK" altLang="ja-JP" sz="2200" b="1">
              <a:latin typeface="Courier New" pitchFamily="49" charset="0"/>
            </a:endParaRPr>
          </a:p>
          <a:p>
            <a:r>
              <a:rPr lang="da-DK" altLang="ja-JP" sz="2200" b="1">
                <a:latin typeface="Times New Roman" pitchFamily="18" charset="0"/>
              </a:rPr>
              <a:t>...</a:t>
            </a:r>
          </a:p>
          <a:p>
            <a:r>
              <a:rPr lang="da-DK" altLang="ja-JP" sz="2200" b="1">
                <a:latin typeface="Courier New" pitchFamily="49" charset="0"/>
              </a:rPr>
              <a:t>ret</a:t>
            </a:r>
            <a:endParaRPr lang="en-US" altLang="ja-JP" sz="2200" b="1">
              <a:latin typeface="Courier New" pitchFamily="49" charset="0"/>
            </a:endParaRPr>
          </a:p>
        </p:txBody>
      </p:sp>
      <p:sp>
        <p:nvSpPr>
          <p:cNvPr id="19464" name="Line 10"/>
          <p:cNvSpPr>
            <a:spLocks noChangeShapeType="1"/>
          </p:cNvSpPr>
          <p:nvPr/>
        </p:nvSpPr>
        <p:spPr bwMode="auto">
          <a:xfrm flipV="1">
            <a:off x="1907456" y="2491556"/>
            <a:ext cx="4075832" cy="433388"/>
          </a:xfrm>
          <a:prstGeom prst="line">
            <a:avLst/>
          </a:prstGeom>
          <a:ln w="63500">
            <a:headEnd type="stealth" w="lg" len="lg"/>
            <a:tailEnd type="stealth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9465" name="Rectangle 14"/>
          <p:cNvSpPr>
            <a:spLocks noChangeArrowheads="1"/>
          </p:cNvSpPr>
          <p:nvPr/>
        </p:nvSpPr>
        <p:spPr bwMode="auto">
          <a:xfrm>
            <a:off x="6023240" y="2476847"/>
            <a:ext cx="2520950" cy="1008062"/>
          </a:xfrm>
          <a:prstGeom prst="rect">
            <a:avLst/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2200" b="1" dirty="0">
                <a:latin typeface="Courier New" pitchFamily="49" charset="0"/>
              </a:rPr>
              <a:t>g</a:t>
            </a:r>
            <a:r>
              <a:rPr lang="en-US" altLang="ja-JP" sz="2200" dirty="0">
                <a:latin typeface="ＭＳ Ｐゴシック" charset="-128"/>
              </a:rPr>
              <a:t> </a:t>
            </a:r>
            <a:r>
              <a:rPr lang="ja-JP" altLang="en-US" sz="2200" dirty="0">
                <a:latin typeface="Courier New" pitchFamily="49" charset="0"/>
              </a:rPr>
              <a:t>の</a:t>
            </a:r>
            <a:r>
              <a:rPr lang="ja-JP" altLang="en-US" sz="2200" dirty="0">
                <a:latin typeface="ＭＳ Ｐゴシック" charset="-128"/>
              </a:rPr>
              <a:t>アドレス</a:t>
            </a:r>
          </a:p>
          <a:p>
            <a:pPr algn="ctr">
              <a:spcBef>
                <a:spcPct val="50000"/>
              </a:spcBef>
            </a:pPr>
            <a:r>
              <a:rPr lang="en-US" altLang="ja-JP" sz="2200" b="1" dirty="0" smtClean="0">
                <a:latin typeface="Courier New" pitchFamily="49" charset="0"/>
              </a:rPr>
              <a:t>42</a:t>
            </a:r>
            <a:r>
              <a:rPr lang="en-US" altLang="ja-JP" sz="2200" dirty="0" smtClean="0">
                <a:latin typeface="ＭＳ Ｐゴシック" charset="-128"/>
              </a:rPr>
              <a:t>  </a:t>
            </a:r>
            <a:r>
              <a:rPr lang="en-US" altLang="ja-JP" sz="2200" dirty="0">
                <a:latin typeface="ＭＳ Ｐゴシック" charset="-128"/>
              </a:rPr>
              <a:t>(</a:t>
            </a:r>
            <a:r>
              <a:rPr lang="en-US" altLang="ja-JP" sz="2200" b="1" dirty="0">
                <a:latin typeface="Courier New" pitchFamily="49" charset="0"/>
              </a:rPr>
              <a:t>a</a:t>
            </a:r>
            <a:r>
              <a:rPr lang="en-US" altLang="ja-JP" sz="2200" dirty="0">
                <a:latin typeface="ＭＳ Ｐゴシック" charset="-128"/>
              </a:rPr>
              <a:t> </a:t>
            </a:r>
            <a:r>
              <a:rPr lang="ja-JP" altLang="en-US" sz="2200" dirty="0">
                <a:latin typeface="ＭＳ Ｐゴシック" charset="-128"/>
              </a:rPr>
              <a:t>の値</a:t>
            </a:r>
            <a:r>
              <a:rPr lang="en-US" altLang="ja-JP" sz="2200" dirty="0">
                <a:latin typeface="ＭＳ Ｐゴシック" charset="-128"/>
              </a:rPr>
              <a:t>)</a:t>
            </a:r>
          </a:p>
        </p:txBody>
      </p:sp>
      <p:sp>
        <p:nvSpPr>
          <p:cNvPr id="19466" name="Line 15"/>
          <p:cNvSpPr>
            <a:spLocks noChangeShapeType="1"/>
          </p:cNvSpPr>
          <p:nvPr/>
        </p:nvSpPr>
        <p:spPr bwMode="auto">
          <a:xfrm>
            <a:off x="6023240" y="2980084"/>
            <a:ext cx="2520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9467" name="Rectangle 16"/>
          <p:cNvSpPr>
            <a:spLocks noChangeArrowheads="1"/>
          </p:cNvSpPr>
          <p:nvPr/>
        </p:nvSpPr>
        <p:spPr bwMode="auto">
          <a:xfrm>
            <a:off x="6020065" y="2476847"/>
            <a:ext cx="2520950" cy="1009650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8" name="AutoShape 17"/>
          <p:cNvSpPr>
            <a:spLocks noChangeArrowheads="1"/>
          </p:cNvSpPr>
          <p:nvPr/>
        </p:nvSpPr>
        <p:spPr bwMode="auto">
          <a:xfrm>
            <a:off x="683568" y="3313881"/>
            <a:ext cx="5184576" cy="1873250"/>
          </a:xfrm>
          <a:prstGeom prst="wedgeEllipseCallout">
            <a:avLst>
              <a:gd name="adj1" fmla="val 50544"/>
              <a:gd name="adj2" fmla="val -69799"/>
            </a:avLst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fontAlgn="b"/>
            <a:r>
              <a:rPr lang="ja-JP" altLang="en-US" sz="2600" dirty="0" smtClean="0">
                <a:latin typeface="ＭＳ Ｐゴシック" charset="-128"/>
              </a:rPr>
              <a:t>クロージャから</a:t>
            </a:r>
            <a:r>
              <a:rPr lang="en-US" altLang="ja-JP" sz="2600" dirty="0">
                <a:latin typeface="ＭＳ Ｐゴシック" charset="-128"/>
              </a:rPr>
              <a:t/>
            </a:r>
            <a:br>
              <a:rPr lang="en-US" altLang="ja-JP" sz="2600" dirty="0">
                <a:latin typeface="ＭＳ Ｐゴシック" charset="-128"/>
              </a:rPr>
            </a:br>
            <a:r>
              <a:rPr lang="ja-JP" altLang="en-US" sz="2600" dirty="0" smtClean="0">
                <a:latin typeface="ＭＳ Ｐゴシック" charset="-128"/>
              </a:rPr>
              <a:t>関数 </a:t>
            </a:r>
            <a:r>
              <a:rPr lang="en-US" altLang="ja-JP" sz="2800" b="1" dirty="0" smtClean="0">
                <a:latin typeface="Courier New" pitchFamily="49" charset="0"/>
              </a:rPr>
              <a:t>g</a:t>
            </a:r>
            <a:r>
              <a:rPr lang="ja-JP" altLang="en-US" sz="2600" dirty="0" smtClean="0">
                <a:latin typeface="ＭＳ Ｐゴシック" charset="-128"/>
              </a:rPr>
              <a:t> 本体のアドレスを取り出しそこへジャンプ</a:t>
            </a:r>
            <a:endParaRPr lang="en-US" altLang="ja-JP" sz="2600" dirty="0" smtClean="0">
              <a:latin typeface="ＭＳ Ｐゴシック" charset="-128"/>
            </a:endParaRPr>
          </a:p>
        </p:txBody>
      </p:sp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1475656" y="2536031"/>
            <a:ext cx="431800" cy="431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" name="左カーブ矢印 1"/>
          <p:cNvSpPr/>
          <p:nvPr/>
        </p:nvSpPr>
        <p:spPr>
          <a:xfrm>
            <a:off x="8100392" y="2708920"/>
            <a:ext cx="711878" cy="1512168"/>
          </a:xfrm>
          <a:prstGeom prst="curvedLef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 animBg="1"/>
      <p:bldP spid="19468" grpId="0" animBg="1"/>
      <p:bldP spid="13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今日の内容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クロージャ変換</a:t>
            </a:r>
          </a:p>
          <a:p>
            <a:pPr lvl="1" eaLnBrk="1" hangingPunct="1">
              <a:spcBef>
                <a:spcPct val="20000"/>
              </a:spcBef>
            </a:pPr>
            <a:r>
              <a:rPr lang="ja-JP" altLang="en-US" dirty="0" smtClean="0"/>
              <a:t>ネストした関数定義を平らにする</a:t>
            </a:r>
            <a:br>
              <a:rPr lang="ja-JP" altLang="en-US" dirty="0" smtClean="0"/>
            </a:br>
            <a:r>
              <a:rPr lang="ja-JP" altLang="en-US" dirty="0" smtClean="0"/>
              <a:t>⇒ </a:t>
            </a:r>
            <a:r>
              <a:rPr lang="en-US" altLang="ja-JP" dirty="0" smtClean="0"/>
              <a:t>K </a:t>
            </a:r>
            <a:r>
              <a:rPr lang="ja-JP" altLang="en-US" dirty="0" smtClean="0"/>
              <a:t>正規形をさらにアセンブリ・機械語に近づける</a:t>
            </a:r>
            <a:endParaRPr lang="ja-JP" alt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(</a:t>
            </a:r>
            <a:r>
              <a:rPr lang="ja-JP" altLang="en-US" dirty="0" smtClean="0"/>
              <a:t>例</a:t>
            </a:r>
            <a:r>
              <a:rPr lang="en-US" altLang="ja-JP" dirty="0" smtClean="0"/>
              <a:t>) </a:t>
            </a:r>
            <a:r>
              <a:rPr lang="ja-JP" altLang="en-US" dirty="0" smtClean="0"/>
              <a:t>呼び出された関数の図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ja-JP" altLang="ja-JP" dirty="0" smtClean="0"/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468313" y="1643063"/>
            <a:ext cx="4679950" cy="1354137"/>
          </a:xfrm>
          <a:prstGeom prst="foldedCorner">
            <a:avLst>
              <a:gd name="adj" fmla="val 1788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 altLang="ja-JP" sz="1000" b="1" dirty="0">
              <a:latin typeface="Courier New" pitchFamily="49" charset="0"/>
            </a:endParaRPr>
          </a:p>
          <a:p>
            <a:r>
              <a:rPr lang="en-US" altLang="ja-JP" sz="2800" b="1" dirty="0">
                <a:latin typeface="Courier New" pitchFamily="49" charset="0"/>
              </a:rPr>
              <a:t>let rec f a = </a:t>
            </a:r>
          </a:p>
          <a:p>
            <a:r>
              <a:rPr lang="en-US" altLang="ja-JP" sz="2800" b="1" dirty="0">
                <a:latin typeface="Courier New" pitchFamily="49" charset="0"/>
              </a:rPr>
              <a:t>  let rec g b = a + b</a:t>
            </a:r>
          </a:p>
          <a:p>
            <a:r>
              <a:rPr lang="en-US" altLang="ja-JP" sz="2800" b="1" dirty="0">
                <a:latin typeface="Courier New" pitchFamily="49" charset="0"/>
              </a:rPr>
              <a:t>  in g 3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6429802" y="1325909"/>
            <a:ext cx="175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800" dirty="0"/>
              <a:t>メモリ</a:t>
            </a:r>
            <a:r>
              <a:rPr lang="ja-JP" altLang="en-US" sz="2800" dirty="0" smtClean="0"/>
              <a:t>空間</a:t>
            </a:r>
            <a:endParaRPr lang="ja-JP" altLang="en-US" sz="2800" dirty="0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6023240" y="1987897"/>
            <a:ext cx="2520950" cy="3889375"/>
          </a:xfrm>
          <a:prstGeom prst="rect">
            <a:avLst/>
          </a:prstGeom>
          <a:solidFill>
            <a:srgbClr val="DFDD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3" name="Rectangle 9"/>
          <p:cNvSpPr>
            <a:spLocks noChangeArrowheads="1"/>
          </p:cNvSpPr>
          <p:nvPr/>
        </p:nvSpPr>
        <p:spPr bwMode="auto">
          <a:xfrm>
            <a:off x="6023240" y="4018309"/>
            <a:ext cx="2520950" cy="1655763"/>
          </a:xfrm>
          <a:prstGeom prst="rect">
            <a:avLst/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da-DK" altLang="ja-JP" sz="2200" b="1">
                <a:latin typeface="Courier New" pitchFamily="49" charset="0"/>
              </a:rPr>
              <a:t>g:</a:t>
            </a:r>
          </a:p>
          <a:p>
            <a:r>
              <a:rPr lang="da-DK" altLang="ja-JP" sz="2200" b="1">
                <a:latin typeface="Courier New" pitchFamily="49" charset="0"/>
              </a:rPr>
              <a:t>pushl </a:t>
            </a:r>
            <a:r>
              <a:rPr lang="da-DK" altLang="ja-JP" sz="2200" b="1">
                <a:latin typeface="Times New Roman" pitchFamily="18" charset="0"/>
              </a:rPr>
              <a:t>...</a:t>
            </a:r>
          </a:p>
          <a:p>
            <a:r>
              <a:rPr lang="da-DK" altLang="ja-JP" sz="2200" b="1">
                <a:latin typeface="Courier New" pitchFamily="49" charset="0"/>
              </a:rPr>
              <a:t>movl %eax,</a:t>
            </a:r>
            <a:r>
              <a:rPr lang="da-DK" altLang="ja-JP" sz="2200" b="1">
                <a:latin typeface="Times New Roman" pitchFamily="18" charset="0"/>
              </a:rPr>
              <a:t>...</a:t>
            </a:r>
            <a:endParaRPr lang="da-DK" altLang="ja-JP" sz="2200" b="1">
              <a:latin typeface="Courier New" pitchFamily="49" charset="0"/>
            </a:endParaRPr>
          </a:p>
          <a:p>
            <a:r>
              <a:rPr lang="da-DK" altLang="ja-JP" sz="2200" b="1">
                <a:latin typeface="Times New Roman" pitchFamily="18" charset="0"/>
              </a:rPr>
              <a:t>...</a:t>
            </a:r>
          </a:p>
          <a:p>
            <a:r>
              <a:rPr lang="da-DK" altLang="ja-JP" sz="2200" b="1">
                <a:latin typeface="Courier New" pitchFamily="49" charset="0"/>
              </a:rPr>
              <a:t>ret</a:t>
            </a:r>
            <a:endParaRPr lang="en-US" altLang="ja-JP" sz="2200" b="1">
              <a:latin typeface="Courier New" pitchFamily="49" charset="0"/>
            </a:endParaRPr>
          </a:p>
        </p:txBody>
      </p:sp>
      <p:sp>
        <p:nvSpPr>
          <p:cNvPr id="19464" name="Line 10"/>
          <p:cNvSpPr>
            <a:spLocks noChangeShapeType="1"/>
          </p:cNvSpPr>
          <p:nvPr/>
        </p:nvSpPr>
        <p:spPr bwMode="auto">
          <a:xfrm>
            <a:off x="5004048" y="2476847"/>
            <a:ext cx="936104" cy="1888257"/>
          </a:xfrm>
          <a:prstGeom prst="line">
            <a:avLst/>
          </a:prstGeom>
          <a:ln w="63500">
            <a:headEnd type="stealth" w="lg" len="lg"/>
            <a:tailEnd type="stealth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9465" name="Rectangle 14"/>
          <p:cNvSpPr>
            <a:spLocks noChangeArrowheads="1"/>
          </p:cNvSpPr>
          <p:nvPr/>
        </p:nvSpPr>
        <p:spPr bwMode="auto">
          <a:xfrm>
            <a:off x="6023240" y="2476847"/>
            <a:ext cx="2520950" cy="1008062"/>
          </a:xfrm>
          <a:prstGeom prst="rect">
            <a:avLst/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2200" b="1" dirty="0">
                <a:latin typeface="Courier New" pitchFamily="49" charset="0"/>
              </a:rPr>
              <a:t>g</a:t>
            </a:r>
            <a:r>
              <a:rPr lang="en-US" altLang="ja-JP" sz="2200" dirty="0">
                <a:latin typeface="ＭＳ Ｐゴシック" charset="-128"/>
              </a:rPr>
              <a:t> </a:t>
            </a:r>
            <a:r>
              <a:rPr lang="ja-JP" altLang="en-US" sz="2200" dirty="0">
                <a:latin typeface="Courier New" pitchFamily="49" charset="0"/>
              </a:rPr>
              <a:t>の</a:t>
            </a:r>
            <a:r>
              <a:rPr lang="ja-JP" altLang="en-US" sz="2200" dirty="0">
                <a:latin typeface="ＭＳ Ｐゴシック" charset="-128"/>
              </a:rPr>
              <a:t>アドレス</a:t>
            </a:r>
          </a:p>
          <a:p>
            <a:pPr algn="ctr">
              <a:spcBef>
                <a:spcPct val="50000"/>
              </a:spcBef>
            </a:pPr>
            <a:r>
              <a:rPr lang="en-US" altLang="ja-JP" sz="2200" b="1" dirty="0" smtClean="0">
                <a:latin typeface="Courier New" pitchFamily="49" charset="0"/>
              </a:rPr>
              <a:t>42</a:t>
            </a:r>
            <a:r>
              <a:rPr lang="en-US" altLang="ja-JP" sz="2200" dirty="0" smtClean="0">
                <a:latin typeface="ＭＳ Ｐゴシック" charset="-128"/>
              </a:rPr>
              <a:t>  </a:t>
            </a:r>
            <a:r>
              <a:rPr lang="en-US" altLang="ja-JP" sz="2200" dirty="0">
                <a:latin typeface="ＭＳ Ｐゴシック" charset="-128"/>
              </a:rPr>
              <a:t>(</a:t>
            </a:r>
            <a:r>
              <a:rPr lang="en-US" altLang="ja-JP" sz="2200" b="1" dirty="0">
                <a:latin typeface="Courier New" pitchFamily="49" charset="0"/>
              </a:rPr>
              <a:t>a</a:t>
            </a:r>
            <a:r>
              <a:rPr lang="en-US" altLang="ja-JP" sz="2200" dirty="0">
                <a:latin typeface="ＭＳ Ｐゴシック" charset="-128"/>
              </a:rPr>
              <a:t> </a:t>
            </a:r>
            <a:r>
              <a:rPr lang="ja-JP" altLang="en-US" sz="2200" dirty="0">
                <a:latin typeface="ＭＳ Ｐゴシック" charset="-128"/>
              </a:rPr>
              <a:t>の値</a:t>
            </a:r>
            <a:r>
              <a:rPr lang="en-US" altLang="ja-JP" sz="2200" dirty="0">
                <a:latin typeface="ＭＳ Ｐゴシック" charset="-128"/>
              </a:rPr>
              <a:t>)</a:t>
            </a:r>
          </a:p>
        </p:txBody>
      </p:sp>
      <p:sp>
        <p:nvSpPr>
          <p:cNvPr id="19466" name="Line 15"/>
          <p:cNvSpPr>
            <a:spLocks noChangeShapeType="1"/>
          </p:cNvSpPr>
          <p:nvPr/>
        </p:nvSpPr>
        <p:spPr bwMode="auto">
          <a:xfrm>
            <a:off x="6023240" y="2980084"/>
            <a:ext cx="2520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9467" name="Rectangle 16"/>
          <p:cNvSpPr>
            <a:spLocks noChangeArrowheads="1"/>
          </p:cNvSpPr>
          <p:nvPr/>
        </p:nvSpPr>
        <p:spPr bwMode="auto">
          <a:xfrm>
            <a:off x="6020065" y="2476847"/>
            <a:ext cx="2520950" cy="1009650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68" name="AutoShape 17"/>
          <p:cNvSpPr>
            <a:spLocks noChangeArrowheads="1"/>
          </p:cNvSpPr>
          <p:nvPr/>
        </p:nvSpPr>
        <p:spPr bwMode="auto">
          <a:xfrm>
            <a:off x="468314" y="3313881"/>
            <a:ext cx="5154612" cy="1873250"/>
          </a:xfrm>
          <a:prstGeom prst="wedgeEllipseCallout">
            <a:avLst>
              <a:gd name="adj1" fmla="val 62769"/>
              <a:gd name="adj2" fmla="val 46185"/>
            </a:avLst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fontAlgn="b"/>
            <a:r>
              <a:rPr lang="ja-JP" altLang="en-US" sz="2600" dirty="0">
                <a:latin typeface="ＭＳ Ｐゴシック" charset="-128"/>
              </a:rPr>
              <a:t>クロージャから </a:t>
            </a:r>
            <a:r>
              <a:rPr lang="en-US" altLang="ja-JP" sz="2600" b="1" dirty="0">
                <a:latin typeface="Courier New" pitchFamily="49" charset="0"/>
              </a:rPr>
              <a:t>a</a:t>
            </a:r>
            <a:r>
              <a:rPr lang="en-US" altLang="ja-JP" sz="2600" dirty="0">
                <a:latin typeface="ＭＳ Ｐゴシック" charset="-128"/>
              </a:rPr>
              <a:t> </a:t>
            </a:r>
            <a:r>
              <a:rPr lang="ja-JP" altLang="en-US" sz="2600" dirty="0" smtClean="0">
                <a:latin typeface="ＭＳ Ｐゴシック" charset="-128"/>
              </a:rPr>
              <a:t>の値を</a:t>
            </a:r>
            <a:r>
              <a:rPr lang="en-US" altLang="ja-JP" sz="2600" dirty="0" smtClean="0">
                <a:latin typeface="ＭＳ Ｐゴシック" charset="-128"/>
              </a:rPr>
              <a:t/>
            </a:r>
            <a:br>
              <a:rPr lang="en-US" altLang="ja-JP" sz="2600" dirty="0" smtClean="0">
                <a:latin typeface="ＭＳ Ｐゴシック" charset="-128"/>
              </a:rPr>
            </a:br>
            <a:r>
              <a:rPr lang="ja-JP" altLang="en-US" sz="2600" dirty="0" smtClean="0">
                <a:latin typeface="ＭＳ Ｐゴシック" charset="-128"/>
              </a:rPr>
              <a:t>取り出して</a:t>
            </a:r>
            <a:r>
              <a:rPr lang="en-US" altLang="ja-JP" sz="2600" dirty="0">
                <a:latin typeface="ＭＳ Ｐゴシック" charset="-128"/>
              </a:rPr>
              <a:t/>
            </a:r>
            <a:br>
              <a:rPr lang="en-US" altLang="ja-JP" sz="2600" dirty="0">
                <a:latin typeface="ＭＳ Ｐゴシック" charset="-128"/>
              </a:rPr>
            </a:br>
            <a:r>
              <a:rPr lang="ja-JP" altLang="en-US" sz="2600" dirty="0" smtClean="0">
                <a:latin typeface="ＭＳ Ｐゴシック" charset="-128"/>
              </a:rPr>
              <a:t>引数 </a:t>
            </a:r>
            <a:r>
              <a:rPr lang="en-US" altLang="ja-JP" sz="2600" b="1" dirty="0">
                <a:latin typeface="Courier New" pitchFamily="49" charset="0"/>
              </a:rPr>
              <a:t>b</a:t>
            </a:r>
            <a:r>
              <a:rPr lang="en-US" altLang="ja-JP" sz="2600" dirty="0">
                <a:latin typeface="ＭＳ Ｐゴシック" charset="-128"/>
              </a:rPr>
              <a:t> </a:t>
            </a:r>
            <a:r>
              <a:rPr lang="ja-JP" altLang="en-US" sz="2600" dirty="0" smtClean="0">
                <a:latin typeface="ＭＳ Ｐゴシック" charset="-128"/>
              </a:rPr>
              <a:t>との和を返す</a:t>
            </a:r>
            <a:endParaRPr lang="ja-JP" altLang="en-US" sz="2600" dirty="0">
              <a:latin typeface="ＭＳ Ｐゴシック" charset="-128"/>
            </a:endParaRPr>
          </a:p>
        </p:txBody>
      </p:sp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3851920" y="2059756"/>
            <a:ext cx="1242854" cy="431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341738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 animBg="1"/>
      <p:bldP spid="19468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対応関係</a:t>
            </a: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1079500" y="1339850"/>
            <a:ext cx="20478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200">
                <a:latin typeface="ＭＳ Ｐゴシック" charset="-128"/>
              </a:rPr>
              <a:t>ML </a:t>
            </a:r>
            <a:r>
              <a:rPr lang="ja-JP" altLang="en-US" sz="3200">
                <a:latin typeface="ＭＳ Ｐゴシック" charset="-128"/>
              </a:rPr>
              <a:t>の世界</a:t>
            </a:r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554038" y="2097088"/>
            <a:ext cx="3097212" cy="647700"/>
          </a:xfrm>
          <a:prstGeom prst="rect">
            <a:avLst/>
          </a:prstGeom>
          <a:solidFill>
            <a:srgbClr val="FFCCF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2800"/>
              <a:t>変換前の</a:t>
            </a:r>
            <a:r>
              <a:rPr lang="ja-JP" altLang="en-US" sz="2800">
                <a:latin typeface="ＭＳ Ｐゴシック" charset="-128"/>
              </a:rPr>
              <a:t> </a:t>
            </a:r>
            <a:r>
              <a:rPr lang="en-US" altLang="ja-JP" sz="2800" b="1">
                <a:latin typeface="Courier New" pitchFamily="49" charset="0"/>
              </a:rPr>
              <a:t>g</a:t>
            </a:r>
          </a:p>
        </p:txBody>
      </p:sp>
      <p:sp>
        <p:nvSpPr>
          <p:cNvPr id="21509" name="Rectangle 6"/>
          <p:cNvSpPr>
            <a:spLocks noChangeArrowheads="1"/>
          </p:cNvSpPr>
          <p:nvPr/>
        </p:nvSpPr>
        <p:spPr bwMode="auto">
          <a:xfrm>
            <a:off x="5032375" y="2097088"/>
            <a:ext cx="3557588" cy="647700"/>
          </a:xfrm>
          <a:prstGeom prst="rect">
            <a:avLst/>
          </a:prstGeom>
          <a:solidFill>
            <a:srgbClr val="FFCCF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2800"/>
              <a:t>?</a:t>
            </a:r>
          </a:p>
        </p:txBody>
      </p:sp>
      <p:sp>
        <p:nvSpPr>
          <p:cNvPr id="21510" name="Line 7"/>
          <p:cNvSpPr>
            <a:spLocks noChangeShapeType="1"/>
          </p:cNvSpPr>
          <p:nvPr/>
        </p:nvSpPr>
        <p:spPr bwMode="auto">
          <a:xfrm>
            <a:off x="3694113" y="2457450"/>
            <a:ext cx="1295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1511" name="Text Box 8"/>
          <p:cNvSpPr txBox="1">
            <a:spLocks noChangeArrowheads="1"/>
          </p:cNvSpPr>
          <p:nvPr/>
        </p:nvSpPr>
        <p:spPr bwMode="auto">
          <a:xfrm>
            <a:off x="5233988" y="1354138"/>
            <a:ext cx="31527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3200">
                <a:latin typeface="ＭＳ Ｐゴシック" charset="-128"/>
              </a:rPr>
              <a:t>アセンブリの世界</a:t>
            </a:r>
          </a:p>
        </p:txBody>
      </p:sp>
      <p:sp>
        <p:nvSpPr>
          <p:cNvPr id="21512" name="Rectangle 9"/>
          <p:cNvSpPr>
            <a:spLocks noChangeArrowheads="1"/>
          </p:cNvSpPr>
          <p:nvPr/>
        </p:nvSpPr>
        <p:spPr bwMode="auto">
          <a:xfrm>
            <a:off x="554038" y="3654425"/>
            <a:ext cx="3097212" cy="647700"/>
          </a:xfrm>
          <a:prstGeom prst="rect">
            <a:avLst/>
          </a:prstGeom>
          <a:solidFill>
            <a:srgbClr val="FFCCF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2800"/>
              <a:t>変換後の</a:t>
            </a:r>
            <a:r>
              <a:rPr lang="ja-JP" altLang="en-US" sz="2800">
                <a:latin typeface="ＭＳ Ｐゴシック" charset="-128"/>
              </a:rPr>
              <a:t> </a:t>
            </a:r>
            <a:r>
              <a:rPr lang="en-US" altLang="ja-JP" sz="2800" b="1">
                <a:latin typeface="Courier New" pitchFamily="49" charset="0"/>
              </a:rPr>
              <a:t>g</a:t>
            </a:r>
          </a:p>
        </p:txBody>
      </p:sp>
      <p:sp>
        <p:nvSpPr>
          <p:cNvPr id="21513" name="Rectangle 10"/>
          <p:cNvSpPr>
            <a:spLocks noChangeArrowheads="1"/>
          </p:cNvSpPr>
          <p:nvPr/>
        </p:nvSpPr>
        <p:spPr bwMode="auto">
          <a:xfrm>
            <a:off x="5032375" y="3654425"/>
            <a:ext cx="3557588" cy="1428750"/>
          </a:xfrm>
          <a:prstGeom prst="rect">
            <a:avLst/>
          </a:prstGeom>
          <a:solidFill>
            <a:srgbClr val="FFCCFF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2800"/>
              <a:t>クロージャ （メモリ上に</a:t>
            </a:r>
            <a:br>
              <a:rPr lang="ja-JP" altLang="en-US" sz="2800"/>
            </a:br>
            <a:r>
              <a:rPr lang="ja-JP" altLang="en-US" sz="2800"/>
              <a:t>作られたデータ構造）</a:t>
            </a:r>
            <a:br>
              <a:rPr lang="ja-JP" altLang="en-US" sz="2800"/>
            </a:br>
            <a:r>
              <a:rPr lang="ja-JP" altLang="en-US" sz="2800"/>
              <a:t>のアドレス</a:t>
            </a:r>
          </a:p>
        </p:txBody>
      </p:sp>
      <p:sp>
        <p:nvSpPr>
          <p:cNvPr id="21514" name="Line 11"/>
          <p:cNvSpPr>
            <a:spLocks noChangeShapeType="1"/>
          </p:cNvSpPr>
          <p:nvPr/>
        </p:nvSpPr>
        <p:spPr bwMode="auto">
          <a:xfrm>
            <a:off x="3694113" y="4014788"/>
            <a:ext cx="1295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1515" name="Text Box 12"/>
          <p:cNvSpPr txBox="1">
            <a:spLocks noChangeArrowheads="1"/>
          </p:cNvSpPr>
          <p:nvPr/>
        </p:nvSpPr>
        <p:spPr bwMode="auto">
          <a:xfrm>
            <a:off x="493713" y="5435600"/>
            <a:ext cx="8156575" cy="9461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800">
                <a:latin typeface="ＭＳ Ｐゴシック" charset="-128"/>
              </a:rPr>
              <a:t>クロージャ変換によって、</a:t>
            </a:r>
            <a:r>
              <a:rPr lang="en-US" altLang="ja-JP" sz="2800">
                <a:latin typeface="ＭＳ Ｐゴシック" charset="-128"/>
              </a:rPr>
              <a:t>ML </a:t>
            </a:r>
            <a:r>
              <a:rPr lang="ja-JP" altLang="en-US" sz="2800">
                <a:latin typeface="ＭＳ Ｐゴシック" charset="-128"/>
              </a:rPr>
              <a:t>の世界のデータを</a:t>
            </a:r>
          </a:p>
          <a:p>
            <a:r>
              <a:rPr lang="ja-JP" altLang="en-US" sz="2800">
                <a:latin typeface="ＭＳ Ｐゴシック" charset="-128"/>
              </a:rPr>
              <a:t>アセンブリの世界のデータにダイレクト対応させられる</a:t>
            </a:r>
          </a:p>
        </p:txBody>
      </p:sp>
      <p:sp>
        <p:nvSpPr>
          <p:cNvPr id="21516" name="AutoShape 13"/>
          <p:cNvSpPr>
            <a:spLocks noChangeArrowheads="1"/>
          </p:cNvSpPr>
          <p:nvPr/>
        </p:nvSpPr>
        <p:spPr bwMode="auto">
          <a:xfrm>
            <a:off x="1527175" y="2936875"/>
            <a:ext cx="1152525" cy="57626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ja-JP" altLang="en-US" dirty="0"/>
              <a:t>ここ</a:t>
            </a:r>
            <a:r>
              <a:rPr lang="ja-JP" altLang="en-US" dirty="0" smtClean="0"/>
              <a:t>まで説明した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クロージャ変換の問題点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ja-JP" altLang="en-US" dirty="0" smtClean="0"/>
              <a:t>自由変数のない関数でも</a:t>
            </a: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</a:pPr>
            <a:r>
              <a:rPr lang="ja-JP" altLang="en-US" sz="3200" dirty="0" smtClean="0"/>
              <a:t>クロージャ作成</a:t>
            </a: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</a:pPr>
            <a:r>
              <a:rPr lang="ja-JP" altLang="en-US" sz="3200" dirty="0" smtClean="0"/>
              <a:t>クロージャからの関数アドレスの取り出し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Clr>
                <a:schemeClr val="bg1"/>
              </a:buClr>
            </a:pPr>
            <a:r>
              <a:rPr lang="ja-JP" altLang="en-US" dirty="0" smtClean="0"/>
              <a:t>のオーバーヘッドがかかる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「賢い」 クロージャ変換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62950" cy="4997450"/>
          </a:xfrm>
        </p:spPr>
        <p:txBody>
          <a:bodyPr/>
          <a:lstStyle/>
          <a:p>
            <a:r>
              <a:rPr lang="ja-JP" altLang="en-US" dirty="0" smtClean="0"/>
              <a:t>やや賢い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「自由変数がない」 とわかる関数は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クロージャではなくラベルを使って直接呼び出す</a:t>
            </a:r>
          </a:p>
          <a:p>
            <a:endParaRPr lang="en-US" altLang="ja-JP" dirty="0" smtClean="0"/>
          </a:p>
          <a:p>
            <a:r>
              <a:rPr lang="ja-JP" altLang="en-US" dirty="0" smtClean="0"/>
              <a:t>賢い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「やや賢い」変換の結果不要になったクロージャは</a:t>
            </a:r>
            <a:br>
              <a:rPr lang="ja-JP" altLang="en-US" dirty="0" smtClean="0"/>
            </a:br>
            <a:r>
              <a:rPr lang="ja-JP" altLang="en-US" dirty="0" smtClean="0"/>
              <a:t>そもそも作らない</a:t>
            </a:r>
          </a:p>
          <a:p>
            <a:pPr lvl="1"/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err="1" smtClean="0"/>
              <a:t>にも</a:t>
            </a:r>
            <a:r>
              <a:rPr lang="ja-JP" altLang="en-US" dirty="0" smtClean="0"/>
              <a:t>実装されている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ja-JP" altLang="en-US" dirty="0" smtClean="0"/>
              <a:t>「賢い」 クロージャ変換の手順 </a:t>
            </a:r>
            <a:r>
              <a:rPr lang="en-US" altLang="ja-JP" dirty="0" smtClean="0"/>
              <a:t>(1)</a:t>
            </a:r>
            <a:br>
              <a:rPr lang="en-US" altLang="ja-JP" dirty="0" smtClean="0"/>
            </a:br>
            <a:r>
              <a:rPr lang="en-US" altLang="ja-JP" dirty="0" smtClean="0"/>
              <a:t>(</a:t>
            </a:r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では </a:t>
            </a:r>
            <a:r>
              <a:rPr lang="en-US" altLang="ja-JP" dirty="0" smtClean="0"/>
              <a:t>closure.ml)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「自由変数がない関数の集合」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を管理 </a:t>
            </a:r>
            <a:r>
              <a:rPr lang="en-US" altLang="ja-JP" dirty="0" smtClean="0"/>
              <a:t>(</a:t>
            </a:r>
            <a:r>
              <a:rPr lang="ja-JP" altLang="en-US" dirty="0" smtClean="0"/>
              <a:t>変数 </a:t>
            </a:r>
            <a:r>
              <a:rPr lang="en-US" altLang="ja-JP" dirty="0" smtClean="0"/>
              <a:t>known)</a:t>
            </a:r>
            <a:endParaRPr lang="ja-JP" altLang="en-US" dirty="0" smtClean="0"/>
          </a:p>
          <a:p>
            <a:pPr lvl="1" eaLnBrk="1" hangingPunct="1"/>
            <a:r>
              <a:rPr lang="ja-JP" altLang="en-US" dirty="0" smtClean="0"/>
              <a:t>関数 </a:t>
            </a:r>
            <a:r>
              <a:rPr lang="en-US" altLang="ja-JP" dirty="0" smtClean="0"/>
              <a:t>fv </a:t>
            </a:r>
            <a:r>
              <a:rPr lang="ja-JP" altLang="en-US" dirty="0" smtClean="0"/>
              <a:t>を使って自由変数を計算</a:t>
            </a:r>
          </a:p>
          <a:p>
            <a:pPr eaLnBrk="1" hangingPunct="1"/>
            <a:endParaRPr lang="en-US" altLang="ja-JP" dirty="0" smtClean="0"/>
          </a:p>
          <a:p>
            <a:pPr eaLnBrk="1" hangingPunct="1"/>
            <a:r>
              <a:rPr lang="ja-JP" altLang="en-US" dirty="0" smtClean="0"/>
              <a:t>その情報に応じて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関数の呼び出し方を決める</a:t>
            </a:r>
          </a:p>
          <a:p>
            <a:pPr lvl="1" eaLnBrk="1" hangingPunct="1"/>
            <a:r>
              <a:rPr lang="en-US" altLang="ja-JP" dirty="0" err="1" smtClean="0"/>
              <a:t>AppCls</a:t>
            </a:r>
            <a:r>
              <a:rPr lang="en-US" altLang="ja-JP" dirty="0" smtClean="0"/>
              <a:t> (</a:t>
            </a:r>
            <a:r>
              <a:rPr lang="ja-JP" altLang="en-US" dirty="0" smtClean="0"/>
              <a:t>クロージャ経由</a:t>
            </a:r>
            <a:r>
              <a:rPr lang="en-US" altLang="ja-JP" dirty="0" smtClean="0"/>
              <a:t>) </a:t>
            </a:r>
            <a:r>
              <a:rPr lang="ja-JP" altLang="en-US" dirty="0" smtClean="0"/>
              <a:t>か </a:t>
            </a:r>
            <a:r>
              <a:rPr lang="en-US" altLang="ja-JP" dirty="0" err="1" smtClean="0"/>
              <a:t>AppDir</a:t>
            </a:r>
            <a:r>
              <a:rPr lang="en-US" altLang="ja-JP" dirty="0" smtClean="0"/>
              <a:t> (</a:t>
            </a:r>
            <a:r>
              <a:rPr lang="ja-JP" altLang="en-US" dirty="0" smtClean="0"/>
              <a:t>直接</a:t>
            </a:r>
            <a:r>
              <a:rPr lang="en-US" altLang="ja-JP" dirty="0" smtClean="0"/>
              <a:t>) </a:t>
            </a:r>
            <a:r>
              <a:rPr lang="ja-JP" altLang="en-US" dirty="0" smtClean="0"/>
              <a:t>か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 smtClean="0"/>
              <a:t>「賢い」 クロージャ変換の手順 </a:t>
            </a:r>
            <a:r>
              <a:rPr lang="en-US" altLang="ja-JP" dirty="0" smtClean="0"/>
              <a:t>(2</a:t>
            </a:r>
            <a:r>
              <a:rPr lang="en-US" altLang="ja-JP" dirty="0"/>
              <a:t>)</a:t>
            </a:r>
            <a:br>
              <a:rPr lang="en-US" altLang="ja-JP" dirty="0"/>
            </a:br>
            <a:r>
              <a:rPr lang="en-US" altLang="ja-JP" dirty="0"/>
              <a:t>(</a:t>
            </a:r>
            <a:r>
              <a:rPr lang="en-US" altLang="ja-JP" dirty="0" err="1"/>
              <a:t>MinCaml</a:t>
            </a:r>
            <a:r>
              <a:rPr lang="en-US" altLang="ja-JP" dirty="0"/>
              <a:t> </a:t>
            </a:r>
            <a:r>
              <a:rPr lang="ja-JP" altLang="en-US" dirty="0"/>
              <a:t>では </a:t>
            </a:r>
            <a:r>
              <a:rPr lang="en-US" altLang="ja-JP" dirty="0"/>
              <a:t>closure.ml)</a:t>
            </a:r>
            <a:endParaRPr lang="en-US" altLang="ja-JP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不要なクロージャ作成コードを削除する</a:t>
            </a:r>
          </a:p>
          <a:p>
            <a:pPr lvl="1" eaLnBrk="1" hangingPunct="1"/>
            <a:r>
              <a:rPr lang="en-US" altLang="ja-JP" smtClean="0"/>
              <a:t>let </a:t>
            </a:r>
            <a:r>
              <a:rPr lang="ja-JP" altLang="en-US" smtClean="0"/>
              <a:t>の本体に出現しない関数のクロージャは</a:t>
            </a:r>
            <a:br>
              <a:rPr lang="ja-JP" altLang="en-US" smtClean="0"/>
            </a:br>
            <a:r>
              <a:rPr lang="ja-JP" altLang="en-US" smtClean="0"/>
              <a:t>作らない </a:t>
            </a:r>
            <a:r>
              <a:rPr lang="en-US" altLang="ja-JP" smtClean="0"/>
              <a:t>(MakeCls </a:t>
            </a:r>
            <a:r>
              <a:rPr lang="ja-JP" altLang="en-US" smtClean="0"/>
              <a:t>を出力しない</a:t>
            </a:r>
            <a:r>
              <a:rPr lang="en-US" altLang="ja-JP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共通課題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 smtClean="0"/>
              <a:t>共通課題の三つのうち</a:t>
            </a:r>
            <a:r>
              <a:rPr kumimoji="1" lang="en-US" altLang="ja-JP" sz="3600" dirty="0" smtClean="0"/>
              <a:t/>
            </a:r>
            <a:br>
              <a:rPr kumimoji="1" lang="en-US" altLang="ja-JP" sz="3600" dirty="0" smtClean="0"/>
            </a:br>
            <a:r>
              <a:rPr kumimoji="1" lang="ja-JP" altLang="en-US" sz="3600" b="1" dirty="0" smtClean="0"/>
              <a:t>二つ以上</a:t>
            </a:r>
            <a:r>
              <a:rPr kumimoji="1" lang="ja-JP" altLang="en-US" sz="3600" dirty="0" smtClean="0"/>
              <a:t>を解いてください。</a:t>
            </a:r>
            <a:endParaRPr kumimoji="1" lang="ja-JP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共通課題 </a:t>
            </a:r>
            <a:r>
              <a:rPr lang="en-US" altLang="ja-JP" dirty="0" smtClean="0"/>
              <a:t>1</a:t>
            </a:r>
            <a:endParaRPr lang="ja-JP" altLang="en-US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ML </a:t>
            </a:r>
            <a:r>
              <a:rPr lang="ja-JP" altLang="en-US" dirty="0" smtClean="0"/>
              <a:t>演習や </a:t>
            </a:r>
            <a:r>
              <a:rPr lang="en-US" altLang="ja-JP" dirty="0" smtClean="0"/>
              <a:t>Scheme </a:t>
            </a:r>
            <a:r>
              <a:rPr lang="ja-JP" altLang="en-US" dirty="0" smtClean="0"/>
              <a:t>演習などで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自分が今までに書いたプログラムの中から</a:t>
            </a:r>
            <a:br>
              <a:rPr lang="ja-JP" altLang="en-US" dirty="0" smtClean="0"/>
            </a:br>
            <a:r>
              <a:rPr lang="ja-JP" altLang="en-US" dirty="0" smtClean="0"/>
              <a:t>自由変数を持つ関数の例を挙げよ</a:t>
            </a:r>
          </a:p>
          <a:p>
            <a:pPr eaLnBrk="1" hangingPunct="1"/>
            <a:r>
              <a:rPr lang="ja-JP" altLang="en-US" dirty="0" smtClean="0"/>
              <a:t>その例を自由変数がなくなる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</a:t>
            </a:r>
            <a:r>
              <a:rPr lang="ja-JP" altLang="en-US" dirty="0" smtClean="0"/>
              <a:t>クロージャがいらない</a:t>
            </a:r>
            <a:r>
              <a:rPr lang="en-US" altLang="ja-JP" dirty="0" smtClean="0"/>
              <a:t>) </a:t>
            </a:r>
            <a:r>
              <a:rPr lang="ja-JP" altLang="en-US" dirty="0" smtClean="0"/>
              <a:t>ように書き直せ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466725" y="4638675"/>
            <a:ext cx="72294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800" dirty="0">
                <a:latin typeface="ＭＳ Ｐゴシック" charset="-128"/>
              </a:rPr>
              <a:t>もしそういう例がなかったら</a:t>
            </a:r>
            <a:r>
              <a:rPr lang="en-US" altLang="ja-JP" sz="2800" dirty="0">
                <a:latin typeface="ＭＳ Ｐゴシック" charset="-128"/>
              </a:rPr>
              <a:t>…</a:t>
            </a:r>
          </a:p>
          <a:p>
            <a:r>
              <a:rPr lang="ja-JP" altLang="en-US" sz="2800" dirty="0">
                <a:latin typeface="ＭＳ Ｐゴシック" charset="-128"/>
              </a:rPr>
              <a:t>　　逆に 「自由変数を持つ関数を</a:t>
            </a:r>
            <a:r>
              <a:rPr lang="ja-JP" altLang="en-US" sz="2800" dirty="0" smtClean="0">
                <a:latin typeface="ＭＳ Ｐゴシック" charset="-128"/>
              </a:rPr>
              <a:t>使えばもっと</a:t>
            </a:r>
            <a:r>
              <a:rPr lang="ja-JP" altLang="en-US" sz="2800" dirty="0">
                <a:latin typeface="ＭＳ Ｐゴシック" charset="-128"/>
              </a:rPr>
              <a:t/>
            </a:r>
            <a:br>
              <a:rPr lang="ja-JP" altLang="en-US" sz="2800" dirty="0">
                <a:latin typeface="ＭＳ Ｐゴシック" charset="-128"/>
              </a:rPr>
            </a:br>
            <a:r>
              <a:rPr lang="ja-JP" altLang="en-US" sz="2800" dirty="0">
                <a:latin typeface="ＭＳ Ｐゴシック" charset="-128"/>
              </a:rPr>
              <a:t>　　簡単だったのに」 というプログラムを</a:t>
            </a:r>
            <a:r>
              <a:rPr lang="ja-JP" altLang="en-US" sz="2800" dirty="0" smtClean="0">
                <a:latin typeface="ＭＳ Ｐゴシック" charset="-128"/>
              </a:rPr>
              <a:t>探して</a:t>
            </a:r>
            <a:endParaRPr lang="ja-JP" altLang="en-US" sz="2800" dirty="0">
              <a:latin typeface="ＭＳ Ｐゴシック" charset="-128"/>
            </a:endParaRPr>
          </a:p>
          <a:p>
            <a:r>
              <a:rPr lang="ja-JP" altLang="en-US" sz="2800" dirty="0">
                <a:latin typeface="ＭＳ Ｐゴシック" charset="-128"/>
              </a:rPr>
              <a:t>　　そのように書き直してください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共通課題 </a:t>
            </a:r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Lambda lifting </a:t>
            </a:r>
            <a:r>
              <a:rPr kumimoji="1" lang="ja-JP" altLang="en-US" dirty="0" smtClean="0"/>
              <a:t>について</a:t>
            </a:r>
            <a:r>
              <a:rPr kumimoji="1" lang="ja-JP" altLang="en-US" dirty="0" smtClean="0"/>
              <a:t>調べ、実装せよ。</a:t>
            </a:r>
            <a:endParaRPr lang="en-US" altLang="ja-JP" dirty="0" smtClean="0"/>
          </a:p>
          <a:p>
            <a:r>
              <a:rPr lang="ja-JP" altLang="en-US" dirty="0" smtClean="0"/>
              <a:t>また共通課題</a:t>
            </a:r>
            <a:r>
              <a:rPr lang="en-US" altLang="ja-JP" dirty="0" smtClean="0"/>
              <a:t> 1 </a:t>
            </a:r>
            <a:r>
              <a:rPr lang="ja-JP" altLang="en-US" dirty="0" smtClean="0"/>
              <a:t>や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の関数などに対して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lambda lifting </a:t>
            </a:r>
            <a:r>
              <a:rPr lang="ja-JP" altLang="en-US" dirty="0" smtClean="0"/>
              <a:t>を行うなどして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性能や変換手法について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クロージャ変換と</a:t>
            </a:r>
            <a:r>
              <a:rPr lang="ja-JP" altLang="en-US" dirty="0" smtClean="0"/>
              <a:t>比較して論ぜよ</a:t>
            </a:r>
            <a:endParaRPr lang="en-US" altLang="ja-JP" dirty="0" smtClean="0"/>
          </a:p>
          <a:p>
            <a:r>
              <a:rPr lang="ja-JP" altLang="en-US" dirty="0" smtClean="0"/>
              <a:t>参考文献：</a:t>
            </a:r>
            <a:r>
              <a:rPr lang="en-US" altLang="ja-JP" dirty="0" smtClean="0"/>
              <a:t> </a:t>
            </a:r>
            <a:r>
              <a:rPr lang="en-US" altLang="ja-JP" dirty="0" smtClean="0"/>
              <a:t>“Implementing </a:t>
            </a:r>
            <a:r>
              <a:rPr lang="en-US" altLang="ja-JP" dirty="0" smtClean="0"/>
              <a:t>Functional Languages</a:t>
            </a:r>
            <a:r>
              <a:rPr lang="en-US" altLang="ja-JP" dirty="0" smtClean="0"/>
              <a:t>,” Simon </a:t>
            </a:r>
            <a:r>
              <a:rPr lang="en-US" altLang="ja-JP" dirty="0" smtClean="0"/>
              <a:t>Peyton Jones and David Lester. Published by Prentice Hall, 1992</a:t>
            </a:r>
            <a:r>
              <a:rPr lang="en-US" altLang="ja-JP" dirty="0" smtClean="0"/>
              <a:t>.</a:t>
            </a:r>
          </a:p>
          <a:p>
            <a:pPr lvl="1"/>
            <a:r>
              <a:rPr lang="en-US" altLang="ja-JP" sz="1700" dirty="0" smtClean="0"/>
              <a:t>http://research.microsoft.com/en-us/um/people/simonpj/papers/pj-lester-book/</a:t>
            </a:r>
            <a:endParaRPr kumimoji="1" lang="ja-JP" altLang="en-US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共通課題 </a:t>
            </a:r>
            <a:r>
              <a:rPr lang="en-US" altLang="ja-JP" dirty="0" smtClean="0"/>
              <a:t>3</a:t>
            </a:r>
            <a:endParaRPr lang="en-US" altLang="ja-JP" sz="3400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600200"/>
            <a:ext cx="8784976" cy="4525963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次ページのプログラムを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「賢く」 クロージャ変換したとき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枠の付いた各関数について以下を答えよ</a:t>
            </a:r>
          </a:p>
          <a:p>
            <a:pPr lvl="1" eaLnBrk="1" hangingPunct="1"/>
            <a:r>
              <a:rPr lang="ja-JP" altLang="en-US" dirty="0" smtClean="0"/>
              <a:t>クロージャが作られるかどうか</a:t>
            </a:r>
          </a:p>
          <a:p>
            <a:pPr lvl="1" eaLnBrk="1" hangingPunct="1"/>
            <a:r>
              <a:rPr lang="ja-JP" altLang="en-US" dirty="0" smtClean="0"/>
              <a:t>作られる場合、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クロージャの中に含まれるラベルおよび変数は何か</a:t>
            </a:r>
          </a:p>
          <a:p>
            <a:pPr lvl="2" eaLnBrk="1" hangingPunct="1">
              <a:spcBef>
                <a:spcPct val="25000"/>
              </a:spcBef>
            </a:pPr>
            <a:r>
              <a:rPr lang="ja-JP" altLang="en-US" dirty="0" smtClean="0"/>
              <a:t>関数 </a:t>
            </a:r>
            <a:r>
              <a:rPr lang="en-US" altLang="ja-JP" b="1" dirty="0" smtClean="0">
                <a:latin typeface="Courier New" pitchFamily="49" charset="0"/>
              </a:rPr>
              <a:t>f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のラベルは </a:t>
            </a:r>
            <a:r>
              <a:rPr lang="en-US" altLang="ja-JP" b="1" dirty="0" smtClean="0">
                <a:latin typeface="Courier New" pitchFamily="49" charset="0"/>
              </a:rPr>
              <a:t>Lf</a:t>
            </a:r>
            <a:r>
              <a:rPr lang="en-US" altLang="ja-JP" dirty="0" smtClean="0"/>
              <a:t> </a:t>
            </a:r>
            <a:r>
              <a:rPr lang="ja-JP" altLang="en-US" dirty="0" smtClean="0"/>
              <a:t>などと表記してください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Motivating Example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これをどうアセンブリに落とすか？</a:t>
            </a:r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1893888" y="5026025"/>
            <a:ext cx="4930775" cy="1187450"/>
          </a:xfrm>
          <a:prstGeom prst="rect">
            <a:avLst/>
          </a:prstGeom>
          <a:solidFill>
            <a:srgbClr val="DFDD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 err="1">
                <a:latin typeface="Courier New" pitchFamily="49" charset="0"/>
              </a:rPr>
              <a:t>val</a:t>
            </a:r>
            <a:r>
              <a:rPr lang="en-US" altLang="ja-JP" sz="2400" b="1" dirty="0">
                <a:latin typeface="Courier New" pitchFamily="49" charset="0"/>
              </a:rPr>
              <a:t> f : </a:t>
            </a:r>
            <a:r>
              <a:rPr lang="en-US" altLang="ja-JP" sz="2400" b="1" dirty="0" err="1">
                <a:latin typeface="Courier New" pitchFamily="49" charset="0"/>
              </a:rPr>
              <a:t>int</a:t>
            </a:r>
            <a:r>
              <a:rPr lang="en-US" altLang="ja-JP" sz="2400" b="1" dirty="0">
                <a:latin typeface="Courier New" pitchFamily="49" charset="0"/>
              </a:rPr>
              <a:t> -&gt; </a:t>
            </a:r>
            <a:r>
              <a:rPr lang="en-US" altLang="ja-JP" sz="2400" b="1" dirty="0" err="1">
                <a:latin typeface="Courier New" pitchFamily="49" charset="0"/>
              </a:rPr>
              <a:t>int</a:t>
            </a:r>
            <a:r>
              <a:rPr lang="en-US" altLang="ja-JP" sz="2400" b="1" dirty="0">
                <a:latin typeface="Courier New" pitchFamily="49" charset="0"/>
              </a:rPr>
              <a:t> = &lt;fun&gt;</a:t>
            </a:r>
          </a:p>
          <a:p>
            <a:r>
              <a:rPr lang="en-US" altLang="ja-JP" sz="2400" b="1" dirty="0">
                <a:latin typeface="Courier New" pitchFamily="49" charset="0"/>
              </a:rPr>
              <a:t># f 4;;</a:t>
            </a:r>
          </a:p>
          <a:p>
            <a:r>
              <a:rPr lang="en-US" altLang="ja-JP" sz="2400" b="1" dirty="0">
                <a:latin typeface="Courier New" pitchFamily="49" charset="0"/>
              </a:rPr>
              <a:t>- : </a:t>
            </a:r>
            <a:r>
              <a:rPr lang="en-US" altLang="ja-JP" sz="2400" b="1" dirty="0" err="1">
                <a:latin typeface="Courier New" pitchFamily="49" charset="0"/>
              </a:rPr>
              <a:t>int</a:t>
            </a:r>
            <a:r>
              <a:rPr lang="en-US" altLang="ja-JP" sz="2400" b="1" dirty="0">
                <a:latin typeface="Courier New" pitchFamily="49" charset="0"/>
              </a:rPr>
              <a:t> = 7</a:t>
            </a:r>
          </a:p>
        </p:txBody>
      </p:sp>
      <p:sp>
        <p:nvSpPr>
          <p:cNvPr id="6149" name="AutoShape 7"/>
          <p:cNvSpPr>
            <a:spLocks noChangeArrowheads="1"/>
          </p:cNvSpPr>
          <p:nvPr/>
        </p:nvSpPr>
        <p:spPr bwMode="auto">
          <a:xfrm>
            <a:off x="1908175" y="2852738"/>
            <a:ext cx="5327650" cy="1584325"/>
          </a:xfrm>
          <a:prstGeom prst="foldedCorner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 altLang="ja-JP" sz="1000" b="1" dirty="0">
              <a:latin typeface="Courier New" pitchFamily="49" charset="0"/>
            </a:endParaRPr>
          </a:p>
          <a:p>
            <a:r>
              <a:rPr lang="en-US" altLang="ja-JP" sz="3200" b="1" dirty="0">
                <a:latin typeface="Courier New" pitchFamily="49" charset="0"/>
              </a:rPr>
              <a:t>let rec f a =</a:t>
            </a:r>
          </a:p>
          <a:p>
            <a:r>
              <a:rPr lang="en-US" altLang="ja-JP" sz="3200" b="1" dirty="0">
                <a:latin typeface="Courier New" pitchFamily="49" charset="0"/>
              </a:rPr>
              <a:t>  let rec g b = a + b</a:t>
            </a:r>
          </a:p>
          <a:p>
            <a:r>
              <a:rPr lang="en-US" altLang="ja-JP" sz="3200" b="1" dirty="0">
                <a:latin typeface="Courier New" pitchFamily="49" charset="0"/>
              </a:rPr>
              <a:t>  in g 3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xmlns="" val="92373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共通課題 </a:t>
            </a:r>
            <a:r>
              <a:rPr lang="en-US" altLang="ja-JP" dirty="0" smtClean="0"/>
              <a:t>3</a:t>
            </a:r>
            <a:r>
              <a:rPr lang="ja-JP" altLang="en-US" dirty="0" smtClean="0"/>
              <a:t> </a:t>
            </a:r>
            <a:r>
              <a:rPr lang="ja-JP" altLang="en-US" sz="3400" dirty="0" smtClean="0"/>
              <a:t>  </a:t>
            </a:r>
            <a:r>
              <a:rPr lang="en-US" altLang="ja-JP" sz="3400" dirty="0" smtClean="0"/>
              <a:t>(</a:t>
            </a:r>
            <a:r>
              <a:rPr lang="ja-JP" altLang="en-US" sz="3400" dirty="0" smtClean="0"/>
              <a:t>つづき</a:t>
            </a:r>
            <a:r>
              <a:rPr lang="en-US" altLang="ja-JP" sz="3400" dirty="0" smtClean="0"/>
              <a:t>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00011" y="1357298"/>
            <a:ext cx="8972583" cy="5257800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100000"/>
              </a:lnSpc>
              <a:spcBef>
                <a:spcPct val="7000"/>
              </a:spcBef>
              <a:buClr>
                <a:schemeClr val="tx2"/>
              </a:buClr>
              <a:buSzTx/>
              <a:buFont typeface="Wingdings" pitchFamily="2" charset="2"/>
              <a:buAutoNum type="alphaLcPeriod"/>
            </a:pPr>
            <a:r>
              <a:rPr lang="en-US" altLang="ja-JP" sz="2600" b="1" dirty="0" smtClean="0">
                <a:latin typeface="Courier New" pitchFamily="49" charset="0"/>
              </a:rPr>
              <a:t>let z = 4 in let </a:t>
            </a:r>
            <a:r>
              <a:rPr lang="en-US" altLang="ja-JP" sz="2600" b="1" dirty="0" err="1" smtClean="0">
                <a:latin typeface="Courier New" pitchFamily="49" charset="0"/>
              </a:rPr>
              <a:t>rec</a:t>
            </a:r>
            <a:r>
              <a:rPr lang="en-US" altLang="ja-JP" sz="2600" b="1" dirty="0" smtClean="0">
                <a:latin typeface="Courier New" pitchFamily="49" charset="0"/>
              </a:rPr>
              <a:t> f x = x - z in f 8</a:t>
            </a:r>
          </a:p>
          <a:p>
            <a:pPr marL="609600" indent="-609600" eaLnBrk="1" hangingPunct="1">
              <a:lnSpc>
                <a:spcPct val="100000"/>
              </a:lnSpc>
              <a:spcBef>
                <a:spcPct val="7000"/>
              </a:spcBef>
              <a:buClr>
                <a:schemeClr val="tx2"/>
              </a:buClr>
              <a:buSzTx/>
              <a:buFont typeface="Wingdings" pitchFamily="2" charset="2"/>
              <a:buAutoNum type="alphaLcPeriod"/>
            </a:pPr>
            <a:r>
              <a:rPr lang="en-US" altLang="ja-JP" sz="2600" b="1" dirty="0" smtClean="0">
                <a:latin typeface="Courier New" pitchFamily="49" charset="0"/>
              </a:rPr>
              <a:t>let </a:t>
            </a:r>
            <a:r>
              <a:rPr lang="en-US" altLang="ja-JP" sz="2600" b="1" dirty="0" err="1" smtClean="0">
                <a:latin typeface="Courier New" pitchFamily="49" charset="0"/>
              </a:rPr>
              <a:t>rec</a:t>
            </a:r>
            <a:r>
              <a:rPr lang="en-US" altLang="ja-JP" sz="2600" b="1" dirty="0" smtClean="0">
                <a:latin typeface="Courier New" pitchFamily="49" charset="0"/>
              </a:rPr>
              <a:t> g x = x - 2 in g 6</a:t>
            </a:r>
          </a:p>
          <a:p>
            <a:pPr marL="609600" indent="-609600" eaLnBrk="1" hangingPunct="1">
              <a:lnSpc>
                <a:spcPct val="100000"/>
              </a:lnSpc>
              <a:spcBef>
                <a:spcPct val="7000"/>
              </a:spcBef>
              <a:buClr>
                <a:schemeClr val="tx2"/>
              </a:buClr>
              <a:buSzTx/>
              <a:buFont typeface="Wingdings" pitchFamily="2" charset="2"/>
              <a:buAutoNum type="alphaLcPeriod"/>
            </a:pPr>
            <a:r>
              <a:rPr lang="en-US" altLang="ja-JP" sz="2600" b="1" dirty="0" smtClean="0">
                <a:latin typeface="Courier New" pitchFamily="49" charset="0"/>
              </a:rPr>
              <a:t>let </a:t>
            </a:r>
            <a:r>
              <a:rPr lang="en-US" altLang="ja-JP" sz="2600" b="1" dirty="0" err="1" smtClean="0">
                <a:latin typeface="Courier New" pitchFamily="49" charset="0"/>
              </a:rPr>
              <a:t>rec</a:t>
            </a:r>
            <a:r>
              <a:rPr lang="en-US" altLang="ja-JP" sz="2600" b="1" dirty="0" smtClean="0">
                <a:latin typeface="Courier New" pitchFamily="49" charset="0"/>
              </a:rPr>
              <a:t> f x = x - 1 in f</a:t>
            </a:r>
          </a:p>
          <a:p>
            <a:pPr marL="609600" indent="-609600" eaLnBrk="1" hangingPunct="1">
              <a:lnSpc>
                <a:spcPct val="100000"/>
              </a:lnSpc>
              <a:spcBef>
                <a:spcPct val="7000"/>
              </a:spcBef>
              <a:buClr>
                <a:schemeClr val="tx2"/>
              </a:buClr>
              <a:buSzTx/>
              <a:buFont typeface="Wingdings" pitchFamily="2" charset="2"/>
              <a:buAutoNum type="alphaLcPeriod"/>
            </a:pPr>
            <a:r>
              <a:rPr lang="en-US" altLang="ja-JP" sz="2600" b="1" dirty="0" smtClean="0">
                <a:latin typeface="Courier New" pitchFamily="49" charset="0"/>
              </a:rPr>
              <a:t>let </a:t>
            </a:r>
            <a:r>
              <a:rPr lang="en-US" altLang="ja-JP" sz="2600" b="1" dirty="0" err="1" smtClean="0">
                <a:latin typeface="Courier New" pitchFamily="49" charset="0"/>
              </a:rPr>
              <a:t>rec</a:t>
            </a:r>
            <a:r>
              <a:rPr lang="en-US" altLang="ja-JP" sz="2600" b="1" dirty="0" smtClean="0">
                <a:latin typeface="Courier New" pitchFamily="49" charset="0"/>
              </a:rPr>
              <a:t> g h = let </a:t>
            </a:r>
            <a:r>
              <a:rPr lang="en-US" altLang="ja-JP" sz="2600" b="1" dirty="0" err="1" smtClean="0">
                <a:latin typeface="Courier New" pitchFamily="49" charset="0"/>
              </a:rPr>
              <a:t>rec</a:t>
            </a:r>
            <a:r>
              <a:rPr lang="en-US" altLang="ja-JP" sz="2600" b="1" dirty="0" smtClean="0">
                <a:latin typeface="Courier New" pitchFamily="49" charset="0"/>
              </a:rPr>
              <a:t> </a:t>
            </a:r>
            <a:r>
              <a:rPr lang="en-US" altLang="ja-JP" sz="2600" b="1" dirty="0" err="1" smtClean="0">
                <a:latin typeface="Courier New" pitchFamily="49" charset="0"/>
              </a:rPr>
              <a:t>i</a:t>
            </a:r>
            <a:r>
              <a:rPr lang="en-US" altLang="ja-JP" sz="2600" b="1" dirty="0" smtClean="0">
                <a:latin typeface="Courier New" pitchFamily="49" charset="0"/>
              </a:rPr>
              <a:t> x = h x in </a:t>
            </a:r>
            <a:r>
              <a:rPr lang="en-US" altLang="ja-JP" sz="2600" b="1" dirty="0" err="1" smtClean="0">
                <a:latin typeface="Courier New" pitchFamily="49" charset="0"/>
              </a:rPr>
              <a:t>i</a:t>
            </a:r>
            <a:r>
              <a:rPr lang="en-US" altLang="ja-JP" sz="2600" b="1" dirty="0" smtClean="0">
                <a:latin typeface="Courier New" pitchFamily="49" charset="0"/>
              </a:rPr>
              <a:t> in g</a:t>
            </a:r>
          </a:p>
          <a:p>
            <a:pPr marL="609600" indent="-609600" eaLnBrk="1" hangingPunct="1">
              <a:lnSpc>
                <a:spcPct val="100000"/>
              </a:lnSpc>
              <a:spcBef>
                <a:spcPct val="7000"/>
              </a:spcBef>
              <a:buClr>
                <a:schemeClr val="tx2"/>
              </a:buClr>
              <a:buSzTx/>
              <a:buFont typeface="Wingdings" pitchFamily="2" charset="2"/>
              <a:buAutoNum type="alphaLcPeriod"/>
            </a:pPr>
            <a:r>
              <a:rPr lang="en-US" altLang="ja-JP" sz="2600" b="1" dirty="0" smtClean="0">
                <a:latin typeface="Courier New" pitchFamily="49" charset="0"/>
              </a:rPr>
              <a:t>let </a:t>
            </a:r>
            <a:r>
              <a:rPr lang="en-US" altLang="ja-JP" sz="2600" b="1" dirty="0" err="1" smtClean="0">
                <a:latin typeface="Courier New" pitchFamily="49" charset="0"/>
              </a:rPr>
              <a:t>rec</a:t>
            </a:r>
            <a:r>
              <a:rPr lang="en-US" altLang="ja-JP" sz="2600" b="1" dirty="0" smtClean="0">
                <a:latin typeface="Courier New" pitchFamily="49" charset="0"/>
              </a:rPr>
              <a:t> </a:t>
            </a:r>
            <a:r>
              <a:rPr lang="en-US" altLang="ja-JP" sz="2600" b="1" dirty="0" err="1" smtClean="0">
                <a:latin typeface="Courier New" pitchFamily="49" charset="0"/>
              </a:rPr>
              <a:t>i</a:t>
            </a:r>
            <a:r>
              <a:rPr lang="en-US" altLang="ja-JP" sz="2600" b="1" dirty="0" smtClean="0">
                <a:latin typeface="Courier New" pitchFamily="49" charset="0"/>
              </a:rPr>
              <a:t> x = x in </a:t>
            </a:r>
            <a:br>
              <a:rPr lang="en-US" altLang="ja-JP" sz="2600" b="1" dirty="0" smtClean="0">
                <a:latin typeface="Courier New" pitchFamily="49" charset="0"/>
              </a:rPr>
            </a:br>
            <a:r>
              <a:rPr lang="en-US" altLang="ja-JP" sz="2600" b="1" dirty="0" smtClean="0">
                <a:latin typeface="Courier New" pitchFamily="49" charset="0"/>
              </a:rPr>
              <a:t>let z = 4 in </a:t>
            </a:r>
            <a:br>
              <a:rPr lang="en-US" altLang="ja-JP" sz="2600" b="1" dirty="0" smtClean="0">
                <a:latin typeface="Courier New" pitchFamily="49" charset="0"/>
              </a:rPr>
            </a:br>
            <a:r>
              <a:rPr lang="en-US" altLang="ja-JP" sz="2600" b="1" dirty="0" smtClean="0">
                <a:latin typeface="Courier New" pitchFamily="49" charset="0"/>
              </a:rPr>
              <a:t>let </a:t>
            </a:r>
            <a:r>
              <a:rPr lang="en-US" altLang="ja-JP" sz="2600" b="1" dirty="0" err="1" smtClean="0">
                <a:latin typeface="Courier New" pitchFamily="49" charset="0"/>
              </a:rPr>
              <a:t>rec</a:t>
            </a:r>
            <a:r>
              <a:rPr lang="en-US" altLang="ja-JP" sz="2600" b="1" dirty="0" smtClean="0">
                <a:latin typeface="Courier New" pitchFamily="49" charset="0"/>
              </a:rPr>
              <a:t> f x = </a:t>
            </a:r>
            <a:r>
              <a:rPr lang="en-US" altLang="ja-JP" sz="2600" b="1" dirty="0" err="1" smtClean="0">
                <a:latin typeface="Courier New" pitchFamily="49" charset="0"/>
              </a:rPr>
              <a:t>i</a:t>
            </a:r>
            <a:r>
              <a:rPr lang="en-US" altLang="ja-JP" sz="2600" b="1" dirty="0" smtClean="0">
                <a:latin typeface="Courier New" pitchFamily="49" charset="0"/>
              </a:rPr>
              <a:t> (z – 5) in </a:t>
            </a:r>
            <a:br>
              <a:rPr lang="en-US" altLang="ja-JP" sz="2600" b="1" dirty="0" smtClean="0">
                <a:latin typeface="Courier New" pitchFamily="49" charset="0"/>
              </a:rPr>
            </a:br>
            <a:r>
              <a:rPr lang="en-US" altLang="ja-JP" sz="2600" b="1" dirty="0" smtClean="0">
                <a:latin typeface="Courier New" pitchFamily="49" charset="0"/>
              </a:rPr>
              <a:t>  if z &lt; 6 then (</a:t>
            </a:r>
            <a:r>
              <a:rPr lang="en-US" altLang="ja-JP" sz="2600" b="1" dirty="0" err="1" smtClean="0">
                <a:latin typeface="Courier New" pitchFamily="49" charset="0"/>
              </a:rPr>
              <a:t>i</a:t>
            </a:r>
            <a:r>
              <a:rPr lang="en-US" altLang="ja-JP" sz="2600" b="1" dirty="0" smtClean="0">
                <a:latin typeface="Courier New" pitchFamily="49" charset="0"/>
              </a:rPr>
              <a:t>, f 7) else (f, 8) </a:t>
            </a:r>
          </a:p>
          <a:p>
            <a:pPr marL="609600" indent="-609600" eaLnBrk="1" hangingPunct="1">
              <a:lnSpc>
                <a:spcPct val="100000"/>
              </a:lnSpc>
              <a:spcBef>
                <a:spcPct val="7000"/>
              </a:spcBef>
              <a:buClr>
                <a:schemeClr val="tx2"/>
              </a:buClr>
              <a:buSzTx/>
              <a:buFont typeface="Wingdings" pitchFamily="2" charset="2"/>
              <a:buAutoNum type="alphaLcPeriod"/>
            </a:pPr>
            <a:r>
              <a:rPr lang="en-US" altLang="ja-JP" sz="2600" b="1" dirty="0" smtClean="0">
                <a:latin typeface="Courier New" pitchFamily="49" charset="0"/>
              </a:rPr>
              <a:t>let </a:t>
            </a:r>
            <a:r>
              <a:rPr lang="en-US" altLang="ja-JP" sz="2600" b="1" dirty="0" err="1" smtClean="0">
                <a:latin typeface="Courier New" pitchFamily="49" charset="0"/>
              </a:rPr>
              <a:t>rec</a:t>
            </a:r>
            <a:r>
              <a:rPr lang="en-US" altLang="ja-JP" sz="2600" b="1" dirty="0" smtClean="0">
                <a:latin typeface="Courier New" pitchFamily="49" charset="0"/>
              </a:rPr>
              <a:t> fact x = </a:t>
            </a:r>
            <a:br>
              <a:rPr lang="en-US" altLang="ja-JP" sz="2600" b="1" dirty="0" smtClean="0">
                <a:latin typeface="Courier New" pitchFamily="49" charset="0"/>
              </a:rPr>
            </a:br>
            <a:r>
              <a:rPr lang="en-US" altLang="ja-JP" sz="2600" b="1" dirty="0" smtClean="0">
                <a:latin typeface="Courier New" pitchFamily="49" charset="0"/>
              </a:rPr>
              <a:t>  if x = 1 then 1</a:t>
            </a:r>
            <a:br>
              <a:rPr lang="en-US" altLang="ja-JP" sz="2600" b="1" dirty="0" smtClean="0">
                <a:latin typeface="Courier New" pitchFamily="49" charset="0"/>
              </a:rPr>
            </a:br>
            <a:r>
              <a:rPr lang="en-US" altLang="ja-JP" sz="2600" b="1" dirty="0" smtClean="0">
                <a:latin typeface="Courier New" pitchFamily="49" charset="0"/>
              </a:rPr>
              <a:t>  else x * fact (x - 1)</a:t>
            </a:r>
            <a:br>
              <a:rPr lang="en-US" altLang="ja-JP" sz="2600" b="1" dirty="0" smtClean="0">
                <a:latin typeface="Courier New" pitchFamily="49" charset="0"/>
              </a:rPr>
            </a:br>
            <a:r>
              <a:rPr lang="en-US" altLang="ja-JP" sz="2600" b="1" dirty="0" smtClean="0">
                <a:latin typeface="Courier New" pitchFamily="49" charset="0"/>
              </a:rPr>
              <a:t>in fact 6</a:t>
            </a:r>
          </a:p>
        </p:txBody>
      </p:sp>
      <p:sp>
        <p:nvSpPr>
          <p:cNvPr id="29700" name="Rectangle 10"/>
          <p:cNvSpPr>
            <a:spLocks noChangeArrowheads="1"/>
          </p:cNvSpPr>
          <p:nvPr/>
        </p:nvSpPr>
        <p:spPr bwMode="auto">
          <a:xfrm>
            <a:off x="4891087" y="1404923"/>
            <a:ext cx="338138" cy="369888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701" name="Rectangle 13"/>
          <p:cNvSpPr>
            <a:spLocks noChangeArrowheads="1"/>
          </p:cNvSpPr>
          <p:nvPr/>
        </p:nvSpPr>
        <p:spPr bwMode="auto">
          <a:xfrm>
            <a:off x="2312987" y="1855773"/>
            <a:ext cx="338138" cy="369888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702" name="Rectangle 14"/>
          <p:cNvSpPr>
            <a:spLocks noChangeArrowheads="1"/>
          </p:cNvSpPr>
          <p:nvPr/>
        </p:nvSpPr>
        <p:spPr bwMode="auto">
          <a:xfrm>
            <a:off x="2312987" y="2279636"/>
            <a:ext cx="338138" cy="369887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703" name="Rectangle 15"/>
          <p:cNvSpPr>
            <a:spLocks noChangeArrowheads="1"/>
          </p:cNvSpPr>
          <p:nvPr/>
        </p:nvSpPr>
        <p:spPr bwMode="auto">
          <a:xfrm>
            <a:off x="2312987" y="2705086"/>
            <a:ext cx="338138" cy="369887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704" name="Rectangle 16"/>
          <p:cNvSpPr>
            <a:spLocks noChangeArrowheads="1"/>
          </p:cNvSpPr>
          <p:nvPr/>
        </p:nvSpPr>
        <p:spPr bwMode="auto">
          <a:xfrm>
            <a:off x="2312987" y="3906823"/>
            <a:ext cx="338138" cy="369888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705" name="Rectangle 17"/>
          <p:cNvSpPr>
            <a:spLocks noChangeArrowheads="1"/>
          </p:cNvSpPr>
          <p:nvPr/>
        </p:nvSpPr>
        <p:spPr bwMode="auto">
          <a:xfrm>
            <a:off x="2312987" y="4741848"/>
            <a:ext cx="942975" cy="369888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072066" y="2701922"/>
            <a:ext cx="338138" cy="369888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305036" y="3143248"/>
            <a:ext cx="338138" cy="369888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コンパイラ係用選択課題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/>
              <a:t>クロージャ</a:t>
            </a:r>
            <a:r>
              <a:rPr lang="ja-JP" altLang="en-US" dirty="0" smtClean="0"/>
              <a:t>変換後のコードに対する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型検査を実装せよ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すなわち</a:t>
            </a:r>
            <a:r>
              <a:rPr kumimoji="1" lang="ja-JP" altLang="en-US" dirty="0" smtClean="0"/>
              <a:t>、</a:t>
            </a:r>
            <a:r>
              <a:rPr kumimoji="1" lang="en-US" altLang="ja-JP" dirty="0" err="1" smtClean="0"/>
              <a:t>Closure.prog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に対して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型検査を行う関数を実装せよ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ただし以下の条件を全て満たすこと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(</a:t>
            </a:r>
            <a:r>
              <a:rPr lang="ja-JP" altLang="en-US" dirty="0" smtClean="0"/>
              <a:t>証明はし</a:t>
            </a:r>
            <a:r>
              <a:rPr lang="ja-JP" altLang="en-US" dirty="0"/>
              <a:t>なくてもよい</a:t>
            </a:r>
            <a:r>
              <a:rPr lang="en-US" altLang="ja-JP" dirty="0" smtClean="0"/>
              <a:t>)</a:t>
            </a:r>
          </a:p>
          <a:p>
            <a:pPr lvl="2"/>
            <a:r>
              <a:rPr lang="ja-JP" altLang="en-US" dirty="0"/>
              <a:t>型</a:t>
            </a:r>
            <a:r>
              <a:rPr lang="ja-JP" altLang="en-US" dirty="0" smtClean="0"/>
              <a:t>検査</a:t>
            </a:r>
            <a:r>
              <a:rPr lang="ja-JP" altLang="en-US" dirty="0"/>
              <a:t>が</a:t>
            </a:r>
            <a:r>
              <a:rPr lang="ja-JP" altLang="en-US" dirty="0" smtClean="0"/>
              <a:t>健全であること 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Syntax.t </a:t>
            </a:r>
            <a:r>
              <a:rPr lang="ja-JP" altLang="en-US" dirty="0" err="1" smtClean="0"/>
              <a:t>での</a:t>
            </a:r>
            <a:r>
              <a:rPr lang="ja-JP" altLang="en-US" dirty="0" smtClean="0"/>
              <a:t>型検査 </a:t>
            </a:r>
            <a:r>
              <a:rPr lang="en-US" altLang="ja-JP" dirty="0" err="1" smtClean="0"/>
              <a:t>Typing.f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をパスした式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</a:t>
            </a:r>
            <a:r>
              <a:rPr lang="ja-JP" altLang="en-US" dirty="0" smtClean="0"/>
              <a:t>を </a:t>
            </a:r>
            <a:r>
              <a:rPr lang="en-US" altLang="ja-JP" dirty="0" smtClean="0"/>
              <a:t>K </a:t>
            </a:r>
            <a:r>
              <a:rPr lang="ja-JP" altLang="en-US" dirty="0" smtClean="0"/>
              <a:t>正規化したもの</a:t>
            </a:r>
            <a:r>
              <a:rPr lang="en-US" altLang="ja-JP" dirty="0" smtClean="0"/>
              <a:t>) </a:t>
            </a:r>
            <a:r>
              <a:rPr lang="ja-JP" altLang="en-US" dirty="0" smtClean="0"/>
              <a:t>に対して </a:t>
            </a:r>
            <a:r>
              <a:rPr lang="en-US" altLang="ja-JP" dirty="0" err="1" smtClean="0"/>
              <a:t>Closure.f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を適用して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得られた変換後の</a:t>
            </a:r>
            <a:r>
              <a:rPr lang="ja-JP" altLang="en-US" smtClean="0"/>
              <a:t>コードが型検査に必ずパス</a:t>
            </a:r>
            <a:r>
              <a:rPr lang="ja-JP" altLang="en-US" dirty="0" smtClean="0"/>
              <a:t>すること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xmlns="" val="255517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課題の提出先と締め切り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07413" cy="499745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提出先</a:t>
            </a:r>
            <a:r>
              <a:rPr lang="en-US" altLang="ja-JP" dirty="0" smtClean="0"/>
              <a:t>: </a:t>
            </a:r>
            <a:r>
              <a:rPr lang="en-US" altLang="ja-JP" sz="2900" dirty="0" smtClean="0"/>
              <a:t>compiler-report-2011@yl.is.s.u-tokyo.ac.jp</a:t>
            </a:r>
            <a:endParaRPr lang="en-US" altLang="ja-JP" sz="2900" dirty="0" smtClean="0"/>
          </a:p>
          <a:p>
            <a:pPr eaLnBrk="1" hangingPunct="1"/>
            <a:r>
              <a:rPr lang="ja-JP" altLang="en-US" dirty="0" smtClean="0"/>
              <a:t>締め切り</a:t>
            </a:r>
            <a:r>
              <a:rPr lang="en-US" altLang="ja-JP" dirty="0" smtClean="0"/>
              <a:t>: 2 </a:t>
            </a:r>
            <a:r>
              <a:rPr lang="ja-JP" altLang="en-US" dirty="0" smtClean="0"/>
              <a:t>週間後 </a:t>
            </a:r>
            <a:r>
              <a:rPr lang="en-US" altLang="ja-JP" dirty="0" smtClean="0"/>
              <a:t>(</a:t>
            </a:r>
            <a:r>
              <a:rPr lang="en-US" altLang="ja-JP" dirty="0" smtClean="0"/>
              <a:t>11/03) </a:t>
            </a:r>
            <a:r>
              <a:rPr lang="ja-JP" altLang="en-US" dirty="0" smtClean="0"/>
              <a:t>の午後 </a:t>
            </a:r>
            <a:r>
              <a:rPr lang="en-US" altLang="ja-JP" dirty="0" smtClean="0"/>
              <a:t>1 </a:t>
            </a:r>
            <a:r>
              <a:rPr lang="ja-JP" altLang="en-US" dirty="0" smtClean="0"/>
              <a:t>時 </a:t>
            </a:r>
            <a:r>
              <a:rPr lang="en-US" altLang="ja-JP" dirty="0" smtClean="0"/>
              <a:t>(JST)</a:t>
            </a:r>
            <a:endParaRPr lang="ja-JP" altLang="en-US" dirty="0" smtClean="0"/>
          </a:p>
          <a:p>
            <a:pPr eaLnBrk="1" hangingPunct="1"/>
            <a:r>
              <a:rPr lang="en-US" altLang="ja-JP" dirty="0" smtClean="0"/>
              <a:t>Subject: </a:t>
            </a:r>
            <a:r>
              <a:rPr lang="en-US" altLang="ja-JP" b="1" dirty="0" smtClean="0">
                <a:latin typeface="Courier New" pitchFamily="49" charset="0"/>
              </a:rPr>
              <a:t>Report 3 </a:t>
            </a:r>
            <a:r>
              <a:rPr lang="en-US" altLang="ja-JP" dirty="0" smtClean="0"/>
              <a:t>&lt;</a:t>
            </a:r>
            <a:r>
              <a:rPr lang="ja-JP" altLang="en-US" dirty="0" smtClean="0"/>
              <a:t>学籍番号</a:t>
            </a:r>
            <a:r>
              <a:rPr lang="en-US" altLang="ja-JP" dirty="0" smtClean="0"/>
              <a:t>:5</a:t>
            </a:r>
            <a:r>
              <a:rPr lang="ja-JP" altLang="en-US" dirty="0" smtClean="0"/>
              <a:t>桁</a:t>
            </a:r>
            <a:r>
              <a:rPr lang="en-US" altLang="ja-JP" dirty="0" smtClean="0"/>
              <a:t>&gt;</a:t>
            </a:r>
          </a:p>
          <a:p>
            <a:pPr lvl="1" eaLnBrk="1" hangingPunct="1">
              <a:spcBef>
                <a:spcPts val="5700"/>
              </a:spcBef>
            </a:pPr>
            <a:r>
              <a:rPr lang="ja-JP" altLang="en-US" dirty="0" smtClean="0"/>
              <a:t>例： </a:t>
            </a:r>
            <a:r>
              <a:rPr lang="en-US" altLang="ja-JP" b="1" dirty="0" smtClean="0">
                <a:latin typeface="Courier New" pitchFamily="49" charset="0"/>
              </a:rPr>
              <a:t>Report 3 </a:t>
            </a:r>
            <a:r>
              <a:rPr lang="en-US" altLang="ja-JP" b="1" dirty="0" smtClean="0">
                <a:latin typeface="Courier New" pitchFamily="49" charset="0"/>
              </a:rPr>
              <a:t>1</a:t>
            </a:r>
            <a:r>
              <a:rPr lang="en-US" altLang="ja-JP" b="1" dirty="0" smtClean="0">
                <a:latin typeface="Courier New" pitchFamily="49" charset="0"/>
              </a:rPr>
              <a:t>1099</a:t>
            </a:r>
            <a:endParaRPr lang="en-US" altLang="ja-JP" b="1" dirty="0" smtClean="0">
              <a:latin typeface="Courier New" pitchFamily="49" charset="0"/>
            </a:endParaRPr>
          </a:p>
          <a:p>
            <a:pPr eaLnBrk="1" hangingPunct="1"/>
            <a:r>
              <a:rPr lang="ja-JP" altLang="en-US" dirty="0" smtClean="0"/>
              <a:t>本文にも氏名と学籍番号を明記のこと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2917825" y="3716338"/>
            <a:ext cx="2662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000">
                <a:solidFill>
                  <a:srgbClr val="FF0000"/>
                </a:solidFill>
                <a:latin typeface="ＭＳ Ｐゴシック" charset="-128"/>
              </a:rPr>
              <a:t>半角スペース </a:t>
            </a:r>
            <a:r>
              <a:rPr lang="en-US" altLang="ja-JP" sz="2000">
                <a:solidFill>
                  <a:srgbClr val="FF0000"/>
                </a:solidFill>
                <a:latin typeface="ＭＳ Ｐゴシック" charset="-128"/>
              </a:rPr>
              <a:t>1 </a:t>
            </a:r>
            <a:r>
              <a:rPr lang="ja-JP" altLang="en-US" sz="2000">
                <a:solidFill>
                  <a:srgbClr val="FF0000"/>
                </a:solidFill>
                <a:latin typeface="ＭＳ Ｐゴシック" charset="-128"/>
              </a:rPr>
              <a:t>個ずつ</a:t>
            </a:r>
          </a:p>
        </p:txBody>
      </p:sp>
      <p:sp>
        <p:nvSpPr>
          <p:cNvPr id="30725" name="AutoShape 6"/>
          <p:cNvSpPr>
            <a:spLocks/>
          </p:cNvSpPr>
          <p:nvPr/>
        </p:nvSpPr>
        <p:spPr bwMode="auto">
          <a:xfrm rot="-5400000">
            <a:off x="3940969" y="3239294"/>
            <a:ext cx="93662" cy="215900"/>
          </a:xfrm>
          <a:prstGeom prst="leftBracket">
            <a:avLst>
              <a:gd name="adj" fmla="val 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26" name="Line 8"/>
          <p:cNvSpPr>
            <a:spLocks noChangeShapeType="1"/>
          </p:cNvSpPr>
          <p:nvPr/>
        </p:nvSpPr>
        <p:spPr bwMode="auto">
          <a:xfrm flipH="1" flipV="1">
            <a:off x="4002088" y="3419475"/>
            <a:ext cx="138112" cy="3698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27" name="AutoShape 10"/>
          <p:cNvSpPr>
            <a:spLocks/>
          </p:cNvSpPr>
          <p:nvPr/>
        </p:nvSpPr>
        <p:spPr bwMode="auto">
          <a:xfrm rot="-5400000">
            <a:off x="4398169" y="3239294"/>
            <a:ext cx="93662" cy="215900"/>
          </a:xfrm>
          <a:prstGeom prst="leftBracket">
            <a:avLst>
              <a:gd name="adj" fmla="val 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28" name="Line 11"/>
          <p:cNvSpPr>
            <a:spLocks noChangeShapeType="1"/>
          </p:cNvSpPr>
          <p:nvPr/>
        </p:nvSpPr>
        <p:spPr bwMode="auto">
          <a:xfrm flipV="1">
            <a:off x="4291013" y="3419475"/>
            <a:ext cx="138112" cy="3698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29" name="Text Box 14"/>
          <p:cNvSpPr txBox="1">
            <a:spLocks noChangeArrowheads="1"/>
          </p:cNvSpPr>
          <p:nvPr/>
        </p:nvSpPr>
        <p:spPr bwMode="auto">
          <a:xfrm>
            <a:off x="444500" y="5635625"/>
            <a:ext cx="84359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9263" indent="-449263">
              <a:buClr>
                <a:srgbClr val="008000"/>
              </a:buClr>
              <a:buSzPct val="85000"/>
              <a:buFont typeface="Wingdings" pitchFamily="2" charset="2"/>
              <a:buChar char="u"/>
            </a:pPr>
            <a:r>
              <a:rPr lang="ja-JP" altLang="en-US" sz="2600" dirty="0">
                <a:latin typeface="ＭＳ Ｐゴシック" charset="-128"/>
              </a:rPr>
              <a:t>質問は </a:t>
            </a:r>
            <a:r>
              <a:rPr lang="en-US" altLang="ja-JP" sz="2600" dirty="0" smtClean="0">
                <a:latin typeface="ＭＳ Ｐゴシック" charset="-128"/>
              </a:rPr>
              <a:t>compiler-query-2011@yl.is.s.u-tokyo.ac.jp </a:t>
            </a:r>
            <a:r>
              <a:rPr lang="ja-JP" altLang="en-US" sz="2600" dirty="0">
                <a:latin typeface="ＭＳ Ｐゴシック" charset="-128"/>
              </a:rPr>
              <a:t>まで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関数の表現</a:t>
            </a:r>
            <a:r>
              <a:rPr lang="en-US" altLang="ja-JP" dirty="0" smtClean="0"/>
              <a:t>: C vs. ML</a:t>
            </a:r>
            <a:endParaRPr lang="ja-JP" altLang="en-US" dirty="0" smtClean="0"/>
          </a:p>
        </p:txBody>
      </p:sp>
      <p:sp>
        <p:nvSpPr>
          <p:cNvPr id="3" name="角丸四角形 2"/>
          <p:cNvSpPr/>
          <p:nvPr/>
        </p:nvSpPr>
        <p:spPr>
          <a:xfrm>
            <a:off x="71500" y="1844824"/>
            <a:ext cx="1980220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関数</a:t>
            </a:r>
            <a:endParaRPr kumimoji="1" lang="ja-JP" altLang="en-US" sz="2800" dirty="0"/>
          </a:p>
        </p:txBody>
      </p:sp>
      <p:sp>
        <p:nvSpPr>
          <p:cNvPr id="21" name="角丸四角形 20"/>
          <p:cNvSpPr/>
          <p:nvPr/>
        </p:nvSpPr>
        <p:spPr>
          <a:xfrm>
            <a:off x="2231740" y="1844824"/>
            <a:ext cx="1980220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関数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/>
              <a:t>呼出</a:t>
            </a:r>
            <a:endParaRPr kumimoji="1" lang="ja-JP" altLang="en-US" sz="2800" dirty="0"/>
          </a:p>
        </p:txBody>
      </p:sp>
      <p:sp>
        <p:nvSpPr>
          <p:cNvPr id="22" name="角丸四角形 21"/>
          <p:cNvSpPr/>
          <p:nvPr/>
        </p:nvSpPr>
        <p:spPr>
          <a:xfrm>
            <a:off x="2231740" y="4509120"/>
            <a:ext cx="1980220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ラベルへのジャンプ</a:t>
            </a:r>
            <a:endParaRPr kumimoji="1" lang="ja-JP" altLang="en-US" sz="2800" dirty="0"/>
          </a:p>
        </p:txBody>
      </p:sp>
      <p:sp>
        <p:nvSpPr>
          <p:cNvPr id="23" name="角丸四角形 22"/>
          <p:cNvSpPr/>
          <p:nvPr/>
        </p:nvSpPr>
        <p:spPr>
          <a:xfrm>
            <a:off x="71500" y="4509120"/>
            <a:ext cx="1980220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ラベル</a:t>
            </a:r>
            <a:endParaRPr lang="en-US" altLang="ja-JP" sz="2800" dirty="0"/>
          </a:p>
          <a:p>
            <a:pPr algn="ctr"/>
            <a:r>
              <a:rPr kumimoji="1" lang="en-US" altLang="ja-JP" sz="2800" dirty="0" smtClean="0"/>
              <a:t>(</a:t>
            </a:r>
            <a:r>
              <a:rPr kumimoji="1" lang="ja-JP" altLang="en-US" sz="2800" dirty="0" smtClean="0"/>
              <a:t>アドレス</a:t>
            </a:r>
            <a:r>
              <a:rPr kumimoji="1" lang="en-US" altLang="ja-JP" sz="2800" dirty="0" smtClean="0"/>
              <a:t>)</a:t>
            </a:r>
          </a:p>
        </p:txBody>
      </p:sp>
      <p:sp>
        <p:nvSpPr>
          <p:cNvPr id="4" name="下矢印 3"/>
          <p:cNvSpPr/>
          <p:nvPr/>
        </p:nvSpPr>
        <p:spPr>
          <a:xfrm>
            <a:off x="722768" y="2924944"/>
            <a:ext cx="677683" cy="136815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下矢印 24"/>
          <p:cNvSpPr/>
          <p:nvPr/>
        </p:nvSpPr>
        <p:spPr>
          <a:xfrm>
            <a:off x="2883008" y="2924944"/>
            <a:ext cx="677683" cy="136815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4896036" y="1844824"/>
            <a:ext cx="1980220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関数</a:t>
            </a:r>
            <a:endParaRPr kumimoji="1" lang="ja-JP" altLang="en-US" sz="2800" dirty="0"/>
          </a:p>
        </p:txBody>
      </p:sp>
      <p:sp>
        <p:nvSpPr>
          <p:cNvPr id="27" name="角丸四角形 26"/>
          <p:cNvSpPr/>
          <p:nvPr/>
        </p:nvSpPr>
        <p:spPr>
          <a:xfrm>
            <a:off x="7056276" y="1844824"/>
            <a:ext cx="1980220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関数</a:t>
            </a:r>
            <a:endParaRPr kumimoji="1" lang="en-US" altLang="ja-JP" sz="2800" dirty="0" smtClean="0"/>
          </a:p>
          <a:p>
            <a:pPr algn="ctr"/>
            <a:r>
              <a:rPr lang="ja-JP" altLang="en-US" sz="2800" dirty="0"/>
              <a:t>呼出</a:t>
            </a:r>
            <a:endParaRPr kumimoji="1" lang="ja-JP" altLang="en-US" sz="2800" dirty="0"/>
          </a:p>
        </p:txBody>
      </p:sp>
      <p:sp>
        <p:nvSpPr>
          <p:cNvPr id="28" name="角丸四角形 27"/>
          <p:cNvSpPr/>
          <p:nvPr/>
        </p:nvSpPr>
        <p:spPr>
          <a:xfrm>
            <a:off x="7056276" y="4509120"/>
            <a:ext cx="1980220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???</a:t>
            </a:r>
            <a:endParaRPr kumimoji="1" lang="ja-JP" altLang="en-US" sz="2800" dirty="0"/>
          </a:p>
        </p:txBody>
      </p:sp>
      <p:sp>
        <p:nvSpPr>
          <p:cNvPr id="29" name="角丸四角形 28"/>
          <p:cNvSpPr/>
          <p:nvPr/>
        </p:nvSpPr>
        <p:spPr>
          <a:xfrm>
            <a:off x="4896036" y="4509120"/>
            <a:ext cx="1980220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???</a:t>
            </a:r>
          </a:p>
        </p:txBody>
      </p:sp>
      <p:sp>
        <p:nvSpPr>
          <p:cNvPr id="30" name="下矢印 29"/>
          <p:cNvSpPr/>
          <p:nvPr/>
        </p:nvSpPr>
        <p:spPr>
          <a:xfrm>
            <a:off x="5547304" y="2924944"/>
            <a:ext cx="677683" cy="136815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下矢印 30"/>
          <p:cNvSpPr/>
          <p:nvPr/>
        </p:nvSpPr>
        <p:spPr>
          <a:xfrm>
            <a:off x="7707544" y="2924944"/>
            <a:ext cx="677683" cy="136815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81422" y="1196752"/>
            <a:ext cx="1534394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C </a:t>
            </a:r>
            <a:r>
              <a:rPr kumimoji="1" lang="ja-JP" altLang="en-US" sz="2800" dirty="0" smtClean="0"/>
              <a:t>の世界</a:t>
            </a:r>
            <a:endParaRPr kumimoji="1" lang="ja-JP" altLang="en-US" sz="28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084168" y="1191666"/>
            <a:ext cx="1802096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ML </a:t>
            </a:r>
            <a:r>
              <a:rPr kumimoji="1" lang="ja-JP" altLang="en-US" sz="2800" dirty="0" smtClean="0"/>
              <a:t>の世界</a:t>
            </a:r>
            <a:endParaRPr kumimoji="1" lang="ja-JP" altLang="en-US" sz="280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22768" y="5661248"/>
            <a:ext cx="2807179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アセンブリの世界</a:t>
            </a:r>
            <a:endParaRPr kumimoji="1" lang="ja-JP" altLang="en-US" sz="28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547304" y="5661248"/>
            <a:ext cx="2807179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アセンブリの世界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22" grpId="0" animBg="1"/>
      <p:bldP spid="23" grpId="0" animBg="1"/>
      <p:bldP spid="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5" grpId="0" animBg="1"/>
      <p:bldP spid="33" grpId="0" animBg="1"/>
      <p:bldP spid="34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C </a:t>
            </a:r>
            <a:r>
              <a:rPr lang="ja-JP" altLang="en-US" dirty="0" smtClean="0"/>
              <a:t>の世界</a:t>
            </a:r>
            <a:r>
              <a:rPr lang="en-US" altLang="ja-JP" dirty="0" smtClean="0"/>
              <a:t>: </a:t>
            </a:r>
            <a:r>
              <a:rPr lang="ja-JP" altLang="en-US" dirty="0" smtClean="0"/>
              <a:t>値の対応</a:t>
            </a:r>
          </a:p>
        </p:txBody>
      </p:sp>
      <p:sp>
        <p:nvSpPr>
          <p:cNvPr id="8195" name="AutoShape 4"/>
          <p:cNvSpPr>
            <a:spLocks noChangeArrowheads="1"/>
          </p:cNvSpPr>
          <p:nvPr/>
        </p:nvSpPr>
        <p:spPr bwMode="auto">
          <a:xfrm>
            <a:off x="749300" y="1643063"/>
            <a:ext cx="4465638" cy="720725"/>
          </a:xfrm>
          <a:prstGeom prst="foldedCorner">
            <a:avLst>
              <a:gd name="adj" fmla="val 1788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 altLang="ja-JP" sz="400" b="1">
              <a:latin typeface="Courier New" pitchFamily="49" charset="0"/>
            </a:endParaRPr>
          </a:p>
          <a:p>
            <a:r>
              <a:rPr lang="en-US" altLang="ja-JP" sz="3200" b="1">
                <a:latin typeface="Courier New" pitchFamily="49" charset="0"/>
              </a:rPr>
              <a:t>static int a = 6;</a:t>
            </a:r>
            <a:endParaRPr lang="en-US" altLang="ja-JP"/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4017963" y="4249738"/>
            <a:ext cx="21685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600" b="1">
                <a:latin typeface="Courier New" pitchFamily="49" charset="0"/>
              </a:rPr>
              <a:t>0xefffbac4</a:t>
            </a:r>
          </a:p>
        </p:txBody>
      </p:sp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6349592" y="1787525"/>
            <a:ext cx="175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800" dirty="0" smtClean="0"/>
              <a:t>メモリ空間</a:t>
            </a:r>
            <a:endParaRPr lang="ja-JP" altLang="en-US" sz="2800" dirty="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6223000" y="2449513"/>
            <a:ext cx="2016125" cy="3889375"/>
          </a:xfrm>
          <a:prstGeom prst="rect">
            <a:avLst/>
          </a:prstGeom>
          <a:solidFill>
            <a:srgbClr val="DFDD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199" name="Rectangle 9"/>
          <p:cNvSpPr>
            <a:spLocks noChangeArrowheads="1"/>
          </p:cNvSpPr>
          <p:nvPr/>
        </p:nvSpPr>
        <p:spPr bwMode="auto">
          <a:xfrm>
            <a:off x="6221413" y="4495800"/>
            <a:ext cx="2016125" cy="531813"/>
          </a:xfrm>
          <a:prstGeom prst="rect">
            <a:avLst/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2600" b="1">
                <a:latin typeface="Courier New" pitchFamily="49" charset="0"/>
              </a:rPr>
              <a:t>6</a:t>
            </a:r>
          </a:p>
        </p:txBody>
      </p:sp>
      <p:sp>
        <p:nvSpPr>
          <p:cNvPr id="8200" name="Line 10"/>
          <p:cNvSpPr>
            <a:spLocks noChangeShapeType="1"/>
          </p:cNvSpPr>
          <p:nvPr/>
        </p:nvSpPr>
        <p:spPr bwMode="auto">
          <a:xfrm>
            <a:off x="3708400" y="2219325"/>
            <a:ext cx="647700" cy="2089150"/>
          </a:xfrm>
          <a:prstGeom prst="line">
            <a:avLst/>
          </a:prstGeom>
          <a:ln w="63500">
            <a:headEnd type="stealth" w="lg" len="lg"/>
            <a:tailEnd type="stealth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8201" name="Text Box 11"/>
          <p:cNvSpPr txBox="1">
            <a:spLocks noChangeArrowheads="1"/>
          </p:cNvSpPr>
          <p:nvPr/>
        </p:nvSpPr>
        <p:spPr bwMode="auto">
          <a:xfrm>
            <a:off x="3157538" y="3113088"/>
            <a:ext cx="89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800"/>
              <a:t>対応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C </a:t>
            </a:r>
            <a:r>
              <a:rPr lang="ja-JP" altLang="en-US" dirty="0" smtClean="0"/>
              <a:t>の世界</a:t>
            </a:r>
            <a:r>
              <a:rPr lang="en-US" altLang="ja-JP" dirty="0" smtClean="0"/>
              <a:t>: </a:t>
            </a:r>
            <a:r>
              <a:rPr lang="ja-JP" altLang="en-US" dirty="0" smtClean="0"/>
              <a:t>関数の対応</a:t>
            </a:r>
            <a:endParaRPr lang="en-US" altLang="ja-JP" sz="3400" dirty="0" smtClean="0"/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682625" y="1643063"/>
            <a:ext cx="4465638" cy="1570037"/>
          </a:xfrm>
          <a:prstGeom prst="foldedCorner">
            <a:avLst>
              <a:gd name="adj" fmla="val 1788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 altLang="ja-JP" sz="1400" b="1" dirty="0">
              <a:latin typeface="Courier New" pitchFamily="49" charset="0"/>
            </a:endParaRPr>
          </a:p>
          <a:p>
            <a:r>
              <a:rPr lang="en-US" altLang="ja-JP" sz="3200" b="1" dirty="0" err="1">
                <a:latin typeface="Courier New" pitchFamily="49" charset="0"/>
              </a:rPr>
              <a:t>int</a:t>
            </a:r>
            <a:r>
              <a:rPr lang="en-US" altLang="ja-JP" sz="3200" b="1" dirty="0">
                <a:latin typeface="Courier New" pitchFamily="49" charset="0"/>
              </a:rPr>
              <a:t> foo(</a:t>
            </a:r>
            <a:r>
              <a:rPr lang="en-US" altLang="ja-JP" sz="3200" b="1" dirty="0" err="1">
                <a:latin typeface="Courier New" pitchFamily="49" charset="0"/>
              </a:rPr>
              <a:t>int</a:t>
            </a:r>
            <a:r>
              <a:rPr lang="en-US" altLang="ja-JP" sz="3200" b="1" dirty="0">
                <a:latin typeface="Courier New" pitchFamily="49" charset="0"/>
              </a:rPr>
              <a:t> a) {</a:t>
            </a:r>
          </a:p>
          <a:p>
            <a:r>
              <a:rPr lang="en-US" altLang="ja-JP" sz="3200" b="1" dirty="0">
                <a:latin typeface="Courier New" pitchFamily="49" charset="0"/>
              </a:rPr>
              <a:t>  return a + 1;</a:t>
            </a:r>
          </a:p>
          <a:p>
            <a:r>
              <a:rPr lang="en-US" altLang="ja-JP" sz="3200" b="1" dirty="0">
                <a:latin typeface="Courier New" pitchFamily="49" charset="0"/>
              </a:rPr>
              <a:t>}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851275" y="3846513"/>
            <a:ext cx="21685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600" b="1" dirty="0">
                <a:latin typeface="Courier New" pitchFamily="49" charset="0"/>
              </a:rPr>
              <a:t>0x08048328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349592" y="1787525"/>
            <a:ext cx="175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800" dirty="0" smtClean="0"/>
              <a:t>メモリ空間</a:t>
            </a:r>
            <a:endParaRPr lang="ja-JP" altLang="en-US" sz="2800" dirty="0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5997575" y="2449513"/>
            <a:ext cx="2520950" cy="3889375"/>
          </a:xfrm>
          <a:prstGeom prst="rect">
            <a:avLst/>
          </a:prstGeom>
          <a:solidFill>
            <a:srgbClr val="DFDD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5995988" y="4076700"/>
            <a:ext cx="2520950" cy="1944688"/>
          </a:xfrm>
          <a:prstGeom prst="rect">
            <a:avLst/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ja-JP" b="1">
                <a:latin typeface="Courier New" pitchFamily="49" charset="0"/>
              </a:rPr>
              <a:t>foo:</a:t>
            </a:r>
          </a:p>
          <a:p>
            <a:r>
              <a:rPr lang="en-US" altLang="ja-JP" b="1">
                <a:latin typeface="Courier New" pitchFamily="49" charset="0"/>
              </a:rPr>
              <a:t>pushl %ebp</a:t>
            </a:r>
          </a:p>
          <a:p>
            <a:r>
              <a:rPr lang="en-US" altLang="ja-JP" b="1">
                <a:latin typeface="Courier New" pitchFamily="49" charset="0"/>
              </a:rPr>
              <a:t>movl %esp,%ebp</a:t>
            </a:r>
          </a:p>
          <a:p>
            <a:r>
              <a:rPr lang="en-US" altLang="ja-JP" b="1">
                <a:latin typeface="Courier New" pitchFamily="49" charset="0"/>
              </a:rPr>
              <a:t>movl 8(%ebp),%eax</a:t>
            </a:r>
          </a:p>
          <a:p>
            <a:r>
              <a:rPr lang="en-US" altLang="ja-JP" b="1">
                <a:latin typeface="Courier New" pitchFamily="49" charset="0"/>
              </a:rPr>
              <a:t>incl %eax</a:t>
            </a:r>
          </a:p>
          <a:p>
            <a:r>
              <a:rPr lang="en-US" altLang="ja-JP" b="1">
                <a:latin typeface="Courier New" pitchFamily="49" charset="0"/>
              </a:rPr>
              <a:t>leave</a:t>
            </a:r>
          </a:p>
          <a:p>
            <a:r>
              <a:rPr lang="en-US" altLang="ja-JP" b="1">
                <a:latin typeface="Courier New" pitchFamily="49" charset="0"/>
              </a:rPr>
              <a:t>ret</a:t>
            </a: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3057524" y="2780928"/>
            <a:ext cx="881063" cy="1167185"/>
          </a:xfrm>
          <a:prstGeom prst="line">
            <a:avLst/>
          </a:prstGeom>
          <a:ln w="63500">
            <a:headEnd type="stealth" w="lg" len="lg"/>
            <a:tailEnd type="stealth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2609850" y="3344863"/>
            <a:ext cx="895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800"/>
              <a:t>対応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95660" y="4077072"/>
            <a:ext cx="3023691" cy="5762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ja-JP" altLang="en-US" sz="2400" b="1" dirty="0" smtClean="0">
                <a:latin typeface="Courier New" pitchFamily="49" charset="0"/>
              </a:rPr>
              <a:t>関数 </a:t>
            </a:r>
            <a:r>
              <a:rPr lang="en-US" altLang="ja-JP" sz="2400" b="1" dirty="0" smtClean="0">
                <a:latin typeface="Courier New" pitchFamily="49" charset="0"/>
              </a:rPr>
              <a:t>foo</a:t>
            </a:r>
            <a:r>
              <a:rPr lang="en-US" altLang="ja-JP" sz="2400" dirty="0" smtClean="0">
                <a:latin typeface="ＭＳ Ｐゴシック" charset="-128"/>
              </a:rPr>
              <a:t> </a:t>
            </a:r>
            <a:r>
              <a:rPr lang="ja-JP" altLang="en-US" sz="2400" dirty="0"/>
              <a:t>の呼び出し</a:t>
            </a: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179512" y="5366915"/>
            <a:ext cx="3455988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ja-JP" altLang="en-US" sz="2400"/>
              <a:t>ラベル</a:t>
            </a:r>
            <a:r>
              <a:rPr lang="ja-JP" altLang="en-US" sz="2400">
                <a:latin typeface="ＭＳ Ｐゴシック" charset="-128"/>
              </a:rPr>
              <a:t> </a:t>
            </a:r>
            <a:r>
              <a:rPr lang="en-US" altLang="ja-JP" sz="2400" b="1">
                <a:latin typeface="Courier New" pitchFamily="49" charset="0"/>
              </a:rPr>
              <a:t>foo</a:t>
            </a:r>
            <a:r>
              <a:rPr lang="en-US" altLang="ja-JP" sz="2400">
                <a:latin typeface="ＭＳ Ｐゴシック" charset="-128"/>
              </a:rPr>
              <a:t> </a:t>
            </a:r>
            <a:r>
              <a:rPr lang="ja-JP" altLang="en-US" sz="2400"/>
              <a:t>へのジャンプ</a:t>
            </a:r>
          </a:p>
        </p:txBody>
      </p:sp>
      <p:cxnSp>
        <p:nvCxnSpPr>
          <p:cNvPr id="3" name="直線矢印コネクタ 2"/>
          <p:cNvCxnSpPr>
            <a:stCxn id="9226" idx="2"/>
            <a:endCxn id="9227" idx="0"/>
          </p:cNvCxnSpPr>
          <p:nvPr/>
        </p:nvCxnSpPr>
        <p:spPr>
          <a:xfrm>
            <a:off x="1907506" y="4653334"/>
            <a:ext cx="0" cy="713581"/>
          </a:xfrm>
          <a:prstGeom prst="straightConnector1">
            <a:avLst/>
          </a:prstGeom>
          <a:ln w="63500"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dirty="0" smtClean="0"/>
              <a:t>Q. ML </a:t>
            </a:r>
            <a:r>
              <a:rPr lang="ja-JP" altLang="en-US" dirty="0" smtClean="0"/>
              <a:t>でも同様にできるか</a:t>
            </a:r>
            <a:r>
              <a:rPr lang="en-US" altLang="ja-JP" dirty="0"/>
              <a:t>?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ja-JP" altLang="en-US" dirty="0" smtClean="0"/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682625" y="1643063"/>
            <a:ext cx="4465638" cy="1138237"/>
          </a:xfrm>
          <a:prstGeom prst="foldedCorner">
            <a:avLst>
              <a:gd name="adj" fmla="val 1788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 altLang="ja-JP" sz="1000" b="1" dirty="0">
              <a:latin typeface="Courier New" pitchFamily="49" charset="0"/>
            </a:endParaRPr>
          </a:p>
          <a:p>
            <a:r>
              <a:rPr lang="en-US" altLang="ja-JP" sz="3200" b="1" dirty="0">
                <a:latin typeface="Courier New" pitchFamily="49" charset="0"/>
              </a:rPr>
              <a:t>let rec foo a = </a:t>
            </a:r>
          </a:p>
          <a:p>
            <a:r>
              <a:rPr lang="en-US" altLang="ja-JP" sz="3200" b="1" dirty="0">
                <a:latin typeface="Courier New" pitchFamily="49" charset="0"/>
              </a:rPr>
              <a:t>  a + 1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851275" y="3846513"/>
            <a:ext cx="21685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600" b="1">
                <a:latin typeface="Courier New" pitchFamily="49" charset="0"/>
              </a:rPr>
              <a:t>0x08048328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6211888" y="1787525"/>
            <a:ext cx="175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800" dirty="0" smtClean="0"/>
              <a:t>メモリ空間</a:t>
            </a:r>
            <a:endParaRPr lang="ja-JP" altLang="en-US" sz="2800" dirty="0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5997575" y="2449513"/>
            <a:ext cx="2520950" cy="3889375"/>
          </a:xfrm>
          <a:prstGeom prst="rect">
            <a:avLst/>
          </a:prstGeom>
          <a:solidFill>
            <a:srgbClr val="DFDD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5995988" y="4076700"/>
            <a:ext cx="2520950" cy="1944688"/>
          </a:xfrm>
          <a:prstGeom prst="rect">
            <a:avLst/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ja-JP" b="1">
                <a:latin typeface="Courier New" pitchFamily="49" charset="0"/>
              </a:rPr>
              <a:t>foo:</a:t>
            </a:r>
          </a:p>
          <a:p>
            <a:r>
              <a:rPr lang="en-US" altLang="ja-JP" b="1">
                <a:latin typeface="Courier New" pitchFamily="49" charset="0"/>
              </a:rPr>
              <a:t>pushl %ebp</a:t>
            </a:r>
          </a:p>
          <a:p>
            <a:r>
              <a:rPr lang="en-US" altLang="ja-JP" b="1">
                <a:latin typeface="Courier New" pitchFamily="49" charset="0"/>
              </a:rPr>
              <a:t>movl %esp,%ebp</a:t>
            </a:r>
          </a:p>
          <a:p>
            <a:r>
              <a:rPr lang="en-US" altLang="ja-JP" b="1">
                <a:latin typeface="Courier New" pitchFamily="49" charset="0"/>
              </a:rPr>
              <a:t>movl 8(%ebp),%eax</a:t>
            </a:r>
          </a:p>
          <a:p>
            <a:r>
              <a:rPr lang="en-US" altLang="ja-JP" b="1">
                <a:latin typeface="Courier New" pitchFamily="49" charset="0"/>
              </a:rPr>
              <a:t>incl %eax</a:t>
            </a:r>
          </a:p>
          <a:p>
            <a:r>
              <a:rPr lang="en-US" altLang="ja-JP" b="1">
                <a:latin typeface="Courier New" pitchFamily="49" charset="0"/>
              </a:rPr>
              <a:t>leave</a:t>
            </a:r>
          </a:p>
          <a:p>
            <a:r>
              <a:rPr lang="en-US" altLang="ja-JP" b="1">
                <a:latin typeface="Courier New" pitchFamily="49" charset="0"/>
              </a:rPr>
              <a:t>ret</a:t>
            </a:r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3290888" y="2147888"/>
            <a:ext cx="661987" cy="1814512"/>
          </a:xfrm>
          <a:prstGeom prst="line">
            <a:avLst/>
          </a:prstGeom>
          <a:ln w="63500">
            <a:headEnd type="stealth" w="lg" len="lg"/>
            <a:tailEnd type="stealth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555776" y="3055144"/>
            <a:ext cx="11031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800" dirty="0" smtClean="0"/>
              <a:t>対応</a:t>
            </a:r>
            <a:r>
              <a:rPr lang="en-US" altLang="ja-JP" sz="2800" dirty="0" smtClean="0"/>
              <a:t>?</a:t>
            </a:r>
            <a:endParaRPr lang="ja-JP" altLang="en-US" sz="2800" dirty="0"/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95660" y="4077072"/>
            <a:ext cx="3023691" cy="5762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ja-JP" altLang="en-US" sz="2400" b="1" dirty="0" smtClean="0">
                <a:latin typeface="Courier New" pitchFamily="49" charset="0"/>
              </a:rPr>
              <a:t>関数 </a:t>
            </a:r>
            <a:r>
              <a:rPr lang="en-US" altLang="ja-JP" sz="2400" b="1" dirty="0" smtClean="0">
                <a:latin typeface="Courier New" pitchFamily="49" charset="0"/>
              </a:rPr>
              <a:t>foo</a:t>
            </a:r>
            <a:r>
              <a:rPr lang="en-US" altLang="ja-JP" sz="2400" dirty="0" smtClean="0">
                <a:latin typeface="ＭＳ Ｐゴシック" charset="-128"/>
              </a:rPr>
              <a:t> </a:t>
            </a:r>
            <a:r>
              <a:rPr lang="ja-JP" altLang="en-US" sz="2400" dirty="0"/>
              <a:t>の呼び出し</a:t>
            </a: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179512" y="5366915"/>
            <a:ext cx="3455988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ja-JP" altLang="en-US" sz="2400"/>
              <a:t>ラベル</a:t>
            </a:r>
            <a:r>
              <a:rPr lang="ja-JP" altLang="en-US" sz="2400">
                <a:latin typeface="ＭＳ Ｐゴシック" charset="-128"/>
              </a:rPr>
              <a:t> </a:t>
            </a:r>
            <a:r>
              <a:rPr lang="en-US" altLang="ja-JP" sz="2400" b="1">
                <a:latin typeface="Courier New" pitchFamily="49" charset="0"/>
              </a:rPr>
              <a:t>foo</a:t>
            </a:r>
            <a:r>
              <a:rPr lang="en-US" altLang="ja-JP" sz="2400">
                <a:latin typeface="ＭＳ Ｐゴシック" charset="-128"/>
              </a:rPr>
              <a:t> </a:t>
            </a:r>
            <a:r>
              <a:rPr lang="ja-JP" altLang="en-US" sz="2400"/>
              <a:t>へのジャンプ</a:t>
            </a:r>
          </a:p>
        </p:txBody>
      </p:sp>
      <p:cxnSp>
        <p:nvCxnSpPr>
          <p:cNvPr id="19" name="直線矢印コネクタ 18"/>
          <p:cNvCxnSpPr>
            <a:stCxn id="17" idx="2"/>
            <a:endCxn id="18" idx="0"/>
          </p:cNvCxnSpPr>
          <p:nvPr/>
        </p:nvCxnSpPr>
        <p:spPr>
          <a:xfrm>
            <a:off x="1907506" y="4653334"/>
            <a:ext cx="0" cy="713581"/>
          </a:xfrm>
          <a:prstGeom prst="straightConnector1">
            <a:avLst/>
          </a:prstGeom>
          <a:ln w="63500"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1990031" y="4653334"/>
            <a:ext cx="3850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dirty="0" smtClean="0"/>
              <a:t>?</a:t>
            </a:r>
            <a:endParaRPr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dirty="0" smtClean="0"/>
              <a:t>Q. ML </a:t>
            </a:r>
            <a:r>
              <a:rPr lang="ja-JP" altLang="en-US" dirty="0" smtClean="0"/>
              <a:t>でも同様にできるか</a:t>
            </a:r>
            <a:r>
              <a:rPr lang="en-US" altLang="ja-JP" dirty="0" smtClean="0"/>
              <a:t>?</a:t>
            </a:r>
            <a:br>
              <a:rPr lang="en-US" altLang="ja-JP" dirty="0" smtClean="0"/>
            </a:br>
            <a:r>
              <a:rPr lang="en-US" altLang="ja-JP" dirty="0" smtClean="0"/>
              <a:t>A. </a:t>
            </a:r>
            <a:r>
              <a:rPr lang="ja-JP" altLang="en-US" dirty="0" smtClean="0"/>
              <a:t>上手くいかない場合がある</a:t>
            </a:r>
            <a:endParaRPr lang="en-US" altLang="ja-JP" sz="3400" dirty="0" smtClean="0"/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468313" y="2578919"/>
            <a:ext cx="4679950" cy="1354137"/>
          </a:xfrm>
          <a:prstGeom prst="foldedCorner">
            <a:avLst>
              <a:gd name="adj" fmla="val 1788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 altLang="ja-JP" sz="1000" b="1" dirty="0">
              <a:latin typeface="Courier New" pitchFamily="49" charset="0"/>
            </a:endParaRPr>
          </a:p>
          <a:p>
            <a:r>
              <a:rPr lang="en-US" altLang="ja-JP" sz="2800" b="1" dirty="0">
                <a:latin typeface="Courier New" pitchFamily="49" charset="0"/>
              </a:rPr>
              <a:t>let rec f a = </a:t>
            </a:r>
          </a:p>
          <a:p>
            <a:r>
              <a:rPr lang="en-US" altLang="ja-JP" sz="2800" b="1" dirty="0">
                <a:latin typeface="Courier New" pitchFamily="49" charset="0"/>
              </a:rPr>
              <a:t>  let rec g b = a + b</a:t>
            </a:r>
          </a:p>
          <a:p>
            <a:r>
              <a:rPr lang="en-US" altLang="ja-JP" sz="2800" b="1" dirty="0">
                <a:latin typeface="Courier New" pitchFamily="49" charset="0"/>
              </a:rPr>
              <a:t>  in g 3</a:t>
            </a:r>
          </a:p>
        </p:txBody>
      </p:sp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6234113" y="1787525"/>
            <a:ext cx="175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800" dirty="0" smtClean="0"/>
              <a:t>メモリ空間</a:t>
            </a:r>
            <a:endParaRPr lang="ja-JP" altLang="en-US" sz="2800" dirty="0"/>
          </a:p>
        </p:txBody>
      </p:sp>
      <p:sp>
        <p:nvSpPr>
          <p:cNvPr id="11269" name="Rectangle 6"/>
          <p:cNvSpPr>
            <a:spLocks noChangeArrowheads="1"/>
          </p:cNvSpPr>
          <p:nvPr/>
        </p:nvSpPr>
        <p:spPr bwMode="auto">
          <a:xfrm>
            <a:off x="6018213" y="2449513"/>
            <a:ext cx="2520950" cy="3889375"/>
          </a:xfrm>
          <a:prstGeom prst="rect">
            <a:avLst/>
          </a:prstGeom>
          <a:solidFill>
            <a:srgbClr val="DFDD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70" name="Rectangle 7"/>
          <p:cNvSpPr>
            <a:spLocks noChangeArrowheads="1"/>
          </p:cNvSpPr>
          <p:nvPr/>
        </p:nvSpPr>
        <p:spPr bwMode="auto">
          <a:xfrm>
            <a:off x="6018213" y="3068638"/>
            <a:ext cx="2520950" cy="1081087"/>
          </a:xfrm>
          <a:prstGeom prst="rect">
            <a:avLst/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ja-JP" sz="2200" b="1">
                <a:latin typeface="Courier New" pitchFamily="49" charset="0"/>
              </a:rPr>
              <a:t>f:</a:t>
            </a:r>
          </a:p>
          <a:p>
            <a:r>
              <a:rPr lang="ja-JP" altLang="en-US" sz="2200">
                <a:latin typeface="Courier New" pitchFamily="49" charset="0"/>
              </a:rPr>
              <a:t>単に</a:t>
            </a:r>
            <a:r>
              <a:rPr lang="ja-JP" altLang="en-US" sz="2200">
                <a:latin typeface="ＭＳ Ｐゴシック" charset="-128"/>
              </a:rPr>
              <a:t> </a:t>
            </a:r>
            <a:r>
              <a:rPr lang="en-US" altLang="ja-JP" sz="2200" b="1">
                <a:latin typeface="Courier New" pitchFamily="49" charset="0"/>
              </a:rPr>
              <a:t>g</a:t>
            </a:r>
            <a:r>
              <a:rPr lang="en-US" altLang="ja-JP" sz="2200">
                <a:latin typeface="ＭＳ Ｐゴシック" charset="-128"/>
              </a:rPr>
              <a:t> </a:t>
            </a:r>
            <a:r>
              <a:rPr lang="ja-JP" altLang="en-US" sz="2200">
                <a:latin typeface="Courier New" pitchFamily="49" charset="0"/>
              </a:rPr>
              <a:t>にジャンプ？</a:t>
            </a:r>
          </a:p>
          <a:p>
            <a:r>
              <a:rPr lang="en-US" altLang="ja-JP" sz="2200" b="1">
                <a:latin typeface="Courier New" pitchFamily="49" charset="0"/>
              </a:rPr>
              <a:t>a</a:t>
            </a:r>
            <a:r>
              <a:rPr lang="en-US" altLang="ja-JP" sz="2200">
                <a:latin typeface="ＭＳ Ｐゴシック" charset="-128"/>
              </a:rPr>
              <a:t> </a:t>
            </a:r>
            <a:r>
              <a:rPr lang="ja-JP" altLang="en-US" sz="2200">
                <a:latin typeface="Courier New" pitchFamily="49" charset="0"/>
              </a:rPr>
              <a:t>の値はどうする？</a:t>
            </a:r>
          </a:p>
        </p:txBody>
      </p:sp>
      <p:sp>
        <p:nvSpPr>
          <p:cNvPr id="11271" name="Line 8"/>
          <p:cNvSpPr>
            <a:spLocks noChangeShapeType="1"/>
          </p:cNvSpPr>
          <p:nvPr/>
        </p:nvSpPr>
        <p:spPr bwMode="auto">
          <a:xfrm>
            <a:off x="3419872" y="2780928"/>
            <a:ext cx="2561828" cy="262310"/>
          </a:xfrm>
          <a:prstGeom prst="line">
            <a:avLst/>
          </a:prstGeom>
          <a:ln w="63500">
            <a:headEnd type="stealth" w="lg" len="lg"/>
            <a:tailEnd type="stealth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1272" name="Rectangle 13"/>
          <p:cNvSpPr>
            <a:spLocks noChangeArrowheads="1"/>
          </p:cNvSpPr>
          <p:nvPr/>
        </p:nvSpPr>
        <p:spPr bwMode="auto">
          <a:xfrm>
            <a:off x="6018213" y="4652963"/>
            <a:ext cx="2520950" cy="1439862"/>
          </a:xfrm>
          <a:prstGeom prst="rect">
            <a:avLst/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ja-JP" sz="2200" b="1">
                <a:latin typeface="Courier New" pitchFamily="49" charset="0"/>
              </a:rPr>
              <a:t>g:</a:t>
            </a:r>
          </a:p>
          <a:p>
            <a:r>
              <a:rPr lang="en-US" altLang="ja-JP" sz="2200" b="1">
                <a:latin typeface="Courier New" pitchFamily="49" charset="0"/>
              </a:rPr>
              <a:t>a</a:t>
            </a:r>
            <a:r>
              <a:rPr lang="en-US" altLang="ja-JP" sz="2200">
                <a:latin typeface="ＭＳ Ｐゴシック" charset="-128"/>
              </a:rPr>
              <a:t> </a:t>
            </a:r>
            <a:r>
              <a:rPr lang="ja-JP" altLang="en-US" sz="2200">
                <a:latin typeface="Courier New" pitchFamily="49" charset="0"/>
              </a:rPr>
              <a:t>と</a:t>
            </a:r>
            <a:r>
              <a:rPr lang="ja-JP" altLang="en-US" sz="2200">
                <a:latin typeface="ＭＳ Ｐゴシック" charset="-128"/>
              </a:rPr>
              <a:t> </a:t>
            </a:r>
            <a:r>
              <a:rPr lang="en-US" altLang="ja-JP" sz="2200" b="1">
                <a:latin typeface="Courier New" pitchFamily="49" charset="0"/>
              </a:rPr>
              <a:t>b</a:t>
            </a:r>
            <a:r>
              <a:rPr lang="en-US" altLang="ja-JP" sz="2200">
                <a:latin typeface="ＭＳ Ｐゴシック" charset="-128"/>
              </a:rPr>
              <a:t> </a:t>
            </a:r>
            <a:r>
              <a:rPr lang="ja-JP" altLang="en-US" sz="2200">
                <a:latin typeface="Courier New" pitchFamily="49" charset="0"/>
              </a:rPr>
              <a:t>を足す？</a:t>
            </a:r>
          </a:p>
          <a:p>
            <a:r>
              <a:rPr lang="en-US" altLang="ja-JP" sz="2200" b="1">
                <a:latin typeface="Courier New" pitchFamily="49" charset="0"/>
              </a:rPr>
              <a:t>b</a:t>
            </a:r>
            <a:r>
              <a:rPr lang="en-US" altLang="ja-JP" sz="2200">
                <a:latin typeface="ＭＳ Ｐゴシック" charset="-128"/>
              </a:rPr>
              <a:t> </a:t>
            </a:r>
            <a:r>
              <a:rPr lang="ja-JP" altLang="en-US" sz="2200">
                <a:latin typeface="Courier New" pitchFamily="49" charset="0"/>
              </a:rPr>
              <a:t>はもらったが、</a:t>
            </a:r>
          </a:p>
          <a:p>
            <a:r>
              <a:rPr lang="en-US" altLang="ja-JP" sz="2200" b="1">
                <a:latin typeface="Courier New" pitchFamily="49" charset="0"/>
              </a:rPr>
              <a:t>a</a:t>
            </a:r>
            <a:r>
              <a:rPr lang="en-US" altLang="ja-JP" sz="2200">
                <a:latin typeface="ＭＳ Ｐゴシック" charset="-128"/>
              </a:rPr>
              <a:t> </a:t>
            </a:r>
            <a:r>
              <a:rPr lang="ja-JP" altLang="en-US" sz="2200">
                <a:latin typeface="Courier New" pitchFamily="49" charset="0"/>
              </a:rPr>
              <a:t>はどこ？</a:t>
            </a:r>
          </a:p>
        </p:txBody>
      </p:sp>
      <p:sp>
        <p:nvSpPr>
          <p:cNvPr id="11273" name="Line 14"/>
          <p:cNvSpPr>
            <a:spLocks noChangeShapeType="1"/>
          </p:cNvSpPr>
          <p:nvPr/>
        </p:nvSpPr>
        <p:spPr bwMode="auto">
          <a:xfrm>
            <a:off x="2987824" y="3429000"/>
            <a:ext cx="2976414" cy="1192213"/>
          </a:xfrm>
          <a:prstGeom prst="line">
            <a:avLst/>
          </a:prstGeom>
          <a:ln w="63500">
            <a:headEnd type="stealth" w="lg" len="lg"/>
            <a:tailEnd type="stealth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なぜ上手くいかないか</a:t>
            </a:r>
            <a:r>
              <a:rPr lang="en-US" altLang="ja-JP" dirty="0" smtClean="0"/>
              <a:t>: </a:t>
            </a:r>
            <a:r>
              <a:rPr lang="ja-JP" altLang="en-US" dirty="0" smtClean="0"/>
              <a:t>その</a:t>
            </a:r>
            <a:r>
              <a:rPr lang="en-US" altLang="ja-JP" dirty="0" smtClean="0"/>
              <a:t>1</a:t>
            </a:r>
            <a:endParaRPr lang="ja-JP" alt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800"/>
              </a:spcBef>
            </a:pPr>
            <a:r>
              <a:rPr lang="ja-JP" altLang="en-US" dirty="0" smtClean="0"/>
              <a:t>関数定義内に自由変数が存在しうるので</a:t>
            </a: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1908175" y="2852738"/>
            <a:ext cx="5327650" cy="1584325"/>
          </a:xfrm>
          <a:prstGeom prst="foldedCorner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 altLang="ja-JP" sz="1000" b="1" dirty="0">
              <a:latin typeface="Courier New" pitchFamily="49" charset="0"/>
            </a:endParaRPr>
          </a:p>
          <a:p>
            <a:r>
              <a:rPr lang="en-US" altLang="ja-JP" sz="3200" b="1" dirty="0">
                <a:latin typeface="Courier New" pitchFamily="49" charset="0"/>
              </a:rPr>
              <a:t>let rec f a =</a:t>
            </a:r>
          </a:p>
          <a:p>
            <a:r>
              <a:rPr lang="en-US" altLang="ja-JP" sz="3200" b="1" dirty="0">
                <a:latin typeface="Courier New" pitchFamily="49" charset="0"/>
              </a:rPr>
              <a:t>  let rec g b = a + b</a:t>
            </a:r>
          </a:p>
          <a:p>
            <a:r>
              <a:rPr lang="en-US" altLang="ja-JP" sz="3200" b="1" dirty="0">
                <a:latin typeface="Courier New" pitchFamily="49" charset="0"/>
              </a:rPr>
              <a:t>  in g 3</a:t>
            </a:r>
            <a:endParaRPr lang="en-US" altLang="ja-JP" dirty="0"/>
          </a:p>
        </p:txBody>
      </p:sp>
      <p:sp>
        <p:nvSpPr>
          <p:cNvPr id="12293" name="Oval 5"/>
          <p:cNvSpPr>
            <a:spLocks noChangeArrowheads="1"/>
          </p:cNvSpPr>
          <p:nvPr/>
        </p:nvSpPr>
        <p:spPr bwMode="auto">
          <a:xfrm>
            <a:off x="5810250" y="3429000"/>
            <a:ext cx="431800" cy="5048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201988" y="5286375"/>
            <a:ext cx="44323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800" b="1">
                <a:latin typeface="Courier New" pitchFamily="49" charset="0"/>
              </a:rPr>
              <a:t>g</a:t>
            </a:r>
            <a:r>
              <a:rPr lang="en-US" altLang="ja-JP" sz="2800">
                <a:latin typeface="ＭＳ Ｐゴシック" charset="-128"/>
              </a:rPr>
              <a:t> </a:t>
            </a:r>
            <a:r>
              <a:rPr lang="en-US" altLang="en-US" sz="2800">
                <a:latin typeface="ＭＳ Ｐゴシック" charset="-128"/>
              </a:rPr>
              <a:t>の中で使用されているが</a:t>
            </a:r>
            <a:r>
              <a:rPr lang="ja-JP" altLang="en-US" sz="2800">
                <a:latin typeface="ＭＳ Ｐゴシック" charset="-128"/>
              </a:rPr>
              <a:t>、</a:t>
            </a:r>
            <a:endParaRPr lang="en-US" altLang="en-US" sz="2800">
              <a:latin typeface="ＭＳ Ｐゴシック" charset="-128"/>
            </a:endParaRPr>
          </a:p>
          <a:p>
            <a:r>
              <a:rPr lang="en-US" altLang="en-US" sz="2800" b="1">
                <a:latin typeface="Courier New" pitchFamily="49" charset="0"/>
              </a:rPr>
              <a:t>g</a:t>
            </a:r>
            <a:r>
              <a:rPr lang="en-US" altLang="ja-JP" sz="2800">
                <a:latin typeface="ＭＳ Ｐゴシック" charset="-128"/>
              </a:rPr>
              <a:t> </a:t>
            </a:r>
            <a:r>
              <a:rPr lang="en-US" altLang="en-US" sz="2800">
                <a:latin typeface="ＭＳ Ｐゴシック" charset="-128"/>
              </a:rPr>
              <a:t>の外で定義されている</a:t>
            </a:r>
            <a:endParaRPr lang="ja-JP" altLang="en-US" sz="2800">
              <a:latin typeface="ＭＳ Ｐゴシック" charset="-128"/>
            </a:endParaRPr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 flipV="1">
            <a:off x="5248275" y="3948113"/>
            <a:ext cx="647700" cy="129540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1149</TotalTime>
  <Words>1030</Words>
  <Application>Microsoft Office PowerPoint</Application>
  <PresentationFormat>画面に合わせる (4:3)</PresentationFormat>
  <Paragraphs>270</Paragraphs>
  <Slides>32</Slides>
  <Notes>0</Notes>
  <HiddenSlides>1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33" baseType="lpstr">
      <vt:lpstr>Office テーマ</vt:lpstr>
      <vt:lpstr>コンパイラ演習 第 3 回 (2011/10/20)</vt:lpstr>
      <vt:lpstr>今日の内容</vt:lpstr>
      <vt:lpstr>Motivating Example</vt:lpstr>
      <vt:lpstr>関数の表現: C vs. ML</vt:lpstr>
      <vt:lpstr>C の世界: 値の対応</vt:lpstr>
      <vt:lpstr>C の世界: 関数の対応</vt:lpstr>
      <vt:lpstr>Q. ML でも同様にできるか? </vt:lpstr>
      <vt:lpstr>Q. ML でも同様にできるか? A. 上手くいかない場合がある</vt:lpstr>
      <vt:lpstr>なぜ上手くいかないか: その1</vt:lpstr>
      <vt:lpstr>自由変数の問題に対する解決策</vt:lpstr>
      <vt:lpstr>なぜ上手くいかないか: その2</vt:lpstr>
      <vt:lpstr>ネストした関数の問題に対する解決策 その1</vt:lpstr>
      <vt:lpstr>ネストした関数の問題に対する解決策 その2</vt:lpstr>
      <vt:lpstr>ネストした関数の問題に対する解決策 その3</vt:lpstr>
      <vt:lpstr>どうやって自由変数を 関数定義からなくすか?</vt:lpstr>
      <vt:lpstr>関数の表現: MinCaml</vt:lpstr>
      <vt:lpstr>MinCaml でのクロージャ変換の概略</vt:lpstr>
      <vt:lpstr>(例) 関数作成の図</vt:lpstr>
      <vt:lpstr>(例) 関数呼び出しの図</vt:lpstr>
      <vt:lpstr>(例) 呼び出された関数の図</vt:lpstr>
      <vt:lpstr>対応関係</vt:lpstr>
      <vt:lpstr>ここまで説明した クロージャ変換の問題点</vt:lpstr>
      <vt:lpstr>「賢い」 クロージャ変換</vt:lpstr>
      <vt:lpstr>「賢い」 クロージャ変換の手順 (1) (MinCaml では closure.ml)</vt:lpstr>
      <vt:lpstr>「賢い」 クロージャ変換の手順 (2) (MinCaml では closure.ml)</vt:lpstr>
      <vt:lpstr>共通課題</vt:lpstr>
      <vt:lpstr>共通課題 1</vt:lpstr>
      <vt:lpstr>共通課題 2</vt:lpstr>
      <vt:lpstr>共通課題 3</vt:lpstr>
      <vt:lpstr>共通課題 3   (つづき)</vt:lpstr>
      <vt:lpstr>コンパイラ係用選択課題</vt:lpstr>
      <vt:lpstr>課題の提出先と締め切り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コンパイラ演習 第 3 回</dc:title>
  <dc:creator>tsuzuki</dc:creator>
  <cp:lastModifiedBy>Koichi</cp:lastModifiedBy>
  <cp:revision>169</cp:revision>
  <dcterms:created xsi:type="dcterms:W3CDTF">2007-10-04T07:09:39Z</dcterms:created>
  <dcterms:modified xsi:type="dcterms:W3CDTF">2011-10-20T02:43:55Z</dcterms:modified>
</cp:coreProperties>
</file>