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5"/>
  </p:notesMasterIdLst>
  <p:sldIdLst>
    <p:sldId id="27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9" r:id="rId19"/>
    <p:sldId id="278" r:id="rId20"/>
    <p:sldId id="273" r:id="rId21"/>
    <p:sldId id="277" r:id="rId22"/>
    <p:sldId id="274" r:id="rId23"/>
    <p:sldId id="275" r:id="rId2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7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045BE-D547-4B6A-8396-DDCFC7D694AE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D4A52-30A7-4159-B98B-F63EDB07D2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470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D4A52-30A7-4159-B98B-F63EDB07D2B0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D6998-F097-46B0-9462-928573C8E0F8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84B0-B303-4C20-ABAD-C13F30ED88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D6998-F097-46B0-9462-928573C8E0F8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84B0-B303-4C20-ABAD-C13F30ED88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D6998-F097-46B0-9462-928573C8E0F8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84B0-B303-4C20-ABAD-C13F30ED88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D6998-F097-46B0-9462-928573C8E0F8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84B0-B303-4C20-ABAD-C13F30ED88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D6998-F097-46B0-9462-928573C8E0F8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84B0-B303-4C20-ABAD-C13F30ED88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D6998-F097-46B0-9462-928573C8E0F8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84B0-B303-4C20-ABAD-C13F30ED88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D6998-F097-46B0-9462-928573C8E0F8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84B0-B303-4C20-ABAD-C13F30ED88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D6998-F097-46B0-9462-928573C8E0F8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84B0-B303-4C20-ABAD-C13F30ED88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D6998-F097-46B0-9462-928573C8E0F8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84B0-B303-4C20-ABAD-C13F30ED88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D6998-F097-46B0-9462-928573C8E0F8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84B0-B303-4C20-ABAD-C13F30ED88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D6998-F097-46B0-9462-928573C8E0F8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84B0-B303-4C20-ABAD-C13F30ED88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D6998-F097-46B0-9462-928573C8E0F8}" type="datetimeFigureOut">
              <a:rPr kumimoji="1" lang="ja-JP" altLang="en-US" smtClean="0"/>
              <a:pPr/>
              <a:t>11/10/12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E84B0-B303-4C20-ABAD-C13F30ED88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in-caml.sourceforge.net/min-caml.pdf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t-c.dk/research/mlkit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44529"/>
            <a:ext cx="7772400" cy="2184405"/>
          </a:xfrm>
        </p:spPr>
        <p:txBody>
          <a:bodyPr/>
          <a:lstStyle/>
          <a:p>
            <a:r>
              <a:rPr lang="ja-JP" altLang="en-US" dirty="0" smtClean="0"/>
              <a:t>コンパイラ演習</a:t>
            </a:r>
            <a:br>
              <a:rPr lang="ja-JP" altLang="en-US" dirty="0" smtClean="0"/>
            </a:br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回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(2011/10/13)</a:t>
            </a:r>
            <a:endParaRPr lang="ja-JP" altLang="en-US" dirty="0" smtClean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1371600" y="3723246"/>
            <a:ext cx="6400800" cy="319523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mtClean="0">
                <a:solidFill>
                  <a:schemeClr val="tx1"/>
                </a:solidFill>
              </a:rPr>
              <a:t>中村</a:t>
            </a:r>
            <a:r>
              <a:rPr lang="en-US" altLang="ja-JP" smtClean="0">
                <a:solidFill>
                  <a:schemeClr val="tx1"/>
                </a:solidFill>
              </a:rPr>
              <a:t> </a:t>
            </a:r>
            <a:r>
              <a:rPr lang="ja-JP" altLang="en-US" smtClean="0">
                <a:solidFill>
                  <a:schemeClr val="tx1"/>
                </a:solidFill>
              </a:rPr>
              <a:t>晃一　野瀬</a:t>
            </a:r>
            <a:r>
              <a:rPr lang="en-US" altLang="ja-JP" smtClean="0">
                <a:solidFill>
                  <a:schemeClr val="tx1"/>
                </a:solidFill>
              </a:rPr>
              <a:t> </a:t>
            </a:r>
            <a:r>
              <a:rPr lang="ja-JP" altLang="en-US" smtClean="0">
                <a:solidFill>
                  <a:schemeClr val="tx1"/>
                </a:solidFill>
              </a:rPr>
              <a:t>貴史　前田</a:t>
            </a:r>
            <a:r>
              <a:rPr lang="en-US" altLang="ja-JP" smtClean="0">
                <a:solidFill>
                  <a:schemeClr val="tx1"/>
                </a:solidFill>
              </a:rPr>
              <a:t> </a:t>
            </a:r>
            <a:r>
              <a:rPr lang="ja-JP" altLang="en-US" smtClean="0">
                <a:solidFill>
                  <a:schemeClr val="tx1"/>
                </a:solidFill>
              </a:rPr>
              <a:t>俊行</a:t>
            </a:r>
            <a:endParaRPr lang="en-US" altLang="ja-JP" smtClean="0">
              <a:solidFill>
                <a:schemeClr val="tx1"/>
              </a:solidFill>
            </a:endParaRPr>
          </a:p>
          <a:p>
            <a:r>
              <a:rPr lang="ja-JP" altLang="en-US" smtClean="0">
                <a:solidFill>
                  <a:schemeClr val="tx1"/>
                </a:solidFill>
              </a:rPr>
              <a:t>秋山 茂樹　池尻 拓朗</a:t>
            </a:r>
            <a:endParaRPr lang="en-US" altLang="ja-JP" smtClean="0">
              <a:solidFill>
                <a:schemeClr val="tx1"/>
              </a:solidFill>
            </a:endParaRPr>
          </a:p>
          <a:p>
            <a:r>
              <a:rPr lang="ja-JP" altLang="en-US" smtClean="0">
                <a:solidFill>
                  <a:schemeClr val="tx1"/>
                </a:solidFill>
              </a:rPr>
              <a:t>鈴木 友博　渡邊 裕貴</a:t>
            </a:r>
            <a:endParaRPr lang="en-US" altLang="ja-JP" smtClean="0">
              <a:solidFill>
                <a:schemeClr val="tx1"/>
              </a:solidFill>
            </a:endParaRPr>
          </a:p>
          <a:p>
            <a:r>
              <a:rPr lang="ja-JP" altLang="en-US" smtClean="0">
                <a:solidFill>
                  <a:schemeClr val="tx1"/>
                </a:solidFill>
              </a:rPr>
              <a:t>潮田 資秀</a:t>
            </a:r>
            <a:endParaRPr lang="en-US" altLang="ja-JP" smtClean="0">
              <a:solidFill>
                <a:schemeClr val="tx1"/>
              </a:solidFill>
            </a:endParaRPr>
          </a:p>
          <a:p>
            <a:r>
              <a:rPr lang="ja-JP" altLang="en-US" smtClean="0">
                <a:solidFill>
                  <a:schemeClr val="tx1"/>
                </a:solidFill>
              </a:rPr>
              <a:t>小酒井 隆広</a:t>
            </a:r>
            <a:endParaRPr lang="en-US" altLang="ja-JP" smtClean="0">
              <a:solidFill>
                <a:schemeClr val="tx1"/>
              </a:solidFill>
            </a:endParaRPr>
          </a:p>
          <a:p>
            <a:r>
              <a:rPr lang="ja-JP" altLang="en-US" smtClean="0">
                <a:solidFill>
                  <a:schemeClr val="tx1"/>
                </a:solidFill>
              </a:rPr>
              <a:t>山下 諒蔵　佐藤 春旗</a:t>
            </a:r>
            <a:endParaRPr lang="en-US" altLang="ja-JP" smtClean="0">
              <a:solidFill>
                <a:schemeClr val="tx1"/>
              </a:solidFill>
            </a:endParaRPr>
          </a:p>
          <a:p>
            <a:r>
              <a:rPr lang="ja-JP" altLang="en-US" smtClean="0">
                <a:solidFill>
                  <a:schemeClr val="tx1"/>
                </a:solidFill>
              </a:rPr>
              <a:t>大山 恵弘　佐藤 秀明</a:t>
            </a:r>
          </a:p>
          <a:p>
            <a:r>
              <a:rPr lang="ja-JP" altLang="en-US" smtClean="0">
                <a:solidFill>
                  <a:schemeClr val="tx1"/>
                </a:solidFill>
              </a:rPr>
              <a:t>住井 英二郎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関数呼び出しのオーバーヘッド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関数呼び出しにはオーバーヘッドがかかる</a:t>
            </a:r>
          </a:p>
          <a:p>
            <a:pPr lvl="1" eaLnBrk="1" hangingPunct="1"/>
            <a:r>
              <a:rPr lang="ja-JP" altLang="en-US" dirty="0" smtClean="0"/>
              <a:t>呼び出し時：</a:t>
            </a:r>
            <a:br>
              <a:rPr lang="ja-JP" altLang="en-US" dirty="0" smtClean="0"/>
            </a:br>
            <a:r>
              <a:rPr lang="ja-JP" altLang="en-US" dirty="0" smtClean="0"/>
              <a:t>レジスタ退避、ジャンプ、スタックポインタ更新</a:t>
            </a:r>
          </a:p>
          <a:p>
            <a:pPr lvl="1" eaLnBrk="1" hangingPunct="1"/>
            <a:r>
              <a:rPr lang="ja-JP" altLang="en-US" dirty="0" smtClean="0"/>
              <a:t>リターン時：</a:t>
            </a:r>
            <a:br>
              <a:rPr lang="ja-JP" altLang="en-US" dirty="0" smtClean="0"/>
            </a:br>
            <a:r>
              <a:rPr lang="ja-JP" altLang="en-US" dirty="0" smtClean="0"/>
              <a:t>スタックポインタ更新、ジャンプ、レジスタ復帰</a:t>
            </a:r>
          </a:p>
          <a:p>
            <a:pPr eaLnBrk="1" hangingPunct="1"/>
            <a:r>
              <a:rPr lang="ja-JP" altLang="en-US" dirty="0" smtClean="0"/>
              <a:t>関数として呼び出さずに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関数本体の処理が行えれば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オーバーヘッドはかからない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インライン化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5000"/>
              </a:lnSpc>
            </a:pPr>
            <a:r>
              <a:rPr lang="ja-JP" altLang="en-US" dirty="0" smtClean="0"/>
              <a:t>関数の呼び出しを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その関数の本体で置き換える</a:t>
            </a:r>
            <a:endParaRPr lang="en-US" altLang="ja-JP" dirty="0" smtClean="0"/>
          </a:p>
          <a:p>
            <a:pPr lvl="1" indent="0">
              <a:lnSpc>
                <a:spcPct val="95000"/>
              </a:lnSpc>
              <a:buNone/>
            </a:pPr>
            <a:r>
              <a:rPr lang="ja-JP" altLang="en-US" sz="2600" b="1" dirty="0" smtClean="0">
                <a:latin typeface="Consolas" pitchFamily="49" charset="0"/>
              </a:rPr>
              <a:t>　　</a:t>
            </a:r>
            <a:r>
              <a:rPr lang="en-US" altLang="ja-JP" sz="2600" b="1" dirty="0" smtClean="0">
                <a:latin typeface="Consolas" pitchFamily="49" charset="0"/>
              </a:rPr>
              <a:t>let </a:t>
            </a:r>
            <a:r>
              <a:rPr lang="en-US" altLang="ja-JP" sz="2600" b="1" dirty="0" err="1" smtClean="0">
                <a:latin typeface="Consolas" pitchFamily="49" charset="0"/>
              </a:rPr>
              <a:t>rec</a:t>
            </a:r>
            <a:r>
              <a:rPr lang="en-US" altLang="ja-JP" sz="2600" b="1" dirty="0" smtClean="0">
                <a:latin typeface="Consolas" pitchFamily="49" charset="0"/>
              </a:rPr>
              <a:t> f x y = M in …(</a:t>
            </a:r>
            <a:r>
              <a:rPr lang="en-US" altLang="ja-JP" sz="2600" b="1" dirty="0" smtClean="0">
                <a:solidFill>
                  <a:srgbClr val="008000"/>
                </a:solidFill>
                <a:latin typeface="Consolas" pitchFamily="49" charset="0"/>
              </a:rPr>
              <a:t>f a b</a:t>
            </a:r>
            <a:r>
              <a:rPr lang="en-US" altLang="ja-JP" sz="2600" b="1" dirty="0" smtClean="0">
                <a:latin typeface="Consolas" pitchFamily="49" charset="0"/>
              </a:rPr>
              <a:t>)…</a:t>
            </a:r>
            <a:r>
              <a:rPr lang="en-US" altLang="ja-JP" sz="2600" dirty="0" smtClean="0">
                <a:latin typeface="Consolas" pitchFamily="49" charset="0"/>
              </a:rPr>
              <a:t/>
            </a:r>
            <a:br>
              <a:rPr lang="en-US" altLang="ja-JP" sz="2600" dirty="0" smtClean="0">
                <a:latin typeface="Consolas" pitchFamily="49" charset="0"/>
              </a:rPr>
            </a:br>
            <a:r>
              <a:rPr lang="ja-JP" altLang="en-US" sz="2600" b="1" dirty="0" smtClean="0"/>
              <a:t>→</a:t>
            </a:r>
            <a:r>
              <a:rPr lang="ja-JP" altLang="en-US" sz="2600" b="1" dirty="0" smtClean="0">
                <a:latin typeface="Consolas" pitchFamily="49" charset="0"/>
              </a:rPr>
              <a:t> </a:t>
            </a:r>
            <a:r>
              <a:rPr lang="en-US" altLang="ja-JP" sz="2600" b="1" dirty="0" smtClean="0">
                <a:latin typeface="Consolas" pitchFamily="49" charset="0"/>
              </a:rPr>
              <a:t>let </a:t>
            </a:r>
            <a:r>
              <a:rPr lang="en-US" altLang="ja-JP" sz="2600" b="1" dirty="0" err="1" smtClean="0">
                <a:latin typeface="Consolas" pitchFamily="49" charset="0"/>
              </a:rPr>
              <a:t>rec</a:t>
            </a:r>
            <a:r>
              <a:rPr lang="en-US" altLang="ja-JP" sz="2600" b="1" dirty="0" smtClean="0">
                <a:latin typeface="Consolas" pitchFamily="49" charset="0"/>
              </a:rPr>
              <a:t> f x y = M in …(</a:t>
            </a:r>
            <a:r>
              <a:rPr lang="en-US" altLang="ja-JP" sz="2600" b="1" dirty="0" smtClean="0">
                <a:solidFill>
                  <a:srgbClr val="FF0000"/>
                </a:solidFill>
                <a:latin typeface="Consolas" pitchFamily="49" charset="0"/>
              </a:rPr>
              <a:t>[</a:t>
            </a:r>
            <a:r>
              <a:rPr lang="en-US" altLang="ja-JP" sz="2600" b="1" dirty="0" err="1" smtClean="0">
                <a:solidFill>
                  <a:srgbClr val="FF0000"/>
                </a:solidFill>
                <a:latin typeface="Consolas" pitchFamily="49" charset="0"/>
              </a:rPr>
              <a:t>a,b</a:t>
            </a:r>
            <a:r>
              <a:rPr lang="en-US" altLang="ja-JP" sz="2600" b="1" dirty="0" smtClean="0">
                <a:solidFill>
                  <a:srgbClr val="FF0000"/>
                </a:solidFill>
                <a:latin typeface="Consolas" pitchFamily="49" charset="0"/>
              </a:rPr>
              <a:t>/</a:t>
            </a:r>
            <a:r>
              <a:rPr lang="en-US" altLang="ja-JP" sz="2600" b="1" dirty="0" err="1" smtClean="0">
                <a:solidFill>
                  <a:srgbClr val="FF0000"/>
                </a:solidFill>
                <a:latin typeface="Consolas" pitchFamily="49" charset="0"/>
              </a:rPr>
              <a:t>x,y</a:t>
            </a:r>
            <a:r>
              <a:rPr lang="en-US" altLang="ja-JP" sz="2600" b="1" dirty="0" smtClean="0">
                <a:solidFill>
                  <a:srgbClr val="FF0000"/>
                </a:solidFill>
                <a:latin typeface="Consolas" pitchFamily="49" charset="0"/>
              </a:rPr>
              <a:t>]M</a:t>
            </a:r>
            <a:r>
              <a:rPr lang="en-US" altLang="ja-JP" sz="2600" b="1" dirty="0" smtClean="0">
                <a:latin typeface="Consolas" pitchFamily="49" charset="0"/>
              </a:rPr>
              <a:t>)…</a:t>
            </a:r>
            <a:endParaRPr lang="en-US" altLang="ja-JP" sz="2600" dirty="0" smtClean="0">
              <a:latin typeface="Consolas" pitchFamily="49" charset="0"/>
            </a:endParaRPr>
          </a:p>
          <a:p>
            <a:pPr eaLnBrk="1" hangingPunct="1">
              <a:lnSpc>
                <a:spcPct val="95000"/>
              </a:lnSpc>
            </a:pPr>
            <a:endParaRPr lang="en-US" altLang="ja-JP" dirty="0" smtClean="0"/>
          </a:p>
          <a:p>
            <a:pPr lvl="2">
              <a:lnSpc>
                <a:spcPct val="95000"/>
              </a:lnSpc>
            </a:pPr>
            <a:r>
              <a:rPr lang="ja-JP" altLang="en-US" dirty="0" smtClean="0"/>
              <a:t>インライン化するとき、関数本体の式を</a:t>
            </a:r>
            <a:br>
              <a:rPr lang="ja-JP" altLang="en-US" dirty="0" smtClean="0"/>
            </a:br>
            <a:r>
              <a:rPr lang="en-US" altLang="ja-JP" dirty="0" smtClean="0"/>
              <a:t>α </a:t>
            </a:r>
            <a:r>
              <a:rPr lang="ja-JP" altLang="en-US" dirty="0" smtClean="0"/>
              <a:t>変換する必要があることに注意</a:t>
            </a:r>
          </a:p>
          <a:p>
            <a:pPr lvl="1">
              <a:lnSpc>
                <a:spcPct val="95000"/>
              </a:lnSpc>
            </a:pPr>
            <a:endParaRPr lang="en-US" altLang="ja-JP" dirty="0" smtClean="0"/>
          </a:p>
          <a:p>
            <a:pPr lvl="1">
              <a:lnSpc>
                <a:spcPct val="95000"/>
              </a:lnSpc>
            </a:pPr>
            <a:r>
              <a:rPr lang="ja-JP" altLang="en-US" dirty="0" smtClean="0"/>
              <a:t>また、むやみにインライン化すると</a:t>
            </a:r>
            <a:r>
              <a:rPr lang="en-US" altLang="ja-JP" dirty="0" smtClean="0"/>
              <a:t>…</a:t>
            </a:r>
          </a:p>
          <a:p>
            <a:pPr lvl="2">
              <a:lnSpc>
                <a:spcPct val="95000"/>
              </a:lnSpc>
            </a:pPr>
            <a:r>
              <a:rPr lang="ja-JP" altLang="en-US" dirty="0" smtClean="0"/>
              <a:t>コードサイズが爆発する</a:t>
            </a:r>
          </a:p>
          <a:p>
            <a:pPr lvl="2">
              <a:lnSpc>
                <a:spcPct val="95000"/>
              </a:lnSpc>
              <a:spcBef>
                <a:spcPct val="5000"/>
              </a:spcBef>
            </a:pPr>
            <a:r>
              <a:rPr lang="ja-JP" altLang="en-US" dirty="0" smtClean="0"/>
              <a:t>コンパイルが停止しない</a:t>
            </a:r>
          </a:p>
          <a:p>
            <a:pPr lvl="2" indent="-360000" eaLnBrk="1" hangingPunct="1">
              <a:lnSpc>
                <a:spcPct val="95000"/>
              </a:lnSpc>
              <a:spcBef>
                <a:spcPct val="15000"/>
              </a:spcBef>
              <a:buFont typeface="ＭＳ Ｐゴシック" pitchFamily="50" charset="-128"/>
              <a:buChar char="⇒"/>
            </a:pPr>
            <a:r>
              <a:rPr lang="ja-JP" altLang="en-US" dirty="0" smtClean="0"/>
              <a:t>何らかの </a:t>
            </a:r>
            <a:r>
              <a:rPr lang="en-US" altLang="ja-JP" dirty="0" smtClean="0"/>
              <a:t>heuristics </a:t>
            </a:r>
            <a:r>
              <a:rPr lang="ja-JP" altLang="en-US" dirty="0" smtClean="0"/>
              <a:t>を用いる必要がある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定数畳み込み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演算のオペランドが「明らかに」定数だったら</a:t>
            </a:r>
            <a:br>
              <a:rPr lang="ja-JP" altLang="en-US" dirty="0" smtClean="0"/>
            </a:br>
            <a:r>
              <a:rPr lang="ja-JP" altLang="en-US" dirty="0" smtClean="0"/>
              <a:t>コンパイラが計算してしまう</a:t>
            </a:r>
          </a:p>
          <a:p>
            <a:pPr lvl="1"/>
            <a:r>
              <a:rPr lang="ja-JP" altLang="en-US" dirty="0" smtClean="0"/>
              <a:t>例： </a:t>
            </a:r>
            <a:r>
              <a:rPr lang="en-US" altLang="ja-JP" b="1" dirty="0" smtClean="0">
                <a:latin typeface="Consolas" pitchFamily="49" charset="0"/>
              </a:rPr>
              <a:t>let x = 7 in let y = 3 in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x - y</a:t>
            </a:r>
            <a:r>
              <a:rPr lang="en-US" altLang="ja-JP" b="1" dirty="0" smtClean="0">
                <a:latin typeface="Courier New" pitchFamily="49" charset="0"/>
              </a:rPr>
              <a:t/>
            </a:r>
            <a:br>
              <a:rPr lang="en-US" altLang="ja-JP" b="1" dirty="0" smtClean="0">
                <a:latin typeface="Courier New" pitchFamily="49" charset="0"/>
              </a:rPr>
            </a:br>
            <a:r>
              <a:rPr lang="en-US" altLang="ja-JP" b="1" dirty="0" smtClean="0">
                <a:latin typeface="Courier New" pitchFamily="49" charset="0"/>
              </a:rPr>
              <a:t>	</a:t>
            </a:r>
            <a:r>
              <a:rPr lang="ja-JP" altLang="en-US" b="1" dirty="0" smtClean="0"/>
              <a:t>→</a:t>
            </a:r>
            <a:r>
              <a:rPr lang="ja-JP" altLang="en-US" b="1" dirty="0" smtClean="0">
                <a:latin typeface="Consolas" pitchFamily="49" charset="0"/>
              </a:rPr>
              <a:t> </a:t>
            </a:r>
            <a:r>
              <a:rPr lang="en-US" altLang="ja-JP" b="1" dirty="0" smtClean="0">
                <a:latin typeface="Consolas" pitchFamily="49" charset="0"/>
              </a:rPr>
              <a:t>let </a:t>
            </a:r>
            <a:r>
              <a:rPr lang="en-US" altLang="ja-JP" b="1" dirty="0">
                <a:latin typeface="Consolas" pitchFamily="49" charset="0"/>
              </a:rPr>
              <a:t>x = 7 in let y = 3 in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4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eaLnBrk="1" hangingPunct="1"/>
            <a:endParaRPr lang="en-US" altLang="ja-JP" dirty="0" smtClean="0"/>
          </a:p>
          <a:p>
            <a:pPr lvl="1"/>
            <a:r>
              <a:rPr lang="ja-JP" altLang="en-US" dirty="0" smtClean="0"/>
              <a:t>インライン化の後に行うと吉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US" sz="3800" smtClean="0"/>
              <a:t>不要な束縛の除去</a:t>
            </a:r>
            <a:br>
              <a:rPr lang="ja-JP" altLang="en-US" sz="3800" smtClean="0"/>
            </a:br>
            <a:r>
              <a:rPr lang="en-US" altLang="ja-JP" sz="3800" smtClean="0"/>
              <a:t>(</a:t>
            </a:r>
            <a:r>
              <a:rPr lang="ja-JP" altLang="en-US" sz="3800" smtClean="0"/>
              <a:t>変数定義の場合</a:t>
            </a:r>
            <a:r>
              <a:rPr lang="en-US" altLang="ja-JP" sz="3800" smtClean="0"/>
              <a:t>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ja-JP" altLang="en-US" dirty="0" smtClean="0"/>
              <a:t>副作用がなく、変数も使用されないような</a:t>
            </a:r>
            <a:br>
              <a:rPr lang="ja-JP" altLang="en-US" dirty="0" smtClean="0"/>
            </a:br>
            <a:r>
              <a:rPr lang="en-US" altLang="ja-JP" dirty="0" smtClean="0"/>
              <a:t>let </a:t>
            </a:r>
            <a:r>
              <a:rPr lang="ja-JP" altLang="en-US" dirty="0" smtClean="0"/>
              <a:t>を省略する：</a:t>
            </a:r>
            <a:br>
              <a:rPr lang="ja-JP" altLang="en-US" dirty="0" smtClean="0"/>
            </a:br>
            <a:r>
              <a:rPr lang="en-US" altLang="ja-JP" b="1" dirty="0" smtClean="0">
                <a:latin typeface="Consolas" pitchFamily="49" charset="0"/>
              </a:rPr>
              <a:t>	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x = M in N</a:t>
            </a:r>
            <a:r>
              <a:rPr lang="en-US" altLang="ja-JP" b="1" dirty="0" smtClean="0">
                <a:latin typeface="Consolas" pitchFamily="49" charset="0"/>
              </a:rPr>
              <a:t>  </a:t>
            </a:r>
            <a:r>
              <a:rPr lang="ja-JP" altLang="en-US" b="1" dirty="0"/>
              <a:t>→</a:t>
            </a:r>
            <a:r>
              <a:rPr lang="ja-JP" altLang="en-US" b="1" dirty="0" smtClean="0">
                <a:latin typeface="Consolas" pitchFamily="49" charset="0"/>
              </a:rPr>
              <a:t> 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N</a:t>
            </a:r>
            <a:endParaRPr lang="en-US" altLang="ja-JP" sz="3600" b="1" dirty="0" smtClean="0"/>
          </a:p>
          <a:p>
            <a:pPr eaLnBrk="1" hangingPunct="1"/>
            <a:endParaRPr lang="en-US" altLang="ja-JP" sz="3600" b="1" dirty="0" smtClean="0"/>
          </a:p>
          <a:p>
            <a:pPr lvl="2"/>
            <a:r>
              <a:rPr lang="ja-JP" altLang="en-US" dirty="0" smtClean="0"/>
              <a:t>ただし以下の場合に限る</a:t>
            </a:r>
          </a:p>
          <a:p>
            <a:pPr lvl="3"/>
            <a:r>
              <a:rPr lang="en-US" altLang="ja-JP" b="1" dirty="0" smtClean="0">
                <a:latin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 </a:t>
            </a:r>
            <a:r>
              <a:rPr lang="en-US" altLang="ja-JP" b="1" dirty="0" smtClean="0">
                <a:latin typeface="Consolas" pitchFamily="49" charset="0"/>
              </a:rPr>
              <a:t>N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に現れない</a:t>
            </a:r>
          </a:p>
          <a:p>
            <a:pPr lvl="3"/>
            <a:r>
              <a:rPr lang="en-US" altLang="ja-JP" b="1" dirty="0" smtClean="0">
                <a:latin typeface="Consolas" pitchFamily="49" charset="0"/>
              </a:rPr>
              <a:t>M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は副作用を持たない</a:t>
            </a:r>
          </a:p>
          <a:p>
            <a:pPr lvl="4"/>
            <a:r>
              <a:rPr lang="ja-JP" altLang="en-US" dirty="0" smtClean="0"/>
              <a:t>これは 「関数適用や配列への代入を含まない」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err="1" smtClean="0"/>
              <a:t>で近</a:t>
            </a:r>
            <a:r>
              <a:rPr lang="ja-JP" altLang="en-US" dirty="0" smtClean="0"/>
              <a:t>似するのが簡単</a:t>
            </a:r>
          </a:p>
          <a:p>
            <a:pPr lvl="1"/>
            <a:r>
              <a:rPr lang="ja-JP" altLang="en-US" dirty="0" smtClean="0"/>
              <a:t>インライン化や定数畳み込みの後に行うと吉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US" sz="3800" smtClean="0"/>
              <a:t>不要な束縛の除去</a:t>
            </a:r>
            <a:br>
              <a:rPr lang="ja-JP" altLang="en-US" sz="3800" smtClean="0"/>
            </a:br>
            <a:r>
              <a:rPr lang="en-US" altLang="ja-JP" sz="3800" smtClean="0"/>
              <a:t>(</a:t>
            </a:r>
            <a:r>
              <a:rPr lang="ja-JP" altLang="en-US" sz="3800" smtClean="0"/>
              <a:t>関数定義の場合</a:t>
            </a:r>
            <a:r>
              <a:rPr lang="en-US" altLang="ja-JP" sz="3800" smtClean="0"/>
              <a:t>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関数定義自体に副作用はないので、</a:t>
            </a:r>
            <a:br>
              <a:rPr lang="ja-JP" altLang="en-US" dirty="0" smtClean="0"/>
            </a:br>
            <a:r>
              <a:rPr lang="ja-JP" altLang="en-US" dirty="0" smtClean="0"/>
              <a:t>使用されない関数定義はすべて除去してよい</a:t>
            </a:r>
          </a:p>
          <a:p>
            <a:pPr lvl="1" eaLnBrk="1" hangingPunct="1"/>
            <a:r>
              <a:rPr lang="ja-JP" altLang="en-US" dirty="0" smtClean="0"/>
              <a:t>一般に相互再帰的な関数定義</a:t>
            </a:r>
            <a:br>
              <a:rPr lang="ja-JP" altLang="en-US" dirty="0" smtClean="0"/>
            </a:br>
            <a:r>
              <a:rPr lang="en-US" altLang="ja-JP" b="1" dirty="0" smtClean="0">
                <a:latin typeface="Consolas" pitchFamily="49" charset="0"/>
              </a:rPr>
              <a:t>		let </a:t>
            </a:r>
            <a:r>
              <a:rPr lang="en-US" altLang="ja-JP" b="1" dirty="0" err="1" smtClean="0">
                <a:latin typeface="Consolas" pitchFamily="49" charset="0"/>
              </a:rPr>
              <a:t>rec</a:t>
            </a:r>
            <a:r>
              <a:rPr lang="en-US" altLang="ja-JP" b="1" dirty="0" smtClean="0">
                <a:latin typeface="Consolas" pitchFamily="49" charset="0"/>
              </a:rPr>
              <a:t> … in N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ja-JP" altLang="en-US" dirty="0" smtClean="0"/>
              <a:t>において</a:t>
            </a:r>
          </a:p>
          <a:p>
            <a:pPr lvl="2" eaLnBrk="1" hangingPunct="1"/>
            <a:r>
              <a:rPr lang="en-US" altLang="ja-JP" sz="2500" b="1" dirty="0" smtClean="0">
                <a:latin typeface="Consolas" pitchFamily="49" charset="0"/>
              </a:rPr>
              <a:t>N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に現れる関数は使用される</a:t>
            </a:r>
          </a:p>
          <a:p>
            <a:pPr lvl="2" eaLnBrk="1" hangingPunct="1"/>
            <a:r>
              <a:rPr lang="ja-JP" altLang="en-US" dirty="0" smtClean="0"/>
              <a:t>使用される関数の定義に現れる関数は使用される</a:t>
            </a:r>
          </a:p>
          <a:p>
            <a:pPr lvl="1" eaLnBrk="1" hangingPunct="1">
              <a:spcBef>
                <a:spcPct val="30000"/>
              </a:spcBef>
            </a:pPr>
            <a:r>
              <a:rPr lang="ja-JP" altLang="en-US" dirty="0" smtClean="0"/>
              <a:t>面倒だったら「一つでも </a:t>
            </a:r>
            <a:r>
              <a:rPr lang="en-US" altLang="ja-JP" b="1" dirty="0" smtClean="0">
                <a:latin typeface="Consolas" pitchFamily="49" charset="0"/>
              </a:rPr>
              <a:t>N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に現れる関数が</a:t>
            </a:r>
            <a:br>
              <a:rPr lang="ja-JP" altLang="en-US" dirty="0" smtClean="0"/>
            </a:br>
            <a:r>
              <a:rPr lang="ja-JP" altLang="en-US" dirty="0" smtClean="0"/>
              <a:t>あったらすべて残す」 でも十分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US" smtClean="0"/>
              <a:t>最適化の繰り返し </a:t>
            </a:r>
            <a:r>
              <a:rPr lang="en-US" altLang="ja-JP" smtClean="0"/>
              <a:t>(MinCaml</a:t>
            </a:r>
            <a:r>
              <a:rPr lang="ja-JP" altLang="en-US" smtClean="0"/>
              <a:t>の場合</a:t>
            </a:r>
            <a:r>
              <a:rPr lang="en-US" altLang="ja-JP" smtClean="0"/>
              <a:t>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最適化による変化がなくなるまで</a:t>
            </a:r>
            <a:br>
              <a:rPr lang="ja-JP" altLang="en-US" dirty="0" smtClean="0"/>
            </a:br>
            <a:r>
              <a:rPr lang="ja-JP" altLang="en-US" dirty="0" smtClean="0"/>
              <a:t>最適化処理を繰り返す</a:t>
            </a:r>
          </a:p>
          <a:p>
            <a:pPr eaLnBrk="1" hangingPunct="1"/>
            <a:r>
              <a:rPr lang="ja-JP" altLang="en-US" dirty="0" smtClean="0"/>
              <a:t>ただし一定の回数を超えたらそこで打ち切る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12235" y="3500438"/>
            <a:ext cx="8119530" cy="2677656"/>
          </a:xfrm>
          <a:prstGeom prst="rect">
            <a:avLst/>
          </a:prstGeom>
          <a:noFill/>
          <a:ln w="127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Consolas" pitchFamily="49" charset="0"/>
              </a:rPr>
              <a:t>let </a:t>
            </a:r>
            <a:r>
              <a:rPr lang="en-US" altLang="ja-JP" sz="2400" b="1" dirty="0" err="1">
                <a:latin typeface="Consolas" pitchFamily="49" charset="0"/>
              </a:rPr>
              <a:t>rec</a:t>
            </a:r>
            <a:r>
              <a:rPr lang="en-US" altLang="ja-JP" sz="2400" b="1" dirty="0">
                <a:latin typeface="Consolas" pitchFamily="49" charset="0"/>
              </a:rPr>
              <a:t> </a:t>
            </a:r>
            <a:r>
              <a:rPr lang="en-US" altLang="ja-JP" sz="2400" b="1" dirty="0" err="1">
                <a:latin typeface="Consolas" pitchFamily="49" charset="0"/>
              </a:rPr>
              <a:t>iter</a:t>
            </a:r>
            <a:r>
              <a:rPr lang="en-US" altLang="ja-JP" sz="2400" b="1" dirty="0">
                <a:latin typeface="Consolas" pitchFamily="49" charset="0"/>
              </a:rPr>
              <a:t> n e = </a:t>
            </a:r>
          </a:p>
          <a:p>
            <a:r>
              <a:rPr lang="ja-JP" altLang="en-US" sz="2400" b="1" dirty="0">
                <a:latin typeface="Consolas" pitchFamily="49" charset="0"/>
              </a:rPr>
              <a:t>　　</a:t>
            </a:r>
            <a:r>
              <a:rPr lang="en-US" altLang="ja-JP" sz="2400" b="1" dirty="0" err="1">
                <a:latin typeface="Consolas" pitchFamily="49" charset="0"/>
              </a:rPr>
              <a:t>Format.eprintf</a:t>
            </a:r>
            <a:r>
              <a:rPr lang="en-US" altLang="ja-JP" sz="2400" b="1" dirty="0">
                <a:latin typeface="Consolas" pitchFamily="49" charset="0"/>
              </a:rPr>
              <a:t> "iteration %d@." n;</a:t>
            </a:r>
          </a:p>
          <a:p>
            <a:r>
              <a:rPr lang="ja-JP" altLang="en-US" sz="2400" b="1" dirty="0">
                <a:latin typeface="Consolas" pitchFamily="49" charset="0"/>
              </a:rPr>
              <a:t>　　</a:t>
            </a:r>
            <a:r>
              <a:rPr lang="en-US" altLang="ja-JP" sz="2400" b="1" dirty="0">
                <a:latin typeface="Consolas" pitchFamily="49" charset="0"/>
              </a:rPr>
              <a:t>if n = 0 then e</a:t>
            </a:r>
            <a:r>
              <a:rPr lang="ja-JP" altLang="en-US" sz="2400" b="1" dirty="0">
                <a:latin typeface="Consolas" pitchFamily="49" charset="0"/>
              </a:rPr>
              <a:t>　</a:t>
            </a:r>
            <a:r>
              <a:rPr lang="en-US" altLang="ja-JP" sz="2400" b="1" dirty="0">
                <a:latin typeface="Consolas" pitchFamily="49" charset="0"/>
              </a:rPr>
              <a:t>else</a:t>
            </a:r>
          </a:p>
          <a:p>
            <a:r>
              <a:rPr lang="ja-JP" altLang="en-US" sz="2400" b="1" dirty="0">
                <a:latin typeface="Consolas" pitchFamily="49" charset="0"/>
              </a:rPr>
              <a:t>　　</a:t>
            </a:r>
            <a:r>
              <a:rPr lang="en-US" altLang="ja-JP" sz="2400" b="1" dirty="0">
                <a:latin typeface="Consolas" pitchFamily="49" charset="0"/>
              </a:rPr>
              <a:t>let e' = </a:t>
            </a:r>
          </a:p>
          <a:p>
            <a:r>
              <a:rPr lang="ja-JP" altLang="en-US" sz="2400" b="1" dirty="0">
                <a:latin typeface="Consolas" pitchFamily="49" charset="0"/>
              </a:rPr>
              <a:t>　　　　</a:t>
            </a:r>
            <a:r>
              <a:rPr lang="en-US" altLang="ja-JP" sz="2400" b="1" dirty="0" err="1">
                <a:latin typeface="Consolas" pitchFamily="49" charset="0"/>
              </a:rPr>
              <a:t>Elim.f</a:t>
            </a:r>
            <a:r>
              <a:rPr lang="en-US" altLang="ja-JP" sz="2400" b="1" dirty="0">
                <a:latin typeface="Consolas" pitchFamily="49" charset="0"/>
              </a:rPr>
              <a:t> (</a:t>
            </a:r>
            <a:r>
              <a:rPr lang="en-US" altLang="ja-JP" sz="2400" b="1" dirty="0" err="1">
                <a:latin typeface="Consolas" pitchFamily="49" charset="0"/>
              </a:rPr>
              <a:t>ConstFold.f</a:t>
            </a:r>
            <a:endParaRPr lang="en-US" altLang="ja-JP" sz="2400" b="1" dirty="0">
              <a:latin typeface="Consolas" pitchFamily="49" charset="0"/>
            </a:endParaRPr>
          </a:p>
          <a:p>
            <a:r>
              <a:rPr lang="ja-JP" altLang="en-US" sz="2400" b="1" dirty="0">
                <a:latin typeface="Consolas" pitchFamily="49" charset="0"/>
              </a:rPr>
              <a:t>　　　　　　　　　　　　</a:t>
            </a:r>
            <a:r>
              <a:rPr lang="en-US" altLang="ja-JP" sz="2400" b="1" dirty="0">
                <a:latin typeface="Consolas" pitchFamily="49" charset="0"/>
              </a:rPr>
              <a:t>(</a:t>
            </a:r>
            <a:r>
              <a:rPr lang="en-US" altLang="ja-JP" sz="2400" b="1" dirty="0" err="1">
                <a:latin typeface="Consolas" pitchFamily="49" charset="0"/>
              </a:rPr>
              <a:t>Inline.f</a:t>
            </a:r>
            <a:r>
              <a:rPr lang="ja-JP" altLang="en-US" sz="2400" b="1" dirty="0">
                <a:latin typeface="Consolas" pitchFamily="49" charset="0"/>
              </a:rPr>
              <a:t>　</a:t>
            </a:r>
            <a:r>
              <a:rPr lang="en-US" altLang="ja-JP" sz="2400" b="1" dirty="0">
                <a:latin typeface="Consolas" pitchFamily="49" charset="0"/>
              </a:rPr>
              <a:t>(</a:t>
            </a:r>
            <a:r>
              <a:rPr lang="en-US" altLang="ja-JP" sz="2400" b="1" dirty="0" err="1">
                <a:latin typeface="Consolas" pitchFamily="49" charset="0"/>
              </a:rPr>
              <a:t>Assoc.f</a:t>
            </a:r>
            <a:r>
              <a:rPr lang="en-US" altLang="ja-JP" sz="2400" b="1" dirty="0">
                <a:latin typeface="Consolas" pitchFamily="49" charset="0"/>
              </a:rPr>
              <a:t> (</a:t>
            </a:r>
            <a:r>
              <a:rPr lang="en-US" altLang="ja-JP" sz="2400" b="1" dirty="0" err="1">
                <a:latin typeface="Consolas" pitchFamily="49" charset="0"/>
              </a:rPr>
              <a:t>Beta.f</a:t>
            </a:r>
            <a:r>
              <a:rPr lang="en-US" altLang="ja-JP" sz="2400" b="1" dirty="0">
                <a:latin typeface="Consolas" pitchFamily="49" charset="0"/>
              </a:rPr>
              <a:t> e))))</a:t>
            </a:r>
          </a:p>
          <a:p>
            <a:r>
              <a:rPr lang="ja-JP" altLang="en-US" sz="2400" b="1" dirty="0">
                <a:latin typeface="Consolas" pitchFamily="49" charset="0"/>
              </a:rPr>
              <a:t>　　</a:t>
            </a:r>
            <a:r>
              <a:rPr lang="en-US" altLang="ja-JP" sz="2400" b="1" dirty="0">
                <a:latin typeface="Consolas" pitchFamily="49" charset="0"/>
              </a:rPr>
              <a:t>in if e = e' then e else </a:t>
            </a:r>
            <a:r>
              <a:rPr lang="en-US" altLang="ja-JP" sz="2400" b="1" dirty="0" err="1">
                <a:latin typeface="Consolas" pitchFamily="49" charset="0"/>
              </a:rPr>
              <a:t>iter</a:t>
            </a:r>
            <a:r>
              <a:rPr lang="en-US" altLang="ja-JP" sz="2400" b="1" dirty="0">
                <a:latin typeface="Consolas" pitchFamily="49" charset="0"/>
              </a:rPr>
              <a:t> (n - 1) e'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各処理の詳細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次のドキュメントを参考にしてください</a:t>
            </a:r>
          </a:p>
          <a:p>
            <a:pPr lvl="1"/>
            <a:r>
              <a:rPr lang="ja-JP" altLang="en-US" dirty="0" smtClean="0"/>
              <a:t>住井先生ご提供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</a:t>
            </a:r>
            <a:r>
              <a:rPr lang="en-US" altLang="ja-JP" dirty="0" err="1" smtClean="0"/>
              <a:t>MinCaml</a:t>
            </a:r>
            <a:r>
              <a:rPr lang="ja-JP" altLang="en-US" dirty="0" err="1" smtClean="0"/>
              <a:t>の疑</a:t>
            </a:r>
            <a:r>
              <a:rPr lang="ja-JP" altLang="en-US" dirty="0" smtClean="0"/>
              <a:t>似コード」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hlinkClick r:id="rId2"/>
              </a:rPr>
              <a:t>http://min-caml.sourceforge.net/min-caml.pdf</a:t>
            </a:r>
            <a:endParaRPr lang="en-US" altLang="ja-JP" dirty="0" smtClean="0"/>
          </a:p>
          <a:p>
            <a:pPr lvl="1">
              <a:buNone/>
            </a:pPr>
            <a:endParaRPr lang="ja-JP" alt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参考： </a:t>
            </a:r>
            <a:r>
              <a:rPr lang="en-US" altLang="ja-JP" smtClean="0"/>
              <a:t>A </a:t>
            </a:r>
            <a:r>
              <a:rPr lang="ja-JP" altLang="en-US" smtClean="0"/>
              <a:t>正規化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35975" cy="4997450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 smtClean="0"/>
              <a:t>ネストした </a:t>
            </a:r>
            <a:r>
              <a:rPr lang="en-US" altLang="ja-JP" dirty="0" smtClean="0"/>
              <a:t>let </a:t>
            </a:r>
            <a:r>
              <a:rPr lang="ja-JP" altLang="en-US" dirty="0" smtClean="0"/>
              <a:t>を平らにする</a:t>
            </a:r>
            <a:endParaRPr lang="en-US" altLang="ja-JP" dirty="0" smtClean="0"/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</a:rPr>
              <a:t>  let </a:t>
            </a:r>
            <a:r>
              <a:rPr lang="en-US" altLang="ja-JP" b="1" dirty="0">
                <a:latin typeface="Consolas" pitchFamily="49" charset="0"/>
              </a:rPr>
              <a:t>x = (let y = M1 in M2) in M3</a:t>
            </a:r>
          </a:p>
          <a:p>
            <a:pPr lvl="1" indent="0">
              <a:buNone/>
            </a:pPr>
            <a:r>
              <a:rPr lang="ja-JP" altLang="en-US" b="1" dirty="0"/>
              <a:t>→</a:t>
            </a:r>
            <a:r>
              <a:rPr lang="ja-JP" altLang="en-US" b="1" dirty="0">
                <a:latin typeface="Consolas" pitchFamily="49" charset="0"/>
              </a:rPr>
              <a:t> </a:t>
            </a:r>
            <a:r>
              <a:rPr lang="en-US" altLang="ja-JP" b="1" dirty="0">
                <a:latin typeface="Consolas" pitchFamily="49" charset="0"/>
              </a:rPr>
              <a:t>let y = M1 in let x = M2 in M3</a:t>
            </a:r>
            <a:endParaRPr lang="ja-JP" altLang="en-US" b="1" dirty="0">
              <a:latin typeface="Consolas" pitchFamily="49" charset="0"/>
            </a:endParaRPr>
          </a:p>
          <a:p>
            <a:pPr lvl="1" eaLnBrk="1" hangingPunct="1"/>
            <a:r>
              <a:rPr lang="ja-JP" altLang="en-US" dirty="0" smtClean="0"/>
              <a:t>ただし </a:t>
            </a:r>
            <a:r>
              <a:rPr lang="en-US" altLang="ja-JP" b="1" dirty="0" smtClean="0">
                <a:latin typeface="Consolas" pitchFamily="49" charset="0"/>
              </a:rPr>
              <a:t>y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 </a:t>
            </a:r>
            <a:r>
              <a:rPr lang="en-US" altLang="ja-JP" b="1" dirty="0" smtClean="0">
                <a:latin typeface="Consolas" pitchFamily="49" charset="0"/>
              </a:rPr>
              <a:t>M3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の中に現れないものとする</a:t>
            </a:r>
            <a:br>
              <a:rPr lang="ja-JP" altLang="en-US" dirty="0" smtClean="0"/>
            </a:br>
            <a:r>
              <a:rPr lang="ja-JP" altLang="en-US" dirty="0" smtClean="0"/>
              <a:t>（正しく </a:t>
            </a:r>
            <a:r>
              <a:rPr lang="en-US" altLang="ja-JP" dirty="0" smtClean="0"/>
              <a:t>α </a:t>
            </a:r>
            <a:r>
              <a:rPr lang="ja-JP" altLang="en-US" dirty="0" smtClean="0"/>
              <a:t>変換されていれば常に成り立つ）</a:t>
            </a:r>
          </a:p>
          <a:p>
            <a:pPr lvl="1" eaLnBrk="1" hangingPunct="1"/>
            <a:r>
              <a:rPr lang="ja-JP" altLang="en-US" dirty="0" smtClean="0"/>
              <a:t>結果の式は </a:t>
            </a:r>
            <a:r>
              <a:rPr lang="en-US" altLang="ja-JP" dirty="0" smtClean="0"/>
              <a:t>A </a:t>
            </a:r>
            <a:r>
              <a:rPr lang="ja-JP" altLang="en-US" dirty="0" smtClean="0"/>
              <a:t>正規形 </a:t>
            </a:r>
            <a:r>
              <a:rPr lang="en-US" altLang="ja-JP" dirty="0" smtClean="0"/>
              <a:t>(A-normal form) </a:t>
            </a:r>
            <a:r>
              <a:rPr lang="ja-JP" altLang="en-US" dirty="0" smtClean="0"/>
              <a:t>と呼ばれる</a:t>
            </a:r>
          </a:p>
          <a:p>
            <a:pPr eaLnBrk="1" hangingPunct="1">
              <a:spcBef>
                <a:spcPct val="100000"/>
              </a:spcBef>
            </a:pPr>
            <a:r>
              <a:rPr lang="ja-JP" altLang="en-US" sz="2800" dirty="0" smtClean="0"/>
              <a:t>参考論文：</a:t>
            </a:r>
            <a:br>
              <a:rPr lang="ja-JP" altLang="en-US" sz="2800" dirty="0" smtClean="0"/>
            </a:br>
            <a:r>
              <a:rPr lang="en-US" altLang="ja-JP" sz="2800" dirty="0" smtClean="0"/>
              <a:t>Flanagan, </a:t>
            </a:r>
            <a:r>
              <a:rPr lang="en-US" altLang="ja-JP" sz="2800" dirty="0" err="1" smtClean="0"/>
              <a:t>Sabry</a:t>
            </a:r>
            <a:r>
              <a:rPr lang="en-US" altLang="ja-JP" sz="2800" dirty="0" smtClean="0"/>
              <a:t>, </a:t>
            </a:r>
            <a:r>
              <a:rPr lang="en-US" altLang="ja-JP" sz="2800" dirty="0" err="1" smtClean="0"/>
              <a:t>Duba</a:t>
            </a:r>
            <a:r>
              <a:rPr lang="en-US" altLang="ja-JP" sz="2800" dirty="0" smtClean="0"/>
              <a:t>, </a:t>
            </a:r>
            <a:r>
              <a:rPr lang="en-US" altLang="ja-JP" sz="2800" dirty="0" err="1" smtClean="0"/>
              <a:t>Felleisen</a:t>
            </a:r>
            <a:r>
              <a:rPr lang="en-US" altLang="ja-JP" sz="2800" dirty="0" smtClean="0"/>
              <a:t>. “The Essence of Compiling with Continuations”. In PLDI 1993.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64894"/>
            <a:ext cx="8229600" cy="2782886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課題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4959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共通課題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199" y="1600200"/>
            <a:ext cx="8686801" cy="4525963"/>
          </a:xfrm>
        </p:spPr>
        <p:txBody>
          <a:bodyPr/>
          <a:lstStyle/>
          <a:p>
            <a:r>
              <a:rPr lang="ja-JP" altLang="en-US" dirty="0" smtClean="0"/>
              <a:t>今回は全</a:t>
            </a:r>
            <a:r>
              <a:rPr lang="en-US" altLang="ja-JP" dirty="0" smtClean="0"/>
              <a:t>3</a:t>
            </a:r>
            <a:r>
              <a:rPr lang="ja-JP" altLang="en-US" dirty="0" smtClean="0"/>
              <a:t>問</a:t>
            </a:r>
            <a:r>
              <a:rPr lang="ja-JP" altLang="en-US" sz="5400" dirty="0" smtClean="0"/>
              <a:t>すべて</a:t>
            </a:r>
            <a:r>
              <a:rPr lang="ja-JP" altLang="en-US" dirty="0" smtClean="0"/>
              <a:t>解</a:t>
            </a:r>
            <a:r>
              <a:rPr lang="ja-JP" altLang="en-US" dirty="0" smtClean="0"/>
              <a:t>いてください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113443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今日の内容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ja-JP" altLang="en-US" dirty="0" smtClean="0"/>
              <a:t>型推論 </a:t>
            </a:r>
            <a:r>
              <a:rPr lang="en-US" altLang="ja-JP" dirty="0" smtClean="0"/>
              <a:t>(type inference)</a:t>
            </a:r>
            <a:endParaRPr lang="ja-JP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ja-JP" dirty="0" smtClean="0"/>
              <a:t>K </a:t>
            </a:r>
            <a:r>
              <a:rPr lang="ja-JP" altLang="en-US" dirty="0" smtClean="0"/>
              <a:t>正規化 </a:t>
            </a:r>
            <a:r>
              <a:rPr lang="en-US" altLang="ja-JP" dirty="0" smtClean="0"/>
              <a:t>(K-normalization)</a:t>
            </a:r>
            <a:endParaRPr lang="ja-JP" alt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ja-JP" altLang="en-US" dirty="0" smtClean="0"/>
              <a:t>式の評価で現れる中間結果を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全て明示的に変数に束縛する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dirty="0" smtClean="0"/>
              <a:t>α </a:t>
            </a:r>
            <a:r>
              <a:rPr lang="ja-JP" altLang="en-US" dirty="0" smtClean="0"/>
              <a:t>変換 </a:t>
            </a:r>
            <a:r>
              <a:rPr lang="en-US" altLang="ja-JP" dirty="0" smtClean="0"/>
              <a:t>(α-conversion)</a:t>
            </a:r>
            <a:endParaRPr lang="ja-JP" alt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ja-JP" altLang="en-US" dirty="0" smtClean="0"/>
              <a:t>異なる変数が異なる名前を持つようにする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dirty="0" smtClean="0"/>
              <a:t>最適化</a:t>
            </a:r>
          </a:p>
          <a:p>
            <a:pPr lvl="1" eaLnBrk="1" hangingPunct="1">
              <a:lnSpc>
                <a:spcPct val="90000"/>
              </a:lnSpc>
            </a:pPr>
            <a:r>
              <a:rPr lang="ja-JP" altLang="en-US" dirty="0" smtClean="0"/>
              <a:t>インライン化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inlining</a:t>
            </a:r>
            <a:r>
              <a:rPr lang="en-US" altLang="ja-JP" dirty="0" smtClean="0"/>
              <a:t>)</a:t>
            </a:r>
            <a:endParaRPr lang="ja-JP" alt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ja-JP" altLang="en-US" dirty="0" smtClean="0"/>
              <a:t>定数畳み込み </a:t>
            </a:r>
            <a:r>
              <a:rPr lang="en-US" altLang="ja-JP" dirty="0" smtClean="0"/>
              <a:t>(constant folding)</a:t>
            </a:r>
            <a:endParaRPr lang="ja-JP" alt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ja-JP" altLang="en-US" dirty="0" smtClean="0"/>
              <a:t>不要な束縛の除去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共通課題</a:t>
            </a:r>
            <a:r>
              <a:rPr lang="en-US" altLang="ja-JP" dirty="0" smtClean="0"/>
              <a:t>(1)</a:t>
            </a:r>
            <a:endParaRPr lang="ja-JP" alt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下の式を </a:t>
            </a:r>
            <a:r>
              <a:rPr lang="en-US" altLang="ja-JP" dirty="0" smtClean="0"/>
              <a:t>K </a:t>
            </a:r>
            <a:r>
              <a:rPr lang="ja-JP" altLang="en-US" dirty="0" smtClean="0"/>
              <a:t>正規化および </a:t>
            </a:r>
            <a:r>
              <a:rPr lang="en-US" altLang="ja-JP" dirty="0" smtClean="0"/>
              <a:t>α </a:t>
            </a:r>
            <a:r>
              <a:rPr lang="ja-JP" altLang="en-US" dirty="0" smtClean="0"/>
              <a:t>変換せよ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前出の 「</a:t>
            </a:r>
            <a:r>
              <a:rPr lang="en-US" altLang="ja-JP" dirty="0" smtClean="0"/>
              <a:t>K </a:t>
            </a:r>
            <a:r>
              <a:rPr lang="ja-JP" altLang="en-US" dirty="0" smtClean="0"/>
              <a:t>正規化の簡単な最適化」 はしてもよいがそれ以外の最適化はしないこと</a:t>
            </a:r>
            <a:br>
              <a:rPr lang="ja-JP" altLang="en-US" dirty="0" smtClean="0"/>
            </a:b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ja-JP" altLang="en-US" dirty="0" smtClean="0"/>
              <a:t/>
            </a:r>
            <a:br>
              <a:rPr lang="ja-JP" altLang="en-US" dirty="0" smtClean="0"/>
            </a:br>
            <a:endParaRPr lang="ja-JP" altLang="en-US" sz="4400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ja-JP" altLang="en-US" dirty="0" smtClean="0"/>
              <a:t>前問題で得られた答を </a:t>
            </a:r>
            <a:r>
              <a:rPr lang="en-US" altLang="ja-JP" dirty="0" smtClean="0"/>
              <a:t>A </a:t>
            </a:r>
            <a:r>
              <a:rPr lang="ja-JP" altLang="en-US" dirty="0" smtClean="0"/>
              <a:t>正規化せよ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876300" y="3357469"/>
            <a:ext cx="7282763" cy="142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5000"/>
              </a:lnSpc>
            </a:pPr>
            <a:r>
              <a:rPr lang="en-US" altLang="ja-JP" sz="2800" b="1" dirty="0">
                <a:latin typeface="Consolas" pitchFamily="49" charset="0"/>
              </a:rPr>
              <a:t>let </a:t>
            </a:r>
            <a:r>
              <a:rPr lang="en-US" altLang="ja-JP" sz="2800" b="1" dirty="0" err="1">
                <a:latin typeface="Consolas" pitchFamily="49" charset="0"/>
              </a:rPr>
              <a:t>rec</a:t>
            </a:r>
            <a:r>
              <a:rPr lang="en-US" altLang="ja-JP" sz="2800" b="1" dirty="0">
                <a:latin typeface="Consolas" pitchFamily="49" charset="0"/>
              </a:rPr>
              <a:t> x </a:t>
            </a:r>
            <a:r>
              <a:rPr lang="en-US" altLang="ja-JP" sz="2800" b="1" dirty="0" err="1">
                <a:latin typeface="Consolas" pitchFamily="49" charset="0"/>
              </a:rPr>
              <a:t>x</a:t>
            </a:r>
            <a:r>
              <a:rPr lang="en-US" altLang="ja-JP" sz="2800" b="1" dirty="0">
                <a:latin typeface="Consolas" pitchFamily="49" charset="0"/>
              </a:rPr>
              <a:t> = let x = let x = x - -x</a:t>
            </a:r>
          </a:p>
          <a:p>
            <a:pPr>
              <a:lnSpc>
                <a:spcPct val="105000"/>
              </a:lnSpc>
            </a:pPr>
            <a:r>
              <a:rPr lang="en-US" altLang="ja-JP" sz="2800" b="1" dirty="0">
                <a:latin typeface="Consolas" pitchFamily="49" charset="0"/>
              </a:rPr>
              <a:t>in x - (let x = -x in x - -x)</a:t>
            </a:r>
          </a:p>
          <a:p>
            <a:pPr>
              <a:lnSpc>
                <a:spcPct val="105000"/>
              </a:lnSpc>
            </a:pPr>
            <a:r>
              <a:rPr lang="en-US" altLang="ja-JP" sz="2800" b="1" dirty="0">
                <a:latin typeface="Consolas" pitchFamily="49" charset="0"/>
              </a:rPr>
              <a:t>in x - -x in let x = x 125 in x - -x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共通</a:t>
            </a:r>
            <a:r>
              <a:rPr lang="ja-JP" altLang="en-US" dirty="0" smtClean="0"/>
              <a:t>課題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共通部分式除去を実装せよ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K</a:t>
            </a:r>
            <a:r>
              <a:rPr lang="ja-JP" altLang="en-US" dirty="0" smtClean="0"/>
              <a:t>正規形の式に対して同じ式が現れていたら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最初の式を再利用する</a:t>
            </a:r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39552" y="3429000"/>
            <a:ext cx="3343383" cy="23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 smtClean="0">
                <a:latin typeface="Consolas" pitchFamily="49" charset="0"/>
              </a:rPr>
              <a:t>…</a:t>
            </a: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 smtClean="0">
                <a:latin typeface="Consolas" pitchFamily="49" charset="0"/>
              </a:rPr>
              <a:t>let a </a:t>
            </a:r>
            <a:r>
              <a:rPr lang="en-US" altLang="ja-JP" sz="2800" b="1" dirty="0">
                <a:latin typeface="Consolas" pitchFamily="49" charset="0"/>
              </a:rPr>
              <a:t>= x</a:t>
            </a:r>
            <a:r>
              <a:rPr lang="en-US" altLang="ja-JP" sz="2800" b="1" dirty="0" smtClean="0">
                <a:latin typeface="Consolas" pitchFamily="49" charset="0"/>
              </a:rPr>
              <a:t> </a:t>
            </a:r>
            <a:r>
              <a:rPr lang="en-US" altLang="ja-JP" sz="2800" b="1" dirty="0">
                <a:latin typeface="Consolas" pitchFamily="49" charset="0"/>
              </a:rPr>
              <a:t>+</a:t>
            </a:r>
            <a:r>
              <a:rPr lang="en-US" altLang="ja-JP" sz="2800" b="1" dirty="0" smtClean="0">
                <a:latin typeface="Consolas" pitchFamily="49" charset="0"/>
              </a:rPr>
              <a:t> y in</a:t>
            </a: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 smtClean="0">
                <a:latin typeface="Consolas" pitchFamily="49" charset="0"/>
              </a:rPr>
              <a:t>…</a:t>
            </a:r>
            <a:endParaRPr lang="en-US" altLang="ja-JP" sz="2800" b="1" dirty="0">
              <a:latin typeface="Consolas" pitchFamily="49" charset="0"/>
            </a:endParaRP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 smtClean="0">
                <a:latin typeface="Consolas" pitchFamily="49" charset="0"/>
              </a:rPr>
              <a:t>let b = x </a:t>
            </a:r>
            <a:r>
              <a:rPr lang="en-US" altLang="ja-JP" sz="2800" b="1" dirty="0">
                <a:latin typeface="Consolas" pitchFamily="49" charset="0"/>
              </a:rPr>
              <a:t>+</a:t>
            </a:r>
            <a:r>
              <a:rPr lang="en-US" altLang="ja-JP" sz="2800" b="1" dirty="0" smtClean="0">
                <a:latin typeface="Consolas" pitchFamily="49" charset="0"/>
              </a:rPr>
              <a:t> </a:t>
            </a:r>
            <a:r>
              <a:rPr lang="en-US" altLang="ja-JP" sz="2800" b="1" dirty="0">
                <a:latin typeface="Consolas" pitchFamily="49" charset="0"/>
              </a:rPr>
              <a:t>y</a:t>
            </a:r>
            <a:r>
              <a:rPr lang="en-US" altLang="ja-JP" sz="2800" b="1" dirty="0" smtClean="0">
                <a:latin typeface="Consolas" pitchFamily="49" charset="0"/>
              </a:rPr>
              <a:t> in</a:t>
            </a: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 smtClean="0">
                <a:latin typeface="Consolas" pitchFamily="49" charset="0"/>
              </a:rPr>
              <a:t>…</a:t>
            </a:r>
            <a:endParaRPr lang="en-US" altLang="ja-JP" sz="2800" b="1" dirty="0">
              <a:solidFill>
                <a:srgbClr val="00B050"/>
              </a:solidFill>
              <a:latin typeface="Consolas" pitchFamily="49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364088" y="3429000"/>
            <a:ext cx="3343383" cy="23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 smtClean="0">
                <a:latin typeface="Consolas" pitchFamily="49" charset="0"/>
              </a:rPr>
              <a:t>…</a:t>
            </a: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 smtClean="0">
                <a:latin typeface="Consolas" pitchFamily="49" charset="0"/>
              </a:rPr>
              <a:t>let </a:t>
            </a:r>
            <a:r>
              <a:rPr lang="en-US" altLang="ja-JP" sz="2800" b="1" dirty="0">
                <a:latin typeface="Consolas" pitchFamily="49" charset="0"/>
              </a:rPr>
              <a:t>a = x + y </a:t>
            </a:r>
            <a:r>
              <a:rPr lang="en-US" altLang="ja-JP" sz="2800" b="1" dirty="0" smtClean="0">
                <a:latin typeface="Consolas" pitchFamily="49" charset="0"/>
              </a:rPr>
              <a:t>in</a:t>
            </a: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 smtClean="0">
                <a:latin typeface="Consolas" pitchFamily="49" charset="0"/>
              </a:rPr>
              <a:t>…</a:t>
            </a:r>
            <a:endParaRPr lang="en-US" altLang="ja-JP" sz="2800" b="1" dirty="0">
              <a:latin typeface="Consolas" pitchFamily="49" charset="0"/>
            </a:endParaRP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>
                <a:latin typeface="Consolas" pitchFamily="49" charset="0"/>
              </a:rPr>
              <a:t>let </a:t>
            </a:r>
            <a:r>
              <a:rPr lang="en-US" altLang="ja-JP" sz="2800" b="1" dirty="0" smtClean="0">
                <a:latin typeface="Consolas" pitchFamily="49" charset="0"/>
              </a:rPr>
              <a:t>b </a:t>
            </a:r>
            <a:r>
              <a:rPr lang="en-US" altLang="ja-JP" sz="2800" b="1" dirty="0">
                <a:latin typeface="Consolas" pitchFamily="49" charset="0"/>
              </a:rPr>
              <a:t>= </a:t>
            </a:r>
            <a:r>
              <a:rPr lang="en-US" altLang="ja-JP" sz="2800" b="1" dirty="0" smtClean="0">
                <a:latin typeface="Consolas" pitchFamily="49" charset="0"/>
              </a:rPr>
              <a:t>a in</a:t>
            </a: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 smtClean="0">
                <a:latin typeface="Consolas" pitchFamily="49" charset="0"/>
              </a:rPr>
              <a:t>…</a:t>
            </a:r>
            <a:endParaRPr lang="en-US" altLang="ja-JP" sz="2800" b="1" dirty="0">
              <a:solidFill>
                <a:srgbClr val="00B050"/>
              </a:solidFill>
              <a:latin typeface="Consolas" pitchFamily="49" charset="0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3923928" y="4293096"/>
            <a:ext cx="1368152" cy="50405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6948264" y="5229200"/>
            <a:ext cx="36004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123728" y="5301208"/>
            <a:ext cx="108012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6242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共通課題</a:t>
            </a:r>
            <a:r>
              <a:rPr lang="en-US" altLang="ja-JP" dirty="0" smtClean="0"/>
              <a:t>(3)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43956" cy="4257692"/>
          </a:xfrm>
        </p:spPr>
        <p:txBody>
          <a:bodyPr>
            <a:normAutofit fontScale="85000" lnSpcReduction="10000"/>
          </a:bodyPr>
          <a:lstStyle/>
          <a:p>
            <a:r>
              <a:rPr lang="ja-JP" altLang="en-US" dirty="0" smtClean="0"/>
              <a:t>インライン化の際に </a:t>
            </a:r>
            <a:r>
              <a:rPr lang="en-US" altLang="ja-JP" dirty="0" smtClean="0"/>
              <a:t>α </a:t>
            </a:r>
            <a:r>
              <a:rPr lang="ja-JP" altLang="en-US" dirty="0" smtClean="0"/>
              <a:t>変換を行わないと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プログラムの意味が変わってしまう例を挙げよ</a:t>
            </a:r>
          </a:p>
          <a:p>
            <a:pPr lvl="1"/>
            <a:r>
              <a:rPr lang="ja-JP" altLang="en-US" dirty="0" smtClean="0"/>
              <a:t>ただしインライン化する前のプログラムは</a:t>
            </a:r>
            <a:br>
              <a:rPr lang="ja-JP" altLang="en-US" dirty="0" smtClean="0"/>
            </a:br>
            <a:r>
              <a:rPr lang="ja-JP" altLang="en-US" dirty="0" smtClean="0"/>
              <a:t>元から正しく </a:t>
            </a:r>
            <a:r>
              <a:rPr lang="en-US" altLang="ja-JP" dirty="0" smtClean="0"/>
              <a:t>α </a:t>
            </a:r>
            <a:r>
              <a:rPr lang="ja-JP" altLang="en-US" dirty="0" smtClean="0"/>
              <a:t>変換されているものとする</a:t>
            </a:r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dirty="0" smtClean="0"/>
              <a:t>インライン化・定数畳み込み等の最適化を繰返す際に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「プログラムのサイズは増えないが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回数制限がないと止まらない」 </a:t>
            </a:r>
            <a:r>
              <a:rPr lang="ja-JP" altLang="en-US" dirty="0" err="1" smtClean="0"/>
              <a:t>ような</a:t>
            </a:r>
            <a:r>
              <a:rPr lang="ja-JP" altLang="en-US" dirty="0" smtClean="0"/>
              <a:t>例を挙げよ</a:t>
            </a:r>
          </a:p>
          <a:p>
            <a:pPr lvl="1"/>
            <a:r>
              <a:rPr lang="ja-JP" altLang="en-US" dirty="0" smtClean="0"/>
              <a:t>ただし、最適化をせず普通に実行したら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正常に停止するような例に限る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課題の提出先と締め切り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499745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提出先</a:t>
            </a:r>
            <a:r>
              <a:rPr lang="en-US" altLang="ja-JP" dirty="0" smtClean="0"/>
              <a:t>: </a:t>
            </a:r>
            <a:r>
              <a:rPr lang="en-US" altLang="ja-JP" sz="2900" dirty="0" smtClean="0"/>
              <a:t>compiler-report</a:t>
            </a:r>
            <a:r>
              <a:rPr lang="en-US" altLang="ja-JP" sz="2900" smtClean="0"/>
              <a:t>-2011@</a:t>
            </a:r>
            <a:r>
              <a:rPr lang="en-US" altLang="ja-JP" sz="2900" dirty="0" smtClean="0"/>
              <a:t>yl.is.s.u-tokyo.ac.jp</a:t>
            </a:r>
          </a:p>
          <a:p>
            <a:pPr eaLnBrk="1" hangingPunct="1"/>
            <a:r>
              <a:rPr lang="ja-JP" altLang="en-US" dirty="0" smtClean="0"/>
              <a:t>締め切り</a:t>
            </a:r>
            <a:r>
              <a:rPr lang="en-US" altLang="ja-JP" dirty="0" smtClean="0"/>
              <a:t>: 2 </a:t>
            </a:r>
            <a:r>
              <a:rPr lang="ja-JP" altLang="en-US" dirty="0" smtClean="0"/>
              <a:t>週間後 </a:t>
            </a:r>
            <a:r>
              <a:rPr lang="en-US" altLang="ja-JP" dirty="0" smtClean="0"/>
              <a:t>(10/27) </a:t>
            </a:r>
            <a:r>
              <a:rPr lang="ja-JP" altLang="en-US" dirty="0" smtClean="0"/>
              <a:t>の午後 </a:t>
            </a:r>
            <a:r>
              <a:rPr lang="en-US" altLang="ja-JP" dirty="0" smtClean="0"/>
              <a:t>1 </a:t>
            </a:r>
            <a:r>
              <a:rPr lang="ja-JP" altLang="en-US" dirty="0" smtClean="0"/>
              <a:t>時 </a:t>
            </a:r>
            <a:r>
              <a:rPr lang="en-US" altLang="ja-JP" dirty="0" smtClean="0"/>
              <a:t>(JST)</a:t>
            </a:r>
            <a:endParaRPr lang="ja-JP" altLang="en-US" dirty="0" smtClean="0"/>
          </a:p>
          <a:p>
            <a:pPr eaLnBrk="1" hangingPunct="1"/>
            <a:r>
              <a:rPr lang="en-US" altLang="ja-JP" dirty="0" smtClean="0"/>
              <a:t>Subject: </a:t>
            </a:r>
            <a:r>
              <a:rPr lang="en-US" altLang="ja-JP" b="1" dirty="0" smtClean="0">
                <a:latin typeface="Consolas" pitchFamily="49" charset="0"/>
              </a:rPr>
              <a:t>Report 2 </a:t>
            </a:r>
            <a:r>
              <a:rPr lang="en-US" altLang="ja-JP" dirty="0" smtClean="0"/>
              <a:t>&lt;</a:t>
            </a:r>
            <a:r>
              <a:rPr lang="ja-JP" altLang="en-US" dirty="0" smtClean="0"/>
              <a:t>学籍番号</a:t>
            </a:r>
            <a:r>
              <a:rPr lang="en-US" altLang="ja-JP" dirty="0" smtClean="0"/>
              <a:t>:5</a:t>
            </a:r>
            <a:r>
              <a:rPr lang="ja-JP" altLang="en-US" dirty="0" smtClean="0"/>
              <a:t>桁</a:t>
            </a:r>
            <a:r>
              <a:rPr lang="en-US" altLang="ja-JP" dirty="0" smtClean="0"/>
              <a:t>&gt;</a:t>
            </a:r>
          </a:p>
          <a:p>
            <a:pPr lvl="1" eaLnBrk="1" hangingPunct="1">
              <a:spcBef>
                <a:spcPts val="5700"/>
              </a:spcBef>
            </a:pPr>
            <a:r>
              <a:rPr lang="ja-JP" altLang="en-US" dirty="0" smtClean="0"/>
              <a:t>例： </a:t>
            </a:r>
            <a:r>
              <a:rPr lang="en-US" altLang="ja-JP" b="1" dirty="0" smtClean="0">
                <a:latin typeface="Consolas" pitchFamily="49" charset="0"/>
              </a:rPr>
              <a:t>Report 2 11099</a:t>
            </a:r>
          </a:p>
          <a:p>
            <a:pPr eaLnBrk="1" hangingPunct="1"/>
            <a:r>
              <a:rPr lang="ja-JP" altLang="en-US" dirty="0" smtClean="0"/>
              <a:t>本文にも氏名と学籍番号を明記のこと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695580" y="3675067"/>
            <a:ext cx="2662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000">
                <a:solidFill>
                  <a:srgbClr val="FF0000"/>
                </a:solidFill>
                <a:latin typeface="ＭＳ Ｐゴシック" charset="-128"/>
              </a:rPr>
              <a:t>半角スペース </a:t>
            </a:r>
            <a:r>
              <a:rPr lang="en-US" altLang="ja-JP" sz="2000">
                <a:solidFill>
                  <a:srgbClr val="FF0000"/>
                </a:solidFill>
                <a:latin typeface="ＭＳ Ｐゴシック" charset="-128"/>
              </a:rPr>
              <a:t>1 </a:t>
            </a:r>
            <a:r>
              <a:rPr lang="ja-JP" altLang="en-US" sz="2000">
                <a:solidFill>
                  <a:srgbClr val="FF0000"/>
                </a:solidFill>
                <a:latin typeface="ＭＳ Ｐゴシック" charset="-128"/>
              </a:rPr>
              <a:t>個ずつ</a:t>
            </a:r>
          </a:p>
        </p:txBody>
      </p:sp>
      <p:sp>
        <p:nvSpPr>
          <p:cNvPr id="22533" name="AutoShape 6"/>
          <p:cNvSpPr>
            <a:spLocks/>
          </p:cNvSpPr>
          <p:nvPr/>
        </p:nvSpPr>
        <p:spPr bwMode="auto">
          <a:xfrm rot="16200000">
            <a:off x="3718724" y="3198023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4" name="Line 8"/>
          <p:cNvSpPr>
            <a:spLocks noChangeShapeType="1"/>
          </p:cNvSpPr>
          <p:nvPr/>
        </p:nvSpPr>
        <p:spPr bwMode="auto">
          <a:xfrm flipH="1" flipV="1">
            <a:off x="3779843" y="3378204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2535" name="AutoShape 10"/>
          <p:cNvSpPr>
            <a:spLocks/>
          </p:cNvSpPr>
          <p:nvPr/>
        </p:nvSpPr>
        <p:spPr bwMode="auto">
          <a:xfrm rot="16200000">
            <a:off x="4175924" y="3198023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6" name="Line 11"/>
          <p:cNvSpPr>
            <a:spLocks noChangeShapeType="1"/>
          </p:cNvSpPr>
          <p:nvPr/>
        </p:nvSpPr>
        <p:spPr bwMode="auto">
          <a:xfrm flipV="1">
            <a:off x="4068768" y="3378204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2537" name="Text Box 14"/>
          <p:cNvSpPr txBox="1">
            <a:spLocks noChangeArrowheads="1"/>
          </p:cNvSpPr>
          <p:nvPr/>
        </p:nvSpPr>
        <p:spPr bwMode="auto">
          <a:xfrm>
            <a:off x="444500" y="5635625"/>
            <a:ext cx="84359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9263" indent="-449263">
              <a:buClr>
                <a:srgbClr val="008000"/>
              </a:buClr>
              <a:buSzPct val="85000"/>
              <a:buFont typeface="Wingdings" pitchFamily="2" charset="2"/>
              <a:buChar char="u"/>
            </a:pPr>
            <a:r>
              <a:rPr lang="ja-JP" altLang="en-US" sz="2400" dirty="0"/>
              <a:t>質問は </a:t>
            </a:r>
            <a:r>
              <a:rPr lang="en-US" altLang="ja-JP" sz="2400" dirty="0" smtClean="0">
                <a:latin typeface="+mn-lt"/>
              </a:rPr>
              <a:t>compiler-query-2011@yl.is.s.u-tokyo.ac.jp</a:t>
            </a:r>
            <a:r>
              <a:rPr lang="en-US" altLang="ja-JP" sz="2400" dirty="0" smtClean="0"/>
              <a:t> </a:t>
            </a:r>
            <a:r>
              <a:rPr lang="ja-JP" altLang="en-US" sz="2400" dirty="0"/>
              <a:t>まで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型推論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では </a:t>
            </a:r>
            <a:r>
              <a:rPr lang="en-US" altLang="ja-JP" dirty="0" smtClean="0"/>
              <a:t>typing.ml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dirty="0" smtClean="0"/>
              <a:t>部分式の型を </a:t>
            </a:r>
            <a:r>
              <a:rPr lang="en-US" altLang="ja-JP" dirty="0" smtClean="0"/>
              <a:t>unify </a:t>
            </a:r>
            <a:r>
              <a:rPr lang="ja-JP" altLang="en-US" dirty="0" smtClean="0"/>
              <a:t>しながら型を決めていく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b="1" dirty="0" smtClean="0">
                <a:latin typeface="Consolas" pitchFamily="49" charset="0"/>
              </a:rPr>
              <a:t>X = Y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b="1" dirty="0" smtClean="0">
                <a:latin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の型と </a:t>
            </a:r>
            <a:r>
              <a:rPr lang="en-US" altLang="ja-JP" b="1" dirty="0" smtClean="0">
                <a:latin typeface="Consolas" pitchFamily="49" charset="0"/>
              </a:rPr>
              <a:t>Y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の型を </a:t>
            </a:r>
            <a:r>
              <a:rPr lang="en-US" altLang="ja-JP" dirty="0" smtClean="0"/>
              <a:t>unify</a:t>
            </a:r>
            <a:r>
              <a:rPr lang="ja-JP" altLang="en-US" dirty="0" err="1" smtClean="0"/>
              <a:t>、</a:t>
            </a:r>
            <a:r>
              <a:rPr lang="ja-JP" altLang="en-US" dirty="0" smtClean="0"/>
              <a:t>式全体は </a:t>
            </a:r>
            <a:r>
              <a:rPr lang="en-US" altLang="ja-JP" dirty="0" smtClean="0"/>
              <a:t>bool </a:t>
            </a:r>
            <a:r>
              <a:rPr lang="ja-JP" altLang="en-US" dirty="0" smtClean="0"/>
              <a:t>型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b="1" dirty="0" smtClean="0">
                <a:latin typeface="Consolas" pitchFamily="49" charset="0"/>
              </a:rPr>
              <a:t>X + Y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b="1" dirty="0" smtClean="0">
                <a:latin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の型と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型を </a:t>
            </a:r>
            <a:r>
              <a:rPr lang="en-US" altLang="ja-JP" dirty="0" smtClean="0"/>
              <a:t>unify</a:t>
            </a:r>
            <a:r>
              <a:rPr lang="ja-JP" altLang="en-US" dirty="0" err="1" smtClean="0"/>
              <a:t>、</a:t>
            </a:r>
            <a:r>
              <a:rPr lang="en-US" altLang="ja-JP" b="1" dirty="0" smtClean="0">
                <a:latin typeface="Consolas" pitchFamily="49" charset="0"/>
              </a:rPr>
              <a:t>Y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の型と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型を </a:t>
            </a:r>
            <a:r>
              <a:rPr lang="en-US" altLang="ja-JP" dirty="0" smtClean="0"/>
              <a:t>unify</a:t>
            </a:r>
            <a:r>
              <a:rPr lang="ja-JP" altLang="en-US" dirty="0" err="1" smtClean="0"/>
              <a:t>、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ja-JP" altLang="en-US" dirty="0" smtClean="0"/>
              <a:t>式全体は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型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b="1" dirty="0" smtClean="0">
                <a:latin typeface="Consolas" pitchFamily="49" charset="0"/>
              </a:rPr>
              <a:t>if X then Y else Z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b="1" dirty="0" smtClean="0">
                <a:latin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の型と </a:t>
            </a:r>
            <a:r>
              <a:rPr lang="en-US" altLang="ja-JP" dirty="0" smtClean="0"/>
              <a:t>bool </a:t>
            </a:r>
            <a:r>
              <a:rPr lang="ja-JP" altLang="en-US" dirty="0" smtClean="0"/>
              <a:t>型を </a:t>
            </a:r>
            <a:r>
              <a:rPr lang="en-US" altLang="ja-JP" dirty="0" smtClean="0"/>
              <a:t>unify</a:t>
            </a:r>
            <a:r>
              <a:rPr lang="ja-JP" altLang="en-US" dirty="0" err="1" smtClean="0"/>
              <a:t>、</a:t>
            </a:r>
            <a:r>
              <a:rPr lang="en-US" altLang="ja-JP" b="1" dirty="0" smtClean="0">
                <a:latin typeface="Consolas" pitchFamily="49" charset="0"/>
              </a:rPr>
              <a:t>Y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の型と </a:t>
            </a:r>
            <a:r>
              <a:rPr lang="en-US" altLang="ja-JP" b="1" dirty="0" smtClean="0">
                <a:latin typeface="Consolas" pitchFamily="49" charset="0"/>
              </a:rPr>
              <a:t>Z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の型を </a:t>
            </a:r>
            <a:r>
              <a:rPr lang="en-US" altLang="ja-JP" dirty="0" smtClean="0"/>
              <a:t>unify</a:t>
            </a:r>
            <a:r>
              <a:rPr lang="ja-JP" altLang="en-US" dirty="0" err="1" smtClean="0"/>
              <a:t>、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ja-JP" altLang="en-US" dirty="0" smtClean="0"/>
              <a:t>式全体は </a:t>
            </a:r>
            <a:r>
              <a:rPr lang="en-US" altLang="ja-JP" b="1" dirty="0" smtClean="0">
                <a:latin typeface="Consolas" pitchFamily="49" charset="0"/>
              </a:rPr>
              <a:t>Y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の型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dirty="0" smtClean="0"/>
              <a:t>let, let </a:t>
            </a:r>
            <a:r>
              <a:rPr lang="en-US" altLang="ja-JP" dirty="0" err="1" smtClean="0"/>
              <a:t>rec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では型環境を拡張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MinCaml </a:t>
            </a:r>
            <a:r>
              <a:rPr lang="ja-JP" altLang="en-US" smtClean="0"/>
              <a:t>特有の型推論処理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ja-JP" altLang="en-US" dirty="0" smtClean="0"/>
              <a:t>型環境に含まれない変数は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外部変数とみなす</a:t>
            </a:r>
          </a:p>
          <a:p>
            <a:pPr lvl="1" eaLnBrk="1" hangingPunct="1"/>
            <a:r>
              <a:rPr lang="en-US" altLang="ja-JP" dirty="0" smtClean="0"/>
              <a:t>typing.ml </a:t>
            </a:r>
            <a:r>
              <a:rPr lang="ja-JP" altLang="en-US" dirty="0" err="1" smtClean="0"/>
              <a:t>での</a:t>
            </a:r>
            <a:r>
              <a:rPr lang="ja-JP" altLang="en-US" dirty="0" smtClean="0"/>
              <a:t> </a:t>
            </a:r>
            <a:r>
              <a:rPr lang="en-US" altLang="ja-JP" b="1" dirty="0" err="1" smtClean="0">
                <a:latin typeface="Consolas" pitchFamily="49" charset="0"/>
              </a:rPr>
              <a:t>Var</a:t>
            </a:r>
            <a:r>
              <a:rPr lang="en-US" altLang="ja-JP" b="1" dirty="0" smtClean="0">
                <a:latin typeface="Consolas" pitchFamily="49" charset="0"/>
              </a:rPr>
              <a:t>(x)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の処理部分に注目</a:t>
            </a:r>
          </a:p>
          <a:p>
            <a:pPr eaLnBrk="1" hangingPunct="1"/>
            <a:r>
              <a:rPr lang="ja-JP" altLang="en-US" dirty="0" smtClean="0"/>
              <a:t>型が決まらない変数は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型とみなす</a:t>
            </a:r>
          </a:p>
          <a:p>
            <a:pPr lvl="1" eaLnBrk="1" hangingPunct="1"/>
            <a:r>
              <a:rPr lang="en-US" altLang="ja-JP" dirty="0" smtClean="0"/>
              <a:t>typing.ml </a:t>
            </a:r>
            <a:r>
              <a:rPr lang="ja-JP" altLang="en-US" dirty="0" err="1" smtClean="0"/>
              <a:t>での</a:t>
            </a:r>
            <a:r>
              <a:rPr lang="ja-JP" altLang="en-US" dirty="0" smtClean="0"/>
              <a:t> </a:t>
            </a:r>
            <a:r>
              <a:rPr lang="en-US" altLang="ja-JP" b="1" dirty="0" err="1" smtClean="0">
                <a:latin typeface="Consolas" pitchFamily="49" charset="0"/>
              </a:rPr>
              <a:t>Var</a:t>
            </a:r>
            <a:r>
              <a:rPr lang="en-US" altLang="ja-JP" b="1" dirty="0" smtClean="0">
                <a:latin typeface="Consolas" pitchFamily="49" charset="0"/>
              </a:rPr>
              <a:t>({contents=None})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</a:t>
            </a:r>
            <a:br>
              <a:rPr lang="ja-JP" altLang="en-US" dirty="0" smtClean="0"/>
            </a:br>
            <a:r>
              <a:rPr lang="ja-JP" altLang="en-US" dirty="0" smtClean="0"/>
              <a:t>処理部分に注目</a:t>
            </a:r>
          </a:p>
          <a:p>
            <a:pPr eaLnBrk="1" hangingPunct="1"/>
            <a:r>
              <a:rPr lang="ja-JP" altLang="en-US" dirty="0" smtClean="0"/>
              <a:t>多相型はない</a:t>
            </a:r>
          </a:p>
          <a:p>
            <a:pPr lvl="1" eaLnBrk="1" hangingPunct="1"/>
            <a:r>
              <a:rPr lang="en-US" altLang="ja-JP" b="1" dirty="0" smtClean="0">
                <a:latin typeface="Consolas" pitchFamily="49" charset="0"/>
              </a:rPr>
              <a:t>let </a:t>
            </a:r>
            <a:r>
              <a:rPr lang="en-US" altLang="ja-JP" b="1" dirty="0" err="1" smtClean="0">
                <a:latin typeface="Consolas" pitchFamily="49" charset="0"/>
              </a:rPr>
              <a:t>rec</a:t>
            </a:r>
            <a:r>
              <a:rPr lang="en-US" altLang="ja-JP" b="1" dirty="0" smtClean="0">
                <a:latin typeface="Consolas" pitchFamily="49" charset="0"/>
              </a:rPr>
              <a:t> f x = x in (f 1.23, f 123)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は型エラー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K </a:t>
            </a:r>
            <a:r>
              <a:rPr lang="ja-JP" altLang="en-US" smtClean="0"/>
              <a:t>正規形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ML Kit (</a:t>
            </a:r>
            <a:r>
              <a:rPr lang="en-US" altLang="ja-JP" dirty="0" smtClean="0">
                <a:hlinkClick r:id="rId2"/>
              </a:rPr>
              <a:t>http://www.it-c.dk/research/mlkit/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lang="ja-JP" altLang="en-US" dirty="0" smtClean="0"/>
              <a:t>というコンパイラの中間言語</a:t>
            </a:r>
          </a:p>
          <a:p>
            <a:pPr eaLnBrk="1" hangingPunct="1"/>
            <a:r>
              <a:rPr lang="ja-JP" altLang="en-US" dirty="0" smtClean="0"/>
              <a:t>計算の中間結果が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全て変数として明示化された形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K </a:t>
            </a:r>
            <a:r>
              <a:rPr lang="ja-JP" altLang="en-US" smtClean="0"/>
              <a:t>正規化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では </a:t>
            </a:r>
            <a:r>
              <a:rPr lang="en-US" altLang="ja-JP" dirty="0" smtClean="0"/>
              <a:t>kNormal.ml</a:t>
            </a:r>
          </a:p>
          <a:p>
            <a:pPr eaLnBrk="1" hangingPunct="1"/>
            <a:r>
              <a:rPr lang="ja-JP" altLang="en-US" dirty="0" smtClean="0"/>
              <a:t>部分式を明示的に変数へ束縛することで</a:t>
            </a:r>
            <a:br>
              <a:rPr lang="ja-JP" altLang="en-US" dirty="0" smtClean="0"/>
            </a:br>
            <a:r>
              <a:rPr lang="en-US" altLang="ja-JP" dirty="0" smtClean="0"/>
              <a:t>K </a:t>
            </a:r>
            <a:r>
              <a:rPr lang="ja-JP" altLang="en-US" dirty="0" smtClean="0"/>
              <a:t>正規形に変換する</a:t>
            </a:r>
            <a:br>
              <a:rPr lang="ja-JP" altLang="en-US" dirty="0" smtClean="0"/>
            </a:br>
            <a:r>
              <a:rPr lang="ja-JP" altLang="en-US" dirty="0" smtClean="0"/>
              <a:t>⇒ </a:t>
            </a:r>
            <a:r>
              <a:rPr lang="en-US" altLang="ja-JP" dirty="0" smtClean="0"/>
              <a:t>ML </a:t>
            </a:r>
            <a:r>
              <a:rPr lang="ja-JP" altLang="en-US" dirty="0" smtClean="0"/>
              <a:t>を </a:t>
            </a:r>
            <a:r>
              <a:rPr lang="en-US" altLang="ja-JP" dirty="0" smtClean="0"/>
              <a:t>RISC </a:t>
            </a:r>
            <a:r>
              <a:rPr lang="ja-JP" altLang="en-US" dirty="0" smtClean="0"/>
              <a:t>アセンブリに少し近づける</a:t>
            </a:r>
          </a:p>
          <a:p>
            <a:pPr lvl="1" eaLnBrk="1" hangingPunct="1"/>
            <a:r>
              <a:rPr lang="ja-JP" altLang="en-US" dirty="0" smtClean="0"/>
              <a:t>例： </a:t>
            </a:r>
            <a:r>
              <a:rPr lang="en-US" altLang="ja-JP" b="1" dirty="0" smtClean="0">
                <a:latin typeface="Consolas" pitchFamily="49" charset="0"/>
              </a:rPr>
              <a:t>(x - y) - (y - z)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771775" y="4313238"/>
            <a:ext cx="3536546" cy="142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>
                <a:latin typeface="Consolas" pitchFamily="49" charset="0"/>
              </a:rPr>
              <a:t>let i1 = x - y in</a:t>
            </a: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>
                <a:latin typeface="Consolas" pitchFamily="49" charset="0"/>
              </a:rPr>
              <a:t>let i2 = y - z in</a:t>
            </a: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>
                <a:latin typeface="Consolas" pitchFamily="49" charset="0"/>
              </a:rPr>
              <a:t>  i1 - i2</a:t>
            </a:r>
            <a:endParaRPr lang="en-US" altLang="ja-JP" dirty="0">
              <a:latin typeface="Consolas" pitchFamily="49" charset="0"/>
            </a:endParaRP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1979613" y="4600575"/>
            <a:ext cx="719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K </a:t>
            </a:r>
            <a:r>
              <a:rPr lang="ja-JP" altLang="en-US" dirty="0" smtClean="0"/>
              <a:t>正規化の簡単な最適化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ja-JP" altLang="en-US" dirty="0" smtClean="0"/>
              <a:t>最初から変数になっている部分式は</a:t>
            </a:r>
            <a:br>
              <a:rPr lang="ja-JP" altLang="en-US" dirty="0" smtClean="0"/>
            </a:br>
            <a:r>
              <a:rPr lang="ja-JP" altLang="en-US" dirty="0" smtClean="0"/>
              <a:t>そのままにしておく</a:t>
            </a:r>
          </a:p>
          <a:p>
            <a:pPr lvl="1" eaLnBrk="1" hangingPunct="1"/>
            <a:r>
              <a:rPr lang="ja-JP" altLang="en-US" dirty="0" smtClean="0"/>
              <a:t>たとえば、 </a:t>
            </a:r>
            <a:r>
              <a:rPr lang="en-US" altLang="ja-JP" b="1" dirty="0" smtClean="0">
                <a:latin typeface="Consolas" pitchFamily="49" charset="0"/>
                <a:ea typeface="ＭＳ ゴシック" pitchFamily="49" charset="-128"/>
              </a:rPr>
              <a:t>123 - x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</a:t>
            </a:r>
            <a:br>
              <a:rPr lang="ja-JP" altLang="en-US" dirty="0" smtClean="0"/>
            </a:br>
            <a:r>
              <a:rPr lang="ja-JP" altLang="en-US" b="1" dirty="0" smtClean="0">
                <a:latin typeface="Consolas" pitchFamily="49" charset="0"/>
              </a:rPr>
              <a:t>  </a:t>
            </a:r>
            <a:r>
              <a:rPr lang="en-US" altLang="ja-JP" b="1" dirty="0" smtClean="0">
                <a:latin typeface="Consolas" pitchFamily="49" charset="0"/>
              </a:rPr>
              <a:t>let i1 = 123 in</a:t>
            </a:r>
            <a:r>
              <a:rPr lang="en-US" altLang="ja-JP" b="1" dirty="0" smtClean="0">
                <a:latin typeface="Courier New" pitchFamily="49" charset="0"/>
              </a:rPr>
              <a:t> </a:t>
            </a:r>
            <a:br>
              <a:rPr lang="en-US" altLang="ja-JP" b="1" dirty="0" smtClean="0">
                <a:latin typeface="Courier New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 let i2 = x in i1 - i2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ではなく、単に</a:t>
            </a:r>
            <a:br>
              <a:rPr lang="ja-JP" altLang="en-US" dirty="0" smtClean="0"/>
            </a:br>
            <a:r>
              <a:rPr lang="ja-JP" altLang="en-US" b="1" dirty="0" smtClean="0">
                <a:latin typeface="Consolas" pitchFamily="49" charset="0"/>
              </a:rPr>
              <a:t>  </a:t>
            </a:r>
            <a:r>
              <a:rPr lang="en-US" altLang="ja-JP" b="1" dirty="0" smtClean="0">
                <a:latin typeface="Consolas" pitchFamily="49" charset="0"/>
              </a:rPr>
              <a:t>let i1 = 123 in i1 - x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とする</a:t>
            </a:r>
          </a:p>
          <a:p>
            <a:pPr eaLnBrk="1" hangingPunct="1"/>
            <a:r>
              <a:rPr lang="ja-JP" altLang="en-US" dirty="0" smtClean="0"/>
              <a:t>この最適化は </a:t>
            </a:r>
            <a:r>
              <a:rPr lang="en-US" altLang="ja-JP" b="1" dirty="0" err="1" smtClean="0">
                <a:latin typeface="Consolas" pitchFamily="49" charset="0"/>
              </a:rPr>
              <a:t>insert</a:t>
            </a:r>
            <a:r>
              <a:rPr lang="en-US" altLang="ja-JP" b="1" dirty="0" err="1" smtClean="0">
                <a:latin typeface="Consolas" pitchFamily="49" charset="0"/>
                <a:ea typeface="ＭＳ ゴシック" pitchFamily="49" charset="-128"/>
              </a:rPr>
              <a:t>_</a:t>
            </a:r>
            <a:r>
              <a:rPr lang="en-US" altLang="ja-JP" b="1" dirty="0" err="1" smtClean="0">
                <a:latin typeface="Consolas" pitchFamily="49" charset="0"/>
              </a:rPr>
              <a:t>let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という関数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によって実現されている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α </a:t>
            </a:r>
            <a:r>
              <a:rPr lang="ja-JP" altLang="en-US" dirty="0" smtClean="0"/>
              <a:t>変換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では </a:t>
            </a:r>
            <a:r>
              <a:rPr lang="en-US" altLang="ja-JP" dirty="0" smtClean="0"/>
              <a:t>alpha.ml</a:t>
            </a:r>
          </a:p>
          <a:p>
            <a:pPr eaLnBrk="1" hangingPunct="1"/>
            <a:r>
              <a:rPr lang="ja-JP" altLang="en-US" dirty="0" smtClean="0"/>
              <a:t>束縛変数の名前を </a:t>
            </a:r>
            <a:r>
              <a:rPr lang="en-US" altLang="ja-JP" dirty="0" smtClean="0"/>
              <a:t>“fresh” </a:t>
            </a:r>
            <a:r>
              <a:rPr lang="ja-JP" altLang="en-US" dirty="0" smtClean="0"/>
              <a:t>なものに</a:t>
            </a:r>
            <a:br>
              <a:rPr lang="ja-JP" altLang="en-US" dirty="0" smtClean="0"/>
            </a:br>
            <a:r>
              <a:rPr lang="ja-JP" altLang="en-US" dirty="0" smtClean="0"/>
              <a:t>付け替える</a:t>
            </a:r>
            <a:br>
              <a:rPr lang="ja-JP" altLang="en-US" dirty="0" smtClean="0"/>
            </a:br>
            <a:r>
              <a:rPr lang="ja-JP" altLang="en-US" dirty="0" smtClean="0"/>
              <a:t>⇒ 全ての変数には全て異なる名前を持たせ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以降の処理を容易にする</a:t>
            </a:r>
          </a:p>
          <a:p>
            <a:pPr lvl="1" eaLnBrk="1" hangingPunct="1"/>
            <a:r>
              <a:rPr lang="ja-JP" altLang="en-US" dirty="0" smtClean="0"/>
              <a:t>例：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792288" y="4214818"/>
            <a:ext cx="4916731" cy="233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>
                <a:latin typeface="Consolas" pitchFamily="49" charset="0"/>
              </a:rPr>
              <a:t>let </a:t>
            </a:r>
            <a:r>
              <a:rPr lang="en-US" altLang="ja-JP" sz="2800" b="1" dirty="0">
                <a:solidFill>
                  <a:srgbClr val="00B050"/>
                </a:solidFill>
                <a:latin typeface="Consolas" pitchFamily="49" charset="0"/>
              </a:rPr>
              <a:t>x</a:t>
            </a:r>
            <a:r>
              <a:rPr lang="en-US" altLang="ja-JP" sz="2800" b="1" dirty="0">
                <a:latin typeface="Consolas" pitchFamily="49" charset="0"/>
              </a:rPr>
              <a:t> = 123 - 456 in</a:t>
            </a: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>
                <a:latin typeface="Consolas" pitchFamily="49" charset="0"/>
              </a:rPr>
              <a:t>let </a:t>
            </a:r>
            <a:r>
              <a:rPr lang="en-US" altLang="ja-JP" sz="2800" b="1" dirty="0">
                <a:solidFill>
                  <a:srgbClr val="00B050"/>
                </a:solidFill>
                <a:latin typeface="Consolas" pitchFamily="49" charset="0"/>
              </a:rPr>
              <a:t>x</a:t>
            </a:r>
            <a:r>
              <a:rPr lang="en-US" altLang="ja-JP" sz="2800" b="1" dirty="0">
                <a:latin typeface="Consolas" pitchFamily="49" charset="0"/>
              </a:rPr>
              <a:t> = </a:t>
            </a:r>
            <a:r>
              <a:rPr lang="en-US" altLang="ja-JP" sz="2800" b="1" dirty="0">
                <a:solidFill>
                  <a:srgbClr val="00B050"/>
                </a:solidFill>
                <a:latin typeface="Consolas" pitchFamily="49" charset="0"/>
              </a:rPr>
              <a:t>x</a:t>
            </a:r>
            <a:r>
              <a:rPr lang="en-US" altLang="ja-JP" sz="2800" b="1" dirty="0">
                <a:latin typeface="Consolas" pitchFamily="49" charset="0"/>
              </a:rPr>
              <a:t> - 789 in -</a:t>
            </a:r>
            <a:r>
              <a:rPr lang="en-US" altLang="ja-JP" sz="2800" b="1" dirty="0">
                <a:solidFill>
                  <a:srgbClr val="00B050"/>
                </a:solidFill>
                <a:latin typeface="Consolas" pitchFamily="49" charset="0"/>
              </a:rPr>
              <a:t>x</a:t>
            </a:r>
          </a:p>
          <a:p>
            <a:pPr algn="ctr"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ja-JP" altLang="en-US" sz="2800" b="1" dirty="0" smtClean="0">
                <a:latin typeface="+mj-lt"/>
              </a:rPr>
              <a:t>↓</a:t>
            </a:r>
            <a:endParaRPr lang="en-US" altLang="ja-JP" sz="2800" b="1" dirty="0">
              <a:latin typeface="+mj-lt"/>
            </a:endParaRP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>
                <a:latin typeface="Consolas" pitchFamily="49" charset="0"/>
              </a:rPr>
              <a:t>let </a:t>
            </a:r>
            <a:r>
              <a:rPr lang="en-US" altLang="ja-JP" sz="2800" b="1" dirty="0">
                <a:solidFill>
                  <a:srgbClr val="FF0000"/>
                </a:solidFill>
                <a:latin typeface="Consolas" pitchFamily="49" charset="0"/>
              </a:rPr>
              <a:t>x1</a:t>
            </a:r>
            <a:r>
              <a:rPr lang="en-US" altLang="ja-JP" sz="2800" b="1" dirty="0">
                <a:latin typeface="Consolas" pitchFamily="49" charset="0"/>
              </a:rPr>
              <a:t> = 123 - 456 in</a:t>
            </a:r>
          </a:p>
          <a:p>
            <a:pPr>
              <a:lnSpc>
                <a:spcPct val="105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ja-JP" sz="2800" b="1" dirty="0">
                <a:latin typeface="Consolas" pitchFamily="49" charset="0"/>
              </a:rPr>
              <a:t>let </a:t>
            </a:r>
            <a:r>
              <a:rPr lang="en-US" altLang="ja-JP" sz="2800" b="1" dirty="0">
                <a:solidFill>
                  <a:srgbClr val="FF0000"/>
                </a:solidFill>
                <a:latin typeface="Consolas" pitchFamily="49" charset="0"/>
              </a:rPr>
              <a:t>x2</a:t>
            </a:r>
            <a:r>
              <a:rPr lang="en-US" altLang="ja-JP" sz="2800" b="1" dirty="0">
                <a:latin typeface="Consolas" pitchFamily="49" charset="0"/>
              </a:rPr>
              <a:t> = </a:t>
            </a:r>
            <a:r>
              <a:rPr lang="en-US" altLang="ja-JP" sz="2800" b="1" dirty="0">
                <a:solidFill>
                  <a:srgbClr val="FF0000"/>
                </a:solidFill>
                <a:latin typeface="Consolas" pitchFamily="49" charset="0"/>
              </a:rPr>
              <a:t>x1</a:t>
            </a:r>
            <a:r>
              <a:rPr lang="en-US" altLang="ja-JP" sz="2800" b="1" dirty="0">
                <a:latin typeface="Consolas" pitchFamily="49" charset="0"/>
              </a:rPr>
              <a:t> - 789 in -</a:t>
            </a:r>
            <a:r>
              <a:rPr lang="en-US" altLang="ja-JP" sz="2800" b="1" dirty="0">
                <a:solidFill>
                  <a:srgbClr val="FF0000"/>
                </a:solidFill>
                <a:latin typeface="Consolas" pitchFamily="49" charset="0"/>
              </a:rPr>
              <a:t>x2</a:t>
            </a:r>
            <a:endParaRPr lang="en-US" altLang="ja-JP" dirty="0">
              <a:solidFill>
                <a:srgbClr val="FF000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での</a:t>
            </a:r>
            <a:r>
              <a:rPr lang="ja-JP" altLang="en-US" dirty="0" smtClean="0"/>
              <a:t>最適化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インライン化 </a:t>
            </a:r>
            <a:r>
              <a:rPr lang="en-US" altLang="ja-JP" smtClean="0"/>
              <a:t>(inlining)</a:t>
            </a:r>
          </a:p>
          <a:p>
            <a:pPr eaLnBrk="1" hangingPunct="1"/>
            <a:r>
              <a:rPr lang="ja-JP" altLang="en-US" smtClean="0"/>
              <a:t>定数畳み込み </a:t>
            </a:r>
            <a:r>
              <a:rPr lang="en-US" altLang="ja-JP" smtClean="0"/>
              <a:t>(constant folding)</a:t>
            </a:r>
          </a:p>
          <a:p>
            <a:pPr eaLnBrk="1" hangingPunct="1"/>
            <a:r>
              <a:rPr lang="ja-JP" altLang="en-US" smtClean="0"/>
              <a:t>不要な束縛の除去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2878</TotalTime>
  <Words>614</Words>
  <Application>Microsoft Macintosh PowerPoint</Application>
  <PresentationFormat>画面に合わせる (4:3)</PresentationFormat>
  <Paragraphs>156</Paragraphs>
  <Slides>23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4" baseType="lpstr">
      <vt:lpstr>Office テーマ</vt:lpstr>
      <vt:lpstr>コンパイラ演習 第 2 回 (2011/10/13)</vt:lpstr>
      <vt:lpstr>今日の内容</vt:lpstr>
      <vt:lpstr>型推論</vt:lpstr>
      <vt:lpstr>MinCaml 特有の型推論処理</vt:lpstr>
      <vt:lpstr>K 正規形</vt:lpstr>
      <vt:lpstr>K 正規化</vt:lpstr>
      <vt:lpstr>K 正規化の簡単な最適化</vt:lpstr>
      <vt:lpstr>α 変換</vt:lpstr>
      <vt:lpstr>MinCaml での最適化</vt:lpstr>
      <vt:lpstr>関数呼び出しのオーバーヘッド</vt:lpstr>
      <vt:lpstr>インライン化</vt:lpstr>
      <vt:lpstr>定数畳み込み</vt:lpstr>
      <vt:lpstr>不要な束縛の除去 (変数定義の場合)</vt:lpstr>
      <vt:lpstr>不要な束縛の除去 (関数定義の場合)</vt:lpstr>
      <vt:lpstr>最適化の繰り返し (MinCamlの場合)</vt:lpstr>
      <vt:lpstr>各処理の詳細</vt:lpstr>
      <vt:lpstr>参考： A 正規化</vt:lpstr>
      <vt:lpstr>課題 </vt:lpstr>
      <vt:lpstr>共通課題</vt:lpstr>
      <vt:lpstr>共通課題(1)</vt:lpstr>
      <vt:lpstr>共通課題(2)</vt:lpstr>
      <vt:lpstr>共通課題(3)</vt:lpstr>
      <vt:lpstr>課題の提出先と締め切り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コンパイラ演習 第 2 回</dc:title>
  <dc:creator>ywtnb</dc:creator>
  <cp:lastModifiedBy>T</cp:lastModifiedBy>
  <cp:revision>126</cp:revision>
  <dcterms:created xsi:type="dcterms:W3CDTF">2007-10-04T07:09:39Z</dcterms:created>
  <dcterms:modified xsi:type="dcterms:W3CDTF">2011-10-12T02:11:59Z</dcterms:modified>
</cp:coreProperties>
</file>