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258" r:id="rId3"/>
    <p:sldId id="289" r:id="rId4"/>
    <p:sldId id="259" r:id="rId5"/>
    <p:sldId id="265" r:id="rId6"/>
    <p:sldId id="266" r:id="rId7"/>
    <p:sldId id="260" r:id="rId8"/>
    <p:sldId id="261" r:id="rId9"/>
    <p:sldId id="264" r:id="rId10"/>
    <p:sldId id="262" r:id="rId11"/>
    <p:sldId id="299" r:id="rId12"/>
    <p:sldId id="267" r:id="rId13"/>
    <p:sldId id="268" r:id="rId14"/>
    <p:sldId id="271" r:id="rId15"/>
    <p:sldId id="269" r:id="rId16"/>
    <p:sldId id="272" r:id="rId17"/>
    <p:sldId id="273" r:id="rId18"/>
    <p:sldId id="274" r:id="rId19"/>
    <p:sldId id="275" r:id="rId20"/>
    <p:sldId id="276" r:id="rId21"/>
    <p:sldId id="277" r:id="rId22"/>
    <p:sldId id="278" r:id="rId23"/>
    <p:sldId id="279" r:id="rId24"/>
    <p:sldId id="280" r:id="rId25"/>
    <p:sldId id="281" r:id="rId26"/>
    <p:sldId id="282" r:id="rId27"/>
    <p:sldId id="290" r:id="rId28"/>
    <p:sldId id="300" r:id="rId29"/>
    <p:sldId id="291" r:id="rId30"/>
    <p:sldId id="292" r:id="rId31"/>
    <p:sldId id="293" r:id="rId32"/>
    <p:sldId id="294" r:id="rId33"/>
    <p:sldId id="295" r:id="rId34"/>
    <p:sldId id="296" r:id="rId35"/>
    <p:sldId id="297" r:id="rId36"/>
    <p:sldId id="284" r:id="rId37"/>
    <p:sldId id="301" r:id="rId38"/>
    <p:sldId id="285" r:id="rId39"/>
    <p:sldId id="302" r:id="rId40"/>
    <p:sldId id="303" r:id="rId41"/>
    <p:sldId id="286" r:id="rId42"/>
    <p:sldId id="287" r:id="rId43"/>
    <p:sldId id="288" r:id="rId4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707" autoAdjust="0"/>
  </p:normalViewPr>
  <p:slideViewPr>
    <p:cSldViewPr snapToGrid="0">
      <p:cViewPr varScale="1">
        <p:scale>
          <a:sx n="105" d="100"/>
          <a:sy n="105" d="100"/>
        </p:scale>
        <p:origin x="-5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71479" cy="45690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916" y="0"/>
            <a:ext cx="2971479" cy="456907"/>
          </a:xfrm>
          <a:prstGeom prst="rect">
            <a:avLst/>
          </a:prstGeom>
        </p:spPr>
        <p:txBody>
          <a:bodyPr vert="horz" lIns="91440" tIns="45720" rIns="91440" bIns="45720" rtlCol="0"/>
          <a:lstStyle>
            <a:lvl1pPr algn="r">
              <a:defRPr sz="1200"/>
            </a:lvl1pPr>
          </a:lstStyle>
          <a:p>
            <a:fld id="{FDF27D91-D485-4394-8FB1-C9FAEED3EAF6}" type="datetimeFigureOut">
              <a:rPr kumimoji="1" lang="ja-JP" altLang="en-US" smtClean="0"/>
              <a:t>11/10/06</a:t>
            </a:fld>
            <a:endParaRPr kumimoji="1" lang="ja-JP" altLang="en-US"/>
          </a:p>
        </p:txBody>
      </p:sp>
      <p:sp>
        <p:nvSpPr>
          <p:cNvPr id="4" name="フッター プレースホルダー 3"/>
          <p:cNvSpPr>
            <a:spLocks noGrp="1"/>
          </p:cNvSpPr>
          <p:nvPr>
            <p:ph type="ftr" sz="quarter" idx="2"/>
          </p:nvPr>
        </p:nvSpPr>
        <p:spPr>
          <a:xfrm>
            <a:off x="1" y="8685629"/>
            <a:ext cx="2971479" cy="45690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916" y="8685629"/>
            <a:ext cx="2971479" cy="456907"/>
          </a:xfrm>
          <a:prstGeom prst="rect">
            <a:avLst/>
          </a:prstGeom>
        </p:spPr>
        <p:txBody>
          <a:bodyPr vert="horz" lIns="91440" tIns="45720" rIns="91440" bIns="45720" rtlCol="0" anchor="b"/>
          <a:lstStyle>
            <a:lvl1pPr algn="r">
              <a:defRPr sz="1200"/>
            </a:lvl1pPr>
          </a:lstStyle>
          <a:p>
            <a:fld id="{53DF1393-EA0D-4277-A7C6-104EE4E58201}" type="slidenum">
              <a:rPr kumimoji="1" lang="ja-JP" altLang="en-US" smtClean="0"/>
              <a:t>‹#›</a:t>
            </a:fld>
            <a:endParaRPr kumimoji="1" lang="ja-JP" altLang="en-US"/>
          </a:p>
        </p:txBody>
      </p:sp>
    </p:spTree>
    <p:extLst>
      <p:ext uri="{BB962C8B-B14F-4D97-AF65-F5344CB8AC3E}">
        <p14:creationId xmlns:p14="http://schemas.microsoft.com/office/powerpoint/2010/main" val="3649582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71479" cy="45690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916" y="0"/>
            <a:ext cx="2971479" cy="456907"/>
          </a:xfrm>
          <a:prstGeom prst="rect">
            <a:avLst/>
          </a:prstGeom>
        </p:spPr>
        <p:txBody>
          <a:bodyPr vert="horz" lIns="91440" tIns="45720" rIns="91440" bIns="45720" rtlCol="0"/>
          <a:lstStyle>
            <a:lvl1pPr algn="r">
              <a:defRPr sz="1200"/>
            </a:lvl1pPr>
          </a:lstStyle>
          <a:p>
            <a:fld id="{D7133BF2-F6C3-43B1-AB9D-DF28EEAF7C8A}" type="datetimeFigureOut">
              <a:rPr kumimoji="1" lang="ja-JP" altLang="en-US" smtClean="0"/>
              <a:t>11/10/06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480" y="4343547"/>
            <a:ext cx="5487042" cy="4115093"/>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8685629"/>
            <a:ext cx="2971479" cy="45690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916" y="8685629"/>
            <a:ext cx="2971479" cy="456907"/>
          </a:xfrm>
          <a:prstGeom prst="rect">
            <a:avLst/>
          </a:prstGeom>
        </p:spPr>
        <p:txBody>
          <a:bodyPr vert="horz" lIns="91440" tIns="45720" rIns="91440" bIns="45720" rtlCol="0" anchor="b"/>
          <a:lstStyle>
            <a:lvl1pPr algn="r">
              <a:defRPr sz="1200"/>
            </a:lvl1pPr>
          </a:lstStyle>
          <a:p>
            <a:fld id="{FB5BA266-AFD0-407E-AC20-229E14C4EEC8}" type="slidenum">
              <a:rPr kumimoji="1" lang="ja-JP" altLang="en-US" smtClean="0"/>
              <a:t>‹#›</a:t>
            </a:fld>
            <a:endParaRPr kumimoji="1" lang="ja-JP" altLang="en-US"/>
          </a:p>
        </p:txBody>
      </p:sp>
    </p:spTree>
    <p:extLst>
      <p:ext uri="{BB962C8B-B14F-4D97-AF65-F5344CB8AC3E}">
        <p14:creationId xmlns:p14="http://schemas.microsoft.com/office/powerpoint/2010/main" val="260426280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B5BA266-AFD0-407E-AC20-229E14C4EEC8}" type="slidenum">
              <a:rPr kumimoji="1" lang="ja-JP" altLang="en-US" smtClean="0"/>
              <a:t>1</a:t>
            </a:fld>
            <a:endParaRPr kumimoji="1" lang="ja-JP" altLang="en-US"/>
          </a:p>
        </p:txBody>
      </p:sp>
    </p:spTree>
    <p:extLst>
      <p:ext uri="{BB962C8B-B14F-4D97-AF65-F5344CB8AC3E}">
        <p14:creationId xmlns:p14="http://schemas.microsoft.com/office/powerpoint/2010/main" val="275691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11/10/06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pPr/>
              <a:t>11/10/06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285861"/>
            <a:ext cx="7772400" cy="2314590"/>
          </a:xfrm>
        </p:spPr>
        <p:txBody>
          <a:bodyPr>
            <a:normAutofit/>
          </a:bodyPr>
          <a:lstStyle/>
          <a:p>
            <a:r>
              <a:rPr lang="ja-JP" altLang="en-US" dirty="0" smtClean="0"/>
              <a:t>コンパイラ演習</a:t>
            </a:r>
            <a:r>
              <a:rPr lang="en-US" altLang="ja-JP" dirty="0" smtClean="0"/>
              <a:t/>
            </a:r>
            <a:br>
              <a:rPr lang="en-US" altLang="ja-JP" dirty="0" smtClean="0"/>
            </a:br>
            <a:r>
              <a:rPr lang="ja-JP" altLang="en-US" dirty="0" smtClean="0"/>
              <a:t>第</a:t>
            </a:r>
            <a:r>
              <a:rPr lang="en-US" altLang="ja-JP" dirty="0" smtClean="0"/>
              <a:t> 1 </a:t>
            </a:r>
            <a:r>
              <a:rPr lang="ja-JP" altLang="en-US" dirty="0" smtClean="0"/>
              <a:t>回</a:t>
            </a:r>
            <a:r>
              <a:rPr lang="en-US" altLang="ja-JP" dirty="0" smtClean="0"/>
              <a:t/>
            </a:r>
            <a:br>
              <a:rPr lang="en-US" altLang="ja-JP" dirty="0" smtClean="0"/>
            </a:br>
            <a:r>
              <a:rPr lang="en-US" altLang="ja-JP" dirty="0" smtClean="0"/>
              <a:t>(2011/10/06)</a:t>
            </a:r>
            <a:endParaRPr kumimoji="1" lang="ja-JP" altLang="en-US" dirty="0"/>
          </a:p>
        </p:txBody>
      </p:sp>
      <p:sp>
        <p:nvSpPr>
          <p:cNvPr id="3" name="サブタイトル 2"/>
          <p:cNvSpPr>
            <a:spLocks noGrp="1"/>
          </p:cNvSpPr>
          <p:nvPr>
            <p:ph type="subTitle" idx="1"/>
          </p:nvPr>
        </p:nvSpPr>
        <p:spPr>
          <a:xfrm>
            <a:off x="1371600" y="3723246"/>
            <a:ext cx="6400800" cy="3195231"/>
          </a:xfrm>
        </p:spPr>
        <p:txBody>
          <a:bodyPr>
            <a:normAutofit fontScale="77500" lnSpcReduction="20000"/>
          </a:bodyPr>
          <a:lstStyle/>
          <a:p>
            <a:r>
              <a:rPr lang="ja-JP" altLang="en-US" dirty="0" smtClean="0">
                <a:solidFill>
                  <a:schemeClr val="tx1"/>
                </a:solidFill>
              </a:rPr>
              <a:t>中村</a:t>
            </a:r>
            <a:r>
              <a:rPr lang="en-US" altLang="ja-JP" dirty="0" smtClean="0">
                <a:solidFill>
                  <a:schemeClr val="tx1"/>
                </a:solidFill>
              </a:rPr>
              <a:t> </a:t>
            </a:r>
            <a:r>
              <a:rPr lang="ja-JP" altLang="en-US" dirty="0" smtClean="0">
                <a:solidFill>
                  <a:schemeClr val="tx1"/>
                </a:solidFill>
              </a:rPr>
              <a:t>晃一　野瀬</a:t>
            </a:r>
            <a:r>
              <a:rPr lang="en-US" altLang="ja-JP" dirty="0" smtClean="0">
                <a:solidFill>
                  <a:schemeClr val="tx1"/>
                </a:solidFill>
              </a:rPr>
              <a:t> </a:t>
            </a:r>
            <a:r>
              <a:rPr lang="ja-JP" altLang="en-US" smtClean="0">
                <a:solidFill>
                  <a:schemeClr val="tx1"/>
                </a:solidFill>
              </a:rPr>
              <a:t>貴史</a:t>
            </a:r>
            <a:r>
              <a:rPr lang="ja-JP" altLang="en-US" dirty="0" smtClean="0">
                <a:solidFill>
                  <a:schemeClr val="tx1"/>
                </a:solidFill>
              </a:rPr>
              <a:t>　前田</a:t>
            </a:r>
            <a:r>
              <a:rPr lang="en-US" altLang="ja-JP" dirty="0" smtClean="0">
                <a:solidFill>
                  <a:schemeClr val="tx1"/>
                </a:solidFill>
              </a:rPr>
              <a:t> </a:t>
            </a:r>
            <a:r>
              <a:rPr lang="ja-JP" altLang="en-US" dirty="0" smtClean="0">
                <a:solidFill>
                  <a:schemeClr val="tx1"/>
                </a:solidFill>
              </a:rPr>
              <a:t>俊行</a:t>
            </a:r>
            <a:endParaRPr lang="en-US" altLang="ja-JP" dirty="0" smtClean="0">
              <a:solidFill>
                <a:schemeClr val="tx1"/>
              </a:solidFill>
            </a:endParaRPr>
          </a:p>
          <a:p>
            <a:r>
              <a:rPr lang="ja-JP" altLang="en-US" dirty="0" smtClean="0">
                <a:solidFill>
                  <a:schemeClr val="tx1"/>
                </a:solidFill>
              </a:rPr>
              <a:t>秋山 茂樹　池尻 拓朗</a:t>
            </a:r>
            <a:endParaRPr lang="en-US" altLang="ja-JP" dirty="0" smtClean="0">
              <a:solidFill>
                <a:schemeClr val="tx1"/>
              </a:solidFill>
            </a:endParaRPr>
          </a:p>
          <a:p>
            <a:r>
              <a:rPr lang="ja-JP" altLang="en-US" dirty="0" smtClean="0">
                <a:solidFill>
                  <a:schemeClr val="tx1"/>
                </a:solidFill>
              </a:rPr>
              <a:t>鈴木 友博　渡邊 裕貴</a:t>
            </a:r>
            <a:endParaRPr lang="en-US" altLang="ja-JP" dirty="0" smtClean="0">
              <a:solidFill>
                <a:schemeClr val="tx1"/>
              </a:solidFill>
            </a:endParaRPr>
          </a:p>
          <a:p>
            <a:r>
              <a:rPr lang="ja-JP" altLang="en-US" dirty="0" smtClean="0">
                <a:solidFill>
                  <a:schemeClr val="tx1"/>
                </a:solidFill>
              </a:rPr>
              <a:t>潮田 資秀</a:t>
            </a:r>
            <a:endParaRPr lang="en-US" altLang="ja-JP" dirty="0" smtClean="0">
              <a:solidFill>
                <a:schemeClr val="tx1"/>
              </a:solidFill>
            </a:endParaRPr>
          </a:p>
          <a:p>
            <a:r>
              <a:rPr lang="ja-JP" altLang="en-US" dirty="0" smtClean="0">
                <a:solidFill>
                  <a:schemeClr val="tx1"/>
                </a:solidFill>
              </a:rPr>
              <a:t>小酒井 隆広</a:t>
            </a:r>
            <a:endParaRPr lang="en-US" altLang="ja-JP" dirty="0" smtClean="0">
              <a:solidFill>
                <a:schemeClr val="tx1"/>
              </a:solidFill>
            </a:endParaRPr>
          </a:p>
          <a:p>
            <a:r>
              <a:rPr lang="ja-JP" altLang="en-US" dirty="0" smtClean="0">
                <a:solidFill>
                  <a:schemeClr val="tx1"/>
                </a:solidFill>
              </a:rPr>
              <a:t>山下 諒蔵　佐藤 春旗</a:t>
            </a:r>
            <a:endParaRPr lang="en-US" altLang="ja-JP" dirty="0" smtClean="0">
              <a:solidFill>
                <a:schemeClr val="tx1"/>
              </a:solidFill>
            </a:endParaRPr>
          </a:p>
          <a:p>
            <a:r>
              <a:rPr lang="ja-JP" altLang="en-US" dirty="0" smtClean="0">
                <a:solidFill>
                  <a:schemeClr val="tx1"/>
                </a:solidFill>
              </a:rPr>
              <a:t>大山 恵弘　佐藤 秀明</a:t>
            </a:r>
          </a:p>
          <a:p>
            <a:r>
              <a:rPr lang="ja-JP" altLang="en-US" dirty="0" smtClean="0">
                <a:solidFill>
                  <a:schemeClr val="tx1"/>
                </a:solidFill>
              </a:rPr>
              <a:t>住井 英二郎</a:t>
            </a: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コンパイラ係の人の</a:t>
            </a:r>
            <a:r>
              <a:rPr lang="en-US" altLang="ja-JP" dirty="0" smtClean="0"/>
              <a:t/>
            </a:r>
            <a:br>
              <a:rPr lang="en-US" altLang="ja-JP" dirty="0" smtClean="0"/>
            </a:br>
            <a:r>
              <a:rPr lang="ja-JP" altLang="en-US" dirty="0" smtClean="0"/>
              <a:t>単位取得条件</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lnSpcReduction="10000"/>
          </a:bodyPr>
          <a:lstStyle/>
          <a:p>
            <a:r>
              <a:rPr kumimoji="1" lang="ja-JP" altLang="en-US" dirty="0" smtClean="0"/>
              <a:t>自作 </a:t>
            </a:r>
            <a:r>
              <a:rPr kumimoji="1" lang="en-US" altLang="ja-JP" dirty="0" smtClean="0"/>
              <a:t>CPU </a:t>
            </a:r>
            <a:r>
              <a:rPr lang="en-US" altLang="ja-JP" dirty="0" smtClean="0"/>
              <a:t>(</a:t>
            </a:r>
            <a:r>
              <a:rPr lang="ja-JP" altLang="en-US" dirty="0" smtClean="0"/>
              <a:t>またはシミュレータ</a:t>
            </a:r>
            <a:r>
              <a:rPr lang="en-US" altLang="ja-JP" dirty="0" smtClean="0"/>
              <a:t>) </a:t>
            </a:r>
            <a:r>
              <a:rPr lang="ja-JP" altLang="en-US" dirty="0" smtClean="0"/>
              <a:t>上で</a:t>
            </a:r>
            <a:r>
              <a:rPr lang="en-US" altLang="ja-JP" dirty="0" smtClean="0"/>
              <a:t/>
            </a:r>
            <a:br>
              <a:rPr lang="en-US" altLang="ja-JP" dirty="0" smtClean="0"/>
            </a:br>
            <a:r>
              <a:rPr lang="ja-JP" altLang="en-US" dirty="0" smtClean="0"/>
              <a:t>レイトレーシングプログラムが完動すること</a:t>
            </a:r>
            <a:endParaRPr lang="en-US" altLang="ja-JP" dirty="0" smtClean="0"/>
          </a:p>
          <a:p>
            <a:pPr lvl="1"/>
            <a:r>
              <a:rPr lang="en-US" altLang="ja-JP" dirty="0" err="1" smtClean="0"/>
              <a:t>MinCaml</a:t>
            </a:r>
            <a:r>
              <a:rPr lang="en-US" altLang="ja-JP" dirty="0" smtClean="0"/>
              <a:t> </a:t>
            </a:r>
            <a:r>
              <a:rPr lang="ja-JP" altLang="en-US" dirty="0" smtClean="0"/>
              <a:t>を改造する形でもよい</a:t>
            </a:r>
            <a:endParaRPr lang="en-US" altLang="ja-JP" dirty="0" smtClean="0"/>
          </a:p>
          <a:p>
            <a:pPr lvl="2">
              <a:buNone/>
            </a:pPr>
            <a:r>
              <a:rPr lang="ja-JP" altLang="en-US" dirty="0" smtClean="0"/>
              <a:t>かつ</a:t>
            </a:r>
            <a:endParaRPr lang="en-US" altLang="ja-JP" dirty="0" smtClean="0"/>
          </a:p>
          <a:p>
            <a:r>
              <a:rPr lang="ja-JP" altLang="en-US" dirty="0" smtClean="0"/>
              <a:t>共通課題を </a:t>
            </a:r>
            <a:r>
              <a:rPr lang="en-US" altLang="ja-JP" dirty="0" smtClean="0"/>
              <a:t>6 </a:t>
            </a:r>
            <a:r>
              <a:rPr lang="ja-JP" altLang="en-US" dirty="0" err="1" smtClean="0"/>
              <a:t>つ以</a:t>
            </a:r>
            <a:r>
              <a:rPr lang="ja-JP" altLang="en-US" dirty="0" smtClean="0"/>
              <a:t>上提出すること</a:t>
            </a:r>
            <a:endParaRPr lang="en-US" altLang="ja-JP" dirty="0" smtClean="0"/>
          </a:p>
          <a:p>
            <a:pPr lvl="2">
              <a:buNone/>
            </a:pPr>
            <a:r>
              <a:rPr lang="ja-JP" altLang="en-US" dirty="0" smtClean="0"/>
              <a:t>かつ</a:t>
            </a:r>
            <a:endParaRPr lang="en-US" altLang="ja-JP" dirty="0" smtClean="0"/>
          </a:p>
          <a:p>
            <a:r>
              <a:rPr lang="ja-JP" altLang="en-US" dirty="0" smtClean="0"/>
              <a:t>コンパイラ係向け課題を </a:t>
            </a:r>
            <a:r>
              <a:rPr lang="en-US" altLang="ja-JP" dirty="0" smtClean="0"/>
              <a:t>1 </a:t>
            </a:r>
            <a:r>
              <a:rPr lang="ja-JP" altLang="en-US" dirty="0" err="1" smtClean="0"/>
              <a:t>つ以</a:t>
            </a:r>
            <a:r>
              <a:rPr lang="ja-JP" altLang="en-US" dirty="0" smtClean="0"/>
              <a:t>上提出すること</a:t>
            </a:r>
            <a:endParaRPr lang="en-US" altLang="ja-JP" dirty="0" smtClean="0"/>
          </a:p>
          <a:p>
            <a:pPr lvl="2">
              <a:buNone/>
            </a:pPr>
            <a:r>
              <a:rPr lang="ja-JP" altLang="en-US" dirty="0" smtClean="0"/>
              <a:t>かつ</a:t>
            </a:r>
            <a:endParaRPr lang="en-US" altLang="ja-JP" dirty="0" smtClean="0"/>
          </a:p>
          <a:p>
            <a:r>
              <a:rPr lang="en-US" altLang="ja-JP" dirty="0" smtClean="0"/>
              <a:t>CPU</a:t>
            </a:r>
            <a:r>
              <a:rPr lang="ja-JP" altLang="en-US" dirty="0" smtClean="0"/>
              <a:t>担当教員の出す条件をクリアすること</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22129"/>
            <a:ext cx="8229600" cy="2782886"/>
          </a:xfrm>
        </p:spPr>
        <p:txBody>
          <a:bodyPr>
            <a:normAutofit/>
          </a:bodyPr>
          <a:lstStyle/>
          <a:p>
            <a:r>
              <a:rPr kumimoji="1" lang="ja-JP" altLang="en-US" dirty="0" smtClean="0"/>
              <a:t>コンパイラの概要</a:t>
            </a:r>
            <a:r>
              <a:rPr kumimoji="1" lang="en-US" altLang="ja-JP" dirty="0" smtClean="0"/>
              <a:t/>
            </a:r>
            <a:br>
              <a:rPr kumimoji="1" lang="en-US" altLang="ja-JP" dirty="0" smtClean="0"/>
            </a:b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コンパイラとは</a:t>
            </a:r>
            <a:endParaRPr kumimoji="1" lang="ja-JP" altLang="en-US" dirty="0"/>
          </a:p>
        </p:txBody>
      </p:sp>
      <p:sp>
        <p:nvSpPr>
          <p:cNvPr id="3" name="コンテンツ プレースホルダ 2"/>
          <p:cNvSpPr>
            <a:spLocks noGrp="1"/>
          </p:cNvSpPr>
          <p:nvPr>
            <p:ph idx="1"/>
          </p:nvPr>
        </p:nvSpPr>
        <p:spPr>
          <a:xfrm>
            <a:off x="457200" y="1600200"/>
            <a:ext cx="8229600" cy="4913489"/>
          </a:xfrm>
        </p:spPr>
        <p:txBody>
          <a:bodyPr>
            <a:normAutofit fontScale="92500" lnSpcReduction="10000"/>
          </a:bodyPr>
          <a:lstStyle/>
          <a:p>
            <a:r>
              <a:rPr kumimoji="1" lang="ja-JP" altLang="en-US" dirty="0" smtClean="0"/>
              <a:t>ある言語のプログラムを</a:t>
            </a:r>
            <a:r>
              <a:rPr kumimoji="1" lang="en-US" altLang="ja-JP" dirty="0" smtClean="0"/>
              <a:t/>
            </a:r>
            <a:br>
              <a:rPr kumimoji="1" lang="en-US" altLang="ja-JP" dirty="0" smtClean="0"/>
            </a:br>
            <a:r>
              <a:rPr kumimoji="1" lang="ja-JP" altLang="en-US" dirty="0" smtClean="0"/>
              <a:t>他の言語に翻訳するシステム</a:t>
            </a:r>
            <a:endParaRPr kumimoji="1" lang="en-US" altLang="ja-JP" dirty="0" smtClean="0"/>
          </a:p>
          <a:p>
            <a:pPr lvl="1"/>
            <a:r>
              <a:rPr lang="en-US" altLang="ja-JP" dirty="0" err="1" smtClean="0"/>
              <a:t>gcc</a:t>
            </a:r>
            <a:endParaRPr lang="en-US" altLang="ja-JP" dirty="0" smtClean="0"/>
          </a:p>
          <a:p>
            <a:pPr lvl="2"/>
            <a:r>
              <a:rPr lang="en-US" altLang="ja-JP" dirty="0" smtClean="0"/>
              <a:t>C </a:t>
            </a:r>
            <a:r>
              <a:rPr lang="ja-JP" altLang="en-US" dirty="0" smtClean="0"/>
              <a:t> </a:t>
            </a:r>
            <a:r>
              <a:rPr lang="en-US" altLang="ja-JP" dirty="0" smtClean="0">
                <a:sym typeface="Wingdings" pitchFamily="2" charset="2"/>
              </a:rPr>
              <a:t> </a:t>
            </a:r>
            <a:r>
              <a:rPr lang="ja-JP" altLang="en-US" dirty="0" smtClean="0">
                <a:sym typeface="Wingdings" pitchFamily="2" charset="2"/>
              </a:rPr>
              <a:t>アセンブリ</a:t>
            </a:r>
            <a:endParaRPr lang="en-US" altLang="ja-JP" dirty="0" smtClean="0">
              <a:sym typeface="Wingdings" pitchFamily="2" charset="2"/>
            </a:endParaRPr>
          </a:p>
          <a:p>
            <a:pPr lvl="1"/>
            <a:r>
              <a:rPr lang="en-US" altLang="ja-JP" dirty="0" err="1" smtClean="0">
                <a:sym typeface="Wingdings" pitchFamily="2" charset="2"/>
              </a:rPr>
              <a:t>j</a:t>
            </a:r>
            <a:r>
              <a:rPr kumimoji="1" lang="en-US" altLang="ja-JP" dirty="0" err="1" smtClean="0">
                <a:sym typeface="Wingdings" pitchFamily="2" charset="2"/>
              </a:rPr>
              <a:t>avac</a:t>
            </a:r>
            <a:endParaRPr lang="en-US" altLang="ja-JP" dirty="0" smtClean="0">
              <a:sym typeface="Wingdings" pitchFamily="2" charset="2"/>
            </a:endParaRPr>
          </a:p>
          <a:p>
            <a:pPr lvl="2"/>
            <a:r>
              <a:rPr kumimoji="1" lang="en-US" altLang="ja-JP" dirty="0" smtClean="0">
                <a:sym typeface="Wingdings" pitchFamily="2" charset="2"/>
              </a:rPr>
              <a:t>Java  JVM </a:t>
            </a:r>
            <a:r>
              <a:rPr kumimoji="1" lang="en-US" altLang="ja-JP" dirty="0" err="1" smtClean="0">
                <a:sym typeface="Wingdings" pitchFamily="2" charset="2"/>
              </a:rPr>
              <a:t>bytecode</a:t>
            </a:r>
            <a:endParaRPr kumimoji="1" lang="en-US" altLang="ja-JP" dirty="0" smtClean="0">
              <a:sym typeface="Wingdings" pitchFamily="2" charset="2"/>
            </a:endParaRPr>
          </a:p>
          <a:p>
            <a:pPr lvl="1"/>
            <a:r>
              <a:rPr lang="en-US" altLang="ja-JP" dirty="0" err="1" smtClean="0">
                <a:sym typeface="Wingdings" pitchFamily="2" charset="2"/>
              </a:rPr>
              <a:t>ocamlc</a:t>
            </a:r>
            <a:endParaRPr lang="en-US" altLang="ja-JP" dirty="0" smtClean="0">
              <a:sym typeface="Wingdings" pitchFamily="2" charset="2"/>
            </a:endParaRPr>
          </a:p>
          <a:p>
            <a:pPr lvl="2"/>
            <a:r>
              <a:rPr lang="en-US" altLang="ja-JP" dirty="0" err="1" smtClean="0">
                <a:sym typeface="Wingdings" pitchFamily="2" charset="2"/>
              </a:rPr>
              <a:t>OCaml</a:t>
            </a:r>
            <a:r>
              <a:rPr lang="en-US" altLang="ja-JP" dirty="0" smtClean="0">
                <a:sym typeface="Wingdings" pitchFamily="2" charset="2"/>
              </a:rPr>
              <a:t>  </a:t>
            </a:r>
            <a:r>
              <a:rPr lang="en-US" altLang="ja-JP" dirty="0" err="1" smtClean="0">
                <a:sym typeface="Wingdings" pitchFamily="2" charset="2"/>
              </a:rPr>
              <a:t>OCaml</a:t>
            </a:r>
            <a:r>
              <a:rPr lang="en-US" altLang="ja-JP" dirty="0" smtClean="0">
                <a:sym typeface="Wingdings" pitchFamily="2" charset="2"/>
              </a:rPr>
              <a:t> VM </a:t>
            </a:r>
            <a:r>
              <a:rPr lang="en-US" altLang="ja-JP" dirty="0" err="1" smtClean="0">
                <a:sym typeface="Wingdings" pitchFamily="2" charset="2"/>
              </a:rPr>
              <a:t>bytecode</a:t>
            </a:r>
            <a:endParaRPr lang="en-US" altLang="ja-JP" dirty="0" smtClean="0">
              <a:sym typeface="Wingdings" pitchFamily="2" charset="2"/>
            </a:endParaRPr>
          </a:p>
          <a:p>
            <a:pPr lvl="1"/>
            <a:r>
              <a:rPr lang="en-US" altLang="ja-JP" dirty="0" err="1" smtClean="0">
                <a:sym typeface="Wingdings" pitchFamily="2" charset="2"/>
              </a:rPr>
              <a:t>ocamlopt</a:t>
            </a:r>
            <a:endParaRPr lang="en-US" altLang="ja-JP" dirty="0" smtClean="0">
              <a:sym typeface="Wingdings" pitchFamily="2" charset="2"/>
            </a:endParaRPr>
          </a:p>
          <a:p>
            <a:pPr lvl="2"/>
            <a:r>
              <a:rPr lang="en-US" altLang="ja-JP" dirty="0" err="1" smtClean="0">
                <a:sym typeface="Wingdings" pitchFamily="2" charset="2"/>
              </a:rPr>
              <a:t>OCaml</a:t>
            </a:r>
            <a:r>
              <a:rPr lang="en-US" altLang="ja-JP" dirty="0" smtClean="0">
                <a:sym typeface="Wingdings" pitchFamily="2" charset="2"/>
              </a:rPr>
              <a:t>  </a:t>
            </a:r>
            <a:r>
              <a:rPr lang="ja-JP" altLang="en-US" dirty="0" smtClean="0">
                <a:sym typeface="Wingdings" pitchFamily="2" charset="2"/>
              </a:rPr>
              <a:t>アセンブリ</a:t>
            </a:r>
            <a:endParaRPr lang="en-US" altLang="ja-JP" dirty="0" smtClean="0">
              <a:sym typeface="Wingdings" pitchFamily="2" charset="2"/>
            </a:endParaRPr>
          </a:p>
          <a:p>
            <a:pPr lvl="1"/>
            <a:r>
              <a:rPr lang="en-US" altLang="ja-JP" dirty="0" smtClean="0">
                <a:sym typeface="Wingdings" pitchFamily="2" charset="2"/>
              </a:rPr>
              <a:t>e</a:t>
            </a:r>
            <a:r>
              <a:rPr kumimoji="1" lang="en-US" altLang="ja-JP" dirty="0" smtClean="0">
                <a:sym typeface="Wingdings" pitchFamily="2" charset="2"/>
              </a:rPr>
              <a:t>tc.</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コンパイルの例</a:t>
            </a:r>
            <a:endParaRPr kumimoji="1" lang="ja-JP" altLang="en-US" dirty="0"/>
          </a:p>
        </p:txBody>
      </p:sp>
      <p:sp>
        <p:nvSpPr>
          <p:cNvPr id="4" name="Text Box 4"/>
          <p:cNvSpPr txBox="1">
            <a:spLocks noChangeArrowheads="1"/>
          </p:cNvSpPr>
          <p:nvPr/>
        </p:nvSpPr>
        <p:spPr bwMode="auto">
          <a:xfrm>
            <a:off x="365125" y="3128963"/>
            <a:ext cx="3898900" cy="2114550"/>
          </a:xfrm>
          <a:prstGeom prst="rect">
            <a:avLst/>
          </a:prstGeom>
          <a:noFill/>
          <a:ln w="12700">
            <a:solidFill>
              <a:schemeClr val="tx1"/>
            </a:solidFill>
            <a:miter lim="800000"/>
            <a:headEnd/>
            <a:tailEnd/>
          </a:ln>
        </p:spPr>
        <p:txBody>
          <a:bodyPr wrap="none">
            <a:spAutoFit/>
          </a:bodyPr>
          <a:lstStyle/>
          <a:p>
            <a:r>
              <a:rPr lang="en-US" altLang="ja-JP" sz="2200" b="1" dirty="0">
                <a:latin typeface="Courier New" pitchFamily="49" charset="0"/>
              </a:rPr>
              <a:t>let </a:t>
            </a:r>
            <a:r>
              <a:rPr lang="en-US" altLang="ja-JP" sz="2200" b="1" dirty="0" err="1">
                <a:latin typeface="Courier New" pitchFamily="49" charset="0"/>
              </a:rPr>
              <a:t>rec</a:t>
            </a:r>
            <a:r>
              <a:rPr lang="en-US" altLang="ja-JP" sz="2200" b="1" dirty="0">
                <a:latin typeface="Courier New" pitchFamily="49" charset="0"/>
              </a:rPr>
              <a:t> </a:t>
            </a:r>
            <a:r>
              <a:rPr lang="en-US" altLang="ja-JP" sz="2200" b="1" dirty="0" err="1">
                <a:latin typeface="Courier New" pitchFamily="49" charset="0"/>
              </a:rPr>
              <a:t>gcd</a:t>
            </a:r>
            <a:r>
              <a:rPr lang="en-US" altLang="ja-JP" sz="2200" b="1" dirty="0">
                <a:latin typeface="Courier New" pitchFamily="49" charset="0"/>
              </a:rPr>
              <a:t> m n =</a:t>
            </a:r>
          </a:p>
          <a:p>
            <a:r>
              <a:rPr lang="en-US" altLang="ja-JP" sz="2200" b="1" dirty="0">
                <a:latin typeface="Courier New" pitchFamily="49" charset="0"/>
              </a:rPr>
              <a:t>  if m = 0 then n else</a:t>
            </a:r>
          </a:p>
          <a:p>
            <a:r>
              <a:rPr lang="en-US" altLang="ja-JP" sz="2200" b="1" dirty="0">
                <a:latin typeface="Courier New" pitchFamily="49" charset="0"/>
              </a:rPr>
              <a:t>  if m &lt;= n then</a:t>
            </a:r>
          </a:p>
          <a:p>
            <a:r>
              <a:rPr lang="en-US" altLang="ja-JP" sz="2200" b="1" dirty="0">
                <a:latin typeface="Courier New" pitchFamily="49" charset="0"/>
              </a:rPr>
              <a:t>    </a:t>
            </a:r>
            <a:r>
              <a:rPr lang="en-US" altLang="ja-JP" sz="2200" b="1" dirty="0" err="1">
                <a:latin typeface="Courier New" pitchFamily="49" charset="0"/>
              </a:rPr>
              <a:t>gcd</a:t>
            </a:r>
            <a:r>
              <a:rPr lang="en-US" altLang="ja-JP" sz="2200" b="1" dirty="0">
                <a:latin typeface="Courier New" pitchFamily="49" charset="0"/>
              </a:rPr>
              <a:t> m (n - m)</a:t>
            </a:r>
          </a:p>
          <a:p>
            <a:r>
              <a:rPr lang="en-US" altLang="ja-JP" sz="2200" b="1" dirty="0">
                <a:latin typeface="Courier New" pitchFamily="49" charset="0"/>
              </a:rPr>
              <a:t>  else</a:t>
            </a:r>
          </a:p>
          <a:p>
            <a:r>
              <a:rPr lang="en-US" altLang="ja-JP" sz="2200" b="1" dirty="0">
                <a:latin typeface="Courier New" pitchFamily="49" charset="0"/>
              </a:rPr>
              <a:t>    </a:t>
            </a:r>
            <a:r>
              <a:rPr lang="en-US" altLang="ja-JP" sz="2200" b="1" dirty="0" err="1">
                <a:latin typeface="Courier New" pitchFamily="49" charset="0"/>
              </a:rPr>
              <a:t>gcd</a:t>
            </a:r>
            <a:r>
              <a:rPr lang="en-US" altLang="ja-JP" sz="2200" b="1" dirty="0">
                <a:latin typeface="Courier New" pitchFamily="49" charset="0"/>
              </a:rPr>
              <a:t> n (m - n)</a:t>
            </a:r>
          </a:p>
        </p:txBody>
      </p:sp>
      <p:sp>
        <p:nvSpPr>
          <p:cNvPr id="5" name="Text Box 6"/>
          <p:cNvSpPr txBox="1">
            <a:spLocks noChangeArrowheads="1"/>
          </p:cNvSpPr>
          <p:nvPr/>
        </p:nvSpPr>
        <p:spPr bwMode="auto">
          <a:xfrm>
            <a:off x="5508625" y="1873250"/>
            <a:ext cx="3252788" cy="4738688"/>
          </a:xfrm>
          <a:prstGeom prst="rect">
            <a:avLst/>
          </a:prstGeom>
          <a:noFill/>
          <a:ln w="12700">
            <a:solidFill>
              <a:schemeClr val="tx1"/>
            </a:solidFill>
            <a:miter lim="800000"/>
            <a:headEnd/>
            <a:tailEnd/>
          </a:ln>
        </p:spPr>
        <p:txBody>
          <a:bodyPr wrap="none">
            <a:spAutoFit/>
          </a:bodyPr>
          <a:lstStyle/>
          <a:p>
            <a:pPr>
              <a:lnSpc>
                <a:spcPct val="90000"/>
              </a:lnSpc>
            </a:pPr>
            <a:r>
              <a:rPr lang="en-US" altLang="ja-JP" sz="1600" b="1" dirty="0">
                <a:latin typeface="Courier New" pitchFamily="49" charset="0"/>
              </a:rPr>
              <a:t>.section    ".text"</a:t>
            </a:r>
          </a:p>
          <a:p>
            <a:pPr>
              <a:lnSpc>
                <a:spcPct val="90000"/>
              </a:lnSpc>
            </a:pPr>
            <a:r>
              <a:rPr lang="en-US" altLang="ja-JP" sz="1600" b="1" dirty="0">
                <a:latin typeface="Courier New" pitchFamily="49" charset="0"/>
              </a:rPr>
              <a:t>gcd.7:</a:t>
            </a:r>
          </a:p>
          <a:p>
            <a:pPr>
              <a:lnSpc>
                <a:spcPct val="90000"/>
              </a:lnSpc>
            </a:pPr>
            <a:r>
              <a:rPr lang="en-US" altLang="ja-JP" sz="1600" b="1" dirty="0">
                <a:latin typeface="Courier New" pitchFamily="49" charset="0"/>
              </a:rPr>
              <a:t>    </a:t>
            </a:r>
            <a:r>
              <a:rPr lang="en-US" altLang="ja-JP" sz="1600" b="1" dirty="0" err="1">
                <a:latin typeface="Courier New" pitchFamily="49" charset="0"/>
              </a:rPr>
              <a:t>cmp</a:t>
            </a:r>
            <a:r>
              <a:rPr lang="en-US" altLang="ja-JP" sz="1600" b="1" dirty="0">
                <a:latin typeface="Courier New" pitchFamily="49" charset="0"/>
              </a:rPr>
              <a:t>     %i2, 0</a:t>
            </a:r>
          </a:p>
          <a:p>
            <a:pPr>
              <a:lnSpc>
                <a:spcPct val="90000"/>
              </a:lnSpc>
            </a:pPr>
            <a:r>
              <a:rPr lang="en-US" altLang="ja-JP" sz="1600" b="1" dirty="0">
                <a:latin typeface="Courier New" pitchFamily="49" charset="0"/>
              </a:rPr>
              <a:t>    </a:t>
            </a:r>
            <a:r>
              <a:rPr lang="en-US" altLang="ja-JP" sz="1600" b="1" dirty="0" err="1">
                <a:latin typeface="Courier New" pitchFamily="49" charset="0"/>
              </a:rPr>
              <a:t>bne</a:t>
            </a:r>
            <a:r>
              <a:rPr lang="en-US" altLang="ja-JP" sz="1600" b="1" dirty="0">
                <a:latin typeface="Courier New" pitchFamily="49" charset="0"/>
              </a:rPr>
              <a:t>     be_else.17</a:t>
            </a:r>
          </a:p>
          <a:p>
            <a:pPr>
              <a:lnSpc>
                <a:spcPct val="90000"/>
              </a:lnSpc>
            </a:pPr>
            <a:r>
              <a:rPr lang="en-US" altLang="ja-JP" sz="1600" b="1" dirty="0">
                <a:latin typeface="Courier New" pitchFamily="49" charset="0"/>
              </a:rPr>
              <a:t>    </a:t>
            </a:r>
            <a:r>
              <a:rPr lang="en-US" altLang="ja-JP" sz="1600" b="1" dirty="0" err="1">
                <a:latin typeface="Courier New" pitchFamily="49" charset="0"/>
              </a:rPr>
              <a:t>nop</a:t>
            </a:r>
            <a:endParaRPr lang="en-US" altLang="ja-JP" sz="1600" b="1" dirty="0">
              <a:latin typeface="Courier New" pitchFamily="49" charset="0"/>
            </a:endParaRPr>
          </a:p>
          <a:p>
            <a:pPr>
              <a:lnSpc>
                <a:spcPct val="90000"/>
              </a:lnSpc>
            </a:pPr>
            <a:r>
              <a:rPr lang="en-US" altLang="ja-JP" sz="1600" b="1" dirty="0">
                <a:latin typeface="Courier New" pitchFamily="49" charset="0"/>
              </a:rPr>
              <a:t>    </a:t>
            </a:r>
            <a:r>
              <a:rPr lang="en-US" altLang="ja-JP" sz="1600" b="1" dirty="0" err="1">
                <a:latin typeface="Courier New" pitchFamily="49" charset="0"/>
              </a:rPr>
              <a:t>mov</a:t>
            </a:r>
            <a:r>
              <a:rPr lang="en-US" altLang="ja-JP" sz="1600" b="1" dirty="0">
                <a:latin typeface="Courier New" pitchFamily="49" charset="0"/>
              </a:rPr>
              <a:t>     %i3, %i2</a:t>
            </a:r>
          </a:p>
          <a:p>
            <a:pPr>
              <a:lnSpc>
                <a:spcPct val="90000"/>
              </a:lnSpc>
            </a:pPr>
            <a:r>
              <a:rPr lang="en-US" altLang="ja-JP" sz="1600" b="1" dirty="0">
                <a:latin typeface="Courier New" pitchFamily="49" charset="0"/>
              </a:rPr>
              <a:t>    </a:t>
            </a:r>
            <a:r>
              <a:rPr lang="en-US" altLang="ja-JP" sz="1600" b="1" dirty="0" err="1">
                <a:latin typeface="Courier New" pitchFamily="49" charset="0"/>
              </a:rPr>
              <a:t>retl</a:t>
            </a:r>
            <a:endParaRPr lang="en-US" altLang="ja-JP" sz="1600" b="1" dirty="0">
              <a:latin typeface="Courier New" pitchFamily="49" charset="0"/>
            </a:endParaRPr>
          </a:p>
          <a:p>
            <a:pPr>
              <a:lnSpc>
                <a:spcPct val="90000"/>
              </a:lnSpc>
            </a:pPr>
            <a:r>
              <a:rPr lang="en-US" altLang="ja-JP" sz="1600" b="1" dirty="0">
                <a:latin typeface="Courier New" pitchFamily="49" charset="0"/>
              </a:rPr>
              <a:t>    </a:t>
            </a:r>
            <a:r>
              <a:rPr lang="en-US" altLang="ja-JP" sz="1600" b="1" dirty="0" err="1">
                <a:latin typeface="Courier New" pitchFamily="49" charset="0"/>
              </a:rPr>
              <a:t>nop</a:t>
            </a:r>
            <a:endParaRPr lang="en-US" altLang="ja-JP" sz="1600" b="1" dirty="0">
              <a:latin typeface="Courier New" pitchFamily="49" charset="0"/>
            </a:endParaRPr>
          </a:p>
          <a:p>
            <a:pPr>
              <a:lnSpc>
                <a:spcPct val="90000"/>
              </a:lnSpc>
            </a:pPr>
            <a:r>
              <a:rPr lang="en-US" altLang="ja-JP" sz="1600" b="1" dirty="0">
                <a:latin typeface="Courier New" pitchFamily="49" charset="0"/>
              </a:rPr>
              <a:t>be_else.17:</a:t>
            </a:r>
          </a:p>
          <a:p>
            <a:pPr>
              <a:lnSpc>
                <a:spcPct val="90000"/>
              </a:lnSpc>
            </a:pPr>
            <a:r>
              <a:rPr lang="en-US" altLang="ja-JP" sz="1600" b="1" dirty="0">
                <a:latin typeface="Courier New" pitchFamily="49" charset="0"/>
              </a:rPr>
              <a:t>    </a:t>
            </a:r>
            <a:r>
              <a:rPr lang="en-US" altLang="ja-JP" sz="1600" b="1" dirty="0" err="1">
                <a:latin typeface="Courier New" pitchFamily="49" charset="0"/>
              </a:rPr>
              <a:t>cmp</a:t>
            </a:r>
            <a:r>
              <a:rPr lang="en-US" altLang="ja-JP" sz="1600" b="1" dirty="0">
                <a:latin typeface="Courier New" pitchFamily="49" charset="0"/>
              </a:rPr>
              <a:t>     %i2, %i3</a:t>
            </a:r>
          </a:p>
          <a:p>
            <a:pPr>
              <a:lnSpc>
                <a:spcPct val="90000"/>
              </a:lnSpc>
            </a:pPr>
            <a:r>
              <a:rPr lang="en-US" altLang="ja-JP" sz="1600" b="1" dirty="0">
                <a:latin typeface="Courier New" pitchFamily="49" charset="0"/>
              </a:rPr>
              <a:t>    </a:t>
            </a:r>
            <a:r>
              <a:rPr lang="en-US" altLang="ja-JP" sz="1600" b="1" dirty="0" err="1">
                <a:latin typeface="Courier New" pitchFamily="49" charset="0"/>
              </a:rPr>
              <a:t>bg</a:t>
            </a:r>
            <a:r>
              <a:rPr lang="en-US" altLang="ja-JP" sz="1600" b="1" dirty="0">
                <a:latin typeface="Courier New" pitchFamily="49" charset="0"/>
              </a:rPr>
              <a:t>      ble_else.18</a:t>
            </a:r>
          </a:p>
          <a:p>
            <a:pPr>
              <a:lnSpc>
                <a:spcPct val="90000"/>
              </a:lnSpc>
            </a:pPr>
            <a:r>
              <a:rPr lang="en-US" altLang="ja-JP" sz="1600" b="1" dirty="0">
                <a:latin typeface="Courier New" pitchFamily="49" charset="0"/>
              </a:rPr>
              <a:t>    </a:t>
            </a:r>
            <a:r>
              <a:rPr lang="en-US" altLang="ja-JP" sz="1600" b="1" dirty="0" err="1">
                <a:latin typeface="Courier New" pitchFamily="49" charset="0"/>
              </a:rPr>
              <a:t>nop</a:t>
            </a:r>
            <a:endParaRPr lang="en-US" altLang="ja-JP" sz="1600" b="1" dirty="0">
              <a:latin typeface="Courier New" pitchFamily="49" charset="0"/>
            </a:endParaRPr>
          </a:p>
          <a:p>
            <a:pPr>
              <a:lnSpc>
                <a:spcPct val="90000"/>
              </a:lnSpc>
            </a:pPr>
            <a:r>
              <a:rPr lang="en-US" altLang="ja-JP" sz="1600" b="1" dirty="0">
                <a:latin typeface="Courier New" pitchFamily="49" charset="0"/>
              </a:rPr>
              <a:t>    sub     %i3, %i2, %i3</a:t>
            </a:r>
          </a:p>
          <a:p>
            <a:pPr>
              <a:lnSpc>
                <a:spcPct val="90000"/>
              </a:lnSpc>
            </a:pPr>
            <a:r>
              <a:rPr lang="en-US" altLang="ja-JP" sz="1600" b="1" dirty="0">
                <a:latin typeface="Courier New" pitchFamily="49" charset="0"/>
              </a:rPr>
              <a:t>    b       gcd.7</a:t>
            </a:r>
          </a:p>
          <a:p>
            <a:pPr>
              <a:lnSpc>
                <a:spcPct val="90000"/>
              </a:lnSpc>
            </a:pPr>
            <a:r>
              <a:rPr lang="en-US" altLang="ja-JP" sz="1600" b="1" dirty="0">
                <a:latin typeface="Courier New" pitchFamily="49" charset="0"/>
              </a:rPr>
              <a:t>    </a:t>
            </a:r>
            <a:r>
              <a:rPr lang="en-US" altLang="ja-JP" sz="1600" b="1" dirty="0" err="1">
                <a:latin typeface="Courier New" pitchFamily="49" charset="0"/>
              </a:rPr>
              <a:t>nop</a:t>
            </a:r>
            <a:endParaRPr lang="en-US" altLang="ja-JP" sz="1600" b="1" dirty="0">
              <a:latin typeface="Courier New" pitchFamily="49" charset="0"/>
            </a:endParaRPr>
          </a:p>
          <a:p>
            <a:pPr>
              <a:lnSpc>
                <a:spcPct val="90000"/>
              </a:lnSpc>
            </a:pPr>
            <a:r>
              <a:rPr lang="en-US" altLang="ja-JP" sz="1600" b="1" dirty="0">
                <a:latin typeface="Courier New" pitchFamily="49" charset="0"/>
              </a:rPr>
              <a:t>ble_else.18:</a:t>
            </a:r>
          </a:p>
          <a:p>
            <a:pPr>
              <a:lnSpc>
                <a:spcPct val="90000"/>
              </a:lnSpc>
            </a:pPr>
            <a:r>
              <a:rPr lang="en-US" altLang="ja-JP" sz="1600" b="1" dirty="0">
                <a:latin typeface="Courier New" pitchFamily="49" charset="0"/>
              </a:rPr>
              <a:t>    sub     %i2, %i3, %o5</a:t>
            </a:r>
          </a:p>
          <a:p>
            <a:pPr>
              <a:lnSpc>
                <a:spcPct val="90000"/>
              </a:lnSpc>
            </a:pPr>
            <a:r>
              <a:rPr lang="en-US" altLang="ja-JP" sz="1600" b="1" dirty="0">
                <a:latin typeface="Courier New" pitchFamily="49" charset="0"/>
              </a:rPr>
              <a:t>    </a:t>
            </a:r>
            <a:r>
              <a:rPr lang="en-US" altLang="ja-JP" sz="1600" b="1" dirty="0" err="1">
                <a:latin typeface="Courier New" pitchFamily="49" charset="0"/>
              </a:rPr>
              <a:t>mov</a:t>
            </a:r>
            <a:r>
              <a:rPr lang="en-US" altLang="ja-JP" sz="1600" b="1" dirty="0">
                <a:latin typeface="Courier New" pitchFamily="49" charset="0"/>
              </a:rPr>
              <a:t>     %i3, %i2</a:t>
            </a:r>
          </a:p>
          <a:p>
            <a:pPr>
              <a:lnSpc>
                <a:spcPct val="90000"/>
              </a:lnSpc>
            </a:pPr>
            <a:r>
              <a:rPr lang="en-US" altLang="ja-JP" sz="1600" b="1" dirty="0">
                <a:latin typeface="Courier New" pitchFamily="49" charset="0"/>
              </a:rPr>
              <a:t>    </a:t>
            </a:r>
            <a:r>
              <a:rPr lang="en-US" altLang="ja-JP" sz="1600" b="1" dirty="0" err="1">
                <a:latin typeface="Courier New" pitchFamily="49" charset="0"/>
              </a:rPr>
              <a:t>mov</a:t>
            </a:r>
            <a:r>
              <a:rPr lang="en-US" altLang="ja-JP" sz="1600" b="1" dirty="0">
                <a:latin typeface="Courier New" pitchFamily="49" charset="0"/>
              </a:rPr>
              <a:t>     %o5, %i3</a:t>
            </a:r>
          </a:p>
          <a:p>
            <a:pPr>
              <a:lnSpc>
                <a:spcPct val="90000"/>
              </a:lnSpc>
            </a:pPr>
            <a:r>
              <a:rPr lang="en-US" altLang="ja-JP" sz="1600" b="1" dirty="0">
                <a:latin typeface="Courier New" pitchFamily="49" charset="0"/>
              </a:rPr>
              <a:t>    b       gcd.7</a:t>
            </a:r>
          </a:p>
          <a:p>
            <a:pPr>
              <a:lnSpc>
                <a:spcPct val="90000"/>
              </a:lnSpc>
            </a:pPr>
            <a:r>
              <a:rPr lang="en-US" altLang="ja-JP" sz="1600" b="1" dirty="0">
                <a:latin typeface="Courier New" pitchFamily="49" charset="0"/>
              </a:rPr>
              <a:t>    </a:t>
            </a:r>
            <a:r>
              <a:rPr lang="en-US" altLang="ja-JP" sz="1600" b="1" dirty="0" err="1">
                <a:latin typeface="Courier New" pitchFamily="49" charset="0"/>
              </a:rPr>
              <a:t>nop</a:t>
            </a:r>
            <a:endParaRPr lang="en-US" altLang="ja-JP" sz="1600" b="1" dirty="0">
              <a:latin typeface="Courier New" pitchFamily="49" charset="0"/>
            </a:endParaRPr>
          </a:p>
        </p:txBody>
      </p:sp>
      <p:sp>
        <p:nvSpPr>
          <p:cNvPr id="6" name="Text Box 5"/>
          <p:cNvSpPr txBox="1">
            <a:spLocks noChangeArrowheads="1"/>
          </p:cNvSpPr>
          <p:nvPr/>
        </p:nvSpPr>
        <p:spPr bwMode="auto">
          <a:xfrm>
            <a:off x="1441627" y="2505429"/>
            <a:ext cx="1763712" cy="4699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spAutoFit/>
          </a:bodyPr>
          <a:lstStyle/>
          <a:p>
            <a:r>
              <a:rPr lang="ja-JP" altLang="en-US" sz="2400" dirty="0">
                <a:latin typeface="Courier New" pitchFamily="49" charset="0"/>
              </a:rPr>
              <a:t>ソースコード</a:t>
            </a:r>
          </a:p>
        </p:txBody>
      </p:sp>
      <p:sp>
        <p:nvSpPr>
          <p:cNvPr id="7" name="Text Box 7"/>
          <p:cNvSpPr txBox="1">
            <a:spLocks noChangeArrowheads="1"/>
          </p:cNvSpPr>
          <p:nvPr/>
        </p:nvSpPr>
        <p:spPr bwMode="auto">
          <a:xfrm>
            <a:off x="6023328" y="1294873"/>
            <a:ext cx="2263775" cy="4699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r>
              <a:rPr lang="ja-JP" altLang="en-US" sz="2400" dirty="0">
                <a:latin typeface="Courier New" pitchFamily="49" charset="0"/>
              </a:rPr>
              <a:t>アセンブリコード</a:t>
            </a:r>
          </a:p>
        </p:txBody>
      </p:sp>
      <p:sp>
        <p:nvSpPr>
          <p:cNvPr id="8" name="右矢印 7"/>
          <p:cNvSpPr/>
          <p:nvPr/>
        </p:nvSpPr>
        <p:spPr>
          <a:xfrm>
            <a:off x="4380089" y="3793067"/>
            <a:ext cx="1038578" cy="654755"/>
          </a:xfrm>
          <a:prstGeom prst="righ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4882447" y="2726269"/>
            <a:ext cx="4154311" cy="2540000"/>
          </a:xfrm>
          <a:prstGeom prst="round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9" name="角丸四角形 8"/>
          <p:cNvSpPr/>
          <p:nvPr/>
        </p:nvSpPr>
        <p:spPr>
          <a:xfrm>
            <a:off x="101597" y="2731913"/>
            <a:ext cx="3973689" cy="254000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コンパイラの難しいところ</a:t>
            </a:r>
            <a:endParaRPr kumimoji="1" lang="ja-JP" altLang="en-US" dirty="0"/>
          </a:p>
        </p:txBody>
      </p:sp>
      <p:sp>
        <p:nvSpPr>
          <p:cNvPr id="3" name="テキスト プレースホルダ 2"/>
          <p:cNvSpPr>
            <a:spLocks noGrp="1"/>
          </p:cNvSpPr>
          <p:nvPr>
            <p:ph type="body" idx="1"/>
          </p:nvPr>
        </p:nvSpPr>
        <p:spPr>
          <a:xfrm>
            <a:off x="457200" y="1535113"/>
            <a:ext cx="8235244" cy="639762"/>
          </a:xfrm>
        </p:spPr>
        <p:txBody>
          <a:bodyPr>
            <a:normAutofit/>
          </a:bodyPr>
          <a:lstStyle/>
          <a:p>
            <a:r>
              <a:rPr kumimoji="1" lang="ja-JP" altLang="en-US" sz="3200" dirty="0" smtClean="0"/>
              <a:t>言語間のギャップが大きい</a:t>
            </a:r>
            <a:endParaRPr kumimoji="1" lang="ja-JP" altLang="en-US" sz="3200" dirty="0"/>
          </a:p>
        </p:txBody>
      </p:sp>
      <p:sp>
        <p:nvSpPr>
          <p:cNvPr id="4" name="コンテンツ プレースホルダ 3"/>
          <p:cNvSpPr>
            <a:spLocks noGrp="1"/>
          </p:cNvSpPr>
          <p:nvPr>
            <p:ph sz="half" idx="2"/>
          </p:nvPr>
        </p:nvSpPr>
        <p:spPr>
          <a:xfrm>
            <a:off x="152397" y="3025424"/>
            <a:ext cx="4040188" cy="2088443"/>
          </a:xfrm>
        </p:spPr>
        <p:txBody>
          <a:bodyPr>
            <a:normAutofit/>
          </a:bodyPr>
          <a:lstStyle/>
          <a:p>
            <a:r>
              <a:rPr kumimoji="1" lang="ja-JP" altLang="en-US" sz="3600" dirty="0" smtClean="0"/>
              <a:t>変数</a:t>
            </a:r>
            <a:endParaRPr kumimoji="1" lang="en-US" altLang="ja-JP" sz="3600" dirty="0" smtClean="0"/>
          </a:p>
          <a:p>
            <a:r>
              <a:rPr lang="ja-JP" altLang="en-US" sz="3600" dirty="0" smtClean="0"/>
              <a:t>関数・クロージャ</a:t>
            </a:r>
            <a:endParaRPr lang="en-US" altLang="ja-JP" sz="3600" dirty="0" smtClean="0"/>
          </a:p>
          <a:p>
            <a:r>
              <a:rPr kumimoji="1" lang="ja-JP" altLang="en-US" sz="3600" dirty="0" smtClean="0"/>
              <a:t>式・文</a:t>
            </a:r>
            <a:endParaRPr kumimoji="1" lang="ja-JP" altLang="en-US" sz="3600" dirty="0"/>
          </a:p>
        </p:txBody>
      </p:sp>
      <p:sp>
        <p:nvSpPr>
          <p:cNvPr id="6" name="コンテンツ プレースホルダ 5"/>
          <p:cNvSpPr>
            <a:spLocks noGrp="1"/>
          </p:cNvSpPr>
          <p:nvPr>
            <p:ph sz="quarter" idx="4"/>
          </p:nvPr>
        </p:nvSpPr>
        <p:spPr>
          <a:xfrm>
            <a:off x="4859516" y="3025424"/>
            <a:ext cx="4363508" cy="2111020"/>
          </a:xfrm>
        </p:spPr>
        <p:txBody>
          <a:bodyPr>
            <a:normAutofit/>
          </a:bodyPr>
          <a:lstStyle/>
          <a:p>
            <a:r>
              <a:rPr kumimoji="1" lang="ja-JP" altLang="en-US" sz="3600" dirty="0" smtClean="0"/>
              <a:t>レジスタ・メモリ</a:t>
            </a:r>
            <a:endParaRPr kumimoji="1" lang="en-US" altLang="ja-JP" sz="3600" dirty="0" smtClean="0"/>
          </a:p>
          <a:p>
            <a:r>
              <a:rPr kumimoji="1" lang="ja-JP" altLang="en-US" sz="3600" dirty="0" smtClean="0"/>
              <a:t>ジャンプ・条件分岐</a:t>
            </a:r>
            <a:endParaRPr kumimoji="1" lang="en-US" altLang="ja-JP" sz="3600" dirty="0" smtClean="0"/>
          </a:p>
          <a:p>
            <a:r>
              <a:rPr lang="en-US" altLang="ja-JP" sz="3600" dirty="0" smtClean="0"/>
              <a:t>CPU</a:t>
            </a:r>
            <a:r>
              <a:rPr lang="ja-JP" altLang="en-US" sz="3600" dirty="0" smtClean="0"/>
              <a:t>命令</a:t>
            </a:r>
            <a:endParaRPr kumimoji="1" lang="en-US" altLang="ja-JP" sz="3600" dirty="0" smtClean="0"/>
          </a:p>
        </p:txBody>
      </p:sp>
      <p:sp>
        <p:nvSpPr>
          <p:cNvPr id="7" name="Text Box 5"/>
          <p:cNvSpPr txBox="1">
            <a:spLocks noChangeArrowheads="1"/>
          </p:cNvSpPr>
          <p:nvPr/>
        </p:nvSpPr>
        <p:spPr bwMode="auto">
          <a:xfrm>
            <a:off x="1136824" y="2471562"/>
            <a:ext cx="1763712" cy="4699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spAutoFit/>
          </a:bodyPr>
          <a:lstStyle/>
          <a:p>
            <a:r>
              <a:rPr lang="ja-JP" altLang="en-US" sz="2400" dirty="0">
                <a:latin typeface="Courier New" pitchFamily="49" charset="0"/>
              </a:rPr>
              <a:t>ソースコード</a:t>
            </a:r>
          </a:p>
        </p:txBody>
      </p:sp>
      <p:sp>
        <p:nvSpPr>
          <p:cNvPr id="8" name="Text Box 7"/>
          <p:cNvSpPr txBox="1">
            <a:spLocks noChangeArrowheads="1"/>
          </p:cNvSpPr>
          <p:nvPr/>
        </p:nvSpPr>
        <p:spPr bwMode="auto">
          <a:xfrm>
            <a:off x="5628219" y="2457628"/>
            <a:ext cx="2263775" cy="4699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r>
              <a:rPr lang="ja-JP" altLang="en-US" sz="2400" dirty="0">
                <a:latin typeface="Courier New" pitchFamily="49" charset="0"/>
              </a:rPr>
              <a:t>アセンブリコード</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39170"/>
            <a:ext cx="8229600" cy="1143000"/>
          </a:xfrm>
        </p:spPr>
        <p:txBody>
          <a:bodyPr/>
          <a:lstStyle/>
          <a:p>
            <a:r>
              <a:rPr kumimoji="1" lang="ja-JP" altLang="en-US" dirty="0" smtClean="0"/>
              <a:t>解決法</a:t>
            </a:r>
            <a:r>
              <a:rPr kumimoji="1" lang="en-US" altLang="ja-JP" dirty="0" smtClean="0"/>
              <a:t>: </a:t>
            </a:r>
            <a:r>
              <a:rPr kumimoji="1" lang="ja-JP" altLang="en-US" dirty="0" smtClean="0"/>
              <a:t>ちょっとずつ変換する</a:t>
            </a:r>
            <a:endParaRPr kumimoji="1" lang="ja-JP" altLang="en-US" dirty="0"/>
          </a:p>
        </p:txBody>
      </p:sp>
      <p:sp>
        <p:nvSpPr>
          <p:cNvPr id="16" name="角丸四角形 15"/>
          <p:cNvSpPr/>
          <p:nvPr/>
        </p:nvSpPr>
        <p:spPr>
          <a:xfrm>
            <a:off x="5492046" y="1902179"/>
            <a:ext cx="3448756" cy="1873956"/>
          </a:xfrm>
          <a:prstGeom prst="roundRect">
            <a:avLst/>
          </a:prstGeom>
          <a:noFill/>
          <a:ln>
            <a:solidFill>
              <a:srgbClr val="92D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7" name="Text Box 5"/>
          <p:cNvSpPr txBox="1">
            <a:spLocks noChangeArrowheads="1"/>
          </p:cNvSpPr>
          <p:nvPr/>
        </p:nvSpPr>
        <p:spPr bwMode="auto">
          <a:xfrm>
            <a:off x="6188607" y="1619250"/>
            <a:ext cx="1600118" cy="46166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spAutoFit/>
          </a:bodyPr>
          <a:lstStyle/>
          <a:p>
            <a:r>
              <a:rPr lang="ja-JP" altLang="en-US" sz="2400" dirty="0" smtClean="0">
                <a:latin typeface="Courier New" pitchFamily="49" charset="0"/>
              </a:rPr>
              <a:t>中間言語</a:t>
            </a:r>
            <a:r>
              <a:rPr lang="en-US" altLang="ja-JP" sz="2400" dirty="0" smtClean="0">
                <a:latin typeface="Courier New" pitchFamily="49" charset="0"/>
              </a:rPr>
              <a:t>1</a:t>
            </a:r>
            <a:endParaRPr lang="ja-JP" altLang="en-US" sz="2400" dirty="0">
              <a:latin typeface="Courier New" pitchFamily="49" charset="0"/>
            </a:endParaRPr>
          </a:p>
        </p:txBody>
      </p:sp>
      <p:sp>
        <p:nvSpPr>
          <p:cNvPr id="18" name="コンテンツ プレースホルダ 3"/>
          <p:cNvSpPr>
            <a:spLocks noGrp="1"/>
          </p:cNvSpPr>
          <p:nvPr>
            <p:ph sz="half" idx="4294967295"/>
          </p:nvPr>
        </p:nvSpPr>
        <p:spPr>
          <a:xfrm>
            <a:off x="5542846" y="2127956"/>
            <a:ext cx="3488267" cy="1580445"/>
          </a:xfrm>
          <a:prstGeom prst="rect">
            <a:avLst/>
          </a:prstGeom>
        </p:spPr>
        <p:txBody>
          <a:bodyPr>
            <a:normAutofit/>
          </a:bodyPr>
          <a:lstStyle/>
          <a:p>
            <a:r>
              <a:rPr kumimoji="1" lang="ja-JP" altLang="en-US" sz="2800" dirty="0" smtClean="0"/>
              <a:t>変数</a:t>
            </a:r>
            <a:endParaRPr kumimoji="1" lang="en-US" altLang="ja-JP" sz="2800" dirty="0" smtClean="0"/>
          </a:p>
          <a:p>
            <a:r>
              <a:rPr kumimoji="1" lang="ja-JP" altLang="en-US" sz="2800" dirty="0" smtClean="0"/>
              <a:t>ジャンプ・条件分岐</a:t>
            </a:r>
            <a:endParaRPr kumimoji="1" lang="en-US" altLang="ja-JP" sz="2800" dirty="0" smtClean="0"/>
          </a:p>
          <a:p>
            <a:r>
              <a:rPr kumimoji="1" lang="ja-JP" altLang="en-US" sz="2800" dirty="0" smtClean="0"/>
              <a:t>式・文</a:t>
            </a:r>
            <a:endParaRPr kumimoji="1" lang="ja-JP" altLang="en-US" sz="2800" dirty="0"/>
          </a:p>
        </p:txBody>
      </p:sp>
      <p:sp>
        <p:nvSpPr>
          <p:cNvPr id="25" name="角丸四角形 24"/>
          <p:cNvSpPr/>
          <p:nvPr/>
        </p:nvSpPr>
        <p:spPr>
          <a:xfrm>
            <a:off x="5429957" y="4538135"/>
            <a:ext cx="3448756" cy="1873956"/>
          </a:xfrm>
          <a:prstGeom prst="roundRect">
            <a:avLst/>
          </a:prstGeom>
          <a:noFill/>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6" name="Text Box 5"/>
          <p:cNvSpPr txBox="1">
            <a:spLocks noChangeArrowheads="1"/>
          </p:cNvSpPr>
          <p:nvPr/>
        </p:nvSpPr>
        <p:spPr bwMode="auto">
          <a:xfrm>
            <a:off x="6126518" y="4255206"/>
            <a:ext cx="1511952" cy="461665"/>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r>
              <a:rPr lang="ja-JP" altLang="en-US" sz="2400" dirty="0" smtClean="0">
                <a:latin typeface="Courier New" pitchFamily="49" charset="0"/>
              </a:rPr>
              <a:t>アセンブリ</a:t>
            </a:r>
            <a:endParaRPr lang="ja-JP" altLang="en-US" sz="2400" dirty="0">
              <a:latin typeface="Courier New" pitchFamily="49" charset="0"/>
            </a:endParaRPr>
          </a:p>
        </p:txBody>
      </p:sp>
      <p:sp>
        <p:nvSpPr>
          <p:cNvPr id="27" name="コンテンツ プレースホルダ 3"/>
          <p:cNvSpPr>
            <a:spLocks noGrp="1"/>
          </p:cNvSpPr>
          <p:nvPr>
            <p:ph sz="half" idx="4294967295"/>
          </p:nvPr>
        </p:nvSpPr>
        <p:spPr>
          <a:xfrm>
            <a:off x="5480757" y="4763912"/>
            <a:ext cx="3488267" cy="1580445"/>
          </a:xfrm>
          <a:prstGeom prst="rect">
            <a:avLst/>
          </a:prstGeom>
        </p:spPr>
        <p:txBody>
          <a:bodyPr>
            <a:normAutofit/>
          </a:bodyPr>
          <a:lstStyle/>
          <a:p>
            <a:r>
              <a:rPr kumimoji="1" lang="ja-JP" altLang="en-US" sz="2800" dirty="0" smtClean="0"/>
              <a:t>レジスタ・メモリ</a:t>
            </a:r>
            <a:endParaRPr kumimoji="1" lang="en-US" altLang="ja-JP" sz="2800" dirty="0" smtClean="0"/>
          </a:p>
          <a:p>
            <a:r>
              <a:rPr kumimoji="1" lang="ja-JP" altLang="en-US" sz="2800" dirty="0" smtClean="0"/>
              <a:t>ジャンプ・条件分岐</a:t>
            </a:r>
            <a:endParaRPr kumimoji="1" lang="en-US" altLang="ja-JP" sz="2800" dirty="0" smtClean="0"/>
          </a:p>
          <a:p>
            <a:r>
              <a:rPr kumimoji="1" lang="en-US" altLang="ja-JP" sz="2800" dirty="0" smtClean="0"/>
              <a:t>CPU</a:t>
            </a:r>
            <a:r>
              <a:rPr kumimoji="1" lang="ja-JP" altLang="en-US" sz="2800" dirty="0" smtClean="0"/>
              <a:t>命令</a:t>
            </a:r>
            <a:endParaRPr kumimoji="1" lang="ja-JP" altLang="en-US" sz="2800" dirty="0"/>
          </a:p>
        </p:txBody>
      </p:sp>
      <p:sp>
        <p:nvSpPr>
          <p:cNvPr id="28" name="角丸四角形 27"/>
          <p:cNvSpPr/>
          <p:nvPr/>
        </p:nvSpPr>
        <p:spPr>
          <a:xfrm>
            <a:off x="801512" y="1873957"/>
            <a:ext cx="3448756" cy="1873956"/>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9" name="Text Box 5"/>
          <p:cNvSpPr txBox="1">
            <a:spLocks noChangeArrowheads="1"/>
          </p:cNvSpPr>
          <p:nvPr/>
        </p:nvSpPr>
        <p:spPr bwMode="auto">
          <a:xfrm>
            <a:off x="1498073" y="1591028"/>
            <a:ext cx="1763712" cy="4699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spAutoFit/>
          </a:bodyPr>
          <a:lstStyle/>
          <a:p>
            <a:r>
              <a:rPr lang="ja-JP" altLang="en-US" sz="2400" dirty="0">
                <a:latin typeface="Courier New" pitchFamily="49" charset="0"/>
              </a:rPr>
              <a:t>ソースコード</a:t>
            </a:r>
          </a:p>
        </p:txBody>
      </p:sp>
      <p:sp>
        <p:nvSpPr>
          <p:cNvPr id="30" name="コンテンツ プレースホルダ 3"/>
          <p:cNvSpPr>
            <a:spLocks noGrp="1"/>
          </p:cNvSpPr>
          <p:nvPr>
            <p:ph sz="half" idx="4294967295"/>
          </p:nvPr>
        </p:nvSpPr>
        <p:spPr>
          <a:xfrm>
            <a:off x="852312" y="2099734"/>
            <a:ext cx="3488267" cy="1580445"/>
          </a:xfrm>
          <a:prstGeom prst="rect">
            <a:avLst/>
          </a:prstGeom>
        </p:spPr>
        <p:txBody>
          <a:bodyPr>
            <a:normAutofit/>
          </a:bodyPr>
          <a:lstStyle/>
          <a:p>
            <a:r>
              <a:rPr kumimoji="1" lang="ja-JP" altLang="en-US" sz="2800" dirty="0" smtClean="0"/>
              <a:t>変数</a:t>
            </a:r>
            <a:endParaRPr kumimoji="1" lang="en-US" altLang="ja-JP" sz="2800" dirty="0" smtClean="0"/>
          </a:p>
          <a:p>
            <a:r>
              <a:rPr kumimoji="1" lang="ja-JP" altLang="en-US" sz="2800" dirty="0" smtClean="0"/>
              <a:t>関数・クロージャ</a:t>
            </a:r>
            <a:endParaRPr kumimoji="1" lang="en-US" altLang="ja-JP" sz="2800" dirty="0" smtClean="0"/>
          </a:p>
          <a:p>
            <a:r>
              <a:rPr kumimoji="1" lang="ja-JP" altLang="en-US" sz="2800" dirty="0" smtClean="0"/>
              <a:t>式・文</a:t>
            </a:r>
            <a:endParaRPr kumimoji="1" lang="ja-JP" altLang="en-US" sz="2800" dirty="0"/>
          </a:p>
        </p:txBody>
      </p:sp>
      <p:sp>
        <p:nvSpPr>
          <p:cNvPr id="31" name="角丸四角形 30"/>
          <p:cNvSpPr/>
          <p:nvPr/>
        </p:nvSpPr>
        <p:spPr>
          <a:xfrm>
            <a:off x="728135" y="4622801"/>
            <a:ext cx="3448756" cy="1873956"/>
          </a:xfrm>
          <a:prstGeom prst="roundRect">
            <a:avLst/>
          </a:prstGeom>
          <a:noFill/>
          <a:ln>
            <a:solidFill>
              <a:srgbClr val="FFC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2" name="Text Box 5"/>
          <p:cNvSpPr txBox="1">
            <a:spLocks noChangeArrowheads="1"/>
          </p:cNvSpPr>
          <p:nvPr/>
        </p:nvSpPr>
        <p:spPr bwMode="auto">
          <a:xfrm>
            <a:off x="1424696" y="4339872"/>
            <a:ext cx="1600118" cy="461665"/>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spAutoFit/>
          </a:bodyPr>
          <a:lstStyle/>
          <a:p>
            <a:r>
              <a:rPr lang="ja-JP" altLang="en-US" sz="2400" dirty="0" smtClean="0">
                <a:latin typeface="Courier New" pitchFamily="49" charset="0"/>
              </a:rPr>
              <a:t>中間言語</a:t>
            </a:r>
            <a:r>
              <a:rPr lang="en-US" altLang="ja-JP" sz="2400" dirty="0" smtClean="0">
                <a:latin typeface="Courier New" pitchFamily="49" charset="0"/>
              </a:rPr>
              <a:t>2</a:t>
            </a:r>
            <a:endParaRPr lang="ja-JP" altLang="en-US" sz="2400" dirty="0">
              <a:latin typeface="Courier New" pitchFamily="49" charset="0"/>
            </a:endParaRPr>
          </a:p>
        </p:txBody>
      </p:sp>
      <p:sp>
        <p:nvSpPr>
          <p:cNvPr id="33" name="コンテンツ プレースホルダ 3"/>
          <p:cNvSpPr>
            <a:spLocks noGrp="1"/>
          </p:cNvSpPr>
          <p:nvPr>
            <p:ph sz="half" idx="4294967295"/>
          </p:nvPr>
        </p:nvSpPr>
        <p:spPr>
          <a:xfrm>
            <a:off x="778935" y="4848578"/>
            <a:ext cx="3488267" cy="1580445"/>
          </a:xfrm>
          <a:prstGeom prst="rect">
            <a:avLst/>
          </a:prstGeom>
        </p:spPr>
        <p:txBody>
          <a:bodyPr>
            <a:normAutofit/>
          </a:bodyPr>
          <a:lstStyle/>
          <a:p>
            <a:r>
              <a:rPr kumimoji="1" lang="ja-JP" altLang="en-US" sz="2800" dirty="0" smtClean="0"/>
              <a:t>変数</a:t>
            </a:r>
            <a:endParaRPr kumimoji="1" lang="en-US" altLang="ja-JP" sz="2800" dirty="0" smtClean="0"/>
          </a:p>
          <a:p>
            <a:r>
              <a:rPr kumimoji="1" lang="ja-JP" altLang="en-US" sz="2800" dirty="0" smtClean="0"/>
              <a:t>ジャンプ・条件分岐</a:t>
            </a:r>
            <a:endParaRPr kumimoji="1" lang="en-US" altLang="ja-JP" sz="2800" dirty="0" smtClean="0"/>
          </a:p>
          <a:p>
            <a:r>
              <a:rPr kumimoji="1" lang="en-US" altLang="ja-JP" sz="2800" dirty="0" smtClean="0"/>
              <a:t>CPU</a:t>
            </a:r>
            <a:r>
              <a:rPr kumimoji="1" lang="ja-JP" altLang="en-US" sz="2800" dirty="0" smtClean="0"/>
              <a:t>命令</a:t>
            </a:r>
            <a:endParaRPr kumimoji="1" lang="ja-JP" altLang="en-US" sz="2800" dirty="0"/>
          </a:p>
        </p:txBody>
      </p:sp>
      <p:sp>
        <p:nvSpPr>
          <p:cNvPr id="34" name="フリーフォーム 33"/>
          <p:cNvSpPr/>
          <p:nvPr/>
        </p:nvSpPr>
        <p:spPr>
          <a:xfrm>
            <a:off x="4255913" y="2718196"/>
            <a:ext cx="1241778" cy="129515"/>
          </a:xfrm>
          <a:custGeom>
            <a:avLst/>
            <a:gdLst>
              <a:gd name="connsiteX0" fmla="*/ 0 w 1241778"/>
              <a:gd name="connsiteY0" fmla="*/ 70162 h 129515"/>
              <a:gd name="connsiteX1" fmla="*/ 33867 w 1241778"/>
              <a:gd name="connsiteY1" fmla="*/ 47584 h 129515"/>
              <a:gd name="connsiteX2" fmla="*/ 67733 w 1241778"/>
              <a:gd name="connsiteY2" fmla="*/ 36295 h 129515"/>
              <a:gd name="connsiteX3" fmla="*/ 316089 w 1241778"/>
              <a:gd name="connsiteY3" fmla="*/ 2429 h 129515"/>
              <a:gd name="connsiteX4" fmla="*/ 711200 w 1241778"/>
              <a:gd name="connsiteY4" fmla="*/ 25006 h 129515"/>
              <a:gd name="connsiteX5" fmla="*/ 812800 w 1241778"/>
              <a:gd name="connsiteY5" fmla="*/ 47584 h 129515"/>
              <a:gd name="connsiteX6" fmla="*/ 846667 w 1241778"/>
              <a:gd name="connsiteY6" fmla="*/ 58873 h 129515"/>
              <a:gd name="connsiteX7" fmla="*/ 982133 w 1241778"/>
              <a:gd name="connsiteY7" fmla="*/ 92740 h 129515"/>
              <a:gd name="connsiteX8" fmla="*/ 1027289 w 1241778"/>
              <a:gd name="connsiteY8" fmla="*/ 104029 h 129515"/>
              <a:gd name="connsiteX9" fmla="*/ 1061156 w 1241778"/>
              <a:gd name="connsiteY9" fmla="*/ 115318 h 129515"/>
              <a:gd name="connsiteX10" fmla="*/ 1241778 w 1241778"/>
              <a:gd name="connsiteY10" fmla="*/ 126606 h 12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778" h="129515">
                <a:moveTo>
                  <a:pt x="0" y="70162"/>
                </a:moveTo>
                <a:cubicBezTo>
                  <a:pt x="11289" y="62636"/>
                  <a:pt x="21732" y="53652"/>
                  <a:pt x="33867" y="47584"/>
                </a:cubicBezTo>
                <a:cubicBezTo>
                  <a:pt x="44510" y="42262"/>
                  <a:pt x="56138" y="38971"/>
                  <a:pt x="67733" y="36295"/>
                </a:cubicBezTo>
                <a:cubicBezTo>
                  <a:pt x="192217" y="7568"/>
                  <a:pt x="181153" y="13674"/>
                  <a:pt x="316089" y="2429"/>
                </a:cubicBezTo>
                <a:cubicBezTo>
                  <a:pt x="526610" y="9948"/>
                  <a:pt x="561161" y="0"/>
                  <a:pt x="711200" y="25006"/>
                </a:cubicBezTo>
                <a:cubicBezTo>
                  <a:pt x="739131" y="29661"/>
                  <a:pt x="784388" y="39466"/>
                  <a:pt x="812800" y="47584"/>
                </a:cubicBezTo>
                <a:cubicBezTo>
                  <a:pt x="824242" y="50853"/>
                  <a:pt x="835187" y="55742"/>
                  <a:pt x="846667" y="58873"/>
                </a:cubicBezTo>
                <a:cubicBezTo>
                  <a:pt x="891572" y="71120"/>
                  <a:pt x="936978" y="81451"/>
                  <a:pt x="982133" y="92740"/>
                </a:cubicBezTo>
                <a:lnTo>
                  <a:pt x="1027289" y="104029"/>
                </a:lnTo>
                <a:cubicBezTo>
                  <a:pt x="1038833" y="106915"/>
                  <a:pt x="1049418" y="113362"/>
                  <a:pt x="1061156" y="115318"/>
                </a:cubicBezTo>
                <a:cubicBezTo>
                  <a:pt x="1146339" y="129515"/>
                  <a:pt x="1161609" y="126606"/>
                  <a:pt x="1241778" y="126606"/>
                </a:cubicBezTo>
              </a:path>
            </a:pathLst>
          </a:custGeom>
          <a:ln w="63500">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フリーフォーム 34"/>
          <p:cNvSpPr/>
          <p:nvPr/>
        </p:nvSpPr>
        <p:spPr>
          <a:xfrm>
            <a:off x="3533424" y="3635025"/>
            <a:ext cx="2009422" cy="970844"/>
          </a:xfrm>
          <a:custGeom>
            <a:avLst/>
            <a:gdLst>
              <a:gd name="connsiteX0" fmla="*/ 2009422 w 2009422"/>
              <a:gd name="connsiteY0" fmla="*/ 0 h 970844"/>
              <a:gd name="connsiteX1" fmla="*/ 1975556 w 2009422"/>
              <a:gd name="connsiteY1" fmla="*/ 22577 h 970844"/>
              <a:gd name="connsiteX2" fmla="*/ 1941689 w 2009422"/>
              <a:gd name="connsiteY2" fmla="*/ 56444 h 970844"/>
              <a:gd name="connsiteX3" fmla="*/ 1885245 w 2009422"/>
              <a:gd name="connsiteY3" fmla="*/ 79022 h 970844"/>
              <a:gd name="connsiteX4" fmla="*/ 1817511 w 2009422"/>
              <a:gd name="connsiteY4" fmla="*/ 101600 h 970844"/>
              <a:gd name="connsiteX5" fmla="*/ 1749778 w 2009422"/>
              <a:gd name="connsiteY5" fmla="*/ 124177 h 970844"/>
              <a:gd name="connsiteX6" fmla="*/ 1670756 w 2009422"/>
              <a:gd name="connsiteY6" fmla="*/ 158044 h 970844"/>
              <a:gd name="connsiteX7" fmla="*/ 1557867 w 2009422"/>
              <a:gd name="connsiteY7" fmla="*/ 180622 h 970844"/>
              <a:gd name="connsiteX8" fmla="*/ 1490133 w 2009422"/>
              <a:gd name="connsiteY8" fmla="*/ 203200 h 970844"/>
              <a:gd name="connsiteX9" fmla="*/ 1422400 w 2009422"/>
              <a:gd name="connsiteY9" fmla="*/ 214489 h 970844"/>
              <a:gd name="connsiteX10" fmla="*/ 1332089 w 2009422"/>
              <a:gd name="connsiteY10" fmla="*/ 237066 h 970844"/>
              <a:gd name="connsiteX11" fmla="*/ 1253067 w 2009422"/>
              <a:gd name="connsiteY11" fmla="*/ 259644 h 970844"/>
              <a:gd name="connsiteX12" fmla="*/ 1174045 w 2009422"/>
              <a:gd name="connsiteY12" fmla="*/ 270933 h 970844"/>
              <a:gd name="connsiteX13" fmla="*/ 1117600 w 2009422"/>
              <a:gd name="connsiteY13" fmla="*/ 293511 h 970844"/>
              <a:gd name="connsiteX14" fmla="*/ 790222 w 2009422"/>
              <a:gd name="connsiteY14" fmla="*/ 316089 h 970844"/>
              <a:gd name="connsiteX15" fmla="*/ 688622 w 2009422"/>
              <a:gd name="connsiteY15" fmla="*/ 338666 h 970844"/>
              <a:gd name="connsiteX16" fmla="*/ 598311 w 2009422"/>
              <a:gd name="connsiteY16" fmla="*/ 372533 h 970844"/>
              <a:gd name="connsiteX17" fmla="*/ 496711 w 2009422"/>
              <a:gd name="connsiteY17" fmla="*/ 462844 h 970844"/>
              <a:gd name="connsiteX18" fmla="*/ 462845 w 2009422"/>
              <a:gd name="connsiteY18" fmla="*/ 474133 h 970844"/>
              <a:gd name="connsiteX19" fmla="*/ 428978 w 2009422"/>
              <a:gd name="connsiteY19" fmla="*/ 508000 h 970844"/>
              <a:gd name="connsiteX20" fmla="*/ 406400 w 2009422"/>
              <a:gd name="connsiteY20" fmla="*/ 541866 h 970844"/>
              <a:gd name="connsiteX21" fmla="*/ 282222 w 2009422"/>
              <a:gd name="connsiteY21" fmla="*/ 666044 h 970844"/>
              <a:gd name="connsiteX22" fmla="*/ 248356 w 2009422"/>
              <a:gd name="connsiteY22" fmla="*/ 699911 h 970844"/>
              <a:gd name="connsiteX23" fmla="*/ 191911 w 2009422"/>
              <a:gd name="connsiteY23" fmla="*/ 745066 h 970844"/>
              <a:gd name="connsiteX24" fmla="*/ 158045 w 2009422"/>
              <a:gd name="connsiteY24" fmla="*/ 790222 h 970844"/>
              <a:gd name="connsiteX25" fmla="*/ 135467 w 2009422"/>
              <a:gd name="connsiteY25" fmla="*/ 824089 h 970844"/>
              <a:gd name="connsiteX26" fmla="*/ 101600 w 2009422"/>
              <a:gd name="connsiteY26" fmla="*/ 846666 h 970844"/>
              <a:gd name="connsiteX27" fmla="*/ 45156 w 2009422"/>
              <a:gd name="connsiteY27" fmla="*/ 925689 h 970844"/>
              <a:gd name="connsiteX28" fmla="*/ 0 w 2009422"/>
              <a:gd name="connsiteY28" fmla="*/ 970844 h 97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009422" h="970844">
                <a:moveTo>
                  <a:pt x="2009422" y="0"/>
                </a:moveTo>
                <a:cubicBezTo>
                  <a:pt x="1998133" y="7526"/>
                  <a:pt x="1985979" y="13891"/>
                  <a:pt x="1975556" y="22577"/>
                </a:cubicBezTo>
                <a:cubicBezTo>
                  <a:pt x="1963291" y="32798"/>
                  <a:pt x="1955227" y="47982"/>
                  <a:pt x="1941689" y="56444"/>
                </a:cubicBezTo>
                <a:cubicBezTo>
                  <a:pt x="1924505" y="67184"/>
                  <a:pt x="1904289" y="72097"/>
                  <a:pt x="1885245" y="79022"/>
                </a:cubicBezTo>
                <a:cubicBezTo>
                  <a:pt x="1862879" y="87155"/>
                  <a:pt x="1840089" y="94074"/>
                  <a:pt x="1817511" y="101600"/>
                </a:cubicBezTo>
                <a:lnTo>
                  <a:pt x="1749778" y="124177"/>
                </a:lnTo>
                <a:cubicBezTo>
                  <a:pt x="1673761" y="149514"/>
                  <a:pt x="1734883" y="143245"/>
                  <a:pt x="1670756" y="158044"/>
                </a:cubicBezTo>
                <a:cubicBezTo>
                  <a:pt x="1633364" y="166673"/>
                  <a:pt x="1594273" y="168487"/>
                  <a:pt x="1557867" y="180622"/>
                </a:cubicBezTo>
                <a:cubicBezTo>
                  <a:pt x="1535289" y="188148"/>
                  <a:pt x="1513222" y="197428"/>
                  <a:pt x="1490133" y="203200"/>
                </a:cubicBezTo>
                <a:cubicBezTo>
                  <a:pt x="1467927" y="208751"/>
                  <a:pt x="1444781" y="209693"/>
                  <a:pt x="1422400" y="214489"/>
                </a:cubicBezTo>
                <a:cubicBezTo>
                  <a:pt x="1392059" y="220991"/>
                  <a:pt x="1362193" y="229540"/>
                  <a:pt x="1332089" y="237066"/>
                </a:cubicBezTo>
                <a:cubicBezTo>
                  <a:pt x="1267601" y="253187"/>
                  <a:pt x="1330500" y="245565"/>
                  <a:pt x="1253067" y="259644"/>
                </a:cubicBezTo>
                <a:cubicBezTo>
                  <a:pt x="1226888" y="264404"/>
                  <a:pt x="1200386" y="267170"/>
                  <a:pt x="1174045" y="270933"/>
                </a:cubicBezTo>
                <a:cubicBezTo>
                  <a:pt x="1155230" y="278459"/>
                  <a:pt x="1137471" y="289537"/>
                  <a:pt x="1117600" y="293511"/>
                </a:cubicBezTo>
                <a:cubicBezTo>
                  <a:pt x="1058415" y="305348"/>
                  <a:pt x="805933" y="315262"/>
                  <a:pt x="790222" y="316089"/>
                </a:cubicBezTo>
                <a:cubicBezTo>
                  <a:pt x="667996" y="336459"/>
                  <a:pt x="766431" y="316434"/>
                  <a:pt x="688622" y="338666"/>
                </a:cubicBezTo>
                <a:cubicBezTo>
                  <a:pt x="633064" y="354540"/>
                  <a:pt x="650920" y="342470"/>
                  <a:pt x="598311" y="372533"/>
                </a:cubicBezTo>
                <a:cubicBezTo>
                  <a:pt x="551310" y="399391"/>
                  <a:pt x="542427" y="417128"/>
                  <a:pt x="496711" y="462844"/>
                </a:cubicBezTo>
                <a:cubicBezTo>
                  <a:pt x="488297" y="471258"/>
                  <a:pt x="474134" y="470370"/>
                  <a:pt x="462845" y="474133"/>
                </a:cubicBezTo>
                <a:cubicBezTo>
                  <a:pt x="451556" y="485422"/>
                  <a:pt x="439199" y="495735"/>
                  <a:pt x="428978" y="508000"/>
                </a:cubicBezTo>
                <a:cubicBezTo>
                  <a:pt x="420292" y="518423"/>
                  <a:pt x="415632" y="531924"/>
                  <a:pt x="406400" y="541866"/>
                </a:cubicBezTo>
                <a:cubicBezTo>
                  <a:pt x="366568" y="584762"/>
                  <a:pt x="323615" y="624651"/>
                  <a:pt x="282222" y="666044"/>
                </a:cubicBezTo>
                <a:lnTo>
                  <a:pt x="248356" y="699911"/>
                </a:lnTo>
                <a:cubicBezTo>
                  <a:pt x="231319" y="716949"/>
                  <a:pt x="208949" y="728028"/>
                  <a:pt x="191911" y="745066"/>
                </a:cubicBezTo>
                <a:cubicBezTo>
                  <a:pt x="178607" y="758370"/>
                  <a:pt x="168981" y="774912"/>
                  <a:pt x="158045" y="790222"/>
                </a:cubicBezTo>
                <a:cubicBezTo>
                  <a:pt x="150159" y="801263"/>
                  <a:pt x="145061" y="814495"/>
                  <a:pt x="135467" y="824089"/>
                </a:cubicBezTo>
                <a:cubicBezTo>
                  <a:pt x="125873" y="833683"/>
                  <a:pt x="112889" y="839140"/>
                  <a:pt x="101600" y="846666"/>
                </a:cubicBezTo>
                <a:cubicBezTo>
                  <a:pt x="48399" y="926467"/>
                  <a:pt x="115155" y="827690"/>
                  <a:pt x="45156" y="925689"/>
                </a:cubicBezTo>
                <a:cubicBezTo>
                  <a:pt x="14885" y="968069"/>
                  <a:pt x="36590" y="952549"/>
                  <a:pt x="0" y="970844"/>
                </a:cubicBezTo>
              </a:path>
            </a:pathLst>
          </a:custGeom>
          <a:ln w="635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フリーフォーム 35"/>
          <p:cNvSpPr/>
          <p:nvPr/>
        </p:nvSpPr>
        <p:spPr>
          <a:xfrm>
            <a:off x="4176891" y="5361312"/>
            <a:ext cx="1253066" cy="138642"/>
          </a:xfrm>
          <a:custGeom>
            <a:avLst/>
            <a:gdLst>
              <a:gd name="connsiteX0" fmla="*/ 0 w 1253066"/>
              <a:gd name="connsiteY0" fmla="*/ 113802 h 138642"/>
              <a:gd name="connsiteX1" fmla="*/ 440266 w 1253066"/>
              <a:gd name="connsiteY1" fmla="*/ 125090 h 138642"/>
              <a:gd name="connsiteX2" fmla="*/ 575733 w 1253066"/>
              <a:gd name="connsiteY2" fmla="*/ 136379 h 138642"/>
              <a:gd name="connsiteX3" fmla="*/ 666044 w 1253066"/>
              <a:gd name="connsiteY3" fmla="*/ 113802 h 138642"/>
              <a:gd name="connsiteX4" fmla="*/ 767644 w 1253066"/>
              <a:gd name="connsiteY4" fmla="*/ 79935 h 138642"/>
              <a:gd name="connsiteX5" fmla="*/ 801511 w 1253066"/>
              <a:gd name="connsiteY5" fmla="*/ 57357 h 138642"/>
              <a:gd name="connsiteX6" fmla="*/ 880533 w 1253066"/>
              <a:gd name="connsiteY6" fmla="*/ 46068 h 138642"/>
              <a:gd name="connsiteX7" fmla="*/ 982133 w 1253066"/>
              <a:gd name="connsiteY7" fmla="*/ 23490 h 138642"/>
              <a:gd name="connsiteX8" fmla="*/ 1016000 w 1253066"/>
              <a:gd name="connsiteY8" fmla="*/ 12202 h 138642"/>
              <a:gd name="connsiteX9" fmla="*/ 1140178 w 1253066"/>
              <a:gd name="connsiteY9" fmla="*/ 913 h 138642"/>
              <a:gd name="connsiteX10" fmla="*/ 1207911 w 1253066"/>
              <a:gd name="connsiteY10" fmla="*/ 12202 h 138642"/>
              <a:gd name="connsiteX11" fmla="*/ 1241778 w 1253066"/>
              <a:gd name="connsiteY11" fmla="*/ 913 h 138642"/>
              <a:gd name="connsiteX12" fmla="*/ 1253066 w 1253066"/>
              <a:gd name="connsiteY12" fmla="*/ 913 h 138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3066" h="138642">
                <a:moveTo>
                  <a:pt x="0" y="113802"/>
                </a:moveTo>
                <a:lnTo>
                  <a:pt x="440266" y="125090"/>
                </a:lnTo>
                <a:cubicBezTo>
                  <a:pt x="485543" y="126866"/>
                  <a:pt x="530477" y="138642"/>
                  <a:pt x="575733" y="136379"/>
                </a:cubicBezTo>
                <a:cubicBezTo>
                  <a:pt x="606724" y="134830"/>
                  <a:pt x="635940" y="121328"/>
                  <a:pt x="666044" y="113802"/>
                </a:cubicBezTo>
                <a:cubicBezTo>
                  <a:pt x="666053" y="113800"/>
                  <a:pt x="750706" y="85581"/>
                  <a:pt x="767644" y="79935"/>
                </a:cubicBezTo>
                <a:cubicBezTo>
                  <a:pt x="780515" y="75644"/>
                  <a:pt x="788516" y="61256"/>
                  <a:pt x="801511" y="57357"/>
                </a:cubicBezTo>
                <a:cubicBezTo>
                  <a:pt x="826997" y="49711"/>
                  <a:pt x="854381" y="50972"/>
                  <a:pt x="880533" y="46068"/>
                </a:cubicBezTo>
                <a:cubicBezTo>
                  <a:pt x="914632" y="39674"/>
                  <a:pt x="948476" y="31904"/>
                  <a:pt x="982133" y="23490"/>
                </a:cubicBezTo>
                <a:cubicBezTo>
                  <a:pt x="993677" y="20604"/>
                  <a:pt x="1004220" y="13885"/>
                  <a:pt x="1016000" y="12202"/>
                </a:cubicBezTo>
                <a:cubicBezTo>
                  <a:pt x="1057146" y="6324"/>
                  <a:pt x="1098785" y="4676"/>
                  <a:pt x="1140178" y="913"/>
                </a:cubicBezTo>
                <a:cubicBezTo>
                  <a:pt x="1162756" y="4676"/>
                  <a:pt x="1185022" y="12202"/>
                  <a:pt x="1207911" y="12202"/>
                </a:cubicBezTo>
                <a:cubicBezTo>
                  <a:pt x="1219811" y="12202"/>
                  <a:pt x="1230234" y="3799"/>
                  <a:pt x="1241778" y="913"/>
                </a:cubicBezTo>
                <a:cubicBezTo>
                  <a:pt x="1245428" y="0"/>
                  <a:pt x="1249303" y="913"/>
                  <a:pt x="1253066" y="913"/>
                </a:cubicBezTo>
              </a:path>
            </a:pathLst>
          </a:custGeom>
          <a:ln w="635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380091" y="2054580"/>
            <a:ext cx="1183337" cy="646331"/>
          </a:xfrm>
          <a:prstGeom prst="rect">
            <a:avLst/>
          </a:prstGeom>
          <a:noFill/>
        </p:spPr>
        <p:txBody>
          <a:bodyPr wrap="none" rtlCol="0">
            <a:spAutoFit/>
          </a:bodyPr>
          <a:lstStyle/>
          <a:p>
            <a:r>
              <a:rPr kumimoji="1" lang="ja-JP" altLang="en-US" dirty="0" smtClean="0"/>
              <a:t>クロージャ</a:t>
            </a:r>
            <a:endParaRPr kumimoji="1" lang="en-US" altLang="ja-JP" dirty="0" smtClean="0"/>
          </a:p>
          <a:p>
            <a:r>
              <a:rPr kumimoji="1" lang="ja-JP" altLang="en-US" dirty="0" smtClean="0"/>
              <a:t>変換</a:t>
            </a:r>
            <a:endParaRPr kumimoji="1" lang="ja-JP" altLang="en-US" dirty="0"/>
          </a:p>
        </p:txBody>
      </p:sp>
      <p:sp>
        <p:nvSpPr>
          <p:cNvPr id="38" name="テキスト ボックス 37"/>
          <p:cNvSpPr txBox="1"/>
          <p:nvPr/>
        </p:nvSpPr>
        <p:spPr>
          <a:xfrm>
            <a:off x="4013202" y="3956758"/>
            <a:ext cx="1829347" cy="646331"/>
          </a:xfrm>
          <a:prstGeom prst="rect">
            <a:avLst/>
          </a:prstGeom>
          <a:noFill/>
        </p:spPr>
        <p:txBody>
          <a:bodyPr wrap="none" rtlCol="0">
            <a:spAutoFit/>
          </a:bodyPr>
          <a:lstStyle/>
          <a:p>
            <a:r>
              <a:rPr kumimoji="1" lang="ja-JP" altLang="en-US" dirty="0" smtClean="0"/>
              <a:t>仮想マシンコード</a:t>
            </a:r>
            <a:endParaRPr kumimoji="1" lang="en-US" altLang="ja-JP" dirty="0" smtClean="0"/>
          </a:p>
          <a:p>
            <a:r>
              <a:rPr lang="ja-JP" altLang="en-US" dirty="0" smtClean="0"/>
              <a:t>生成</a:t>
            </a:r>
            <a:endParaRPr kumimoji="1" lang="ja-JP" altLang="en-US" dirty="0"/>
          </a:p>
        </p:txBody>
      </p:sp>
      <p:sp>
        <p:nvSpPr>
          <p:cNvPr id="39" name="テキスト ボックス 38"/>
          <p:cNvSpPr txBox="1"/>
          <p:nvPr/>
        </p:nvSpPr>
        <p:spPr>
          <a:xfrm>
            <a:off x="4233335" y="5508980"/>
            <a:ext cx="973343" cy="646331"/>
          </a:xfrm>
          <a:prstGeom prst="rect">
            <a:avLst/>
          </a:prstGeom>
          <a:noFill/>
        </p:spPr>
        <p:txBody>
          <a:bodyPr wrap="none" rtlCol="0">
            <a:spAutoFit/>
          </a:bodyPr>
          <a:lstStyle/>
          <a:p>
            <a:r>
              <a:rPr kumimoji="1" lang="ja-JP" altLang="en-US" dirty="0" smtClean="0"/>
              <a:t>レジスタ</a:t>
            </a:r>
            <a:endParaRPr kumimoji="1" lang="en-US" altLang="ja-JP" dirty="0" smtClean="0"/>
          </a:p>
          <a:p>
            <a:r>
              <a:rPr lang="ja-JP" altLang="en-US" dirty="0" smtClean="0"/>
              <a:t>割当て</a:t>
            </a:r>
            <a:endParaRPr kumimoji="1" lang="ja-JP" altLang="en-US" dirty="0"/>
          </a:p>
        </p:txBody>
      </p:sp>
      <p:sp>
        <p:nvSpPr>
          <p:cNvPr id="44" name="横巻き 43"/>
          <p:cNvSpPr/>
          <p:nvPr/>
        </p:nvSpPr>
        <p:spPr>
          <a:xfrm>
            <a:off x="0" y="1128889"/>
            <a:ext cx="1411111" cy="756355"/>
          </a:xfrm>
          <a:prstGeom prst="horizontalScroll">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2800" dirty="0" smtClean="0"/>
              <a:t>概念図</a:t>
            </a:r>
            <a:endParaRPr kumimoji="1" lang="ja-JP" altLang="en-US" sz="28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45090"/>
              <a:gd name="adj2" fmla="val 10631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字句解析</a:t>
            </a:r>
            <a:endParaRPr kumimoji="1" lang="ja-JP" altLang="en-US" sz="3600" dirty="0"/>
          </a:p>
        </p:txBody>
      </p:sp>
      <p:cxnSp>
        <p:nvCxnSpPr>
          <p:cNvPr id="6" name="直線コネクタ 5"/>
          <p:cNvCxnSpPr/>
          <p:nvPr/>
        </p:nvCxnSpPr>
        <p:spPr>
          <a:xfrm>
            <a:off x="4572000" y="6073422"/>
            <a:ext cx="21110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88654"/>
              <a:gd name="adj2" fmla="val 119643"/>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構文解析</a:t>
            </a:r>
            <a:endParaRPr kumimoji="1" lang="ja-JP" altLang="en-US" sz="3600" dirty="0"/>
          </a:p>
        </p:txBody>
      </p:sp>
      <p:cxnSp>
        <p:nvCxnSpPr>
          <p:cNvPr id="5" name="直線コネクタ 4"/>
          <p:cNvCxnSpPr/>
          <p:nvPr/>
        </p:nvCxnSpPr>
        <p:spPr>
          <a:xfrm>
            <a:off x="2551289" y="6073422"/>
            <a:ext cx="185137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99050"/>
              <a:gd name="adj2" fmla="val 92976"/>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型検査</a:t>
            </a:r>
            <a:endParaRPr kumimoji="1" lang="ja-JP" altLang="en-US" sz="3600" dirty="0"/>
          </a:p>
        </p:txBody>
      </p:sp>
      <p:cxnSp>
        <p:nvCxnSpPr>
          <p:cNvPr id="5" name="直線コネクタ 4"/>
          <p:cNvCxnSpPr/>
          <p:nvPr/>
        </p:nvCxnSpPr>
        <p:spPr>
          <a:xfrm>
            <a:off x="2370667" y="5757333"/>
            <a:ext cx="15014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プロセッサ・コンパイラ実験</a:t>
            </a:r>
            <a:r>
              <a:rPr kumimoji="1" lang="en-US" altLang="ja-JP" dirty="0" smtClean="0"/>
              <a:t/>
            </a:r>
            <a:br>
              <a:rPr kumimoji="1" lang="en-US" altLang="ja-JP" dirty="0" smtClean="0"/>
            </a:br>
            <a:r>
              <a:rPr kumimoji="1" lang="ja-JP" altLang="en-US" dirty="0" smtClean="0"/>
              <a:t>全体</a:t>
            </a:r>
            <a:r>
              <a:rPr lang="ja-JP" altLang="en-US" dirty="0" smtClean="0"/>
              <a:t>の大目標</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sz="5400" dirty="0" smtClean="0"/>
              <a:t>計算機システム</a:t>
            </a:r>
            <a:r>
              <a:rPr kumimoji="1" lang="en-US" altLang="ja-JP" sz="5400" dirty="0" smtClean="0"/>
              <a:t/>
            </a:r>
            <a:br>
              <a:rPr kumimoji="1" lang="en-US" altLang="ja-JP" sz="5400" dirty="0" smtClean="0"/>
            </a:br>
            <a:r>
              <a:rPr kumimoji="1" lang="ja-JP" altLang="en-US" sz="5400" dirty="0" smtClean="0"/>
              <a:t>を作る</a:t>
            </a:r>
            <a:endParaRPr kumimoji="1" lang="en-US" altLang="ja-JP" sz="5400" dirty="0" smtClean="0"/>
          </a:p>
          <a:p>
            <a:pPr lvl="1"/>
            <a:r>
              <a:rPr lang="ja-JP" altLang="en-US" dirty="0" smtClean="0"/>
              <a:t>計算機システムが </a:t>
            </a:r>
            <a:r>
              <a:rPr lang="en-US" altLang="ja-JP" dirty="0" smtClean="0"/>
              <a:t>(</a:t>
            </a:r>
            <a:r>
              <a:rPr lang="ja-JP" altLang="en-US" dirty="0" smtClean="0"/>
              <a:t>ハードもソフトも</a:t>
            </a:r>
            <a:r>
              <a:rPr lang="en-US" altLang="ja-JP" dirty="0" smtClean="0"/>
              <a:t>)</a:t>
            </a:r>
            <a:br>
              <a:rPr lang="en-US" altLang="ja-JP" dirty="0" smtClean="0"/>
            </a:br>
            <a:r>
              <a:rPr lang="en-US" altLang="ja-JP" dirty="0" smtClean="0"/>
              <a:t>“black box” </a:t>
            </a:r>
            <a:r>
              <a:rPr lang="ja-JP" altLang="en-US" dirty="0" smtClean="0"/>
              <a:t>でないことを身をもって学ぶ</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99545"/>
              <a:gd name="adj2" fmla="val 6250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sz="3600" dirty="0" smtClean="0"/>
              <a:t>K </a:t>
            </a:r>
            <a:r>
              <a:rPr kumimoji="1" lang="ja-JP" altLang="en-US" sz="3600" dirty="0" smtClean="0"/>
              <a:t>正規化</a:t>
            </a:r>
            <a:endParaRPr kumimoji="1" lang="ja-JP" altLang="en-US" sz="3600" dirty="0"/>
          </a:p>
        </p:txBody>
      </p:sp>
      <p:cxnSp>
        <p:nvCxnSpPr>
          <p:cNvPr id="5" name="直線コネクタ 4"/>
          <p:cNvCxnSpPr/>
          <p:nvPr/>
        </p:nvCxnSpPr>
        <p:spPr>
          <a:xfrm>
            <a:off x="2201334" y="5418666"/>
            <a:ext cx="169333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120832"/>
              <a:gd name="adj2" fmla="val 43452"/>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3600" dirty="0" smtClean="0"/>
              <a:t>α </a:t>
            </a:r>
            <a:r>
              <a:rPr kumimoji="1" lang="ja-JP" altLang="en-US" sz="3600" dirty="0" smtClean="0"/>
              <a:t>変換</a:t>
            </a:r>
            <a:endParaRPr kumimoji="1" lang="ja-JP" altLang="en-US" sz="3600" dirty="0"/>
          </a:p>
        </p:txBody>
      </p:sp>
      <p:cxnSp>
        <p:nvCxnSpPr>
          <p:cNvPr id="5" name="直線コネクタ 4"/>
          <p:cNvCxnSpPr/>
          <p:nvPr/>
        </p:nvCxnSpPr>
        <p:spPr>
          <a:xfrm>
            <a:off x="2020711" y="5080000"/>
            <a:ext cx="133208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102515"/>
              <a:gd name="adj2" fmla="val 11071"/>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最適化</a:t>
            </a:r>
            <a:endParaRPr kumimoji="1" lang="ja-JP" altLang="en-US" sz="3600" dirty="0"/>
          </a:p>
        </p:txBody>
      </p:sp>
      <p:cxnSp>
        <p:nvCxnSpPr>
          <p:cNvPr id="5" name="直線コネクタ 4"/>
          <p:cNvCxnSpPr/>
          <p:nvPr/>
        </p:nvCxnSpPr>
        <p:spPr>
          <a:xfrm>
            <a:off x="1840089" y="4763911"/>
            <a:ext cx="204328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79999" y="3838222"/>
            <a:ext cx="2404533" cy="1185334"/>
          </a:xfrm>
          <a:prstGeom prst="wedgeRoundRectCallout">
            <a:avLst>
              <a:gd name="adj1" fmla="val -120337"/>
              <a:gd name="adj2" fmla="val -11786"/>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クロージャ</a:t>
            </a:r>
            <a:endParaRPr kumimoji="1" lang="en-US" altLang="ja-JP" sz="3600" dirty="0" smtClean="0"/>
          </a:p>
          <a:p>
            <a:pPr algn="ctr"/>
            <a:r>
              <a:rPr kumimoji="1" lang="ja-JP" altLang="en-US" sz="3600" dirty="0" smtClean="0"/>
              <a:t>変換</a:t>
            </a:r>
            <a:endParaRPr kumimoji="1" lang="ja-JP" altLang="en-US" sz="3600" dirty="0"/>
          </a:p>
        </p:txBody>
      </p:sp>
      <p:cxnSp>
        <p:nvCxnSpPr>
          <p:cNvPr id="5" name="直線コネクタ 4"/>
          <p:cNvCxnSpPr/>
          <p:nvPr/>
        </p:nvCxnSpPr>
        <p:spPr>
          <a:xfrm>
            <a:off x="1659467" y="4436533"/>
            <a:ext cx="171591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619022" cy="1185334"/>
          </a:xfrm>
          <a:prstGeom prst="wedgeRoundRectCallout">
            <a:avLst>
              <a:gd name="adj1" fmla="val -120337"/>
              <a:gd name="adj2" fmla="val -3750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仮想マシンコード生成</a:t>
            </a:r>
            <a:endParaRPr kumimoji="1" lang="ja-JP" altLang="en-US" sz="3600" dirty="0"/>
          </a:p>
        </p:txBody>
      </p:sp>
      <p:cxnSp>
        <p:nvCxnSpPr>
          <p:cNvPr id="5" name="直線コネクタ 4"/>
          <p:cNvCxnSpPr/>
          <p:nvPr/>
        </p:nvCxnSpPr>
        <p:spPr>
          <a:xfrm>
            <a:off x="1433689" y="4109156"/>
            <a:ext cx="171591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140634"/>
              <a:gd name="adj2" fmla="val -89881"/>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レジスタ割当て</a:t>
            </a:r>
            <a:endParaRPr kumimoji="1" lang="ja-JP" altLang="en-US" sz="3600" dirty="0"/>
          </a:p>
        </p:txBody>
      </p:sp>
      <p:cxnSp>
        <p:nvCxnSpPr>
          <p:cNvPr id="5" name="直線コネクタ 4"/>
          <p:cNvCxnSpPr/>
          <p:nvPr/>
        </p:nvCxnSpPr>
        <p:spPr>
          <a:xfrm>
            <a:off x="1106311" y="3454400"/>
            <a:ext cx="19078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ではこんな感じ</a:t>
            </a:r>
            <a:endParaRPr kumimoji="1" lang="ja-JP" altLang="en-US" dirty="0"/>
          </a:p>
        </p:txBody>
      </p:sp>
      <p:sp>
        <p:nvSpPr>
          <p:cNvPr id="4" name="Text Box 4"/>
          <p:cNvSpPr txBox="1">
            <a:spLocks noChangeArrowheads="1"/>
          </p:cNvSpPr>
          <p:nvPr/>
        </p:nvSpPr>
        <p:spPr bwMode="auto">
          <a:xfrm>
            <a:off x="322263" y="1457848"/>
            <a:ext cx="8480207" cy="4755148"/>
          </a:xfrm>
          <a:prstGeom prst="rect">
            <a:avLst/>
          </a:prstGeom>
          <a:noFill/>
          <a:ln w="12700">
            <a:solidFill>
              <a:schemeClr val="tx1"/>
            </a:solidFill>
            <a:miter lim="800000"/>
            <a:headEnd/>
            <a:tailEnd/>
          </a:ln>
        </p:spPr>
        <p:txBody>
          <a:bodyPr wrap="none">
            <a:spAutoFit/>
          </a:bodyPr>
          <a:lstStyle/>
          <a:p>
            <a:pPr>
              <a:lnSpc>
                <a:spcPct val="90000"/>
              </a:lnSpc>
            </a:pPr>
            <a:r>
              <a:rPr lang="en-US" altLang="ja-JP" sz="2400" b="1" dirty="0" smtClean="0">
                <a:latin typeface="Courier New" pitchFamily="49" charset="0"/>
              </a:rPr>
              <a:t>(* main.ml *)</a:t>
            </a:r>
          </a:p>
          <a:p>
            <a:pPr>
              <a:lnSpc>
                <a:spcPct val="90000"/>
              </a:lnSpc>
            </a:pPr>
            <a:r>
              <a:rPr lang="en-US" altLang="ja-JP" sz="2400" b="1" dirty="0" smtClean="0">
                <a:latin typeface="Courier New" pitchFamily="49" charset="0"/>
              </a:rPr>
              <a:t>let </a:t>
            </a:r>
            <a:r>
              <a:rPr lang="en-US" altLang="ja-JP" sz="2400" b="1" dirty="0" err="1">
                <a:latin typeface="Courier New" pitchFamily="49" charset="0"/>
              </a:rPr>
              <a:t>lexbuf</a:t>
            </a:r>
            <a:r>
              <a:rPr lang="en-US" altLang="ja-JP" sz="2400" b="1" dirty="0">
                <a:latin typeface="Courier New" pitchFamily="49" charset="0"/>
              </a:rPr>
              <a:t> </a:t>
            </a:r>
            <a:r>
              <a:rPr lang="en-US" altLang="ja-JP" sz="2400" b="1" dirty="0" err="1">
                <a:latin typeface="Courier New" pitchFamily="49" charset="0"/>
              </a:rPr>
              <a:t>outchan</a:t>
            </a:r>
            <a:r>
              <a:rPr lang="en-US" altLang="ja-JP" sz="2400" b="1" dirty="0">
                <a:latin typeface="Courier New" pitchFamily="49" charset="0"/>
              </a:rPr>
              <a:t> l = </a:t>
            </a:r>
          </a:p>
          <a:p>
            <a:pPr>
              <a:lnSpc>
                <a:spcPct val="90000"/>
              </a:lnSpc>
            </a:pPr>
            <a:r>
              <a:rPr lang="en-US" altLang="ja-JP" sz="2400" b="1" dirty="0">
                <a:latin typeface="Courier New" pitchFamily="49" charset="0"/>
              </a:rPr>
              <a:t>  </a:t>
            </a:r>
            <a:r>
              <a:rPr lang="en-US" altLang="ja-JP" sz="2400" b="1" dirty="0" err="1">
                <a:latin typeface="Courier New" pitchFamily="49" charset="0"/>
              </a:rPr>
              <a:t>Id.counter</a:t>
            </a:r>
            <a:r>
              <a:rPr lang="en-US" altLang="ja-JP" sz="2400" b="1" dirty="0">
                <a:latin typeface="Courier New" pitchFamily="49" charset="0"/>
              </a:rPr>
              <a:t> := 0;</a:t>
            </a:r>
          </a:p>
          <a:p>
            <a:pPr>
              <a:lnSpc>
                <a:spcPct val="90000"/>
              </a:lnSpc>
            </a:pPr>
            <a:r>
              <a:rPr lang="en-US" altLang="ja-JP" sz="2400" b="1" dirty="0">
                <a:latin typeface="Courier New" pitchFamily="49" charset="0"/>
              </a:rPr>
              <a:t>  </a:t>
            </a:r>
            <a:r>
              <a:rPr lang="en-US" altLang="ja-JP" sz="2400" b="1" dirty="0" err="1">
                <a:latin typeface="Courier New" pitchFamily="49" charset="0"/>
              </a:rPr>
              <a:t>Typing.extenv</a:t>
            </a:r>
            <a:r>
              <a:rPr lang="en-US" altLang="ja-JP" sz="2400" b="1" dirty="0">
                <a:latin typeface="Courier New" pitchFamily="49" charset="0"/>
              </a:rPr>
              <a:t> := </a:t>
            </a:r>
            <a:r>
              <a:rPr lang="en-US" altLang="ja-JP" sz="2400" b="1" dirty="0" err="1">
                <a:latin typeface="Courier New" pitchFamily="49" charset="0"/>
              </a:rPr>
              <a:t>M.empty</a:t>
            </a:r>
            <a:r>
              <a:rPr lang="en-US" altLang="ja-JP" sz="2400" b="1" dirty="0">
                <a:latin typeface="Courier New" pitchFamily="49" charset="0"/>
              </a:rPr>
              <a:t>;</a:t>
            </a:r>
          </a:p>
          <a:p>
            <a:pPr>
              <a:lnSpc>
                <a:spcPct val="90000"/>
              </a:lnSpc>
            </a:pPr>
            <a:r>
              <a:rPr lang="en-US" altLang="ja-JP" sz="2400" b="1" dirty="0">
                <a:latin typeface="Courier New" pitchFamily="49" charset="0"/>
              </a:rPr>
              <a:t>  </a:t>
            </a:r>
            <a:r>
              <a:rPr lang="en-US" altLang="ja-JP" sz="2400" b="1" dirty="0" err="1">
                <a:latin typeface="Courier New" pitchFamily="49" charset="0"/>
              </a:rPr>
              <a:t>Emit.f</a:t>
            </a:r>
            <a:r>
              <a:rPr lang="en-US" altLang="ja-JP" sz="2400" b="1" dirty="0">
                <a:latin typeface="Courier New" pitchFamily="49" charset="0"/>
              </a:rPr>
              <a:t> </a:t>
            </a:r>
            <a:r>
              <a:rPr lang="en-US" altLang="ja-JP" sz="2400" b="1" dirty="0" err="1">
                <a:latin typeface="Courier New" pitchFamily="49" charset="0"/>
              </a:rPr>
              <a:t>outchan</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RegAlloc.f</a:t>
            </a:r>
            <a:endParaRPr lang="en-US" altLang="ja-JP" sz="2400" b="1" dirty="0">
              <a:latin typeface="Courier New" pitchFamily="49" charset="0"/>
            </a:endParaRPr>
          </a:p>
          <a:p>
            <a:pPr>
              <a:lnSpc>
                <a:spcPct val="90000"/>
              </a:lnSpc>
            </a:pPr>
            <a:r>
              <a:rPr lang="en-US" altLang="ja-JP" sz="2400" b="1" dirty="0">
                <a:latin typeface="Courier New" pitchFamily="49" charset="0"/>
              </a:rPr>
              <a:t>    (Simm13.f</a:t>
            </a:r>
          </a:p>
          <a:p>
            <a:pPr>
              <a:lnSpc>
                <a:spcPct val="90000"/>
              </a:lnSpc>
            </a:pPr>
            <a:r>
              <a:rPr lang="en-US" altLang="ja-JP" sz="2400" b="1" dirty="0">
                <a:latin typeface="Courier New" pitchFamily="49" charset="0"/>
              </a:rPr>
              <a:t>     (</a:t>
            </a:r>
            <a:r>
              <a:rPr lang="en-US" altLang="ja-JP" sz="2400" b="1" dirty="0" err="1">
                <a:latin typeface="Courier New" pitchFamily="49" charset="0"/>
              </a:rPr>
              <a:t>Virtual.f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Closure.f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iter</a:t>
            </a:r>
            <a:r>
              <a:rPr lang="en-US" altLang="ja-JP" sz="2400" b="1" dirty="0">
                <a:latin typeface="Courier New" pitchFamily="49" charset="0"/>
              </a:rPr>
              <a:t> !limit</a:t>
            </a:r>
          </a:p>
          <a:p>
            <a:pPr>
              <a:lnSpc>
                <a:spcPct val="90000"/>
              </a:lnSpc>
            </a:pPr>
            <a:r>
              <a:rPr lang="en-US" altLang="ja-JP" sz="2400" b="1" dirty="0">
                <a:latin typeface="Courier New" pitchFamily="49" charset="0"/>
              </a:rPr>
              <a:t>        (</a:t>
            </a:r>
            <a:r>
              <a:rPr lang="en-US" altLang="ja-JP" sz="2400" b="1" dirty="0" err="1">
                <a:latin typeface="Courier New" pitchFamily="49" charset="0"/>
              </a:rPr>
              <a:t>Alpha.f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KNormal.f</a:t>
            </a:r>
            <a:endParaRPr lang="en-US" altLang="ja-JP" sz="2400" b="1" dirty="0">
              <a:latin typeface="Courier New" pitchFamily="49" charset="0"/>
            </a:endParaRPr>
          </a:p>
          <a:p>
            <a:pPr>
              <a:lnSpc>
                <a:spcPct val="90000"/>
              </a:lnSpc>
            </a:pPr>
            <a:r>
              <a:rPr lang="en-US" altLang="ja-JP" sz="2400" b="1" dirty="0">
                <a:latin typeface="Courier New" pitchFamily="49" charset="0"/>
              </a:rPr>
              <a:t>          (</a:t>
            </a:r>
            <a:r>
              <a:rPr lang="en-US" altLang="ja-JP" sz="2400" b="1" dirty="0" err="1">
                <a:latin typeface="Courier New" pitchFamily="49" charset="0"/>
              </a:rPr>
              <a:t>Typing.f</a:t>
            </a:r>
            <a:endParaRPr lang="en-US" altLang="ja-JP" sz="2400" b="1" dirty="0">
              <a:latin typeface="Courier New" pitchFamily="49" charset="0"/>
            </a:endParaRPr>
          </a:p>
          <a:p>
            <a:pPr>
              <a:lnSpc>
                <a:spcPct val="90000"/>
              </a:lnSpc>
            </a:pPr>
            <a:r>
              <a:rPr lang="en-US" altLang="ja-JP" sz="2400" b="1" dirty="0">
                <a:latin typeface="Courier New" pitchFamily="49" charset="0"/>
              </a:rPr>
              <a:t>           (Parser.exp </a:t>
            </a:r>
            <a:r>
              <a:rPr lang="en-US" altLang="ja-JP" sz="2400" b="1" dirty="0" err="1">
                <a:latin typeface="Courier New" pitchFamily="49" charset="0"/>
              </a:rPr>
              <a:t>Lexer.token</a:t>
            </a:r>
            <a:r>
              <a:rPr lang="en-US" altLang="ja-JP" sz="2400" b="1" dirty="0">
                <a:latin typeface="Courier New" pitchFamily="49" charset="0"/>
              </a:rPr>
              <a:t> l)))))))))</a:t>
            </a:r>
          </a:p>
        </p:txBody>
      </p:sp>
      <p:sp>
        <p:nvSpPr>
          <p:cNvPr id="7" name="角丸四角形吹き出し 6"/>
          <p:cNvSpPr/>
          <p:nvPr/>
        </p:nvSpPr>
        <p:spPr>
          <a:xfrm>
            <a:off x="5080000" y="3838222"/>
            <a:ext cx="2280356" cy="1185334"/>
          </a:xfrm>
          <a:prstGeom prst="wedgeRoundRectCallout">
            <a:avLst>
              <a:gd name="adj1" fmla="val -127763"/>
              <a:gd name="adj2" fmla="val -123214"/>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600" dirty="0" smtClean="0"/>
              <a:t>アセンブリ生成</a:t>
            </a:r>
            <a:endParaRPr kumimoji="1" lang="ja-JP" altLang="en-US" sz="3600" dirty="0"/>
          </a:p>
        </p:txBody>
      </p:sp>
      <p:cxnSp>
        <p:nvCxnSpPr>
          <p:cNvPr id="5" name="直線コネクタ 4"/>
          <p:cNvCxnSpPr/>
          <p:nvPr/>
        </p:nvCxnSpPr>
        <p:spPr>
          <a:xfrm>
            <a:off x="778933" y="3115733"/>
            <a:ext cx="25851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字句解析・構文解析</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字句解析</a:t>
            </a:r>
            <a:endParaRPr lang="en-US" altLang="ja-JP" dirty="0" smtClean="0"/>
          </a:p>
          <a:p>
            <a:pPr lvl="1"/>
            <a:r>
              <a:rPr kumimoji="1" lang="ja-JP" altLang="en-US" dirty="0" smtClean="0"/>
              <a:t>文字列をトークン </a:t>
            </a:r>
            <a:r>
              <a:rPr kumimoji="1" lang="en-US" altLang="ja-JP" dirty="0" smtClean="0"/>
              <a:t>(</a:t>
            </a:r>
            <a:r>
              <a:rPr kumimoji="1" lang="ja-JP" altLang="en-US" dirty="0" smtClean="0"/>
              <a:t>単語</a:t>
            </a:r>
            <a:r>
              <a:rPr kumimoji="1" lang="en-US" altLang="ja-JP" dirty="0" smtClean="0"/>
              <a:t>)</a:t>
            </a:r>
            <a:r>
              <a:rPr kumimoji="1" lang="ja-JP" altLang="en-US" dirty="0" smtClean="0"/>
              <a:t>の列に変換する</a:t>
            </a:r>
            <a:endParaRPr kumimoji="1" lang="en-US" altLang="ja-JP" dirty="0" smtClean="0"/>
          </a:p>
          <a:p>
            <a:r>
              <a:rPr lang="ja-JP" altLang="en-US" dirty="0" smtClean="0"/>
              <a:t>構文解析</a:t>
            </a:r>
            <a:endParaRPr lang="en-US" altLang="ja-JP" dirty="0" smtClean="0"/>
          </a:p>
          <a:p>
            <a:pPr lvl="1"/>
            <a:r>
              <a:rPr kumimoji="1" lang="ja-JP" altLang="en-US" dirty="0" smtClean="0"/>
              <a:t>トークン列を抽象構文木に変換する</a:t>
            </a:r>
            <a:endParaRPr kumimoji="1" lang="en-US" altLang="ja-JP" dirty="0" smtClean="0"/>
          </a:p>
          <a:p>
            <a:endParaRPr lang="en-US" altLang="ja-JP" dirty="0" smtClean="0"/>
          </a:p>
          <a:p>
            <a:r>
              <a:rPr kumimoji="1" lang="en-US" altLang="ja-JP" dirty="0" err="1" smtClean="0"/>
              <a:t>MinCaml</a:t>
            </a:r>
            <a:r>
              <a:rPr kumimoji="1" lang="en-US" altLang="ja-JP" dirty="0" smtClean="0"/>
              <a:t> </a:t>
            </a:r>
            <a:r>
              <a:rPr kumimoji="1" lang="ja-JP" altLang="en-US" dirty="0" smtClean="0"/>
              <a:t>では </a:t>
            </a:r>
            <a:r>
              <a:rPr kumimoji="1" lang="en-US" altLang="ja-JP" dirty="0" err="1" smtClean="0"/>
              <a:t>ocamllex</a:t>
            </a:r>
            <a:r>
              <a:rPr lang="ja-JP" altLang="en-US" dirty="0" err="1" smtClean="0"/>
              <a:t>、</a:t>
            </a:r>
            <a:r>
              <a:rPr kumimoji="1" lang="en-US" altLang="ja-JP" dirty="0" smtClean="0"/>
              <a:t> </a:t>
            </a:r>
            <a:r>
              <a:rPr kumimoji="1" lang="en-US" altLang="ja-JP" dirty="0" err="1" smtClean="0"/>
              <a:t>ocamlyacc</a:t>
            </a:r>
            <a:r>
              <a:rPr lang="en-US" altLang="ja-JP" dirty="0" smtClean="0"/>
              <a:t> </a:t>
            </a:r>
            <a:r>
              <a:rPr lang="ja-JP" altLang="en-US" dirty="0" smtClean="0"/>
              <a:t>を用いる</a:t>
            </a:r>
            <a:endParaRPr lang="en-US" altLang="ja-JP" dirty="0" smtClean="0"/>
          </a:p>
          <a:p>
            <a:pPr lvl="1"/>
            <a:r>
              <a:rPr lang="en-US" altLang="ja-JP" dirty="0" smtClean="0"/>
              <a:t>ML</a:t>
            </a:r>
            <a:r>
              <a:rPr lang="ja-JP" altLang="en-US" dirty="0" smtClean="0"/>
              <a:t>演習第</a:t>
            </a:r>
            <a:r>
              <a:rPr lang="en-US" altLang="ja-JP" dirty="0" smtClean="0"/>
              <a:t>4</a:t>
            </a:r>
            <a:r>
              <a:rPr lang="ja-JP" altLang="en-US" dirty="0" smtClean="0"/>
              <a:t>回参照</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MinCaml</a:t>
            </a:r>
            <a:r>
              <a:rPr kumimoji="1" lang="en-US" altLang="ja-JP" dirty="0" smtClean="0"/>
              <a:t> </a:t>
            </a:r>
            <a:r>
              <a:rPr kumimoji="1" lang="ja-JP" altLang="en-US" dirty="0" smtClean="0"/>
              <a:t>の型検査</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基本的には </a:t>
            </a:r>
            <a:r>
              <a:rPr kumimoji="1" lang="en-US" altLang="ja-JP" dirty="0" smtClean="0"/>
              <a:t>ML </a:t>
            </a:r>
            <a:r>
              <a:rPr kumimoji="1" lang="ja-JP" altLang="en-US" dirty="0" smtClean="0"/>
              <a:t>の型推論</a:t>
            </a:r>
            <a:endParaRPr kumimoji="1" lang="en-US" altLang="ja-JP" dirty="0" smtClean="0"/>
          </a:p>
          <a:p>
            <a:pPr lvl="1"/>
            <a:r>
              <a:rPr kumimoji="1" lang="en-US" altLang="ja-JP" dirty="0" smtClean="0"/>
              <a:t>ML</a:t>
            </a:r>
            <a:r>
              <a:rPr kumimoji="1" lang="ja-JP" altLang="en-US" dirty="0" smtClean="0"/>
              <a:t>演習第 </a:t>
            </a:r>
            <a:r>
              <a:rPr kumimoji="1" lang="en-US" altLang="ja-JP" dirty="0" smtClean="0"/>
              <a:t>6 </a:t>
            </a:r>
            <a:r>
              <a:rPr kumimoji="1" lang="ja-JP" altLang="en-US" dirty="0" smtClean="0"/>
              <a:t>回参照</a:t>
            </a:r>
            <a:endParaRPr kumimoji="1" lang="en-US" altLang="ja-JP" dirty="0" smtClean="0"/>
          </a:p>
          <a:p>
            <a:pPr lvl="1"/>
            <a:endParaRPr lang="en-US" altLang="ja-JP" dirty="0" smtClean="0"/>
          </a:p>
          <a:p>
            <a:r>
              <a:rPr kumimoji="1" lang="ja-JP" altLang="en-US" dirty="0" smtClean="0"/>
              <a:t>ただし、以下の点に注意</a:t>
            </a:r>
            <a:endParaRPr kumimoji="1" lang="en-US" altLang="ja-JP" dirty="0" smtClean="0"/>
          </a:p>
          <a:p>
            <a:pPr lvl="1"/>
            <a:r>
              <a:rPr lang="ja-JP" altLang="en-US" dirty="0" smtClean="0"/>
              <a:t>推論の実装に </a:t>
            </a:r>
            <a:r>
              <a:rPr lang="en-US" altLang="ja-JP" dirty="0" smtClean="0"/>
              <a:t>reference </a:t>
            </a:r>
            <a:r>
              <a:rPr lang="ja-JP" altLang="en-US" dirty="0" smtClean="0"/>
              <a:t>を用いている</a:t>
            </a:r>
            <a:endParaRPr lang="en-US" altLang="ja-JP" dirty="0" smtClean="0"/>
          </a:p>
          <a:p>
            <a:pPr lvl="1"/>
            <a:r>
              <a:rPr lang="ja-JP" altLang="en-US" dirty="0" smtClean="0"/>
              <a:t>未定義の変数があった場合に</a:t>
            </a:r>
            <a:r>
              <a:rPr lang="en-US" altLang="ja-JP" dirty="0" smtClean="0"/>
              <a:t/>
            </a:r>
            <a:br>
              <a:rPr lang="en-US" altLang="ja-JP" dirty="0" smtClean="0"/>
            </a:br>
            <a:r>
              <a:rPr lang="ja-JP" altLang="en-US" dirty="0" smtClean="0"/>
              <a:t>「外部変数」とみなす</a:t>
            </a:r>
            <a:endParaRPr lang="en-US" altLang="ja-JP" dirty="0" smtClean="0"/>
          </a:p>
          <a:p>
            <a:pPr lvl="1"/>
            <a:r>
              <a:rPr lang="ja-JP" altLang="en-US" dirty="0" smtClean="0"/>
              <a:t>型多相はサポートしていない</a:t>
            </a:r>
            <a:endParaRPr lang="en-US" altLang="ja-JP" dirty="0" smtClean="0"/>
          </a:p>
          <a:p>
            <a:pPr lvl="1"/>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K </a:t>
            </a:r>
            <a:r>
              <a:rPr kumimoji="1" lang="ja-JP" altLang="en-US" dirty="0" smtClean="0"/>
              <a:t>正規化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計算途中の結果にも全て変数をつける</a:t>
            </a:r>
            <a:endParaRPr kumimoji="1" lang="en-US" altLang="ja-JP" dirty="0" smtClean="0"/>
          </a:p>
          <a:p>
            <a:pPr lvl="1"/>
            <a:r>
              <a:rPr lang="ja-JP" altLang="en-US" dirty="0" smtClean="0"/>
              <a:t>アセンブリに少し近づける</a:t>
            </a:r>
            <a:endParaRPr lang="en-US" altLang="ja-JP" dirty="0" smtClean="0"/>
          </a:p>
          <a:p>
            <a:pPr lvl="1"/>
            <a:r>
              <a:rPr lang="ja-JP" altLang="en-US" dirty="0" smtClean="0"/>
              <a:t>評価順序が少し明確になる</a:t>
            </a:r>
            <a:endParaRPr lang="en-US" altLang="ja-JP" dirty="0" smtClean="0"/>
          </a:p>
          <a:p>
            <a:pPr lvl="1"/>
            <a:endParaRPr kumimoji="1" lang="ja-JP" altLang="en-US" dirty="0"/>
          </a:p>
        </p:txBody>
      </p:sp>
      <p:sp>
        <p:nvSpPr>
          <p:cNvPr id="4" name="Text Box 4"/>
          <p:cNvSpPr txBox="1">
            <a:spLocks noChangeArrowheads="1"/>
          </p:cNvSpPr>
          <p:nvPr/>
        </p:nvSpPr>
        <p:spPr bwMode="auto">
          <a:xfrm>
            <a:off x="133342" y="4206132"/>
            <a:ext cx="3836307" cy="523220"/>
          </a:xfrm>
          <a:prstGeom prst="rect">
            <a:avLst/>
          </a:prstGeom>
          <a:noFill/>
          <a:ln w="12700">
            <a:solidFill>
              <a:schemeClr val="tx1"/>
            </a:solidFill>
            <a:miter lim="800000"/>
            <a:headEnd/>
            <a:tailEnd/>
          </a:ln>
        </p:spPr>
        <p:txBody>
          <a:bodyPr wrap="none">
            <a:spAutoFit/>
          </a:bodyPr>
          <a:lstStyle/>
          <a:p>
            <a:r>
              <a:rPr lang="en-US" altLang="ja-JP" sz="2800" b="1" dirty="0" smtClean="0">
                <a:latin typeface="Courier New" pitchFamily="49" charset="0"/>
              </a:rPr>
              <a:t>1 + 2 - 3 + 4 - 5</a:t>
            </a:r>
            <a:endParaRPr lang="en-US" altLang="ja-JP" sz="2800" b="1" dirty="0">
              <a:latin typeface="Courier New" pitchFamily="49" charset="0"/>
            </a:endParaRPr>
          </a:p>
        </p:txBody>
      </p:sp>
      <p:sp>
        <p:nvSpPr>
          <p:cNvPr id="5" name="Text Box 4"/>
          <p:cNvSpPr txBox="1">
            <a:spLocks noChangeArrowheads="1"/>
          </p:cNvSpPr>
          <p:nvPr/>
        </p:nvSpPr>
        <p:spPr bwMode="auto">
          <a:xfrm>
            <a:off x="5391052" y="3400694"/>
            <a:ext cx="3621504" cy="2246769"/>
          </a:xfrm>
          <a:prstGeom prst="rect">
            <a:avLst/>
          </a:prstGeom>
          <a:noFill/>
          <a:ln w="12700">
            <a:solidFill>
              <a:schemeClr val="tx1"/>
            </a:solidFill>
            <a:miter lim="800000"/>
            <a:headEnd/>
            <a:tailEnd/>
          </a:ln>
        </p:spPr>
        <p:txBody>
          <a:bodyPr wrap="none">
            <a:spAutoFit/>
          </a:bodyPr>
          <a:lstStyle/>
          <a:p>
            <a:r>
              <a:rPr lang="en-US" altLang="ja-JP" sz="2800" b="1" dirty="0" smtClean="0">
                <a:latin typeface="Courier New" pitchFamily="49" charset="0"/>
              </a:rPr>
              <a:t>let a = 1 + 2 in</a:t>
            </a:r>
          </a:p>
          <a:p>
            <a:r>
              <a:rPr lang="en-US" altLang="ja-JP" sz="2800" b="1" dirty="0" smtClean="0">
                <a:latin typeface="Courier New" pitchFamily="49" charset="0"/>
              </a:rPr>
              <a:t>let b = a - 3 in</a:t>
            </a:r>
          </a:p>
          <a:p>
            <a:r>
              <a:rPr lang="en-US" altLang="ja-JP" sz="2800" b="1" dirty="0" smtClean="0">
                <a:latin typeface="Courier New" pitchFamily="49" charset="0"/>
              </a:rPr>
              <a:t>let c = b + 4 in</a:t>
            </a:r>
          </a:p>
          <a:p>
            <a:r>
              <a:rPr lang="en-US" altLang="ja-JP" sz="2800" b="1" dirty="0" smtClean="0">
                <a:latin typeface="Courier New" pitchFamily="49" charset="0"/>
              </a:rPr>
              <a:t>let d = c – 5 in</a:t>
            </a:r>
          </a:p>
          <a:p>
            <a:r>
              <a:rPr lang="en-US" altLang="ja-JP" sz="2800" b="1" dirty="0" smtClean="0">
                <a:latin typeface="Courier New" pitchFamily="49" charset="0"/>
              </a:rPr>
              <a:t>d</a:t>
            </a:r>
            <a:endParaRPr lang="en-US" altLang="ja-JP" sz="2800" b="1" dirty="0">
              <a:latin typeface="Courier New" pitchFamily="49" charset="0"/>
            </a:endParaRPr>
          </a:p>
        </p:txBody>
      </p:sp>
      <p:sp>
        <p:nvSpPr>
          <p:cNvPr id="6" name="右矢印 5"/>
          <p:cNvSpPr/>
          <p:nvPr/>
        </p:nvSpPr>
        <p:spPr>
          <a:xfrm>
            <a:off x="4210755" y="4143023"/>
            <a:ext cx="1038578" cy="654755"/>
          </a:xfrm>
          <a:prstGeom prst="righ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プロセッサ・コンパイラ実験</a:t>
            </a:r>
            <a:r>
              <a:rPr kumimoji="1" lang="en-US" altLang="ja-JP" dirty="0" smtClean="0"/>
              <a:t/>
            </a:r>
            <a:br>
              <a:rPr kumimoji="1" lang="en-US" altLang="ja-JP" dirty="0" smtClean="0"/>
            </a:br>
            <a:r>
              <a:rPr kumimoji="1" lang="ja-JP" altLang="en-US" dirty="0" smtClean="0"/>
              <a:t>全体の進め方</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班 </a:t>
            </a:r>
            <a:r>
              <a:rPr kumimoji="1" lang="en-US" altLang="ja-JP" dirty="0" smtClean="0"/>
              <a:t>(4〜5</a:t>
            </a:r>
            <a:r>
              <a:rPr kumimoji="1" lang="ja-JP" altLang="en-US" dirty="0" smtClean="0"/>
              <a:t>人程度</a:t>
            </a:r>
            <a:r>
              <a:rPr kumimoji="1" lang="en-US" altLang="ja-JP" dirty="0" smtClean="0"/>
              <a:t>?) </a:t>
            </a:r>
            <a:r>
              <a:rPr kumimoji="1" lang="ja-JP" altLang="en-US" dirty="0" smtClean="0"/>
              <a:t>に分かれて進める</a:t>
            </a:r>
            <a:endParaRPr kumimoji="1" lang="en-US" altLang="ja-JP" dirty="0" smtClean="0"/>
          </a:p>
          <a:p>
            <a:pPr lvl="1"/>
            <a:r>
              <a:rPr lang="ja-JP" altLang="en-US" dirty="0" smtClean="0"/>
              <a:t>うち</a:t>
            </a:r>
            <a:r>
              <a:rPr lang="en-US" altLang="ja-JP" dirty="0" smtClean="0"/>
              <a:t>1</a:t>
            </a:r>
            <a:r>
              <a:rPr lang="ja-JP" altLang="en-US" dirty="0" smtClean="0"/>
              <a:t>人をコンパイラ係とする</a:t>
            </a:r>
            <a:endParaRPr lang="en-US" altLang="ja-JP" dirty="0" smtClean="0"/>
          </a:p>
          <a:p>
            <a:pPr lvl="1"/>
            <a:endParaRPr lang="en-US" altLang="ja-JP" dirty="0" smtClean="0"/>
          </a:p>
          <a:p>
            <a:r>
              <a:rPr lang="ja-JP" altLang="en-US" dirty="0" smtClean="0"/>
              <a:t>具体的には以下を作成する</a:t>
            </a:r>
            <a:endParaRPr lang="en-US" altLang="ja-JP" dirty="0" smtClean="0"/>
          </a:p>
          <a:p>
            <a:pPr lvl="1"/>
            <a:r>
              <a:rPr lang="ja-JP" altLang="en-US" dirty="0" smtClean="0"/>
              <a:t>自作</a:t>
            </a:r>
            <a:r>
              <a:rPr lang="en-US" altLang="ja-JP" dirty="0" smtClean="0"/>
              <a:t>CPU</a:t>
            </a:r>
            <a:r>
              <a:rPr lang="ja-JP" altLang="en-US" dirty="0" smtClean="0"/>
              <a:t>の設計・実装</a:t>
            </a:r>
            <a:endParaRPr lang="en-US" altLang="ja-JP" dirty="0" smtClean="0"/>
          </a:p>
          <a:p>
            <a:pPr lvl="1"/>
            <a:r>
              <a:rPr lang="ja-JP" altLang="en-US" dirty="0" smtClean="0"/>
              <a:t>自作</a:t>
            </a:r>
            <a:r>
              <a:rPr lang="en-US" altLang="ja-JP" dirty="0" smtClean="0"/>
              <a:t>CPU</a:t>
            </a:r>
            <a:r>
              <a:rPr lang="ja-JP" altLang="en-US" dirty="0" smtClean="0"/>
              <a:t>向けのコンパイラ </a:t>
            </a:r>
            <a:r>
              <a:rPr lang="en-US" altLang="ja-JP" dirty="0" smtClean="0"/>
              <a:t>(</a:t>
            </a:r>
            <a:r>
              <a:rPr lang="ja-JP" altLang="en-US" dirty="0" smtClean="0"/>
              <a:t>クロスコンパイラ</a:t>
            </a:r>
            <a:r>
              <a:rPr lang="en-US" altLang="ja-JP" dirty="0" smtClean="0"/>
              <a:t>)</a:t>
            </a:r>
          </a:p>
          <a:p>
            <a:pPr lvl="1"/>
            <a:r>
              <a:rPr lang="en-US" altLang="ja-JP" dirty="0" smtClean="0"/>
              <a:t>etc.</a:t>
            </a:r>
          </a:p>
          <a:p>
            <a:pPr lvl="2"/>
            <a:r>
              <a:rPr lang="ja-JP" altLang="en-US" dirty="0" smtClean="0"/>
              <a:t>レイトレーシングプログラムを</a:t>
            </a:r>
            <a:r>
              <a:rPr lang="en-US" altLang="ja-JP" dirty="0" smtClean="0"/>
              <a:t/>
            </a:r>
            <a:br>
              <a:rPr lang="en-US" altLang="ja-JP" dirty="0" smtClean="0"/>
            </a:br>
            <a:r>
              <a:rPr lang="ja-JP" altLang="en-US" dirty="0" smtClean="0"/>
              <a:t>正しく動作させることが条件</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α </a:t>
            </a:r>
            <a:r>
              <a:rPr kumimoji="1" lang="ja-JP" altLang="en-US" dirty="0" smtClean="0"/>
              <a:t>変換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変数の名前をつけかえる</a:t>
            </a:r>
            <a:endParaRPr kumimoji="1" lang="en-US" altLang="ja-JP" dirty="0" smtClean="0"/>
          </a:p>
          <a:p>
            <a:pPr lvl="2"/>
            <a:r>
              <a:rPr kumimoji="1" lang="ja-JP" altLang="en-US" dirty="0" smtClean="0"/>
              <a:t>全ての変数が互いに異なる名前を</a:t>
            </a:r>
            <a:r>
              <a:rPr lang="ja-JP" altLang="en-US" dirty="0" smtClean="0"/>
              <a:t>もつようにする</a:t>
            </a:r>
            <a:endParaRPr lang="en-US" altLang="ja-JP" dirty="0" smtClean="0"/>
          </a:p>
          <a:p>
            <a:pPr lvl="1"/>
            <a:r>
              <a:rPr kumimoji="1" lang="ja-JP" altLang="en-US" dirty="0" smtClean="0"/>
              <a:t>最適化やその後の処理が楽になる</a:t>
            </a:r>
            <a:endParaRPr kumimoji="1" lang="ja-JP" altLang="en-US" dirty="0"/>
          </a:p>
        </p:txBody>
      </p:sp>
      <p:sp>
        <p:nvSpPr>
          <p:cNvPr id="4" name="Text Box 4"/>
          <p:cNvSpPr txBox="1">
            <a:spLocks noChangeArrowheads="1"/>
          </p:cNvSpPr>
          <p:nvPr/>
        </p:nvSpPr>
        <p:spPr bwMode="auto">
          <a:xfrm>
            <a:off x="209452" y="3558739"/>
            <a:ext cx="3621504" cy="1384995"/>
          </a:xfrm>
          <a:prstGeom prst="rect">
            <a:avLst/>
          </a:prstGeom>
          <a:noFill/>
          <a:ln w="12700">
            <a:solidFill>
              <a:schemeClr val="tx1"/>
            </a:solidFill>
            <a:miter lim="800000"/>
            <a:headEnd/>
            <a:tailEnd/>
          </a:ln>
        </p:spPr>
        <p:txBody>
          <a:bodyPr wrap="none">
            <a:spAutoFit/>
          </a:bodyPr>
          <a:lstStyle/>
          <a:p>
            <a:r>
              <a:rPr lang="en-US" altLang="ja-JP" sz="2800" b="1" dirty="0" smtClean="0">
                <a:latin typeface="Courier New" pitchFamily="49" charset="0"/>
              </a:rPr>
              <a:t>let x = 1 in</a:t>
            </a:r>
          </a:p>
          <a:p>
            <a:r>
              <a:rPr lang="en-US" altLang="ja-JP" sz="2800" b="1" dirty="0" smtClean="0">
                <a:latin typeface="Courier New" pitchFamily="49" charset="0"/>
              </a:rPr>
              <a:t>let x = x + 1 in</a:t>
            </a:r>
          </a:p>
          <a:p>
            <a:r>
              <a:rPr lang="en-US" altLang="ja-JP" sz="2800" b="1" dirty="0" smtClean="0">
                <a:latin typeface="Courier New" pitchFamily="49" charset="0"/>
              </a:rPr>
              <a:t>x</a:t>
            </a:r>
            <a:endParaRPr lang="en-US" altLang="ja-JP" sz="2800" b="1" dirty="0">
              <a:latin typeface="Courier New" pitchFamily="49" charset="0"/>
            </a:endParaRPr>
          </a:p>
        </p:txBody>
      </p:sp>
      <p:sp>
        <p:nvSpPr>
          <p:cNvPr id="5" name="Text Box 4"/>
          <p:cNvSpPr txBox="1">
            <a:spLocks noChangeArrowheads="1"/>
          </p:cNvSpPr>
          <p:nvPr/>
        </p:nvSpPr>
        <p:spPr bwMode="auto">
          <a:xfrm>
            <a:off x="5001585" y="3553095"/>
            <a:ext cx="4051109" cy="1384995"/>
          </a:xfrm>
          <a:prstGeom prst="rect">
            <a:avLst/>
          </a:prstGeom>
          <a:noFill/>
          <a:ln w="12700">
            <a:solidFill>
              <a:schemeClr val="tx1"/>
            </a:solidFill>
            <a:miter lim="800000"/>
            <a:headEnd/>
            <a:tailEnd/>
          </a:ln>
        </p:spPr>
        <p:txBody>
          <a:bodyPr wrap="none">
            <a:spAutoFit/>
          </a:bodyPr>
          <a:lstStyle/>
          <a:p>
            <a:r>
              <a:rPr lang="en-US" altLang="ja-JP" sz="2800" b="1" dirty="0" smtClean="0">
                <a:latin typeface="Courier New" pitchFamily="49" charset="0"/>
              </a:rPr>
              <a:t>let x0 = 1 in</a:t>
            </a:r>
          </a:p>
          <a:p>
            <a:r>
              <a:rPr lang="en-US" altLang="ja-JP" sz="2800" b="1" dirty="0" smtClean="0">
                <a:latin typeface="Courier New" pitchFamily="49" charset="0"/>
              </a:rPr>
              <a:t>let x1 = x0 + 1 in</a:t>
            </a:r>
          </a:p>
          <a:p>
            <a:r>
              <a:rPr lang="en-US" altLang="ja-JP" sz="2800" b="1" dirty="0" smtClean="0">
                <a:latin typeface="Courier New" pitchFamily="49" charset="0"/>
              </a:rPr>
              <a:t>x1</a:t>
            </a:r>
            <a:endParaRPr lang="en-US" altLang="ja-JP" sz="2800" b="1" dirty="0">
              <a:latin typeface="Courier New" pitchFamily="49" charset="0"/>
            </a:endParaRPr>
          </a:p>
        </p:txBody>
      </p:sp>
      <p:sp>
        <p:nvSpPr>
          <p:cNvPr id="6" name="右矢印 5"/>
          <p:cNvSpPr/>
          <p:nvPr/>
        </p:nvSpPr>
        <p:spPr>
          <a:xfrm>
            <a:off x="3939822" y="3928534"/>
            <a:ext cx="1038578" cy="654755"/>
          </a:xfrm>
          <a:prstGeom prst="righ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最適化</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err="1" smtClean="0"/>
              <a:t>MinCaml</a:t>
            </a:r>
            <a:r>
              <a:rPr kumimoji="1" lang="en-US" altLang="ja-JP" dirty="0" smtClean="0"/>
              <a:t> </a:t>
            </a:r>
            <a:r>
              <a:rPr kumimoji="1" lang="ja-JP" altLang="en-US" dirty="0" smtClean="0"/>
              <a:t>では</a:t>
            </a:r>
            <a:r>
              <a:rPr kumimoji="1" lang="en-US" altLang="ja-JP" dirty="0" smtClean="0"/>
              <a:t/>
            </a:r>
            <a:br>
              <a:rPr kumimoji="1" lang="en-US" altLang="ja-JP" dirty="0" smtClean="0"/>
            </a:br>
            <a:r>
              <a:rPr kumimoji="1" lang="ja-JP" altLang="en-US" dirty="0" smtClean="0"/>
              <a:t>以下の</a:t>
            </a:r>
            <a:r>
              <a:rPr kumimoji="1" lang="en-US" altLang="ja-JP" dirty="0" smtClean="0"/>
              <a:t> </a:t>
            </a:r>
            <a:r>
              <a:rPr lang="en-US" altLang="ja-JP" dirty="0" smtClean="0"/>
              <a:t>3 </a:t>
            </a:r>
            <a:r>
              <a:rPr lang="ja-JP" altLang="en-US" dirty="0" smtClean="0"/>
              <a:t>つの処理を繰り返し行っている</a:t>
            </a:r>
            <a:endParaRPr kumimoji="1" lang="en-US" altLang="ja-JP" dirty="0" smtClean="0"/>
          </a:p>
          <a:p>
            <a:pPr lvl="1"/>
            <a:r>
              <a:rPr kumimoji="1" lang="ja-JP" altLang="en-US" dirty="0" smtClean="0"/>
              <a:t>インライン展開</a:t>
            </a:r>
            <a:endParaRPr kumimoji="1" lang="en-US" altLang="ja-JP" dirty="0" smtClean="0"/>
          </a:p>
          <a:p>
            <a:pPr lvl="1"/>
            <a:r>
              <a:rPr lang="ja-JP" altLang="en-US" dirty="0" smtClean="0"/>
              <a:t>定数たたみこみ</a:t>
            </a:r>
            <a:endParaRPr lang="en-US" altLang="ja-JP" dirty="0" smtClean="0"/>
          </a:p>
          <a:p>
            <a:pPr lvl="1"/>
            <a:r>
              <a:rPr kumimoji="1" lang="ja-JP" altLang="en-US" dirty="0" smtClean="0"/>
              <a:t>不要定義削除</a:t>
            </a:r>
            <a:endParaRPr kumimoji="1" lang="en-US" altLang="ja-JP" dirty="0" smtClean="0"/>
          </a:p>
          <a:p>
            <a:pPr lvl="1"/>
            <a:endParaRPr lang="en-US" altLang="ja-JP" dirty="0" smtClean="0"/>
          </a:p>
          <a:p>
            <a:pPr lvl="2"/>
            <a:r>
              <a:rPr lang="ja-JP" altLang="en-US" dirty="0" smtClean="0"/>
              <a:t>他にも最適化の手法はたくさんあるので</a:t>
            </a:r>
            <a:r>
              <a:rPr lang="en-US" altLang="ja-JP" dirty="0" smtClean="0"/>
              <a:t/>
            </a:r>
            <a:br>
              <a:rPr lang="en-US" altLang="ja-JP" dirty="0" smtClean="0"/>
            </a:br>
            <a:r>
              <a:rPr lang="ja-JP" altLang="en-US" dirty="0" smtClean="0"/>
              <a:t>自分で色々試してみるとよい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クロージャ変換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ネストした関数定義を平らにする</a:t>
            </a:r>
            <a:endParaRPr kumimoji="1" lang="en-US" altLang="ja-JP" dirty="0" smtClean="0"/>
          </a:p>
          <a:p>
            <a:pPr>
              <a:buNone/>
            </a:pPr>
            <a:endParaRPr lang="en-US" altLang="ja-JP" dirty="0" smtClean="0"/>
          </a:p>
        </p:txBody>
      </p:sp>
      <p:sp>
        <p:nvSpPr>
          <p:cNvPr id="4" name="Text Box 4"/>
          <p:cNvSpPr txBox="1">
            <a:spLocks noChangeArrowheads="1"/>
          </p:cNvSpPr>
          <p:nvPr/>
        </p:nvSpPr>
        <p:spPr bwMode="auto">
          <a:xfrm>
            <a:off x="672301" y="3220068"/>
            <a:ext cx="2762295" cy="1815882"/>
          </a:xfrm>
          <a:prstGeom prst="rect">
            <a:avLst/>
          </a:prstGeom>
          <a:noFill/>
          <a:ln w="12700">
            <a:solidFill>
              <a:schemeClr val="tx1"/>
            </a:solidFill>
            <a:miter lim="800000"/>
            <a:headEnd/>
            <a:tailEnd/>
          </a:ln>
        </p:spPr>
        <p:txBody>
          <a:bodyPr wrap="none">
            <a:spAutoFit/>
          </a:bodyPr>
          <a:lstStyle/>
          <a:p>
            <a:r>
              <a:rPr lang="en-US" altLang="ja-JP" sz="2800" b="1" dirty="0" smtClean="0">
                <a:latin typeface="Courier New" pitchFamily="49" charset="0"/>
              </a:rPr>
              <a:t>let f a =</a:t>
            </a:r>
          </a:p>
          <a:p>
            <a:r>
              <a:rPr lang="en-US" altLang="ja-JP" sz="2800" b="1" dirty="0" smtClean="0">
                <a:latin typeface="Courier New" pitchFamily="49" charset="0"/>
              </a:rPr>
              <a:t>  let g b =</a:t>
            </a:r>
          </a:p>
          <a:p>
            <a:r>
              <a:rPr lang="en-US" altLang="ja-JP" sz="2800" b="1" dirty="0" smtClean="0">
                <a:latin typeface="Courier New" pitchFamily="49" charset="0"/>
              </a:rPr>
              <a:t>    a + b in</a:t>
            </a:r>
          </a:p>
          <a:p>
            <a:r>
              <a:rPr lang="en-US" altLang="ja-JP" sz="2800" b="1" dirty="0" smtClean="0">
                <a:latin typeface="Courier New" pitchFamily="49" charset="0"/>
              </a:rPr>
              <a:t>  g 3</a:t>
            </a:r>
            <a:endParaRPr lang="en-US" altLang="ja-JP" sz="2800" b="1" dirty="0">
              <a:latin typeface="Courier New" pitchFamily="49" charset="0"/>
            </a:endParaRPr>
          </a:p>
        </p:txBody>
      </p:sp>
      <p:sp>
        <p:nvSpPr>
          <p:cNvPr id="5" name="Text Box 4"/>
          <p:cNvSpPr txBox="1">
            <a:spLocks noChangeArrowheads="1"/>
          </p:cNvSpPr>
          <p:nvPr/>
        </p:nvSpPr>
        <p:spPr bwMode="auto">
          <a:xfrm>
            <a:off x="5080981" y="3745002"/>
            <a:ext cx="3836307" cy="954107"/>
          </a:xfrm>
          <a:prstGeom prst="rect">
            <a:avLst/>
          </a:prstGeom>
          <a:noFill/>
          <a:ln w="12700">
            <a:solidFill>
              <a:schemeClr val="tx1"/>
            </a:solidFill>
            <a:miter lim="800000"/>
            <a:headEnd/>
            <a:tailEnd/>
          </a:ln>
        </p:spPr>
        <p:txBody>
          <a:bodyPr wrap="none">
            <a:spAutoFit/>
          </a:bodyPr>
          <a:lstStyle/>
          <a:p>
            <a:r>
              <a:rPr lang="en-US" altLang="ja-JP" sz="2800" b="1" dirty="0" smtClean="0">
                <a:latin typeface="Courier New" pitchFamily="49" charset="0"/>
              </a:rPr>
              <a:t>let g </a:t>
            </a:r>
            <a:r>
              <a:rPr lang="en-US" altLang="ja-JP" sz="2800" b="1" dirty="0" smtClean="0">
                <a:solidFill>
                  <a:srgbClr val="FF0000"/>
                </a:solidFill>
                <a:latin typeface="Courier New" pitchFamily="49" charset="0"/>
              </a:rPr>
              <a:t>a</a:t>
            </a:r>
            <a:r>
              <a:rPr lang="en-US" altLang="ja-JP" sz="2800" b="1" dirty="0" smtClean="0">
                <a:latin typeface="Courier New" pitchFamily="49" charset="0"/>
              </a:rPr>
              <a:t> b = a + b</a:t>
            </a:r>
          </a:p>
          <a:p>
            <a:r>
              <a:rPr lang="en-US" altLang="ja-JP" sz="2800" b="1" dirty="0" smtClean="0">
                <a:latin typeface="Courier New" pitchFamily="49" charset="0"/>
              </a:rPr>
              <a:t>let f a = g </a:t>
            </a:r>
            <a:r>
              <a:rPr lang="en-US" altLang="ja-JP" sz="2800" b="1" dirty="0" smtClean="0">
                <a:solidFill>
                  <a:srgbClr val="FF0000"/>
                </a:solidFill>
                <a:latin typeface="Courier New" pitchFamily="49" charset="0"/>
              </a:rPr>
              <a:t>a</a:t>
            </a:r>
            <a:r>
              <a:rPr lang="en-US" altLang="ja-JP" sz="2800" b="1" dirty="0" smtClean="0">
                <a:latin typeface="Courier New" pitchFamily="49" charset="0"/>
              </a:rPr>
              <a:t> 3</a:t>
            </a:r>
          </a:p>
        </p:txBody>
      </p:sp>
      <p:sp>
        <p:nvSpPr>
          <p:cNvPr id="6" name="右矢印 5"/>
          <p:cNvSpPr/>
          <p:nvPr/>
        </p:nvSpPr>
        <p:spPr>
          <a:xfrm>
            <a:off x="3826936" y="3883377"/>
            <a:ext cx="1038578" cy="654755"/>
          </a:xfrm>
          <a:prstGeom prst="righ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454399" y="2607733"/>
            <a:ext cx="177805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ja-JP" altLang="en-US" dirty="0" smtClean="0"/>
              <a:t>超大雑把な図式</a:t>
            </a:r>
            <a:endParaRPr kumimoji="1" lang="ja-JP" altLang="en-US" dirty="0"/>
          </a:p>
        </p:txBody>
      </p:sp>
      <p:sp>
        <p:nvSpPr>
          <p:cNvPr id="8" name="角丸四角形吹き出し 7"/>
          <p:cNvSpPr/>
          <p:nvPr/>
        </p:nvSpPr>
        <p:spPr>
          <a:xfrm>
            <a:off x="4820354" y="5215467"/>
            <a:ext cx="3939824" cy="1298222"/>
          </a:xfrm>
          <a:prstGeom prst="wedgeRoundRectCallout">
            <a:avLst>
              <a:gd name="adj1" fmla="val 25299"/>
              <a:gd name="adj2" fmla="val -94021"/>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800" dirty="0" smtClean="0"/>
              <a:t>実際には </a:t>
            </a:r>
            <a:r>
              <a:rPr kumimoji="1" lang="en-US" altLang="ja-JP" sz="2800" dirty="0" err="1" smtClean="0"/>
              <a:t>MinCaml</a:t>
            </a:r>
            <a:r>
              <a:rPr kumimoji="1" lang="en-US" altLang="ja-JP" sz="2800" dirty="0" smtClean="0"/>
              <a:t> </a:t>
            </a:r>
            <a:r>
              <a:rPr kumimoji="1" lang="ja-JP" altLang="en-US" sz="2800" dirty="0" smtClean="0"/>
              <a:t>では</a:t>
            </a:r>
            <a:r>
              <a:rPr kumimoji="1" lang="en-US" altLang="ja-JP" sz="2800" dirty="0" smtClean="0"/>
              <a:t/>
            </a:r>
            <a:br>
              <a:rPr kumimoji="1" lang="en-US" altLang="ja-JP" sz="2800" dirty="0" smtClean="0"/>
            </a:br>
            <a:r>
              <a:rPr kumimoji="1" lang="en-US" altLang="ja-JP" sz="2800" dirty="0" smtClean="0"/>
              <a:t>a </a:t>
            </a:r>
            <a:r>
              <a:rPr kumimoji="1" lang="ja-JP" altLang="en-US" sz="2800" dirty="0" smtClean="0"/>
              <a:t>はクロージャを介して</a:t>
            </a:r>
            <a:endParaRPr kumimoji="1" lang="en-US" altLang="ja-JP" sz="2800" dirty="0" smtClean="0"/>
          </a:p>
          <a:p>
            <a:pPr algn="ctr"/>
            <a:r>
              <a:rPr kumimoji="1" lang="ja-JP" altLang="en-US" sz="2800" dirty="0" smtClean="0"/>
              <a:t>渡される</a:t>
            </a:r>
            <a:endParaRPr kumimoji="1" lang="ja-JP" altLang="en-US" sz="2800"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仮想マシンコード生成</a:t>
            </a:r>
            <a:endParaRPr kumimoji="1" lang="ja-JP" altLang="en-US" dirty="0"/>
          </a:p>
        </p:txBody>
      </p:sp>
      <p:sp>
        <p:nvSpPr>
          <p:cNvPr id="3" name="コンテンツ プレースホルダ 2"/>
          <p:cNvSpPr>
            <a:spLocks noGrp="1"/>
          </p:cNvSpPr>
          <p:nvPr>
            <p:ph idx="1"/>
          </p:nvPr>
        </p:nvSpPr>
        <p:spPr>
          <a:xfrm>
            <a:off x="457200" y="1600200"/>
            <a:ext cx="8528756" cy="4525963"/>
          </a:xfrm>
        </p:spPr>
        <p:txBody>
          <a:bodyPr/>
          <a:lstStyle/>
          <a:p>
            <a:r>
              <a:rPr kumimoji="1" lang="ja-JP" altLang="en-US" dirty="0" smtClean="0"/>
              <a:t>よりアセンブリに近い形式に変換する</a:t>
            </a:r>
            <a:endParaRPr kumimoji="1" lang="en-US" altLang="ja-JP" dirty="0" smtClean="0"/>
          </a:p>
          <a:p>
            <a:pPr lvl="2"/>
            <a:r>
              <a:rPr kumimoji="1" lang="ja-JP" altLang="en-US" dirty="0" smtClean="0"/>
              <a:t>実際のアセンブリとの違い</a:t>
            </a:r>
            <a:endParaRPr kumimoji="1" lang="en-US" altLang="ja-JP" dirty="0" smtClean="0"/>
          </a:p>
          <a:p>
            <a:pPr lvl="3"/>
            <a:r>
              <a:rPr kumimoji="1" lang="ja-JP" altLang="en-US" dirty="0" smtClean="0"/>
              <a:t>レジスタ</a:t>
            </a:r>
            <a:r>
              <a:rPr lang="ja-JP" altLang="en-US" dirty="0" smtClean="0"/>
              <a:t>は</a:t>
            </a:r>
            <a:r>
              <a:rPr kumimoji="1" lang="ja-JP" altLang="en-US" dirty="0" smtClean="0"/>
              <a:t>無限個ある</a:t>
            </a:r>
            <a:endParaRPr kumimoji="1" lang="en-US" altLang="ja-JP" dirty="0" smtClean="0"/>
          </a:p>
          <a:p>
            <a:pPr lvl="3"/>
            <a:r>
              <a:rPr lang="en-US" altLang="ja-JP" dirty="0" smtClean="0"/>
              <a:t>if </a:t>
            </a:r>
            <a:r>
              <a:rPr lang="ja-JP" altLang="en-US" dirty="0" smtClean="0"/>
              <a:t>式や関数呼出しがある</a:t>
            </a:r>
            <a:endParaRPr lang="en-US" altLang="ja-JP" dirty="0" smtClean="0"/>
          </a:p>
          <a:p>
            <a:pPr lvl="1"/>
            <a:r>
              <a:rPr kumimoji="1" lang="ja-JP" altLang="en-US" dirty="0" smtClean="0"/>
              <a:t>タプルやクロージャ、配列の操作を</a:t>
            </a:r>
            <a:r>
              <a:rPr kumimoji="1" lang="en-US" altLang="ja-JP" dirty="0" smtClean="0"/>
              <a:t/>
            </a:r>
            <a:br>
              <a:rPr kumimoji="1" lang="en-US" altLang="ja-JP" dirty="0" smtClean="0"/>
            </a:br>
            <a:r>
              <a:rPr kumimoji="1" lang="ja-JP" altLang="en-US" dirty="0" smtClean="0"/>
              <a:t>メモリロード・ストア命令の組み合わせに変換する</a:t>
            </a:r>
            <a:endParaRPr lang="en-US" altLang="ja-JP" dirty="0" smtClean="0"/>
          </a:p>
          <a:p>
            <a:pPr lvl="1"/>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レジスタ割当て</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仮想マシンコードのレジスタに</a:t>
            </a:r>
            <a:r>
              <a:rPr kumimoji="1" lang="en-US" altLang="ja-JP" dirty="0" smtClean="0"/>
              <a:t/>
            </a:r>
            <a:br>
              <a:rPr kumimoji="1" lang="en-US" altLang="ja-JP" dirty="0" smtClean="0"/>
            </a:br>
            <a:r>
              <a:rPr kumimoji="1" lang="ja-JP" altLang="en-US" dirty="0" smtClean="0"/>
              <a:t>実際のレジスタを割り当てる</a:t>
            </a:r>
            <a:endParaRPr kumimoji="1" lang="en-US" altLang="ja-JP" dirty="0" smtClean="0"/>
          </a:p>
          <a:p>
            <a:endParaRPr lang="en-US" altLang="ja-JP" dirty="0" smtClean="0"/>
          </a:p>
          <a:p>
            <a:pPr lvl="1"/>
            <a:r>
              <a:rPr lang="en-US" altLang="ja-JP" dirty="0" err="1" smtClean="0"/>
              <a:t>MinCaml</a:t>
            </a:r>
            <a:r>
              <a:rPr lang="en-US" altLang="ja-JP" dirty="0" smtClean="0"/>
              <a:t> </a:t>
            </a:r>
            <a:r>
              <a:rPr lang="ja-JP" altLang="en-US" dirty="0" smtClean="0"/>
              <a:t>ではそれ程複雑なことはしていない</a:t>
            </a:r>
            <a:endParaRPr lang="en-US" altLang="ja-JP" dirty="0" smtClean="0"/>
          </a:p>
          <a:p>
            <a:pPr lvl="2"/>
            <a:r>
              <a:rPr kumimoji="1" lang="ja-JP" altLang="en-US" dirty="0" err="1" smtClean="0"/>
              <a:t>そこそこ</a:t>
            </a:r>
            <a:r>
              <a:rPr kumimoji="1" lang="ja-JP" altLang="en-US" dirty="0" smtClean="0"/>
              <a:t>の速さ </a:t>
            </a:r>
            <a:r>
              <a:rPr kumimoji="1" lang="en-US" altLang="ja-JP" dirty="0" smtClean="0"/>
              <a:t>&amp; </a:t>
            </a:r>
            <a:r>
              <a:rPr kumimoji="1" lang="ja-JP" altLang="en-US" dirty="0" err="1" smtClean="0"/>
              <a:t>そこそこ</a:t>
            </a:r>
            <a:r>
              <a:rPr kumimoji="1" lang="ja-JP" altLang="en-US" dirty="0" smtClean="0"/>
              <a:t>の易しさ</a:t>
            </a:r>
            <a:endParaRPr kumimoji="1" lang="en-US" altLang="ja-JP" dirty="0" smtClean="0"/>
          </a:p>
          <a:p>
            <a:pPr lvl="2"/>
            <a:endParaRPr lang="en-US" altLang="ja-JP" dirty="0" smtClean="0"/>
          </a:p>
          <a:p>
            <a:pPr lvl="1"/>
            <a:r>
              <a:rPr lang="en-US" altLang="ja-JP" dirty="0" err="1" smtClean="0"/>
              <a:t>MinCaml</a:t>
            </a:r>
            <a:r>
              <a:rPr lang="en-US" altLang="ja-JP" dirty="0" smtClean="0"/>
              <a:t> </a:t>
            </a:r>
            <a:r>
              <a:rPr lang="ja-JP" altLang="en-US" dirty="0" smtClean="0"/>
              <a:t>で性能を出すためには</a:t>
            </a:r>
            <a:r>
              <a:rPr lang="en-US" altLang="ja-JP" dirty="0" smtClean="0"/>
              <a:t/>
            </a:r>
            <a:br>
              <a:rPr lang="en-US" altLang="ja-JP" dirty="0" smtClean="0"/>
            </a:br>
            <a:r>
              <a:rPr lang="ja-JP" altLang="en-US" dirty="0" smtClean="0"/>
              <a:t>ここの改造は必須の予感</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アセンブリ生成</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実際のアセンブリを出力する</a:t>
            </a:r>
            <a:endParaRPr kumimoji="1" lang="en-US" altLang="ja-JP" dirty="0" smtClean="0"/>
          </a:p>
          <a:p>
            <a:pPr lvl="1"/>
            <a:r>
              <a:rPr kumimoji="1" lang="ja-JP" altLang="en-US" dirty="0" smtClean="0"/>
              <a:t>ここでようやく関数呼出しや </a:t>
            </a:r>
            <a:r>
              <a:rPr kumimoji="1" lang="en-US" altLang="ja-JP" dirty="0" smtClean="0"/>
              <a:t>if </a:t>
            </a:r>
            <a:r>
              <a:rPr kumimoji="1" lang="ja-JP" altLang="en-US" dirty="0" smtClean="0"/>
              <a:t>式を</a:t>
            </a:r>
            <a:r>
              <a:rPr kumimoji="1" lang="en-US" altLang="ja-JP" dirty="0" smtClean="0"/>
              <a:t/>
            </a:r>
            <a:br>
              <a:rPr kumimoji="1" lang="en-US" altLang="ja-JP" dirty="0" smtClean="0"/>
            </a:br>
            <a:r>
              <a:rPr kumimoji="1" lang="ja-JP" altLang="en-US" dirty="0" smtClean="0"/>
              <a:t>実際の命令に変換している</a:t>
            </a:r>
            <a:endParaRPr kumimoji="1" lang="en-US" altLang="ja-JP" dirty="0" smtClean="0"/>
          </a:p>
          <a:p>
            <a:pPr lvl="2"/>
            <a:r>
              <a:rPr lang="ja-JP" altLang="en-US" dirty="0" smtClean="0"/>
              <a:t>加えて末尾呼出しの最適化をしている</a:t>
            </a:r>
            <a:endParaRPr lang="en-US" altLang="ja-JP" dirty="0" smtClean="0"/>
          </a:p>
          <a:p>
            <a:pPr lvl="3"/>
            <a:r>
              <a:rPr lang="ja-JP" altLang="en-US" dirty="0" smtClean="0"/>
              <a:t>ループ最適化を頑張りたい場合には</a:t>
            </a:r>
            <a:r>
              <a:rPr lang="en-US" altLang="ja-JP" dirty="0" smtClean="0"/>
              <a:t/>
            </a:r>
            <a:br>
              <a:rPr lang="en-US" altLang="ja-JP" dirty="0" smtClean="0"/>
            </a:br>
            <a:r>
              <a:rPr lang="ja-JP" altLang="en-US" dirty="0" smtClean="0"/>
              <a:t>ここではちょっと遅いかも</a:t>
            </a:r>
            <a:r>
              <a:rPr lang="en-US" altLang="ja-JP" dirty="0" smtClean="0"/>
              <a:t>?</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64894"/>
            <a:ext cx="8229600" cy="2782886"/>
          </a:xfrm>
        </p:spPr>
        <p:txBody>
          <a:bodyPr>
            <a:normAutofit/>
          </a:bodyPr>
          <a:lstStyle/>
          <a:p>
            <a:r>
              <a:rPr kumimoji="1" lang="ja-JP" altLang="en-US" dirty="0" smtClean="0"/>
              <a:t>課題</a:t>
            </a:r>
            <a:r>
              <a:rPr kumimoji="1" lang="en-US" altLang="ja-JP" dirty="0" smtClean="0"/>
              <a:t/>
            </a:r>
            <a:br>
              <a:rPr kumimoji="1" lang="en-US" altLang="ja-JP" dirty="0" smtClean="0"/>
            </a:b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共通課題</a:t>
            </a:r>
            <a:endParaRPr kumimoji="1" lang="ja-JP" altLang="en-US" dirty="0"/>
          </a:p>
        </p:txBody>
      </p:sp>
      <p:sp>
        <p:nvSpPr>
          <p:cNvPr id="3" name="コンテンツ プレースホルダ 2"/>
          <p:cNvSpPr>
            <a:spLocks noGrp="1"/>
          </p:cNvSpPr>
          <p:nvPr>
            <p:ph idx="1"/>
          </p:nvPr>
        </p:nvSpPr>
        <p:spPr>
          <a:xfrm>
            <a:off x="457199" y="1600200"/>
            <a:ext cx="8686801" cy="4525963"/>
          </a:xfrm>
        </p:spPr>
        <p:txBody>
          <a:bodyPr/>
          <a:lstStyle/>
          <a:p>
            <a:r>
              <a:rPr lang="ja-JP" altLang="en-US" dirty="0" smtClean="0"/>
              <a:t>今回は全</a:t>
            </a:r>
            <a:r>
              <a:rPr lang="en-US" altLang="ja-JP" dirty="0" smtClean="0"/>
              <a:t>3</a:t>
            </a:r>
            <a:r>
              <a:rPr lang="ja-JP" altLang="en-US" dirty="0" smtClean="0"/>
              <a:t>問のうち</a:t>
            </a:r>
            <a:r>
              <a:rPr lang="ja-JP" altLang="en-US" sz="5400" dirty="0" smtClean="0"/>
              <a:t>どれか</a:t>
            </a:r>
            <a:r>
              <a:rPr lang="ja-JP" altLang="en-US" dirty="0" smtClean="0"/>
              <a:t>を解けばよい</a:t>
            </a:r>
            <a:endParaRPr lang="en-US" altLang="ja-JP" dirty="0" smtClean="0"/>
          </a:p>
          <a:p>
            <a:pPr lvl="1"/>
            <a:r>
              <a:rPr kumimoji="1" lang="ja-JP" altLang="en-US" dirty="0" smtClean="0"/>
              <a:t>もちろ</a:t>
            </a:r>
            <a:r>
              <a:rPr lang="ja-JP" altLang="en-US" dirty="0" smtClean="0"/>
              <a:t>ん</a:t>
            </a:r>
            <a:r>
              <a:rPr lang="ja-JP" altLang="en-US" sz="5400" dirty="0" smtClean="0"/>
              <a:t>全部</a:t>
            </a:r>
            <a:r>
              <a:rPr lang="ja-JP" altLang="en-US" dirty="0" smtClean="0"/>
              <a:t>解いてもよい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共通課題 その</a:t>
            </a:r>
            <a:r>
              <a:rPr lang="en-US" altLang="ja-JP" dirty="0" smtClean="0"/>
              <a:t>1</a:t>
            </a:r>
            <a:endParaRPr kumimoji="1" lang="ja-JP" altLang="en-US" dirty="0"/>
          </a:p>
        </p:txBody>
      </p:sp>
      <p:sp>
        <p:nvSpPr>
          <p:cNvPr id="3" name="コンテンツ プレースホルダ 2"/>
          <p:cNvSpPr>
            <a:spLocks noGrp="1"/>
          </p:cNvSpPr>
          <p:nvPr>
            <p:ph idx="1"/>
          </p:nvPr>
        </p:nvSpPr>
        <p:spPr>
          <a:xfrm>
            <a:off x="457200" y="1600200"/>
            <a:ext cx="8506178" cy="4525963"/>
          </a:xfrm>
        </p:spPr>
        <p:txBody>
          <a:bodyPr/>
          <a:lstStyle/>
          <a:p>
            <a:r>
              <a:rPr kumimoji="1" lang="en-US" altLang="ja-JP" dirty="0" err="1" smtClean="0"/>
              <a:t>MinCaml</a:t>
            </a:r>
            <a:r>
              <a:rPr kumimoji="1" lang="en-US" altLang="ja-JP" dirty="0" smtClean="0"/>
              <a:t> </a:t>
            </a:r>
            <a:r>
              <a:rPr kumimoji="1" lang="ja-JP" altLang="en-US" dirty="0" smtClean="0"/>
              <a:t>を改造し</a:t>
            </a:r>
            <a:r>
              <a:rPr lang="en-US" altLang="ja-JP" dirty="0" smtClean="0"/>
              <a:t> </a:t>
            </a:r>
            <a:r>
              <a:rPr kumimoji="1" lang="en-US" altLang="ja-JP" dirty="0" err="1" smtClean="0"/>
              <a:t>Syntax.t</a:t>
            </a:r>
            <a:r>
              <a:rPr kumimoji="1" lang="en-US" altLang="ja-JP" dirty="0" smtClean="0"/>
              <a:t> </a:t>
            </a:r>
            <a:r>
              <a:rPr kumimoji="1" lang="ja-JP" altLang="en-US" dirty="0" smtClean="0"/>
              <a:t>や </a:t>
            </a:r>
            <a:r>
              <a:rPr kumimoji="1" lang="en-US" altLang="ja-JP" dirty="0" err="1" smtClean="0"/>
              <a:t>KNormal.t</a:t>
            </a:r>
            <a:r>
              <a:rPr kumimoji="1" lang="en-US" altLang="ja-JP" dirty="0" smtClean="0"/>
              <a:t> </a:t>
            </a:r>
            <a:r>
              <a:rPr kumimoji="1" lang="ja-JP" altLang="en-US" dirty="0" smtClean="0"/>
              <a:t>など</a:t>
            </a:r>
            <a:r>
              <a:rPr kumimoji="1" lang="ja-JP" altLang="en-US" dirty="0" smtClean="0"/>
              <a:t>の</a:t>
            </a:r>
            <a:r>
              <a:rPr kumimoji="1" lang="ja-JP" altLang="en-US" dirty="0" smtClean="0"/>
              <a:t>値</a:t>
            </a:r>
            <a:r>
              <a:rPr kumimoji="1" lang="ja-JP" altLang="en-US" dirty="0" smtClean="0"/>
              <a:t>を</a:t>
            </a:r>
            <a:r>
              <a:rPr kumimoji="1" lang="ja-JP" altLang="en-US" dirty="0" smtClean="0"/>
              <a:t>出力できる</a:t>
            </a:r>
            <a:r>
              <a:rPr kumimoji="1" lang="ja-JP" altLang="en-US" dirty="0" smtClean="0"/>
              <a:t>よう</a:t>
            </a:r>
            <a:r>
              <a:rPr kumimoji="1" lang="ja-JP" altLang="en-US" dirty="0" smtClean="0"/>
              <a:t>にせよ</a:t>
            </a:r>
            <a:endParaRPr kumimoji="1" lang="en-US" altLang="ja-JP" dirty="0" smtClean="0"/>
          </a:p>
          <a:p>
            <a:pPr lvl="2"/>
            <a:r>
              <a:rPr lang="ja-JP" altLang="en-US" dirty="0" smtClean="0"/>
              <a:t>出力の形式や方法は問わないが真面目にやれば</a:t>
            </a:r>
            <a:r>
              <a:rPr lang="en-US" altLang="ja-JP" dirty="0" smtClean="0"/>
              <a:t/>
            </a:r>
            <a:br>
              <a:rPr lang="en-US" altLang="ja-JP" dirty="0" smtClean="0"/>
            </a:br>
            <a:r>
              <a:rPr lang="ja-JP" altLang="en-US" dirty="0" smtClean="0"/>
              <a:t>デバッグのとき役に立つかも</a:t>
            </a:r>
            <a:endParaRPr lang="en-US" altLang="ja-JP" dirty="0" smtClean="0"/>
          </a:p>
          <a:p>
            <a:r>
              <a:rPr kumimoji="1" lang="ja-JP" altLang="en-US" dirty="0" smtClean="0"/>
              <a:t>例えば以下のような感じ</a:t>
            </a:r>
            <a:endParaRPr kumimoji="1" lang="ja-JP" altLang="en-US" dirty="0"/>
          </a:p>
        </p:txBody>
      </p:sp>
      <p:sp>
        <p:nvSpPr>
          <p:cNvPr id="4" name="Text Box 4"/>
          <p:cNvSpPr txBox="1">
            <a:spLocks noChangeArrowheads="1"/>
          </p:cNvSpPr>
          <p:nvPr/>
        </p:nvSpPr>
        <p:spPr bwMode="auto">
          <a:xfrm>
            <a:off x="695300" y="4700066"/>
            <a:ext cx="4602542" cy="1785104"/>
          </a:xfrm>
          <a:prstGeom prst="rect">
            <a:avLst/>
          </a:prstGeom>
          <a:noFill/>
          <a:ln w="12700">
            <a:solidFill>
              <a:schemeClr val="tx1"/>
            </a:solidFill>
            <a:miter lim="800000"/>
            <a:headEnd/>
            <a:tailEnd/>
          </a:ln>
        </p:spPr>
        <p:txBody>
          <a:bodyPr wrap="square">
            <a:spAutoFit/>
          </a:bodyPr>
          <a:lstStyle/>
          <a:p>
            <a:r>
              <a:rPr lang="en-US" altLang="ja-JP" sz="2200" b="1" dirty="0" smtClean="0">
                <a:latin typeface="Courier New" pitchFamily="49" charset="0"/>
              </a:rPr>
              <a:t>(* test/fib.ml *)</a:t>
            </a:r>
          </a:p>
          <a:p>
            <a:r>
              <a:rPr lang="en-US" altLang="ja-JP" sz="2200" b="1" dirty="0" smtClean="0">
                <a:latin typeface="Courier New" pitchFamily="49" charset="0"/>
              </a:rPr>
              <a:t>let </a:t>
            </a:r>
            <a:r>
              <a:rPr lang="en-US" altLang="ja-JP" sz="2200" b="1" dirty="0" err="1" smtClean="0">
                <a:latin typeface="Courier New" pitchFamily="49" charset="0"/>
              </a:rPr>
              <a:t>rec</a:t>
            </a:r>
            <a:r>
              <a:rPr lang="en-US" altLang="ja-JP" sz="2200" b="1" dirty="0" smtClean="0">
                <a:latin typeface="Courier New" pitchFamily="49" charset="0"/>
              </a:rPr>
              <a:t> fib n = </a:t>
            </a:r>
          </a:p>
          <a:p>
            <a:r>
              <a:rPr lang="en-US" altLang="ja-JP" sz="2200" b="1" dirty="0" smtClean="0">
                <a:latin typeface="Courier New" pitchFamily="49" charset="0"/>
              </a:rPr>
              <a:t>  if n &lt;= 1 then 1 else</a:t>
            </a:r>
          </a:p>
          <a:p>
            <a:r>
              <a:rPr lang="en-US" altLang="ja-JP" sz="2200" b="1" dirty="0" smtClean="0">
                <a:latin typeface="Courier New" pitchFamily="49" charset="0"/>
              </a:rPr>
              <a:t>  fib (n-1) + fib (n-2) in</a:t>
            </a:r>
          </a:p>
          <a:p>
            <a:r>
              <a:rPr lang="en-US" altLang="ja-JP" sz="2200" b="1" dirty="0" err="1" smtClean="0">
                <a:latin typeface="Courier New" pitchFamily="49" charset="0"/>
              </a:rPr>
              <a:t>print_int</a:t>
            </a:r>
            <a:r>
              <a:rPr lang="en-US" altLang="ja-JP" sz="2200" b="1" dirty="0" smtClean="0">
                <a:latin typeface="Courier New" pitchFamily="49" charset="0"/>
              </a:rPr>
              <a:t>(fib 30)</a:t>
            </a:r>
            <a:endParaRPr lang="en-US" altLang="ja-JP" sz="2200" b="1" dirty="0">
              <a:latin typeface="Courier New" pitchFamily="49" charset="0"/>
            </a:endParaRPr>
          </a:p>
        </p:txBody>
      </p:sp>
      <p:sp>
        <p:nvSpPr>
          <p:cNvPr id="6" name="Text Box 4"/>
          <p:cNvSpPr txBox="1">
            <a:spLocks noChangeArrowheads="1"/>
          </p:cNvSpPr>
          <p:nvPr/>
        </p:nvSpPr>
        <p:spPr bwMode="auto">
          <a:xfrm>
            <a:off x="6119611" y="3836466"/>
            <a:ext cx="2719589" cy="2800767"/>
          </a:xfrm>
          <a:prstGeom prst="rect">
            <a:avLst/>
          </a:prstGeom>
          <a:noFill/>
          <a:ln w="12700">
            <a:solidFill>
              <a:schemeClr val="tx1"/>
            </a:solidFill>
            <a:miter lim="800000"/>
            <a:headEnd/>
            <a:tailEnd/>
          </a:ln>
        </p:spPr>
        <p:txBody>
          <a:bodyPr wrap="square">
            <a:spAutoFit/>
          </a:bodyPr>
          <a:lstStyle/>
          <a:p>
            <a:r>
              <a:rPr lang="en-US" altLang="ja-JP" sz="2200" b="1" dirty="0" smtClean="0">
                <a:latin typeface="Courier New" pitchFamily="49" charset="0"/>
              </a:rPr>
              <a:t>…</a:t>
            </a:r>
          </a:p>
          <a:p>
            <a:r>
              <a:rPr lang="en-US" altLang="ja-JP" sz="2200" b="1" dirty="0" smtClean="0">
                <a:latin typeface="Courier New" pitchFamily="49" charset="0"/>
              </a:rPr>
              <a:t>If</a:t>
            </a:r>
          </a:p>
          <a:p>
            <a:r>
              <a:rPr lang="en-US" altLang="ja-JP" sz="2200" b="1" dirty="0" smtClean="0">
                <a:latin typeface="Courier New" pitchFamily="49" charset="0"/>
              </a:rPr>
              <a:t>  LE</a:t>
            </a:r>
          </a:p>
          <a:p>
            <a:r>
              <a:rPr lang="en-US" altLang="ja-JP" sz="2200" b="1" dirty="0" smtClean="0">
                <a:latin typeface="Courier New" pitchFamily="49" charset="0"/>
              </a:rPr>
              <a:t>     </a:t>
            </a:r>
            <a:r>
              <a:rPr lang="en-US" altLang="ja-JP" sz="2200" b="1" dirty="0" err="1" smtClean="0">
                <a:latin typeface="Courier New" pitchFamily="49" charset="0"/>
              </a:rPr>
              <a:t>Var</a:t>
            </a:r>
            <a:r>
              <a:rPr lang="en-US" altLang="ja-JP" sz="2200" b="1" dirty="0" smtClean="0">
                <a:latin typeface="Courier New" pitchFamily="49" charset="0"/>
              </a:rPr>
              <a:t>(n)</a:t>
            </a:r>
          </a:p>
          <a:p>
            <a:r>
              <a:rPr lang="en-US" altLang="ja-JP" sz="2200" b="1" dirty="0" smtClean="0">
                <a:latin typeface="Courier New" pitchFamily="49" charset="0"/>
              </a:rPr>
              <a:t>     </a:t>
            </a:r>
            <a:r>
              <a:rPr lang="en-US" altLang="ja-JP" sz="2200" b="1" dirty="0" err="1" smtClean="0">
                <a:latin typeface="Courier New" pitchFamily="49" charset="0"/>
              </a:rPr>
              <a:t>Int</a:t>
            </a:r>
            <a:r>
              <a:rPr lang="en-US" altLang="ja-JP" sz="2200" b="1" dirty="0" smtClean="0">
                <a:latin typeface="Courier New" pitchFamily="49" charset="0"/>
              </a:rPr>
              <a:t>(1)</a:t>
            </a:r>
          </a:p>
          <a:p>
            <a:r>
              <a:rPr lang="en-US" altLang="ja-JP" sz="2200" b="1" dirty="0" smtClean="0">
                <a:latin typeface="Courier New" pitchFamily="49" charset="0"/>
              </a:rPr>
              <a:t>  </a:t>
            </a:r>
            <a:r>
              <a:rPr lang="en-US" altLang="ja-JP" sz="2200" b="1" dirty="0" err="1" smtClean="0">
                <a:latin typeface="Courier New" pitchFamily="49" charset="0"/>
              </a:rPr>
              <a:t>Int</a:t>
            </a:r>
            <a:r>
              <a:rPr lang="en-US" altLang="ja-JP" sz="2200" b="1" dirty="0" smtClean="0">
                <a:latin typeface="Courier New" pitchFamily="49" charset="0"/>
              </a:rPr>
              <a:t>(1)</a:t>
            </a:r>
          </a:p>
          <a:p>
            <a:r>
              <a:rPr lang="en-US" altLang="ja-JP" sz="2200" b="1" dirty="0" smtClean="0">
                <a:latin typeface="Courier New" pitchFamily="49" charset="0"/>
              </a:rPr>
              <a:t>  Add</a:t>
            </a:r>
          </a:p>
          <a:p>
            <a:r>
              <a:rPr lang="en-US" altLang="ja-JP" sz="2200" b="1" dirty="0" smtClean="0">
                <a:latin typeface="Courier New" pitchFamily="49" charset="0"/>
              </a:rPr>
              <a:t>…</a:t>
            </a:r>
          </a:p>
        </p:txBody>
      </p:sp>
      <p:sp>
        <p:nvSpPr>
          <p:cNvPr id="7" name="右矢印 6"/>
          <p:cNvSpPr/>
          <p:nvPr/>
        </p:nvSpPr>
        <p:spPr>
          <a:xfrm>
            <a:off x="5192891" y="5034844"/>
            <a:ext cx="1038578" cy="654755"/>
          </a:xfrm>
          <a:prstGeom prst="righ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4665" y="4592160"/>
            <a:ext cx="64633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ja-JP" altLang="en-US" dirty="0" smtClean="0"/>
              <a:t>入力</a:t>
            </a:r>
            <a:endParaRPr kumimoji="1" lang="ja-JP" altLang="en-US" dirty="0"/>
          </a:p>
        </p:txBody>
      </p:sp>
      <p:sp>
        <p:nvSpPr>
          <p:cNvPr id="9" name="テキスト ボックス 8"/>
          <p:cNvSpPr txBox="1"/>
          <p:nvPr/>
        </p:nvSpPr>
        <p:spPr>
          <a:xfrm>
            <a:off x="5781527" y="3644700"/>
            <a:ext cx="64633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ja-JP" altLang="en-US" dirty="0" smtClean="0"/>
              <a:t>出力</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共通課題 その</a:t>
            </a:r>
            <a:r>
              <a:rPr lang="en-US" altLang="ja-JP" dirty="0" smtClean="0"/>
              <a:t>2</a:t>
            </a:r>
            <a:endParaRPr kumimoji="1" lang="ja-JP" altLang="en-US" dirty="0"/>
          </a:p>
        </p:txBody>
      </p:sp>
      <p:sp>
        <p:nvSpPr>
          <p:cNvPr id="3" name="コンテンツ プレースホルダ 2"/>
          <p:cNvSpPr>
            <a:spLocks noGrp="1"/>
          </p:cNvSpPr>
          <p:nvPr>
            <p:ph idx="1"/>
          </p:nvPr>
        </p:nvSpPr>
        <p:spPr>
          <a:xfrm>
            <a:off x="457200" y="1600200"/>
            <a:ext cx="8686800" cy="4525963"/>
          </a:xfrm>
        </p:spPr>
        <p:txBody>
          <a:bodyPr/>
          <a:lstStyle/>
          <a:p>
            <a:r>
              <a:rPr kumimoji="1" lang="en-US" altLang="ja-JP" dirty="0" err="1" smtClean="0"/>
              <a:t>MinCaml</a:t>
            </a:r>
            <a:r>
              <a:rPr kumimoji="1" lang="en-US" altLang="ja-JP" dirty="0" smtClean="0"/>
              <a:t> </a:t>
            </a:r>
            <a:r>
              <a:rPr kumimoji="1" lang="ja-JP" altLang="en-US" dirty="0" smtClean="0"/>
              <a:t>を改造し</a:t>
            </a:r>
            <a:r>
              <a:rPr lang="en-US" altLang="ja-JP" dirty="0" smtClean="0"/>
              <a:t/>
            </a:r>
            <a:br>
              <a:rPr lang="en-US" altLang="ja-JP" dirty="0" smtClean="0"/>
            </a:br>
            <a:r>
              <a:rPr lang="ja-JP" altLang="en-US" dirty="0" smtClean="0"/>
              <a:t>パースエラー時および型エラー時に</a:t>
            </a:r>
            <a:r>
              <a:rPr lang="en-US" altLang="ja-JP" dirty="0" smtClean="0"/>
              <a:t/>
            </a:r>
            <a:br>
              <a:rPr lang="en-US" altLang="ja-JP" dirty="0" smtClean="0"/>
            </a:br>
            <a:r>
              <a:rPr lang="ja-JP" altLang="en-US" dirty="0" smtClean="0"/>
              <a:t>どの箇所 </a:t>
            </a:r>
            <a:r>
              <a:rPr lang="en-US" altLang="ja-JP" dirty="0" smtClean="0"/>
              <a:t>(</a:t>
            </a:r>
            <a:r>
              <a:rPr lang="ja-JP" altLang="en-US" dirty="0" smtClean="0"/>
              <a:t>例</a:t>
            </a:r>
            <a:r>
              <a:rPr lang="en-US" altLang="ja-JP" dirty="0" smtClean="0"/>
              <a:t>: </a:t>
            </a:r>
            <a:r>
              <a:rPr lang="ja-JP" altLang="en-US" dirty="0" smtClean="0"/>
              <a:t>行番号や列番号等</a:t>
            </a:r>
            <a:r>
              <a:rPr lang="en-US" altLang="ja-JP" dirty="0" smtClean="0"/>
              <a:t>)</a:t>
            </a:r>
            <a:br>
              <a:rPr lang="en-US" altLang="ja-JP" dirty="0" smtClean="0"/>
            </a:br>
            <a:r>
              <a:rPr lang="ja-JP" altLang="en-US" dirty="0" smtClean="0"/>
              <a:t>に問題があったかを表示するようにせよ</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コンパイラ係の目標</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sz="5400" dirty="0" smtClean="0"/>
              <a:t>自作</a:t>
            </a:r>
            <a:r>
              <a:rPr kumimoji="1" lang="en-US" altLang="ja-JP" sz="5400" dirty="0" smtClean="0"/>
              <a:t>CPU</a:t>
            </a:r>
            <a:r>
              <a:rPr kumimoji="1" lang="ja-JP" altLang="en-US" sz="5400" dirty="0" smtClean="0"/>
              <a:t>向けの</a:t>
            </a:r>
            <a:r>
              <a:rPr kumimoji="1" lang="en-US" altLang="ja-JP" sz="5400" dirty="0" smtClean="0"/>
              <a:t/>
            </a:r>
            <a:br>
              <a:rPr kumimoji="1" lang="en-US" altLang="ja-JP" sz="5400" dirty="0" smtClean="0"/>
            </a:br>
            <a:r>
              <a:rPr kumimoji="1" lang="ja-JP" altLang="en-US" sz="5400" dirty="0" smtClean="0"/>
              <a:t>コンパイラを実装する</a:t>
            </a:r>
            <a:endParaRPr kumimoji="1" lang="en-US" altLang="ja-JP" sz="5400" dirty="0" smtClean="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共通課題 その</a:t>
            </a:r>
            <a:r>
              <a:rPr lang="en-US" altLang="ja-JP" dirty="0" smtClean="0"/>
              <a:t>3</a:t>
            </a:r>
            <a:endParaRPr kumimoji="1" lang="ja-JP" altLang="en-US" dirty="0"/>
          </a:p>
        </p:txBody>
      </p:sp>
      <p:sp>
        <p:nvSpPr>
          <p:cNvPr id="3" name="コンテンツ プレースホルダ 2"/>
          <p:cNvSpPr>
            <a:spLocks noGrp="1"/>
          </p:cNvSpPr>
          <p:nvPr>
            <p:ph idx="1"/>
          </p:nvPr>
        </p:nvSpPr>
        <p:spPr>
          <a:xfrm>
            <a:off x="457200" y="1600200"/>
            <a:ext cx="8686800" cy="4525963"/>
          </a:xfrm>
        </p:spPr>
        <p:txBody>
          <a:bodyPr/>
          <a:lstStyle/>
          <a:p>
            <a:r>
              <a:rPr kumimoji="1" lang="en-US" altLang="ja-JP" dirty="0" err="1" smtClean="0"/>
              <a:t>MinCaml</a:t>
            </a:r>
            <a:r>
              <a:rPr kumimoji="1" lang="en-US" altLang="ja-JP" dirty="0" smtClean="0"/>
              <a:t> </a:t>
            </a:r>
            <a:r>
              <a:rPr kumimoji="1" lang="ja-JP" altLang="en-US" dirty="0" smtClean="0"/>
              <a:t>を改造し</a:t>
            </a:r>
            <a:r>
              <a:rPr lang="en-US" altLang="ja-JP" dirty="0" smtClean="0"/>
              <a:t/>
            </a:r>
            <a:br>
              <a:rPr lang="en-US" altLang="ja-JP" dirty="0" smtClean="0"/>
            </a:br>
            <a:r>
              <a:rPr lang="ja-JP" altLang="en-US" dirty="0" smtClean="0"/>
              <a:t>出力されたアセンブリのどの命令が</a:t>
            </a:r>
            <a:r>
              <a:rPr lang="en-US" altLang="ja-JP" dirty="0" smtClean="0"/>
              <a:t/>
            </a:r>
            <a:br>
              <a:rPr lang="en-US" altLang="ja-JP" dirty="0" smtClean="0"/>
            </a:br>
            <a:r>
              <a:rPr lang="ja-JP" altLang="en-US" dirty="0" smtClean="0"/>
              <a:t>入力されたソースのどの式に対応するかを</a:t>
            </a:r>
            <a:r>
              <a:rPr lang="en-US" altLang="ja-JP" dirty="0" smtClean="0"/>
              <a:t/>
            </a:r>
            <a:br>
              <a:rPr lang="en-US" altLang="ja-JP" dirty="0" smtClean="0"/>
            </a:br>
            <a:r>
              <a:rPr lang="ja-JP" altLang="en-US" dirty="0" smtClean="0"/>
              <a:t>判別できるようにせよ</a:t>
            </a:r>
            <a:endParaRPr lang="en-US" altLang="ja-JP" dirty="0" smtClean="0"/>
          </a:p>
          <a:p>
            <a:pPr lvl="1"/>
            <a:r>
              <a:rPr kumimoji="1" lang="ja-JP" altLang="en-US" dirty="0" smtClean="0"/>
              <a:t>例えば、対応を表すファイルを</a:t>
            </a:r>
            <a:r>
              <a:rPr kumimoji="1" lang="en-US" altLang="ja-JP" dirty="0" smtClean="0"/>
              <a:t/>
            </a:r>
            <a:br>
              <a:rPr kumimoji="1" lang="en-US" altLang="ja-JP" dirty="0" smtClean="0"/>
            </a:br>
            <a:r>
              <a:rPr kumimoji="1" lang="ja-JP" altLang="en-US" dirty="0" smtClean="0"/>
              <a:t>コンパイル時に生成するなど</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課題の提出先と締切</a:t>
            </a:r>
            <a:endParaRPr kumimoji="1" lang="ja-JP" altLang="en-US" dirty="0"/>
          </a:p>
        </p:txBody>
      </p:sp>
      <p:sp>
        <p:nvSpPr>
          <p:cNvPr id="3" name="コンテンツ プレースホルダ 2"/>
          <p:cNvSpPr>
            <a:spLocks noGrp="1"/>
          </p:cNvSpPr>
          <p:nvPr>
            <p:ph idx="1"/>
          </p:nvPr>
        </p:nvSpPr>
        <p:spPr>
          <a:xfrm>
            <a:off x="457200" y="1374420"/>
            <a:ext cx="8862164" cy="5257800"/>
          </a:xfrm>
        </p:spPr>
        <p:txBody>
          <a:bodyPr>
            <a:normAutofit fontScale="85000" lnSpcReduction="20000"/>
          </a:bodyPr>
          <a:lstStyle/>
          <a:p>
            <a:r>
              <a:rPr kumimoji="1" lang="ja-JP" altLang="en-US" dirty="0" smtClean="0"/>
              <a:t>提出先</a:t>
            </a:r>
            <a:r>
              <a:rPr kumimoji="1" lang="en-US" altLang="ja-JP" dirty="0" smtClean="0"/>
              <a:t>: compiler-report-2011@yl.is.s.u-tokyo.ac.jp</a:t>
            </a:r>
          </a:p>
          <a:p>
            <a:pPr lvl="1"/>
            <a:r>
              <a:rPr kumimoji="1" lang="ja-JP" altLang="en-US" dirty="0" smtClean="0"/>
              <a:t>質問等は</a:t>
            </a:r>
            <a:r>
              <a:rPr lang="en-US" altLang="ja-JP" dirty="0" smtClean="0"/>
              <a:t> </a:t>
            </a:r>
            <a:r>
              <a:rPr kumimoji="1" lang="en-US" altLang="ja-JP" dirty="0" smtClean="0"/>
              <a:t>compiler-query-2011@yl.is.s.u-tokyo.ac.jp </a:t>
            </a:r>
            <a:r>
              <a:rPr kumimoji="1" lang="ja-JP" altLang="en-US" dirty="0" smtClean="0"/>
              <a:t>まで</a:t>
            </a:r>
            <a:endParaRPr kumimoji="1" lang="en-US" altLang="ja-JP" dirty="0" smtClean="0"/>
          </a:p>
          <a:p>
            <a:endParaRPr kumimoji="1" lang="en-US" altLang="ja-JP" dirty="0" smtClean="0"/>
          </a:p>
          <a:p>
            <a:r>
              <a:rPr lang="ja-JP" altLang="en-US" dirty="0" smtClean="0"/>
              <a:t>締切</a:t>
            </a:r>
            <a:r>
              <a:rPr lang="en-US" altLang="ja-JP" dirty="0" smtClean="0"/>
              <a:t>: 2 </a:t>
            </a:r>
            <a:r>
              <a:rPr lang="ja-JP" altLang="en-US" dirty="0" smtClean="0"/>
              <a:t>週間後 </a:t>
            </a:r>
            <a:r>
              <a:rPr lang="en-US" altLang="ja-JP" dirty="0" smtClean="0"/>
              <a:t>(10/20) </a:t>
            </a:r>
            <a:r>
              <a:rPr lang="ja-JP" altLang="en-US" dirty="0" smtClean="0"/>
              <a:t>の午後 </a:t>
            </a:r>
            <a:r>
              <a:rPr lang="en-US" altLang="ja-JP" dirty="0" smtClean="0"/>
              <a:t>1 </a:t>
            </a:r>
            <a:r>
              <a:rPr lang="ja-JP" altLang="en-US" dirty="0" smtClean="0"/>
              <a:t>時（</a:t>
            </a:r>
            <a:r>
              <a:rPr lang="en-US" altLang="ja-JP" dirty="0" smtClean="0"/>
              <a:t>JST)</a:t>
            </a:r>
          </a:p>
          <a:p>
            <a:pPr lvl="1"/>
            <a:r>
              <a:rPr kumimoji="1" lang="ja-JP" altLang="en-US" dirty="0" smtClean="0"/>
              <a:t>コンパイラ係向け課題の締切は</a:t>
            </a:r>
            <a:r>
              <a:rPr kumimoji="1" lang="en-US" altLang="ja-JP" dirty="0" smtClean="0"/>
              <a:t>2012</a:t>
            </a:r>
            <a:r>
              <a:rPr kumimoji="1" lang="ja-JP" altLang="en-US" dirty="0" smtClean="0"/>
              <a:t>年</a:t>
            </a:r>
            <a:r>
              <a:rPr kumimoji="1" lang="en-US" altLang="ja-JP" dirty="0" smtClean="0"/>
              <a:t>2</a:t>
            </a:r>
            <a:r>
              <a:rPr kumimoji="1" lang="ja-JP" altLang="en-US" dirty="0" smtClean="0"/>
              <a:t>月</a:t>
            </a:r>
            <a:r>
              <a:rPr kumimoji="1" lang="en-US" altLang="ja-JP" dirty="0" smtClean="0"/>
              <a:t>28</a:t>
            </a:r>
            <a:r>
              <a:rPr kumimoji="1" lang="ja-JP" altLang="en-US" dirty="0" smtClean="0"/>
              <a:t>日</a:t>
            </a:r>
            <a:endParaRPr kumimoji="1" lang="en-US" altLang="ja-JP" dirty="0" smtClean="0"/>
          </a:p>
          <a:p>
            <a:endParaRPr kumimoji="1" lang="en-US" altLang="ja-JP" dirty="0" smtClean="0"/>
          </a:p>
          <a:p>
            <a:r>
              <a:rPr lang="en-US" altLang="ja-JP" dirty="0" smtClean="0"/>
              <a:t>Subject </a:t>
            </a:r>
            <a:r>
              <a:rPr lang="ja-JP" altLang="en-US" dirty="0" smtClean="0"/>
              <a:t>は </a:t>
            </a:r>
            <a:r>
              <a:rPr lang="en-US" altLang="ja-JP" dirty="0" smtClean="0"/>
              <a:t>Report &lt;</a:t>
            </a:r>
            <a:r>
              <a:rPr lang="ja-JP" altLang="en-US" dirty="0" smtClean="0"/>
              <a:t>課題番号</a:t>
            </a:r>
            <a:r>
              <a:rPr lang="en-US" altLang="ja-JP" dirty="0" smtClean="0"/>
              <a:t>&gt; &lt;</a:t>
            </a:r>
            <a:r>
              <a:rPr lang="ja-JP" altLang="en-US" dirty="0" smtClean="0"/>
              <a:t>学籍番号</a:t>
            </a:r>
            <a:r>
              <a:rPr lang="en-US" altLang="ja-JP" dirty="0" smtClean="0"/>
              <a:t>:5</a:t>
            </a:r>
            <a:r>
              <a:rPr lang="ja-JP" altLang="en-US" dirty="0" smtClean="0"/>
              <a:t>桁</a:t>
            </a:r>
            <a:r>
              <a:rPr lang="en-US" altLang="ja-JP" dirty="0" smtClean="0"/>
              <a:t>&gt; </a:t>
            </a:r>
            <a:r>
              <a:rPr lang="ja-JP" altLang="en-US" dirty="0" smtClean="0"/>
              <a:t>とすること</a:t>
            </a:r>
            <a:endParaRPr lang="en-US" altLang="ja-JP" dirty="0" smtClean="0"/>
          </a:p>
          <a:p>
            <a:pPr lvl="1"/>
            <a:r>
              <a:rPr lang="ja-JP" altLang="en-US" dirty="0" smtClean="0"/>
              <a:t>例</a:t>
            </a:r>
            <a:r>
              <a:rPr lang="en-US" altLang="ja-JP" dirty="0" smtClean="0"/>
              <a:t>: </a:t>
            </a:r>
            <a:r>
              <a:rPr lang="en-US" altLang="ja-JP" dirty="0" smtClean="0">
                <a:latin typeface="Lucida Console" pitchFamily="49" charset="0"/>
              </a:rPr>
              <a:t>Report 1 11099</a:t>
            </a:r>
          </a:p>
          <a:p>
            <a:pPr lvl="2"/>
            <a:r>
              <a:rPr lang="ja-JP" altLang="en-US" dirty="0" smtClean="0"/>
              <a:t>間にスペースを</a:t>
            </a:r>
            <a:r>
              <a:rPr lang="en-US" altLang="ja-JP" dirty="0" smtClean="0"/>
              <a:t> 1 </a:t>
            </a:r>
            <a:r>
              <a:rPr lang="ja-JP" altLang="en-US" dirty="0" smtClean="0"/>
              <a:t>つずついれること</a:t>
            </a:r>
            <a:endParaRPr lang="en-US" altLang="ja-JP" dirty="0" smtClean="0"/>
          </a:p>
          <a:p>
            <a:endParaRPr lang="en-US" altLang="ja-JP" dirty="0" smtClean="0"/>
          </a:p>
          <a:p>
            <a:r>
              <a:rPr kumimoji="1" lang="ja-JP" altLang="en-US" dirty="0" smtClean="0"/>
              <a:t>メールの本文にも氏名と学籍番号を明記すること</a:t>
            </a:r>
            <a:endParaRPr kumimoji="1" lang="en-US" altLang="ja-JP" dirty="0" smtClean="0"/>
          </a:p>
          <a:p>
            <a:pPr lvl="1"/>
            <a:r>
              <a:rPr lang="ja-JP" altLang="en-US" dirty="0" smtClean="0"/>
              <a:t>正常に受理されれば</a:t>
            </a:r>
            <a:r>
              <a:rPr lang="en-US" altLang="ja-JP" dirty="0" smtClean="0"/>
              <a:t/>
            </a:r>
            <a:br>
              <a:rPr lang="en-US" altLang="ja-JP" dirty="0" smtClean="0"/>
            </a:br>
            <a:r>
              <a:rPr lang="ja-JP" altLang="en-US" dirty="0" smtClean="0"/>
              <a:t>通知メールが届くはずなので確認してください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課題提出についての注意</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プログラムだけでなく</a:t>
            </a:r>
            <a:r>
              <a:rPr lang="en-US" altLang="ja-JP" dirty="0"/>
              <a:t/>
            </a:r>
            <a:br>
              <a:rPr lang="en-US" altLang="ja-JP" dirty="0"/>
            </a:br>
            <a:r>
              <a:rPr kumimoji="1" lang="ja-JP" altLang="en-US" dirty="0" smtClean="0"/>
              <a:t>説明</a:t>
            </a:r>
            <a:r>
              <a:rPr kumimoji="1" lang="ja-JP" altLang="en-US" dirty="0" smtClean="0"/>
              <a:t>・</a:t>
            </a:r>
            <a:r>
              <a:rPr kumimoji="1" lang="ja-JP" altLang="en-US" dirty="0" smtClean="0"/>
              <a:t>実行例・</a:t>
            </a:r>
            <a:r>
              <a:rPr lang="ja-JP" altLang="en-US" dirty="0" smtClean="0"/>
              <a:t>考察など</a:t>
            </a:r>
            <a:r>
              <a:rPr kumimoji="1" lang="ja-JP" altLang="en-US" dirty="0" smtClean="0"/>
              <a:t>も書くこと</a:t>
            </a:r>
            <a:endParaRPr kumimoji="1" lang="en-US" altLang="ja-JP" dirty="0" smtClean="0"/>
          </a:p>
          <a:p>
            <a:endParaRPr lang="en-US" altLang="ja-JP" dirty="0" smtClean="0"/>
          </a:p>
          <a:p>
            <a:r>
              <a:rPr lang="ja-JP" altLang="en-US" dirty="0" smtClean="0"/>
              <a:t>基本的にはメール本文に解答を記述すること</a:t>
            </a:r>
            <a:endParaRPr lang="en-US" altLang="ja-JP" dirty="0" smtClean="0"/>
          </a:p>
          <a:p>
            <a:endParaRPr kumimoji="1" lang="en-US" altLang="ja-JP" dirty="0" smtClean="0"/>
          </a:p>
          <a:p>
            <a:pPr lvl="1"/>
            <a:r>
              <a:rPr kumimoji="1" lang="ja-JP" altLang="en-US" dirty="0" smtClean="0"/>
              <a:t>ただし、</a:t>
            </a:r>
            <a:r>
              <a:rPr lang="ja-JP" altLang="en-US" dirty="0" smtClean="0"/>
              <a:t>多くのソースコードを</a:t>
            </a:r>
            <a:r>
              <a:rPr lang="en-US" altLang="ja-JP" dirty="0" smtClean="0"/>
              <a:t/>
            </a:r>
            <a:br>
              <a:rPr lang="en-US" altLang="ja-JP" dirty="0" smtClean="0"/>
            </a:br>
            <a:r>
              <a:rPr lang="ja-JP" altLang="en-US" dirty="0" smtClean="0"/>
              <a:t>送る必要がある場合には</a:t>
            </a:r>
            <a:r>
              <a:rPr lang="en-US" altLang="ja-JP" dirty="0" smtClean="0"/>
              <a:t/>
            </a:r>
            <a:br>
              <a:rPr lang="en-US" altLang="ja-JP" dirty="0" smtClean="0"/>
            </a:br>
            <a:r>
              <a:rPr lang="en-US" altLang="ja-JP" dirty="0" smtClean="0"/>
              <a:t>tar </a:t>
            </a:r>
            <a:r>
              <a:rPr lang="ja-JP" altLang="en-US" dirty="0" smtClean="0"/>
              <a:t>などで固めて提出してよい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謝辞</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本講義では、昨年度までの講義を担当された以下の方々によって書かれた資料の多くを再利用させていただいております。</a:t>
            </a:r>
            <a:r>
              <a:rPr lang="en-US" altLang="ja-JP" dirty="0" smtClean="0"/>
              <a:t/>
            </a:r>
            <a:br>
              <a:rPr lang="en-US" altLang="ja-JP" dirty="0" smtClean="0"/>
            </a:br>
            <a:r>
              <a:rPr lang="ja-JP" altLang="en-US" dirty="0" smtClean="0"/>
              <a:t>ここに感謝いたします。</a:t>
            </a:r>
            <a:endParaRPr lang="en-US" altLang="ja-JP" dirty="0" smtClean="0"/>
          </a:p>
        </p:txBody>
      </p:sp>
      <p:sp>
        <p:nvSpPr>
          <p:cNvPr id="4" name="テキスト ボックス 3"/>
          <p:cNvSpPr txBox="1"/>
          <p:nvPr/>
        </p:nvSpPr>
        <p:spPr>
          <a:xfrm>
            <a:off x="790221" y="3955951"/>
            <a:ext cx="8028160" cy="4524316"/>
          </a:xfrm>
          <a:prstGeom prst="rect">
            <a:avLst/>
          </a:prstGeom>
          <a:noFill/>
        </p:spPr>
        <p:txBody>
          <a:bodyPr wrap="square" rtlCol="0">
            <a:spAutoFit/>
          </a:bodyPr>
          <a:lstStyle/>
          <a:p>
            <a:pPr marL="0" lvl="1"/>
            <a:r>
              <a:rPr lang="ja-JP" altLang="en-US" sz="3600" dirty="0" smtClean="0"/>
              <a:t>住井英二郎先生、大山恵弘先生、</a:t>
            </a:r>
            <a:r>
              <a:rPr lang="en-US" altLang="ja-JP" sz="3600" dirty="0" smtClean="0"/>
              <a:t/>
            </a:r>
            <a:br>
              <a:rPr lang="en-US" altLang="ja-JP" sz="3600" dirty="0" smtClean="0"/>
            </a:br>
            <a:r>
              <a:rPr lang="ja-JP" altLang="en-US" sz="3600" dirty="0" smtClean="0"/>
              <a:t>佐藤秀明氏、山下諒蔵氏、佐藤春旗氏、</a:t>
            </a:r>
            <a:r>
              <a:rPr lang="en-US" altLang="ja-JP" sz="3600" dirty="0" smtClean="0"/>
              <a:t/>
            </a:r>
            <a:br>
              <a:rPr lang="en-US" altLang="ja-JP" sz="3600" dirty="0" smtClean="0"/>
            </a:br>
            <a:r>
              <a:rPr lang="ja-JP" altLang="en-US" sz="3600" dirty="0" smtClean="0"/>
              <a:t>小酒井隆広氏、潮田資秀氏、</a:t>
            </a:r>
            <a:endParaRPr lang="en-US" altLang="ja-JP" sz="3600" dirty="0" smtClean="0"/>
          </a:p>
          <a:p>
            <a:pPr marL="0" lvl="1"/>
            <a:r>
              <a:rPr lang="ja-JP" altLang="en-US" sz="3600" dirty="0" smtClean="0"/>
              <a:t>鈴木友博氏、渡邊裕貴氏、</a:t>
            </a:r>
            <a:r>
              <a:rPr lang="en-US" altLang="ja-JP" sz="3600" dirty="0" smtClean="0"/>
              <a:t/>
            </a:r>
            <a:br>
              <a:rPr lang="en-US" altLang="ja-JP" sz="3600" dirty="0" smtClean="0"/>
            </a:br>
            <a:r>
              <a:rPr lang="ja-JP" altLang="en-US" sz="3600" dirty="0" smtClean="0"/>
              <a:t>秋山 茂樹氏、池尻 拓朗氏</a:t>
            </a:r>
            <a:endParaRPr lang="en-US" altLang="ja-JP" sz="3600" dirty="0"/>
          </a:p>
          <a:p>
            <a:pPr marL="0" lvl="1"/>
            <a:endParaRPr lang="en-US" altLang="ja-JP" sz="3600" dirty="0" smtClean="0"/>
          </a:p>
          <a:p>
            <a:pPr marL="0" lvl="1"/>
            <a:endParaRPr lang="ja-JP" altLang="en-US" sz="3600" dirty="0" smtClean="0"/>
          </a:p>
          <a:p>
            <a:endParaRPr kumimoji="1" lang="ja-JP" altLang="en-US" sz="36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演習の進め方</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kumimoji="1" lang="ja-JP" altLang="en-US" dirty="0" smtClean="0"/>
              <a:t>毎回講義を</a:t>
            </a:r>
            <a:r>
              <a:rPr kumimoji="1" lang="en-US" altLang="ja-JP" dirty="0" smtClean="0"/>
              <a:t>15</a:t>
            </a:r>
            <a:r>
              <a:rPr kumimoji="1" lang="ja-JP" altLang="en-US" dirty="0" smtClean="0"/>
              <a:t>～</a:t>
            </a:r>
            <a:r>
              <a:rPr kumimoji="1" lang="en-US" altLang="ja-JP" dirty="0" smtClean="0"/>
              <a:t>45</a:t>
            </a:r>
            <a:r>
              <a:rPr kumimoji="1" lang="ja-JP" altLang="en-US" dirty="0" smtClean="0"/>
              <a:t>分ほど行う</a:t>
            </a:r>
          </a:p>
          <a:p>
            <a:pPr lvl="1"/>
            <a:r>
              <a:rPr kumimoji="1" lang="ja-JP" altLang="en-US" dirty="0" smtClean="0"/>
              <a:t>対象言語</a:t>
            </a:r>
            <a:r>
              <a:rPr kumimoji="1" lang="en-US" altLang="ja-JP" dirty="0" smtClean="0"/>
              <a:t>: </a:t>
            </a:r>
            <a:r>
              <a:rPr kumimoji="1" lang="en-US" altLang="ja-JP" dirty="0" err="1" smtClean="0"/>
              <a:t>OCaml</a:t>
            </a:r>
            <a:r>
              <a:rPr kumimoji="1" lang="en-US" altLang="ja-JP" dirty="0" smtClean="0"/>
              <a:t> </a:t>
            </a:r>
            <a:r>
              <a:rPr kumimoji="1" lang="ja-JP" altLang="en-US" dirty="0" smtClean="0"/>
              <a:t>もどき</a:t>
            </a:r>
            <a:endParaRPr kumimoji="1" lang="en-US" altLang="ja-JP" dirty="0" smtClean="0"/>
          </a:p>
          <a:p>
            <a:pPr lvl="1"/>
            <a:r>
              <a:rPr lang="ja-JP" altLang="en-US" dirty="0" smtClean="0"/>
              <a:t>記述言語</a:t>
            </a:r>
            <a:r>
              <a:rPr lang="en-US" altLang="ja-JP" dirty="0" smtClean="0"/>
              <a:t>: </a:t>
            </a:r>
            <a:r>
              <a:rPr lang="en-US" altLang="ja-JP" dirty="0" err="1" smtClean="0"/>
              <a:t>OCaml</a:t>
            </a:r>
            <a:endParaRPr lang="en-US" altLang="ja-JP" dirty="0" smtClean="0"/>
          </a:p>
          <a:p>
            <a:endParaRPr lang="en-US" altLang="ja-JP" dirty="0" smtClean="0"/>
          </a:p>
          <a:p>
            <a:r>
              <a:rPr kumimoji="1" lang="ja-JP" altLang="en-US" dirty="0" smtClean="0"/>
              <a:t>あとは各自で演習してもらう</a:t>
            </a:r>
            <a:endParaRPr kumimoji="1" lang="en-US" altLang="ja-JP" dirty="0" smtClean="0"/>
          </a:p>
          <a:p>
            <a:pPr lvl="1"/>
            <a:r>
              <a:rPr lang="ja-JP" altLang="en-US" dirty="0" smtClean="0"/>
              <a:t>コンパイラを実装する、課題を解く等</a:t>
            </a:r>
            <a:endParaRPr lang="en-US" altLang="ja-JP" dirty="0" smtClean="0"/>
          </a:p>
          <a:p>
            <a:pPr lvl="1"/>
            <a:endParaRPr kumimoji="1" lang="en-US" altLang="ja-JP" dirty="0" smtClean="0"/>
          </a:p>
          <a:p>
            <a:r>
              <a:rPr lang="ja-JP" altLang="en-US" dirty="0" smtClean="0"/>
              <a:t>講義資料等は以下に置いておきます</a:t>
            </a:r>
            <a:endParaRPr lang="en-US" altLang="ja-JP" dirty="0" smtClean="0"/>
          </a:p>
          <a:p>
            <a:pPr lvl="1"/>
            <a:r>
              <a:rPr lang="en-US" altLang="ja-JP" dirty="0" smtClean="0"/>
              <a:t>http://www.yl.is.s.u-tokyo.ac.jp</a:t>
            </a:r>
            <a:br>
              <a:rPr lang="en-US" altLang="ja-JP" dirty="0" smtClean="0"/>
            </a:br>
            <a:r>
              <a:rPr lang="en-US" altLang="ja-JP" dirty="0" smtClean="0"/>
              <a:t>		/wiki/lectures/CompilerEnshu2011.ja</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お手本</a:t>
            </a:r>
            <a:r>
              <a:rPr kumimoji="1" lang="ja-JP" altLang="en-US" dirty="0" smtClean="0"/>
              <a:t>とするコンパイラ</a:t>
            </a:r>
            <a:endParaRPr kumimoji="1" lang="ja-JP" altLang="en-US" dirty="0"/>
          </a:p>
        </p:txBody>
      </p:sp>
      <p:sp>
        <p:nvSpPr>
          <p:cNvPr id="3" name="コンテンツ プレースホルダ 2"/>
          <p:cNvSpPr>
            <a:spLocks noGrp="1"/>
          </p:cNvSpPr>
          <p:nvPr>
            <p:ph idx="1"/>
          </p:nvPr>
        </p:nvSpPr>
        <p:spPr>
          <a:xfrm>
            <a:off x="457200" y="1600200"/>
            <a:ext cx="8540044" cy="4525963"/>
          </a:xfrm>
        </p:spPr>
        <p:txBody>
          <a:bodyPr>
            <a:normAutofit/>
          </a:bodyPr>
          <a:lstStyle/>
          <a:p>
            <a:r>
              <a:rPr kumimoji="1" lang="ja-JP" altLang="en-US" dirty="0" smtClean="0"/>
              <a:t>「美しい日本の </a:t>
            </a:r>
            <a:r>
              <a:rPr kumimoji="1" lang="en-US" altLang="ja-JP" dirty="0" smtClean="0"/>
              <a:t>ML </a:t>
            </a:r>
            <a:r>
              <a:rPr kumimoji="1" lang="ja-JP" altLang="en-US" dirty="0" smtClean="0"/>
              <a:t>コンパイラ」</a:t>
            </a:r>
            <a:r>
              <a:rPr lang="en-US" altLang="ja-JP" dirty="0" smtClean="0"/>
              <a:t> (</a:t>
            </a:r>
            <a:r>
              <a:rPr lang="ja-JP" altLang="en-US" dirty="0" smtClean="0"/>
              <a:t>通称 </a:t>
            </a:r>
            <a:r>
              <a:rPr lang="en-US" altLang="ja-JP" dirty="0" err="1" smtClean="0"/>
              <a:t>MinCaml</a:t>
            </a:r>
            <a:r>
              <a:rPr lang="en-US" altLang="ja-JP" dirty="0" smtClean="0"/>
              <a:t>)</a:t>
            </a:r>
          </a:p>
          <a:p>
            <a:pPr lvl="2"/>
            <a:r>
              <a:rPr kumimoji="1" lang="ja-JP" altLang="en-US" dirty="0" smtClean="0"/>
              <a:t>作者</a:t>
            </a:r>
            <a:r>
              <a:rPr kumimoji="1" lang="en-US" altLang="ja-JP" dirty="0" smtClean="0"/>
              <a:t>: </a:t>
            </a:r>
            <a:r>
              <a:rPr kumimoji="1" lang="ja-JP" altLang="en-US" dirty="0" smtClean="0"/>
              <a:t>住井 英二郎</a:t>
            </a:r>
            <a:endParaRPr kumimoji="1" lang="en-US" altLang="ja-JP" dirty="0" smtClean="0"/>
          </a:p>
          <a:p>
            <a:pPr lvl="1"/>
            <a:r>
              <a:rPr lang="ja-JP" altLang="en-US" dirty="0" smtClean="0"/>
              <a:t>対象言語</a:t>
            </a:r>
            <a:r>
              <a:rPr lang="en-US" altLang="ja-JP" dirty="0" smtClean="0"/>
              <a:t>: </a:t>
            </a:r>
            <a:r>
              <a:rPr lang="en-US" altLang="ja-JP" dirty="0" err="1" smtClean="0"/>
              <a:t>OCaml</a:t>
            </a:r>
            <a:r>
              <a:rPr lang="en-US" altLang="ja-JP" dirty="0" smtClean="0"/>
              <a:t> </a:t>
            </a:r>
            <a:r>
              <a:rPr lang="ja-JP" altLang="en-US" dirty="0" smtClean="0"/>
              <a:t>もどき</a:t>
            </a:r>
            <a:endParaRPr lang="en-US" altLang="ja-JP" dirty="0" smtClean="0"/>
          </a:p>
          <a:p>
            <a:pPr lvl="1"/>
            <a:r>
              <a:rPr kumimoji="1" lang="ja-JP" altLang="en-US" dirty="0" smtClean="0"/>
              <a:t>記述言語</a:t>
            </a:r>
            <a:r>
              <a:rPr kumimoji="1" lang="en-US" altLang="ja-JP" dirty="0" smtClean="0"/>
              <a:t>: </a:t>
            </a:r>
            <a:r>
              <a:rPr kumimoji="1" lang="en-US" altLang="ja-JP" dirty="0" err="1" smtClean="0"/>
              <a:t>OCaml</a:t>
            </a:r>
            <a:endParaRPr kumimoji="1" lang="en-US" altLang="ja-JP" dirty="0" smtClean="0"/>
          </a:p>
          <a:p>
            <a:pPr lvl="1"/>
            <a:r>
              <a:rPr lang="ja-JP" altLang="en-US" dirty="0" smtClean="0"/>
              <a:t>対象</a:t>
            </a:r>
            <a:r>
              <a:rPr lang="en-US" altLang="ja-JP" dirty="0" smtClean="0"/>
              <a:t>CPU: SPARC</a:t>
            </a:r>
            <a:r>
              <a:rPr lang="ja-JP" altLang="en-US" dirty="0" smtClean="0"/>
              <a:t>、</a:t>
            </a:r>
            <a:r>
              <a:rPr lang="en-US" altLang="ja-JP" dirty="0" smtClean="0"/>
              <a:t>PowerPC</a:t>
            </a:r>
          </a:p>
          <a:p>
            <a:pPr lvl="1"/>
            <a:endParaRPr lang="en-US" altLang="ja-JP" dirty="0" smtClean="0"/>
          </a:p>
          <a:p>
            <a:pPr lvl="1"/>
            <a:r>
              <a:rPr lang="en-US" altLang="ja-JP" dirty="0" smtClean="0"/>
              <a:t>URL:</a:t>
            </a:r>
            <a:br>
              <a:rPr lang="en-US" altLang="ja-JP" dirty="0" smtClean="0"/>
            </a:br>
            <a:r>
              <a:rPr lang="en-US" altLang="ja-JP" dirty="0" smtClean="0"/>
              <a:t>http://min-caml.sourceforge.net/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講義内容 </a:t>
            </a:r>
            <a:r>
              <a:rPr kumimoji="1" lang="en-US" altLang="ja-JP" dirty="0" smtClean="0"/>
              <a:t>(</a:t>
            </a:r>
            <a:r>
              <a:rPr kumimoji="1" lang="ja-JP" altLang="en-US" dirty="0" smtClean="0"/>
              <a:t>変更の可能性あり</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229600" cy="4972072"/>
          </a:xfrm>
        </p:spPr>
        <p:txBody>
          <a:bodyPr>
            <a:normAutofit fontScale="85000" lnSpcReduction="20000"/>
          </a:bodyPr>
          <a:lstStyle/>
          <a:p>
            <a:r>
              <a:rPr lang="ja-JP" altLang="en-US" dirty="0" smtClean="0"/>
              <a:t>コンパイラの概要 </a:t>
            </a:r>
            <a:r>
              <a:rPr lang="en-US" altLang="ja-JP" dirty="0" smtClean="0"/>
              <a:t>(</a:t>
            </a:r>
            <a:r>
              <a:rPr lang="ja-JP" altLang="en-US" dirty="0" smtClean="0"/>
              <a:t>今回</a:t>
            </a:r>
            <a:r>
              <a:rPr lang="en-US" altLang="ja-JP" dirty="0" smtClean="0"/>
              <a:t>)</a:t>
            </a:r>
          </a:p>
          <a:p>
            <a:r>
              <a:rPr lang="en-US" altLang="ja-JP" dirty="0" smtClean="0"/>
              <a:t>K</a:t>
            </a:r>
            <a:r>
              <a:rPr lang="ja-JP" altLang="en-US" dirty="0" smtClean="0"/>
              <a:t>正規化、</a:t>
            </a:r>
            <a:r>
              <a:rPr lang="en-US" altLang="ja-JP" dirty="0" smtClean="0"/>
              <a:t>α</a:t>
            </a:r>
            <a:r>
              <a:rPr lang="ja-JP" altLang="en-US" dirty="0" smtClean="0"/>
              <a:t>変換、最適化</a:t>
            </a:r>
          </a:p>
          <a:p>
            <a:r>
              <a:rPr lang="ja-JP" altLang="en-US" dirty="0" smtClean="0"/>
              <a:t>クロージャ変換</a:t>
            </a:r>
          </a:p>
          <a:p>
            <a:r>
              <a:rPr lang="ja-JP" altLang="en-US" dirty="0" smtClean="0"/>
              <a:t>仮想マシンコード生成</a:t>
            </a:r>
          </a:p>
          <a:p>
            <a:r>
              <a:rPr lang="ja-JP" altLang="en-US" dirty="0" smtClean="0"/>
              <a:t>レジスタ割り当て</a:t>
            </a:r>
          </a:p>
          <a:p>
            <a:r>
              <a:rPr lang="ja-JP" altLang="en-US" dirty="0" smtClean="0"/>
              <a:t>アセンブリ生成、末尾呼び出し最適化</a:t>
            </a:r>
          </a:p>
          <a:p>
            <a:r>
              <a:rPr lang="ja-JP" altLang="en-US" dirty="0" smtClean="0"/>
              <a:t>？？？？？？？？？？？？？？</a:t>
            </a:r>
          </a:p>
          <a:p>
            <a:r>
              <a:rPr lang="ja-JP" altLang="en-US" dirty="0"/>
              <a:t>？？？？？？？？？？？？？？</a:t>
            </a:r>
          </a:p>
          <a:p>
            <a:r>
              <a:rPr lang="ja-JP" altLang="en-US" dirty="0"/>
              <a:t>？？？？？？？？？？？？？？</a:t>
            </a:r>
          </a:p>
          <a:p>
            <a:r>
              <a:rPr lang="ja-JP" altLang="en-US" dirty="0"/>
              <a:t>？？？？？？？？？？？？？？</a:t>
            </a:r>
          </a:p>
          <a:p>
            <a:r>
              <a:rPr lang="ja-JP" altLang="en-US" dirty="0"/>
              <a:t>？？？？？？？？？？？？？？</a:t>
            </a:r>
          </a:p>
          <a:p>
            <a:r>
              <a:rPr lang="ja-JP" altLang="en-US" dirty="0"/>
              <a:t>？？？？？？？？？？？？？？</a:t>
            </a:r>
          </a:p>
        </p:txBody>
      </p:sp>
      <p:sp>
        <p:nvSpPr>
          <p:cNvPr id="4" name="角丸四角形 3"/>
          <p:cNvSpPr/>
          <p:nvPr/>
        </p:nvSpPr>
        <p:spPr>
          <a:xfrm>
            <a:off x="428596" y="1500174"/>
            <a:ext cx="6286544" cy="2500330"/>
          </a:xfrm>
          <a:prstGeom prst="roundRect">
            <a:avLst/>
          </a:prstGeom>
          <a:noFill/>
          <a:ln w="635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5" name="角丸四角形 4"/>
          <p:cNvSpPr/>
          <p:nvPr/>
        </p:nvSpPr>
        <p:spPr>
          <a:xfrm>
            <a:off x="428596" y="4071942"/>
            <a:ext cx="6286544" cy="2500330"/>
          </a:xfrm>
          <a:prstGeom prst="roundRect">
            <a:avLst/>
          </a:prstGeom>
          <a:noFill/>
          <a:ln w="6350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5999238" y="2258478"/>
            <a:ext cx="20320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kumimoji="1" lang="ja-JP" altLang="en-US" sz="4800" dirty="0" smtClean="0"/>
              <a:t>基礎編</a:t>
            </a:r>
            <a:endParaRPr kumimoji="1" lang="en-US" altLang="ja-JP" sz="4800" dirty="0" smtClean="0"/>
          </a:p>
        </p:txBody>
      </p:sp>
      <p:sp>
        <p:nvSpPr>
          <p:cNvPr id="8" name="テキスト ボックス 7"/>
          <p:cNvSpPr txBox="1"/>
          <p:nvPr/>
        </p:nvSpPr>
        <p:spPr>
          <a:xfrm>
            <a:off x="6000760" y="4841252"/>
            <a:ext cx="2031325" cy="830997"/>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ja-JP" altLang="en-US" sz="4800" dirty="0" smtClean="0"/>
              <a:t>応用</a:t>
            </a:r>
            <a:r>
              <a:rPr kumimoji="1" lang="ja-JP" altLang="en-US" sz="4800" dirty="0" smtClean="0"/>
              <a:t>編</a:t>
            </a:r>
            <a:endParaRPr kumimoji="1" lang="en-US" altLang="ja-JP" sz="4800"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課題について</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二種類の課題がある</a:t>
            </a:r>
            <a:endParaRPr kumimoji="1" lang="en-US" altLang="ja-JP" dirty="0" smtClean="0"/>
          </a:p>
          <a:p>
            <a:pPr lvl="1"/>
            <a:endParaRPr lang="en-US" altLang="ja-JP" dirty="0" smtClean="0"/>
          </a:p>
          <a:p>
            <a:pPr lvl="1"/>
            <a:r>
              <a:rPr lang="ja-JP" altLang="en-US" dirty="0" smtClean="0"/>
              <a:t>共通課題</a:t>
            </a:r>
            <a:endParaRPr lang="en-US" altLang="ja-JP" dirty="0" smtClean="0"/>
          </a:p>
          <a:p>
            <a:pPr lvl="2"/>
            <a:r>
              <a:rPr lang="ja-JP" altLang="en-US" dirty="0" smtClean="0"/>
              <a:t>全員が解くことを想定している課題</a:t>
            </a:r>
            <a:endParaRPr lang="en-US" altLang="ja-JP" dirty="0" smtClean="0"/>
          </a:p>
          <a:p>
            <a:pPr lvl="1"/>
            <a:endParaRPr kumimoji="1" lang="en-US" altLang="ja-JP" dirty="0" smtClean="0"/>
          </a:p>
          <a:p>
            <a:pPr lvl="1"/>
            <a:r>
              <a:rPr lang="ja-JP" altLang="en-US" dirty="0" smtClean="0"/>
              <a:t>コンパイラ係向け課題</a:t>
            </a:r>
            <a:endParaRPr lang="en-US" altLang="ja-JP" dirty="0" smtClean="0"/>
          </a:p>
          <a:p>
            <a:pPr lvl="2"/>
            <a:r>
              <a:rPr kumimoji="1" lang="ja-JP" altLang="en-US" dirty="0" smtClean="0"/>
              <a:t>コンパイラ係が解くことを想定している課題</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コンパイラ係以外の人の</a:t>
            </a:r>
            <a:r>
              <a:rPr lang="en-US" altLang="ja-JP" dirty="0" smtClean="0"/>
              <a:t/>
            </a:r>
            <a:br>
              <a:rPr lang="en-US" altLang="ja-JP" dirty="0" smtClean="0"/>
            </a:br>
            <a:r>
              <a:rPr lang="ja-JP" altLang="en-US" dirty="0" smtClean="0"/>
              <a:t>単位取得条件</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共通課題を </a:t>
            </a:r>
            <a:r>
              <a:rPr lang="en-US" altLang="ja-JP" dirty="0" smtClean="0"/>
              <a:t>6 </a:t>
            </a:r>
            <a:r>
              <a:rPr lang="ja-JP" altLang="en-US" dirty="0" err="1" smtClean="0"/>
              <a:t>つ以</a:t>
            </a:r>
            <a:r>
              <a:rPr lang="ja-JP" altLang="en-US" dirty="0" smtClean="0"/>
              <a:t>上提出すること</a:t>
            </a:r>
            <a:endParaRPr lang="en-US" altLang="ja-JP" dirty="0" smtClean="0"/>
          </a:p>
          <a:p>
            <a:pPr lvl="2">
              <a:buNone/>
            </a:pPr>
            <a:r>
              <a:rPr lang="ja-JP" altLang="en-US" dirty="0" smtClean="0"/>
              <a:t>かつ</a:t>
            </a:r>
            <a:endParaRPr lang="en-US" altLang="ja-JP" dirty="0" smtClean="0"/>
          </a:p>
          <a:p>
            <a:r>
              <a:rPr lang="en-US" altLang="ja-JP" dirty="0" smtClean="0"/>
              <a:t>CPU</a:t>
            </a:r>
            <a:r>
              <a:rPr lang="ja-JP" altLang="en-US" dirty="0" smtClean="0"/>
              <a:t>担当教員の出す条件をクリアすること</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TotalTime>
  <Words>1985</Words>
  <Application>Microsoft Macintosh PowerPoint</Application>
  <PresentationFormat>画面に合わせる (4:3)</PresentationFormat>
  <Paragraphs>454</Paragraphs>
  <Slides>43</Slides>
  <Notes>1</Notes>
  <HiddenSlides>0</HiddenSlides>
  <MMClips>0</MMClips>
  <ScaleCrop>false</ScaleCrop>
  <HeadingPairs>
    <vt:vector size="4" baseType="variant">
      <vt:variant>
        <vt:lpstr>テーマ</vt:lpstr>
      </vt:variant>
      <vt:variant>
        <vt:i4>1</vt:i4>
      </vt:variant>
      <vt:variant>
        <vt:lpstr>スライド タイトル</vt:lpstr>
      </vt:variant>
      <vt:variant>
        <vt:i4>43</vt:i4>
      </vt:variant>
    </vt:vector>
  </HeadingPairs>
  <TitlesOfParts>
    <vt:vector size="44" baseType="lpstr">
      <vt:lpstr>Office テーマ</vt:lpstr>
      <vt:lpstr>コンパイラ演習 第 1 回 (2011/10/06)</vt:lpstr>
      <vt:lpstr>プロセッサ・コンパイラ実験 全体の大目標</vt:lpstr>
      <vt:lpstr>プロセッサ・コンパイラ実験 全体の進め方</vt:lpstr>
      <vt:lpstr>コンパイラ係の目標</vt:lpstr>
      <vt:lpstr>演習の進め方</vt:lpstr>
      <vt:lpstr>お手本とするコンパイラ</vt:lpstr>
      <vt:lpstr>講義内容 (変更の可能性あり)</vt:lpstr>
      <vt:lpstr>課題について</vt:lpstr>
      <vt:lpstr>コンパイラ係以外の人の 単位取得条件</vt:lpstr>
      <vt:lpstr>コンパイラ係の人の 単位取得条件</vt:lpstr>
      <vt:lpstr>コンパイラの概要 </vt:lpstr>
      <vt:lpstr>コンパイラとは</vt:lpstr>
      <vt:lpstr>コンパイルの例</vt:lpstr>
      <vt:lpstr>コンパイラの難しいところ</vt:lpstr>
      <vt:lpstr>解決法: ちょっとずつ変換する</vt:lpstr>
      <vt:lpstr>MinCaml ではこんな感じ</vt:lpstr>
      <vt:lpstr>MinCaml ではこんな感じ</vt:lpstr>
      <vt:lpstr>MinCaml ではこんな感じ</vt:lpstr>
      <vt:lpstr>MinCaml ではこんな感じ</vt:lpstr>
      <vt:lpstr>MinCaml ではこんな感じ</vt:lpstr>
      <vt:lpstr>MinCaml ではこんな感じ</vt:lpstr>
      <vt:lpstr>MinCaml ではこんな感じ</vt:lpstr>
      <vt:lpstr>MinCaml ではこんな感じ</vt:lpstr>
      <vt:lpstr>MinCaml ではこんな感じ</vt:lpstr>
      <vt:lpstr>MinCaml ではこんな感じ</vt:lpstr>
      <vt:lpstr>MinCaml ではこんな感じ</vt:lpstr>
      <vt:lpstr>字句解析・構文解析</vt:lpstr>
      <vt:lpstr>MinCaml の型検査</vt:lpstr>
      <vt:lpstr>K 正規化</vt:lpstr>
      <vt:lpstr>α 変換</vt:lpstr>
      <vt:lpstr>最適化</vt:lpstr>
      <vt:lpstr>クロージャ変換</vt:lpstr>
      <vt:lpstr>仮想マシンコード生成</vt:lpstr>
      <vt:lpstr>レジスタ割当て</vt:lpstr>
      <vt:lpstr>アセンブリ生成</vt:lpstr>
      <vt:lpstr>課題 </vt:lpstr>
      <vt:lpstr>共通課題</vt:lpstr>
      <vt:lpstr>共通課題 その1</vt:lpstr>
      <vt:lpstr>共通課題 その2</vt:lpstr>
      <vt:lpstr>共通課題 その3</vt:lpstr>
      <vt:lpstr>課題の提出先と締切</vt:lpstr>
      <vt:lpstr>課題提出についての注意</vt:lpstr>
      <vt:lpstr>謝辞</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コンパイラ演習 第 1 回 (2009/10/01)</dc:title>
  <dc:creator>tosh</dc:creator>
  <cp:lastModifiedBy>T</cp:lastModifiedBy>
  <cp:revision>153</cp:revision>
  <cp:lastPrinted>2010-10-07T02:59:38Z</cp:lastPrinted>
  <dcterms:created xsi:type="dcterms:W3CDTF">2009-09-30T02:36:19Z</dcterms:created>
  <dcterms:modified xsi:type="dcterms:W3CDTF">2011-10-06T02:39:50Z</dcterms:modified>
</cp:coreProperties>
</file>