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7" r:id="rId2"/>
    <p:sldId id="28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3" r:id="rId12"/>
    <p:sldId id="267" r:id="rId13"/>
    <p:sldId id="284" r:id="rId14"/>
    <p:sldId id="269" r:id="rId15"/>
    <p:sldId id="270" r:id="rId16"/>
    <p:sldId id="271" r:id="rId17"/>
    <p:sldId id="285" r:id="rId18"/>
    <p:sldId id="286" r:id="rId19"/>
    <p:sldId id="293" r:id="rId20"/>
    <p:sldId id="289" r:id="rId21"/>
    <p:sldId id="290" r:id="rId22"/>
    <p:sldId id="294" r:id="rId23"/>
    <p:sldId id="292" r:id="rId24"/>
    <p:sldId id="291" r:id="rId25"/>
    <p:sldId id="299" r:id="rId26"/>
    <p:sldId id="296" r:id="rId27"/>
    <p:sldId id="297" r:id="rId28"/>
    <p:sldId id="298" r:id="rId29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2CF48-C064-445F-8EB8-5669A4750B2B}" type="datetimeFigureOut">
              <a:rPr kumimoji="1" lang="ja-JP" altLang="en-US" smtClean="0"/>
              <a:pPr/>
              <a:t>11/05/31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2327E-08CB-4365-85F9-DA3C304F199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74415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D2FB1-AE2E-4DC6-AAB9-ED585CCDE873}" type="datetimeFigureOut">
              <a:rPr kumimoji="1" lang="ja-JP" altLang="en-US" smtClean="0"/>
              <a:pPr/>
              <a:t>11/05/31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9711C-0BDF-43C8-B11A-B5FC518C8BD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1966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DFE9-D75F-4B08-99C1-45E411911D1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48F2F48-20B9-466B-80EF-AB56DC3B8931}" type="slidenum">
              <a:rPr lang="en-GB" altLang="ja-JP" smtClean="0">
                <a:ea typeface="ＭＳ Ｐゴシック" charset="-128"/>
              </a:rPr>
              <a:pPr/>
              <a:t>10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60FFEFE-EB59-4A2D-A8DE-03BB41D69493}" type="slidenum">
              <a:rPr lang="en-GB" altLang="ja-JP" smtClean="0">
                <a:ea typeface="ＭＳ Ｐゴシック" charset="-128"/>
              </a:rPr>
              <a:pPr/>
              <a:t>12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41987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48F2F48-20B9-466B-80EF-AB56DC3B8931}" type="slidenum">
              <a:rPr lang="en-GB" altLang="ja-JP" smtClean="0">
                <a:ea typeface="ＭＳ Ｐゴシック" charset="-128"/>
              </a:rPr>
              <a:pPr/>
              <a:t>13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10AC77A-EEFE-4316-9A4F-BE257CD81CD3}" type="slidenum">
              <a:rPr lang="en-GB" altLang="ja-JP" smtClean="0">
                <a:ea typeface="ＭＳ Ｐゴシック" charset="-128"/>
              </a:rPr>
              <a:pPr/>
              <a:t>14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44035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C4AFC89-E83B-4312-BD2F-3BD311010BB2}" type="slidenum">
              <a:rPr lang="en-GB" altLang="ja-JP" smtClean="0">
                <a:ea typeface="ＭＳ Ｐゴシック" charset="-128"/>
              </a:rPr>
              <a:pPr/>
              <a:t>15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787B33D-444C-4635-9D6B-16D2D7AD3735}" type="slidenum">
              <a:rPr lang="en-GB" altLang="ja-JP" smtClean="0">
                <a:ea typeface="ＭＳ Ｐゴシック" charset="-128"/>
              </a:rPr>
              <a:pPr/>
              <a:t>16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1"/>
          <p:cNvSpPr txBox="1">
            <a:spLocks noChangeArrowheads="1"/>
          </p:cNvSpPr>
          <p:nvPr/>
        </p:nvSpPr>
        <p:spPr bwMode="auto">
          <a:xfrm>
            <a:off x="910180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8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A4863-12DA-467B-B930-06916D045D5D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3E00494-91EA-4B24-8EAB-5FCD13ACC43D}" type="slidenum">
              <a:rPr lang="en-GB" altLang="ja-JP" smtClean="0">
                <a:ea typeface="ＭＳ Ｐゴシック" charset="-128"/>
              </a:rPr>
              <a:pPr/>
              <a:t>2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868313" y="743426"/>
            <a:ext cx="5057876" cy="372665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body"/>
          </p:nvPr>
        </p:nvSpPr>
        <p:spPr>
          <a:xfrm>
            <a:off x="905505" y="4717892"/>
            <a:ext cx="4978646" cy="4466906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78C34D2-8664-477E-B24D-4413A090A2B5}" type="slidenum">
              <a:rPr lang="en-GB" altLang="ja-JP" smtClean="0">
                <a:ea typeface="ＭＳ Ｐゴシック" charset="-128"/>
              </a:rPr>
              <a:pPr/>
              <a:t>3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C52A6BF-8FB2-4019-A7A1-658F09A9623F}" type="slidenum">
              <a:rPr lang="en-GB" altLang="ja-JP" smtClean="0">
                <a:ea typeface="ＭＳ Ｐゴシック" charset="-128"/>
              </a:rPr>
              <a:pPr/>
              <a:t>4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3795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50EBDAE-E65F-444C-B4DC-F10F7ED082A0}" type="slidenum">
              <a:rPr lang="en-GB" altLang="ja-JP" smtClean="0">
                <a:ea typeface="ＭＳ Ｐゴシック" charset="-128"/>
              </a:rPr>
              <a:pPr/>
              <a:t>5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EF3EFC3-C3F7-416C-AFC2-8BFA318158C8}" type="slidenum">
              <a:rPr lang="en-GB" altLang="ja-JP" smtClean="0">
                <a:ea typeface="ＭＳ Ｐゴシック" charset="-128"/>
              </a:rPr>
              <a:pPr/>
              <a:t>6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5843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2B16EB0-D5AC-4962-81F5-E9598FFF7E37}" type="slidenum">
              <a:rPr lang="en-GB" altLang="ja-JP" smtClean="0">
                <a:ea typeface="ＭＳ Ｐゴシック" charset="-128"/>
              </a:rPr>
              <a:pPr/>
              <a:t>7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EF360DC-EA94-410E-B831-96A0401CBF6D}" type="slidenum">
              <a:rPr lang="en-GB" altLang="ja-JP" smtClean="0">
                <a:ea typeface="ＭＳ Ｐゴシック" charset="-128"/>
              </a:rPr>
              <a:pPr/>
              <a:t>8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B636A50-6614-471B-8282-038F9D42D34E}" type="slidenum">
              <a:rPr lang="en-GB" altLang="ja-JP" smtClean="0">
                <a:ea typeface="ＭＳ Ｐゴシック" charset="-128"/>
              </a:rPr>
              <a:pPr/>
              <a:t>9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909563" y="742938"/>
            <a:ext cx="4976975" cy="37258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4860"/>
            <a:ext cx="4984981" cy="446881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FED35-E2EA-1B4B-AD2E-1C88DF69C2C4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2AAB-F294-8C44-8C8C-CDBE6D101C0C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C1B5-2F16-DE43-9883-4604DF3602B8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1765300"/>
            <a:ext cx="7770813" cy="14335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7A4ED-7EA5-A54C-8AAD-F410C37DBCDF}" type="datetime1">
              <a:rPr lang="ja-JP" altLang="en-US" smtClean="0"/>
              <a:t>11/05/31</a:t>
            </a:fld>
            <a:endParaRPr lang="en-GB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20977-1696-4605-8022-82424EAE09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C4AEB-109F-F44B-9DE1-8F26ADC063FD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14AF4-49CD-CB4E-AAB3-56D746C4D118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05C6-7D74-2C42-85C4-41B4739BE663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9BA8-F555-E049-8DE0-9DF9DA848D0B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2B007-BE39-394A-9B61-64719545517D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5E57-001C-E04F-B294-CCE77851EA5E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4E42-C3D4-384C-A1FD-E224FE1E27F1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736-BA87-B942-B112-47FBE1C3A9FE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14C52-2ECB-8041-BA36-5D67C02DBC45}" type="datetime1">
              <a:rPr kumimoji="1" lang="ja-JP" altLang="en-US" smtClean="0"/>
              <a:t>11/05/31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0CC33-2A29-4977-83D7-FC179BD31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ML</a:t>
            </a:r>
            <a:r>
              <a:rPr kumimoji="1" lang="ja-JP" altLang="en-US" dirty="0" smtClean="0"/>
              <a:t> 演習 第 </a:t>
            </a:r>
            <a:r>
              <a:rPr kumimoji="1" lang="en-US" altLang="ja-JP" dirty="0" smtClean="0"/>
              <a:t>7 </a:t>
            </a:r>
            <a:r>
              <a:rPr kumimoji="1" lang="ja-JP" altLang="en-US" dirty="0" smtClean="0"/>
              <a:t>回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新井淳也、中村宇佑、</a:t>
            </a:r>
            <a:r>
              <a:rPr lang="ja-JP" altLang="en-GB" dirty="0">
                <a:solidFill>
                  <a:schemeClr val="tx1"/>
                </a:solidFill>
              </a:rPr>
              <a:t>前田俊行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2011/05/</a:t>
            </a:r>
            <a:r>
              <a:rPr lang="en-US" altLang="ja-JP" dirty="0" smtClean="0">
                <a:solidFill>
                  <a:schemeClr val="tx1"/>
                </a:solidFill>
              </a:rPr>
              <a:t>31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Call by name</a:t>
            </a: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関数適用を引数より先に評価</a:t>
            </a:r>
          </a:p>
          <a:p>
            <a:pPr lvl="1" indent="0">
              <a:buNone/>
            </a:pP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double n = n + n in</a:t>
            </a:r>
          </a:p>
          <a:p>
            <a:pPr lvl="1" indent="0">
              <a:buNone/>
            </a:pP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double (2 * 3)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ja-JP" altLang="en-US" b="1" dirty="0" smtClean="0">
                <a:latin typeface="Consolas" pitchFamily="49" charset="0"/>
              </a:rPr>
              <a:t>→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(2 * 3)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+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(2 * 3)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ja-JP" altLang="en-US" b="1" dirty="0" smtClean="0">
                <a:latin typeface="Consolas" pitchFamily="49" charset="0"/>
              </a:rPr>
              <a:t>→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6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+ (2 * 3)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ja-JP" altLang="en-US" b="1" dirty="0" smtClean="0">
                <a:latin typeface="Consolas" pitchFamily="49" charset="0"/>
              </a:rPr>
              <a:t>→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6 +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6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ja-JP" altLang="en-US" b="1" dirty="0" smtClean="0">
                <a:latin typeface="Consolas" pitchFamily="49" charset="0"/>
              </a:rPr>
              <a:t>→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12</a:t>
            </a:r>
            <a:endParaRPr lang="ja-JP" altLang="en-GB" b="1" dirty="0" smtClean="0">
              <a:solidFill>
                <a:srgbClr val="FF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Call by name </a:t>
            </a:r>
            <a:r>
              <a:rPr kumimoji="1" lang="ja-JP" altLang="en-US" dirty="0" smtClean="0"/>
              <a:t>の利点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不要な評価を避けることができる</a:t>
            </a:r>
            <a:endParaRPr kumimoji="1" lang="en-US" altLang="ja-JP" dirty="0" smtClean="0"/>
          </a:p>
          <a:p>
            <a:pPr lvl="1"/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loop x = loop x in </a:t>
            </a:r>
            <a:b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</a:b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fst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(5 + 3, loop 1)</a:t>
            </a:r>
            <a:r>
              <a:rPr lang="en-GB" altLang="ja-JP" sz="2400" b="1" dirty="0" smtClean="0">
                <a:latin typeface="Consolas" pitchFamily="49" charset="0"/>
              </a:rPr>
              <a:t/>
            </a:r>
            <a:br>
              <a:rPr lang="en-GB" altLang="ja-JP" sz="2400" b="1" dirty="0" smtClean="0">
                <a:latin typeface="Consolas" pitchFamily="49" charset="0"/>
              </a:rPr>
            </a:br>
            <a:r>
              <a:rPr lang="ja-JP" altLang="en-US" sz="2400" b="1" dirty="0" smtClean="0">
                <a:latin typeface="Consolas" pitchFamily="49" charset="0"/>
              </a:rPr>
              <a:t>→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5 + 3</a:t>
            </a:r>
            <a:r>
              <a:rPr lang="en-US" altLang="ja-JP" sz="2400" b="1" dirty="0" smtClean="0">
                <a:latin typeface="Consolas" pitchFamily="49" charset="0"/>
              </a:rPr>
              <a:t/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ja-JP" altLang="en-US" sz="2400" b="1" dirty="0" smtClean="0">
                <a:latin typeface="Consolas" pitchFamily="49" charset="0"/>
              </a:rPr>
              <a:t>→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8</a:t>
            </a:r>
            <a:endParaRPr kumimoji="1" lang="en-US" altLang="ja-JP" sz="2400" dirty="0" smtClean="0">
              <a:solidFill>
                <a:srgbClr val="00B050"/>
              </a:solidFill>
            </a:endParaRPr>
          </a:p>
          <a:p>
            <a:pPr lvl="1"/>
            <a:r>
              <a:rPr kumimoji="1" lang="en-US" altLang="ja-JP" b="1" dirty="0" smtClean="0">
                <a:latin typeface="Consolas" pitchFamily="49" charset="0"/>
              </a:rPr>
              <a:t>if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を関数として実装できる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他の評価戦略で評価が止まる式は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call by name</a:t>
            </a:r>
            <a:r>
              <a:rPr lang="ja-JP" altLang="en-US" dirty="0" smtClean="0"/>
              <a:t> でも必ず評価が止まる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Call by name </a:t>
            </a:r>
            <a:r>
              <a:rPr lang="ja-JP" altLang="en-GB" smtClean="0"/>
              <a:t>の欠点</a:t>
            </a: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式の評価の効率が悪くなる</a:t>
            </a:r>
            <a:endParaRPr lang="ja-JP" altLang="en-GB" dirty="0" smtClean="0"/>
          </a:p>
          <a:p>
            <a:pPr lvl="1"/>
            <a:r>
              <a:rPr lang="ja-JP" altLang="en-GB" dirty="0" smtClean="0"/>
              <a:t>常に「式」の形で評価を進める必要がある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関数に直接式を渡さなければならない</a:t>
            </a:r>
            <a:endParaRPr lang="ja-JP" altLang="en-GB" dirty="0" smtClean="0"/>
          </a:p>
          <a:p>
            <a:pPr lvl="1"/>
            <a:r>
              <a:rPr lang="ja-JP" altLang="en-GB" dirty="0" smtClean="0"/>
              <a:t>同じ式を何回も評価する</a:t>
            </a:r>
          </a:p>
          <a:p>
            <a:r>
              <a:rPr lang="ja-JP" altLang="en-GB" dirty="0" smtClean="0"/>
              <a:t>式の評価回数やタイミングが制御困難</a:t>
            </a:r>
          </a:p>
          <a:p>
            <a:pPr lvl="1"/>
            <a:r>
              <a:rPr lang="ja-JP" altLang="en-GB" dirty="0" smtClean="0"/>
              <a:t>副作用がある言語では使いづらい</a:t>
            </a:r>
          </a:p>
          <a:p>
            <a:pPr lvl="1"/>
            <a:endParaRPr lang="en-GB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 smtClean="0"/>
              <a:t>Call by need</a:t>
            </a: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関数適用を引数より先に評価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ただし式は一度だけ評価し、結果を使い回す</a:t>
            </a:r>
            <a:endParaRPr lang="ja-JP" altLang="en-GB" dirty="0" smtClean="0"/>
          </a:p>
          <a:p>
            <a:pPr lvl="1" indent="0">
              <a:buNone/>
            </a:pP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double n = n + n in</a:t>
            </a:r>
          </a:p>
          <a:p>
            <a:pPr lvl="1" indent="0">
              <a:buNone/>
            </a:pP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double (2 * 3)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ja-JP" altLang="en-US" b="1" dirty="0" smtClean="0">
                <a:latin typeface="Consolas" pitchFamily="49" charset="0"/>
              </a:rPr>
              <a:t>→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(2 * 3)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+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(2 * 3)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ja-JP" altLang="en-US" b="1" dirty="0" smtClean="0">
                <a:latin typeface="Consolas" pitchFamily="49" charset="0"/>
              </a:rPr>
              <a:t>→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6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+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6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ja-JP" altLang="en-US" b="1" dirty="0" smtClean="0">
                <a:latin typeface="Consolas" pitchFamily="49" charset="0"/>
              </a:rPr>
              <a:t>→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12</a:t>
            </a:r>
          </a:p>
          <a:p>
            <a:pPr lvl="1" indent="0">
              <a:buNone/>
            </a:pPr>
            <a:endParaRPr lang="en-US" altLang="ja-JP" dirty="0" smtClean="0"/>
          </a:p>
          <a:p>
            <a:pPr lvl="1"/>
            <a:r>
              <a:rPr lang="en-US" altLang="ja-JP" dirty="0" smtClean="0"/>
              <a:t>Haskell </a:t>
            </a:r>
            <a:r>
              <a:rPr lang="ja-JP" altLang="en-US" dirty="0" smtClean="0"/>
              <a:t>が採用している評価戦略</a:t>
            </a:r>
            <a:endParaRPr lang="ja-JP" altLang="en-GB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4211960" y="4230208"/>
            <a:ext cx="2928958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latin typeface="Consolas" pitchFamily="49" charset="0"/>
              </a:rPr>
              <a:t>(2 * 3)</a:t>
            </a:r>
            <a:r>
              <a:rPr kumimoji="1" lang="en-US" altLang="ja-JP" sz="2000" dirty="0" smtClean="0"/>
              <a:t> </a:t>
            </a:r>
            <a:r>
              <a:rPr kumimoji="1" lang="ja-JP" altLang="en-US" sz="2000" dirty="0" smtClean="0"/>
              <a:t>は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ja-JP" altLang="en-US" sz="2000" dirty="0" smtClean="0"/>
              <a:t>元々一つの式なので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ja-JP" altLang="en-US" sz="2000" dirty="0" smtClean="0"/>
              <a:t>一度しか評価されない</a:t>
            </a:r>
            <a:endParaRPr kumimoji="1" lang="ja-JP" altLang="en-US" sz="20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Call by need </a:t>
            </a:r>
            <a:r>
              <a:rPr lang="ja-JP" altLang="en-GB" smtClean="0"/>
              <a:t>の利点</a:t>
            </a: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同じ式を何度も評価しない点では効率が良い</a:t>
            </a:r>
            <a:endParaRPr lang="ja-JP" altLang="en-GB" dirty="0" smtClean="0"/>
          </a:p>
          <a:p>
            <a:r>
              <a:rPr lang="ja-JP" altLang="en-US" dirty="0" smtClean="0"/>
              <a:t>不要な評価を避けられる</a:t>
            </a:r>
            <a:endParaRPr lang="en-US" altLang="ja-JP" dirty="0" smtClean="0"/>
          </a:p>
          <a:p>
            <a:pPr lvl="1"/>
            <a:r>
              <a:rPr lang="en-US" altLang="ja-JP" dirty="0"/>
              <a:t>C</a:t>
            </a:r>
            <a:r>
              <a:rPr lang="en-US" altLang="ja-JP" dirty="0" smtClean="0"/>
              <a:t>all by name </a:t>
            </a:r>
            <a:r>
              <a:rPr lang="ja-JP" altLang="en-US" dirty="0" smtClean="0"/>
              <a:t>と同じ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他の評価戦略で評価が止まる式は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call by need</a:t>
            </a:r>
            <a:r>
              <a:rPr lang="ja-JP" altLang="en-US" dirty="0" smtClean="0"/>
              <a:t> でも必ず評価が止まる</a:t>
            </a:r>
            <a:endParaRPr lang="en-GB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Call by need </a:t>
            </a:r>
            <a:r>
              <a:rPr lang="ja-JP" altLang="en-GB" smtClean="0"/>
              <a:t>の欠点</a:t>
            </a: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式の評価の実装が依然複雑</a:t>
            </a:r>
            <a:endParaRPr lang="en-US" altLang="ja-JP" dirty="0" smtClean="0"/>
          </a:p>
          <a:p>
            <a:pPr lvl="1"/>
            <a:r>
              <a:rPr lang="ja-JP" altLang="en-GB" dirty="0" smtClean="0"/>
              <a:t>常に「式」の形で評価を進める必要がある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関数に直接式を渡さなければならない</a:t>
            </a:r>
            <a:endParaRPr lang="ja-JP" altLang="en-GB" dirty="0" smtClean="0"/>
          </a:p>
          <a:p>
            <a:r>
              <a:rPr lang="ja-JP" altLang="en-GB" dirty="0" smtClean="0"/>
              <a:t>式の評価</a:t>
            </a:r>
            <a:r>
              <a:rPr lang="ja-JP" altLang="en-US" dirty="0" smtClean="0"/>
              <a:t>の</a:t>
            </a:r>
            <a:r>
              <a:rPr lang="ja-JP" altLang="en-GB" dirty="0" smtClean="0"/>
              <a:t>タイミング</a:t>
            </a:r>
            <a:r>
              <a:rPr lang="ja-JP" altLang="en-US" dirty="0" smtClean="0"/>
              <a:t>が</a:t>
            </a:r>
            <a:r>
              <a:rPr lang="ja-JP" altLang="en-GB" dirty="0" smtClean="0"/>
              <a:t>依然制御困難</a:t>
            </a:r>
          </a:p>
          <a:p>
            <a:pPr lvl="1"/>
            <a:r>
              <a:rPr lang="en-US" altLang="ja-JP" dirty="0" smtClean="0"/>
              <a:t>Call by name </a:t>
            </a:r>
            <a:r>
              <a:rPr lang="ja-JP" altLang="en-US" dirty="0" smtClean="0"/>
              <a:t>より更に</a:t>
            </a:r>
            <a:r>
              <a:rPr lang="ja-JP" altLang="en-GB" dirty="0" smtClean="0"/>
              <a:t>複雑</a:t>
            </a:r>
          </a:p>
          <a:p>
            <a:endParaRPr lang="en-GB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 smtClean="0"/>
              <a:t>Call by value </a:t>
            </a:r>
            <a:r>
              <a:rPr lang="ja-JP" altLang="en-GB" dirty="0" smtClean="0"/>
              <a:t>で </a:t>
            </a:r>
            <a:r>
              <a:rPr lang="en-GB" altLang="ja-JP" dirty="0" smtClean="0"/>
              <a:t>call by name </a:t>
            </a:r>
            <a:r>
              <a:rPr lang="ja-JP" altLang="en-GB" dirty="0" smtClean="0"/>
              <a:t>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真似をするには</a:t>
            </a: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altLang="ja-JP" dirty="0" smtClean="0"/>
              <a:t>λ </a:t>
            </a:r>
            <a:r>
              <a:rPr lang="ja-JP" altLang="en-GB" dirty="0" smtClean="0"/>
              <a:t>抽象を評価順の制御に使えばよい</a:t>
            </a:r>
            <a:endParaRPr lang="en-US" altLang="ja-JP" dirty="0" smtClean="0"/>
          </a:p>
          <a:p>
            <a:pPr marL="468000" lvl="1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(</a:t>
            </a:r>
            <a:r>
              <a:rPr lang="ja-JP" altLang="en-US" sz="2000" b="1" dirty="0" smtClean="0">
                <a:latin typeface="Consolas" pitchFamily="49" charset="0"/>
              </a:rPr>
              <a:t>例</a:t>
            </a:r>
            <a:r>
              <a:rPr lang="en-US" altLang="ja-JP" sz="2000" b="1" dirty="0" smtClean="0">
                <a:latin typeface="Consolas" pitchFamily="49" charset="0"/>
              </a:rPr>
              <a:t>) if </a:t>
            </a:r>
            <a:r>
              <a:rPr lang="ja-JP" altLang="en-US" sz="2000" b="1" dirty="0" smtClean="0">
                <a:latin typeface="Consolas" pitchFamily="49" charset="0"/>
              </a:rPr>
              <a:t>を関数として定義する</a:t>
            </a:r>
            <a:r>
              <a:rPr lang="en-US" altLang="ja-JP" sz="2000" b="1" dirty="0" smtClean="0">
                <a:latin typeface="Consolas" pitchFamily="49" charset="0"/>
              </a:rPr>
              <a:t/>
            </a:r>
            <a:br>
              <a:rPr lang="en-US" altLang="ja-JP" sz="2000" b="1" dirty="0" smtClean="0">
                <a:latin typeface="Consolas" pitchFamily="49" charset="0"/>
              </a:rPr>
            </a:br>
            <a:r>
              <a:rPr lang="en-US" altLang="ja-JP" sz="2000" b="1" dirty="0" smtClean="0">
                <a:latin typeface="Consolas" pitchFamily="49" charset="0"/>
              </a:rPr>
              <a:t/>
            </a:r>
            <a:br>
              <a:rPr lang="en-US" altLang="ja-JP" sz="20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if_cbn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c t f = if c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()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then t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()</a:t>
            </a:r>
          </a:p>
          <a:p>
            <a:pPr marL="468000" lvl="1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                        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else f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()</a:t>
            </a:r>
            <a:r>
              <a:rPr lang="en-US" altLang="ja-JP" sz="2400" b="1" dirty="0" smtClean="0">
                <a:latin typeface="Consolas" pitchFamily="49" charset="0"/>
              </a:rPr>
              <a:t/>
            </a:r>
            <a:br>
              <a:rPr lang="en-US" altLang="ja-JP" sz="2400" b="1" dirty="0" smtClean="0">
                <a:latin typeface="Consolas" pitchFamily="49" charset="0"/>
              </a:rPr>
            </a:br>
            <a:endParaRPr lang="en-US" altLang="ja-JP" sz="2400" b="1" dirty="0" smtClean="0">
              <a:latin typeface="Consolas" pitchFamily="49" charset="0"/>
            </a:endParaRPr>
          </a:p>
          <a:p>
            <a:pPr marL="468000" lvl="1" indent="0">
              <a:buNone/>
            </a:pP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if_cbn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(fun () -&gt;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true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(fun () -&gt;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1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</a:p>
          <a:p>
            <a:pPr marL="468000" lvl="1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                     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(fun () -&gt;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2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r>
              <a:rPr lang="en-US" altLang="ja-JP" sz="2400" b="1" dirty="0" smtClean="0">
                <a:latin typeface="Consolas" pitchFamily="49" charset="0"/>
              </a:rPr>
              <a:t/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ja-JP" altLang="en-US" sz="2400" b="1" dirty="0" smtClean="0">
                <a:latin typeface="Consolas" pitchFamily="49" charset="0"/>
              </a:rPr>
              <a:t>→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if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(fun …) ()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then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(fun …) ()</a:t>
            </a:r>
          </a:p>
          <a:p>
            <a:pPr marL="468000" lvl="1" indent="0">
              <a:buNone/>
            </a:pP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         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else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(fun …) ()</a:t>
            </a:r>
            <a:r>
              <a:rPr lang="en-US" altLang="ja-JP" sz="2400" b="1" dirty="0" smtClean="0">
                <a:latin typeface="Consolas" pitchFamily="49" charset="0"/>
              </a:rPr>
              <a:t/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ja-JP" altLang="en-US" sz="2400" b="1" dirty="0" smtClean="0">
                <a:latin typeface="Consolas" pitchFamily="49" charset="0"/>
              </a:rPr>
              <a:t>→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if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true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then (fun …) () else (fun …) ()</a:t>
            </a:r>
            <a:r>
              <a:rPr lang="en-US" altLang="ja-JP" sz="2400" b="1" dirty="0" smtClean="0">
                <a:latin typeface="Consolas" pitchFamily="49" charset="0"/>
              </a:rPr>
              <a:t/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ja-JP" altLang="en-US" sz="2400" b="1" dirty="0" smtClean="0">
                <a:latin typeface="Consolas" pitchFamily="49" charset="0"/>
              </a:rPr>
              <a:t>→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(fun () -&gt; 1) ()</a:t>
            </a:r>
            <a:r>
              <a:rPr lang="en-US" altLang="ja-JP" sz="2400" b="1" dirty="0" smtClean="0">
                <a:latin typeface="Consolas" pitchFamily="49" charset="0"/>
              </a:rPr>
              <a:t/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ja-JP" altLang="en-US" sz="2400" b="1" dirty="0" smtClean="0">
                <a:latin typeface="Consolas" pitchFamily="49" charset="0"/>
              </a:rPr>
              <a:t>→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1</a:t>
            </a:r>
            <a:endParaRPr lang="en-US" altLang="ja-JP" sz="2400" dirty="0" smtClean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7143768" y="2214554"/>
            <a:ext cx="1214414" cy="1000132"/>
          </a:xfrm>
          <a:prstGeom prst="wedgeRoundRectCallout">
            <a:avLst>
              <a:gd name="adj1" fmla="val -103487"/>
              <a:gd name="adj2" fmla="val -1340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評価の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タイミング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を明示</a:t>
            </a:r>
            <a:endParaRPr kumimoji="1" lang="ja-JP" altLang="en-US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7358082" y="3500438"/>
            <a:ext cx="1428760" cy="714380"/>
          </a:xfrm>
          <a:prstGeom prst="wedgeRoundRectCallout">
            <a:avLst>
              <a:gd name="adj1" fmla="val -95813"/>
              <a:gd name="adj2" fmla="val -8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λ</a:t>
            </a:r>
            <a:r>
              <a:rPr lang="ja-JP" altLang="en-US" dirty="0" smtClean="0"/>
              <a:t>抽象式で</a:t>
            </a:r>
            <a:endParaRPr lang="en-US" altLang="ja-JP" dirty="0" smtClean="0"/>
          </a:p>
          <a:p>
            <a:pPr algn="ctr"/>
            <a:r>
              <a:rPr kumimoji="1" lang="ja-JP" altLang="en-US" dirty="0" smtClean="0"/>
              <a:t>評価を遅延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65861" y="5934694"/>
            <a:ext cx="662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OCaml </a:t>
            </a:r>
            <a:r>
              <a:rPr lang="ja-JP" altLang="en-US" dirty="0" err="1" smtClean="0"/>
              <a:t>で遅</a:t>
            </a:r>
            <a:r>
              <a:rPr lang="ja-JP" altLang="en-US" dirty="0" smtClean="0"/>
              <a:t>延評価を用いる方法については以下を参照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en-US" altLang="ja-JP" dirty="0" smtClean="0"/>
              <a:t>http://caml.inria.fr/pub/docs/manual-ocaml/manual021.html#toc73</a:t>
            </a:r>
          </a:p>
          <a:p>
            <a:r>
              <a:rPr lang="en-US" altLang="ja-JP" dirty="0" smtClean="0"/>
              <a:t>http://caml.inria.fr/pub/docs/manual-ocaml/libref/Lazy.html</a:t>
            </a:r>
            <a:endParaRPr kumimoji="1" lang="ja-JP" alt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</p:spPr>
        <p:txBody>
          <a:bodyPr lIns="90000" tIns="46800" rIns="90000" bIns="46800" anchor="b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第</a:t>
            </a:r>
            <a:r>
              <a:rPr lang="en-GB" altLang="ja-JP" dirty="0" smtClean="0"/>
              <a:t> 7 </a:t>
            </a:r>
            <a:r>
              <a:rPr lang="ja-JP" altLang="en-GB" dirty="0" smtClean="0"/>
              <a:t>回 課題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524000" y="4038600"/>
            <a:ext cx="6400800" cy="1752600"/>
          </a:xfrm>
        </p:spPr>
        <p:txBody>
          <a:bodyPr lIns="90000" tIns="46800" rIns="90000" bIns="46800"/>
          <a:lstStyle/>
          <a:p>
            <a:pPr marL="0" lvl="1" indent="0" algn="ctr" eaLnBrk="1" hangingPunct="1">
              <a:lnSpc>
                <a:spcPct val="69000"/>
              </a:lnSpc>
              <a:spcBef>
                <a:spcPts val="800"/>
              </a:spcBef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z="3200" dirty="0" smtClean="0"/>
              <a:t>締切</a:t>
            </a:r>
            <a:r>
              <a:rPr lang="en-GB" altLang="ja-JP" sz="3200" dirty="0" smtClean="0"/>
              <a:t>: 6/14 13:00 (</a:t>
            </a:r>
            <a:r>
              <a:rPr lang="ja-JP" altLang="en-GB" sz="3200" dirty="0" smtClean="0"/>
              <a:t>日本標準時</a:t>
            </a:r>
            <a:r>
              <a:rPr lang="en-GB" altLang="ja-JP" sz="3200" smtClean="0"/>
              <a:t>)</a:t>
            </a:r>
            <a:endParaRPr lang="en-GB" altLang="ja-JP" sz="3200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(15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回または第 </a:t>
            </a:r>
            <a:r>
              <a:rPr kumimoji="1" lang="en-US" altLang="ja-JP" dirty="0" smtClean="0"/>
              <a:t>6 </a:t>
            </a:r>
            <a:r>
              <a:rPr kumimoji="1" lang="ja-JP" altLang="en-US" dirty="0" smtClean="0"/>
              <a:t>回のインタプリタを</a:t>
            </a:r>
            <a:r>
              <a:rPr lang="ja-JP" altLang="en-US" dirty="0" smtClean="0"/>
              <a:t>改造して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call by name </a:t>
            </a:r>
            <a:r>
              <a:rPr kumimoji="1" lang="ja-JP" altLang="en-US" dirty="0" smtClean="0"/>
              <a:t>で評価を行うようにせよ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タプル・リストには </a:t>
            </a:r>
            <a:r>
              <a:rPr lang="en-US" altLang="ja-JP" dirty="0" smtClean="0"/>
              <a:t>(</a:t>
            </a:r>
            <a:r>
              <a:rPr lang="ja-JP" altLang="en-US" dirty="0" smtClean="0"/>
              <a:t>まだ</a:t>
            </a:r>
            <a:r>
              <a:rPr lang="en-US" altLang="ja-JP" dirty="0" smtClean="0"/>
              <a:t>) </a:t>
            </a:r>
            <a:r>
              <a:rPr lang="ja-JP" altLang="en-US" dirty="0" smtClean="0"/>
              <a:t>対応しなくてよい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1 (</a:t>
            </a:r>
            <a:r>
              <a:rPr kumimoji="1" lang="ja-JP" altLang="en-US" dirty="0" smtClean="0"/>
              <a:t>続き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kumimoji="1" lang="ja-JP" altLang="en-US" dirty="0" smtClean="0"/>
              <a:t>実装法の一例</a:t>
            </a:r>
            <a:r>
              <a:rPr kumimoji="1" lang="en-US" altLang="ja-JP" dirty="0" smtClean="0"/>
              <a:t>:</a:t>
            </a:r>
            <a:br>
              <a:rPr kumimoji="1" lang="en-US" altLang="ja-JP" dirty="0" smtClean="0"/>
            </a:br>
            <a:r>
              <a:rPr lang="ja-JP" altLang="en-US" dirty="0" smtClean="0"/>
              <a:t>関数適用 </a:t>
            </a:r>
            <a:r>
              <a:rPr lang="en-US" altLang="ja-JP" dirty="0" smtClean="0"/>
              <a:t>(</a:t>
            </a:r>
            <a:r>
              <a:rPr lang="ja-JP" altLang="en-US" dirty="0" smtClean="0"/>
              <a:t>呼出</a:t>
            </a:r>
            <a:r>
              <a:rPr lang="en-US" altLang="ja-JP" dirty="0" smtClean="0"/>
              <a:t>) </a:t>
            </a:r>
            <a:r>
              <a:rPr lang="ja-JP" altLang="en-US" dirty="0" smtClean="0"/>
              <a:t>で引数を評価しないようにする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「環境」を改造する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「変数」から「値」ではなく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「変数」から </a:t>
            </a:r>
            <a:r>
              <a:rPr kumimoji="1" lang="en-US" altLang="ja-JP" dirty="0" err="1" smtClean="0"/>
              <a:t>thunk</a:t>
            </a:r>
            <a:r>
              <a:rPr kumimoji="1" lang="en-US" altLang="ja-JP" dirty="0" smtClean="0"/>
              <a:t> </a:t>
            </a:r>
            <a:r>
              <a:rPr kumimoji="1" lang="ja-JP" altLang="en-US" dirty="0" err="1" smtClean="0"/>
              <a:t>への</a:t>
            </a:r>
            <a:r>
              <a:rPr kumimoji="1" lang="ja-JP" altLang="en-US" dirty="0" smtClean="0"/>
              <a:t>写像とする</a:t>
            </a:r>
            <a:endParaRPr lang="en-US" altLang="ja-JP" dirty="0" smtClean="0"/>
          </a:p>
          <a:p>
            <a:pPr lvl="3"/>
            <a:r>
              <a:rPr kumimoji="1" lang="en-US" altLang="ja-JP" dirty="0" err="1" smtClean="0"/>
              <a:t>Thunk</a:t>
            </a:r>
            <a:r>
              <a:rPr kumimoji="1" lang="en-US" altLang="ja-JP" dirty="0" smtClean="0"/>
              <a:t> = </a:t>
            </a:r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遅延評価される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式」と評価される「環境」の組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「環境」から「変数」を取りだすときに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thunk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の中身を評価する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言語処理系の作成</a:t>
            </a: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回～第 </a:t>
            </a:r>
            <a:r>
              <a:rPr lang="en-US" altLang="ja-JP" dirty="0" smtClean="0"/>
              <a:t>7 </a:t>
            </a:r>
            <a:r>
              <a:rPr lang="ja-JP" altLang="en-US" dirty="0" smtClean="0"/>
              <a:t>回の予定</a:t>
            </a:r>
            <a:endParaRPr lang="ja-JP" altLang="en-GB" dirty="0" smtClean="0"/>
          </a:p>
          <a:p>
            <a:pPr lvl="1"/>
            <a:r>
              <a:rPr lang="ja-JP" altLang="en-GB" dirty="0" smtClean="0"/>
              <a:t>第 </a:t>
            </a:r>
            <a:r>
              <a:rPr lang="en-GB" altLang="ja-JP" dirty="0" smtClean="0"/>
              <a:t>4 </a:t>
            </a:r>
            <a:r>
              <a:rPr lang="ja-JP" altLang="en-GB" dirty="0" smtClean="0"/>
              <a:t>回</a:t>
            </a:r>
            <a:r>
              <a:rPr lang="en-GB" altLang="ja-JP" dirty="0" smtClean="0"/>
              <a:t>: </a:t>
            </a:r>
            <a:r>
              <a:rPr lang="ja-JP" altLang="en-GB" dirty="0" smtClean="0"/>
              <a:t>基本的なインタプリタの作成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字句解析・構文解析・簡単な言語の処理系の作成</a:t>
            </a:r>
            <a:endParaRPr lang="ja-JP" altLang="en-GB" dirty="0" smtClean="0"/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5</a:t>
            </a:r>
            <a:r>
              <a:rPr lang="ja-JP" altLang="en-US" dirty="0"/>
              <a:t> 回</a:t>
            </a:r>
            <a:r>
              <a:rPr lang="en-US" altLang="ja-JP" dirty="0"/>
              <a:t>:</a:t>
            </a:r>
            <a:r>
              <a:rPr lang="ja-JP" altLang="en-US" dirty="0"/>
              <a:t> 関数型言語への拡張</a:t>
            </a:r>
            <a:endParaRPr lang="en-US" altLang="ja-JP" dirty="0"/>
          </a:p>
          <a:p>
            <a:pPr lvl="2"/>
            <a:r>
              <a:rPr lang="ja-JP" altLang="en-US" dirty="0"/>
              <a:t>関数を作成し呼び出せるように</a:t>
            </a:r>
            <a:endParaRPr lang="ja-JP" altLang="en-GB" dirty="0"/>
          </a:p>
          <a:p>
            <a:pPr lvl="1"/>
            <a:r>
              <a:rPr lang="ja-JP" altLang="en-GB" dirty="0" smtClean="0"/>
              <a:t>第 </a:t>
            </a:r>
            <a:r>
              <a:rPr lang="en-GB" altLang="ja-JP" dirty="0" smtClean="0"/>
              <a:t>6 </a:t>
            </a:r>
            <a:r>
              <a:rPr lang="ja-JP" altLang="en-GB" dirty="0" smtClean="0"/>
              <a:t>回</a:t>
            </a:r>
            <a:r>
              <a:rPr lang="en-GB" altLang="ja-JP" dirty="0" smtClean="0"/>
              <a:t>: </a:t>
            </a:r>
            <a:r>
              <a:rPr lang="ja-JP" altLang="en-GB" dirty="0" smtClean="0"/>
              <a:t>言語処理系と型システム</a:t>
            </a:r>
          </a:p>
          <a:p>
            <a:pPr lvl="2"/>
            <a:r>
              <a:rPr lang="en-GB" altLang="ja-JP" dirty="0" smtClean="0"/>
              <a:t>ML </a:t>
            </a:r>
            <a:r>
              <a:rPr lang="ja-JP" altLang="en-GB" dirty="0" smtClean="0"/>
              <a:t>風の型推論の実装</a:t>
            </a:r>
            <a:endParaRPr lang="en-GB" altLang="ja-JP" dirty="0" smtClean="0"/>
          </a:p>
          <a:p>
            <a:pPr lvl="1"/>
            <a:r>
              <a:rPr lang="ja-JP" altLang="en-GB" dirty="0" smtClean="0">
                <a:solidFill>
                  <a:srgbClr val="FF0000"/>
                </a:solidFill>
              </a:rPr>
              <a:t>第 </a:t>
            </a:r>
            <a:r>
              <a:rPr lang="en-GB" altLang="ja-JP" dirty="0" smtClean="0">
                <a:solidFill>
                  <a:srgbClr val="FF0000"/>
                </a:solidFill>
              </a:rPr>
              <a:t>7 </a:t>
            </a:r>
            <a:r>
              <a:rPr lang="ja-JP" altLang="en-GB" dirty="0" smtClean="0">
                <a:solidFill>
                  <a:srgbClr val="FF0000"/>
                </a:solidFill>
              </a:rPr>
              <a:t>回</a:t>
            </a:r>
            <a:r>
              <a:rPr lang="en-GB" altLang="ja-JP" dirty="0" smtClean="0">
                <a:solidFill>
                  <a:srgbClr val="FF0000"/>
                </a:solidFill>
              </a:rPr>
              <a:t>: </a:t>
            </a:r>
            <a:r>
              <a:rPr lang="ja-JP" altLang="en-GB" dirty="0" smtClean="0">
                <a:solidFill>
                  <a:srgbClr val="FF0000"/>
                </a:solidFill>
              </a:rPr>
              <a:t>インタプリタの様々な拡張</a:t>
            </a:r>
          </a:p>
          <a:p>
            <a:pPr lvl="2"/>
            <a:r>
              <a:rPr lang="ja-JP" altLang="en-GB" dirty="0" smtClean="0">
                <a:solidFill>
                  <a:srgbClr val="FF0000"/>
                </a:solidFill>
              </a:rPr>
              <a:t>式の評価順序に関する考察</a:t>
            </a:r>
          </a:p>
        </p:txBody>
      </p:sp>
      <p:sp>
        <p:nvSpPr>
          <p:cNvPr id="5" name="左矢印 4"/>
          <p:cNvSpPr/>
          <p:nvPr/>
        </p:nvSpPr>
        <p:spPr>
          <a:xfrm>
            <a:off x="6357950" y="5143512"/>
            <a:ext cx="1500198" cy="857256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今ここ</a:t>
            </a:r>
            <a:endParaRPr kumimoji="1" lang="ja-JP" altLang="en-US" sz="24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続き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環境 </a:t>
            </a:r>
            <a:r>
              <a:rPr kumimoji="1" lang="en-US" altLang="ja-JP" dirty="0" smtClean="0"/>
              <a:t>E</a:t>
            </a:r>
            <a:r>
              <a:rPr kumimoji="1" lang="ja-JP" altLang="en-US" dirty="0" smtClean="0"/>
              <a:t> における式</a:t>
            </a:r>
            <a:r>
              <a:rPr lang="ja-JP" altLang="en-US" dirty="0" smtClean="0"/>
              <a:t>「</a:t>
            </a:r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1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2</a:t>
            </a:r>
            <a:r>
              <a:rPr kumimoji="1" lang="ja-JP" altLang="en-US" dirty="0" smtClean="0"/>
              <a:t>」の評価</a:t>
            </a:r>
            <a:endParaRPr kumimoji="1" lang="en-US" altLang="ja-JP" dirty="0" smtClean="0"/>
          </a:p>
          <a:p>
            <a:pPr lvl="1"/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1</a:t>
            </a:r>
            <a:r>
              <a:rPr kumimoji="1" lang="en-US" altLang="ja-JP" dirty="0" smtClean="0"/>
              <a:t> </a:t>
            </a:r>
            <a:r>
              <a:rPr lang="ja-JP" altLang="en-US" dirty="0" err="1" smtClean="0"/>
              <a:t>を評</a:t>
            </a:r>
            <a:r>
              <a:rPr lang="ja-JP" altLang="en-US" dirty="0" smtClean="0"/>
              <a:t>価</a:t>
            </a:r>
            <a:r>
              <a:rPr kumimoji="1" lang="ja-JP" altLang="en-US" dirty="0" smtClean="0"/>
              <a:t>して値を得る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もし値がクロージャでなかったらエラー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引数名と</a:t>
            </a:r>
            <a:r>
              <a:rPr lang="en-US" altLang="ja-JP" dirty="0"/>
              <a:t> </a:t>
            </a:r>
            <a:r>
              <a:rPr kumimoji="1" lang="en-US" altLang="ja-JP" dirty="0" err="1" smtClean="0"/>
              <a:t>thunk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>
                <a:latin typeface="Consolas" pitchFamily="49" charset="0"/>
              </a:rPr>
              <a:t>(</a:t>
            </a:r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>
                <a:latin typeface="Consolas" pitchFamily="49" charset="0"/>
              </a:rPr>
              <a:t>,</a:t>
            </a:r>
            <a:r>
              <a:rPr kumimoji="1" lang="en-US" altLang="ja-JP" dirty="0" smtClean="0"/>
              <a:t> E</a:t>
            </a:r>
            <a:r>
              <a:rPr kumimoji="1" lang="en-US" altLang="ja-JP" dirty="0" smtClean="0">
                <a:latin typeface="Consolas" pitchFamily="49" charset="0"/>
              </a:rPr>
              <a:t>)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との対応を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クロージャ</a:t>
            </a:r>
            <a:r>
              <a:rPr lang="ja-JP" altLang="en-US" dirty="0"/>
              <a:t>に含まれる</a:t>
            </a:r>
            <a:r>
              <a:rPr lang="ja-JP" altLang="en-US" dirty="0" smtClean="0"/>
              <a:t>環境に</a:t>
            </a:r>
            <a:r>
              <a:rPr kumimoji="1" lang="ja-JP" altLang="en-US" dirty="0" smtClean="0"/>
              <a:t>追加して拡張する</a:t>
            </a:r>
            <a:endParaRPr kumimoji="1" lang="en-US" altLang="ja-JP" dirty="0" smtClean="0"/>
          </a:p>
          <a:p>
            <a:pPr lvl="2"/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</a:t>
            </a:r>
            <a:r>
              <a:rPr kumimoji="1" lang="ja-JP" altLang="en-US" dirty="0" err="1" smtClean="0"/>
              <a:t>は評</a:t>
            </a:r>
            <a:r>
              <a:rPr kumimoji="1" lang="ja-JP" altLang="en-US" dirty="0" smtClean="0"/>
              <a:t>価せずにそのまま環境に入れる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拡張した環境でクロージャの本体を評価する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lvl="1"/>
            <a:r>
              <a:rPr lang="en-US" altLang="ja-JP" dirty="0" smtClean="0"/>
              <a:t>let </a:t>
            </a:r>
            <a:r>
              <a:rPr lang="ja-JP" altLang="en-US" dirty="0" smtClean="0"/>
              <a:t>式も同様に評価できる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「</a:t>
            </a:r>
            <a:r>
              <a:rPr kumimoji="1" lang="en-US" altLang="ja-JP" dirty="0" smtClean="0">
                <a:latin typeface="Consolas" pitchFamily="49" charset="0"/>
              </a:rPr>
              <a:t>let x =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kumimoji="1" lang="en-US" altLang="ja-JP" dirty="0" smtClean="0">
                <a:latin typeface="Consolas" pitchFamily="49" charset="0"/>
              </a:rPr>
              <a:t> in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 </a:t>
            </a:r>
            <a:r>
              <a:rPr kumimoji="1" lang="ja-JP" altLang="en-US" dirty="0" smtClean="0"/>
              <a:t>」は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</a:t>
            </a:r>
            <a:r>
              <a:rPr kumimoji="1" lang="en-US" altLang="ja-JP" dirty="0" smtClean="0">
                <a:latin typeface="Consolas" pitchFamily="49" charset="0"/>
              </a:rPr>
              <a:t>(fun x -&gt;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kumimoji="1" lang="en-US" altLang="ja-JP" dirty="0" smtClean="0">
                <a:latin typeface="Consolas" pitchFamily="49" charset="0"/>
              </a:rPr>
              <a:t>)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 </a:t>
            </a:r>
            <a:r>
              <a:rPr kumimoji="1" lang="ja-JP" altLang="en-US" dirty="0" smtClean="0"/>
              <a:t>」と同等とみなせるので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(15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 </a:t>
            </a:r>
            <a:r>
              <a:rPr lang="ja-JP" altLang="en-US" dirty="0" smtClean="0"/>
              <a:t>の</a:t>
            </a:r>
            <a:r>
              <a:rPr kumimoji="1" lang="ja-JP" altLang="en-US" dirty="0" smtClean="0"/>
              <a:t>インタプリタを改造して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タプル</a:t>
            </a:r>
            <a:r>
              <a:rPr lang="ja-JP" altLang="en-US" dirty="0" smtClean="0"/>
              <a:t>・</a:t>
            </a:r>
            <a:r>
              <a:rPr kumimoji="1" lang="ja-JP" altLang="en-US" dirty="0" smtClean="0"/>
              <a:t>リストに関する操作を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call by name </a:t>
            </a:r>
            <a:r>
              <a:rPr lang="ja-JP" altLang="en-US" dirty="0" err="1" smtClean="0"/>
              <a:t>で評</a:t>
            </a:r>
            <a:r>
              <a:rPr lang="ja-JP" altLang="en-US" dirty="0" smtClean="0"/>
              <a:t>価するようにせよ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2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続き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kumimoji="1" lang="ja-JP" altLang="en-US" dirty="0" smtClean="0"/>
              <a:t>実装法の一例</a:t>
            </a:r>
            <a:r>
              <a:rPr kumimoji="1" lang="en-US" altLang="ja-JP" dirty="0" smtClean="0"/>
              <a:t>:</a:t>
            </a:r>
            <a:br>
              <a:rPr kumimoji="1" lang="en-US" altLang="ja-JP" dirty="0" smtClean="0"/>
            </a:br>
            <a:r>
              <a:rPr kumimoji="1" lang="ja-JP" altLang="en-US" dirty="0" smtClean="0"/>
              <a:t>タプル・リストを表す値の定義を変更する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タプル・リスト値中の要素を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「値」ではなく「</a:t>
            </a:r>
            <a:r>
              <a:rPr lang="en-US" altLang="ja-JP" dirty="0" err="1" smtClean="0"/>
              <a:t>thunk</a:t>
            </a:r>
            <a:r>
              <a:rPr lang="ja-JP" altLang="en-US" dirty="0" smtClean="0"/>
              <a:t>」にする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(20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のインタプリタ</a:t>
            </a:r>
            <a:r>
              <a:rPr lang="ja-JP" altLang="en-US" dirty="0" smtClean="0"/>
              <a:t>上で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全ての素数を小さい順に一つずつ含む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無限リスト</a:t>
            </a:r>
            <a:r>
              <a:rPr lang="en-US" altLang="ja-JP" dirty="0" smtClean="0"/>
              <a:t> </a:t>
            </a:r>
            <a:r>
              <a:rPr kumimoji="1" lang="en-US" altLang="ja-JP" dirty="0" smtClean="0">
                <a:latin typeface="Consolas" pitchFamily="49" charset="0"/>
              </a:rPr>
              <a:t>primes</a:t>
            </a:r>
            <a:r>
              <a:rPr kumimoji="1" lang="ja-JP" altLang="en-US" dirty="0" smtClean="0"/>
              <a:t> を作れ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イメージとしては</a:t>
            </a:r>
            <a:endParaRPr lang="en-US" altLang="ja-JP" dirty="0" smtClean="0"/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primes = [2; 3; 5; 7; 11; 13; …</a:t>
            </a:r>
          </a:p>
          <a:p>
            <a:pPr lvl="1"/>
            <a:endParaRPr kumimoji="1" lang="en-US" altLang="ja-JP" dirty="0" smtClean="0"/>
          </a:p>
          <a:p>
            <a:pPr lvl="3"/>
            <a:r>
              <a:rPr kumimoji="1" lang="ja-JP" altLang="en-US" dirty="0" smtClean="0"/>
              <a:t>整数演算のオーバーフロー等は無視してもよい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(20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 回または第 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 回または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課題</a:t>
            </a:r>
            <a:r>
              <a:rPr lang="en-US" altLang="ja-JP" dirty="0" smtClean="0"/>
              <a:t> 1 </a:t>
            </a:r>
            <a:r>
              <a:rPr lang="ja-JP" altLang="en-US" dirty="0" smtClean="0"/>
              <a:t>または課題 </a:t>
            </a:r>
            <a:r>
              <a:rPr lang="en-US" altLang="ja-JP" dirty="0" smtClean="0"/>
              <a:t>2 </a:t>
            </a:r>
            <a:r>
              <a:rPr kumimoji="1" lang="ja-JP" altLang="en-US" dirty="0" smtClean="0"/>
              <a:t>のインタプリタを改造して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call by need </a:t>
            </a:r>
            <a:r>
              <a:rPr kumimoji="1" lang="ja-JP" altLang="en-US" dirty="0" smtClean="0"/>
              <a:t>で評価を行うようにせよ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タプル・リストにも対応せよ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/>
              <a:t>5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(20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または課題</a:t>
            </a:r>
            <a:r>
              <a:rPr kumimoji="1" lang="en-US" altLang="ja-JP" dirty="0" smtClean="0"/>
              <a:t> 4 </a:t>
            </a:r>
            <a:r>
              <a:rPr kumimoji="1" lang="ja-JP" altLang="en-US" dirty="0" smtClean="0"/>
              <a:t>のインタプリタ</a:t>
            </a:r>
            <a:r>
              <a:rPr lang="ja-JP" altLang="en-US" dirty="0" smtClean="0"/>
              <a:t>上で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全ての無限長</a:t>
            </a:r>
            <a:r>
              <a:rPr lang="en-US" altLang="ja-JP" dirty="0" smtClean="0"/>
              <a:t> 2 </a:t>
            </a:r>
            <a:r>
              <a:rPr lang="ja-JP" altLang="en-US" dirty="0" smtClean="0"/>
              <a:t>進数列からなる無限集合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err="1" smtClean="0"/>
              <a:t>cantor_space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を作れ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4701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/>
              <a:t>6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(20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1600200"/>
            <a:ext cx="8867328" cy="4525963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 回または第 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 回または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課題</a:t>
            </a:r>
            <a:r>
              <a:rPr lang="en-US" altLang="ja-JP" dirty="0" smtClean="0"/>
              <a:t> 1 </a:t>
            </a:r>
            <a:r>
              <a:rPr lang="ja-JP" altLang="en-US" dirty="0" smtClean="0"/>
              <a:t>または課題 </a:t>
            </a:r>
            <a:r>
              <a:rPr lang="en-US" altLang="ja-JP" dirty="0" smtClean="0"/>
              <a:t>2 </a:t>
            </a:r>
            <a:r>
              <a:rPr kumimoji="1" lang="ja-JP" altLang="en-US" dirty="0" smtClean="0"/>
              <a:t>のインタプリタを改造して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以下のような演算子 </a:t>
            </a:r>
            <a:r>
              <a:rPr lang="en-US" altLang="ja-JP" dirty="0" smtClean="0"/>
              <a:t>(</a:t>
            </a:r>
            <a:r>
              <a:rPr lang="en-US" altLang="ja-JP" dirty="0" smtClean="0">
                <a:latin typeface="Consolas" pitchFamily="49" charset="0"/>
              </a:rPr>
              <a:t>|||</a:t>
            </a:r>
            <a:r>
              <a:rPr lang="en-US" altLang="ja-JP" dirty="0" smtClean="0"/>
              <a:t>) </a:t>
            </a:r>
            <a:r>
              <a:rPr lang="ja-JP" altLang="en-US" dirty="0" smtClean="0"/>
              <a:t>を扱えるようにせよ</a:t>
            </a:r>
            <a:endParaRPr lang="en-US" altLang="ja-JP" dirty="0" smtClean="0"/>
          </a:p>
          <a:p>
            <a:pPr lvl="2">
              <a:buNone/>
            </a:pP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lang="en-US" altLang="ja-JP" dirty="0" smtClean="0">
                <a:latin typeface="Consolas" pitchFamily="49" charset="0"/>
              </a:rPr>
              <a:t> |||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en-US" altLang="ja-JP" dirty="0" smtClean="0">
                <a:latin typeface="Consolas" pitchFamily="49" charset="0"/>
              </a:rPr>
              <a:t> </a:t>
            </a:r>
            <a:r>
              <a:rPr lang="en-US" altLang="ja-JP" dirty="0" smtClean="0">
                <a:latin typeface="Consolas" pitchFamily="49" charset="0"/>
                <a:sym typeface="Wingdings" pitchFamily="2" charset="2"/>
              </a:rPr>
              <a:t> </a:t>
            </a:r>
            <a:r>
              <a:rPr lang="en-US" altLang="ja-JP" i="1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true</a:t>
            </a:r>
            <a:r>
              <a:rPr lang="en-US" altLang="ja-JP" i="1" dirty="0" smtClean="0"/>
              <a:t>   </a:t>
            </a:r>
            <a:r>
              <a:rPr lang="en-US" altLang="ja-JP" dirty="0" smtClean="0"/>
              <a:t>(if</a:t>
            </a:r>
            <a:r>
              <a:rPr lang="en-US" altLang="ja-JP" i="1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e1 </a:t>
            </a:r>
            <a:r>
              <a:rPr lang="en-US" altLang="ja-JP" dirty="0" smtClean="0">
                <a:latin typeface="Consolas" pitchFamily="49" charset="0"/>
                <a:sym typeface="Wingdings" pitchFamily="2" charset="2"/>
              </a:rPr>
              <a:t> true</a:t>
            </a: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en-US" altLang="ja-JP" dirty="0" smtClean="0"/>
              <a:t>or</a:t>
            </a:r>
            <a:r>
              <a:rPr lang="en-US" altLang="ja-JP" dirty="0" smtClean="0">
                <a:sym typeface="Wingdings" pitchFamily="2" charset="2"/>
              </a:rPr>
              <a:t> e2  true)</a:t>
            </a:r>
          </a:p>
          <a:p>
            <a:pPr lvl="2">
              <a:buNone/>
            </a:pPr>
            <a:r>
              <a:rPr lang="en-US" altLang="ja-JP" dirty="0" smtClean="0">
                <a:latin typeface="Consolas" pitchFamily="49" charset="0"/>
                <a:sym typeface="Wingdings" pitchFamily="2" charset="2"/>
              </a:rPr>
              <a:t>            false</a:t>
            </a:r>
            <a:r>
              <a:rPr lang="en-US" altLang="ja-JP" i="1" dirty="0" smtClean="0"/>
              <a:t> </a:t>
            </a:r>
            <a:r>
              <a:rPr lang="en-US" altLang="ja-JP" dirty="0" smtClean="0"/>
              <a:t>(if</a:t>
            </a:r>
            <a:r>
              <a:rPr lang="en-US" altLang="ja-JP" i="1" dirty="0" smtClean="0"/>
              <a:t> </a:t>
            </a:r>
            <a:r>
              <a:rPr lang="en-US" altLang="ja-JP" dirty="0" smtClean="0">
                <a:latin typeface="Consolas" pitchFamily="49" charset="0"/>
                <a:sym typeface="Wingdings" pitchFamily="2" charset="2"/>
              </a:rPr>
              <a:t>e1  false</a:t>
            </a: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en-US" altLang="ja-JP" dirty="0" smtClean="0"/>
              <a:t>and</a:t>
            </a: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en-US" altLang="ja-JP" dirty="0" smtClean="0">
                <a:latin typeface="Consolas" pitchFamily="49" charset="0"/>
                <a:sym typeface="Wingdings" pitchFamily="2" charset="2"/>
              </a:rPr>
              <a:t>e2  false)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(</a:t>
            </a:r>
            <a:r>
              <a:rPr lang="ja-JP" altLang="en-US" dirty="0" smtClean="0"/>
              <a:t>例</a:t>
            </a:r>
            <a:r>
              <a:rPr lang="en-US" altLang="ja-JP" dirty="0" smtClean="0"/>
              <a:t>)</a:t>
            </a:r>
          </a:p>
          <a:p>
            <a:pPr lvl="2">
              <a:buNone/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US" altLang="ja-JP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loop x = loop x in</a:t>
            </a:r>
          </a:p>
          <a:p>
            <a:pPr lvl="2">
              <a:buNone/>
            </a:pP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 (true ||| loop false, loop false ||| true)</a:t>
            </a:r>
          </a:p>
          <a:p>
            <a:pPr lvl="2">
              <a:buNone/>
            </a:pP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- : 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bool</a:t>
            </a: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 * 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bool</a:t>
            </a: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 = (true, true)</a:t>
            </a:r>
          </a:p>
        </p:txBody>
      </p:sp>
      <p:sp>
        <p:nvSpPr>
          <p:cNvPr id="4" name="左中かっこ 3"/>
          <p:cNvSpPr/>
          <p:nvPr/>
        </p:nvSpPr>
        <p:spPr>
          <a:xfrm>
            <a:off x="3133550" y="3214686"/>
            <a:ext cx="214314" cy="785818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 </a:t>
            </a:r>
            <a:r>
              <a:rPr lang="en-US" altLang="ja-JP" dirty="0"/>
              <a:t>7</a:t>
            </a:r>
            <a:r>
              <a:rPr lang="ja-JP" altLang="en-US" dirty="0" smtClean="0"/>
              <a:t> </a:t>
            </a:r>
            <a:r>
              <a:rPr lang="en-US" altLang="ja-JP" dirty="0" smtClean="0"/>
              <a:t>(20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以下の整数の無限リストの型の定義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US" altLang="ja-JP" b="1" dirty="0" smtClean="0">
                <a:latin typeface="Consolas" pitchFamily="49" charset="0"/>
              </a:rPr>
              <a:t>type stream =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| Cons of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smtClean="0">
                <a:latin typeface="Consolas" pitchFamily="49" charset="0"/>
              </a:rPr>
              <a:t>* stream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と同様の型を再帰型を用いずに定義せよ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またその型の値や値に対する操作も定義せよ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 </a:t>
            </a:r>
            <a:r>
              <a:rPr lang="en-US" altLang="ja-JP" dirty="0"/>
              <a:t>7</a:t>
            </a:r>
            <a:r>
              <a:rPr lang="ja-JP" altLang="en-US" dirty="0" smtClean="0"/>
              <a:t> </a:t>
            </a:r>
            <a:r>
              <a:rPr lang="ja-JP" altLang="en-US" dirty="0" smtClean="0"/>
              <a:t>のヒント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US" altLang="ja-JP" b="1" dirty="0" smtClean="0">
                <a:latin typeface="Consolas" pitchFamily="49" charset="0"/>
              </a:rPr>
              <a:t>type 'a t' =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| Cons of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* 'a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module E = EXIST(</a:t>
            </a:r>
            <a:r>
              <a:rPr lang="en-US" altLang="ja-JP" b="1" dirty="0" err="1" smtClean="0">
                <a:latin typeface="Consolas" pitchFamily="49" charset="0"/>
              </a:rPr>
              <a:t>struct</a:t>
            </a:r>
            <a:r>
              <a:rPr lang="en-US" altLang="ja-JP" b="1" dirty="0" smtClean="0">
                <a:latin typeface="Consolas" pitchFamily="49" charset="0"/>
              </a:rPr>
              <a:t> type 'a t = ('a -&gt; 'a t') * 'a end)</a:t>
            </a:r>
          </a:p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type stream = </a:t>
            </a:r>
            <a:r>
              <a:rPr lang="en-US" altLang="ja-JP" b="1" dirty="0" err="1" smtClean="0">
                <a:latin typeface="Consolas" pitchFamily="49" charset="0"/>
              </a:rPr>
              <a:t>E.t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conv</a:t>
            </a:r>
            <a:r>
              <a:rPr lang="en-US" altLang="ja-JP" b="1" dirty="0" smtClean="0">
                <a:latin typeface="Consolas" pitchFamily="49" charset="0"/>
              </a:rPr>
              <a:t> : ('a -&gt; 'b) -&gt; 'a t' -&gt; 'b t'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unfold : ('a -&gt; 'a t') -&gt; 'a -&gt; stream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out : stream -&gt; stream t'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head : stream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tail : stream -&gt; stream</a:t>
            </a:r>
          </a:p>
          <a:p>
            <a:pPr>
              <a:buNone/>
            </a:pPr>
            <a:endParaRPr lang="en-US" altLang="ja-JP" b="1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altLang="ja-JP" b="1" dirty="0" smtClean="0">
                <a:latin typeface="Consolas" pitchFamily="49" charset="0"/>
              </a:rPr>
              <a:t>		</a:t>
            </a:r>
            <a:r>
              <a:rPr lang="en-US" altLang="ja-JP" dirty="0" smtClean="0"/>
              <a:t>(</a:t>
            </a:r>
            <a:r>
              <a:rPr lang="ja-JP" altLang="en-US" dirty="0" smtClean="0"/>
              <a:t>ここでモジュール</a:t>
            </a:r>
            <a:r>
              <a:rPr lang="en-US" altLang="ja-JP" dirty="0" smtClean="0"/>
              <a:t>EXIST </a:t>
            </a:r>
            <a:r>
              <a:rPr lang="ja-JP" altLang="en-US" dirty="0" smtClean="0"/>
              <a:t>は、第</a:t>
            </a:r>
            <a:r>
              <a:rPr lang="en-US" altLang="ja-JP" dirty="0" smtClean="0"/>
              <a:t> 4 </a:t>
            </a:r>
            <a:r>
              <a:rPr lang="ja-JP" altLang="en-US" dirty="0" smtClean="0"/>
              <a:t>回の課題</a:t>
            </a:r>
            <a:r>
              <a:rPr lang="en-US" altLang="ja-JP" dirty="0" smtClean="0"/>
              <a:t> 6 </a:t>
            </a:r>
            <a:r>
              <a:rPr lang="ja-JP" altLang="en-US" dirty="0" smtClean="0"/>
              <a:t>のもの</a:t>
            </a:r>
            <a:r>
              <a:rPr lang="en-US" altLang="ja-JP" dirty="0" smtClean="0"/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今回の内容</a:t>
            </a: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式の評価戦略 </a:t>
            </a:r>
            <a:r>
              <a:rPr lang="en-GB" altLang="ja-JP" dirty="0" smtClean="0"/>
              <a:t>(evaluation strategy)</a:t>
            </a:r>
          </a:p>
          <a:p>
            <a:pPr lvl="1"/>
            <a:r>
              <a:rPr lang="ja-JP" altLang="en-GB" dirty="0" smtClean="0"/>
              <a:t>さまざまな評価戦略</a:t>
            </a:r>
          </a:p>
          <a:p>
            <a:pPr lvl="2"/>
            <a:r>
              <a:rPr lang="en-GB" altLang="ja-JP" dirty="0" smtClean="0"/>
              <a:t>Call by value</a:t>
            </a:r>
          </a:p>
          <a:p>
            <a:pPr lvl="2"/>
            <a:r>
              <a:rPr lang="en-GB" altLang="ja-JP" dirty="0" smtClean="0"/>
              <a:t>Call by name</a:t>
            </a:r>
          </a:p>
          <a:p>
            <a:pPr lvl="2"/>
            <a:r>
              <a:rPr lang="en-GB" altLang="ja-JP" dirty="0" smtClean="0"/>
              <a:t>Call by need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式の評価戦略とは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式の部分式を評価する順番・手法のこと</a:t>
            </a:r>
            <a:br>
              <a:rPr lang="ja-JP" altLang="en-GB" dirty="0" smtClean="0"/>
            </a:br>
            <a:endParaRPr lang="ja-JP" altLang="en-GB" dirty="0" smtClean="0"/>
          </a:p>
          <a:p>
            <a:pPr lvl="1">
              <a:buNone/>
            </a:pPr>
            <a:r>
              <a:rPr lang="en-GB" altLang="ja-JP" sz="2400" b="1" dirty="0" smtClean="0">
                <a:latin typeface="Consolas" pitchFamily="49" charset="0"/>
              </a:rPr>
              <a:t>(e</a:t>
            </a:r>
            <a:r>
              <a:rPr lang="en-GB" altLang="ja-JP" sz="2400" b="1" baseline="-25000" dirty="0" smtClean="0">
                <a:latin typeface="Consolas" pitchFamily="49" charset="0"/>
              </a:rPr>
              <a:t>1</a:t>
            </a:r>
            <a:r>
              <a:rPr lang="en-GB" altLang="ja-JP" sz="2400" b="1" dirty="0" smtClean="0">
                <a:latin typeface="Consolas" pitchFamily="49" charset="0"/>
              </a:rPr>
              <a:t>, e</a:t>
            </a:r>
            <a:r>
              <a:rPr lang="en-GB" altLang="ja-JP" sz="2400" b="1" baseline="-25000" dirty="0" smtClean="0">
                <a:latin typeface="Consolas" pitchFamily="49" charset="0"/>
              </a:rPr>
              <a:t>2</a:t>
            </a:r>
            <a:r>
              <a:rPr lang="en-GB" altLang="ja-JP" sz="2400" b="1" dirty="0" smtClean="0">
                <a:latin typeface="Consolas" pitchFamily="49" charset="0"/>
              </a:rPr>
              <a:t>)</a:t>
            </a:r>
            <a:r>
              <a:rPr lang="x-none" altLang="ja-JP" sz="2400" b="1" dirty="0" smtClean="0">
                <a:latin typeface="Consolas" pitchFamily="49" charset="0"/>
              </a:rPr>
              <a:t>‏</a:t>
            </a:r>
            <a:r>
              <a:rPr lang="en-US" altLang="ja-JP" sz="2400" b="1" dirty="0" smtClean="0">
                <a:latin typeface="Consolas" pitchFamily="49" charset="0"/>
              </a:rPr>
              <a:t>;;</a:t>
            </a:r>
            <a:endParaRPr lang="en-GB" altLang="ja-JP" sz="2400" b="1" dirty="0" smtClean="0">
              <a:latin typeface="Consolas" pitchFamily="49" charset="0"/>
            </a:endParaRPr>
          </a:p>
          <a:p>
            <a:pPr lvl="1">
              <a:buNone/>
            </a:pPr>
            <a:r>
              <a:rPr lang="en-GB" altLang="ja-JP" sz="2400" b="1" dirty="0" err="1" smtClean="0">
                <a:latin typeface="Consolas" pitchFamily="49" charset="0"/>
              </a:rPr>
              <a:t>fst</a:t>
            </a:r>
            <a:r>
              <a:rPr lang="en-GB" altLang="ja-JP" sz="2400" b="1" dirty="0" smtClean="0">
                <a:latin typeface="Consolas" pitchFamily="49" charset="0"/>
              </a:rPr>
              <a:t> (e</a:t>
            </a:r>
            <a:r>
              <a:rPr lang="en-GB" altLang="ja-JP" sz="2400" b="1" baseline="-25000" dirty="0" smtClean="0">
                <a:latin typeface="Consolas" pitchFamily="49" charset="0"/>
              </a:rPr>
              <a:t>1</a:t>
            </a:r>
            <a:r>
              <a:rPr lang="en-GB" altLang="ja-JP" sz="2400" b="1" dirty="0" smtClean="0">
                <a:latin typeface="Consolas" pitchFamily="49" charset="0"/>
              </a:rPr>
              <a:t>, e</a:t>
            </a:r>
            <a:r>
              <a:rPr lang="en-GB" altLang="ja-JP" sz="2400" b="1" baseline="-25000" dirty="0" smtClean="0">
                <a:latin typeface="Consolas" pitchFamily="49" charset="0"/>
              </a:rPr>
              <a:t>2</a:t>
            </a:r>
            <a:r>
              <a:rPr lang="en-GB" altLang="ja-JP" sz="2400" b="1" dirty="0" smtClean="0">
                <a:latin typeface="Consolas" pitchFamily="49" charset="0"/>
              </a:rPr>
              <a:t>)</a:t>
            </a:r>
            <a:r>
              <a:rPr lang="x-none" altLang="ja-JP" sz="2400" b="1" dirty="0" smtClean="0">
                <a:latin typeface="Consolas" pitchFamily="49" charset="0"/>
              </a:rPr>
              <a:t>‏</a:t>
            </a:r>
            <a:r>
              <a:rPr lang="en-US" altLang="ja-JP" sz="2400" b="1" dirty="0" smtClean="0">
                <a:latin typeface="Consolas" pitchFamily="49" charset="0"/>
              </a:rPr>
              <a:t>;;</a:t>
            </a:r>
            <a:endParaRPr lang="en-GB" altLang="ja-JP" sz="2400" b="1" dirty="0" smtClean="0">
              <a:latin typeface="Consolas" pitchFamily="49" charset="0"/>
            </a:endParaRPr>
          </a:p>
          <a:p>
            <a:pPr lvl="1">
              <a:buNone/>
            </a:pPr>
            <a:r>
              <a:rPr lang="en-GB" altLang="ja-JP" sz="2400" b="1" dirty="0" smtClean="0">
                <a:latin typeface="Consolas" pitchFamily="49" charset="0"/>
              </a:rPr>
              <a:t>let x = e</a:t>
            </a:r>
            <a:r>
              <a:rPr lang="en-GB" altLang="ja-JP" sz="2400" b="1" baseline="-25000" dirty="0" smtClean="0">
                <a:latin typeface="Consolas" pitchFamily="49" charset="0"/>
              </a:rPr>
              <a:t>1</a:t>
            </a:r>
            <a:r>
              <a:rPr lang="en-GB" altLang="ja-JP" sz="2400" b="1" dirty="0" smtClean="0">
                <a:latin typeface="Consolas" pitchFamily="49" charset="0"/>
              </a:rPr>
              <a:t> in e</a:t>
            </a:r>
            <a:r>
              <a:rPr lang="en-GB" altLang="ja-JP" sz="2400" b="1" baseline="-25000" dirty="0" smtClean="0">
                <a:latin typeface="Consolas" pitchFamily="49" charset="0"/>
              </a:rPr>
              <a:t>2</a:t>
            </a:r>
            <a:r>
              <a:rPr lang="en-GB" altLang="ja-JP" sz="2400" b="1" dirty="0" smtClean="0">
                <a:latin typeface="Consolas" pitchFamily="49" charset="0"/>
              </a:rPr>
              <a:t>;;</a:t>
            </a:r>
          </a:p>
          <a:p>
            <a:pPr lvl="1">
              <a:buNone/>
            </a:pPr>
            <a:r>
              <a:rPr lang="en-GB" altLang="ja-JP" sz="2400" b="1" dirty="0" smtClean="0">
                <a:latin typeface="Consolas" pitchFamily="49" charset="0"/>
              </a:rPr>
              <a:t>e</a:t>
            </a:r>
            <a:r>
              <a:rPr lang="en-GB" altLang="ja-JP" sz="2400" b="1" baseline="-25000" dirty="0" smtClean="0">
                <a:latin typeface="Consolas" pitchFamily="49" charset="0"/>
              </a:rPr>
              <a:t>1</a:t>
            </a:r>
            <a:r>
              <a:rPr lang="en-GB" altLang="ja-JP" sz="2400" b="1" dirty="0" smtClean="0">
                <a:latin typeface="Consolas" pitchFamily="49" charset="0"/>
              </a:rPr>
              <a:t> e</a:t>
            </a:r>
            <a:r>
              <a:rPr lang="en-GB" altLang="ja-JP" sz="2400" b="1" baseline="-25000" dirty="0" smtClean="0">
                <a:latin typeface="Consolas" pitchFamily="49" charset="0"/>
              </a:rPr>
              <a:t>2</a:t>
            </a:r>
            <a:r>
              <a:rPr lang="en-GB" altLang="ja-JP" sz="2400" b="1" dirty="0" smtClean="0">
                <a:latin typeface="Consolas" pitchFamily="49" charset="0"/>
              </a:rPr>
              <a:t> e</a:t>
            </a:r>
            <a:r>
              <a:rPr lang="en-GB" altLang="ja-JP" sz="2400" b="1" baseline="-25000" dirty="0" smtClean="0">
                <a:latin typeface="Consolas" pitchFamily="49" charset="0"/>
              </a:rPr>
              <a:t>3</a:t>
            </a:r>
            <a:r>
              <a:rPr lang="en-GB" altLang="ja-JP" sz="2400" b="1" dirty="0" smtClean="0">
                <a:latin typeface="Consolas" pitchFamily="49" charset="0"/>
              </a:rPr>
              <a:t> e</a:t>
            </a:r>
            <a:r>
              <a:rPr lang="en-GB" altLang="ja-JP" sz="2400" b="1" baseline="-25000" dirty="0" smtClean="0">
                <a:latin typeface="Consolas" pitchFamily="49" charset="0"/>
              </a:rPr>
              <a:t>4</a:t>
            </a:r>
            <a:r>
              <a:rPr lang="en-GB" altLang="ja-JP" sz="2400" b="1" dirty="0" smtClean="0">
                <a:latin typeface="Consolas" pitchFamily="49" charset="0"/>
              </a:rPr>
              <a:t> e</a:t>
            </a:r>
            <a:r>
              <a:rPr lang="en-GB" altLang="ja-JP" sz="2400" b="1" baseline="-25000" dirty="0" smtClean="0">
                <a:latin typeface="Consolas" pitchFamily="49" charset="0"/>
              </a:rPr>
              <a:t>5</a:t>
            </a:r>
            <a:r>
              <a:rPr lang="en-GB" altLang="ja-JP" sz="2400" b="1" dirty="0" smtClean="0">
                <a:latin typeface="Consolas" pitchFamily="49" charset="0"/>
              </a:rPr>
              <a:t> e</a:t>
            </a:r>
            <a:r>
              <a:rPr lang="en-GB" altLang="ja-JP" sz="2400" b="1" baseline="-25000" dirty="0" smtClean="0">
                <a:latin typeface="Consolas" pitchFamily="49" charset="0"/>
              </a:rPr>
              <a:t>6</a:t>
            </a:r>
            <a:r>
              <a:rPr lang="en-GB" altLang="ja-JP" sz="2400" b="1" dirty="0" smtClean="0">
                <a:latin typeface="Consolas" pitchFamily="49" charset="0"/>
              </a:rPr>
              <a:t>;;</a:t>
            </a:r>
            <a:endParaRPr lang="en-GB" altLang="ja-JP" sz="2400" b="1" baseline="-25000" dirty="0" smtClean="0">
              <a:latin typeface="Consolas" pitchFamily="49" charset="0"/>
            </a:endParaRPr>
          </a:p>
        </p:txBody>
      </p:sp>
      <p:sp>
        <p:nvSpPr>
          <p:cNvPr id="6149" name="AutoShape 3"/>
          <p:cNvSpPr>
            <a:spLocks noChangeArrowheads="1"/>
          </p:cNvSpPr>
          <p:nvPr/>
        </p:nvSpPr>
        <p:spPr bwMode="auto">
          <a:xfrm>
            <a:off x="4929190" y="2928934"/>
            <a:ext cx="2970212" cy="170973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0000" tIns="45000" rIns="90000" bIns="450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ja-JP" altLang="en-GB" sz="2400" dirty="0">
                <a:solidFill>
                  <a:srgbClr val="000000"/>
                </a:solidFill>
              </a:rPr>
              <a:t>どの式 </a:t>
            </a:r>
            <a:r>
              <a:rPr lang="en-GB" altLang="ja-JP" sz="2400" dirty="0">
                <a:solidFill>
                  <a:srgbClr val="000000"/>
                </a:solidFill>
              </a:rPr>
              <a:t>(</a:t>
            </a:r>
            <a:r>
              <a:rPr lang="en-GB" altLang="ja-JP" sz="2400" dirty="0" err="1">
                <a:solidFill>
                  <a:srgbClr val="000000"/>
                </a:solidFill>
              </a:rPr>
              <a:t>e</a:t>
            </a:r>
            <a:r>
              <a:rPr lang="en-GB" altLang="ja-JP" sz="2400" i="1" baseline="-33000" dirty="0" err="1">
                <a:solidFill>
                  <a:srgbClr val="000000"/>
                </a:solidFill>
              </a:rPr>
              <a:t>i</a:t>
            </a:r>
            <a:r>
              <a:rPr lang="en-GB" altLang="ja-JP" sz="2400" dirty="0">
                <a:solidFill>
                  <a:srgbClr val="000000"/>
                </a:solidFill>
              </a:rPr>
              <a:t>) </a:t>
            </a:r>
            <a:r>
              <a:rPr lang="ja-JP" altLang="en-GB" sz="2400" dirty="0">
                <a:solidFill>
                  <a:srgbClr val="000000"/>
                </a:solidFill>
              </a:rPr>
              <a:t>を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ja-JP" altLang="en-GB" sz="2400" dirty="0">
                <a:solidFill>
                  <a:srgbClr val="000000"/>
                </a:solidFill>
              </a:rPr>
              <a:t>どのタイミング</a:t>
            </a:r>
            <a:r>
              <a:rPr lang="ja-JP" altLang="en-GB" sz="2400" dirty="0" smtClean="0">
                <a:solidFill>
                  <a:srgbClr val="000000"/>
                </a:solidFill>
              </a:rPr>
              <a:t>で</a:t>
            </a:r>
            <a:r>
              <a:rPr lang="ja-JP" altLang="en-GB" sz="2400" dirty="0">
                <a:solidFill>
                  <a:srgbClr val="000000"/>
                </a:solidFill>
              </a:rPr>
              <a:t/>
            </a:r>
            <a:br>
              <a:rPr lang="ja-JP" altLang="en-GB" sz="2400" dirty="0">
                <a:solidFill>
                  <a:srgbClr val="000000"/>
                </a:solidFill>
              </a:rPr>
            </a:br>
            <a:r>
              <a:rPr lang="ja-JP" altLang="en-GB" sz="2400" dirty="0">
                <a:solidFill>
                  <a:srgbClr val="000000"/>
                </a:solidFill>
              </a:rPr>
              <a:t>評価するか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GB" dirty="0" smtClean="0"/>
              <a:t>評価戦略に関する関数型言語の性質</a:t>
            </a: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基本的には式の評価戦略は</a:t>
            </a:r>
            <a:br>
              <a:rPr lang="ja-JP" altLang="en-GB" dirty="0" smtClean="0"/>
            </a:br>
            <a:r>
              <a:rPr lang="ja-JP" altLang="en-GB" dirty="0" smtClean="0"/>
              <a:t>評価結果に影響しない</a:t>
            </a:r>
            <a:endParaRPr lang="en-US" altLang="ja-JP" dirty="0" smtClean="0"/>
          </a:p>
          <a:p>
            <a:endParaRPr lang="ja-JP" altLang="en-GB" dirty="0" smtClean="0"/>
          </a:p>
          <a:p>
            <a:pPr lvl="1"/>
            <a:r>
              <a:rPr lang="ja-JP" altLang="en-GB" dirty="0" smtClean="0"/>
              <a:t>例外 </a:t>
            </a:r>
            <a:r>
              <a:rPr lang="en-GB" altLang="ja-JP" dirty="0" smtClean="0"/>
              <a:t>1: </a:t>
            </a:r>
            <a:r>
              <a:rPr lang="ja-JP" altLang="en-GB" dirty="0" smtClean="0"/>
              <a:t>副作用のある式</a:t>
            </a:r>
            <a:endParaRPr lang="en-US" altLang="ja-JP" dirty="0" smtClean="0"/>
          </a:p>
          <a:p>
            <a:pPr lvl="2">
              <a:buNone/>
            </a:pP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fst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(5,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print_int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3)</a:t>
            </a:r>
          </a:p>
          <a:p>
            <a:pPr lvl="1"/>
            <a:r>
              <a:rPr lang="ja-JP" altLang="en-GB" dirty="0" smtClean="0"/>
              <a:t>例外 </a:t>
            </a:r>
            <a:r>
              <a:rPr lang="en-GB" altLang="ja-JP" dirty="0" smtClean="0"/>
              <a:t>2: </a:t>
            </a:r>
            <a:r>
              <a:rPr lang="ja-JP" altLang="en-GB" dirty="0" smtClean="0"/>
              <a:t>止まらない評価</a:t>
            </a:r>
          </a:p>
          <a:p>
            <a:pPr lvl="2">
              <a:buNone/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loop x = loop x in</a:t>
            </a:r>
            <a:b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</a:b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fst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(5, loop 1)</a:t>
            </a:r>
            <a:r>
              <a:rPr lang="x-none" altLang="ja-JP" b="1" dirty="0" smtClean="0">
                <a:solidFill>
                  <a:srgbClr val="00B050"/>
                </a:solidFill>
                <a:latin typeface="Consolas" pitchFamily="49" charset="0"/>
              </a:rPr>
              <a:t>‏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代表的な</a:t>
            </a:r>
            <a:r>
              <a:rPr lang="ja-JP" altLang="en-US" dirty="0" smtClean="0"/>
              <a:t>三つ</a:t>
            </a:r>
            <a:r>
              <a:rPr lang="ja-JP" altLang="en-GB" dirty="0" smtClean="0"/>
              <a:t>の評価戦略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ja-JP" smtClean="0"/>
              <a:t>Call by value</a:t>
            </a:r>
          </a:p>
          <a:p>
            <a:r>
              <a:rPr lang="en-GB" altLang="ja-JP" smtClean="0"/>
              <a:t>Call by name</a:t>
            </a:r>
          </a:p>
          <a:p>
            <a:r>
              <a:rPr lang="en-GB" altLang="ja-JP" smtClean="0"/>
              <a:t>Call by need</a:t>
            </a:r>
          </a:p>
          <a:p>
            <a:pPr lvl="1"/>
            <a:endParaRPr lang="en-GB" altLang="ja-JP" dirty="0" smtClean="0"/>
          </a:p>
        </p:txBody>
      </p:sp>
      <p:sp>
        <p:nvSpPr>
          <p:cNvPr id="9" name="右中かっこ 8"/>
          <p:cNvSpPr/>
          <p:nvPr/>
        </p:nvSpPr>
        <p:spPr>
          <a:xfrm>
            <a:off x="3214678" y="2356290"/>
            <a:ext cx="285752" cy="928694"/>
          </a:xfrm>
          <a:prstGeom prst="rightBrace">
            <a:avLst/>
          </a:prstGeom>
          <a:ln w="762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71868" y="2538707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遅延評価 </a:t>
            </a:r>
            <a:r>
              <a:rPr kumimoji="1" lang="en-US" altLang="ja-JP" sz="2400" dirty="0" smtClean="0"/>
              <a:t>(lazy evaluation)</a:t>
            </a:r>
            <a:endParaRPr kumimoji="1" lang="ja-JP" altLang="en-US" sz="24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Call by value</a:t>
            </a: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GB" dirty="0" smtClean="0"/>
              <a:t>関数などの引数を適用の前に評価</a:t>
            </a:r>
            <a:endParaRPr lang="en-US" altLang="ja-JP" dirty="0" smtClean="0"/>
          </a:p>
          <a:p>
            <a:pPr lvl="1" indent="0">
              <a:buNone/>
            </a:pP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double n = n + n in</a:t>
            </a:r>
          </a:p>
          <a:p>
            <a:pPr lvl="1" indent="0">
              <a:buNone/>
            </a:pP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double (2 * 3)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ja-JP" altLang="en-US" b="1" dirty="0" smtClean="0">
                <a:latin typeface="Consolas" pitchFamily="49" charset="0"/>
              </a:rPr>
              <a:t>→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double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6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ja-JP" altLang="en-US" b="1" dirty="0" smtClean="0">
                <a:latin typeface="Consolas" pitchFamily="49" charset="0"/>
              </a:rPr>
              <a:t>→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6 + 6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ja-JP" altLang="en-US" b="1" dirty="0" smtClean="0">
                <a:latin typeface="Consolas" pitchFamily="49" charset="0"/>
              </a:rPr>
              <a:t>→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12</a:t>
            </a:r>
            <a:endParaRPr lang="ja-JP" altLang="en-GB" b="1" dirty="0" smtClean="0">
              <a:solidFill>
                <a:srgbClr val="FF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Call by value </a:t>
            </a:r>
            <a:r>
              <a:rPr lang="ja-JP" altLang="en-GB" smtClean="0"/>
              <a:t>の利点</a:t>
            </a: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効率のよい</a:t>
            </a:r>
            <a:r>
              <a:rPr lang="ja-JP" altLang="en-GB" dirty="0" smtClean="0"/>
              <a:t>実装が可能</a:t>
            </a:r>
          </a:p>
          <a:p>
            <a:pPr lvl="1"/>
            <a:r>
              <a:rPr lang="ja-JP" altLang="en-US" dirty="0" smtClean="0"/>
              <a:t>関数に渡されるのは評価後の値のみ</a:t>
            </a:r>
            <a:endParaRPr lang="ja-JP" altLang="en-GB" dirty="0" smtClean="0"/>
          </a:p>
          <a:p>
            <a:r>
              <a:rPr lang="ja-JP" altLang="en-GB" dirty="0" smtClean="0"/>
              <a:t>評価順がわかりやすい</a:t>
            </a:r>
          </a:p>
          <a:p>
            <a:pPr lvl="1"/>
            <a:r>
              <a:rPr lang="ja-JP" altLang="en-GB" dirty="0" smtClean="0"/>
              <a:t>副作用が扱いやすい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Call by value </a:t>
            </a:r>
            <a:r>
              <a:rPr lang="ja-JP" altLang="en-GB" smtClean="0"/>
              <a:t>の欠点</a:t>
            </a: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他の評価戦略では評価が止まる式でも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評価が止まらないことがある</a:t>
            </a:r>
          </a:p>
          <a:p>
            <a:pPr lvl="1">
              <a:buNone/>
            </a:pP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let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loop x = loop x in </a:t>
            </a:r>
          </a:p>
          <a:p>
            <a:pPr lvl="1">
              <a:buNone/>
            </a:pP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fst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(5, loop 1)</a:t>
            </a:r>
            <a:r>
              <a:rPr lang="en-GB" altLang="ja-JP" sz="2400" dirty="0" smtClean="0"/>
              <a:t> </a:t>
            </a:r>
            <a:r>
              <a:rPr lang="en-GB" altLang="ja-JP" dirty="0" smtClean="0"/>
              <a:t>→ </a:t>
            </a:r>
            <a:r>
              <a:rPr lang="ja-JP" altLang="en-GB" dirty="0" smtClean="0"/>
              <a:t>発散</a:t>
            </a:r>
          </a:p>
          <a:p>
            <a:pPr lvl="1"/>
            <a:r>
              <a:rPr lang="en-GB" altLang="ja-JP" b="1" dirty="0" smtClean="0">
                <a:latin typeface="Consolas" pitchFamily="49" charset="0"/>
              </a:rPr>
              <a:t>if</a:t>
            </a:r>
            <a:r>
              <a:rPr lang="en-GB" altLang="ja-JP" dirty="0" smtClean="0"/>
              <a:t> </a:t>
            </a:r>
            <a:r>
              <a:rPr lang="ja-JP" altLang="en-GB" dirty="0" smtClean="0"/>
              <a:t>や </a:t>
            </a:r>
            <a:r>
              <a:rPr lang="en-GB" altLang="ja-JP" b="1" dirty="0" smtClean="0">
                <a:latin typeface="Consolas" pitchFamily="49" charset="0"/>
              </a:rPr>
              <a:t>||</a:t>
            </a:r>
            <a:r>
              <a:rPr lang="en-GB" altLang="ja-JP" dirty="0" smtClean="0"/>
              <a:t> </a:t>
            </a:r>
            <a:r>
              <a:rPr lang="ja-JP" altLang="en-GB" dirty="0" smtClean="0"/>
              <a:t>などを関数としては表現できない</a:t>
            </a:r>
            <a:endParaRPr lang="en-US" altLang="ja-JP" dirty="0" smtClean="0"/>
          </a:p>
          <a:p>
            <a:pPr lvl="2"/>
            <a:r>
              <a:rPr lang="en-GB" altLang="ja-JP" b="1" dirty="0" smtClean="0">
                <a:latin typeface="Consolas" pitchFamily="49" charset="0"/>
              </a:rPr>
              <a:t>if</a:t>
            </a:r>
            <a:r>
              <a:rPr lang="en-GB" altLang="ja-JP" dirty="0" smtClean="0"/>
              <a:t> </a:t>
            </a:r>
            <a:r>
              <a:rPr lang="ja-JP" altLang="en-GB" dirty="0" smtClean="0"/>
              <a:t>や </a:t>
            </a:r>
            <a:r>
              <a:rPr lang="en-GB" altLang="ja-JP" b="1" dirty="0" smtClean="0">
                <a:latin typeface="Consolas" pitchFamily="49" charset="0"/>
              </a:rPr>
              <a:t>||</a:t>
            </a:r>
            <a:r>
              <a:rPr lang="en-GB" altLang="ja-JP" dirty="0" smtClean="0"/>
              <a:t> </a:t>
            </a:r>
            <a:r>
              <a:rPr lang="ja-JP" altLang="en-GB" dirty="0" smtClean="0"/>
              <a:t>など</a:t>
            </a:r>
            <a:r>
              <a:rPr lang="ja-JP" altLang="en-US" dirty="0" smtClean="0"/>
              <a:t>に対しては通常の関数とは異なる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特別なプリミティブを用意しないといけない</a:t>
            </a:r>
            <a:endParaRPr lang="en-US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745</Words>
  <Application>Microsoft Macintosh PowerPoint</Application>
  <PresentationFormat>画面に合わせる (4:3)</PresentationFormat>
  <Paragraphs>173</Paragraphs>
  <Slides>28</Slides>
  <Notes>17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29" baseType="lpstr">
      <vt:lpstr>Office テーマ</vt:lpstr>
      <vt:lpstr>ML 演習 第 7 回</vt:lpstr>
      <vt:lpstr>言語処理系の作成</vt:lpstr>
      <vt:lpstr>今回の内容</vt:lpstr>
      <vt:lpstr>式の評価戦略とは</vt:lpstr>
      <vt:lpstr>評価戦略に関する関数型言語の性質</vt:lpstr>
      <vt:lpstr>代表的な三つの評価戦略</vt:lpstr>
      <vt:lpstr>Call by value</vt:lpstr>
      <vt:lpstr>Call by value の利点</vt:lpstr>
      <vt:lpstr>Call by value の欠点</vt:lpstr>
      <vt:lpstr>Call by name</vt:lpstr>
      <vt:lpstr>Call by name の利点</vt:lpstr>
      <vt:lpstr>Call by name の欠点</vt:lpstr>
      <vt:lpstr>Call by need</vt:lpstr>
      <vt:lpstr>Call by need の利点</vt:lpstr>
      <vt:lpstr>Call by need の欠点</vt:lpstr>
      <vt:lpstr>Call by value で call by name の 真似をするには</vt:lpstr>
      <vt:lpstr>第 7 回 課題</vt:lpstr>
      <vt:lpstr>課題 1 (15点)</vt:lpstr>
      <vt:lpstr>課題 1 (続き)</vt:lpstr>
      <vt:lpstr>課題 1 (続き)</vt:lpstr>
      <vt:lpstr>課題 2 (15点)</vt:lpstr>
      <vt:lpstr>課題 2 (続き)</vt:lpstr>
      <vt:lpstr>課題 3 (20点)</vt:lpstr>
      <vt:lpstr>課題 4 (20点)</vt:lpstr>
      <vt:lpstr>課題 5 (20点)</vt:lpstr>
      <vt:lpstr>課題 6 (20点)</vt:lpstr>
      <vt:lpstr>課題 7 (20点)</vt:lpstr>
      <vt:lpstr>課題 7 のヒント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 演習 第 7 回</dc:title>
  <dc:creator>渡邊裕貴</dc:creator>
  <cp:lastModifiedBy>T</cp:lastModifiedBy>
  <cp:revision>451</cp:revision>
  <dcterms:created xsi:type="dcterms:W3CDTF">2009-05-21T07:02:14Z</dcterms:created>
  <dcterms:modified xsi:type="dcterms:W3CDTF">2011-05-31T03:38:19Z</dcterms:modified>
</cp:coreProperties>
</file>