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2"/>
  </p:notesMasterIdLst>
  <p:handoutMasterIdLst>
    <p:handoutMasterId r:id="rId73"/>
  </p:handoutMasterIdLst>
  <p:sldIdLst>
    <p:sldId id="256" r:id="rId2"/>
    <p:sldId id="258" r:id="rId3"/>
    <p:sldId id="259" r:id="rId4"/>
    <p:sldId id="333" r:id="rId5"/>
    <p:sldId id="271" r:id="rId6"/>
    <p:sldId id="262" r:id="rId7"/>
    <p:sldId id="261" r:id="rId8"/>
    <p:sldId id="263" r:id="rId9"/>
    <p:sldId id="257" r:id="rId10"/>
    <p:sldId id="264" r:id="rId11"/>
    <p:sldId id="265" r:id="rId12"/>
    <p:sldId id="266" r:id="rId13"/>
    <p:sldId id="283" r:id="rId14"/>
    <p:sldId id="267" r:id="rId15"/>
    <p:sldId id="268" r:id="rId16"/>
    <p:sldId id="269" r:id="rId17"/>
    <p:sldId id="296" r:id="rId18"/>
    <p:sldId id="314" r:id="rId19"/>
    <p:sldId id="297" r:id="rId20"/>
    <p:sldId id="299" r:id="rId21"/>
    <p:sldId id="300" r:id="rId22"/>
    <p:sldId id="301" r:id="rId23"/>
    <p:sldId id="302" r:id="rId24"/>
    <p:sldId id="304" r:id="rId25"/>
    <p:sldId id="316" r:id="rId26"/>
    <p:sldId id="305" r:id="rId27"/>
    <p:sldId id="308" r:id="rId28"/>
    <p:sldId id="306" r:id="rId29"/>
    <p:sldId id="307" r:id="rId30"/>
    <p:sldId id="317" r:id="rId31"/>
    <p:sldId id="309" r:id="rId32"/>
    <p:sldId id="310" r:id="rId33"/>
    <p:sldId id="311" r:id="rId34"/>
    <p:sldId id="312" r:id="rId35"/>
    <p:sldId id="313" r:id="rId36"/>
    <p:sldId id="273" r:id="rId37"/>
    <p:sldId id="272" r:id="rId38"/>
    <p:sldId id="274" r:id="rId39"/>
    <p:sldId id="275" r:id="rId40"/>
    <p:sldId id="278" r:id="rId41"/>
    <p:sldId id="320" r:id="rId42"/>
    <p:sldId id="319" r:id="rId43"/>
    <p:sldId id="321" r:id="rId44"/>
    <p:sldId id="277" r:id="rId45"/>
    <p:sldId id="276" r:id="rId46"/>
    <p:sldId id="330" r:id="rId47"/>
    <p:sldId id="280" r:id="rId48"/>
    <p:sldId id="281" r:id="rId49"/>
    <p:sldId id="282" r:id="rId50"/>
    <p:sldId id="322" r:id="rId51"/>
    <p:sldId id="323" r:id="rId52"/>
    <p:sldId id="324" r:id="rId53"/>
    <p:sldId id="325" r:id="rId54"/>
    <p:sldId id="326" r:id="rId55"/>
    <p:sldId id="327" r:id="rId56"/>
    <p:sldId id="328" r:id="rId57"/>
    <p:sldId id="284" r:id="rId58"/>
    <p:sldId id="286" r:id="rId59"/>
    <p:sldId id="285" r:id="rId60"/>
    <p:sldId id="287" r:id="rId61"/>
    <p:sldId id="288" r:id="rId62"/>
    <p:sldId id="289" r:id="rId63"/>
    <p:sldId id="291" r:id="rId64"/>
    <p:sldId id="290" r:id="rId65"/>
    <p:sldId id="329" r:id="rId66"/>
    <p:sldId id="292" r:id="rId67"/>
    <p:sldId id="335" r:id="rId68"/>
    <p:sldId id="336" r:id="rId69"/>
    <p:sldId id="334" r:id="rId70"/>
    <p:sldId id="337" r:id="rId71"/>
  </p:sldIdLst>
  <p:sldSz cx="9144000" cy="6858000" type="screen4x3"/>
  <p:notesSz cx="6781800" cy="9912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F703C4-F93B-470C-AEEA-00AB9C9DF14E}" type="datetimeFigureOut">
              <a:rPr kumimoji="1" lang="ja-JP" altLang="en-US" smtClean="0"/>
              <a:pPr/>
              <a:t>2011/5/23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41451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23D2D-5485-48CB-8896-57B9FD6E7500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92650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7B1284-20BC-4E15-87DA-B8CAAB98428D}" type="datetimeFigureOut">
              <a:rPr kumimoji="1" lang="ja-JP" altLang="en-US" smtClean="0"/>
              <a:pPr/>
              <a:t>2011/5/23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8180" y="4708366"/>
            <a:ext cx="5425440" cy="44605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41451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2789DC-90D3-4E16-841F-F27CDCBB9FAD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5125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9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3E00494-91EA-4B24-8EAB-5FCD13ACC43D}" type="slidenum">
              <a:rPr lang="en-GB" altLang="ja-JP" smtClean="0">
                <a:ea typeface="ＭＳ Ｐゴシック" charset="-128"/>
              </a:rPr>
              <a:pPr/>
              <a:t>2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40963" name="Text Box 1"/>
          <p:cNvSpPr txBox="1">
            <a:spLocks noChangeArrowheads="1"/>
          </p:cNvSpPr>
          <p:nvPr/>
        </p:nvSpPr>
        <p:spPr bwMode="auto">
          <a:xfrm>
            <a:off x="866690" y="741999"/>
            <a:ext cx="5048422" cy="371951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0964" name="Rectangle 2"/>
          <p:cNvSpPr>
            <a:spLocks noGrp="1" noChangeArrowheads="1"/>
          </p:cNvSpPr>
          <p:nvPr>
            <p:ph type="body"/>
          </p:nvPr>
        </p:nvSpPr>
        <p:spPr>
          <a:xfrm>
            <a:off x="903812" y="4708842"/>
            <a:ext cx="4969340" cy="4458337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8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1DE1022C-9686-472F-98FE-E837CBC47AE2}" type="slidenum">
              <a:rPr lang="en-GB" altLang="ja-JP" smtClean="0">
                <a:ea typeface="ＭＳ Ｐゴシック" charset="-128"/>
              </a:rPr>
              <a:pPr/>
              <a:t>7</a:t>
            </a:fld>
            <a:endParaRPr lang="en-GB" altLang="ja-JP" smtClean="0">
              <a:ea typeface="ＭＳ Ｐゴシック" charset="-128"/>
            </a:endParaRPr>
          </a:p>
        </p:txBody>
      </p:sp>
      <p:sp>
        <p:nvSpPr>
          <p:cNvPr id="41987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1363"/>
            <a:ext cx="4954588" cy="37179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4198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4667" y="4707410"/>
            <a:ext cx="4970869" cy="4367750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2789DC-90D3-4E16-841F-F27CDCBB9FAD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ext Box 1"/>
          <p:cNvSpPr txBox="1">
            <a:spLocks noChangeArrowheads="1"/>
          </p:cNvSpPr>
          <p:nvPr/>
        </p:nvSpPr>
        <p:spPr bwMode="auto">
          <a:xfrm>
            <a:off x="908479" y="743070"/>
            <a:ext cx="4966438" cy="371693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91906" tIns="45953" rIns="91906" bIns="45953" anchor="ctr"/>
          <a:lstStyle/>
          <a:p>
            <a:endParaRPr lang="ja-JP" altLang="en-US"/>
          </a:p>
        </p:txBody>
      </p:sp>
      <p:sp>
        <p:nvSpPr>
          <p:cNvPr id="91139" name="Rectangle 2"/>
          <p:cNvSpPr>
            <a:spLocks noGrp="1" noChangeArrowheads="1"/>
          </p:cNvSpPr>
          <p:nvPr>
            <p:ph type="body"/>
          </p:nvPr>
        </p:nvSpPr>
        <p:spPr>
          <a:xfrm>
            <a:off x="1048245" y="4715630"/>
            <a:ext cx="4688495" cy="3807435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4400" y="742950"/>
            <a:ext cx="4954588" cy="3717925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9523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06888" y="4706104"/>
            <a:ext cx="4968025" cy="4369499"/>
          </a:xfrm>
          <a:noFill/>
          <a:ln/>
        </p:spPr>
        <p:txBody>
          <a:bodyPr wrap="none" anchor="ctr"/>
          <a:lstStyle/>
          <a:p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4CBB-BF0B-8347-914A-39F2B3E0E74B}" type="datetime1">
              <a:rPr kumimoji="1" lang="ja-JP" altLang="en-US" smtClean="0"/>
              <a:t>2011/5/23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6E8A8-99BC-4ED7-93AB-0A1B4059E2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2BF15-29B4-3840-BCD0-E673C172CA30}" type="datetime1">
              <a:rPr kumimoji="1" lang="ja-JP" altLang="en-US" smtClean="0"/>
              <a:t>2011/5/23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6E8A8-99BC-4ED7-93AB-0A1B4059E2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701F5-818A-7448-9179-84FC6841E9EC}" type="datetime1">
              <a:rPr kumimoji="1" lang="ja-JP" altLang="en-US" smtClean="0"/>
              <a:t>2011/5/23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6E8A8-99BC-4ED7-93AB-0A1B4059E2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1763713"/>
            <a:ext cx="7769225" cy="1433512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5F5E4-2FDF-8B46-8123-65092839C98D}" type="datetime1">
              <a:rPr kumimoji="1" lang="ja-JP" altLang="en-US" smtClean="0"/>
              <a:t>2011/5/23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6E8A8-99BC-4ED7-93AB-0A1B4059E2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BDAA2A-892D-C44B-8EDC-F661C2618F47}" type="datetime1">
              <a:rPr kumimoji="1" lang="ja-JP" altLang="en-US" smtClean="0"/>
              <a:t>2011/5/23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6E8A8-99BC-4ED7-93AB-0A1B4059E2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281725-3E1F-434E-B7BA-E65F6607F553}" type="datetime1">
              <a:rPr kumimoji="1" lang="ja-JP" altLang="en-US" smtClean="0"/>
              <a:t>2011/5/23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6E8A8-99BC-4ED7-93AB-0A1B4059E2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AACC5A-F668-224C-9726-D6AFDBEB4AC8}" type="datetime1">
              <a:rPr kumimoji="1" lang="ja-JP" altLang="en-US" smtClean="0"/>
              <a:t>2011/5/23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6E8A8-99BC-4ED7-93AB-0A1B4059E2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B5972A-AE10-804B-859D-E92EC129C4C9}" type="datetime1">
              <a:rPr kumimoji="1" lang="ja-JP" altLang="en-US" smtClean="0"/>
              <a:t>2011/5/23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6E8A8-99BC-4ED7-93AB-0A1B4059E2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154AB-40C1-7B41-850D-C04C395A11FA}" type="datetime1">
              <a:rPr kumimoji="1" lang="ja-JP" altLang="en-US" smtClean="0"/>
              <a:t>2011/5/23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6E8A8-99BC-4ED7-93AB-0A1B4059E2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E7E89-5E7E-6240-9C75-663851F1CEBA}" type="datetime1">
              <a:rPr kumimoji="1" lang="ja-JP" altLang="en-US" smtClean="0"/>
              <a:t>2011/5/23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6E8A8-99BC-4ED7-93AB-0A1B4059E2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80184-E408-EC4D-8D42-CBDB42E48892}" type="datetime1">
              <a:rPr kumimoji="1" lang="ja-JP" altLang="en-US" smtClean="0"/>
              <a:t>2011/5/23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F6E8A8-99BC-4ED7-93AB-0A1B4059E2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1E1F54-C15A-554B-A9AC-D7E24C1D6AE2}" type="datetime1">
              <a:rPr kumimoji="1" lang="ja-JP" altLang="en-US" smtClean="0"/>
              <a:t>2011/5/23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F6E8A8-99BC-4ED7-93AB-0A1B4059E2F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ja-JP" smtClean="0"/>
              <a:t>ML </a:t>
            </a:r>
            <a:r>
              <a:rPr lang="ja-JP" altLang="en-US" smtClean="0"/>
              <a:t>演習 第 </a:t>
            </a:r>
            <a:r>
              <a:rPr lang="en-US" altLang="ja-JP" smtClean="0"/>
              <a:t>6 </a:t>
            </a:r>
            <a:r>
              <a:rPr lang="ja-JP" altLang="en-US" smtClean="0"/>
              <a:t>回</a:t>
            </a:r>
            <a:endParaRPr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>
                <a:solidFill>
                  <a:schemeClr val="tx1"/>
                </a:solidFill>
              </a:rPr>
              <a:t>新井淳也、中村宇佑、</a:t>
            </a:r>
            <a:r>
              <a:rPr lang="ja-JP" altLang="en-GB" dirty="0">
                <a:solidFill>
                  <a:schemeClr val="tx1"/>
                </a:solidFill>
              </a:rPr>
              <a:t>前田俊行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en-US" altLang="ja-JP" dirty="0" smtClean="0">
                <a:solidFill>
                  <a:schemeClr val="tx1"/>
                </a:solidFill>
              </a:rPr>
              <a:t>2011/05/24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型推論</a:t>
            </a:r>
            <a:r>
              <a:rPr kumimoji="1" lang="ja-JP" altLang="en-US" dirty="0" smtClean="0"/>
              <a:t>における変数の扱い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例えば式「</a:t>
            </a:r>
            <a:r>
              <a:rPr kumimoji="1" lang="en-US" altLang="ja-JP" dirty="0" smtClean="0">
                <a:latin typeface="Consolas" pitchFamily="49" charset="0"/>
              </a:rPr>
              <a:t>let x = 1 in x + 2</a:t>
            </a:r>
            <a:r>
              <a:rPr kumimoji="1" lang="ja-JP" altLang="en-US" dirty="0" smtClean="0"/>
              <a:t>」を考える</a:t>
            </a:r>
            <a:endParaRPr kumimoji="1"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kumimoji="1" lang="ja-JP" altLang="en-US" dirty="0" smtClean="0"/>
              <a:t>「</a:t>
            </a:r>
            <a:r>
              <a:rPr kumimoji="1" lang="en-US" altLang="ja-JP" dirty="0" smtClean="0">
                <a:latin typeface="Consolas" pitchFamily="49" charset="0"/>
              </a:rPr>
              <a:t>1</a:t>
            </a:r>
            <a:r>
              <a:rPr kumimoji="1" lang="ja-JP" altLang="en-US" dirty="0" smtClean="0"/>
              <a:t>」は 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型を持つので変数 </a:t>
            </a:r>
            <a:r>
              <a:rPr kumimoji="1" lang="en-US" altLang="ja-JP" dirty="0" smtClean="0">
                <a:latin typeface="Consolas" pitchFamily="49" charset="0"/>
              </a:rPr>
              <a:t>x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も 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型を持つ</a:t>
            </a:r>
            <a:endParaRPr kumimoji="1"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kumimoji="1" lang="ja-JP" altLang="en-US" dirty="0" smtClean="0"/>
              <a:t>「</a:t>
            </a:r>
            <a:r>
              <a:rPr kumimoji="1" lang="en-US" altLang="ja-JP" dirty="0" smtClean="0">
                <a:latin typeface="Consolas" pitchFamily="49" charset="0"/>
              </a:rPr>
              <a:t>x</a:t>
            </a:r>
            <a:r>
              <a:rPr kumimoji="1" lang="ja-JP" altLang="en-US" dirty="0" smtClean="0"/>
              <a:t>」が 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型を持ち「</a:t>
            </a:r>
            <a:r>
              <a:rPr lang="en-US" altLang="ja-JP" dirty="0">
                <a:latin typeface="Consolas" pitchFamily="49" charset="0"/>
              </a:rPr>
              <a:t>2</a:t>
            </a:r>
            <a:r>
              <a:rPr kumimoji="1" lang="ja-JP" altLang="en-US" dirty="0" smtClean="0"/>
              <a:t>」も 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型を持つので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</a:t>
            </a:r>
            <a:r>
              <a:rPr lang="en-US" altLang="ja-JP" dirty="0">
                <a:latin typeface="Consolas" pitchFamily="49" charset="0"/>
              </a:rPr>
              <a:t>x + 2</a:t>
            </a:r>
            <a:r>
              <a:rPr kumimoji="1" lang="ja-JP" altLang="en-US" dirty="0" smtClean="0"/>
              <a:t>」も 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型を持つ</a:t>
            </a:r>
            <a:endParaRPr kumimoji="1" lang="en-US" altLang="ja-JP" dirty="0" smtClean="0"/>
          </a:p>
          <a:p>
            <a:pPr marL="971550" lvl="1" indent="-514350">
              <a:buFont typeface="+mj-lt"/>
              <a:buAutoNum type="arabicPeriod"/>
            </a:pPr>
            <a:r>
              <a:rPr lang="ja-JP" altLang="en-US" dirty="0" smtClean="0"/>
              <a:t>よって「</a:t>
            </a:r>
            <a:r>
              <a:rPr lang="en-US" altLang="ja-JP" dirty="0">
                <a:latin typeface="Consolas" pitchFamily="49" charset="0"/>
              </a:rPr>
              <a:t>let </a:t>
            </a:r>
            <a:r>
              <a:rPr lang="en-US" altLang="ja-JP" dirty="0" smtClean="0">
                <a:latin typeface="Consolas" pitchFamily="49" charset="0"/>
              </a:rPr>
              <a:t>…</a:t>
            </a:r>
            <a:r>
              <a:rPr lang="ja-JP" altLang="en-US" dirty="0" smtClean="0"/>
              <a:t>」全体も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型を持つ</a:t>
            </a:r>
            <a:endParaRPr lang="en-US" altLang="ja-JP" dirty="0" smtClean="0"/>
          </a:p>
          <a:p>
            <a:r>
              <a:rPr lang="ja-JP" altLang="en-US" dirty="0" smtClean="0"/>
              <a:t>つまり「</a:t>
            </a:r>
            <a:r>
              <a:rPr lang="en-US" altLang="ja-JP" dirty="0" smtClean="0">
                <a:latin typeface="Consolas" pitchFamily="49" charset="0"/>
              </a:rPr>
              <a:t>x + 2</a:t>
            </a:r>
            <a:r>
              <a:rPr lang="ja-JP" altLang="en-US" dirty="0" smtClean="0"/>
              <a:t>」を型検査するとき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変数 </a:t>
            </a:r>
            <a:r>
              <a:rPr lang="en-US" altLang="ja-JP" dirty="0" smtClean="0">
                <a:latin typeface="Consolas" pitchFamily="49" charset="0"/>
              </a:rPr>
              <a:t>x</a:t>
            </a:r>
            <a:r>
              <a:rPr lang="en-US" altLang="ja-JP" dirty="0"/>
              <a:t> </a:t>
            </a:r>
            <a:r>
              <a:rPr lang="ja-JP" altLang="en-US" dirty="0" smtClean="0"/>
              <a:t>が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型を持つこと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を覚えていないといけない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型環境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変数の型を「型環境」として覚えておく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型</a:t>
            </a:r>
            <a:r>
              <a:rPr lang="ja-JP" altLang="en-US" dirty="0" smtClean="0"/>
              <a:t>環境 </a:t>
            </a:r>
            <a:r>
              <a:rPr lang="en-US" altLang="ja-JP" dirty="0" smtClean="0"/>
              <a:t>=</a:t>
            </a:r>
            <a:r>
              <a:rPr lang="ja-JP" altLang="en-US" dirty="0" smtClean="0"/>
              <a:t> 変数から型への写像</a:t>
            </a:r>
            <a:endParaRPr lang="en-US" altLang="ja-JP" dirty="0" smtClean="0"/>
          </a:p>
          <a:p>
            <a:endParaRPr kumimoji="1" lang="en-US" altLang="ja-JP" dirty="0"/>
          </a:p>
          <a:p>
            <a:pPr indent="0">
              <a:buNone/>
            </a:pPr>
            <a:r>
              <a:rPr lang="en-US" altLang="ja-JP" sz="2800" b="1" dirty="0" smtClean="0">
                <a:latin typeface="Consolas" pitchFamily="49" charset="0"/>
              </a:rPr>
              <a:t>let x = 1 in let y = x + 2 in x + y</a:t>
            </a:r>
            <a:endParaRPr kumimoji="1" lang="ja-JP" altLang="en-US" sz="2800" b="1" dirty="0">
              <a:latin typeface="Consolas" pitchFamily="49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6643702" y="4214818"/>
            <a:ext cx="1500198" cy="8572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x : </a:t>
            </a:r>
            <a:r>
              <a:rPr kumimoji="1" lang="en-US" altLang="ja-JP" sz="2400" dirty="0" err="1" smtClean="0"/>
              <a:t>int</a:t>
            </a:r>
            <a:endParaRPr kumimoji="1" lang="en-US" altLang="ja-JP" sz="2400" dirty="0" smtClean="0"/>
          </a:p>
          <a:p>
            <a:pPr algn="ctr"/>
            <a:r>
              <a:rPr lang="en-US" altLang="ja-JP" sz="2400" dirty="0" smtClean="0"/>
              <a:t>y : </a:t>
            </a:r>
            <a:r>
              <a:rPr lang="en-US" altLang="ja-JP" sz="2400" dirty="0" err="1" smtClean="0"/>
              <a:t>int</a:t>
            </a:r>
            <a:endParaRPr kumimoji="1" lang="ja-JP" altLang="en-US" sz="2400" dirty="0"/>
          </a:p>
        </p:txBody>
      </p:sp>
      <p:sp>
        <p:nvSpPr>
          <p:cNvPr id="6" name="右中かっこ 5"/>
          <p:cNvSpPr/>
          <p:nvPr/>
        </p:nvSpPr>
        <p:spPr>
          <a:xfrm rot="5400000">
            <a:off x="7108049" y="3464719"/>
            <a:ext cx="357190" cy="1143008"/>
          </a:xfrm>
          <a:prstGeom prst="righ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4643438" y="4214818"/>
            <a:ext cx="1500198" cy="8572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x : </a:t>
            </a:r>
            <a:r>
              <a:rPr kumimoji="1" lang="en-US" altLang="ja-JP" sz="2400" dirty="0" err="1" smtClean="0"/>
              <a:t>int</a:t>
            </a:r>
            <a:endParaRPr kumimoji="1" lang="en-US" altLang="ja-JP" sz="2400" dirty="0" smtClean="0"/>
          </a:p>
        </p:txBody>
      </p:sp>
      <p:sp>
        <p:nvSpPr>
          <p:cNvPr id="8" name="右中かっこ 7"/>
          <p:cNvSpPr/>
          <p:nvPr/>
        </p:nvSpPr>
        <p:spPr>
          <a:xfrm rot="5400000">
            <a:off x="5322099" y="3464719"/>
            <a:ext cx="357190" cy="1143008"/>
          </a:xfrm>
          <a:prstGeom prst="righ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1857356" y="4214818"/>
            <a:ext cx="1500198" cy="85725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 sz="2400" dirty="0"/>
          </a:p>
        </p:txBody>
      </p:sp>
      <p:sp>
        <p:nvSpPr>
          <p:cNvPr id="10" name="右中かっこ 9"/>
          <p:cNvSpPr/>
          <p:nvPr/>
        </p:nvSpPr>
        <p:spPr>
          <a:xfrm rot="5400000">
            <a:off x="2393141" y="3821909"/>
            <a:ext cx="357190" cy="428628"/>
          </a:xfrm>
          <a:prstGeom prst="righ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3366052" y="5208104"/>
            <a:ext cx="1219200" cy="335723"/>
          </a:xfrm>
          <a:custGeom>
            <a:avLst/>
            <a:gdLst>
              <a:gd name="connsiteX0" fmla="*/ 0 w 1219200"/>
              <a:gd name="connsiteY0" fmla="*/ 0 h 335723"/>
              <a:gd name="connsiteX1" fmla="*/ 609600 w 1219200"/>
              <a:gd name="connsiteY1" fmla="*/ 331305 h 335723"/>
              <a:gd name="connsiteX2" fmla="*/ 1219200 w 1219200"/>
              <a:gd name="connsiteY2" fmla="*/ 26505 h 335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9200" h="335723">
                <a:moveTo>
                  <a:pt x="0" y="0"/>
                </a:moveTo>
                <a:cubicBezTo>
                  <a:pt x="203200" y="163444"/>
                  <a:pt x="406400" y="326888"/>
                  <a:pt x="609600" y="331305"/>
                </a:cubicBezTo>
                <a:cubicBezTo>
                  <a:pt x="812800" y="335723"/>
                  <a:pt x="1110974" y="90557"/>
                  <a:pt x="1219200" y="26505"/>
                </a:cubicBezTo>
              </a:path>
            </a:pathLst>
          </a:custGeom>
          <a:ln>
            <a:tailEnd type="triangle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3000364" y="557214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x : </a:t>
            </a:r>
            <a:r>
              <a:rPr kumimoji="1" lang="en-US" altLang="ja-JP" dirty="0" err="1" smtClean="0"/>
              <a:t>int</a:t>
            </a:r>
            <a:r>
              <a:rPr kumimoji="1" lang="ja-JP" altLang="en-US" dirty="0" smtClean="0"/>
              <a:t> を追加</a:t>
            </a:r>
            <a:endParaRPr kumimoji="1" lang="ja-JP" altLang="en-US" dirty="0"/>
          </a:p>
        </p:txBody>
      </p:sp>
      <p:sp>
        <p:nvSpPr>
          <p:cNvPr id="14" name="フリーフォーム 13"/>
          <p:cNvSpPr/>
          <p:nvPr/>
        </p:nvSpPr>
        <p:spPr>
          <a:xfrm>
            <a:off x="5794944" y="5208104"/>
            <a:ext cx="1219200" cy="335723"/>
          </a:xfrm>
          <a:custGeom>
            <a:avLst/>
            <a:gdLst>
              <a:gd name="connsiteX0" fmla="*/ 0 w 1219200"/>
              <a:gd name="connsiteY0" fmla="*/ 0 h 335723"/>
              <a:gd name="connsiteX1" fmla="*/ 609600 w 1219200"/>
              <a:gd name="connsiteY1" fmla="*/ 331305 h 335723"/>
              <a:gd name="connsiteX2" fmla="*/ 1219200 w 1219200"/>
              <a:gd name="connsiteY2" fmla="*/ 26505 h 335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9200" h="335723">
                <a:moveTo>
                  <a:pt x="0" y="0"/>
                </a:moveTo>
                <a:cubicBezTo>
                  <a:pt x="203200" y="163444"/>
                  <a:pt x="406400" y="326888"/>
                  <a:pt x="609600" y="331305"/>
                </a:cubicBezTo>
                <a:cubicBezTo>
                  <a:pt x="812800" y="335723"/>
                  <a:pt x="1110974" y="90557"/>
                  <a:pt x="1219200" y="26505"/>
                </a:cubicBezTo>
              </a:path>
            </a:pathLst>
          </a:custGeom>
          <a:ln>
            <a:tailEnd type="triangle" w="lg" len="med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429256" y="5572140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/>
              <a:t>y : </a:t>
            </a:r>
            <a:r>
              <a:rPr kumimoji="1" lang="en-US" altLang="ja-JP" dirty="0" err="1" smtClean="0"/>
              <a:t>int</a:t>
            </a:r>
            <a:r>
              <a:rPr kumimoji="1" lang="ja-JP" altLang="en-US" dirty="0" smtClean="0"/>
              <a:t> を追加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00100" y="5214950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最初は空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 </a:t>
            </a:r>
            <a:r>
              <a:rPr kumimoji="1" lang="ja-JP" altLang="en-US" dirty="0" smtClean="0"/>
              <a:t>式の</a:t>
            </a:r>
            <a:r>
              <a:rPr lang="ja-JP" altLang="en-US" dirty="0" smtClean="0"/>
              <a:t>型推論</a:t>
            </a:r>
            <a:r>
              <a:rPr kumimoji="1" lang="ja-JP" altLang="en-US" dirty="0" smtClean="0"/>
              <a:t>規則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式「</a:t>
            </a:r>
            <a:r>
              <a:rPr kumimoji="1" lang="en-US" altLang="ja-JP" dirty="0" smtClean="0">
                <a:latin typeface="Consolas" pitchFamily="49" charset="0"/>
              </a:rPr>
              <a:t>let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>
                <a:latin typeface="Consolas" pitchFamily="49" charset="0"/>
              </a:rPr>
              <a:t>I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Consolas" pitchFamily="49" charset="0"/>
              </a:rPr>
              <a:t>=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1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Consolas" pitchFamily="49" charset="0"/>
              </a:rPr>
              <a:t>in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2</a:t>
            </a:r>
            <a:r>
              <a:rPr kumimoji="1" lang="ja-JP" altLang="en-US" dirty="0" smtClean="0"/>
              <a:t>」の型推論は以下の通り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現在の型環境で式</a:t>
            </a:r>
            <a:r>
              <a:rPr lang="ja-JP" altLang="en-US" dirty="0"/>
              <a:t>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1</a:t>
            </a:r>
            <a:r>
              <a:rPr lang="ja-JP" altLang="en-US" dirty="0"/>
              <a:t> </a:t>
            </a:r>
            <a:r>
              <a:rPr kumimoji="1" lang="ja-JP" altLang="en-US" dirty="0" smtClean="0"/>
              <a:t>を</a:t>
            </a:r>
            <a:r>
              <a:rPr lang="ja-JP" altLang="en-US" dirty="0" smtClean="0"/>
              <a:t>型推論</a:t>
            </a:r>
            <a:r>
              <a:rPr kumimoji="1" lang="ja-JP" altLang="en-US" dirty="0" smtClean="0"/>
              <a:t>する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得られた式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 の型を 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型</a:t>
            </a:r>
            <a:r>
              <a:rPr kumimoji="1" lang="ja-JP" altLang="en-US" dirty="0"/>
              <a:t>環境</a:t>
            </a:r>
            <a:r>
              <a:rPr kumimoji="1" lang="ja-JP" altLang="en-US" dirty="0" smtClean="0"/>
              <a:t>に「</a:t>
            </a:r>
            <a:r>
              <a:rPr kumimoji="1" lang="en-US" altLang="ja-JP" i="1" dirty="0" smtClean="0">
                <a:latin typeface="Consolas" pitchFamily="49" charset="0"/>
              </a:rPr>
              <a:t>I</a:t>
            </a:r>
            <a:r>
              <a:rPr kumimoji="1" lang="en-US" altLang="ja-JP" dirty="0" smtClean="0"/>
              <a:t> : </a:t>
            </a:r>
            <a:r>
              <a:rPr kumimoji="1" lang="en-US" altLang="ja-JP" i="1" dirty="0" smtClean="0"/>
              <a:t>T</a:t>
            </a:r>
            <a:r>
              <a:rPr kumimoji="1" lang="ja-JP" altLang="en-US" dirty="0" smtClean="0"/>
              <a:t>」を加える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拡張された型環境で</a:t>
            </a:r>
            <a:r>
              <a:rPr lang="ja-JP" altLang="en-US" dirty="0"/>
              <a:t>式</a:t>
            </a:r>
            <a:r>
              <a:rPr lang="ja-JP" altLang="en-US" dirty="0" smtClean="0"/>
              <a:t>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 </a:t>
            </a:r>
            <a:r>
              <a:rPr lang="ja-JP" altLang="en-US" dirty="0"/>
              <a:t>を</a:t>
            </a:r>
            <a:r>
              <a:rPr lang="ja-JP" altLang="en-US" dirty="0" smtClean="0"/>
              <a:t>型推論する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式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 の型が </a:t>
            </a:r>
            <a:r>
              <a:rPr lang="en-US" altLang="ja-JP" dirty="0" smtClean="0"/>
              <a:t>let </a:t>
            </a:r>
            <a:r>
              <a:rPr lang="ja-JP" altLang="en-US" dirty="0" smtClean="0"/>
              <a:t>式全体の型になる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変数の</a:t>
            </a:r>
            <a:r>
              <a:rPr lang="ja-JP" altLang="en-US" dirty="0" smtClean="0"/>
              <a:t>型推論</a:t>
            </a:r>
            <a:r>
              <a:rPr kumimoji="1" lang="ja-JP" altLang="en-US" dirty="0" smtClean="0"/>
              <a:t>規則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式「</a:t>
            </a:r>
            <a:r>
              <a:rPr kumimoji="1" lang="en-US" altLang="ja-JP" dirty="0" smtClean="0">
                <a:latin typeface="Consolas" pitchFamily="49" charset="0"/>
              </a:rPr>
              <a:t>x</a:t>
            </a:r>
            <a:r>
              <a:rPr kumimoji="1" lang="ja-JP" altLang="en-US" dirty="0" smtClean="0"/>
              <a:t>」の型推論は以下の通り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型環境</a:t>
            </a:r>
            <a:r>
              <a:rPr lang="ja-JP" altLang="en-US" dirty="0" smtClean="0"/>
              <a:t>に 「</a:t>
            </a:r>
            <a:r>
              <a:rPr lang="en-US" altLang="ja-JP" dirty="0" smtClean="0">
                <a:latin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en-US" altLang="ja-JP" dirty="0"/>
              <a:t>: </a:t>
            </a:r>
            <a:r>
              <a:rPr lang="en-US" altLang="ja-JP" i="1" dirty="0"/>
              <a:t>T</a:t>
            </a:r>
            <a:r>
              <a:rPr lang="ja-JP" altLang="en-US" dirty="0"/>
              <a:t>」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が含まれていたら「</a:t>
            </a:r>
            <a:r>
              <a:rPr lang="en-US" altLang="ja-JP" dirty="0">
                <a:latin typeface="Consolas" pitchFamily="49" charset="0"/>
              </a:rPr>
              <a:t>x</a:t>
            </a:r>
            <a:r>
              <a:rPr lang="ja-JP" altLang="en-US" dirty="0"/>
              <a:t>」</a:t>
            </a:r>
            <a:r>
              <a:rPr lang="ja-JP" altLang="en-US" dirty="0" smtClean="0"/>
              <a:t>の型は </a:t>
            </a:r>
            <a:r>
              <a:rPr lang="en-US" altLang="ja-JP" i="1" dirty="0" smtClean="0"/>
              <a:t>T</a:t>
            </a:r>
            <a:endParaRPr lang="en-US" altLang="ja-JP" dirty="0"/>
          </a:p>
          <a:p>
            <a:pPr lvl="2"/>
            <a:r>
              <a:rPr lang="ja-JP" altLang="en-US" dirty="0"/>
              <a:t>そうで</a:t>
            </a:r>
            <a:r>
              <a:rPr lang="ja-JP" altLang="en-US" dirty="0" smtClean="0"/>
              <a:t>なければ「</a:t>
            </a:r>
            <a:r>
              <a:rPr lang="en-US" altLang="ja-JP" dirty="0" smtClean="0">
                <a:latin typeface="Consolas" pitchFamily="49" charset="0"/>
              </a:rPr>
              <a:t>x</a:t>
            </a:r>
            <a:r>
              <a:rPr lang="ja-JP" altLang="en-US" dirty="0" smtClean="0"/>
              <a:t>」は型を持たない </a:t>
            </a:r>
            <a:r>
              <a:rPr lang="en-US" altLang="ja-JP" dirty="0" smtClean="0"/>
              <a:t>(</a:t>
            </a:r>
            <a:r>
              <a:rPr lang="ja-JP" altLang="en-US" dirty="0" smtClean="0"/>
              <a:t>型エラー</a:t>
            </a:r>
            <a:r>
              <a:rPr lang="en-US" altLang="ja-JP" dirty="0" smtClean="0"/>
              <a:t>)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λ </a:t>
            </a:r>
            <a:r>
              <a:rPr kumimoji="1" lang="ja-JP" altLang="en-US" dirty="0" smtClean="0"/>
              <a:t>抽象の</a:t>
            </a:r>
            <a:r>
              <a:rPr lang="ja-JP" altLang="en-US" dirty="0" smtClean="0"/>
              <a:t>型推論について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式「</a:t>
            </a:r>
            <a:r>
              <a:rPr kumimoji="1" lang="en-US" altLang="ja-JP" dirty="0" smtClean="0">
                <a:latin typeface="Consolas" pitchFamily="49" charset="0"/>
              </a:rPr>
              <a:t>fun x -&gt; x + 1</a:t>
            </a:r>
            <a:r>
              <a:rPr kumimoji="1" lang="ja-JP" altLang="en-US" dirty="0" smtClean="0"/>
              <a:t>」の型は</a:t>
            </a:r>
            <a:r>
              <a:rPr kumimoji="1" lang="en-US" altLang="ja-JP" dirty="0" smtClean="0"/>
              <a:t>?</a:t>
            </a:r>
          </a:p>
          <a:p>
            <a:pPr lvl="1"/>
            <a:r>
              <a:rPr kumimoji="1" lang="ja-JP" altLang="en-US" dirty="0" smtClean="0"/>
              <a:t>「</a:t>
            </a:r>
            <a:r>
              <a:rPr lang="en-US" altLang="ja-JP" dirty="0">
                <a:latin typeface="Consolas" pitchFamily="49" charset="0"/>
              </a:rPr>
              <a:t>x + 1</a:t>
            </a:r>
            <a:r>
              <a:rPr kumimoji="1" lang="ja-JP" altLang="en-US" dirty="0" smtClean="0"/>
              <a:t>」の型が関数の戻り値の型となるが</a:t>
            </a:r>
            <a:r>
              <a:rPr lang="en-US" altLang="ja-JP" dirty="0" smtClean="0"/>
              <a:t>……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「</a:t>
            </a:r>
            <a:r>
              <a:rPr lang="en-US" altLang="ja-JP" dirty="0" smtClean="0">
                <a:latin typeface="Consolas" pitchFamily="49" charset="0"/>
              </a:rPr>
              <a:t>x + 1</a:t>
            </a:r>
            <a:r>
              <a:rPr lang="ja-JP" altLang="en-US" dirty="0"/>
              <a:t>」</a:t>
            </a:r>
            <a:r>
              <a:rPr lang="ja-JP" altLang="en-US" dirty="0" smtClean="0"/>
              <a:t>の型検査を始める段階では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まだ束縛変数 </a:t>
            </a:r>
            <a:r>
              <a:rPr lang="en-US" altLang="ja-JP" dirty="0" smtClean="0">
                <a:latin typeface="Consolas" pitchFamily="49" charset="0"/>
              </a:rPr>
              <a:t>x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の型が分からない</a:t>
            </a:r>
            <a:r>
              <a:rPr lang="en-US" altLang="ja-JP" dirty="0" smtClean="0"/>
              <a:t>!</a:t>
            </a:r>
          </a:p>
          <a:p>
            <a:pPr lvl="1"/>
            <a:endParaRPr lang="en-US" altLang="ja-JP" dirty="0" smtClean="0"/>
          </a:p>
          <a:p>
            <a:pPr marL="1080000" indent="0">
              <a:buNone/>
            </a:pPr>
            <a:r>
              <a:rPr lang="en-US" altLang="ja-JP" b="1" dirty="0" smtClean="0">
                <a:latin typeface="Consolas" pitchFamily="49" charset="0"/>
              </a:rPr>
              <a:t>fun </a:t>
            </a:r>
            <a:r>
              <a:rPr lang="en-US" altLang="ja-JP" b="1" dirty="0">
                <a:latin typeface="Consolas" pitchFamily="49" charset="0"/>
              </a:rPr>
              <a:t>x -&gt; x + 1</a:t>
            </a:r>
            <a:endParaRPr kumimoji="1" lang="ja-JP" altLang="en-US" b="1" dirty="0"/>
          </a:p>
        </p:txBody>
      </p:sp>
      <p:sp>
        <p:nvSpPr>
          <p:cNvPr id="4" name="正方形/長方形 3"/>
          <p:cNvSpPr/>
          <p:nvPr/>
        </p:nvSpPr>
        <p:spPr>
          <a:xfrm>
            <a:off x="3428992" y="5000636"/>
            <a:ext cx="1500198" cy="6429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x : ?</a:t>
            </a:r>
          </a:p>
        </p:txBody>
      </p:sp>
      <p:sp>
        <p:nvSpPr>
          <p:cNvPr id="5" name="右中かっこ 4"/>
          <p:cNvSpPr/>
          <p:nvPr/>
        </p:nvSpPr>
        <p:spPr>
          <a:xfrm rot="5400000">
            <a:off x="4036215" y="4250537"/>
            <a:ext cx="357190" cy="1143008"/>
          </a:xfrm>
          <a:prstGeom prst="righ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型変数と制約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86320"/>
          </a:xfrm>
        </p:spPr>
        <p:txBody>
          <a:bodyPr>
            <a:normAutofit fontScale="92500" lnSpcReduction="20000"/>
          </a:bodyPr>
          <a:lstStyle/>
          <a:p>
            <a:r>
              <a:rPr kumimoji="1" lang="ja-JP" altLang="en-US" dirty="0" smtClean="0"/>
              <a:t>とりあえず適当な型で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型環境を拡張して型検査する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適当な型を「型変数」とする</a:t>
            </a:r>
            <a:endParaRPr kumimoji="1" lang="en-US" altLang="ja-JP" dirty="0" smtClean="0"/>
          </a:p>
          <a:p>
            <a:pPr marL="1080000" indent="0">
              <a:buNone/>
            </a:pPr>
            <a:r>
              <a:rPr lang="en-US" altLang="ja-JP" b="1" dirty="0">
                <a:latin typeface="Consolas" pitchFamily="49" charset="0"/>
              </a:rPr>
              <a:t>fun x -&gt; x + </a:t>
            </a:r>
            <a:r>
              <a:rPr lang="en-US" altLang="ja-JP" b="1" dirty="0" smtClean="0">
                <a:latin typeface="Consolas" pitchFamily="49" charset="0"/>
              </a:rPr>
              <a:t>1</a:t>
            </a:r>
          </a:p>
          <a:p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「</a:t>
            </a:r>
            <a:r>
              <a:rPr lang="en-US" altLang="ja-JP" dirty="0" smtClean="0">
                <a:latin typeface="Consolas" pitchFamily="49" charset="0"/>
              </a:rPr>
              <a:t>x + 1</a:t>
            </a:r>
            <a:r>
              <a:rPr kumimoji="1" lang="ja-JP" altLang="en-US" dirty="0" smtClean="0"/>
              <a:t>」の型検査では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kumimoji="1" lang="en-US" altLang="ja-JP" dirty="0" smtClean="0"/>
              <a:t>α</a:t>
            </a:r>
            <a:r>
              <a:rPr kumimoji="1" lang="ja-JP" altLang="en-US" dirty="0" smtClean="0"/>
              <a:t> が 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でなければならないことがわかる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そこで型推論では推論結果の型 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) </a:t>
            </a:r>
            <a:r>
              <a:rPr kumimoji="1" lang="ja-JP" altLang="en-US" dirty="0" err="1" smtClean="0"/>
              <a:t>だけで</a:t>
            </a:r>
            <a:r>
              <a:rPr kumimoji="1" lang="ja-JP" altLang="en-US" dirty="0" smtClean="0"/>
              <a:t>なく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α = </a:t>
            </a:r>
            <a:r>
              <a:rPr kumimoji="1" lang="en-US" altLang="ja-JP" dirty="0" err="1" smtClean="0"/>
              <a:t>int</a:t>
            </a:r>
            <a:r>
              <a:rPr kumimoji="1" lang="ja-JP" altLang="en-US" dirty="0" smtClean="0"/>
              <a:t>」という制約も</a:t>
            </a:r>
            <a:r>
              <a:rPr lang="ja-JP" altLang="en-US" dirty="0" smtClean="0"/>
              <a:t>生成することにする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生成された制約</a:t>
            </a:r>
            <a:r>
              <a:rPr lang="ja-JP" altLang="en-US" dirty="0"/>
              <a:t>は後で解決する</a:t>
            </a:r>
            <a:endParaRPr kumimoji="1"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3286116" y="3357562"/>
            <a:ext cx="1500198" cy="6429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smtClean="0"/>
              <a:t>x : α</a:t>
            </a:r>
          </a:p>
        </p:txBody>
      </p:sp>
      <p:sp>
        <p:nvSpPr>
          <p:cNvPr id="5" name="右中かっこ 4"/>
          <p:cNvSpPr/>
          <p:nvPr/>
        </p:nvSpPr>
        <p:spPr>
          <a:xfrm rot="5400000">
            <a:off x="3853060" y="2635772"/>
            <a:ext cx="357190" cy="1223566"/>
          </a:xfrm>
          <a:prstGeom prst="rightBrac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角丸四角形吹き出し 5"/>
          <p:cNvSpPr/>
          <p:nvPr/>
        </p:nvSpPr>
        <p:spPr>
          <a:xfrm>
            <a:off x="5357818" y="3143248"/>
            <a:ext cx="1500198" cy="571504"/>
          </a:xfrm>
          <a:prstGeom prst="wedgeRoundRectCallout">
            <a:avLst>
              <a:gd name="adj1" fmla="val -115081"/>
              <a:gd name="adj2" fmla="val 35602"/>
              <a:gd name="adj3" fmla="val 1666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型変数 </a:t>
            </a:r>
            <a:r>
              <a:rPr kumimoji="1" lang="en-US" altLang="ja-JP" dirty="0" smtClean="0"/>
              <a:t>α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関数適用の</a:t>
            </a:r>
            <a:r>
              <a:rPr lang="ja-JP" altLang="en-US" dirty="0" smtClean="0"/>
              <a:t>型推論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式「</a:t>
            </a:r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1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2</a:t>
            </a:r>
            <a:r>
              <a:rPr kumimoji="1" lang="ja-JP" altLang="en-US" dirty="0" smtClean="0"/>
              <a:t>」の型は</a:t>
            </a:r>
            <a:r>
              <a:rPr kumimoji="1" lang="en-US" altLang="ja-JP" dirty="0" smtClean="0"/>
              <a:t>?</a:t>
            </a:r>
          </a:p>
          <a:p>
            <a:pPr lvl="1"/>
            <a:r>
              <a:rPr kumimoji="1" lang="ja-JP" altLang="en-US" dirty="0" smtClean="0"/>
              <a:t>まず式 </a:t>
            </a:r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1</a:t>
            </a:r>
            <a:r>
              <a:rPr kumimoji="1" lang="en-US" altLang="ja-JP" dirty="0" smtClean="0"/>
              <a:t>, </a:t>
            </a:r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の型推論をする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式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,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の型をそれぞれ </a:t>
            </a:r>
            <a:r>
              <a:rPr lang="en-US" altLang="ja-JP" i="1" dirty="0" smtClean="0"/>
              <a:t>T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, </a:t>
            </a:r>
            <a:r>
              <a:rPr lang="en-US" altLang="ja-JP" i="1" dirty="0" smtClean="0"/>
              <a:t>T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 とする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関数適用のためには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i="1" dirty="0" smtClean="0"/>
              <a:t>T</a:t>
            </a:r>
            <a:r>
              <a:rPr kumimoji="1" lang="en-US" altLang="ja-JP" baseline="-25000" dirty="0" smtClean="0"/>
              <a:t>1</a:t>
            </a:r>
            <a:r>
              <a:rPr kumimoji="1" lang="ja-JP" altLang="en-US" dirty="0" smtClean="0"/>
              <a:t> は </a:t>
            </a:r>
            <a:r>
              <a:rPr kumimoji="1" lang="en-US" altLang="ja-JP" i="1" dirty="0" smtClean="0"/>
              <a:t>T</a:t>
            </a:r>
            <a:r>
              <a:rPr kumimoji="1" lang="en-US" altLang="ja-JP" baseline="-25000" dirty="0" smtClean="0"/>
              <a:t>2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を引数とする関数型でないといけない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関数の返り値の型はまだ分からない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そこで、戻り値</a:t>
            </a:r>
            <a:r>
              <a:rPr lang="ja-JP" altLang="en-US" dirty="0"/>
              <a:t>の型と</a:t>
            </a:r>
            <a:r>
              <a:rPr lang="ja-JP" altLang="en-US" dirty="0" smtClean="0"/>
              <a:t>して新たな型変数 </a:t>
            </a:r>
            <a:r>
              <a:rPr lang="en-US" altLang="ja-JP" dirty="0" smtClean="0"/>
              <a:t>α </a:t>
            </a:r>
            <a:r>
              <a:rPr lang="ja-JP" altLang="en-US" dirty="0" smtClean="0"/>
              <a:t>を導入し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α</a:t>
            </a:r>
            <a:r>
              <a:rPr lang="ja-JP" altLang="en-US" dirty="0" smtClean="0"/>
              <a:t> を式「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」の型とするとともに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</a:t>
            </a:r>
            <a:r>
              <a:rPr lang="en-US" altLang="ja-JP" i="1" dirty="0" smtClean="0"/>
              <a:t>T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= </a:t>
            </a:r>
            <a:r>
              <a:rPr lang="en-US" altLang="ja-JP" i="1" dirty="0" smtClean="0"/>
              <a:t>T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α</a:t>
            </a:r>
            <a:r>
              <a:rPr lang="ja-JP" altLang="en-US" dirty="0" smtClean="0"/>
              <a:t>」という制約も生成する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let </a:t>
            </a:r>
            <a:r>
              <a:rPr kumimoji="1" lang="en-US" altLang="ja-JP" dirty="0" err="1" smtClean="0"/>
              <a:t>rec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式の</a:t>
            </a:r>
            <a:r>
              <a:rPr lang="ja-JP" altLang="en-US" dirty="0" smtClean="0"/>
              <a:t>型推論</a:t>
            </a:r>
            <a:r>
              <a:rPr kumimoji="1" lang="ja-JP" altLang="en-US" dirty="0" smtClean="0"/>
              <a:t>規則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式「</a:t>
            </a:r>
            <a:r>
              <a:rPr kumimoji="1" lang="en-US" altLang="ja-JP" dirty="0" smtClean="0">
                <a:latin typeface="Consolas" pitchFamily="49" charset="0"/>
              </a:rPr>
              <a:t>let </a:t>
            </a:r>
            <a:r>
              <a:rPr kumimoji="1" lang="en-US" altLang="ja-JP" dirty="0" err="1" smtClean="0">
                <a:latin typeface="Consolas" pitchFamily="49" charset="0"/>
              </a:rPr>
              <a:t>rec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>
                <a:latin typeface="Consolas" pitchFamily="49" charset="0"/>
              </a:rPr>
              <a:t>I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Consolas" pitchFamily="49" charset="0"/>
              </a:rPr>
              <a:t>=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1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>
                <a:latin typeface="Consolas" pitchFamily="49" charset="0"/>
              </a:rPr>
              <a:t>in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/>
              <a:t>E</a:t>
            </a:r>
            <a:r>
              <a:rPr kumimoji="1" lang="en-US" altLang="ja-JP" baseline="-25000" dirty="0" smtClean="0"/>
              <a:t>2</a:t>
            </a:r>
            <a:r>
              <a:rPr kumimoji="1" lang="ja-JP" altLang="en-US" dirty="0" smtClean="0"/>
              <a:t>」の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型推論は以下の通り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新たな型変数</a:t>
            </a:r>
            <a:r>
              <a:rPr lang="en-US" altLang="ja-JP" dirty="0" smtClean="0"/>
              <a:t>α</a:t>
            </a:r>
            <a:r>
              <a:rPr lang="ja-JP" altLang="en-US" dirty="0" smtClean="0"/>
              <a:t>を導入して型環境を拡張する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型環境</a:t>
            </a:r>
            <a:r>
              <a:rPr lang="ja-JP" altLang="en-US" dirty="0" smtClean="0"/>
              <a:t>に「</a:t>
            </a:r>
            <a:r>
              <a:rPr lang="en-US" altLang="ja-JP" i="1" dirty="0" smtClean="0">
                <a:latin typeface="Consolas" pitchFamily="49" charset="0"/>
              </a:rPr>
              <a:t>I</a:t>
            </a:r>
            <a:r>
              <a:rPr lang="en-US" altLang="ja-JP" dirty="0" smtClean="0"/>
              <a:t> : </a:t>
            </a:r>
            <a:r>
              <a:rPr lang="en-US" altLang="ja-JP" i="1" dirty="0" smtClean="0"/>
              <a:t>α</a:t>
            </a:r>
            <a:r>
              <a:rPr lang="ja-JP" altLang="en-US" dirty="0" smtClean="0"/>
              <a:t>」を加える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拡張した型環境で式</a:t>
            </a:r>
            <a:r>
              <a:rPr lang="ja-JP" altLang="en-US" dirty="0"/>
              <a:t>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1</a:t>
            </a:r>
            <a:r>
              <a:rPr lang="ja-JP" altLang="en-US" dirty="0"/>
              <a:t> </a:t>
            </a:r>
            <a:r>
              <a:rPr kumimoji="1" lang="ja-JP" altLang="en-US" dirty="0" smtClean="0"/>
              <a:t>を</a:t>
            </a:r>
            <a:r>
              <a:rPr lang="ja-JP" altLang="en-US" dirty="0" smtClean="0"/>
              <a:t>型推論</a:t>
            </a:r>
            <a:r>
              <a:rPr kumimoji="1" lang="ja-JP" altLang="en-US" dirty="0" smtClean="0"/>
              <a:t>する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得られた式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 の型を 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とする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新たに制約「</a:t>
            </a:r>
            <a:r>
              <a:rPr lang="en-US" altLang="ja-JP" i="1" dirty="0" smtClean="0"/>
              <a:t>T  </a:t>
            </a:r>
            <a:r>
              <a:rPr kumimoji="1" lang="en-US" altLang="ja-JP" dirty="0" smtClean="0"/>
              <a:t>= </a:t>
            </a:r>
            <a:r>
              <a:rPr kumimoji="1" lang="en-US" altLang="ja-JP" i="1" dirty="0" smtClean="0"/>
              <a:t>α</a:t>
            </a:r>
            <a:r>
              <a:rPr kumimoji="1" lang="ja-JP" altLang="en-US" dirty="0" smtClean="0"/>
              <a:t>」を生成する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拡張された型環境で</a:t>
            </a:r>
            <a:r>
              <a:rPr lang="ja-JP" altLang="en-US" dirty="0"/>
              <a:t>式</a:t>
            </a:r>
            <a:r>
              <a:rPr lang="ja-JP" altLang="en-US" dirty="0" smtClean="0"/>
              <a:t>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 </a:t>
            </a:r>
            <a:r>
              <a:rPr lang="ja-JP" altLang="en-US" dirty="0"/>
              <a:t>を</a:t>
            </a:r>
            <a:r>
              <a:rPr lang="ja-JP" altLang="en-US" dirty="0" smtClean="0"/>
              <a:t>型推論する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式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 の型が </a:t>
            </a:r>
            <a:r>
              <a:rPr lang="en-US" altLang="ja-JP" dirty="0" smtClean="0"/>
              <a:t>let </a:t>
            </a:r>
            <a:r>
              <a:rPr lang="ja-JP" altLang="en-US" dirty="0" smtClean="0"/>
              <a:t>式全体の型になる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以下の式の型推論を考える</a:t>
            </a:r>
            <a:endParaRPr lang="en-US" altLang="ja-JP" dirty="0" smtClean="0"/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if n = 0 then 1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else n * fact (n – 1) in fact 10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28663" y="3667598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let </a:t>
            </a:r>
            <a:r>
              <a:rPr lang="en-US" altLang="ja-JP" sz="2400" b="1" dirty="0" err="1" smtClean="0">
                <a:latin typeface="Consolas" pitchFamily="49" charset="0"/>
              </a:rPr>
              <a:t>rec</a:t>
            </a:r>
            <a:r>
              <a:rPr lang="en-US" altLang="ja-JP" sz="2400" b="1" dirty="0" smtClean="0">
                <a:latin typeface="Consolas" pitchFamily="49" charset="0"/>
              </a:rPr>
              <a:t> fact n = … in … : t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1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C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{t</a:t>
            </a:r>
            <a:r>
              <a:rPr lang="en-US" altLang="ja-JP" sz="2400" b="1" baseline="-25000" dirty="0" smtClean="0">
                <a:latin typeface="Consolas" pitchFamily="49" charset="0"/>
              </a:rPr>
              <a:t>1</a:t>
            </a:r>
            <a:r>
              <a:rPr lang="en-US" altLang="ja-JP" sz="2400" b="1" dirty="0" smtClean="0">
                <a:latin typeface="Consolas" pitchFamily="49" charset="0"/>
              </a:rPr>
              <a:t> = α}</a:t>
            </a:r>
            <a:endParaRPr kumimoji="1" lang="ja-JP" altLang="en-US" dirty="0"/>
          </a:p>
        </p:txBody>
      </p:sp>
      <p:grpSp>
        <p:nvGrpSpPr>
          <p:cNvPr id="13" name="グループ化 12"/>
          <p:cNvGrpSpPr/>
          <p:nvPr/>
        </p:nvGrpSpPr>
        <p:grpSpPr>
          <a:xfrm>
            <a:off x="785786" y="3739036"/>
            <a:ext cx="142876" cy="285752"/>
            <a:chOff x="1071538" y="4643446"/>
            <a:chExt cx="142876" cy="285752"/>
          </a:xfrm>
        </p:grpSpPr>
        <p:cxnSp>
          <p:nvCxnSpPr>
            <p:cNvPr id="6" name="直線コネクタ 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テキスト ボックス 13"/>
          <p:cNvSpPr txBox="1"/>
          <p:nvPr/>
        </p:nvSpPr>
        <p:spPr>
          <a:xfrm>
            <a:off x="285720" y="2881780"/>
            <a:ext cx="46570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fun n -&gt; … : t</a:t>
            </a:r>
            <a:r>
              <a:rPr lang="en-US" altLang="ja-JP" sz="2400" b="1" baseline="-25000" dirty="0" smtClean="0">
                <a:latin typeface="Consolas" pitchFamily="49" charset="0"/>
              </a:rPr>
              <a:t>1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1</a:t>
            </a:r>
            <a:endParaRPr kumimoji="1" lang="ja-JP" altLang="en-US" dirty="0"/>
          </a:p>
        </p:txBody>
      </p:sp>
      <p:grpSp>
        <p:nvGrpSpPr>
          <p:cNvPr id="15" name="グループ化 14"/>
          <p:cNvGrpSpPr/>
          <p:nvPr/>
        </p:nvGrpSpPr>
        <p:grpSpPr>
          <a:xfrm>
            <a:off x="7072330" y="2953218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5829398" y="2857496"/>
            <a:ext cx="3127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… : t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endParaRPr kumimoji="1" lang="ja-JP" altLang="en-US" dirty="0"/>
          </a:p>
        </p:txBody>
      </p:sp>
      <p:grpSp>
        <p:nvGrpSpPr>
          <p:cNvPr id="20" name="グループ化 19"/>
          <p:cNvGrpSpPr/>
          <p:nvPr/>
        </p:nvGrpSpPr>
        <p:grpSpPr>
          <a:xfrm>
            <a:off x="1500166" y="2953218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214282" y="3477568"/>
            <a:ext cx="87154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28596" y="1423372"/>
            <a:ext cx="2357454" cy="523220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800" b="1" dirty="0" smtClean="0">
                <a:latin typeface="Consolas" pitchFamily="49" charset="0"/>
              </a:rPr>
              <a:t>Γ  e : t, C</a:t>
            </a:r>
            <a:endParaRPr kumimoji="1" lang="ja-JP" altLang="en-US" sz="2000" dirty="0"/>
          </a:p>
        </p:txBody>
      </p:sp>
      <p:grpSp>
        <p:nvGrpSpPr>
          <p:cNvPr id="28" name="グループ化 27"/>
          <p:cNvGrpSpPr/>
          <p:nvPr/>
        </p:nvGrpSpPr>
        <p:grpSpPr>
          <a:xfrm>
            <a:off x="857224" y="1566248"/>
            <a:ext cx="142876" cy="285752"/>
            <a:chOff x="1071538" y="4643446"/>
            <a:chExt cx="142876" cy="285752"/>
          </a:xfrm>
        </p:grpSpPr>
        <p:cxnSp>
          <p:nvCxnSpPr>
            <p:cNvPr id="29" name="直線コネクタ 28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テキスト ボックス 30"/>
          <p:cNvSpPr txBox="1"/>
          <p:nvPr/>
        </p:nvSpPr>
        <p:spPr>
          <a:xfrm>
            <a:off x="714348" y="1928802"/>
            <a:ext cx="41969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読み方</a:t>
            </a:r>
            <a:r>
              <a:rPr kumimoji="1" lang="en-US" altLang="ja-JP" dirty="0" smtClean="0"/>
              <a:t>:</a:t>
            </a:r>
          </a:p>
          <a:p>
            <a:r>
              <a:rPr kumimoji="1" lang="ja-JP" altLang="en-US" dirty="0" smtClean="0"/>
              <a:t>型環境 </a:t>
            </a:r>
            <a:r>
              <a:rPr kumimoji="1" lang="en-US" altLang="ja-JP" dirty="0" smtClean="0">
                <a:latin typeface="Consolas" pitchFamily="49" charset="0"/>
              </a:rPr>
              <a:t>Γ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の下で式 </a:t>
            </a:r>
            <a:r>
              <a:rPr kumimoji="1" lang="en-US" altLang="ja-JP" dirty="0" smtClean="0">
                <a:latin typeface="Consolas" pitchFamily="49" charset="0"/>
              </a:rPr>
              <a:t>e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を型推論すると</a:t>
            </a:r>
            <a:endParaRPr kumimoji="1" lang="en-US" altLang="ja-JP" dirty="0" smtClean="0"/>
          </a:p>
          <a:p>
            <a:r>
              <a:rPr lang="ja-JP" altLang="en-US" dirty="0" smtClean="0"/>
              <a:t>その型は </a:t>
            </a:r>
            <a:r>
              <a:rPr lang="en-US" altLang="ja-JP" dirty="0" smtClean="0">
                <a:latin typeface="Consolas" pitchFamily="49" charset="0"/>
              </a:rPr>
              <a:t>t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で制約 </a:t>
            </a:r>
            <a:r>
              <a:rPr lang="en-US" altLang="ja-JP" dirty="0" smtClean="0">
                <a:latin typeface="Consolas" pitchFamily="49" charset="0"/>
              </a:rPr>
              <a:t>C</a:t>
            </a:r>
            <a:r>
              <a:rPr lang="en-US" altLang="ja-JP" dirty="0" smtClean="0"/>
              <a:t> </a:t>
            </a:r>
            <a:r>
              <a:rPr lang="ja-JP" altLang="en-US" dirty="0" smtClean="0"/>
              <a:t>を満たす必要がある</a:t>
            </a:r>
            <a:endParaRPr kumimoji="1" lang="ja-JP" altLang="en-US" dirty="0"/>
          </a:p>
        </p:txBody>
      </p:sp>
      <p:sp>
        <p:nvSpPr>
          <p:cNvPr id="32" name="角丸四角形吹き出し 31"/>
          <p:cNvSpPr/>
          <p:nvPr/>
        </p:nvSpPr>
        <p:spPr>
          <a:xfrm>
            <a:off x="6715140" y="1357298"/>
            <a:ext cx="1714512" cy="1143008"/>
          </a:xfrm>
          <a:prstGeom prst="wedgeRoundRectCallout">
            <a:avLst>
              <a:gd name="adj1" fmla="val -186492"/>
              <a:gd name="adj2" fmla="val 85666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吹き出し 32"/>
          <p:cNvSpPr/>
          <p:nvPr/>
        </p:nvSpPr>
        <p:spPr>
          <a:xfrm>
            <a:off x="6715140" y="1357298"/>
            <a:ext cx="1714512" cy="1143008"/>
          </a:xfrm>
          <a:prstGeom prst="wedgeRoundRectCallout">
            <a:avLst>
              <a:gd name="adj1" fmla="val -7665"/>
              <a:gd name="adj2" fmla="val 84228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推論規則</a:t>
            </a:r>
            <a:r>
              <a:rPr lang="en-US" altLang="ja-JP" sz="2000" dirty="0" smtClean="0"/>
              <a:t>:</a:t>
            </a:r>
          </a:p>
          <a:p>
            <a:pPr algn="ctr"/>
            <a:r>
              <a:rPr lang="ja-JP" altLang="en-US" sz="2000" dirty="0" smtClean="0"/>
              <a:t>これらが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成り立つ</a:t>
            </a:r>
            <a:r>
              <a:rPr kumimoji="1" lang="ja-JP" altLang="en-US" sz="2000" dirty="0" smtClean="0"/>
              <a:t>時</a:t>
            </a:r>
            <a:r>
              <a:rPr kumimoji="1" lang="en-US" altLang="ja-JP" sz="2000" dirty="0" smtClean="0"/>
              <a:t>…</a:t>
            </a:r>
            <a:endParaRPr kumimoji="1" lang="ja-JP" altLang="en-US" sz="2000" dirty="0"/>
          </a:p>
        </p:txBody>
      </p:sp>
      <p:sp>
        <p:nvSpPr>
          <p:cNvPr id="34" name="角丸四角形吹き出し 33"/>
          <p:cNvSpPr/>
          <p:nvPr/>
        </p:nvSpPr>
        <p:spPr>
          <a:xfrm>
            <a:off x="7358082" y="4214818"/>
            <a:ext cx="1643074" cy="1143008"/>
          </a:xfrm>
          <a:prstGeom prst="wedgeRoundRectCallout">
            <a:avLst>
              <a:gd name="adj1" fmla="val -172788"/>
              <a:gd name="adj2" fmla="val -5503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000" dirty="0" smtClean="0"/>
              <a:t>これが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成り立つ</a:t>
            </a:r>
            <a:endParaRPr lang="en-US" altLang="ja-JP" sz="2000" dirty="0" smtClean="0"/>
          </a:p>
          <a:p>
            <a:pPr algn="ctr"/>
            <a:r>
              <a:rPr lang="ja-JP" altLang="en-US" sz="2000" dirty="0" smtClean="0"/>
              <a:t>と読む</a:t>
            </a:r>
            <a:endParaRPr kumimoji="1" lang="ja-JP" altLang="en-US" sz="2000" dirty="0"/>
          </a:p>
        </p:txBody>
      </p:sp>
      <p:sp>
        <p:nvSpPr>
          <p:cNvPr id="38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kumimoji="1" lang="en-US" altLang="ja-JP" sz="2400" b="1" dirty="0" smtClean="0">
                <a:latin typeface="Consolas" pitchFamily="49" charset="0"/>
              </a:rPr>
              <a:t/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if n = 0 then 1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else n * fact (n – 1)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kumimoji="1" lang="en-US" altLang="ja-JP" sz="2400" b="1" dirty="0" smtClean="0">
                <a:latin typeface="Consolas" pitchFamily="49" charset="0"/>
              </a:rPr>
              <a:t> fact 10</a:t>
            </a:r>
            <a:endParaRPr lang="en-US" altLang="ja-JP" dirty="0"/>
          </a:p>
        </p:txBody>
      </p:sp>
      <p:sp>
        <p:nvSpPr>
          <p:cNvPr id="3" name="円弧 2"/>
          <p:cNvSpPr/>
          <p:nvPr/>
        </p:nvSpPr>
        <p:spPr>
          <a:xfrm rot="2313071">
            <a:off x="6068959" y="1905611"/>
            <a:ext cx="2896274" cy="2827099"/>
          </a:xfrm>
          <a:prstGeom prst="arc">
            <a:avLst/>
          </a:prstGeom>
          <a:ln w="57150">
            <a:headEnd type="none" w="med" len="med"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GB" dirty="0" smtClean="0"/>
              <a:t>言語処理系の作成</a:t>
            </a:r>
          </a:p>
        </p:txBody>
      </p:sp>
      <p:sp>
        <p:nvSpPr>
          <p:cNvPr id="5124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回～第 </a:t>
            </a:r>
            <a:r>
              <a:rPr lang="en-US" altLang="ja-JP" dirty="0" smtClean="0"/>
              <a:t>7 </a:t>
            </a:r>
            <a:r>
              <a:rPr lang="ja-JP" altLang="en-US" dirty="0" smtClean="0"/>
              <a:t>回の予定</a:t>
            </a:r>
            <a:endParaRPr lang="ja-JP" altLang="en-GB" dirty="0" smtClean="0"/>
          </a:p>
          <a:p>
            <a:pPr lvl="1"/>
            <a:r>
              <a:rPr lang="ja-JP" altLang="en-GB" dirty="0" smtClean="0"/>
              <a:t>第 </a:t>
            </a:r>
            <a:r>
              <a:rPr lang="en-GB" altLang="ja-JP" dirty="0" smtClean="0"/>
              <a:t>4 </a:t>
            </a:r>
            <a:r>
              <a:rPr lang="ja-JP" altLang="en-GB" dirty="0" smtClean="0"/>
              <a:t>回</a:t>
            </a:r>
            <a:r>
              <a:rPr lang="en-GB" altLang="ja-JP" dirty="0" smtClean="0"/>
              <a:t>: </a:t>
            </a:r>
            <a:r>
              <a:rPr lang="ja-JP" altLang="en-GB" dirty="0" smtClean="0"/>
              <a:t>基本的なインタプリタの作成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字句解析・構文解析・簡単な言語の処理系の作成</a:t>
            </a:r>
            <a:endParaRPr lang="ja-JP" altLang="en-GB" dirty="0" smtClean="0"/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5</a:t>
            </a:r>
            <a:r>
              <a:rPr lang="ja-JP" altLang="en-US" dirty="0"/>
              <a:t> 回</a:t>
            </a:r>
            <a:r>
              <a:rPr lang="en-US" altLang="ja-JP" dirty="0"/>
              <a:t>:</a:t>
            </a:r>
            <a:r>
              <a:rPr lang="ja-JP" altLang="en-US" dirty="0"/>
              <a:t> 関数型言語への拡張</a:t>
            </a:r>
            <a:endParaRPr lang="en-US" altLang="ja-JP" dirty="0"/>
          </a:p>
          <a:p>
            <a:pPr lvl="2"/>
            <a:r>
              <a:rPr lang="ja-JP" altLang="en-US" dirty="0"/>
              <a:t>関数を作成し呼び出せるように</a:t>
            </a:r>
            <a:endParaRPr lang="ja-JP" altLang="en-GB" dirty="0"/>
          </a:p>
          <a:p>
            <a:pPr lvl="1"/>
            <a:r>
              <a:rPr lang="ja-JP" altLang="en-GB" dirty="0" smtClean="0">
                <a:solidFill>
                  <a:srgbClr val="FF0000"/>
                </a:solidFill>
              </a:rPr>
              <a:t>第 </a:t>
            </a:r>
            <a:r>
              <a:rPr lang="en-GB" altLang="ja-JP" dirty="0" smtClean="0">
                <a:solidFill>
                  <a:srgbClr val="FF0000"/>
                </a:solidFill>
              </a:rPr>
              <a:t>6 </a:t>
            </a:r>
            <a:r>
              <a:rPr lang="ja-JP" altLang="en-GB" dirty="0" smtClean="0">
                <a:solidFill>
                  <a:srgbClr val="FF0000"/>
                </a:solidFill>
              </a:rPr>
              <a:t>回</a:t>
            </a:r>
            <a:r>
              <a:rPr lang="en-GB" altLang="ja-JP" dirty="0" smtClean="0">
                <a:solidFill>
                  <a:srgbClr val="FF0000"/>
                </a:solidFill>
              </a:rPr>
              <a:t>: </a:t>
            </a:r>
            <a:r>
              <a:rPr lang="ja-JP" altLang="en-GB" dirty="0" smtClean="0">
                <a:solidFill>
                  <a:srgbClr val="FF0000"/>
                </a:solidFill>
              </a:rPr>
              <a:t>言語処理系と型システム</a:t>
            </a:r>
          </a:p>
          <a:p>
            <a:pPr lvl="2"/>
            <a:r>
              <a:rPr lang="en-GB" altLang="ja-JP" dirty="0" smtClean="0">
                <a:solidFill>
                  <a:srgbClr val="FF0000"/>
                </a:solidFill>
              </a:rPr>
              <a:t>ML </a:t>
            </a:r>
            <a:r>
              <a:rPr lang="ja-JP" altLang="en-GB" dirty="0" smtClean="0">
                <a:solidFill>
                  <a:srgbClr val="FF0000"/>
                </a:solidFill>
              </a:rPr>
              <a:t>風の型推論の実装</a:t>
            </a:r>
            <a:endParaRPr lang="en-GB" altLang="ja-JP" dirty="0" smtClean="0">
              <a:solidFill>
                <a:srgbClr val="FF0000"/>
              </a:solidFill>
            </a:endParaRPr>
          </a:p>
          <a:p>
            <a:pPr lvl="1"/>
            <a:r>
              <a:rPr lang="ja-JP" altLang="en-GB" dirty="0" smtClean="0"/>
              <a:t>第 </a:t>
            </a:r>
            <a:r>
              <a:rPr lang="en-GB" altLang="ja-JP" dirty="0" smtClean="0"/>
              <a:t>7 </a:t>
            </a:r>
            <a:r>
              <a:rPr lang="ja-JP" altLang="en-GB" dirty="0" smtClean="0"/>
              <a:t>回</a:t>
            </a:r>
            <a:r>
              <a:rPr lang="en-GB" altLang="ja-JP" dirty="0" smtClean="0"/>
              <a:t>: </a:t>
            </a:r>
            <a:r>
              <a:rPr lang="ja-JP" altLang="en-GB" dirty="0" smtClean="0"/>
              <a:t>インタプリタの様々な拡張</a:t>
            </a:r>
          </a:p>
          <a:p>
            <a:pPr lvl="2"/>
            <a:r>
              <a:rPr lang="ja-JP" altLang="en-GB" dirty="0" smtClean="0"/>
              <a:t>式の評価順序に関する考察</a:t>
            </a:r>
          </a:p>
        </p:txBody>
      </p:sp>
      <p:sp>
        <p:nvSpPr>
          <p:cNvPr id="5" name="左矢印 4"/>
          <p:cNvSpPr/>
          <p:nvPr/>
        </p:nvSpPr>
        <p:spPr>
          <a:xfrm>
            <a:off x="6357950" y="4143380"/>
            <a:ext cx="1500198" cy="857256"/>
          </a:xfrm>
          <a:prstGeom prst="lef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今ここ</a:t>
            </a:r>
            <a:endParaRPr kumimoji="1" lang="ja-JP" alt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071670" y="2714620"/>
            <a:ext cx="62151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fun n -&gt; … : </a:t>
            </a:r>
            <a:r>
              <a:rPr lang="en-US" altLang="ja-JP" sz="2400" b="1" dirty="0" err="1" smtClean="0">
                <a:latin typeface="Consolas" pitchFamily="49" charset="0"/>
              </a:rPr>
              <a:t>β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dirty="0" smtClean="0">
                <a:latin typeface="Consolas" pitchFamily="49" charset="0"/>
              </a:rPr>
              <a:t>,</a:t>
            </a:r>
            <a:r>
              <a:rPr lang="ja-JP" altLang="en-US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smtClean="0">
                <a:latin typeface="Consolas" pitchFamily="49" charset="0"/>
              </a:rPr>
              <a:t>C</a:t>
            </a:r>
            <a:endParaRPr kumimoji="1" lang="ja-JP" altLang="en-US" dirty="0"/>
          </a:p>
        </p:txBody>
      </p:sp>
      <p:grpSp>
        <p:nvGrpSpPr>
          <p:cNvPr id="7" name="グループ化 14"/>
          <p:cNvGrpSpPr/>
          <p:nvPr/>
        </p:nvGrpSpPr>
        <p:grpSpPr>
          <a:xfrm>
            <a:off x="3071802" y="2071678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928662" y="2000240"/>
            <a:ext cx="6811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if … then … else … : t, C</a:t>
            </a:r>
            <a:endParaRPr kumimoji="1" lang="ja-JP" altLang="en-US" dirty="0"/>
          </a:p>
        </p:txBody>
      </p:sp>
      <p:grpSp>
        <p:nvGrpSpPr>
          <p:cNvPr id="9" name="グループ化 19"/>
          <p:cNvGrpSpPr/>
          <p:nvPr/>
        </p:nvGrpSpPr>
        <p:grpSpPr>
          <a:xfrm>
            <a:off x="3286116" y="2786058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857224" y="2620312"/>
            <a:ext cx="68580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2214546" y="3214686"/>
            <a:ext cx="48577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500562" y="321468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sp>
        <p:nvSpPr>
          <p:cNvPr id="18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n </a:t>
            </a:r>
            <a:r>
              <a:rPr kumimoji="1" lang="en-US" altLang="ja-JP" sz="2400" b="1" dirty="0" smtClean="0">
                <a:latin typeface="Consolas" pitchFamily="49" charset="0"/>
              </a:rPr>
              <a:t>=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/>
            </a:r>
            <a:b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</a:b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 if n = 0 then 1</a:t>
            </a:r>
            <a:b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</a:b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 else n * fact (n – 1) </a:t>
            </a:r>
            <a:r>
              <a:rPr kumimoji="1" lang="en-US" altLang="ja-JP" sz="2400" b="1" dirty="0" smtClean="0">
                <a:latin typeface="Consolas" pitchFamily="49" charset="0"/>
              </a:rPr>
              <a:t>in fact 10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grpSp>
        <p:nvGrpSpPr>
          <p:cNvPr id="4" name="グループ化 14"/>
          <p:cNvGrpSpPr/>
          <p:nvPr/>
        </p:nvGrpSpPr>
        <p:grpSpPr>
          <a:xfrm>
            <a:off x="2251008" y="2976088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107868" y="2904650"/>
            <a:ext cx="9320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if… then… else… : 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t</a:t>
            </a:r>
            <a:r>
              <a:rPr lang="en-US" altLang="ja-JP" sz="2400" b="1" dirty="0" smtClean="0">
                <a:latin typeface="Consolas" pitchFamily="49" charset="0"/>
              </a:rPr>
              <a:t>, </a:t>
            </a:r>
            <a:r>
              <a:rPr lang="en-US" altLang="ja-JP" sz="2400" b="1" dirty="0" err="1" smtClean="0">
                <a:latin typeface="Consolas" pitchFamily="49" charset="0"/>
              </a:rPr>
              <a:t>C</a:t>
            </a:r>
            <a:r>
              <a:rPr lang="en-US" altLang="ja-JP" sz="2400" b="1" baseline="-25000" dirty="0" err="1" smtClean="0">
                <a:latin typeface="Consolas" pitchFamily="49" charset="0"/>
              </a:rPr>
              <a:t>b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C</a:t>
            </a:r>
            <a:r>
              <a:rPr lang="en-US" altLang="ja-JP" sz="2400" b="1" baseline="-25000" dirty="0" smtClean="0">
                <a:latin typeface="Consolas" pitchFamily="49" charset="0"/>
              </a:rPr>
              <a:t>t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err="1" smtClean="0">
                <a:latin typeface="Consolas" pitchFamily="49" charset="0"/>
              </a:rPr>
              <a:t>C</a:t>
            </a:r>
            <a:r>
              <a:rPr lang="en-US" altLang="ja-JP" sz="2400" b="1" baseline="-25000" dirty="0" err="1" smtClean="0">
                <a:latin typeface="Consolas" pitchFamily="49" charset="0"/>
              </a:rPr>
              <a:t>e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t</a:t>
            </a:r>
            <a:r>
              <a:rPr lang="en-US" altLang="ja-JP" sz="2400" b="1" dirty="0" smtClean="0">
                <a:latin typeface="Consolas" pitchFamily="49" charset="0"/>
              </a:rPr>
              <a:t>=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e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kumimoji="1" lang="ja-JP" altLang="en-US" dirty="0"/>
          </a:p>
        </p:txBody>
      </p:sp>
      <p:grpSp>
        <p:nvGrpSpPr>
          <p:cNvPr id="5" name="グループ化 19"/>
          <p:cNvGrpSpPr/>
          <p:nvPr/>
        </p:nvGrpSpPr>
        <p:grpSpPr>
          <a:xfrm>
            <a:off x="2928926" y="2143116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142844" y="3524722"/>
            <a:ext cx="88583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145108" y="3500438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142844" y="2786058"/>
            <a:ext cx="87868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785786" y="2071678"/>
            <a:ext cx="52245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n = 0 : </a:t>
            </a:r>
            <a:r>
              <a:rPr lang="en-US" altLang="ja-JP" sz="2400" b="1" dirty="0" err="1" smtClean="0">
                <a:latin typeface="Consolas" pitchFamily="49" charset="0"/>
              </a:rPr>
              <a:t>bool</a:t>
            </a:r>
            <a:r>
              <a:rPr lang="en-US" altLang="ja-JP" sz="2400" b="1" dirty="0" smtClean="0">
                <a:latin typeface="Consolas" pitchFamily="49" charset="0"/>
              </a:rPr>
              <a:t>, </a:t>
            </a:r>
            <a:r>
              <a:rPr lang="en-US" altLang="ja-JP" sz="2400" b="1" dirty="0" err="1" smtClean="0">
                <a:latin typeface="Consolas" pitchFamily="49" charset="0"/>
              </a:rPr>
              <a:t>C</a:t>
            </a:r>
            <a:r>
              <a:rPr lang="en-US" altLang="ja-JP" sz="2400" b="1" baseline="-25000" dirty="0" err="1" smtClean="0">
                <a:latin typeface="Consolas" pitchFamily="49" charset="0"/>
              </a:rPr>
              <a:t>b</a:t>
            </a:r>
            <a:endParaRPr kumimoji="1" lang="ja-JP" altLang="en-US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000892" y="207167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sp>
        <p:nvSpPr>
          <p:cNvPr id="25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if n = 0 then 1</a:t>
            </a:r>
            <a:b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</a:b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 else n * fact (n – 1)</a:t>
            </a:r>
            <a:r>
              <a:rPr kumimoji="1" lang="en-US" altLang="ja-JP" sz="2400" b="1" dirty="0" smtClean="0">
                <a:latin typeface="Consolas" pitchFamily="49" charset="0"/>
              </a:rPr>
              <a:t> in fact 10</a:t>
            </a:r>
            <a:endParaRPr lang="en-US" altLang="ja-JP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143900" y="207167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grpSp>
        <p:nvGrpSpPr>
          <p:cNvPr id="5" name="グループ化 19"/>
          <p:cNvGrpSpPr/>
          <p:nvPr/>
        </p:nvGrpSpPr>
        <p:grpSpPr>
          <a:xfrm>
            <a:off x="4000496" y="3143248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1785918" y="3549006"/>
            <a:ext cx="614366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145108" y="352472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142844" y="2953218"/>
            <a:ext cx="87868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1857356" y="3071810"/>
            <a:ext cx="6131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n = 0 : </a:t>
            </a:r>
            <a:r>
              <a:rPr lang="en-US" altLang="ja-JP" sz="2400" b="1" dirty="0" err="1" smtClean="0">
                <a:latin typeface="Consolas" pitchFamily="49" charset="0"/>
              </a:rPr>
              <a:t>bool</a:t>
            </a:r>
            <a:r>
              <a:rPr lang="en-US" altLang="ja-JP" sz="2400" b="1" dirty="0" smtClean="0">
                <a:latin typeface="Consolas" pitchFamily="49" charset="0"/>
              </a:rPr>
              <a:t>,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kumimoji="1" lang="ja-JP" altLang="en-US" dirty="0"/>
          </a:p>
        </p:txBody>
      </p:sp>
      <p:grpSp>
        <p:nvGrpSpPr>
          <p:cNvPr id="26" name="グループ化 19"/>
          <p:cNvGrpSpPr/>
          <p:nvPr/>
        </p:nvGrpSpPr>
        <p:grpSpPr>
          <a:xfrm>
            <a:off x="2285984" y="2500306"/>
            <a:ext cx="142876" cy="285752"/>
            <a:chOff x="1071538" y="4643446"/>
            <a:chExt cx="142876" cy="285752"/>
          </a:xfrm>
        </p:grpSpPr>
        <p:cxnSp>
          <p:nvCxnSpPr>
            <p:cNvPr id="28" name="直線コネクタ 27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線コネクタ 28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テキスト ボックス 29"/>
          <p:cNvSpPr txBox="1"/>
          <p:nvPr/>
        </p:nvSpPr>
        <p:spPr>
          <a:xfrm>
            <a:off x="142844" y="2428868"/>
            <a:ext cx="40927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n : β, {}</a:t>
            </a:r>
            <a:endParaRPr kumimoji="1" lang="ja-JP" altLang="en-US" dirty="0"/>
          </a:p>
        </p:txBody>
      </p:sp>
      <p:grpSp>
        <p:nvGrpSpPr>
          <p:cNvPr id="31" name="グループ化 19"/>
          <p:cNvGrpSpPr/>
          <p:nvPr/>
        </p:nvGrpSpPr>
        <p:grpSpPr>
          <a:xfrm>
            <a:off x="6867861" y="2500306"/>
            <a:ext cx="142876" cy="285752"/>
            <a:chOff x="1071538" y="4643446"/>
            <a:chExt cx="142876" cy="285752"/>
          </a:xfrm>
        </p:grpSpPr>
        <p:cxnSp>
          <p:nvCxnSpPr>
            <p:cNvPr id="32" name="直線コネクタ 31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テキスト ボックス 33"/>
          <p:cNvSpPr txBox="1"/>
          <p:nvPr/>
        </p:nvSpPr>
        <p:spPr>
          <a:xfrm>
            <a:off x="4724721" y="2428868"/>
            <a:ext cx="4432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0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 {}</a:t>
            </a:r>
            <a:endParaRPr kumimoji="1" lang="ja-JP" altLang="en-US" dirty="0"/>
          </a:p>
        </p:txBody>
      </p:sp>
      <p:cxnSp>
        <p:nvCxnSpPr>
          <p:cNvPr id="35" name="直線コネクタ 34"/>
          <p:cNvCxnSpPr/>
          <p:nvPr/>
        </p:nvCxnSpPr>
        <p:spPr>
          <a:xfrm>
            <a:off x="142844" y="2381714"/>
            <a:ext cx="42148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428596" y="1857364"/>
            <a:ext cx="3552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 : β </a:t>
            </a:r>
            <a:r>
              <a:rPr lang="ja-JP" altLang="en-US" sz="2400" b="1" dirty="0" smtClean="0">
                <a:latin typeface="Consolas" pitchFamily="49" charset="0"/>
              </a:rPr>
              <a:t>∈ </a:t>
            </a:r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endParaRPr kumimoji="1" lang="ja-JP" altLang="en-US" dirty="0"/>
          </a:p>
        </p:txBody>
      </p:sp>
      <p:sp>
        <p:nvSpPr>
          <p:cNvPr id="25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if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n = 0</a:t>
            </a:r>
            <a:r>
              <a:rPr kumimoji="1" lang="en-US" altLang="ja-JP" sz="2400" b="1" dirty="0" smtClean="0">
                <a:latin typeface="Consolas" pitchFamily="49" charset="0"/>
              </a:rPr>
              <a:t> then 1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else n * fact (n – 1) in fact 10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grpSp>
        <p:nvGrpSpPr>
          <p:cNvPr id="4" name="グループ化 14"/>
          <p:cNvGrpSpPr/>
          <p:nvPr/>
        </p:nvGrpSpPr>
        <p:grpSpPr>
          <a:xfrm>
            <a:off x="2251008" y="2904650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107868" y="2833212"/>
            <a:ext cx="895629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if… then… else…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                             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err="1" smtClean="0">
                <a:latin typeface="Consolas" pitchFamily="49" charset="0"/>
              </a:rPr>
              <a:t>C</a:t>
            </a:r>
            <a:r>
              <a:rPr lang="en-US" altLang="ja-JP" sz="2400" b="1" baseline="-25000" dirty="0" err="1" smtClean="0">
                <a:latin typeface="Consolas" pitchFamily="49" charset="0"/>
              </a:rPr>
              <a:t>e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=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e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lang="en-US" altLang="ja-JP" baseline="-25000" dirty="0" smtClean="0"/>
          </a:p>
          <a:p>
            <a:endParaRPr kumimoji="1" lang="ja-JP" altLang="en-US" dirty="0"/>
          </a:p>
        </p:txBody>
      </p:sp>
      <p:grpSp>
        <p:nvGrpSpPr>
          <p:cNvPr id="5" name="グループ化 19"/>
          <p:cNvGrpSpPr/>
          <p:nvPr/>
        </p:nvGrpSpPr>
        <p:grpSpPr>
          <a:xfrm>
            <a:off x="4224655" y="2261708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142844" y="3714752"/>
            <a:ext cx="88583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214810" y="371475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142844" y="2714620"/>
            <a:ext cx="87868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081515" y="2190270"/>
            <a:ext cx="4432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1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 {}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71472" y="207167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8001024" y="207167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sp>
        <p:nvSpPr>
          <p:cNvPr id="25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if n = 0 then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1</a:t>
            </a:r>
            <a:r>
              <a:rPr kumimoji="1" lang="en-US" altLang="ja-JP" sz="2400" b="1" dirty="0" smtClean="0">
                <a:latin typeface="Consolas" pitchFamily="49" charset="0"/>
              </a:rPr>
              <a:t/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else n * fact (n – 1) in fact 10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grpSp>
        <p:nvGrpSpPr>
          <p:cNvPr id="4" name="グループ化 14"/>
          <p:cNvGrpSpPr/>
          <p:nvPr/>
        </p:nvGrpSpPr>
        <p:grpSpPr>
          <a:xfrm>
            <a:off x="2251008" y="2904650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107868" y="2833212"/>
            <a:ext cx="88440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if… then… else…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                             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err="1" smtClean="0">
                <a:latin typeface="Consolas" pitchFamily="49" charset="0"/>
              </a:rPr>
              <a:t>C</a:t>
            </a:r>
            <a:r>
              <a:rPr lang="en-US" altLang="ja-JP" sz="2400" b="1" baseline="-25000" dirty="0" err="1" smtClean="0">
                <a:latin typeface="Consolas" pitchFamily="49" charset="0"/>
              </a:rPr>
              <a:t>e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=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e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lang="en-US" altLang="ja-JP" baseline="-25000" dirty="0" smtClean="0"/>
          </a:p>
          <a:p>
            <a:endParaRPr kumimoji="1" lang="ja-JP" altLang="en-US" dirty="0"/>
          </a:p>
        </p:txBody>
      </p:sp>
      <p:grpSp>
        <p:nvGrpSpPr>
          <p:cNvPr id="5" name="グループ化 19"/>
          <p:cNvGrpSpPr/>
          <p:nvPr/>
        </p:nvGrpSpPr>
        <p:grpSpPr>
          <a:xfrm>
            <a:off x="4475274" y="2261708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142844" y="3730283"/>
            <a:ext cx="88583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145108" y="3705999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142844" y="2714620"/>
            <a:ext cx="87868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260696" y="2190270"/>
            <a:ext cx="6526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n * fact (n – 1): 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e</a:t>
            </a:r>
            <a:r>
              <a:rPr lang="en-US" altLang="ja-JP" sz="2400" b="1" dirty="0" smtClean="0">
                <a:latin typeface="Consolas" pitchFamily="49" charset="0"/>
              </a:rPr>
              <a:t>, </a:t>
            </a:r>
            <a:r>
              <a:rPr lang="en-US" altLang="ja-JP" sz="2400" b="1" dirty="0" err="1" smtClean="0">
                <a:latin typeface="Consolas" pitchFamily="49" charset="0"/>
              </a:rPr>
              <a:t>C</a:t>
            </a:r>
            <a:r>
              <a:rPr lang="en-US" altLang="ja-JP" sz="2400" b="1" baseline="-25000" dirty="0" err="1" smtClean="0">
                <a:latin typeface="Consolas" pitchFamily="49" charset="0"/>
              </a:rPr>
              <a:t>e</a:t>
            </a:r>
            <a:endParaRPr kumimoji="1" lang="ja-JP" altLang="en-US" dirty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71472" y="207167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428728" y="2071678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sp>
        <p:nvSpPr>
          <p:cNvPr id="30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rec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if n = 0 then 1</a:t>
            </a:r>
            <a:b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</a:b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 else n * fact (n – 1)</a:t>
            </a:r>
            <a:r>
              <a:rPr kumimoji="1" lang="en-US" altLang="ja-JP" sz="2400" b="1" dirty="0" smtClean="0">
                <a:latin typeface="Consolas" pitchFamily="49" charset="0"/>
              </a:rPr>
              <a:t> in fact 10 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grpSp>
        <p:nvGrpSpPr>
          <p:cNvPr id="3" name="グループ化 14"/>
          <p:cNvGrpSpPr/>
          <p:nvPr/>
        </p:nvGrpSpPr>
        <p:grpSpPr>
          <a:xfrm>
            <a:off x="3000364" y="3214686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19"/>
          <p:cNvGrpSpPr/>
          <p:nvPr/>
        </p:nvGrpSpPr>
        <p:grpSpPr>
          <a:xfrm>
            <a:off x="2428860" y="2523176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857224" y="3991751"/>
            <a:ext cx="800105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214810" y="3967467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142844" y="2976088"/>
            <a:ext cx="87868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85720" y="2451738"/>
            <a:ext cx="4204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n : β, {}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47920" y="1951672"/>
            <a:ext cx="3552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 : β </a:t>
            </a:r>
            <a:r>
              <a:rPr lang="ja-JP" altLang="en-US" sz="2400" b="1" dirty="0" smtClean="0">
                <a:latin typeface="Consolas" pitchFamily="49" charset="0"/>
              </a:rPr>
              <a:t>∈ </a:t>
            </a:r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endParaRPr kumimoji="1" lang="ja-JP" altLang="en-US" dirty="0"/>
          </a:p>
        </p:txBody>
      </p:sp>
      <p:cxnSp>
        <p:nvCxnSpPr>
          <p:cNvPr id="25" name="直線コネクタ 24"/>
          <p:cNvCxnSpPr/>
          <p:nvPr/>
        </p:nvCxnSpPr>
        <p:spPr>
          <a:xfrm>
            <a:off x="214282" y="2404584"/>
            <a:ext cx="407196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if n = 0 then 1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else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n * fact (n – 1) </a:t>
            </a:r>
            <a:r>
              <a:rPr kumimoji="1" lang="en-US" altLang="ja-JP" sz="2400" b="1" dirty="0" smtClean="0">
                <a:latin typeface="Consolas" pitchFamily="49" charset="0"/>
              </a:rPr>
              <a:t>in fact 10</a:t>
            </a:r>
            <a:endParaRPr lang="en-US" altLang="ja-JP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57224" y="3143248"/>
            <a:ext cx="83343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n * fact (n – 1):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                         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C</a:t>
            </a:r>
            <a:r>
              <a:rPr lang="en-US" altLang="ja-JP" sz="2400" b="1" baseline="-25000" dirty="0" smtClean="0">
                <a:latin typeface="Consolas" pitchFamily="49" charset="0"/>
              </a:rPr>
              <a:t>r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r</a:t>
            </a:r>
            <a:r>
              <a:rPr lang="en-US" altLang="ja-JP" sz="2400" b="1" dirty="0" smtClean="0">
                <a:latin typeface="Consolas" pitchFamily="49" charset="0"/>
              </a:rPr>
              <a:t>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lang="ja-JP" altLang="en-US" sz="2400" dirty="0" smtClean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44696" y="2143116"/>
            <a:ext cx="45993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n:β,fact:α   fact (n – 1)</a:t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en-US" altLang="ja-JP" sz="2400" b="1" dirty="0" smtClean="0">
                <a:latin typeface="Consolas" pitchFamily="49" charset="0"/>
              </a:rPr>
              <a:t>                  : 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r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r </a:t>
            </a:r>
            <a:endParaRPr kumimoji="1" lang="ja-JP" altLang="en-US" dirty="0"/>
          </a:p>
        </p:txBody>
      </p:sp>
      <p:grpSp>
        <p:nvGrpSpPr>
          <p:cNvPr id="28" name="グループ化 19"/>
          <p:cNvGrpSpPr/>
          <p:nvPr/>
        </p:nvGrpSpPr>
        <p:grpSpPr>
          <a:xfrm>
            <a:off x="6544960" y="2214554"/>
            <a:ext cx="142876" cy="285752"/>
            <a:chOff x="1071538" y="4643446"/>
            <a:chExt cx="142876" cy="285752"/>
          </a:xfrm>
        </p:grpSpPr>
        <p:cxnSp>
          <p:nvCxnSpPr>
            <p:cNvPr id="29" name="直線コネクタ 28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grpSp>
        <p:nvGrpSpPr>
          <p:cNvPr id="5" name="グループ化 19"/>
          <p:cNvGrpSpPr/>
          <p:nvPr/>
        </p:nvGrpSpPr>
        <p:grpSpPr>
          <a:xfrm>
            <a:off x="2643174" y="3143248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571472" y="3596160"/>
            <a:ext cx="807249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429124" y="357187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142844" y="2928934"/>
            <a:ext cx="88583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00034" y="3071810"/>
            <a:ext cx="85779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fact (n – 1) : γ, C</a:t>
            </a:r>
            <a:r>
              <a:rPr lang="en-US" altLang="ja-JP" sz="2400" b="1" baseline="-25000" dirty="0" smtClean="0">
                <a:latin typeface="Consolas" pitchFamily="49" charset="0"/>
              </a:rPr>
              <a:t>c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C</a:t>
            </a:r>
            <a:r>
              <a:rPr lang="en-US" altLang="ja-JP" sz="2400" b="1" baseline="-25000" dirty="0" smtClean="0">
                <a:latin typeface="Consolas" pitchFamily="49" charset="0"/>
              </a:rPr>
              <a:t>a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c</a:t>
            </a:r>
            <a:r>
              <a:rPr lang="en-US" altLang="ja-JP" sz="2400" b="1" dirty="0" smtClean="0">
                <a:latin typeface="Consolas" pitchFamily="49" charset="0"/>
              </a:rPr>
              <a:t>=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a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en-US" altLang="ja-JP" sz="2400" b="1" baseline="-25000" dirty="0" smtClean="0">
                <a:latin typeface="Consolas" pitchFamily="49" charset="0"/>
              </a:rPr>
              <a:t> 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1406" y="2404584"/>
            <a:ext cx="45448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fact : 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c</a:t>
            </a:r>
            <a:r>
              <a:rPr lang="en-US" altLang="ja-JP" sz="2400" b="1" dirty="0" err="1" smtClean="0">
                <a:latin typeface="Consolas" pitchFamily="49" charset="0"/>
              </a:rPr>
              <a:t>,C</a:t>
            </a:r>
            <a:r>
              <a:rPr lang="en-US" altLang="ja-JP" sz="2400" b="1" baseline="-25000" dirty="0" err="1" smtClean="0">
                <a:latin typeface="Consolas" pitchFamily="49" charset="0"/>
              </a:rPr>
              <a:t>c</a:t>
            </a:r>
            <a:endParaRPr kumimoji="1" lang="ja-JP" altLang="en-US" baseline="-25000" dirty="0"/>
          </a:p>
        </p:txBody>
      </p:sp>
      <p:grpSp>
        <p:nvGrpSpPr>
          <p:cNvPr id="31" name="グループ化 19"/>
          <p:cNvGrpSpPr/>
          <p:nvPr/>
        </p:nvGrpSpPr>
        <p:grpSpPr>
          <a:xfrm>
            <a:off x="2285984" y="2500306"/>
            <a:ext cx="142876" cy="285752"/>
            <a:chOff x="1071538" y="4643446"/>
            <a:chExt cx="142876" cy="285752"/>
          </a:xfrm>
        </p:grpSpPr>
        <p:cxnSp>
          <p:nvCxnSpPr>
            <p:cNvPr id="32" name="直線コネクタ 31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テキスト ボックス 38"/>
          <p:cNvSpPr txBox="1"/>
          <p:nvPr/>
        </p:nvSpPr>
        <p:spPr>
          <a:xfrm>
            <a:off x="4881327" y="2395831"/>
            <a:ext cx="4262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n:β,fact:α   n-1 : 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a</a:t>
            </a:r>
            <a:r>
              <a:rPr lang="en-US" altLang="ja-JP" sz="2400" b="1" dirty="0" err="1" smtClean="0">
                <a:latin typeface="Consolas" pitchFamily="49" charset="0"/>
              </a:rPr>
              <a:t>,C</a:t>
            </a:r>
            <a:r>
              <a:rPr lang="en-US" altLang="ja-JP" sz="2400" b="1" baseline="-25000" dirty="0" err="1" smtClean="0">
                <a:latin typeface="Consolas" pitchFamily="49" charset="0"/>
              </a:rPr>
              <a:t>a</a:t>
            </a:r>
            <a:endParaRPr kumimoji="1" lang="ja-JP" altLang="en-US" baseline="-25000" dirty="0"/>
          </a:p>
        </p:txBody>
      </p:sp>
      <p:grpSp>
        <p:nvGrpSpPr>
          <p:cNvPr id="40" name="グループ化 19"/>
          <p:cNvGrpSpPr/>
          <p:nvPr/>
        </p:nvGrpSpPr>
        <p:grpSpPr>
          <a:xfrm>
            <a:off x="6894748" y="2467269"/>
            <a:ext cx="142876" cy="285752"/>
            <a:chOff x="1071538" y="4643446"/>
            <a:chExt cx="142876" cy="285752"/>
          </a:xfrm>
        </p:grpSpPr>
        <p:cxnSp>
          <p:nvCxnSpPr>
            <p:cNvPr id="41" name="直線コネクタ 4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if n = 0 then 1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else n *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fact (n – 1) </a:t>
            </a:r>
            <a:r>
              <a:rPr kumimoji="1" lang="en-US" altLang="ja-JP" sz="2400" b="1" dirty="0" smtClean="0">
                <a:latin typeface="Consolas" pitchFamily="49" charset="0"/>
              </a:rPr>
              <a:t>in fact 10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grpSp>
        <p:nvGrpSpPr>
          <p:cNvPr id="4" name="グループ化 19"/>
          <p:cNvGrpSpPr/>
          <p:nvPr/>
        </p:nvGrpSpPr>
        <p:grpSpPr>
          <a:xfrm>
            <a:off x="2643174" y="3429000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571472" y="3881912"/>
            <a:ext cx="807249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429124" y="3857628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142844" y="3214686"/>
            <a:ext cx="88583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00034" y="3357562"/>
            <a:ext cx="80409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fact (n – 1) : γ, C</a:t>
            </a:r>
            <a:r>
              <a:rPr lang="en-US" altLang="ja-JP" sz="2400" b="1" baseline="-25000" dirty="0" smtClean="0">
                <a:latin typeface="Consolas" pitchFamily="49" charset="0"/>
              </a:rPr>
              <a:t>a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a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en-US" altLang="ja-JP" sz="2400" b="1" baseline="-25000" dirty="0" smtClean="0">
                <a:latin typeface="Consolas" pitchFamily="49" charset="0"/>
              </a:rPr>
              <a:t> 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210814" y="2690336"/>
            <a:ext cx="44326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fact : α,{}</a:t>
            </a:r>
            <a:endParaRPr kumimoji="1" lang="ja-JP" altLang="en-US" baseline="-25000" dirty="0"/>
          </a:p>
        </p:txBody>
      </p:sp>
      <p:grpSp>
        <p:nvGrpSpPr>
          <p:cNvPr id="5" name="グループ化 19"/>
          <p:cNvGrpSpPr/>
          <p:nvPr/>
        </p:nvGrpSpPr>
        <p:grpSpPr>
          <a:xfrm>
            <a:off x="2285984" y="2786058"/>
            <a:ext cx="142876" cy="285752"/>
            <a:chOff x="1071538" y="4643446"/>
            <a:chExt cx="142876" cy="285752"/>
          </a:xfrm>
        </p:grpSpPr>
        <p:cxnSp>
          <p:nvCxnSpPr>
            <p:cNvPr id="32" name="直線コネクタ 31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テキスト ボックス 38"/>
          <p:cNvSpPr txBox="1"/>
          <p:nvPr/>
        </p:nvSpPr>
        <p:spPr>
          <a:xfrm>
            <a:off x="4881327" y="2681583"/>
            <a:ext cx="4262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n:β,fact:α   n-1 : </a:t>
            </a:r>
            <a:r>
              <a:rPr lang="en-US" altLang="ja-JP" sz="2400" b="1" dirty="0" err="1" smtClean="0">
                <a:latin typeface="Consolas" pitchFamily="49" charset="0"/>
              </a:rPr>
              <a:t>t</a:t>
            </a:r>
            <a:r>
              <a:rPr lang="en-US" altLang="ja-JP" sz="2400" b="1" baseline="-25000" dirty="0" err="1" smtClean="0">
                <a:latin typeface="Consolas" pitchFamily="49" charset="0"/>
              </a:rPr>
              <a:t>a</a:t>
            </a:r>
            <a:r>
              <a:rPr lang="en-US" altLang="ja-JP" sz="2400" b="1" dirty="0" err="1" smtClean="0">
                <a:latin typeface="Consolas" pitchFamily="49" charset="0"/>
              </a:rPr>
              <a:t>,C</a:t>
            </a:r>
            <a:r>
              <a:rPr lang="en-US" altLang="ja-JP" sz="2400" b="1" baseline="-25000" dirty="0" err="1" smtClean="0">
                <a:latin typeface="Consolas" pitchFamily="49" charset="0"/>
              </a:rPr>
              <a:t>a</a:t>
            </a:r>
            <a:endParaRPr kumimoji="1" lang="ja-JP" altLang="en-US" baseline="-25000" dirty="0"/>
          </a:p>
        </p:txBody>
      </p:sp>
      <p:grpSp>
        <p:nvGrpSpPr>
          <p:cNvPr id="6" name="グループ化 19"/>
          <p:cNvGrpSpPr/>
          <p:nvPr/>
        </p:nvGrpSpPr>
        <p:grpSpPr>
          <a:xfrm>
            <a:off x="6894748" y="2753021"/>
            <a:ext cx="142876" cy="285752"/>
            <a:chOff x="1071538" y="4643446"/>
            <a:chExt cx="142876" cy="285752"/>
          </a:xfrm>
        </p:grpSpPr>
        <p:cxnSp>
          <p:nvCxnSpPr>
            <p:cNvPr id="41" name="直線コネクタ 4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366793" y="2110079"/>
            <a:ext cx="4062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fact : α </a:t>
            </a:r>
            <a:r>
              <a:rPr lang="ja-JP" altLang="en-US" sz="2400" b="1" dirty="0" smtClean="0">
                <a:latin typeface="Consolas" pitchFamily="49" charset="0"/>
              </a:rPr>
              <a:t>∈ </a:t>
            </a:r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endParaRPr kumimoji="1" lang="ja-JP" altLang="en-US" dirty="0"/>
          </a:p>
        </p:txBody>
      </p:sp>
      <p:cxnSp>
        <p:nvCxnSpPr>
          <p:cNvPr id="23" name="直線コネクタ 22"/>
          <p:cNvCxnSpPr/>
          <p:nvPr/>
        </p:nvCxnSpPr>
        <p:spPr>
          <a:xfrm>
            <a:off x="214282" y="2643182"/>
            <a:ext cx="435771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if n = 0 then 1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else n *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fact</a:t>
            </a:r>
            <a:r>
              <a:rPr kumimoji="1" lang="en-US" altLang="ja-JP" sz="2400" b="1" dirty="0" smtClean="0">
                <a:latin typeface="Consolas" pitchFamily="49" charset="0"/>
              </a:rPr>
              <a:t> (n – 1) in fact 10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286248" y="378619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1104072" y="3824591"/>
            <a:ext cx="578647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1071538" y="3300241"/>
            <a:ext cx="80826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n - 1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kumimoji="1" lang="ja-JP" altLang="en-US" dirty="0"/>
          </a:p>
        </p:txBody>
      </p:sp>
      <p:grpSp>
        <p:nvGrpSpPr>
          <p:cNvPr id="5" name="グループ化 19"/>
          <p:cNvGrpSpPr/>
          <p:nvPr/>
        </p:nvGrpSpPr>
        <p:grpSpPr>
          <a:xfrm>
            <a:off x="3286116" y="3395963"/>
            <a:ext cx="142876" cy="285752"/>
            <a:chOff x="1071538" y="4643446"/>
            <a:chExt cx="142876" cy="285752"/>
          </a:xfrm>
        </p:grpSpPr>
        <p:cxnSp>
          <p:nvCxnSpPr>
            <p:cNvPr id="32" name="直線コネクタ 31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直線コネクタ 34"/>
          <p:cNvCxnSpPr/>
          <p:nvPr/>
        </p:nvCxnSpPr>
        <p:spPr>
          <a:xfrm>
            <a:off x="428596" y="3238970"/>
            <a:ext cx="850112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384356" y="2753021"/>
            <a:ext cx="3922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n : β,{}</a:t>
            </a:r>
            <a:endParaRPr kumimoji="1" lang="ja-JP" altLang="en-US" baseline="-25000" dirty="0"/>
          </a:p>
        </p:txBody>
      </p:sp>
      <p:grpSp>
        <p:nvGrpSpPr>
          <p:cNvPr id="29" name="グループ化 19"/>
          <p:cNvGrpSpPr/>
          <p:nvPr/>
        </p:nvGrpSpPr>
        <p:grpSpPr>
          <a:xfrm>
            <a:off x="2571736" y="2857496"/>
            <a:ext cx="142876" cy="285752"/>
            <a:chOff x="1071538" y="4643446"/>
            <a:chExt cx="142876" cy="285752"/>
          </a:xfrm>
        </p:grpSpPr>
        <p:cxnSp>
          <p:nvCxnSpPr>
            <p:cNvPr id="31" name="直線コネクタ 3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コネクタ 35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テキスト ボックス 36"/>
          <p:cNvSpPr txBox="1"/>
          <p:nvPr/>
        </p:nvSpPr>
        <p:spPr>
          <a:xfrm>
            <a:off x="4649659" y="2753021"/>
            <a:ext cx="42627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1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,{}</a:t>
            </a:r>
            <a:endParaRPr kumimoji="1" lang="ja-JP" altLang="en-US" baseline="-25000" dirty="0"/>
          </a:p>
        </p:txBody>
      </p:sp>
      <p:grpSp>
        <p:nvGrpSpPr>
          <p:cNvPr id="39" name="グループ化 19"/>
          <p:cNvGrpSpPr/>
          <p:nvPr/>
        </p:nvGrpSpPr>
        <p:grpSpPr>
          <a:xfrm>
            <a:off x="6837039" y="2857496"/>
            <a:ext cx="142876" cy="285752"/>
            <a:chOff x="1071538" y="4643446"/>
            <a:chExt cx="142876" cy="285752"/>
          </a:xfrm>
        </p:grpSpPr>
        <p:cxnSp>
          <p:nvCxnSpPr>
            <p:cNvPr id="40" name="直線コネクタ 39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線コネクタ 40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テキスト ボックス 42"/>
          <p:cNvSpPr txBox="1"/>
          <p:nvPr/>
        </p:nvSpPr>
        <p:spPr>
          <a:xfrm>
            <a:off x="571472" y="2285992"/>
            <a:ext cx="35525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 : β </a:t>
            </a:r>
            <a:r>
              <a:rPr lang="ja-JP" altLang="en-US" sz="2400" b="1" dirty="0" smtClean="0">
                <a:latin typeface="Consolas" pitchFamily="49" charset="0"/>
              </a:rPr>
              <a:t>∈ </a:t>
            </a:r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endParaRPr kumimoji="1" lang="ja-JP" altLang="en-US" dirty="0"/>
          </a:p>
        </p:txBody>
      </p:sp>
      <p:cxnSp>
        <p:nvCxnSpPr>
          <p:cNvPr id="44" name="直線コネクタ 43"/>
          <p:cNvCxnSpPr/>
          <p:nvPr/>
        </p:nvCxnSpPr>
        <p:spPr>
          <a:xfrm>
            <a:off x="500034" y="2714620"/>
            <a:ext cx="371477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if n = 0 then 1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else n * fact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(n – 1) </a:t>
            </a:r>
            <a:r>
              <a:rPr kumimoji="1" lang="en-US" altLang="ja-JP" sz="2400" b="1" dirty="0" smtClean="0">
                <a:latin typeface="Consolas" pitchFamily="49" charset="0"/>
              </a:rPr>
              <a:t>in fact 10</a:t>
            </a:r>
            <a:endParaRPr lang="en-US" altLang="ja-JP" dirty="0"/>
          </a:p>
        </p:txBody>
      </p:sp>
      <p:cxnSp>
        <p:nvCxnSpPr>
          <p:cNvPr id="23" name="直線コネクタ 22"/>
          <p:cNvCxnSpPr/>
          <p:nvPr/>
        </p:nvCxnSpPr>
        <p:spPr>
          <a:xfrm>
            <a:off x="6929454" y="3429000"/>
            <a:ext cx="1857388" cy="2857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grpSp>
        <p:nvGrpSpPr>
          <p:cNvPr id="4" name="グループ化 19"/>
          <p:cNvGrpSpPr/>
          <p:nvPr/>
        </p:nvGrpSpPr>
        <p:grpSpPr>
          <a:xfrm>
            <a:off x="2643174" y="3000372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571472" y="3453284"/>
            <a:ext cx="828680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429124" y="342900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142844" y="2786058"/>
            <a:ext cx="88583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500034" y="2928934"/>
            <a:ext cx="87238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fact (n – 1) : γ,{β=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en-US" altLang="ja-JP" sz="2400" b="1" baseline="-25000" dirty="0" smtClean="0">
                <a:latin typeface="Consolas" pitchFamily="49" charset="0"/>
              </a:rPr>
              <a:t> </a:t>
            </a:r>
            <a:endParaRPr kumimoji="1" lang="ja-JP" altLang="en-US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1406" y="2261708"/>
            <a:ext cx="3922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n:β,fact:α  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,{}</a:t>
            </a:r>
            <a:endParaRPr kumimoji="1" lang="ja-JP" altLang="en-US" baseline="-25000" dirty="0"/>
          </a:p>
        </p:txBody>
      </p:sp>
      <p:grpSp>
        <p:nvGrpSpPr>
          <p:cNvPr id="5" name="グループ化 19"/>
          <p:cNvGrpSpPr/>
          <p:nvPr/>
        </p:nvGrpSpPr>
        <p:grpSpPr>
          <a:xfrm>
            <a:off x="2000232" y="2357430"/>
            <a:ext cx="142876" cy="285752"/>
            <a:chOff x="1071538" y="4643446"/>
            <a:chExt cx="142876" cy="285752"/>
          </a:xfrm>
        </p:grpSpPr>
        <p:cxnSp>
          <p:nvCxnSpPr>
            <p:cNvPr id="32" name="直線コネクタ 31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線コネクタ 32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テキスト ボックス 38"/>
          <p:cNvSpPr txBox="1"/>
          <p:nvPr/>
        </p:nvSpPr>
        <p:spPr>
          <a:xfrm>
            <a:off x="4273091" y="2252955"/>
            <a:ext cx="49423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n:β,fact:α   n-1:int,{β=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kumimoji="1" lang="ja-JP" altLang="en-US" baseline="-25000" dirty="0"/>
          </a:p>
        </p:txBody>
      </p:sp>
      <p:grpSp>
        <p:nvGrpSpPr>
          <p:cNvPr id="6" name="グループ化 19"/>
          <p:cNvGrpSpPr/>
          <p:nvPr/>
        </p:nvGrpSpPr>
        <p:grpSpPr>
          <a:xfrm>
            <a:off x="6286512" y="2324393"/>
            <a:ext cx="142876" cy="285752"/>
            <a:chOff x="1071538" y="4643446"/>
            <a:chExt cx="142876" cy="285752"/>
          </a:xfrm>
        </p:grpSpPr>
        <p:cxnSp>
          <p:nvCxnSpPr>
            <p:cNvPr id="41" name="直線コネクタ 4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線コネクタ 4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if n = 0 then 1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else n *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fact (n – 1) </a:t>
            </a:r>
            <a:r>
              <a:rPr kumimoji="1" lang="en-US" altLang="ja-JP" sz="2400" b="1" dirty="0" smtClean="0">
                <a:latin typeface="Consolas" pitchFamily="49" charset="0"/>
              </a:rPr>
              <a:t>in fact 10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今回の内容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857224" y="1600200"/>
            <a:ext cx="7429552" cy="4525963"/>
          </a:xfrm>
        </p:spPr>
        <p:txBody>
          <a:bodyPr/>
          <a:lstStyle/>
          <a:p>
            <a:r>
              <a:rPr lang="ja-JP" altLang="en-US" dirty="0" smtClean="0"/>
              <a:t>型推論 </a:t>
            </a:r>
            <a:r>
              <a:rPr lang="en-US" altLang="ja-JP" dirty="0" smtClean="0"/>
              <a:t>(</a:t>
            </a:r>
            <a:r>
              <a:rPr lang="ja-JP" altLang="en-US" dirty="0" smtClean="0"/>
              <a:t>型システム</a:t>
            </a:r>
            <a:r>
              <a:rPr lang="en-US" altLang="ja-JP" dirty="0" smtClean="0"/>
              <a:t>)</a:t>
            </a:r>
          </a:p>
          <a:p>
            <a:r>
              <a:rPr lang="en-US" altLang="ja-JP" dirty="0" smtClean="0"/>
              <a:t>Unification</a:t>
            </a:r>
          </a:p>
          <a:p>
            <a:r>
              <a:rPr lang="ja-JP" altLang="en-US" dirty="0"/>
              <a:t>多相型の</a:t>
            </a:r>
            <a:r>
              <a:rPr lang="ja-JP" altLang="en-US" dirty="0" smtClean="0"/>
              <a:t>扱い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grpSp>
        <p:nvGrpSpPr>
          <p:cNvPr id="3" name="グループ化 14"/>
          <p:cNvGrpSpPr/>
          <p:nvPr/>
        </p:nvGrpSpPr>
        <p:grpSpPr>
          <a:xfrm>
            <a:off x="3000364" y="3214686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グループ化 19"/>
          <p:cNvGrpSpPr/>
          <p:nvPr/>
        </p:nvGrpSpPr>
        <p:grpSpPr>
          <a:xfrm>
            <a:off x="2285984" y="2523176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857224" y="3991751"/>
            <a:ext cx="800105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214810" y="3967467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142844" y="2976088"/>
            <a:ext cx="87868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142844" y="2451738"/>
            <a:ext cx="4204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n : β, {}</a:t>
            </a:r>
            <a:endParaRPr kumimoji="1" lang="ja-JP" altLang="en-US" dirty="0"/>
          </a:p>
        </p:txBody>
      </p:sp>
      <p:sp>
        <p:nvSpPr>
          <p:cNvPr id="30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if n = 0 then 1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else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n * fact (n – 1) </a:t>
            </a:r>
            <a:r>
              <a:rPr kumimoji="1" lang="en-US" altLang="ja-JP" sz="2400" b="1" dirty="0" smtClean="0">
                <a:latin typeface="Consolas" pitchFamily="49" charset="0"/>
              </a:rPr>
              <a:t>in fact 10</a:t>
            </a:r>
            <a:endParaRPr lang="en-US" altLang="ja-JP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57224" y="3143248"/>
            <a:ext cx="835356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n * fact (n – 1):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                  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{γ=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lang="ja-JP" altLang="en-US" sz="2400" dirty="0" smtClean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44696" y="2143116"/>
            <a:ext cx="48157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n:β,fact:α   fact (n – 1)</a:t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en-US" altLang="ja-JP" sz="2400" b="1" dirty="0" smtClean="0">
                <a:latin typeface="Consolas" pitchFamily="49" charset="0"/>
              </a:rPr>
              <a:t>   : γ,{β=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en-US" altLang="ja-JP" sz="2400" b="1" baseline="-25000" dirty="0" smtClean="0">
                <a:latin typeface="Consolas" pitchFamily="49" charset="0"/>
              </a:rPr>
              <a:t> </a:t>
            </a:r>
            <a:endParaRPr kumimoji="1" lang="ja-JP" altLang="en-US" dirty="0"/>
          </a:p>
        </p:txBody>
      </p:sp>
      <p:grpSp>
        <p:nvGrpSpPr>
          <p:cNvPr id="5" name="グループ化 19"/>
          <p:cNvGrpSpPr/>
          <p:nvPr/>
        </p:nvGrpSpPr>
        <p:grpSpPr>
          <a:xfrm>
            <a:off x="6544960" y="2214554"/>
            <a:ext cx="142876" cy="285752"/>
            <a:chOff x="1071538" y="4643446"/>
            <a:chExt cx="142876" cy="285752"/>
          </a:xfrm>
        </p:grpSpPr>
        <p:cxnSp>
          <p:nvCxnSpPr>
            <p:cNvPr id="29" name="直線コネクタ 28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grpSp>
        <p:nvGrpSpPr>
          <p:cNvPr id="4" name="グループ化 14"/>
          <p:cNvGrpSpPr/>
          <p:nvPr/>
        </p:nvGrpSpPr>
        <p:grpSpPr>
          <a:xfrm>
            <a:off x="2251008" y="3214686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107868" y="3143248"/>
            <a:ext cx="92304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if… then… else…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           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{γ=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lang="en-US" altLang="ja-JP" baseline="-25000" dirty="0" smtClean="0"/>
          </a:p>
        </p:txBody>
      </p:sp>
      <p:grpSp>
        <p:nvGrpSpPr>
          <p:cNvPr id="5" name="グループ化 19"/>
          <p:cNvGrpSpPr/>
          <p:nvPr/>
        </p:nvGrpSpPr>
        <p:grpSpPr>
          <a:xfrm>
            <a:off x="4832047" y="2238838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142844" y="4024788"/>
            <a:ext cx="88583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145108" y="3991751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142844" y="3024656"/>
            <a:ext cx="878687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2643174" y="2167400"/>
            <a:ext cx="654217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n * fact (n – 1)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        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{γ=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lang="ja-JP" altLang="en-US" sz="2400" dirty="0" smtClean="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71472" y="238171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1643042" y="2381714"/>
            <a:ext cx="4286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sp>
        <p:nvSpPr>
          <p:cNvPr id="25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if n = 0 then 1</a:t>
            </a:r>
            <a:b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</a:b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 else n * fact (n – 1) </a:t>
            </a:r>
            <a:r>
              <a:rPr kumimoji="1" lang="en-US" altLang="ja-JP" sz="2400" b="1" dirty="0" smtClean="0">
                <a:latin typeface="Consolas" pitchFamily="49" charset="0"/>
              </a:rPr>
              <a:t>in fact 10</a:t>
            </a:r>
            <a:endParaRPr lang="en-US" altLang="ja-JP" dirty="0"/>
          </a:p>
        </p:txBody>
      </p:sp>
      <p:cxnSp>
        <p:nvCxnSpPr>
          <p:cNvPr id="30" name="直線コネクタ 29"/>
          <p:cNvCxnSpPr/>
          <p:nvPr/>
        </p:nvCxnSpPr>
        <p:spPr>
          <a:xfrm>
            <a:off x="7072330" y="3643314"/>
            <a:ext cx="1857388" cy="285752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071670" y="3000372"/>
            <a:ext cx="65722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fun n -&gt; … : </a:t>
            </a:r>
            <a:r>
              <a:rPr lang="en-US" altLang="ja-JP" sz="2400" b="1" dirty="0" err="1" smtClean="0">
                <a:latin typeface="Consolas" pitchFamily="49" charset="0"/>
              </a:rPr>
              <a:t>β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int</a:t>
            </a:r>
            <a:r>
              <a:rPr lang="en-US" altLang="ja-JP" sz="2400" b="1" dirty="0" smtClean="0">
                <a:latin typeface="Consolas" pitchFamily="49" charset="0"/>
              </a:rPr>
              <a:t>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        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{γ=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lang="en-US" altLang="ja-JP" sz="2400" baseline="-25000" dirty="0" smtClean="0"/>
          </a:p>
        </p:txBody>
      </p:sp>
      <p:grpSp>
        <p:nvGrpSpPr>
          <p:cNvPr id="4" name="グループ化 14"/>
          <p:cNvGrpSpPr/>
          <p:nvPr/>
        </p:nvGrpSpPr>
        <p:grpSpPr>
          <a:xfrm>
            <a:off x="2285984" y="2000240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グループ化 19"/>
          <p:cNvGrpSpPr/>
          <p:nvPr/>
        </p:nvGrpSpPr>
        <p:grpSpPr>
          <a:xfrm>
            <a:off x="3286116" y="3071810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142844" y="2906064"/>
            <a:ext cx="885831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2000232" y="3857628"/>
            <a:ext cx="635798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500562" y="392906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07868" y="1955061"/>
            <a:ext cx="94307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n:β,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if… then… else…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                       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{γ=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lang="en-US" altLang="ja-JP" baseline="-25000" dirty="0" smtClean="0"/>
          </a:p>
        </p:txBody>
      </p:sp>
      <p:sp>
        <p:nvSpPr>
          <p:cNvPr id="19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n =</a:t>
            </a:r>
            <a:b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</a:b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 if n = 0 then 1</a:t>
            </a:r>
            <a:b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</a:b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  else n * fact (n – 1)</a:t>
            </a:r>
            <a:r>
              <a:rPr kumimoji="1" lang="en-US" altLang="ja-JP" sz="2400" b="1" dirty="0" smtClean="0">
                <a:latin typeface="Consolas" pitchFamily="49" charset="0"/>
              </a:rPr>
              <a:t> in fact 10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85786" y="3143248"/>
            <a:ext cx="8572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let </a:t>
            </a:r>
            <a:r>
              <a:rPr lang="en-US" altLang="ja-JP" sz="2400" b="1" dirty="0" err="1" smtClean="0">
                <a:latin typeface="Consolas" pitchFamily="49" charset="0"/>
              </a:rPr>
              <a:t>rec</a:t>
            </a:r>
            <a:r>
              <a:rPr lang="en-US" altLang="ja-JP" sz="2400" b="1" dirty="0" smtClean="0">
                <a:latin typeface="Consolas" pitchFamily="49" charset="0"/>
              </a:rPr>
              <a:t> fact n = … in … : t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en-US" altLang="ja-JP" sz="2400" b="1" dirty="0" smtClean="0">
                <a:latin typeface="Consolas" pitchFamily="49" charset="0"/>
              </a:rPr>
              <a:t>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   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{γ=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C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</a:t>
            </a:r>
            <a:r>
              <a:rPr lang="en-US" altLang="ja-JP" sz="2400" b="1" dirty="0" err="1" smtClean="0">
                <a:latin typeface="Consolas" pitchFamily="49" charset="0"/>
              </a:rPr>
              <a:t>β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int</a:t>
            </a:r>
            <a:r>
              <a:rPr lang="en-US" altLang="ja-JP" sz="2400" b="1" dirty="0" smtClean="0">
                <a:latin typeface="Consolas" pitchFamily="49" charset="0"/>
              </a:rPr>
              <a:t>=α}</a:t>
            </a:r>
            <a:endParaRPr kumimoji="1" lang="ja-JP" altLang="en-US" dirty="0"/>
          </a:p>
        </p:txBody>
      </p:sp>
      <p:grpSp>
        <p:nvGrpSpPr>
          <p:cNvPr id="5" name="グループ化 12"/>
          <p:cNvGrpSpPr/>
          <p:nvPr/>
        </p:nvGrpSpPr>
        <p:grpSpPr>
          <a:xfrm>
            <a:off x="642910" y="3214686"/>
            <a:ext cx="142876" cy="285752"/>
            <a:chOff x="1071538" y="4643446"/>
            <a:chExt cx="142876" cy="285752"/>
          </a:xfrm>
        </p:grpSpPr>
        <p:cxnSp>
          <p:nvCxnSpPr>
            <p:cNvPr id="6" name="直線コネクタ 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グループ化 14"/>
          <p:cNvGrpSpPr/>
          <p:nvPr/>
        </p:nvGrpSpPr>
        <p:grpSpPr>
          <a:xfrm>
            <a:off x="7072330" y="2426893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5829398" y="2331171"/>
            <a:ext cx="3127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… : t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endParaRPr kumimoji="1" lang="ja-JP" altLang="en-US" dirty="0"/>
          </a:p>
        </p:txBody>
      </p:sp>
      <p:grpSp>
        <p:nvGrpSpPr>
          <p:cNvPr id="9" name="グループ化 19"/>
          <p:cNvGrpSpPr/>
          <p:nvPr/>
        </p:nvGrpSpPr>
        <p:grpSpPr>
          <a:xfrm>
            <a:off x="1214414" y="2000240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214282" y="2951243"/>
            <a:ext cx="87154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0" y="1928802"/>
            <a:ext cx="6215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fun n -&gt; … : </a:t>
            </a:r>
            <a:r>
              <a:rPr lang="en-US" altLang="ja-JP" sz="2400" b="1" dirty="0" err="1" smtClean="0">
                <a:latin typeface="Consolas" pitchFamily="49" charset="0"/>
              </a:rPr>
              <a:t>β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int</a:t>
            </a:r>
            <a:r>
              <a:rPr lang="en-US" altLang="ja-JP" sz="2400" b="1" dirty="0" smtClean="0">
                <a:latin typeface="Consolas" pitchFamily="49" charset="0"/>
              </a:rPr>
              <a:t>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   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{γ=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lang="en-US" altLang="ja-JP" sz="2400" baseline="-25000" dirty="0" smtClean="0"/>
          </a:p>
        </p:txBody>
      </p:sp>
      <p:sp>
        <p:nvSpPr>
          <p:cNvPr id="2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kumimoji="1" lang="en-US" altLang="ja-JP" sz="2400" b="1" dirty="0" smtClean="0">
                <a:latin typeface="Consolas" pitchFamily="49" charset="0"/>
              </a:rPr>
              <a:t/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if n = 0 then 1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else n * fact (n – 1)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kumimoji="1" lang="en-US" altLang="ja-JP" sz="2400" b="1" dirty="0" smtClean="0">
                <a:latin typeface="Consolas" pitchFamily="49" charset="0"/>
              </a:rPr>
              <a:t> fact 10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grpSp>
        <p:nvGrpSpPr>
          <p:cNvPr id="7" name="グループ化 14"/>
          <p:cNvGrpSpPr/>
          <p:nvPr/>
        </p:nvGrpSpPr>
        <p:grpSpPr>
          <a:xfrm>
            <a:off x="3243164" y="3205933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2000232" y="3110211"/>
            <a:ext cx="55835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fact 10 : δ, 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δ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}</a:t>
            </a:r>
            <a:endParaRPr kumimoji="1" lang="ja-JP" altLang="en-US" dirty="0"/>
          </a:p>
        </p:txBody>
      </p:sp>
      <p:grpSp>
        <p:nvGrpSpPr>
          <p:cNvPr id="9" name="グループ化 19"/>
          <p:cNvGrpSpPr/>
          <p:nvPr/>
        </p:nvGrpSpPr>
        <p:grpSpPr>
          <a:xfrm>
            <a:off x="6215074" y="2604781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214282" y="3010539"/>
            <a:ext cx="87154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357158" y="2500306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fact : α, {}</a:t>
            </a:r>
            <a:endParaRPr lang="en-US" altLang="ja-JP" sz="2400" baseline="-25000" dirty="0" smtClean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786182" y="3643314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dirty="0"/>
          </a:p>
        </p:txBody>
      </p:sp>
      <p:cxnSp>
        <p:nvCxnSpPr>
          <p:cNvPr id="23" name="直線コネクタ 22"/>
          <p:cNvCxnSpPr/>
          <p:nvPr/>
        </p:nvCxnSpPr>
        <p:spPr>
          <a:xfrm>
            <a:off x="1928794" y="3571876"/>
            <a:ext cx="557216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5000628" y="2500306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10 : 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, {}</a:t>
            </a:r>
            <a:endParaRPr lang="en-US" altLang="ja-JP" sz="2400" baseline="-25000" dirty="0" smtClean="0"/>
          </a:p>
        </p:txBody>
      </p:sp>
      <p:cxnSp>
        <p:nvCxnSpPr>
          <p:cNvPr id="28" name="直線コネクタ 27"/>
          <p:cNvCxnSpPr/>
          <p:nvPr/>
        </p:nvCxnSpPr>
        <p:spPr>
          <a:xfrm>
            <a:off x="357158" y="2461905"/>
            <a:ext cx="35719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グループ化 19"/>
          <p:cNvGrpSpPr/>
          <p:nvPr/>
        </p:nvGrpSpPr>
        <p:grpSpPr>
          <a:xfrm>
            <a:off x="1571604" y="2604781"/>
            <a:ext cx="142876" cy="285752"/>
            <a:chOff x="1071538" y="4643446"/>
            <a:chExt cx="142876" cy="285752"/>
          </a:xfrm>
        </p:grpSpPr>
        <p:cxnSp>
          <p:nvCxnSpPr>
            <p:cNvPr id="31" name="直線コネクタ 3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コネクタ 3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テキスト ボックス 32"/>
          <p:cNvSpPr txBox="1"/>
          <p:nvPr/>
        </p:nvSpPr>
        <p:spPr>
          <a:xfrm>
            <a:off x="500034" y="2000240"/>
            <a:ext cx="32127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fact : α </a:t>
            </a:r>
            <a:r>
              <a:rPr lang="ja-JP" altLang="en-US" sz="2400" b="1" dirty="0" smtClean="0">
                <a:latin typeface="Consolas" pitchFamily="49" charset="0"/>
              </a:rPr>
              <a:t>∈ </a:t>
            </a:r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endParaRPr kumimoji="1" lang="ja-JP" altLang="en-US" dirty="0"/>
          </a:p>
        </p:txBody>
      </p:sp>
      <p:sp>
        <p:nvSpPr>
          <p:cNvPr id="26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kumimoji="1" lang="en-US" altLang="ja-JP" sz="2400" b="1" dirty="0" err="1" smtClean="0">
                <a:latin typeface="Consolas" pitchFamily="49" charset="0"/>
              </a:rPr>
              <a:t>rec</a:t>
            </a:r>
            <a:r>
              <a:rPr kumimoji="1" lang="en-US" altLang="ja-JP" sz="2400" b="1" dirty="0" smtClean="0">
                <a:latin typeface="Consolas" pitchFamily="49" charset="0"/>
              </a:rPr>
              <a:t> fact n =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if n = 0 then 1</a:t>
            </a:r>
            <a:br>
              <a:rPr kumimoji="1" lang="en-US" altLang="ja-JP" sz="2400" b="1" dirty="0" smtClean="0">
                <a:latin typeface="Consolas" pitchFamily="49" charset="0"/>
              </a:rPr>
            </a:br>
            <a:r>
              <a:rPr kumimoji="1" lang="en-US" altLang="ja-JP" sz="2400" b="1" dirty="0" smtClean="0">
                <a:latin typeface="Consolas" pitchFamily="49" charset="0"/>
              </a:rPr>
              <a:t>  else n * fact (n – 1) in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fact 10</a:t>
            </a:r>
            <a:endParaRPr lang="en-US" altLang="ja-JP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型推論の例</a:t>
            </a:r>
            <a:r>
              <a:rPr kumimoji="1" lang="en-US" altLang="ja-JP" dirty="0" smtClean="0"/>
              <a:t>: </a:t>
            </a:r>
            <a:r>
              <a:rPr lang="ja-JP" altLang="en-US" dirty="0" smtClean="0"/>
              <a:t>制約の生成まで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85720" y="3286124"/>
            <a:ext cx="90011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let </a:t>
            </a:r>
            <a:r>
              <a:rPr lang="en-US" altLang="ja-JP" sz="2400" b="1" dirty="0" err="1" smtClean="0">
                <a:latin typeface="Consolas" pitchFamily="49" charset="0"/>
              </a:rPr>
              <a:t>rec</a:t>
            </a:r>
            <a:r>
              <a:rPr lang="en-US" altLang="ja-JP" sz="2400" b="1" dirty="0" smtClean="0">
                <a:latin typeface="Consolas" pitchFamily="49" charset="0"/>
              </a:rPr>
              <a:t> fact n = … in … : δ,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{γ=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δ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</a:t>
            </a:r>
            <a:r>
              <a:rPr lang="en-US" altLang="ja-JP" sz="2400" b="1" dirty="0" err="1" smtClean="0">
                <a:latin typeface="Consolas" pitchFamily="49" charset="0"/>
              </a:rPr>
              <a:t>β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int</a:t>
            </a:r>
            <a:r>
              <a:rPr lang="en-US" altLang="ja-JP" sz="2400" b="1" dirty="0" smtClean="0">
                <a:latin typeface="Consolas" pitchFamily="49" charset="0"/>
              </a:rPr>
              <a:t>=α}</a:t>
            </a:r>
            <a:endParaRPr kumimoji="1" lang="ja-JP" altLang="en-US" dirty="0"/>
          </a:p>
        </p:txBody>
      </p:sp>
      <p:grpSp>
        <p:nvGrpSpPr>
          <p:cNvPr id="5" name="グループ化 12"/>
          <p:cNvGrpSpPr/>
          <p:nvPr/>
        </p:nvGrpSpPr>
        <p:grpSpPr>
          <a:xfrm>
            <a:off x="214282" y="3357562"/>
            <a:ext cx="142876" cy="285752"/>
            <a:chOff x="1071538" y="4643446"/>
            <a:chExt cx="142876" cy="285752"/>
          </a:xfrm>
        </p:grpSpPr>
        <p:cxnSp>
          <p:nvCxnSpPr>
            <p:cNvPr id="6" name="直線コネクタ 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線コネクタ 7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グループ化 14"/>
          <p:cNvGrpSpPr/>
          <p:nvPr/>
        </p:nvGrpSpPr>
        <p:grpSpPr>
          <a:xfrm>
            <a:off x="6732791" y="2261708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グループ化 19"/>
          <p:cNvGrpSpPr/>
          <p:nvPr/>
        </p:nvGrpSpPr>
        <p:grpSpPr>
          <a:xfrm>
            <a:off x="1214414" y="2216529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214282" y="3167532"/>
            <a:ext cx="871543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/>
          <p:cNvSpPr txBox="1"/>
          <p:nvPr/>
        </p:nvSpPr>
        <p:spPr>
          <a:xfrm>
            <a:off x="0" y="2145091"/>
            <a:ext cx="62151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fun n -&gt; … : </a:t>
            </a:r>
            <a:r>
              <a:rPr lang="en-US" altLang="ja-JP" sz="2400" b="1" dirty="0" err="1" smtClean="0">
                <a:latin typeface="Consolas" pitchFamily="49" charset="0"/>
              </a:rPr>
              <a:t>β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int</a:t>
            </a:r>
            <a:r>
              <a:rPr lang="en-US" altLang="ja-JP" sz="2400" b="1" dirty="0" smtClean="0">
                <a:latin typeface="Consolas" pitchFamily="49" charset="0"/>
              </a:rPr>
              <a:t>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    {β=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{γ=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smtClean="0">
                <a:latin typeface="Consolas" pitchFamily="49" charset="0"/>
              </a:rPr>
              <a:t>}</a:t>
            </a:r>
            <a:endParaRPr lang="en-US" altLang="ja-JP" sz="2400" baseline="-25000" dirty="0" smtClean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446907" y="2145091"/>
            <a:ext cx="388439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err="1" smtClean="0">
                <a:latin typeface="Consolas" pitchFamily="49" charset="0"/>
              </a:rPr>
              <a:t>fact:α</a:t>
            </a:r>
            <a:r>
              <a:rPr lang="en-US" altLang="ja-JP" sz="2400" b="1" dirty="0" smtClean="0">
                <a:latin typeface="Consolas" pitchFamily="49" charset="0"/>
              </a:rPr>
              <a:t>   fact 10 : δ,</a:t>
            </a:r>
          </a:p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           {α=</a:t>
            </a:r>
            <a:r>
              <a:rPr lang="en-US" altLang="ja-JP" sz="2400" b="1" dirty="0" err="1" smtClean="0">
                <a:latin typeface="Consolas" pitchFamily="49" charset="0"/>
              </a:rPr>
              <a:t>int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δ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}</a:t>
            </a:r>
            <a:endParaRPr kumimoji="1" lang="ja-JP" altLang="en-US" dirty="0"/>
          </a:p>
        </p:txBody>
      </p:sp>
      <p:sp>
        <p:nvSpPr>
          <p:cNvPr id="26" name="コンテンツ プレースホルダ 2"/>
          <p:cNvSpPr txBox="1">
            <a:spLocks/>
          </p:cNvSpPr>
          <p:nvPr/>
        </p:nvSpPr>
        <p:spPr>
          <a:xfrm>
            <a:off x="457200" y="4929198"/>
            <a:ext cx="8543956" cy="17573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1" lang="ja-JP" alt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型推論対象の式</a:t>
            </a:r>
            <a:r>
              <a:rPr kumimoji="1" lang="en-US" altLang="ja-JP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742950" marR="0" lvl="1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1" lang="en-US" altLang="ja-JP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  <a:ea typeface="+mn-ea"/>
                <a:cs typeface="+mn-cs"/>
              </a:rPr>
              <a:t>let rec fact n =</a:t>
            </a:r>
            <a:br>
              <a:rPr kumimoji="1" lang="en-US" altLang="ja-JP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  <a:ea typeface="+mn-ea"/>
                <a:cs typeface="+mn-cs"/>
              </a:rPr>
            </a:br>
            <a:r>
              <a:rPr kumimoji="1" lang="en-US" altLang="ja-JP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  <a:ea typeface="+mn-ea"/>
                <a:cs typeface="+mn-cs"/>
              </a:rPr>
              <a:t>  if n = 0 then 1</a:t>
            </a:r>
            <a:br>
              <a:rPr kumimoji="1" lang="en-US" altLang="ja-JP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  <a:ea typeface="+mn-ea"/>
                <a:cs typeface="+mn-cs"/>
              </a:rPr>
            </a:br>
            <a:r>
              <a:rPr kumimoji="1" lang="en-US" altLang="ja-JP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olas" pitchFamily="49" charset="0"/>
                <a:ea typeface="+mn-ea"/>
                <a:cs typeface="+mn-cs"/>
              </a:rPr>
              <a:t>  else n * fact (n – 1) in </a:t>
            </a:r>
            <a:r>
              <a:rPr kumimoji="1" lang="en-US" altLang="ja-JP" sz="24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nsolas" pitchFamily="49" charset="0"/>
                <a:ea typeface="+mn-ea"/>
                <a:cs typeface="+mn-cs"/>
              </a:rPr>
              <a:t>fact 10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角丸四角形吹き出し 27"/>
          <p:cNvSpPr/>
          <p:nvPr/>
        </p:nvSpPr>
        <p:spPr>
          <a:xfrm>
            <a:off x="4429124" y="4530864"/>
            <a:ext cx="4286280" cy="612648"/>
          </a:xfrm>
          <a:prstGeom prst="wedgeRoundRectCallout">
            <a:avLst>
              <a:gd name="adj1" fmla="val -36899"/>
              <a:gd name="adj2" fmla="val -10518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/>
              <a:t>あとはこの制約を解くだけ</a:t>
            </a:r>
            <a:endParaRPr kumimoji="1" lang="ja-JP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制約の解決と </a:t>
            </a:r>
            <a:r>
              <a:rPr lang="en-US" altLang="ja-JP" dirty="0" smtClean="0"/>
              <a:t>U</a:t>
            </a:r>
            <a:r>
              <a:rPr kumimoji="1" lang="en-US" altLang="ja-JP" dirty="0" smtClean="0"/>
              <a:t>nification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Constraint Solving and Unification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型の制約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型推論</a:t>
            </a:r>
            <a:r>
              <a:rPr kumimoji="1" lang="ja-JP" altLang="en-US" dirty="0" smtClean="0"/>
              <a:t>の結果として式の型だけでなく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型に関する制約も返される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例えば式「</a:t>
            </a:r>
            <a:r>
              <a:rPr lang="en-US" altLang="ja-JP" dirty="0" smtClean="0">
                <a:latin typeface="Consolas" pitchFamily="49" charset="0"/>
              </a:rPr>
              <a:t>fun x -&gt; x + 1</a:t>
            </a:r>
            <a:r>
              <a:rPr lang="ja-JP" altLang="en-US" dirty="0" smtClean="0"/>
              <a:t>」の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型検査の結果として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型「</a:t>
            </a:r>
            <a:r>
              <a:rPr lang="en-US" altLang="ja-JP" dirty="0" err="1" smtClean="0"/>
              <a:t>α</a:t>
            </a:r>
            <a:r>
              <a:rPr lang="en-US" altLang="ja-JP" dirty="0" err="1" smtClean="0">
                <a:sym typeface="Wingdings" pitchFamily="2" charset="2"/>
              </a:rPr>
              <a:t>int</a:t>
            </a:r>
            <a:r>
              <a:rPr lang="ja-JP" altLang="en-US" dirty="0" smtClean="0"/>
              <a:t>」と</a:t>
            </a:r>
            <a:endParaRPr lang="en-US" altLang="ja-JP" dirty="0" smtClean="0"/>
          </a:p>
          <a:p>
            <a:pPr lvl="2"/>
            <a:r>
              <a:rPr kumimoji="1" lang="ja-JP" altLang="en-US" dirty="0" smtClean="0"/>
              <a:t>制約「</a:t>
            </a:r>
            <a:r>
              <a:rPr kumimoji="1" lang="en-US" altLang="ja-JP" dirty="0" smtClean="0"/>
              <a:t>α = </a:t>
            </a:r>
            <a:r>
              <a:rPr kumimoji="1" lang="en-US" altLang="ja-JP" dirty="0" err="1" smtClean="0"/>
              <a:t>int</a:t>
            </a:r>
            <a:r>
              <a:rPr kumimoji="1" lang="ja-JP" altLang="en-US" dirty="0" smtClean="0"/>
              <a:t>」が得られる</a:t>
            </a:r>
            <a:endParaRPr kumimoji="1" lang="en-US" altLang="ja-JP" dirty="0" smtClean="0"/>
          </a:p>
          <a:p>
            <a:pPr lvl="3"/>
            <a:r>
              <a:rPr lang="ja-JP" altLang="en-US" dirty="0" smtClean="0"/>
              <a:t>この制約を解決すると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最終的な型として「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en-US" altLang="ja-JP" dirty="0" smtClean="0">
                <a:sym typeface="Wingdings" pitchFamily="2" charset="2"/>
              </a:rPr>
              <a:t></a:t>
            </a:r>
            <a:r>
              <a:rPr lang="ja-JP" altLang="en-US" dirty="0" smtClean="0"/>
              <a:t> </a:t>
            </a:r>
            <a:r>
              <a:rPr lang="en-US" altLang="ja-JP" dirty="0" err="1" smtClean="0"/>
              <a:t>int</a:t>
            </a:r>
            <a:r>
              <a:rPr lang="ja-JP" altLang="en-US" dirty="0" smtClean="0"/>
              <a:t>」が得られる</a:t>
            </a:r>
            <a:endParaRPr kumimoji="1"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Unification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r>
              <a:rPr kumimoji="1" lang="ja-JP" altLang="en-US" dirty="0" smtClean="0"/>
              <a:t>与えられた制約を満たすような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型変数の置き換え方を求めること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入力</a:t>
            </a:r>
            <a:r>
              <a:rPr lang="en-US" altLang="ja-JP" dirty="0" smtClean="0"/>
              <a:t>:</a:t>
            </a:r>
            <a:r>
              <a:rPr lang="ja-JP" altLang="en-US" dirty="0" smtClean="0"/>
              <a:t> 制約 </a:t>
            </a:r>
            <a:r>
              <a:rPr lang="en-US" altLang="ja-JP" dirty="0" smtClean="0"/>
              <a:t>(</a:t>
            </a:r>
            <a:r>
              <a:rPr lang="ja-JP" altLang="en-US" dirty="0" smtClean="0"/>
              <a:t>「</a:t>
            </a:r>
            <a:r>
              <a:rPr lang="en-US" altLang="ja-JP" i="1" dirty="0" smtClean="0"/>
              <a:t>T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= </a:t>
            </a:r>
            <a:r>
              <a:rPr lang="en-US" altLang="ja-JP" i="1" dirty="0" smtClean="0"/>
              <a:t>T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」の形の等式の集合</a:t>
            </a:r>
            <a:r>
              <a:rPr lang="en-US" altLang="ja-JP" dirty="0" smtClean="0"/>
              <a:t>)</a:t>
            </a:r>
          </a:p>
          <a:p>
            <a:pPr lvl="1"/>
            <a:r>
              <a:rPr kumimoji="1" lang="ja-JP" altLang="en-US" dirty="0"/>
              <a:t>出力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型変数から型への写像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型推論で得られた型をこの出力で </a:t>
            </a:r>
            <a:r>
              <a:rPr lang="en-US" altLang="ja-JP" dirty="0" smtClean="0"/>
              <a:t>substitute </a:t>
            </a:r>
            <a:r>
              <a:rPr lang="ja-JP" altLang="en-US" dirty="0" smtClean="0"/>
              <a:t>することで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最終的な型が得られる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Unification </a:t>
            </a:r>
            <a:r>
              <a:rPr kumimoji="1" lang="ja-JP" altLang="en-US" dirty="0" smtClean="0"/>
              <a:t>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Unify({ α = 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})</a:t>
            </a:r>
            <a:br>
              <a:rPr kumimoji="1" lang="en-US" altLang="ja-JP" dirty="0" smtClean="0"/>
            </a:br>
            <a:r>
              <a:rPr kumimoji="1" lang="en-US" altLang="ja-JP" dirty="0" smtClean="0"/>
              <a:t>= { α </a:t>
            </a:r>
            <a:r>
              <a:rPr kumimoji="1" lang="ja-JP" altLang="en-US" dirty="0" smtClean="0"/>
              <a:t>⇒</a:t>
            </a:r>
            <a:r>
              <a:rPr kumimoji="1" lang="en-US" altLang="ja-JP" dirty="0" smtClean="0"/>
              <a:t> 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}</a:t>
            </a:r>
          </a:p>
          <a:p>
            <a:pPr>
              <a:buNone/>
            </a:pPr>
            <a:endParaRPr kumimoji="1" lang="en-US" altLang="ja-JP" dirty="0" smtClean="0"/>
          </a:p>
          <a:p>
            <a:r>
              <a:rPr lang="en-US" altLang="ja-JP" dirty="0" smtClean="0"/>
              <a:t>Unify({ α </a:t>
            </a:r>
            <a:r>
              <a:rPr lang="ja-JP" altLang="en-US" dirty="0" smtClean="0"/>
              <a:t>→</a:t>
            </a:r>
            <a:r>
              <a:rPr lang="en-US" altLang="ja-JP" dirty="0" smtClean="0"/>
              <a:t> β = bool </a:t>
            </a:r>
            <a:r>
              <a:rPr lang="ja-JP" altLang="en-US" dirty="0" smtClean="0"/>
              <a:t>→</a:t>
            </a:r>
            <a:r>
              <a:rPr lang="en-US" altLang="ja-JP" dirty="0" smtClean="0"/>
              <a:t> γ })</a:t>
            </a:r>
            <a:br>
              <a:rPr lang="en-US" altLang="ja-JP" dirty="0" smtClean="0"/>
            </a:br>
            <a:r>
              <a:rPr lang="en-US" altLang="ja-JP" dirty="0" smtClean="0"/>
              <a:t>= { α </a:t>
            </a:r>
            <a:r>
              <a:rPr lang="ja-JP" altLang="en-US" dirty="0" smtClean="0"/>
              <a:t>⇒</a:t>
            </a:r>
            <a:r>
              <a:rPr lang="en-US" altLang="ja-JP" dirty="0" smtClean="0"/>
              <a:t> bool, β </a:t>
            </a:r>
            <a:r>
              <a:rPr lang="ja-JP" altLang="en-US" dirty="0" smtClean="0"/>
              <a:t>⇒</a:t>
            </a:r>
            <a:r>
              <a:rPr lang="en-US" altLang="ja-JP" dirty="0" smtClean="0"/>
              <a:t> γ }</a:t>
            </a:r>
          </a:p>
          <a:p>
            <a:pPr>
              <a:buNone/>
            </a:pPr>
            <a:endParaRPr lang="en-US" altLang="ja-JP" dirty="0" smtClean="0"/>
          </a:p>
          <a:p>
            <a:r>
              <a:rPr kumimoji="1" lang="en-US" altLang="ja-JP" dirty="0" smtClean="0"/>
              <a:t>Unify({ α</a:t>
            </a:r>
            <a:r>
              <a:rPr kumimoji="1" lang="ja-JP" altLang="en-US" dirty="0" smtClean="0"/>
              <a:t> → </a:t>
            </a:r>
            <a:r>
              <a:rPr kumimoji="1" lang="en-US" altLang="ja-JP" dirty="0" smtClean="0"/>
              <a:t>β = </a:t>
            </a:r>
            <a:r>
              <a:rPr kumimoji="1" lang="en-US" altLang="ja-JP" dirty="0" err="1" smtClean="0"/>
              <a:t>int</a:t>
            </a:r>
            <a:r>
              <a:rPr kumimoji="1" lang="en-US" altLang="ja-JP" dirty="0" smtClean="0"/>
              <a:t> })</a:t>
            </a:r>
            <a:br>
              <a:rPr kumimoji="1" lang="en-US" altLang="ja-JP" dirty="0" smtClean="0"/>
            </a:br>
            <a:r>
              <a:rPr kumimoji="1" lang="ja-JP" altLang="en-US" dirty="0" smtClean="0"/>
              <a:t>→ </a:t>
            </a:r>
            <a:r>
              <a:rPr kumimoji="1" lang="en-US" altLang="ja-JP" dirty="0" smtClean="0"/>
              <a:t>unification </a:t>
            </a:r>
            <a:r>
              <a:rPr kumimoji="1" lang="ja-JP" altLang="en-US" dirty="0" smtClean="0"/>
              <a:t>不可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参考文献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4525963"/>
          </a:xfrm>
        </p:spPr>
        <p:txBody>
          <a:bodyPr/>
          <a:lstStyle/>
          <a:p>
            <a:r>
              <a:rPr lang="en-US" altLang="ja-JP" dirty="0" smtClean="0"/>
              <a:t>Benjamin C. Pierce,</a:t>
            </a:r>
            <a:br>
              <a:rPr lang="en-US" altLang="ja-JP" dirty="0" smtClean="0"/>
            </a:br>
            <a:r>
              <a:rPr lang="en-US" altLang="ja-JP" dirty="0" smtClean="0"/>
              <a:t>"Types and Programming Languages",</a:t>
            </a:r>
            <a:br>
              <a:rPr lang="en-US" altLang="ja-JP" dirty="0" smtClean="0"/>
            </a:br>
            <a:r>
              <a:rPr lang="en-US" altLang="ja-JP" dirty="0" smtClean="0"/>
              <a:t>The MIT Press, Cambridge, MA, 2002.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Unification</a:t>
            </a:r>
            <a:r>
              <a:rPr lang="ja-JP" altLang="en-US" dirty="0" smtClean="0"/>
              <a:t> アルゴリズム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smtClean="0"/>
              <a:t>Unify({ }) = { }</a:t>
            </a:r>
          </a:p>
          <a:p>
            <a:r>
              <a:rPr lang="en-US" altLang="ja-JP" dirty="0" smtClean="0"/>
              <a:t>Unify({ 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 = 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 } </a:t>
            </a:r>
            <a:r>
              <a:rPr lang="ja-JP" altLang="en-US" dirty="0" smtClean="0"/>
              <a:t>∪ 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) = Unify(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)</a:t>
            </a:r>
          </a:p>
          <a:p>
            <a:r>
              <a:rPr kumimoji="1" lang="en-US" altLang="ja-JP" dirty="0" smtClean="0"/>
              <a:t>Unify({ </a:t>
            </a:r>
            <a:r>
              <a:rPr kumimoji="1" lang="en-US" altLang="ja-JP" i="1" dirty="0" smtClean="0"/>
              <a:t>T</a:t>
            </a:r>
            <a:r>
              <a:rPr kumimoji="1" lang="en-US" altLang="ja-JP" baseline="-25000" dirty="0" smtClean="0"/>
              <a:t>11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→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/>
              <a:t>T</a:t>
            </a:r>
            <a:r>
              <a:rPr kumimoji="1" lang="en-US" altLang="ja-JP" baseline="-25000" dirty="0" smtClean="0"/>
              <a:t>12</a:t>
            </a:r>
            <a:r>
              <a:rPr kumimoji="1" lang="en-US" altLang="ja-JP" dirty="0" smtClean="0"/>
              <a:t> = </a:t>
            </a:r>
            <a:r>
              <a:rPr kumimoji="1" lang="en-US" altLang="ja-JP" i="1" dirty="0" smtClean="0"/>
              <a:t>T</a:t>
            </a:r>
            <a:r>
              <a:rPr kumimoji="1" lang="en-US" altLang="ja-JP" baseline="-25000" dirty="0" smtClean="0"/>
              <a:t>21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→</a:t>
            </a:r>
            <a:r>
              <a:rPr kumimoji="1" lang="en-US" altLang="ja-JP" dirty="0" smtClean="0"/>
              <a:t> </a:t>
            </a:r>
            <a:r>
              <a:rPr kumimoji="1" lang="en-US" altLang="ja-JP" i="1" dirty="0" smtClean="0"/>
              <a:t>T</a:t>
            </a:r>
            <a:r>
              <a:rPr kumimoji="1" lang="en-US" altLang="ja-JP" baseline="-25000" dirty="0" smtClean="0"/>
              <a:t>22</a:t>
            </a:r>
            <a:r>
              <a:rPr kumimoji="1" lang="en-US" altLang="ja-JP" dirty="0" smtClean="0"/>
              <a:t> }</a:t>
            </a:r>
            <a:r>
              <a:rPr lang="en-US" altLang="ja-JP" dirty="0" smtClean="0"/>
              <a:t> </a:t>
            </a:r>
            <a:r>
              <a:rPr lang="ja-JP" altLang="en-US" dirty="0" smtClean="0"/>
              <a:t>∪ 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) = </a:t>
            </a:r>
            <a:br>
              <a:rPr lang="en-US" altLang="ja-JP" dirty="0" smtClean="0"/>
            </a:br>
            <a:r>
              <a:rPr lang="en-US" altLang="ja-JP" dirty="0" smtClean="0"/>
              <a:t>                      Unify(</a:t>
            </a:r>
            <a:r>
              <a:rPr lang="en-US" altLang="ja-JP" dirty="0"/>
              <a:t>{ </a:t>
            </a:r>
            <a:r>
              <a:rPr lang="en-US" altLang="ja-JP" i="1" dirty="0"/>
              <a:t>T</a:t>
            </a:r>
            <a:r>
              <a:rPr lang="en-US" altLang="ja-JP" baseline="-25000" dirty="0"/>
              <a:t>11</a:t>
            </a:r>
            <a:r>
              <a:rPr lang="en-US" altLang="ja-JP" dirty="0"/>
              <a:t> </a:t>
            </a:r>
            <a:r>
              <a:rPr lang="en-US" altLang="ja-JP" dirty="0" smtClean="0"/>
              <a:t>= </a:t>
            </a:r>
            <a:r>
              <a:rPr lang="en-US" altLang="ja-JP" i="1" dirty="0" smtClean="0"/>
              <a:t>T</a:t>
            </a:r>
            <a:r>
              <a:rPr lang="en-US" altLang="ja-JP" baseline="-25000" dirty="0" smtClean="0"/>
              <a:t>21</a:t>
            </a:r>
            <a:r>
              <a:rPr lang="en-US" altLang="ja-JP" dirty="0" smtClean="0"/>
              <a:t> }</a:t>
            </a:r>
            <a:r>
              <a:rPr lang="ja-JP" altLang="en-US" dirty="0" smtClean="0"/>
              <a:t> ∪ </a:t>
            </a:r>
            <a:r>
              <a:rPr lang="en-US" altLang="ja-JP" dirty="0" smtClean="0"/>
              <a:t>{ </a:t>
            </a:r>
            <a:r>
              <a:rPr lang="en-US" altLang="ja-JP" i="1" dirty="0" smtClean="0"/>
              <a:t>T</a:t>
            </a:r>
            <a:r>
              <a:rPr lang="en-US" altLang="ja-JP" baseline="-25000" dirty="0" smtClean="0"/>
              <a:t>12</a:t>
            </a:r>
            <a:r>
              <a:rPr lang="en-US" altLang="ja-JP" dirty="0" smtClean="0"/>
              <a:t> = </a:t>
            </a:r>
            <a:r>
              <a:rPr lang="en-US" altLang="ja-JP" i="1" dirty="0"/>
              <a:t>T</a:t>
            </a:r>
            <a:r>
              <a:rPr lang="en-US" altLang="ja-JP" baseline="-25000" dirty="0"/>
              <a:t>22</a:t>
            </a:r>
            <a:r>
              <a:rPr lang="en-US" altLang="ja-JP" dirty="0"/>
              <a:t> }</a:t>
            </a:r>
            <a:r>
              <a:rPr lang="en-US" altLang="ja-JP" dirty="0" smtClean="0"/>
              <a:t> </a:t>
            </a:r>
            <a:r>
              <a:rPr lang="ja-JP" altLang="en-US" dirty="0" smtClean="0"/>
              <a:t>∪ 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)</a:t>
            </a:r>
          </a:p>
          <a:p>
            <a:r>
              <a:rPr kumimoji="1" lang="en-US" altLang="ja-JP" dirty="0" smtClean="0"/>
              <a:t>Unify({ α = </a:t>
            </a:r>
            <a:r>
              <a:rPr kumimoji="1" lang="en-US" altLang="ja-JP" i="1" dirty="0" smtClean="0"/>
              <a:t>T</a:t>
            </a:r>
            <a:r>
              <a:rPr kumimoji="1" lang="en-US" altLang="ja-JP" dirty="0" smtClean="0"/>
              <a:t> }</a:t>
            </a:r>
            <a:r>
              <a:rPr lang="en-US" altLang="ja-JP" dirty="0" smtClean="0"/>
              <a:t> </a:t>
            </a:r>
            <a:r>
              <a:rPr lang="ja-JP" altLang="en-US" dirty="0" smtClean="0"/>
              <a:t>∪ 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) = </a:t>
            </a:r>
            <a:r>
              <a:rPr lang="en-US" altLang="ja-JP" dirty="0"/>
              <a:t>Unify({ 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 </a:t>
            </a:r>
            <a:r>
              <a:rPr lang="en-US" altLang="ja-JP" dirty="0"/>
              <a:t>= </a:t>
            </a:r>
            <a:r>
              <a:rPr lang="en-US" altLang="ja-JP" dirty="0" smtClean="0"/>
              <a:t>α </a:t>
            </a:r>
            <a:r>
              <a:rPr lang="en-US" altLang="ja-JP" dirty="0"/>
              <a:t>}</a:t>
            </a:r>
            <a:r>
              <a:rPr lang="en-US" altLang="ja-JP" dirty="0" smtClean="0"/>
              <a:t> </a:t>
            </a:r>
            <a:r>
              <a:rPr lang="ja-JP" altLang="en-US" dirty="0" smtClean="0"/>
              <a:t>∪ 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) = </a:t>
            </a:r>
            <a:br>
              <a:rPr lang="en-US" altLang="ja-JP" dirty="0" smtClean="0"/>
            </a:br>
            <a:r>
              <a:rPr lang="en-US" altLang="ja-JP" dirty="0" smtClean="0"/>
              <a:t>                  Unify(</a:t>
            </a:r>
            <a:r>
              <a:rPr lang="en-US" altLang="ja-JP" dirty="0"/>
              <a:t>[α </a:t>
            </a:r>
            <a:r>
              <a:rPr lang="ja-JP" altLang="en-US" dirty="0"/>
              <a:t>⇒ </a:t>
            </a:r>
            <a:r>
              <a:rPr lang="en-US" altLang="ja-JP" i="1" dirty="0"/>
              <a:t>T</a:t>
            </a:r>
            <a:r>
              <a:rPr lang="en-US" altLang="ja-JP" dirty="0"/>
              <a:t>]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) </a:t>
            </a:r>
            <a:r>
              <a:rPr lang="ja-JP" altLang="en-US" dirty="0" smtClean="0"/>
              <a:t>   </a:t>
            </a:r>
            <a:r>
              <a:rPr lang="en-US" altLang="ja-JP" dirty="0" smtClean="0"/>
              <a:t>{ α </a:t>
            </a:r>
            <a:r>
              <a:rPr lang="ja-JP" altLang="en-US" dirty="0" smtClean="0"/>
              <a:t>⇒ 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 }</a:t>
            </a:r>
          </a:p>
          <a:p>
            <a:pPr lvl="4"/>
            <a:r>
              <a:rPr kumimoji="1" lang="ja-JP" altLang="en-US" dirty="0" smtClean="0"/>
              <a:t>ただし </a:t>
            </a:r>
            <a:r>
              <a:rPr kumimoji="1" lang="en-US" altLang="ja-JP" i="1" dirty="0" smtClean="0"/>
              <a:t>T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の自由変数に </a:t>
            </a:r>
            <a:r>
              <a:rPr kumimoji="1" lang="en-US" altLang="ja-JP" dirty="0" smtClean="0"/>
              <a:t>α </a:t>
            </a:r>
            <a:r>
              <a:rPr kumimoji="1" lang="ja-JP" altLang="en-US" dirty="0" smtClean="0"/>
              <a:t>が含まれない場合</a:t>
            </a:r>
            <a:endParaRPr kumimoji="1" lang="en-US" altLang="ja-JP" dirty="0" smtClean="0"/>
          </a:p>
          <a:p>
            <a:r>
              <a:rPr lang="en-US" altLang="ja-JP" dirty="0" smtClean="0"/>
              <a:t>Unify({ </a:t>
            </a:r>
            <a:r>
              <a:rPr lang="ja-JP" altLang="en-US" dirty="0" smtClean="0"/>
              <a:t>その他</a:t>
            </a:r>
            <a:r>
              <a:rPr lang="en-US" altLang="ja-JP" dirty="0" smtClean="0"/>
              <a:t> })</a:t>
            </a:r>
            <a:r>
              <a:rPr lang="ja-JP" altLang="en-US" dirty="0" smtClean="0"/>
              <a:t> ⇒ </a:t>
            </a:r>
            <a:r>
              <a:rPr lang="en-US" altLang="ja-JP" dirty="0" smtClean="0"/>
              <a:t>Unification</a:t>
            </a:r>
            <a:r>
              <a:rPr lang="ja-JP" altLang="en-US" dirty="0" smtClean="0"/>
              <a:t> 不可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ただし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[α </a:t>
            </a:r>
            <a:r>
              <a:rPr lang="ja-JP" altLang="en-US" dirty="0" smtClean="0"/>
              <a:t>⇒ 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]</a:t>
            </a:r>
            <a:r>
              <a:rPr lang="en-US" altLang="ja-JP" i="1" dirty="0" smtClean="0"/>
              <a:t>C </a:t>
            </a:r>
            <a:r>
              <a:rPr kumimoji="1" lang="ja-JP" altLang="en-US" dirty="0" smtClean="0"/>
              <a:t>は </a:t>
            </a:r>
            <a:r>
              <a:rPr lang="en-US" altLang="ja-JP" i="1" dirty="0" smtClean="0"/>
              <a:t>C </a:t>
            </a:r>
            <a:r>
              <a:rPr kumimoji="1" lang="ja-JP" altLang="en-US" dirty="0" smtClean="0"/>
              <a:t>中の自由な </a:t>
            </a:r>
            <a:r>
              <a:rPr lang="en-US" altLang="ja-JP" dirty="0" smtClean="0"/>
              <a:t>α </a:t>
            </a:r>
            <a:r>
              <a:rPr kumimoji="1" lang="ja-JP" altLang="en-US" dirty="0" smtClean="0"/>
              <a:t>を </a:t>
            </a:r>
            <a:r>
              <a:rPr lang="en-US" altLang="ja-JP" i="1" dirty="0" smtClean="0"/>
              <a:t>T </a:t>
            </a:r>
            <a:r>
              <a:rPr kumimoji="1" lang="ja-JP" altLang="en-US" dirty="0" smtClean="0"/>
              <a:t>に置き換えたものを表す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(S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 S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) 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 </a:t>
            </a:r>
            <a:r>
              <a:rPr lang="en-US" altLang="ja-JP" dirty="0" smtClean="0"/>
              <a:t>S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(S</a:t>
            </a:r>
            <a:r>
              <a:rPr lang="en-US" altLang="ja-JP" baseline="-25000" dirty="0" smtClean="0"/>
              <a:t>2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) </a:t>
            </a:r>
            <a:r>
              <a:rPr lang="ja-JP" altLang="en-US" dirty="0" smtClean="0"/>
              <a:t>を表す</a:t>
            </a:r>
            <a:endParaRPr kumimoji="1" lang="ja-JP" altLang="en-US" dirty="0"/>
          </a:p>
        </p:txBody>
      </p:sp>
      <p:sp>
        <p:nvSpPr>
          <p:cNvPr id="5" name="円/楕円 4"/>
          <p:cNvSpPr/>
          <p:nvPr/>
        </p:nvSpPr>
        <p:spPr>
          <a:xfrm>
            <a:off x="4929190" y="3857628"/>
            <a:ext cx="142876" cy="142876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2000232" y="5715016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型推論の例の続き</a:t>
            </a:r>
            <a:r>
              <a:rPr kumimoji="1" lang="en-US" altLang="ja-JP" dirty="0" smtClean="0"/>
              <a:t>: unification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kumimoji="1" lang="ja-JP" altLang="en-US" dirty="0" smtClean="0"/>
              <a:t>以下の式の型推論の続き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    </a:t>
            </a:r>
            <a:r>
              <a:rPr lang="en-US" altLang="ja-JP" sz="2400" b="1" dirty="0" smtClean="0">
                <a:latin typeface="Consolas" pitchFamily="49" charset="0"/>
              </a:rPr>
              <a:t>let </a:t>
            </a:r>
            <a:r>
              <a:rPr lang="en-US" altLang="ja-JP" sz="2400" b="1" dirty="0" err="1" smtClean="0">
                <a:latin typeface="Consolas" pitchFamily="49" charset="0"/>
              </a:rPr>
              <a:t>rec</a:t>
            </a:r>
            <a:r>
              <a:rPr lang="en-US" altLang="ja-JP" sz="2400" b="1" dirty="0" smtClean="0">
                <a:latin typeface="Consolas" pitchFamily="49" charset="0"/>
              </a:rPr>
              <a:t> fact n =</a:t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en-US" altLang="ja-JP" sz="2400" b="1" dirty="0" smtClean="0">
                <a:latin typeface="Consolas" pitchFamily="49" charset="0"/>
              </a:rPr>
              <a:t>    if n = 0 then 1</a:t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en-US" altLang="ja-JP" sz="2400" b="1" dirty="0" smtClean="0">
                <a:latin typeface="Consolas" pitchFamily="49" charset="0"/>
              </a:rPr>
              <a:t>    else n * fact (n – 1) in fact 10</a:t>
            </a:r>
            <a:endParaRPr lang="en-US" altLang="ja-JP" dirty="0" smtClean="0"/>
          </a:p>
          <a:p>
            <a:r>
              <a:rPr lang="ja-JP" altLang="en-US" dirty="0" smtClean="0"/>
              <a:t>型推論規則の結果</a:t>
            </a:r>
            <a:r>
              <a:rPr lang="en-US" altLang="ja-JP" dirty="0" smtClean="0"/>
              <a:t>:</a:t>
            </a:r>
          </a:p>
          <a:p>
            <a:pPr lvl="2"/>
            <a:r>
              <a:rPr kumimoji="1" lang="ja-JP" altLang="en-US" dirty="0" smtClean="0"/>
              <a:t>型 </a:t>
            </a:r>
            <a:r>
              <a:rPr lang="en-US" altLang="ja-JP" dirty="0" smtClean="0"/>
              <a:t>: </a:t>
            </a:r>
            <a:r>
              <a:rPr lang="en-US" altLang="ja-JP" b="1" dirty="0" smtClean="0">
                <a:latin typeface="Consolas" pitchFamily="49" charset="0"/>
                <a:sym typeface="Wingdings" pitchFamily="2" charset="2"/>
              </a:rPr>
              <a:t>δ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制約</a:t>
            </a:r>
            <a:r>
              <a:rPr lang="en-US" altLang="ja-JP" dirty="0" smtClean="0"/>
              <a:t>:</a:t>
            </a:r>
            <a:r>
              <a:rPr lang="en-US" altLang="ja-JP" b="1" dirty="0" smtClean="0">
                <a:latin typeface="Consolas" pitchFamily="49" charset="0"/>
              </a:rPr>
              <a:t>{β=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{α=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{γ=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   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{α=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δ</a:t>
            </a:r>
            <a:r>
              <a:rPr lang="en-US" altLang="ja-JP" b="1" dirty="0" smtClean="0">
                <a:latin typeface="Consolas" pitchFamily="49" charset="0"/>
                <a:sym typeface="Wingdings" pitchFamily="2" charset="2"/>
              </a:rPr>
              <a:t>}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</a:t>
            </a:r>
            <a:r>
              <a:rPr lang="en-US" altLang="ja-JP" b="1" dirty="0" err="1" smtClean="0">
                <a:latin typeface="Consolas" pitchFamily="49" charset="0"/>
              </a:rPr>
              <a:t>β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int</a:t>
            </a:r>
            <a:r>
              <a:rPr lang="en-US" altLang="ja-JP" b="1" dirty="0" smtClean="0">
                <a:latin typeface="Consolas" pitchFamily="49" charset="0"/>
              </a:rPr>
              <a:t>=α}</a:t>
            </a:r>
            <a:endParaRPr lang="ja-JP" altLang="en-US" dirty="0" smtClean="0"/>
          </a:p>
          <a:p>
            <a:pPr lvl="1">
              <a:buNone/>
            </a:pP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型推論の例の続き</a:t>
            </a:r>
            <a:r>
              <a:rPr kumimoji="1" lang="en-US" altLang="ja-JP" dirty="0" smtClean="0"/>
              <a:t>: unification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0" y="1600200"/>
            <a:ext cx="9286908" cy="4709120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dirty="0" smtClean="0"/>
              <a:t>制約の </a:t>
            </a:r>
            <a:r>
              <a:rPr lang="en-US" altLang="ja-JP" dirty="0" smtClean="0"/>
              <a:t>unification</a:t>
            </a:r>
            <a:endParaRPr kumimoji="1" lang="en-US" altLang="ja-JP" dirty="0" smtClean="0"/>
          </a:p>
          <a:p>
            <a:pPr lvl="1">
              <a:lnSpc>
                <a:spcPct val="110000"/>
              </a:lnSpc>
              <a:spcBef>
                <a:spcPts val="1250"/>
              </a:spcBef>
            </a:pPr>
            <a:r>
              <a:rPr lang="en-US" altLang="ja-JP" dirty="0" smtClean="0"/>
              <a:t>Unify (</a:t>
            </a:r>
            <a:r>
              <a:rPr lang="en-US" altLang="ja-JP" b="1" dirty="0" smtClean="0">
                <a:latin typeface="Consolas" pitchFamily="49" charset="0"/>
              </a:rPr>
              <a:t>{β=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{α=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{γ=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    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{α=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δ</a:t>
            </a:r>
            <a:r>
              <a:rPr lang="en-US" altLang="ja-JP" b="1" dirty="0" smtClean="0">
                <a:latin typeface="Consolas" pitchFamily="49" charset="0"/>
                <a:sym typeface="Wingdings" pitchFamily="2" charset="2"/>
              </a:rPr>
              <a:t>}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</a:t>
            </a:r>
            <a:r>
              <a:rPr lang="en-US" altLang="ja-JP" b="1" dirty="0" err="1" smtClean="0">
                <a:latin typeface="Consolas" pitchFamily="49" charset="0"/>
              </a:rPr>
              <a:t>β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int</a:t>
            </a:r>
            <a:r>
              <a:rPr lang="en-US" altLang="ja-JP" b="1" dirty="0" smtClean="0">
                <a:latin typeface="Consolas" pitchFamily="49" charset="0"/>
              </a:rPr>
              <a:t>=α}</a:t>
            </a:r>
            <a:r>
              <a:rPr lang="en-US" altLang="ja-JP" dirty="0" smtClean="0"/>
              <a:t>)</a:t>
            </a:r>
          </a:p>
          <a:p>
            <a:pPr lvl="1">
              <a:lnSpc>
                <a:spcPct val="110000"/>
              </a:lnSpc>
              <a:spcBef>
                <a:spcPts val="1250"/>
              </a:spcBef>
              <a:buNone/>
            </a:pPr>
            <a:r>
              <a:rPr lang="ja-JP" altLang="en-US" dirty="0" smtClean="0"/>
              <a:t>     </a:t>
            </a:r>
            <a:r>
              <a:rPr lang="en-US" altLang="ja-JP" dirty="0" smtClean="0"/>
              <a:t>Unify (</a:t>
            </a:r>
            <a:r>
              <a:rPr lang="en-US" altLang="ja-JP" b="1" dirty="0" smtClean="0">
                <a:latin typeface="Consolas" pitchFamily="49" charset="0"/>
              </a:rPr>
              <a:t>{α=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{γ=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{α=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δ</a:t>
            </a:r>
            <a:r>
              <a:rPr lang="en-US" altLang="ja-JP" b="1" dirty="0" smtClean="0">
                <a:latin typeface="Consolas" pitchFamily="49" charset="0"/>
                <a:sym typeface="Wingdings" pitchFamily="2" charset="2"/>
              </a:rPr>
              <a:t>}</a:t>
            </a:r>
            <a:br>
              <a:rPr lang="en-US" altLang="ja-JP" b="1" dirty="0" smtClean="0">
                <a:latin typeface="Consolas" pitchFamily="49" charset="0"/>
                <a:sym typeface="Wingdings" pitchFamily="2" charset="2"/>
              </a:rPr>
            </a:br>
            <a:r>
              <a:rPr lang="en-US" altLang="ja-JP" b="1" dirty="0" smtClean="0">
                <a:latin typeface="Consolas" pitchFamily="49" charset="0"/>
                <a:sym typeface="Wingdings" pitchFamily="2" charset="2"/>
              </a:rPr>
              <a:t>     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int</a:t>
            </a:r>
            <a:r>
              <a:rPr lang="en-US" altLang="ja-JP" b="1" dirty="0" smtClean="0">
                <a:latin typeface="Consolas" pitchFamily="49" charset="0"/>
              </a:rPr>
              <a:t>=α}</a:t>
            </a:r>
            <a:r>
              <a:rPr lang="en-US" altLang="ja-JP" dirty="0" smtClean="0"/>
              <a:t>)  </a:t>
            </a:r>
            <a:r>
              <a:rPr lang="en-US" altLang="ja-JP" b="1" dirty="0" smtClean="0">
                <a:latin typeface="Consolas" pitchFamily="49" charset="0"/>
              </a:rPr>
              <a:t>{β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endParaRPr lang="en-US" altLang="ja-JP" dirty="0" smtClean="0"/>
          </a:p>
          <a:p>
            <a:pPr lvl="1">
              <a:lnSpc>
                <a:spcPct val="110000"/>
              </a:lnSpc>
              <a:spcBef>
                <a:spcPts val="1250"/>
              </a:spcBef>
              <a:buNone/>
            </a:pPr>
            <a:r>
              <a:rPr lang="ja-JP" altLang="en-US" dirty="0" smtClean="0"/>
              <a:t>     </a:t>
            </a:r>
            <a:r>
              <a:rPr lang="en-US" altLang="ja-JP" dirty="0" smtClean="0"/>
              <a:t>Unify (</a:t>
            </a:r>
            <a:r>
              <a:rPr lang="en-US" altLang="ja-JP" b="1" dirty="0" smtClean="0">
                <a:latin typeface="Consolas" pitchFamily="49" charset="0"/>
              </a:rPr>
              <a:t>{γ=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b="1" dirty="0" smtClean="0">
                <a:latin typeface="Consolas" pitchFamily="49" charset="0"/>
              </a:rPr>
              <a:t>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δ</a:t>
            </a:r>
            <a:r>
              <a:rPr lang="en-US" altLang="ja-JP" b="1" dirty="0" smtClean="0">
                <a:latin typeface="Consolas" pitchFamily="49" charset="0"/>
                <a:sym typeface="Wingdings" pitchFamily="2" charset="2"/>
              </a:rPr>
              <a:t>}</a:t>
            </a:r>
            <a:br>
              <a:rPr lang="en-US" altLang="ja-JP" b="1" dirty="0" smtClean="0">
                <a:latin typeface="Consolas" pitchFamily="49" charset="0"/>
                <a:sym typeface="Wingdings" pitchFamily="2" charset="2"/>
              </a:rPr>
            </a:br>
            <a:r>
              <a:rPr lang="en-US" altLang="ja-JP" b="1" dirty="0" smtClean="0">
                <a:latin typeface="Consolas" pitchFamily="49" charset="0"/>
                <a:sym typeface="Wingdings" pitchFamily="2" charset="2"/>
              </a:rPr>
              <a:t>     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int</a:t>
            </a:r>
            <a:r>
              <a:rPr lang="en-US" altLang="ja-JP" b="1" dirty="0" smtClean="0">
                <a:latin typeface="Consolas" pitchFamily="49" charset="0"/>
              </a:rPr>
              <a:t>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r>
              <a:rPr lang="en-US" altLang="ja-JP" dirty="0" smtClean="0"/>
              <a:t>)  </a:t>
            </a:r>
            <a:r>
              <a:rPr lang="en-US" altLang="ja-JP" b="1" dirty="0" smtClean="0">
                <a:latin typeface="Consolas" pitchFamily="49" charset="0"/>
              </a:rPr>
              <a:t>{α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b="1" dirty="0" smtClean="0">
                <a:latin typeface="Consolas" pitchFamily="49" charset="0"/>
              </a:rPr>
              <a:t>} {β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</a:t>
            </a:r>
          </a:p>
          <a:p>
            <a:pPr lvl="1">
              <a:lnSpc>
                <a:spcPct val="110000"/>
              </a:lnSpc>
              <a:spcBef>
                <a:spcPts val="1250"/>
              </a:spcBef>
              <a:buNone/>
            </a:pPr>
            <a:r>
              <a:rPr lang="ja-JP" altLang="en-US" dirty="0" smtClean="0"/>
              <a:t>     </a:t>
            </a:r>
            <a:r>
              <a:rPr lang="en-US" altLang="ja-JP" dirty="0" smtClean="0"/>
              <a:t>Unify (</a:t>
            </a:r>
            <a:r>
              <a:rPr lang="en-US" altLang="ja-JP" b="1" dirty="0" smtClean="0">
                <a:latin typeface="Consolas" pitchFamily="49" charset="0"/>
              </a:rPr>
              <a:t>{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int</a:t>
            </a:r>
            <a:r>
              <a:rPr lang="en-US" altLang="ja-JP" b="1" dirty="0" smtClean="0">
                <a:latin typeface="Consolas" pitchFamily="49" charset="0"/>
              </a:rPr>
              <a:t>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δ</a:t>
            </a:r>
            <a:r>
              <a:rPr lang="en-US" altLang="ja-JP" b="1" dirty="0" smtClean="0">
                <a:latin typeface="Consolas" pitchFamily="49" charset="0"/>
                <a:sym typeface="Wingdings" pitchFamily="2" charset="2"/>
              </a:rPr>
              <a:t>}</a:t>
            </a:r>
            <a:r>
              <a:rPr lang="ja-JP" altLang="en-US" b="1" dirty="0" smtClean="0">
                <a:latin typeface="Consolas" pitchFamily="49" charset="0"/>
              </a:rPr>
              <a:t>∪</a:t>
            </a:r>
            <a:r>
              <a:rPr lang="en-US" altLang="ja-JP" b="1" dirty="0" smtClean="0">
                <a:latin typeface="Consolas" pitchFamily="49" charset="0"/>
              </a:rPr>
              <a:t>{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int</a:t>
            </a:r>
            <a:r>
              <a:rPr lang="en-US" altLang="ja-JP" b="1" dirty="0" smtClean="0">
                <a:latin typeface="Consolas" pitchFamily="49" charset="0"/>
              </a:rPr>
              <a:t>=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int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r>
              <a:rPr lang="en-US" altLang="ja-JP" dirty="0" smtClean="0"/>
              <a:t>)</a:t>
            </a:r>
            <a:br>
              <a:rPr lang="en-US" altLang="ja-JP" dirty="0" smtClean="0"/>
            </a:br>
            <a:r>
              <a:rPr lang="en-US" altLang="ja-JP" dirty="0" smtClean="0"/>
              <a:t>  </a:t>
            </a:r>
            <a:r>
              <a:rPr lang="en-US" altLang="ja-JP" b="1" dirty="0" smtClean="0">
                <a:latin typeface="Consolas" pitchFamily="49" charset="0"/>
              </a:rPr>
              <a:t>{γ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 {α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b="1" dirty="0" smtClean="0">
                <a:latin typeface="Consolas" pitchFamily="49" charset="0"/>
              </a:rPr>
              <a:t>} {β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endParaRPr lang="ja-JP" altLang="en-US" dirty="0" smtClean="0"/>
          </a:p>
          <a:p>
            <a:pPr lvl="1">
              <a:lnSpc>
                <a:spcPct val="110000"/>
              </a:lnSpc>
              <a:spcBef>
                <a:spcPts val="1250"/>
              </a:spcBef>
              <a:buNone/>
            </a:pPr>
            <a:r>
              <a:rPr lang="ja-JP" altLang="en-US" dirty="0" smtClean="0"/>
              <a:t>     </a:t>
            </a:r>
            <a:r>
              <a:rPr lang="en-US" altLang="ja-JP" b="1" dirty="0" smtClean="0">
                <a:latin typeface="Consolas" pitchFamily="49" charset="0"/>
              </a:rPr>
              <a:t>{δ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 {γ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 {α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b="1" dirty="0" smtClean="0">
                <a:latin typeface="Consolas" pitchFamily="49" charset="0"/>
              </a:rPr>
              <a:t>} {β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endParaRPr lang="ja-JP" altLang="en-US" dirty="0" smtClean="0"/>
          </a:p>
        </p:txBody>
      </p:sp>
      <p:sp>
        <p:nvSpPr>
          <p:cNvPr id="6" name="円/楕円 5"/>
          <p:cNvSpPr/>
          <p:nvPr/>
        </p:nvSpPr>
        <p:spPr>
          <a:xfrm>
            <a:off x="4357686" y="3573016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5250661" y="4471198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7467803" y="4471198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円/楕円 8"/>
          <p:cNvSpPr/>
          <p:nvPr/>
        </p:nvSpPr>
        <p:spPr>
          <a:xfrm>
            <a:off x="847959" y="5336927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/楕円 9"/>
          <p:cNvSpPr/>
          <p:nvPr/>
        </p:nvSpPr>
        <p:spPr>
          <a:xfrm>
            <a:off x="2607495" y="5336927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4857752" y="5336927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円/楕円 13"/>
          <p:cNvSpPr/>
          <p:nvPr/>
        </p:nvSpPr>
        <p:spPr>
          <a:xfrm>
            <a:off x="2579097" y="5857892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右矢印 14"/>
          <p:cNvSpPr/>
          <p:nvPr/>
        </p:nvSpPr>
        <p:spPr>
          <a:xfrm>
            <a:off x="357158" y="3143248"/>
            <a:ext cx="432672" cy="2143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右矢印 15"/>
          <p:cNvSpPr/>
          <p:nvPr/>
        </p:nvSpPr>
        <p:spPr>
          <a:xfrm>
            <a:off x="357158" y="4000504"/>
            <a:ext cx="432672" cy="2143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右矢印 16"/>
          <p:cNvSpPr/>
          <p:nvPr/>
        </p:nvSpPr>
        <p:spPr>
          <a:xfrm>
            <a:off x="357158" y="4857760"/>
            <a:ext cx="432672" cy="2143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右矢印 17"/>
          <p:cNvSpPr/>
          <p:nvPr/>
        </p:nvSpPr>
        <p:spPr>
          <a:xfrm>
            <a:off x="357158" y="5715016"/>
            <a:ext cx="432672" cy="2143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円/楕円 18"/>
          <p:cNvSpPr/>
          <p:nvPr/>
        </p:nvSpPr>
        <p:spPr>
          <a:xfrm>
            <a:off x="4286248" y="5857892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円/楕円 19"/>
          <p:cNvSpPr/>
          <p:nvPr/>
        </p:nvSpPr>
        <p:spPr>
          <a:xfrm>
            <a:off x="6552000" y="5857892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型推論の例の続き</a:t>
            </a:r>
            <a:r>
              <a:rPr kumimoji="1" lang="en-US" altLang="ja-JP" dirty="0" smtClean="0"/>
              <a:t>: unification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179512" y="1600200"/>
            <a:ext cx="8964488" cy="4525963"/>
          </a:xfrm>
        </p:spPr>
        <p:txBody>
          <a:bodyPr/>
          <a:lstStyle/>
          <a:p>
            <a:pPr marL="342900" lvl="1" indent="-342900">
              <a:buFont typeface="Arial" pitchFamily="34" charset="0"/>
              <a:buChar char="•"/>
            </a:pPr>
            <a:r>
              <a:rPr kumimoji="1" lang="ja-JP" altLang="en-US" dirty="0" smtClean="0"/>
              <a:t>以下の式の型推論の続き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    </a:t>
            </a:r>
            <a:r>
              <a:rPr lang="en-US" altLang="ja-JP" sz="2400" b="1" dirty="0" smtClean="0">
                <a:latin typeface="Consolas" pitchFamily="49" charset="0"/>
              </a:rPr>
              <a:t>let </a:t>
            </a:r>
            <a:r>
              <a:rPr lang="en-US" altLang="ja-JP" sz="2400" b="1" dirty="0" err="1" smtClean="0">
                <a:latin typeface="Consolas" pitchFamily="49" charset="0"/>
              </a:rPr>
              <a:t>rec</a:t>
            </a:r>
            <a:r>
              <a:rPr lang="en-US" altLang="ja-JP" sz="2400" b="1" dirty="0" smtClean="0">
                <a:latin typeface="Consolas" pitchFamily="49" charset="0"/>
              </a:rPr>
              <a:t> fact n =</a:t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en-US" altLang="ja-JP" sz="2400" b="1" dirty="0" smtClean="0">
                <a:latin typeface="Consolas" pitchFamily="49" charset="0"/>
              </a:rPr>
              <a:t>    if n = 0 then 1</a:t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en-US" altLang="ja-JP" sz="2400" b="1" dirty="0" smtClean="0">
                <a:latin typeface="Consolas" pitchFamily="49" charset="0"/>
              </a:rPr>
              <a:t>    else n * fact (n – 1) in fact 10</a:t>
            </a:r>
            <a:endParaRPr lang="en-US" altLang="ja-JP" dirty="0" smtClean="0"/>
          </a:p>
          <a:p>
            <a:r>
              <a:rPr lang="ja-JP" altLang="en-US" dirty="0" smtClean="0"/>
              <a:t>型推論規則と </a:t>
            </a:r>
            <a:r>
              <a:rPr lang="en-US" altLang="ja-JP" dirty="0" smtClean="0"/>
              <a:t>unification </a:t>
            </a:r>
            <a:r>
              <a:rPr lang="ja-JP" altLang="en-US" dirty="0" smtClean="0"/>
              <a:t>の結果</a:t>
            </a:r>
            <a:r>
              <a:rPr lang="en-US" altLang="ja-JP" dirty="0" smtClean="0"/>
              <a:t>:</a:t>
            </a:r>
          </a:p>
          <a:p>
            <a:pPr lvl="2"/>
            <a:r>
              <a:rPr lang="ja-JP" altLang="en-US" dirty="0" smtClean="0"/>
              <a:t>制約の解</a:t>
            </a:r>
            <a:r>
              <a:rPr lang="en-US" altLang="ja-JP" dirty="0" smtClean="0"/>
              <a:t>:</a:t>
            </a:r>
            <a:br>
              <a:rPr lang="en-US" altLang="ja-JP" dirty="0" smtClean="0"/>
            </a:br>
            <a:r>
              <a:rPr lang="en-US" altLang="ja-JP" dirty="0" smtClean="0"/>
              <a:t> S = </a:t>
            </a:r>
            <a:r>
              <a:rPr lang="en-US" altLang="ja-JP" b="1" dirty="0" smtClean="0">
                <a:latin typeface="Consolas" pitchFamily="49" charset="0"/>
              </a:rPr>
              <a:t>{δ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 {γ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 {α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err="1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b="1" dirty="0" smtClean="0">
                <a:latin typeface="Consolas" pitchFamily="49" charset="0"/>
              </a:rPr>
              <a:t>} {β</a:t>
            </a:r>
            <a:r>
              <a:rPr lang="ja-JP" altLang="en-US" dirty="0" smtClean="0"/>
              <a:t> ⇒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r>
              <a:rPr lang="en-US" altLang="ja-JP" b="1" dirty="0" smtClean="0">
                <a:latin typeface="Consolas" pitchFamily="49" charset="0"/>
              </a:rPr>
              <a:t>}</a:t>
            </a:r>
            <a:endParaRPr lang="ja-JP" altLang="en-US" dirty="0" smtClean="0"/>
          </a:p>
          <a:p>
            <a:pPr lvl="2"/>
            <a:r>
              <a:rPr kumimoji="1" lang="ja-JP" altLang="en-US" dirty="0" smtClean="0"/>
              <a:t>型 </a:t>
            </a:r>
            <a:r>
              <a:rPr lang="en-US" altLang="ja-JP" dirty="0" smtClean="0"/>
              <a:t>: S(</a:t>
            </a:r>
            <a:r>
              <a:rPr lang="en-US" altLang="ja-JP" b="1" dirty="0" smtClean="0">
                <a:latin typeface="Consolas" pitchFamily="49" charset="0"/>
                <a:sym typeface="Wingdings" pitchFamily="2" charset="2"/>
              </a:rPr>
              <a:t>δ</a:t>
            </a:r>
            <a:r>
              <a:rPr lang="en-US" altLang="ja-JP" dirty="0" smtClean="0"/>
              <a:t>) = </a:t>
            </a:r>
            <a:r>
              <a:rPr lang="en-US" altLang="ja-JP" b="1" dirty="0" err="1" smtClean="0">
                <a:latin typeface="Consolas" pitchFamily="49" charset="0"/>
              </a:rPr>
              <a:t>int</a:t>
            </a:r>
            <a:endParaRPr kumimoji="1" lang="en-US" altLang="ja-JP" dirty="0" smtClean="0"/>
          </a:p>
          <a:p>
            <a:pPr lvl="2"/>
            <a:endParaRPr lang="en-US" altLang="ja-JP" dirty="0" smtClean="0"/>
          </a:p>
        </p:txBody>
      </p:sp>
      <p:sp>
        <p:nvSpPr>
          <p:cNvPr id="4" name="円/楕円 3"/>
          <p:cNvSpPr/>
          <p:nvPr/>
        </p:nvSpPr>
        <p:spPr>
          <a:xfrm>
            <a:off x="3427282" y="4429132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5040907" y="4429132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円/楕円 5"/>
          <p:cNvSpPr/>
          <p:nvPr/>
        </p:nvSpPr>
        <p:spPr>
          <a:xfrm>
            <a:off x="7136436" y="4429132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多相型の型推論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Inference of Polymorphic Types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ここまでの型推論方法の問題点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ja-JP" dirty="0" err="1" smtClean="0"/>
              <a:t>OCaml</a:t>
            </a:r>
            <a:r>
              <a:rPr lang="en-US" altLang="ja-JP" dirty="0" smtClean="0"/>
              <a:t> </a:t>
            </a:r>
            <a:r>
              <a:rPr lang="ja-JP" altLang="en-US" dirty="0" smtClean="0"/>
              <a:t>風の多相型を実現することができない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式「</a:t>
            </a:r>
            <a:r>
              <a:rPr kumimoji="1" lang="en-US" altLang="ja-JP" dirty="0" smtClean="0">
                <a:latin typeface="Consolas" pitchFamily="49" charset="0"/>
              </a:rPr>
              <a:t>fun x -&gt; x</a:t>
            </a:r>
            <a:r>
              <a:rPr kumimoji="1" lang="ja-JP" altLang="en-US" dirty="0" smtClean="0"/>
              <a:t>」の推論結果は型「</a:t>
            </a:r>
            <a:r>
              <a:rPr kumimoji="1" lang="en-US" altLang="ja-JP" dirty="0" smtClean="0"/>
              <a:t>α </a:t>
            </a:r>
            <a:r>
              <a:rPr kumimoji="1" lang="ja-JP" altLang="en-US" dirty="0" smtClean="0"/>
              <a:t>→ </a:t>
            </a:r>
            <a:r>
              <a:rPr kumimoji="1" lang="en-US" altLang="ja-JP" dirty="0" smtClean="0"/>
              <a:t>α</a:t>
            </a:r>
            <a:r>
              <a:rPr kumimoji="1" lang="ja-JP" altLang="en-US" dirty="0" smtClean="0"/>
              <a:t>」だが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この</a:t>
            </a:r>
            <a:r>
              <a:rPr kumimoji="1" lang="en-US" altLang="ja-JP" dirty="0" smtClean="0"/>
              <a:t>α</a:t>
            </a:r>
            <a:r>
              <a:rPr kumimoji="1" lang="ja-JP" altLang="en-US" dirty="0" smtClean="0"/>
              <a:t>は「未決定な単相型」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回資料参照</a:t>
            </a:r>
            <a:r>
              <a:rPr kumimoji="1" lang="en-US" altLang="ja-JP" dirty="0" smtClean="0"/>
              <a:t>)</a:t>
            </a:r>
          </a:p>
          <a:p>
            <a:r>
              <a:rPr lang="ja-JP" altLang="en-US" dirty="0" smtClean="0"/>
              <a:t>上手くいかない例</a:t>
            </a:r>
            <a:r>
              <a:rPr lang="en-US" altLang="ja-JP" dirty="0" smtClean="0"/>
              <a:t>:</a:t>
            </a:r>
            <a:endParaRPr kumimoji="1" lang="en-US" altLang="ja-JP" dirty="0" smtClean="0"/>
          </a:p>
          <a:p>
            <a:pPr lvl="1">
              <a:buNone/>
            </a:pPr>
            <a:r>
              <a:rPr lang="en-US" altLang="ja-JP" sz="2400" b="1" dirty="0" smtClean="0">
                <a:latin typeface="Consolas" pitchFamily="49" charset="0"/>
              </a:rPr>
              <a:t>let id = fun x -&gt; x in (</a:t>
            </a:r>
            <a:r>
              <a:rPr lang="en-US" altLang="ja-JP" sz="2400" b="1" dirty="0" smtClean="0">
                <a:solidFill>
                  <a:schemeClr val="accent2"/>
                </a:solidFill>
                <a:latin typeface="Consolas" pitchFamily="49" charset="0"/>
              </a:rPr>
              <a:t>id 0</a:t>
            </a:r>
            <a:r>
              <a:rPr lang="en-US" altLang="ja-JP" sz="2400" b="1" dirty="0" smtClean="0">
                <a:latin typeface="Consolas" pitchFamily="49" charset="0"/>
              </a:rPr>
              <a:t>, </a:t>
            </a:r>
            <a:r>
              <a:rPr lang="en-US" altLang="ja-JP" sz="2400" b="1" dirty="0" smtClean="0">
                <a:solidFill>
                  <a:schemeClr val="tx2"/>
                </a:solidFill>
                <a:latin typeface="Consolas" pitchFamily="49" charset="0"/>
              </a:rPr>
              <a:t>id true</a:t>
            </a:r>
            <a:r>
              <a:rPr lang="en-US" altLang="ja-JP" sz="2400" b="1" dirty="0" smtClean="0">
                <a:latin typeface="Consolas" pitchFamily="49" charset="0"/>
              </a:rPr>
              <a:t>)</a:t>
            </a:r>
            <a:endParaRPr lang="en-US" altLang="ja-JP" sz="2400" b="1" dirty="0">
              <a:latin typeface="Consolas" pitchFamily="49" charset="0"/>
            </a:endParaRPr>
          </a:p>
          <a:p>
            <a:pPr lvl="1"/>
            <a:endParaRPr kumimoji="1" lang="en-US" altLang="ja-JP" dirty="0" smtClean="0"/>
          </a:p>
          <a:p>
            <a:pPr lvl="1"/>
            <a:endParaRPr lang="en-US" altLang="ja-JP" dirty="0"/>
          </a:p>
          <a:p>
            <a:pPr lvl="1"/>
            <a:r>
              <a:rPr kumimoji="1" lang="ja-JP" altLang="en-US" dirty="0" smtClean="0"/>
              <a:t>「</a:t>
            </a:r>
            <a:r>
              <a:rPr kumimoji="1" lang="en-US" altLang="ja-JP" dirty="0" smtClean="0"/>
              <a:t>α = </a:t>
            </a:r>
            <a:r>
              <a:rPr kumimoji="1" lang="en-US" altLang="ja-JP" dirty="0" err="1" smtClean="0"/>
              <a:t>int</a:t>
            </a:r>
            <a:r>
              <a:rPr kumimoji="1" lang="ja-JP" altLang="en-US" dirty="0" smtClean="0"/>
              <a:t>」と「</a:t>
            </a:r>
            <a:r>
              <a:rPr kumimoji="1" lang="en-US" altLang="ja-JP" dirty="0" smtClean="0"/>
              <a:t>α = bool</a:t>
            </a:r>
            <a:r>
              <a:rPr kumimoji="1" lang="ja-JP" altLang="en-US" dirty="0" smtClean="0"/>
              <a:t>」の二つの制約を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同時に</a:t>
            </a:r>
            <a:r>
              <a:rPr lang="ja-JP" altLang="en-US" dirty="0" smtClean="0"/>
              <a:t>満たす解はない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4143372" y="4572008"/>
            <a:ext cx="1714512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制約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</a:t>
            </a:r>
            <a:r>
              <a:rPr kumimoji="1" lang="en-US" altLang="ja-JP" sz="2000" dirty="0" smtClean="0"/>
              <a:t>α = </a:t>
            </a:r>
            <a:r>
              <a:rPr kumimoji="1" lang="en-US" altLang="ja-JP" sz="2000" dirty="0" err="1" smtClean="0"/>
              <a:t>int</a:t>
            </a:r>
            <a:endParaRPr kumimoji="1" lang="ja-JP" altLang="en-US" sz="2000" dirty="0"/>
          </a:p>
        </p:txBody>
      </p:sp>
      <p:sp>
        <p:nvSpPr>
          <p:cNvPr id="5" name="正方形/長方形 4"/>
          <p:cNvSpPr/>
          <p:nvPr/>
        </p:nvSpPr>
        <p:spPr>
          <a:xfrm>
            <a:off x="6143636" y="4572008"/>
            <a:ext cx="1785950" cy="428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制約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</a:t>
            </a:r>
            <a:r>
              <a:rPr kumimoji="1" lang="en-US" altLang="ja-JP" sz="2000" dirty="0" smtClean="0"/>
              <a:t>α = bool</a:t>
            </a:r>
            <a:endParaRPr kumimoji="1" lang="ja-JP" altLang="en-US" sz="2000" dirty="0"/>
          </a:p>
        </p:txBody>
      </p:sp>
      <p:sp>
        <p:nvSpPr>
          <p:cNvPr id="6" name="下矢印 5"/>
          <p:cNvSpPr/>
          <p:nvPr/>
        </p:nvSpPr>
        <p:spPr>
          <a:xfrm>
            <a:off x="5214942" y="4143380"/>
            <a:ext cx="357190" cy="42862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下矢印 6"/>
          <p:cNvSpPr/>
          <p:nvPr/>
        </p:nvSpPr>
        <p:spPr>
          <a:xfrm>
            <a:off x="6643702" y="4143380"/>
            <a:ext cx="357190" cy="4286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err="1" smtClean="0"/>
              <a:t>OCaml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風の多相型を実現する手法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92500" lnSpcReduction="10000"/>
          </a:bodyPr>
          <a:lstStyle/>
          <a:p>
            <a:r>
              <a:rPr lang="ja-JP" altLang="en-US" dirty="0" smtClean="0"/>
              <a:t>「型スキーマ」の概念を導入する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「型スキーマ」 </a:t>
            </a:r>
            <a:r>
              <a:rPr lang="en-US" altLang="ja-JP" dirty="0" smtClean="0"/>
              <a:t>= </a:t>
            </a:r>
            <a:r>
              <a:rPr lang="ja-JP" altLang="en-US" dirty="0" smtClean="0"/>
              <a:t>「型 </a:t>
            </a:r>
            <a:r>
              <a:rPr lang="en-US" altLang="ja-JP" dirty="0" smtClean="0"/>
              <a:t>t</a:t>
            </a:r>
            <a:r>
              <a:rPr lang="ja-JP" altLang="en-US" dirty="0" smtClean="0"/>
              <a:t>」と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「その型中の未決定な型変数のうち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多相的に扱うものの集合 </a:t>
            </a:r>
            <a:r>
              <a:rPr lang="en-US" altLang="ja-JP" dirty="0" smtClean="0"/>
              <a:t>Δ</a:t>
            </a:r>
            <a:r>
              <a:rPr lang="ja-JP" altLang="en-US" dirty="0" smtClean="0"/>
              <a:t>」の組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∀</a:t>
            </a:r>
            <a:r>
              <a:rPr lang="en-US" altLang="ja-JP" dirty="0" smtClean="0"/>
              <a:t>Δ . t </a:t>
            </a:r>
            <a:r>
              <a:rPr lang="ja-JP" altLang="en-US" dirty="0" err="1" smtClean="0"/>
              <a:t>のように</a:t>
            </a:r>
            <a:r>
              <a:rPr lang="ja-JP" altLang="en-US" dirty="0" smtClean="0"/>
              <a:t>書く</a:t>
            </a:r>
            <a:endParaRPr lang="en-US" altLang="ja-JP" dirty="0" smtClean="0"/>
          </a:p>
          <a:p>
            <a:r>
              <a:rPr lang="ja-JP" altLang="en-US" dirty="0" smtClean="0"/>
              <a:t>例</a:t>
            </a:r>
            <a:r>
              <a:rPr lang="en-US" altLang="ja-JP" dirty="0" smtClean="0"/>
              <a:t>: </a:t>
            </a:r>
            <a:r>
              <a:rPr lang="en-US" altLang="ja-JP" sz="2400" b="1" dirty="0" smtClean="0">
                <a:latin typeface="Consolas" pitchFamily="49" charset="0"/>
              </a:rPr>
              <a:t>let id = fun x -&gt; x in (</a:t>
            </a:r>
            <a:r>
              <a:rPr lang="en-US" altLang="ja-JP" sz="2400" b="1" dirty="0" smtClean="0">
                <a:solidFill>
                  <a:schemeClr val="accent2"/>
                </a:solidFill>
                <a:latin typeface="Consolas" pitchFamily="49" charset="0"/>
              </a:rPr>
              <a:t>id 0</a:t>
            </a:r>
            <a:r>
              <a:rPr lang="en-US" altLang="ja-JP" sz="2400" b="1" dirty="0" smtClean="0">
                <a:latin typeface="Consolas" pitchFamily="49" charset="0"/>
              </a:rPr>
              <a:t>, </a:t>
            </a:r>
            <a:r>
              <a:rPr lang="en-US" altLang="ja-JP" sz="2400" b="1" dirty="0" smtClean="0">
                <a:solidFill>
                  <a:schemeClr val="tx2"/>
                </a:solidFill>
                <a:latin typeface="Consolas" pitchFamily="49" charset="0"/>
              </a:rPr>
              <a:t>id true</a:t>
            </a:r>
            <a:r>
              <a:rPr lang="en-US" altLang="ja-JP" sz="2400" b="1" dirty="0" smtClean="0">
                <a:latin typeface="Consolas" pitchFamily="49" charset="0"/>
              </a:rPr>
              <a:t>)</a:t>
            </a:r>
            <a:endParaRPr lang="en-US" altLang="ja-JP" sz="2400" b="1" dirty="0">
              <a:latin typeface="Consolas" pitchFamily="49" charset="0"/>
            </a:endParaRPr>
          </a:p>
          <a:p>
            <a:pPr lvl="1"/>
            <a:endParaRPr kumimoji="1" lang="en-US" altLang="ja-JP" dirty="0" smtClean="0"/>
          </a:p>
          <a:p>
            <a:pPr lvl="1"/>
            <a:endParaRPr lang="en-US" altLang="ja-JP" dirty="0"/>
          </a:p>
          <a:p>
            <a:pPr lvl="1"/>
            <a:r>
              <a:rPr lang="ja-JP" altLang="en-US" dirty="0" smtClean="0"/>
              <a:t>変数 </a:t>
            </a:r>
            <a:r>
              <a:rPr lang="en-US" altLang="ja-JP" dirty="0" smtClean="0"/>
              <a:t>id </a:t>
            </a:r>
            <a:r>
              <a:rPr lang="ja-JP" altLang="en-US" dirty="0" smtClean="0"/>
              <a:t>の型スキーマを∀</a:t>
            </a:r>
            <a:r>
              <a:rPr lang="en-US" altLang="ja-JP" dirty="0" err="1" smtClean="0"/>
              <a:t>α.α</a:t>
            </a:r>
            <a:r>
              <a:rPr lang="en-US" altLang="ja-JP" dirty="0" smtClean="0"/>
              <a:t>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α </a:t>
            </a:r>
            <a:r>
              <a:rPr lang="ja-JP" altLang="en-US" dirty="0" smtClean="0"/>
              <a:t>とおく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一つ目の変数 </a:t>
            </a:r>
            <a:r>
              <a:rPr lang="en-US" altLang="ja-JP" dirty="0" smtClean="0"/>
              <a:t>id </a:t>
            </a:r>
            <a:r>
              <a:rPr lang="ja-JP" altLang="en-US" dirty="0" smtClean="0"/>
              <a:t>の出現では新たな型変数 </a:t>
            </a:r>
            <a:r>
              <a:rPr lang="en-US" altLang="ja-JP" dirty="0" smtClean="0"/>
              <a:t>β </a:t>
            </a:r>
            <a:r>
              <a:rPr lang="ja-JP" altLang="en-US" dirty="0" smtClean="0"/>
              <a:t>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二つ目の変数</a:t>
            </a:r>
            <a:r>
              <a:rPr lang="en-US" altLang="ja-JP" dirty="0" smtClean="0"/>
              <a:t> id </a:t>
            </a:r>
            <a:r>
              <a:rPr lang="ja-JP" altLang="en-US" dirty="0" smtClean="0"/>
              <a:t>の出現では新たな型変数 </a:t>
            </a:r>
            <a:r>
              <a:rPr lang="en-US" altLang="ja-JP" dirty="0" smtClean="0"/>
              <a:t>γ </a:t>
            </a:r>
            <a:r>
              <a:rPr lang="ja-JP" altLang="en-US" dirty="0" smtClean="0"/>
              <a:t>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型スキーマを </a:t>
            </a:r>
            <a:r>
              <a:rPr lang="en-US" altLang="ja-JP" dirty="0" smtClean="0"/>
              <a:t>instantiate </a:t>
            </a:r>
            <a:r>
              <a:rPr lang="ja-JP" altLang="en-US" dirty="0" smtClean="0"/>
              <a:t>すればよい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4143372" y="4500570"/>
            <a:ext cx="1714512" cy="4286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制約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</a:t>
            </a:r>
            <a:r>
              <a:rPr lang="en-US" altLang="ja-JP" sz="2000" dirty="0" smtClean="0"/>
              <a:t>β</a:t>
            </a:r>
            <a:r>
              <a:rPr kumimoji="1" lang="en-US" altLang="ja-JP" sz="2000" dirty="0" smtClean="0"/>
              <a:t> = </a:t>
            </a:r>
            <a:r>
              <a:rPr kumimoji="1" lang="en-US" altLang="ja-JP" sz="2000" dirty="0" err="1" smtClean="0"/>
              <a:t>int</a:t>
            </a:r>
            <a:endParaRPr kumimoji="1" lang="ja-JP" altLang="en-US" sz="2000" dirty="0"/>
          </a:p>
        </p:txBody>
      </p:sp>
      <p:sp>
        <p:nvSpPr>
          <p:cNvPr id="5" name="正方形/長方形 4"/>
          <p:cNvSpPr/>
          <p:nvPr/>
        </p:nvSpPr>
        <p:spPr>
          <a:xfrm>
            <a:off x="6143636" y="4500570"/>
            <a:ext cx="1785950" cy="4286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制約</a:t>
            </a:r>
            <a:r>
              <a:rPr kumimoji="1" lang="en-US" altLang="ja-JP" dirty="0" smtClean="0"/>
              <a:t>:</a:t>
            </a:r>
            <a:r>
              <a:rPr kumimoji="1" lang="ja-JP" altLang="en-US" dirty="0" smtClean="0"/>
              <a:t> </a:t>
            </a:r>
            <a:r>
              <a:rPr lang="en-US" altLang="ja-JP" sz="2000" dirty="0" smtClean="0"/>
              <a:t>γ</a:t>
            </a:r>
            <a:r>
              <a:rPr kumimoji="1" lang="en-US" altLang="ja-JP" sz="2000" dirty="0" smtClean="0"/>
              <a:t> = bool</a:t>
            </a:r>
            <a:endParaRPr kumimoji="1" lang="ja-JP" altLang="en-US" sz="2000" dirty="0"/>
          </a:p>
        </p:txBody>
      </p:sp>
      <p:sp>
        <p:nvSpPr>
          <p:cNvPr id="6" name="下矢印 5"/>
          <p:cNvSpPr/>
          <p:nvPr/>
        </p:nvSpPr>
        <p:spPr>
          <a:xfrm>
            <a:off x="5214942" y="4071942"/>
            <a:ext cx="357190" cy="428628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下矢印 6"/>
          <p:cNvSpPr/>
          <p:nvPr/>
        </p:nvSpPr>
        <p:spPr>
          <a:xfrm>
            <a:off x="6643702" y="4071942"/>
            <a:ext cx="357190" cy="4286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型スキーマを導入する方法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>
            <a:normAutofit/>
          </a:bodyPr>
          <a:lstStyle/>
          <a:p>
            <a:r>
              <a:rPr kumimoji="1" lang="en-US" altLang="ja-JP" dirty="0" err="1" smtClean="0"/>
              <a:t>OCaml</a:t>
            </a:r>
            <a:r>
              <a:rPr kumimoji="1" lang="ja-JP" altLang="en-US" dirty="0" smtClean="0"/>
              <a:t> 風の型推論では以下の通り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前準備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型環境を変数から型スキーマへの写像とする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型スキーマの作成のタイミング</a:t>
            </a:r>
            <a:endParaRPr kumimoji="1" lang="en-US" altLang="ja-JP" dirty="0" smtClean="0"/>
          </a:p>
          <a:p>
            <a:pPr lvl="2"/>
            <a:r>
              <a:rPr lang="en-US" altLang="ja-JP" dirty="0" smtClean="0"/>
              <a:t>l</a:t>
            </a:r>
            <a:r>
              <a:rPr kumimoji="1" lang="en-US" altLang="ja-JP" dirty="0" smtClean="0"/>
              <a:t>et </a:t>
            </a:r>
            <a:r>
              <a:rPr kumimoji="1" lang="ja-JP" altLang="en-US" dirty="0" smtClean="0"/>
              <a:t>式で変数を束縛するときに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型スキーマを作成して型環境に加える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型スキーマの </a:t>
            </a:r>
            <a:r>
              <a:rPr lang="en-US" altLang="ja-JP" dirty="0" smtClean="0"/>
              <a:t>instantiate </a:t>
            </a:r>
            <a:r>
              <a:rPr lang="ja-JP" altLang="en-US" dirty="0" smtClean="0"/>
              <a:t>のタイミング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変数が式</a:t>
            </a:r>
            <a:r>
              <a:rPr lang="ja-JP" altLang="en-US" dirty="0" smtClean="0"/>
              <a:t>に現れた</a:t>
            </a:r>
            <a:r>
              <a:rPr kumimoji="1" lang="ja-JP" altLang="en-US" dirty="0" smtClean="0"/>
              <a:t>時には型スキーマを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instantiate </a:t>
            </a:r>
            <a:r>
              <a:rPr kumimoji="1" lang="ja-JP" altLang="en-US" dirty="0" smtClean="0"/>
              <a:t>して実際の型に置き換える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l</a:t>
            </a:r>
            <a:r>
              <a:rPr kumimoji="1" lang="en-US" altLang="ja-JP" dirty="0" smtClean="0"/>
              <a:t>et </a:t>
            </a:r>
            <a:r>
              <a:rPr kumimoji="1" lang="ja-JP" altLang="en-US" dirty="0" smtClean="0"/>
              <a:t>式の型推論規則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>
            <a:normAutofit fontScale="92500" lnSpcReduction="20000"/>
          </a:bodyPr>
          <a:lstStyle/>
          <a:p>
            <a:r>
              <a:rPr lang="ja-JP" altLang="en-US" dirty="0"/>
              <a:t>式「</a:t>
            </a:r>
            <a:r>
              <a:rPr lang="en-US" altLang="ja-JP" dirty="0">
                <a:latin typeface="Consolas" pitchFamily="49" charset="0"/>
              </a:rPr>
              <a:t>let</a:t>
            </a:r>
            <a:r>
              <a:rPr lang="en-US" altLang="ja-JP" dirty="0"/>
              <a:t> </a:t>
            </a:r>
            <a:r>
              <a:rPr lang="en-US" altLang="ja-JP" i="1" dirty="0">
                <a:latin typeface="Consolas" pitchFamily="49" charset="0"/>
              </a:rPr>
              <a:t>I</a:t>
            </a:r>
            <a:r>
              <a:rPr lang="en-US" altLang="ja-JP" dirty="0"/>
              <a:t> </a:t>
            </a:r>
            <a:r>
              <a:rPr lang="en-US" altLang="ja-JP" dirty="0">
                <a:latin typeface="Consolas" pitchFamily="49" charset="0"/>
              </a:rPr>
              <a:t>=</a:t>
            </a:r>
            <a:r>
              <a:rPr lang="en-US" altLang="ja-JP" dirty="0"/>
              <a:t> </a:t>
            </a:r>
            <a:r>
              <a:rPr lang="en-US" altLang="ja-JP" i="1" dirty="0"/>
              <a:t>E</a:t>
            </a:r>
            <a:r>
              <a:rPr lang="en-US" altLang="ja-JP" baseline="-25000" dirty="0"/>
              <a:t>1</a:t>
            </a:r>
            <a:r>
              <a:rPr lang="en-US" altLang="ja-JP" dirty="0"/>
              <a:t> </a:t>
            </a:r>
            <a:r>
              <a:rPr lang="en-US" altLang="ja-JP" dirty="0">
                <a:latin typeface="Consolas" pitchFamily="49" charset="0"/>
              </a:rPr>
              <a:t>in</a:t>
            </a:r>
            <a:r>
              <a:rPr lang="en-US" altLang="ja-JP" dirty="0"/>
              <a:t> </a:t>
            </a:r>
            <a:r>
              <a:rPr lang="en-US" altLang="ja-JP" i="1" dirty="0"/>
              <a:t>E</a:t>
            </a:r>
            <a:r>
              <a:rPr lang="en-US" altLang="ja-JP" baseline="-25000" dirty="0"/>
              <a:t>2</a:t>
            </a:r>
            <a:r>
              <a:rPr lang="ja-JP" altLang="en-US" dirty="0"/>
              <a:t>」の</a:t>
            </a:r>
            <a:r>
              <a:rPr lang="ja-JP" altLang="en-US" dirty="0" smtClean="0"/>
              <a:t>型推論規則</a:t>
            </a:r>
            <a:endParaRPr lang="en-US" altLang="ja-JP" dirty="0"/>
          </a:p>
          <a:p>
            <a:pPr lvl="1"/>
            <a:r>
              <a:rPr lang="ja-JP" altLang="en-US" dirty="0"/>
              <a:t>現在の型</a:t>
            </a:r>
            <a:r>
              <a:rPr lang="ja-JP" altLang="en-US" dirty="0" smtClean="0"/>
              <a:t>環境 </a:t>
            </a:r>
            <a:r>
              <a:rPr lang="en-US" altLang="ja-JP" dirty="0" smtClean="0"/>
              <a:t>Γ </a:t>
            </a:r>
            <a:r>
              <a:rPr lang="ja-JP" altLang="en-US" dirty="0" smtClean="0"/>
              <a:t>で</a:t>
            </a:r>
            <a:r>
              <a:rPr lang="ja-JP" altLang="en-US" dirty="0"/>
              <a:t>式</a:t>
            </a:r>
            <a:r>
              <a:rPr lang="ja-JP" altLang="en-US" dirty="0" smtClean="0"/>
              <a:t>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 </a:t>
            </a:r>
            <a:r>
              <a:rPr lang="ja-JP" altLang="en-US" dirty="0"/>
              <a:t>を</a:t>
            </a:r>
            <a:r>
              <a:rPr lang="ja-JP" altLang="en-US" dirty="0" smtClean="0"/>
              <a:t>型推論する</a:t>
            </a:r>
            <a:endParaRPr lang="en-US" altLang="ja-JP" dirty="0"/>
          </a:p>
          <a:p>
            <a:pPr lvl="2"/>
            <a:r>
              <a:rPr lang="ja-JP" altLang="en-US" dirty="0" smtClean="0"/>
              <a:t>式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 の型を 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 </a:t>
            </a:r>
            <a:r>
              <a:rPr lang="ja-JP" altLang="en-US" dirty="0" err="1" smtClean="0"/>
              <a:t>、</a:t>
            </a:r>
            <a:r>
              <a:rPr lang="ja-JP" altLang="en-US" dirty="0" smtClean="0"/>
              <a:t>また生成された制約を 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 </a:t>
            </a:r>
            <a:r>
              <a:rPr lang="ja-JP" altLang="en-US" dirty="0" smtClean="0"/>
              <a:t>とする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制約 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の解を </a:t>
            </a:r>
            <a:r>
              <a:rPr lang="en-US" altLang="ja-JP" i="1" dirty="0" smtClean="0"/>
              <a:t>S</a:t>
            </a:r>
            <a:r>
              <a:rPr lang="en-US" altLang="ja-JP" dirty="0" smtClean="0"/>
              <a:t> (= Unify(</a:t>
            </a:r>
            <a:r>
              <a:rPr lang="en-US" altLang="ja-JP" i="1" dirty="0" smtClean="0"/>
              <a:t>C</a:t>
            </a:r>
            <a:r>
              <a:rPr lang="en-US" altLang="ja-JP" dirty="0" smtClean="0"/>
              <a:t>))</a:t>
            </a:r>
            <a:r>
              <a:rPr lang="ja-JP" altLang="en-US" dirty="0" err="1" smtClean="0"/>
              <a:t>、</a:t>
            </a:r>
            <a:r>
              <a:rPr lang="ja-JP" altLang="en-US" dirty="0" smtClean="0"/>
              <a:t>また </a:t>
            </a:r>
            <a:r>
              <a:rPr lang="en-US" altLang="ja-JP" i="1" dirty="0" smtClean="0"/>
              <a:t>T'</a:t>
            </a:r>
            <a:r>
              <a:rPr lang="en-US" altLang="ja-JP" dirty="0" smtClean="0"/>
              <a:t> = </a:t>
            </a:r>
            <a:r>
              <a:rPr lang="en-US" altLang="ja-JP" i="1" dirty="0" smtClean="0"/>
              <a:t>S</a:t>
            </a:r>
            <a:r>
              <a:rPr lang="en-US" altLang="ja-JP" dirty="0" smtClean="0"/>
              <a:t>(</a:t>
            </a:r>
            <a:r>
              <a:rPr lang="en-US" altLang="ja-JP" i="1" dirty="0" smtClean="0"/>
              <a:t>T</a:t>
            </a:r>
            <a:r>
              <a:rPr lang="en-US" altLang="ja-JP" dirty="0" smtClean="0"/>
              <a:t>) </a:t>
            </a:r>
            <a:r>
              <a:rPr lang="ja-JP" altLang="en-US" dirty="0" smtClean="0"/>
              <a:t>とする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Γ' </a:t>
            </a:r>
            <a:r>
              <a:rPr lang="ja-JP" altLang="en-US" dirty="0" smtClean="0"/>
              <a:t>を </a:t>
            </a:r>
            <a:r>
              <a:rPr lang="en-US" altLang="ja-JP" dirty="0" smtClean="0"/>
              <a:t>Γ </a:t>
            </a:r>
            <a:r>
              <a:rPr lang="ja-JP" altLang="en-US" dirty="0" smtClean="0"/>
              <a:t>に現れる全ての型を </a:t>
            </a:r>
            <a:r>
              <a:rPr lang="en-US" altLang="ja-JP" i="1" dirty="0" smtClean="0"/>
              <a:t>S</a:t>
            </a:r>
            <a:r>
              <a:rPr lang="en-US" altLang="ja-JP" dirty="0" smtClean="0"/>
              <a:t> </a:t>
            </a:r>
            <a:r>
              <a:rPr lang="ja-JP" altLang="en-US" dirty="0" smtClean="0"/>
              <a:t>で置き換えたものとする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ただし、既に多相的に扱っている型変数は置き換えない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型環境 </a:t>
            </a:r>
            <a:r>
              <a:rPr lang="en-US" altLang="ja-JP" dirty="0" smtClean="0"/>
              <a:t>Γ' </a:t>
            </a:r>
            <a:r>
              <a:rPr lang="ja-JP" altLang="en-US" dirty="0" smtClean="0"/>
              <a:t>に</a:t>
            </a:r>
            <a:r>
              <a:rPr lang="ja-JP" altLang="en-US" dirty="0"/>
              <a:t>「</a:t>
            </a:r>
            <a:r>
              <a:rPr lang="en-US" altLang="ja-JP" i="1" dirty="0">
                <a:latin typeface="Consolas" pitchFamily="49" charset="0"/>
              </a:rPr>
              <a:t>I</a:t>
            </a:r>
            <a:r>
              <a:rPr lang="en-US" altLang="ja-JP" dirty="0"/>
              <a:t> </a:t>
            </a:r>
            <a:r>
              <a:rPr lang="en-US" altLang="ja-JP" dirty="0" smtClean="0"/>
              <a:t>: </a:t>
            </a:r>
            <a:r>
              <a:rPr lang="ja-JP" altLang="en-US" dirty="0" smtClean="0"/>
              <a:t>∀</a:t>
            </a:r>
            <a:r>
              <a:rPr lang="en-US" altLang="ja-JP" i="1" dirty="0" smtClean="0"/>
              <a:t>P . T'</a:t>
            </a:r>
            <a:r>
              <a:rPr lang="ja-JP" altLang="en-US" dirty="0" smtClean="0"/>
              <a:t>」</a:t>
            </a:r>
            <a:r>
              <a:rPr lang="ja-JP" altLang="en-US" dirty="0"/>
              <a:t>を</a:t>
            </a:r>
            <a:r>
              <a:rPr lang="ja-JP" altLang="en-US" dirty="0" smtClean="0"/>
              <a:t>加える</a:t>
            </a:r>
            <a:endParaRPr lang="en-US" altLang="ja-JP" dirty="0" smtClean="0"/>
          </a:p>
          <a:p>
            <a:pPr lvl="2"/>
            <a:r>
              <a:rPr lang="en-US" altLang="ja-JP" i="1" dirty="0" smtClean="0"/>
              <a:t>P</a:t>
            </a:r>
            <a:r>
              <a:rPr lang="ja-JP" altLang="en-US" dirty="0" smtClean="0"/>
              <a:t> は </a:t>
            </a:r>
            <a:r>
              <a:rPr lang="en-US" altLang="ja-JP" i="1" dirty="0" smtClean="0"/>
              <a:t>T‘</a:t>
            </a:r>
            <a:r>
              <a:rPr lang="ja-JP" altLang="en-US" dirty="0" smtClean="0"/>
              <a:t> の中で多相的に扱える型変数の集合</a:t>
            </a:r>
            <a:endParaRPr lang="en-US" altLang="ja-JP" dirty="0" smtClean="0"/>
          </a:p>
          <a:p>
            <a:pPr lvl="3"/>
            <a:r>
              <a:rPr lang="en-US" altLang="ja-JP" i="1" dirty="0" smtClean="0"/>
              <a:t>P</a:t>
            </a:r>
            <a:r>
              <a:rPr lang="en-US" altLang="ja-JP" dirty="0" smtClean="0"/>
              <a:t> </a:t>
            </a:r>
            <a:r>
              <a:rPr lang="en-US" altLang="ja-JP" dirty="0" smtClean="0"/>
              <a:t>= (</a:t>
            </a:r>
            <a:r>
              <a:rPr lang="en-US" altLang="ja-JP" i="1" dirty="0" smtClean="0"/>
              <a:t>T‘</a:t>
            </a:r>
            <a:r>
              <a:rPr lang="ja-JP" altLang="en-US" dirty="0" smtClean="0"/>
              <a:t> </a:t>
            </a:r>
            <a:r>
              <a:rPr lang="ja-JP" altLang="en-US" dirty="0" smtClean="0"/>
              <a:t>に含まれる型</a:t>
            </a:r>
            <a:r>
              <a:rPr lang="ja-JP" altLang="en-US" dirty="0" smtClean="0"/>
              <a:t>変数の集合</a:t>
            </a:r>
            <a:r>
              <a:rPr lang="en-US" altLang="ja-JP" dirty="0" smtClean="0"/>
              <a:t>)</a:t>
            </a:r>
            <a:r>
              <a:rPr lang="ja-JP" altLang="en-US" dirty="0" smtClean="0"/>
              <a:t> </a:t>
            </a:r>
            <a:r>
              <a:rPr lang="en-US" altLang="ja-JP" dirty="0" smtClean="0"/>
              <a:t>– </a:t>
            </a:r>
            <a:br>
              <a:rPr lang="en-US" altLang="ja-JP" dirty="0" smtClean="0"/>
            </a:br>
            <a:r>
              <a:rPr lang="ja-JP" altLang="en-US" dirty="0"/>
              <a:t> </a:t>
            </a:r>
            <a:r>
              <a:rPr lang="ja-JP" altLang="en-US" dirty="0" smtClean="0"/>
              <a:t>      </a:t>
            </a:r>
            <a:r>
              <a:rPr lang="en-US" altLang="ja-JP" dirty="0" smtClean="0"/>
              <a:t>(</a:t>
            </a:r>
            <a:r>
              <a:rPr lang="ja-JP" altLang="en-US" dirty="0" smtClean="0"/>
              <a:t>型環境に含まれている型変数の集合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pPr lvl="1"/>
            <a:r>
              <a:rPr lang="ja-JP" altLang="en-US" dirty="0"/>
              <a:t>拡張された型環境で</a:t>
            </a:r>
            <a:r>
              <a:rPr lang="ja-JP" altLang="en-US" dirty="0" smtClean="0"/>
              <a:t>式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 を型推論する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式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 の型が </a:t>
            </a:r>
            <a:r>
              <a:rPr lang="en-US" altLang="ja-JP" dirty="0" smtClean="0"/>
              <a:t>let </a:t>
            </a:r>
            <a:r>
              <a:rPr lang="ja-JP" altLang="en-US" dirty="0" smtClean="0"/>
              <a:t>式全体の型になる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変数の型推論規則 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r>
              <a:rPr lang="ja-JP" altLang="en-US" dirty="0"/>
              <a:t>式「</a:t>
            </a:r>
            <a:r>
              <a:rPr lang="en-US" altLang="ja-JP" dirty="0">
                <a:latin typeface="Consolas" pitchFamily="49" charset="0"/>
              </a:rPr>
              <a:t>x</a:t>
            </a:r>
            <a:r>
              <a:rPr lang="ja-JP" altLang="en-US" dirty="0"/>
              <a:t>」の</a:t>
            </a:r>
            <a:r>
              <a:rPr lang="ja-JP" altLang="en-US" dirty="0" smtClean="0"/>
              <a:t>型推論規則</a:t>
            </a:r>
            <a:endParaRPr lang="en-US" altLang="ja-JP" dirty="0"/>
          </a:p>
          <a:p>
            <a:pPr lvl="1"/>
            <a:r>
              <a:rPr lang="ja-JP" altLang="en-US" dirty="0" smtClean="0"/>
              <a:t>型環境に 「</a:t>
            </a:r>
            <a:r>
              <a:rPr lang="en-US" altLang="ja-JP" dirty="0" smtClean="0">
                <a:latin typeface="Consolas" pitchFamily="49" charset="0"/>
              </a:rPr>
              <a:t>x</a:t>
            </a:r>
            <a:r>
              <a:rPr lang="en-US" altLang="ja-JP" dirty="0" smtClean="0"/>
              <a:t> : </a:t>
            </a:r>
            <a:r>
              <a:rPr lang="ja-JP" altLang="en-US" dirty="0" smtClean="0"/>
              <a:t>∀</a:t>
            </a:r>
            <a:r>
              <a:rPr lang="en-US" altLang="ja-JP" i="1" dirty="0" smtClean="0"/>
              <a:t>P . T</a:t>
            </a:r>
            <a:r>
              <a:rPr lang="ja-JP" altLang="en-US" dirty="0" smtClean="0"/>
              <a:t>」</a:t>
            </a:r>
            <a:r>
              <a:rPr lang="en-US" altLang="ja-JP" dirty="0" smtClean="0"/>
              <a:t> </a:t>
            </a:r>
            <a:r>
              <a:rPr lang="ja-JP" altLang="en-US" dirty="0" smtClean="0"/>
              <a:t>が含まれていたら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「</a:t>
            </a:r>
            <a:r>
              <a:rPr lang="en-US" altLang="ja-JP" dirty="0" smtClean="0">
                <a:latin typeface="Consolas" pitchFamily="49" charset="0"/>
              </a:rPr>
              <a:t>x</a:t>
            </a:r>
            <a:r>
              <a:rPr lang="ja-JP" altLang="en-US" dirty="0" smtClean="0"/>
              <a:t>」の型は </a:t>
            </a:r>
            <a:r>
              <a:rPr lang="en-US" altLang="ja-JP" i="1" dirty="0" smtClean="0"/>
              <a:t>T' </a:t>
            </a:r>
            <a:r>
              <a:rPr lang="ja-JP" altLang="en-US" dirty="0" smtClean="0"/>
              <a:t>とする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ただし </a:t>
            </a:r>
            <a:r>
              <a:rPr lang="en-US" altLang="ja-JP" dirty="0" smtClean="0"/>
              <a:t>T' </a:t>
            </a:r>
            <a:r>
              <a:rPr lang="ja-JP" altLang="en-US" dirty="0" smtClean="0"/>
              <a:t>は </a:t>
            </a:r>
            <a:r>
              <a:rPr lang="en-US" altLang="ja-JP" dirty="0" smtClean="0"/>
              <a:t>T </a:t>
            </a:r>
            <a:r>
              <a:rPr lang="ja-JP" altLang="en-US" dirty="0" smtClean="0"/>
              <a:t>中に現れる型変数のうち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P </a:t>
            </a:r>
            <a:r>
              <a:rPr lang="ja-JP" altLang="en-US" dirty="0" smtClean="0"/>
              <a:t>に含まれるものを新しい型変数で置き換えたもの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型システムと型推論</a:t>
            </a:r>
            <a:endParaRPr kumimoji="1" lang="ja-JP" altLang="en-US" dirty="0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Type System and Type Inference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多相型の型推論の例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以下の式の型推論を考える</a:t>
            </a:r>
            <a:endParaRPr lang="en-US" altLang="ja-JP" dirty="0" smtClean="0"/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</a:t>
            </a:r>
            <a:r>
              <a:rPr lang="en-US" altLang="ja-JP" sz="2400" b="1" dirty="0" smtClean="0">
                <a:latin typeface="Consolas" pitchFamily="49" charset="0"/>
              </a:rPr>
              <a:t>f x = x in f </a:t>
            </a:r>
            <a:r>
              <a:rPr lang="en-US" altLang="ja-JP" sz="2400" b="1" dirty="0" err="1" smtClean="0">
                <a:latin typeface="Consolas" pitchFamily="49" charset="0"/>
              </a:rPr>
              <a:t>f</a:t>
            </a:r>
            <a:endParaRPr lang="en-US" altLang="ja-JP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多相型の型推論の例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071670" y="3324525"/>
            <a:ext cx="5357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let f x = x in f </a:t>
            </a:r>
            <a:r>
              <a:rPr lang="en-US" altLang="ja-JP" sz="2400" b="1" dirty="0" err="1" smtClean="0">
                <a:latin typeface="Consolas" pitchFamily="49" charset="0"/>
              </a:rPr>
              <a:t>f</a:t>
            </a:r>
            <a:r>
              <a:rPr lang="en-US" altLang="ja-JP" sz="2400" b="1" dirty="0" smtClean="0">
                <a:latin typeface="Consolas" pitchFamily="49" charset="0"/>
              </a:rPr>
              <a:t> : t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1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C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endParaRPr kumimoji="1" lang="ja-JP" altLang="en-US" baseline="-25000" dirty="0"/>
          </a:p>
        </p:txBody>
      </p:sp>
      <p:grpSp>
        <p:nvGrpSpPr>
          <p:cNvPr id="3" name="グループ化 14"/>
          <p:cNvGrpSpPr/>
          <p:nvPr/>
        </p:nvGrpSpPr>
        <p:grpSpPr>
          <a:xfrm>
            <a:off x="571472" y="2719984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714348" y="2648546"/>
            <a:ext cx="34131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fun x -&gt; x : t</a:t>
            </a:r>
            <a:r>
              <a:rPr lang="en-US" altLang="ja-JP" sz="2400" b="1" baseline="-25000" dirty="0" smtClean="0">
                <a:latin typeface="Consolas" pitchFamily="49" charset="0"/>
              </a:rPr>
              <a:t>1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1</a:t>
            </a:r>
            <a:endParaRPr kumimoji="1" lang="ja-JP" altLang="en-US" baseline="-25000" dirty="0"/>
          </a:p>
        </p:txBody>
      </p:sp>
      <p:grpSp>
        <p:nvGrpSpPr>
          <p:cNvPr id="4" name="グループ化 19"/>
          <p:cNvGrpSpPr/>
          <p:nvPr/>
        </p:nvGrpSpPr>
        <p:grpSpPr>
          <a:xfrm>
            <a:off x="1928794" y="3395963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428596" y="3230217"/>
            <a:ext cx="84296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let</a:t>
            </a:r>
            <a:r>
              <a:rPr kumimoji="1" lang="en-US" altLang="ja-JP" sz="2400" b="1" dirty="0" smtClean="0">
                <a:latin typeface="Consolas" pitchFamily="49" charset="0"/>
              </a:rPr>
              <a:t> f x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kumimoji="1" lang="en-US" altLang="ja-JP" sz="2400" b="1" dirty="0" smtClean="0">
                <a:latin typeface="Consolas" pitchFamily="49" charset="0"/>
              </a:rPr>
              <a:t> x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kumimoji="1" lang="en-US" altLang="ja-JP" sz="2400" b="1" dirty="0" smtClean="0">
                <a:latin typeface="Consolas" pitchFamily="49" charset="0"/>
              </a:rPr>
              <a:t> f </a:t>
            </a:r>
            <a:r>
              <a:rPr kumimoji="1" lang="en-US" altLang="ja-JP" sz="2400" b="1" dirty="0" err="1" smtClean="0">
                <a:latin typeface="Consolas" pitchFamily="49" charset="0"/>
              </a:rPr>
              <a:t>f</a:t>
            </a:r>
            <a:endParaRPr lang="en-US" altLang="ja-JP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00562" y="2648546"/>
            <a:ext cx="4398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 : 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smtClean="0">
                <a:latin typeface="Consolas" pitchFamily="49" charset="0"/>
              </a:rPr>
              <a:t>P.t</a:t>
            </a:r>
            <a:r>
              <a:rPr lang="en-US" altLang="ja-JP" sz="2400" b="1" baseline="-25000" dirty="0" smtClean="0">
                <a:latin typeface="Consolas" pitchFamily="49" charset="0"/>
              </a:rPr>
              <a:t>1</a:t>
            </a:r>
            <a:r>
              <a:rPr lang="en-US" altLang="ja-JP" sz="2400" b="1" dirty="0" smtClean="0">
                <a:latin typeface="Consolas" pitchFamily="49" charset="0"/>
              </a:rPr>
              <a:t>'   f f : t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endParaRPr kumimoji="1" lang="ja-JP" altLang="en-US" baseline="-25000" dirty="0"/>
          </a:p>
        </p:txBody>
      </p:sp>
      <p:grpSp>
        <p:nvGrpSpPr>
          <p:cNvPr id="20" name="グループ化 14"/>
          <p:cNvGrpSpPr/>
          <p:nvPr/>
        </p:nvGrpSpPr>
        <p:grpSpPr>
          <a:xfrm>
            <a:off x="6556354" y="2753021"/>
            <a:ext cx="142876" cy="285752"/>
            <a:chOff x="1071538" y="4643446"/>
            <a:chExt cx="142876" cy="285752"/>
          </a:xfrm>
        </p:grpSpPr>
        <p:cxnSp>
          <p:nvCxnSpPr>
            <p:cNvPr id="25" name="直線コネクタ 24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テキスト ボックス 28"/>
          <p:cNvSpPr txBox="1"/>
          <p:nvPr/>
        </p:nvSpPr>
        <p:spPr>
          <a:xfrm>
            <a:off x="5918052" y="3943183"/>
            <a:ext cx="304923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ja-JP" altLang="en-US" dirty="0" smtClean="0">
                <a:latin typeface="Consolas" pitchFamily="49" charset="0"/>
              </a:rPr>
              <a:t>ただし</a:t>
            </a:r>
            <a:endParaRPr lang="en-US" altLang="ja-JP" dirty="0" smtClean="0">
              <a:latin typeface="Consolas" pitchFamily="49" charset="0"/>
            </a:endParaRPr>
          </a:p>
          <a:p>
            <a:pPr marL="0" lvl="1"/>
            <a:r>
              <a:rPr lang="en-US" altLang="ja-JP" b="1" dirty="0" smtClean="0">
                <a:latin typeface="Consolas" pitchFamily="49" charset="0"/>
              </a:rPr>
              <a:t>t</a:t>
            </a:r>
            <a:r>
              <a:rPr lang="en-US" altLang="ja-JP" b="1" baseline="-25000" dirty="0" smtClean="0">
                <a:latin typeface="Consolas" pitchFamily="49" charset="0"/>
              </a:rPr>
              <a:t>1</a:t>
            </a:r>
            <a:r>
              <a:rPr lang="en-US" altLang="ja-JP" b="1" dirty="0" smtClean="0">
                <a:latin typeface="Consolas" pitchFamily="49" charset="0"/>
              </a:rPr>
              <a:t>'</a:t>
            </a:r>
            <a:r>
              <a:rPr lang="ja-JP" altLang="en-US" dirty="0" smtClean="0">
                <a:latin typeface="Consolas" pitchFamily="49" charset="0"/>
              </a:rPr>
              <a:t>は </a:t>
            </a:r>
            <a:r>
              <a:rPr lang="en-US" altLang="ja-JP" dirty="0" smtClean="0">
                <a:latin typeface="Consolas" pitchFamily="49" charset="0"/>
              </a:rPr>
              <a:t>Unify(</a:t>
            </a:r>
            <a:r>
              <a:rPr lang="en-US" altLang="ja-JP" b="1" dirty="0" smtClean="0">
                <a:latin typeface="Consolas" pitchFamily="49" charset="0"/>
              </a:rPr>
              <a:t>C</a:t>
            </a:r>
            <a:r>
              <a:rPr lang="en-US" altLang="ja-JP" b="1" baseline="-25000" dirty="0" smtClean="0">
                <a:latin typeface="Consolas" pitchFamily="49" charset="0"/>
              </a:rPr>
              <a:t>1</a:t>
            </a:r>
            <a:r>
              <a:rPr lang="en-US" altLang="ja-JP" dirty="0" smtClean="0">
                <a:latin typeface="Consolas" pitchFamily="49" charset="0"/>
              </a:rPr>
              <a:t>)(</a:t>
            </a:r>
            <a:r>
              <a:rPr lang="en-US" altLang="ja-JP" b="1" dirty="0" smtClean="0">
                <a:latin typeface="Consolas" pitchFamily="49" charset="0"/>
              </a:rPr>
              <a:t>t</a:t>
            </a:r>
            <a:r>
              <a:rPr lang="en-US" altLang="ja-JP" b="1" baseline="-25000" dirty="0" smtClean="0">
                <a:latin typeface="Consolas" pitchFamily="49" charset="0"/>
              </a:rPr>
              <a:t>1</a:t>
            </a:r>
            <a:r>
              <a:rPr lang="en-US" altLang="ja-JP" dirty="0" smtClean="0">
                <a:latin typeface="Consolas" pitchFamily="49" charset="0"/>
              </a:rPr>
              <a:t>)</a:t>
            </a:r>
            <a:r>
              <a:rPr lang="ja-JP" altLang="en-US" dirty="0" err="1" smtClean="0">
                <a:latin typeface="Consolas" pitchFamily="49" charset="0"/>
              </a:rPr>
              <a:t>、</a:t>
            </a:r>
            <a:endParaRPr lang="en-US" altLang="ja-JP" dirty="0" smtClean="0">
              <a:latin typeface="Consolas" pitchFamily="49" charset="0"/>
            </a:endParaRPr>
          </a:p>
          <a:p>
            <a:pPr marL="0" lvl="1"/>
            <a:r>
              <a:rPr lang="ja-JP" altLang="en-US" dirty="0" smtClean="0">
                <a:latin typeface="Consolas" pitchFamily="49" charset="0"/>
              </a:rPr>
              <a:t>また</a:t>
            </a:r>
            <a:r>
              <a:rPr lang="en-US" altLang="ja-JP" b="1" dirty="0" smtClean="0">
                <a:latin typeface="Consolas" pitchFamily="49" charset="0"/>
              </a:rPr>
              <a:t>P</a:t>
            </a:r>
            <a:r>
              <a:rPr lang="ja-JP" altLang="en-US" dirty="0" smtClean="0">
                <a:latin typeface="Consolas" pitchFamily="49" charset="0"/>
              </a:rPr>
              <a:t>は</a:t>
            </a:r>
            <a:r>
              <a:rPr lang="en-US" altLang="ja-JP" b="1" dirty="0" smtClean="0">
                <a:latin typeface="Consolas" pitchFamily="49" charset="0"/>
              </a:rPr>
              <a:t>t</a:t>
            </a:r>
            <a:r>
              <a:rPr lang="en-US" altLang="ja-JP" b="1" baseline="-25000" dirty="0" smtClean="0">
                <a:latin typeface="Consolas" pitchFamily="49" charset="0"/>
              </a:rPr>
              <a:t>1</a:t>
            </a:r>
            <a:r>
              <a:rPr lang="en-US" altLang="ja-JP" b="1" dirty="0" smtClean="0">
                <a:latin typeface="Consolas" pitchFamily="49" charset="0"/>
              </a:rPr>
              <a:t>'</a:t>
            </a:r>
            <a:r>
              <a:rPr lang="ja-JP" altLang="en-US" dirty="0" smtClean="0">
                <a:latin typeface="Consolas" pitchFamily="49" charset="0"/>
              </a:rPr>
              <a:t>に現れる</a:t>
            </a:r>
            <a:endParaRPr lang="en-US" altLang="ja-JP" dirty="0" smtClean="0">
              <a:latin typeface="Consolas" pitchFamily="49" charset="0"/>
            </a:endParaRPr>
          </a:p>
          <a:p>
            <a:pPr marL="0" lvl="1"/>
            <a:r>
              <a:rPr lang="ja-JP" altLang="en-US" dirty="0" smtClean="0">
                <a:latin typeface="Consolas" pitchFamily="49" charset="0"/>
              </a:rPr>
              <a:t>自由な型変数のうち</a:t>
            </a:r>
            <a:r>
              <a:rPr lang="en-US" altLang="ja-JP" dirty="0" smtClean="0">
                <a:latin typeface="Consolas" pitchFamily="49" charset="0"/>
              </a:rPr>
              <a:t/>
            </a:r>
            <a:br>
              <a:rPr lang="en-US" altLang="ja-JP" dirty="0" smtClean="0">
                <a:latin typeface="Consolas" pitchFamily="49" charset="0"/>
              </a:rPr>
            </a:br>
            <a:r>
              <a:rPr lang="ja-JP" altLang="en-US" dirty="0" smtClean="0">
                <a:latin typeface="Consolas" pitchFamily="49" charset="0"/>
              </a:rPr>
              <a:t>型環境に自由に現れるものを</a:t>
            </a:r>
            <a:endParaRPr lang="en-US" altLang="ja-JP" dirty="0" smtClean="0">
              <a:latin typeface="Consolas" pitchFamily="49" charset="0"/>
            </a:endParaRPr>
          </a:p>
          <a:p>
            <a:pPr marL="0" lvl="1"/>
            <a:r>
              <a:rPr lang="ja-JP" altLang="en-US" dirty="0" smtClean="0">
                <a:latin typeface="Consolas" pitchFamily="49" charset="0"/>
              </a:rPr>
              <a:t>除いたものの集合とする</a:t>
            </a:r>
            <a:endParaRPr lang="en-US" altLang="ja-JP" dirty="0" smtClean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多相型の型推論の例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071670" y="3324525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let f x = x in f </a:t>
            </a:r>
            <a:r>
              <a:rPr lang="en-US" altLang="ja-JP" sz="2400" b="1" dirty="0" err="1" smtClean="0">
                <a:latin typeface="Consolas" pitchFamily="49" charset="0"/>
              </a:rPr>
              <a:t>f</a:t>
            </a:r>
            <a:r>
              <a:rPr lang="en-US" altLang="ja-JP" sz="2400" b="1" dirty="0" smtClean="0">
                <a:latin typeface="Consolas" pitchFamily="49" charset="0"/>
              </a:rPr>
              <a:t> : t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en-US" altLang="ja-JP" sz="2400" b="1" dirty="0" smtClean="0">
                <a:latin typeface="Consolas" pitchFamily="49" charset="0"/>
              </a:rPr>
              <a:t>, {}</a:t>
            </a:r>
            <a:r>
              <a:rPr lang="ja-JP" altLang="en-US" sz="2400" b="1" dirty="0" smtClean="0">
                <a:latin typeface="Consolas" pitchFamily="49" charset="0"/>
              </a:rPr>
              <a:t>∪</a:t>
            </a:r>
            <a:r>
              <a:rPr lang="en-US" altLang="ja-JP" sz="2400" b="1" dirty="0" smtClean="0">
                <a:latin typeface="Consolas" pitchFamily="49" charset="0"/>
              </a:rPr>
              <a:t>C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endParaRPr lang="ja-JP" altLang="en-US" sz="2400" baseline="-25000" dirty="0"/>
          </a:p>
        </p:txBody>
      </p:sp>
      <p:grpSp>
        <p:nvGrpSpPr>
          <p:cNvPr id="3" name="グループ化 14"/>
          <p:cNvGrpSpPr/>
          <p:nvPr/>
        </p:nvGrpSpPr>
        <p:grpSpPr>
          <a:xfrm>
            <a:off x="571472" y="2719984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716528" y="2648546"/>
            <a:ext cx="3714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fun x -&gt; x : </a:t>
            </a:r>
            <a:r>
              <a:rPr lang="en-US" altLang="ja-JP" sz="2400" b="1" dirty="0" err="1" smtClean="0">
                <a:latin typeface="Consolas" pitchFamily="49" charset="0"/>
              </a:rPr>
              <a:t>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, {}</a:t>
            </a:r>
            <a:endParaRPr kumimoji="1" lang="ja-JP" altLang="en-US" baseline="-25000" dirty="0"/>
          </a:p>
        </p:txBody>
      </p:sp>
      <p:grpSp>
        <p:nvGrpSpPr>
          <p:cNvPr id="4" name="グループ化 19"/>
          <p:cNvGrpSpPr/>
          <p:nvPr/>
        </p:nvGrpSpPr>
        <p:grpSpPr>
          <a:xfrm>
            <a:off x="1928794" y="3395963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428596" y="3230217"/>
            <a:ext cx="84296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f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x = x</a:t>
            </a:r>
            <a:r>
              <a:rPr kumimoji="1" lang="en-US" altLang="ja-JP" sz="2400" b="1" dirty="0" smtClean="0">
                <a:latin typeface="Consolas" pitchFamily="49" charset="0"/>
              </a:rPr>
              <a:t> in f </a:t>
            </a:r>
            <a:r>
              <a:rPr kumimoji="1" lang="en-US" altLang="ja-JP" sz="2400" b="1" dirty="0" err="1" smtClean="0">
                <a:latin typeface="Consolas" pitchFamily="49" charset="0"/>
              </a:rPr>
              <a:t>f</a:t>
            </a:r>
            <a:endParaRPr lang="en-US" altLang="ja-JP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00562" y="2648546"/>
            <a:ext cx="43989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 : 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smtClean="0">
                <a:latin typeface="Consolas" pitchFamily="49" charset="0"/>
              </a:rPr>
              <a:t>P.t</a:t>
            </a:r>
            <a:r>
              <a:rPr lang="en-US" altLang="ja-JP" sz="2400" b="1" baseline="-25000" dirty="0" smtClean="0">
                <a:latin typeface="Consolas" pitchFamily="49" charset="0"/>
              </a:rPr>
              <a:t>1</a:t>
            </a:r>
            <a:r>
              <a:rPr lang="en-US" altLang="ja-JP" sz="2400" b="1" dirty="0" smtClean="0">
                <a:latin typeface="Consolas" pitchFamily="49" charset="0"/>
              </a:rPr>
              <a:t>'   f f : t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endParaRPr kumimoji="1" lang="ja-JP" altLang="en-US" baseline="-25000" dirty="0"/>
          </a:p>
        </p:txBody>
      </p:sp>
      <p:grpSp>
        <p:nvGrpSpPr>
          <p:cNvPr id="5" name="グループ化 14"/>
          <p:cNvGrpSpPr/>
          <p:nvPr/>
        </p:nvGrpSpPr>
        <p:grpSpPr>
          <a:xfrm>
            <a:off x="6556354" y="2753021"/>
            <a:ext cx="142876" cy="285752"/>
            <a:chOff x="1071538" y="4643446"/>
            <a:chExt cx="142876" cy="285752"/>
          </a:xfrm>
        </p:grpSpPr>
        <p:cxnSp>
          <p:nvCxnSpPr>
            <p:cNvPr id="25" name="直線コネクタ 24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直線コネクタ 19"/>
          <p:cNvCxnSpPr/>
          <p:nvPr/>
        </p:nvCxnSpPr>
        <p:spPr>
          <a:xfrm>
            <a:off x="571472" y="2571744"/>
            <a:ext cx="42148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714348" y="2071678"/>
            <a:ext cx="3892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x : 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smtClean="0">
                <a:latin typeface="Consolas" pitchFamily="49" charset="0"/>
              </a:rPr>
              <a:t>{}.α   x : α, {}</a:t>
            </a:r>
            <a:endParaRPr kumimoji="1" lang="ja-JP" altLang="en-US" baseline="-25000" dirty="0"/>
          </a:p>
        </p:txBody>
      </p:sp>
      <p:grpSp>
        <p:nvGrpSpPr>
          <p:cNvPr id="28" name="グループ化 14"/>
          <p:cNvGrpSpPr/>
          <p:nvPr/>
        </p:nvGrpSpPr>
        <p:grpSpPr>
          <a:xfrm>
            <a:off x="2714612" y="2143116"/>
            <a:ext cx="142876" cy="285752"/>
            <a:chOff x="1071538" y="4643446"/>
            <a:chExt cx="142876" cy="285752"/>
          </a:xfrm>
        </p:grpSpPr>
        <p:cxnSp>
          <p:nvCxnSpPr>
            <p:cNvPr id="30" name="直線コネクタ 29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直線コネクタ 31"/>
          <p:cNvCxnSpPr/>
          <p:nvPr/>
        </p:nvCxnSpPr>
        <p:spPr>
          <a:xfrm>
            <a:off x="500034" y="2071678"/>
            <a:ext cx="435771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428596" y="1571612"/>
            <a:ext cx="4171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x : 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smtClean="0">
                <a:latin typeface="Consolas" pitchFamily="49" charset="0"/>
              </a:rPr>
              <a:t>{}.α </a:t>
            </a:r>
            <a:r>
              <a:rPr lang="ja-JP" altLang="en-US" sz="2400" b="1" dirty="0" smtClean="0">
                <a:latin typeface="Consolas" pitchFamily="49" charset="0"/>
              </a:rPr>
              <a:t>∈ </a:t>
            </a:r>
            <a:r>
              <a:rPr lang="en-US" altLang="ja-JP" sz="2400" b="1" dirty="0" smtClean="0">
                <a:latin typeface="Consolas" pitchFamily="49" charset="0"/>
              </a:rPr>
              <a:t>x : 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smtClean="0">
                <a:latin typeface="Consolas" pitchFamily="49" charset="0"/>
              </a:rPr>
              <a:t>{}.α</a:t>
            </a:r>
            <a:endParaRPr kumimoji="1" lang="ja-JP" altLang="en-US" baseline="-25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918052" y="3943183"/>
            <a:ext cx="304923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ja-JP" altLang="en-US" dirty="0" smtClean="0">
                <a:latin typeface="Consolas" pitchFamily="49" charset="0"/>
              </a:rPr>
              <a:t>ただし</a:t>
            </a:r>
            <a:endParaRPr lang="en-US" altLang="ja-JP" dirty="0" smtClean="0">
              <a:latin typeface="Consolas" pitchFamily="49" charset="0"/>
            </a:endParaRPr>
          </a:p>
          <a:p>
            <a:pPr marL="0" lvl="1"/>
            <a:r>
              <a:rPr lang="en-US" altLang="ja-JP" b="1" dirty="0" smtClean="0">
                <a:latin typeface="Consolas" pitchFamily="49" charset="0"/>
              </a:rPr>
              <a:t>t</a:t>
            </a:r>
            <a:r>
              <a:rPr lang="en-US" altLang="ja-JP" b="1" baseline="-25000" dirty="0" smtClean="0">
                <a:latin typeface="Consolas" pitchFamily="49" charset="0"/>
              </a:rPr>
              <a:t>1</a:t>
            </a:r>
            <a:r>
              <a:rPr lang="en-US" altLang="ja-JP" b="1" dirty="0" smtClean="0">
                <a:latin typeface="Consolas" pitchFamily="49" charset="0"/>
              </a:rPr>
              <a:t>'</a:t>
            </a:r>
            <a:r>
              <a:rPr lang="ja-JP" altLang="en-US" dirty="0" smtClean="0">
                <a:latin typeface="Consolas" pitchFamily="49" charset="0"/>
              </a:rPr>
              <a:t>は </a:t>
            </a:r>
            <a:r>
              <a:rPr lang="en-US" altLang="ja-JP" dirty="0" smtClean="0">
                <a:latin typeface="Consolas" pitchFamily="49" charset="0"/>
              </a:rPr>
              <a:t>Unify(</a:t>
            </a:r>
            <a:r>
              <a:rPr lang="en-US" altLang="ja-JP" b="1" dirty="0" smtClean="0">
                <a:latin typeface="Consolas" pitchFamily="49" charset="0"/>
              </a:rPr>
              <a:t>C</a:t>
            </a:r>
            <a:r>
              <a:rPr lang="en-US" altLang="ja-JP" b="1" baseline="-25000" dirty="0" smtClean="0">
                <a:latin typeface="Consolas" pitchFamily="49" charset="0"/>
              </a:rPr>
              <a:t>1</a:t>
            </a:r>
            <a:r>
              <a:rPr lang="en-US" altLang="ja-JP" dirty="0" smtClean="0">
                <a:latin typeface="Consolas" pitchFamily="49" charset="0"/>
              </a:rPr>
              <a:t>)(</a:t>
            </a:r>
            <a:r>
              <a:rPr lang="en-US" altLang="ja-JP" b="1" dirty="0" smtClean="0">
                <a:latin typeface="Consolas" pitchFamily="49" charset="0"/>
              </a:rPr>
              <a:t>t</a:t>
            </a:r>
            <a:r>
              <a:rPr lang="en-US" altLang="ja-JP" b="1" baseline="-25000" dirty="0" smtClean="0">
                <a:latin typeface="Consolas" pitchFamily="49" charset="0"/>
              </a:rPr>
              <a:t>1</a:t>
            </a:r>
            <a:r>
              <a:rPr lang="en-US" altLang="ja-JP" dirty="0" smtClean="0">
                <a:latin typeface="Consolas" pitchFamily="49" charset="0"/>
              </a:rPr>
              <a:t>)</a:t>
            </a:r>
            <a:r>
              <a:rPr lang="ja-JP" altLang="en-US" dirty="0" err="1" smtClean="0">
                <a:latin typeface="Consolas" pitchFamily="49" charset="0"/>
              </a:rPr>
              <a:t>、</a:t>
            </a:r>
            <a:endParaRPr lang="en-US" altLang="ja-JP" dirty="0" smtClean="0">
              <a:latin typeface="Consolas" pitchFamily="49" charset="0"/>
            </a:endParaRPr>
          </a:p>
          <a:p>
            <a:pPr marL="0" lvl="1"/>
            <a:r>
              <a:rPr lang="ja-JP" altLang="en-US" dirty="0" smtClean="0">
                <a:latin typeface="Consolas" pitchFamily="49" charset="0"/>
              </a:rPr>
              <a:t>また</a:t>
            </a:r>
            <a:r>
              <a:rPr lang="en-US" altLang="ja-JP" b="1" dirty="0" smtClean="0">
                <a:latin typeface="Consolas" pitchFamily="49" charset="0"/>
              </a:rPr>
              <a:t>P</a:t>
            </a:r>
            <a:r>
              <a:rPr lang="ja-JP" altLang="en-US" dirty="0" smtClean="0">
                <a:latin typeface="Consolas" pitchFamily="49" charset="0"/>
              </a:rPr>
              <a:t>は</a:t>
            </a:r>
            <a:r>
              <a:rPr lang="en-US" altLang="ja-JP" b="1" dirty="0" smtClean="0">
                <a:latin typeface="Consolas" pitchFamily="49" charset="0"/>
              </a:rPr>
              <a:t>t</a:t>
            </a:r>
            <a:r>
              <a:rPr lang="en-US" altLang="ja-JP" b="1" baseline="-25000" dirty="0" smtClean="0">
                <a:latin typeface="Consolas" pitchFamily="49" charset="0"/>
              </a:rPr>
              <a:t>1</a:t>
            </a:r>
            <a:r>
              <a:rPr lang="en-US" altLang="ja-JP" b="1" dirty="0" smtClean="0">
                <a:latin typeface="Consolas" pitchFamily="49" charset="0"/>
              </a:rPr>
              <a:t>'</a:t>
            </a:r>
            <a:r>
              <a:rPr lang="ja-JP" altLang="en-US" dirty="0" smtClean="0">
                <a:latin typeface="Consolas" pitchFamily="49" charset="0"/>
              </a:rPr>
              <a:t>に現れる</a:t>
            </a:r>
            <a:endParaRPr lang="en-US" altLang="ja-JP" dirty="0" smtClean="0">
              <a:latin typeface="Consolas" pitchFamily="49" charset="0"/>
            </a:endParaRPr>
          </a:p>
          <a:p>
            <a:pPr marL="0" lvl="1"/>
            <a:r>
              <a:rPr lang="ja-JP" altLang="en-US" dirty="0" smtClean="0">
                <a:latin typeface="Consolas" pitchFamily="49" charset="0"/>
              </a:rPr>
              <a:t>自由な型変数のうち</a:t>
            </a:r>
            <a:r>
              <a:rPr lang="en-US" altLang="ja-JP" dirty="0" smtClean="0">
                <a:latin typeface="Consolas" pitchFamily="49" charset="0"/>
              </a:rPr>
              <a:t/>
            </a:r>
            <a:br>
              <a:rPr lang="en-US" altLang="ja-JP" dirty="0" smtClean="0">
                <a:latin typeface="Consolas" pitchFamily="49" charset="0"/>
              </a:rPr>
            </a:br>
            <a:r>
              <a:rPr lang="ja-JP" altLang="en-US" dirty="0" smtClean="0">
                <a:latin typeface="Consolas" pitchFamily="49" charset="0"/>
              </a:rPr>
              <a:t>型環境に自由に現れるものを</a:t>
            </a:r>
            <a:endParaRPr lang="en-US" altLang="ja-JP" dirty="0" smtClean="0">
              <a:latin typeface="Consolas" pitchFamily="49" charset="0"/>
            </a:endParaRPr>
          </a:p>
          <a:p>
            <a:pPr marL="0" lvl="1"/>
            <a:r>
              <a:rPr lang="ja-JP" altLang="en-US" dirty="0" smtClean="0">
                <a:latin typeface="Consolas" pitchFamily="49" charset="0"/>
              </a:rPr>
              <a:t>除いたものの集合とする</a:t>
            </a:r>
            <a:endParaRPr lang="en-US" altLang="ja-JP" dirty="0" smtClean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多相型の型推論の例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071670" y="3324525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let f x = x in f </a:t>
            </a:r>
            <a:r>
              <a:rPr lang="en-US" altLang="ja-JP" sz="2400" b="1" dirty="0" err="1" smtClean="0">
                <a:latin typeface="Consolas" pitchFamily="49" charset="0"/>
              </a:rPr>
              <a:t>f</a:t>
            </a:r>
            <a:r>
              <a:rPr lang="en-US" altLang="ja-JP" sz="2400" b="1" dirty="0" smtClean="0">
                <a:latin typeface="Consolas" pitchFamily="49" charset="0"/>
              </a:rPr>
              <a:t> : t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endParaRPr kumimoji="1" lang="ja-JP" altLang="en-US" baseline="-25000" dirty="0"/>
          </a:p>
        </p:txBody>
      </p:sp>
      <p:grpSp>
        <p:nvGrpSpPr>
          <p:cNvPr id="3" name="グループ化 14"/>
          <p:cNvGrpSpPr/>
          <p:nvPr/>
        </p:nvGrpSpPr>
        <p:grpSpPr>
          <a:xfrm>
            <a:off x="571472" y="2719984"/>
            <a:ext cx="142876" cy="285752"/>
            <a:chOff x="1071538" y="4643446"/>
            <a:chExt cx="142876" cy="285752"/>
          </a:xfrm>
        </p:grpSpPr>
        <p:cxnSp>
          <p:nvCxnSpPr>
            <p:cNvPr id="16" name="直線コネクタ 15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テキスト ボックス 18"/>
          <p:cNvSpPr txBox="1"/>
          <p:nvPr/>
        </p:nvSpPr>
        <p:spPr>
          <a:xfrm>
            <a:off x="716528" y="2648546"/>
            <a:ext cx="37144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fun x -&gt; x : </a:t>
            </a:r>
            <a:r>
              <a:rPr lang="en-US" altLang="ja-JP" sz="2400" b="1" dirty="0" err="1" smtClean="0">
                <a:latin typeface="Consolas" pitchFamily="49" charset="0"/>
              </a:rPr>
              <a:t>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, {}</a:t>
            </a:r>
            <a:endParaRPr kumimoji="1" lang="ja-JP" altLang="en-US" baseline="-25000" dirty="0"/>
          </a:p>
        </p:txBody>
      </p:sp>
      <p:grpSp>
        <p:nvGrpSpPr>
          <p:cNvPr id="4" name="グループ化 19"/>
          <p:cNvGrpSpPr/>
          <p:nvPr/>
        </p:nvGrpSpPr>
        <p:grpSpPr>
          <a:xfrm>
            <a:off x="1928794" y="3395963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428596" y="3230217"/>
            <a:ext cx="84296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let</a:t>
            </a:r>
            <a:r>
              <a:rPr kumimoji="1" lang="en-US" altLang="ja-JP" sz="2400" b="1" dirty="0" smtClean="0">
                <a:latin typeface="Consolas" pitchFamily="49" charset="0"/>
              </a:rPr>
              <a:t> f x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kumimoji="1" lang="en-US" altLang="ja-JP" sz="2400" b="1" dirty="0" smtClean="0">
                <a:latin typeface="Consolas" pitchFamily="49" charset="0"/>
              </a:rPr>
              <a:t> x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kumimoji="1" lang="en-US" altLang="ja-JP" sz="2400" b="1" dirty="0" smtClean="0">
                <a:latin typeface="Consolas" pitchFamily="49" charset="0"/>
              </a:rPr>
              <a:t> f </a:t>
            </a:r>
            <a:r>
              <a:rPr kumimoji="1" lang="en-US" altLang="ja-JP" sz="2400" b="1" dirty="0" err="1" smtClean="0">
                <a:latin typeface="Consolas" pitchFamily="49" charset="0"/>
              </a:rPr>
              <a:t>f</a:t>
            </a:r>
            <a:endParaRPr lang="en-US" altLang="ja-JP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500562" y="2648546"/>
            <a:ext cx="4588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 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   f f : t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endParaRPr kumimoji="1" lang="ja-JP" altLang="en-US" baseline="-25000" dirty="0"/>
          </a:p>
        </p:txBody>
      </p:sp>
      <p:grpSp>
        <p:nvGrpSpPr>
          <p:cNvPr id="5" name="グループ化 14"/>
          <p:cNvGrpSpPr/>
          <p:nvPr/>
        </p:nvGrpSpPr>
        <p:grpSpPr>
          <a:xfrm>
            <a:off x="6572264" y="2753021"/>
            <a:ext cx="142876" cy="285752"/>
            <a:chOff x="1071538" y="4643446"/>
            <a:chExt cx="142876" cy="285752"/>
          </a:xfrm>
        </p:grpSpPr>
        <p:cxnSp>
          <p:nvCxnSpPr>
            <p:cNvPr id="25" name="直線コネクタ 24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0" name="直線コネクタ 19"/>
          <p:cNvCxnSpPr/>
          <p:nvPr/>
        </p:nvCxnSpPr>
        <p:spPr>
          <a:xfrm>
            <a:off x="571472" y="2571744"/>
            <a:ext cx="421484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714348" y="2071678"/>
            <a:ext cx="3892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x : 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smtClean="0">
                <a:latin typeface="Consolas" pitchFamily="49" charset="0"/>
              </a:rPr>
              <a:t>{}.α   x : α, {}</a:t>
            </a:r>
            <a:endParaRPr kumimoji="1" lang="ja-JP" altLang="en-US" baseline="-25000" dirty="0"/>
          </a:p>
        </p:txBody>
      </p:sp>
      <p:grpSp>
        <p:nvGrpSpPr>
          <p:cNvPr id="6" name="グループ化 14"/>
          <p:cNvGrpSpPr/>
          <p:nvPr/>
        </p:nvGrpSpPr>
        <p:grpSpPr>
          <a:xfrm>
            <a:off x="2714612" y="2143116"/>
            <a:ext cx="142876" cy="285752"/>
            <a:chOff x="1071538" y="4643446"/>
            <a:chExt cx="142876" cy="285752"/>
          </a:xfrm>
        </p:grpSpPr>
        <p:cxnSp>
          <p:nvCxnSpPr>
            <p:cNvPr id="30" name="直線コネクタ 29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線コネクタ 30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直線コネクタ 31"/>
          <p:cNvCxnSpPr/>
          <p:nvPr/>
        </p:nvCxnSpPr>
        <p:spPr>
          <a:xfrm>
            <a:off x="500034" y="2071678"/>
            <a:ext cx="435771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/>
          <p:cNvSpPr txBox="1"/>
          <p:nvPr/>
        </p:nvSpPr>
        <p:spPr>
          <a:xfrm>
            <a:off x="428596" y="1571612"/>
            <a:ext cx="41713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x : 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smtClean="0">
                <a:latin typeface="Consolas" pitchFamily="49" charset="0"/>
              </a:rPr>
              <a:t>{}.α </a:t>
            </a:r>
            <a:r>
              <a:rPr lang="ja-JP" altLang="en-US" sz="2400" b="1" dirty="0" smtClean="0">
                <a:latin typeface="Consolas" pitchFamily="49" charset="0"/>
              </a:rPr>
              <a:t>∈ </a:t>
            </a:r>
            <a:r>
              <a:rPr lang="en-US" altLang="ja-JP" sz="2400" b="1" dirty="0" smtClean="0">
                <a:latin typeface="Consolas" pitchFamily="49" charset="0"/>
              </a:rPr>
              <a:t>x : 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smtClean="0">
                <a:latin typeface="Consolas" pitchFamily="49" charset="0"/>
              </a:rPr>
              <a:t>{}.α</a:t>
            </a:r>
            <a:endParaRPr kumimoji="1" lang="ja-JP" alt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多相型の型推論の例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071670" y="3324525"/>
            <a:ext cx="49292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let f x = x in f </a:t>
            </a:r>
            <a:r>
              <a:rPr lang="en-US" altLang="ja-JP" sz="2400" b="1" dirty="0" err="1" smtClean="0">
                <a:latin typeface="Consolas" pitchFamily="49" charset="0"/>
              </a:rPr>
              <a:t>f</a:t>
            </a:r>
            <a:r>
              <a:rPr lang="en-US" altLang="ja-JP" sz="2400" b="1" dirty="0" smtClean="0">
                <a:latin typeface="Consolas" pitchFamily="49" charset="0"/>
              </a:rPr>
              <a:t> : t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endParaRPr kumimoji="1" lang="ja-JP" altLang="en-US" baseline="-25000" dirty="0"/>
          </a:p>
        </p:txBody>
      </p:sp>
      <p:grpSp>
        <p:nvGrpSpPr>
          <p:cNvPr id="4" name="グループ化 19"/>
          <p:cNvGrpSpPr/>
          <p:nvPr/>
        </p:nvGrpSpPr>
        <p:grpSpPr>
          <a:xfrm>
            <a:off x="1928794" y="3395963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428596" y="3230217"/>
            <a:ext cx="84296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f x = x in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f </a:t>
            </a:r>
            <a:r>
              <a:rPr kumimoji="1" lang="en-US" altLang="ja-JP" sz="2400" b="1" dirty="0" err="1" smtClean="0">
                <a:solidFill>
                  <a:srgbClr val="FF0000"/>
                </a:solidFill>
                <a:latin typeface="Consolas" pitchFamily="49" charset="0"/>
              </a:rPr>
              <a:t>f</a:t>
            </a:r>
            <a:endParaRPr lang="en-US" altLang="ja-JP" dirty="0">
              <a:solidFill>
                <a:srgbClr val="FF0000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241249" y="2648546"/>
            <a:ext cx="45881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 : 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   f f : t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r>
              <a:rPr lang="en-US" altLang="ja-JP" sz="2400" b="1" dirty="0" smtClean="0">
                <a:latin typeface="Consolas" pitchFamily="49" charset="0"/>
              </a:rPr>
              <a:t>, C</a:t>
            </a:r>
            <a:r>
              <a:rPr lang="en-US" altLang="ja-JP" sz="2400" b="1" baseline="-25000" dirty="0" smtClean="0">
                <a:latin typeface="Consolas" pitchFamily="49" charset="0"/>
              </a:rPr>
              <a:t>2</a:t>
            </a:r>
            <a:endParaRPr kumimoji="1" lang="ja-JP" altLang="en-US" baseline="-25000" dirty="0"/>
          </a:p>
        </p:txBody>
      </p:sp>
      <p:grpSp>
        <p:nvGrpSpPr>
          <p:cNvPr id="5" name="グループ化 14"/>
          <p:cNvGrpSpPr/>
          <p:nvPr/>
        </p:nvGrpSpPr>
        <p:grpSpPr>
          <a:xfrm>
            <a:off x="5429256" y="2753021"/>
            <a:ext cx="142876" cy="285752"/>
            <a:chOff x="1071538" y="4643446"/>
            <a:chExt cx="142876" cy="285752"/>
          </a:xfrm>
        </p:grpSpPr>
        <p:cxnSp>
          <p:nvCxnSpPr>
            <p:cNvPr id="25" name="直線コネクタ 24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直線コネクタ 27"/>
          <p:cNvCxnSpPr/>
          <p:nvPr/>
        </p:nvCxnSpPr>
        <p:spPr>
          <a:xfrm>
            <a:off x="428596" y="2571744"/>
            <a:ext cx="8358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1502772" y="2643182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baseline="-25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57158" y="2005604"/>
            <a:ext cx="3815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   f:β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β</a:t>
            </a:r>
            <a:r>
              <a:rPr lang="en-US" altLang="ja-JP" sz="2400" b="1" dirty="0" smtClean="0">
                <a:latin typeface="Consolas" pitchFamily="49" charset="0"/>
              </a:rPr>
              <a:t>,{}</a:t>
            </a:r>
            <a:endParaRPr kumimoji="1" lang="ja-JP" altLang="en-US" baseline="-25000" dirty="0"/>
          </a:p>
        </p:txBody>
      </p:sp>
      <p:grpSp>
        <p:nvGrpSpPr>
          <p:cNvPr id="36" name="グループ化 14"/>
          <p:cNvGrpSpPr/>
          <p:nvPr/>
        </p:nvGrpSpPr>
        <p:grpSpPr>
          <a:xfrm>
            <a:off x="2307574" y="2110079"/>
            <a:ext cx="142876" cy="285752"/>
            <a:chOff x="1071538" y="4643446"/>
            <a:chExt cx="142876" cy="285752"/>
          </a:xfrm>
        </p:grpSpPr>
        <p:cxnSp>
          <p:nvCxnSpPr>
            <p:cNvPr id="37" name="直線コネクタ 36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直線コネクタ 38"/>
          <p:cNvCxnSpPr/>
          <p:nvPr/>
        </p:nvCxnSpPr>
        <p:spPr>
          <a:xfrm>
            <a:off x="357158" y="1928802"/>
            <a:ext cx="400052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テキスト ボックス 41"/>
          <p:cNvSpPr txBox="1"/>
          <p:nvPr/>
        </p:nvSpPr>
        <p:spPr>
          <a:xfrm>
            <a:off x="4944332" y="2005604"/>
            <a:ext cx="3815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   f:γ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,{}</a:t>
            </a:r>
            <a:endParaRPr kumimoji="1" lang="ja-JP" altLang="en-US" baseline="-25000" dirty="0"/>
          </a:p>
        </p:txBody>
      </p:sp>
      <p:grpSp>
        <p:nvGrpSpPr>
          <p:cNvPr id="43" name="グループ化 14"/>
          <p:cNvGrpSpPr/>
          <p:nvPr/>
        </p:nvGrpSpPr>
        <p:grpSpPr>
          <a:xfrm>
            <a:off x="6823310" y="2110079"/>
            <a:ext cx="142876" cy="285752"/>
            <a:chOff x="1071538" y="4643446"/>
            <a:chExt cx="142876" cy="285752"/>
          </a:xfrm>
        </p:grpSpPr>
        <p:cxnSp>
          <p:nvCxnSpPr>
            <p:cNvPr id="44" name="直線コネクタ 43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直線コネクタ 48"/>
          <p:cNvCxnSpPr/>
          <p:nvPr/>
        </p:nvCxnSpPr>
        <p:spPr>
          <a:xfrm>
            <a:off x="4929190" y="1928802"/>
            <a:ext cx="392909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テキスト ボックス 51"/>
          <p:cNvSpPr txBox="1"/>
          <p:nvPr/>
        </p:nvSpPr>
        <p:spPr>
          <a:xfrm>
            <a:off x="285720" y="1428736"/>
            <a:ext cx="4094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ja-JP" altLang="en-US" sz="2400" b="1" dirty="0" smtClean="0">
                <a:latin typeface="Consolas" pitchFamily="49" charset="0"/>
              </a:rPr>
              <a:t>∈ </a:t>
            </a:r>
            <a:r>
              <a:rPr lang="en-US" altLang="ja-JP" sz="2400" b="1" dirty="0" smtClean="0">
                <a:latin typeface="Consolas" pitchFamily="49" charset="0"/>
              </a:rPr>
              <a:t>f: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endParaRPr kumimoji="1" lang="ja-JP" altLang="en-US" baseline="-250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4835327" y="1428736"/>
            <a:ext cx="4094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ja-JP" altLang="en-US" sz="2400" b="1" dirty="0" smtClean="0">
                <a:latin typeface="Consolas" pitchFamily="49" charset="0"/>
              </a:rPr>
              <a:t>∈ </a:t>
            </a:r>
            <a:r>
              <a:rPr lang="en-US" altLang="ja-JP" sz="2400" b="1" dirty="0" smtClean="0">
                <a:latin typeface="Consolas" pitchFamily="49" charset="0"/>
              </a:rPr>
              <a:t>f: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endParaRPr kumimoji="1" lang="ja-JP" alt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多相型の型推論の例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071670" y="3324525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let f x = x in f </a:t>
            </a:r>
            <a:r>
              <a:rPr lang="en-US" altLang="ja-JP" sz="2400" b="1" dirty="0" err="1" smtClean="0">
                <a:latin typeface="Consolas" pitchFamily="49" charset="0"/>
              </a:rPr>
              <a:t>f</a:t>
            </a:r>
            <a:r>
              <a:rPr lang="en-US" altLang="ja-JP" sz="2400" b="1" dirty="0" smtClean="0">
                <a:latin typeface="Consolas" pitchFamily="49" charset="0"/>
              </a:rPr>
              <a:t> : δ,{</a:t>
            </a:r>
            <a:r>
              <a:rPr lang="en-US" altLang="ja-JP" sz="2400" b="1" dirty="0" err="1" smtClean="0">
                <a:latin typeface="Consolas" pitchFamily="49" charset="0"/>
              </a:rPr>
              <a:t>β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β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=(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γγ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)δ}</a:t>
            </a:r>
            <a:endParaRPr kumimoji="1" lang="ja-JP" altLang="en-US" baseline="-25000" dirty="0"/>
          </a:p>
        </p:txBody>
      </p:sp>
      <p:grpSp>
        <p:nvGrpSpPr>
          <p:cNvPr id="3" name="グループ化 19"/>
          <p:cNvGrpSpPr/>
          <p:nvPr/>
        </p:nvGrpSpPr>
        <p:grpSpPr>
          <a:xfrm>
            <a:off x="1928794" y="3395963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428596" y="3230217"/>
            <a:ext cx="842968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let</a:t>
            </a:r>
            <a:r>
              <a:rPr kumimoji="1" lang="en-US" altLang="ja-JP" sz="2400" b="1" dirty="0" smtClean="0">
                <a:latin typeface="Consolas" pitchFamily="49" charset="0"/>
              </a:rPr>
              <a:t> f x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=</a:t>
            </a:r>
            <a:r>
              <a:rPr kumimoji="1" lang="en-US" altLang="ja-JP" sz="2400" b="1" dirty="0" smtClean="0">
                <a:latin typeface="Consolas" pitchFamily="49" charset="0"/>
              </a:rPr>
              <a:t> x </a:t>
            </a:r>
            <a:r>
              <a:rPr kumimoji="1" lang="en-US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in</a:t>
            </a:r>
            <a:r>
              <a:rPr kumimoji="1" lang="en-US" altLang="ja-JP" sz="2400" b="1" dirty="0" smtClean="0">
                <a:latin typeface="Consolas" pitchFamily="49" charset="0"/>
              </a:rPr>
              <a:t> f </a:t>
            </a:r>
            <a:r>
              <a:rPr kumimoji="1" lang="en-US" altLang="ja-JP" sz="2400" b="1" dirty="0" err="1" smtClean="0">
                <a:latin typeface="Consolas" pitchFamily="49" charset="0"/>
              </a:rPr>
              <a:t>f</a:t>
            </a:r>
            <a:endParaRPr lang="en-US" altLang="ja-JP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428860" y="2648546"/>
            <a:ext cx="66271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 : 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   f f : δ,{</a:t>
            </a:r>
            <a:r>
              <a:rPr lang="en-US" altLang="ja-JP" sz="2400" b="1" dirty="0" err="1" smtClean="0">
                <a:latin typeface="Consolas" pitchFamily="49" charset="0"/>
              </a:rPr>
              <a:t>β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β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=(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γγ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)δ}</a:t>
            </a:r>
            <a:endParaRPr kumimoji="1" lang="ja-JP" altLang="en-US" baseline="-25000" dirty="0"/>
          </a:p>
        </p:txBody>
      </p:sp>
      <p:grpSp>
        <p:nvGrpSpPr>
          <p:cNvPr id="4" name="グループ化 14"/>
          <p:cNvGrpSpPr/>
          <p:nvPr/>
        </p:nvGrpSpPr>
        <p:grpSpPr>
          <a:xfrm>
            <a:off x="4643438" y="2753021"/>
            <a:ext cx="142876" cy="285752"/>
            <a:chOff x="1071538" y="4643446"/>
            <a:chExt cx="142876" cy="285752"/>
          </a:xfrm>
        </p:grpSpPr>
        <p:cxnSp>
          <p:nvCxnSpPr>
            <p:cNvPr id="25" name="直線コネクタ 24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8" name="直線コネクタ 27"/>
          <p:cNvCxnSpPr/>
          <p:nvPr/>
        </p:nvCxnSpPr>
        <p:spPr>
          <a:xfrm>
            <a:off x="428596" y="2571744"/>
            <a:ext cx="835824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/>
          <p:cNvSpPr txBox="1"/>
          <p:nvPr/>
        </p:nvSpPr>
        <p:spPr>
          <a:xfrm>
            <a:off x="1502772" y="2643182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baseline="-25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57158" y="2005604"/>
            <a:ext cx="3815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   f:β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β</a:t>
            </a:r>
            <a:r>
              <a:rPr lang="en-US" altLang="ja-JP" sz="2400" b="1" dirty="0" smtClean="0">
                <a:latin typeface="Consolas" pitchFamily="49" charset="0"/>
              </a:rPr>
              <a:t>,{}</a:t>
            </a:r>
            <a:endParaRPr kumimoji="1" lang="ja-JP" altLang="en-US" baseline="-25000" dirty="0"/>
          </a:p>
        </p:txBody>
      </p:sp>
      <p:grpSp>
        <p:nvGrpSpPr>
          <p:cNvPr id="5" name="グループ化 14"/>
          <p:cNvGrpSpPr/>
          <p:nvPr/>
        </p:nvGrpSpPr>
        <p:grpSpPr>
          <a:xfrm>
            <a:off x="2307574" y="2110079"/>
            <a:ext cx="142876" cy="285752"/>
            <a:chOff x="1071538" y="4643446"/>
            <a:chExt cx="142876" cy="285752"/>
          </a:xfrm>
        </p:grpSpPr>
        <p:cxnSp>
          <p:nvCxnSpPr>
            <p:cNvPr id="37" name="直線コネクタ 36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コネクタ 37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テキスト ボックス 41"/>
          <p:cNvSpPr txBox="1"/>
          <p:nvPr/>
        </p:nvSpPr>
        <p:spPr>
          <a:xfrm>
            <a:off x="4944332" y="2005604"/>
            <a:ext cx="38154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   f:γ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γ</a:t>
            </a:r>
            <a:r>
              <a:rPr lang="en-US" altLang="ja-JP" sz="2400" b="1" dirty="0" smtClean="0">
                <a:latin typeface="Consolas" pitchFamily="49" charset="0"/>
              </a:rPr>
              <a:t>,{}</a:t>
            </a:r>
            <a:endParaRPr kumimoji="1" lang="ja-JP" altLang="en-US" baseline="-25000" dirty="0"/>
          </a:p>
        </p:txBody>
      </p:sp>
      <p:grpSp>
        <p:nvGrpSpPr>
          <p:cNvPr id="6" name="グループ化 14"/>
          <p:cNvGrpSpPr/>
          <p:nvPr/>
        </p:nvGrpSpPr>
        <p:grpSpPr>
          <a:xfrm>
            <a:off x="6823310" y="2110079"/>
            <a:ext cx="142876" cy="285752"/>
            <a:chOff x="1071538" y="4643446"/>
            <a:chExt cx="142876" cy="285752"/>
          </a:xfrm>
        </p:grpSpPr>
        <p:cxnSp>
          <p:nvCxnSpPr>
            <p:cNvPr id="44" name="直線コネクタ 43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線コネクタ 44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テキスト ボックス 26"/>
          <p:cNvSpPr txBox="1"/>
          <p:nvPr/>
        </p:nvSpPr>
        <p:spPr>
          <a:xfrm>
            <a:off x="285720" y="1428736"/>
            <a:ext cx="4094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ja-JP" altLang="en-US" sz="2400" b="1" dirty="0" smtClean="0">
                <a:latin typeface="Consolas" pitchFamily="49" charset="0"/>
              </a:rPr>
              <a:t>∈ </a:t>
            </a:r>
            <a:r>
              <a:rPr lang="en-US" altLang="ja-JP" sz="2400" b="1" dirty="0" smtClean="0">
                <a:latin typeface="Consolas" pitchFamily="49" charset="0"/>
              </a:rPr>
              <a:t>f: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endParaRPr kumimoji="1" lang="ja-JP" altLang="en-US" baseline="-250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835327" y="1428736"/>
            <a:ext cx="4094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f: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ja-JP" altLang="en-US" sz="2400" b="1" dirty="0" smtClean="0">
                <a:latin typeface="Consolas" pitchFamily="49" charset="0"/>
              </a:rPr>
              <a:t>∈ </a:t>
            </a:r>
            <a:r>
              <a:rPr lang="en-US" altLang="ja-JP" sz="2400" b="1" dirty="0" smtClean="0">
                <a:latin typeface="Consolas" pitchFamily="49" charset="0"/>
              </a:rPr>
              <a:t>f:</a:t>
            </a:r>
            <a:r>
              <a:rPr lang="ja-JP" altLang="en-US" sz="2400" b="1" dirty="0" smtClean="0">
                <a:latin typeface="Consolas" pitchFamily="49" charset="0"/>
              </a:rPr>
              <a:t>∀</a:t>
            </a:r>
            <a:r>
              <a:rPr lang="en-US" altLang="ja-JP" sz="2400" b="1" dirty="0" err="1" smtClean="0">
                <a:latin typeface="Consolas" pitchFamily="49" charset="0"/>
              </a:rPr>
              <a:t>α.α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α</a:t>
            </a:r>
            <a:endParaRPr kumimoji="1" lang="ja-JP" altLang="en-US" baseline="-25000" dirty="0"/>
          </a:p>
        </p:txBody>
      </p:sp>
      <p:cxnSp>
        <p:nvCxnSpPr>
          <p:cNvPr id="31" name="直線コネクタ 30"/>
          <p:cNvCxnSpPr/>
          <p:nvPr/>
        </p:nvCxnSpPr>
        <p:spPr>
          <a:xfrm>
            <a:off x="357158" y="1928802"/>
            <a:ext cx="400052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/>
          <p:cNvCxnSpPr/>
          <p:nvPr/>
        </p:nvCxnSpPr>
        <p:spPr>
          <a:xfrm>
            <a:off x="4929190" y="1928802"/>
            <a:ext cx="392909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多相型の型推論の例</a:t>
            </a:r>
            <a:endParaRPr kumimoji="1" lang="ja-JP" altLang="en-US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357290" y="2324393"/>
            <a:ext cx="6643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let f x = x in f </a:t>
            </a:r>
            <a:r>
              <a:rPr lang="en-US" altLang="ja-JP" sz="2400" b="1" dirty="0" err="1" smtClean="0">
                <a:latin typeface="Consolas" pitchFamily="49" charset="0"/>
              </a:rPr>
              <a:t>f</a:t>
            </a:r>
            <a:r>
              <a:rPr lang="en-US" altLang="ja-JP" sz="2400" b="1" dirty="0" smtClean="0">
                <a:latin typeface="Consolas" pitchFamily="49" charset="0"/>
              </a:rPr>
              <a:t> : δ,{</a:t>
            </a:r>
            <a:r>
              <a:rPr lang="en-US" altLang="ja-JP" sz="2400" b="1" dirty="0" err="1" smtClean="0">
                <a:latin typeface="Consolas" pitchFamily="49" charset="0"/>
              </a:rPr>
              <a:t>β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β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=(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γγ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)δ}</a:t>
            </a:r>
            <a:endParaRPr kumimoji="1" lang="ja-JP" altLang="en-US" baseline="-25000" dirty="0"/>
          </a:p>
        </p:txBody>
      </p:sp>
      <p:grpSp>
        <p:nvGrpSpPr>
          <p:cNvPr id="3" name="グループ化 19"/>
          <p:cNvGrpSpPr/>
          <p:nvPr/>
        </p:nvGrpSpPr>
        <p:grpSpPr>
          <a:xfrm>
            <a:off x="1214414" y="2395831"/>
            <a:ext cx="142876" cy="285752"/>
            <a:chOff x="1071538" y="4643446"/>
            <a:chExt cx="142876" cy="285752"/>
          </a:xfrm>
        </p:grpSpPr>
        <p:cxnSp>
          <p:nvCxnSpPr>
            <p:cNvPr id="21" name="直線コネクタ 20"/>
            <p:cNvCxnSpPr/>
            <p:nvPr/>
          </p:nvCxnSpPr>
          <p:spPr>
            <a:xfrm rot="5400000">
              <a:off x="928662" y="4786322"/>
              <a:ext cx="285752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/>
            <p:nvPr/>
          </p:nvCxnSpPr>
          <p:spPr>
            <a:xfrm>
              <a:off x="1071538" y="4786322"/>
              <a:ext cx="142876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4" name="直線コネクタ 23"/>
          <p:cNvCxnSpPr/>
          <p:nvPr/>
        </p:nvCxnSpPr>
        <p:spPr>
          <a:xfrm>
            <a:off x="1071538" y="2230085"/>
            <a:ext cx="685804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4929198"/>
            <a:ext cx="8543956" cy="1757362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型推論対象の式</a:t>
            </a:r>
            <a:r>
              <a:rPr lang="en-US" altLang="ja-JP" dirty="0" smtClean="0"/>
              <a:t>:</a:t>
            </a:r>
          </a:p>
          <a:p>
            <a:pPr lvl="1" indent="0">
              <a:buNone/>
            </a:pPr>
            <a:r>
              <a:rPr kumimoji="1" lang="en-US" altLang="ja-JP" sz="2400" b="1" dirty="0" smtClean="0">
                <a:latin typeface="Consolas" pitchFamily="49" charset="0"/>
              </a:rPr>
              <a:t>let f x = x in f </a:t>
            </a:r>
            <a:r>
              <a:rPr kumimoji="1" lang="en-US" altLang="ja-JP" sz="2400" b="1" dirty="0" err="1" smtClean="0">
                <a:latin typeface="Consolas" pitchFamily="49" charset="0"/>
              </a:rPr>
              <a:t>f</a:t>
            </a:r>
            <a:endParaRPr lang="en-US" altLang="ja-JP" dirty="0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286248" y="1714488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altLang="ja-JP" sz="2400" b="1" dirty="0" smtClean="0">
                <a:latin typeface="Consolas" pitchFamily="49" charset="0"/>
              </a:rPr>
              <a:t>…</a:t>
            </a:r>
            <a:endParaRPr kumimoji="1" lang="ja-JP" altLang="en-US" baseline="-250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85786" y="3395963"/>
            <a:ext cx="807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n-US" altLang="ja-JP" sz="2400" dirty="0" smtClean="0">
                <a:latin typeface="Consolas" pitchFamily="49" charset="0"/>
              </a:rPr>
              <a:t>Unify(</a:t>
            </a:r>
            <a:r>
              <a:rPr lang="en-US" altLang="ja-JP" sz="2400" b="1" dirty="0" smtClean="0">
                <a:latin typeface="Consolas" pitchFamily="49" charset="0"/>
              </a:rPr>
              <a:t>{</a:t>
            </a:r>
            <a:r>
              <a:rPr lang="en-US" altLang="ja-JP" sz="2400" b="1" dirty="0" err="1" smtClean="0">
                <a:latin typeface="Consolas" pitchFamily="49" charset="0"/>
              </a:rPr>
              <a:t>β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β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=(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γγ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)δ}</a:t>
            </a:r>
            <a:r>
              <a:rPr lang="en-US" altLang="ja-JP" sz="2400" dirty="0" smtClean="0">
                <a:latin typeface="Consolas" pitchFamily="49" charset="0"/>
                <a:sym typeface="Wingdings" pitchFamily="2" charset="2"/>
              </a:rPr>
              <a:t>) = 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{δ</a:t>
            </a:r>
            <a:r>
              <a:rPr lang="ja-JP" altLang="en-US" sz="2400" dirty="0" smtClean="0"/>
              <a:t> ⇒ 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γγ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}  {β</a:t>
            </a:r>
            <a:r>
              <a:rPr lang="ja-JP" altLang="en-US" sz="2400" dirty="0" smtClean="0"/>
              <a:t> ⇒ </a:t>
            </a:r>
            <a:r>
              <a:rPr lang="en-US" altLang="ja-JP" sz="2400" b="1" dirty="0" err="1" smtClean="0">
                <a:latin typeface="Consolas" pitchFamily="49" charset="0"/>
                <a:sym typeface="Wingdings" pitchFamily="2" charset="2"/>
              </a:rPr>
              <a:t>γγ</a:t>
            </a:r>
            <a:r>
              <a:rPr lang="en-US" altLang="ja-JP" sz="2400" b="1" dirty="0" smtClean="0">
                <a:latin typeface="Consolas" pitchFamily="49" charset="0"/>
                <a:sym typeface="Wingdings" pitchFamily="2" charset="2"/>
              </a:rPr>
              <a:t>}</a:t>
            </a:r>
            <a:r>
              <a:rPr lang="en-US" altLang="ja-JP" sz="2400" dirty="0" smtClean="0">
                <a:latin typeface="Consolas" pitchFamily="49" charset="0"/>
                <a:sym typeface="Wingdings" pitchFamily="2" charset="2"/>
              </a:rPr>
              <a:t> </a:t>
            </a:r>
            <a:endParaRPr kumimoji="1" lang="ja-JP" altLang="en-US" baseline="-25000" dirty="0"/>
          </a:p>
        </p:txBody>
      </p:sp>
      <p:sp>
        <p:nvSpPr>
          <p:cNvPr id="32" name="円/楕円 31"/>
          <p:cNvSpPr/>
          <p:nvPr/>
        </p:nvSpPr>
        <p:spPr>
          <a:xfrm>
            <a:off x="6858016" y="3643314"/>
            <a:ext cx="71438" cy="71438"/>
          </a:xfrm>
          <a:prstGeom prst="ellipse">
            <a:avLst/>
          </a:prstGeom>
          <a:noFill/>
          <a:ln w="25400">
            <a:solidFill>
              <a:schemeClr val="tx1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ja-JP" altLang="en-US" dirty="0" smtClean="0"/>
              <a:t>このやり方ではうまくいかない例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kumimoji="1" lang="ja-JP" altLang="en-US" dirty="0" smtClean="0"/>
              <a:t>下の式は型推論できない</a:t>
            </a:r>
            <a:endParaRPr kumimoji="1" lang="en-US" altLang="ja-JP" dirty="0" smtClean="0"/>
          </a:p>
          <a:p>
            <a:pPr lvl="1">
              <a:buNone/>
            </a:pPr>
            <a:r>
              <a:rPr lang="en-US" altLang="ja-JP" sz="2400" b="1" dirty="0" smtClean="0">
                <a:latin typeface="Consolas" pitchFamily="49" charset="0"/>
              </a:rPr>
              <a:t>(fun f -&gt; (</a:t>
            </a:r>
            <a:r>
              <a:rPr lang="en-US" altLang="ja-JP" sz="2400" b="1" dirty="0" smtClean="0">
                <a:solidFill>
                  <a:schemeClr val="accent2"/>
                </a:solidFill>
                <a:latin typeface="Consolas" pitchFamily="49" charset="0"/>
              </a:rPr>
              <a:t>f 0</a:t>
            </a:r>
            <a:r>
              <a:rPr lang="en-US" altLang="ja-JP" sz="2400" b="1" dirty="0" smtClean="0">
                <a:latin typeface="Consolas" pitchFamily="49" charset="0"/>
              </a:rPr>
              <a:t>, </a:t>
            </a:r>
            <a:r>
              <a:rPr lang="en-US" altLang="ja-JP" sz="2400" b="1" dirty="0" smtClean="0">
                <a:solidFill>
                  <a:schemeClr val="tx2"/>
                </a:solidFill>
                <a:latin typeface="Consolas" pitchFamily="49" charset="0"/>
              </a:rPr>
              <a:t>f true</a:t>
            </a:r>
            <a:r>
              <a:rPr lang="en-US" altLang="ja-JP" sz="2400" b="1" dirty="0" smtClean="0">
                <a:latin typeface="Consolas" pitchFamily="49" charset="0"/>
              </a:rPr>
              <a:t>)) (fun x -&gt; x)</a:t>
            </a:r>
            <a:endParaRPr lang="en-US" altLang="ja-JP" sz="2400" b="1" dirty="0">
              <a:latin typeface="Consolas" pitchFamily="49" charset="0"/>
            </a:endParaRPr>
          </a:p>
          <a:p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「</a:t>
            </a:r>
            <a:r>
              <a:rPr lang="en-US" altLang="ja-JP" dirty="0" smtClean="0">
                <a:solidFill>
                  <a:schemeClr val="accent2"/>
                </a:solidFill>
                <a:latin typeface="Consolas" pitchFamily="49" charset="0"/>
              </a:rPr>
              <a:t>f 0</a:t>
            </a:r>
            <a:r>
              <a:rPr kumimoji="1" lang="ja-JP" altLang="en-US" dirty="0" smtClean="0"/>
              <a:t>」は「</a:t>
            </a:r>
            <a:r>
              <a:rPr kumimoji="1" lang="en-US" altLang="ja-JP" dirty="0" smtClean="0"/>
              <a:t>(</a:t>
            </a:r>
            <a:r>
              <a:rPr lang="en-US" altLang="ja-JP" dirty="0">
                <a:latin typeface="Consolas" pitchFamily="49" charset="0"/>
              </a:rPr>
              <a:t>f</a:t>
            </a:r>
            <a:r>
              <a:rPr lang="en-US" altLang="ja-JP" dirty="0"/>
              <a:t> </a:t>
            </a:r>
            <a:r>
              <a:rPr lang="ja-JP" altLang="en-US" dirty="0"/>
              <a:t>の型</a:t>
            </a:r>
            <a:r>
              <a:rPr kumimoji="1" lang="en-US" altLang="ja-JP" dirty="0" smtClean="0"/>
              <a:t>) = </a:t>
            </a:r>
            <a:r>
              <a:rPr kumimoji="1" lang="en-US" altLang="ja-JP" dirty="0" err="1" smtClean="0"/>
              <a:t>int</a:t>
            </a:r>
            <a:r>
              <a:rPr kumimoji="1" lang="ja-JP" altLang="en-US" dirty="0" smtClean="0"/>
              <a:t> → </a:t>
            </a:r>
            <a:r>
              <a:rPr kumimoji="1" lang="en-US" altLang="ja-JP" dirty="0" smtClean="0"/>
              <a:t>α</a:t>
            </a:r>
            <a:r>
              <a:rPr kumimoji="1" lang="ja-JP" altLang="en-US" dirty="0" smtClean="0"/>
              <a:t>」という制約を返すが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ja-JP" altLang="en-US" dirty="0" smtClean="0"/>
              <a:t>「</a:t>
            </a:r>
            <a:r>
              <a:rPr lang="en-US" altLang="ja-JP" dirty="0" smtClean="0">
                <a:solidFill>
                  <a:schemeClr val="tx2"/>
                </a:solidFill>
                <a:latin typeface="Consolas" pitchFamily="49" charset="0"/>
              </a:rPr>
              <a:t>f true</a:t>
            </a:r>
            <a:r>
              <a:rPr lang="ja-JP" altLang="en-US" dirty="0" smtClean="0"/>
              <a:t>」</a:t>
            </a:r>
            <a:r>
              <a:rPr lang="ja-JP" altLang="en-US" dirty="0"/>
              <a:t>は「</a:t>
            </a:r>
            <a:r>
              <a:rPr lang="en-US" altLang="ja-JP" dirty="0"/>
              <a:t>(</a:t>
            </a:r>
            <a:r>
              <a:rPr lang="en-US" altLang="ja-JP" dirty="0" smtClean="0">
                <a:latin typeface="Consolas" pitchFamily="49" charset="0"/>
              </a:rPr>
              <a:t>f</a:t>
            </a:r>
            <a:r>
              <a:rPr lang="en-US" altLang="ja-JP" dirty="0" smtClean="0"/>
              <a:t> </a:t>
            </a:r>
            <a:r>
              <a:rPr lang="ja-JP" altLang="en-US" dirty="0" smtClean="0"/>
              <a:t>の型</a:t>
            </a:r>
            <a:r>
              <a:rPr lang="en-US" altLang="ja-JP" dirty="0"/>
              <a:t>) = </a:t>
            </a:r>
            <a:r>
              <a:rPr lang="en-US" altLang="ja-JP" dirty="0" smtClean="0"/>
              <a:t>bool </a:t>
            </a:r>
            <a:r>
              <a:rPr lang="ja-JP" altLang="en-US" dirty="0" smtClean="0"/>
              <a:t>→ </a:t>
            </a:r>
            <a:r>
              <a:rPr lang="en-US" altLang="ja-JP" dirty="0" smtClean="0"/>
              <a:t>β</a:t>
            </a:r>
            <a:r>
              <a:rPr lang="ja-JP" altLang="en-US" dirty="0" smtClean="0"/>
              <a:t>」</a:t>
            </a:r>
            <a:r>
              <a:rPr lang="ja-JP" altLang="en-US" dirty="0"/>
              <a:t>という制約を返す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057400"/>
            <a:ext cx="7772400" cy="1143000"/>
          </a:xfrm>
        </p:spPr>
        <p:txBody>
          <a:bodyPr lIns="90000" tIns="46800" rIns="90000" bIns="46800" anchor="b"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第</a:t>
            </a:r>
            <a:r>
              <a:rPr lang="en-GB" altLang="ja-JP" dirty="0" smtClean="0"/>
              <a:t> 6 </a:t>
            </a:r>
            <a:r>
              <a:rPr lang="ja-JP" altLang="en-GB" dirty="0" smtClean="0"/>
              <a:t>回 課題</a:t>
            </a:r>
          </a:p>
        </p:txBody>
      </p:sp>
      <p:sp>
        <p:nvSpPr>
          <p:cNvPr id="4301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1524000" y="4038600"/>
            <a:ext cx="6400800" cy="1752600"/>
          </a:xfrm>
        </p:spPr>
        <p:txBody>
          <a:bodyPr lIns="90000" tIns="46800" rIns="90000" bIns="46800"/>
          <a:lstStyle/>
          <a:p>
            <a:pPr marL="0" lvl="1" indent="0" algn="ctr" eaLnBrk="1" hangingPunct="1">
              <a:lnSpc>
                <a:spcPct val="69000"/>
              </a:lnSpc>
              <a:spcBef>
                <a:spcPts val="800"/>
              </a:spcBef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sz="3200" dirty="0" smtClean="0"/>
              <a:t>締切</a:t>
            </a:r>
            <a:r>
              <a:rPr lang="en-GB" altLang="ja-JP" sz="3200" dirty="0" smtClean="0"/>
              <a:t>: </a:t>
            </a:r>
            <a:r>
              <a:rPr lang="en-GB" altLang="ja-JP" sz="3200" dirty="0"/>
              <a:t>6</a:t>
            </a:r>
            <a:r>
              <a:rPr lang="en-GB" altLang="ja-JP" sz="3200" dirty="0" smtClean="0"/>
              <a:t>/7 13:00 (</a:t>
            </a:r>
            <a:r>
              <a:rPr lang="ja-JP" altLang="en-GB" sz="3200" dirty="0" smtClean="0"/>
              <a:t>日本標準時</a:t>
            </a:r>
            <a:r>
              <a:rPr lang="en-GB" altLang="ja-JP" sz="3200" dirty="0" smtClean="0"/>
              <a:t>)</a:t>
            </a:r>
            <a:r>
              <a:rPr lang="x-none" altLang="ja-JP" sz="3200" dirty="0" smtClean="0">
                <a:cs typeface="Arial" charset="0"/>
              </a:rPr>
              <a:t>‏</a:t>
            </a:r>
            <a:endParaRPr lang="en-GB" altLang="ja-JP" sz="32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58204" cy="4525963"/>
          </a:xfrm>
        </p:spPr>
        <p:txBody>
          <a:bodyPr/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回</a:t>
            </a:r>
            <a:r>
              <a:rPr kumimoji="1" lang="ja-JP" altLang="en-US" dirty="0" smtClean="0"/>
              <a:t>の課題のインタプリタが扱う値に応じて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型 </a:t>
            </a:r>
            <a:r>
              <a:rPr kumimoji="1" lang="en-US" altLang="ja-JP" b="1" dirty="0" err="1" smtClean="0">
                <a:latin typeface="Consolas" pitchFamily="49" charset="0"/>
              </a:rPr>
              <a:t>typ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を定義せよ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整数型</a:t>
            </a:r>
            <a:r>
              <a:rPr lang="ja-JP" altLang="en-US" dirty="0" smtClean="0"/>
              <a:t>、</a:t>
            </a:r>
            <a:r>
              <a:rPr lang="ja-JP" altLang="en-US" dirty="0"/>
              <a:t>真偽値型</a:t>
            </a:r>
            <a:r>
              <a:rPr lang="ja-JP" altLang="en-US" dirty="0" smtClean="0"/>
              <a:t>、</a:t>
            </a:r>
            <a:r>
              <a:rPr lang="ja-JP" altLang="en-US" dirty="0"/>
              <a:t>関数型</a:t>
            </a:r>
            <a:r>
              <a:rPr lang="ja-JP" altLang="en-US" dirty="0" smtClean="0"/>
              <a:t>、型変数を含めること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2400" i="1" dirty="0" smtClean="0"/>
              <a:t>                    T</a:t>
            </a:r>
            <a:r>
              <a:rPr lang="en-US" altLang="ja-JP" dirty="0" smtClean="0">
                <a:latin typeface="Consolas" pitchFamily="49" charset="0"/>
              </a:rPr>
              <a:t> = </a:t>
            </a:r>
            <a:r>
              <a:rPr lang="en-US" altLang="ja-JP" sz="2400" i="1" dirty="0" err="1" smtClean="0"/>
              <a:t>Int</a:t>
            </a:r>
            <a:r>
              <a:rPr lang="en-US" altLang="ja-JP" sz="2400" i="1" dirty="0" smtClean="0"/>
              <a:t> </a:t>
            </a:r>
            <a:r>
              <a:rPr lang="en-US" altLang="ja-JP" dirty="0" smtClean="0">
                <a:latin typeface="Consolas" pitchFamily="49" charset="0"/>
              </a:rPr>
              <a:t>|</a:t>
            </a:r>
            <a:r>
              <a:rPr lang="en-US" altLang="ja-JP" sz="2400" i="1" dirty="0" smtClean="0"/>
              <a:t> </a:t>
            </a:r>
            <a:r>
              <a:rPr lang="en-US" altLang="ja-JP" sz="2400" i="1" dirty="0" err="1" smtClean="0"/>
              <a:t>Bool</a:t>
            </a:r>
            <a:r>
              <a:rPr lang="en-US" altLang="ja-JP" sz="2000" i="1" dirty="0" smtClean="0"/>
              <a:t> </a:t>
            </a:r>
            <a:r>
              <a:rPr lang="en-US" altLang="ja-JP" dirty="0" smtClean="0">
                <a:latin typeface="Consolas" pitchFamily="49" charset="0"/>
              </a:rPr>
              <a:t>|</a:t>
            </a:r>
            <a:r>
              <a:rPr lang="en-US" altLang="ja-JP" sz="2400" i="1" dirty="0" smtClean="0"/>
              <a:t> T</a:t>
            </a:r>
            <a:r>
              <a:rPr lang="en-US" altLang="ja-JP" sz="2000" i="1" dirty="0" smtClean="0"/>
              <a:t> </a:t>
            </a:r>
            <a:r>
              <a:rPr lang="en-US" altLang="ja-JP" dirty="0" smtClean="0">
                <a:latin typeface="Consolas" pitchFamily="49" charset="0"/>
                <a:sym typeface="Wingdings" pitchFamily="2" charset="2"/>
              </a:rPr>
              <a:t></a:t>
            </a:r>
            <a:r>
              <a:rPr lang="en-US" altLang="ja-JP" sz="2000" i="1" dirty="0" smtClean="0"/>
              <a:t> </a:t>
            </a:r>
            <a:r>
              <a:rPr lang="en-US" altLang="ja-JP" sz="2400" i="1" dirty="0" smtClean="0">
                <a:sym typeface="Wingdings" pitchFamily="2" charset="2"/>
              </a:rPr>
              <a:t>T</a:t>
            </a:r>
            <a:r>
              <a:rPr lang="en-US" altLang="ja-JP" sz="2000" i="1" dirty="0" smtClean="0"/>
              <a:t> </a:t>
            </a:r>
            <a:r>
              <a:rPr lang="en-US" altLang="ja-JP" dirty="0" smtClean="0">
                <a:latin typeface="Consolas" pitchFamily="49" charset="0"/>
                <a:sym typeface="Wingdings" pitchFamily="2" charset="2"/>
              </a:rPr>
              <a:t>|</a:t>
            </a:r>
            <a:r>
              <a:rPr lang="en-US" altLang="ja-JP" sz="2000" i="1" dirty="0" smtClean="0"/>
              <a:t> </a:t>
            </a:r>
            <a:r>
              <a:rPr lang="en-US" altLang="ja-JP" sz="2400" i="1" dirty="0" smtClean="0">
                <a:sym typeface="Wingdings" pitchFamily="2" charset="2"/>
              </a:rPr>
              <a:t>α</a:t>
            </a:r>
            <a:endParaRPr kumimoji="1" lang="en-US" altLang="ja-JP" dirty="0" smtClean="0"/>
          </a:p>
          <a:p>
            <a:pPr lvl="3"/>
            <a:r>
              <a:rPr kumimoji="1" lang="ja-JP" altLang="en-US" dirty="0" smtClean="0"/>
              <a:t>型変数を表す型 </a:t>
            </a:r>
            <a:r>
              <a:rPr kumimoji="1" lang="en-US" altLang="ja-JP" b="1" dirty="0" err="1" smtClean="0">
                <a:latin typeface="Consolas" pitchFamily="49" charset="0"/>
              </a:rPr>
              <a:t>type_var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も別途定義するとよい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必要</a:t>
            </a:r>
            <a:r>
              <a:rPr kumimoji="1" lang="ja-JP" altLang="en-US" dirty="0"/>
              <a:t>に</a:t>
            </a:r>
            <a:r>
              <a:rPr kumimoji="1" lang="ja-JP" altLang="en-US" dirty="0" smtClean="0"/>
              <a:t>応じてリストやタプルの型も含めること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             </a:t>
            </a:r>
            <a:r>
              <a:rPr lang="en-US" altLang="ja-JP" sz="2400" i="1" dirty="0" smtClean="0"/>
              <a:t> T</a:t>
            </a:r>
            <a:r>
              <a:rPr lang="en-US" altLang="ja-JP" dirty="0" smtClean="0">
                <a:latin typeface="Consolas" pitchFamily="49" charset="0"/>
              </a:rPr>
              <a:t> = …</a:t>
            </a:r>
            <a:br>
              <a:rPr lang="en-US" altLang="ja-JP" dirty="0" smtClean="0">
                <a:latin typeface="Consolas" pitchFamily="49" charset="0"/>
              </a:rPr>
            </a:br>
            <a:r>
              <a:rPr lang="en-US" altLang="ja-JP" dirty="0" smtClean="0">
                <a:latin typeface="Consolas" pitchFamily="49" charset="0"/>
              </a:rPr>
              <a:t>          |</a:t>
            </a:r>
            <a:r>
              <a:rPr lang="en-US" altLang="ja-JP" sz="2400" i="1" dirty="0" smtClean="0"/>
              <a:t> </a:t>
            </a:r>
            <a:r>
              <a:rPr lang="en-US" altLang="ja-JP" sz="2400" dirty="0" smtClean="0"/>
              <a:t>(</a:t>
            </a:r>
            <a:r>
              <a:rPr lang="en-US" altLang="ja-JP" sz="2400" i="1" dirty="0" smtClean="0"/>
              <a:t>T</a:t>
            </a:r>
            <a:r>
              <a:rPr lang="en-US" altLang="ja-JP" sz="2400" dirty="0" smtClean="0"/>
              <a:t>,</a:t>
            </a:r>
            <a:r>
              <a:rPr lang="en-US" altLang="ja-JP" sz="2400" i="1" dirty="0" smtClean="0"/>
              <a:t> T</a:t>
            </a:r>
            <a:r>
              <a:rPr lang="en-US" altLang="ja-JP" sz="2400" dirty="0" smtClean="0"/>
              <a:t>)</a:t>
            </a:r>
            <a:r>
              <a:rPr lang="en-US" altLang="ja-JP" sz="2400" i="1" dirty="0" smtClean="0"/>
              <a:t> </a:t>
            </a:r>
            <a:r>
              <a:rPr lang="en-US" altLang="ja-JP" dirty="0" smtClean="0">
                <a:latin typeface="Consolas" pitchFamily="49" charset="0"/>
              </a:rPr>
              <a:t>|</a:t>
            </a:r>
            <a:r>
              <a:rPr lang="en-US" altLang="ja-JP" sz="2400" i="1" dirty="0" smtClean="0"/>
              <a:t> T List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型システムとは</a:t>
            </a:r>
            <a:r>
              <a:rPr kumimoji="1" lang="en-US" altLang="ja-JP" dirty="0" smtClean="0"/>
              <a:t>?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プログラム中の式を「型」</a:t>
            </a:r>
            <a:r>
              <a:rPr lang="ja-JP" altLang="en-US" dirty="0" smtClean="0"/>
              <a:t>で分類することで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プログラムが実行時に不正な動作を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行わないことを</a:t>
            </a:r>
            <a:r>
              <a:rPr lang="ja-JP" altLang="en-US" dirty="0" smtClean="0"/>
              <a:t>検査・</a:t>
            </a:r>
            <a:r>
              <a:rPr kumimoji="1" lang="ja-JP" altLang="en-US" dirty="0" smtClean="0"/>
              <a:t>保証する仕組み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「型」とは式の評価結果の値の分類</a:t>
            </a:r>
            <a:endParaRPr lang="en-US" altLang="ja-JP" dirty="0" smtClean="0"/>
          </a:p>
          <a:p>
            <a:pPr lvl="2"/>
            <a:r>
              <a:rPr lang="ja-JP" altLang="en-US" dirty="0"/>
              <a:t>整数</a:t>
            </a:r>
            <a:r>
              <a:rPr lang="ja-JP" altLang="en-US" dirty="0" smtClean="0"/>
              <a:t>、真偽値、関数など</a:t>
            </a:r>
            <a:endParaRPr lang="en-US" altLang="ja-JP" dirty="0" smtClean="0"/>
          </a:p>
          <a:p>
            <a:pPr lvl="1"/>
            <a:r>
              <a:rPr lang="ja-JP" altLang="en-US" dirty="0"/>
              <a:t>式が</a:t>
            </a:r>
            <a:r>
              <a:rPr lang="ja-JP" altLang="en-US" dirty="0" smtClean="0"/>
              <a:t>正しい型</a:t>
            </a:r>
            <a:r>
              <a:rPr lang="ja-JP" altLang="en-US" dirty="0"/>
              <a:t>を持つかどうかをチェック</a:t>
            </a:r>
            <a:r>
              <a:rPr lang="ja-JP" altLang="en-US" dirty="0" smtClean="0"/>
              <a:t>することを「型検査」という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型変数 </a:t>
            </a:r>
            <a:r>
              <a:rPr lang="en-US" altLang="ja-JP" i="1" dirty="0" smtClean="0"/>
              <a:t>α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と二つの型 </a:t>
            </a:r>
            <a:r>
              <a:rPr kumimoji="1" lang="en-US" altLang="ja-JP" i="1" dirty="0" smtClean="0"/>
              <a:t>T</a:t>
            </a:r>
            <a:r>
              <a:rPr lang="en-US" altLang="ja-JP" dirty="0" smtClean="0"/>
              <a:t>, </a:t>
            </a:r>
            <a:r>
              <a:rPr kumimoji="1" lang="en-US" altLang="ja-JP" i="1" dirty="0" smtClean="0"/>
              <a:t>T'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を受け取り、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i="1" dirty="0" smtClean="0"/>
              <a:t>T</a:t>
            </a:r>
            <a:r>
              <a:rPr kumimoji="1" lang="ja-JP" altLang="en-US" dirty="0" smtClean="0"/>
              <a:t> の中に現れる </a:t>
            </a:r>
            <a:r>
              <a:rPr kumimoji="1" lang="en-US" altLang="ja-JP" i="1" dirty="0" smtClean="0"/>
              <a:t>α</a:t>
            </a:r>
            <a:r>
              <a:rPr kumimoji="1" lang="ja-JP" altLang="en-US" dirty="0" smtClean="0"/>
              <a:t> を全て </a:t>
            </a:r>
            <a:r>
              <a:rPr kumimoji="1" lang="en-US" altLang="ja-JP" i="1" dirty="0" smtClean="0"/>
              <a:t>T</a:t>
            </a:r>
            <a:r>
              <a:rPr lang="en-US" altLang="ja-JP" dirty="0" smtClean="0">
                <a:latin typeface="Lucida Sans Unicode" pitchFamily="34" charset="0"/>
                <a:cs typeface="Lucida Sans Unicode" pitchFamily="34" charset="0"/>
              </a:rPr>
              <a:t>′</a:t>
            </a:r>
            <a:r>
              <a:rPr kumimoji="1" lang="ja-JP" altLang="en-US" dirty="0" smtClean="0"/>
              <a:t> に置き換える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関数 </a:t>
            </a:r>
            <a:r>
              <a:rPr lang="en-US" altLang="ja-JP" b="1" dirty="0" err="1" smtClean="0">
                <a:latin typeface="Consolas" pitchFamily="49" charset="0"/>
              </a:rPr>
              <a:t>subst_typ</a:t>
            </a:r>
            <a:r>
              <a:rPr lang="en-US" altLang="ja-JP" dirty="0" smtClean="0"/>
              <a:t> </a:t>
            </a:r>
            <a:r>
              <a:rPr kumimoji="1" lang="ja-JP" altLang="en-US" dirty="0" smtClean="0"/>
              <a:t>を定義</a:t>
            </a:r>
            <a:r>
              <a:rPr lang="ja-JP" altLang="en-US" dirty="0" smtClean="0"/>
              <a:t>せよ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2400" b="1" dirty="0" smtClean="0">
                <a:latin typeface="Consolas" pitchFamily="49" charset="0"/>
              </a:rPr>
              <a:t> </a:t>
            </a:r>
            <a:br>
              <a:rPr lang="en-US" altLang="ja-JP" sz="2400" b="1" dirty="0" smtClean="0">
                <a:latin typeface="Consolas" pitchFamily="49" charset="0"/>
              </a:rPr>
            </a:br>
            <a:r>
              <a:rPr lang="en-US" altLang="ja-JP" sz="2400" b="1" dirty="0" smtClean="0">
                <a:latin typeface="Consolas" pitchFamily="49" charset="0"/>
              </a:rPr>
              <a:t> </a:t>
            </a:r>
            <a:r>
              <a:rPr lang="en-US" altLang="ja-JP" sz="2400" b="1" dirty="0" err="1" smtClean="0">
                <a:latin typeface="Consolas" pitchFamily="49" charset="0"/>
              </a:rPr>
              <a:t>subst_typ</a:t>
            </a:r>
            <a:r>
              <a:rPr lang="en-US" altLang="ja-JP" sz="2400" b="1" dirty="0" smtClean="0">
                <a:latin typeface="Consolas" pitchFamily="49" charset="0"/>
              </a:rPr>
              <a:t> : </a:t>
            </a:r>
            <a:r>
              <a:rPr lang="en-US" altLang="ja-JP" sz="2400" b="1" dirty="0" err="1" smtClean="0">
                <a:latin typeface="Consolas" pitchFamily="49" charset="0"/>
              </a:rPr>
              <a:t>typ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latin typeface="Consolas" pitchFamily="49" charset="0"/>
              </a:rPr>
              <a:t>type_var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latin typeface="Consolas" pitchFamily="49" charset="0"/>
              </a:rPr>
              <a:t>typ</a:t>
            </a:r>
            <a:r>
              <a:rPr lang="en-US" altLang="ja-JP" sz="2400" b="1" dirty="0" smtClean="0">
                <a:latin typeface="Consolas" pitchFamily="49" charset="0"/>
              </a:rPr>
              <a:t> -&gt; </a:t>
            </a:r>
            <a:r>
              <a:rPr lang="en-US" altLang="ja-JP" sz="2400" b="1" dirty="0" err="1" smtClean="0">
                <a:latin typeface="Consolas" pitchFamily="49" charset="0"/>
              </a:rPr>
              <a:t>typ</a:t>
            </a:r>
            <a:endParaRPr lang="en-US" altLang="ja-JP" dirty="0" smtClean="0"/>
          </a:p>
          <a:p>
            <a:pPr lvl="3"/>
            <a:r>
              <a:rPr kumimoji="1" lang="ja-JP" altLang="en-US" dirty="0" smtClean="0"/>
              <a:t>引数の順番は自由</a:t>
            </a:r>
            <a:endParaRPr kumimoji="1" lang="ja-JP" alt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(10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85752" y="1600200"/>
            <a:ext cx="8786842" cy="4972072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Unification</a:t>
            </a:r>
            <a:r>
              <a:rPr kumimoji="1" lang="ja-JP" altLang="en-US" dirty="0" smtClean="0"/>
              <a:t> アルゴリズムを実装する関数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b="1" dirty="0" smtClean="0"/>
              <a:t>unify</a:t>
            </a:r>
            <a:r>
              <a:rPr kumimoji="1" lang="en-US" altLang="ja-JP" dirty="0" smtClean="0"/>
              <a:t> </a:t>
            </a:r>
            <a:r>
              <a:rPr kumimoji="1" lang="ja-JP" altLang="en-US" dirty="0" smtClean="0"/>
              <a:t>を定義せよ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lang="en-US" altLang="ja-JP" sz="2400" b="1" dirty="0" smtClean="0">
                <a:latin typeface="Consolas" pitchFamily="49" charset="0"/>
              </a:rPr>
              <a:t>unify : </a:t>
            </a:r>
            <a:r>
              <a:rPr lang="en-US" altLang="ja-JP" sz="2400" b="1" dirty="0" err="1" smtClean="0">
                <a:latin typeface="Consolas" pitchFamily="49" charset="0"/>
              </a:rPr>
              <a:t>cstrts</a:t>
            </a:r>
            <a:r>
              <a:rPr lang="en-US" altLang="ja-JP" sz="2400" b="1" dirty="0" smtClean="0">
                <a:latin typeface="Consolas" pitchFamily="49" charset="0"/>
              </a:rPr>
              <a:t> -&gt; substitution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例えば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b="1" dirty="0" smtClean="0">
                <a:latin typeface="Consolas" pitchFamily="49" charset="0"/>
              </a:rPr>
              <a:t>  type </a:t>
            </a:r>
            <a:r>
              <a:rPr lang="en-US" altLang="ja-JP" b="1" dirty="0" err="1" smtClean="0">
                <a:latin typeface="Consolas" pitchFamily="49" charset="0"/>
              </a:rPr>
              <a:t>cstrts</a:t>
            </a:r>
            <a:r>
              <a:rPr lang="en-US" altLang="ja-JP" b="1" dirty="0" smtClean="0">
                <a:latin typeface="Consolas" pitchFamily="49" charset="0"/>
              </a:rPr>
              <a:t> = (</a:t>
            </a:r>
            <a:r>
              <a:rPr lang="en-US" altLang="ja-JP" b="1" dirty="0" err="1" smtClean="0">
                <a:latin typeface="Consolas" pitchFamily="49" charset="0"/>
              </a:rPr>
              <a:t>typ</a:t>
            </a:r>
            <a:r>
              <a:rPr lang="en-US" altLang="ja-JP" b="1" dirty="0" smtClean="0">
                <a:latin typeface="Consolas" pitchFamily="49" charset="0"/>
              </a:rPr>
              <a:t> * </a:t>
            </a:r>
            <a:r>
              <a:rPr lang="en-US" altLang="ja-JP" b="1" dirty="0" err="1" smtClean="0">
                <a:latin typeface="Consolas" pitchFamily="49" charset="0"/>
              </a:rPr>
              <a:t>typ</a:t>
            </a:r>
            <a:r>
              <a:rPr lang="en-US" altLang="ja-JP" b="1" dirty="0" smtClean="0">
                <a:latin typeface="Consolas" pitchFamily="49" charset="0"/>
              </a:rPr>
              <a:t>) list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 type </a:t>
            </a:r>
            <a:r>
              <a:rPr lang="en-US" altLang="ja-JP" b="1" dirty="0" err="1" smtClean="0">
                <a:latin typeface="Consolas" pitchFamily="49" charset="0"/>
              </a:rPr>
              <a:t>substituion</a:t>
            </a:r>
            <a:r>
              <a:rPr lang="en-US" altLang="ja-JP" b="1" dirty="0" smtClean="0">
                <a:latin typeface="Consolas" pitchFamily="49" charset="0"/>
              </a:rPr>
              <a:t> = (</a:t>
            </a:r>
            <a:r>
              <a:rPr lang="en-US" altLang="ja-JP" b="1" dirty="0" err="1" smtClean="0">
                <a:latin typeface="Consolas" pitchFamily="49" charset="0"/>
              </a:rPr>
              <a:t>type_var</a:t>
            </a:r>
            <a:r>
              <a:rPr lang="en-US" altLang="ja-JP" b="1" dirty="0" smtClean="0">
                <a:latin typeface="Consolas" pitchFamily="49" charset="0"/>
              </a:rPr>
              <a:t> * </a:t>
            </a:r>
            <a:r>
              <a:rPr lang="en-US" altLang="ja-JP" b="1" dirty="0" err="1" smtClean="0">
                <a:latin typeface="Consolas" pitchFamily="49" charset="0"/>
              </a:rPr>
              <a:t>typ</a:t>
            </a:r>
            <a:r>
              <a:rPr lang="en-US" altLang="ja-JP" b="1" dirty="0" smtClean="0">
                <a:latin typeface="Consolas" pitchFamily="49" charset="0"/>
              </a:rPr>
              <a:t>) list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と表すと </a:t>
            </a:r>
            <a:r>
              <a:rPr lang="en-US" altLang="ja-JP" b="1" dirty="0" smtClean="0">
                <a:latin typeface="Consolas" pitchFamily="49" charset="0"/>
              </a:rPr>
              <a:t>unify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制約 </a:t>
            </a:r>
            <a:r>
              <a:rPr lang="en-US" altLang="ja-JP" dirty="0" smtClean="0"/>
              <a:t>(</a:t>
            </a:r>
            <a:r>
              <a:rPr lang="ja-JP" altLang="en-US" dirty="0" smtClean="0"/>
              <a:t>型のペアのリスト</a:t>
            </a:r>
            <a:r>
              <a:rPr lang="en-US" altLang="ja-JP" dirty="0" smtClean="0"/>
              <a:t>) </a:t>
            </a:r>
            <a:r>
              <a:rPr lang="ja-JP" altLang="en-US" dirty="0" smtClean="0"/>
              <a:t>を受け取り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型変数と型のペアのリストを返す関数となる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もちろん他の表現方法でもよい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(15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第</a:t>
            </a:r>
            <a:r>
              <a:rPr lang="en-US" altLang="ja-JP" dirty="0" smtClean="0"/>
              <a:t>5</a:t>
            </a:r>
            <a:r>
              <a:rPr lang="ja-JP" altLang="en-US" dirty="0" smtClean="0"/>
              <a:t>回</a:t>
            </a:r>
            <a:r>
              <a:rPr kumimoji="1" lang="ja-JP" altLang="en-US" dirty="0" smtClean="0"/>
              <a:t>の課題のインタプリタを拡張して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多相型なし・パターンマッチングなしの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型推論を行うようにせよ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例えば以下のような関数を定義することになるはず</a:t>
            </a:r>
            <a:endParaRPr lang="en-US" altLang="ja-JP" dirty="0" smtClean="0"/>
          </a:p>
          <a:p>
            <a:pPr lvl="2"/>
            <a:r>
              <a:rPr lang="en-US" altLang="ja-JP" b="1" dirty="0" err="1" smtClean="0">
                <a:latin typeface="Consolas" pitchFamily="49" charset="0"/>
              </a:rPr>
              <a:t>t</a:t>
            </a:r>
            <a:r>
              <a:rPr kumimoji="1" lang="en-US" altLang="ja-JP" b="1" dirty="0" err="1" smtClean="0">
                <a:latin typeface="Consolas" pitchFamily="49" charset="0"/>
              </a:rPr>
              <a:t>ype_check_expr</a:t>
            </a:r>
            <a:r>
              <a:rPr kumimoji="1" lang="en-US" altLang="ja-JP" b="1" dirty="0" smtClean="0">
                <a:latin typeface="Consolas" pitchFamily="49" charset="0"/>
              </a:rPr>
              <a:t> :</a:t>
            </a:r>
            <a:br>
              <a:rPr kumimoji="1" lang="en-US" altLang="ja-JP" b="1" dirty="0" smtClean="0">
                <a:latin typeface="Consolas" pitchFamily="49" charset="0"/>
              </a:rPr>
            </a:br>
            <a:r>
              <a:rPr kumimoji="1" lang="en-US" altLang="ja-JP" b="1" dirty="0" smtClean="0">
                <a:latin typeface="Consolas" pitchFamily="49" charset="0"/>
              </a:rPr>
              <a:t>          </a:t>
            </a:r>
            <a:r>
              <a:rPr kumimoji="1" lang="en-US" altLang="ja-JP" b="1" dirty="0" err="1" smtClean="0">
                <a:latin typeface="Consolas" pitchFamily="49" charset="0"/>
              </a:rPr>
              <a:t>type_env</a:t>
            </a:r>
            <a:r>
              <a:rPr kumimoji="1" lang="en-US" altLang="ja-JP" b="1" dirty="0" smtClean="0">
                <a:latin typeface="Consolas" pitchFamily="49" charset="0"/>
              </a:rPr>
              <a:t> -&gt; </a:t>
            </a:r>
            <a:r>
              <a:rPr kumimoji="1" lang="en-US" altLang="ja-JP" b="1" dirty="0" err="1" smtClean="0">
                <a:latin typeface="Consolas" pitchFamily="49" charset="0"/>
              </a:rPr>
              <a:t>expr</a:t>
            </a:r>
            <a:r>
              <a:rPr kumimoji="1" lang="en-US" altLang="ja-JP" b="1" dirty="0" smtClean="0">
                <a:latin typeface="Consolas" pitchFamily="49" charset="0"/>
              </a:rPr>
              <a:t> -&gt; </a:t>
            </a:r>
            <a:r>
              <a:rPr kumimoji="1" lang="en-US" altLang="ja-JP" b="1" dirty="0" err="1" smtClean="0">
                <a:latin typeface="Consolas" pitchFamily="49" charset="0"/>
              </a:rPr>
              <a:t>typ</a:t>
            </a:r>
            <a:r>
              <a:rPr lang="en-US" altLang="ja-JP" b="1" dirty="0" smtClean="0">
                <a:latin typeface="Consolas" pitchFamily="49" charset="0"/>
              </a:rPr>
              <a:t> * </a:t>
            </a:r>
            <a:r>
              <a:rPr kumimoji="1" lang="en-US" altLang="ja-JP" b="1" dirty="0" err="1" smtClean="0">
                <a:latin typeface="Consolas" pitchFamily="49" charset="0"/>
              </a:rPr>
              <a:t>cstrts</a:t>
            </a:r>
            <a:endParaRPr kumimoji="1" lang="en-US" altLang="ja-JP" b="1" dirty="0" smtClean="0">
              <a:latin typeface="Consolas" pitchFamily="49" charset="0"/>
            </a:endParaRPr>
          </a:p>
          <a:p>
            <a:pPr lvl="2"/>
            <a:r>
              <a:rPr lang="en-US" altLang="ja-JP" b="1" dirty="0" err="1" smtClean="0">
                <a:latin typeface="Consolas" pitchFamily="49" charset="0"/>
              </a:rPr>
              <a:t>type_check_cmd</a:t>
            </a:r>
            <a:r>
              <a:rPr lang="en-US" altLang="ja-JP" b="1" dirty="0" smtClean="0">
                <a:latin typeface="Consolas" pitchFamily="49" charset="0"/>
              </a:rPr>
              <a:t> :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         </a:t>
            </a:r>
            <a:r>
              <a:rPr lang="en-US" altLang="ja-JP" b="1" dirty="0" err="1" smtClean="0">
                <a:latin typeface="Consolas" pitchFamily="49" charset="0"/>
              </a:rPr>
              <a:t>type_env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cmd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type_env</a:t>
            </a:r>
            <a:r>
              <a:rPr lang="en-US" altLang="ja-JP" b="1" dirty="0" smtClean="0">
                <a:latin typeface="Consolas" pitchFamily="49" charset="0"/>
              </a:rPr>
              <a:t> * </a:t>
            </a:r>
            <a:r>
              <a:rPr lang="en-US" altLang="ja-JP" b="1" dirty="0" err="1" smtClean="0">
                <a:latin typeface="Consolas" pitchFamily="49" charset="0"/>
              </a:rPr>
              <a:t>typ</a:t>
            </a:r>
            <a:r>
              <a:rPr lang="en-US" altLang="ja-JP" b="1" dirty="0" smtClean="0">
                <a:latin typeface="Consolas" pitchFamily="49" charset="0"/>
              </a:rPr>
              <a:t/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	</a:t>
            </a:r>
            <a:r>
              <a:rPr lang="en-US" altLang="ja-JP" dirty="0" smtClean="0">
                <a:latin typeface="Consolas" pitchFamily="49" charset="0"/>
              </a:rPr>
              <a:t>(* </a:t>
            </a:r>
            <a:r>
              <a:rPr lang="ja-JP" altLang="en-US" dirty="0" smtClean="0">
                <a:latin typeface="Consolas" pitchFamily="49" charset="0"/>
              </a:rPr>
              <a:t>制約を解いて推論結果の型に反映させてから</a:t>
            </a:r>
            <a:r>
              <a:rPr lang="en-US" altLang="ja-JP" dirty="0" smtClean="0">
                <a:latin typeface="Consolas" pitchFamily="49" charset="0"/>
              </a:rPr>
              <a:t/>
            </a:r>
            <a:br>
              <a:rPr lang="en-US" altLang="ja-JP" dirty="0" smtClean="0">
                <a:latin typeface="Consolas" pitchFamily="49" charset="0"/>
              </a:rPr>
            </a:br>
            <a:r>
              <a:rPr lang="en-US" altLang="ja-JP" dirty="0" smtClean="0">
                <a:latin typeface="Consolas" pitchFamily="49" charset="0"/>
              </a:rPr>
              <a:t>       </a:t>
            </a:r>
            <a:r>
              <a:rPr lang="ja-JP" altLang="en-US" dirty="0" smtClean="0">
                <a:latin typeface="Consolas" pitchFamily="49" charset="0"/>
              </a:rPr>
              <a:t>次のコマンドを処理する </a:t>
            </a:r>
            <a:r>
              <a:rPr lang="en-US" altLang="ja-JP" dirty="0" smtClean="0">
                <a:latin typeface="Consolas" pitchFamily="49" charset="0"/>
              </a:rPr>
              <a:t>*)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 の注意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新しい型変数を導入する際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他の型変数とかぶらないようにすること</a:t>
            </a:r>
            <a:endParaRPr kumimoji="1" lang="en-US" altLang="ja-JP" dirty="0" smtClean="0"/>
          </a:p>
          <a:p>
            <a:pPr lvl="1"/>
            <a:r>
              <a:rPr lang="ja-JP" altLang="en-US" dirty="0"/>
              <a:t>呼び出すたびに毎回異なる型変数を返す</a:t>
            </a:r>
            <a:r>
              <a:rPr lang="ja-JP" altLang="en-US" dirty="0" smtClean="0"/>
              <a:t>関数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を</a:t>
            </a:r>
            <a:r>
              <a:rPr lang="ja-JP" altLang="en-US" dirty="0"/>
              <a:t>用意しておくと</a:t>
            </a:r>
            <a:r>
              <a:rPr lang="ja-JP" altLang="en-US" dirty="0" smtClean="0"/>
              <a:t>よい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 </a:t>
            </a:r>
            <a:r>
              <a:rPr lang="en-US" altLang="ja-JP" b="1" dirty="0" err="1" smtClean="0">
                <a:latin typeface="Consolas" pitchFamily="49" charset="0"/>
              </a:rPr>
              <a:t>new_type_var</a:t>
            </a:r>
            <a:r>
              <a:rPr lang="en-US" altLang="ja-JP" b="1" dirty="0" smtClean="0">
                <a:latin typeface="Consolas" pitchFamily="49" charset="0"/>
              </a:rPr>
              <a:t> : unit -&gt; </a:t>
            </a:r>
            <a:r>
              <a:rPr lang="en-US" altLang="ja-JP" b="1" dirty="0" err="1" smtClean="0">
                <a:latin typeface="Consolas" pitchFamily="49" charset="0"/>
              </a:rPr>
              <a:t>type_var</a:t>
            </a:r>
            <a:endParaRPr lang="en-US" altLang="ja-JP" dirty="0" smtClean="0"/>
          </a:p>
          <a:p>
            <a:pPr lvl="3"/>
            <a:r>
              <a:rPr lang="ja-JP" altLang="en-US" dirty="0" smtClean="0"/>
              <a:t>参照を用いると容易に実装できる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5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(15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543956" cy="4525963"/>
          </a:xfrm>
        </p:spPr>
        <p:txBody>
          <a:bodyPr/>
          <a:lstStyle/>
          <a:p>
            <a:r>
              <a:rPr kumimoji="1" lang="ja-JP" altLang="en-US" dirty="0" smtClean="0"/>
              <a:t>インタプリタを拡張して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型推論を多相型に対応させよ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例えば以下のような関数を定義するとよいはず</a:t>
            </a:r>
            <a:endParaRPr lang="en-US" altLang="ja-JP" dirty="0" smtClean="0"/>
          </a:p>
          <a:p>
            <a:pPr lvl="2"/>
            <a:r>
              <a:rPr lang="en-US" altLang="ja-JP" b="1" dirty="0" smtClean="0">
                <a:latin typeface="Consolas" pitchFamily="49" charset="0"/>
              </a:rPr>
              <a:t>generalize :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      </a:t>
            </a:r>
            <a:r>
              <a:rPr lang="en-US" altLang="ja-JP" b="1" dirty="0" err="1" smtClean="0">
                <a:latin typeface="Consolas" pitchFamily="49" charset="0"/>
              </a:rPr>
              <a:t>type_env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typ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type_schema</a:t>
            </a:r>
            <a:endParaRPr lang="en-US" altLang="ja-JP" b="1" dirty="0" smtClean="0">
              <a:latin typeface="Consolas" pitchFamily="49" charset="0"/>
            </a:endParaRPr>
          </a:p>
          <a:p>
            <a:pPr lvl="2"/>
            <a:r>
              <a:rPr lang="en-US" altLang="ja-JP" b="1" dirty="0" smtClean="0">
                <a:latin typeface="Consolas" pitchFamily="49" charset="0"/>
              </a:rPr>
              <a:t>instantiate :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      </a:t>
            </a:r>
            <a:r>
              <a:rPr lang="en-US" altLang="ja-JP" b="1" dirty="0" err="1" smtClean="0">
                <a:latin typeface="Consolas" pitchFamily="49" charset="0"/>
              </a:rPr>
              <a:t>type_schema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typ</a:t>
            </a:r>
            <a:endParaRPr lang="en-US" altLang="ja-JP" b="1" dirty="0" smtClean="0">
              <a:latin typeface="Consolas" pitchFamily="49" charset="0"/>
            </a:endParaRPr>
          </a:p>
          <a:p>
            <a:pPr lvl="2"/>
            <a:r>
              <a:rPr lang="en-US" altLang="ja-JP" b="1" dirty="0" err="1" smtClean="0">
                <a:latin typeface="Consolas" pitchFamily="49" charset="0"/>
              </a:rPr>
              <a:t>get_type_vars</a:t>
            </a:r>
            <a:r>
              <a:rPr lang="en-US" altLang="ja-JP" b="1" dirty="0" smtClean="0">
                <a:latin typeface="Consolas" pitchFamily="49" charset="0"/>
              </a:rPr>
              <a:t> :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      </a:t>
            </a:r>
            <a:r>
              <a:rPr lang="en-US" altLang="ja-JP" b="1" dirty="0" err="1" smtClean="0">
                <a:latin typeface="Consolas" pitchFamily="49" charset="0"/>
              </a:rPr>
              <a:t>typ</a:t>
            </a:r>
            <a:r>
              <a:rPr lang="en-US" altLang="ja-JP" b="1" dirty="0" smtClean="0">
                <a:latin typeface="Consolas" pitchFamily="49" charset="0"/>
              </a:rPr>
              <a:t> -&gt; </a:t>
            </a:r>
            <a:r>
              <a:rPr lang="en-US" altLang="ja-JP" b="1" dirty="0" err="1" smtClean="0">
                <a:latin typeface="Consolas" pitchFamily="49" charset="0"/>
              </a:rPr>
              <a:t>type_vars</a:t>
            </a:r>
            <a:endParaRPr lang="en-US" altLang="ja-JP" b="1" dirty="0" smtClean="0">
              <a:latin typeface="Consolas" pitchFamily="49" charset="0"/>
            </a:endParaRPr>
          </a:p>
          <a:p>
            <a:pPr lvl="2">
              <a:buNone/>
            </a:pPr>
            <a:endParaRPr lang="en-US" altLang="ja-JP" dirty="0" smtClean="0"/>
          </a:p>
          <a:p>
            <a:pPr lvl="1"/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(15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kumimoji="1" lang="ja-JP" altLang="en-US" dirty="0" smtClean="0"/>
              <a:t>インタプリタを拡張して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パターンマッチングの型推論に対応させよ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例えば以下のような関数を定義することになるはず</a:t>
            </a:r>
            <a:endParaRPr lang="en-US" altLang="ja-JP" dirty="0" smtClean="0"/>
          </a:p>
          <a:p>
            <a:pPr lvl="2"/>
            <a:r>
              <a:rPr lang="en-US" altLang="ja-JP" b="1" dirty="0" err="1" smtClean="0">
                <a:latin typeface="Consolas" pitchFamily="49" charset="0"/>
              </a:rPr>
              <a:t>type_check_pattern</a:t>
            </a:r>
            <a:r>
              <a:rPr lang="en-US" altLang="ja-JP" b="1" dirty="0" smtClean="0">
                <a:latin typeface="Consolas" pitchFamily="49" charset="0"/>
              </a:rPr>
              <a:t> :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         </a:t>
            </a:r>
            <a:r>
              <a:rPr lang="en-US" altLang="ja-JP" b="1" dirty="0" err="1" smtClean="0">
                <a:latin typeface="Consolas" pitchFamily="49" charset="0"/>
              </a:rPr>
              <a:t>type_env</a:t>
            </a:r>
            <a:r>
              <a:rPr lang="en-US" altLang="ja-JP" b="1" dirty="0" smtClean="0">
                <a:latin typeface="Consolas" pitchFamily="49" charset="0"/>
              </a:rPr>
              <a:t> -&gt; pattern</a:t>
            </a:r>
            <a:br>
              <a:rPr lang="en-US" altLang="ja-JP" b="1" dirty="0" smtClean="0">
                <a:latin typeface="Consolas" pitchFamily="49" charset="0"/>
              </a:rPr>
            </a:br>
            <a:r>
              <a:rPr lang="en-US" altLang="ja-JP" b="1" dirty="0" smtClean="0">
                <a:latin typeface="Consolas" pitchFamily="49" charset="0"/>
              </a:rPr>
              <a:t>          -&gt; </a:t>
            </a:r>
            <a:r>
              <a:rPr lang="en-US" altLang="ja-JP" b="1" dirty="0" err="1" smtClean="0">
                <a:latin typeface="Consolas" pitchFamily="49" charset="0"/>
              </a:rPr>
              <a:t>type_env</a:t>
            </a:r>
            <a:r>
              <a:rPr lang="en-US" altLang="ja-JP" b="1" dirty="0" smtClean="0">
                <a:latin typeface="Consolas" pitchFamily="49" charset="0"/>
              </a:rPr>
              <a:t> * </a:t>
            </a:r>
            <a:r>
              <a:rPr lang="en-US" altLang="ja-JP" b="1" dirty="0" err="1" smtClean="0">
                <a:latin typeface="Consolas" pitchFamily="49" charset="0"/>
              </a:rPr>
              <a:t>typ</a:t>
            </a:r>
            <a:r>
              <a:rPr lang="en-US" altLang="ja-JP" b="1" dirty="0" smtClean="0">
                <a:latin typeface="Consolas" pitchFamily="49" charset="0"/>
              </a:rPr>
              <a:t> * </a:t>
            </a:r>
            <a:r>
              <a:rPr lang="en-US" altLang="ja-JP" b="1" dirty="0" err="1" smtClean="0">
                <a:latin typeface="Consolas" pitchFamily="49" charset="0"/>
              </a:rPr>
              <a:t>cstrts</a:t>
            </a:r>
            <a:endParaRPr lang="en-US" altLang="ja-JP" b="1" dirty="0" smtClean="0">
              <a:latin typeface="Consolas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7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(25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今回実装した型推論が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健全であることを証明</a:t>
            </a:r>
            <a:r>
              <a:rPr lang="ja-JP" altLang="en-US" dirty="0" smtClean="0"/>
              <a:t>せよ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即ち、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型推論でエラーにならなかった式は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評価 </a:t>
            </a:r>
            <a:r>
              <a:rPr lang="en-US" altLang="ja-JP" dirty="0" smtClean="0"/>
              <a:t>(</a:t>
            </a:r>
            <a:r>
              <a:rPr lang="ja-JP" altLang="en-US" dirty="0" smtClean="0"/>
              <a:t>実行</a:t>
            </a:r>
            <a:r>
              <a:rPr lang="en-US" altLang="ja-JP" dirty="0" smtClean="0"/>
              <a:t>) </a:t>
            </a:r>
            <a:r>
              <a:rPr lang="ja-JP" altLang="en-US" dirty="0" smtClean="0"/>
              <a:t>してもインタプリタ上で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評価時エラーを生じないことを証明せよ</a:t>
            </a:r>
            <a:endParaRPr lang="en-US" altLang="ja-JP" dirty="0" smtClean="0"/>
          </a:p>
          <a:p>
            <a:pPr lvl="2"/>
            <a:r>
              <a:rPr lang="ja-JP" altLang="en-US" dirty="0" smtClean="0"/>
              <a:t>証明できない場合は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型推論規則を変更するなどした上で証明せよ</a:t>
            </a:r>
            <a:endParaRPr lang="en-US" altLang="ja-JP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/>
              <a:t>8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(</a:t>
            </a:r>
            <a:r>
              <a:rPr lang="en-US" altLang="ja-JP" dirty="0" smtClean="0"/>
              <a:t>25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インタプリタを拡張して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以下の式を型推論できるようにせよ</a:t>
            </a:r>
            <a:endParaRPr kumimoji="1" lang="en-US" altLang="ja-JP" dirty="0" smtClean="0"/>
          </a:p>
          <a:p>
            <a:pPr lvl="2"/>
            <a:r>
              <a:rPr lang="ja-JP" altLang="en-US" dirty="0"/>
              <a:t>型推論</a:t>
            </a:r>
            <a:r>
              <a:rPr lang="ja-JP" altLang="en-US" dirty="0" smtClean="0"/>
              <a:t>の健全性や停止性に留意すること</a:t>
            </a:r>
            <a:endParaRPr lang="en-US" altLang="ja-JP" dirty="0" smtClean="0"/>
          </a:p>
          <a:p>
            <a:pPr lvl="1"/>
            <a:endParaRPr kumimoji="1" lang="en-US" altLang="ja-JP" dirty="0"/>
          </a:p>
          <a:p>
            <a:pPr lvl="1"/>
            <a:r>
              <a:rPr lang="en-US" altLang="ja-JP" sz="2400" b="1" dirty="0" smtClean="0">
                <a:latin typeface="Consolas" pitchFamily="49" charset="0"/>
                <a:cs typeface="Consolas" pitchFamily="49" charset="0"/>
              </a:rPr>
              <a:t>(fun f -&gt; f true &amp;&amp; f 1 = 0) (fun x -&gt; x)</a:t>
            </a:r>
            <a:endParaRPr kumimoji="1" lang="ja-JP" altLang="en-US" sz="2400" b="1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940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/>
              <a:t>9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(</a:t>
            </a:r>
            <a:r>
              <a:rPr lang="en-US" altLang="ja-JP" dirty="0" smtClean="0"/>
              <a:t>25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51520" y="1600200"/>
            <a:ext cx="8892480" cy="4525963"/>
          </a:xfrm>
        </p:spPr>
        <p:txBody>
          <a:bodyPr/>
          <a:lstStyle/>
          <a:p>
            <a:r>
              <a:rPr kumimoji="1" lang="ja-JP" altLang="en-US" dirty="0" smtClean="0"/>
              <a:t>インタプリタを拡張して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以下の再帰関数</a:t>
            </a:r>
            <a:r>
              <a:rPr lang="ja-JP" altLang="en-US" dirty="0" smtClean="0"/>
              <a:t>を</a:t>
            </a:r>
            <a:r>
              <a:rPr kumimoji="1" lang="ja-JP" altLang="en-US" dirty="0" smtClean="0"/>
              <a:t>型推論できるようにせよ</a:t>
            </a:r>
            <a:endParaRPr kumimoji="1" lang="en-US" altLang="ja-JP" dirty="0" smtClean="0"/>
          </a:p>
          <a:p>
            <a:pPr lvl="2"/>
            <a:r>
              <a:rPr lang="ja-JP" altLang="en-US" dirty="0"/>
              <a:t>型推論</a:t>
            </a:r>
            <a:r>
              <a:rPr lang="ja-JP" altLang="en-US" dirty="0" smtClean="0"/>
              <a:t>の健全性や停止性に留意すること</a:t>
            </a:r>
            <a:endParaRPr lang="en-US" altLang="ja-JP" dirty="0" smtClean="0"/>
          </a:p>
          <a:p>
            <a:pPr lvl="1"/>
            <a:endParaRPr kumimoji="1" lang="en-US" altLang="ja-JP" dirty="0"/>
          </a:p>
          <a:p>
            <a:pPr lvl="1"/>
            <a:r>
              <a:rPr lang="hu-HU" altLang="ja-JP" sz="2400" b="1" dirty="0" smtClean="0">
                <a:latin typeface="Consolas" pitchFamily="49" charset="0"/>
                <a:cs typeface="Consolas" pitchFamily="49" charset="0"/>
              </a:rPr>
              <a:t>let </a:t>
            </a:r>
            <a:r>
              <a:rPr lang="hu-HU" altLang="ja-JP" sz="2400" b="1" dirty="0">
                <a:latin typeface="Consolas" pitchFamily="49" charset="0"/>
                <a:cs typeface="Consolas" pitchFamily="49" charset="0"/>
              </a:rPr>
              <a:t>rec </a:t>
            </a:r>
            <a:r>
              <a:rPr lang="hu-HU" altLang="ja-JP" sz="2400" b="1" dirty="0" smtClean="0">
                <a:latin typeface="Consolas" pitchFamily="49" charset="0"/>
                <a:cs typeface="Consolas" pitchFamily="49" charset="0"/>
              </a:rPr>
              <a:t>tet = </a:t>
            </a:r>
            <a:r>
              <a:rPr lang="hu-HU" altLang="ja-JP" sz="2400" b="1" dirty="0">
                <a:latin typeface="Consolas" pitchFamily="49" charset="0"/>
                <a:cs typeface="Consolas" pitchFamily="49" charset="0"/>
              </a:rPr>
              <a:t>fun </a:t>
            </a:r>
            <a:r>
              <a:rPr lang="hu-HU" altLang="ja-JP" sz="2400" b="1" dirty="0" smtClean="0">
                <a:latin typeface="Consolas" pitchFamily="49" charset="0"/>
                <a:cs typeface="Consolas" pitchFamily="49" charset="0"/>
              </a:rPr>
              <a:t>n </a:t>
            </a:r>
            <a:r>
              <a:rPr lang="hu-HU" altLang="ja-JP" sz="2400" b="1" dirty="0">
                <a:latin typeface="Consolas" pitchFamily="49" charset="0"/>
                <a:cs typeface="Consolas" pitchFamily="49" charset="0"/>
              </a:rPr>
              <a:t>f z -</a:t>
            </a:r>
            <a:r>
              <a:rPr lang="hu-HU" altLang="ja-JP" sz="2400" b="1" dirty="0" smtClean="0">
                <a:latin typeface="Consolas" pitchFamily="49" charset="0"/>
                <a:cs typeface="Consolas" pitchFamily="49" charset="0"/>
              </a:rPr>
              <a:t>&gt;</a:t>
            </a:r>
            <a:br>
              <a:rPr lang="hu-HU" altLang="ja-JP" sz="2400" b="1" dirty="0" smtClean="0">
                <a:latin typeface="Consolas" pitchFamily="49" charset="0"/>
                <a:cs typeface="Consolas" pitchFamily="49" charset="0"/>
              </a:rPr>
            </a:br>
            <a:r>
              <a:rPr lang="hu-HU" altLang="ja-JP" sz="2400" b="1" dirty="0" smtClean="0">
                <a:latin typeface="Consolas" pitchFamily="49" charset="0"/>
                <a:cs typeface="Consolas" pitchFamily="49" charset="0"/>
              </a:rPr>
              <a:t>   if n </a:t>
            </a:r>
            <a:r>
              <a:rPr lang="hu-HU" altLang="ja-JP" sz="2400" b="1" dirty="0">
                <a:latin typeface="Consolas" pitchFamily="49" charset="0"/>
                <a:cs typeface="Consolas" pitchFamily="49" charset="0"/>
              </a:rPr>
              <a:t>&lt;= 0 then </a:t>
            </a:r>
            <a:r>
              <a:rPr lang="hu-HU" altLang="ja-JP" sz="2400" b="1" dirty="0" smtClean="0">
                <a:latin typeface="Consolas" pitchFamily="49" charset="0"/>
                <a:cs typeface="Consolas" pitchFamily="49" charset="0"/>
              </a:rPr>
              <a:t>z</a:t>
            </a:r>
            <a:br>
              <a:rPr lang="hu-HU" altLang="ja-JP" sz="2400" b="1" dirty="0" smtClean="0">
                <a:latin typeface="Consolas" pitchFamily="49" charset="0"/>
                <a:cs typeface="Consolas" pitchFamily="49" charset="0"/>
              </a:rPr>
            </a:br>
            <a:r>
              <a:rPr lang="hu-HU" altLang="ja-JP" sz="2400" b="1" dirty="0" smtClean="0">
                <a:latin typeface="Consolas" pitchFamily="49" charset="0"/>
                <a:cs typeface="Consolas" pitchFamily="49" charset="0"/>
              </a:rPr>
              <a:t>   else tet (n </a:t>
            </a:r>
            <a:r>
              <a:rPr lang="hu-HU" altLang="ja-JP" sz="2400" b="1" dirty="0">
                <a:latin typeface="Consolas" pitchFamily="49" charset="0"/>
                <a:cs typeface="Consolas" pitchFamily="49" charset="0"/>
              </a:rPr>
              <a:t>- 1) (fun v w -&gt; v (v w)) f </a:t>
            </a:r>
            <a:r>
              <a:rPr lang="hu-HU" altLang="ja-JP" sz="2400" b="1" dirty="0" smtClean="0">
                <a:latin typeface="Consolas" pitchFamily="49" charset="0"/>
                <a:cs typeface="Consolas" pitchFamily="49" charset="0"/>
              </a:rPr>
              <a:t>z ;;</a:t>
            </a:r>
            <a:endParaRPr lang="hu-HU" altLang="ja-JP" sz="2400" b="1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358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ja-JP" altLang="en-GB" dirty="0" smtClean="0"/>
              <a:t>課題 </a:t>
            </a:r>
            <a:r>
              <a:rPr lang="en-US" altLang="ja-JP" dirty="0" smtClean="0"/>
              <a:t>10</a:t>
            </a:r>
            <a:r>
              <a:rPr lang="en-GB" altLang="ja-JP" dirty="0" smtClean="0"/>
              <a:t> </a:t>
            </a:r>
            <a:r>
              <a:rPr lang="en-GB" altLang="ja-JP" dirty="0" smtClean="0"/>
              <a:t>(25</a:t>
            </a:r>
            <a:r>
              <a:rPr lang="ja-JP" altLang="en-US" dirty="0" smtClean="0"/>
              <a:t>点</a:t>
            </a:r>
            <a:r>
              <a:rPr lang="en-US" altLang="ja-JP" dirty="0" smtClean="0"/>
              <a:t>)</a:t>
            </a:r>
            <a:endParaRPr lang="en-GB" altLang="ja-JP" dirty="0" smtClean="0"/>
          </a:p>
        </p:txBody>
      </p:sp>
      <p:sp>
        <p:nvSpPr>
          <p:cNvPr id="4710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401080" cy="5257800"/>
          </a:xfrm>
        </p:spPr>
        <p:txBody>
          <a:bodyPr lIns="0" tIns="0" rIns="0" bIns="0">
            <a:normAutofit fontScale="85000" lnSpcReduction="20000"/>
          </a:bodyPr>
          <a:lstStyle/>
          <a:p>
            <a:pPr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インタプリタを拡張して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GB" dirty="0" smtClean="0"/>
              <a:t>関数 </a:t>
            </a:r>
            <a:r>
              <a:rPr lang="en-GB" altLang="ja-JP" dirty="0" smtClean="0">
                <a:latin typeface="Consolas" pitchFamily="49" charset="0"/>
              </a:rPr>
              <a:t>f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を受け取って</a:t>
            </a:r>
            <a:r>
              <a:rPr lang="en-GB" altLang="ja-JP" dirty="0" smtClean="0">
                <a:latin typeface="Consolas" pitchFamily="49" charset="0"/>
              </a:rPr>
              <a:t>f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を再帰的に無限回合成する関数を返す関数 </a:t>
            </a:r>
            <a:r>
              <a:rPr lang="en-GB" altLang="ja-JP" dirty="0" smtClean="0">
                <a:latin typeface="Consolas" pitchFamily="49" charset="0"/>
              </a:rPr>
              <a:t>fix</a:t>
            </a:r>
            <a:r>
              <a:rPr lang="en-GB" altLang="ja-JP" dirty="0" smtClean="0"/>
              <a:t> </a:t>
            </a:r>
            <a:r>
              <a:rPr lang="ja-JP" altLang="en-GB" dirty="0" smtClean="0"/>
              <a:t>を</a:t>
            </a:r>
            <a:r>
              <a:rPr lang="ja-JP" altLang="en-US" dirty="0" smtClean="0"/>
              <a:t>定義できるようにせよ</a:t>
            </a:r>
            <a:endParaRPr lang="en-US" altLang="ja-JP" dirty="0" smtClean="0"/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altLang="ja-JP" dirty="0" smtClean="0">
                <a:latin typeface="Consolas" pitchFamily="49" charset="0"/>
              </a:rPr>
              <a:t>f</a:t>
            </a:r>
            <a:r>
              <a:rPr lang="en-US" altLang="ja-JP" dirty="0" smtClean="0"/>
              <a:t> </a:t>
            </a:r>
            <a:r>
              <a:rPr lang="ja-JP" altLang="en-US" dirty="0" smtClean="0"/>
              <a:t>は「関数を受け取って関数を返す関数」と仮定してよい</a:t>
            </a:r>
            <a:endParaRPr lang="ja-JP" altLang="en-GB" dirty="0" smtClean="0"/>
          </a:p>
          <a:p>
            <a:pPr lvl="1"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GB" dirty="0" smtClean="0"/>
              <a:t>以下のようなイメージ</a:t>
            </a:r>
          </a:p>
          <a:p>
            <a:pPr lvl="2" eaLnBrk="1" hangingPunct="1"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solidFill>
                  <a:srgbClr val="FF0000"/>
                </a:solidFill>
                <a:latin typeface="Consolas" pitchFamily="49" charset="0"/>
              </a:rPr>
              <a:t>fix</a:t>
            </a:r>
            <a:r>
              <a:rPr lang="en-GB" altLang="ja-JP" b="1" dirty="0" smtClean="0">
                <a:solidFill>
                  <a:srgbClr val="00B050"/>
                </a:solidFill>
                <a:latin typeface="Consolas" pitchFamily="49" charset="0"/>
              </a:rPr>
              <a:t> f ≡ f (f (f (f (f (f (f ...))))))</a:t>
            </a:r>
            <a:r>
              <a:rPr lang="x-none" altLang="ja-JP" b="1" dirty="0" smtClean="0">
                <a:solidFill>
                  <a:srgbClr val="FF178B"/>
                </a:solidFill>
                <a:latin typeface="Consolas" pitchFamily="49" charset="0"/>
                <a:cs typeface="Arial" charset="0"/>
              </a:rPr>
              <a:t>‏</a:t>
            </a:r>
            <a:endParaRPr lang="en-GB" altLang="ja-JP" b="1" dirty="0" smtClean="0">
              <a:solidFill>
                <a:srgbClr val="FF178B"/>
              </a:solidFill>
              <a:latin typeface="Consolas" pitchFamily="49" charset="0"/>
            </a:endParaRP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/>
              <a:t>使用例</a:t>
            </a:r>
            <a:endParaRPr lang="ja-JP" altLang="en-GB" dirty="0" smtClean="0"/>
          </a:p>
          <a:p>
            <a:pPr marL="900000" lvl="1" indent="0" eaLnBrk="1" hangingPunct="1">
              <a:lnSpc>
                <a:spcPct val="89000"/>
              </a:lnSpc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latin typeface="Consolas" pitchFamily="49" charset="0"/>
                <a:cs typeface="Courier New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let fib = </a:t>
            </a:r>
            <a:r>
              <a:rPr lang="en-GB" altLang="ja-JP" sz="2400" b="1" dirty="0" smtClean="0">
                <a:solidFill>
                  <a:srgbClr val="FF0000"/>
                </a:solidFill>
                <a:latin typeface="Consolas" pitchFamily="49" charset="0"/>
              </a:rPr>
              <a:t>fix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(fun g n -&gt;</a:t>
            </a:r>
          </a:p>
          <a:p>
            <a:pPr marL="900000" lvl="1" indent="0" eaLnBrk="1" hangingPunct="1"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      if n &lt;= 2 then 1</a:t>
            </a:r>
          </a:p>
          <a:p>
            <a:pPr marL="900000" lvl="1" indent="0" eaLnBrk="1" hangingPunct="1"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             else g (n - 1) + g (n - 2));;</a:t>
            </a:r>
          </a:p>
          <a:p>
            <a:pPr marL="90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val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fib :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-&gt;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= &lt;fun&gt;</a:t>
            </a:r>
          </a:p>
          <a:p>
            <a:pPr marL="900000" lvl="1" indent="0" eaLnBrk="1" hangingPunct="1">
              <a:lnSpc>
                <a:spcPct val="89000"/>
              </a:lnSpc>
              <a:buSzPct val="45000"/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sz="2400" b="1" dirty="0" smtClean="0">
                <a:latin typeface="Consolas" pitchFamily="49" charset="0"/>
                <a:cs typeface="Courier New" pitchFamily="49" charset="0"/>
              </a:rPr>
              <a:t># </a:t>
            </a:r>
            <a:r>
              <a:rPr lang="en-GB" altLang="ja-JP" sz="2400" b="1" dirty="0" smtClean="0">
                <a:solidFill>
                  <a:srgbClr val="00B050"/>
                </a:solidFill>
                <a:latin typeface="Consolas" pitchFamily="49" charset="0"/>
              </a:rPr>
              <a:t>fib 10;;</a:t>
            </a:r>
          </a:p>
          <a:p>
            <a:pPr marL="900000" lvl="2" indent="0" eaLnBrk="1" hangingPunct="1">
              <a:lnSpc>
                <a:spcPct val="89000"/>
              </a:lnSpc>
              <a:buFont typeface="Wingdings" charset="2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- : </a:t>
            </a:r>
            <a:r>
              <a:rPr lang="en-GB" altLang="ja-JP" b="1" dirty="0" err="1" smtClean="0">
                <a:latin typeface="Consolas" pitchFamily="49" charset="0"/>
                <a:cs typeface="Courier New" pitchFamily="49" charset="0"/>
              </a:rPr>
              <a:t>int</a:t>
            </a:r>
            <a:r>
              <a:rPr lang="en-GB" altLang="ja-JP" b="1" dirty="0" smtClean="0">
                <a:latin typeface="Consolas" pitchFamily="49" charset="0"/>
                <a:cs typeface="Courier New" pitchFamily="49" charset="0"/>
              </a:rPr>
              <a:t> = 55</a:t>
            </a:r>
          </a:p>
          <a:p>
            <a:pPr lvl="1" eaLnBrk="1" hangingPunct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 smtClean="0">
                <a:latin typeface="Consolas" pitchFamily="49" charset="0"/>
              </a:rPr>
              <a:t>ただし、</a:t>
            </a:r>
            <a:r>
              <a:rPr lang="en-US" altLang="ja-JP" dirty="0" smtClean="0">
                <a:latin typeface="Consolas" pitchFamily="49" charset="0"/>
              </a:rPr>
              <a:t>fix </a:t>
            </a:r>
            <a:r>
              <a:rPr lang="ja-JP" altLang="en-US" dirty="0" smtClean="0">
                <a:latin typeface="Consolas" pitchFamily="49" charset="0"/>
              </a:rPr>
              <a:t>は </a:t>
            </a:r>
            <a:r>
              <a:rPr lang="en-GB" altLang="ja-JP" dirty="0" smtClean="0">
                <a:latin typeface="Consolas" pitchFamily="49" charset="0"/>
              </a:rPr>
              <a:t>let </a:t>
            </a:r>
            <a:r>
              <a:rPr lang="en-GB" altLang="ja-JP" dirty="0" err="1" smtClean="0">
                <a:latin typeface="Consolas" pitchFamily="49" charset="0"/>
              </a:rPr>
              <a:t>rec</a:t>
            </a:r>
            <a:r>
              <a:rPr lang="en-GB" altLang="ja-JP" dirty="0" smtClean="0"/>
              <a:t> </a:t>
            </a:r>
            <a:r>
              <a:rPr lang="ja-JP" altLang="en-US" dirty="0" smtClean="0"/>
              <a:t>を用いずに定義し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型検査にパスするようにすること</a:t>
            </a:r>
            <a:endParaRPr lang="en-US" altLang="ja-JP" dirty="0" smtClean="0"/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ja-JP" altLang="en-US" dirty="0"/>
              <a:t>型推論の健全性や停止性に留意する</a:t>
            </a:r>
            <a:r>
              <a:rPr lang="ja-JP" altLang="en-US" dirty="0" smtClean="0"/>
              <a:t>こと</a:t>
            </a:r>
            <a:endParaRPr lang="en-US" altLang="ja-JP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ja-JP" smtClean="0"/>
              <a:t>ML </a:t>
            </a:r>
            <a:r>
              <a:rPr lang="ja-JP" altLang="en-GB" smtClean="0"/>
              <a:t>系言語の</a:t>
            </a:r>
            <a:r>
              <a:rPr lang="ja-JP" altLang="en-US" smtClean="0"/>
              <a:t>型システム</a:t>
            </a:r>
            <a:r>
              <a:rPr lang="ja-JP" altLang="en-GB" smtClean="0"/>
              <a:t>の特長</a:t>
            </a:r>
            <a:endParaRPr lang="ja-JP" altLang="en-GB" dirty="0" smtClean="0"/>
          </a:p>
        </p:txBody>
      </p:sp>
      <p:sp>
        <p:nvSpPr>
          <p:cNvPr id="6148" name="Rectangle 2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ja-JP" altLang="en-GB" dirty="0" smtClean="0"/>
              <a:t>静的 </a:t>
            </a:r>
            <a:r>
              <a:rPr lang="en-GB" altLang="ja-JP" dirty="0" smtClean="0"/>
              <a:t>(static)</a:t>
            </a:r>
          </a:p>
          <a:p>
            <a:pPr lvl="1">
              <a:lnSpc>
                <a:spcPct val="120000"/>
              </a:lnSpc>
            </a:pPr>
            <a:r>
              <a:rPr lang="ja-JP" altLang="en-US" dirty="0" smtClean="0"/>
              <a:t>型検査はプログラムの実行前に行われる</a:t>
            </a:r>
            <a:endParaRPr lang="ja-JP" altLang="en-GB" dirty="0" smtClean="0"/>
          </a:p>
          <a:p>
            <a:pPr lvl="2">
              <a:lnSpc>
                <a:spcPct val="120000"/>
              </a:lnSpc>
            </a:pPr>
            <a:r>
              <a:rPr lang="ja-JP" altLang="en-GB" dirty="0" smtClean="0"/>
              <a:t>実行時に型情報を保持する必要が無い</a:t>
            </a:r>
            <a:endParaRPr lang="en-US" altLang="ja-JP" dirty="0" smtClean="0"/>
          </a:p>
          <a:p>
            <a:pPr lvl="3">
              <a:lnSpc>
                <a:spcPct val="120000"/>
              </a:lnSpc>
            </a:pPr>
            <a:r>
              <a:rPr lang="ja-JP" altLang="en-US" dirty="0" smtClean="0"/>
              <a:t>つまり実行時のオーバーヘッドがない</a:t>
            </a:r>
            <a:endParaRPr lang="ja-JP" altLang="en-GB" dirty="0" smtClean="0"/>
          </a:p>
          <a:p>
            <a:pPr>
              <a:lnSpc>
                <a:spcPct val="120000"/>
              </a:lnSpc>
            </a:pPr>
            <a:r>
              <a:rPr lang="ja-JP" altLang="en-GB" dirty="0" smtClean="0"/>
              <a:t>健全 </a:t>
            </a:r>
            <a:r>
              <a:rPr lang="en-GB" altLang="ja-JP" dirty="0" smtClean="0"/>
              <a:t>(sound)</a:t>
            </a:r>
          </a:p>
          <a:p>
            <a:pPr lvl="1">
              <a:lnSpc>
                <a:spcPct val="120000"/>
              </a:lnSpc>
            </a:pPr>
            <a:r>
              <a:rPr lang="ja-JP" altLang="en-US" dirty="0" smtClean="0"/>
              <a:t>型検査が成功した</a:t>
            </a:r>
            <a:r>
              <a:rPr lang="ja-JP" altLang="en-GB" dirty="0" smtClean="0"/>
              <a:t>ならば</a:t>
            </a:r>
            <a:br>
              <a:rPr lang="ja-JP" altLang="en-GB" dirty="0" smtClean="0"/>
            </a:br>
            <a:r>
              <a:rPr lang="ja-JP" altLang="en-GB" dirty="0" smtClean="0"/>
              <a:t>その</a:t>
            </a:r>
            <a:r>
              <a:rPr lang="ja-JP" altLang="en-US" dirty="0" smtClean="0"/>
              <a:t>プログラム</a:t>
            </a:r>
            <a:r>
              <a:rPr lang="ja-JP" altLang="en-GB" dirty="0" smtClean="0"/>
              <a:t>は実行時に型エラーを生じない</a:t>
            </a:r>
          </a:p>
          <a:p>
            <a:pPr lvl="2">
              <a:lnSpc>
                <a:spcPct val="120000"/>
              </a:lnSpc>
            </a:pPr>
            <a:r>
              <a:rPr lang="ja-JP" altLang="en-GB" dirty="0" smtClean="0"/>
              <a:t>式を評価した結果は必ず推論で得られた型を持つ</a:t>
            </a:r>
          </a:p>
          <a:p>
            <a:pPr>
              <a:lnSpc>
                <a:spcPct val="120000"/>
              </a:lnSpc>
            </a:pPr>
            <a:r>
              <a:rPr lang="ja-JP" altLang="en-US" dirty="0" smtClean="0"/>
              <a:t>型推論 </a:t>
            </a:r>
            <a:r>
              <a:rPr lang="en-US" altLang="ja-JP" dirty="0" smtClean="0"/>
              <a:t>(type inference)</a:t>
            </a:r>
          </a:p>
          <a:p>
            <a:pPr lvl="1">
              <a:lnSpc>
                <a:spcPct val="120000"/>
              </a:lnSpc>
            </a:pPr>
            <a:r>
              <a:rPr lang="ja-JP" altLang="en-US" dirty="0"/>
              <a:t>ソースコードに型を明示しなくて</a:t>
            </a:r>
            <a:r>
              <a:rPr lang="ja-JP" altLang="en-US" dirty="0" smtClean="0"/>
              <a:t>も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処理系が自動的に式の型を判断して型検査してくれる</a:t>
            </a:r>
            <a:endParaRPr lang="ja-JP" altLang="en-GB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課題 </a:t>
            </a:r>
            <a:r>
              <a:rPr lang="en-US" altLang="ja-JP" dirty="0" smtClean="0"/>
              <a:t>11</a:t>
            </a:r>
            <a:r>
              <a:rPr kumimoji="1" lang="en-US" altLang="ja-JP" dirty="0" smtClean="0"/>
              <a:t> </a:t>
            </a:r>
            <a:r>
              <a:rPr kumimoji="1" lang="en-US" altLang="ja-JP" dirty="0" smtClean="0"/>
              <a:t>(</a:t>
            </a:r>
            <a:r>
              <a:rPr lang="en-US" altLang="ja-JP" dirty="0" smtClean="0"/>
              <a:t>25</a:t>
            </a:r>
            <a:r>
              <a:rPr kumimoji="1" lang="ja-JP" altLang="en-US" dirty="0" smtClean="0"/>
              <a:t>点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インタプリタを拡張して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以下の式を型推論できるようにせよ</a:t>
            </a:r>
            <a:endParaRPr kumimoji="1" lang="en-US" altLang="ja-JP" dirty="0" smtClean="0"/>
          </a:p>
          <a:p>
            <a:pPr lvl="2"/>
            <a:r>
              <a:rPr lang="ja-JP" altLang="en-US" dirty="0" smtClean="0"/>
              <a:t>型推論の健全性や停止性に留意すること</a:t>
            </a:r>
            <a:endParaRPr lang="en-US" altLang="ja-JP" dirty="0" smtClean="0"/>
          </a:p>
          <a:p>
            <a:pPr lvl="1"/>
            <a:endParaRPr kumimoji="1" lang="en-US" altLang="ja-JP" dirty="0"/>
          </a:p>
          <a:p>
            <a:pPr lvl="1"/>
            <a:r>
              <a:rPr lang="es-ES_tradnl" altLang="ja-JP" sz="2400" b="1" dirty="0" err="1" smtClean="0">
                <a:latin typeface="Consolas" pitchFamily="49" charset="0"/>
                <a:cs typeface="Consolas" pitchFamily="49" charset="0"/>
              </a:rPr>
              <a:t>let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x = </a:t>
            </a:r>
            <a:r>
              <a:rPr lang="es-ES_tradnl" altLang="ja-JP" sz="2400" b="1" dirty="0" err="1">
                <a:latin typeface="Consolas" pitchFamily="49" charset="0"/>
                <a:cs typeface="Consolas" pitchFamily="49" charset="0"/>
              </a:rPr>
              <a:t>fun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 x -&gt; (x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, x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) 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in</a:t>
            </a:r>
            <a:b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</a:br>
            <a:r>
              <a:rPr lang="es-ES_tradnl" altLang="ja-JP" sz="2400" b="1" dirty="0" err="1" smtClean="0">
                <a:latin typeface="Consolas" pitchFamily="49" charset="0"/>
                <a:cs typeface="Consolas" pitchFamily="49" charset="0"/>
              </a:rPr>
              <a:t>let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x = </a:t>
            </a:r>
            <a:r>
              <a:rPr lang="es-ES_tradnl" altLang="ja-JP" sz="2400" b="1" dirty="0" err="1">
                <a:latin typeface="Consolas" pitchFamily="49" charset="0"/>
                <a:cs typeface="Consolas" pitchFamily="49" charset="0"/>
              </a:rPr>
              <a:t>fun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 y -&gt; x 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s-ES_tradnl" altLang="ja-JP" sz="2400" b="1" smtClean="0">
                <a:latin typeface="Consolas" pitchFamily="49" charset="0"/>
                <a:cs typeface="Consolas" pitchFamily="49" charset="0"/>
              </a:rPr>
              <a:t>x y) 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in</a:t>
            </a:r>
            <a:b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</a:br>
            <a:r>
              <a:rPr lang="es-ES_tradnl" altLang="ja-JP" sz="2400" b="1" dirty="0" err="1" smtClean="0">
                <a:latin typeface="Consolas" pitchFamily="49" charset="0"/>
                <a:cs typeface="Consolas" pitchFamily="49" charset="0"/>
              </a:rPr>
              <a:t>let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x = </a:t>
            </a:r>
            <a:r>
              <a:rPr lang="es-ES_tradnl" altLang="ja-JP" sz="2400" b="1" dirty="0" err="1">
                <a:latin typeface="Consolas" pitchFamily="49" charset="0"/>
                <a:cs typeface="Consolas" pitchFamily="49" charset="0"/>
              </a:rPr>
              <a:t>fun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 y -&gt; x 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(x y) in</a:t>
            </a:r>
            <a:b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</a:br>
            <a:r>
              <a:rPr lang="es-ES_tradnl" altLang="ja-JP" sz="2400" b="1" dirty="0" err="1" smtClean="0">
                <a:latin typeface="Consolas" pitchFamily="49" charset="0"/>
                <a:cs typeface="Consolas" pitchFamily="49" charset="0"/>
              </a:rPr>
              <a:t>let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x = </a:t>
            </a:r>
            <a:r>
              <a:rPr lang="es-ES_tradnl" altLang="ja-JP" sz="2400" b="1" dirty="0" err="1">
                <a:latin typeface="Consolas" pitchFamily="49" charset="0"/>
                <a:cs typeface="Consolas" pitchFamily="49" charset="0"/>
              </a:rPr>
              <a:t>fun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 y -&gt; x 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(x y) in</a:t>
            </a:r>
            <a:b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</a:br>
            <a:r>
              <a:rPr lang="es-ES_tradnl" altLang="ja-JP" sz="2400" b="1" dirty="0" err="1" smtClean="0">
                <a:latin typeface="Consolas" pitchFamily="49" charset="0"/>
                <a:cs typeface="Consolas" pitchFamily="49" charset="0"/>
              </a:rPr>
              <a:t>let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x = </a:t>
            </a:r>
            <a:r>
              <a:rPr lang="es-ES_tradnl" altLang="ja-JP" sz="2400" b="1" dirty="0" err="1">
                <a:latin typeface="Consolas" pitchFamily="49" charset="0"/>
                <a:cs typeface="Consolas" pitchFamily="49" charset="0"/>
              </a:rPr>
              <a:t>fun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 y -&gt; x 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(x y) in</a:t>
            </a:r>
            <a:b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</a:br>
            <a:r>
              <a:rPr lang="es-ES_tradnl" altLang="ja-JP" sz="2400" b="1" dirty="0" err="1" smtClean="0">
                <a:latin typeface="Consolas" pitchFamily="49" charset="0"/>
                <a:cs typeface="Consolas" pitchFamily="49" charset="0"/>
              </a:rPr>
              <a:t>let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x = </a:t>
            </a:r>
            <a:r>
              <a:rPr lang="es-ES_tradnl" altLang="ja-JP" sz="2400" b="1" dirty="0" err="1">
                <a:latin typeface="Consolas" pitchFamily="49" charset="0"/>
                <a:cs typeface="Consolas" pitchFamily="49" charset="0"/>
              </a:rPr>
              <a:t>fun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 y -&gt; x 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(x y) in</a:t>
            </a:r>
            <a:b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</a:b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x 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(</a:t>
            </a:r>
            <a:r>
              <a:rPr lang="es-ES_tradnl" altLang="ja-JP" sz="2400" b="1" dirty="0" err="1">
                <a:latin typeface="Consolas" pitchFamily="49" charset="0"/>
                <a:cs typeface="Consolas" pitchFamily="49" charset="0"/>
              </a:rPr>
              <a:t>fun</a:t>
            </a:r>
            <a:r>
              <a:rPr lang="es-ES_tradnl" altLang="ja-JP" sz="2400" b="1" dirty="0">
                <a:latin typeface="Consolas" pitchFamily="49" charset="0"/>
                <a:cs typeface="Consolas" pitchFamily="49" charset="0"/>
              </a:rPr>
              <a:t> x -&gt; x</a:t>
            </a:r>
            <a:r>
              <a:rPr lang="es-ES_tradnl" altLang="ja-JP" sz="2400" b="1" dirty="0" smtClean="0">
                <a:latin typeface="Consolas" pitchFamily="49" charset="0"/>
                <a:cs typeface="Consolas" pitchFamily="49" charset="0"/>
              </a:rPr>
              <a:t>)</a:t>
            </a:r>
            <a:endParaRPr kumimoji="1" lang="ja-JP" altLang="en-US" sz="2400" b="1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915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型推論</a:t>
            </a:r>
            <a:r>
              <a:rPr kumimoji="1" lang="ja-JP" altLang="en-US" dirty="0" smtClean="0"/>
              <a:t>規則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式がどういう型を持つかを判定する規則</a:t>
            </a:r>
            <a:endParaRPr kumimoji="1" lang="en-US" altLang="ja-JP" dirty="0" smtClean="0"/>
          </a:p>
          <a:p>
            <a:r>
              <a:rPr lang="ja-JP" altLang="en-US" dirty="0" smtClean="0"/>
              <a:t>例</a:t>
            </a:r>
            <a:r>
              <a:rPr lang="en-US" altLang="ja-JP" dirty="0" smtClean="0"/>
              <a:t>:</a:t>
            </a:r>
          </a:p>
          <a:p>
            <a:pPr lvl="1"/>
            <a:r>
              <a:rPr lang="ja-JP" altLang="en-US" dirty="0" smtClean="0"/>
              <a:t>整数リテラルは </a:t>
            </a:r>
            <a:r>
              <a:rPr lang="en-US" altLang="ja-JP" dirty="0" err="1" smtClean="0"/>
              <a:t>int</a:t>
            </a:r>
            <a:r>
              <a:rPr lang="ja-JP" altLang="en-US" dirty="0" smtClean="0"/>
              <a:t> 型を持つ</a:t>
            </a:r>
            <a:endParaRPr lang="en-US" altLang="ja-JP" dirty="0" smtClean="0"/>
          </a:p>
          <a:p>
            <a:pPr lvl="1"/>
            <a:r>
              <a:rPr kumimoji="1" lang="ja-JP" altLang="en-US" dirty="0"/>
              <a:t>真偽値リテラル</a:t>
            </a:r>
            <a:r>
              <a:rPr kumimoji="1" lang="ja-JP" altLang="en-US" dirty="0" smtClean="0"/>
              <a:t>は </a:t>
            </a:r>
            <a:r>
              <a:rPr kumimoji="1" lang="en-US" altLang="ja-JP" dirty="0" smtClean="0"/>
              <a:t>bool</a:t>
            </a:r>
            <a:r>
              <a:rPr kumimoji="1" lang="ja-JP" altLang="en-US" dirty="0" smtClean="0"/>
              <a:t> 型を持つ</a:t>
            </a:r>
            <a:endParaRPr kumimoji="1" lang="en-US" altLang="ja-JP" dirty="0" smtClean="0"/>
          </a:p>
          <a:p>
            <a:pPr lvl="1"/>
            <a:r>
              <a:rPr lang="ja-JP" altLang="en-US" dirty="0" smtClean="0"/>
              <a:t>式「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1</a:t>
            </a:r>
            <a:r>
              <a:rPr lang="en-US" altLang="ja-JP" dirty="0" smtClean="0"/>
              <a:t> </a:t>
            </a:r>
            <a:r>
              <a:rPr lang="en-US" altLang="ja-JP" dirty="0" smtClean="0">
                <a:latin typeface="Consolas" pitchFamily="49" charset="0"/>
              </a:rPr>
              <a:t>+</a:t>
            </a:r>
            <a:r>
              <a:rPr lang="en-US" altLang="ja-JP" dirty="0" smtClean="0"/>
              <a:t>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」は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1</a:t>
            </a:r>
            <a:r>
              <a:rPr lang="ja-JP" altLang="en-US" dirty="0" smtClean="0"/>
              <a:t> と </a:t>
            </a:r>
            <a:r>
              <a:rPr lang="en-US" altLang="ja-JP" i="1" dirty="0" smtClean="0"/>
              <a:t>E</a:t>
            </a:r>
            <a:r>
              <a:rPr lang="en-US" altLang="ja-JP" baseline="-25000" dirty="0" smtClean="0"/>
              <a:t>2</a:t>
            </a:r>
            <a:r>
              <a:rPr lang="ja-JP" altLang="en-US" dirty="0" smtClean="0"/>
              <a:t> が共に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型を持つとき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全体として </a:t>
            </a:r>
            <a:r>
              <a:rPr lang="en-US" altLang="ja-JP" dirty="0" err="1" smtClean="0"/>
              <a:t>int</a:t>
            </a:r>
            <a:r>
              <a:rPr lang="en-US" altLang="ja-JP" dirty="0" smtClean="0"/>
              <a:t> </a:t>
            </a:r>
            <a:r>
              <a:rPr lang="ja-JP" altLang="en-US" dirty="0" smtClean="0"/>
              <a:t>型を持つ</a:t>
            </a:r>
            <a:endParaRPr kumimoji="1"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簡単な</a:t>
            </a:r>
            <a:r>
              <a:rPr lang="ja-JP" altLang="en-US" dirty="0" smtClean="0"/>
              <a:t>型推論</a:t>
            </a:r>
            <a:r>
              <a:rPr kumimoji="1" lang="ja-JP" altLang="en-US" dirty="0" smtClean="0"/>
              <a:t>の例</a:t>
            </a:r>
            <a:endParaRPr kumimoji="1"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式</a:t>
            </a:r>
            <a:r>
              <a:rPr lang="ja-JP" altLang="en-US" dirty="0" smtClean="0"/>
              <a:t>「</a:t>
            </a:r>
            <a:r>
              <a:rPr lang="en-US" altLang="ja-JP" dirty="0" smtClean="0">
                <a:latin typeface="Consolas" pitchFamily="49" charset="0"/>
              </a:rPr>
              <a:t>0</a:t>
            </a:r>
            <a:r>
              <a:rPr lang="ja-JP" altLang="en-US" dirty="0" smtClean="0"/>
              <a:t>」の型は</a:t>
            </a:r>
            <a:r>
              <a:rPr lang="en-US" altLang="ja-JP" dirty="0" smtClean="0"/>
              <a:t>?</a:t>
            </a:r>
          </a:p>
          <a:p>
            <a:pPr lvl="1"/>
            <a:r>
              <a:rPr lang="en-US" altLang="ja-JP" dirty="0" err="1" smtClean="0"/>
              <a:t>int</a:t>
            </a:r>
            <a:endParaRPr lang="en-US" altLang="ja-JP" dirty="0" smtClean="0"/>
          </a:p>
          <a:p>
            <a:r>
              <a:rPr lang="ja-JP" altLang="en-US" dirty="0" smtClean="0"/>
              <a:t>式「</a:t>
            </a:r>
            <a:r>
              <a:rPr lang="en-US" altLang="ja-JP" dirty="0" smtClean="0">
                <a:latin typeface="Consolas" pitchFamily="49" charset="0"/>
              </a:rPr>
              <a:t>true</a:t>
            </a:r>
            <a:r>
              <a:rPr lang="ja-JP" altLang="en-US" dirty="0" smtClean="0"/>
              <a:t>」の型は</a:t>
            </a:r>
            <a:r>
              <a:rPr lang="en-US" altLang="ja-JP" dirty="0" smtClean="0"/>
              <a:t>?</a:t>
            </a:r>
          </a:p>
          <a:p>
            <a:pPr lvl="1"/>
            <a:r>
              <a:rPr lang="en-US" altLang="ja-JP" dirty="0" smtClean="0"/>
              <a:t>bool</a:t>
            </a:r>
          </a:p>
          <a:p>
            <a:r>
              <a:rPr lang="ja-JP" altLang="en-US" dirty="0" smtClean="0"/>
              <a:t>式「</a:t>
            </a:r>
            <a:r>
              <a:rPr lang="en-US" altLang="ja-JP" dirty="0" smtClean="0">
                <a:latin typeface="Consolas" pitchFamily="49" charset="0"/>
              </a:rPr>
              <a:t>1 + 2</a:t>
            </a:r>
            <a:r>
              <a:rPr lang="ja-JP" altLang="en-US" dirty="0" smtClean="0"/>
              <a:t>」の型は</a:t>
            </a:r>
            <a:r>
              <a:rPr lang="en-US" altLang="ja-JP" dirty="0" smtClean="0"/>
              <a:t>?</a:t>
            </a:r>
          </a:p>
          <a:p>
            <a:pPr lvl="1"/>
            <a:r>
              <a:rPr lang="en-US" altLang="ja-JP" dirty="0" err="1" smtClean="0"/>
              <a:t>int</a:t>
            </a:r>
            <a:endParaRPr lang="en-US" altLang="ja-JP" dirty="0" smtClean="0"/>
          </a:p>
          <a:p>
            <a:r>
              <a:rPr lang="ja-JP" altLang="en-US" dirty="0" smtClean="0"/>
              <a:t>式「</a:t>
            </a:r>
            <a:r>
              <a:rPr lang="en-US" altLang="ja-JP" dirty="0" smtClean="0">
                <a:latin typeface="Consolas" pitchFamily="49" charset="0"/>
              </a:rPr>
              <a:t>1 + true</a:t>
            </a:r>
            <a:r>
              <a:rPr lang="ja-JP" altLang="en-US" dirty="0" smtClean="0"/>
              <a:t>」の型は</a:t>
            </a:r>
            <a:r>
              <a:rPr lang="en-US" altLang="ja-JP" dirty="0" smtClean="0"/>
              <a:t>?</a:t>
            </a:r>
          </a:p>
          <a:p>
            <a:pPr lvl="1"/>
            <a:r>
              <a:rPr lang="ja-JP" altLang="en-US" dirty="0" smtClean="0"/>
              <a:t>型を持たない </a:t>
            </a:r>
            <a:r>
              <a:rPr lang="en-US" altLang="ja-JP" dirty="0" smtClean="0"/>
              <a:t>(</a:t>
            </a:r>
            <a:r>
              <a:rPr lang="ja-JP" altLang="en-US" dirty="0" smtClean="0"/>
              <a:t>型エラー</a:t>
            </a:r>
            <a:r>
              <a:rPr lang="en-US" altLang="ja-JP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2823</TotalTime>
  <Words>2978</Words>
  <Application>Microsoft Office PowerPoint</Application>
  <PresentationFormat>画面に合わせる (4:3)</PresentationFormat>
  <Paragraphs>492</Paragraphs>
  <Slides>70</Slides>
  <Notes>5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70</vt:i4>
      </vt:variant>
    </vt:vector>
  </HeadingPairs>
  <TitlesOfParts>
    <vt:vector size="71" baseType="lpstr">
      <vt:lpstr>Office テーマ</vt:lpstr>
      <vt:lpstr>ML 演習 第 6 回</vt:lpstr>
      <vt:lpstr>言語処理系の作成</vt:lpstr>
      <vt:lpstr>今回の内容</vt:lpstr>
      <vt:lpstr>参考文献</vt:lpstr>
      <vt:lpstr>型システムと型推論</vt:lpstr>
      <vt:lpstr>型システムとは?</vt:lpstr>
      <vt:lpstr>ML 系言語の型システムの特長</vt:lpstr>
      <vt:lpstr>型推論規則</vt:lpstr>
      <vt:lpstr>簡単な型推論の例</vt:lpstr>
      <vt:lpstr>型推論における変数の扱い</vt:lpstr>
      <vt:lpstr>型環境</vt:lpstr>
      <vt:lpstr>let 式の型推論規則</vt:lpstr>
      <vt:lpstr>変数の型推論規則</vt:lpstr>
      <vt:lpstr>λ 抽象の型推論について</vt:lpstr>
      <vt:lpstr>型変数と制約</vt:lpstr>
      <vt:lpstr>関数適用の型推論</vt:lpstr>
      <vt:lpstr>let rec 式の型推論規則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型推論の例: 制約の生成まで</vt:lpstr>
      <vt:lpstr>制約の解決と Unification</vt:lpstr>
      <vt:lpstr>型の制約</vt:lpstr>
      <vt:lpstr>Unification</vt:lpstr>
      <vt:lpstr>Unification の例</vt:lpstr>
      <vt:lpstr>Unification アルゴリズム</vt:lpstr>
      <vt:lpstr>型推論の例の続き: unification</vt:lpstr>
      <vt:lpstr>型推論の例の続き: unification</vt:lpstr>
      <vt:lpstr>型推論の例の続き: unification</vt:lpstr>
      <vt:lpstr>多相型の型推論</vt:lpstr>
      <vt:lpstr>ここまでの型推論方法の問題点</vt:lpstr>
      <vt:lpstr>OCaml 風の多相型を実現する手法</vt:lpstr>
      <vt:lpstr>型スキーマを導入する方法</vt:lpstr>
      <vt:lpstr>let 式の型推論規則 (改)</vt:lpstr>
      <vt:lpstr>変数の型推論規則 (改)</vt:lpstr>
      <vt:lpstr>多相型の型推論の例</vt:lpstr>
      <vt:lpstr>多相型の型推論の例</vt:lpstr>
      <vt:lpstr>多相型の型推論の例</vt:lpstr>
      <vt:lpstr>多相型の型推論の例</vt:lpstr>
      <vt:lpstr>多相型の型推論の例</vt:lpstr>
      <vt:lpstr>多相型の型推論の例</vt:lpstr>
      <vt:lpstr>多相型の型推論の例</vt:lpstr>
      <vt:lpstr>このやり方ではうまくいかない例</vt:lpstr>
      <vt:lpstr>第 6 回 課題</vt:lpstr>
      <vt:lpstr>課題 1 (5点)</vt:lpstr>
      <vt:lpstr>課題 2 (5点)</vt:lpstr>
      <vt:lpstr>課題 3 (10点)</vt:lpstr>
      <vt:lpstr>課題 4 (15点)</vt:lpstr>
      <vt:lpstr>課題 4 の注意</vt:lpstr>
      <vt:lpstr>課題 5 (15点)</vt:lpstr>
      <vt:lpstr>課題 6 (15点)</vt:lpstr>
      <vt:lpstr>課題 7 (25点)</vt:lpstr>
      <vt:lpstr>課題 8 (25点)</vt:lpstr>
      <vt:lpstr>課題 9 (25点)</vt:lpstr>
      <vt:lpstr>課題 10 (25点)</vt:lpstr>
      <vt:lpstr>課題 11 (25点)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ML 演習 第 6 回</dc:title>
  <dc:creator>渡邊裕貴</dc:creator>
  <cp:lastModifiedBy>junya</cp:lastModifiedBy>
  <cp:revision>573</cp:revision>
  <cp:lastPrinted>2011-05-24T03:13:27Z</cp:lastPrinted>
  <dcterms:created xsi:type="dcterms:W3CDTF">2009-07-04T06:57:09Z</dcterms:created>
  <dcterms:modified xsi:type="dcterms:W3CDTF">2011-05-24T05:40:32Z</dcterms:modified>
</cp:coreProperties>
</file>