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256" r:id="rId2"/>
    <p:sldId id="257" r:id="rId3"/>
    <p:sldId id="258" r:id="rId4"/>
    <p:sldId id="259" r:id="rId5"/>
    <p:sldId id="280" r:id="rId6"/>
    <p:sldId id="319" r:id="rId7"/>
    <p:sldId id="354" r:id="rId8"/>
    <p:sldId id="362" r:id="rId9"/>
    <p:sldId id="355" r:id="rId10"/>
    <p:sldId id="357" r:id="rId11"/>
    <p:sldId id="358" r:id="rId12"/>
    <p:sldId id="359" r:id="rId13"/>
    <p:sldId id="360" r:id="rId14"/>
    <p:sldId id="361" r:id="rId15"/>
    <p:sldId id="285" r:id="rId16"/>
    <p:sldId id="281" r:id="rId17"/>
    <p:sldId id="284" r:id="rId18"/>
    <p:sldId id="262" r:id="rId19"/>
    <p:sldId id="270" r:id="rId20"/>
    <p:sldId id="287" r:id="rId21"/>
    <p:sldId id="271" r:id="rId22"/>
    <p:sldId id="289" r:id="rId23"/>
    <p:sldId id="290" r:id="rId24"/>
    <p:sldId id="321" r:id="rId25"/>
    <p:sldId id="302" r:id="rId26"/>
    <p:sldId id="303" r:id="rId27"/>
    <p:sldId id="304" r:id="rId28"/>
    <p:sldId id="315" r:id="rId29"/>
    <p:sldId id="301" r:id="rId30"/>
    <p:sldId id="295" r:id="rId31"/>
    <p:sldId id="324" r:id="rId32"/>
    <p:sldId id="323" r:id="rId33"/>
    <p:sldId id="326" r:id="rId34"/>
    <p:sldId id="329" r:id="rId35"/>
    <p:sldId id="331" r:id="rId36"/>
    <p:sldId id="333" r:id="rId37"/>
    <p:sldId id="316" r:id="rId38"/>
    <p:sldId id="272" r:id="rId39"/>
    <p:sldId id="306" r:id="rId40"/>
    <p:sldId id="307" r:id="rId41"/>
    <p:sldId id="309" r:id="rId42"/>
    <p:sldId id="273" r:id="rId43"/>
    <p:sldId id="274" r:id="rId44"/>
    <p:sldId id="275" r:id="rId45"/>
    <p:sldId id="278" r:id="rId46"/>
    <p:sldId id="277" r:id="rId47"/>
    <p:sldId id="312" r:id="rId48"/>
    <p:sldId id="368" r:id="rId49"/>
    <p:sldId id="338" r:id="rId50"/>
    <p:sldId id="311" r:id="rId51"/>
    <p:sldId id="313" r:id="rId52"/>
    <p:sldId id="366" r:id="rId53"/>
    <p:sldId id="346" r:id="rId54"/>
    <p:sldId id="347" r:id="rId55"/>
    <p:sldId id="349" r:id="rId56"/>
    <p:sldId id="344" r:id="rId57"/>
  </p:sldIdLst>
  <p:sldSz cx="9144000" cy="6858000" type="screen4x3"/>
  <p:notesSz cx="6794500" cy="99314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淡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淡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91" autoAdjust="0"/>
    <p:restoredTop sz="94660"/>
  </p:normalViewPr>
  <p:slideViewPr>
    <p:cSldViewPr>
      <p:cViewPr varScale="1">
        <p:scale>
          <a:sx n="88" d="100"/>
          <a:sy n="88" d="100"/>
        </p:scale>
        <p:origin x="-61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viewProps" Target="viewProps.xml"/><Relationship Id="rId64" Type="http://schemas.openxmlformats.org/officeDocument/2006/relationships/theme" Target="theme/theme1.xml"/><Relationship Id="rId65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notesMaster" Target="notesMasters/notesMaster1.xml"/><Relationship Id="rId59" Type="http://schemas.openxmlformats.org/officeDocument/2006/relationships/handoutMaster" Target="handoutMasters/handout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interSettings" Target="printerSettings/printerSettings1.bin"/><Relationship Id="rId61" Type="http://schemas.openxmlformats.org/officeDocument/2006/relationships/commentAuthors" Target="commentAuthors.xml"/><Relationship Id="rId62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A5F275-92DB-4942-8541-0864E6335291}" type="datetimeFigureOut">
              <a:rPr kumimoji="1" lang="ja-JP" altLang="en-US" smtClean="0"/>
              <a:pPr/>
              <a:t>11/05/17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FF794-62AC-4EB8-BD5F-E2AEA36EA90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377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2354F-E44B-4CAF-AF5C-3394B5E9E9F0}" type="datetimeFigureOut">
              <a:rPr kumimoji="1" lang="ja-JP" altLang="en-US" smtClean="0"/>
              <a:pPr/>
              <a:t>11/05/17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A4863-12DA-467B-B930-06916D045D5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12189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BDFE9-D75F-4B08-99C1-45E411911D1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C96F32D-E89F-45B4-B065-BA9B67F20094}" type="slidenum">
              <a:rPr lang="en-GB" altLang="ja-JP" smtClean="0">
                <a:ea typeface="ＭＳ Ｐゴシック" charset="-128"/>
              </a:rPr>
              <a:pPr/>
              <a:t>12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868313" y="743426"/>
            <a:ext cx="5057876" cy="372665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body"/>
          </p:nvPr>
        </p:nvSpPr>
        <p:spPr>
          <a:xfrm>
            <a:off x="905503" y="4717892"/>
            <a:ext cx="4978646" cy="446690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C96F32D-E89F-45B4-B065-BA9B67F20094}" type="slidenum">
              <a:rPr lang="en-GB" altLang="ja-JP" smtClean="0">
                <a:ea typeface="ＭＳ Ｐゴシック" charset="-128"/>
              </a:rPr>
              <a:pPr/>
              <a:t>13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868313" y="743426"/>
            <a:ext cx="5057876" cy="372665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body"/>
          </p:nvPr>
        </p:nvSpPr>
        <p:spPr>
          <a:xfrm>
            <a:off x="905503" y="4717892"/>
            <a:ext cx="4978646" cy="446690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C96F32D-E89F-45B4-B065-BA9B67F20094}" type="slidenum">
              <a:rPr lang="en-GB" altLang="ja-JP" smtClean="0">
                <a:ea typeface="ＭＳ Ｐゴシック" charset="-128"/>
              </a:rPr>
              <a:pPr/>
              <a:t>14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868313" y="743426"/>
            <a:ext cx="5057876" cy="372665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body"/>
          </p:nvPr>
        </p:nvSpPr>
        <p:spPr>
          <a:xfrm>
            <a:off x="905503" y="4717892"/>
            <a:ext cx="4978646" cy="446690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64F961F-D7B3-4005-A7FB-E9D970D37A95}" type="slidenum">
              <a:rPr lang="en-GB" altLang="ja-JP" smtClean="0">
                <a:ea typeface="ＭＳ Ｐゴシック" charset="-128"/>
              </a:rPr>
              <a:pPr/>
              <a:t>15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8371" name="Text Box 1"/>
          <p:cNvSpPr txBox="1">
            <a:spLocks noChangeArrowheads="1"/>
          </p:cNvSpPr>
          <p:nvPr/>
        </p:nvSpPr>
        <p:spPr bwMode="auto">
          <a:xfrm>
            <a:off x="868313" y="743426"/>
            <a:ext cx="5057876" cy="372665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body"/>
          </p:nvPr>
        </p:nvSpPr>
        <p:spPr>
          <a:xfrm>
            <a:off x="905503" y="4717892"/>
            <a:ext cx="4978646" cy="446690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C96F32D-E89F-45B4-B065-BA9B67F20094}" type="slidenum">
              <a:rPr lang="en-GB" altLang="ja-JP" smtClean="0">
                <a:ea typeface="ＭＳ Ｐゴシック" charset="-128"/>
              </a:rPr>
              <a:pPr/>
              <a:t>16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868313" y="743426"/>
            <a:ext cx="5057876" cy="372665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body"/>
          </p:nvPr>
        </p:nvSpPr>
        <p:spPr>
          <a:xfrm>
            <a:off x="905503" y="4717892"/>
            <a:ext cx="4978646" cy="446690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C96F32D-E89F-45B4-B065-BA9B67F20094}" type="slidenum">
              <a:rPr lang="en-GB" altLang="ja-JP" smtClean="0">
                <a:ea typeface="ＭＳ Ｐゴシック" charset="-128"/>
              </a:rPr>
              <a:pPr/>
              <a:t>17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868313" y="743426"/>
            <a:ext cx="5057876" cy="372665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body"/>
          </p:nvPr>
        </p:nvSpPr>
        <p:spPr>
          <a:xfrm>
            <a:off x="905503" y="4717892"/>
            <a:ext cx="4978646" cy="446690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64F961F-D7B3-4005-A7FB-E9D970D37A95}" type="slidenum">
              <a:rPr lang="en-GB" altLang="ja-JP" smtClean="0">
                <a:ea typeface="ＭＳ Ｐゴシック" charset="-128"/>
              </a:rPr>
              <a:pPr/>
              <a:t>18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8371" name="Text Box 1"/>
          <p:cNvSpPr txBox="1">
            <a:spLocks noChangeArrowheads="1"/>
          </p:cNvSpPr>
          <p:nvPr/>
        </p:nvSpPr>
        <p:spPr bwMode="auto">
          <a:xfrm>
            <a:off x="868313" y="743426"/>
            <a:ext cx="5057876" cy="372665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body"/>
          </p:nvPr>
        </p:nvSpPr>
        <p:spPr>
          <a:xfrm>
            <a:off x="905503" y="4717892"/>
            <a:ext cx="4978646" cy="446690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64F961F-D7B3-4005-A7FB-E9D970D37A95}" type="slidenum">
              <a:rPr lang="en-GB" altLang="ja-JP" smtClean="0">
                <a:ea typeface="ＭＳ Ｐゴシック" charset="-128"/>
              </a:rPr>
              <a:pPr/>
              <a:t>39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8371" name="Text Box 1"/>
          <p:cNvSpPr txBox="1">
            <a:spLocks noChangeArrowheads="1"/>
          </p:cNvSpPr>
          <p:nvPr/>
        </p:nvSpPr>
        <p:spPr bwMode="auto">
          <a:xfrm>
            <a:off x="868313" y="743426"/>
            <a:ext cx="5057876" cy="372665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body"/>
          </p:nvPr>
        </p:nvSpPr>
        <p:spPr>
          <a:xfrm>
            <a:off x="905503" y="4717892"/>
            <a:ext cx="4978646" cy="446690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64F961F-D7B3-4005-A7FB-E9D970D37A95}" type="slidenum">
              <a:rPr lang="en-GB" altLang="ja-JP" smtClean="0">
                <a:ea typeface="ＭＳ Ｐゴシック" charset="-128"/>
              </a:rPr>
              <a:pPr/>
              <a:t>40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8371" name="Text Box 1"/>
          <p:cNvSpPr txBox="1">
            <a:spLocks noChangeArrowheads="1"/>
          </p:cNvSpPr>
          <p:nvPr/>
        </p:nvSpPr>
        <p:spPr bwMode="auto">
          <a:xfrm>
            <a:off x="868313" y="743426"/>
            <a:ext cx="5057876" cy="372665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body"/>
          </p:nvPr>
        </p:nvSpPr>
        <p:spPr>
          <a:xfrm>
            <a:off x="905503" y="4717892"/>
            <a:ext cx="4978646" cy="446690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1"/>
          <p:cNvSpPr txBox="1">
            <a:spLocks noChangeArrowheads="1"/>
          </p:cNvSpPr>
          <p:nvPr/>
        </p:nvSpPr>
        <p:spPr bwMode="auto">
          <a:xfrm>
            <a:off x="910179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91139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7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3E00494-91EA-4B24-8EAB-5FCD13ACC43D}" type="slidenum">
              <a:rPr lang="en-GB" altLang="ja-JP" smtClean="0">
                <a:ea typeface="ＭＳ Ｐゴシック" charset="-128"/>
              </a:rPr>
              <a:pPr/>
              <a:t>2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40963" name="Text Box 1"/>
          <p:cNvSpPr txBox="1">
            <a:spLocks noChangeArrowheads="1"/>
          </p:cNvSpPr>
          <p:nvPr/>
        </p:nvSpPr>
        <p:spPr bwMode="auto">
          <a:xfrm>
            <a:off x="868313" y="743426"/>
            <a:ext cx="5057876" cy="372665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body"/>
          </p:nvPr>
        </p:nvSpPr>
        <p:spPr>
          <a:xfrm>
            <a:off x="905504" y="4717892"/>
            <a:ext cx="4978646" cy="446690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F143994-4380-4A64-8401-78EAB12813A4}" type="slidenum">
              <a:rPr lang="en-GB" altLang="ja-JP" smtClean="0">
                <a:ea typeface="ＭＳ Ｐゴシック" charset="-128"/>
              </a:rPr>
              <a:pPr/>
              <a:t>5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6323" name="Text Box 1"/>
          <p:cNvSpPr txBox="1">
            <a:spLocks noChangeArrowheads="1"/>
          </p:cNvSpPr>
          <p:nvPr/>
        </p:nvSpPr>
        <p:spPr bwMode="auto">
          <a:xfrm>
            <a:off x="868313" y="743426"/>
            <a:ext cx="5057876" cy="372665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body"/>
          </p:nvPr>
        </p:nvSpPr>
        <p:spPr>
          <a:xfrm>
            <a:off x="905503" y="4717892"/>
            <a:ext cx="4978646" cy="446690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C96F32D-E89F-45B4-B065-BA9B67F20094}" type="slidenum">
              <a:rPr lang="en-GB" altLang="ja-JP" smtClean="0">
                <a:ea typeface="ＭＳ Ｐゴシック" charset="-128"/>
              </a:rPr>
              <a:pPr/>
              <a:t>6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868313" y="743426"/>
            <a:ext cx="5057876" cy="372665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body"/>
          </p:nvPr>
        </p:nvSpPr>
        <p:spPr>
          <a:xfrm>
            <a:off x="905503" y="4717892"/>
            <a:ext cx="4978646" cy="446690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C96F32D-E89F-45B4-B065-BA9B67F20094}" type="slidenum">
              <a:rPr lang="en-GB" altLang="ja-JP" smtClean="0">
                <a:ea typeface="ＭＳ Ｐゴシック" charset="-128"/>
              </a:rPr>
              <a:pPr/>
              <a:t>7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868313" y="743426"/>
            <a:ext cx="5057876" cy="372665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body"/>
          </p:nvPr>
        </p:nvSpPr>
        <p:spPr>
          <a:xfrm>
            <a:off x="905503" y="4717892"/>
            <a:ext cx="4978646" cy="446690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C96F32D-E89F-45B4-B065-BA9B67F20094}" type="slidenum">
              <a:rPr lang="en-GB" altLang="ja-JP" smtClean="0">
                <a:ea typeface="ＭＳ Ｐゴシック" charset="-128"/>
              </a:rPr>
              <a:pPr/>
              <a:t>8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868313" y="743426"/>
            <a:ext cx="5057876" cy="372665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body"/>
          </p:nvPr>
        </p:nvSpPr>
        <p:spPr>
          <a:xfrm>
            <a:off x="905503" y="4717892"/>
            <a:ext cx="4978646" cy="446690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C96F32D-E89F-45B4-B065-BA9B67F20094}" type="slidenum">
              <a:rPr lang="en-GB" altLang="ja-JP" smtClean="0">
                <a:ea typeface="ＭＳ Ｐゴシック" charset="-128"/>
              </a:rPr>
              <a:pPr/>
              <a:t>9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868313" y="743426"/>
            <a:ext cx="5057876" cy="372665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body"/>
          </p:nvPr>
        </p:nvSpPr>
        <p:spPr>
          <a:xfrm>
            <a:off x="905503" y="4717892"/>
            <a:ext cx="4978646" cy="446690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C96F32D-E89F-45B4-B065-BA9B67F20094}" type="slidenum">
              <a:rPr lang="en-GB" altLang="ja-JP" smtClean="0">
                <a:ea typeface="ＭＳ Ｐゴシック" charset="-128"/>
              </a:rPr>
              <a:pPr/>
              <a:t>10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868313" y="743426"/>
            <a:ext cx="5057876" cy="372665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body"/>
          </p:nvPr>
        </p:nvSpPr>
        <p:spPr>
          <a:xfrm>
            <a:off x="905503" y="4717892"/>
            <a:ext cx="4978646" cy="446690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C96F32D-E89F-45B4-B065-BA9B67F20094}" type="slidenum">
              <a:rPr lang="en-GB" altLang="ja-JP" smtClean="0">
                <a:ea typeface="ＭＳ Ｐゴシック" charset="-128"/>
              </a:rPr>
              <a:pPr/>
              <a:t>11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868313" y="743426"/>
            <a:ext cx="5057876" cy="372665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body"/>
          </p:nvPr>
        </p:nvSpPr>
        <p:spPr>
          <a:xfrm>
            <a:off x="905503" y="4717892"/>
            <a:ext cx="4978646" cy="446690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AE52-8C97-834D-88D0-71A7FA2E4DFE}" type="datetime1">
              <a:rPr kumimoji="1" lang="ja-JP" altLang="en-US" smtClean="0"/>
              <a:t>11/05/17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B9A37-3E77-46A1-9613-3978026F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A3439-34F7-DD47-B119-787C3B0BBA27}" type="datetime1">
              <a:rPr kumimoji="1" lang="ja-JP" altLang="en-US" smtClean="0"/>
              <a:t>11/05/17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B9A37-3E77-46A1-9613-3978026F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EF23-096F-DB4F-A6A7-1F63B931DC32}" type="datetime1">
              <a:rPr kumimoji="1" lang="ja-JP" altLang="en-US" smtClean="0"/>
              <a:t>11/05/17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B9A37-3E77-46A1-9613-3978026F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1763713"/>
            <a:ext cx="7769225" cy="143351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5F41-CAE0-164C-BF51-8A75BAED7BD0}" type="datetime1">
              <a:rPr kumimoji="1" lang="ja-JP" altLang="en-US" smtClean="0"/>
              <a:t>11/05/17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B9A37-3E77-46A1-9613-3978026F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3D417-F707-104A-9C24-6CE1EC003E11}" type="datetime1">
              <a:rPr kumimoji="1" lang="ja-JP" altLang="en-US" smtClean="0"/>
              <a:t>11/05/17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B9A37-3E77-46A1-9613-3978026F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16818-70F4-2F4B-B6D8-922E7BAFF5A6}" type="datetime1">
              <a:rPr kumimoji="1" lang="ja-JP" altLang="en-US" smtClean="0"/>
              <a:t>11/05/17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B9A37-3E77-46A1-9613-3978026F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6E022-677D-2E44-94F3-2CEC8842622D}" type="datetime1">
              <a:rPr kumimoji="1" lang="ja-JP" altLang="en-US" smtClean="0"/>
              <a:t>11/05/17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B9A37-3E77-46A1-9613-3978026F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DD38-A6F5-774D-A750-C27FD7F6D14C}" type="datetime1">
              <a:rPr kumimoji="1" lang="ja-JP" altLang="en-US" smtClean="0"/>
              <a:t>11/05/17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B9A37-3E77-46A1-9613-3978026F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29D3D-C076-5F43-AC89-ABC171A5D9D7}" type="datetime1">
              <a:rPr kumimoji="1" lang="ja-JP" altLang="en-US" smtClean="0"/>
              <a:t>11/05/17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B9A37-3E77-46A1-9613-3978026F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5F239-53F7-9E42-A10B-772C13767574}" type="datetime1">
              <a:rPr kumimoji="1" lang="ja-JP" altLang="en-US" smtClean="0"/>
              <a:t>11/05/17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B9A37-3E77-46A1-9613-3978026F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FF62E-2AF1-B44E-B04E-394EE3FD3AF4}" type="datetime1">
              <a:rPr kumimoji="1" lang="ja-JP" altLang="en-US" smtClean="0"/>
              <a:t>11/05/17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B9A37-3E77-46A1-9613-3978026F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35066-FFBC-034F-AC9A-6C4AF4F8E2CF}" type="datetime1">
              <a:rPr kumimoji="1" lang="ja-JP" altLang="en-US" smtClean="0"/>
              <a:t>11/05/17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B9A37-3E77-46A1-9613-3978026F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ML</a:t>
            </a:r>
            <a:r>
              <a:rPr kumimoji="1" lang="ja-JP" altLang="en-US" dirty="0" smtClean="0"/>
              <a:t> 演習 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回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tx1"/>
                </a:solidFill>
              </a:rPr>
              <a:t>新井淳也、中村宇佑、</a:t>
            </a:r>
            <a:r>
              <a:rPr lang="ja-JP" altLang="en-GB" dirty="0">
                <a:solidFill>
                  <a:schemeClr val="tx1"/>
                </a:solidFill>
              </a:rPr>
              <a:t>前田俊行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kumimoji="1" lang="en-US" altLang="ja-JP" dirty="0" smtClean="0">
                <a:solidFill>
                  <a:schemeClr val="tx1"/>
                </a:solidFill>
              </a:rPr>
              <a:t>2011/05/17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なぜクロージャに環境が必要か</a:t>
            </a:r>
            <a:endParaRPr lang="ja-JP" altLang="en-GB" dirty="0" smtClean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600200"/>
            <a:ext cx="8258204" cy="4709120"/>
          </a:xfrm>
        </p:spPr>
        <p:txBody>
          <a:bodyPr>
            <a:normAutofit/>
          </a:bodyPr>
          <a:lstStyle/>
          <a:p>
            <a:r>
              <a:rPr lang="ja-JP" altLang="en-US" dirty="0" smtClean="0">
                <a:latin typeface="Consolas" pitchFamily="49" charset="0"/>
              </a:rPr>
              <a:t>仮にクロージャに</a:t>
            </a:r>
            <a:r>
              <a:rPr lang="ja-JP" altLang="en-US" dirty="0">
                <a:latin typeface="Consolas" pitchFamily="49" charset="0"/>
              </a:rPr>
              <a:t>環境を含めなかったとして以下</a:t>
            </a:r>
            <a:r>
              <a:rPr lang="ja-JP" altLang="en-US" dirty="0" smtClean="0">
                <a:latin typeface="Consolas" pitchFamily="49" charset="0"/>
              </a:rPr>
              <a:t>の式を評価することを考える</a:t>
            </a:r>
            <a:endParaRPr lang="en-GB" altLang="ja-JP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771800" y="2780928"/>
            <a:ext cx="380104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3200" b="1" dirty="0">
                <a:latin typeface="Consolas" pitchFamily="49" charset="0"/>
              </a:rPr>
              <a:t>let f =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latin typeface="Consolas" pitchFamily="49" charset="0"/>
              </a:rPr>
              <a:t>  let x = 5 in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latin typeface="Consolas" pitchFamily="49" charset="0"/>
              </a:rPr>
              <a:t>  fun y -&gt; x + y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 smtClean="0">
                <a:latin typeface="Consolas" pitchFamily="49" charset="0"/>
              </a:rPr>
              <a:t>in</a:t>
            </a:r>
            <a:r>
              <a:rPr lang="en-GB" altLang="ja-JP" sz="3200" b="1" dirty="0">
                <a:latin typeface="Consolas" pitchFamily="49" charset="0"/>
              </a:rPr>
              <a:t/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solidFill>
                  <a:srgbClr val="FF0000"/>
                </a:solidFill>
                <a:latin typeface="Consolas" pitchFamily="49" charset="0"/>
              </a:rPr>
              <a:t>f </a:t>
            </a:r>
            <a:r>
              <a:rPr lang="en-GB" altLang="ja-JP" sz="3200" b="1" dirty="0" smtClean="0">
                <a:solidFill>
                  <a:srgbClr val="FF0000"/>
                </a:solidFill>
                <a:latin typeface="Consolas" pitchFamily="49" charset="0"/>
              </a:rPr>
              <a:t>37</a:t>
            </a:r>
            <a:endParaRPr lang="en-GB" altLang="ja-JP" sz="3200" b="1" dirty="0">
              <a:solidFill>
                <a:srgbClr val="FF0000"/>
              </a:solidFill>
              <a:latin typeface="Consolas" pitchFamily="49" charset="0"/>
            </a:endParaRPr>
          </a:p>
          <a:p>
            <a:endParaRPr kumimoji="1" lang="ja-JP" altLang="en-US" sz="3200" dirty="0"/>
          </a:p>
        </p:txBody>
      </p:sp>
      <p:sp>
        <p:nvSpPr>
          <p:cNvPr id="8" name="角丸四角形吹き出し 7"/>
          <p:cNvSpPr/>
          <p:nvPr/>
        </p:nvSpPr>
        <p:spPr>
          <a:xfrm>
            <a:off x="107504" y="3573016"/>
            <a:ext cx="2592288" cy="792088"/>
          </a:xfrm>
          <a:prstGeom prst="wedgeRoundRectCallout">
            <a:avLst>
              <a:gd name="adj1" fmla="val 54249"/>
              <a:gd name="adj2" fmla="val -90103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2000" dirty="0" smtClean="0">
                <a:latin typeface="Consolas"/>
                <a:cs typeface="Consolas"/>
              </a:rPr>
              <a:t>fun</a:t>
            </a:r>
            <a:r>
              <a:rPr lang="en-US" altLang="ja-JP" sz="2000" dirty="0" smtClean="0"/>
              <a:t> </a:t>
            </a:r>
            <a:r>
              <a:rPr lang="ja-JP" altLang="en-US" sz="2000" dirty="0" smtClean="0"/>
              <a:t>式の評価結果を</a:t>
            </a:r>
            <a:endParaRPr lang="en-US" altLang="ja-JP" sz="2000" dirty="0" smtClean="0"/>
          </a:p>
          <a:p>
            <a:r>
              <a:rPr lang="ja-JP" altLang="en-US" sz="2000" dirty="0" smtClean="0"/>
              <a:t>変数</a:t>
            </a:r>
            <a:r>
              <a:rPr lang="en-US" altLang="ja-JP" sz="2000" dirty="0" smtClean="0"/>
              <a:t> </a:t>
            </a:r>
            <a:r>
              <a:rPr lang="en-US" altLang="ja-JP" sz="2000" dirty="0" smtClean="0">
                <a:latin typeface="Consolas"/>
                <a:cs typeface="Consolas"/>
              </a:rPr>
              <a:t>f</a:t>
            </a:r>
            <a:r>
              <a:rPr lang="en-US" altLang="ja-JP" sz="2000" dirty="0" smtClean="0"/>
              <a:t> </a:t>
            </a:r>
            <a:r>
              <a:rPr lang="ja-JP" altLang="en-US" sz="2000" dirty="0" smtClean="0"/>
              <a:t>が束縛する</a:t>
            </a:r>
            <a:endParaRPr lang="ja-JP" altLang="en-US" sz="2000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6228184" y="2636912"/>
            <a:ext cx="2808312" cy="792088"/>
          </a:xfrm>
          <a:prstGeom prst="wedgeRoundRectCallout">
            <a:avLst>
              <a:gd name="adj1" fmla="val -53260"/>
              <a:gd name="adj2" fmla="val 11178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 smtClean="0"/>
              <a:t>この</a:t>
            </a:r>
            <a:r>
              <a:rPr lang="en-US" altLang="ja-JP" sz="2000" dirty="0" smtClean="0"/>
              <a:t> </a:t>
            </a:r>
            <a:r>
              <a:rPr lang="en-US" altLang="ja-JP" sz="2000" dirty="0" smtClean="0">
                <a:latin typeface="Consolas"/>
                <a:cs typeface="Consolas"/>
              </a:rPr>
              <a:t>fun</a:t>
            </a:r>
            <a:r>
              <a:rPr lang="en-US" altLang="ja-JP" sz="2000" dirty="0" smtClean="0"/>
              <a:t> </a:t>
            </a:r>
            <a:r>
              <a:rPr lang="ja-JP" altLang="en-US" sz="2000" dirty="0" smtClean="0"/>
              <a:t>式の評価結果はクロージャになる</a:t>
            </a:r>
            <a:endParaRPr lang="ja-JP" altLang="en-US" sz="2000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827584" y="5517232"/>
            <a:ext cx="3816424" cy="792088"/>
          </a:xfrm>
          <a:prstGeom prst="wedgeRoundRectCallout">
            <a:avLst>
              <a:gd name="adj1" fmla="val 10070"/>
              <a:gd name="adj2" fmla="val -98722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 smtClean="0"/>
              <a:t>つまりこの関数適用の評価時の環境は右のようになる</a:t>
            </a:r>
            <a:endParaRPr lang="ja-JP" altLang="en-US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508104" y="4581128"/>
            <a:ext cx="3343383" cy="584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Consolas" pitchFamily="49" charset="0"/>
              </a:rPr>
              <a:t>f</a:t>
            </a:r>
            <a:r>
              <a:rPr lang="en-US" altLang="ja-JP" sz="3200" b="1" dirty="0" smtClean="0">
                <a:latin typeface="Consolas" pitchFamily="49" charset="0"/>
              </a:rPr>
              <a:t> = (y, x + y)</a:t>
            </a:r>
            <a:endParaRPr kumimoji="1" lang="ja-JP" altLang="en-US" sz="3200" b="1" dirty="0">
              <a:latin typeface="Consolas" pitchFamily="49" charset="0"/>
            </a:endParaRPr>
          </a:p>
        </p:txBody>
      </p:sp>
      <p:sp>
        <p:nvSpPr>
          <p:cNvPr id="10" name="角丸四角形吹き出し 9"/>
          <p:cNvSpPr/>
          <p:nvPr/>
        </p:nvSpPr>
        <p:spPr>
          <a:xfrm>
            <a:off x="5148064" y="5373216"/>
            <a:ext cx="1503784" cy="567680"/>
          </a:xfrm>
          <a:prstGeom prst="wedgeRoundRectCallout">
            <a:avLst>
              <a:gd name="adj1" fmla="val 52225"/>
              <a:gd name="adj2" fmla="val -9616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 smtClean="0"/>
              <a:t>関数の引数</a:t>
            </a:r>
            <a:endParaRPr lang="ja-JP" altLang="en-US" sz="2000" dirty="0"/>
          </a:p>
        </p:txBody>
      </p:sp>
      <p:sp>
        <p:nvSpPr>
          <p:cNvPr id="11" name="角丸四角形吹き出し 10"/>
          <p:cNvSpPr/>
          <p:nvPr/>
        </p:nvSpPr>
        <p:spPr>
          <a:xfrm>
            <a:off x="7164288" y="5373216"/>
            <a:ext cx="1503784" cy="567680"/>
          </a:xfrm>
          <a:prstGeom prst="wedgeRoundRectCallout">
            <a:avLst>
              <a:gd name="adj1" fmla="val 5575"/>
              <a:gd name="adj2" fmla="val -9403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 smtClean="0"/>
              <a:t>関数の本体</a:t>
            </a:r>
            <a:endParaRPr lang="ja-JP" altLang="en-US" sz="20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860032" y="443711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環境</a:t>
            </a:r>
            <a:endParaRPr kumimoji="1" lang="ja-JP" altLang="en-US" dirty="0"/>
          </a:p>
        </p:txBody>
      </p:sp>
      <p:sp>
        <p:nvSpPr>
          <p:cNvPr id="12" name="右矢印 11"/>
          <p:cNvSpPr/>
          <p:nvPr/>
        </p:nvSpPr>
        <p:spPr>
          <a:xfrm>
            <a:off x="6643702" y="5949280"/>
            <a:ext cx="2071702" cy="71438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次ページに続く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345737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なぜクロージャに環境が必要か</a:t>
            </a:r>
            <a:endParaRPr lang="ja-JP" altLang="en-GB" dirty="0" smtClean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600200"/>
            <a:ext cx="8258204" cy="4709120"/>
          </a:xfrm>
        </p:spPr>
        <p:txBody>
          <a:bodyPr>
            <a:normAutofit/>
          </a:bodyPr>
          <a:lstStyle/>
          <a:p>
            <a:r>
              <a:rPr lang="ja-JP" altLang="en-US" dirty="0" smtClean="0">
                <a:latin typeface="Consolas" pitchFamily="49" charset="0"/>
              </a:rPr>
              <a:t>仮にクロージャに</a:t>
            </a:r>
            <a:r>
              <a:rPr lang="ja-JP" altLang="en-US" dirty="0">
                <a:latin typeface="Consolas" pitchFamily="49" charset="0"/>
              </a:rPr>
              <a:t>環境を含めなかったとして以下</a:t>
            </a:r>
            <a:r>
              <a:rPr lang="ja-JP" altLang="en-US" dirty="0" smtClean="0">
                <a:latin typeface="Consolas" pitchFamily="49" charset="0"/>
              </a:rPr>
              <a:t>の式を評価することを考える</a:t>
            </a:r>
            <a:endParaRPr lang="en-GB" altLang="ja-JP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771800" y="2780928"/>
            <a:ext cx="380104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3200" b="1" dirty="0">
                <a:latin typeface="Consolas" pitchFamily="49" charset="0"/>
              </a:rPr>
              <a:t>let f =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latin typeface="Consolas" pitchFamily="49" charset="0"/>
              </a:rPr>
              <a:t>  let x = 5 in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latin typeface="Consolas" pitchFamily="49" charset="0"/>
              </a:rPr>
              <a:t>  fun y -&gt; x + y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 smtClean="0">
                <a:latin typeface="Consolas" pitchFamily="49" charset="0"/>
              </a:rPr>
              <a:t>in</a:t>
            </a:r>
            <a:r>
              <a:rPr lang="en-GB" altLang="ja-JP" sz="3200" b="1" dirty="0">
                <a:latin typeface="Consolas" pitchFamily="49" charset="0"/>
              </a:rPr>
              <a:t/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solidFill>
                  <a:srgbClr val="FF0000"/>
                </a:solidFill>
                <a:latin typeface="Consolas" pitchFamily="49" charset="0"/>
              </a:rPr>
              <a:t>f </a:t>
            </a:r>
            <a:r>
              <a:rPr lang="en-GB" altLang="ja-JP" sz="3200" b="1" dirty="0" smtClean="0">
                <a:solidFill>
                  <a:srgbClr val="FF0000"/>
                </a:solidFill>
                <a:latin typeface="Consolas" pitchFamily="49" charset="0"/>
              </a:rPr>
              <a:t>37</a:t>
            </a:r>
            <a:endParaRPr lang="en-GB" altLang="ja-JP" sz="3200" b="1" dirty="0">
              <a:solidFill>
                <a:srgbClr val="FF0000"/>
              </a:solidFill>
              <a:latin typeface="Consolas" pitchFamily="49" charset="0"/>
            </a:endParaRPr>
          </a:p>
          <a:p>
            <a:endParaRPr kumimoji="1" lang="ja-JP" altLang="en-US" sz="3200" dirty="0"/>
          </a:p>
        </p:txBody>
      </p:sp>
      <p:sp>
        <p:nvSpPr>
          <p:cNvPr id="12" name="角丸四角形吹き出し 11"/>
          <p:cNvSpPr/>
          <p:nvPr/>
        </p:nvSpPr>
        <p:spPr>
          <a:xfrm>
            <a:off x="179512" y="3356992"/>
            <a:ext cx="2376264" cy="1008112"/>
          </a:xfrm>
          <a:prstGeom prst="wedgeRoundRectCallout">
            <a:avLst>
              <a:gd name="adj1" fmla="val 59429"/>
              <a:gd name="adj2" fmla="val 11964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 smtClean="0"/>
              <a:t>次に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ja-JP" altLang="en-US" sz="2000" dirty="0" smtClean="0"/>
              <a:t>この関数適用式の</a:t>
            </a:r>
            <a:endParaRPr lang="en-US" altLang="ja-JP" sz="2000" dirty="0" smtClean="0"/>
          </a:p>
          <a:p>
            <a:r>
              <a:rPr lang="ja-JP" altLang="en-US" sz="2000" dirty="0" smtClean="0"/>
              <a:t>評価を考える</a:t>
            </a:r>
            <a:endParaRPr lang="ja-JP" altLang="en-US" sz="20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508104" y="4581128"/>
            <a:ext cx="3343383" cy="584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Consolas" pitchFamily="49" charset="0"/>
              </a:rPr>
              <a:t>f</a:t>
            </a:r>
            <a:r>
              <a:rPr lang="en-US" altLang="ja-JP" sz="3200" b="1" dirty="0" smtClean="0">
                <a:latin typeface="Consolas" pitchFamily="49" charset="0"/>
              </a:rPr>
              <a:t> = (y, x + y)</a:t>
            </a:r>
            <a:endParaRPr kumimoji="1" lang="ja-JP" altLang="en-US" sz="3200" b="1" dirty="0">
              <a:latin typeface="Consolas" pitchFamily="49" charset="0"/>
            </a:endParaRPr>
          </a:p>
        </p:txBody>
      </p:sp>
      <p:sp>
        <p:nvSpPr>
          <p:cNvPr id="14" name="角丸四角形吹き出し 13"/>
          <p:cNvSpPr/>
          <p:nvPr/>
        </p:nvSpPr>
        <p:spPr>
          <a:xfrm>
            <a:off x="5148064" y="5373216"/>
            <a:ext cx="1503784" cy="567680"/>
          </a:xfrm>
          <a:prstGeom prst="wedgeRoundRectCallout">
            <a:avLst>
              <a:gd name="adj1" fmla="val 52225"/>
              <a:gd name="adj2" fmla="val -9616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 smtClean="0"/>
              <a:t>関数の引数</a:t>
            </a:r>
            <a:endParaRPr lang="ja-JP" altLang="en-US" sz="2000" dirty="0"/>
          </a:p>
        </p:txBody>
      </p:sp>
      <p:sp>
        <p:nvSpPr>
          <p:cNvPr id="15" name="角丸四角形吹き出し 14"/>
          <p:cNvSpPr/>
          <p:nvPr/>
        </p:nvSpPr>
        <p:spPr>
          <a:xfrm>
            <a:off x="7164288" y="5373216"/>
            <a:ext cx="1503784" cy="567680"/>
          </a:xfrm>
          <a:prstGeom prst="wedgeRoundRectCallout">
            <a:avLst>
              <a:gd name="adj1" fmla="val 5575"/>
              <a:gd name="adj2" fmla="val -9403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 smtClean="0"/>
              <a:t>関数の本体</a:t>
            </a:r>
            <a:endParaRPr lang="ja-JP" altLang="en-US" sz="2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860032" y="443711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環境</a:t>
            </a:r>
            <a:endParaRPr kumimoji="1" lang="ja-JP" altLang="en-US" dirty="0"/>
          </a:p>
        </p:txBody>
      </p:sp>
      <p:sp>
        <p:nvSpPr>
          <p:cNvPr id="10" name="右矢印 9"/>
          <p:cNvSpPr/>
          <p:nvPr/>
        </p:nvSpPr>
        <p:spPr>
          <a:xfrm>
            <a:off x="6643702" y="5949280"/>
            <a:ext cx="2071702" cy="71438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次ページに続く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3302915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なぜクロージャに環境が必要か</a:t>
            </a:r>
            <a:endParaRPr lang="ja-JP" altLang="en-GB" dirty="0" smtClean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600200"/>
            <a:ext cx="8258204" cy="4709120"/>
          </a:xfrm>
        </p:spPr>
        <p:txBody>
          <a:bodyPr>
            <a:normAutofit/>
          </a:bodyPr>
          <a:lstStyle/>
          <a:p>
            <a:r>
              <a:rPr lang="ja-JP" altLang="en-US" dirty="0" smtClean="0">
                <a:latin typeface="Consolas" pitchFamily="49" charset="0"/>
              </a:rPr>
              <a:t>仮にクロージャに</a:t>
            </a:r>
            <a:r>
              <a:rPr lang="ja-JP" altLang="en-US" dirty="0">
                <a:latin typeface="Consolas" pitchFamily="49" charset="0"/>
              </a:rPr>
              <a:t>環境を含めなかったとして以下</a:t>
            </a:r>
            <a:r>
              <a:rPr lang="ja-JP" altLang="en-US" dirty="0" smtClean="0">
                <a:latin typeface="Consolas" pitchFamily="49" charset="0"/>
              </a:rPr>
              <a:t>の式を評価することを考える</a:t>
            </a:r>
            <a:endParaRPr lang="en-GB" altLang="ja-JP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771800" y="2780928"/>
            <a:ext cx="380104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3200" b="1" dirty="0">
                <a:latin typeface="Consolas" pitchFamily="49" charset="0"/>
              </a:rPr>
              <a:t>let f =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latin typeface="Consolas" pitchFamily="49" charset="0"/>
              </a:rPr>
              <a:t>  let x = 5 in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latin typeface="Consolas" pitchFamily="49" charset="0"/>
              </a:rPr>
              <a:t>  fun y -&gt; x + y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 smtClean="0">
                <a:latin typeface="Consolas" pitchFamily="49" charset="0"/>
              </a:rPr>
              <a:t>in</a:t>
            </a:r>
            <a:r>
              <a:rPr lang="en-GB" altLang="ja-JP" sz="3200" b="1" dirty="0">
                <a:latin typeface="Consolas" pitchFamily="49" charset="0"/>
              </a:rPr>
              <a:t/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solidFill>
                  <a:srgbClr val="FF0000"/>
                </a:solidFill>
                <a:latin typeface="Consolas" pitchFamily="49" charset="0"/>
              </a:rPr>
              <a:t>f </a:t>
            </a:r>
            <a:r>
              <a:rPr lang="en-GB" altLang="ja-JP" sz="3200" b="1" dirty="0" smtClean="0">
                <a:latin typeface="Consolas" pitchFamily="49" charset="0"/>
              </a:rPr>
              <a:t>37</a:t>
            </a:r>
            <a:endParaRPr lang="en-GB" altLang="ja-JP" sz="3200" b="1" dirty="0">
              <a:latin typeface="Consolas" pitchFamily="49" charset="0"/>
            </a:endParaRPr>
          </a:p>
          <a:p>
            <a:endParaRPr kumimoji="1" lang="ja-JP" altLang="en-US" sz="3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508104" y="4581128"/>
            <a:ext cx="3343383" cy="584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Consolas" pitchFamily="49" charset="0"/>
              </a:rPr>
              <a:t>f</a:t>
            </a:r>
            <a:r>
              <a:rPr lang="en-US" altLang="ja-JP" sz="3200" b="1" dirty="0" smtClean="0">
                <a:latin typeface="Consolas" pitchFamily="49" charset="0"/>
              </a:rPr>
              <a:t> = (y, x + y)</a:t>
            </a:r>
            <a:endParaRPr kumimoji="1" lang="ja-JP" altLang="en-US" sz="3200" b="1" dirty="0">
              <a:latin typeface="Consolas" pitchFamily="49" charset="0"/>
            </a:endParaRPr>
          </a:p>
        </p:txBody>
      </p:sp>
      <p:sp>
        <p:nvSpPr>
          <p:cNvPr id="14" name="角丸四角形吹き出し 13"/>
          <p:cNvSpPr/>
          <p:nvPr/>
        </p:nvSpPr>
        <p:spPr>
          <a:xfrm>
            <a:off x="5148064" y="5373216"/>
            <a:ext cx="1503784" cy="567680"/>
          </a:xfrm>
          <a:prstGeom prst="wedgeRoundRectCallout">
            <a:avLst>
              <a:gd name="adj1" fmla="val 52225"/>
              <a:gd name="adj2" fmla="val -9616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 smtClean="0"/>
              <a:t>関数の引数</a:t>
            </a:r>
            <a:endParaRPr lang="ja-JP" altLang="en-US" sz="2000" dirty="0"/>
          </a:p>
        </p:txBody>
      </p:sp>
      <p:sp>
        <p:nvSpPr>
          <p:cNvPr id="15" name="角丸四角形吹き出し 14"/>
          <p:cNvSpPr/>
          <p:nvPr/>
        </p:nvSpPr>
        <p:spPr>
          <a:xfrm>
            <a:off x="7164288" y="5373216"/>
            <a:ext cx="1503784" cy="567680"/>
          </a:xfrm>
          <a:prstGeom prst="wedgeRoundRectCallout">
            <a:avLst>
              <a:gd name="adj1" fmla="val 5575"/>
              <a:gd name="adj2" fmla="val -9403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 smtClean="0"/>
              <a:t>関数の本体</a:t>
            </a:r>
            <a:endParaRPr lang="ja-JP" altLang="en-US" sz="2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860032" y="443711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環境</a:t>
            </a:r>
            <a:endParaRPr kumimoji="1" lang="ja-JP" altLang="en-US" dirty="0"/>
          </a:p>
        </p:txBody>
      </p:sp>
      <p:sp>
        <p:nvSpPr>
          <p:cNvPr id="4" name="屈折矢印 3"/>
          <p:cNvSpPr/>
          <p:nvPr/>
        </p:nvSpPr>
        <p:spPr>
          <a:xfrm flipV="1">
            <a:off x="2555776" y="3645024"/>
            <a:ext cx="3384376" cy="1008112"/>
          </a:xfrm>
          <a:prstGeom prst="bentUpArrow">
            <a:avLst>
              <a:gd name="adj1" fmla="val 19001"/>
              <a:gd name="adj2" fmla="val 25000"/>
              <a:gd name="adj3" fmla="val 25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吹き出し 10"/>
          <p:cNvSpPr/>
          <p:nvPr/>
        </p:nvSpPr>
        <p:spPr>
          <a:xfrm>
            <a:off x="179512" y="3356992"/>
            <a:ext cx="2448272" cy="1008112"/>
          </a:xfrm>
          <a:prstGeom prst="wedgeRoundRectCallout">
            <a:avLst>
              <a:gd name="adj1" fmla="val 59429"/>
              <a:gd name="adj2" fmla="val 11964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 smtClean="0"/>
              <a:t>環境より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ja-JP" altLang="en-US" sz="2000" dirty="0" smtClean="0"/>
              <a:t>変数</a:t>
            </a:r>
            <a:r>
              <a:rPr lang="en-US" altLang="ja-JP" sz="2000" dirty="0" smtClean="0"/>
              <a:t> </a:t>
            </a:r>
            <a:r>
              <a:rPr lang="en-US" altLang="ja-JP" sz="2000" dirty="0" smtClean="0">
                <a:latin typeface="Consolas"/>
                <a:cs typeface="Consolas"/>
              </a:rPr>
              <a:t>f</a:t>
            </a:r>
            <a:r>
              <a:rPr lang="en-US" altLang="ja-JP" sz="2000" dirty="0" smtClean="0"/>
              <a:t> </a:t>
            </a:r>
            <a:r>
              <a:rPr lang="ja-JP" altLang="en-US" sz="2000" dirty="0" smtClean="0"/>
              <a:t>はクロージャ</a:t>
            </a:r>
            <a:endParaRPr lang="en-US" altLang="ja-JP" sz="2000" dirty="0" smtClean="0"/>
          </a:p>
          <a:p>
            <a:r>
              <a:rPr lang="ja-JP" altLang="en-US" sz="2000" dirty="0" smtClean="0"/>
              <a:t>であることがわかる</a:t>
            </a:r>
            <a:endParaRPr lang="ja-JP" altLang="en-US" sz="2000" dirty="0"/>
          </a:p>
        </p:txBody>
      </p:sp>
      <p:sp>
        <p:nvSpPr>
          <p:cNvPr id="17" name="右矢印 16"/>
          <p:cNvSpPr/>
          <p:nvPr/>
        </p:nvSpPr>
        <p:spPr>
          <a:xfrm>
            <a:off x="6643702" y="5949280"/>
            <a:ext cx="2071702" cy="71438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次ページに続く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1712108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なぜクロージャに環境が必要か</a:t>
            </a:r>
            <a:endParaRPr lang="ja-JP" altLang="en-GB" dirty="0" smtClean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600200"/>
            <a:ext cx="8258204" cy="4709120"/>
          </a:xfrm>
        </p:spPr>
        <p:txBody>
          <a:bodyPr>
            <a:normAutofit/>
          </a:bodyPr>
          <a:lstStyle/>
          <a:p>
            <a:r>
              <a:rPr lang="ja-JP" altLang="en-US" dirty="0" smtClean="0">
                <a:latin typeface="Consolas" pitchFamily="49" charset="0"/>
              </a:rPr>
              <a:t>仮にクロージャに</a:t>
            </a:r>
            <a:r>
              <a:rPr lang="ja-JP" altLang="en-US" dirty="0">
                <a:latin typeface="Consolas" pitchFamily="49" charset="0"/>
              </a:rPr>
              <a:t>環境を含めなかったとして以下</a:t>
            </a:r>
            <a:r>
              <a:rPr lang="ja-JP" altLang="en-US" dirty="0" smtClean="0">
                <a:latin typeface="Consolas" pitchFamily="49" charset="0"/>
              </a:rPr>
              <a:t>の式を評価することを考える</a:t>
            </a:r>
            <a:endParaRPr lang="en-GB" altLang="ja-JP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771800" y="2780928"/>
            <a:ext cx="380104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3200" b="1" dirty="0">
                <a:latin typeface="Consolas" pitchFamily="49" charset="0"/>
              </a:rPr>
              <a:t>let f =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latin typeface="Consolas" pitchFamily="49" charset="0"/>
              </a:rPr>
              <a:t>  let x = 5 in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latin typeface="Consolas" pitchFamily="49" charset="0"/>
              </a:rPr>
              <a:t>  fun y -&gt; x + y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 smtClean="0">
                <a:latin typeface="Consolas" pitchFamily="49" charset="0"/>
              </a:rPr>
              <a:t>in</a:t>
            </a:r>
            <a:r>
              <a:rPr lang="en-GB" altLang="ja-JP" sz="3200" b="1" dirty="0">
                <a:latin typeface="Consolas" pitchFamily="49" charset="0"/>
              </a:rPr>
              <a:t/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solidFill>
                  <a:srgbClr val="FF0000"/>
                </a:solidFill>
                <a:latin typeface="Consolas" pitchFamily="49" charset="0"/>
              </a:rPr>
              <a:t>f </a:t>
            </a:r>
            <a:r>
              <a:rPr lang="en-GB" altLang="ja-JP" sz="3200" b="1" dirty="0" smtClean="0">
                <a:solidFill>
                  <a:srgbClr val="FF0000"/>
                </a:solidFill>
                <a:latin typeface="Consolas" pitchFamily="49" charset="0"/>
              </a:rPr>
              <a:t>37</a:t>
            </a:r>
            <a:endParaRPr lang="en-GB" altLang="ja-JP" sz="3200" b="1" dirty="0">
              <a:solidFill>
                <a:srgbClr val="FF0000"/>
              </a:solidFill>
              <a:latin typeface="Consolas" pitchFamily="49" charset="0"/>
            </a:endParaRPr>
          </a:p>
          <a:p>
            <a:endParaRPr kumimoji="1" lang="ja-JP" altLang="en-US" sz="3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508104" y="4581128"/>
            <a:ext cx="3343383" cy="584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Consolas" pitchFamily="49" charset="0"/>
              </a:rPr>
              <a:t>f</a:t>
            </a:r>
            <a:r>
              <a:rPr lang="en-US" altLang="ja-JP" sz="3200" b="1" dirty="0" smtClean="0">
                <a:latin typeface="Consolas" pitchFamily="49" charset="0"/>
              </a:rPr>
              <a:t> = (y, </a:t>
            </a:r>
            <a:r>
              <a:rPr lang="en-US" altLang="ja-JP" sz="3200" b="1" dirty="0" smtClean="0">
                <a:solidFill>
                  <a:srgbClr val="FF0000"/>
                </a:solidFill>
                <a:latin typeface="Consolas" pitchFamily="49" charset="0"/>
              </a:rPr>
              <a:t>x + y</a:t>
            </a:r>
            <a:r>
              <a:rPr lang="en-US" altLang="ja-JP" sz="3200" b="1" dirty="0" smtClean="0">
                <a:latin typeface="Consolas" pitchFamily="49" charset="0"/>
              </a:rPr>
              <a:t>)</a:t>
            </a:r>
            <a:endParaRPr kumimoji="1" lang="ja-JP" altLang="en-US" sz="3200" b="1" dirty="0">
              <a:latin typeface="Consolas" pitchFamily="49" charset="0"/>
            </a:endParaRPr>
          </a:p>
        </p:txBody>
      </p:sp>
      <p:sp>
        <p:nvSpPr>
          <p:cNvPr id="15" name="角丸四角形吹き出し 14"/>
          <p:cNvSpPr/>
          <p:nvPr/>
        </p:nvSpPr>
        <p:spPr>
          <a:xfrm>
            <a:off x="5148064" y="5373216"/>
            <a:ext cx="1503784" cy="567680"/>
          </a:xfrm>
          <a:prstGeom prst="wedgeRoundRectCallout">
            <a:avLst>
              <a:gd name="adj1" fmla="val 52225"/>
              <a:gd name="adj2" fmla="val -9616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 smtClean="0"/>
              <a:t>関数の引数</a:t>
            </a:r>
            <a:endParaRPr lang="ja-JP" altLang="en-US" sz="2000" dirty="0"/>
          </a:p>
        </p:txBody>
      </p:sp>
      <p:sp>
        <p:nvSpPr>
          <p:cNvPr id="16" name="角丸四角形吹き出し 15"/>
          <p:cNvSpPr/>
          <p:nvPr/>
        </p:nvSpPr>
        <p:spPr>
          <a:xfrm>
            <a:off x="7164288" y="5373216"/>
            <a:ext cx="1503784" cy="567680"/>
          </a:xfrm>
          <a:prstGeom prst="wedgeRoundRectCallout">
            <a:avLst>
              <a:gd name="adj1" fmla="val 5575"/>
              <a:gd name="adj2" fmla="val -9403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 smtClean="0"/>
              <a:t>関数の本体</a:t>
            </a:r>
            <a:endParaRPr lang="ja-JP" altLang="en-US" sz="20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860032" y="443711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環境</a:t>
            </a:r>
            <a:endParaRPr kumimoji="1" lang="ja-JP" altLang="en-US" dirty="0"/>
          </a:p>
        </p:txBody>
      </p:sp>
      <p:sp>
        <p:nvSpPr>
          <p:cNvPr id="18" name="屈折矢印 17"/>
          <p:cNvSpPr/>
          <p:nvPr/>
        </p:nvSpPr>
        <p:spPr>
          <a:xfrm flipV="1">
            <a:off x="2627784" y="3645024"/>
            <a:ext cx="3312368" cy="1008112"/>
          </a:xfrm>
          <a:prstGeom prst="bentUpArrow">
            <a:avLst>
              <a:gd name="adj1" fmla="val 19001"/>
              <a:gd name="adj2" fmla="val 25000"/>
              <a:gd name="adj3" fmla="val 25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吹き出し 12"/>
          <p:cNvSpPr/>
          <p:nvPr/>
        </p:nvSpPr>
        <p:spPr>
          <a:xfrm>
            <a:off x="6444208" y="2636912"/>
            <a:ext cx="2664296" cy="1224136"/>
          </a:xfrm>
          <a:prstGeom prst="wedgeRoundRectCallout">
            <a:avLst>
              <a:gd name="adj1" fmla="val 5352"/>
              <a:gd name="adj2" fmla="val 123098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 smtClean="0"/>
              <a:t>つまり、仮引数</a:t>
            </a:r>
            <a:r>
              <a:rPr lang="en-US" altLang="ja-JP" sz="2000" dirty="0" smtClean="0"/>
              <a:t> </a:t>
            </a:r>
            <a:r>
              <a:rPr lang="en-US" altLang="ja-JP" sz="2000" dirty="0" smtClean="0">
                <a:latin typeface="Consolas"/>
                <a:cs typeface="Consolas"/>
              </a:rPr>
              <a:t>y</a:t>
            </a:r>
            <a:r>
              <a:rPr lang="en-US" altLang="ja-JP" sz="2000" dirty="0" smtClean="0"/>
              <a:t> </a:t>
            </a:r>
            <a:r>
              <a:rPr lang="ja-JP" altLang="en-US" sz="2000" dirty="0" smtClean="0"/>
              <a:t>を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ja-JP" altLang="en-US" sz="2000" dirty="0" smtClean="0"/>
              <a:t>実引数</a:t>
            </a:r>
            <a:r>
              <a:rPr lang="en-US" altLang="ja-JP" sz="2000" dirty="0" smtClean="0"/>
              <a:t> 37 </a:t>
            </a:r>
            <a:r>
              <a:rPr lang="ja-JP" altLang="en-US" sz="2000" dirty="0" smtClean="0"/>
              <a:t>に束縛して関数の本体を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ja-JP" altLang="en-US" sz="2000" dirty="0" smtClean="0"/>
              <a:t>評価すれば良い</a:t>
            </a:r>
            <a:endParaRPr lang="ja-JP" altLang="en-US" sz="2000" dirty="0"/>
          </a:p>
        </p:txBody>
      </p:sp>
      <p:sp>
        <p:nvSpPr>
          <p:cNvPr id="19" name="角丸四角形吹き出し 18"/>
          <p:cNvSpPr/>
          <p:nvPr/>
        </p:nvSpPr>
        <p:spPr>
          <a:xfrm>
            <a:off x="179512" y="3356992"/>
            <a:ext cx="2448272" cy="1008112"/>
          </a:xfrm>
          <a:prstGeom prst="wedgeRoundRectCallout">
            <a:avLst>
              <a:gd name="adj1" fmla="val 59429"/>
              <a:gd name="adj2" fmla="val 11964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 smtClean="0"/>
              <a:t>環境より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ja-JP" altLang="en-US" sz="2000" dirty="0" smtClean="0"/>
              <a:t>変数</a:t>
            </a:r>
            <a:r>
              <a:rPr lang="en-US" altLang="ja-JP" sz="2000" dirty="0" smtClean="0"/>
              <a:t> </a:t>
            </a:r>
            <a:r>
              <a:rPr lang="en-US" altLang="ja-JP" sz="2000" dirty="0" smtClean="0">
                <a:latin typeface="Consolas"/>
                <a:cs typeface="Consolas"/>
              </a:rPr>
              <a:t>f</a:t>
            </a:r>
            <a:r>
              <a:rPr lang="en-US" altLang="ja-JP" sz="2000" dirty="0" smtClean="0"/>
              <a:t> </a:t>
            </a:r>
            <a:r>
              <a:rPr lang="ja-JP" altLang="en-US" sz="2000" dirty="0" smtClean="0"/>
              <a:t>はクロージャ</a:t>
            </a:r>
            <a:endParaRPr lang="en-US" altLang="ja-JP" sz="2000" dirty="0" smtClean="0"/>
          </a:p>
          <a:p>
            <a:r>
              <a:rPr lang="ja-JP" altLang="en-US" sz="2000" dirty="0" smtClean="0"/>
              <a:t>であることがわかる</a:t>
            </a:r>
            <a:endParaRPr lang="ja-JP" altLang="en-US" sz="2000" dirty="0"/>
          </a:p>
        </p:txBody>
      </p:sp>
      <p:sp>
        <p:nvSpPr>
          <p:cNvPr id="20" name="右矢印 19"/>
          <p:cNvSpPr/>
          <p:nvPr/>
        </p:nvSpPr>
        <p:spPr>
          <a:xfrm>
            <a:off x="6643702" y="5949280"/>
            <a:ext cx="2071702" cy="71438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次ページに続く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2789281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なぜクロージャに環境が必要か</a:t>
            </a:r>
            <a:endParaRPr lang="ja-JP" altLang="en-GB" dirty="0" smtClean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600200"/>
            <a:ext cx="8258204" cy="4709120"/>
          </a:xfrm>
        </p:spPr>
        <p:txBody>
          <a:bodyPr>
            <a:normAutofit/>
          </a:bodyPr>
          <a:lstStyle/>
          <a:p>
            <a:r>
              <a:rPr lang="ja-JP" altLang="en-US" dirty="0" smtClean="0">
                <a:latin typeface="Consolas" pitchFamily="49" charset="0"/>
              </a:rPr>
              <a:t>仮にクロージャに</a:t>
            </a:r>
            <a:r>
              <a:rPr lang="ja-JP" altLang="en-US" dirty="0">
                <a:latin typeface="Consolas" pitchFamily="49" charset="0"/>
              </a:rPr>
              <a:t>環境を含めなかったとして以下</a:t>
            </a:r>
            <a:r>
              <a:rPr lang="ja-JP" altLang="en-US" dirty="0" smtClean="0">
                <a:latin typeface="Consolas" pitchFamily="49" charset="0"/>
              </a:rPr>
              <a:t>の式を評価することを考える</a:t>
            </a:r>
            <a:endParaRPr lang="en-GB" altLang="ja-JP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771800" y="2780928"/>
            <a:ext cx="380104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3200" b="1" dirty="0">
                <a:latin typeface="Consolas" pitchFamily="49" charset="0"/>
              </a:rPr>
              <a:t>let f =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latin typeface="Consolas" pitchFamily="49" charset="0"/>
              </a:rPr>
              <a:t>  let x = 5 in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latin typeface="Consolas" pitchFamily="49" charset="0"/>
              </a:rPr>
              <a:t>  fun y -&gt; x + y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 smtClean="0">
                <a:latin typeface="Consolas" pitchFamily="49" charset="0"/>
              </a:rPr>
              <a:t>in</a:t>
            </a:r>
            <a:r>
              <a:rPr lang="en-GB" altLang="ja-JP" sz="3200" b="1" dirty="0">
                <a:latin typeface="Consolas" pitchFamily="49" charset="0"/>
              </a:rPr>
              <a:t/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solidFill>
                  <a:srgbClr val="FF0000"/>
                </a:solidFill>
                <a:latin typeface="Consolas" pitchFamily="49" charset="0"/>
              </a:rPr>
              <a:t>f </a:t>
            </a:r>
            <a:r>
              <a:rPr lang="en-GB" altLang="ja-JP" sz="3200" b="1" dirty="0" smtClean="0">
                <a:solidFill>
                  <a:srgbClr val="FF0000"/>
                </a:solidFill>
                <a:latin typeface="Consolas" pitchFamily="49" charset="0"/>
              </a:rPr>
              <a:t>37</a:t>
            </a:r>
            <a:endParaRPr lang="en-GB" altLang="ja-JP" sz="3200" b="1" dirty="0">
              <a:solidFill>
                <a:srgbClr val="FF0000"/>
              </a:solidFill>
              <a:latin typeface="Consolas" pitchFamily="49" charset="0"/>
            </a:endParaRPr>
          </a:p>
          <a:p>
            <a:endParaRPr kumimoji="1" lang="ja-JP" altLang="en-US" sz="3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508104" y="4581128"/>
            <a:ext cx="3343383" cy="584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Consolas" pitchFamily="49" charset="0"/>
              </a:rPr>
              <a:t>f</a:t>
            </a:r>
            <a:r>
              <a:rPr lang="en-US" altLang="ja-JP" sz="3200" b="1" dirty="0" smtClean="0">
                <a:latin typeface="Consolas" pitchFamily="49" charset="0"/>
              </a:rPr>
              <a:t> = (y, </a:t>
            </a:r>
            <a:r>
              <a:rPr lang="en-US" altLang="ja-JP" sz="3200" b="1" dirty="0" smtClean="0">
                <a:solidFill>
                  <a:srgbClr val="FF0000"/>
                </a:solidFill>
                <a:latin typeface="Consolas" pitchFamily="49" charset="0"/>
              </a:rPr>
              <a:t>x </a:t>
            </a:r>
            <a:r>
              <a:rPr lang="en-US" altLang="ja-JP" sz="3200" b="1" dirty="0" smtClean="0">
                <a:solidFill>
                  <a:schemeClr val="tx1"/>
                </a:solidFill>
                <a:latin typeface="Consolas" pitchFamily="49" charset="0"/>
              </a:rPr>
              <a:t>+ y</a:t>
            </a:r>
            <a:r>
              <a:rPr lang="en-US" altLang="ja-JP" sz="3200" b="1" dirty="0" smtClean="0">
                <a:latin typeface="Consolas" pitchFamily="49" charset="0"/>
              </a:rPr>
              <a:t>)</a:t>
            </a:r>
            <a:endParaRPr kumimoji="1" lang="ja-JP" altLang="en-US" sz="3200" b="1" dirty="0">
              <a:latin typeface="Consolas" pitchFamily="49" charset="0"/>
            </a:endParaRPr>
          </a:p>
        </p:txBody>
      </p:sp>
      <p:sp>
        <p:nvSpPr>
          <p:cNvPr id="15" name="角丸四角形吹き出し 14"/>
          <p:cNvSpPr/>
          <p:nvPr/>
        </p:nvSpPr>
        <p:spPr>
          <a:xfrm>
            <a:off x="5148064" y="5373216"/>
            <a:ext cx="1503784" cy="567680"/>
          </a:xfrm>
          <a:prstGeom prst="wedgeRoundRectCallout">
            <a:avLst>
              <a:gd name="adj1" fmla="val 52225"/>
              <a:gd name="adj2" fmla="val -9616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 smtClean="0"/>
              <a:t>関数の引数</a:t>
            </a:r>
            <a:endParaRPr lang="ja-JP" altLang="en-US" sz="2000" dirty="0"/>
          </a:p>
        </p:txBody>
      </p:sp>
      <p:sp>
        <p:nvSpPr>
          <p:cNvPr id="16" name="角丸四角形吹き出し 15"/>
          <p:cNvSpPr/>
          <p:nvPr/>
        </p:nvSpPr>
        <p:spPr>
          <a:xfrm>
            <a:off x="7164288" y="5373216"/>
            <a:ext cx="1503784" cy="567680"/>
          </a:xfrm>
          <a:prstGeom prst="wedgeRoundRectCallout">
            <a:avLst>
              <a:gd name="adj1" fmla="val 5575"/>
              <a:gd name="adj2" fmla="val -9403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 smtClean="0"/>
              <a:t>関数の本体</a:t>
            </a:r>
            <a:endParaRPr lang="ja-JP" altLang="en-US" sz="20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860032" y="443711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環境</a:t>
            </a:r>
            <a:endParaRPr kumimoji="1" lang="ja-JP" altLang="en-US" dirty="0"/>
          </a:p>
        </p:txBody>
      </p:sp>
      <p:sp>
        <p:nvSpPr>
          <p:cNvPr id="18" name="角丸四角形吹き出し 17"/>
          <p:cNvSpPr/>
          <p:nvPr/>
        </p:nvSpPr>
        <p:spPr>
          <a:xfrm>
            <a:off x="6444208" y="2636912"/>
            <a:ext cx="2664296" cy="1224136"/>
          </a:xfrm>
          <a:prstGeom prst="wedgeRoundRectCallout">
            <a:avLst>
              <a:gd name="adj1" fmla="val 5352"/>
              <a:gd name="adj2" fmla="val 123098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 smtClean="0"/>
              <a:t>つまり、仮引数</a:t>
            </a:r>
            <a:r>
              <a:rPr lang="en-US" altLang="ja-JP" sz="2000" dirty="0" smtClean="0"/>
              <a:t> </a:t>
            </a:r>
            <a:r>
              <a:rPr lang="en-US" altLang="ja-JP" sz="2000" dirty="0" smtClean="0">
                <a:latin typeface="Consolas"/>
                <a:cs typeface="Consolas"/>
              </a:rPr>
              <a:t>y</a:t>
            </a:r>
            <a:r>
              <a:rPr lang="en-US" altLang="ja-JP" sz="2000" dirty="0" smtClean="0"/>
              <a:t> </a:t>
            </a:r>
            <a:r>
              <a:rPr lang="ja-JP" altLang="en-US" sz="2000" dirty="0" smtClean="0"/>
              <a:t>を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ja-JP" altLang="en-US" sz="2000" dirty="0" smtClean="0"/>
              <a:t>実引数</a:t>
            </a:r>
            <a:r>
              <a:rPr lang="en-US" altLang="ja-JP" sz="2000" dirty="0" smtClean="0"/>
              <a:t> 37 </a:t>
            </a:r>
            <a:r>
              <a:rPr lang="ja-JP" altLang="en-US" sz="2000" dirty="0" smtClean="0"/>
              <a:t>に束縛して関数の本体を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ja-JP" altLang="en-US" sz="2000" dirty="0" smtClean="0"/>
              <a:t>評価すれば良い</a:t>
            </a:r>
            <a:endParaRPr lang="ja-JP" altLang="en-US" sz="2000" dirty="0"/>
          </a:p>
        </p:txBody>
      </p:sp>
      <p:sp>
        <p:nvSpPr>
          <p:cNvPr id="4" name="角丸四角形吹き出し 3"/>
          <p:cNvSpPr/>
          <p:nvPr/>
        </p:nvSpPr>
        <p:spPr>
          <a:xfrm>
            <a:off x="1043608" y="2780928"/>
            <a:ext cx="4464496" cy="2016224"/>
          </a:xfrm>
          <a:prstGeom prst="wedgeRoundRectCallout">
            <a:avLst>
              <a:gd name="adj1" fmla="val 92953"/>
              <a:gd name="adj2" fmla="val 48991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 smtClean="0"/>
              <a:t>この</a:t>
            </a:r>
            <a:r>
              <a:rPr kumimoji="1" lang="en-US" altLang="ja-JP" sz="5400" dirty="0" smtClean="0"/>
              <a:t> </a:t>
            </a:r>
            <a:r>
              <a:rPr kumimoji="1" lang="en-US" altLang="ja-JP" sz="5400" dirty="0" smtClean="0">
                <a:latin typeface="Consolas"/>
                <a:cs typeface="Consolas"/>
              </a:rPr>
              <a:t>x</a:t>
            </a:r>
            <a:r>
              <a:rPr kumimoji="1" lang="en-US" altLang="ja-JP" sz="5400" dirty="0" smtClean="0"/>
              <a:t> </a:t>
            </a:r>
            <a:r>
              <a:rPr kumimoji="1" lang="ja-JP" altLang="en-US" sz="5400" dirty="0" smtClean="0"/>
              <a:t>の値がわからない</a:t>
            </a:r>
            <a:endParaRPr kumimoji="1" lang="ja-JP" altLang="en-US" sz="5400" dirty="0"/>
          </a:p>
        </p:txBody>
      </p:sp>
      <p:sp>
        <p:nvSpPr>
          <p:cNvPr id="5" name="角丸四角形 4"/>
          <p:cNvSpPr/>
          <p:nvPr/>
        </p:nvSpPr>
        <p:spPr>
          <a:xfrm>
            <a:off x="1691680" y="4725144"/>
            <a:ext cx="3024336" cy="86409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この問題を解決するため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ここではクロージャに環境を含めるようにする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045887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λ </a:t>
            </a:r>
            <a:r>
              <a:rPr lang="ja-JP" altLang="en-US" dirty="0" smtClean="0"/>
              <a:t>抽象式の評価</a:t>
            </a:r>
            <a:endParaRPr lang="ja-JP" altLang="en-GB" dirty="0" smtClean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式「</a:t>
            </a:r>
            <a:r>
              <a:rPr lang="en-US" altLang="ja-JP" dirty="0" smtClean="0"/>
              <a:t>fun </a:t>
            </a:r>
            <a:r>
              <a:rPr lang="en-US" altLang="ja-JP" i="1" dirty="0" smtClean="0"/>
              <a:t>x</a:t>
            </a:r>
            <a:r>
              <a:rPr lang="en-US" altLang="ja-JP" dirty="0" smtClean="0"/>
              <a:t> -&gt; </a:t>
            </a:r>
            <a:r>
              <a:rPr lang="en-GB" altLang="ja-JP" i="1" dirty="0" smtClean="0"/>
              <a:t>e</a:t>
            </a:r>
            <a:r>
              <a:rPr lang="ja-JP" altLang="en-US" dirty="0" smtClean="0"/>
              <a:t>」は次のように評価される</a:t>
            </a:r>
            <a:endParaRPr lang="ja-JP" altLang="en-GB" dirty="0" smtClean="0"/>
          </a:p>
          <a:p>
            <a:pPr marL="971550" lvl="1" indent="-514350">
              <a:buFont typeface="+mj-lt"/>
              <a:buAutoNum type="arabicPeriod"/>
            </a:pPr>
            <a:r>
              <a:rPr lang="ja-JP" altLang="en-GB" dirty="0" smtClean="0"/>
              <a:t>クロージャ</a:t>
            </a:r>
            <a:r>
              <a:rPr lang="ja-JP" altLang="en-US" dirty="0" smtClean="0"/>
              <a:t>を作成する </a:t>
            </a:r>
            <a:r>
              <a:rPr lang="en-US" altLang="ja-JP" dirty="0" smtClean="0"/>
              <a:t>(</a:t>
            </a:r>
            <a:r>
              <a:rPr lang="ja-JP" altLang="en-US" dirty="0"/>
              <a:t>これだけ</a:t>
            </a:r>
            <a:r>
              <a:rPr lang="en-US" altLang="ja-JP" dirty="0" smtClean="0"/>
              <a:t>)</a:t>
            </a:r>
          </a:p>
          <a:p>
            <a:pPr marL="1371600" lvl="2" indent="-514350"/>
            <a:r>
              <a:rPr lang="ja-JP" altLang="en-US" dirty="0" smtClean="0"/>
              <a:t>関数の仮引数</a:t>
            </a:r>
            <a:r>
              <a:rPr lang="en-US" altLang="ja-JP" dirty="0" smtClean="0"/>
              <a:t> </a:t>
            </a:r>
            <a:r>
              <a:rPr lang="en-US" altLang="ja-JP" i="1" dirty="0" smtClean="0"/>
              <a:t>x</a:t>
            </a:r>
            <a:r>
              <a:rPr lang="en-US" altLang="ja-JP" dirty="0" smtClean="0"/>
              <a:t> </a:t>
            </a:r>
            <a:r>
              <a:rPr lang="ja-JP" altLang="en-US" dirty="0" smtClean="0"/>
              <a:t>と</a:t>
            </a:r>
            <a:endParaRPr lang="en-US" altLang="ja-JP" dirty="0" smtClean="0"/>
          </a:p>
          <a:p>
            <a:pPr marL="1371600" lvl="2" indent="-514350"/>
            <a:r>
              <a:rPr lang="ja-JP" altLang="en-US" dirty="0" smtClean="0"/>
              <a:t>関数の本体 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 </a:t>
            </a:r>
            <a:r>
              <a:rPr lang="ja-JP" altLang="en-US" dirty="0" smtClean="0"/>
              <a:t>と</a:t>
            </a:r>
            <a:endParaRPr lang="en-US" altLang="ja-JP" dirty="0"/>
          </a:p>
          <a:p>
            <a:pPr marL="1371600" lvl="2" indent="-514350"/>
            <a:r>
              <a:rPr lang="ja-JP" altLang="en-US" dirty="0" smtClean="0"/>
              <a:t>この式 </a:t>
            </a:r>
            <a:r>
              <a:rPr lang="en-US" altLang="ja-JP" dirty="0" smtClean="0"/>
              <a:t>(</a:t>
            </a:r>
            <a:r>
              <a:rPr lang="en-US" altLang="ja-JP" dirty="0"/>
              <a:t>fun </a:t>
            </a:r>
            <a:r>
              <a:rPr lang="en-US" altLang="ja-JP" i="1" dirty="0"/>
              <a:t>x</a:t>
            </a:r>
            <a:r>
              <a:rPr lang="en-US" altLang="ja-JP" dirty="0"/>
              <a:t> -&gt; </a:t>
            </a:r>
            <a:r>
              <a:rPr lang="en-GB" altLang="ja-JP" i="1" dirty="0"/>
              <a:t>e</a:t>
            </a:r>
            <a:r>
              <a:rPr lang="en-US" altLang="ja-JP" dirty="0" smtClean="0"/>
              <a:t>) </a:t>
            </a:r>
            <a:r>
              <a:rPr lang="ja-JP" altLang="en-US" dirty="0" smtClean="0"/>
              <a:t>を評価するときの環境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 smtClean="0"/>
              <a:t>               </a:t>
            </a:r>
            <a:r>
              <a:rPr lang="ja-JP" altLang="en-US" dirty="0" smtClean="0"/>
              <a:t>の</a:t>
            </a:r>
            <a:r>
              <a:rPr lang="en-US" altLang="ja-JP" dirty="0" smtClean="0"/>
              <a:t> 3 </a:t>
            </a:r>
            <a:r>
              <a:rPr lang="ja-JP" altLang="en-US" dirty="0" smtClean="0"/>
              <a:t>つを用いて作成する</a:t>
            </a:r>
            <a:endParaRPr lang="en-US" altLang="ja-JP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dirty="0" smtClean="0"/>
              <a:t>λ </a:t>
            </a:r>
            <a:r>
              <a:rPr lang="ja-JP" altLang="en-GB" dirty="0" smtClean="0"/>
              <a:t>抽象</a:t>
            </a:r>
            <a:r>
              <a:rPr lang="ja-JP" altLang="en-US" dirty="0" smtClean="0"/>
              <a:t>式の評価の例 </a:t>
            </a:r>
            <a:r>
              <a:rPr lang="en-US" altLang="ja-JP" dirty="0" smtClean="0"/>
              <a:t>(1/2)</a:t>
            </a:r>
            <a:endParaRPr lang="ja-JP" altLang="en-GB" dirty="0" smtClean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600200"/>
            <a:ext cx="8391876" cy="4525963"/>
          </a:xfrm>
        </p:spPr>
        <p:txBody>
          <a:bodyPr>
            <a:normAutofit/>
          </a:bodyPr>
          <a:lstStyle/>
          <a:p>
            <a:r>
              <a:rPr lang="ja-JP" altLang="en-US" dirty="0" smtClean="0">
                <a:latin typeface="Consolas" pitchFamily="49" charset="0"/>
              </a:rPr>
              <a:t>以下の式を評価することを考える</a:t>
            </a:r>
            <a:r>
              <a:rPr lang="en-GB" altLang="ja-JP" dirty="0" smtClean="0">
                <a:latin typeface="Consolas" pitchFamily="49" charset="0"/>
              </a:rPr>
              <a:t/>
            </a:r>
            <a:br>
              <a:rPr lang="en-GB" altLang="ja-JP" dirty="0" smtClean="0">
                <a:latin typeface="Consolas" pitchFamily="49" charset="0"/>
              </a:rPr>
            </a:b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let</a:t>
            </a:r>
            <a:r>
              <a:rPr lang="en-GB" altLang="ja-JP" b="1" dirty="0" smtClean="0">
                <a:latin typeface="Consolas" pitchFamily="49" charset="0"/>
              </a:rPr>
              <a:t> x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=</a:t>
            </a:r>
            <a:r>
              <a:rPr lang="en-GB" altLang="ja-JP" b="1" dirty="0" smtClean="0">
                <a:latin typeface="Consolas" pitchFamily="49" charset="0"/>
              </a:rPr>
              <a:t> 5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in</a:t>
            </a:r>
            <a:r>
              <a:rPr lang="en-GB" altLang="ja-JP" b="1" dirty="0" smtClean="0">
                <a:latin typeface="Consolas" pitchFamily="49" charset="0"/>
              </a:rPr>
              <a:t> fun y -&gt; x + y</a:t>
            </a:r>
            <a:endParaRPr lang="en-GB" altLang="ja-JP" b="1" dirty="0" smtClean="0"/>
          </a:p>
          <a:p>
            <a:pPr lvl="1"/>
            <a:endParaRPr lang="en-GB" altLang="ja-JP" dirty="0" smtClean="0"/>
          </a:p>
          <a:p>
            <a:pPr marL="571500" indent="-514350">
              <a:buFont typeface="+mj-lt"/>
              <a:buAutoNum type="arabicPeriod"/>
            </a:pPr>
            <a:r>
              <a:rPr lang="ja-JP" altLang="en-US" dirty="0" smtClean="0"/>
              <a:t>部分式 </a:t>
            </a:r>
            <a:r>
              <a:rPr lang="en-US" altLang="ja-JP" dirty="0" smtClean="0">
                <a:latin typeface="Consolas" pitchFamily="49" charset="0"/>
              </a:rPr>
              <a:t>5</a:t>
            </a:r>
            <a:r>
              <a:rPr lang="en-US" altLang="ja-JP" dirty="0" smtClean="0"/>
              <a:t> </a:t>
            </a:r>
            <a:r>
              <a:rPr lang="ja-JP" altLang="en-US" dirty="0" err="1" smtClean="0"/>
              <a:t>を評</a:t>
            </a:r>
            <a:r>
              <a:rPr lang="ja-JP" altLang="en-US" dirty="0" smtClean="0"/>
              <a:t>価する</a:t>
            </a:r>
            <a:endParaRPr lang="en-US" altLang="ja-JP" dirty="0" smtClean="0"/>
          </a:p>
          <a:p>
            <a:pPr marL="571500" indent="-514350">
              <a:buFont typeface="+mj-lt"/>
              <a:buAutoNum type="arabicPeriod"/>
            </a:pPr>
            <a:r>
              <a:rPr lang="ja-JP" altLang="en-US" dirty="0" smtClean="0"/>
              <a:t>この式を評価する時の環境を拡張する</a:t>
            </a:r>
            <a:endParaRPr lang="en-US" altLang="ja-JP" dirty="0" smtClean="0"/>
          </a:p>
          <a:p>
            <a:pPr marL="971550" lvl="1" indent="-514350"/>
            <a:r>
              <a:rPr lang="ja-JP" altLang="en-US" dirty="0" smtClean="0"/>
              <a:t>変数 </a:t>
            </a:r>
            <a:r>
              <a:rPr lang="en-US" altLang="ja-JP" dirty="0" smtClean="0">
                <a:latin typeface="Consolas" pitchFamily="49" charset="0"/>
              </a:rPr>
              <a:t>x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 </a:t>
            </a:r>
            <a:r>
              <a:rPr lang="en-US" altLang="ja-JP" dirty="0" smtClean="0"/>
              <a:t>1. </a:t>
            </a:r>
            <a:r>
              <a:rPr lang="ja-JP" altLang="en-US" dirty="0" smtClean="0"/>
              <a:t>の評価結果</a:t>
            </a:r>
            <a:r>
              <a:rPr lang="en-US" altLang="ja-JP" dirty="0" smtClean="0"/>
              <a:t> (</a:t>
            </a:r>
            <a:r>
              <a:rPr lang="ja-JP" altLang="en-US" dirty="0" smtClean="0"/>
              <a:t>整数値 </a:t>
            </a:r>
            <a:r>
              <a:rPr lang="en-US" altLang="ja-JP" dirty="0" smtClean="0"/>
              <a:t>5 ) </a:t>
            </a:r>
            <a:r>
              <a:rPr lang="ja-JP" altLang="en-US" dirty="0" smtClean="0"/>
              <a:t>に束縛する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</a:t>
            </a:r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回の課題 </a:t>
            </a:r>
            <a:r>
              <a:rPr lang="en-US" altLang="ja-JP" dirty="0" smtClean="0"/>
              <a:t>3 </a:t>
            </a:r>
            <a:r>
              <a:rPr lang="ja-JP" altLang="en-US" dirty="0" smtClean="0"/>
              <a:t>参照</a:t>
            </a:r>
            <a:r>
              <a:rPr lang="en-US" altLang="ja-JP" dirty="0" smtClean="0"/>
              <a:t>)</a:t>
            </a:r>
          </a:p>
        </p:txBody>
      </p:sp>
      <p:sp>
        <p:nvSpPr>
          <p:cNvPr id="6" name="右矢印 5"/>
          <p:cNvSpPr/>
          <p:nvPr/>
        </p:nvSpPr>
        <p:spPr>
          <a:xfrm>
            <a:off x="6643702" y="5500702"/>
            <a:ext cx="2071702" cy="71438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次ページに続く</a:t>
            </a:r>
            <a:endParaRPr kumimoji="1" lang="ja-JP" altLang="en-US" sz="2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685580" y="5715016"/>
            <a:ext cx="131478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3200" b="1" dirty="0" smtClean="0">
                <a:latin typeface="Consolas" pitchFamily="49" charset="0"/>
              </a:rPr>
              <a:t>x = 5</a:t>
            </a:r>
            <a:endParaRPr kumimoji="1" lang="ja-JP" altLang="en-US" sz="3200" b="1" dirty="0">
              <a:latin typeface="Consolas" pitchFamily="49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28662" y="5357826"/>
            <a:ext cx="1266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拡張された</a:t>
            </a:r>
            <a:endParaRPr kumimoji="1" lang="en-US" altLang="ja-JP" dirty="0" smtClean="0"/>
          </a:p>
          <a:p>
            <a:r>
              <a:rPr kumimoji="1" lang="ja-JP" altLang="en-US" dirty="0" smtClean="0"/>
              <a:t>環境</a:t>
            </a:r>
            <a:endParaRPr kumimoji="1" lang="en-US" altLang="ja-JP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14480" y="6357958"/>
            <a:ext cx="25490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(</a:t>
            </a:r>
            <a:r>
              <a:rPr kumimoji="1" lang="ja-JP" altLang="en-US" sz="1200" dirty="0" smtClean="0"/>
              <a:t>ここでは元々環境が空だったとする</a:t>
            </a:r>
            <a:r>
              <a:rPr kumimoji="1" lang="en-US" altLang="ja-JP" sz="1200" dirty="0" smtClean="0"/>
              <a:t>)</a:t>
            </a:r>
            <a:endParaRPr kumimoji="1" lang="ja-JP" altLang="en-US" sz="12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dirty="0" smtClean="0"/>
              <a:t>λ </a:t>
            </a:r>
            <a:r>
              <a:rPr lang="ja-JP" altLang="en-GB" dirty="0" smtClean="0"/>
              <a:t>抽象</a:t>
            </a:r>
            <a:r>
              <a:rPr lang="ja-JP" altLang="en-US" dirty="0" smtClean="0"/>
              <a:t>式の評価の例 </a:t>
            </a:r>
            <a:r>
              <a:rPr lang="en-US" altLang="ja-JP" dirty="0" smtClean="0"/>
              <a:t>(2/2)</a:t>
            </a:r>
            <a:endParaRPr lang="ja-JP" altLang="en-GB" dirty="0" smtClean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600200"/>
            <a:ext cx="8643998" cy="4525963"/>
          </a:xfrm>
        </p:spPr>
        <p:txBody>
          <a:bodyPr>
            <a:normAutofit/>
          </a:bodyPr>
          <a:lstStyle/>
          <a:p>
            <a:r>
              <a:rPr lang="ja-JP" altLang="en-US" dirty="0" smtClean="0">
                <a:latin typeface="Consolas" pitchFamily="49" charset="0"/>
              </a:rPr>
              <a:t>以下の式を評価することを考える</a:t>
            </a:r>
            <a:r>
              <a:rPr lang="en-GB" altLang="ja-JP" dirty="0" smtClean="0">
                <a:latin typeface="Consolas" pitchFamily="49" charset="0"/>
              </a:rPr>
              <a:t/>
            </a:r>
            <a:br>
              <a:rPr lang="en-GB" altLang="ja-JP" dirty="0" smtClean="0">
                <a:latin typeface="Consolas" pitchFamily="49" charset="0"/>
              </a:rPr>
            </a:br>
            <a:r>
              <a:rPr lang="en-GB" altLang="ja-JP" b="1" dirty="0" smtClean="0">
                <a:latin typeface="Consolas" pitchFamily="49" charset="0"/>
              </a:rPr>
              <a:t>let x = 5 in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fun y -&gt; x + y</a:t>
            </a:r>
            <a:endParaRPr lang="en-GB" altLang="ja-JP" b="1" dirty="0" smtClean="0">
              <a:solidFill>
                <a:srgbClr val="FF0000"/>
              </a:solidFill>
            </a:endParaRPr>
          </a:p>
          <a:p>
            <a:pPr lvl="1"/>
            <a:endParaRPr lang="en-GB" altLang="ja-JP" dirty="0" smtClean="0"/>
          </a:p>
          <a:p>
            <a:pPr marL="571500" indent="-514350">
              <a:buFont typeface="+mj-lt"/>
              <a:buAutoNum type="arabicPeriod" startAt="3"/>
            </a:pPr>
            <a:r>
              <a:rPr lang="ja-JP" altLang="en-US" dirty="0" smtClean="0"/>
              <a:t>拡張された環境で </a:t>
            </a:r>
            <a:r>
              <a:rPr lang="en-US" altLang="ja-JP" dirty="0" err="1" smtClean="0"/>
              <a:t>λ</a:t>
            </a:r>
            <a:r>
              <a:rPr lang="en-US" altLang="ja-JP" dirty="0" smtClean="0"/>
              <a:t> </a:t>
            </a:r>
            <a:r>
              <a:rPr lang="ja-JP" altLang="en-US" dirty="0" smtClean="0"/>
              <a:t>抽象式を評価する</a:t>
            </a:r>
            <a:endParaRPr lang="en-US" altLang="ja-JP" dirty="0" smtClean="0"/>
          </a:p>
          <a:p>
            <a:pPr marL="971550" lvl="1" indent="-514350"/>
            <a:r>
              <a:rPr lang="ja-JP" altLang="en-US" dirty="0" smtClean="0"/>
              <a:t>次のようなクロージャを作成し評価結果の値とする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           </a:t>
            </a:r>
            <a:r>
              <a:rPr lang="en-GB" altLang="ja-JP" sz="3200" b="1" dirty="0" smtClean="0">
                <a:latin typeface="Consolas" pitchFamily="49" charset="0"/>
              </a:rPr>
              <a:t>(y, x + y,      )</a:t>
            </a:r>
            <a:endParaRPr lang="en-GB" altLang="ja-JP" sz="3200" b="1" dirty="0" smtClean="0">
              <a:solidFill>
                <a:srgbClr val="FF0000"/>
              </a:solidFill>
            </a:endParaRPr>
          </a:p>
          <a:p>
            <a:pPr marL="971550" lvl="1" indent="-514350">
              <a:buNone/>
            </a:pPr>
            <a:endParaRPr lang="en-US" altLang="ja-JP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948513" y="5783065"/>
            <a:ext cx="1266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拡張された</a:t>
            </a:r>
            <a:endParaRPr kumimoji="1" lang="en-US" altLang="ja-JP" dirty="0" smtClean="0"/>
          </a:p>
          <a:p>
            <a:r>
              <a:rPr kumimoji="1" lang="ja-JP" altLang="en-US" dirty="0" smtClean="0"/>
              <a:t>環境</a:t>
            </a:r>
            <a:endParaRPr kumimoji="1" lang="en-US" altLang="ja-JP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186306" y="5786454"/>
            <a:ext cx="131478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3200" b="1" dirty="0" smtClean="0">
                <a:latin typeface="Consolas" pitchFamily="49" charset="0"/>
              </a:rPr>
              <a:t>x = 5</a:t>
            </a:r>
            <a:endParaRPr kumimoji="1" lang="ja-JP" altLang="en-US" sz="3200" b="1" dirty="0">
              <a:latin typeface="Consolas" pitchFamily="49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714876" y="4201547"/>
            <a:ext cx="131478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3200" b="1" dirty="0" smtClean="0">
                <a:latin typeface="Consolas" pitchFamily="49" charset="0"/>
              </a:rPr>
              <a:t>x = 5</a:t>
            </a:r>
            <a:endParaRPr kumimoji="1" lang="ja-JP" altLang="en-US" sz="3200" b="1" dirty="0">
              <a:latin typeface="Consolas" pitchFamily="49" charset="0"/>
            </a:endParaRPr>
          </a:p>
        </p:txBody>
      </p:sp>
      <p:sp>
        <p:nvSpPr>
          <p:cNvPr id="11" name="角丸四角形吹き出し 10"/>
          <p:cNvSpPr/>
          <p:nvPr/>
        </p:nvSpPr>
        <p:spPr>
          <a:xfrm>
            <a:off x="857224" y="5214950"/>
            <a:ext cx="1643074" cy="500066"/>
          </a:xfrm>
          <a:prstGeom prst="wedgeRoundRectCallout">
            <a:avLst>
              <a:gd name="adj1" fmla="val 63949"/>
              <a:gd name="adj2" fmla="val -14824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関数の仮引数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を表す変数</a:t>
            </a:r>
            <a:endParaRPr kumimoji="1" lang="ja-JP" altLang="en-US" dirty="0"/>
          </a:p>
        </p:txBody>
      </p:sp>
      <p:sp>
        <p:nvSpPr>
          <p:cNvPr id="12" name="角丸四角形吹き出し 11"/>
          <p:cNvSpPr/>
          <p:nvPr/>
        </p:nvSpPr>
        <p:spPr>
          <a:xfrm>
            <a:off x="3000364" y="5214950"/>
            <a:ext cx="1643074" cy="500066"/>
          </a:xfrm>
          <a:prstGeom prst="wedgeRoundRectCallout">
            <a:avLst>
              <a:gd name="adj1" fmla="val 6722"/>
              <a:gd name="adj2" fmla="val -1534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関数の本体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を表す式</a:t>
            </a:r>
            <a:endParaRPr kumimoji="1" lang="ja-JP" altLang="en-US" dirty="0"/>
          </a:p>
        </p:txBody>
      </p:sp>
      <p:sp>
        <p:nvSpPr>
          <p:cNvPr id="13" name="角丸四角形吹き出し 12"/>
          <p:cNvSpPr/>
          <p:nvPr/>
        </p:nvSpPr>
        <p:spPr>
          <a:xfrm>
            <a:off x="5143504" y="5214950"/>
            <a:ext cx="1928826" cy="500066"/>
          </a:xfrm>
          <a:prstGeom prst="wedgeRoundRectCallout">
            <a:avLst>
              <a:gd name="adj1" fmla="val -36854"/>
              <a:gd name="adj2" fmla="val -157733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関数の自由変数</a:t>
            </a:r>
            <a:r>
              <a:rPr lang="ja-JP" altLang="en-US" dirty="0" smtClean="0"/>
              <a:t>を表す環境</a:t>
            </a:r>
            <a:endParaRPr kumimoji="1" lang="en-US" altLang="ja-JP" dirty="0" smtClean="0"/>
          </a:p>
        </p:txBody>
      </p:sp>
      <p:sp>
        <p:nvSpPr>
          <p:cNvPr id="14" name="フリーフォーム 13"/>
          <p:cNvSpPr/>
          <p:nvPr/>
        </p:nvSpPr>
        <p:spPr>
          <a:xfrm>
            <a:off x="6038491" y="4442262"/>
            <a:ext cx="1947396" cy="1346063"/>
          </a:xfrm>
          <a:custGeom>
            <a:avLst/>
            <a:gdLst>
              <a:gd name="connsiteX0" fmla="*/ 1802920 w 1947396"/>
              <a:gd name="connsiteY0" fmla="*/ 1346063 h 1346063"/>
              <a:gd name="connsiteX1" fmla="*/ 1828800 w 1947396"/>
              <a:gd name="connsiteY1" fmla="*/ 1328810 h 1346063"/>
              <a:gd name="connsiteX2" fmla="*/ 1880558 w 1947396"/>
              <a:gd name="connsiteY2" fmla="*/ 1242546 h 1346063"/>
              <a:gd name="connsiteX3" fmla="*/ 1897811 w 1947396"/>
              <a:gd name="connsiteY3" fmla="*/ 1216666 h 1346063"/>
              <a:gd name="connsiteX4" fmla="*/ 1932317 w 1947396"/>
              <a:gd name="connsiteY4" fmla="*/ 1130402 h 1346063"/>
              <a:gd name="connsiteX5" fmla="*/ 1932317 w 1947396"/>
              <a:gd name="connsiteY5" fmla="*/ 871610 h 1346063"/>
              <a:gd name="connsiteX6" fmla="*/ 1915064 w 1947396"/>
              <a:gd name="connsiteY6" fmla="*/ 793972 h 1346063"/>
              <a:gd name="connsiteX7" fmla="*/ 1906437 w 1947396"/>
              <a:gd name="connsiteY7" fmla="*/ 768093 h 1346063"/>
              <a:gd name="connsiteX8" fmla="*/ 1871932 w 1947396"/>
              <a:gd name="connsiteY8" fmla="*/ 750840 h 1346063"/>
              <a:gd name="connsiteX9" fmla="*/ 1802920 w 1947396"/>
              <a:gd name="connsiteY9" fmla="*/ 707708 h 1346063"/>
              <a:gd name="connsiteX10" fmla="*/ 1716656 w 1947396"/>
              <a:gd name="connsiteY10" fmla="*/ 681829 h 1346063"/>
              <a:gd name="connsiteX11" fmla="*/ 1690777 w 1947396"/>
              <a:gd name="connsiteY11" fmla="*/ 664576 h 1346063"/>
              <a:gd name="connsiteX12" fmla="*/ 1621766 w 1947396"/>
              <a:gd name="connsiteY12" fmla="*/ 638696 h 1346063"/>
              <a:gd name="connsiteX13" fmla="*/ 1578634 w 1947396"/>
              <a:gd name="connsiteY13" fmla="*/ 630070 h 1346063"/>
              <a:gd name="connsiteX14" fmla="*/ 1475117 w 1947396"/>
              <a:gd name="connsiteY14" fmla="*/ 638696 h 1346063"/>
              <a:gd name="connsiteX15" fmla="*/ 1414732 w 1947396"/>
              <a:gd name="connsiteY15" fmla="*/ 664576 h 1346063"/>
              <a:gd name="connsiteX16" fmla="*/ 1388852 w 1947396"/>
              <a:gd name="connsiteY16" fmla="*/ 673202 h 1346063"/>
              <a:gd name="connsiteX17" fmla="*/ 1371600 w 1947396"/>
              <a:gd name="connsiteY17" fmla="*/ 699081 h 1346063"/>
              <a:gd name="connsiteX18" fmla="*/ 1319841 w 1947396"/>
              <a:gd name="connsiteY18" fmla="*/ 733587 h 1346063"/>
              <a:gd name="connsiteX19" fmla="*/ 1285335 w 1947396"/>
              <a:gd name="connsiteY19" fmla="*/ 785346 h 1346063"/>
              <a:gd name="connsiteX20" fmla="*/ 1302588 w 1947396"/>
              <a:gd name="connsiteY20" fmla="*/ 828478 h 1346063"/>
              <a:gd name="connsiteX21" fmla="*/ 1371600 w 1947396"/>
              <a:gd name="connsiteY21" fmla="*/ 880236 h 1346063"/>
              <a:gd name="connsiteX22" fmla="*/ 1423358 w 1947396"/>
              <a:gd name="connsiteY22" fmla="*/ 897489 h 1346063"/>
              <a:gd name="connsiteX23" fmla="*/ 1457864 w 1947396"/>
              <a:gd name="connsiteY23" fmla="*/ 914742 h 1346063"/>
              <a:gd name="connsiteX24" fmla="*/ 1561381 w 1947396"/>
              <a:gd name="connsiteY24" fmla="*/ 931995 h 1346063"/>
              <a:gd name="connsiteX25" fmla="*/ 1673524 w 1947396"/>
              <a:gd name="connsiteY25" fmla="*/ 940621 h 1346063"/>
              <a:gd name="connsiteX26" fmla="*/ 1768415 w 1947396"/>
              <a:gd name="connsiteY26" fmla="*/ 931995 h 1346063"/>
              <a:gd name="connsiteX27" fmla="*/ 1811547 w 1947396"/>
              <a:gd name="connsiteY27" fmla="*/ 854357 h 1346063"/>
              <a:gd name="connsiteX28" fmla="*/ 1837426 w 1947396"/>
              <a:gd name="connsiteY28" fmla="*/ 793972 h 1346063"/>
              <a:gd name="connsiteX29" fmla="*/ 1854679 w 1947396"/>
              <a:gd name="connsiteY29" fmla="*/ 681829 h 1346063"/>
              <a:gd name="connsiteX30" fmla="*/ 1846052 w 1947396"/>
              <a:gd name="connsiteY30" fmla="*/ 397157 h 1346063"/>
              <a:gd name="connsiteX31" fmla="*/ 1837426 w 1947396"/>
              <a:gd name="connsiteY31" fmla="*/ 371278 h 1346063"/>
              <a:gd name="connsiteX32" fmla="*/ 1785667 w 1947396"/>
              <a:gd name="connsiteY32" fmla="*/ 293640 h 1346063"/>
              <a:gd name="connsiteX33" fmla="*/ 1742535 w 1947396"/>
              <a:gd name="connsiteY33" fmla="*/ 259134 h 1346063"/>
              <a:gd name="connsiteX34" fmla="*/ 1708030 w 1947396"/>
              <a:gd name="connsiteY34" fmla="*/ 224629 h 1346063"/>
              <a:gd name="connsiteX35" fmla="*/ 1630392 w 1947396"/>
              <a:gd name="connsiteY35" fmla="*/ 164244 h 1346063"/>
              <a:gd name="connsiteX36" fmla="*/ 1595886 w 1947396"/>
              <a:gd name="connsiteY36" fmla="*/ 138364 h 1346063"/>
              <a:gd name="connsiteX37" fmla="*/ 1570007 w 1947396"/>
              <a:gd name="connsiteY37" fmla="*/ 112485 h 1346063"/>
              <a:gd name="connsiteX38" fmla="*/ 1509622 w 1947396"/>
              <a:gd name="connsiteY38" fmla="*/ 77980 h 1346063"/>
              <a:gd name="connsiteX39" fmla="*/ 1483743 w 1947396"/>
              <a:gd name="connsiteY39" fmla="*/ 60727 h 1346063"/>
              <a:gd name="connsiteX40" fmla="*/ 1449237 w 1947396"/>
              <a:gd name="connsiteY40" fmla="*/ 43474 h 1346063"/>
              <a:gd name="connsiteX41" fmla="*/ 1423358 w 1947396"/>
              <a:gd name="connsiteY41" fmla="*/ 26221 h 1346063"/>
              <a:gd name="connsiteX42" fmla="*/ 1397479 w 1947396"/>
              <a:gd name="connsiteY42" fmla="*/ 17595 h 1346063"/>
              <a:gd name="connsiteX43" fmla="*/ 1362973 w 1947396"/>
              <a:gd name="connsiteY43" fmla="*/ 342 h 1346063"/>
              <a:gd name="connsiteX44" fmla="*/ 1112807 w 1947396"/>
              <a:gd name="connsiteY44" fmla="*/ 8968 h 1346063"/>
              <a:gd name="connsiteX45" fmla="*/ 1043796 w 1947396"/>
              <a:gd name="connsiteY45" fmla="*/ 34847 h 1346063"/>
              <a:gd name="connsiteX46" fmla="*/ 974784 w 1947396"/>
              <a:gd name="connsiteY46" fmla="*/ 60727 h 1346063"/>
              <a:gd name="connsiteX47" fmla="*/ 897147 w 1947396"/>
              <a:gd name="connsiteY47" fmla="*/ 103859 h 1346063"/>
              <a:gd name="connsiteX48" fmla="*/ 862641 w 1947396"/>
              <a:gd name="connsiteY48" fmla="*/ 129738 h 1346063"/>
              <a:gd name="connsiteX49" fmla="*/ 785003 w 1947396"/>
              <a:gd name="connsiteY49" fmla="*/ 181496 h 1346063"/>
              <a:gd name="connsiteX50" fmla="*/ 741871 w 1947396"/>
              <a:gd name="connsiteY50" fmla="*/ 224629 h 1346063"/>
              <a:gd name="connsiteX51" fmla="*/ 733245 w 1947396"/>
              <a:gd name="connsiteY51" fmla="*/ 250508 h 1346063"/>
              <a:gd name="connsiteX52" fmla="*/ 707366 w 1947396"/>
              <a:gd name="connsiteY52" fmla="*/ 293640 h 1346063"/>
              <a:gd name="connsiteX53" fmla="*/ 690113 w 1947396"/>
              <a:gd name="connsiteY53" fmla="*/ 319519 h 1346063"/>
              <a:gd name="connsiteX54" fmla="*/ 681486 w 1947396"/>
              <a:gd name="connsiteY54" fmla="*/ 345398 h 1346063"/>
              <a:gd name="connsiteX55" fmla="*/ 655607 w 1947396"/>
              <a:gd name="connsiteY55" fmla="*/ 388530 h 1346063"/>
              <a:gd name="connsiteX56" fmla="*/ 664234 w 1947396"/>
              <a:gd name="connsiteY56" fmla="*/ 440289 h 1346063"/>
              <a:gd name="connsiteX57" fmla="*/ 690113 w 1947396"/>
              <a:gd name="connsiteY57" fmla="*/ 448915 h 1346063"/>
              <a:gd name="connsiteX58" fmla="*/ 750498 w 1947396"/>
              <a:gd name="connsiteY58" fmla="*/ 483421 h 1346063"/>
              <a:gd name="connsiteX59" fmla="*/ 785003 w 1947396"/>
              <a:gd name="connsiteY59" fmla="*/ 492047 h 1346063"/>
              <a:gd name="connsiteX60" fmla="*/ 810883 w 1947396"/>
              <a:gd name="connsiteY60" fmla="*/ 509300 h 1346063"/>
              <a:gd name="connsiteX61" fmla="*/ 923026 w 1947396"/>
              <a:gd name="connsiteY61" fmla="*/ 509300 h 1346063"/>
              <a:gd name="connsiteX62" fmla="*/ 940279 w 1947396"/>
              <a:gd name="connsiteY62" fmla="*/ 474795 h 1346063"/>
              <a:gd name="connsiteX63" fmla="*/ 957532 w 1947396"/>
              <a:gd name="connsiteY63" fmla="*/ 423036 h 1346063"/>
              <a:gd name="connsiteX64" fmla="*/ 914400 w 1947396"/>
              <a:gd name="connsiteY64" fmla="*/ 224629 h 1346063"/>
              <a:gd name="connsiteX65" fmla="*/ 854015 w 1947396"/>
              <a:gd name="connsiteY65" fmla="*/ 190123 h 1346063"/>
              <a:gd name="connsiteX66" fmla="*/ 793630 w 1947396"/>
              <a:gd name="connsiteY66" fmla="*/ 164244 h 1346063"/>
              <a:gd name="connsiteX67" fmla="*/ 733245 w 1947396"/>
              <a:gd name="connsiteY67" fmla="*/ 146991 h 1346063"/>
              <a:gd name="connsiteX68" fmla="*/ 612475 w 1947396"/>
              <a:gd name="connsiteY68" fmla="*/ 112485 h 1346063"/>
              <a:gd name="connsiteX69" fmla="*/ 586596 w 1947396"/>
              <a:gd name="connsiteY69" fmla="*/ 103859 h 1346063"/>
              <a:gd name="connsiteX70" fmla="*/ 517584 w 1947396"/>
              <a:gd name="connsiteY70" fmla="*/ 86606 h 1346063"/>
              <a:gd name="connsiteX71" fmla="*/ 491705 w 1947396"/>
              <a:gd name="connsiteY71" fmla="*/ 77980 h 1346063"/>
              <a:gd name="connsiteX72" fmla="*/ 284671 w 1947396"/>
              <a:gd name="connsiteY72" fmla="*/ 60727 h 1346063"/>
              <a:gd name="connsiteX73" fmla="*/ 207034 w 1947396"/>
              <a:gd name="connsiteY73" fmla="*/ 52100 h 1346063"/>
              <a:gd name="connsiteX74" fmla="*/ 0 w 1947396"/>
              <a:gd name="connsiteY74" fmla="*/ 52100 h 1346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947396" h="1346063">
                <a:moveTo>
                  <a:pt x="1802920" y="1346063"/>
                </a:moveTo>
                <a:cubicBezTo>
                  <a:pt x="1811547" y="1340312"/>
                  <a:pt x="1821469" y="1336141"/>
                  <a:pt x="1828800" y="1328810"/>
                </a:cubicBezTo>
                <a:cubicBezTo>
                  <a:pt x="1856666" y="1300944"/>
                  <a:pt x="1861110" y="1277552"/>
                  <a:pt x="1880558" y="1242546"/>
                </a:cubicBezTo>
                <a:cubicBezTo>
                  <a:pt x="1885593" y="1233483"/>
                  <a:pt x="1893466" y="1226080"/>
                  <a:pt x="1897811" y="1216666"/>
                </a:cubicBezTo>
                <a:cubicBezTo>
                  <a:pt x="1910789" y="1188547"/>
                  <a:pt x="1932317" y="1130402"/>
                  <a:pt x="1932317" y="1130402"/>
                </a:cubicBezTo>
                <a:cubicBezTo>
                  <a:pt x="1947396" y="1009763"/>
                  <a:pt x="1945823" y="1053933"/>
                  <a:pt x="1932317" y="871610"/>
                </a:cubicBezTo>
                <a:cubicBezTo>
                  <a:pt x="1931428" y="859611"/>
                  <a:pt x="1919108" y="808128"/>
                  <a:pt x="1915064" y="793972"/>
                </a:cubicBezTo>
                <a:cubicBezTo>
                  <a:pt x="1912566" y="785229"/>
                  <a:pt x="1912867" y="774523"/>
                  <a:pt x="1906437" y="768093"/>
                </a:cubicBezTo>
                <a:cubicBezTo>
                  <a:pt x="1897344" y="759000"/>
                  <a:pt x="1883040" y="757319"/>
                  <a:pt x="1871932" y="750840"/>
                </a:cubicBezTo>
                <a:cubicBezTo>
                  <a:pt x="1848500" y="737171"/>
                  <a:pt x="1829004" y="715161"/>
                  <a:pt x="1802920" y="707708"/>
                </a:cubicBezTo>
                <a:cubicBezTo>
                  <a:pt x="1733792" y="687957"/>
                  <a:pt x="1762395" y="697075"/>
                  <a:pt x="1716656" y="681829"/>
                </a:cubicBezTo>
                <a:cubicBezTo>
                  <a:pt x="1708030" y="676078"/>
                  <a:pt x="1700050" y="669213"/>
                  <a:pt x="1690777" y="664576"/>
                </a:cubicBezTo>
                <a:cubicBezTo>
                  <a:pt x="1682867" y="660621"/>
                  <a:pt x="1636694" y="642428"/>
                  <a:pt x="1621766" y="638696"/>
                </a:cubicBezTo>
                <a:cubicBezTo>
                  <a:pt x="1607542" y="635140"/>
                  <a:pt x="1593011" y="632945"/>
                  <a:pt x="1578634" y="630070"/>
                </a:cubicBezTo>
                <a:cubicBezTo>
                  <a:pt x="1544128" y="632945"/>
                  <a:pt x="1509439" y="634120"/>
                  <a:pt x="1475117" y="638696"/>
                </a:cubicBezTo>
                <a:cubicBezTo>
                  <a:pt x="1455539" y="641306"/>
                  <a:pt x="1431207" y="657515"/>
                  <a:pt x="1414732" y="664576"/>
                </a:cubicBezTo>
                <a:cubicBezTo>
                  <a:pt x="1406374" y="668158"/>
                  <a:pt x="1397479" y="670327"/>
                  <a:pt x="1388852" y="673202"/>
                </a:cubicBezTo>
                <a:cubicBezTo>
                  <a:pt x="1383101" y="681828"/>
                  <a:pt x="1379696" y="692604"/>
                  <a:pt x="1371600" y="699081"/>
                </a:cubicBezTo>
                <a:cubicBezTo>
                  <a:pt x="1312328" y="746499"/>
                  <a:pt x="1381421" y="654413"/>
                  <a:pt x="1319841" y="733587"/>
                </a:cubicBezTo>
                <a:cubicBezTo>
                  <a:pt x="1307111" y="749955"/>
                  <a:pt x="1285335" y="785346"/>
                  <a:pt x="1285335" y="785346"/>
                </a:cubicBezTo>
                <a:cubicBezTo>
                  <a:pt x="1291086" y="799723"/>
                  <a:pt x="1294381" y="815347"/>
                  <a:pt x="1302588" y="828478"/>
                </a:cubicBezTo>
                <a:cubicBezTo>
                  <a:pt x="1315606" y="849307"/>
                  <a:pt x="1351977" y="871317"/>
                  <a:pt x="1371600" y="880236"/>
                </a:cubicBezTo>
                <a:cubicBezTo>
                  <a:pt x="1388156" y="887761"/>
                  <a:pt x="1406473" y="890735"/>
                  <a:pt x="1423358" y="897489"/>
                </a:cubicBezTo>
                <a:cubicBezTo>
                  <a:pt x="1435298" y="902265"/>
                  <a:pt x="1445823" y="910227"/>
                  <a:pt x="1457864" y="914742"/>
                </a:cubicBezTo>
                <a:cubicBezTo>
                  <a:pt x="1484997" y="924917"/>
                  <a:pt x="1539001" y="929864"/>
                  <a:pt x="1561381" y="931995"/>
                </a:cubicBezTo>
                <a:cubicBezTo>
                  <a:pt x="1598704" y="935550"/>
                  <a:pt x="1636143" y="937746"/>
                  <a:pt x="1673524" y="940621"/>
                </a:cubicBezTo>
                <a:cubicBezTo>
                  <a:pt x="1705154" y="937746"/>
                  <a:pt x="1738926" y="943791"/>
                  <a:pt x="1768415" y="931995"/>
                </a:cubicBezTo>
                <a:cubicBezTo>
                  <a:pt x="1806568" y="916734"/>
                  <a:pt x="1800875" y="882816"/>
                  <a:pt x="1811547" y="854357"/>
                </a:cubicBezTo>
                <a:cubicBezTo>
                  <a:pt x="1830062" y="804984"/>
                  <a:pt x="1826716" y="836813"/>
                  <a:pt x="1837426" y="793972"/>
                </a:cubicBezTo>
                <a:cubicBezTo>
                  <a:pt x="1847304" y="754457"/>
                  <a:pt x="1849441" y="723727"/>
                  <a:pt x="1854679" y="681829"/>
                </a:cubicBezTo>
                <a:cubicBezTo>
                  <a:pt x="1851803" y="586938"/>
                  <a:pt x="1851318" y="491945"/>
                  <a:pt x="1846052" y="397157"/>
                </a:cubicBezTo>
                <a:cubicBezTo>
                  <a:pt x="1845548" y="388078"/>
                  <a:pt x="1841492" y="379411"/>
                  <a:pt x="1837426" y="371278"/>
                </a:cubicBezTo>
                <a:cubicBezTo>
                  <a:pt x="1829211" y="354848"/>
                  <a:pt x="1800117" y="308090"/>
                  <a:pt x="1785667" y="293640"/>
                </a:cubicBezTo>
                <a:cubicBezTo>
                  <a:pt x="1772648" y="280621"/>
                  <a:pt x="1756296" y="271366"/>
                  <a:pt x="1742535" y="259134"/>
                </a:cubicBezTo>
                <a:cubicBezTo>
                  <a:pt x="1730378" y="248328"/>
                  <a:pt x="1720447" y="235136"/>
                  <a:pt x="1708030" y="224629"/>
                </a:cubicBezTo>
                <a:cubicBezTo>
                  <a:pt x="1683002" y="203451"/>
                  <a:pt x="1656379" y="184234"/>
                  <a:pt x="1630392" y="164244"/>
                </a:cubicBezTo>
                <a:cubicBezTo>
                  <a:pt x="1618996" y="155478"/>
                  <a:pt x="1606052" y="148530"/>
                  <a:pt x="1595886" y="138364"/>
                </a:cubicBezTo>
                <a:cubicBezTo>
                  <a:pt x="1587260" y="129738"/>
                  <a:pt x="1580001" y="119481"/>
                  <a:pt x="1570007" y="112485"/>
                </a:cubicBezTo>
                <a:cubicBezTo>
                  <a:pt x="1551015" y="99191"/>
                  <a:pt x="1529501" y="89907"/>
                  <a:pt x="1509622" y="77980"/>
                </a:cubicBezTo>
                <a:cubicBezTo>
                  <a:pt x="1500732" y="72646"/>
                  <a:pt x="1492745" y="65871"/>
                  <a:pt x="1483743" y="60727"/>
                </a:cubicBezTo>
                <a:cubicBezTo>
                  <a:pt x="1472578" y="54347"/>
                  <a:pt x="1460402" y="49854"/>
                  <a:pt x="1449237" y="43474"/>
                </a:cubicBezTo>
                <a:cubicBezTo>
                  <a:pt x="1440235" y="38330"/>
                  <a:pt x="1432631" y="30858"/>
                  <a:pt x="1423358" y="26221"/>
                </a:cubicBezTo>
                <a:cubicBezTo>
                  <a:pt x="1415225" y="22155"/>
                  <a:pt x="1405837" y="21177"/>
                  <a:pt x="1397479" y="17595"/>
                </a:cubicBezTo>
                <a:cubicBezTo>
                  <a:pt x="1385659" y="12529"/>
                  <a:pt x="1374475" y="6093"/>
                  <a:pt x="1362973" y="342"/>
                </a:cubicBezTo>
                <a:cubicBezTo>
                  <a:pt x="1279584" y="3217"/>
                  <a:pt x="1195762" y="0"/>
                  <a:pt x="1112807" y="8968"/>
                </a:cubicBezTo>
                <a:cubicBezTo>
                  <a:pt x="1088381" y="11609"/>
                  <a:pt x="1066885" y="26451"/>
                  <a:pt x="1043796" y="34847"/>
                </a:cubicBezTo>
                <a:cubicBezTo>
                  <a:pt x="1016428" y="44799"/>
                  <a:pt x="1003878" y="46180"/>
                  <a:pt x="974784" y="60727"/>
                </a:cubicBezTo>
                <a:cubicBezTo>
                  <a:pt x="948305" y="73967"/>
                  <a:pt x="922360" y="88343"/>
                  <a:pt x="897147" y="103859"/>
                </a:cubicBezTo>
                <a:cubicBezTo>
                  <a:pt x="884902" y="111394"/>
                  <a:pt x="874604" y="121763"/>
                  <a:pt x="862641" y="129738"/>
                </a:cubicBezTo>
                <a:cubicBezTo>
                  <a:pt x="825474" y="154516"/>
                  <a:pt x="817236" y="152844"/>
                  <a:pt x="785003" y="181496"/>
                </a:cubicBezTo>
                <a:cubicBezTo>
                  <a:pt x="769806" y="195004"/>
                  <a:pt x="756248" y="210251"/>
                  <a:pt x="741871" y="224629"/>
                </a:cubicBezTo>
                <a:cubicBezTo>
                  <a:pt x="738996" y="233255"/>
                  <a:pt x="737311" y="242375"/>
                  <a:pt x="733245" y="250508"/>
                </a:cubicBezTo>
                <a:cubicBezTo>
                  <a:pt x="725747" y="265505"/>
                  <a:pt x="716252" y="279422"/>
                  <a:pt x="707366" y="293640"/>
                </a:cubicBezTo>
                <a:cubicBezTo>
                  <a:pt x="701871" y="302432"/>
                  <a:pt x="694750" y="310246"/>
                  <a:pt x="690113" y="319519"/>
                </a:cubicBezTo>
                <a:cubicBezTo>
                  <a:pt x="686046" y="327652"/>
                  <a:pt x="685553" y="337265"/>
                  <a:pt x="681486" y="345398"/>
                </a:cubicBezTo>
                <a:cubicBezTo>
                  <a:pt x="673988" y="360395"/>
                  <a:pt x="664233" y="374153"/>
                  <a:pt x="655607" y="388530"/>
                </a:cubicBezTo>
                <a:cubicBezTo>
                  <a:pt x="658483" y="405783"/>
                  <a:pt x="655556" y="425103"/>
                  <a:pt x="664234" y="440289"/>
                </a:cubicBezTo>
                <a:cubicBezTo>
                  <a:pt x="668745" y="448184"/>
                  <a:pt x="681980" y="444849"/>
                  <a:pt x="690113" y="448915"/>
                </a:cubicBezTo>
                <a:cubicBezTo>
                  <a:pt x="740171" y="473944"/>
                  <a:pt x="690000" y="460734"/>
                  <a:pt x="750498" y="483421"/>
                </a:cubicBezTo>
                <a:cubicBezTo>
                  <a:pt x="761599" y="487584"/>
                  <a:pt x="773501" y="489172"/>
                  <a:pt x="785003" y="492047"/>
                </a:cubicBezTo>
                <a:cubicBezTo>
                  <a:pt x="793630" y="497798"/>
                  <a:pt x="801353" y="505216"/>
                  <a:pt x="810883" y="509300"/>
                </a:cubicBezTo>
                <a:cubicBezTo>
                  <a:pt x="850875" y="526440"/>
                  <a:pt x="877034" y="514411"/>
                  <a:pt x="923026" y="509300"/>
                </a:cubicBezTo>
                <a:cubicBezTo>
                  <a:pt x="928777" y="497798"/>
                  <a:pt x="935503" y="486735"/>
                  <a:pt x="940279" y="474795"/>
                </a:cubicBezTo>
                <a:cubicBezTo>
                  <a:pt x="947033" y="457910"/>
                  <a:pt x="957532" y="423036"/>
                  <a:pt x="957532" y="423036"/>
                </a:cubicBezTo>
                <a:cubicBezTo>
                  <a:pt x="947687" y="255688"/>
                  <a:pt x="976067" y="317131"/>
                  <a:pt x="914400" y="224629"/>
                </a:cubicBezTo>
                <a:cubicBezTo>
                  <a:pt x="896311" y="197495"/>
                  <a:pt x="878551" y="200638"/>
                  <a:pt x="854015" y="190123"/>
                </a:cubicBezTo>
                <a:cubicBezTo>
                  <a:pt x="808000" y="170403"/>
                  <a:pt x="834096" y="175806"/>
                  <a:pt x="793630" y="164244"/>
                </a:cubicBezTo>
                <a:cubicBezTo>
                  <a:pt x="771751" y="157993"/>
                  <a:pt x="753922" y="155853"/>
                  <a:pt x="733245" y="146991"/>
                </a:cubicBezTo>
                <a:cubicBezTo>
                  <a:pt x="653529" y="112828"/>
                  <a:pt x="754632" y="140917"/>
                  <a:pt x="612475" y="112485"/>
                </a:cubicBezTo>
                <a:cubicBezTo>
                  <a:pt x="603559" y="110702"/>
                  <a:pt x="595369" y="106251"/>
                  <a:pt x="586596" y="103859"/>
                </a:cubicBezTo>
                <a:cubicBezTo>
                  <a:pt x="563720" y="97620"/>
                  <a:pt x="540588" y="92357"/>
                  <a:pt x="517584" y="86606"/>
                </a:cubicBezTo>
                <a:cubicBezTo>
                  <a:pt x="508763" y="84401"/>
                  <a:pt x="500742" y="78984"/>
                  <a:pt x="491705" y="77980"/>
                </a:cubicBezTo>
                <a:cubicBezTo>
                  <a:pt x="422878" y="70333"/>
                  <a:pt x="353498" y="68375"/>
                  <a:pt x="284671" y="60727"/>
                </a:cubicBezTo>
                <a:cubicBezTo>
                  <a:pt x="258792" y="57851"/>
                  <a:pt x="233060" y="52889"/>
                  <a:pt x="207034" y="52100"/>
                </a:cubicBezTo>
                <a:cubicBezTo>
                  <a:pt x="138054" y="50010"/>
                  <a:pt x="69011" y="52100"/>
                  <a:pt x="0" y="52100"/>
                </a:cubicBezTo>
              </a:path>
            </a:pathLst>
          </a:custGeom>
          <a:ln w="635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関数適用</a:t>
            </a:r>
            <a:r>
              <a:rPr lang="ja-JP" altLang="en-US" dirty="0" smtClean="0"/>
              <a:t>式の評価</a:t>
            </a:r>
            <a:endParaRPr lang="ja-JP" altLang="en-GB" dirty="0" smtClean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01080" cy="4525963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関数適用式「</a:t>
            </a:r>
            <a:r>
              <a:rPr lang="en-GB" altLang="ja-JP" i="1" dirty="0" smtClean="0"/>
              <a:t>e</a:t>
            </a:r>
            <a:r>
              <a:rPr lang="en-GB" altLang="ja-JP" baseline="-25000" dirty="0" smtClean="0"/>
              <a:t>1</a:t>
            </a:r>
            <a:r>
              <a:rPr lang="en-GB" altLang="ja-JP" dirty="0" smtClean="0"/>
              <a:t> </a:t>
            </a:r>
            <a:r>
              <a:rPr lang="en-GB" altLang="ja-JP" i="1" dirty="0" smtClean="0"/>
              <a:t>e</a:t>
            </a:r>
            <a:r>
              <a:rPr lang="en-GB" altLang="ja-JP" baseline="-25000" dirty="0" smtClean="0"/>
              <a:t>2</a:t>
            </a:r>
            <a:r>
              <a:rPr lang="ja-JP" altLang="en-US" dirty="0" smtClean="0"/>
              <a:t>」は次のように評価される</a:t>
            </a:r>
            <a:endParaRPr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altLang="ja-JP" dirty="0" smtClean="0"/>
              <a:t> </a:t>
            </a:r>
            <a:r>
              <a:rPr lang="en-GB" altLang="ja-JP" i="1" dirty="0" smtClean="0"/>
              <a:t>e</a:t>
            </a:r>
            <a:r>
              <a:rPr lang="en-GB" altLang="ja-JP" baseline="-25000" dirty="0" smtClean="0"/>
              <a:t>1</a:t>
            </a:r>
            <a:r>
              <a:rPr lang="en-GB" altLang="ja-JP" dirty="0" smtClean="0"/>
              <a:t> </a:t>
            </a:r>
            <a:r>
              <a:rPr lang="ja-JP" altLang="en-US" dirty="0" smtClean="0"/>
              <a:t>と </a:t>
            </a:r>
            <a:r>
              <a:rPr lang="en-GB" altLang="ja-JP" i="1" dirty="0" smtClean="0"/>
              <a:t>e</a:t>
            </a:r>
            <a:r>
              <a:rPr lang="en-GB" altLang="ja-JP" baseline="-25000" dirty="0" smtClean="0"/>
              <a:t>2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</a:t>
            </a:r>
            <a:r>
              <a:rPr lang="ja-JP" altLang="en-US" dirty="0" smtClean="0"/>
              <a:t>現在の環境で</a:t>
            </a:r>
            <a:r>
              <a:rPr lang="ja-JP" altLang="en-GB" dirty="0" smtClean="0"/>
              <a:t>それぞれ評価する</a:t>
            </a:r>
          </a:p>
          <a:p>
            <a:pPr lvl="2"/>
            <a:r>
              <a:rPr lang="en-GB" altLang="ja-JP" i="1" dirty="0" smtClean="0"/>
              <a:t>e</a:t>
            </a:r>
            <a:r>
              <a:rPr lang="en-GB" altLang="ja-JP" baseline="-25000" dirty="0" smtClean="0"/>
              <a:t>1</a:t>
            </a:r>
            <a:r>
              <a:rPr lang="en-GB" altLang="ja-JP" dirty="0" smtClean="0"/>
              <a:t> </a:t>
            </a:r>
            <a:r>
              <a:rPr lang="ja-JP" altLang="en-GB" dirty="0" smtClean="0"/>
              <a:t>の評価結果がクロージャでなかったらエラー</a:t>
            </a:r>
            <a:endParaRPr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lang="ja-JP" altLang="en-GB" dirty="0" smtClean="0"/>
              <a:t>クロージャに保存された環境</a:t>
            </a:r>
            <a:r>
              <a:rPr lang="ja-JP" altLang="en-US" dirty="0"/>
              <a:t>を取り出し拡張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 marL="1144800" lvl="2" indent="-230400"/>
            <a:r>
              <a:rPr lang="ja-JP" altLang="en-US" dirty="0" smtClean="0"/>
              <a:t>引数を表す変数を値 </a:t>
            </a:r>
            <a:r>
              <a:rPr lang="en-US" altLang="ja-JP" dirty="0" smtClean="0"/>
              <a:t>(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の評価結果</a:t>
            </a:r>
            <a:r>
              <a:rPr lang="en-US" altLang="ja-JP" dirty="0" smtClean="0"/>
              <a:t>) </a:t>
            </a:r>
            <a:r>
              <a:rPr lang="ja-JP" altLang="en-US" dirty="0" smtClean="0"/>
              <a:t>に束縛する</a:t>
            </a:r>
            <a:endParaRPr lang="ja-JP" altLang="en-GB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altLang="ja-JP" dirty="0" smtClean="0"/>
              <a:t>2. </a:t>
            </a:r>
            <a:r>
              <a:rPr lang="ja-JP" altLang="en-US" dirty="0" smtClean="0"/>
              <a:t>で</a:t>
            </a:r>
            <a:r>
              <a:rPr lang="ja-JP" altLang="en-GB" dirty="0" smtClean="0"/>
              <a:t>拡張された環境で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GB" dirty="0" smtClean="0"/>
              <a:t>クロージャ</a:t>
            </a:r>
            <a:r>
              <a:rPr lang="ja-JP" altLang="en-US" dirty="0" smtClean="0"/>
              <a:t>に保存された</a:t>
            </a:r>
            <a:r>
              <a:rPr lang="ja-JP" altLang="en-GB" dirty="0" smtClean="0"/>
              <a:t>関数本体を評価する</a:t>
            </a:r>
            <a:endParaRPr lang="en-US" altLang="ja-JP" dirty="0"/>
          </a:p>
          <a:p>
            <a:pPr marL="1144800" lvl="2" indent="-230400"/>
            <a:r>
              <a:rPr lang="ja-JP" altLang="en-US" dirty="0" smtClean="0"/>
              <a:t>即ち、関数</a:t>
            </a:r>
            <a:r>
              <a:rPr lang="ja-JP" altLang="en-US" dirty="0"/>
              <a:t>本体</a:t>
            </a:r>
            <a:r>
              <a:rPr lang="ja-JP" altLang="en-US" dirty="0" smtClean="0"/>
              <a:t>を評価するときの環境は、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「クロージャに保存されていた環境」</a:t>
            </a:r>
            <a:r>
              <a:rPr lang="en-US" altLang="ja-JP" dirty="0" smtClean="0"/>
              <a:t>+</a:t>
            </a:r>
            <a:r>
              <a:rPr lang="ja-JP" altLang="en-US" dirty="0" smtClean="0"/>
              <a:t>「引数の束縛」</a:t>
            </a:r>
            <a:endParaRPr lang="ja-JP" altLang="en-GB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関数適用式の評価の例 </a:t>
            </a:r>
            <a:r>
              <a:rPr kumimoji="1" lang="en-US" altLang="ja-JP" dirty="0" smtClean="0"/>
              <a:t>(1/2)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 fontScale="92500" lnSpcReduction="20000"/>
          </a:bodyPr>
          <a:lstStyle/>
          <a:p>
            <a:r>
              <a:rPr kumimoji="1" lang="ja-JP" altLang="en-US" dirty="0" smtClean="0"/>
              <a:t>以下の式を評価することを考える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                                </a:t>
            </a:r>
            <a:r>
              <a:rPr lang="en-GB" altLang="ja-JP" sz="3300" b="1" dirty="0" smtClean="0">
                <a:latin typeface="Consolas" pitchFamily="49" charset="0"/>
              </a:rPr>
              <a:t>f (3 + 4)</a:t>
            </a:r>
            <a:endParaRPr kumimoji="1" lang="en-US" altLang="ja-JP" sz="3300" dirty="0" smtClean="0"/>
          </a:p>
          <a:p>
            <a:pPr lvl="1"/>
            <a:r>
              <a:rPr kumimoji="1" lang="ja-JP" altLang="en-US" dirty="0" smtClean="0"/>
              <a:t>ただし変数 </a:t>
            </a:r>
            <a:r>
              <a:rPr kumimoji="1" lang="en-US" altLang="ja-JP" dirty="0" smtClean="0">
                <a:latin typeface="Consolas" pitchFamily="49" charset="0"/>
              </a:rPr>
              <a:t>f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は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以下のクロージャに束縛されているとする</a:t>
            </a:r>
            <a:endParaRPr kumimoji="1" lang="en-US" altLang="ja-JP" dirty="0" smtClean="0"/>
          </a:p>
          <a:p>
            <a:pPr lvl="1">
              <a:buNone/>
            </a:pPr>
            <a:endParaRPr kumimoji="1" lang="en-US" altLang="ja-JP" dirty="0" smtClean="0"/>
          </a:p>
          <a:p>
            <a:endParaRPr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まず変数 </a:t>
            </a:r>
            <a:r>
              <a:rPr lang="en-US" altLang="ja-JP" dirty="0" smtClean="0">
                <a:latin typeface="Consolas" pitchFamily="49" charset="0"/>
              </a:rPr>
              <a:t>f</a:t>
            </a:r>
            <a:r>
              <a:rPr lang="en-US" altLang="ja-JP" dirty="0" smtClean="0"/>
              <a:t> </a:t>
            </a:r>
            <a:r>
              <a:rPr lang="ja-JP" altLang="en-US" dirty="0" err="1" smtClean="0"/>
              <a:t>を評</a:t>
            </a:r>
            <a:r>
              <a:rPr lang="ja-JP" altLang="en-US" dirty="0" smtClean="0"/>
              <a:t>価する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クロージャが得られる</a:t>
            </a:r>
            <a:endParaRPr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式 </a:t>
            </a:r>
            <a:r>
              <a:rPr lang="en-US" altLang="ja-JP" dirty="0" smtClean="0">
                <a:latin typeface="Consolas" pitchFamily="49" charset="0"/>
              </a:rPr>
              <a:t>(3 + 4)</a:t>
            </a:r>
            <a:r>
              <a:rPr lang="en-US" altLang="ja-JP" dirty="0" smtClean="0"/>
              <a:t> </a:t>
            </a:r>
            <a:r>
              <a:rPr lang="ja-JP" altLang="en-US" dirty="0" err="1" smtClean="0"/>
              <a:t>を評</a:t>
            </a:r>
            <a:r>
              <a:rPr lang="ja-JP" altLang="en-US" dirty="0" smtClean="0"/>
              <a:t>価する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整数値 </a:t>
            </a:r>
            <a:r>
              <a:rPr lang="en-US" altLang="ja-JP" dirty="0" smtClean="0"/>
              <a:t>7 </a:t>
            </a:r>
            <a:r>
              <a:rPr lang="ja-JP" altLang="en-US" dirty="0" smtClean="0"/>
              <a:t>が得られる</a:t>
            </a:r>
            <a:endParaRPr kumimoji="1" lang="en-US" altLang="ja-JP" dirty="0" smtClean="0"/>
          </a:p>
        </p:txBody>
      </p:sp>
      <p:sp>
        <p:nvSpPr>
          <p:cNvPr id="6" name="正方形/長方形 5"/>
          <p:cNvSpPr/>
          <p:nvPr/>
        </p:nvSpPr>
        <p:spPr>
          <a:xfrm>
            <a:off x="2964280" y="3143248"/>
            <a:ext cx="35365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ja-JP" sz="2800" b="1" dirty="0" smtClean="0">
                <a:latin typeface="Consolas" pitchFamily="49" charset="0"/>
              </a:rPr>
              <a:t>(y, x + y,      )</a:t>
            </a:r>
            <a:endParaRPr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035982" y="3143248"/>
            <a:ext cx="1170513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Consolas" pitchFamily="49" charset="0"/>
              </a:rPr>
              <a:t>x = 5</a:t>
            </a:r>
            <a:endParaRPr kumimoji="1" lang="ja-JP" altLang="en-US" sz="2800" b="1" dirty="0">
              <a:latin typeface="Consolas" pitchFamily="49" charset="0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6643702" y="5500702"/>
            <a:ext cx="2071702" cy="71438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次ページに続く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言語処理系の作成</a:t>
            </a: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回～第 </a:t>
            </a:r>
            <a:r>
              <a:rPr lang="en-US" altLang="ja-JP" dirty="0" smtClean="0"/>
              <a:t>7 </a:t>
            </a:r>
            <a:r>
              <a:rPr lang="ja-JP" altLang="en-US" dirty="0" smtClean="0"/>
              <a:t>回の予定</a:t>
            </a:r>
            <a:endParaRPr lang="ja-JP" altLang="en-GB" dirty="0" smtClean="0"/>
          </a:p>
          <a:p>
            <a:pPr lvl="1"/>
            <a:r>
              <a:rPr lang="ja-JP" altLang="en-GB" dirty="0" smtClean="0"/>
              <a:t>第 </a:t>
            </a:r>
            <a:r>
              <a:rPr lang="en-GB" altLang="ja-JP" dirty="0" smtClean="0"/>
              <a:t>4 </a:t>
            </a:r>
            <a:r>
              <a:rPr lang="ja-JP" altLang="en-GB" dirty="0" smtClean="0"/>
              <a:t>回</a:t>
            </a:r>
            <a:r>
              <a:rPr lang="en-GB" altLang="ja-JP" dirty="0" smtClean="0"/>
              <a:t>: </a:t>
            </a:r>
            <a:r>
              <a:rPr lang="ja-JP" altLang="en-GB" dirty="0" smtClean="0"/>
              <a:t>基本的なインタプリタの作成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字句解析・構文解析・簡単な言語の処理系の作成</a:t>
            </a:r>
            <a:endParaRPr lang="ja-JP" altLang="en-GB" dirty="0" smtClean="0"/>
          </a:p>
          <a:p>
            <a:pPr lvl="1"/>
            <a:r>
              <a:rPr lang="ja-JP" altLang="en-US" dirty="0" smtClean="0">
                <a:solidFill>
                  <a:srgbClr val="FF0000"/>
                </a:solidFill>
              </a:rPr>
              <a:t>第 </a:t>
            </a:r>
            <a:r>
              <a:rPr lang="en-US" altLang="ja-JP" dirty="0" smtClean="0">
                <a:solidFill>
                  <a:srgbClr val="FF0000"/>
                </a:solidFill>
              </a:rPr>
              <a:t>5</a:t>
            </a:r>
            <a:r>
              <a:rPr lang="ja-JP" altLang="en-US" dirty="0" smtClean="0">
                <a:solidFill>
                  <a:srgbClr val="FF0000"/>
                </a:solidFill>
              </a:rPr>
              <a:t> 回</a:t>
            </a:r>
            <a:r>
              <a:rPr lang="en-US" altLang="ja-JP" dirty="0" smtClean="0">
                <a:solidFill>
                  <a:srgbClr val="FF0000"/>
                </a:solidFill>
              </a:rPr>
              <a:t>:</a:t>
            </a:r>
            <a:r>
              <a:rPr lang="ja-JP" altLang="en-US" dirty="0" smtClean="0">
                <a:solidFill>
                  <a:srgbClr val="FF0000"/>
                </a:solidFill>
              </a:rPr>
              <a:t> 関数型言語への拡張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lvl="2"/>
            <a:r>
              <a:rPr lang="ja-JP" altLang="en-US" dirty="0" smtClean="0">
                <a:solidFill>
                  <a:srgbClr val="FF0000"/>
                </a:solidFill>
              </a:rPr>
              <a:t>関数を作成し呼び出せるように</a:t>
            </a:r>
            <a:endParaRPr lang="ja-JP" altLang="en-GB" dirty="0" smtClean="0">
              <a:solidFill>
                <a:srgbClr val="FF0000"/>
              </a:solidFill>
            </a:endParaRPr>
          </a:p>
          <a:p>
            <a:pPr lvl="1"/>
            <a:r>
              <a:rPr lang="ja-JP" altLang="en-GB" dirty="0" smtClean="0"/>
              <a:t>第 </a:t>
            </a:r>
            <a:r>
              <a:rPr lang="en-GB" altLang="ja-JP" dirty="0" smtClean="0"/>
              <a:t>6 </a:t>
            </a:r>
            <a:r>
              <a:rPr lang="ja-JP" altLang="en-GB" dirty="0" smtClean="0"/>
              <a:t>回</a:t>
            </a:r>
            <a:r>
              <a:rPr lang="en-GB" altLang="ja-JP" dirty="0" smtClean="0"/>
              <a:t>: </a:t>
            </a:r>
            <a:r>
              <a:rPr lang="ja-JP" altLang="en-GB" dirty="0" smtClean="0"/>
              <a:t>言語処理系と型システム</a:t>
            </a:r>
          </a:p>
          <a:p>
            <a:pPr lvl="2"/>
            <a:r>
              <a:rPr lang="en-GB" altLang="ja-JP" dirty="0" smtClean="0"/>
              <a:t>ML </a:t>
            </a:r>
            <a:r>
              <a:rPr lang="ja-JP" altLang="en-GB" dirty="0" smtClean="0"/>
              <a:t>風の型推論の実装</a:t>
            </a:r>
            <a:endParaRPr lang="en-GB" altLang="ja-JP" dirty="0" smtClean="0"/>
          </a:p>
          <a:p>
            <a:pPr lvl="1"/>
            <a:r>
              <a:rPr lang="ja-JP" altLang="en-GB" dirty="0" smtClean="0"/>
              <a:t>第 </a:t>
            </a:r>
            <a:r>
              <a:rPr lang="en-GB" altLang="ja-JP" dirty="0" smtClean="0"/>
              <a:t>7 </a:t>
            </a:r>
            <a:r>
              <a:rPr lang="ja-JP" altLang="en-GB" dirty="0" smtClean="0"/>
              <a:t>回</a:t>
            </a:r>
            <a:r>
              <a:rPr lang="en-GB" altLang="ja-JP" dirty="0" smtClean="0"/>
              <a:t>: </a:t>
            </a:r>
            <a:r>
              <a:rPr lang="ja-JP" altLang="en-GB" dirty="0" smtClean="0"/>
              <a:t>インタプリタの様々な拡張</a:t>
            </a:r>
          </a:p>
          <a:p>
            <a:pPr lvl="2"/>
            <a:r>
              <a:rPr lang="ja-JP" altLang="en-GB" dirty="0" smtClean="0"/>
              <a:t>式の評価順序に関する考察</a:t>
            </a:r>
          </a:p>
        </p:txBody>
      </p:sp>
      <p:sp>
        <p:nvSpPr>
          <p:cNvPr id="5" name="左矢印 4"/>
          <p:cNvSpPr/>
          <p:nvPr/>
        </p:nvSpPr>
        <p:spPr>
          <a:xfrm>
            <a:off x="6286512" y="3143248"/>
            <a:ext cx="1500198" cy="857256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今ここ</a:t>
            </a:r>
            <a:endParaRPr kumimoji="1" lang="ja-JP" altLang="en-US" sz="24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関数適用式の評価の例 </a:t>
            </a:r>
            <a:r>
              <a:rPr kumimoji="1" lang="en-US" altLang="ja-JP" dirty="0" smtClean="0"/>
              <a:t>(2/2)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 fontScale="92500" lnSpcReduction="20000"/>
          </a:bodyPr>
          <a:lstStyle/>
          <a:p>
            <a:r>
              <a:rPr kumimoji="1" lang="ja-JP" altLang="en-US" dirty="0" smtClean="0"/>
              <a:t>以下の式を評価することを考える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                                </a:t>
            </a:r>
            <a:r>
              <a:rPr lang="en-GB" altLang="ja-JP" sz="3300" b="1" dirty="0" smtClean="0">
                <a:latin typeface="Consolas" pitchFamily="49" charset="0"/>
              </a:rPr>
              <a:t>f (3 + 4)</a:t>
            </a:r>
            <a:endParaRPr kumimoji="1" lang="en-US" altLang="ja-JP" sz="3300" dirty="0" smtClean="0"/>
          </a:p>
          <a:p>
            <a:pPr lvl="1"/>
            <a:r>
              <a:rPr kumimoji="1" lang="ja-JP" altLang="en-US" dirty="0" smtClean="0"/>
              <a:t>ただし変数 </a:t>
            </a:r>
            <a:r>
              <a:rPr kumimoji="1" lang="en-US" altLang="ja-JP" dirty="0" smtClean="0">
                <a:latin typeface="Consolas" pitchFamily="49" charset="0"/>
              </a:rPr>
              <a:t>f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は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以下のクロージャ</a:t>
            </a:r>
            <a:r>
              <a:rPr lang="ja-JP" altLang="en-US" dirty="0" smtClean="0"/>
              <a:t>に</a:t>
            </a:r>
            <a:r>
              <a:rPr kumimoji="1" lang="ja-JP" altLang="en-US" dirty="0" smtClean="0"/>
              <a:t>束縛されているとする</a:t>
            </a:r>
            <a:endParaRPr kumimoji="1" lang="en-US" altLang="ja-JP" dirty="0" smtClean="0"/>
          </a:p>
          <a:p>
            <a:pPr lvl="1">
              <a:buNone/>
            </a:pPr>
            <a:endParaRPr kumimoji="1" lang="en-US" altLang="ja-JP" dirty="0" smtClean="0"/>
          </a:p>
          <a:p>
            <a:endParaRPr lang="en-US" altLang="ja-JP" dirty="0" smtClean="0"/>
          </a:p>
          <a:p>
            <a:pPr marL="514350" indent="-514350">
              <a:buFont typeface="+mj-lt"/>
              <a:buAutoNum type="arabicPeriod" startAt="3"/>
            </a:pPr>
            <a:r>
              <a:rPr lang="en-US" altLang="ja-JP" dirty="0" smtClean="0"/>
              <a:t>1. </a:t>
            </a:r>
            <a:r>
              <a:rPr lang="ja-JP" altLang="en-US" dirty="0" smtClean="0"/>
              <a:t>で得られたクロージャに保存された環境を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取り出し拡張する</a:t>
            </a:r>
            <a:endParaRPr lang="en-US" altLang="ja-JP" dirty="0" smtClean="0"/>
          </a:p>
          <a:p>
            <a:pPr marL="741600" lvl="1" indent="-284400"/>
            <a:r>
              <a:rPr lang="ja-JP" altLang="en-US" dirty="0" smtClean="0"/>
              <a:t>変数 </a:t>
            </a:r>
            <a:r>
              <a:rPr lang="en-US" altLang="ja-JP" dirty="0" smtClean="0">
                <a:latin typeface="Consolas"/>
                <a:cs typeface="Consolas"/>
              </a:rPr>
              <a:t>y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</a:t>
            </a:r>
            <a:r>
              <a:rPr lang="en-US" altLang="ja-JP" dirty="0" smtClean="0"/>
              <a:t> 2. </a:t>
            </a:r>
            <a:r>
              <a:rPr lang="ja-JP" altLang="en-US" dirty="0" smtClean="0"/>
              <a:t>で得られた値 </a:t>
            </a:r>
            <a:r>
              <a:rPr lang="en-US" altLang="ja-JP" dirty="0" smtClean="0"/>
              <a:t>7 </a:t>
            </a:r>
            <a:r>
              <a:rPr lang="ja-JP" altLang="en-US" dirty="0" smtClean="0"/>
              <a:t>に束縛する</a:t>
            </a:r>
            <a:endParaRPr lang="en-US" altLang="ja-JP" dirty="0" smtClean="0"/>
          </a:p>
          <a:p>
            <a:pPr marL="514350" indent="-514350">
              <a:buFont typeface="+mj-lt"/>
              <a:buAutoNum type="arabicPeriod" startAt="3"/>
            </a:pPr>
            <a:r>
              <a:rPr lang="ja-JP" altLang="en-US" dirty="0" smtClean="0"/>
              <a:t>拡張された環境でクロージャ内の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関数本体 </a:t>
            </a:r>
            <a:r>
              <a:rPr lang="en-US" altLang="ja-JP" dirty="0" smtClean="0">
                <a:latin typeface="Consolas" pitchFamily="49" charset="0"/>
              </a:rPr>
              <a:t>x + y</a:t>
            </a:r>
            <a:r>
              <a:rPr lang="en-US" altLang="ja-JP" dirty="0" smtClean="0"/>
              <a:t> </a:t>
            </a:r>
            <a:r>
              <a:rPr lang="ja-JP" altLang="en-US" dirty="0" err="1" smtClean="0"/>
              <a:t>を評</a:t>
            </a:r>
            <a:r>
              <a:rPr lang="ja-JP" altLang="en-US" dirty="0" smtClean="0"/>
              <a:t>価する</a:t>
            </a:r>
            <a:endParaRPr lang="en-US" altLang="ja-JP" dirty="0" smtClean="0"/>
          </a:p>
        </p:txBody>
      </p:sp>
      <p:sp>
        <p:nvSpPr>
          <p:cNvPr id="6" name="正方形/長方形 5"/>
          <p:cNvSpPr/>
          <p:nvPr/>
        </p:nvSpPr>
        <p:spPr>
          <a:xfrm>
            <a:off x="2964280" y="3143248"/>
            <a:ext cx="35365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ja-JP" sz="2800" b="1" dirty="0" smtClean="0">
                <a:latin typeface="Consolas" pitchFamily="49" charset="0"/>
              </a:rPr>
              <a:t>(y, x + y,      )</a:t>
            </a:r>
            <a:endParaRPr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035982" y="3143248"/>
            <a:ext cx="1170513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Consolas" pitchFamily="49" charset="0"/>
              </a:rPr>
              <a:t>x = 5</a:t>
            </a:r>
            <a:endParaRPr kumimoji="1" lang="ja-JP" altLang="en-US" sz="2800" b="1" dirty="0">
              <a:latin typeface="Consolas" pitchFamily="49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311386" y="5260975"/>
            <a:ext cx="1170513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Consolas" pitchFamily="49" charset="0"/>
              </a:rPr>
              <a:t>y = 7</a:t>
            </a:r>
          </a:p>
          <a:p>
            <a:r>
              <a:rPr lang="en-US" altLang="ja-JP" sz="2800" b="1" dirty="0" smtClean="0">
                <a:latin typeface="Consolas" pitchFamily="49" charset="0"/>
              </a:rPr>
              <a:t>x = 5</a:t>
            </a:r>
            <a:endParaRPr kumimoji="1" lang="ja-JP" altLang="en-US" sz="2800" b="1" dirty="0">
              <a:latin typeface="Consolas" pitchFamily="49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234397" y="4643446"/>
            <a:ext cx="1266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拡張された</a:t>
            </a:r>
            <a:endParaRPr kumimoji="1" lang="en-US" altLang="ja-JP" dirty="0" smtClean="0"/>
          </a:p>
          <a:p>
            <a:r>
              <a:rPr kumimoji="1" lang="ja-JP" altLang="en-US" dirty="0" smtClean="0"/>
              <a:t>環境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再帰関数を扱う上での問題 </a:t>
            </a:r>
            <a:r>
              <a:rPr kumimoji="1" lang="en-US" altLang="ja-JP" dirty="0" smtClean="0"/>
              <a:t>(1/3)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472518" cy="1471609"/>
          </a:xfrm>
        </p:spPr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これまで説明した方法だけでは上手くいかない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例えば以下の式を評価することを考えてみる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en-US" altLang="ja-JP" sz="2400" b="1" dirty="0" smtClean="0">
                <a:latin typeface="Consolas" pitchFamily="49" charset="0"/>
              </a:rPr>
              <a:t>  let rec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loop</a:t>
            </a:r>
            <a:r>
              <a:rPr kumimoji="1" lang="en-US" altLang="ja-JP" sz="2400" b="1" dirty="0" smtClean="0">
                <a:latin typeface="Consolas" pitchFamily="49" charset="0"/>
              </a:rPr>
              <a:t> x =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loop</a:t>
            </a:r>
            <a:r>
              <a:rPr kumimoji="1" lang="en-US" altLang="ja-JP" sz="2400" b="1" dirty="0" smtClean="0">
                <a:latin typeface="Consolas" pitchFamily="49" charset="0"/>
              </a:rPr>
              <a:t> x in loop 0</a:t>
            </a:r>
            <a:endParaRPr kumimoji="1" lang="en-US" altLang="ja-JP" b="1" dirty="0" smtClean="0">
              <a:latin typeface="Consolas" pitchFamily="49" charset="0"/>
            </a:endParaRPr>
          </a:p>
          <a:p>
            <a:endParaRPr kumimoji="1" lang="ja-JP" altLang="en-US" dirty="0"/>
          </a:p>
        </p:txBody>
      </p:sp>
      <p:sp>
        <p:nvSpPr>
          <p:cNvPr id="11" name="フリーフォーム 10"/>
          <p:cNvSpPr/>
          <p:nvPr/>
        </p:nvSpPr>
        <p:spPr>
          <a:xfrm>
            <a:off x="3000365" y="3143249"/>
            <a:ext cx="1355611" cy="429768"/>
          </a:xfrm>
          <a:custGeom>
            <a:avLst/>
            <a:gdLst>
              <a:gd name="connsiteX0" fmla="*/ 2689412 w 2689412"/>
              <a:gd name="connsiteY0" fmla="*/ 0 h 598394"/>
              <a:gd name="connsiteX1" fmla="*/ 1344706 w 2689412"/>
              <a:gd name="connsiteY1" fmla="*/ 591670 h 598394"/>
              <a:gd name="connsiteX2" fmla="*/ 0 w 2689412"/>
              <a:gd name="connsiteY2" fmla="*/ 40341 h 59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2" h="598394">
                <a:moveTo>
                  <a:pt x="2689412" y="0"/>
                </a:moveTo>
                <a:cubicBezTo>
                  <a:pt x="2241176" y="292473"/>
                  <a:pt x="1792941" y="584947"/>
                  <a:pt x="1344706" y="591670"/>
                </a:cubicBezTo>
                <a:cubicBezTo>
                  <a:pt x="896471" y="598394"/>
                  <a:pt x="448235" y="319367"/>
                  <a:pt x="0" y="40341"/>
                </a:cubicBezTo>
              </a:path>
            </a:pathLst>
          </a:cu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3131840" y="3717032"/>
            <a:ext cx="4357718" cy="6429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関数の中から関数自身を参照している</a:t>
            </a:r>
            <a:endParaRPr kumimoji="1" lang="ja-JP" altLang="en-US" sz="2000" dirty="0"/>
          </a:p>
        </p:txBody>
      </p:sp>
      <p:sp>
        <p:nvSpPr>
          <p:cNvPr id="6" name="右矢印 5"/>
          <p:cNvSpPr/>
          <p:nvPr/>
        </p:nvSpPr>
        <p:spPr>
          <a:xfrm>
            <a:off x="6643702" y="5500702"/>
            <a:ext cx="2071702" cy="71438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次ページに続く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再帰関数を扱う上での問題 </a:t>
            </a:r>
            <a:r>
              <a:rPr kumimoji="1" lang="en-US" altLang="ja-JP" dirty="0" smtClean="0"/>
              <a:t>(2/3)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472518" cy="3186121"/>
          </a:xfrm>
        </p:spPr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これまで説明した方法だけでは上手くいかない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例えば以下の式を評価することを考えてみる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en-US" altLang="ja-JP" sz="2400" b="1" dirty="0" smtClean="0">
                <a:latin typeface="Consolas" pitchFamily="49" charset="0"/>
              </a:rPr>
              <a:t> 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let rec</a:t>
            </a:r>
            <a:r>
              <a:rPr kumimoji="1" lang="en-US" altLang="ja-JP" sz="2400" b="1" dirty="0" smtClean="0">
                <a:latin typeface="Consolas" pitchFamily="49" charset="0"/>
              </a:rPr>
              <a:t> loop x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=</a:t>
            </a:r>
            <a:r>
              <a:rPr kumimoji="1" lang="en-US" altLang="ja-JP" sz="2400" b="1" dirty="0" smtClean="0">
                <a:latin typeface="Consolas" pitchFamily="49" charset="0"/>
              </a:rPr>
              <a:t> loop x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in</a:t>
            </a:r>
            <a:r>
              <a:rPr kumimoji="1" lang="en-US" altLang="ja-JP" sz="2400" b="1" dirty="0" smtClean="0">
                <a:latin typeface="Consolas" pitchFamily="49" charset="0"/>
              </a:rPr>
              <a:t> loop 0</a:t>
            </a:r>
            <a:endParaRPr kumimoji="1" lang="en-US" altLang="ja-JP" b="1" dirty="0" smtClean="0">
              <a:latin typeface="Consolas" pitchFamily="49" charset="0"/>
            </a:endParaRPr>
          </a:p>
          <a:p>
            <a:endParaRPr kumimoji="1" lang="en-US" altLang="ja-JP" dirty="0" smtClean="0"/>
          </a:p>
          <a:p>
            <a:r>
              <a:rPr lang="ja-JP" altLang="en-US" dirty="0" smtClean="0"/>
              <a:t>まず環境が拡張される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変数 </a:t>
            </a:r>
            <a:r>
              <a:rPr lang="en-US" altLang="ja-JP" dirty="0" smtClean="0">
                <a:latin typeface="Consolas" pitchFamily="49" charset="0"/>
              </a:rPr>
              <a:t>loop</a:t>
            </a:r>
            <a:r>
              <a:rPr lang="en-US" altLang="ja-JP" dirty="0" smtClean="0">
                <a:latin typeface="Calibri"/>
                <a:cs typeface="Calibri"/>
              </a:rPr>
              <a:t> </a:t>
            </a:r>
            <a:r>
              <a:rPr lang="ja-JP" altLang="en-US" dirty="0" smtClean="0">
                <a:latin typeface="Consolas" pitchFamily="49" charset="0"/>
              </a:rPr>
              <a:t>が</a:t>
            </a:r>
            <a:r>
              <a:rPr lang="ja-JP" altLang="en-US" dirty="0" smtClean="0"/>
              <a:t>クロージャに束縛される</a:t>
            </a:r>
            <a:endParaRPr lang="en-US" altLang="ja-JP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43174" y="5191796"/>
            <a:ext cx="4128053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Consolas" pitchFamily="49" charset="0"/>
              </a:rPr>
              <a:t>loop = (x, loop x, )</a:t>
            </a:r>
            <a:endParaRPr kumimoji="1" lang="ja-JP" altLang="en-US" sz="2800" b="1" dirty="0">
              <a:latin typeface="Consolas" pitchFamily="49" charset="0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286512" y="5263234"/>
            <a:ext cx="142876" cy="357190"/>
          </a:xfrm>
          <a:prstGeom prst="rect">
            <a:avLst/>
          </a:prstGeom>
          <a:ln w="9525" cmpd="sng">
            <a:solidFill>
              <a:srgbClr val="008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876547" y="4786322"/>
            <a:ext cx="1266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拡張された</a:t>
            </a:r>
            <a:endParaRPr kumimoji="1" lang="en-US" altLang="ja-JP" dirty="0" smtClean="0"/>
          </a:p>
          <a:p>
            <a:r>
              <a:rPr kumimoji="1" lang="ja-JP" altLang="en-US" dirty="0" smtClean="0"/>
              <a:t>環境</a:t>
            </a:r>
            <a:endParaRPr kumimoji="1" lang="en-US" altLang="ja-JP" dirty="0" smtClean="0"/>
          </a:p>
        </p:txBody>
      </p:sp>
      <p:sp>
        <p:nvSpPr>
          <p:cNvPr id="14" name="角丸四角形吹き出し 13"/>
          <p:cNvSpPr/>
          <p:nvPr/>
        </p:nvSpPr>
        <p:spPr>
          <a:xfrm>
            <a:off x="7286644" y="5072074"/>
            <a:ext cx="1643074" cy="785818"/>
          </a:xfrm>
          <a:prstGeom prst="wedgeRoundRectCallout">
            <a:avLst>
              <a:gd name="adj1" fmla="val -101161"/>
              <a:gd name="adj2" fmla="val 322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クロージャの中の環境は空</a:t>
            </a:r>
            <a:endParaRPr kumimoji="1" lang="ja-JP" altLang="en-US" dirty="0"/>
          </a:p>
        </p:txBody>
      </p:sp>
      <p:sp>
        <p:nvSpPr>
          <p:cNvPr id="9" name="右矢印 8"/>
          <p:cNvSpPr/>
          <p:nvPr/>
        </p:nvSpPr>
        <p:spPr>
          <a:xfrm>
            <a:off x="6643702" y="5954980"/>
            <a:ext cx="2071702" cy="71438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次ページに続く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再帰関数を扱う上での問題 </a:t>
            </a:r>
            <a:r>
              <a:rPr kumimoji="1" lang="en-US" altLang="ja-JP" dirty="0" smtClean="0"/>
              <a:t>(3/3)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757758"/>
          </a:xfrm>
        </p:spPr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これまで説明した方法だけでは上手くいかない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例えば以下の式を評価することを考えてみる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en-US" altLang="ja-JP" sz="2400" b="1" dirty="0" smtClean="0">
                <a:latin typeface="Consolas" pitchFamily="49" charset="0"/>
              </a:rPr>
              <a:t>  let rec loop x = loop x in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loop 0</a:t>
            </a:r>
            <a:endParaRPr kumimoji="1" lang="en-US" altLang="ja-JP" b="1" dirty="0" smtClean="0">
              <a:solidFill>
                <a:srgbClr val="FF0000"/>
              </a:solidFill>
              <a:latin typeface="Consolas" pitchFamily="49" charset="0"/>
            </a:endParaRPr>
          </a:p>
          <a:p>
            <a:endParaRPr kumimoji="1" lang="en-US" altLang="ja-JP" dirty="0" smtClean="0"/>
          </a:p>
          <a:p>
            <a:r>
              <a:rPr lang="ja-JP" altLang="en-US" dirty="0" smtClean="0"/>
              <a:t>拡張された環境で関数適用式を評価する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まずクロージャから環境を取り出して拡張する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変数 </a:t>
            </a:r>
            <a:r>
              <a:rPr lang="en-US" altLang="ja-JP" dirty="0" smtClean="0">
                <a:latin typeface="Consolas" pitchFamily="49" charset="0"/>
              </a:rPr>
              <a:t>x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を値 </a:t>
            </a:r>
            <a:r>
              <a:rPr lang="en-US" altLang="ja-JP" dirty="0" smtClean="0">
                <a:latin typeface="Consolas" pitchFamily="49" charset="0"/>
              </a:rPr>
              <a:t>0</a:t>
            </a:r>
            <a:r>
              <a:rPr lang="en-US" altLang="ja-JP" dirty="0" smtClean="0"/>
              <a:t> </a:t>
            </a:r>
            <a:r>
              <a:rPr lang="ja-JP" altLang="en-US" dirty="0" smtClean="0"/>
              <a:t>に束縛する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拡張された環境で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関数本体を評価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エラー</a:t>
            </a:r>
            <a:r>
              <a:rPr lang="en-US" altLang="ja-JP" dirty="0" smtClean="0"/>
              <a:t>! (</a:t>
            </a:r>
            <a:r>
              <a:rPr lang="ja-JP" altLang="en-US" dirty="0" smtClean="0"/>
              <a:t>変数 </a:t>
            </a:r>
            <a:r>
              <a:rPr lang="en-US" altLang="ja-JP" dirty="0" smtClean="0">
                <a:latin typeface="Consolas"/>
                <a:cs typeface="Consolas"/>
              </a:rPr>
              <a:t>loop</a:t>
            </a:r>
            <a:r>
              <a:rPr lang="en-US" altLang="ja-JP" dirty="0" smtClean="0"/>
              <a:t> </a:t>
            </a:r>
            <a:r>
              <a:rPr lang="ja-JP" altLang="en-US" dirty="0" smtClean="0"/>
              <a:t>が環境にない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357950" y="5357826"/>
            <a:ext cx="1266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拡張された</a:t>
            </a:r>
            <a:endParaRPr kumimoji="1" lang="en-US" altLang="ja-JP" dirty="0" smtClean="0"/>
          </a:p>
          <a:p>
            <a:r>
              <a:rPr kumimoji="1" lang="ja-JP" altLang="en-US" dirty="0" smtClean="0"/>
              <a:t>環境</a:t>
            </a:r>
            <a:endParaRPr kumimoji="1" lang="en-US" altLang="ja-JP" dirty="0" smtClean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402015" y="5688473"/>
            <a:ext cx="1170513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Consolas" pitchFamily="49" charset="0"/>
              </a:rPr>
              <a:t>x = 0</a:t>
            </a:r>
            <a:endParaRPr kumimoji="1" lang="ja-JP" altLang="en-US" sz="2800" b="1" dirty="0">
              <a:latin typeface="Consolas" pitchFamily="49" charset="0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181850" y="4906044"/>
            <a:ext cx="27478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ja-JP" sz="2800" b="1" dirty="0" smtClean="0">
                <a:latin typeface="Consolas" pitchFamily="49" charset="0"/>
              </a:rPr>
              <a:t>(x, loop x, )</a:t>
            </a:r>
            <a:endParaRPr lang="ja-JP" altLang="en-US" sz="2800" dirty="0"/>
          </a:p>
        </p:txBody>
      </p:sp>
      <p:sp>
        <p:nvSpPr>
          <p:cNvPr id="15" name="正方形/長方形 14"/>
          <p:cNvSpPr/>
          <p:nvPr/>
        </p:nvSpPr>
        <p:spPr>
          <a:xfrm>
            <a:off x="8396428" y="4917056"/>
            <a:ext cx="214314" cy="5000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572132" y="4559866"/>
            <a:ext cx="3640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クロージャ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変数 </a:t>
            </a:r>
            <a:r>
              <a:rPr kumimoji="1" lang="en-US" altLang="ja-JP" dirty="0" smtClean="0">
                <a:latin typeface="Consolas"/>
                <a:cs typeface="Consolas"/>
              </a:rPr>
              <a:t>loop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の評価結果</a:t>
            </a:r>
            <a:r>
              <a:rPr kumimoji="1" lang="en-US" altLang="ja-JP" dirty="0" smtClean="0"/>
              <a:t>)</a:t>
            </a:r>
          </a:p>
        </p:txBody>
      </p:sp>
      <p:sp>
        <p:nvSpPr>
          <p:cNvPr id="17" name="フリーフォーム 16"/>
          <p:cNvSpPr/>
          <p:nvPr/>
        </p:nvSpPr>
        <p:spPr>
          <a:xfrm>
            <a:off x="8578041" y="5196254"/>
            <a:ext cx="546996" cy="905608"/>
          </a:xfrm>
          <a:custGeom>
            <a:avLst/>
            <a:gdLst>
              <a:gd name="connsiteX0" fmla="*/ 38421 w 546996"/>
              <a:gd name="connsiteY0" fmla="*/ 0 h 905608"/>
              <a:gd name="connsiteX1" fmla="*/ 223059 w 546996"/>
              <a:gd name="connsiteY1" fmla="*/ 8792 h 905608"/>
              <a:gd name="connsiteX2" fmla="*/ 267021 w 546996"/>
              <a:gd name="connsiteY2" fmla="*/ 26377 h 905608"/>
              <a:gd name="connsiteX3" fmla="*/ 337359 w 546996"/>
              <a:gd name="connsiteY3" fmla="*/ 70338 h 905608"/>
              <a:gd name="connsiteX4" fmla="*/ 354944 w 546996"/>
              <a:gd name="connsiteY4" fmla="*/ 105508 h 905608"/>
              <a:gd name="connsiteX5" fmla="*/ 363736 w 546996"/>
              <a:gd name="connsiteY5" fmla="*/ 131884 h 905608"/>
              <a:gd name="connsiteX6" fmla="*/ 398905 w 546996"/>
              <a:gd name="connsiteY6" fmla="*/ 211015 h 905608"/>
              <a:gd name="connsiteX7" fmla="*/ 425282 w 546996"/>
              <a:gd name="connsiteY7" fmla="*/ 281354 h 905608"/>
              <a:gd name="connsiteX8" fmla="*/ 442867 w 546996"/>
              <a:gd name="connsiteY8" fmla="*/ 334108 h 905608"/>
              <a:gd name="connsiteX9" fmla="*/ 469244 w 546996"/>
              <a:gd name="connsiteY9" fmla="*/ 404446 h 905608"/>
              <a:gd name="connsiteX10" fmla="*/ 460451 w 546996"/>
              <a:gd name="connsiteY10" fmla="*/ 492369 h 905608"/>
              <a:gd name="connsiteX11" fmla="*/ 442867 w 546996"/>
              <a:gd name="connsiteY11" fmla="*/ 527538 h 905608"/>
              <a:gd name="connsiteX12" fmla="*/ 372528 w 546996"/>
              <a:gd name="connsiteY12" fmla="*/ 597877 h 905608"/>
              <a:gd name="connsiteX13" fmla="*/ 346151 w 546996"/>
              <a:gd name="connsiteY13" fmla="*/ 606669 h 905608"/>
              <a:gd name="connsiteX14" fmla="*/ 310982 w 546996"/>
              <a:gd name="connsiteY14" fmla="*/ 597877 h 905608"/>
              <a:gd name="connsiteX15" fmla="*/ 284605 w 546996"/>
              <a:gd name="connsiteY15" fmla="*/ 545123 h 905608"/>
              <a:gd name="connsiteX16" fmla="*/ 293397 w 546996"/>
              <a:gd name="connsiteY16" fmla="*/ 509954 h 905608"/>
              <a:gd name="connsiteX17" fmla="*/ 346151 w 546996"/>
              <a:gd name="connsiteY17" fmla="*/ 474784 h 905608"/>
              <a:gd name="connsiteX18" fmla="*/ 425282 w 546996"/>
              <a:gd name="connsiteY18" fmla="*/ 483577 h 905608"/>
              <a:gd name="connsiteX19" fmla="*/ 469244 w 546996"/>
              <a:gd name="connsiteY19" fmla="*/ 527538 h 905608"/>
              <a:gd name="connsiteX20" fmla="*/ 495621 w 546996"/>
              <a:gd name="connsiteY20" fmla="*/ 545123 h 905608"/>
              <a:gd name="connsiteX21" fmla="*/ 504413 w 546996"/>
              <a:gd name="connsiteY21" fmla="*/ 571500 h 905608"/>
              <a:gd name="connsiteX22" fmla="*/ 539582 w 546996"/>
              <a:gd name="connsiteY22" fmla="*/ 633046 h 905608"/>
              <a:gd name="connsiteX23" fmla="*/ 530790 w 546996"/>
              <a:gd name="connsiteY23" fmla="*/ 747346 h 905608"/>
              <a:gd name="connsiteX24" fmla="*/ 504413 w 546996"/>
              <a:gd name="connsiteY24" fmla="*/ 817684 h 905608"/>
              <a:gd name="connsiteX25" fmla="*/ 478036 w 546996"/>
              <a:gd name="connsiteY25" fmla="*/ 852854 h 905608"/>
              <a:gd name="connsiteX26" fmla="*/ 381321 w 546996"/>
              <a:gd name="connsiteY26" fmla="*/ 905608 h 905608"/>
              <a:gd name="connsiteX27" fmla="*/ 223059 w 546996"/>
              <a:gd name="connsiteY27" fmla="*/ 888023 h 905608"/>
              <a:gd name="connsiteX28" fmla="*/ 196682 w 546996"/>
              <a:gd name="connsiteY28" fmla="*/ 879231 h 905608"/>
              <a:gd name="connsiteX29" fmla="*/ 143928 w 546996"/>
              <a:gd name="connsiteY29" fmla="*/ 852854 h 905608"/>
              <a:gd name="connsiteX30" fmla="*/ 91174 w 546996"/>
              <a:gd name="connsiteY30" fmla="*/ 826477 h 905608"/>
              <a:gd name="connsiteX31" fmla="*/ 38421 w 546996"/>
              <a:gd name="connsiteY31" fmla="*/ 800100 h 905608"/>
              <a:gd name="connsiteX32" fmla="*/ 3251 w 546996"/>
              <a:gd name="connsiteY32" fmla="*/ 782515 h 90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546996" h="905608">
                <a:moveTo>
                  <a:pt x="38421" y="0"/>
                </a:moveTo>
                <a:cubicBezTo>
                  <a:pt x="99967" y="2931"/>
                  <a:pt x="161849" y="1729"/>
                  <a:pt x="223059" y="8792"/>
                </a:cubicBezTo>
                <a:cubicBezTo>
                  <a:pt x="238738" y="10601"/>
                  <a:pt x="252598" y="19967"/>
                  <a:pt x="267021" y="26377"/>
                </a:cubicBezTo>
                <a:cubicBezTo>
                  <a:pt x="306521" y="43933"/>
                  <a:pt x="301516" y="43456"/>
                  <a:pt x="337359" y="70338"/>
                </a:cubicBezTo>
                <a:cubicBezTo>
                  <a:pt x="343221" y="82061"/>
                  <a:pt x="349781" y="93461"/>
                  <a:pt x="354944" y="105508"/>
                </a:cubicBezTo>
                <a:cubicBezTo>
                  <a:pt x="358595" y="114026"/>
                  <a:pt x="360482" y="123207"/>
                  <a:pt x="363736" y="131884"/>
                </a:cubicBezTo>
                <a:cubicBezTo>
                  <a:pt x="380575" y="176787"/>
                  <a:pt x="378925" y="171054"/>
                  <a:pt x="398905" y="211015"/>
                </a:cubicBezTo>
                <a:cubicBezTo>
                  <a:pt x="419748" y="315234"/>
                  <a:pt x="392351" y="207262"/>
                  <a:pt x="425282" y="281354"/>
                </a:cubicBezTo>
                <a:cubicBezTo>
                  <a:pt x="432810" y="298292"/>
                  <a:pt x="434578" y="317529"/>
                  <a:pt x="442867" y="334108"/>
                </a:cubicBezTo>
                <a:cubicBezTo>
                  <a:pt x="465855" y="380085"/>
                  <a:pt x="457272" y="356562"/>
                  <a:pt x="469244" y="404446"/>
                </a:cubicBezTo>
                <a:cubicBezTo>
                  <a:pt x="466313" y="433754"/>
                  <a:pt x="466622" y="463569"/>
                  <a:pt x="460451" y="492369"/>
                </a:cubicBezTo>
                <a:cubicBezTo>
                  <a:pt x="457705" y="505185"/>
                  <a:pt x="449610" y="516299"/>
                  <a:pt x="442867" y="527538"/>
                </a:cubicBezTo>
                <a:cubicBezTo>
                  <a:pt x="411172" y="580364"/>
                  <a:pt x="419936" y="577559"/>
                  <a:pt x="372528" y="597877"/>
                </a:cubicBezTo>
                <a:cubicBezTo>
                  <a:pt x="364009" y="601528"/>
                  <a:pt x="354943" y="603738"/>
                  <a:pt x="346151" y="606669"/>
                </a:cubicBezTo>
                <a:cubicBezTo>
                  <a:pt x="334428" y="603738"/>
                  <a:pt x="321036" y="604580"/>
                  <a:pt x="310982" y="597877"/>
                </a:cubicBezTo>
                <a:cubicBezTo>
                  <a:pt x="296372" y="588137"/>
                  <a:pt x="289621" y="560170"/>
                  <a:pt x="284605" y="545123"/>
                </a:cubicBezTo>
                <a:cubicBezTo>
                  <a:pt x="287536" y="533400"/>
                  <a:pt x="287402" y="520446"/>
                  <a:pt x="293397" y="509954"/>
                </a:cubicBezTo>
                <a:cubicBezTo>
                  <a:pt x="308893" y="482835"/>
                  <a:pt x="320973" y="483177"/>
                  <a:pt x="346151" y="474784"/>
                </a:cubicBezTo>
                <a:cubicBezTo>
                  <a:pt x="372528" y="477715"/>
                  <a:pt x="399535" y="477140"/>
                  <a:pt x="425282" y="483577"/>
                </a:cubicBezTo>
                <a:cubicBezTo>
                  <a:pt x="456544" y="491392"/>
                  <a:pt x="449705" y="507999"/>
                  <a:pt x="469244" y="527538"/>
                </a:cubicBezTo>
                <a:cubicBezTo>
                  <a:pt x="476716" y="535010"/>
                  <a:pt x="486829" y="539261"/>
                  <a:pt x="495621" y="545123"/>
                </a:cubicBezTo>
                <a:cubicBezTo>
                  <a:pt x="498552" y="553915"/>
                  <a:pt x="499815" y="563453"/>
                  <a:pt x="504413" y="571500"/>
                </a:cubicBezTo>
                <a:cubicBezTo>
                  <a:pt x="546996" y="646021"/>
                  <a:pt x="519423" y="572568"/>
                  <a:pt x="539582" y="633046"/>
                </a:cubicBezTo>
                <a:cubicBezTo>
                  <a:pt x="536651" y="671146"/>
                  <a:pt x="535255" y="709395"/>
                  <a:pt x="530790" y="747346"/>
                </a:cubicBezTo>
                <a:cubicBezTo>
                  <a:pt x="527855" y="772292"/>
                  <a:pt x="517599" y="796586"/>
                  <a:pt x="504413" y="817684"/>
                </a:cubicBezTo>
                <a:cubicBezTo>
                  <a:pt x="496646" y="830111"/>
                  <a:pt x="488989" y="843118"/>
                  <a:pt x="478036" y="852854"/>
                </a:cubicBezTo>
                <a:cubicBezTo>
                  <a:pt x="442100" y="884797"/>
                  <a:pt x="422538" y="889121"/>
                  <a:pt x="381321" y="905608"/>
                </a:cubicBezTo>
                <a:cubicBezTo>
                  <a:pt x="327391" y="901113"/>
                  <a:pt x="275596" y="899697"/>
                  <a:pt x="223059" y="888023"/>
                </a:cubicBezTo>
                <a:cubicBezTo>
                  <a:pt x="214012" y="886013"/>
                  <a:pt x="205474" y="882162"/>
                  <a:pt x="196682" y="879231"/>
                </a:cubicBezTo>
                <a:cubicBezTo>
                  <a:pt x="121089" y="828835"/>
                  <a:pt x="216732" y="889256"/>
                  <a:pt x="143928" y="852854"/>
                </a:cubicBezTo>
                <a:cubicBezTo>
                  <a:pt x="75751" y="818766"/>
                  <a:pt x="157473" y="848576"/>
                  <a:pt x="91174" y="826477"/>
                </a:cubicBezTo>
                <a:cubicBezTo>
                  <a:pt x="15579" y="776080"/>
                  <a:pt x="111224" y="836502"/>
                  <a:pt x="38421" y="800100"/>
                </a:cubicBezTo>
                <a:cubicBezTo>
                  <a:pt x="0" y="780889"/>
                  <a:pt x="25275" y="782515"/>
                  <a:pt x="3251" y="782515"/>
                </a:cubicBezTo>
              </a:path>
            </a:pathLst>
          </a:custGeom>
          <a:ln w="635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爆発 1 13"/>
          <p:cNvSpPr/>
          <p:nvPr/>
        </p:nvSpPr>
        <p:spPr>
          <a:xfrm>
            <a:off x="5724128" y="5949280"/>
            <a:ext cx="2520280" cy="881566"/>
          </a:xfrm>
          <a:prstGeom prst="irregularSeal1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latin typeface="Consolas"/>
                <a:cs typeface="Consolas"/>
              </a:rPr>
              <a:t>loop</a:t>
            </a:r>
            <a:r>
              <a:rPr lang="en-US" altLang="ja-JP" dirty="0"/>
              <a:t> </a:t>
            </a:r>
            <a:r>
              <a:rPr lang="ja-JP" altLang="en-US" dirty="0"/>
              <a:t>が</a:t>
            </a:r>
            <a:r>
              <a:rPr lang="ja-JP" altLang="en-US" dirty="0" smtClean="0"/>
              <a:t>ない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再帰関数</a:t>
            </a:r>
            <a:r>
              <a:rPr lang="ja-JP" altLang="en-US" dirty="0" smtClean="0"/>
              <a:t>を</a:t>
            </a:r>
            <a:r>
              <a:rPr lang="ja-JP" altLang="en-US" dirty="0"/>
              <a:t>実現する</a:t>
            </a:r>
            <a:r>
              <a:rPr lang="ja-JP" altLang="en-US" dirty="0" smtClean="0"/>
              <a:t>には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クロージャ中の環境に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Consolas"/>
                <a:cs typeface="Consolas"/>
              </a:rPr>
              <a:t>loop</a:t>
            </a:r>
            <a:r>
              <a:rPr lang="en-US" altLang="ja-JP" dirty="0" smtClean="0"/>
              <a:t> </a:t>
            </a:r>
            <a:r>
              <a:rPr lang="ja-JP" altLang="en-US" dirty="0" smtClean="0"/>
              <a:t>があれば良い</a:t>
            </a:r>
            <a:endParaRPr lang="en-US" altLang="ja-JP" dirty="0" smtClean="0"/>
          </a:p>
          <a:p>
            <a:r>
              <a:rPr lang="ja-JP" altLang="en-US" dirty="0" smtClean="0"/>
              <a:t>ここでは</a:t>
            </a:r>
            <a:r>
              <a:rPr lang="en-US" altLang="ja-JP" dirty="0" smtClean="0"/>
              <a:t> 2 </a:t>
            </a:r>
            <a:r>
              <a:rPr lang="ja-JP" altLang="en-US" dirty="0" smtClean="0"/>
              <a:t>種類の解決法を紹介する</a:t>
            </a:r>
            <a:endParaRPr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lang="ja-JP" altLang="en-US" dirty="0" smtClean="0"/>
              <a:t>クロージャを工夫する</a:t>
            </a:r>
            <a:endParaRPr lang="en-US" altLang="ja-JP" dirty="0" smtClean="0"/>
          </a:p>
          <a:p>
            <a:pPr marL="1371600" lvl="2" indent="-514350"/>
            <a:r>
              <a:rPr lang="ja-JP" altLang="en-US" dirty="0" smtClean="0"/>
              <a:t>自分自身の変数</a:t>
            </a:r>
            <a:r>
              <a:rPr lang="en-US" altLang="ja-JP" dirty="0" smtClean="0"/>
              <a:t> (</a:t>
            </a:r>
            <a:r>
              <a:rPr lang="en-US" altLang="ja-JP" dirty="0" smtClean="0">
                <a:latin typeface="Consolas"/>
                <a:cs typeface="Consolas"/>
              </a:rPr>
              <a:t>loop</a:t>
            </a:r>
            <a:r>
              <a:rPr lang="en-US" altLang="ja-JP" dirty="0" smtClean="0"/>
              <a:t>) </a:t>
            </a:r>
            <a:r>
              <a:rPr lang="ja-JP" altLang="en-US" dirty="0" smtClean="0"/>
              <a:t>を覚えておき、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>
                <a:solidFill>
                  <a:srgbClr val="FF0000"/>
                </a:solidFill>
              </a:rPr>
              <a:t>関数適用式を評価するとき</a:t>
            </a:r>
            <a:r>
              <a:rPr lang="ja-JP" altLang="en-US" dirty="0" smtClean="0"/>
              <a:t>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「自分自身の変数」を「自分自身のクロージャ」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に束縛するように環境を拡張する</a:t>
            </a:r>
            <a:endParaRPr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lang="ja-JP" altLang="en-US" dirty="0" smtClean="0"/>
              <a:t>環境を工夫する</a:t>
            </a:r>
            <a:endParaRPr lang="en-US" altLang="ja-JP" dirty="0" smtClean="0"/>
          </a:p>
          <a:p>
            <a:pPr marL="1371600" lvl="2" indent="-514350"/>
            <a:r>
              <a:rPr lang="ja-JP" altLang="en-US" dirty="0" smtClean="0"/>
              <a:t>クロージャを</a:t>
            </a:r>
            <a:r>
              <a:rPr lang="ja-JP" altLang="en-US" dirty="0" smtClean="0">
                <a:solidFill>
                  <a:srgbClr val="FF0000"/>
                </a:solidFill>
              </a:rPr>
              <a:t>作成するとき</a:t>
            </a:r>
            <a:r>
              <a:rPr lang="ja-JP" altLang="en-US" dirty="0" smtClean="0"/>
              <a:t>に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参照や再帰などを使って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自分自身を指し示すように</a:t>
            </a:r>
            <a:r>
              <a:rPr lang="ja-JP" altLang="en-US" dirty="0"/>
              <a:t>環境</a:t>
            </a:r>
            <a:r>
              <a:rPr lang="ja-JP" altLang="en-US" dirty="0" smtClean="0"/>
              <a:t>を拡張する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12792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再帰関数の実現方法その </a:t>
            </a:r>
            <a:r>
              <a:rPr lang="en-US" altLang="ja-JP" dirty="0" smtClean="0"/>
              <a:t>1:</a:t>
            </a:r>
            <a:br>
              <a:rPr lang="en-US" altLang="ja-JP" dirty="0" smtClean="0"/>
            </a:br>
            <a:r>
              <a:rPr lang="ja-JP" altLang="en-US" dirty="0" smtClean="0"/>
              <a:t>クロージャを工夫する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前準備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クロージャの実装を変更して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自分自身に束縛される変数も組に加えておく</a:t>
            </a:r>
            <a:endParaRPr kumimoji="1" lang="en-US" altLang="ja-JP" dirty="0" smtClean="0"/>
          </a:p>
          <a:p>
            <a:r>
              <a:rPr lang="en-US" altLang="ja-JP" dirty="0" smtClean="0"/>
              <a:t>λ </a:t>
            </a:r>
            <a:r>
              <a:rPr lang="ja-JP" altLang="en-US" dirty="0" smtClean="0"/>
              <a:t>抽象式の評価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元の処理に加えて自身を表す変数を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クロージャに保存する</a:t>
            </a:r>
            <a:endParaRPr lang="en-US" altLang="ja-JP" dirty="0" smtClean="0"/>
          </a:p>
          <a:p>
            <a:r>
              <a:rPr kumimoji="1" lang="ja-JP" altLang="en-US" dirty="0" smtClean="0">
                <a:solidFill>
                  <a:srgbClr val="FF0000"/>
                </a:solidFill>
              </a:rPr>
              <a:t>関数適用式の評価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pPr lvl="1"/>
            <a:r>
              <a:rPr kumimoji="1" lang="ja-JP" altLang="en-US" dirty="0" smtClean="0"/>
              <a:t>クロージャに保存された環境の拡張時に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引数に加えて自身の変数も追加する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その </a:t>
            </a:r>
            <a:r>
              <a:rPr kumimoji="1" lang="en-US" altLang="ja-JP" dirty="0" smtClean="0"/>
              <a:t>1 </a:t>
            </a:r>
            <a:r>
              <a:rPr kumimoji="1" lang="ja-JP" altLang="en-US" dirty="0" smtClean="0"/>
              <a:t>の方法で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再帰関数を評価する例 </a:t>
            </a:r>
            <a:r>
              <a:rPr kumimoji="1" lang="en-US" altLang="ja-JP" smtClean="0"/>
              <a:t>(1/3)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472518" cy="3186121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以下の式を評価することを考えてみる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en-US" altLang="ja-JP" sz="2400" b="1" dirty="0" smtClean="0">
                <a:latin typeface="Consolas" pitchFamily="49" charset="0"/>
              </a:rPr>
              <a:t> 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let rec</a:t>
            </a:r>
            <a:r>
              <a:rPr kumimoji="1" lang="en-US" altLang="ja-JP" sz="2400" b="1" dirty="0" smtClean="0">
                <a:latin typeface="Consolas" pitchFamily="49" charset="0"/>
              </a:rPr>
              <a:t> loop x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=</a:t>
            </a:r>
            <a:r>
              <a:rPr kumimoji="1" lang="en-US" altLang="ja-JP" sz="2400" b="1" dirty="0" smtClean="0">
                <a:latin typeface="Consolas" pitchFamily="49" charset="0"/>
              </a:rPr>
              <a:t> loop x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in</a:t>
            </a:r>
            <a:r>
              <a:rPr kumimoji="1" lang="en-US" altLang="ja-JP" sz="2400" b="1" dirty="0" smtClean="0">
                <a:latin typeface="Consolas" pitchFamily="49" charset="0"/>
              </a:rPr>
              <a:t> loop 0</a:t>
            </a:r>
            <a:endParaRPr kumimoji="1" lang="en-US" altLang="ja-JP" b="1" dirty="0" smtClean="0">
              <a:latin typeface="Consolas" pitchFamily="49" charset="0"/>
            </a:endParaRPr>
          </a:p>
          <a:p>
            <a:endParaRPr kumimoji="1" lang="en-US" altLang="ja-JP" dirty="0" smtClean="0"/>
          </a:p>
          <a:p>
            <a:r>
              <a:rPr lang="ja-JP" altLang="en-US" dirty="0" smtClean="0"/>
              <a:t>まず環境が拡張される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変数 </a:t>
            </a:r>
            <a:r>
              <a:rPr lang="en-US" altLang="ja-JP" dirty="0" smtClean="0">
                <a:latin typeface="Consolas" pitchFamily="49" charset="0"/>
              </a:rPr>
              <a:t>loop</a:t>
            </a:r>
            <a:r>
              <a:rPr lang="en-US" altLang="ja-JP" dirty="0" smtClean="0">
                <a:latin typeface="Calibri"/>
                <a:cs typeface="Calibri"/>
              </a:rPr>
              <a:t> </a:t>
            </a:r>
            <a:r>
              <a:rPr lang="ja-JP" altLang="en-US" dirty="0" smtClean="0">
                <a:latin typeface="Consolas" pitchFamily="49" charset="0"/>
              </a:rPr>
              <a:t>が</a:t>
            </a:r>
            <a:r>
              <a:rPr lang="ja-JP" altLang="en-US" dirty="0" smtClean="0"/>
              <a:t>クロージャに束縛される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自身を表す変数がクロージャに保存される</a:t>
            </a:r>
            <a:endParaRPr lang="en-US" altLang="ja-JP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71670" y="5048920"/>
            <a:ext cx="5311069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Consolas" pitchFamily="49" charset="0"/>
              </a:rPr>
              <a:t>loop = (loop, x, loop x, )</a:t>
            </a:r>
            <a:endParaRPr kumimoji="1" lang="ja-JP" altLang="en-US" sz="2800" b="1" dirty="0">
              <a:latin typeface="Consolas" pitchFamily="49" charset="0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876256" y="5160042"/>
            <a:ext cx="142876" cy="35719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57290" y="4643446"/>
            <a:ext cx="1266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拡張された</a:t>
            </a:r>
            <a:endParaRPr kumimoji="1" lang="en-US" altLang="ja-JP" dirty="0" smtClean="0"/>
          </a:p>
          <a:p>
            <a:r>
              <a:rPr kumimoji="1" lang="ja-JP" altLang="en-US" dirty="0" smtClean="0"/>
              <a:t>環境</a:t>
            </a:r>
            <a:endParaRPr kumimoji="1" lang="en-US" altLang="ja-JP" dirty="0" smtClean="0"/>
          </a:p>
        </p:txBody>
      </p:sp>
      <p:sp>
        <p:nvSpPr>
          <p:cNvPr id="14" name="角丸四角形吹き出し 13"/>
          <p:cNvSpPr/>
          <p:nvPr/>
        </p:nvSpPr>
        <p:spPr>
          <a:xfrm>
            <a:off x="4283968" y="5857892"/>
            <a:ext cx="2143140" cy="785818"/>
          </a:xfrm>
          <a:prstGeom prst="wedgeRoundRectCallout">
            <a:avLst>
              <a:gd name="adj1" fmla="val -59286"/>
              <a:gd name="adj2" fmla="val -9327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自身を表す変数も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保存しておく</a:t>
            </a:r>
            <a:endParaRPr kumimoji="1" lang="ja-JP" altLang="en-US" dirty="0"/>
          </a:p>
        </p:txBody>
      </p:sp>
      <p:sp>
        <p:nvSpPr>
          <p:cNvPr id="9" name="右矢印 8"/>
          <p:cNvSpPr/>
          <p:nvPr/>
        </p:nvSpPr>
        <p:spPr>
          <a:xfrm>
            <a:off x="6643702" y="5500702"/>
            <a:ext cx="2071702" cy="71438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次ページに続く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その </a:t>
            </a:r>
            <a:r>
              <a:rPr kumimoji="1" lang="en-US" altLang="ja-JP" dirty="0" smtClean="0"/>
              <a:t>1 </a:t>
            </a:r>
            <a:r>
              <a:rPr kumimoji="1" lang="ja-JP" altLang="en-US" dirty="0" smtClean="0"/>
              <a:t>の方法で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再帰関数を評価</a:t>
            </a:r>
            <a:r>
              <a:rPr lang="ja-JP" altLang="en-US" dirty="0" smtClean="0"/>
              <a:t>する例</a:t>
            </a:r>
            <a:r>
              <a:rPr kumimoji="1" lang="ja-JP" altLang="en-US" dirty="0" smtClean="0"/>
              <a:t> </a:t>
            </a:r>
            <a:r>
              <a:rPr kumimoji="1" lang="en-US" altLang="ja-JP" smtClean="0"/>
              <a:t>(2/3)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757758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以下の式を評価することを考えてみる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en-US" altLang="ja-JP" sz="2400" b="1" dirty="0" smtClean="0">
                <a:latin typeface="Consolas" pitchFamily="49" charset="0"/>
              </a:rPr>
              <a:t>  let rec loop x = loop x in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loop 0</a:t>
            </a:r>
            <a:endParaRPr kumimoji="1" lang="en-US" altLang="ja-JP" b="1" dirty="0" smtClean="0">
              <a:solidFill>
                <a:srgbClr val="FF0000"/>
              </a:solidFill>
              <a:latin typeface="Consolas" pitchFamily="49" charset="0"/>
            </a:endParaRPr>
          </a:p>
          <a:p>
            <a:endParaRPr kumimoji="1" lang="en-US" altLang="ja-JP" dirty="0" smtClean="0"/>
          </a:p>
          <a:p>
            <a:r>
              <a:rPr lang="ja-JP" altLang="en-US" dirty="0" smtClean="0"/>
              <a:t>拡張された環境で関数適用式を評価する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まずクロージャから環境を取り出して拡張する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変数 </a:t>
            </a:r>
            <a:r>
              <a:rPr lang="en-US" altLang="ja-JP" dirty="0" smtClean="0">
                <a:latin typeface="Consolas" pitchFamily="49" charset="0"/>
              </a:rPr>
              <a:t>x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を値 </a:t>
            </a:r>
            <a:r>
              <a:rPr lang="en-US" altLang="ja-JP" dirty="0" smtClean="0">
                <a:latin typeface="Consolas" pitchFamily="49" charset="0"/>
              </a:rPr>
              <a:t>0</a:t>
            </a:r>
            <a:r>
              <a:rPr lang="en-US" altLang="ja-JP" dirty="0" smtClean="0"/>
              <a:t> </a:t>
            </a:r>
            <a:r>
              <a:rPr lang="ja-JP" altLang="en-US" dirty="0" smtClean="0"/>
              <a:t>に束縛する</a:t>
            </a:r>
            <a:endParaRPr lang="en-US" altLang="ja-JP" dirty="0" smtClean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643438" y="5286388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拡張された環境</a:t>
            </a:r>
            <a:endParaRPr kumimoji="1" lang="en-US" altLang="ja-JP" dirty="0" smtClean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901685" y="5715016"/>
            <a:ext cx="1170513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Consolas" pitchFamily="49" charset="0"/>
              </a:rPr>
              <a:t>x </a:t>
            </a:r>
            <a:r>
              <a:rPr lang="en-US" altLang="ja-JP" sz="2800" b="1" smtClean="0">
                <a:latin typeface="Consolas" pitchFamily="49" charset="0"/>
              </a:rPr>
              <a:t>= 0</a:t>
            </a:r>
            <a:endParaRPr lang="en-US" altLang="ja-JP" sz="2800" b="1" dirty="0" smtClean="0">
              <a:latin typeface="Consolas" pitchFamily="49" charset="0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69678" y="5072074"/>
            <a:ext cx="3930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ja-JP" sz="2800" b="1" dirty="0" smtClean="0">
                <a:latin typeface="Consolas" pitchFamily="49" charset="0"/>
              </a:rPr>
              <a:t>(loop</a:t>
            </a:r>
            <a:r>
              <a:rPr lang="en-GB" altLang="ja-JP" sz="2800" b="1" smtClean="0">
                <a:latin typeface="Consolas" pitchFamily="49" charset="0"/>
              </a:rPr>
              <a:t>, x, loop </a:t>
            </a:r>
            <a:r>
              <a:rPr lang="en-GB" altLang="ja-JP" sz="2800" b="1" dirty="0" smtClean="0">
                <a:latin typeface="Consolas" pitchFamily="49" charset="0"/>
              </a:rPr>
              <a:t>x, )</a:t>
            </a:r>
            <a:endParaRPr lang="ja-JP" altLang="en-US" sz="2800" dirty="0"/>
          </a:p>
        </p:txBody>
      </p:sp>
      <p:sp>
        <p:nvSpPr>
          <p:cNvPr id="15" name="正方形/長方形 14"/>
          <p:cNvSpPr/>
          <p:nvPr/>
        </p:nvSpPr>
        <p:spPr>
          <a:xfrm>
            <a:off x="4000496" y="5143512"/>
            <a:ext cx="214314" cy="5000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71472" y="477418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クロージャ </a:t>
            </a:r>
            <a:endParaRPr kumimoji="1" lang="en-US" altLang="ja-JP" dirty="0" smtClean="0"/>
          </a:p>
        </p:txBody>
      </p:sp>
      <p:cxnSp>
        <p:nvCxnSpPr>
          <p:cNvPr id="19" name="直線矢印コネクタ 18"/>
          <p:cNvCxnSpPr>
            <a:stCxn id="15" idx="2"/>
            <a:endCxn id="11" idx="1"/>
          </p:cNvCxnSpPr>
          <p:nvPr/>
        </p:nvCxnSpPr>
        <p:spPr>
          <a:xfrm rot="16200000" flipH="1">
            <a:off x="4338145" y="5413086"/>
            <a:ext cx="333048" cy="794032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右矢印 21"/>
          <p:cNvSpPr/>
          <p:nvPr/>
        </p:nvSpPr>
        <p:spPr>
          <a:xfrm>
            <a:off x="6643702" y="5500702"/>
            <a:ext cx="2071702" cy="71438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次ページに続く</a:t>
            </a:r>
            <a:endParaRPr kumimoji="1" lang="ja-JP" altLang="en-US" sz="2000" dirty="0"/>
          </a:p>
        </p:txBody>
      </p:sp>
      <p:sp>
        <p:nvSpPr>
          <p:cNvPr id="5" name="角丸四角形 4"/>
          <p:cNvSpPr/>
          <p:nvPr/>
        </p:nvSpPr>
        <p:spPr>
          <a:xfrm>
            <a:off x="5724128" y="4365104"/>
            <a:ext cx="2160240" cy="77726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ここまでは</a:t>
            </a:r>
            <a:r>
              <a:rPr lang="ja-JP" altLang="en-US" sz="2000" dirty="0" smtClean="0"/>
              <a:t>普通の</a:t>
            </a:r>
            <a:endParaRPr lang="en-US" altLang="ja-JP" sz="2000" dirty="0" smtClean="0"/>
          </a:p>
          <a:p>
            <a:pPr algn="ctr"/>
            <a:r>
              <a:rPr lang="ja-JP" altLang="en-US" sz="2000" dirty="0" smtClean="0"/>
              <a:t>クロージャと同じ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その </a:t>
            </a:r>
            <a:r>
              <a:rPr kumimoji="1" lang="en-US" altLang="ja-JP" dirty="0" smtClean="0"/>
              <a:t>1 </a:t>
            </a:r>
            <a:r>
              <a:rPr kumimoji="1" lang="ja-JP" altLang="en-US" dirty="0" smtClean="0"/>
              <a:t>の方法で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再帰関数を評価</a:t>
            </a:r>
            <a:r>
              <a:rPr lang="ja-JP" altLang="en-US" dirty="0" smtClean="0"/>
              <a:t>する</a:t>
            </a:r>
            <a:r>
              <a:rPr lang="ja-JP" altLang="en-US" smtClean="0"/>
              <a:t>例</a:t>
            </a:r>
            <a:r>
              <a:rPr kumimoji="1" lang="ja-JP" altLang="en-US" smtClean="0"/>
              <a:t> </a:t>
            </a:r>
            <a:r>
              <a:rPr kumimoji="1" lang="en-US" altLang="ja-JP" smtClean="0"/>
              <a:t>(</a:t>
            </a:r>
            <a:r>
              <a:rPr lang="en-US" altLang="ja-JP" smtClean="0"/>
              <a:t>3</a:t>
            </a:r>
            <a:r>
              <a:rPr kumimoji="1" lang="en-US" altLang="ja-JP" smtClean="0"/>
              <a:t>/3)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757758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更に変数 </a:t>
            </a:r>
            <a:r>
              <a:rPr lang="en-US" altLang="ja-JP" dirty="0" smtClean="0">
                <a:latin typeface="Consolas"/>
                <a:cs typeface="Consolas"/>
              </a:rPr>
              <a:t>loop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をクロージャに束縛する</a:t>
            </a:r>
            <a:endParaRPr lang="en-US" altLang="ja-JP" dirty="0" smtClean="0"/>
          </a:p>
          <a:p>
            <a:pPr lvl="1"/>
            <a:endParaRPr kumimoji="1"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kumimoji="1" lang="en-US" altLang="ja-JP" dirty="0" smtClean="0"/>
          </a:p>
          <a:p>
            <a:pPr lvl="2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r>
              <a:rPr kumimoji="1" lang="ja-JP" altLang="en-US" dirty="0" smtClean="0"/>
              <a:t>拡張された環境で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関数本体を評価</a:t>
            </a:r>
            <a:r>
              <a:rPr lang="ja-JP" altLang="en-US" dirty="0" smtClean="0"/>
              <a:t>する</a:t>
            </a:r>
          </a:p>
          <a:p>
            <a:pPr lvl="2"/>
            <a:r>
              <a:rPr kumimoji="1" lang="ja-JP" altLang="en-US" dirty="0" smtClean="0"/>
              <a:t>環境の中に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latin typeface="Consolas"/>
                <a:cs typeface="Consolas"/>
              </a:rPr>
              <a:t>loop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が存在する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932040" y="4437112"/>
            <a:ext cx="1925677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b="1" dirty="0">
                <a:latin typeface="Consolas" pitchFamily="49" charset="0"/>
              </a:rPr>
              <a:t>loop </a:t>
            </a:r>
            <a:r>
              <a:rPr lang="en-US" altLang="ja-JP" sz="2800" b="1" dirty="0" smtClean="0">
                <a:latin typeface="Consolas" pitchFamily="49" charset="0"/>
              </a:rPr>
              <a:t>= </a:t>
            </a:r>
            <a:r>
              <a:rPr lang="ja-JP" altLang="en-US" sz="2800" b="1" dirty="0" smtClean="0">
                <a:latin typeface="Consolas" pitchFamily="49" charset="0"/>
              </a:rPr>
              <a:t>●</a:t>
            </a:r>
            <a:endParaRPr lang="en-US" altLang="ja-JP" sz="2800" b="1" dirty="0" smtClean="0">
              <a:latin typeface="Consolas" pitchFamily="49" charset="0"/>
            </a:endParaRPr>
          </a:p>
          <a:p>
            <a:r>
              <a:rPr lang="en-US" altLang="ja-JP" sz="2800" b="1" dirty="0" smtClean="0">
                <a:latin typeface="Consolas" pitchFamily="49" charset="0"/>
              </a:rPr>
              <a:t>x = 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020272" y="4509120"/>
            <a:ext cx="1715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 smtClean="0"/>
              <a:t>更に</a:t>
            </a:r>
            <a:r>
              <a:rPr kumimoji="1" lang="ja-JP" altLang="en-US" dirty="0" smtClean="0"/>
              <a:t>拡張された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環境</a:t>
            </a:r>
            <a:endParaRPr kumimoji="1" lang="en-US" altLang="ja-JP" dirty="0" smtClean="0"/>
          </a:p>
        </p:txBody>
      </p:sp>
      <p:sp>
        <p:nvSpPr>
          <p:cNvPr id="15" name="正方形/長方形 14"/>
          <p:cNvSpPr/>
          <p:nvPr/>
        </p:nvSpPr>
        <p:spPr>
          <a:xfrm>
            <a:off x="6804248" y="3429000"/>
            <a:ext cx="1214446" cy="4286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2800" b="1" dirty="0" smtClean="0">
                <a:latin typeface="Consolas" pitchFamily="49" charset="0"/>
              </a:rPr>
              <a:t>x = 0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929629" y="2420888"/>
            <a:ext cx="18421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クロージャ自体</a:t>
            </a:r>
            <a:r>
              <a:rPr lang="ja-JP" altLang="en-US" dirty="0" smtClean="0"/>
              <a:t>を</a:t>
            </a:r>
            <a:endParaRPr lang="en-US" altLang="ja-JP" dirty="0"/>
          </a:p>
          <a:p>
            <a:r>
              <a:rPr lang="en-US" altLang="ja-JP" dirty="0">
                <a:latin typeface="Consolas"/>
                <a:cs typeface="Consolas"/>
              </a:rPr>
              <a:t>l</a:t>
            </a:r>
            <a:r>
              <a:rPr kumimoji="1" lang="en-US" altLang="ja-JP" dirty="0" smtClean="0">
                <a:latin typeface="Consolas"/>
                <a:cs typeface="Consolas"/>
              </a:rPr>
              <a:t>oop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に束縛する</a:t>
            </a:r>
            <a:endParaRPr kumimoji="1" lang="en-US" altLang="ja-JP" dirty="0" smtClean="0"/>
          </a:p>
        </p:txBody>
      </p:sp>
      <p:sp>
        <p:nvSpPr>
          <p:cNvPr id="17" name="正方形/長方形 16"/>
          <p:cNvSpPr/>
          <p:nvPr/>
        </p:nvSpPr>
        <p:spPr>
          <a:xfrm>
            <a:off x="2445448" y="3697868"/>
            <a:ext cx="1478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ja-JP" sz="2800" b="1" dirty="0" smtClean="0">
                <a:latin typeface="Consolas" pitchFamily="49" charset="0"/>
              </a:rPr>
              <a:t>loop x</a:t>
            </a:r>
            <a:endParaRPr lang="ja-JP" altLang="en-US" sz="28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555776" y="4211796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/>
              <a:t>関数本体</a:t>
            </a:r>
            <a:endParaRPr kumimoji="1" lang="en-US" altLang="ja-JP" dirty="0" smtClean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452320" y="2996952"/>
            <a:ext cx="1800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拡張された環境</a:t>
            </a:r>
            <a:endParaRPr kumimoji="1" lang="en-US" altLang="ja-JP" dirty="0" smtClean="0"/>
          </a:p>
        </p:txBody>
      </p:sp>
      <p:sp>
        <p:nvSpPr>
          <p:cNvPr id="20" name="正方形/長方形 19"/>
          <p:cNvSpPr/>
          <p:nvPr/>
        </p:nvSpPr>
        <p:spPr>
          <a:xfrm>
            <a:off x="2915816" y="2492896"/>
            <a:ext cx="4166506" cy="57629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108000" tIns="72000" rIns="108000" bIns="72000">
            <a:spAutoFit/>
          </a:bodyPr>
          <a:lstStyle/>
          <a:p>
            <a:r>
              <a:rPr lang="en-GB" altLang="ja-JP" sz="2800" b="1" dirty="0" smtClean="0">
                <a:latin typeface="Consolas" pitchFamily="49" charset="0"/>
              </a:rPr>
              <a:t>(loop, x, loop x,  )</a:t>
            </a:r>
            <a:endParaRPr lang="ja-JP" altLang="en-US" sz="2800" dirty="0"/>
          </a:p>
        </p:txBody>
      </p:sp>
      <p:sp>
        <p:nvSpPr>
          <p:cNvPr id="14" name="正方形/長方形 13"/>
          <p:cNvSpPr/>
          <p:nvPr/>
        </p:nvSpPr>
        <p:spPr>
          <a:xfrm>
            <a:off x="6444208" y="2568894"/>
            <a:ext cx="216024" cy="4280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直線矢印コネクタ 20"/>
          <p:cNvCxnSpPr>
            <a:stCxn id="14" idx="2"/>
            <a:endCxn id="15" idx="0"/>
          </p:cNvCxnSpPr>
          <p:nvPr/>
        </p:nvCxnSpPr>
        <p:spPr>
          <a:xfrm>
            <a:off x="6552220" y="2996952"/>
            <a:ext cx="859251" cy="432048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stCxn id="15" idx="2"/>
          </p:cNvCxnSpPr>
          <p:nvPr/>
        </p:nvCxnSpPr>
        <p:spPr>
          <a:xfrm flipH="1">
            <a:off x="6876256" y="3857628"/>
            <a:ext cx="535215" cy="579484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屈折矢印 29"/>
          <p:cNvSpPr/>
          <p:nvPr/>
        </p:nvSpPr>
        <p:spPr>
          <a:xfrm rot="16200000" flipV="1">
            <a:off x="4193958" y="4815155"/>
            <a:ext cx="1044116" cy="576064"/>
          </a:xfrm>
          <a:prstGeom prst="bentUp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5" name="直線矢印コネクタ 34"/>
          <p:cNvCxnSpPr/>
          <p:nvPr/>
        </p:nvCxnSpPr>
        <p:spPr>
          <a:xfrm flipH="1" flipV="1">
            <a:off x="4860032" y="3068960"/>
            <a:ext cx="1728192" cy="165618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再帰関数の実現方法その </a:t>
            </a:r>
            <a:r>
              <a:rPr kumimoji="1" lang="en-US" altLang="ja-JP" dirty="0" smtClean="0"/>
              <a:t>2:</a:t>
            </a:r>
            <a:br>
              <a:rPr kumimoji="1" lang="en-US" altLang="ja-JP" dirty="0" smtClean="0"/>
            </a:br>
            <a:r>
              <a:rPr lang="ja-JP" altLang="en-US" dirty="0" smtClean="0"/>
              <a:t>環境を工夫する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5114948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前準備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環境の実装を変更して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クロージャ中の環境の値が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そのクロージャ自身を参照できる構造にする</a:t>
            </a:r>
            <a:endParaRPr lang="en-US" altLang="ja-JP" dirty="0" smtClean="0"/>
          </a:p>
          <a:p>
            <a:r>
              <a:rPr lang="en-US" altLang="ja-JP" dirty="0" smtClean="0">
                <a:solidFill>
                  <a:srgbClr val="FF0000"/>
                </a:solidFill>
              </a:rPr>
              <a:t>λ </a:t>
            </a:r>
            <a:r>
              <a:rPr kumimoji="1" lang="ja-JP" altLang="en-US" dirty="0" smtClean="0">
                <a:solidFill>
                  <a:srgbClr val="FF0000"/>
                </a:solidFill>
              </a:rPr>
              <a:t>抽象式の評価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lvl="1"/>
            <a:r>
              <a:rPr lang="ja-JP" altLang="en-US" dirty="0" smtClean="0"/>
              <a:t>関数を表す変数を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再帰的にそのクロージャ自身に束縛して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GB" dirty="0" smtClean="0"/>
              <a:t>環境を拡張</a:t>
            </a:r>
            <a:r>
              <a:rPr lang="ja-JP" altLang="en-US" dirty="0" smtClean="0"/>
              <a:t>する</a:t>
            </a:r>
            <a:endParaRPr kumimoji="1" lang="en-US" altLang="ja-JP" dirty="0" smtClean="0"/>
          </a:p>
          <a:p>
            <a:r>
              <a:rPr lang="ja-JP" altLang="en-US" dirty="0" smtClean="0"/>
              <a:t>関数適用式の評価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そのまま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今回の内容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関数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クロージャ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 を扱えるようにする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普通の</a:t>
            </a:r>
            <a:r>
              <a:rPr lang="ja-JP" altLang="en-US" dirty="0" smtClean="0"/>
              <a:t>関数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再帰関数</a:t>
            </a:r>
            <a:endParaRPr kumimoji="1" lang="en-US" altLang="ja-JP" dirty="0" smtClean="0"/>
          </a:p>
          <a:p>
            <a:r>
              <a:rPr lang="ja-JP" altLang="en-US" dirty="0" smtClean="0"/>
              <a:t>パターンマッチを扱えるようにする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その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の方法で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再帰関数を評価する例 </a:t>
            </a:r>
            <a:r>
              <a:rPr kumimoji="1" lang="en-US" altLang="ja-JP" dirty="0" smtClean="0"/>
              <a:t>(1/3)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686800" cy="3186121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以下の式を評価する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en-US" altLang="ja-JP" sz="2400" b="1" dirty="0" smtClean="0">
                <a:latin typeface="Consolas" pitchFamily="49" charset="0"/>
              </a:rPr>
              <a:t>  l</a:t>
            </a:r>
            <a:r>
              <a:rPr lang="en-US" altLang="ja-JP" sz="2400" b="1" dirty="0">
                <a:latin typeface="Consolas" pitchFamily="49" charset="0"/>
              </a:rPr>
              <a:t>et rec loop </a:t>
            </a:r>
            <a:r>
              <a:rPr lang="en-US" altLang="ja-JP" sz="2400" b="1" dirty="0">
                <a:solidFill>
                  <a:srgbClr val="FF0000"/>
                </a:solidFill>
                <a:latin typeface="Consolas" pitchFamily="49" charset="0"/>
              </a:rPr>
              <a:t>x </a:t>
            </a:r>
            <a:r>
              <a:rPr lang="en-US" altLang="ja-JP" sz="2400" b="1" dirty="0">
                <a:latin typeface="Consolas" pitchFamily="49" charset="0"/>
              </a:rPr>
              <a:t>= </a:t>
            </a:r>
            <a:r>
              <a:rPr lang="en-US" altLang="ja-JP" sz="2400" b="1" dirty="0">
                <a:solidFill>
                  <a:srgbClr val="FF0000"/>
                </a:solidFill>
                <a:latin typeface="Consolas" pitchFamily="49" charset="0"/>
              </a:rPr>
              <a:t>loop x</a:t>
            </a:r>
            <a:r>
              <a:rPr lang="en-US" altLang="ja-JP" sz="2400" b="1" dirty="0">
                <a:latin typeface="Consolas" pitchFamily="49" charset="0"/>
              </a:rPr>
              <a:t> in loop </a:t>
            </a:r>
            <a:r>
              <a:rPr kumimoji="1" lang="en-US" altLang="ja-JP" sz="2400" b="1" dirty="0" smtClean="0">
                <a:latin typeface="Consolas" pitchFamily="49" charset="0"/>
              </a:rPr>
              <a:t>0</a:t>
            </a:r>
            <a:endParaRPr kumimoji="1" lang="en-US" altLang="ja-JP" b="1" dirty="0" smtClean="0">
              <a:latin typeface="Consolas" pitchFamily="49" charset="0"/>
            </a:endParaRPr>
          </a:p>
          <a:p>
            <a:endParaRPr kumimoji="1" lang="en-US" altLang="ja-JP" dirty="0" smtClean="0"/>
          </a:p>
          <a:p>
            <a:r>
              <a:rPr lang="ja-JP" altLang="en-US" dirty="0" smtClean="0"/>
              <a:t>まず以下のような再帰的なクロージャを作る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クロージャ中の環境で、変数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Consolas"/>
                <a:cs typeface="Consolas"/>
              </a:rPr>
              <a:t>loop</a:t>
            </a:r>
            <a:r>
              <a:rPr lang="en-US" altLang="ja-JP" dirty="0" smtClean="0"/>
              <a:t> </a:t>
            </a:r>
            <a:r>
              <a:rPr lang="ja-JP" altLang="en-US" dirty="0" smtClean="0"/>
              <a:t>がそのクロージャ自身に束縛されている</a:t>
            </a:r>
            <a:endParaRPr lang="en-US" altLang="ja-JP" dirty="0" smtClean="0"/>
          </a:p>
        </p:txBody>
      </p:sp>
      <p:sp>
        <p:nvSpPr>
          <p:cNvPr id="9" name="正方形/長方形 8"/>
          <p:cNvSpPr/>
          <p:nvPr/>
        </p:nvSpPr>
        <p:spPr>
          <a:xfrm>
            <a:off x="2357422" y="4641382"/>
            <a:ext cx="4753005" cy="57629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108000" tIns="72000" rIns="108000" bIns="72000">
            <a:spAutoFit/>
          </a:bodyPr>
          <a:lstStyle/>
          <a:p>
            <a:r>
              <a:rPr lang="en-GB" altLang="ja-JP" sz="2800" b="1" dirty="0" smtClean="0">
                <a:latin typeface="Consolas" pitchFamily="49" charset="0"/>
              </a:rPr>
              <a:t>(x, loop x,           )</a:t>
            </a:r>
            <a:endParaRPr lang="ja-JP" altLang="en-US" sz="2800" dirty="0"/>
          </a:p>
        </p:txBody>
      </p:sp>
      <p:sp>
        <p:nvSpPr>
          <p:cNvPr id="11" name="正方形/長方形 10"/>
          <p:cNvSpPr/>
          <p:nvPr/>
        </p:nvSpPr>
        <p:spPr>
          <a:xfrm>
            <a:off x="4643438" y="4679495"/>
            <a:ext cx="2000264" cy="5000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800" b="1" dirty="0" smtClean="0">
                <a:latin typeface="Consolas" pitchFamily="49" charset="0"/>
              </a:rPr>
              <a:t>loop = </a:t>
            </a:r>
            <a:r>
              <a:rPr lang="ja-JP" altLang="en-US" sz="2800" b="1" dirty="0">
                <a:latin typeface="Consolas" pitchFamily="49" charset="0"/>
              </a:rPr>
              <a:t>●</a:t>
            </a:r>
            <a:endParaRPr kumimoji="1" lang="ja-JP" altLang="en-US" sz="2800" b="1" dirty="0">
              <a:latin typeface="Consolas" pitchFamily="49" charset="0"/>
            </a:endParaRPr>
          </a:p>
        </p:txBody>
      </p:sp>
      <p:sp>
        <p:nvSpPr>
          <p:cNvPr id="7" name="右矢印 6"/>
          <p:cNvSpPr/>
          <p:nvPr/>
        </p:nvSpPr>
        <p:spPr>
          <a:xfrm>
            <a:off x="6643702" y="5877272"/>
            <a:ext cx="2071702" cy="71438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次ページに続く</a:t>
            </a:r>
            <a:endParaRPr kumimoji="1" lang="ja-JP" altLang="en-US" sz="20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481107" y="5157192"/>
            <a:ext cx="27594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 smtClean="0"/>
              <a:t>環境とクロージャの間に</a:t>
            </a:r>
            <a:endParaRPr kumimoji="1" lang="en-US" altLang="ja-JP" sz="2000" dirty="0" smtClean="0"/>
          </a:p>
          <a:p>
            <a:pPr algn="ctr"/>
            <a:r>
              <a:rPr kumimoji="1" lang="ja-JP" altLang="en-US" sz="2000" dirty="0" smtClean="0"/>
              <a:t>ループ構造を作る</a:t>
            </a:r>
            <a:endParaRPr kumimoji="1" lang="ja-JP" altLang="en-US" sz="20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644008" y="4365104"/>
            <a:ext cx="25490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(</a:t>
            </a:r>
            <a:r>
              <a:rPr kumimoji="1" lang="ja-JP" altLang="en-US" sz="1200" dirty="0" smtClean="0"/>
              <a:t>ここでは元々環境が空だったとする</a:t>
            </a:r>
            <a:r>
              <a:rPr kumimoji="1" lang="en-US" altLang="ja-JP" sz="1200" dirty="0" smtClean="0"/>
              <a:t>)</a:t>
            </a:r>
            <a:endParaRPr kumimoji="1" lang="ja-JP" altLang="en-US" sz="12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899592" y="5661248"/>
            <a:ext cx="26843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 smtClean="0"/>
              <a:t>ループ構造</a:t>
            </a:r>
            <a:r>
              <a:rPr lang="ja-JP" altLang="en-US" sz="2000" dirty="0" smtClean="0"/>
              <a:t>の具体的な</a:t>
            </a:r>
            <a:endParaRPr lang="en-US" altLang="ja-JP" sz="2000" dirty="0" smtClean="0"/>
          </a:p>
          <a:p>
            <a:pPr algn="ctr"/>
            <a:r>
              <a:rPr lang="ja-JP" altLang="en-US" sz="2000" dirty="0" smtClean="0"/>
              <a:t>作り方</a:t>
            </a:r>
            <a:r>
              <a:rPr kumimoji="1" lang="ja-JP" altLang="en-US" sz="2000" dirty="0" smtClean="0"/>
              <a:t>は後述</a:t>
            </a:r>
            <a:endParaRPr kumimoji="1" lang="ja-JP" altLang="en-US" sz="2000" dirty="0"/>
          </a:p>
        </p:txBody>
      </p:sp>
      <p:sp>
        <p:nvSpPr>
          <p:cNvPr id="32" name="フリーフォーム 31"/>
          <p:cNvSpPr/>
          <p:nvPr/>
        </p:nvSpPr>
        <p:spPr>
          <a:xfrm>
            <a:off x="3361386" y="4932608"/>
            <a:ext cx="2963342" cy="1016908"/>
          </a:xfrm>
          <a:custGeom>
            <a:avLst/>
            <a:gdLst>
              <a:gd name="connsiteX0" fmla="*/ 2962141 w 2963342"/>
              <a:gd name="connsiteY0" fmla="*/ 0 h 1016908"/>
              <a:gd name="connsiteX1" fmla="*/ 2550017 w 2963342"/>
              <a:gd name="connsiteY1" fmla="*/ 914400 h 1016908"/>
              <a:gd name="connsiteX2" fmla="*/ 425003 w 2963342"/>
              <a:gd name="connsiteY2" fmla="*/ 927279 h 1016908"/>
              <a:gd name="connsiteX3" fmla="*/ 0 w 2963342"/>
              <a:gd name="connsiteY3" fmla="*/ 309093 h 1016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3342" h="1016908">
                <a:moveTo>
                  <a:pt x="2962141" y="0"/>
                </a:moveTo>
                <a:cubicBezTo>
                  <a:pt x="2967507" y="379927"/>
                  <a:pt x="2972873" y="759854"/>
                  <a:pt x="2550017" y="914400"/>
                </a:cubicBezTo>
                <a:cubicBezTo>
                  <a:pt x="2127161" y="1068946"/>
                  <a:pt x="850006" y="1028163"/>
                  <a:pt x="425003" y="927279"/>
                </a:cubicBezTo>
                <a:cubicBezTo>
                  <a:pt x="0" y="826395"/>
                  <a:pt x="0" y="309093"/>
                  <a:pt x="0" y="309093"/>
                </a:cubicBezTo>
              </a:path>
            </a:pathLst>
          </a:custGeom>
          <a:ln>
            <a:tailEnd type="triangle" w="med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475656" y="4184735"/>
            <a:ext cx="6330360" cy="7217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108000" tIns="144000" rIns="108000" bIns="144000">
            <a:spAutoFit/>
          </a:bodyPr>
          <a:lstStyle>
            <a:defPPr>
              <a:defRPr lang="ja-JP"/>
            </a:defPPr>
            <a:lvl1pPr>
              <a:defRPr sz="2800" b="1">
                <a:solidFill>
                  <a:schemeClr val="dk1"/>
                </a:solidFill>
                <a:latin typeface="Consolas" pitchFamily="49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altLang="ja-JP" dirty="0"/>
              <a:t>loop = </a:t>
            </a:r>
            <a:r>
              <a:rPr lang="en-US" altLang="ja-JP" dirty="0" smtClean="0"/>
              <a:t>                        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その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の方法で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再帰関数を評価する例 </a:t>
            </a:r>
            <a:r>
              <a:rPr kumimoji="1" lang="en-US" altLang="ja-JP" dirty="0" smtClean="0"/>
              <a:t>(2/3)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472518" cy="3186121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以下の式を評価する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en-US" altLang="ja-JP" sz="2400" b="1" dirty="0" smtClean="0">
                <a:latin typeface="Consolas" pitchFamily="49" charset="0"/>
              </a:rPr>
              <a:t> 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l</a:t>
            </a:r>
            <a:r>
              <a:rPr lang="en-US" altLang="ja-JP" sz="2400" b="1" dirty="0">
                <a:solidFill>
                  <a:srgbClr val="FF0000"/>
                </a:solidFill>
                <a:latin typeface="Consolas" pitchFamily="49" charset="0"/>
              </a:rPr>
              <a:t>et rec </a:t>
            </a:r>
            <a:r>
              <a:rPr lang="en-US" altLang="ja-JP" sz="2400" b="1" dirty="0">
                <a:latin typeface="Consolas" pitchFamily="49" charset="0"/>
              </a:rPr>
              <a:t>loop x = loop x </a:t>
            </a:r>
            <a:r>
              <a:rPr lang="en-US" altLang="ja-JP" sz="2400" b="1" dirty="0">
                <a:solidFill>
                  <a:srgbClr val="FF0000"/>
                </a:solidFill>
                <a:latin typeface="Consolas" pitchFamily="49" charset="0"/>
              </a:rPr>
              <a:t>in </a:t>
            </a:r>
            <a:r>
              <a:rPr lang="en-US" altLang="ja-JP" sz="2400" b="1" dirty="0">
                <a:latin typeface="Consolas" pitchFamily="49" charset="0"/>
              </a:rPr>
              <a:t>loop </a:t>
            </a:r>
            <a:r>
              <a:rPr kumimoji="1" lang="en-US" altLang="ja-JP" sz="2400" b="1" dirty="0" smtClean="0">
                <a:latin typeface="Consolas" pitchFamily="49" charset="0"/>
              </a:rPr>
              <a:t>0</a:t>
            </a:r>
            <a:endParaRPr kumimoji="1" lang="en-US" altLang="ja-JP" b="1" dirty="0" smtClean="0">
              <a:latin typeface="Consolas" pitchFamily="49" charset="0"/>
            </a:endParaRPr>
          </a:p>
          <a:p>
            <a:endParaRPr kumimoji="1" lang="en-US" altLang="ja-JP" dirty="0" smtClean="0"/>
          </a:p>
          <a:p>
            <a:r>
              <a:rPr lang="ja-JP" altLang="en-US" dirty="0" smtClean="0"/>
              <a:t>変数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Consolas"/>
                <a:cs typeface="Consolas"/>
              </a:rPr>
              <a:t>loop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</a:t>
            </a:r>
            <a:r>
              <a:rPr lang="ja-JP" altLang="en-US" dirty="0"/>
              <a:t>作成した</a:t>
            </a:r>
            <a:r>
              <a:rPr lang="ja-JP" altLang="en-US" dirty="0" smtClean="0"/>
              <a:t>クロージャに束縛する</a:t>
            </a:r>
            <a:endParaRPr lang="en-US" altLang="ja-JP" dirty="0" smtClean="0"/>
          </a:p>
        </p:txBody>
      </p:sp>
      <p:sp>
        <p:nvSpPr>
          <p:cNvPr id="7" name="右矢印 6"/>
          <p:cNvSpPr/>
          <p:nvPr/>
        </p:nvSpPr>
        <p:spPr>
          <a:xfrm>
            <a:off x="6643702" y="5877272"/>
            <a:ext cx="2071702" cy="71438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次ページに続く</a:t>
            </a:r>
            <a:endParaRPr kumimoji="1" lang="ja-JP" altLang="en-US" sz="2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2987824" y="4221088"/>
            <a:ext cx="4753005" cy="1308134"/>
            <a:chOff x="2357422" y="4641382"/>
            <a:chExt cx="4753005" cy="1308134"/>
          </a:xfrm>
        </p:grpSpPr>
        <p:sp>
          <p:nvSpPr>
            <p:cNvPr id="9" name="正方形/長方形 8"/>
            <p:cNvSpPr/>
            <p:nvPr/>
          </p:nvSpPr>
          <p:spPr>
            <a:xfrm>
              <a:off x="2357422" y="4641382"/>
              <a:ext cx="4753005" cy="576293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lIns="108000" tIns="72000" rIns="108000" bIns="72000">
              <a:spAutoFit/>
            </a:bodyPr>
            <a:lstStyle/>
            <a:p>
              <a:r>
                <a:rPr lang="en-GB" altLang="ja-JP" sz="2800" b="1" dirty="0" smtClean="0">
                  <a:latin typeface="Consolas" pitchFamily="49" charset="0"/>
                </a:rPr>
                <a:t>(x, loop x,           )</a:t>
              </a:r>
              <a:endParaRPr lang="ja-JP" altLang="en-US" sz="2800" dirty="0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4643438" y="4679495"/>
              <a:ext cx="2000264" cy="50006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2800" b="1" dirty="0" smtClean="0">
                  <a:latin typeface="Consolas" pitchFamily="49" charset="0"/>
                </a:rPr>
                <a:t>loop = </a:t>
              </a:r>
              <a:r>
                <a:rPr lang="ja-JP" altLang="en-US" sz="2800" b="1" dirty="0">
                  <a:latin typeface="Consolas" pitchFamily="49" charset="0"/>
                </a:rPr>
                <a:t>●</a:t>
              </a:r>
              <a:endParaRPr kumimoji="1" lang="ja-JP" altLang="en-US" sz="2800" b="1" dirty="0">
                <a:latin typeface="Consolas" pitchFamily="49" charset="0"/>
              </a:endParaRPr>
            </a:p>
          </p:txBody>
        </p:sp>
        <p:sp>
          <p:nvSpPr>
            <p:cNvPr id="32" name="フリーフォーム 31"/>
            <p:cNvSpPr/>
            <p:nvPr/>
          </p:nvSpPr>
          <p:spPr>
            <a:xfrm>
              <a:off x="3361386" y="4932608"/>
              <a:ext cx="2963342" cy="1016908"/>
            </a:xfrm>
            <a:custGeom>
              <a:avLst/>
              <a:gdLst>
                <a:gd name="connsiteX0" fmla="*/ 2962141 w 2963342"/>
                <a:gd name="connsiteY0" fmla="*/ 0 h 1016908"/>
                <a:gd name="connsiteX1" fmla="*/ 2550017 w 2963342"/>
                <a:gd name="connsiteY1" fmla="*/ 914400 h 1016908"/>
                <a:gd name="connsiteX2" fmla="*/ 425003 w 2963342"/>
                <a:gd name="connsiteY2" fmla="*/ 927279 h 1016908"/>
                <a:gd name="connsiteX3" fmla="*/ 0 w 2963342"/>
                <a:gd name="connsiteY3" fmla="*/ 309093 h 10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3342" h="1016908">
                  <a:moveTo>
                    <a:pt x="2962141" y="0"/>
                  </a:moveTo>
                  <a:cubicBezTo>
                    <a:pt x="2967507" y="379927"/>
                    <a:pt x="2972873" y="759854"/>
                    <a:pt x="2550017" y="914400"/>
                  </a:cubicBezTo>
                  <a:cubicBezTo>
                    <a:pt x="2127161" y="1068946"/>
                    <a:pt x="850006" y="1028163"/>
                    <a:pt x="425003" y="927279"/>
                  </a:cubicBezTo>
                  <a:cubicBezTo>
                    <a:pt x="0" y="826395"/>
                    <a:pt x="0" y="309093"/>
                    <a:pt x="0" y="309093"/>
                  </a:cubicBezTo>
                </a:path>
              </a:pathLst>
            </a:custGeom>
            <a:ln>
              <a:tailEnd type="triangle" w="med" len="lg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6911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その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の方法で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再帰関数を評価する例 </a:t>
            </a:r>
            <a:r>
              <a:rPr kumimoji="1" lang="en-US" altLang="ja-JP" dirty="0" smtClean="0"/>
              <a:t>(3/3)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472518" cy="4972071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以下の式を評価する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en-US" altLang="ja-JP" sz="2400" b="1" dirty="0" smtClean="0">
                <a:latin typeface="Consolas" pitchFamily="49" charset="0"/>
              </a:rPr>
              <a:t>  let rec loop x = loop x in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loop 0</a:t>
            </a:r>
            <a:endParaRPr kumimoji="1" lang="en-US" altLang="ja-JP" b="1" dirty="0" smtClean="0">
              <a:solidFill>
                <a:srgbClr val="FF0000"/>
              </a:solidFill>
              <a:latin typeface="Consolas" pitchFamily="49" charset="0"/>
            </a:endParaRPr>
          </a:p>
          <a:p>
            <a:endParaRPr kumimoji="1" lang="en-US" altLang="ja-JP" dirty="0" smtClean="0"/>
          </a:p>
          <a:p>
            <a:r>
              <a:rPr lang="ja-JP" altLang="en-US" dirty="0" smtClean="0"/>
              <a:t>関数適用式を評価する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まずクロージャから環境を取り出して拡張する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変数 </a:t>
            </a:r>
            <a:r>
              <a:rPr lang="en-US" altLang="ja-JP" dirty="0" smtClean="0">
                <a:latin typeface="Consolas" pitchFamily="49" charset="0"/>
              </a:rPr>
              <a:t>x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を値 </a:t>
            </a:r>
            <a:r>
              <a:rPr lang="en-US" altLang="ja-JP" dirty="0" smtClean="0">
                <a:latin typeface="Consolas" pitchFamily="49" charset="0"/>
              </a:rPr>
              <a:t>0</a:t>
            </a:r>
            <a:r>
              <a:rPr lang="en-US" altLang="ja-JP" dirty="0" smtClean="0"/>
              <a:t> </a:t>
            </a:r>
            <a:r>
              <a:rPr lang="ja-JP" altLang="en-US" dirty="0" smtClean="0"/>
              <a:t>に束縛する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拡張された環境で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関数本体を評価する</a:t>
            </a:r>
            <a:endParaRPr lang="en-US" altLang="ja-JP" dirty="0" smtClean="0"/>
          </a:p>
          <a:p>
            <a:pPr lvl="2"/>
            <a:r>
              <a:rPr lang="ja-JP" altLang="en-US" dirty="0"/>
              <a:t>環境の中</a:t>
            </a:r>
            <a:r>
              <a:rPr lang="ja-JP" altLang="en-US" dirty="0" smtClean="0"/>
              <a:t>に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Consolas"/>
                <a:cs typeface="Consolas"/>
              </a:rPr>
              <a:t>loop</a:t>
            </a:r>
            <a:r>
              <a:rPr lang="en-US" altLang="ja-JP" dirty="0" smtClean="0"/>
              <a:t> </a:t>
            </a:r>
            <a:r>
              <a:rPr lang="ja-JP" altLang="en-US" dirty="0" smtClean="0"/>
              <a:t>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存在する</a:t>
            </a:r>
            <a:endParaRPr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429256" y="4214818"/>
            <a:ext cx="3640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クロージャ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変数 </a:t>
            </a:r>
            <a:r>
              <a:rPr kumimoji="1" lang="en-US" altLang="ja-JP" dirty="0" smtClean="0">
                <a:latin typeface="Consolas"/>
                <a:cs typeface="Consolas"/>
              </a:rPr>
              <a:t>loop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の評価結果</a:t>
            </a:r>
            <a:r>
              <a:rPr kumimoji="1" lang="en-US" altLang="ja-JP" dirty="0" smtClean="0"/>
              <a:t>)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786314" y="5500702"/>
            <a:ext cx="1266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拡張された</a:t>
            </a:r>
            <a:endParaRPr kumimoji="1" lang="en-US" altLang="ja-JP" dirty="0" smtClean="0"/>
          </a:p>
          <a:p>
            <a:r>
              <a:rPr kumimoji="1" lang="ja-JP" altLang="en-US" dirty="0" smtClean="0"/>
              <a:t>環境</a:t>
            </a:r>
            <a:endParaRPr kumimoji="1" lang="en-US" altLang="ja-JP" dirty="0" smtClean="0"/>
          </a:p>
        </p:txBody>
      </p:sp>
      <p:sp>
        <p:nvSpPr>
          <p:cNvPr id="18" name="正方形/長方形 17"/>
          <p:cNvSpPr/>
          <p:nvPr/>
        </p:nvSpPr>
        <p:spPr>
          <a:xfrm>
            <a:off x="5429256" y="5857892"/>
            <a:ext cx="1714512" cy="8572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2800" b="1" dirty="0" smtClean="0">
                <a:latin typeface="Consolas" pitchFamily="49" charset="0"/>
              </a:rPr>
              <a:t>x = 0</a:t>
            </a:r>
          </a:p>
          <a:p>
            <a:r>
              <a:rPr lang="en-US" altLang="ja-JP" sz="2800" b="1" dirty="0" smtClean="0">
                <a:latin typeface="Consolas" pitchFamily="49" charset="0"/>
              </a:rPr>
              <a:t>loop =</a:t>
            </a:r>
            <a:r>
              <a:rPr lang="ja-JP" altLang="en-US" sz="2800" b="1" dirty="0" smtClean="0">
                <a:latin typeface="Consolas" pitchFamily="49" charset="0"/>
              </a:rPr>
              <a:t>●</a:t>
            </a:r>
            <a:endParaRPr kumimoji="1" lang="ja-JP" altLang="en-US" sz="2800" b="1" dirty="0">
              <a:latin typeface="Consolas" pitchFamily="49" charset="0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358737" y="4654067"/>
            <a:ext cx="2389727" cy="100718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108000" tIns="72000" rIns="108000" bIns="72000">
            <a:spAutoFit/>
          </a:bodyPr>
          <a:lstStyle/>
          <a:p>
            <a:r>
              <a:rPr lang="en-GB" altLang="ja-JP" sz="2800" b="1" dirty="0" smtClean="0">
                <a:latin typeface="Consolas" pitchFamily="49" charset="0"/>
              </a:rPr>
              <a:t>(x, loop x,</a:t>
            </a:r>
          </a:p>
          <a:p>
            <a:r>
              <a:rPr lang="en-GB" altLang="ja-JP" sz="2800" b="1" dirty="0" smtClean="0">
                <a:latin typeface="Consolas" pitchFamily="49" charset="0"/>
              </a:rPr>
              <a:t>          )</a:t>
            </a:r>
            <a:endParaRPr lang="ja-JP" altLang="en-US" sz="2800" dirty="0"/>
          </a:p>
        </p:txBody>
      </p:sp>
      <p:sp>
        <p:nvSpPr>
          <p:cNvPr id="12" name="正方形/長方形 11"/>
          <p:cNvSpPr/>
          <p:nvPr/>
        </p:nvSpPr>
        <p:spPr>
          <a:xfrm>
            <a:off x="6521896" y="5192800"/>
            <a:ext cx="1836318" cy="4286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800" b="1" dirty="0" smtClean="0">
                <a:latin typeface="Consolas" pitchFamily="49" charset="0"/>
              </a:rPr>
              <a:t>loop =</a:t>
            </a:r>
            <a:r>
              <a:rPr lang="ja-JP" altLang="en-US" sz="2800" b="1" dirty="0" smtClean="0">
                <a:latin typeface="Consolas" pitchFamily="49" charset="0"/>
              </a:rPr>
              <a:t>●</a:t>
            </a:r>
            <a:endParaRPr kumimoji="1" lang="ja-JP" altLang="en-US" sz="2800" b="1" dirty="0">
              <a:latin typeface="Consolas" pitchFamily="49" charset="0"/>
            </a:endParaRPr>
          </a:p>
        </p:txBody>
      </p:sp>
      <p:sp>
        <p:nvSpPr>
          <p:cNvPr id="15" name="フリーフォーム 14"/>
          <p:cNvSpPr/>
          <p:nvPr/>
        </p:nvSpPr>
        <p:spPr>
          <a:xfrm>
            <a:off x="6539903" y="4572008"/>
            <a:ext cx="2441275" cy="854015"/>
          </a:xfrm>
          <a:custGeom>
            <a:avLst/>
            <a:gdLst>
              <a:gd name="connsiteX0" fmla="*/ 1725283 w 2441275"/>
              <a:gd name="connsiteY0" fmla="*/ 854015 h 854015"/>
              <a:gd name="connsiteX1" fmla="*/ 2294626 w 2441275"/>
              <a:gd name="connsiteY1" fmla="*/ 845389 h 854015"/>
              <a:gd name="connsiteX2" fmla="*/ 2320506 w 2441275"/>
              <a:gd name="connsiteY2" fmla="*/ 828136 h 854015"/>
              <a:gd name="connsiteX3" fmla="*/ 2380891 w 2441275"/>
              <a:gd name="connsiteY3" fmla="*/ 810883 h 854015"/>
              <a:gd name="connsiteX4" fmla="*/ 2406770 w 2441275"/>
              <a:gd name="connsiteY4" fmla="*/ 793630 h 854015"/>
              <a:gd name="connsiteX5" fmla="*/ 2432649 w 2441275"/>
              <a:gd name="connsiteY5" fmla="*/ 715993 h 854015"/>
              <a:gd name="connsiteX6" fmla="*/ 2441275 w 2441275"/>
              <a:gd name="connsiteY6" fmla="*/ 690113 h 854015"/>
              <a:gd name="connsiteX7" fmla="*/ 2432649 w 2441275"/>
              <a:gd name="connsiteY7" fmla="*/ 293298 h 854015"/>
              <a:gd name="connsiteX8" fmla="*/ 2424023 w 2441275"/>
              <a:gd name="connsiteY8" fmla="*/ 267419 h 854015"/>
              <a:gd name="connsiteX9" fmla="*/ 2355011 w 2441275"/>
              <a:gd name="connsiteY9" fmla="*/ 207034 h 854015"/>
              <a:gd name="connsiteX10" fmla="*/ 2320506 w 2441275"/>
              <a:gd name="connsiteY10" fmla="*/ 181155 h 854015"/>
              <a:gd name="connsiteX11" fmla="*/ 2242868 w 2441275"/>
              <a:gd name="connsiteY11" fmla="*/ 129396 h 854015"/>
              <a:gd name="connsiteX12" fmla="*/ 2156604 w 2441275"/>
              <a:gd name="connsiteY12" fmla="*/ 77638 h 854015"/>
              <a:gd name="connsiteX13" fmla="*/ 2122098 w 2441275"/>
              <a:gd name="connsiteY13" fmla="*/ 69012 h 854015"/>
              <a:gd name="connsiteX14" fmla="*/ 2096219 w 2441275"/>
              <a:gd name="connsiteY14" fmla="*/ 51759 h 854015"/>
              <a:gd name="connsiteX15" fmla="*/ 2035834 w 2441275"/>
              <a:gd name="connsiteY15" fmla="*/ 34506 h 854015"/>
              <a:gd name="connsiteX16" fmla="*/ 2001328 w 2441275"/>
              <a:gd name="connsiteY16" fmla="*/ 25879 h 854015"/>
              <a:gd name="connsiteX17" fmla="*/ 1897811 w 2441275"/>
              <a:gd name="connsiteY17" fmla="*/ 17253 h 854015"/>
              <a:gd name="connsiteX18" fmla="*/ 1656272 w 2441275"/>
              <a:gd name="connsiteY18" fmla="*/ 34506 h 854015"/>
              <a:gd name="connsiteX19" fmla="*/ 1604513 w 2441275"/>
              <a:gd name="connsiteY19" fmla="*/ 51759 h 854015"/>
              <a:gd name="connsiteX20" fmla="*/ 1509623 w 2441275"/>
              <a:gd name="connsiteY20" fmla="*/ 60385 h 854015"/>
              <a:gd name="connsiteX21" fmla="*/ 1483743 w 2441275"/>
              <a:gd name="connsiteY21" fmla="*/ 69012 h 854015"/>
              <a:gd name="connsiteX22" fmla="*/ 1199072 w 2441275"/>
              <a:gd name="connsiteY22" fmla="*/ 69012 h 854015"/>
              <a:gd name="connsiteX23" fmla="*/ 1138687 w 2441275"/>
              <a:gd name="connsiteY23" fmla="*/ 60385 h 854015"/>
              <a:gd name="connsiteX24" fmla="*/ 983411 w 2441275"/>
              <a:gd name="connsiteY24" fmla="*/ 34506 h 854015"/>
              <a:gd name="connsiteX25" fmla="*/ 862641 w 2441275"/>
              <a:gd name="connsiteY25" fmla="*/ 17253 h 854015"/>
              <a:gd name="connsiteX26" fmla="*/ 439947 w 2441275"/>
              <a:gd name="connsiteY26" fmla="*/ 8627 h 854015"/>
              <a:gd name="connsiteX27" fmla="*/ 388189 w 2441275"/>
              <a:gd name="connsiteY27" fmla="*/ 0 h 854015"/>
              <a:gd name="connsiteX28" fmla="*/ 267419 w 2441275"/>
              <a:gd name="connsiteY28" fmla="*/ 17253 h 854015"/>
              <a:gd name="connsiteX29" fmla="*/ 181155 w 2441275"/>
              <a:gd name="connsiteY29" fmla="*/ 77638 h 854015"/>
              <a:gd name="connsiteX30" fmla="*/ 146649 w 2441275"/>
              <a:gd name="connsiteY30" fmla="*/ 94891 h 854015"/>
              <a:gd name="connsiteX31" fmla="*/ 94891 w 2441275"/>
              <a:gd name="connsiteY31" fmla="*/ 112144 h 854015"/>
              <a:gd name="connsiteX32" fmla="*/ 77638 w 2441275"/>
              <a:gd name="connsiteY32" fmla="*/ 138023 h 854015"/>
              <a:gd name="connsiteX33" fmla="*/ 51758 w 2441275"/>
              <a:gd name="connsiteY33" fmla="*/ 172529 h 854015"/>
              <a:gd name="connsiteX34" fmla="*/ 43132 w 2441275"/>
              <a:gd name="connsiteY34" fmla="*/ 198408 h 854015"/>
              <a:gd name="connsiteX35" fmla="*/ 0 w 2441275"/>
              <a:gd name="connsiteY35" fmla="*/ 258793 h 854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441275" h="854015">
                <a:moveTo>
                  <a:pt x="1725283" y="854015"/>
                </a:moveTo>
                <a:cubicBezTo>
                  <a:pt x="1915064" y="851140"/>
                  <a:pt x="2105002" y="853633"/>
                  <a:pt x="2294626" y="845389"/>
                </a:cubicBezTo>
                <a:cubicBezTo>
                  <a:pt x="2304984" y="844939"/>
                  <a:pt x="2310976" y="832220"/>
                  <a:pt x="2320506" y="828136"/>
                </a:cubicBezTo>
                <a:cubicBezTo>
                  <a:pt x="2359209" y="811549"/>
                  <a:pt x="2347310" y="827674"/>
                  <a:pt x="2380891" y="810883"/>
                </a:cubicBezTo>
                <a:cubicBezTo>
                  <a:pt x="2390164" y="806246"/>
                  <a:pt x="2398144" y="799381"/>
                  <a:pt x="2406770" y="793630"/>
                </a:cubicBezTo>
                <a:lnTo>
                  <a:pt x="2432649" y="715993"/>
                </a:lnTo>
                <a:lnTo>
                  <a:pt x="2441275" y="690113"/>
                </a:lnTo>
                <a:cubicBezTo>
                  <a:pt x="2438400" y="557841"/>
                  <a:pt x="2438044" y="425491"/>
                  <a:pt x="2432649" y="293298"/>
                </a:cubicBezTo>
                <a:cubicBezTo>
                  <a:pt x="2432278" y="284213"/>
                  <a:pt x="2428089" y="275552"/>
                  <a:pt x="2424023" y="267419"/>
                </a:cubicBezTo>
                <a:cubicBezTo>
                  <a:pt x="2406052" y="231476"/>
                  <a:pt x="2393828" y="232912"/>
                  <a:pt x="2355011" y="207034"/>
                </a:cubicBezTo>
                <a:cubicBezTo>
                  <a:pt x="2343049" y="199059"/>
                  <a:pt x="2332284" y="189400"/>
                  <a:pt x="2320506" y="181155"/>
                </a:cubicBezTo>
                <a:cubicBezTo>
                  <a:pt x="2295025" y="163318"/>
                  <a:pt x="2268747" y="146649"/>
                  <a:pt x="2242868" y="129396"/>
                </a:cubicBezTo>
                <a:cubicBezTo>
                  <a:pt x="2217079" y="112203"/>
                  <a:pt x="2186914" y="89004"/>
                  <a:pt x="2156604" y="77638"/>
                </a:cubicBezTo>
                <a:cubicBezTo>
                  <a:pt x="2145503" y="73475"/>
                  <a:pt x="2133600" y="71887"/>
                  <a:pt x="2122098" y="69012"/>
                </a:cubicBezTo>
                <a:cubicBezTo>
                  <a:pt x="2113472" y="63261"/>
                  <a:pt x="2105845" y="55609"/>
                  <a:pt x="2096219" y="51759"/>
                </a:cubicBezTo>
                <a:cubicBezTo>
                  <a:pt x="2076782" y="43984"/>
                  <a:pt x="2056030" y="40014"/>
                  <a:pt x="2035834" y="34506"/>
                </a:cubicBezTo>
                <a:cubicBezTo>
                  <a:pt x="2024396" y="31386"/>
                  <a:pt x="2013092" y="27350"/>
                  <a:pt x="2001328" y="25879"/>
                </a:cubicBezTo>
                <a:cubicBezTo>
                  <a:pt x="1966970" y="21584"/>
                  <a:pt x="1932317" y="20128"/>
                  <a:pt x="1897811" y="17253"/>
                </a:cubicBezTo>
                <a:cubicBezTo>
                  <a:pt x="1880523" y="18270"/>
                  <a:pt x="1695460" y="27590"/>
                  <a:pt x="1656272" y="34506"/>
                </a:cubicBezTo>
                <a:cubicBezTo>
                  <a:pt x="1638362" y="37667"/>
                  <a:pt x="1622625" y="50113"/>
                  <a:pt x="1604513" y="51759"/>
                </a:cubicBezTo>
                <a:lnTo>
                  <a:pt x="1509623" y="60385"/>
                </a:lnTo>
                <a:cubicBezTo>
                  <a:pt x="1500996" y="63261"/>
                  <a:pt x="1492660" y="67229"/>
                  <a:pt x="1483743" y="69012"/>
                </a:cubicBezTo>
                <a:cubicBezTo>
                  <a:pt x="1381515" y="89458"/>
                  <a:pt x="1325107" y="73859"/>
                  <a:pt x="1199072" y="69012"/>
                </a:cubicBezTo>
                <a:lnTo>
                  <a:pt x="1138687" y="60385"/>
                </a:lnTo>
                <a:lnTo>
                  <a:pt x="983411" y="34506"/>
                </a:lnTo>
                <a:cubicBezTo>
                  <a:pt x="953302" y="29488"/>
                  <a:pt x="890004" y="18213"/>
                  <a:pt x="862641" y="17253"/>
                </a:cubicBezTo>
                <a:cubicBezTo>
                  <a:pt x="721800" y="12311"/>
                  <a:pt x="580845" y="11502"/>
                  <a:pt x="439947" y="8627"/>
                </a:cubicBezTo>
                <a:cubicBezTo>
                  <a:pt x="422694" y="5751"/>
                  <a:pt x="405680" y="0"/>
                  <a:pt x="388189" y="0"/>
                </a:cubicBezTo>
                <a:cubicBezTo>
                  <a:pt x="312594" y="0"/>
                  <a:pt x="315312" y="1289"/>
                  <a:pt x="267419" y="17253"/>
                </a:cubicBezTo>
                <a:cubicBezTo>
                  <a:pt x="216325" y="55573"/>
                  <a:pt x="244876" y="35157"/>
                  <a:pt x="181155" y="77638"/>
                </a:cubicBezTo>
                <a:cubicBezTo>
                  <a:pt x="170455" y="84771"/>
                  <a:pt x="158589" y="90115"/>
                  <a:pt x="146649" y="94891"/>
                </a:cubicBezTo>
                <a:cubicBezTo>
                  <a:pt x="129764" y="101645"/>
                  <a:pt x="94891" y="112144"/>
                  <a:pt x="94891" y="112144"/>
                </a:cubicBezTo>
                <a:cubicBezTo>
                  <a:pt x="89140" y="120770"/>
                  <a:pt x="83664" y="129587"/>
                  <a:pt x="77638" y="138023"/>
                </a:cubicBezTo>
                <a:cubicBezTo>
                  <a:pt x="69281" y="149722"/>
                  <a:pt x="58891" y="160046"/>
                  <a:pt x="51758" y="172529"/>
                </a:cubicBezTo>
                <a:cubicBezTo>
                  <a:pt x="47247" y="180424"/>
                  <a:pt x="47548" y="190459"/>
                  <a:pt x="43132" y="198408"/>
                </a:cubicBezTo>
                <a:cubicBezTo>
                  <a:pt x="20159" y="239759"/>
                  <a:pt x="20583" y="238208"/>
                  <a:pt x="0" y="258793"/>
                </a:cubicBezTo>
              </a:path>
            </a:pathLst>
          </a:custGeom>
          <a:ln>
            <a:tailEnd type="triangle" w="med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/>
          <p:cNvSpPr/>
          <p:nvPr/>
        </p:nvSpPr>
        <p:spPr>
          <a:xfrm>
            <a:off x="7143768" y="5597612"/>
            <a:ext cx="599637" cy="840192"/>
          </a:xfrm>
          <a:custGeom>
            <a:avLst/>
            <a:gdLst>
              <a:gd name="connsiteX0" fmla="*/ 457200 w 599637"/>
              <a:gd name="connsiteY0" fmla="*/ 44063 h 840192"/>
              <a:gd name="connsiteX1" fmla="*/ 491706 w 599637"/>
              <a:gd name="connsiteY1" fmla="*/ 104448 h 840192"/>
              <a:gd name="connsiteX2" fmla="*/ 508958 w 599637"/>
              <a:gd name="connsiteY2" fmla="*/ 156207 h 840192"/>
              <a:gd name="connsiteX3" fmla="*/ 526211 w 599637"/>
              <a:gd name="connsiteY3" fmla="*/ 182086 h 840192"/>
              <a:gd name="connsiteX4" fmla="*/ 543464 w 599637"/>
              <a:gd name="connsiteY4" fmla="*/ 225218 h 840192"/>
              <a:gd name="connsiteX5" fmla="*/ 543464 w 599637"/>
              <a:gd name="connsiteY5" fmla="*/ 354614 h 840192"/>
              <a:gd name="connsiteX6" fmla="*/ 526211 w 599637"/>
              <a:gd name="connsiteY6" fmla="*/ 397746 h 840192"/>
              <a:gd name="connsiteX7" fmla="*/ 474453 w 599637"/>
              <a:gd name="connsiteY7" fmla="*/ 423626 h 840192"/>
              <a:gd name="connsiteX8" fmla="*/ 439947 w 599637"/>
              <a:gd name="connsiteY8" fmla="*/ 440879 h 840192"/>
              <a:gd name="connsiteX9" fmla="*/ 370936 w 599637"/>
              <a:gd name="connsiteY9" fmla="*/ 432252 h 840192"/>
              <a:gd name="connsiteX10" fmla="*/ 345057 w 599637"/>
              <a:gd name="connsiteY10" fmla="*/ 423626 h 840192"/>
              <a:gd name="connsiteX11" fmla="*/ 336430 w 599637"/>
              <a:gd name="connsiteY11" fmla="*/ 397746 h 840192"/>
              <a:gd name="connsiteX12" fmla="*/ 396815 w 599637"/>
              <a:gd name="connsiteY12" fmla="*/ 354614 h 840192"/>
              <a:gd name="connsiteX13" fmla="*/ 422694 w 599637"/>
              <a:gd name="connsiteY13" fmla="*/ 345988 h 840192"/>
              <a:gd name="connsiteX14" fmla="*/ 474453 w 599637"/>
              <a:gd name="connsiteY14" fmla="*/ 354614 h 840192"/>
              <a:gd name="connsiteX15" fmla="*/ 526211 w 599637"/>
              <a:gd name="connsiteY15" fmla="*/ 389120 h 840192"/>
              <a:gd name="connsiteX16" fmla="*/ 543464 w 599637"/>
              <a:gd name="connsiteY16" fmla="*/ 414999 h 840192"/>
              <a:gd name="connsiteX17" fmla="*/ 569343 w 599637"/>
              <a:gd name="connsiteY17" fmla="*/ 440879 h 840192"/>
              <a:gd name="connsiteX18" fmla="*/ 577970 w 599637"/>
              <a:gd name="connsiteY18" fmla="*/ 466758 h 840192"/>
              <a:gd name="connsiteX19" fmla="*/ 595223 w 599637"/>
              <a:gd name="connsiteY19" fmla="*/ 527143 h 840192"/>
              <a:gd name="connsiteX20" fmla="*/ 577970 w 599637"/>
              <a:gd name="connsiteY20" fmla="*/ 604780 h 840192"/>
              <a:gd name="connsiteX21" fmla="*/ 483079 w 599637"/>
              <a:gd name="connsiteY21" fmla="*/ 691045 h 840192"/>
              <a:gd name="connsiteX22" fmla="*/ 457200 w 599637"/>
              <a:gd name="connsiteY22" fmla="*/ 699671 h 840192"/>
              <a:gd name="connsiteX23" fmla="*/ 336430 w 599637"/>
              <a:gd name="connsiteY23" fmla="*/ 768682 h 840192"/>
              <a:gd name="connsiteX24" fmla="*/ 267419 w 599637"/>
              <a:gd name="connsiteY24" fmla="*/ 794562 h 840192"/>
              <a:gd name="connsiteX25" fmla="*/ 198407 w 599637"/>
              <a:gd name="connsiteY25" fmla="*/ 829067 h 840192"/>
              <a:gd name="connsiteX26" fmla="*/ 172528 w 599637"/>
              <a:gd name="connsiteY26" fmla="*/ 837694 h 840192"/>
              <a:gd name="connsiteX27" fmla="*/ 0 w 599637"/>
              <a:gd name="connsiteY27" fmla="*/ 837694 h 840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99637" h="840192">
                <a:moveTo>
                  <a:pt x="457200" y="44063"/>
                </a:moveTo>
                <a:cubicBezTo>
                  <a:pt x="483583" y="123219"/>
                  <a:pt x="439482" y="0"/>
                  <a:pt x="491706" y="104448"/>
                </a:cubicBezTo>
                <a:cubicBezTo>
                  <a:pt x="499839" y="120714"/>
                  <a:pt x="503207" y="138954"/>
                  <a:pt x="508958" y="156207"/>
                </a:cubicBezTo>
                <a:cubicBezTo>
                  <a:pt x="512236" y="166043"/>
                  <a:pt x="521574" y="172813"/>
                  <a:pt x="526211" y="182086"/>
                </a:cubicBezTo>
                <a:cubicBezTo>
                  <a:pt x="533136" y="195936"/>
                  <a:pt x="537713" y="210841"/>
                  <a:pt x="543464" y="225218"/>
                </a:cubicBezTo>
                <a:cubicBezTo>
                  <a:pt x="555199" y="283894"/>
                  <a:pt x="558592" y="278976"/>
                  <a:pt x="543464" y="354614"/>
                </a:cubicBezTo>
                <a:cubicBezTo>
                  <a:pt x="540427" y="369798"/>
                  <a:pt x="535211" y="385145"/>
                  <a:pt x="526211" y="397746"/>
                </a:cubicBezTo>
                <a:cubicBezTo>
                  <a:pt x="514022" y="414811"/>
                  <a:pt x="491525" y="416309"/>
                  <a:pt x="474453" y="423626"/>
                </a:cubicBezTo>
                <a:cubicBezTo>
                  <a:pt x="462633" y="428692"/>
                  <a:pt x="451449" y="435128"/>
                  <a:pt x="439947" y="440879"/>
                </a:cubicBezTo>
                <a:cubicBezTo>
                  <a:pt x="416943" y="438003"/>
                  <a:pt x="393745" y="436399"/>
                  <a:pt x="370936" y="432252"/>
                </a:cubicBezTo>
                <a:cubicBezTo>
                  <a:pt x="361990" y="430625"/>
                  <a:pt x="351487" y="430056"/>
                  <a:pt x="345057" y="423626"/>
                </a:cubicBezTo>
                <a:cubicBezTo>
                  <a:pt x="338627" y="417196"/>
                  <a:pt x="339306" y="406373"/>
                  <a:pt x="336430" y="397746"/>
                </a:cubicBezTo>
                <a:cubicBezTo>
                  <a:pt x="350808" y="354615"/>
                  <a:pt x="336431" y="374742"/>
                  <a:pt x="396815" y="354614"/>
                </a:cubicBezTo>
                <a:lnTo>
                  <a:pt x="422694" y="345988"/>
                </a:lnTo>
                <a:cubicBezTo>
                  <a:pt x="439947" y="348863"/>
                  <a:pt x="458307" y="347887"/>
                  <a:pt x="474453" y="354614"/>
                </a:cubicBezTo>
                <a:cubicBezTo>
                  <a:pt x="493593" y="362589"/>
                  <a:pt x="526211" y="389120"/>
                  <a:pt x="526211" y="389120"/>
                </a:cubicBezTo>
                <a:cubicBezTo>
                  <a:pt x="531962" y="397746"/>
                  <a:pt x="536827" y="407034"/>
                  <a:pt x="543464" y="414999"/>
                </a:cubicBezTo>
                <a:cubicBezTo>
                  <a:pt x="551274" y="424371"/>
                  <a:pt x="562576" y="430728"/>
                  <a:pt x="569343" y="440879"/>
                </a:cubicBezTo>
                <a:cubicBezTo>
                  <a:pt x="574387" y="448445"/>
                  <a:pt x="575472" y="458015"/>
                  <a:pt x="577970" y="466758"/>
                </a:cubicBezTo>
                <a:cubicBezTo>
                  <a:pt x="599637" y="542589"/>
                  <a:pt x="574536" y="465085"/>
                  <a:pt x="595223" y="527143"/>
                </a:cubicBezTo>
                <a:cubicBezTo>
                  <a:pt x="595135" y="527669"/>
                  <a:pt x="586910" y="593605"/>
                  <a:pt x="577970" y="604780"/>
                </a:cubicBezTo>
                <a:cubicBezTo>
                  <a:pt x="563256" y="623172"/>
                  <a:pt x="512155" y="674430"/>
                  <a:pt x="483079" y="691045"/>
                </a:cubicBezTo>
                <a:cubicBezTo>
                  <a:pt x="475184" y="695556"/>
                  <a:pt x="465826" y="696796"/>
                  <a:pt x="457200" y="699671"/>
                </a:cubicBezTo>
                <a:cubicBezTo>
                  <a:pt x="419140" y="728216"/>
                  <a:pt x="385992" y="756291"/>
                  <a:pt x="336430" y="768682"/>
                </a:cubicBezTo>
                <a:cubicBezTo>
                  <a:pt x="298689" y="778118"/>
                  <a:pt x="302506" y="774512"/>
                  <a:pt x="267419" y="794562"/>
                </a:cubicBezTo>
                <a:cubicBezTo>
                  <a:pt x="214358" y="824882"/>
                  <a:pt x="272521" y="801274"/>
                  <a:pt x="198407" y="829067"/>
                </a:cubicBezTo>
                <a:cubicBezTo>
                  <a:pt x="189893" y="832260"/>
                  <a:pt x="181612" y="837299"/>
                  <a:pt x="172528" y="837694"/>
                </a:cubicBezTo>
                <a:cubicBezTo>
                  <a:pt x="115073" y="840192"/>
                  <a:pt x="57509" y="837694"/>
                  <a:pt x="0" y="837694"/>
                </a:cubicBezTo>
              </a:path>
            </a:pathLst>
          </a:custGeom>
          <a:ln w="635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6124755" y="4958812"/>
            <a:ext cx="819509" cy="1485120"/>
          </a:xfrm>
          <a:custGeom>
            <a:avLst/>
            <a:gdLst>
              <a:gd name="connsiteX0" fmla="*/ 733245 w 819509"/>
              <a:gd name="connsiteY0" fmla="*/ 1485120 h 1485120"/>
              <a:gd name="connsiteX1" fmla="*/ 750498 w 819509"/>
              <a:gd name="connsiteY1" fmla="*/ 1398856 h 1485120"/>
              <a:gd name="connsiteX2" fmla="*/ 767751 w 819509"/>
              <a:gd name="connsiteY2" fmla="*/ 1338471 h 1485120"/>
              <a:gd name="connsiteX3" fmla="*/ 776377 w 819509"/>
              <a:gd name="connsiteY3" fmla="*/ 1295339 h 1485120"/>
              <a:gd name="connsiteX4" fmla="*/ 802256 w 819509"/>
              <a:gd name="connsiteY4" fmla="*/ 1243580 h 1485120"/>
              <a:gd name="connsiteX5" fmla="*/ 819509 w 819509"/>
              <a:gd name="connsiteY5" fmla="*/ 1191822 h 1485120"/>
              <a:gd name="connsiteX6" fmla="*/ 810883 w 819509"/>
              <a:gd name="connsiteY6" fmla="*/ 1002041 h 1485120"/>
              <a:gd name="connsiteX7" fmla="*/ 802256 w 819509"/>
              <a:gd name="connsiteY7" fmla="*/ 976162 h 1485120"/>
              <a:gd name="connsiteX8" fmla="*/ 776377 w 819509"/>
              <a:gd name="connsiteY8" fmla="*/ 958909 h 1485120"/>
              <a:gd name="connsiteX9" fmla="*/ 741871 w 819509"/>
              <a:gd name="connsiteY9" fmla="*/ 915777 h 1485120"/>
              <a:gd name="connsiteX10" fmla="*/ 715992 w 819509"/>
              <a:gd name="connsiteY10" fmla="*/ 889897 h 1485120"/>
              <a:gd name="connsiteX11" fmla="*/ 629728 w 819509"/>
              <a:gd name="connsiteY11" fmla="*/ 846765 h 1485120"/>
              <a:gd name="connsiteX12" fmla="*/ 534837 w 819509"/>
              <a:gd name="connsiteY12" fmla="*/ 838139 h 1485120"/>
              <a:gd name="connsiteX13" fmla="*/ 439947 w 819509"/>
              <a:gd name="connsiteY13" fmla="*/ 820886 h 1485120"/>
              <a:gd name="connsiteX14" fmla="*/ 405441 w 819509"/>
              <a:gd name="connsiteY14" fmla="*/ 812260 h 1485120"/>
              <a:gd name="connsiteX15" fmla="*/ 362309 w 819509"/>
              <a:gd name="connsiteY15" fmla="*/ 803633 h 1485120"/>
              <a:gd name="connsiteX16" fmla="*/ 336430 w 819509"/>
              <a:gd name="connsiteY16" fmla="*/ 795007 h 1485120"/>
              <a:gd name="connsiteX17" fmla="*/ 258792 w 819509"/>
              <a:gd name="connsiteY17" fmla="*/ 760501 h 1485120"/>
              <a:gd name="connsiteX18" fmla="*/ 232913 w 819509"/>
              <a:gd name="connsiteY18" fmla="*/ 743248 h 1485120"/>
              <a:gd name="connsiteX19" fmla="*/ 198407 w 819509"/>
              <a:gd name="connsiteY19" fmla="*/ 725996 h 1485120"/>
              <a:gd name="connsiteX20" fmla="*/ 146649 w 819509"/>
              <a:gd name="connsiteY20" fmla="*/ 700116 h 1485120"/>
              <a:gd name="connsiteX21" fmla="*/ 94890 w 819509"/>
              <a:gd name="connsiteY21" fmla="*/ 631105 h 1485120"/>
              <a:gd name="connsiteX22" fmla="*/ 51758 w 819509"/>
              <a:gd name="connsiteY22" fmla="*/ 553467 h 1485120"/>
              <a:gd name="connsiteX23" fmla="*/ 34505 w 819509"/>
              <a:gd name="connsiteY23" fmla="*/ 501709 h 1485120"/>
              <a:gd name="connsiteX24" fmla="*/ 17253 w 819509"/>
              <a:gd name="connsiteY24" fmla="*/ 475830 h 1485120"/>
              <a:gd name="connsiteX25" fmla="*/ 0 w 819509"/>
              <a:gd name="connsiteY25" fmla="*/ 415445 h 1485120"/>
              <a:gd name="connsiteX26" fmla="*/ 8626 w 819509"/>
              <a:gd name="connsiteY26" fmla="*/ 260169 h 1485120"/>
              <a:gd name="connsiteX27" fmla="*/ 17253 w 819509"/>
              <a:gd name="connsiteY27" fmla="*/ 199784 h 1485120"/>
              <a:gd name="connsiteX28" fmla="*/ 34505 w 819509"/>
              <a:gd name="connsiteY28" fmla="*/ 173905 h 1485120"/>
              <a:gd name="connsiteX29" fmla="*/ 43132 w 819509"/>
              <a:gd name="connsiteY29" fmla="*/ 139399 h 1485120"/>
              <a:gd name="connsiteX30" fmla="*/ 51758 w 819509"/>
              <a:gd name="connsiteY30" fmla="*/ 113520 h 1485120"/>
              <a:gd name="connsiteX31" fmla="*/ 120770 w 819509"/>
              <a:gd name="connsiteY31" fmla="*/ 79014 h 1485120"/>
              <a:gd name="connsiteX32" fmla="*/ 146649 w 819509"/>
              <a:gd name="connsiteY32" fmla="*/ 61762 h 1485120"/>
              <a:gd name="connsiteX33" fmla="*/ 198407 w 819509"/>
              <a:gd name="connsiteY33" fmla="*/ 44509 h 1485120"/>
              <a:gd name="connsiteX34" fmla="*/ 232913 w 819509"/>
              <a:gd name="connsiteY34" fmla="*/ 27256 h 1485120"/>
              <a:gd name="connsiteX35" fmla="*/ 284671 w 819509"/>
              <a:gd name="connsiteY35" fmla="*/ 10003 h 1485120"/>
              <a:gd name="connsiteX36" fmla="*/ 379562 w 819509"/>
              <a:gd name="connsiteY36" fmla="*/ 10003 h 1485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819509" h="1485120">
                <a:moveTo>
                  <a:pt x="733245" y="1485120"/>
                </a:moveTo>
                <a:cubicBezTo>
                  <a:pt x="740025" y="1444439"/>
                  <a:pt x="740201" y="1434894"/>
                  <a:pt x="750498" y="1398856"/>
                </a:cubicBezTo>
                <a:cubicBezTo>
                  <a:pt x="764903" y="1348438"/>
                  <a:pt x="754272" y="1399128"/>
                  <a:pt x="767751" y="1338471"/>
                </a:cubicBezTo>
                <a:cubicBezTo>
                  <a:pt x="770932" y="1324158"/>
                  <a:pt x="772821" y="1309563"/>
                  <a:pt x="776377" y="1295339"/>
                </a:cubicBezTo>
                <a:cubicBezTo>
                  <a:pt x="789859" y="1241411"/>
                  <a:pt x="778161" y="1297793"/>
                  <a:pt x="802256" y="1243580"/>
                </a:cubicBezTo>
                <a:cubicBezTo>
                  <a:pt x="809642" y="1226961"/>
                  <a:pt x="819509" y="1191822"/>
                  <a:pt x="819509" y="1191822"/>
                </a:cubicBezTo>
                <a:cubicBezTo>
                  <a:pt x="816634" y="1128562"/>
                  <a:pt x="815933" y="1065165"/>
                  <a:pt x="810883" y="1002041"/>
                </a:cubicBezTo>
                <a:cubicBezTo>
                  <a:pt x="810158" y="992977"/>
                  <a:pt x="807936" y="983262"/>
                  <a:pt x="802256" y="976162"/>
                </a:cubicBezTo>
                <a:cubicBezTo>
                  <a:pt x="795779" y="968066"/>
                  <a:pt x="785003" y="964660"/>
                  <a:pt x="776377" y="958909"/>
                </a:cubicBezTo>
                <a:cubicBezTo>
                  <a:pt x="762216" y="916424"/>
                  <a:pt x="777890" y="945793"/>
                  <a:pt x="741871" y="915777"/>
                </a:cubicBezTo>
                <a:cubicBezTo>
                  <a:pt x="732499" y="907967"/>
                  <a:pt x="725622" y="897387"/>
                  <a:pt x="715992" y="889897"/>
                </a:cubicBezTo>
                <a:cubicBezTo>
                  <a:pt x="682291" y="863685"/>
                  <a:pt x="668385" y="851919"/>
                  <a:pt x="629728" y="846765"/>
                </a:cubicBezTo>
                <a:cubicBezTo>
                  <a:pt x="598246" y="842567"/>
                  <a:pt x="566380" y="841850"/>
                  <a:pt x="534837" y="838139"/>
                </a:cubicBezTo>
                <a:cubicBezTo>
                  <a:pt x="514926" y="835797"/>
                  <a:pt x="461409" y="825655"/>
                  <a:pt x="439947" y="820886"/>
                </a:cubicBezTo>
                <a:cubicBezTo>
                  <a:pt x="428373" y="818314"/>
                  <a:pt x="417015" y="814832"/>
                  <a:pt x="405441" y="812260"/>
                </a:cubicBezTo>
                <a:cubicBezTo>
                  <a:pt x="391128" y="809079"/>
                  <a:pt x="376533" y="807189"/>
                  <a:pt x="362309" y="803633"/>
                </a:cubicBezTo>
                <a:cubicBezTo>
                  <a:pt x="353488" y="801428"/>
                  <a:pt x="344944" y="798200"/>
                  <a:pt x="336430" y="795007"/>
                </a:cubicBezTo>
                <a:cubicBezTo>
                  <a:pt x="309543" y="784925"/>
                  <a:pt x="283741" y="774758"/>
                  <a:pt x="258792" y="760501"/>
                </a:cubicBezTo>
                <a:cubicBezTo>
                  <a:pt x="249790" y="755357"/>
                  <a:pt x="241915" y="748392"/>
                  <a:pt x="232913" y="743248"/>
                </a:cubicBezTo>
                <a:cubicBezTo>
                  <a:pt x="221748" y="736868"/>
                  <a:pt x="209572" y="732376"/>
                  <a:pt x="198407" y="725996"/>
                </a:cubicBezTo>
                <a:cubicBezTo>
                  <a:pt x="151579" y="699238"/>
                  <a:pt x="194102" y="715935"/>
                  <a:pt x="146649" y="700116"/>
                </a:cubicBezTo>
                <a:cubicBezTo>
                  <a:pt x="129396" y="677112"/>
                  <a:pt x="103983" y="658384"/>
                  <a:pt x="94890" y="631105"/>
                </a:cubicBezTo>
                <a:cubicBezTo>
                  <a:pt x="73779" y="567773"/>
                  <a:pt x="90497" y="592206"/>
                  <a:pt x="51758" y="553467"/>
                </a:cubicBezTo>
                <a:cubicBezTo>
                  <a:pt x="46007" y="536214"/>
                  <a:pt x="44592" y="516841"/>
                  <a:pt x="34505" y="501709"/>
                </a:cubicBezTo>
                <a:cubicBezTo>
                  <a:pt x="28754" y="493083"/>
                  <a:pt x="21889" y="485103"/>
                  <a:pt x="17253" y="475830"/>
                </a:cubicBezTo>
                <a:cubicBezTo>
                  <a:pt x="11064" y="463451"/>
                  <a:pt x="2765" y="426506"/>
                  <a:pt x="0" y="415445"/>
                </a:cubicBezTo>
                <a:cubicBezTo>
                  <a:pt x="2875" y="363686"/>
                  <a:pt x="4492" y="311842"/>
                  <a:pt x="8626" y="260169"/>
                </a:cubicBezTo>
                <a:cubicBezTo>
                  <a:pt x="10247" y="239901"/>
                  <a:pt x="11410" y="219259"/>
                  <a:pt x="17253" y="199784"/>
                </a:cubicBezTo>
                <a:cubicBezTo>
                  <a:pt x="20232" y="189854"/>
                  <a:pt x="28754" y="182531"/>
                  <a:pt x="34505" y="173905"/>
                </a:cubicBezTo>
                <a:cubicBezTo>
                  <a:pt x="37381" y="162403"/>
                  <a:pt x="39875" y="150799"/>
                  <a:pt x="43132" y="139399"/>
                </a:cubicBezTo>
                <a:cubicBezTo>
                  <a:pt x="45630" y="130656"/>
                  <a:pt x="44580" y="119103"/>
                  <a:pt x="51758" y="113520"/>
                </a:cubicBezTo>
                <a:cubicBezTo>
                  <a:pt x="72060" y="97730"/>
                  <a:pt x="97766" y="90516"/>
                  <a:pt x="120770" y="79014"/>
                </a:cubicBezTo>
                <a:cubicBezTo>
                  <a:pt x="130043" y="74378"/>
                  <a:pt x="137175" y="65973"/>
                  <a:pt x="146649" y="61762"/>
                </a:cubicBezTo>
                <a:cubicBezTo>
                  <a:pt x="163268" y="54376"/>
                  <a:pt x="181154" y="50260"/>
                  <a:pt x="198407" y="44509"/>
                </a:cubicBezTo>
                <a:cubicBezTo>
                  <a:pt x="210607" y="40442"/>
                  <a:pt x="220973" y="32032"/>
                  <a:pt x="232913" y="27256"/>
                </a:cubicBezTo>
                <a:cubicBezTo>
                  <a:pt x="249798" y="20502"/>
                  <a:pt x="267418" y="15754"/>
                  <a:pt x="284671" y="10003"/>
                </a:cubicBezTo>
                <a:cubicBezTo>
                  <a:pt x="314678" y="0"/>
                  <a:pt x="347932" y="10003"/>
                  <a:pt x="379562" y="10003"/>
                </a:cubicBezTo>
              </a:path>
            </a:pathLst>
          </a:custGeom>
          <a:ln>
            <a:tailEnd type="triangle" w="med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335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ja-JP" altLang="en-US" sz="3600" dirty="0" smtClean="0"/>
              <a:t>環境とクロージャの間に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3600" dirty="0" smtClean="0"/>
              <a:t>ループ構造を作る方法の</a:t>
            </a:r>
            <a:r>
              <a:rPr lang="en-US" altLang="ja-JP" sz="3600" dirty="0" smtClean="0"/>
              <a:t> 1 </a:t>
            </a:r>
            <a:r>
              <a:rPr lang="ja-JP" altLang="en-US" sz="3600" dirty="0" smtClean="0"/>
              <a:t>つ</a:t>
            </a:r>
            <a:r>
              <a:rPr lang="en-US" altLang="ja-JP" sz="3600" dirty="0" smtClean="0"/>
              <a:t>:</a:t>
            </a:r>
            <a:br>
              <a:rPr lang="en-US" altLang="ja-JP" sz="3600" dirty="0" smtClean="0"/>
            </a:br>
            <a:r>
              <a:rPr lang="ja-JP" altLang="en-US" dirty="0"/>
              <a:t>参照</a:t>
            </a:r>
            <a:r>
              <a:rPr lang="ja-JP" altLang="en-US" dirty="0" smtClean="0"/>
              <a:t>を利用する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前準備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環境の実装を変更して、環境中の値を参照型にし、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後から上書きできるようにする</a:t>
            </a:r>
            <a:endParaRPr lang="en-US" altLang="ja-JP" dirty="0" smtClean="0"/>
          </a:p>
          <a:p>
            <a:r>
              <a:rPr lang="ja-JP" altLang="en-US" dirty="0" smtClean="0"/>
              <a:t>クロージャの作成</a:t>
            </a:r>
            <a:endParaRPr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lang="ja-JP" altLang="en-US" dirty="0" smtClean="0"/>
              <a:t>まず環境を拡張する</a:t>
            </a:r>
            <a:endParaRPr lang="en-US" altLang="ja-JP" dirty="0" smtClean="0"/>
          </a:p>
          <a:p>
            <a:pPr lvl="2"/>
            <a:r>
              <a:rPr lang="ja-JP" altLang="en-US" dirty="0"/>
              <a:t>関数自身を表す変数をとりあえずダミーの値に</a:t>
            </a:r>
            <a:r>
              <a:rPr lang="ja-JP" altLang="en-US" dirty="0" smtClean="0"/>
              <a:t>束縛</a:t>
            </a:r>
            <a:endParaRPr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lang="ja-JP" altLang="en-US" dirty="0" smtClean="0"/>
              <a:t>拡張された環境を含むクロージャを作成する</a:t>
            </a:r>
            <a:endParaRPr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altLang="ja-JP" dirty="0" smtClean="0"/>
              <a:t>1. </a:t>
            </a:r>
            <a:r>
              <a:rPr lang="ja-JP" altLang="en-US" dirty="0" smtClean="0"/>
              <a:t>でとりあえず作ったダミーの値を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2. </a:t>
            </a:r>
            <a:r>
              <a:rPr lang="ja-JP" altLang="en-US" dirty="0" smtClean="0"/>
              <a:t>で作ったクロージャで上書きする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84570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ja-JP" altLang="en-US" sz="3600" dirty="0"/>
              <a:t>環境とクロージャの間に</a:t>
            </a:r>
            <a:r>
              <a:rPr lang="en-US" altLang="ja-JP" sz="3600" dirty="0"/>
              <a:t/>
            </a:r>
            <a:br>
              <a:rPr lang="en-US" altLang="ja-JP" sz="3600" dirty="0"/>
            </a:br>
            <a:r>
              <a:rPr lang="ja-JP" altLang="en-US" sz="3600" dirty="0"/>
              <a:t>ループ構造を作る方法の</a:t>
            </a:r>
            <a:r>
              <a:rPr lang="en-US" altLang="ja-JP" sz="3600" dirty="0"/>
              <a:t> 1 </a:t>
            </a:r>
            <a:r>
              <a:rPr lang="ja-JP" altLang="en-US" sz="3600" dirty="0"/>
              <a:t>つ</a:t>
            </a:r>
            <a:r>
              <a:rPr lang="en-US" altLang="ja-JP" sz="3600" dirty="0"/>
              <a:t>: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参照を利用</a:t>
            </a:r>
            <a:r>
              <a:rPr lang="ja-JP" altLang="en-US" dirty="0" smtClean="0"/>
              <a:t>する例</a:t>
            </a:r>
            <a:r>
              <a:rPr lang="en-US" altLang="ja-JP" dirty="0" smtClean="0"/>
              <a:t> (1/3)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472518" cy="3186121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以下の式を評価する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en-US" altLang="ja-JP" sz="2400" b="1" dirty="0" smtClean="0">
                <a:latin typeface="Consolas" pitchFamily="49" charset="0"/>
              </a:rPr>
              <a:t> 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let rec</a:t>
            </a:r>
            <a:r>
              <a:rPr kumimoji="1" lang="en-US" altLang="ja-JP" sz="2400" b="1" dirty="0" smtClean="0">
                <a:latin typeface="Consolas" pitchFamily="49" charset="0"/>
              </a:rPr>
              <a:t> loop x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=</a:t>
            </a:r>
            <a:r>
              <a:rPr kumimoji="1" lang="en-US" altLang="ja-JP" sz="2400" b="1" dirty="0" smtClean="0">
                <a:latin typeface="Consolas" pitchFamily="49" charset="0"/>
              </a:rPr>
              <a:t> loop x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in</a:t>
            </a:r>
            <a:r>
              <a:rPr kumimoji="1" lang="en-US" altLang="ja-JP" sz="2400" b="1" dirty="0" smtClean="0">
                <a:latin typeface="Consolas" pitchFamily="49" charset="0"/>
              </a:rPr>
              <a:t> loop 0</a:t>
            </a:r>
            <a:endParaRPr kumimoji="1" lang="en-US" altLang="ja-JP" b="1" dirty="0" smtClean="0">
              <a:latin typeface="Consolas" pitchFamily="49" charset="0"/>
            </a:endParaRPr>
          </a:p>
          <a:p>
            <a:endParaRPr kumimoji="1" lang="en-US" altLang="ja-JP" dirty="0" smtClean="0"/>
          </a:p>
          <a:p>
            <a:r>
              <a:rPr lang="ja-JP" altLang="en-US" dirty="0" smtClean="0"/>
              <a:t>まず環境が拡張される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変数 </a:t>
            </a:r>
            <a:r>
              <a:rPr lang="en-US" altLang="ja-JP" dirty="0" smtClean="0">
                <a:latin typeface="Consolas" pitchFamily="49" charset="0"/>
              </a:rPr>
              <a:t>loop</a:t>
            </a:r>
            <a:r>
              <a:rPr lang="en-US" altLang="ja-JP" dirty="0" smtClean="0">
                <a:latin typeface="Calibri"/>
                <a:cs typeface="Calibri"/>
              </a:rPr>
              <a:t> </a:t>
            </a:r>
            <a:r>
              <a:rPr lang="ja-JP" altLang="en-US" dirty="0" smtClean="0">
                <a:latin typeface="Consolas" pitchFamily="49" charset="0"/>
              </a:rPr>
              <a:t>がダミーの値に</a:t>
            </a:r>
            <a:r>
              <a:rPr lang="ja-JP" altLang="en-US" dirty="0" smtClean="0"/>
              <a:t>束縛される</a:t>
            </a:r>
            <a:endParaRPr lang="en-US" altLang="ja-JP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338363" y="4691730"/>
            <a:ext cx="2550698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Consolas" pitchFamily="49" charset="0"/>
              </a:rPr>
              <a:t>loop = Dummy</a:t>
            </a:r>
            <a:endParaRPr kumimoji="1" lang="ja-JP" altLang="en-US" sz="2800" b="1" dirty="0">
              <a:latin typeface="Consolas" pitchFamily="49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571736" y="4286256"/>
            <a:ext cx="1266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拡張された</a:t>
            </a:r>
            <a:endParaRPr kumimoji="1" lang="en-US" altLang="ja-JP" dirty="0" smtClean="0"/>
          </a:p>
          <a:p>
            <a:r>
              <a:rPr kumimoji="1" lang="ja-JP" altLang="en-US" dirty="0" smtClean="0"/>
              <a:t>環境</a:t>
            </a:r>
            <a:endParaRPr kumimoji="1" lang="en-US" altLang="ja-JP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57554" y="5214950"/>
            <a:ext cx="25490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(</a:t>
            </a:r>
            <a:r>
              <a:rPr kumimoji="1" lang="ja-JP" altLang="en-US" sz="1200" dirty="0" smtClean="0"/>
              <a:t>ここでは元々環境が空だったとする</a:t>
            </a:r>
            <a:r>
              <a:rPr kumimoji="1" lang="en-US" altLang="ja-JP" sz="1200" dirty="0" smtClean="0"/>
              <a:t>)</a:t>
            </a:r>
            <a:endParaRPr kumimoji="1" lang="ja-JP" altLang="en-US" sz="1200" dirty="0"/>
          </a:p>
        </p:txBody>
      </p:sp>
      <p:sp>
        <p:nvSpPr>
          <p:cNvPr id="7" name="右矢印 6"/>
          <p:cNvSpPr/>
          <p:nvPr/>
        </p:nvSpPr>
        <p:spPr>
          <a:xfrm>
            <a:off x="6643702" y="5500702"/>
            <a:ext cx="2071702" cy="71438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次ページに続く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79873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472518" cy="3186121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以下の式を評価する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en-US" altLang="ja-JP" sz="2400" b="1" dirty="0" smtClean="0">
                <a:latin typeface="Consolas" pitchFamily="49" charset="0"/>
              </a:rPr>
              <a:t>  let rec loop x =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loop x</a:t>
            </a:r>
            <a:r>
              <a:rPr kumimoji="1" lang="en-US" altLang="ja-JP" sz="2400" b="1" dirty="0" smtClean="0">
                <a:latin typeface="Consolas" pitchFamily="49" charset="0"/>
              </a:rPr>
              <a:t> in loop 0</a:t>
            </a:r>
            <a:endParaRPr kumimoji="1" lang="en-US" altLang="ja-JP" b="1" dirty="0" smtClean="0">
              <a:latin typeface="Consolas" pitchFamily="49" charset="0"/>
            </a:endParaRPr>
          </a:p>
          <a:p>
            <a:endParaRPr kumimoji="1" lang="en-US" altLang="ja-JP" dirty="0" smtClean="0"/>
          </a:p>
          <a:p>
            <a:r>
              <a:rPr lang="ja-JP" altLang="en-US" dirty="0" smtClean="0"/>
              <a:t>次に </a:t>
            </a:r>
            <a:r>
              <a:rPr lang="en-US" altLang="ja-JP" dirty="0" smtClean="0"/>
              <a:t>λ </a:t>
            </a:r>
            <a:r>
              <a:rPr lang="ja-JP" altLang="en-US" dirty="0" smtClean="0"/>
              <a:t>抽象式を評価する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以下のクロージャが作成される</a:t>
            </a:r>
            <a:endParaRPr lang="en-US" altLang="ja-JP" dirty="0" smtClean="0"/>
          </a:p>
        </p:txBody>
      </p:sp>
      <p:sp>
        <p:nvSpPr>
          <p:cNvPr id="9" name="正方形/長方形 8"/>
          <p:cNvSpPr/>
          <p:nvPr/>
        </p:nvSpPr>
        <p:spPr>
          <a:xfrm>
            <a:off x="2357422" y="4405978"/>
            <a:ext cx="5311069" cy="57629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tIns="72000" bIns="72000">
            <a:spAutoFit/>
          </a:bodyPr>
          <a:lstStyle/>
          <a:p>
            <a:r>
              <a:rPr lang="en-GB" altLang="ja-JP" sz="2800" b="1" dirty="0" smtClean="0">
                <a:latin typeface="Consolas" pitchFamily="49" charset="0"/>
              </a:rPr>
              <a:t>(x, loop x,              )</a:t>
            </a:r>
            <a:endParaRPr lang="ja-JP" altLang="en-US" sz="2800" dirty="0"/>
          </a:p>
        </p:txBody>
      </p:sp>
      <p:sp>
        <p:nvSpPr>
          <p:cNvPr id="11" name="正方形/長方形 10"/>
          <p:cNvSpPr/>
          <p:nvPr/>
        </p:nvSpPr>
        <p:spPr>
          <a:xfrm>
            <a:off x="4643438" y="4441102"/>
            <a:ext cx="2571768" cy="5000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800" b="1" dirty="0" smtClean="0">
                <a:latin typeface="Consolas" pitchFamily="49" charset="0"/>
              </a:rPr>
              <a:t>loop = Dummy</a:t>
            </a:r>
            <a:endParaRPr kumimoji="1" lang="ja-JP" altLang="en-US" sz="2800" b="1" dirty="0">
              <a:latin typeface="Consolas" pitchFamily="49" charset="0"/>
            </a:endParaRPr>
          </a:p>
        </p:txBody>
      </p:sp>
      <p:sp>
        <p:nvSpPr>
          <p:cNvPr id="12" name="角丸四角形吹き出し 11"/>
          <p:cNvSpPr/>
          <p:nvPr/>
        </p:nvSpPr>
        <p:spPr>
          <a:xfrm>
            <a:off x="4427984" y="5504122"/>
            <a:ext cx="2000264" cy="1093230"/>
          </a:xfrm>
          <a:prstGeom prst="wedgeRoundRectCallout">
            <a:avLst>
              <a:gd name="adj1" fmla="val -11957"/>
              <a:gd name="adj2" fmla="val -108498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クロージャの中に</a:t>
            </a:r>
            <a:r>
              <a:rPr lang="ja-JP" altLang="en-US" dirty="0"/>
              <a:t>自分</a:t>
            </a:r>
            <a:r>
              <a:rPr lang="ja-JP" altLang="en-US" dirty="0" smtClean="0"/>
              <a:t>自身を表す変数</a:t>
            </a:r>
            <a:r>
              <a:rPr kumimoji="1" lang="ja-JP" altLang="en-US" dirty="0" smtClean="0"/>
              <a:t>が含まれる</a:t>
            </a:r>
            <a:endParaRPr kumimoji="1" lang="en-US" altLang="ja-JP" dirty="0" smtClean="0"/>
          </a:p>
          <a:p>
            <a:pPr algn="ctr"/>
            <a:r>
              <a:rPr lang="en-US" altLang="ja-JP" dirty="0" smtClean="0"/>
              <a:t>(</a:t>
            </a:r>
            <a:r>
              <a:rPr lang="ja-JP" altLang="en-US" dirty="0" smtClean="0"/>
              <a:t>まだダミーだが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7" name="右矢印 6"/>
          <p:cNvSpPr/>
          <p:nvPr/>
        </p:nvSpPr>
        <p:spPr>
          <a:xfrm>
            <a:off x="6643702" y="5500702"/>
            <a:ext cx="2071702" cy="71438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次ページに続く</a:t>
            </a:r>
            <a:endParaRPr kumimoji="1" lang="ja-JP" altLang="en-US" sz="2000" dirty="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ja-JP" altLang="en-US" sz="3600" dirty="0"/>
              <a:t>環境とクロージャの間に</a:t>
            </a:r>
            <a:r>
              <a:rPr lang="en-US" altLang="ja-JP" sz="3600" dirty="0"/>
              <a:t/>
            </a:r>
            <a:br>
              <a:rPr lang="en-US" altLang="ja-JP" sz="3600" dirty="0"/>
            </a:br>
            <a:r>
              <a:rPr lang="ja-JP" altLang="en-US" sz="3600" dirty="0"/>
              <a:t>ループ構造を作る方法の</a:t>
            </a:r>
            <a:r>
              <a:rPr lang="en-US" altLang="ja-JP" sz="3600" dirty="0"/>
              <a:t> 1 </a:t>
            </a:r>
            <a:r>
              <a:rPr lang="ja-JP" altLang="en-US" sz="3600" dirty="0"/>
              <a:t>つ</a:t>
            </a:r>
            <a:r>
              <a:rPr lang="en-US" altLang="ja-JP" sz="3600" dirty="0"/>
              <a:t>: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参照を利用</a:t>
            </a:r>
            <a:r>
              <a:rPr lang="ja-JP" altLang="en-US" dirty="0" smtClean="0"/>
              <a:t>する例</a:t>
            </a:r>
            <a:r>
              <a:rPr lang="en-US" altLang="ja-JP" dirty="0" smtClean="0"/>
              <a:t> (</a:t>
            </a:r>
            <a:r>
              <a:rPr lang="en-US" altLang="ja-JP" dirty="0"/>
              <a:t>2</a:t>
            </a:r>
            <a:r>
              <a:rPr lang="en-US" altLang="ja-JP" dirty="0" smtClean="0"/>
              <a:t>/3)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6365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472518" cy="3186121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以下の式を評価する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en-US" altLang="ja-JP" sz="2400" b="1" dirty="0" smtClean="0">
                <a:latin typeface="Consolas" pitchFamily="49" charset="0"/>
              </a:rPr>
              <a:t> 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let </a:t>
            </a:r>
            <a:r>
              <a:rPr lang="en-US" altLang="ja-JP" sz="2400" b="1" dirty="0">
                <a:solidFill>
                  <a:srgbClr val="FF0000"/>
                </a:solidFill>
                <a:latin typeface="Consolas" pitchFamily="49" charset="0"/>
              </a:rPr>
              <a:t>rec</a:t>
            </a:r>
            <a:r>
              <a:rPr lang="en-US" altLang="ja-JP" sz="2400" b="1" dirty="0">
                <a:latin typeface="Consolas" pitchFamily="49" charset="0"/>
              </a:rPr>
              <a:t> loop x </a:t>
            </a:r>
            <a:r>
              <a:rPr lang="en-US" altLang="ja-JP" sz="2400" b="1" dirty="0">
                <a:solidFill>
                  <a:srgbClr val="FF0000"/>
                </a:solidFill>
                <a:latin typeface="Consolas" pitchFamily="49" charset="0"/>
              </a:rPr>
              <a:t>=</a:t>
            </a:r>
            <a:r>
              <a:rPr lang="en-US" altLang="ja-JP" sz="2400" b="1" dirty="0">
                <a:latin typeface="Consolas" pitchFamily="49" charset="0"/>
              </a:rPr>
              <a:t> loop x </a:t>
            </a:r>
            <a:r>
              <a:rPr lang="en-US" altLang="ja-JP" sz="2400" b="1" dirty="0">
                <a:solidFill>
                  <a:srgbClr val="FF0000"/>
                </a:solidFill>
                <a:latin typeface="Consolas" pitchFamily="49" charset="0"/>
              </a:rPr>
              <a:t>in</a:t>
            </a:r>
            <a:r>
              <a:rPr lang="en-US" altLang="ja-JP" sz="2400" b="1" dirty="0">
                <a:latin typeface="Consolas" pitchFamily="49" charset="0"/>
              </a:rPr>
              <a:t> loop 0</a:t>
            </a:r>
            <a:endParaRPr kumimoji="1" lang="en-US" altLang="ja-JP" b="1" dirty="0" smtClean="0">
              <a:latin typeface="Consolas" pitchFamily="49" charset="0"/>
            </a:endParaRPr>
          </a:p>
          <a:p>
            <a:endParaRPr kumimoji="1" lang="en-US" altLang="ja-JP" dirty="0" smtClean="0"/>
          </a:p>
          <a:p>
            <a:r>
              <a:rPr lang="ja-JP" altLang="en-US" dirty="0"/>
              <a:t>ダミーの値をクロージャで上書きする</a:t>
            </a:r>
            <a:endParaRPr lang="en-US" altLang="ja-JP" dirty="0"/>
          </a:p>
          <a:p>
            <a:pPr lvl="1"/>
            <a:r>
              <a:rPr lang="ja-JP" altLang="en-US" dirty="0" smtClean="0"/>
              <a:t>環境とクロージャの間に</a:t>
            </a:r>
            <a:r>
              <a:rPr lang="ja-JP" altLang="en-US" dirty="0"/>
              <a:t>ループができる</a:t>
            </a:r>
            <a:endParaRPr lang="en-US" altLang="ja-JP" dirty="0"/>
          </a:p>
        </p:txBody>
      </p:sp>
      <p:sp>
        <p:nvSpPr>
          <p:cNvPr id="9" name="正方形/長方形 8"/>
          <p:cNvSpPr/>
          <p:nvPr/>
        </p:nvSpPr>
        <p:spPr>
          <a:xfrm>
            <a:off x="2357422" y="4405978"/>
            <a:ext cx="5311069" cy="57629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tIns="72000" bIns="72000">
            <a:spAutoFit/>
          </a:bodyPr>
          <a:lstStyle/>
          <a:p>
            <a:r>
              <a:rPr lang="en-GB" altLang="ja-JP" sz="2800" b="1" dirty="0" smtClean="0">
                <a:latin typeface="Consolas" pitchFamily="49" charset="0"/>
              </a:rPr>
              <a:t>(x, loop x,              )</a:t>
            </a:r>
            <a:endParaRPr lang="ja-JP" altLang="en-US" sz="2800" dirty="0"/>
          </a:p>
        </p:txBody>
      </p:sp>
      <p:sp>
        <p:nvSpPr>
          <p:cNvPr id="11" name="正方形/長方形 10"/>
          <p:cNvSpPr/>
          <p:nvPr/>
        </p:nvSpPr>
        <p:spPr>
          <a:xfrm>
            <a:off x="4643438" y="4441102"/>
            <a:ext cx="2571768" cy="5000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800" b="1" dirty="0" smtClean="0">
                <a:latin typeface="Consolas" pitchFamily="49" charset="0"/>
              </a:rPr>
              <a:t>loop = Dummy</a:t>
            </a:r>
            <a:endParaRPr kumimoji="1" lang="ja-JP" altLang="en-US" sz="2800" b="1" dirty="0">
              <a:latin typeface="Consolas" pitchFamily="49" charset="0"/>
            </a:endParaRPr>
          </a:p>
        </p:txBody>
      </p:sp>
      <p:sp>
        <p:nvSpPr>
          <p:cNvPr id="7" name="乗算記号 6"/>
          <p:cNvSpPr/>
          <p:nvPr/>
        </p:nvSpPr>
        <p:spPr>
          <a:xfrm>
            <a:off x="5643570" y="4429132"/>
            <a:ext cx="1928826" cy="500066"/>
          </a:xfrm>
          <a:prstGeom prst="mathMultiply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/>
          <p:cNvSpPr/>
          <p:nvPr/>
        </p:nvSpPr>
        <p:spPr>
          <a:xfrm>
            <a:off x="3063631" y="4224442"/>
            <a:ext cx="3540369" cy="402266"/>
          </a:xfrm>
          <a:custGeom>
            <a:avLst/>
            <a:gdLst>
              <a:gd name="connsiteX0" fmla="*/ 3540369 w 3540369"/>
              <a:gd name="connsiteY0" fmla="*/ 402266 h 402266"/>
              <a:gd name="connsiteX1" fmla="*/ 3024554 w 3540369"/>
              <a:gd name="connsiteY1" fmla="*/ 89650 h 402266"/>
              <a:gd name="connsiteX2" fmla="*/ 1406769 w 3540369"/>
              <a:gd name="connsiteY2" fmla="*/ 3681 h 402266"/>
              <a:gd name="connsiteX3" fmla="*/ 0 w 3540369"/>
              <a:gd name="connsiteY3" fmla="*/ 183435 h 402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0369" h="402266">
                <a:moveTo>
                  <a:pt x="3540369" y="402266"/>
                </a:moveTo>
                <a:cubicBezTo>
                  <a:pt x="3460261" y="279173"/>
                  <a:pt x="3380154" y="156081"/>
                  <a:pt x="3024554" y="89650"/>
                </a:cubicBezTo>
                <a:cubicBezTo>
                  <a:pt x="2668954" y="23219"/>
                  <a:pt x="1910861" y="-11950"/>
                  <a:pt x="1406769" y="3681"/>
                </a:cubicBezTo>
                <a:cubicBezTo>
                  <a:pt x="902677" y="19312"/>
                  <a:pt x="451338" y="101373"/>
                  <a:pt x="0" y="183435"/>
                </a:cubicBezTo>
              </a:path>
            </a:pathLst>
          </a:custGeom>
          <a:ln>
            <a:tailEnd type="triangle" w="med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ja-JP" altLang="en-US" sz="3600" dirty="0"/>
              <a:t>環境とクロージャの間に</a:t>
            </a:r>
            <a:r>
              <a:rPr lang="en-US" altLang="ja-JP" sz="3600" dirty="0"/>
              <a:t/>
            </a:r>
            <a:br>
              <a:rPr lang="en-US" altLang="ja-JP" sz="3600" dirty="0"/>
            </a:br>
            <a:r>
              <a:rPr lang="ja-JP" altLang="en-US" sz="3600" dirty="0"/>
              <a:t>ループ構造を作る方法の</a:t>
            </a:r>
            <a:r>
              <a:rPr lang="en-US" altLang="ja-JP" sz="3600" dirty="0"/>
              <a:t> 1 </a:t>
            </a:r>
            <a:r>
              <a:rPr lang="ja-JP" altLang="en-US" sz="3600" dirty="0"/>
              <a:t>つ</a:t>
            </a:r>
            <a:r>
              <a:rPr lang="en-US" altLang="ja-JP" sz="3600" dirty="0"/>
              <a:t>: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参照を利用</a:t>
            </a:r>
            <a:r>
              <a:rPr lang="ja-JP" altLang="en-US" dirty="0" smtClean="0"/>
              <a:t>する例</a:t>
            </a:r>
            <a:r>
              <a:rPr lang="en-US" altLang="ja-JP" dirty="0" smtClean="0"/>
              <a:t> (</a:t>
            </a:r>
            <a:r>
              <a:rPr lang="en-US" altLang="ja-JP" dirty="0"/>
              <a:t>3</a:t>
            </a:r>
            <a:r>
              <a:rPr lang="en-US" altLang="ja-JP" dirty="0" smtClean="0"/>
              <a:t>/3)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15528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ここで紹介した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再帰</a:t>
            </a:r>
            <a:r>
              <a:rPr lang="ja-JP" altLang="en-US" dirty="0"/>
              <a:t>関数を実現</a:t>
            </a:r>
            <a:r>
              <a:rPr lang="ja-JP" altLang="en-US" dirty="0" smtClean="0"/>
              <a:t>する</a:t>
            </a:r>
            <a:r>
              <a:rPr kumimoji="1" lang="ja-JP" altLang="en-US" dirty="0" smtClean="0"/>
              <a:t>方法の比較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07704" y="5373216"/>
            <a:ext cx="5410944" cy="748680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他にも色々実装の方法あり</a:t>
            </a:r>
            <a:endParaRPr lang="en-US" altLang="ja-JP" dirty="0" smtClean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615256"/>
              </p:ext>
            </p:extLst>
          </p:nvPr>
        </p:nvGraphicFramePr>
        <p:xfrm>
          <a:off x="683569" y="2060848"/>
          <a:ext cx="7776865" cy="28134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55373"/>
                <a:gridCol w="1555373"/>
                <a:gridCol w="1555373"/>
                <a:gridCol w="1555373"/>
                <a:gridCol w="1555373"/>
              </a:tblGrid>
              <a:tr h="792088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クロージャの実装の修正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関数適用の</a:t>
                      </a:r>
                      <a:r>
                        <a:rPr kumimoji="1" lang="en-US" altLang="ja-JP" sz="2000" dirty="0" smtClean="0"/>
                        <a:t/>
                      </a:r>
                      <a:br>
                        <a:rPr kumimoji="1" lang="en-US" altLang="ja-JP" sz="2000" dirty="0" smtClean="0"/>
                      </a:br>
                      <a:r>
                        <a:rPr kumimoji="1" lang="ja-JP" altLang="en-US" sz="2000" dirty="0" smtClean="0"/>
                        <a:t>実装の修正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環境・値の</a:t>
                      </a:r>
                      <a:r>
                        <a:rPr kumimoji="1" lang="en-US" altLang="ja-JP" sz="2000" dirty="0" smtClean="0"/>
                        <a:t/>
                      </a:r>
                      <a:br>
                        <a:rPr kumimoji="1" lang="en-US" altLang="ja-JP" sz="2000" dirty="0" smtClean="0"/>
                      </a:br>
                      <a:r>
                        <a:rPr kumimoji="1" lang="ja-JP" altLang="en-US" sz="2000" dirty="0" smtClean="0"/>
                        <a:t>実装の修正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参照の利用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010676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方法</a:t>
                      </a:r>
                      <a:r>
                        <a:rPr kumimoji="1" lang="en-US" altLang="ja-JP" sz="2800" dirty="0" smtClean="0"/>
                        <a:t> 1</a:t>
                      </a:r>
                      <a:endParaRPr kumimoji="1" lang="ja-JP" altLang="en-US" sz="28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必要あり</a:t>
                      </a:r>
                      <a:endParaRPr kumimoji="1" lang="ja-JP" altLang="en-US" sz="28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必要あり</a:t>
                      </a:r>
                      <a:endParaRPr kumimoji="1" lang="ja-JP" altLang="en-US" sz="28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必要なし</a:t>
                      </a:r>
                      <a:endParaRPr kumimoji="1" lang="ja-JP" altLang="en-US" sz="28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必要なし</a:t>
                      </a:r>
                      <a:endParaRPr kumimoji="1" lang="ja-JP" altLang="en-US" sz="28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0676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方法</a:t>
                      </a:r>
                      <a:r>
                        <a:rPr kumimoji="1" lang="en-US" altLang="ja-JP" sz="2800" baseline="0" dirty="0" smtClean="0"/>
                        <a:t> 2</a:t>
                      </a:r>
                      <a:endParaRPr kumimoji="1" lang="ja-JP" altLang="en-US" sz="28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必要なし</a:t>
                      </a:r>
                      <a:endParaRPr kumimoji="1" lang="ja-JP" altLang="en-US" sz="28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必要なし</a:t>
                      </a:r>
                      <a:endParaRPr kumimoji="1" lang="ja-JP" altLang="en-US" sz="28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必要あり</a:t>
                      </a:r>
                      <a:endParaRPr kumimoji="1" lang="ja-JP" altLang="en-US" sz="28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必要あり</a:t>
                      </a:r>
                      <a:endParaRPr kumimoji="1" lang="ja-JP" altLang="en-US" sz="28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6003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パターンマッチング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Pattern Matching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パターンマッチング式の評価</a:t>
            </a:r>
            <a:endParaRPr lang="ja-JP" altLang="en-GB" dirty="0" smtClean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 lnSpcReduction="10000"/>
          </a:bodyPr>
          <a:lstStyle/>
          <a:p>
            <a:r>
              <a:rPr lang="ja-JP" altLang="en-US" dirty="0" smtClean="0"/>
              <a:t>式「</a:t>
            </a:r>
            <a:r>
              <a:rPr lang="en-US" altLang="ja-JP" dirty="0" smtClean="0"/>
              <a:t>match 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 with </a:t>
            </a:r>
            <a:r>
              <a:rPr lang="en-US" altLang="ja-JP" i="1" dirty="0" smtClean="0"/>
              <a:t>p</a:t>
            </a:r>
            <a:r>
              <a:rPr lang="en-US" altLang="ja-JP" i="1" baseline="-25000" dirty="0" smtClean="0"/>
              <a:t>1</a:t>
            </a:r>
            <a:r>
              <a:rPr lang="en-US" altLang="ja-JP" dirty="0" smtClean="0"/>
              <a:t> -&gt; </a:t>
            </a:r>
            <a:r>
              <a:rPr lang="en-US" altLang="ja-JP" i="1" dirty="0" smtClean="0"/>
              <a:t>e</a:t>
            </a:r>
            <a:r>
              <a:rPr lang="en-US" altLang="ja-JP" i="1" baseline="-25000" dirty="0" smtClean="0"/>
              <a:t>1</a:t>
            </a:r>
            <a:r>
              <a:rPr lang="en-US" altLang="ja-JP" dirty="0" smtClean="0"/>
              <a:t> | ... | </a:t>
            </a:r>
            <a:r>
              <a:rPr lang="en-US" altLang="ja-JP" i="1" dirty="0" smtClean="0"/>
              <a:t>p</a:t>
            </a:r>
            <a:r>
              <a:rPr lang="en-US" altLang="ja-JP" i="1" baseline="-25000" dirty="0" smtClean="0"/>
              <a:t>n-1</a:t>
            </a:r>
            <a:r>
              <a:rPr lang="en-US" altLang="ja-JP" dirty="0" smtClean="0"/>
              <a:t> -&gt; </a:t>
            </a:r>
            <a:r>
              <a:rPr lang="en-US" altLang="ja-JP" i="1" dirty="0" smtClean="0"/>
              <a:t>e</a:t>
            </a:r>
            <a:r>
              <a:rPr lang="en-US" altLang="ja-JP" i="1" baseline="-25000" dirty="0" smtClean="0"/>
              <a:t>n-1</a:t>
            </a:r>
            <a:r>
              <a:rPr lang="ja-JP" altLang="en-US" dirty="0" smtClean="0"/>
              <a:t>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は次のように評価される</a:t>
            </a:r>
            <a:endParaRPr lang="ja-JP" altLang="en-GB" dirty="0" smtClean="0"/>
          </a:p>
          <a:p>
            <a:pPr marL="971550" lvl="1" indent="-514350">
              <a:buFont typeface="+mj-lt"/>
              <a:buAutoNum type="arabicPeriod"/>
            </a:pPr>
            <a:r>
              <a:rPr lang="ja-JP" altLang="en-US" dirty="0" smtClean="0"/>
              <a:t>式 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 </a:t>
            </a:r>
            <a:r>
              <a:rPr lang="ja-JP" altLang="en-US" dirty="0" err="1" smtClean="0"/>
              <a:t>を評</a:t>
            </a:r>
            <a:r>
              <a:rPr lang="ja-JP" altLang="en-US" dirty="0" smtClean="0"/>
              <a:t>価する</a:t>
            </a:r>
            <a:endParaRPr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lang="ja-JP" altLang="en-US" dirty="0" smtClean="0"/>
              <a:t>パターン </a:t>
            </a:r>
            <a:r>
              <a:rPr lang="en-US" altLang="ja-JP" i="1" dirty="0" smtClean="0"/>
              <a:t>p</a:t>
            </a:r>
            <a:r>
              <a:rPr lang="en-US" altLang="ja-JP" i="1" baseline="-25000" dirty="0" smtClean="0"/>
              <a:t>1</a:t>
            </a:r>
            <a:r>
              <a:rPr lang="en-US" altLang="ja-JP" dirty="0" smtClean="0"/>
              <a:t> </a:t>
            </a:r>
            <a:r>
              <a:rPr lang="ja-JP" altLang="en-US" dirty="0" smtClean="0"/>
              <a:t>と </a:t>
            </a:r>
            <a:r>
              <a:rPr lang="en-US" altLang="ja-JP" dirty="0" smtClean="0"/>
              <a:t>1. </a:t>
            </a:r>
            <a:r>
              <a:rPr lang="ja-JP" altLang="en-US" dirty="0" smtClean="0"/>
              <a:t>の評価結果を比べる</a:t>
            </a:r>
            <a:endParaRPr lang="en-US" altLang="ja-JP" dirty="0" smtClean="0"/>
          </a:p>
          <a:p>
            <a:pPr marL="1371600" lvl="2" indent="-514350"/>
            <a:r>
              <a:rPr lang="ja-JP" altLang="en-US" dirty="0" smtClean="0"/>
              <a:t>マッチしたら式 </a:t>
            </a:r>
            <a:r>
              <a:rPr lang="en-US" altLang="ja-JP" i="1" dirty="0" smtClean="0"/>
              <a:t>e</a:t>
            </a:r>
            <a:r>
              <a:rPr lang="en-US" altLang="ja-JP" i="1" baseline="-25000" dirty="0" smtClean="0"/>
              <a:t>1</a:t>
            </a:r>
            <a:r>
              <a:rPr lang="en-US" altLang="ja-JP" dirty="0" smtClean="0"/>
              <a:t> </a:t>
            </a:r>
            <a:r>
              <a:rPr lang="ja-JP" altLang="en-US" dirty="0" err="1" smtClean="0"/>
              <a:t>を評</a:t>
            </a:r>
            <a:r>
              <a:rPr lang="ja-JP" altLang="en-US" dirty="0" smtClean="0"/>
              <a:t>価して全体の評価結果とする</a:t>
            </a:r>
            <a:endParaRPr lang="en-US" altLang="ja-JP" dirty="0" smtClean="0"/>
          </a:p>
          <a:p>
            <a:pPr marL="1828800" lvl="3" indent="-514350"/>
            <a:r>
              <a:rPr lang="ja-JP" altLang="en-US" dirty="0" smtClean="0"/>
              <a:t>マッチしなければ次のステップへ</a:t>
            </a:r>
            <a:endParaRPr lang="en-US" altLang="ja-JP" dirty="0" smtClean="0"/>
          </a:p>
          <a:p>
            <a:pPr marL="571500" indent="-514350">
              <a:buNone/>
            </a:pPr>
            <a:r>
              <a:rPr lang="en-US" altLang="ja-JP" dirty="0" smtClean="0"/>
              <a:t>    …</a:t>
            </a:r>
          </a:p>
          <a:p>
            <a:pPr marL="971550" lvl="1" indent="-514350">
              <a:buAutoNum type="alphaLcPeriod" startAt="14"/>
            </a:pPr>
            <a:r>
              <a:rPr lang="ja-JP" altLang="en-US" dirty="0" smtClean="0"/>
              <a:t>パターン </a:t>
            </a:r>
            <a:r>
              <a:rPr lang="en-US" altLang="ja-JP" i="1" dirty="0" smtClean="0"/>
              <a:t>p</a:t>
            </a:r>
            <a:r>
              <a:rPr lang="en-US" altLang="ja-JP" i="1" baseline="-25000" dirty="0" smtClean="0"/>
              <a:t>n-1</a:t>
            </a:r>
            <a:r>
              <a:rPr lang="en-US" altLang="ja-JP" dirty="0" smtClean="0"/>
              <a:t> </a:t>
            </a:r>
            <a:r>
              <a:rPr lang="ja-JP" altLang="en-US" dirty="0" smtClean="0"/>
              <a:t>と </a:t>
            </a:r>
            <a:r>
              <a:rPr lang="en-US" altLang="ja-JP" dirty="0" smtClean="0"/>
              <a:t>1. </a:t>
            </a:r>
            <a:r>
              <a:rPr lang="ja-JP" altLang="en-US" dirty="0" smtClean="0"/>
              <a:t>の評価結果を比べる</a:t>
            </a:r>
            <a:endParaRPr lang="en-US" altLang="ja-JP" dirty="0" smtClean="0"/>
          </a:p>
          <a:p>
            <a:pPr marL="1371600" lvl="2" indent="-514350"/>
            <a:r>
              <a:rPr lang="ja-JP" altLang="en-US" dirty="0" smtClean="0"/>
              <a:t>マッチしたら式 </a:t>
            </a:r>
            <a:r>
              <a:rPr lang="en-US" altLang="ja-JP" i="1" dirty="0" smtClean="0"/>
              <a:t>e</a:t>
            </a:r>
            <a:r>
              <a:rPr lang="en-US" altLang="ja-JP" i="1" baseline="-25000" dirty="0" smtClean="0"/>
              <a:t>n-1</a:t>
            </a:r>
            <a:r>
              <a:rPr lang="en-US" altLang="ja-JP" dirty="0" smtClean="0"/>
              <a:t> </a:t>
            </a:r>
            <a:r>
              <a:rPr lang="ja-JP" altLang="en-US" dirty="0" err="1" smtClean="0"/>
              <a:t>を評</a:t>
            </a:r>
            <a:r>
              <a:rPr lang="ja-JP" altLang="en-US" dirty="0" smtClean="0"/>
              <a:t>価して全体の評価結果とする</a:t>
            </a:r>
            <a:endParaRPr lang="en-US" altLang="ja-JP" dirty="0" smtClean="0"/>
          </a:p>
          <a:p>
            <a:pPr marL="1828800" lvl="3" indent="-514350"/>
            <a:r>
              <a:rPr lang="ja-JP" altLang="en-US" dirty="0" smtClean="0"/>
              <a:t>マッチしなければエラー</a:t>
            </a:r>
            <a:endParaRPr lang="en-US" altLang="ja-JP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関数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クロージャ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Functions (Closures)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変数束縛パターンの処理</a:t>
            </a:r>
            <a:endParaRPr lang="ja-JP" altLang="en-GB" dirty="0" smtClean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ja-JP" altLang="en-US" dirty="0" smtClean="0"/>
              <a:t>基本的に </a:t>
            </a:r>
            <a:r>
              <a:rPr lang="en-US" altLang="ja-JP" dirty="0" smtClean="0"/>
              <a:t>let </a:t>
            </a:r>
            <a:r>
              <a:rPr lang="ja-JP" altLang="en-US" dirty="0" smtClean="0"/>
              <a:t>式の評価と同じ</a:t>
            </a:r>
            <a:endParaRPr lang="ja-JP" altLang="en-GB" dirty="0" smtClean="0"/>
          </a:p>
          <a:p>
            <a:r>
              <a:rPr lang="ja-JP" altLang="en-US" dirty="0" smtClean="0"/>
              <a:t>式「</a:t>
            </a:r>
            <a:r>
              <a:rPr lang="en-US" altLang="ja-JP" dirty="0" smtClean="0"/>
              <a:t>match 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 with </a:t>
            </a:r>
            <a:r>
              <a:rPr lang="en-US" altLang="ja-JP" i="1" dirty="0" smtClean="0"/>
              <a:t>x</a:t>
            </a:r>
            <a:r>
              <a:rPr lang="en-US" altLang="ja-JP" dirty="0" smtClean="0"/>
              <a:t> -&gt; </a:t>
            </a:r>
            <a:r>
              <a:rPr lang="en-US" altLang="ja-JP" i="1" dirty="0" smtClean="0"/>
              <a:t>e'</a:t>
            </a:r>
            <a:r>
              <a:rPr lang="ja-JP" altLang="en-US" dirty="0" smtClean="0"/>
              <a:t>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は次のように評価される</a:t>
            </a:r>
            <a:endParaRPr lang="ja-JP" altLang="en-GB" dirty="0" smtClean="0"/>
          </a:p>
          <a:p>
            <a:pPr marL="971550" lvl="1" indent="-514350">
              <a:buFont typeface="+mj-lt"/>
              <a:buAutoNum type="arabicPeriod"/>
            </a:pPr>
            <a:r>
              <a:rPr lang="ja-JP" altLang="en-US" dirty="0" smtClean="0"/>
              <a:t>式 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 </a:t>
            </a:r>
            <a:r>
              <a:rPr lang="ja-JP" altLang="en-US" dirty="0" err="1" smtClean="0"/>
              <a:t>を評</a:t>
            </a:r>
            <a:r>
              <a:rPr lang="ja-JP" altLang="en-US" dirty="0" smtClean="0"/>
              <a:t>価する</a:t>
            </a:r>
            <a:endParaRPr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lang="ja-JP" altLang="en-US" dirty="0" smtClean="0"/>
              <a:t>環境を拡張する</a:t>
            </a:r>
            <a:endParaRPr lang="en-US" altLang="ja-JP" dirty="0" smtClean="0"/>
          </a:p>
          <a:p>
            <a:pPr marL="1371600" lvl="2" indent="-514350"/>
            <a:r>
              <a:rPr lang="ja-JP" altLang="en-US" dirty="0" smtClean="0"/>
              <a:t>変数 </a:t>
            </a:r>
            <a:r>
              <a:rPr lang="en-US" altLang="ja-JP" i="1" dirty="0" smtClean="0"/>
              <a:t>x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 </a:t>
            </a:r>
            <a:r>
              <a:rPr lang="en-US" altLang="ja-JP" dirty="0" smtClean="0"/>
              <a:t>1. </a:t>
            </a:r>
            <a:r>
              <a:rPr lang="ja-JP" altLang="en-US" dirty="0" smtClean="0"/>
              <a:t>の評価結果の値に束縛する</a:t>
            </a:r>
            <a:endParaRPr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lang="ja-JP" altLang="en-US" dirty="0" smtClean="0"/>
              <a:t>拡張した環境で式 </a:t>
            </a:r>
            <a:r>
              <a:rPr lang="en-US" altLang="ja-JP" i="1" dirty="0" smtClean="0"/>
              <a:t>e'</a:t>
            </a:r>
            <a:r>
              <a:rPr lang="en-US" altLang="ja-JP" dirty="0" smtClean="0"/>
              <a:t> </a:t>
            </a:r>
            <a:r>
              <a:rPr lang="ja-JP" altLang="en-US" dirty="0" err="1" smtClean="0"/>
              <a:t>を評</a:t>
            </a:r>
            <a:r>
              <a:rPr lang="ja-JP" altLang="en-US" dirty="0" smtClean="0"/>
              <a:t>価する</a:t>
            </a:r>
            <a:endParaRPr lang="en-US" altLang="ja-JP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パターンマッチング式を</a:t>
            </a:r>
            <a:r>
              <a:rPr kumimoji="1" lang="ja-JP" altLang="en-US" dirty="0" smtClean="0"/>
              <a:t>評価する例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472518" cy="4543443"/>
          </a:xfrm>
        </p:spPr>
        <p:txBody>
          <a:bodyPr>
            <a:normAutofit fontScale="92500" lnSpcReduction="20000"/>
          </a:bodyPr>
          <a:lstStyle/>
          <a:p>
            <a:r>
              <a:rPr kumimoji="1" lang="ja-JP" altLang="en-US" dirty="0" smtClean="0"/>
              <a:t>以下の式を評価する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en-US" altLang="ja-JP" sz="2400" b="1" dirty="0" smtClean="0">
                <a:latin typeface="Consolas" pitchFamily="49" charset="0"/>
              </a:rPr>
              <a:t>  </a:t>
            </a:r>
            <a:r>
              <a:rPr kumimoji="1" lang="en-US" altLang="ja-JP" sz="3000" b="1" dirty="0" smtClean="0">
                <a:latin typeface="Consolas" pitchFamily="49" charset="0"/>
              </a:rPr>
              <a:t>match 1 + 3 with 0 -&gt; 0 | x -&gt; 42 / x</a:t>
            </a:r>
            <a:endParaRPr kumimoji="1" lang="en-US" altLang="ja-JP" b="1" dirty="0" smtClean="0">
              <a:latin typeface="Consolas" pitchFamily="49" charset="0"/>
            </a:endParaRPr>
          </a:p>
          <a:p>
            <a:endParaRPr kumimoji="1"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まず式「</a:t>
            </a:r>
            <a:r>
              <a:rPr lang="en-US" altLang="ja-JP" dirty="0" smtClean="0">
                <a:latin typeface="Consolas" pitchFamily="49" charset="0"/>
              </a:rPr>
              <a:t>1 + 3</a:t>
            </a:r>
            <a:r>
              <a:rPr lang="ja-JP" altLang="en-US" dirty="0" smtClean="0"/>
              <a:t>」を評価する</a:t>
            </a:r>
            <a:endParaRPr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次に定数パターン「</a:t>
            </a:r>
            <a:r>
              <a:rPr lang="en-US" altLang="ja-JP" dirty="0" smtClean="0">
                <a:latin typeface="Consolas" pitchFamily="49" charset="0"/>
              </a:rPr>
              <a:t>0</a:t>
            </a:r>
            <a:r>
              <a:rPr lang="ja-JP" altLang="en-US" dirty="0" smtClean="0"/>
              <a:t>」と </a:t>
            </a:r>
            <a:r>
              <a:rPr lang="en-US" altLang="ja-JP" dirty="0" smtClean="0"/>
              <a:t>1. </a:t>
            </a:r>
            <a:r>
              <a:rPr lang="ja-JP" altLang="en-US" dirty="0" smtClean="0"/>
              <a:t>の評価結果を比べる</a:t>
            </a:r>
            <a:endParaRPr lang="en-US" altLang="ja-JP" dirty="0" smtClean="0"/>
          </a:p>
          <a:p>
            <a:pPr marL="914400" lvl="1" indent="-514350"/>
            <a:r>
              <a:rPr lang="ja-JP" altLang="en-US" dirty="0" smtClean="0"/>
              <a:t>マッチしないので次のパターンへ</a:t>
            </a:r>
            <a:endParaRPr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次に変数パターン「</a:t>
            </a:r>
            <a:r>
              <a:rPr lang="en-US" altLang="ja-JP" dirty="0" smtClean="0">
                <a:latin typeface="Consolas" pitchFamily="49" charset="0"/>
              </a:rPr>
              <a:t>x</a:t>
            </a:r>
            <a:r>
              <a:rPr lang="ja-JP" altLang="en-US" dirty="0" smtClean="0"/>
              <a:t>」より、環境を拡張する</a:t>
            </a:r>
            <a:endParaRPr lang="en-US" altLang="ja-JP" dirty="0" smtClean="0"/>
          </a:p>
          <a:p>
            <a:pPr marL="914400" lvl="1" indent="-514350"/>
            <a:r>
              <a:rPr lang="ja-JP" altLang="en-US" dirty="0" smtClean="0"/>
              <a:t>変数 </a:t>
            </a:r>
            <a:r>
              <a:rPr lang="en-US" altLang="ja-JP" dirty="0" smtClean="0">
                <a:latin typeface="Consolas" pitchFamily="49" charset="0"/>
              </a:rPr>
              <a:t>x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 </a:t>
            </a:r>
            <a:r>
              <a:rPr lang="en-US" altLang="ja-JP" dirty="0" smtClean="0"/>
              <a:t>1. </a:t>
            </a:r>
            <a:r>
              <a:rPr lang="ja-JP" altLang="en-US" dirty="0" smtClean="0"/>
              <a:t>の評価結果に束縛する</a:t>
            </a:r>
            <a:endParaRPr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拡張した環境で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式「</a:t>
            </a:r>
            <a:r>
              <a:rPr lang="en-US" altLang="ja-JP" dirty="0" smtClean="0">
                <a:latin typeface="Consolas" pitchFamily="49" charset="0"/>
              </a:rPr>
              <a:t>42 / x</a:t>
            </a:r>
            <a:r>
              <a:rPr lang="ja-JP" altLang="en-US" dirty="0" smtClean="0"/>
              <a:t>」を評価する</a:t>
            </a:r>
            <a:endParaRPr lang="en-US" altLang="ja-JP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186174" y="5357826"/>
            <a:ext cx="131478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3200" b="1" dirty="0" smtClean="0">
                <a:latin typeface="Consolas" pitchFamily="49" charset="0"/>
              </a:rPr>
              <a:t>x = 4</a:t>
            </a:r>
            <a:endParaRPr kumimoji="1" lang="ja-JP" altLang="en-US" sz="3200" b="1" dirty="0">
              <a:latin typeface="Consolas" pitchFamily="49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429256" y="5000636"/>
            <a:ext cx="1266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拡張された</a:t>
            </a:r>
            <a:endParaRPr kumimoji="1" lang="en-US" altLang="ja-JP" dirty="0" smtClean="0"/>
          </a:p>
          <a:p>
            <a:r>
              <a:rPr kumimoji="1" lang="ja-JP" altLang="en-US" dirty="0" smtClean="0"/>
              <a:t>環境</a:t>
            </a:r>
            <a:endParaRPr kumimoji="1" lang="en-US" altLang="ja-JP" dirty="0" smtClean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215074" y="6000768"/>
            <a:ext cx="25490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(</a:t>
            </a:r>
            <a:r>
              <a:rPr kumimoji="1" lang="ja-JP" altLang="en-US" sz="1200" dirty="0" smtClean="0"/>
              <a:t>ここでは元々環境が空だったとする</a:t>
            </a:r>
            <a:r>
              <a:rPr kumimoji="1" lang="en-US" altLang="ja-JP" sz="1200" dirty="0" smtClean="0"/>
              <a:t>)</a:t>
            </a:r>
            <a:endParaRPr kumimoji="1" lang="ja-JP" alt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057400"/>
            <a:ext cx="7772400" cy="1143000"/>
          </a:xfrm>
        </p:spPr>
        <p:txBody>
          <a:bodyPr lIns="90000" tIns="46800" rIns="90000" bIns="46800" anchor="b"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dirty="0" smtClean="0"/>
              <a:t>第</a:t>
            </a:r>
            <a:r>
              <a:rPr lang="en-GB" altLang="ja-JP" dirty="0" smtClean="0"/>
              <a:t> 5 </a:t>
            </a:r>
            <a:r>
              <a:rPr lang="ja-JP" altLang="en-GB" dirty="0" smtClean="0"/>
              <a:t>回 課題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524000" y="4038600"/>
            <a:ext cx="6400800" cy="1752600"/>
          </a:xfrm>
        </p:spPr>
        <p:txBody>
          <a:bodyPr lIns="90000" tIns="46800" rIns="90000" bIns="46800"/>
          <a:lstStyle/>
          <a:p>
            <a:pPr marL="0" lvl="1" indent="0" algn="ctr" eaLnBrk="1" hangingPunct="1">
              <a:lnSpc>
                <a:spcPct val="69000"/>
              </a:lnSpc>
              <a:spcBef>
                <a:spcPts val="800"/>
              </a:spcBef>
              <a:buFont typeface="Wingding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sz="3200" dirty="0" smtClean="0"/>
              <a:t>締切</a:t>
            </a:r>
            <a:r>
              <a:rPr lang="en-GB" altLang="ja-JP" sz="3200" dirty="0" smtClean="0"/>
              <a:t>: 5/31 13:00 (</a:t>
            </a:r>
            <a:r>
              <a:rPr lang="ja-JP" altLang="en-GB" sz="3200" dirty="0" smtClean="0"/>
              <a:t>日本標準時</a:t>
            </a:r>
            <a:r>
              <a:rPr lang="en-GB" altLang="ja-JP" sz="3200" smtClean="0"/>
              <a:t>)</a:t>
            </a:r>
            <a:endParaRPr lang="en-GB" altLang="ja-JP" sz="3200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(10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回の課題のインタプリタを拡張して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関数を扱えるようにせよ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関数内で自由変数を使えるようにすること</a:t>
            </a:r>
            <a:endParaRPr kumimoji="1" lang="en-US" altLang="ja-JP" dirty="0" smtClean="0"/>
          </a:p>
          <a:p>
            <a:pPr lvl="1"/>
            <a:endParaRPr lang="en-US" altLang="ja-JP" dirty="0" smtClean="0"/>
          </a:p>
          <a:p>
            <a:pPr lvl="1"/>
            <a:r>
              <a:rPr lang="ja-JP" altLang="en-US" dirty="0" smtClean="0"/>
              <a:t>構文は自由</a:t>
            </a:r>
          </a:p>
          <a:p>
            <a:pPr lvl="2"/>
            <a:r>
              <a:rPr lang="ja-JP" altLang="en-US" dirty="0" smtClean="0"/>
              <a:t>例</a:t>
            </a:r>
            <a:r>
              <a:rPr lang="en-US" altLang="ja-JP" dirty="0" smtClean="0"/>
              <a:t>: 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dirty="0" smtClean="0">
                <a:latin typeface="Consolas" pitchFamily="49" charset="0"/>
              </a:rPr>
              <a:t>fun</a:t>
            </a:r>
            <a:r>
              <a:rPr lang="en-US" altLang="ja-JP" dirty="0" smtClean="0"/>
              <a:t> </a:t>
            </a:r>
            <a:r>
              <a:rPr lang="en-US" altLang="ja-JP" i="1" dirty="0" smtClean="0">
                <a:latin typeface="Consolas" pitchFamily="49" charset="0"/>
              </a:rPr>
              <a:t>I</a:t>
            </a:r>
            <a:r>
              <a:rPr lang="en-US" altLang="ja-JP" dirty="0" smtClean="0"/>
              <a:t> -&gt; </a:t>
            </a:r>
            <a:r>
              <a:rPr lang="en-US" altLang="ja-JP" i="1" dirty="0" smtClean="0"/>
              <a:t>E</a:t>
            </a:r>
            <a:br>
              <a:rPr lang="en-US" altLang="ja-JP" i="1" dirty="0" smtClean="0"/>
            </a:br>
            <a:r>
              <a:rPr lang="en-US" altLang="ja-JP" i="1" dirty="0" smtClean="0"/>
              <a:t>       E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 </a:t>
            </a:r>
            <a:r>
              <a:rPr lang="en-US" altLang="ja-JP" i="1" dirty="0" err="1" smtClean="0"/>
              <a:t>E</a:t>
            </a:r>
            <a:endParaRPr lang="en-US" altLang="ja-JP" i="1" dirty="0" smtClean="0"/>
          </a:p>
          <a:p>
            <a:pPr lvl="1"/>
            <a:endParaRPr lang="en-US" altLang="ja-JP" dirty="0" smtClean="0"/>
          </a:p>
          <a:p>
            <a:pPr lvl="1"/>
            <a:r>
              <a:rPr lang="ja-JP" altLang="en-US" dirty="0" smtClean="0"/>
              <a:t>変数束縛式で関数を定義できるようにしてもよい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例</a:t>
            </a:r>
            <a:r>
              <a:rPr lang="en-US" altLang="ja-JP" dirty="0" smtClean="0"/>
              <a:t>: 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let </a:t>
            </a:r>
            <a:r>
              <a:rPr lang="en-US" altLang="ja-JP" i="1" dirty="0" smtClean="0">
                <a:latin typeface="Consolas" pitchFamily="49" charset="0"/>
              </a:rPr>
              <a:t>I</a:t>
            </a:r>
            <a:r>
              <a:rPr lang="en-US" altLang="ja-JP" dirty="0" smtClean="0"/>
              <a:t> </a:t>
            </a:r>
            <a:r>
              <a:rPr lang="en-US" altLang="ja-JP" i="1" dirty="0" smtClean="0">
                <a:latin typeface="Consolas" pitchFamily="49" charset="0"/>
              </a:rPr>
              <a:t>I</a:t>
            </a:r>
            <a:r>
              <a:rPr lang="en-US" altLang="ja-JP" dirty="0" smtClean="0"/>
              <a:t> = </a:t>
            </a:r>
            <a:r>
              <a:rPr lang="en-US" altLang="ja-JP" i="1" dirty="0" smtClean="0"/>
              <a:t>E </a:t>
            </a:r>
            <a:r>
              <a:rPr lang="en-US" altLang="ja-JP" dirty="0" smtClean="0"/>
              <a:t>in</a:t>
            </a:r>
            <a:r>
              <a:rPr lang="en-US" altLang="ja-JP" i="1" dirty="0" smtClean="0"/>
              <a:t> E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(20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インタプリタを拡張し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ja-JP" altLang="en-US" dirty="0" smtClean="0"/>
              <a:t>再帰関数を扱えるようにせよ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構文は自由</a:t>
            </a:r>
          </a:p>
          <a:p>
            <a:pPr lvl="2"/>
            <a:r>
              <a:rPr lang="ja-JP" altLang="en-US" dirty="0" smtClean="0"/>
              <a:t>例</a:t>
            </a:r>
            <a:r>
              <a:rPr lang="en-US" altLang="ja-JP" dirty="0" smtClean="0"/>
              <a:t>: 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let rec </a:t>
            </a:r>
            <a:r>
              <a:rPr lang="en-US" altLang="ja-JP" i="1" dirty="0" smtClean="0">
                <a:latin typeface="Consolas" pitchFamily="49" charset="0"/>
              </a:rPr>
              <a:t>I</a:t>
            </a:r>
            <a:r>
              <a:rPr lang="en-US" altLang="ja-JP" dirty="0" smtClean="0"/>
              <a:t> </a:t>
            </a:r>
            <a:r>
              <a:rPr lang="en-US" altLang="ja-JP" i="1" dirty="0" smtClean="0">
                <a:latin typeface="Consolas" pitchFamily="49" charset="0"/>
              </a:rPr>
              <a:t>I</a:t>
            </a:r>
            <a:r>
              <a:rPr lang="en-US" altLang="ja-JP" dirty="0" smtClean="0"/>
              <a:t> = </a:t>
            </a:r>
            <a:r>
              <a:rPr lang="en-US" altLang="ja-JP" i="1" dirty="0" smtClean="0"/>
              <a:t>E </a:t>
            </a:r>
            <a:r>
              <a:rPr lang="en-US" altLang="ja-JP" dirty="0" smtClean="0"/>
              <a:t>in</a:t>
            </a:r>
            <a:r>
              <a:rPr lang="en-US" altLang="ja-JP" i="1" dirty="0" smtClean="0"/>
              <a:t> E</a:t>
            </a:r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r>
              <a:rPr lang="ja-JP" altLang="en-US" dirty="0" smtClean="0"/>
              <a:t>クロージャ</a:t>
            </a:r>
            <a:r>
              <a:rPr lang="ja-JP" altLang="en-US" dirty="0"/>
              <a:t>や環境の表現・実装を変更したり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参照</a:t>
            </a:r>
            <a:r>
              <a:rPr lang="ja-JP" altLang="en-US" dirty="0" smtClean="0"/>
              <a:t>を用いなければ</a:t>
            </a:r>
            <a:r>
              <a:rPr lang="en-US" altLang="ja-JP" dirty="0" smtClean="0"/>
              <a:t> + 10 </a:t>
            </a:r>
            <a:r>
              <a:rPr lang="ja-JP" altLang="en-US" dirty="0" smtClean="0"/>
              <a:t>点</a:t>
            </a:r>
            <a:r>
              <a:rPr lang="en-US" altLang="ja-JP" dirty="0" smtClean="0"/>
              <a:t> (</a:t>
            </a:r>
            <a:r>
              <a:rPr lang="ja-JP" altLang="en-US" dirty="0" smtClean="0"/>
              <a:t>つまり合計</a:t>
            </a:r>
            <a:r>
              <a:rPr lang="en-US" altLang="ja-JP" dirty="0" smtClean="0"/>
              <a:t> 30 </a:t>
            </a:r>
            <a:r>
              <a:rPr lang="ja-JP" altLang="en-US" dirty="0" smtClean="0"/>
              <a:t>点</a:t>
            </a:r>
            <a:r>
              <a:rPr lang="en-US" altLang="ja-JP" dirty="0" smtClean="0"/>
              <a:t>)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lang="en-US" altLang="ja-JP" dirty="0" smtClean="0"/>
              <a:t>3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(10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インタプリタを拡張し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パターンマッチングを行えるように</a:t>
            </a:r>
            <a:r>
              <a:rPr lang="ja-JP" altLang="en-US" dirty="0" smtClean="0"/>
              <a:t>せよ</a:t>
            </a:r>
            <a:endParaRPr kumimoji="1" lang="en-US" altLang="ja-JP" dirty="0" smtClean="0"/>
          </a:p>
          <a:p>
            <a:pPr lvl="1"/>
            <a:endParaRPr lang="en-US" altLang="ja-JP" dirty="0" smtClean="0"/>
          </a:p>
          <a:p>
            <a:pPr lvl="1"/>
            <a:r>
              <a:rPr lang="ja-JP" altLang="en-US" dirty="0" smtClean="0"/>
              <a:t>構文は自由</a:t>
            </a:r>
          </a:p>
          <a:p>
            <a:pPr lvl="2"/>
            <a:r>
              <a:rPr lang="ja-JP" altLang="en-US" dirty="0" smtClean="0"/>
              <a:t>例</a:t>
            </a:r>
            <a:r>
              <a:rPr lang="en-US" altLang="ja-JP" dirty="0" smtClean="0"/>
              <a:t>:</a:t>
            </a:r>
            <a:br>
              <a:rPr lang="en-US" altLang="ja-JP" dirty="0" smtClean="0"/>
            </a:br>
            <a:r>
              <a:rPr lang="en-US" altLang="ja-JP" i="1" dirty="0" smtClean="0"/>
              <a:t>E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dirty="0" smtClean="0">
                <a:latin typeface="Consolas" pitchFamily="49" charset="0"/>
              </a:rPr>
              <a:t>match</a:t>
            </a:r>
            <a:r>
              <a:rPr lang="en-US" altLang="ja-JP" dirty="0" smtClean="0"/>
              <a:t> 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Consolas" pitchFamily="49" charset="0"/>
              </a:rPr>
              <a:t>with</a:t>
            </a:r>
            <a:r>
              <a:rPr lang="en-US" altLang="ja-JP" dirty="0" smtClean="0"/>
              <a:t> </a:t>
            </a:r>
            <a:r>
              <a:rPr lang="en-US" altLang="ja-JP" i="1" dirty="0" smtClean="0"/>
              <a:t>P</a:t>
            </a:r>
            <a:r>
              <a:rPr lang="en-US" altLang="ja-JP" i="1" baseline="-25000" dirty="0" smtClean="0"/>
              <a:t>s</a:t>
            </a:r>
            <a:r>
              <a:rPr lang="en-US" altLang="ja-JP" i="1" dirty="0" smtClean="0"/>
              <a:t/>
            </a:r>
            <a:br>
              <a:rPr lang="en-US" altLang="ja-JP" i="1" dirty="0" smtClean="0"/>
            </a:br>
            <a:r>
              <a:rPr lang="en-US" altLang="ja-JP" i="1" dirty="0" smtClean="0"/>
              <a:t>P</a:t>
            </a:r>
            <a:r>
              <a:rPr lang="en-US" altLang="ja-JP" i="1" baseline="-25000" dirty="0" smtClean="0"/>
              <a:t>s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i="1" dirty="0" smtClean="0"/>
              <a:t>P</a:t>
            </a:r>
            <a:r>
              <a:rPr lang="en-US" altLang="ja-JP" i="1" baseline="-25000" dirty="0" smtClean="0"/>
              <a:t>i</a:t>
            </a:r>
            <a:r>
              <a:rPr lang="en-US" altLang="ja-JP" dirty="0" smtClean="0"/>
              <a:t>	</a:t>
            </a:r>
            <a:r>
              <a:rPr lang="en-US" altLang="ja-JP" i="1" dirty="0" smtClean="0"/>
              <a:t>P</a:t>
            </a:r>
            <a:r>
              <a:rPr lang="en-US" altLang="ja-JP" i="1" baseline="-25000" dirty="0" smtClean="0"/>
              <a:t>s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i="1" dirty="0" smtClean="0"/>
              <a:t>P</a:t>
            </a:r>
            <a:r>
              <a:rPr lang="en-US" altLang="ja-JP" i="1" baseline="-25000" dirty="0" smtClean="0"/>
              <a:t>i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Consolas" pitchFamily="49" charset="0"/>
              </a:rPr>
              <a:t>|</a:t>
            </a:r>
            <a:r>
              <a:rPr lang="en-US" altLang="ja-JP" dirty="0" smtClean="0"/>
              <a:t> </a:t>
            </a:r>
            <a:r>
              <a:rPr lang="en-US" altLang="ja-JP" i="1" dirty="0" smtClean="0"/>
              <a:t>P</a:t>
            </a:r>
            <a:r>
              <a:rPr lang="en-US" altLang="ja-JP" i="1" baseline="-25000" dirty="0" smtClean="0"/>
              <a:t>s</a:t>
            </a:r>
            <a:r>
              <a:rPr lang="en-US" altLang="ja-JP" i="1" dirty="0" smtClean="0"/>
              <a:t/>
            </a:r>
            <a:br>
              <a:rPr lang="en-US" altLang="ja-JP" i="1" dirty="0" smtClean="0"/>
            </a:br>
            <a:r>
              <a:rPr lang="en-US" altLang="ja-JP" i="1" dirty="0" smtClean="0"/>
              <a:t>P</a:t>
            </a:r>
            <a:r>
              <a:rPr lang="en-US" altLang="ja-JP" i="1" baseline="-25000" dirty="0" smtClean="0"/>
              <a:t>i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 -&gt; </a:t>
            </a:r>
            <a:r>
              <a:rPr lang="en-US" altLang="ja-JP" i="1" dirty="0" smtClean="0"/>
              <a:t>E</a:t>
            </a:r>
            <a:br>
              <a:rPr lang="en-US" altLang="ja-JP" i="1" dirty="0" smtClean="0"/>
            </a:br>
            <a:r>
              <a:rPr lang="en-US" altLang="ja-JP" i="1" dirty="0" smtClean="0"/>
              <a:t>P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i="1" dirty="0" smtClean="0"/>
              <a:t>V</a:t>
            </a:r>
            <a:r>
              <a:rPr lang="en-US" altLang="ja-JP" dirty="0" smtClean="0"/>
              <a:t>	</a:t>
            </a:r>
            <a:r>
              <a:rPr lang="en-US" altLang="ja-JP" i="1" dirty="0" smtClean="0"/>
              <a:t>P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i="1" dirty="0" smtClean="0">
                <a:latin typeface="Consolas" pitchFamily="49" charset="0"/>
              </a:rPr>
              <a:t>I</a:t>
            </a:r>
            <a:r>
              <a:rPr lang="en-US" altLang="ja-JP" i="1" dirty="0" smtClean="0"/>
              <a:t/>
            </a:r>
            <a:br>
              <a:rPr lang="en-US" altLang="ja-JP" i="1" dirty="0" smtClean="0"/>
            </a:br>
            <a:r>
              <a:rPr lang="en-US" altLang="ja-JP" i="1" dirty="0" smtClean="0"/>
              <a:t>…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(15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インタプリタを拡張し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タプル・リストを扱えるようにせよ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パターンマッチングも行えるようにすること</a:t>
            </a:r>
            <a:endParaRPr kumimoji="1" lang="en-US" altLang="ja-JP" dirty="0" smtClean="0"/>
          </a:p>
          <a:p>
            <a:pPr lvl="1"/>
            <a:endParaRPr lang="en-US" altLang="ja-JP" dirty="0" smtClean="0"/>
          </a:p>
          <a:p>
            <a:pPr lvl="1"/>
            <a:r>
              <a:rPr lang="ja-JP" altLang="en-US" dirty="0" smtClean="0"/>
              <a:t>構文は自由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例</a:t>
            </a:r>
            <a:r>
              <a:rPr lang="en-US" altLang="ja-JP" dirty="0" smtClean="0"/>
              <a:t>:</a:t>
            </a:r>
            <a:br>
              <a:rPr lang="en-US" altLang="ja-JP" dirty="0" smtClean="0"/>
            </a:br>
            <a:r>
              <a:rPr lang="en-US" altLang="ja-JP" i="1" dirty="0" smtClean="0"/>
              <a:t>E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(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, 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)	</a:t>
            </a:r>
            <a:br>
              <a:rPr lang="en-US" altLang="ja-JP" dirty="0" smtClean="0"/>
            </a:br>
            <a:r>
              <a:rPr lang="en-US" altLang="ja-JP" i="1" dirty="0" smtClean="0"/>
              <a:t>E</a:t>
            </a:r>
            <a:r>
              <a:rPr lang="en-US" altLang="ja-JP" dirty="0" smtClean="0"/>
              <a:t> </a:t>
            </a:r>
            <a:r>
              <a:rPr lang="ja-JP" altLang="en-US" dirty="0"/>
              <a:t>→ </a:t>
            </a:r>
            <a:r>
              <a:rPr lang="en-US" altLang="ja-JP" dirty="0"/>
              <a:t>[]</a:t>
            </a:r>
            <a:r>
              <a:rPr lang="en-US" altLang="ja-JP" i="1" dirty="0"/>
              <a:t>	E</a:t>
            </a:r>
            <a:r>
              <a:rPr lang="en-US" altLang="ja-JP" dirty="0"/>
              <a:t> </a:t>
            </a:r>
            <a:r>
              <a:rPr lang="ja-JP" altLang="en-US" dirty="0"/>
              <a:t>→ </a:t>
            </a:r>
            <a:r>
              <a:rPr lang="en-US" altLang="ja-JP" i="1" dirty="0"/>
              <a:t>E</a:t>
            </a:r>
            <a:r>
              <a:rPr lang="en-US" altLang="ja-JP" dirty="0"/>
              <a:t> :: </a:t>
            </a:r>
            <a:r>
              <a:rPr lang="en-US" altLang="ja-JP" i="1" dirty="0"/>
              <a:t>E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i="1" dirty="0"/>
              <a:t>P</a:t>
            </a:r>
            <a:r>
              <a:rPr lang="en-US" altLang="ja-JP" dirty="0"/>
              <a:t> </a:t>
            </a:r>
            <a:r>
              <a:rPr lang="ja-JP" altLang="en-US" dirty="0"/>
              <a:t>→ </a:t>
            </a:r>
            <a:r>
              <a:rPr lang="en-US" altLang="ja-JP" dirty="0"/>
              <a:t>(</a:t>
            </a:r>
            <a:r>
              <a:rPr lang="en-US" altLang="ja-JP" i="1" dirty="0"/>
              <a:t>P</a:t>
            </a:r>
            <a:r>
              <a:rPr lang="en-US" altLang="ja-JP" dirty="0"/>
              <a:t>, </a:t>
            </a:r>
            <a:r>
              <a:rPr lang="en-US" altLang="ja-JP" i="1" dirty="0"/>
              <a:t>P</a:t>
            </a:r>
            <a:r>
              <a:rPr lang="en-US" altLang="ja-JP" dirty="0"/>
              <a:t>)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i="1" dirty="0" smtClean="0"/>
              <a:t>P</a:t>
            </a:r>
            <a:r>
              <a:rPr lang="en-US" altLang="ja-JP" dirty="0" smtClean="0"/>
              <a:t> </a:t>
            </a:r>
            <a:r>
              <a:rPr lang="ja-JP" altLang="en-US" dirty="0"/>
              <a:t>→ </a:t>
            </a:r>
            <a:r>
              <a:rPr lang="en-US" altLang="ja-JP" dirty="0"/>
              <a:t>[]	</a:t>
            </a:r>
            <a:r>
              <a:rPr lang="en-US" altLang="ja-JP" i="1" dirty="0"/>
              <a:t>P</a:t>
            </a:r>
            <a:r>
              <a:rPr lang="en-US" altLang="ja-JP" dirty="0"/>
              <a:t> </a:t>
            </a:r>
            <a:r>
              <a:rPr lang="ja-JP" altLang="en-US" dirty="0"/>
              <a:t>→ </a:t>
            </a:r>
            <a:r>
              <a:rPr lang="en-US" altLang="ja-JP" i="1" dirty="0"/>
              <a:t>P</a:t>
            </a:r>
            <a:r>
              <a:rPr lang="en-US" altLang="ja-JP" dirty="0"/>
              <a:t> :: </a:t>
            </a:r>
            <a:r>
              <a:rPr lang="en-US" altLang="ja-JP" i="1" dirty="0"/>
              <a:t>P</a:t>
            </a:r>
            <a:br>
              <a:rPr lang="en-US" altLang="ja-JP" i="1" dirty="0"/>
            </a:br>
            <a:r>
              <a:rPr lang="en-US" altLang="ja-JP" i="1" dirty="0"/>
              <a:t>…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lang="en-US" altLang="ja-JP" dirty="0"/>
              <a:t>5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</a:t>
            </a:r>
            <a:r>
              <a:rPr lang="en-US" altLang="ja-JP" dirty="0" smtClean="0"/>
              <a:t>15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インタプリタを拡張し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相互</a:t>
            </a:r>
            <a:r>
              <a:rPr kumimoji="1" lang="ja-JP" altLang="en-US" dirty="0" smtClean="0"/>
              <a:t>再帰関数を扱えるようにせよ</a:t>
            </a:r>
            <a:endParaRPr kumimoji="1" lang="en-US" altLang="ja-JP" dirty="0" smtClean="0"/>
          </a:p>
          <a:p>
            <a:pPr lvl="1"/>
            <a:endParaRPr lang="en-US" altLang="ja-JP" dirty="0" smtClean="0"/>
          </a:p>
          <a:p>
            <a:pPr lvl="1"/>
            <a:r>
              <a:rPr lang="ja-JP" altLang="en-US" dirty="0" smtClean="0"/>
              <a:t>構文は自由</a:t>
            </a:r>
          </a:p>
          <a:p>
            <a:pPr lvl="2"/>
            <a:r>
              <a:rPr lang="ja-JP" altLang="en-US" dirty="0" smtClean="0"/>
              <a:t>例</a:t>
            </a:r>
            <a:r>
              <a:rPr lang="en-US" altLang="ja-JP" dirty="0" smtClean="0"/>
              <a:t>:</a:t>
            </a:r>
            <a:br>
              <a:rPr lang="en-US" altLang="ja-JP" dirty="0" smtClean="0"/>
            </a:br>
            <a:r>
              <a:rPr lang="en-US" altLang="ja-JP" i="1" dirty="0" smtClean="0"/>
              <a:t>E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let rec </a:t>
            </a:r>
            <a:r>
              <a:rPr lang="en-US" altLang="ja-JP" i="1" dirty="0" err="1" smtClean="0"/>
              <a:t>F</a:t>
            </a:r>
            <a:r>
              <a:rPr lang="en-US" altLang="ja-JP" i="1" baseline="-25000" dirty="0" err="1" smtClean="0"/>
              <a:t>s</a:t>
            </a:r>
            <a:r>
              <a:rPr lang="en-US" altLang="ja-JP" i="1" dirty="0" smtClean="0"/>
              <a:t> </a:t>
            </a:r>
            <a:r>
              <a:rPr lang="en-US" altLang="ja-JP" dirty="0" smtClean="0"/>
              <a:t>in</a:t>
            </a:r>
            <a:r>
              <a:rPr lang="en-US" altLang="ja-JP" i="1" dirty="0" smtClean="0"/>
              <a:t> E</a:t>
            </a:r>
            <a:br>
              <a:rPr lang="en-US" altLang="ja-JP" i="1" dirty="0" smtClean="0"/>
            </a:br>
            <a:r>
              <a:rPr lang="en-US" altLang="ja-JP" i="1" dirty="0" smtClean="0"/>
              <a:t>F</a:t>
            </a:r>
            <a:r>
              <a:rPr lang="en-US" altLang="ja-JP" i="1" baseline="-25000" dirty="0" smtClean="0"/>
              <a:t>s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i="1" dirty="0" smtClean="0">
                <a:latin typeface="Consolas" pitchFamily="49" charset="0"/>
              </a:rPr>
              <a:t>F</a:t>
            </a:r>
            <a:r>
              <a:rPr lang="en-US" altLang="ja-JP" dirty="0" smtClean="0"/>
              <a:t>	</a:t>
            </a:r>
            <a:r>
              <a:rPr lang="en-US" altLang="ja-JP" i="1" dirty="0" smtClean="0"/>
              <a:t>F</a:t>
            </a:r>
            <a:r>
              <a:rPr lang="en-US" altLang="ja-JP" i="1" baseline="-25000" dirty="0" smtClean="0"/>
              <a:t>s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i="1" dirty="0" smtClean="0">
                <a:latin typeface="Consolas" pitchFamily="49" charset="0"/>
              </a:rPr>
              <a:t>F</a:t>
            </a:r>
            <a:r>
              <a:rPr lang="en-US" altLang="ja-JP" dirty="0" smtClean="0"/>
              <a:t> and </a:t>
            </a:r>
            <a:r>
              <a:rPr lang="en-US" altLang="ja-JP" i="1" dirty="0" smtClean="0"/>
              <a:t>F</a:t>
            </a:r>
            <a:r>
              <a:rPr lang="en-US" altLang="ja-JP" i="1" baseline="-25000" dirty="0" smtClean="0"/>
              <a:t>s</a:t>
            </a:r>
            <a:r>
              <a:rPr lang="en-US" altLang="ja-JP" i="1" dirty="0" smtClean="0"/>
              <a:t/>
            </a:r>
            <a:br>
              <a:rPr lang="en-US" altLang="ja-JP" i="1" dirty="0" smtClean="0"/>
            </a:br>
            <a:r>
              <a:rPr lang="en-US" altLang="ja-JP" i="1" dirty="0" smtClean="0"/>
              <a:t>F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i="1" dirty="0" smtClean="0">
                <a:latin typeface="Consolas" pitchFamily="49" charset="0"/>
              </a:rPr>
              <a:t>I</a:t>
            </a:r>
            <a:r>
              <a:rPr lang="en-US" altLang="ja-JP" dirty="0" smtClean="0"/>
              <a:t> </a:t>
            </a:r>
            <a:r>
              <a:rPr lang="en-US" altLang="ja-JP" i="1" dirty="0" err="1" smtClean="0">
                <a:latin typeface="Consolas" pitchFamily="49" charset="0"/>
              </a:rPr>
              <a:t>I</a:t>
            </a:r>
            <a:r>
              <a:rPr lang="en-US" altLang="ja-JP" dirty="0" smtClean="0"/>
              <a:t> = </a:t>
            </a:r>
            <a:r>
              <a:rPr lang="en-US" altLang="ja-JP" i="1" dirty="0" smtClean="0"/>
              <a:t>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lang="en-US" altLang="ja-JP" dirty="0"/>
              <a:t>6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(15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インタプリタを拡張し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ja-JP" altLang="en-US" dirty="0" smtClean="0"/>
              <a:t>再帰的な値の定義を扱えるようにせよ</a:t>
            </a:r>
            <a:endParaRPr kumimoji="1" lang="en-US" altLang="ja-JP" dirty="0" smtClean="0"/>
          </a:p>
          <a:p>
            <a:pPr lvl="1"/>
            <a:endParaRPr lang="en-US" altLang="ja-JP" dirty="0" smtClean="0"/>
          </a:p>
          <a:p>
            <a:pPr lvl="1"/>
            <a:r>
              <a:rPr lang="ja-JP" altLang="en-US" dirty="0" smtClean="0"/>
              <a:t>構文は自由</a:t>
            </a:r>
          </a:p>
          <a:p>
            <a:pPr lvl="2"/>
            <a:r>
              <a:rPr lang="ja-JP" altLang="en-US" dirty="0" smtClean="0"/>
              <a:t>例</a:t>
            </a:r>
            <a:r>
              <a:rPr lang="en-US" altLang="ja-JP" dirty="0" smtClean="0"/>
              <a:t>: </a:t>
            </a:r>
            <a:r>
              <a:rPr lang="en-US" altLang="ja-JP" i="1" dirty="0" smtClean="0"/>
              <a:t>E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let rec </a:t>
            </a:r>
            <a:r>
              <a:rPr lang="en-US" altLang="ja-JP" i="1" dirty="0" smtClean="0">
                <a:latin typeface="Consolas" pitchFamily="49" charset="0"/>
              </a:rPr>
              <a:t>I</a:t>
            </a:r>
            <a:r>
              <a:rPr lang="en-US" altLang="ja-JP" dirty="0" smtClean="0"/>
              <a:t> = </a:t>
            </a:r>
            <a:r>
              <a:rPr lang="en-US" altLang="ja-JP" i="1" dirty="0" smtClean="0"/>
              <a:t>E </a:t>
            </a:r>
            <a:r>
              <a:rPr lang="en-US" altLang="ja-JP" dirty="0" smtClean="0"/>
              <a:t>in</a:t>
            </a:r>
            <a:r>
              <a:rPr lang="en-US" altLang="ja-JP" i="1" dirty="0" smtClean="0"/>
              <a:t> E</a:t>
            </a:r>
          </a:p>
        </p:txBody>
      </p:sp>
    </p:spTree>
    <p:extLst>
      <p:ext uri="{BB962C8B-B14F-4D97-AF65-F5344CB8AC3E}">
        <p14:creationId xmlns:p14="http://schemas.microsoft.com/office/powerpoint/2010/main" val="3290155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再帰的</a:t>
            </a:r>
            <a:r>
              <a:rPr lang="ja-JP" altLang="en-US" dirty="0"/>
              <a:t>な</a:t>
            </a:r>
            <a:r>
              <a:rPr lang="ja-JP" altLang="en-US" dirty="0" smtClean="0"/>
              <a:t>値の定義とは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5069160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err="1" smtClean="0"/>
              <a:t>O'Caml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では以下のような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再帰的な値の定義ができる</a:t>
            </a:r>
            <a:r>
              <a:rPr kumimoji="1" lang="en-US" altLang="ja-JP" dirty="0" smtClean="0"/>
              <a:t> (</a:t>
            </a:r>
            <a:r>
              <a:rPr kumimoji="1" lang="ja-JP" altLang="en-US" dirty="0" smtClean="0"/>
              <a:t>場合がある</a:t>
            </a:r>
            <a:r>
              <a:rPr kumimoji="1" lang="en-US" altLang="ja-JP" dirty="0" smtClean="0"/>
              <a:t>)</a:t>
            </a:r>
          </a:p>
          <a:p>
            <a:pPr lvl="0" indent="0">
              <a:buNone/>
            </a:pPr>
            <a:r>
              <a:rPr lang="en-US" altLang="ja-JP" sz="2000" b="1" dirty="0" smtClean="0">
                <a:solidFill>
                  <a:prstClr val="black"/>
                </a:solidFill>
                <a:latin typeface="Consolas" pitchFamily="49" charset="0"/>
              </a:rPr>
              <a:t># </a:t>
            </a:r>
            <a:r>
              <a:rPr lang="en-US" altLang="ja-JP" sz="2000" b="1" dirty="0">
                <a:solidFill>
                  <a:srgbClr val="00B050"/>
                </a:solidFill>
                <a:latin typeface="Consolas" pitchFamily="49" charset="0"/>
              </a:rPr>
              <a:t>let rec </a:t>
            </a:r>
            <a:r>
              <a:rPr lang="en-US" altLang="ja-JP" sz="2000" b="1" dirty="0" smtClean="0">
                <a:solidFill>
                  <a:srgbClr val="FF0000"/>
                </a:solidFill>
                <a:latin typeface="Consolas" pitchFamily="49" charset="0"/>
              </a:rPr>
              <a:t>x</a:t>
            </a:r>
            <a:r>
              <a:rPr lang="en-US" altLang="ja-JP" sz="2000" b="1" dirty="0" smtClean="0">
                <a:solidFill>
                  <a:srgbClr val="00B050"/>
                </a:solidFill>
                <a:latin typeface="Consolas" pitchFamily="49" charset="0"/>
              </a:rPr>
              <a:t> = 1 :: </a:t>
            </a:r>
            <a:r>
              <a:rPr lang="en-US" altLang="ja-JP" sz="2000" b="1" dirty="0" smtClean="0">
                <a:solidFill>
                  <a:srgbClr val="FF0000"/>
                </a:solidFill>
                <a:latin typeface="Consolas" pitchFamily="49" charset="0"/>
              </a:rPr>
              <a:t>x</a:t>
            </a:r>
            <a:r>
              <a:rPr lang="en-US" altLang="ja-JP" sz="20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  <a:endParaRPr lang="en-US" altLang="ja-JP" sz="2000" b="1" dirty="0">
              <a:solidFill>
                <a:srgbClr val="00B050"/>
              </a:solidFill>
              <a:latin typeface="Consolas" pitchFamily="49" charset="0"/>
            </a:endParaRPr>
          </a:p>
          <a:p>
            <a:pPr lvl="0" indent="0">
              <a:buNone/>
            </a:pPr>
            <a:r>
              <a:rPr lang="en-US" altLang="ja-JP" sz="2000" b="1" dirty="0" err="1">
                <a:solidFill>
                  <a:prstClr val="black"/>
                </a:solidFill>
                <a:latin typeface="Consolas" pitchFamily="49" charset="0"/>
              </a:rPr>
              <a:t>val</a:t>
            </a:r>
            <a:r>
              <a:rPr lang="en-US" altLang="ja-JP" sz="2000" b="1" dirty="0">
                <a:solidFill>
                  <a:prstClr val="black"/>
                </a:solidFill>
                <a:latin typeface="Consolas" pitchFamily="49" charset="0"/>
              </a:rPr>
              <a:t> x : </a:t>
            </a:r>
            <a:r>
              <a:rPr lang="en-US" altLang="ja-JP" sz="2000" b="1" dirty="0" err="1">
                <a:solidFill>
                  <a:prstClr val="black"/>
                </a:solidFill>
                <a:latin typeface="Consolas" pitchFamily="49" charset="0"/>
              </a:rPr>
              <a:t>int</a:t>
            </a:r>
            <a:r>
              <a:rPr lang="en-US" altLang="ja-JP" sz="2000" b="1" dirty="0">
                <a:solidFill>
                  <a:prstClr val="black"/>
                </a:solidFill>
                <a:latin typeface="Consolas" pitchFamily="49" charset="0"/>
              </a:rPr>
              <a:t> list = [1; 1; 1; 1; 1; 1; 1; ...]</a:t>
            </a:r>
          </a:p>
          <a:p>
            <a:pPr lvl="0" indent="0">
              <a:buNone/>
            </a:pPr>
            <a:r>
              <a:rPr lang="en-US" altLang="ja-JP" sz="2000" b="1" dirty="0">
                <a:solidFill>
                  <a:prstClr val="black"/>
                </a:solidFill>
                <a:latin typeface="Consolas" pitchFamily="49" charset="0"/>
              </a:rPr>
              <a:t># </a:t>
            </a:r>
            <a:r>
              <a:rPr lang="en-US" altLang="ja-JP" sz="2000" b="1" dirty="0">
                <a:solidFill>
                  <a:srgbClr val="00B050"/>
                </a:solidFill>
                <a:latin typeface="Consolas" pitchFamily="49" charset="0"/>
              </a:rPr>
              <a:t>type b = B of b;;</a:t>
            </a:r>
          </a:p>
          <a:p>
            <a:pPr lvl="0" indent="0">
              <a:buNone/>
            </a:pPr>
            <a:r>
              <a:rPr lang="en-US" altLang="ja-JP" sz="2000" b="1" dirty="0">
                <a:solidFill>
                  <a:prstClr val="black"/>
                </a:solidFill>
                <a:latin typeface="Consolas" pitchFamily="49" charset="0"/>
              </a:rPr>
              <a:t>type b = B of b</a:t>
            </a:r>
          </a:p>
          <a:p>
            <a:pPr lvl="0" indent="0">
              <a:buNone/>
            </a:pPr>
            <a:r>
              <a:rPr lang="en-US" altLang="ja-JP" sz="2000" b="1" dirty="0">
                <a:solidFill>
                  <a:prstClr val="black"/>
                </a:solidFill>
                <a:latin typeface="Consolas" pitchFamily="49" charset="0"/>
              </a:rPr>
              <a:t># </a:t>
            </a:r>
            <a:r>
              <a:rPr lang="en-US" altLang="ja-JP" sz="2000" b="1" dirty="0">
                <a:solidFill>
                  <a:srgbClr val="00B050"/>
                </a:solidFill>
                <a:latin typeface="Consolas" pitchFamily="49" charset="0"/>
              </a:rPr>
              <a:t>let rec </a:t>
            </a:r>
            <a:r>
              <a:rPr lang="en-US" altLang="ja-JP" sz="2000" b="1" dirty="0" smtClean="0">
                <a:solidFill>
                  <a:srgbClr val="FF0000"/>
                </a:solidFill>
                <a:latin typeface="Consolas" pitchFamily="49" charset="0"/>
              </a:rPr>
              <a:t>y</a:t>
            </a:r>
            <a:r>
              <a:rPr lang="en-US" altLang="ja-JP" sz="2000" b="1" dirty="0" smtClean="0">
                <a:solidFill>
                  <a:srgbClr val="00B050"/>
                </a:solidFill>
                <a:latin typeface="Consolas" pitchFamily="49" charset="0"/>
              </a:rPr>
              <a:t> = B </a:t>
            </a:r>
            <a:r>
              <a:rPr lang="en-US" altLang="ja-JP" sz="2000" b="1" dirty="0">
                <a:solidFill>
                  <a:srgbClr val="FF0000"/>
                </a:solidFill>
                <a:latin typeface="Consolas" pitchFamily="49" charset="0"/>
              </a:rPr>
              <a:t>y</a:t>
            </a:r>
            <a:r>
              <a:rPr lang="en-US" altLang="ja-JP" sz="2000" b="1" dirty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lvl="0" indent="0">
              <a:buNone/>
            </a:pPr>
            <a:r>
              <a:rPr lang="en-US" altLang="ja-JP" sz="2000" b="1" dirty="0" err="1" smtClean="0">
                <a:solidFill>
                  <a:prstClr val="black"/>
                </a:solidFill>
                <a:latin typeface="Consolas" pitchFamily="49" charset="0"/>
              </a:rPr>
              <a:t>val</a:t>
            </a:r>
            <a:r>
              <a:rPr lang="en-US" altLang="ja-JP" sz="2000" b="1" dirty="0" smtClean="0">
                <a:solidFill>
                  <a:prstClr val="black"/>
                </a:solidFill>
                <a:latin typeface="Consolas" pitchFamily="49" charset="0"/>
              </a:rPr>
              <a:t> </a:t>
            </a:r>
            <a:r>
              <a:rPr lang="en-US" altLang="ja-JP" sz="2000" b="1" dirty="0">
                <a:solidFill>
                  <a:prstClr val="black"/>
                </a:solidFill>
                <a:latin typeface="Consolas" pitchFamily="49" charset="0"/>
              </a:rPr>
              <a:t>y : b </a:t>
            </a:r>
            <a:r>
              <a:rPr lang="en-US" altLang="ja-JP" sz="2000" b="1" dirty="0" smtClean="0">
                <a:solidFill>
                  <a:prstClr val="black"/>
                </a:solidFill>
                <a:latin typeface="Consolas" pitchFamily="49" charset="0"/>
              </a:rPr>
              <a:t>= B (B (B ...))</a:t>
            </a:r>
          </a:p>
          <a:p>
            <a:pPr lvl="0"/>
            <a:r>
              <a:rPr kumimoji="1" lang="ja-JP" altLang="en-US" dirty="0" smtClean="0"/>
              <a:t>なんでもできるわけではない</a:t>
            </a:r>
            <a:endParaRPr lang="en-US" altLang="ja-JP" dirty="0">
              <a:solidFill>
                <a:prstClr val="black"/>
              </a:solidFill>
            </a:endParaRPr>
          </a:p>
          <a:p>
            <a:pPr lvl="0" indent="0">
              <a:buNone/>
            </a:pPr>
            <a:r>
              <a:rPr lang="en-US" altLang="ja-JP" sz="2000" b="1" dirty="0">
                <a:solidFill>
                  <a:prstClr val="black"/>
                </a:solidFill>
                <a:latin typeface="Consolas" pitchFamily="49" charset="0"/>
              </a:rPr>
              <a:t># </a:t>
            </a:r>
            <a:r>
              <a:rPr lang="pl-PL" altLang="ja-JP" sz="2000" b="1" dirty="0">
                <a:solidFill>
                  <a:srgbClr val="00B050"/>
                </a:solidFill>
                <a:latin typeface="Consolas" pitchFamily="49" charset="0"/>
              </a:rPr>
              <a:t>let rec </a:t>
            </a:r>
            <a:r>
              <a:rPr lang="pl-PL" altLang="ja-JP" sz="2000" b="1" dirty="0" smtClean="0">
                <a:solidFill>
                  <a:srgbClr val="FF0000"/>
                </a:solidFill>
                <a:latin typeface="Consolas" pitchFamily="49" charset="0"/>
              </a:rPr>
              <a:t>z</a:t>
            </a:r>
            <a:r>
              <a:rPr lang="en-US" altLang="ja-JP" sz="20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pl-PL" altLang="ja-JP" sz="2000" b="1" dirty="0" smtClean="0">
                <a:solidFill>
                  <a:srgbClr val="00B050"/>
                </a:solidFill>
                <a:latin typeface="Consolas" pitchFamily="49" charset="0"/>
              </a:rPr>
              <a:t>=</a:t>
            </a:r>
            <a:r>
              <a:rPr lang="en-US" altLang="ja-JP" sz="20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pl-PL" altLang="ja-JP" sz="2000" b="1" u="sng" dirty="0" smtClean="0">
                <a:solidFill>
                  <a:srgbClr val="00B050"/>
                </a:solidFill>
                <a:latin typeface="Consolas" pitchFamily="49" charset="0"/>
              </a:rPr>
              <a:t>[</a:t>
            </a:r>
            <a:r>
              <a:rPr lang="pl-PL" altLang="ja-JP" sz="2000" b="1" u="sng" dirty="0">
                <a:solidFill>
                  <a:srgbClr val="00B050"/>
                </a:solidFill>
                <a:latin typeface="Consolas" pitchFamily="49" charset="0"/>
              </a:rPr>
              <a:t>1] @ </a:t>
            </a:r>
            <a:r>
              <a:rPr lang="pl-PL" altLang="ja-JP" sz="2000" b="1" u="sng" dirty="0">
                <a:solidFill>
                  <a:srgbClr val="FF0000"/>
                </a:solidFill>
                <a:latin typeface="Consolas" pitchFamily="49" charset="0"/>
              </a:rPr>
              <a:t>z</a:t>
            </a:r>
            <a:r>
              <a:rPr lang="pl-PL" altLang="ja-JP" sz="2000" b="1" dirty="0">
                <a:solidFill>
                  <a:srgbClr val="00B050"/>
                </a:solidFill>
                <a:latin typeface="Consolas" pitchFamily="49" charset="0"/>
              </a:rPr>
              <a:t>;;</a:t>
            </a:r>
            <a:endParaRPr lang="en-US" altLang="ja-JP" sz="2000" b="1" dirty="0">
              <a:solidFill>
                <a:srgbClr val="00B050"/>
              </a:solidFill>
              <a:latin typeface="Consolas" pitchFamily="49" charset="0"/>
            </a:endParaRPr>
          </a:p>
          <a:p>
            <a:pPr lvl="0" indent="0">
              <a:buNone/>
            </a:pPr>
            <a:r>
              <a:rPr lang="en-US" altLang="ja-JP" sz="2000" b="1" dirty="0">
                <a:solidFill>
                  <a:prstClr val="black"/>
                </a:solidFill>
                <a:latin typeface="Consolas" pitchFamily="49" charset="0"/>
              </a:rPr>
              <a:t>Error: This kind of expression is not allowed as right-hand side of `let rec'</a:t>
            </a:r>
          </a:p>
          <a:p>
            <a:pPr lvl="1"/>
            <a:endParaRPr kumimoji="1" lang="en-US" altLang="ja-JP" sz="2000" b="1" dirty="0" smtClean="0">
              <a:solidFill>
                <a:prstClr val="black"/>
              </a:solidFill>
              <a:latin typeface="Consolas" pitchFamily="49" charset="0"/>
            </a:endParaRPr>
          </a:p>
          <a:p>
            <a:pPr lvl="1"/>
            <a:r>
              <a:rPr kumimoji="1" lang="ja-JP" altLang="en-US" sz="2000" b="1" dirty="0" smtClean="0">
                <a:solidFill>
                  <a:prstClr val="black"/>
                </a:solidFill>
                <a:latin typeface="Consolas" pitchFamily="49" charset="0"/>
              </a:rPr>
              <a:t>詳細は以下</a:t>
            </a:r>
            <a:r>
              <a:rPr lang="ja-JP" altLang="en-US" sz="2000" b="1" dirty="0" smtClean="0">
                <a:solidFill>
                  <a:prstClr val="black"/>
                </a:solidFill>
                <a:latin typeface="Consolas" pitchFamily="49" charset="0"/>
              </a:rPr>
              <a:t>を参照</a:t>
            </a:r>
            <a:endParaRPr kumimoji="1" lang="en-US" altLang="ja-JP" sz="2000" b="1" dirty="0" smtClean="0">
              <a:solidFill>
                <a:prstClr val="black"/>
              </a:solidFill>
              <a:latin typeface="Consolas" pitchFamily="49" charset="0"/>
            </a:endParaRPr>
          </a:p>
          <a:p>
            <a:pPr lvl="2"/>
            <a:r>
              <a:rPr lang="en-US" altLang="ja-JP" sz="2200" dirty="0"/>
              <a:t>http://</a:t>
            </a:r>
            <a:r>
              <a:rPr lang="en-US" altLang="ja-JP" sz="2200" dirty="0" err="1"/>
              <a:t>caml.inria.fr</a:t>
            </a:r>
            <a:r>
              <a:rPr lang="en-US" altLang="ja-JP" sz="2200" dirty="0"/>
              <a:t>/pub/docs/manual-</a:t>
            </a:r>
            <a:r>
              <a:rPr lang="en-US" altLang="ja-JP" sz="2200" dirty="0" err="1"/>
              <a:t>ocaml</a:t>
            </a:r>
            <a:r>
              <a:rPr lang="en-US" altLang="ja-JP" sz="2200" dirty="0"/>
              <a:t>/manual021.html#toc70</a:t>
            </a:r>
            <a:endParaRPr kumimoji="1" lang="ja-JP" alt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588816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クロージャとは</a:t>
            </a:r>
            <a:endParaRPr lang="ja-JP" altLang="en-GB" dirty="0" smtClean="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85720" y="1600200"/>
            <a:ext cx="8858280" cy="4525963"/>
          </a:xfrm>
        </p:spPr>
        <p:txBody>
          <a:bodyPr>
            <a:normAutofit lnSpcReduction="10000"/>
          </a:bodyPr>
          <a:lstStyle/>
          <a:p>
            <a:r>
              <a:rPr lang="ja-JP" altLang="en-US" dirty="0" smtClean="0"/>
              <a:t>関数を表す「値」としてよく用いられる表現方法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関数を作成する「式」 </a:t>
            </a:r>
            <a:r>
              <a:rPr lang="en-US" altLang="ja-JP" dirty="0" smtClean="0"/>
              <a:t>(λ </a:t>
            </a:r>
            <a:r>
              <a:rPr lang="ja-JP" altLang="en-US" dirty="0" smtClean="0"/>
              <a:t>抽象と呼んだりする</a:t>
            </a:r>
            <a:r>
              <a:rPr lang="en-US" altLang="ja-JP" dirty="0" smtClean="0"/>
              <a:t>)</a:t>
            </a:r>
            <a:br>
              <a:rPr lang="en-US" altLang="ja-JP" dirty="0" smtClean="0"/>
            </a:br>
            <a:r>
              <a:rPr lang="ja-JP" altLang="en-US" dirty="0" smtClean="0"/>
              <a:t>の評価結果の「値」として用いる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大抵は以下の三つの要素の組で実装する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関数の仮引数を表す「変数」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関数の本体を表す「式」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関数の自由変数の値を表す「環境」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変数から値への写像</a:t>
            </a:r>
            <a:r>
              <a:rPr lang="en-US" altLang="ja-JP" dirty="0" smtClean="0"/>
              <a:t> (</a:t>
            </a:r>
            <a:r>
              <a:rPr lang="ja-JP" altLang="en-US" dirty="0" smtClean="0"/>
              <a:t>第</a:t>
            </a:r>
            <a:r>
              <a:rPr lang="en-US" altLang="ja-JP" dirty="0" smtClean="0"/>
              <a:t> 4 </a:t>
            </a:r>
            <a:r>
              <a:rPr lang="ja-JP" altLang="en-US" dirty="0" smtClean="0"/>
              <a:t>回の課題</a:t>
            </a:r>
            <a:r>
              <a:rPr lang="en-US" altLang="ja-JP" dirty="0" smtClean="0"/>
              <a:t> 3 </a:t>
            </a:r>
            <a:r>
              <a:rPr lang="ja-JP" altLang="en-US" dirty="0" smtClean="0"/>
              <a:t>参照</a:t>
            </a:r>
            <a:r>
              <a:rPr lang="en-US" altLang="ja-JP" dirty="0" smtClean="0"/>
              <a:t>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課題 </a:t>
            </a:r>
            <a:r>
              <a:rPr lang="en-US" altLang="ja-JP" dirty="0"/>
              <a:t>7</a:t>
            </a:r>
            <a:r>
              <a:rPr lang="ja-JP" altLang="en-US" dirty="0" smtClean="0"/>
              <a:t> </a:t>
            </a:r>
            <a:r>
              <a:rPr lang="en-US" altLang="ja-JP" dirty="0" smtClean="0"/>
              <a:t>(20</a:t>
            </a:r>
            <a:r>
              <a:rPr lang="ja-JP" altLang="en-US" dirty="0" smtClean="0"/>
              <a:t>点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第</a:t>
            </a:r>
            <a:r>
              <a:rPr lang="en-US" altLang="ja-JP" dirty="0" smtClean="0"/>
              <a:t> 3 </a:t>
            </a:r>
            <a:r>
              <a:rPr lang="ja-JP" altLang="en-US" dirty="0" smtClean="0"/>
              <a:t>回の課題 </a:t>
            </a:r>
            <a:r>
              <a:rPr lang="en-US" altLang="ja-JP" dirty="0" smtClean="0"/>
              <a:t>9 </a:t>
            </a:r>
            <a:r>
              <a:rPr lang="ja-JP" altLang="en-US" dirty="0" err="1" smtClean="0"/>
              <a:t>を修</a:t>
            </a:r>
            <a:r>
              <a:rPr lang="ja-JP" altLang="en-US" dirty="0" smtClean="0"/>
              <a:t>正して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err="1" smtClean="0"/>
              <a:t>λ</a:t>
            </a:r>
            <a:r>
              <a:rPr lang="en-US" altLang="ja-JP" dirty="0" smtClean="0"/>
              <a:t> </a:t>
            </a:r>
            <a:r>
              <a:rPr lang="ja-JP" altLang="en-US" dirty="0" smtClean="0"/>
              <a:t>抽象と関数適用を実装せよ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課題 </a:t>
            </a:r>
            <a:r>
              <a:rPr lang="en-US" altLang="ja-JP" dirty="0" smtClean="0"/>
              <a:t>8 (15 </a:t>
            </a:r>
            <a:r>
              <a:rPr lang="ja-JP" altLang="en-US" dirty="0" smtClean="0"/>
              <a:t>点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以下のような自然数を表す型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b="1" dirty="0" smtClean="0">
                <a:latin typeface="Consolas" pitchFamily="49" charset="0"/>
              </a:rPr>
              <a:t>type </a:t>
            </a:r>
            <a:r>
              <a:rPr lang="en-US" altLang="ja-JP" b="1" dirty="0" err="1" smtClean="0">
                <a:latin typeface="Consolas" pitchFamily="49" charset="0"/>
              </a:rPr>
              <a:t>nat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>
                <a:latin typeface="Consolas" pitchFamily="49" charset="0"/>
              </a:rPr>
              <a:t>=</a:t>
            </a:r>
            <a:r>
              <a:rPr lang="en-US" altLang="ja-JP" b="1" dirty="0" smtClean="0">
                <a:latin typeface="Consolas" pitchFamily="49" charset="0"/>
              </a:rPr>
              <a:t/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>
                <a:latin typeface="Consolas" pitchFamily="49" charset="0"/>
              </a:rPr>
              <a:t>| </a:t>
            </a:r>
            <a:r>
              <a:rPr lang="en-US" altLang="ja-JP" b="1" dirty="0" smtClean="0">
                <a:latin typeface="Consolas" pitchFamily="49" charset="0"/>
              </a:rPr>
              <a:t>Zero</a:t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>
                <a:latin typeface="Consolas" pitchFamily="49" charset="0"/>
              </a:rPr>
              <a:t>| </a:t>
            </a:r>
            <a:r>
              <a:rPr lang="en-US" altLang="ja-JP" b="1" dirty="0" err="1" smtClean="0">
                <a:latin typeface="Consolas" pitchFamily="49" charset="0"/>
              </a:rPr>
              <a:t>Succ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>
                <a:latin typeface="Consolas" pitchFamily="49" charset="0"/>
              </a:rPr>
              <a:t>of </a:t>
            </a:r>
            <a:r>
              <a:rPr lang="en-US" altLang="ja-JP" b="1" dirty="0" err="1" smtClean="0">
                <a:latin typeface="Consolas" pitchFamily="49" charset="0"/>
              </a:rPr>
              <a:t>nat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と同様の型を再帰型を用いずに定義せよ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またその型の値や値に対する操作も定義せよ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課題 </a:t>
            </a:r>
            <a:r>
              <a:rPr lang="en-US" altLang="ja-JP" dirty="0"/>
              <a:t>8</a:t>
            </a:r>
            <a:r>
              <a:rPr lang="ja-JP" altLang="en-US" dirty="0" smtClean="0"/>
              <a:t> のヒント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まず、以下</a:t>
            </a:r>
            <a:r>
              <a:rPr lang="ja-JP" altLang="en-US" dirty="0"/>
              <a:t>のような </a:t>
            </a:r>
            <a:r>
              <a:rPr lang="en-US" altLang="ja-JP" dirty="0"/>
              <a:t>signature </a:t>
            </a:r>
            <a:r>
              <a:rPr lang="ja-JP" altLang="en-US" dirty="0"/>
              <a:t>を</a:t>
            </a:r>
            <a:r>
              <a:rPr lang="ja-JP" altLang="en-US" dirty="0" smtClean="0"/>
              <a:t>持つ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functor</a:t>
            </a:r>
            <a:r>
              <a:rPr lang="en-US" altLang="ja-JP" dirty="0" smtClean="0"/>
              <a:t> LFIX </a:t>
            </a:r>
            <a:r>
              <a:rPr lang="ja-JP" altLang="en-US" dirty="0" smtClean="0"/>
              <a:t>を再帰型や再帰関数、参照を用いずに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定義する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module LFIX :</a:t>
            </a:r>
            <a:br>
              <a:rPr lang="en-US" altLang="ja-JP" sz="2000" b="1" dirty="0" smtClean="0">
                <a:latin typeface="Consolas" pitchFamily="49" charset="0"/>
                <a:cs typeface="Consolas" pitchFamily="49" charset="0"/>
              </a:rPr>
            </a:br>
            <a:r>
              <a:rPr lang="en-US" altLang="ja-JP" sz="2000" b="1" dirty="0" err="1" smtClean="0">
                <a:latin typeface="Consolas" pitchFamily="49" charset="0"/>
                <a:cs typeface="Consolas" pitchFamily="49" charset="0"/>
              </a:rPr>
              <a:t>functor</a:t>
            </a: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ja-JP" sz="2000" b="1" dirty="0">
                <a:latin typeface="Consolas" pitchFamily="49" charset="0"/>
                <a:cs typeface="Consolas" pitchFamily="49" charset="0"/>
              </a:rPr>
              <a:t>(T : sig type 'a </a:t>
            </a: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t</a:t>
            </a:r>
            <a:br>
              <a:rPr lang="en-US" altLang="ja-JP" sz="2000" b="1" dirty="0" smtClean="0">
                <a:latin typeface="Consolas" pitchFamily="49" charset="0"/>
                <a:cs typeface="Consolas" pitchFamily="49" charset="0"/>
              </a:rPr>
            </a:b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altLang="ja-JP" sz="2000" b="1" dirty="0" err="1" smtClean="0">
                <a:latin typeface="Consolas" pitchFamily="49" charset="0"/>
                <a:cs typeface="Consolas" pitchFamily="49" charset="0"/>
              </a:rPr>
              <a:t>val</a:t>
            </a: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ja-JP" sz="2000" b="1" dirty="0" err="1">
                <a:latin typeface="Consolas" pitchFamily="49" charset="0"/>
                <a:cs typeface="Consolas" pitchFamily="49" charset="0"/>
              </a:rPr>
              <a:t>conv</a:t>
            </a:r>
            <a:r>
              <a:rPr lang="en-US" altLang="ja-JP" sz="2000" b="1" dirty="0">
                <a:latin typeface="Consolas" pitchFamily="49" charset="0"/>
                <a:cs typeface="Consolas" pitchFamily="49" charset="0"/>
              </a:rPr>
              <a:t> : ('a -&gt; 'b) -&gt; 'a t -&gt; 'b t end) </a:t>
            </a: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-&gt;</a:t>
            </a:r>
            <a:br>
              <a:rPr lang="en-US" altLang="ja-JP" sz="2000" b="1" dirty="0" smtClean="0">
                <a:latin typeface="Consolas" pitchFamily="49" charset="0"/>
                <a:cs typeface="Consolas" pitchFamily="49" charset="0"/>
              </a:rPr>
            </a:b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sig</a:t>
            </a:r>
            <a:br>
              <a:rPr lang="en-US" altLang="ja-JP" sz="2000" b="1" dirty="0" smtClean="0">
                <a:latin typeface="Consolas" pitchFamily="49" charset="0"/>
                <a:cs typeface="Consolas" pitchFamily="49" charset="0"/>
              </a:rPr>
            </a:b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altLang="ja-JP" sz="2000" b="1" dirty="0">
                <a:latin typeface="Consolas" pitchFamily="49" charset="0"/>
                <a:cs typeface="Consolas" pitchFamily="49" charset="0"/>
              </a:rPr>
              <a:t>type </a:t>
            </a:r>
            <a:r>
              <a:rPr lang="en-US" altLang="ja-JP" sz="2000" b="1" dirty="0" err="1">
                <a:latin typeface="Consolas" pitchFamily="49" charset="0"/>
                <a:cs typeface="Consolas" pitchFamily="49" charset="0"/>
              </a:rPr>
              <a:t>fix_t</a:t>
            </a:r>
            <a:r>
              <a:rPr lang="en-US" altLang="ja-JP" sz="2000" b="1" dirty="0">
                <a:latin typeface="Consolas" pitchFamily="49" charset="0"/>
                <a:cs typeface="Consolas" pitchFamily="49" charset="0"/>
              </a:rPr>
              <a:t> = { f : 'a. ('a T.t -&gt; 'a) -&gt; 'a; </a:t>
            </a: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}</a:t>
            </a:r>
            <a:br>
              <a:rPr lang="en-US" altLang="ja-JP" sz="2000" b="1" dirty="0" smtClean="0">
                <a:latin typeface="Consolas" pitchFamily="49" charset="0"/>
                <a:cs typeface="Consolas" pitchFamily="49" charset="0"/>
              </a:rPr>
            </a:b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altLang="ja-JP" sz="2000" b="1" dirty="0" err="1">
                <a:latin typeface="Consolas" pitchFamily="49" charset="0"/>
                <a:cs typeface="Consolas" pitchFamily="49" charset="0"/>
              </a:rPr>
              <a:t>val</a:t>
            </a:r>
            <a:r>
              <a:rPr lang="en-US" altLang="ja-JP" sz="2000" b="1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fold </a:t>
            </a:r>
            <a:r>
              <a:rPr lang="en-US" altLang="ja-JP" sz="2000" b="1" dirty="0">
                <a:latin typeface="Consolas" pitchFamily="49" charset="0"/>
                <a:cs typeface="Consolas" pitchFamily="49" charset="0"/>
              </a:rPr>
              <a:t>: ('a T.t -&gt; 'a) -&gt; </a:t>
            </a:r>
            <a:r>
              <a:rPr lang="en-US" altLang="ja-JP" sz="2000" b="1" dirty="0" err="1">
                <a:latin typeface="Consolas" pitchFamily="49" charset="0"/>
                <a:cs typeface="Consolas" pitchFamily="49" charset="0"/>
              </a:rPr>
              <a:t>fix_t</a:t>
            </a:r>
            <a:r>
              <a:rPr lang="en-US" altLang="ja-JP" sz="2000" b="1" dirty="0">
                <a:latin typeface="Consolas" pitchFamily="49" charset="0"/>
                <a:cs typeface="Consolas" pitchFamily="49" charset="0"/>
              </a:rPr>
              <a:t> -&gt; </a:t>
            </a: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'a</a:t>
            </a:r>
            <a:br>
              <a:rPr lang="en-US" altLang="ja-JP" sz="2000" b="1" dirty="0" smtClean="0">
                <a:latin typeface="Consolas" pitchFamily="49" charset="0"/>
                <a:cs typeface="Consolas" pitchFamily="49" charset="0"/>
              </a:rPr>
            </a:b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altLang="ja-JP" sz="2000" b="1" dirty="0" err="1">
                <a:latin typeface="Consolas" pitchFamily="49" charset="0"/>
                <a:cs typeface="Consolas" pitchFamily="49" charset="0"/>
              </a:rPr>
              <a:t>val</a:t>
            </a:r>
            <a:r>
              <a:rPr lang="en-US" altLang="ja-JP" sz="2000" b="1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ja-JP" sz="2000" b="1" dirty="0" err="1" smtClean="0">
                <a:latin typeface="Consolas" pitchFamily="49" charset="0"/>
                <a:cs typeface="Consolas" pitchFamily="49" charset="0"/>
              </a:rPr>
              <a:t>in_f</a:t>
            </a: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ja-JP" sz="2000" b="1" dirty="0">
                <a:latin typeface="Consolas" pitchFamily="49" charset="0"/>
                <a:cs typeface="Consolas" pitchFamily="49" charset="0"/>
              </a:rPr>
              <a:t>: </a:t>
            </a:r>
            <a:r>
              <a:rPr lang="en-US" altLang="ja-JP" sz="2000" b="1" dirty="0" err="1">
                <a:latin typeface="Consolas" pitchFamily="49" charset="0"/>
                <a:cs typeface="Consolas" pitchFamily="49" charset="0"/>
              </a:rPr>
              <a:t>fix_t</a:t>
            </a:r>
            <a:r>
              <a:rPr lang="en-US" altLang="ja-JP" sz="2000" b="1" dirty="0">
                <a:latin typeface="Consolas" pitchFamily="49" charset="0"/>
                <a:cs typeface="Consolas" pitchFamily="49" charset="0"/>
              </a:rPr>
              <a:t> T.t -&gt; </a:t>
            </a:r>
            <a:r>
              <a:rPr lang="en-US" altLang="ja-JP" sz="2000" b="1" dirty="0" err="1" smtClean="0">
                <a:latin typeface="Consolas" pitchFamily="49" charset="0"/>
                <a:cs typeface="Consolas" pitchFamily="49" charset="0"/>
              </a:rPr>
              <a:t>fix_t</a:t>
            </a: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/>
            </a:r>
            <a:br>
              <a:rPr lang="en-US" altLang="ja-JP" sz="2000" b="1" dirty="0" smtClean="0">
                <a:latin typeface="Consolas" pitchFamily="49" charset="0"/>
                <a:cs typeface="Consolas" pitchFamily="49" charset="0"/>
              </a:rPr>
            </a:b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end</a:t>
            </a:r>
            <a:endParaRPr lang="en-US" altLang="ja-JP" b="1" dirty="0" smtClean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371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課題 </a:t>
            </a:r>
            <a:r>
              <a:rPr lang="en-US" altLang="ja-JP" dirty="0" smtClean="0"/>
              <a:t>8</a:t>
            </a:r>
            <a:r>
              <a:rPr lang="ja-JP" altLang="en-US" dirty="0" smtClean="0"/>
              <a:t> </a:t>
            </a:r>
            <a:r>
              <a:rPr lang="ja-JP" altLang="en-US" dirty="0"/>
              <a:t>のヒント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次に、以下</a:t>
            </a:r>
            <a:r>
              <a:rPr lang="ja-JP" altLang="en-US" dirty="0"/>
              <a:t>のような </a:t>
            </a:r>
            <a:r>
              <a:rPr lang="en-US" altLang="ja-JP" dirty="0"/>
              <a:t>signature </a:t>
            </a:r>
            <a:r>
              <a:rPr lang="ja-JP" altLang="en-US" dirty="0"/>
              <a:t>を持つ</a:t>
            </a:r>
            <a:br>
              <a:rPr lang="ja-JP" altLang="en-US" dirty="0"/>
            </a:br>
            <a:r>
              <a:rPr lang="en-US" altLang="ja-JP" dirty="0" smtClean="0"/>
              <a:t>module </a:t>
            </a:r>
            <a:r>
              <a:rPr lang="en-US" altLang="ja-JP" dirty="0" err="1" smtClean="0"/>
              <a:t>Nat_t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を再帰を使わず定義する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type 'a </a:t>
            </a:r>
            <a:r>
              <a:rPr lang="en-US" altLang="ja-JP" sz="2000" b="1" dirty="0" err="1" smtClean="0">
                <a:latin typeface="Consolas" pitchFamily="49" charset="0"/>
                <a:cs typeface="Consolas" pitchFamily="49" charset="0"/>
              </a:rPr>
              <a:t>nat_t</a:t>
            </a: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 =</a:t>
            </a:r>
            <a:br>
              <a:rPr lang="en-US" altLang="ja-JP" sz="2000" b="1" dirty="0" smtClean="0">
                <a:latin typeface="Consolas" pitchFamily="49" charset="0"/>
                <a:cs typeface="Consolas" pitchFamily="49" charset="0"/>
              </a:rPr>
            </a:b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 | </a:t>
            </a:r>
            <a:r>
              <a:rPr lang="en-US" altLang="ja-JP" sz="2000" b="1" dirty="0" err="1" smtClean="0">
                <a:latin typeface="Consolas" pitchFamily="49" charset="0"/>
                <a:cs typeface="Consolas" pitchFamily="49" charset="0"/>
              </a:rPr>
              <a:t>Zero_t</a:t>
            </a: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/>
            </a:r>
            <a:br>
              <a:rPr lang="en-US" altLang="ja-JP" sz="2000" b="1" dirty="0" smtClean="0">
                <a:latin typeface="Consolas" pitchFamily="49" charset="0"/>
                <a:cs typeface="Consolas" pitchFamily="49" charset="0"/>
              </a:rPr>
            </a:b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ja-JP" sz="2000" b="1" dirty="0">
                <a:latin typeface="Consolas" pitchFamily="49" charset="0"/>
                <a:cs typeface="Consolas" pitchFamily="49" charset="0"/>
              </a:rPr>
              <a:t>| </a:t>
            </a:r>
            <a:r>
              <a:rPr lang="en-US" altLang="ja-JP" sz="2000" b="1" dirty="0" err="1" smtClean="0">
                <a:latin typeface="Consolas" pitchFamily="49" charset="0"/>
                <a:cs typeface="Consolas" pitchFamily="49" charset="0"/>
              </a:rPr>
              <a:t>Succ_t</a:t>
            </a: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ja-JP" sz="2000" b="1" dirty="0">
                <a:latin typeface="Consolas" pitchFamily="49" charset="0"/>
                <a:cs typeface="Consolas" pitchFamily="49" charset="0"/>
              </a:rPr>
              <a:t>of </a:t>
            </a: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'a</a:t>
            </a:r>
            <a:br>
              <a:rPr lang="en-US" altLang="ja-JP" sz="2000" b="1" dirty="0" smtClean="0">
                <a:latin typeface="Consolas" pitchFamily="49" charset="0"/>
                <a:cs typeface="Consolas" pitchFamily="49" charset="0"/>
              </a:rPr>
            </a:br>
            <a:r>
              <a:rPr lang="en-US" altLang="ja-JP" sz="2000" b="1" dirty="0">
                <a:latin typeface="Consolas" pitchFamily="49" charset="0"/>
                <a:cs typeface="Consolas" pitchFamily="49" charset="0"/>
              </a:rPr>
              <a:t/>
            </a:r>
            <a:br>
              <a:rPr lang="en-US" altLang="ja-JP" sz="2000" b="1" dirty="0">
                <a:latin typeface="Consolas" pitchFamily="49" charset="0"/>
                <a:cs typeface="Consolas" pitchFamily="49" charset="0"/>
              </a:rPr>
            </a:br>
            <a:r>
              <a:rPr lang="en-US" altLang="ja-JP" sz="2000" b="1" dirty="0">
                <a:latin typeface="Consolas" pitchFamily="49" charset="0"/>
                <a:cs typeface="Consolas" pitchFamily="49" charset="0"/>
              </a:rPr>
              <a:t>module </a:t>
            </a:r>
            <a:r>
              <a:rPr lang="en-US" altLang="ja-JP" sz="2000" b="1" dirty="0" err="1" smtClean="0">
                <a:latin typeface="Consolas" pitchFamily="49" charset="0"/>
                <a:cs typeface="Consolas" pitchFamily="49" charset="0"/>
              </a:rPr>
              <a:t>Nat_t</a:t>
            </a: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 :</a:t>
            </a:r>
            <a:br>
              <a:rPr lang="en-US" altLang="ja-JP" sz="2000" b="1" dirty="0" smtClean="0">
                <a:latin typeface="Consolas" pitchFamily="49" charset="0"/>
                <a:cs typeface="Consolas" pitchFamily="49" charset="0"/>
              </a:rPr>
            </a:b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sig</a:t>
            </a:r>
            <a:r>
              <a:rPr lang="en-US" altLang="ja-JP" sz="2000" b="1" dirty="0">
                <a:latin typeface="Consolas" pitchFamily="49" charset="0"/>
                <a:cs typeface="Consolas" pitchFamily="49" charset="0"/>
              </a:rPr>
              <a:t/>
            </a:r>
            <a:br>
              <a:rPr lang="en-US" altLang="ja-JP" sz="2000" b="1" dirty="0">
                <a:latin typeface="Consolas" pitchFamily="49" charset="0"/>
                <a:cs typeface="Consolas" pitchFamily="49" charset="0"/>
              </a:rPr>
            </a:br>
            <a:r>
              <a:rPr lang="en-US" altLang="ja-JP" sz="2000" b="1" dirty="0">
                <a:latin typeface="Consolas" pitchFamily="49" charset="0"/>
                <a:cs typeface="Consolas" pitchFamily="49" charset="0"/>
              </a:rPr>
              <a:t> type </a:t>
            </a: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'a </a:t>
            </a:r>
            <a:r>
              <a:rPr lang="en-US" altLang="ja-JP" sz="2000" b="1" dirty="0">
                <a:latin typeface="Consolas" pitchFamily="49" charset="0"/>
                <a:cs typeface="Consolas" pitchFamily="49" charset="0"/>
              </a:rPr>
              <a:t>t = </a:t>
            </a: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'a </a:t>
            </a:r>
            <a:r>
              <a:rPr lang="en-US" altLang="ja-JP" sz="2000" b="1" dirty="0" err="1" smtClean="0">
                <a:latin typeface="Consolas" pitchFamily="49" charset="0"/>
                <a:cs typeface="Consolas" pitchFamily="49" charset="0"/>
              </a:rPr>
              <a:t>nat_t</a:t>
            </a: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/>
            </a:r>
            <a:br>
              <a:rPr lang="en-US" altLang="ja-JP" sz="2000" b="1" dirty="0" smtClean="0">
                <a:latin typeface="Consolas" pitchFamily="49" charset="0"/>
                <a:cs typeface="Consolas" pitchFamily="49" charset="0"/>
              </a:rPr>
            </a:b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ja-JP" sz="2000" b="1" dirty="0" err="1" smtClean="0">
                <a:latin typeface="Consolas" pitchFamily="49" charset="0"/>
                <a:cs typeface="Consolas" pitchFamily="49" charset="0"/>
              </a:rPr>
              <a:t>val</a:t>
            </a: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ja-JP" sz="2000" b="1" dirty="0" err="1">
                <a:latin typeface="Consolas" pitchFamily="49" charset="0"/>
                <a:cs typeface="Consolas" pitchFamily="49" charset="0"/>
              </a:rPr>
              <a:t>conv</a:t>
            </a:r>
            <a:r>
              <a:rPr lang="en-US" altLang="ja-JP" sz="2000" b="1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: (</a:t>
            </a:r>
            <a:r>
              <a:rPr lang="en-US" altLang="ja-JP" sz="2000" b="1" dirty="0">
                <a:latin typeface="Consolas" pitchFamily="49" charset="0"/>
                <a:cs typeface="Consolas" pitchFamily="49" charset="0"/>
              </a:rPr>
              <a:t>'a -&gt; 'b) -&gt; </a:t>
            </a: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'a t -&gt; 'b t</a:t>
            </a:r>
            <a:br>
              <a:rPr lang="en-US" altLang="ja-JP" sz="2000" b="1" dirty="0" smtClean="0">
                <a:latin typeface="Consolas" pitchFamily="49" charset="0"/>
                <a:cs typeface="Consolas" pitchFamily="49" charset="0"/>
              </a:rPr>
            </a:b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end</a:t>
            </a:r>
            <a:endParaRPr lang="en-US" altLang="ja-JP" b="1" dirty="0" smtClean="0">
              <a:latin typeface="Consolas" pitchFamily="49" charset="0"/>
              <a:cs typeface="Consolas" pitchFamily="49" charset="0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7460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課題 </a:t>
            </a:r>
            <a:r>
              <a:rPr lang="en-US" altLang="ja-JP" dirty="0"/>
              <a:t>8</a:t>
            </a:r>
            <a:r>
              <a:rPr lang="ja-JP" altLang="en-US" dirty="0" smtClean="0"/>
              <a:t> </a:t>
            </a:r>
            <a:r>
              <a:rPr lang="ja-JP" altLang="en-US" dirty="0"/>
              <a:t>のヒント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さらに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functor</a:t>
            </a:r>
            <a:r>
              <a:rPr lang="en-US" altLang="ja-JP" dirty="0" smtClean="0"/>
              <a:t> LFIX </a:t>
            </a:r>
            <a:r>
              <a:rPr lang="ja-JP" altLang="en-US" dirty="0" smtClean="0"/>
              <a:t>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err="1" smtClean="0"/>
              <a:t>Nat_t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を適用する</a:t>
            </a:r>
            <a:endParaRPr lang="en-US" altLang="ja-JP" dirty="0" smtClean="0"/>
          </a:p>
          <a:p>
            <a:pPr lvl="1"/>
            <a:r>
              <a:rPr lang="en-US" altLang="ja-JP" dirty="0" err="1" smtClean="0"/>
              <a:t>Nat_t</a:t>
            </a:r>
            <a:r>
              <a:rPr lang="en-US" altLang="ja-JP" dirty="0" smtClean="0"/>
              <a:t> </a:t>
            </a:r>
            <a:r>
              <a:rPr lang="ja-JP" altLang="en-US" dirty="0" smtClean="0"/>
              <a:t>に</a:t>
            </a:r>
            <a:r>
              <a:rPr lang="en-US" altLang="ja-JP" dirty="0" smtClean="0"/>
              <a:t>LFIX</a:t>
            </a:r>
            <a:r>
              <a:rPr lang="ja-JP" altLang="en-US" dirty="0" smtClean="0"/>
              <a:t>を適用した</a:t>
            </a:r>
            <a:r>
              <a:rPr lang="en-US" altLang="ja-JP" dirty="0" smtClean="0"/>
              <a:t> module </a:t>
            </a:r>
            <a:r>
              <a:rPr lang="ja-JP" altLang="en-US" dirty="0" smtClean="0"/>
              <a:t>を</a:t>
            </a:r>
            <a:r>
              <a:rPr lang="en-US" altLang="ja-JP" dirty="0" smtClean="0"/>
              <a:t> Nat </a:t>
            </a:r>
            <a:r>
              <a:rPr lang="ja-JP" altLang="en-US" dirty="0" smtClean="0"/>
              <a:t>とする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lang="en-US" altLang="ja-JP" sz="1600" b="1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735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課題 </a:t>
            </a:r>
            <a:r>
              <a:rPr lang="en-US" altLang="ja-JP" dirty="0" smtClean="0"/>
              <a:t>8</a:t>
            </a:r>
            <a:r>
              <a:rPr lang="ja-JP" altLang="en-US" dirty="0" smtClean="0"/>
              <a:t> </a:t>
            </a:r>
            <a:r>
              <a:rPr lang="ja-JP" altLang="en-US" dirty="0"/>
              <a:t>のヒント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Nat </a:t>
            </a:r>
            <a:r>
              <a:rPr lang="ja-JP" altLang="en-US" dirty="0" smtClean="0"/>
              <a:t>を用いると以下のような関数を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再帰型・再帰関数を用いずに定義できるはず</a:t>
            </a:r>
            <a:r>
              <a:rPr lang="en-US" altLang="ja-JP" dirty="0" smtClean="0">
                <a:solidFill>
                  <a:prstClr val="black"/>
                </a:solidFill>
              </a:rPr>
              <a:t/>
            </a:r>
            <a:br>
              <a:rPr lang="en-US" altLang="ja-JP" dirty="0" smtClean="0">
                <a:solidFill>
                  <a:prstClr val="black"/>
                </a:solidFill>
              </a:rPr>
            </a:br>
            <a:r>
              <a:rPr lang="en-US" altLang="ja-JP" dirty="0">
                <a:solidFill>
                  <a:prstClr val="black"/>
                </a:solidFill>
              </a:rPr>
              <a:t/>
            </a:r>
            <a:br>
              <a:rPr lang="en-US" altLang="ja-JP" dirty="0">
                <a:solidFill>
                  <a:prstClr val="black"/>
                </a:solidFill>
              </a:rPr>
            </a:br>
            <a:r>
              <a:rPr lang="en-US" altLang="ja-JP" sz="2000" b="1" dirty="0" err="1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val</a:t>
            </a:r>
            <a:r>
              <a:rPr lang="en-US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 zero : </a:t>
            </a:r>
            <a:r>
              <a:rPr lang="en-US" altLang="ja-JP" sz="2000" b="1" dirty="0" err="1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Nat.fix_t</a:t>
            </a:r>
            <a:r>
              <a:rPr lang="en-US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</a:br>
            <a:r>
              <a:rPr lang="fr-FR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val succ : </a:t>
            </a:r>
            <a:r>
              <a:rPr lang="en-US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Nat</a:t>
            </a:r>
            <a:r>
              <a:rPr lang="fr-FR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.</a:t>
            </a:r>
            <a:r>
              <a:rPr lang="fr-FR" altLang="ja-JP" sz="2000" b="1" dirty="0" err="1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fix_t</a:t>
            </a:r>
            <a:r>
              <a:rPr lang="fr-FR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 -&gt; </a:t>
            </a:r>
            <a:r>
              <a:rPr lang="en-US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Nat</a:t>
            </a:r>
            <a:r>
              <a:rPr lang="fr-FR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.</a:t>
            </a:r>
            <a:r>
              <a:rPr lang="fr-FR" altLang="ja-JP" sz="2000" b="1" dirty="0" err="1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fix_t</a:t>
            </a:r>
            <a:r>
              <a:rPr lang="fr-FR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fr-FR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</a:br>
            <a:r>
              <a:rPr lang="fr-FR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val is_zero : </a:t>
            </a:r>
            <a:r>
              <a:rPr lang="en-US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Nat</a:t>
            </a:r>
            <a:r>
              <a:rPr lang="fr-FR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.</a:t>
            </a:r>
            <a:r>
              <a:rPr lang="fr-FR" altLang="ja-JP" sz="2000" b="1" dirty="0" err="1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fix_t</a:t>
            </a:r>
            <a:r>
              <a:rPr lang="fr-FR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 -&gt; bool</a:t>
            </a:r>
            <a:br>
              <a:rPr lang="fr-FR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</a:br>
            <a:r>
              <a:rPr lang="fr-FR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val pred : </a:t>
            </a:r>
            <a:r>
              <a:rPr lang="fr-FR" altLang="ja-JP" sz="2000" b="1" dirty="0" err="1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Nat.fix_t</a:t>
            </a:r>
            <a:r>
              <a:rPr lang="fr-FR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 -&gt; </a:t>
            </a:r>
            <a:r>
              <a:rPr lang="fr-FR" altLang="ja-JP" sz="2000" b="1" dirty="0" err="1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Nat.fix_t</a:t>
            </a:r>
            <a:r>
              <a:rPr lang="fr-FR" altLang="ja-JP" sz="1900" b="1" dirty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fr-FR" altLang="ja-JP" sz="1900" b="1" dirty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</a:br>
            <a:r>
              <a:rPr lang="fr-FR" altLang="ja-JP" sz="2000" b="1" dirty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val add : </a:t>
            </a:r>
            <a:r>
              <a:rPr lang="fr-FR" altLang="ja-JP" sz="2000" b="1" dirty="0" err="1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Nat.fix_t</a:t>
            </a:r>
            <a:r>
              <a:rPr lang="fr-FR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fr-FR" altLang="ja-JP" sz="2000" b="1" dirty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-&gt; </a:t>
            </a:r>
            <a:r>
              <a:rPr lang="fr-FR" altLang="ja-JP" sz="2000" b="1" dirty="0" err="1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Nat.fix_t</a:t>
            </a:r>
            <a:r>
              <a:rPr lang="fr-FR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fr-FR" altLang="ja-JP" sz="2000" b="1" dirty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-&gt; </a:t>
            </a:r>
            <a:r>
              <a:rPr lang="fr-FR" altLang="ja-JP" sz="2000" b="1" dirty="0" err="1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Nat.fix_t</a:t>
            </a:r>
            <a:r>
              <a:rPr lang="fr-FR" altLang="ja-JP" sz="2000" b="1" dirty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fr-FR" altLang="ja-JP" sz="2000" b="1" dirty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</a:br>
            <a:r>
              <a:rPr lang="fr-FR" altLang="ja-JP" sz="2000" b="1" dirty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val sub : </a:t>
            </a:r>
            <a:r>
              <a:rPr lang="fr-FR" altLang="ja-JP" sz="2000" b="1" dirty="0" err="1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Nat.fix_t</a:t>
            </a:r>
            <a:r>
              <a:rPr lang="fr-FR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fr-FR" altLang="ja-JP" sz="2000" b="1" dirty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-&gt; </a:t>
            </a:r>
            <a:r>
              <a:rPr lang="fr-FR" altLang="ja-JP" sz="2000" b="1" dirty="0" err="1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Nat.fix_t</a:t>
            </a:r>
            <a:r>
              <a:rPr lang="fr-FR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fr-FR" altLang="ja-JP" sz="2000" b="1" dirty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-&gt; </a:t>
            </a:r>
            <a:r>
              <a:rPr lang="fr-FR" altLang="ja-JP" sz="2000" b="1" dirty="0" err="1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Nat.fix_t</a:t>
            </a:r>
            <a:r>
              <a:rPr lang="fr-FR" altLang="ja-JP" sz="2000" b="1" dirty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fr-FR" altLang="ja-JP" sz="2000" b="1" dirty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</a:br>
            <a:r>
              <a:rPr lang="fr-FR" altLang="ja-JP" sz="2000" b="1" dirty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val mul : </a:t>
            </a:r>
            <a:r>
              <a:rPr lang="fr-FR" altLang="ja-JP" sz="2000" b="1" dirty="0" err="1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Nat.fix_t</a:t>
            </a:r>
            <a:r>
              <a:rPr lang="fr-FR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fr-FR" altLang="ja-JP" sz="2000" b="1" dirty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-&gt; </a:t>
            </a:r>
            <a:r>
              <a:rPr lang="fr-FR" altLang="ja-JP" sz="2000" b="1" dirty="0" err="1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Nat.fix_t</a:t>
            </a:r>
            <a:r>
              <a:rPr lang="fr-FR" altLang="ja-JP" sz="2000" b="1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fr-FR" altLang="ja-JP" sz="2000" b="1" dirty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-&gt; </a:t>
            </a:r>
            <a:r>
              <a:rPr lang="fr-FR" altLang="ja-JP" sz="2000" b="1" dirty="0" err="1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Nat.fix_t</a:t>
            </a:r>
            <a:endParaRPr lang="fr-FR" altLang="ja-JP" sz="2000" b="1" dirty="0">
              <a:solidFill>
                <a:prstClr val="black"/>
              </a:solidFill>
              <a:latin typeface="Consolas" pitchFamily="49" charset="0"/>
              <a:cs typeface="Consolas" pitchFamily="49" charset="0"/>
            </a:endParaRPr>
          </a:p>
          <a:p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685115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課題 </a:t>
            </a:r>
            <a:r>
              <a:rPr lang="en-US" altLang="ja-JP" dirty="0" smtClean="0"/>
              <a:t>9</a:t>
            </a:r>
            <a:r>
              <a:rPr lang="ja-JP" altLang="en-US" dirty="0" smtClean="0"/>
              <a:t> </a:t>
            </a:r>
            <a:r>
              <a:rPr lang="en-US" altLang="ja-JP" dirty="0" smtClean="0"/>
              <a:t>(10</a:t>
            </a:r>
            <a:r>
              <a:rPr lang="ja-JP" altLang="en-US" dirty="0" smtClean="0"/>
              <a:t>点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整数のリスト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 </a:t>
            </a:r>
            <a:r>
              <a:rPr lang="en-US" altLang="ja-JP" b="1" dirty="0">
                <a:latin typeface="Consolas" pitchFamily="49" charset="0"/>
              </a:rPr>
              <a:t>type </a:t>
            </a:r>
            <a:r>
              <a:rPr lang="en-US" altLang="ja-JP" b="1" dirty="0" err="1" smtClean="0">
                <a:latin typeface="Consolas" pitchFamily="49" charset="0"/>
              </a:rPr>
              <a:t>int_list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>
                <a:latin typeface="Consolas" pitchFamily="49" charset="0"/>
              </a:rPr>
              <a:t>=</a:t>
            </a:r>
            <a:r>
              <a:rPr lang="en-US" altLang="ja-JP" b="1" dirty="0" smtClean="0">
                <a:latin typeface="Consolas" pitchFamily="49" charset="0"/>
              </a:rPr>
              <a:t/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>
                <a:latin typeface="Consolas" pitchFamily="49" charset="0"/>
              </a:rPr>
              <a:t>| </a:t>
            </a:r>
            <a:r>
              <a:rPr lang="en-US" altLang="ja-JP" b="1" dirty="0" smtClean="0">
                <a:latin typeface="Consolas" pitchFamily="49" charset="0"/>
              </a:rPr>
              <a:t>Nil</a:t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>
                <a:latin typeface="Consolas" pitchFamily="49" charset="0"/>
              </a:rPr>
              <a:t>| </a:t>
            </a:r>
            <a:r>
              <a:rPr lang="en-US" altLang="ja-JP" b="1" dirty="0" smtClean="0">
                <a:latin typeface="Consolas" pitchFamily="49" charset="0"/>
              </a:rPr>
              <a:t>Cons of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>
                <a:latin typeface="Consolas" pitchFamily="49" charset="0"/>
              </a:rPr>
              <a:t>*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err="1">
                <a:latin typeface="Consolas" pitchFamily="49" charset="0"/>
              </a:rPr>
              <a:t>_</a:t>
            </a:r>
            <a:r>
              <a:rPr lang="en-US" altLang="ja-JP" b="1" dirty="0" err="1" smtClean="0">
                <a:latin typeface="Consolas" pitchFamily="49" charset="0"/>
              </a:rPr>
              <a:t>list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と同様の型を再帰型を用いずに定義せよ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またその型の値や値に対する操作も定義せよ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566808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なぜクロージャに環境が必要か</a:t>
            </a:r>
            <a:endParaRPr lang="ja-JP" altLang="en-GB" dirty="0" smtClean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600200"/>
            <a:ext cx="8258204" cy="4709120"/>
          </a:xfrm>
        </p:spPr>
        <p:txBody>
          <a:bodyPr>
            <a:normAutofit/>
          </a:bodyPr>
          <a:lstStyle/>
          <a:p>
            <a:r>
              <a:rPr lang="ja-JP" altLang="en-US" dirty="0" smtClean="0">
                <a:latin typeface="Consolas" pitchFamily="49" charset="0"/>
              </a:rPr>
              <a:t>仮にクロージャに環境を含めなかったとして</a:t>
            </a:r>
            <a:r>
              <a:rPr lang="en-US" altLang="ja-JP" dirty="0">
                <a:latin typeface="Consolas" pitchFamily="49" charset="0"/>
              </a:rPr>
              <a:t/>
            </a:r>
            <a:br>
              <a:rPr lang="en-US" altLang="ja-JP" dirty="0">
                <a:latin typeface="Consolas" pitchFamily="49" charset="0"/>
              </a:rPr>
            </a:br>
            <a:r>
              <a:rPr lang="ja-JP" altLang="en-US" dirty="0" smtClean="0">
                <a:latin typeface="Consolas" pitchFamily="49" charset="0"/>
              </a:rPr>
              <a:t>以下の式を評価することを考える</a:t>
            </a:r>
            <a:endParaRPr lang="en-GB" altLang="ja-JP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771800" y="2780928"/>
            <a:ext cx="380104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3200" b="1" dirty="0">
                <a:latin typeface="Consolas" pitchFamily="49" charset="0"/>
              </a:rPr>
              <a:t>let f =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latin typeface="Consolas" pitchFamily="49" charset="0"/>
              </a:rPr>
              <a:t>  let x = 5 in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latin typeface="Consolas" pitchFamily="49" charset="0"/>
              </a:rPr>
              <a:t>  fun y -&gt; x + y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latin typeface="Consolas" pitchFamily="49" charset="0"/>
              </a:rPr>
              <a:t>in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 smtClean="0">
                <a:latin typeface="Consolas" pitchFamily="49" charset="0"/>
              </a:rPr>
              <a:t>f 37</a:t>
            </a:r>
            <a:endParaRPr lang="en-GB" altLang="ja-JP" sz="3200" b="1" dirty="0">
              <a:latin typeface="Consolas" pitchFamily="49" charset="0"/>
            </a:endParaRPr>
          </a:p>
          <a:p>
            <a:endParaRPr kumimoji="1" lang="ja-JP" altLang="en-US" sz="3200" dirty="0"/>
          </a:p>
        </p:txBody>
      </p:sp>
      <p:sp>
        <p:nvSpPr>
          <p:cNvPr id="5" name="右矢印 4"/>
          <p:cNvSpPr/>
          <p:nvPr/>
        </p:nvSpPr>
        <p:spPr>
          <a:xfrm>
            <a:off x="6643702" y="5500702"/>
            <a:ext cx="2071702" cy="71438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次ページに続く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400427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なぜクロージャに環境が必要か</a:t>
            </a:r>
            <a:endParaRPr lang="ja-JP" altLang="en-GB" dirty="0" smtClean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600200"/>
            <a:ext cx="8258204" cy="4709120"/>
          </a:xfrm>
        </p:spPr>
        <p:txBody>
          <a:bodyPr>
            <a:normAutofit/>
          </a:bodyPr>
          <a:lstStyle/>
          <a:p>
            <a:r>
              <a:rPr lang="ja-JP" altLang="en-US" dirty="0" smtClean="0">
                <a:latin typeface="Consolas" pitchFamily="49" charset="0"/>
              </a:rPr>
              <a:t>仮にクロージャに</a:t>
            </a:r>
            <a:r>
              <a:rPr lang="ja-JP" altLang="en-US" dirty="0">
                <a:latin typeface="Consolas" pitchFamily="49" charset="0"/>
              </a:rPr>
              <a:t>環境を含めなかったとして</a:t>
            </a:r>
            <a:r>
              <a:rPr lang="en-US" altLang="ja-JP" dirty="0">
                <a:latin typeface="Consolas" pitchFamily="49" charset="0"/>
              </a:rPr>
              <a:t/>
            </a:r>
            <a:br>
              <a:rPr lang="en-US" altLang="ja-JP" dirty="0">
                <a:latin typeface="Consolas" pitchFamily="49" charset="0"/>
              </a:rPr>
            </a:br>
            <a:r>
              <a:rPr lang="ja-JP" altLang="en-US" dirty="0" smtClean="0">
                <a:latin typeface="Consolas" pitchFamily="49" charset="0"/>
              </a:rPr>
              <a:t>以下の式を評価することを考える</a:t>
            </a:r>
            <a:endParaRPr lang="en-GB" altLang="ja-JP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771800" y="2780928"/>
            <a:ext cx="380104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3200" b="1" dirty="0">
                <a:latin typeface="Consolas" pitchFamily="49" charset="0"/>
              </a:rPr>
              <a:t>let f =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latin typeface="Consolas" pitchFamily="49" charset="0"/>
              </a:rPr>
              <a:t>  let </a:t>
            </a:r>
            <a:r>
              <a:rPr lang="en-GB" altLang="ja-JP" sz="3200" b="1" dirty="0">
                <a:solidFill>
                  <a:srgbClr val="FF0000"/>
                </a:solidFill>
                <a:latin typeface="Consolas" pitchFamily="49" charset="0"/>
              </a:rPr>
              <a:t>x</a:t>
            </a:r>
            <a:r>
              <a:rPr lang="en-GB" altLang="ja-JP" sz="3200" b="1" dirty="0">
                <a:latin typeface="Consolas" pitchFamily="49" charset="0"/>
              </a:rPr>
              <a:t> = 5 in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latin typeface="Consolas" pitchFamily="49" charset="0"/>
              </a:rPr>
              <a:t>  fun y -&gt; </a:t>
            </a:r>
            <a:r>
              <a:rPr lang="en-GB" altLang="ja-JP" sz="3200" b="1" dirty="0">
                <a:solidFill>
                  <a:srgbClr val="FF0000"/>
                </a:solidFill>
                <a:latin typeface="Consolas" pitchFamily="49" charset="0"/>
              </a:rPr>
              <a:t>x</a:t>
            </a:r>
            <a:r>
              <a:rPr lang="en-GB" altLang="ja-JP" sz="3200" b="1" dirty="0">
                <a:latin typeface="Consolas" pitchFamily="49" charset="0"/>
              </a:rPr>
              <a:t> + y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latin typeface="Consolas" pitchFamily="49" charset="0"/>
              </a:rPr>
              <a:t>in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 smtClean="0">
                <a:latin typeface="Consolas" pitchFamily="49" charset="0"/>
              </a:rPr>
              <a:t>f 37</a:t>
            </a:r>
            <a:endParaRPr lang="en-GB" altLang="ja-JP" sz="3200" b="1" dirty="0">
              <a:latin typeface="Consolas" pitchFamily="49" charset="0"/>
            </a:endParaRPr>
          </a:p>
          <a:p>
            <a:endParaRPr kumimoji="1" lang="ja-JP" altLang="en-US" sz="3200" dirty="0"/>
          </a:p>
        </p:txBody>
      </p:sp>
      <p:sp>
        <p:nvSpPr>
          <p:cNvPr id="7" name="右カーブ矢印 6"/>
          <p:cNvSpPr/>
          <p:nvPr/>
        </p:nvSpPr>
        <p:spPr>
          <a:xfrm rot="7200000">
            <a:off x="5391109" y="2386723"/>
            <a:ext cx="905218" cy="1416509"/>
          </a:xfrm>
          <a:prstGeom prst="curvedRightArrow">
            <a:avLst>
              <a:gd name="adj1" fmla="val 12636"/>
              <a:gd name="adj2" fmla="val 50015"/>
              <a:gd name="adj3" fmla="val 2705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角丸四角形吹き出し 1"/>
          <p:cNvSpPr/>
          <p:nvPr/>
        </p:nvSpPr>
        <p:spPr>
          <a:xfrm>
            <a:off x="6660232" y="2420888"/>
            <a:ext cx="2483768" cy="1080120"/>
          </a:xfrm>
          <a:prstGeom prst="wedgeRoundRectCallout">
            <a:avLst>
              <a:gd name="adj1" fmla="val -62400"/>
              <a:gd name="adj2" fmla="val 22222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/>
              <a:t>この自由変数</a:t>
            </a:r>
            <a:r>
              <a:rPr lang="en-US" altLang="ja-JP" sz="2000" dirty="0"/>
              <a:t> </a:t>
            </a:r>
            <a:r>
              <a:rPr lang="en-US" altLang="ja-JP" sz="2000" dirty="0">
                <a:latin typeface="Consolas"/>
                <a:cs typeface="Consolas"/>
              </a:rPr>
              <a:t>x</a:t>
            </a:r>
            <a:r>
              <a:rPr lang="en-US" altLang="ja-JP" sz="2000" dirty="0"/>
              <a:t> </a:t>
            </a:r>
            <a:r>
              <a:rPr lang="ja-JP" altLang="en-US" sz="2000" dirty="0"/>
              <a:t>は</a:t>
            </a:r>
            <a:r>
              <a:rPr lang="en-US" altLang="ja-JP" sz="2000" dirty="0"/>
              <a:t/>
            </a:r>
            <a:br>
              <a:rPr lang="en-US" altLang="ja-JP" sz="2000" dirty="0"/>
            </a:br>
            <a:r>
              <a:rPr lang="en-US" altLang="ja-JP" sz="2000" dirty="0">
                <a:latin typeface="Consolas"/>
                <a:cs typeface="Consolas"/>
              </a:rPr>
              <a:t>x = 5</a:t>
            </a:r>
            <a:r>
              <a:rPr lang="en-US" altLang="ja-JP" sz="2000" dirty="0"/>
              <a:t> </a:t>
            </a:r>
            <a:r>
              <a:rPr lang="ja-JP" altLang="en-US" sz="2000" dirty="0"/>
              <a:t>であることが</a:t>
            </a:r>
            <a:endParaRPr lang="en-US" altLang="ja-JP" sz="2000" dirty="0"/>
          </a:p>
          <a:p>
            <a:r>
              <a:rPr lang="ja-JP" altLang="en-US" sz="2000" dirty="0"/>
              <a:t>期待</a:t>
            </a:r>
            <a:r>
              <a:rPr lang="ja-JP" altLang="en-US" sz="2000" dirty="0" smtClean="0"/>
              <a:t>される</a:t>
            </a:r>
            <a:endParaRPr lang="ja-JP" altLang="en-US" sz="2000" dirty="0"/>
          </a:p>
        </p:txBody>
      </p:sp>
      <p:sp>
        <p:nvSpPr>
          <p:cNvPr id="8" name="右矢印 7"/>
          <p:cNvSpPr/>
          <p:nvPr/>
        </p:nvSpPr>
        <p:spPr>
          <a:xfrm>
            <a:off x="6643702" y="5500702"/>
            <a:ext cx="2071702" cy="71438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次ページに続く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8517883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なぜクロージャに環境が必要か</a:t>
            </a:r>
            <a:endParaRPr lang="ja-JP" altLang="en-GB" dirty="0" smtClean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600200"/>
            <a:ext cx="8258204" cy="4709120"/>
          </a:xfrm>
        </p:spPr>
        <p:txBody>
          <a:bodyPr>
            <a:normAutofit/>
          </a:bodyPr>
          <a:lstStyle/>
          <a:p>
            <a:r>
              <a:rPr lang="ja-JP" altLang="en-US" dirty="0" smtClean="0">
                <a:latin typeface="Consolas" pitchFamily="49" charset="0"/>
              </a:rPr>
              <a:t>仮にクロージャに</a:t>
            </a:r>
            <a:r>
              <a:rPr lang="ja-JP" altLang="en-US" dirty="0">
                <a:latin typeface="Consolas" pitchFamily="49" charset="0"/>
              </a:rPr>
              <a:t>環境を含めなかったとして以下</a:t>
            </a:r>
            <a:r>
              <a:rPr lang="ja-JP" altLang="en-US" dirty="0" smtClean="0">
                <a:latin typeface="Consolas" pitchFamily="49" charset="0"/>
              </a:rPr>
              <a:t>の式を評価することを考える</a:t>
            </a:r>
            <a:endParaRPr lang="en-GB" altLang="ja-JP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771800" y="2780928"/>
            <a:ext cx="380104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3200" b="1" dirty="0">
                <a:latin typeface="Consolas" pitchFamily="49" charset="0"/>
              </a:rPr>
              <a:t>let </a:t>
            </a:r>
            <a:r>
              <a:rPr lang="en-GB" altLang="ja-JP" sz="3200" b="1" dirty="0">
                <a:solidFill>
                  <a:srgbClr val="FF0000"/>
                </a:solidFill>
                <a:latin typeface="Consolas" pitchFamily="49" charset="0"/>
              </a:rPr>
              <a:t>f</a:t>
            </a:r>
            <a:r>
              <a:rPr lang="en-GB" altLang="ja-JP" sz="3200" b="1" dirty="0">
                <a:latin typeface="Consolas" pitchFamily="49" charset="0"/>
              </a:rPr>
              <a:t> =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latin typeface="Consolas" pitchFamily="49" charset="0"/>
              </a:rPr>
              <a:t>  let x = 5 in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latin typeface="Consolas" pitchFamily="49" charset="0"/>
              </a:rPr>
              <a:t>  </a:t>
            </a:r>
            <a:r>
              <a:rPr lang="en-GB" altLang="ja-JP" sz="3200" b="1" dirty="0">
                <a:solidFill>
                  <a:srgbClr val="FF0000"/>
                </a:solidFill>
                <a:latin typeface="Consolas" pitchFamily="49" charset="0"/>
              </a:rPr>
              <a:t>fun y -&gt; x + y</a:t>
            </a:r>
            <a:br>
              <a:rPr lang="en-GB" altLang="ja-JP" sz="3200" b="1" dirty="0">
                <a:solidFill>
                  <a:srgbClr val="FF0000"/>
                </a:solidFill>
                <a:latin typeface="Consolas" pitchFamily="49" charset="0"/>
              </a:rPr>
            </a:br>
            <a:r>
              <a:rPr lang="en-GB" altLang="ja-JP" sz="3200" b="1" dirty="0" smtClean="0">
                <a:latin typeface="Consolas" pitchFamily="49" charset="0"/>
              </a:rPr>
              <a:t>in</a:t>
            </a:r>
            <a:r>
              <a:rPr lang="en-GB" altLang="ja-JP" sz="3200" b="1" dirty="0">
                <a:latin typeface="Consolas" pitchFamily="49" charset="0"/>
              </a:rPr>
              <a:t/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latin typeface="Consolas" pitchFamily="49" charset="0"/>
              </a:rPr>
              <a:t>f </a:t>
            </a:r>
            <a:r>
              <a:rPr lang="en-GB" altLang="ja-JP" sz="3200" b="1" dirty="0" smtClean="0">
                <a:latin typeface="Consolas" pitchFamily="49" charset="0"/>
              </a:rPr>
              <a:t>37</a:t>
            </a:r>
            <a:endParaRPr lang="en-GB" altLang="ja-JP" sz="3200" b="1" dirty="0">
              <a:latin typeface="Consolas" pitchFamily="49" charset="0"/>
            </a:endParaRPr>
          </a:p>
          <a:p>
            <a:endParaRPr kumimoji="1" lang="ja-JP" altLang="en-US" sz="3200" dirty="0"/>
          </a:p>
        </p:txBody>
      </p:sp>
      <p:sp>
        <p:nvSpPr>
          <p:cNvPr id="8" name="角丸四角形吹き出し 7"/>
          <p:cNvSpPr/>
          <p:nvPr/>
        </p:nvSpPr>
        <p:spPr>
          <a:xfrm>
            <a:off x="6228184" y="2636912"/>
            <a:ext cx="2808312" cy="792088"/>
          </a:xfrm>
          <a:prstGeom prst="wedgeRoundRectCallout">
            <a:avLst>
              <a:gd name="adj1" fmla="val -53260"/>
              <a:gd name="adj2" fmla="val 11178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 smtClean="0"/>
              <a:t>この</a:t>
            </a:r>
            <a:r>
              <a:rPr lang="en-US" altLang="ja-JP" sz="2000" dirty="0" smtClean="0"/>
              <a:t> </a:t>
            </a:r>
            <a:r>
              <a:rPr lang="en-US" altLang="ja-JP" sz="2000" dirty="0" smtClean="0">
                <a:latin typeface="Consolas"/>
                <a:cs typeface="Consolas"/>
              </a:rPr>
              <a:t>fun</a:t>
            </a:r>
            <a:r>
              <a:rPr lang="en-US" altLang="ja-JP" sz="2000" dirty="0" smtClean="0"/>
              <a:t> </a:t>
            </a:r>
            <a:r>
              <a:rPr lang="ja-JP" altLang="en-US" sz="2000" dirty="0" smtClean="0"/>
              <a:t>式の評価結果はクロージャになる</a:t>
            </a:r>
            <a:endParaRPr lang="ja-JP" altLang="en-US" sz="2000" dirty="0"/>
          </a:p>
        </p:txBody>
      </p:sp>
      <p:sp>
        <p:nvSpPr>
          <p:cNvPr id="6" name="右矢印 5"/>
          <p:cNvSpPr/>
          <p:nvPr/>
        </p:nvSpPr>
        <p:spPr>
          <a:xfrm>
            <a:off x="6643702" y="5500702"/>
            <a:ext cx="2071702" cy="71438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次ページに続く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2086181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なぜクロージャに環境が必要か</a:t>
            </a:r>
            <a:endParaRPr lang="ja-JP" altLang="en-GB" dirty="0" smtClean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600200"/>
            <a:ext cx="8258204" cy="4709120"/>
          </a:xfrm>
        </p:spPr>
        <p:txBody>
          <a:bodyPr>
            <a:normAutofit/>
          </a:bodyPr>
          <a:lstStyle/>
          <a:p>
            <a:r>
              <a:rPr lang="ja-JP" altLang="en-US" dirty="0" smtClean="0">
                <a:latin typeface="Consolas" pitchFamily="49" charset="0"/>
              </a:rPr>
              <a:t>仮にクロージャに</a:t>
            </a:r>
            <a:r>
              <a:rPr lang="ja-JP" altLang="en-US" dirty="0">
                <a:latin typeface="Consolas" pitchFamily="49" charset="0"/>
              </a:rPr>
              <a:t>環境を含めなかったとして以下</a:t>
            </a:r>
            <a:r>
              <a:rPr lang="ja-JP" altLang="en-US" dirty="0" smtClean="0">
                <a:latin typeface="Consolas" pitchFamily="49" charset="0"/>
              </a:rPr>
              <a:t>の式を評価することを考える</a:t>
            </a:r>
            <a:endParaRPr lang="en-GB" altLang="ja-JP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771800" y="2780928"/>
            <a:ext cx="380104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3200" b="1" dirty="0">
                <a:latin typeface="Consolas" pitchFamily="49" charset="0"/>
              </a:rPr>
              <a:t>let </a:t>
            </a:r>
            <a:r>
              <a:rPr lang="en-GB" altLang="ja-JP" sz="3200" b="1" dirty="0">
                <a:solidFill>
                  <a:srgbClr val="FF0000"/>
                </a:solidFill>
                <a:latin typeface="Consolas" pitchFamily="49" charset="0"/>
              </a:rPr>
              <a:t>f</a:t>
            </a:r>
            <a:r>
              <a:rPr lang="en-GB" altLang="ja-JP" sz="3200" b="1" dirty="0">
                <a:latin typeface="Consolas" pitchFamily="49" charset="0"/>
              </a:rPr>
              <a:t> =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latin typeface="Consolas" pitchFamily="49" charset="0"/>
              </a:rPr>
              <a:t>  let x = 5 in</a:t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latin typeface="Consolas" pitchFamily="49" charset="0"/>
              </a:rPr>
              <a:t>  </a:t>
            </a:r>
            <a:r>
              <a:rPr lang="en-GB" altLang="ja-JP" sz="3200" b="1" dirty="0">
                <a:solidFill>
                  <a:srgbClr val="FF0000"/>
                </a:solidFill>
                <a:latin typeface="Consolas" pitchFamily="49" charset="0"/>
              </a:rPr>
              <a:t>fun y -&gt; x + y</a:t>
            </a:r>
            <a:br>
              <a:rPr lang="en-GB" altLang="ja-JP" sz="3200" b="1" dirty="0">
                <a:solidFill>
                  <a:srgbClr val="FF0000"/>
                </a:solidFill>
                <a:latin typeface="Consolas" pitchFamily="49" charset="0"/>
              </a:rPr>
            </a:br>
            <a:r>
              <a:rPr lang="en-GB" altLang="ja-JP" sz="3200" b="1" dirty="0" smtClean="0">
                <a:latin typeface="Consolas" pitchFamily="49" charset="0"/>
              </a:rPr>
              <a:t>in</a:t>
            </a:r>
            <a:r>
              <a:rPr lang="en-GB" altLang="ja-JP" sz="3200" b="1" dirty="0">
                <a:latin typeface="Consolas" pitchFamily="49" charset="0"/>
              </a:rPr>
              <a:t/>
            </a:r>
            <a:br>
              <a:rPr lang="en-GB" altLang="ja-JP" sz="3200" b="1" dirty="0">
                <a:latin typeface="Consolas" pitchFamily="49" charset="0"/>
              </a:rPr>
            </a:br>
            <a:r>
              <a:rPr lang="en-GB" altLang="ja-JP" sz="3200" b="1" dirty="0">
                <a:latin typeface="Consolas" pitchFamily="49" charset="0"/>
              </a:rPr>
              <a:t>f </a:t>
            </a:r>
            <a:r>
              <a:rPr lang="en-GB" altLang="ja-JP" sz="3200" b="1" dirty="0" smtClean="0">
                <a:latin typeface="Consolas" pitchFamily="49" charset="0"/>
              </a:rPr>
              <a:t>37</a:t>
            </a:r>
            <a:endParaRPr lang="en-GB" altLang="ja-JP" sz="3200" b="1" dirty="0">
              <a:latin typeface="Consolas" pitchFamily="49" charset="0"/>
            </a:endParaRPr>
          </a:p>
          <a:p>
            <a:endParaRPr kumimoji="1" lang="ja-JP" altLang="en-US" sz="3200" dirty="0"/>
          </a:p>
        </p:txBody>
      </p:sp>
      <p:sp>
        <p:nvSpPr>
          <p:cNvPr id="8" name="角丸四角形吹き出し 7"/>
          <p:cNvSpPr/>
          <p:nvPr/>
        </p:nvSpPr>
        <p:spPr>
          <a:xfrm>
            <a:off x="6228184" y="2636912"/>
            <a:ext cx="2808312" cy="792088"/>
          </a:xfrm>
          <a:prstGeom prst="wedgeRoundRectCallout">
            <a:avLst>
              <a:gd name="adj1" fmla="val -53260"/>
              <a:gd name="adj2" fmla="val 11178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 smtClean="0"/>
              <a:t>この</a:t>
            </a:r>
            <a:r>
              <a:rPr lang="en-US" altLang="ja-JP" sz="2000" dirty="0" smtClean="0"/>
              <a:t> </a:t>
            </a:r>
            <a:r>
              <a:rPr lang="en-US" altLang="ja-JP" sz="2000" dirty="0" smtClean="0">
                <a:latin typeface="Consolas"/>
                <a:cs typeface="Consolas"/>
              </a:rPr>
              <a:t>fun</a:t>
            </a:r>
            <a:r>
              <a:rPr lang="en-US" altLang="ja-JP" sz="2000" dirty="0" smtClean="0"/>
              <a:t> </a:t>
            </a:r>
            <a:r>
              <a:rPr lang="ja-JP" altLang="en-US" sz="2000" dirty="0" smtClean="0"/>
              <a:t>式の評価結果はクロージャになる</a:t>
            </a:r>
            <a:endParaRPr lang="ja-JP" altLang="en-US" sz="2000" dirty="0"/>
          </a:p>
        </p:txBody>
      </p:sp>
      <p:sp>
        <p:nvSpPr>
          <p:cNvPr id="9" name="角丸四角形吹き出し 8"/>
          <p:cNvSpPr/>
          <p:nvPr/>
        </p:nvSpPr>
        <p:spPr>
          <a:xfrm>
            <a:off x="107504" y="3573016"/>
            <a:ext cx="2592288" cy="792088"/>
          </a:xfrm>
          <a:prstGeom prst="wedgeRoundRectCallout">
            <a:avLst>
              <a:gd name="adj1" fmla="val 54249"/>
              <a:gd name="adj2" fmla="val -90103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2000" dirty="0" smtClean="0">
                <a:latin typeface="Consolas"/>
                <a:cs typeface="Consolas"/>
              </a:rPr>
              <a:t>fun</a:t>
            </a:r>
            <a:r>
              <a:rPr lang="en-US" altLang="ja-JP" sz="2000" dirty="0" smtClean="0"/>
              <a:t> </a:t>
            </a:r>
            <a:r>
              <a:rPr lang="ja-JP" altLang="en-US" sz="2000" dirty="0" smtClean="0"/>
              <a:t>式の評価結果を</a:t>
            </a:r>
            <a:endParaRPr lang="en-US" altLang="ja-JP" sz="2000" dirty="0" smtClean="0"/>
          </a:p>
          <a:p>
            <a:r>
              <a:rPr lang="ja-JP" altLang="en-US" sz="2000" dirty="0" smtClean="0"/>
              <a:t>変数</a:t>
            </a:r>
            <a:r>
              <a:rPr lang="en-US" altLang="ja-JP" sz="2000" dirty="0" smtClean="0"/>
              <a:t> </a:t>
            </a:r>
            <a:r>
              <a:rPr lang="en-US" altLang="ja-JP" sz="2000" dirty="0" smtClean="0">
                <a:latin typeface="Consolas"/>
                <a:cs typeface="Consolas"/>
              </a:rPr>
              <a:t>f</a:t>
            </a:r>
            <a:r>
              <a:rPr lang="en-US" altLang="ja-JP" sz="2000" dirty="0" smtClean="0"/>
              <a:t> </a:t>
            </a:r>
            <a:r>
              <a:rPr lang="ja-JP" altLang="en-US" sz="2000" dirty="0" smtClean="0"/>
              <a:t>が束縛する</a:t>
            </a:r>
            <a:endParaRPr lang="ja-JP" altLang="en-US" sz="2000" dirty="0"/>
          </a:p>
        </p:txBody>
      </p:sp>
      <p:sp>
        <p:nvSpPr>
          <p:cNvPr id="7" name="右矢印 6"/>
          <p:cNvSpPr/>
          <p:nvPr/>
        </p:nvSpPr>
        <p:spPr>
          <a:xfrm>
            <a:off x="6643702" y="5500702"/>
            <a:ext cx="2071702" cy="71438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次ページに続く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6990450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7315</TotalTime>
  <Words>1857</Words>
  <Application>Microsoft Macintosh PowerPoint</Application>
  <PresentationFormat>画面に合わせる (4:3)</PresentationFormat>
  <Paragraphs>476</Paragraphs>
  <Slides>56</Slides>
  <Notes>19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56</vt:i4>
      </vt:variant>
    </vt:vector>
  </HeadingPairs>
  <TitlesOfParts>
    <vt:vector size="57" baseType="lpstr">
      <vt:lpstr>Office テーマ</vt:lpstr>
      <vt:lpstr>ML 演習 第 5 回</vt:lpstr>
      <vt:lpstr>言語処理系の作成</vt:lpstr>
      <vt:lpstr>今回の内容</vt:lpstr>
      <vt:lpstr>関数 (クロージャ)</vt:lpstr>
      <vt:lpstr>クロージャとは</vt:lpstr>
      <vt:lpstr>なぜクロージャに環境が必要か</vt:lpstr>
      <vt:lpstr>なぜクロージャに環境が必要か</vt:lpstr>
      <vt:lpstr>なぜクロージャに環境が必要か</vt:lpstr>
      <vt:lpstr>なぜクロージャに環境が必要か</vt:lpstr>
      <vt:lpstr>なぜクロージャに環境が必要か</vt:lpstr>
      <vt:lpstr>なぜクロージャに環境が必要か</vt:lpstr>
      <vt:lpstr>なぜクロージャに環境が必要か</vt:lpstr>
      <vt:lpstr>なぜクロージャに環境が必要か</vt:lpstr>
      <vt:lpstr>なぜクロージャに環境が必要か</vt:lpstr>
      <vt:lpstr>λ 抽象式の評価</vt:lpstr>
      <vt:lpstr>λ 抽象式の評価の例 (1/2)</vt:lpstr>
      <vt:lpstr>λ 抽象式の評価の例 (2/2)</vt:lpstr>
      <vt:lpstr>関数適用式の評価</vt:lpstr>
      <vt:lpstr>関数適用式の評価の例 (1/2)</vt:lpstr>
      <vt:lpstr>関数適用式の評価の例 (2/2)</vt:lpstr>
      <vt:lpstr>再帰関数を扱う上での問題 (1/3)</vt:lpstr>
      <vt:lpstr>再帰関数を扱う上での問題 (2/3)</vt:lpstr>
      <vt:lpstr>再帰関数を扱う上での問題 (3/3)</vt:lpstr>
      <vt:lpstr>再帰関数を実現するには</vt:lpstr>
      <vt:lpstr>再帰関数の実現方法その 1: クロージャを工夫する</vt:lpstr>
      <vt:lpstr>その 1 の方法で 再帰関数を評価する例 (1/3)</vt:lpstr>
      <vt:lpstr>その 1 の方法で 再帰関数を評価する例 (2/3)</vt:lpstr>
      <vt:lpstr>その 1 の方法で 再帰関数を評価する例 (3/3)</vt:lpstr>
      <vt:lpstr>再帰関数の実現方法その 2: 環境を工夫する</vt:lpstr>
      <vt:lpstr>その 2 の方法で 再帰関数を評価する例 (1/3)</vt:lpstr>
      <vt:lpstr>その 2 の方法で 再帰関数を評価する例 (2/3)</vt:lpstr>
      <vt:lpstr>その 2 の方法で 再帰関数を評価する例 (3/3)</vt:lpstr>
      <vt:lpstr>環境とクロージャの間に ループ構造を作る方法の 1 つ: 参照を利用する</vt:lpstr>
      <vt:lpstr>環境とクロージャの間に ループ構造を作る方法の 1 つ: 参照を利用する例 (1/3)</vt:lpstr>
      <vt:lpstr>環境とクロージャの間に ループ構造を作る方法の 1 つ: 参照を利用する例 (2/3)</vt:lpstr>
      <vt:lpstr>環境とクロージャの間に ループ構造を作る方法の 1 つ: 参照を利用する例 (3/3)</vt:lpstr>
      <vt:lpstr>ここで紹介した 再帰関数を実現する方法の比較</vt:lpstr>
      <vt:lpstr>パターンマッチング</vt:lpstr>
      <vt:lpstr>パターンマッチング式の評価</vt:lpstr>
      <vt:lpstr>変数束縛パターンの処理</vt:lpstr>
      <vt:lpstr>パターンマッチング式を評価する例</vt:lpstr>
      <vt:lpstr>第 5 回 課題</vt:lpstr>
      <vt:lpstr>課題 1 (10点)</vt:lpstr>
      <vt:lpstr>課題 2 (20点)</vt:lpstr>
      <vt:lpstr>課題 3 (10点)</vt:lpstr>
      <vt:lpstr>課題 4 (15点)</vt:lpstr>
      <vt:lpstr>課題 5 (15点)</vt:lpstr>
      <vt:lpstr>課題 6 (15点)</vt:lpstr>
      <vt:lpstr>再帰的な値の定義とは</vt:lpstr>
      <vt:lpstr>課題 7 (20点)</vt:lpstr>
      <vt:lpstr>課題 8 (15 点)</vt:lpstr>
      <vt:lpstr>課題 8 のヒント</vt:lpstr>
      <vt:lpstr>課題 8 のヒント</vt:lpstr>
      <vt:lpstr>課題 8 のヒント</vt:lpstr>
      <vt:lpstr>課題 8 のヒント</vt:lpstr>
      <vt:lpstr>課題 9 (10点)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 演習 第 5 回</dc:title>
  <dc:creator>渡邊裕貴</dc:creator>
  <cp:lastModifiedBy>T</cp:lastModifiedBy>
  <cp:revision>989</cp:revision>
  <dcterms:created xsi:type="dcterms:W3CDTF">2009-06-25T04:57:52Z</dcterms:created>
  <dcterms:modified xsi:type="dcterms:W3CDTF">2011-05-17T04:54:13Z</dcterms:modified>
</cp:coreProperties>
</file>