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2"/>
  </p:notesMasterIdLst>
  <p:handoutMasterIdLst>
    <p:handoutMasterId r:id="rId63"/>
  </p:handoutMasterIdLst>
  <p:sldIdLst>
    <p:sldId id="257" r:id="rId2"/>
    <p:sldId id="259" r:id="rId3"/>
    <p:sldId id="258" r:id="rId4"/>
    <p:sldId id="260" r:id="rId5"/>
    <p:sldId id="261" r:id="rId6"/>
    <p:sldId id="262" r:id="rId7"/>
    <p:sldId id="301" r:id="rId8"/>
    <p:sldId id="302" r:id="rId9"/>
    <p:sldId id="310" r:id="rId10"/>
    <p:sldId id="303" r:id="rId11"/>
    <p:sldId id="311" r:id="rId12"/>
    <p:sldId id="263" r:id="rId13"/>
    <p:sldId id="264" r:id="rId14"/>
    <p:sldId id="266" r:id="rId15"/>
    <p:sldId id="265" r:id="rId16"/>
    <p:sldId id="267" r:id="rId17"/>
    <p:sldId id="268" r:id="rId18"/>
    <p:sldId id="269" r:id="rId19"/>
    <p:sldId id="270" r:id="rId20"/>
    <p:sldId id="304" r:id="rId21"/>
    <p:sldId id="272" r:id="rId22"/>
    <p:sldId id="273" r:id="rId23"/>
    <p:sldId id="274" r:id="rId24"/>
    <p:sldId id="298" r:id="rId25"/>
    <p:sldId id="275" r:id="rId26"/>
    <p:sldId id="293" r:id="rId27"/>
    <p:sldId id="271" r:id="rId28"/>
    <p:sldId id="277" r:id="rId29"/>
    <p:sldId id="276" r:id="rId30"/>
    <p:sldId id="278" r:id="rId31"/>
    <p:sldId id="288" r:id="rId32"/>
    <p:sldId id="279" r:id="rId33"/>
    <p:sldId id="280" r:id="rId34"/>
    <p:sldId id="281" r:id="rId35"/>
    <p:sldId id="290" r:id="rId36"/>
    <p:sldId id="307" r:id="rId37"/>
    <p:sldId id="309" r:id="rId38"/>
    <p:sldId id="282" r:id="rId39"/>
    <p:sldId id="284" r:id="rId40"/>
    <p:sldId id="295" r:id="rId41"/>
    <p:sldId id="283" r:id="rId42"/>
    <p:sldId id="297" r:id="rId43"/>
    <p:sldId id="296" r:id="rId44"/>
    <p:sldId id="287" r:id="rId45"/>
    <p:sldId id="291" r:id="rId46"/>
    <p:sldId id="292" r:id="rId47"/>
    <p:sldId id="312" r:id="rId48"/>
    <p:sldId id="314" r:id="rId49"/>
    <p:sldId id="315" r:id="rId50"/>
    <p:sldId id="316" r:id="rId51"/>
    <p:sldId id="317" r:id="rId52"/>
    <p:sldId id="318" r:id="rId53"/>
    <p:sldId id="320" r:id="rId54"/>
    <p:sldId id="323" r:id="rId55"/>
    <p:sldId id="319" r:id="rId56"/>
    <p:sldId id="321" r:id="rId57"/>
    <p:sldId id="322" r:id="rId58"/>
    <p:sldId id="313" r:id="rId59"/>
    <p:sldId id="306" r:id="rId60"/>
    <p:sldId id="299" r:id="rId61"/>
  </p:sldIdLst>
  <p:sldSz cx="9144000" cy="6858000" type="screen4x3"/>
  <p:notesSz cx="6794500" cy="99314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95" autoAdjust="0"/>
    <p:restoredTop sz="91312" autoAdjust="0"/>
  </p:normalViewPr>
  <p:slideViewPr>
    <p:cSldViewPr>
      <p:cViewPr varScale="1">
        <p:scale>
          <a:sx n="90" d="100"/>
          <a:sy n="90" d="100"/>
        </p:scale>
        <p:origin x="-528" y="-112"/>
      </p:cViewPr>
      <p:guideLst>
        <p:guide orient="horz" pos="2160"/>
        <p:guide pos="2880"/>
      </p:guideLst>
    </p:cSldViewPr>
  </p:slideViewPr>
  <p:outlineViewPr>
    <p:cViewPr>
      <p:scale>
        <a:sx n="33" d="100"/>
        <a:sy n="33" d="100"/>
      </p:scale>
      <p:origin x="0" y="73096"/>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handoutMaster" Target="handoutMasters/handoutMaster1.xml"/><Relationship Id="rId64" Type="http://schemas.openxmlformats.org/officeDocument/2006/relationships/printerSettings" Target="printerSettings/printerSettings1.bin"/><Relationship Id="rId65" Type="http://schemas.openxmlformats.org/officeDocument/2006/relationships/presProps" Target="presProps.xml"/><Relationship Id="rId66" Type="http://schemas.openxmlformats.org/officeDocument/2006/relationships/viewProps" Target="viewProps.xml"/><Relationship Id="rId67" Type="http://schemas.openxmlformats.org/officeDocument/2006/relationships/theme" Target="theme/theme1.xml"/><Relationship Id="rId68" Type="http://schemas.openxmlformats.org/officeDocument/2006/relationships/tableStyles" Target="tableStyles.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notesMaster" Target="notesMasters/notesMaster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44283" cy="49657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sz="quarter" idx="1"/>
          </p:nvPr>
        </p:nvSpPr>
        <p:spPr>
          <a:xfrm>
            <a:off x="3848645" y="0"/>
            <a:ext cx="2944283" cy="496570"/>
          </a:xfrm>
          <a:prstGeom prst="rect">
            <a:avLst/>
          </a:prstGeom>
        </p:spPr>
        <p:txBody>
          <a:bodyPr vert="horz" lIns="91440" tIns="45720" rIns="91440" bIns="45720" rtlCol="0"/>
          <a:lstStyle>
            <a:lvl1pPr algn="r">
              <a:defRPr sz="1200"/>
            </a:lvl1pPr>
          </a:lstStyle>
          <a:p>
            <a:fld id="{CA0FB89D-8C7A-4081-B278-730E85A5276D}" type="datetimeFigureOut">
              <a:rPr kumimoji="1" lang="ja-JP" altLang="en-US" smtClean="0"/>
              <a:pPr/>
              <a:t>11/05/10</a:t>
            </a:fld>
            <a:endParaRPr kumimoji="1" lang="ja-JP" altLang="en-US"/>
          </a:p>
        </p:txBody>
      </p:sp>
      <p:sp>
        <p:nvSpPr>
          <p:cNvPr id="4" name="フッター プレースホルダ 3"/>
          <p:cNvSpPr>
            <a:spLocks noGrp="1"/>
          </p:cNvSpPr>
          <p:nvPr>
            <p:ph type="ftr" sz="quarter" idx="2"/>
          </p:nvPr>
        </p:nvSpPr>
        <p:spPr>
          <a:xfrm>
            <a:off x="0" y="9433106"/>
            <a:ext cx="2944283" cy="496570"/>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 4"/>
          <p:cNvSpPr>
            <a:spLocks noGrp="1"/>
          </p:cNvSpPr>
          <p:nvPr>
            <p:ph type="sldNum" sz="quarter" idx="3"/>
          </p:nvPr>
        </p:nvSpPr>
        <p:spPr>
          <a:xfrm>
            <a:off x="3848645" y="9433106"/>
            <a:ext cx="2944283" cy="496570"/>
          </a:xfrm>
          <a:prstGeom prst="rect">
            <a:avLst/>
          </a:prstGeom>
        </p:spPr>
        <p:txBody>
          <a:bodyPr vert="horz" lIns="91440" tIns="45720" rIns="91440" bIns="45720" rtlCol="0" anchor="b"/>
          <a:lstStyle>
            <a:lvl1pPr algn="r">
              <a:defRPr sz="1200"/>
            </a:lvl1pPr>
          </a:lstStyle>
          <a:p>
            <a:fld id="{924F5EB6-1993-44DE-9A3C-8746731ED77D}" type="slidenum">
              <a:rPr kumimoji="1" lang="ja-JP" altLang="en-US" smtClean="0"/>
              <a:pPr/>
              <a:t>‹#›</a:t>
            </a:fld>
            <a:endParaRPr kumimoji="1" lang="ja-JP" altLang="en-US"/>
          </a:p>
        </p:txBody>
      </p:sp>
    </p:spTree>
    <p:extLst>
      <p:ext uri="{BB962C8B-B14F-4D97-AF65-F5344CB8AC3E}">
        <p14:creationId xmlns:p14="http://schemas.microsoft.com/office/powerpoint/2010/main" val="217572294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44283" cy="49657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idx="1"/>
          </p:nvPr>
        </p:nvSpPr>
        <p:spPr>
          <a:xfrm>
            <a:off x="3848645" y="0"/>
            <a:ext cx="2944283" cy="496570"/>
          </a:xfrm>
          <a:prstGeom prst="rect">
            <a:avLst/>
          </a:prstGeom>
        </p:spPr>
        <p:txBody>
          <a:bodyPr vert="horz" lIns="91440" tIns="45720" rIns="91440" bIns="45720" rtlCol="0"/>
          <a:lstStyle>
            <a:lvl1pPr algn="r">
              <a:defRPr sz="1200"/>
            </a:lvl1pPr>
          </a:lstStyle>
          <a:p>
            <a:fld id="{7B1F6998-9383-4677-B195-F955A577FEC4}" type="datetimeFigureOut">
              <a:rPr kumimoji="1" lang="ja-JP" altLang="en-US" smtClean="0"/>
              <a:pPr/>
              <a:t>11/05/10</a:t>
            </a:fld>
            <a:endParaRPr kumimoji="1" lang="ja-JP" altLang="en-US"/>
          </a:p>
        </p:txBody>
      </p:sp>
      <p:sp>
        <p:nvSpPr>
          <p:cNvPr id="4" name="スライド イメージ プレースホルダ 3"/>
          <p:cNvSpPr>
            <a:spLocks noGrp="1" noRot="1" noChangeAspect="1"/>
          </p:cNvSpPr>
          <p:nvPr>
            <p:ph type="sldImg" idx="2"/>
          </p:nvPr>
        </p:nvSpPr>
        <p:spPr>
          <a:xfrm>
            <a:off x="914400" y="744538"/>
            <a:ext cx="4965700" cy="3724275"/>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 4"/>
          <p:cNvSpPr>
            <a:spLocks noGrp="1"/>
          </p:cNvSpPr>
          <p:nvPr>
            <p:ph type="body" sz="quarter" idx="3"/>
          </p:nvPr>
        </p:nvSpPr>
        <p:spPr>
          <a:xfrm>
            <a:off x="679450" y="4717415"/>
            <a:ext cx="5435600" cy="4469130"/>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 5"/>
          <p:cNvSpPr>
            <a:spLocks noGrp="1"/>
          </p:cNvSpPr>
          <p:nvPr>
            <p:ph type="ftr" sz="quarter" idx="4"/>
          </p:nvPr>
        </p:nvSpPr>
        <p:spPr>
          <a:xfrm>
            <a:off x="0" y="9433106"/>
            <a:ext cx="2944283" cy="49657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848645" y="9433106"/>
            <a:ext cx="2944283" cy="496570"/>
          </a:xfrm>
          <a:prstGeom prst="rect">
            <a:avLst/>
          </a:prstGeom>
        </p:spPr>
        <p:txBody>
          <a:bodyPr vert="horz" lIns="91440" tIns="45720" rIns="91440" bIns="45720" rtlCol="0" anchor="b"/>
          <a:lstStyle>
            <a:lvl1pPr algn="r">
              <a:defRPr sz="1200"/>
            </a:lvl1pPr>
          </a:lstStyle>
          <a:p>
            <a:fld id="{7D4A73F3-B8C8-48A8-BA5B-D544A8C41815}" type="slidenum">
              <a:rPr kumimoji="1" lang="ja-JP" altLang="en-US" smtClean="0"/>
              <a:pPr/>
              <a:t>‹#›</a:t>
            </a:fld>
            <a:endParaRPr kumimoji="1" lang="ja-JP" altLang="en-US"/>
          </a:p>
        </p:txBody>
      </p:sp>
    </p:spTree>
    <p:extLst>
      <p:ext uri="{BB962C8B-B14F-4D97-AF65-F5344CB8AC3E}">
        <p14:creationId xmlns:p14="http://schemas.microsoft.com/office/powerpoint/2010/main" val="483046686"/>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A09BDFE9-D75F-4B08-99C1-45E411911D1E}" type="slidenum">
              <a:rPr kumimoji="1" lang="ja-JP" altLang="en-US" smtClean="0"/>
              <a:pPr/>
              <a:t>1</a:t>
            </a:fld>
            <a:endParaRPr kumimoji="1" lang="ja-JP"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62" name="Rectangle 9"/>
          <p:cNvSpPr>
            <a:spLocks noGrp="1" noChangeArrowheads="1"/>
          </p:cNvSpPr>
          <p:nvPr>
            <p:ph type="sldNum" sz="quarter"/>
          </p:nvPr>
        </p:nvSpPr>
        <p:spPr>
          <a:noFill/>
        </p:spPr>
        <p:txBody>
          <a:bodyPr/>
          <a:lstStyle/>
          <a:p>
            <a:fld id="{03E00494-91EA-4B24-8EAB-5FCD13ACC43D}" type="slidenum">
              <a:rPr lang="en-GB" altLang="ja-JP" smtClean="0">
                <a:ea typeface="ＭＳ Ｐゴシック" charset="-128"/>
              </a:rPr>
              <a:pPr/>
              <a:t>2</a:t>
            </a:fld>
            <a:endParaRPr lang="en-GB" altLang="ja-JP" smtClean="0">
              <a:ea typeface="ＭＳ Ｐゴシック" charset="-128"/>
            </a:endParaRPr>
          </a:p>
        </p:txBody>
      </p:sp>
      <p:sp>
        <p:nvSpPr>
          <p:cNvPr id="40963" name="Text Box 1"/>
          <p:cNvSpPr txBox="1">
            <a:spLocks noChangeArrowheads="1"/>
          </p:cNvSpPr>
          <p:nvPr/>
        </p:nvSpPr>
        <p:spPr bwMode="auto">
          <a:xfrm>
            <a:off x="868313" y="743426"/>
            <a:ext cx="5057876" cy="3726658"/>
          </a:xfrm>
          <a:prstGeom prst="rect">
            <a:avLst/>
          </a:prstGeom>
          <a:solidFill>
            <a:srgbClr val="FFFFFF"/>
          </a:solidFill>
          <a:ln w="9360">
            <a:solidFill>
              <a:srgbClr val="000000"/>
            </a:solidFill>
            <a:miter lim="800000"/>
            <a:headEnd/>
            <a:tailEnd/>
          </a:ln>
        </p:spPr>
        <p:txBody>
          <a:bodyPr wrap="none" anchor="ctr"/>
          <a:lstStyle/>
          <a:p>
            <a:endParaRPr lang="ja-JP" altLang="en-US"/>
          </a:p>
        </p:txBody>
      </p:sp>
      <p:sp>
        <p:nvSpPr>
          <p:cNvPr id="40964" name="Rectangle 2"/>
          <p:cNvSpPr>
            <a:spLocks noGrp="1" noChangeArrowheads="1"/>
          </p:cNvSpPr>
          <p:nvPr>
            <p:ph type="body"/>
          </p:nvPr>
        </p:nvSpPr>
        <p:spPr>
          <a:xfrm>
            <a:off x="905503" y="4717892"/>
            <a:ext cx="4978646" cy="4466906"/>
          </a:xfrm>
          <a:noFill/>
          <a:ln/>
        </p:spPr>
        <p:txBody>
          <a:bodyPr wrap="none" anchor="ctr"/>
          <a:lstStyle/>
          <a:p>
            <a:endParaRPr lang="ja-JP" altLang="ja-JP"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ちなみにこの例では、関数</a:t>
            </a:r>
            <a:r>
              <a:rPr kumimoji="1" lang="en-US" altLang="ja-JP" dirty="0" smtClean="0"/>
              <a:t> token </a:t>
            </a:r>
            <a:r>
              <a:rPr kumimoji="1" lang="ja-JP" altLang="en-US" dirty="0" smtClean="0"/>
              <a:t>の呼び出しが末尾再帰になっている。</a:t>
            </a:r>
            <a:endParaRPr kumimoji="1" lang="en-US" altLang="ja-JP" dirty="0" smtClean="0"/>
          </a:p>
        </p:txBody>
      </p:sp>
      <p:sp>
        <p:nvSpPr>
          <p:cNvPr id="4" name="スライド番号プレースホルダー 3"/>
          <p:cNvSpPr>
            <a:spLocks noGrp="1"/>
          </p:cNvSpPr>
          <p:nvPr>
            <p:ph type="sldNum" sz="quarter" idx="10"/>
          </p:nvPr>
        </p:nvSpPr>
        <p:spPr/>
        <p:txBody>
          <a:bodyPr/>
          <a:lstStyle/>
          <a:p>
            <a:fld id="{7D4A73F3-B8C8-48A8-BA5B-D544A8C41815}" type="slidenum">
              <a:rPr kumimoji="1" lang="ja-JP" altLang="en-US" smtClean="0"/>
              <a:pPr/>
              <a:t>30</a:t>
            </a:fld>
            <a:endParaRPr kumimoji="1" lang="ja-JP" altLang="en-US"/>
          </a:p>
        </p:txBody>
      </p:sp>
    </p:spTree>
    <p:extLst>
      <p:ext uri="{BB962C8B-B14F-4D97-AF65-F5344CB8AC3E}">
        <p14:creationId xmlns:p14="http://schemas.microsoft.com/office/powerpoint/2010/main" val="31917960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1138" name="Text Box 1"/>
          <p:cNvSpPr txBox="1">
            <a:spLocks noChangeArrowheads="1"/>
          </p:cNvSpPr>
          <p:nvPr/>
        </p:nvSpPr>
        <p:spPr bwMode="auto">
          <a:xfrm>
            <a:off x="910178" y="744498"/>
            <a:ext cx="4975739" cy="3724076"/>
          </a:xfrm>
          <a:prstGeom prst="rect">
            <a:avLst/>
          </a:prstGeom>
          <a:solidFill>
            <a:srgbClr val="FFFFFF"/>
          </a:solidFill>
          <a:ln w="9525">
            <a:solidFill>
              <a:srgbClr val="000000"/>
            </a:solidFill>
            <a:miter lim="800000"/>
            <a:headEnd/>
            <a:tailEnd/>
          </a:ln>
        </p:spPr>
        <p:txBody>
          <a:bodyPr wrap="none" lIns="91906" tIns="45953" rIns="91906" bIns="45953" anchor="ctr"/>
          <a:lstStyle/>
          <a:p>
            <a:endParaRPr lang="ja-JP" altLang="en-US"/>
          </a:p>
        </p:txBody>
      </p:sp>
      <p:sp>
        <p:nvSpPr>
          <p:cNvPr id="91139" name="Rectangle 2"/>
          <p:cNvSpPr>
            <a:spLocks noGrp="1" noChangeArrowheads="1"/>
          </p:cNvSpPr>
          <p:nvPr>
            <p:ph type="body"/>
          </p:nvPr>
        </p:nvSpPr>
        <p:spPr>
          <a:xfrm>
            <a:off x="1050206" y="4724693"/>
            <a:ext cx="4697275" cy="3814752"/>
          </a:xfrm>
          <a:noFill/>
          <a:ln/>
        </p:spPr>
        <p:txBody>
          <a:bodyPr wrap="none" anchor="ctr"/>
          <a:lstStyle/>
          <a:p>
            <a:endParaRPr lang="ja-JP" altLang="ja-JP"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p:txBody>
          <a:bodyPr/>
          <a:lstStyle/>
          <a:p>
            <a:fld id="{5728C7FA-564E-4747-ADE5-3D316DC3FA99}" type="datetime1">
              <a:rPr kumimoji="1" lang="ja-JP" altLang="en-US" smtClean="0"/>
              <a:t>11/05/10</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9B7CBAFA-FAD2-4C5D-BDE5-14AFD6FFEA6A}" type="slidenum">
              <a:rPr kumimoji="1" lang="ja-JP" altLang="en-US" smtClean="0"/>
              <a:pPr/>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33D2F113-3700-D248-B6A0-C8CE930D9F60}" type="datetime1">
              <a:rPr kumimoji="1" lang="ja-JP" altLang="en-US" smtClean="0"/>
              <a:t>11/05/10</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9B7CBAFA-FAD2-4C5D-BDE5-14AFD6FFEA6A}" type="slidenum">
              <a:rPr kumimoji="1" lang="ja-JP" altLang="en-US" smtClean="0"/>
              <a:pPr/>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AD5B3575-0845-EC4C-A5CB-9599D491927B}" type="datetime1">
              <a:rPr kumimoji="1" lang="ja-JP" altLang="en-US" smtClean="0"/>
              <a:t>11/05/10</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9B7CBAFA-FAD2-4C5D-BDE5-14AFD6FFEA6A}" type="slidenum">
              <a:rPr kumimoji="1" lang="ja-JP" altLang="en-US" smtClean="0"/>
              <a:pPr/>
              <a:t>‹#›</a:t>
            </a:fld>
            <a:endParaRPr kumimoji="1" lang="ja-JP"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ユーザー設定レイアウト">
    <p:spTree>
      <p:nvGrpSpPr>
        <p:cNvPr id="1" name=""/>
        <p:cNvGrpSpPr/>
        <p:nvPr/>
      </p:nvGrpSpPr>
      <p:grpSpPr>
        <a:xfrm>
          <a:off x="0" y="0"/>
          <a:ext cx="0" cy="0"/>
          <a:chOff x="0" y="0"/>
          <a:chExt cx="0" cy="0"/>
        </a:xfrm>
      </p:grpSpPr>
      <p:sp>
        <p:nvSpPr>
          <p:cNvPr id="2" name="タイトル 1"/>
          <p:cNvSpPr>
            <a:spLocks noGrp="1"/>
          </p:cNvSpPr>
          <p:nvPr>
            <p:ph type="title"/>
          </p:nvPr>
        </p:nvSpPr>
        <p:spPr>
          <a:xfrm>
            <a:off x="685800" y="1763713"/>
            <a:ext cx="7769225" cy="1433512"/>
          </a:xfrm>
        </p:spPr>
        <p:txBody>
          <a:bodyPr/>
          <a:lstStyle/>
          <a:p>
            <a:r>
              <a:rPr lang="ja-JP" altLang="en-US" smtClean="0"/>
              <a:t>マスタ タイトルの書式設定</a:t>
            </a:r>
            <a:endParaRPr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D9C97F8A-8994-844D-88D3-0238EF1AC9DB}" type="datetime1">
              <a:rPr kumimoji="1" lang="ja-JP" altLang="en-US" smtClean="0"/>
              <a:t>11/05/10</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9B7CBAFA-FAD2-4C5D-BDE5-14AFD6FFEA6A}" type="slidenum">
              <a:rPr kumimoji="1" lang="ja-JP" altLang="en-US" smtClean="0"/>
              <a:pPr/>
              <a: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p:txBody>
          <a:bodyPr/>
          <a:lstStyle/>
          <a:p>
            <a:fld id="{8582F07F-E7EC-6241-B10A-F31A8EF2A811}" type="datetime1">
              <a:rPr kumimoji="1" lang="ja-JP" altLang="en-US" smtClean="0"/>
              <a:t>11/05/10</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9B7CBAFA-FAD2-4C5D-BDE5-14AFD6FFEA6A}" type="slidenum">
              <a:rPr kumimoji="1" lang="ja-JP" altLang="en-US" smtClean="0"/>
              <a:pPr/>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p:txBody>
          <a:bodyPr/>
          <a:lstStyle/>
          <a:p>
            <a:fld id="{311ECEE5-91DA-9844-90DD-658147F83442}" type="datetime1">
              <a:rPr kumimoji="1" lang="ja-JP" altLang="en-US" smtClean="0"/>
              <a:t>11/05/10</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9B7CBAFA-FAD2-4C5D-BDE5-14AFD6FFEA6A}" type="slidenum">
              <a:rPr kumimoji="1" lang="ja-JP" altLang="en-US" smtClean="0"/>
              <a:pPr/>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p:txBody>
          <a:bodyPr/>
          <a:lstStyle/>
          <a:p>
            <a:fld id="{B8119A17-DDB4-6E4E-939D-0F7F6B6E1DD9}" type="datetime1">
              <a:rPr kumimoji="1" lang="ja-JP" altLang="en-US" smtClean="0"/>
              <a:t>11/05/10</a:t>
            </a:fld>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9B7CBAFA-FAD2-4C5D-BDE5-14AFD6FFEA6A}" type="slidenum">
              <a:rPr kumimoji="1" lang="ja-JP" altLang="en-US" smtClean="0"/>
              <a:pPr/>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fld id="{287FAA6F-E1BE-EA44-A03B-6B7D70F3A198}" type="datetime1">
              <a:rPr kumimoji="1" lang="ja-JP" altLang="en-US" smtClean="0"/>
              <a:t>11/05/10</a:t>
            </a:fld>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9B7CBAFA-FAD2-4C5D-BDE5-14AFD6FFEA6A}" type="slidenum">
              <a:rPr kumimoji="1" lang="ja-JP" altLang="en-US" smtClean="0"/>
              <a:pPr/>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11394CAD-1882-154F-8BB1-1CCD2C7F9E59}" type="datetime1">
              <a:rPr kumimoji="1" lang="ja-JP" altLang="en-US" smtClean="0"/>
              <a:t>11/05/10</a:t>
            </a:fld>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9B7CBAFA-FAD2-4C5D-BDE5-14AFD6FFEA6A}" type="slidenum">
              <a:rPr kumimoji="1" lang="ja-JP" altLang="en-US" smtClean="0"/>
              <a:pPr/>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A7B5D6F3-DFD3-D24A-9914-2261D0BF25E2}" type="datetime1">
              <a:rPr kumimoji="1" lang="ja-JP" altLang="en-US" smtClean="0"/>
              <a:t>11/05/10</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9B7CBAFA-FAD2-4C5D-BDE5-14AFD6FFEA6A}" type="slidenum">
              <a:rPr kumimoji="1" lang="ja-JP" altLang="en-US" smtClean="0"/>
              <a:pPr/>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7C35C001-44E9-0B42-918B-D61FD37FB252}" type="datetime1">
              <a:rPr kumimoji="1" lang="ja-JP" altLang="en-US" smtClean="0"/>
              <a:t>11/05/10</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9B7CBAFA-FAD2-4C5D-BDE5-14AFD6FFEA6A}" type="slidenum">
              <a:rPr kumimoji="1" lang="ja-JP" altLang="en-US" smtClean="0"/>
              <a:pPr/>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0FD3B26-892C-484E-B2B7-835D397A23CC}" type="datetime1">
              <a:rPr kumimoji="1" lang="ja-JP" altLang="en-US" smtClean="0"/>
              <a:t>11/05/10</a:t>
            </a:fld>
            <a:endParaRPr kumimoji="1"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B7CBAFA-FAD2-4C5D-BDE5-14AFD6FFEA6A}" type="slidenum">
              <a:rPr kumimoji="1" lang="ja-JP" altLang="en-US" smtClean="0"/>
              <a:pPr/>
              <a:t>‹#›</a:t>
            </a:fld>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caml.inria.fr/pub/docs/manual-ocaml/manual026.html"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caml.inria.fr/pub/docs/manual-ocaml/manual026.html" TargetMode="Externa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caml.inria.fr/pub/docs/manual-ocaml/manual026.html" TargetMode="Externa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caml.inria.fr/pub/docs/manual-ocaml/manual026.html" TargetMode="Externa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kumimoji="1" lang="en-US" altLang="ja-JP" dirty="0" smtClean="0"/>
              <a:t>ML</a:t>
            </a:r>
            <a:r>
              <a:rPr kumimoji="1" lang="ja-JP" altLang="en-US" dirty="0" smtClean="0"/>
              <a:t> 演習 第 </a:t>
            </a:r>
            <a:r>
              <a:rPr kumimoji="1" lang="en-US" altLang="ja-JP" dirty="0" smtClean="0"/>
              <a:t>4 </a:t>
            </a:r>
            <a:r>
              <a:rPr kumimoji="1" lang="ja-JP" altLang="en-US" dirty="0" smtClean="0"/>
              <a:t>回</a:t>
            </a:r>
            <a:endParaRPr kumimoji="1" lang="ja-JP" altLang="en-US" dirty="0"/>
          </a:p>
        </p:txBody>
      </p:sp>
      <p:sp>
        <p:nvSpPr>
          <p:cNvPr id="3" name="サブタイトル 2"/>
          <p:cNvSpPr>
            <a:spLocks noGrp="1"/>
          </p:cNvSpPr>
          <p:nvPr>
            <p:ph type="subTitle" idx="1"/>
          </p:nvPr>
        </p:nvSpPr>
        <p:spPr/>
        <p:txBody>
          <a:bodyPr/>
          <a:lstStyle/>
          <a:p>
            <a:r>
              <a:rPr lang="ja-JP" altLang="en-US" dirty="0">
                <a:solidFill>
                  <a:schemeClr val="tx1"/>
                </a:solidFill>
              </a:rPr>
              <a:t>新井淳也、中村宇佑、</a:t>
            </a:r>
            <a:r>
              <a:rPr lang="ja-JP" altLang="en-GB" dirty="0">
                <a:solidFill>
                  <a:schemeClr val="tx1"/>
                </a:solidFill>
              </a:rPr>
              <a:t>前田俊行</a:t>
            </a:r>
            <a:endParaRPr lang="en-US" altLang="ja-JP" dirty="0">
              <a:solidFill>
                <a:schemeClr val="tx1"/>
              </a:solidFill>
            </a:endParaRPr>
          </a:p>
          <a:p>
            <a:r>
              <a:rPr kumimoji="1" lang="en-US" altLang="ja-JP" dirty="0" smtClean="0">
                <a:solidFill>
                  <a:schemeClr val="tx1"/>
                </a:solidFill>
              </a:rPr>
              <a:t>2011/05/10</a:t>
            </a:r>
            <a:endParaRPr kumimoji="1" lang="ja-JP" altLang="en-US" dirty="0">
              <a:solidFill>
                <a:schemeClr val="tx1"/>
              </a:solidFill>
            </a:endParaRP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ja-JP" altLang="en-US" dirty="0" smtClean="0"/>
              <a:t>構文定義の曖昧さについて</a:t>
            </a:r>
            <a:r>
              <a:rPr kumimoji="1" lang="en-US" altLang="ja-JP" dirty="0" smtClean="0"/>
              <a:t>: </a:t>
            </a:r>
            <a:r>
              <a:rPr kumimoji="1" lang="ja-JP" altLang="en-US" dirty="0" smtClean="0"/>
              <a:t>その</a:t>
            </a:r>
            <a:r>
              <a:rPr kumimoji="1" lang="en-US" altLang="ja-JP" dirty="0" smtClean="0"/>
              <a:t>2</a:t>
            </a:r>
            <a:endParaRPr kumimoji="1" lang="ja-JP" altLang="en-US" dirty="0"/>
          </a:p>
        </p:txBody>
      </p:sp>
      <p:sp>
        <p:nvSpPr>
          <p:cNvPr id="3" name="コンテンツ プレースホルダ 2"/>
          <p:cNvSpPr>
            <a:spLocks noGrp="1"/>
          </p:cNvSpPr>
          <p:nvPr>
            <p:ph idx="1"/>
          </p:nvPr>
        </p:nvSpPr>
        <p:spPr>
          <a:xfrm>
            <a:off x="457200" y="1600200"/>
            <a:ext cx="8543956" cy="4525963"/>
          </a:xfrm>
        </p:spPr>
        <p:txBody>
          <a:bodyPr>
            <a:normAutofit/>
          </a:bodyPr>
          <a:lstStyle/>
          <a:p>
            <a:r>
              <a:rPr lang="ja-JP" altLang="en-US" dirty="0" smtClean="0"/>
              <a:t>左のような構文定義だと</a:t>
            </a:r>
            <a:r>
              <a:rPr lang="en-US" altLang="ja-JP" dirty="0" smtClean="0"/>
              <a:t/>
            </a:r>
            <a:br>
              <a:rPr lang="en-US" altLang="ja-JP" dirty="0" smtClean="0"/>
            </a:br>
            <a:r>
              <a:rPr lang="ja-JP" altLang="en-US" dirty="0" smtClean="0"/>
              <a:t>抽象構文木が一意に決まらない</a:t>
            </a:r>
            <a:endParaRPr lang="en-US" altLang="ja-JP" dirty="0" smtClean="0"/>
          </a:p>
        </p:txBody>
      </p:sp>
      <p:grpSp>
        <p:nvGrpSpPr>
          <p:cNvPr id="5" name="グループ化 5"/>
          <p:cNvGrpSpPr/>
          <p:nvPr/>
        </p:nvGrpSpPr>
        <p:grpSpPr>
          <a:xfrm>
            <a:off x="3386626" y="5429264"/>
            <a:ext cx="2443014" cy="500066"/>
            <a:chOff x="4357686" y="2214554"/>
            <a:chExt cx="2443014" cy="500066"/>
          </a:xfrm>
        </p:grpSpPr>
        <p:sp>
          <p:nvSpPr>
            <p:cNvPr id="10" name="正方形/長方形 9"/>
            <p:cNvSpPr/>
            <p:nvPr/>
          </p:nvSpPr>
          <p:spPr>
            <a:xfrm>
              <a:off x="4357686" y="2214554"/>
              <a:ext cx="428628" cy="50006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kumimoji="1" lang="en-US" altLang="ja-JP" sz="2400" dirty="0" smtClean="0">
                  <a:latin typeface="Consolas" pitchFamily="49" charset="0"/>
                </a:rPr>
                <a:t>1</a:t>
              </a:r>
              <a:endParaRPr kumimoji="1" lang="ja-JP" altLang="en-US" sz="2400" dirty="0">
                <a:latin typeface="Consolas" pitchFamily="49" charset="0"/>
              </a:endParaRPr>
            </a:p>
          </p:txBody>
        </p:sp>
        <p:sp>
          <p:nvSpPr>
            <p:cNvPr id="11" name="正方形/長方形 10"/>
            <p:cNvSpPr/>
            <p:nvPr/>
          </p:nvSpPr>
          <p:spPr>
            <a:xfrm>
              <a:off x="4857752" y="2214554"/>
              <a:ext cx="428628" cy="50006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US" altLang="ja-JP" sz="2400" dirty="0" smtClean="0">
                  <a:latin typeface="Consolas" pitchFamily="49" charset="0"/>
                </a:rPr>
                <a:t>-</a:t>
              </a:r>
              <a:endParaRPr kumimoji="1" lang="ja-JP" altLang="en-US" sz="2400" dirty="0">
                <a:latin typeface="Consolas" pitchFamily="49" charset="0"/>
              </a:endParaRPr>
            </a:p>
          </p:txBody>
        </p:sp>
        <p:sp>
          <p:nvSpPr>
            <p:cNvPr id="12" name="正方形/長方形 11"/>
            <p:cNvSpPr/>
            <p:nvPr/>
          </p:nvSpPr>
          <p:spPr>
            <a:xfrm>
              <a:off x="5357818" y="2214554"/>
              <a:ext cx="428628" cy="50006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kumimoji="1" lang="en-US" altLang="ja-JP" sz="2400" dirty="0" smtClean="0">
                  <a:latin typeface="Consolas" pitchFamily="49" charset="0"/>
                </a:rPr>
                <a:t>2</a:t>
              </a:r>
              <a:endParaRPr kumimoji="1" lang="ja-JP" altLang="en-US" sz="2400" dirty="0">
                <a:latin typeface="Consolas" pitchFamily="49" charset="0"/>
              </a:endParaRPr>
            </a:p>
          </p:txBody>
        </p:sp>
        <p:sp>
          <p:nvSpPr>
            <p:cNvPr id="15" name="正方形/長方形 14"/>
            <p:cNvSpPr/>
            <p:nvPr/>
          </p:nvSpPr>
          <p:spPr>
            <a:xfrm>
              <a:off x="5872006" y="2214554"/>
              <a:ext cx="428628" cy="50006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US" altLang="ja-JP" sz="2400" dirty="0" smtClean="0">
                  <a:latin typeface="Consolas" pitchFamily="49" charset="0"/>
                </a:rPr>
                <a:t>-</a:t>
              </a:r>
              <a:endParaRPr kumimoji="1" lang="ja-JP" altLang="en-US" sz="2400" dirty="0">
                <a:latin typeface="Consolas" pitchFamily="49" charset="0"/>
              </a:endParaRPr>
            </a:p>
          </p:txBody>
        </p:sp>
        <p:sp>
          <p:nvSpPr>
            <p:cNvPr id="16" name="正方形/長方形 15"/>
            <p:cNvSpPr/>
            <p:nvPr/>
          </p:nvSpPr>
          <p:spPr>
            <a:xfrm>
              <a:off x="6372072" y="2214554"/>
              <a:ext cx="428628" cy="50006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US" altLang="ja-JP" sz="2400" dirty="0" err="1" smtClean="0">
                  <a:latin typeface="Consolas" pitchFamily="49" charset="0"/>
                </a:rPr>
                <a:t>3</a:t>
              </a:r>
              <a:endParaRPr kumimoji="1" lang="ja-JP" altLang="en-US" sz="2400" dirty="0">
                <a:latin typeface="Consolas" pitchFamily="49" charset="0"/>
              </a:endParaRPr>
            </a:p>
          </p:txBody>
        </p:sp>
      </p:grpSp>
      <p:sp>
        <p:nvSpPr>
          <p:cNvPr id="17" name="テキスト ボックス 16"/>
          <p:cNvSpPr txBox="1"/>
          <p:nvPr/>
        </p:nvSpPr>
        <p:spPr>
          <a:xfrm>
            <a:off x="385993" y="3000372"/>
            <a:ext cx="2042867" cy="1384995"/>
          </a:xfrm>
          <a:prstGeom prst="rect">
            <a:avLst/>
          </a:prstGeom>
          <a:noFill/>
        </p:spPr>
        <p:txBody>
          <a:bodyPr wrap="none" rtlCol="0">
            <a:spAutoFit/>
          </a:bodyPr>
          <a:lstStyle/>
          <a:p>
            <a:pPr marL="1588" lvl="1" indent="0">
              <a:buNone/>
            </a:pPr>
            <a:r>
              <a:rPr lang="en-US" altLang="ja-JP" sz="2800" dirty="0" smtClean="0"/>
              <a:t>…</a:t>
            </a:r>
            <a:endParaRPr lang="en-US" altLang="ja-JP" sz="2800" dirty="0" smtClean="0">
              <a:latin typeface="Consolas" pitchFamily="49" charset="0"/>
            </a:endParaRPr>
          </a:p>
          <a:p>
            <a:pPr marL="1588" lvl="1" indent="0">
              <a:buNone/>
            </a:pPr>
            <a:r>
              <a:rPr lang="en-US" altLang="ja-JP" sz="2800" dirty="0" smtClean="0"/>
              <a:t>(3) </a:t>
            </a:r>
            <a:r>
              <a:rPr lang="en-US" altLang="ja-JP" sz="2800" i="1" dirty="0" smtClean="0"/>
              <a:t>E</a:t>
            </a:r>
            <a:r>
              <a:rPr lang="ja-JP" altLang="en-US" sz="2800" dirty="0" smtClean="0"/>
              <a:t> → </a:t>
            </a:r>
            <a:r>
              <a:rPr lang="en-US" altLang="ja-JP" sz="2800" i="1" dirty="0" smtClean="0"/>
              <a:t>E</a:t>
            </a:r>
            <a:r>
              <a:rPr lang="en-US" altLang="ja-JP" sz="2800" dirty="0" smtClean="0"/>
              <a:t> </a:t>
            </a:r>
            <a:r>
              <a:rPr lang="en-US" altLang="ja-JP" sz="2800" dirty="0" smtClean="0">
                <a:latin typeface="Consolas" pitchFamily="49" charset="0"/>
              </a:rPr>
              <a:t>-</a:t>
            </a:r>
            <a:r>
              <a:rPr lang="en-US" altLang="ja-JP" sz="2800" dirty="0" smtClean="0"/>
              <a:t> </a:t>
            </a:r>
            <a:r>
              <a:rPr lang="en-US" altLang="ja-JP" sz="2800" i="1" dirty="0" smtClean="0"/>
              <a:t>E</a:t>
            </a:r>
          </a:p>
          <a:p>
            <a:pPr marL="1588" lvl="1" indent="0">
              <a:buNone/>
            </a:pPr>
            <a:r>
              <a:rPr lang="en-US" altLang="ja-JP" sz="2800" dirty="0" smtClean="0"/>
              <a:t>…</a:t>
            </a:r>
            <a:endParaRPr lang="en-US" altLang="ja-JP" sz="2800" i="1" dirty="0" smtClean="0"/>
          </a:p>
        </p:txBody>
      </p:sp>
      <p:sp>
        <p:nvSpPr>
          <p:cNvPr id="23" name="正方形/長方形 22"/>
          <p:cNvSpPr/>
          <p:nvPr/>
        </p:nvSpPr>
        <p:spPr>
          <a:xfrm>
            <a:off x="4386758" y="4643446"/>
            <a:ext cx="428628" cy="50006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US" altLang="ja-JP" sz="2400" dirty="0" smtClean="0">
                <a:latin typeface="Consolas" pitchFamily="49" charset="0"/>
              </a:rPr>
              <a:t>E</a:t>
            </a:r>
            <a:endParaRPr kumimoji="1" lang="ja-JP" altLang="en-US" sz="2400" dirty="0">
              <a:latin typeface="Consolas" pitchFamily="49" charset="0"/>
            </a:endParaRPr>
          </a:p>
        </p:txBody>
      </p:sp>
      <p:sp>
        <p:nvSpPr>
          <p:cNvPr id="24" name="正方形/長方形 23"/>
          <p:cNvSpPr/>
          <p:nvPr/>
        </p:nvSpPr>
        <p:spPr>
          <a:xfrm>
            <a:off x="3386626" y="4643446"/>
            <a:ext cx="428628" cy="50006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US" altLang="ja-JP" sz="2400" dirty="0" smtClean="0">
                <a:latin typeface="Consolas" pitchFamily="49" charset="0"/>
              </a:rPr>
              <a:t>E</a:t>
            </a:r>
            <a:endParaRPr kumimoji="1" lang="ja-JP" altLang="en-US" sz="2400" dirty="0">
              <a:latin typeface="Consolas" pitchFamily="49" charset="0"/>
            </a:endParaRPr>
          </a:p>
        </p:txBody>
      </p:sp>
      <p:sp>
        <p:nvSpPr>
          <p:cNvPr id="25" name="正方形/長方形 24"/>
          <p:cNvSpPr/>
          <p:nvPr/>
        </p:nvSpPr>
        <p:spPr>
          <a:xfrm>
            <a:off x="5401012" y="4643446"/>
            <a:ext cx="428628" cy="50006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US" altLang="ja-JP" sz="2400" dirty="0" smtClean="0">
                <a:latin typeface="Consolas" pitchFamily="49" charset="0"/>
              </a:rPr>
              <a:t>E</a:t>
            </a:r>
            <a:endParaRPr kumimoji="1" lang="ja-JP" altLang="en-US" sz="2400" dirty="0">
              <a:latin typeface="Consolas" pitchFamily="49" charset="0"/>
            </a:endParaRPr>
          </a:p>
        </p:txBody>
      </p:sp>
      <p:sp>
        <p:nvSpPr>
          <p:cNvPr id="28" name="正方形/長方形 27"/>
          <p:cNvSpPr/>
          <p:nvPr/>
        </p:nvSpPr>
        <p:spPr>
          <a:xfrm>
            <a:off x="3886692" y="3857628"/>
            <a:ext cx="428628" cy="50006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US" altLang="ja-JP" sz="2400" dirty="0" smtClean="0">
                <a:latin typeface="Consolas" pitchFamily="49" charset="0"/>
              </a:rPr>
              <a:t>E</a:t>
            </a:r>
            <a:endParaRPr kumimoji="1" lang="ja-JP" altLang="en-US" sz="2400" dirty="0">
              <a:latin typeface="Consolas" pitchFamily="49" charset="0"/>
            </a:endParaRPr>
          </a:p>
        </p:txBody>
      </p:sp>
      <p:sp>
        <p:nvSpPr>
          <p:cNvPr id="29" name="正方形/長方形 28"/>
          <p:cNvSpPr/>
          <p:nvPr/>
        </p:nvSpPr>
        <p:spPr>
          <a:xfrm>
            <a:off x="4386758" y="3000372"/>
            <a:ext cx="428628" cy="50006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US" altLang="ja-JP" sz="2400" dirty="0" smtClean="0">
                <a:latin typeface="Consolas" pitchFamily="49" charset="0"/>
              </a:rPr>
              <a:t>E</a:t>
            </a:r>
            <a:endParaRPr kumimoji="1" lang="ja-JP" altLang="en-US" sz="2400" dirty="0">
              <a:latin typeface="Consolas" pitchFamily="49" charset="0"/>
            </a:endParaRPr>
          </a:p>
        </p:txBody>
      </p:sp>
      <p:cxnSp>
        <p:nvCxnSpPr>
          <p:cNvPr id="47" name="直線コネクタ 46"/>
          <p:cNvCxnSpPr>
            <a:stCxn id="25" idx="2"/>
          </p:cNvCxnSpPr>
          <p:nvPr/>
        </p:nvCxnSpPr>
        <p:spPr>
          <a:xfrm rot="5400000">
            <a:off x="5472450" y="5286388"/>
            <a:ext cx="285752" cy="0"/>
          </a:xfrm>
          <a:prstGeom prst="line">
            <a:avLst/>
          </a:prstGeom>
        </p:spPr>
        <p:style>
          <a:lnRef idx="3">
            <a:schemeClr val="accent1"/>
          </a:lnRef>
          <a:fillRef idx="0">
            <a:schemeClr val="accent1"/>
          </a:fillRef>
          <a:effectRef idx="2">
            <a:schemeClr val="accent1"/>
          </a:effectRef>
          <a:fontRef idx="minor">
            <a:schemeClr val="tx1"/>
          </a:fontRef>
        </p:style>
      </p:cxnSp>
      <p:cxnSp>
        <p:nvCxnSpPr>
          <p:cNvPr id="50" name="直線コネクタ 49"/>
          <p:cNvCxnSpPr>
            <a:stCxn id="24" idx="2"/>
          </p:cNvCxnSpPr>
          <p:nvPr/>
        </p:nvCxnSpPr>
        <p:spPr>
          <a:xfrm rot="5400000">
            <a:off x="3458064" y="5286388"/>
            <a:ext cx="285752" cy="0"/>
          </a:xfrm>
          <a:prstGeom prst="line">
            <a:avLst/>
          </a:prstGeom>
        </p:spPr>
        <p:style>
          <a:lnRef idx="3">
            <a:schemeClr val="accent1"/>
          </a:lnRef>
          <a:fillRef idx="0">
            <a:schemeClr val="accent1"/>
          </a:fillRef>
          <a:effectRef idx="2">
            <a:schemeClr val="accent1"/>
          </a:effectRef>
          <a:fontRef idx="minor">
            <a:schemeClr val="tx1"/>
          </a:fontRef>
        </p:style>
      </p:cxnSp>
      <p:cxnSp>
        <p:nvCxnSpPr>
          <p:cNvPr id="53" name="直線コネクタ 52"/>
          <p:cNvCxnSpPr>
            <a:stCxn id="23" idx="2"/>
          </p:cNvCxnSpPr>
          <p:nvPr/>
        </p:nvCxnSpPr>
        <p:spPr>
          <a:xfrm rot="5400000">
            <a:off x="4458196" y="5286388"/>
            <a:ext cx="285752" cy="0"/>
          </a:xfrm>
          <a:prstGeom prst="line">
            <a:avLst/>
          </a:prstGeom>
        </p:spPr>
        <p:style>
          <a:lnRef idx="3">
            <a:schemeClr val="accent1"/>
          </a:lnRef>
          <a:fillRef idx="0">
            <a:schemeClr val="accent1"/>
          </a:fillRef>
          <a:effectRef idx="2">
            <a:schemeClr val="accent1"/>
          </a:effectRef>
          <a:fontRef idx="minor">
            <a:schemeClr val="tx1"/>
          </a:fontRef>
        </p:style>
      </p:cxnSp>
      <p:cxnSp>
        <p:nvCxnSpPr>
          <p:cNvPr id="56" name="直線コネクタ 55"/>
          <p:cNvCxnSpPr>
            <a:stCxn id="28" idx="2"/>
            <a:endCxn id="24" idx="0"/>
          </p:cNvCxnSpPr>
          <p:nvPr/>
        </p:nvCxnSpPr>
        <p:spPr>
          <a:xfrm rot="5400000">
            <a:off x="3708097" y="4250537"/>
            <a:ext cx="285752" cy="500066"/>
          </a:xfrm>
          <a:prstGeom prst="line">
            <a:avLst/>
          </a:prstGeom>
        </p:spPr>
        <p:style>
          <a:lnRef idx="3">
            <a:schemeClr val="accent1"/>
          </a:lnRef>
          <a:fillRef idx="0">
            <a:schemeClr val="accent1"/>
          </a:fillRef>
          <a:effectRef idx="2">
            <a:schemeClr val="accent1"/>
          </a:effectRef>
          <a:fontRef idx="minor">
            <a:schemeClr val="tx1"/>
          </a:fontRef>
        </p:style>
      </p:cxnSp>
      <p:cxnSp>
        <p:nvCxnSpPr>
          <p:cNvPr id="59" name="直線コネクタ 58"/>
          <p:cNvCxnSpPr>
            <a:stCxn id="28" idx="2"/>
            <a:endCxn id="23" idx="0"/>
          </p:cNvCxnSpPr>
          <p:nvPr/>
        </p:nvCxnSpPr>
        <p:spPr>
          <a:xfrm rot="16200000" flipH="1">
            <a:off x="4208163" y="4250537"/>
            <a:ext cx="285752" cy="500066"/>
          </a:xfrm>
          <a:prstGeom prst="line">
            <a:avLst/>
          </a:prstGeom>
        </p:spPr>
        <p:style>
          <a:lnRef idx="3">
            <a:schemeClr val="accent1"/>
          </a:lnRef>
          <a:fillRef idx="0">
            <a:schemeClr val="accent1"/>
          </a:fillRef>
          <a:effectRef idx="2">
            <a:schemeClr val="accent1"/>
          </a:effectRef>
          <a:fontRef idx="minor">
            <a:schemeClr val="tx1"/>
          </a:fontRef>
        </p:style>
      </p:cxnSp>
      <p:cxnSp>
        <p:nvCxnSpPr>
          <p:cNvPr id="71" name="直線コネクタ 70"/>
          <p:cNvCxnSpPr>
            <a:stCxn id="28" idx="2"/>
          </p:cNvCxnSpPr>
          <p:nvPr/>
        </p:nvCxnSpPr>
        <p:spPr>
          <a:xfrm rot="5400000">
            <a:off x="3565221" y="4893479"/>
            <a:ext cx="1071570" cy="0"/>
          </a:xfrm>
          <a:prstGeom prst="line">
            <a:avLst/>
          </a:prstGeom>
        </p:spPr>
        <p:style>
          <a:lnRef idx="3">
            <a:schemeClr val="accent1"/>
          </a:lnRef>
          <a:fillRef idx="0">
            <a:schemeClr val="accent1"/>
          </a:fillRef>
          <a:effectRef idx="2">
            <a:schemeClr val="accent1"/>
          </a:effectRef>
          <a:fontRef idx="minor">
            <a:schemeClr val="tx1"/>
          </a:fontRef>
        </p:style>
      </p:cxnSp>
      <p:cxnSp>
        <p:nvCxnSpPr>
          <p:cNvPr id="74" name="直線コネクタ 73"/>
          <p:cNvCxnSpPr>
            <a:stCxn id="29" idx="2"/>
            <a:endCxn id="28" idx="0"/>
          </p:cNvCxnSpPr>
          <p:nvPr/>
        </p:nvCxnSpPr>
        <p:spPr>
          <a:xfrm rot="5400000">
            <a:off x="4172444" y="3429000"/>
            <a:ext cx="357190" cy="500066"/>
          </a:xfrm>
          <a:prstGeom prst="line">
            <a:avLst/>
          </a:prstGeom>
        </p:spPr>
        <p:style>
          <a:lnRef idx="3">
            <a:schemeClr val="accent1"/>
          </a:lnRef>
          <a:fillRef idx="0">
            <a:schemeClr val="accent1"/>
          </a:fillRef>
          <a:effectRef idx="2">
            <a:schemeClr val="accent1"/>
          </a:effectRef>
          <a:fontRef idx="minor">
            <a:schemeClr val="tx1"/>
          </a:fontRef>
        </p:style>
      </p:cxnSp>
      <p:cxnSp>
        <p:nvCxnSpPr>
          <p:cNvPr id="77" name="直線コネクタ 76"/>
          <p:cNvCxnSpPr>
            <a:stCxn id="29" idx="2"/>
            <a:endCxn id="25" idx="0"/>
          </p:cNvCxnSpPr>
          <p:nvPr/>
        </p:nvCxnSpPr>
        <p:spPr>
          <a:xfrm rot="16200000" flipH="1">
            <a:off x="4536695" y="3564815"/>
            <a:ext cx="1143008" cy="1014254"/>
          </a:xfrm>
          <a:prstGeom prst="line">
            <a:avLst/>
          </a:prstGeom>
        </p:spPr>
        <p:style>
          <a:lnRef idx="3">
            <a:schemeClr val="accent1"/>
          </a:lnRef>
          <a:fillRef idx="0">
            <a:schemeClr val="accent1"/>
          </a:fillRef>
          <a:effectRef idx="2">
            <a:schemeClr val="accent1"/>
          </a:effectRef>
          <a:fontRef idx="minor">
            <a:schemeClr val="tx1"/>
          </a:fontRef>
        </p:style>
      </p:cxnSp>
      <p:cxnSp>
        <p:nvCxnSpPr>
          <p:cNvPr id="88" name="図形 87"/>
          <p:cNvCxnSpPr>
            <a:stCxn id="29" idx="2"/>
          </p:cNvCxnSpPr>
          <p:nvPr/>
        </p:nvCxnSpPr>
        <p:spPr>
          <a:xfrm rot="16200000" flipH="1">
            <a:off x="3922411" y="4179099"/>
            <a:ext cx="1928826" cy="571504"/>
          </a:xfrm>
          <a:prstGeom prst="bentConnector3">
            <a:avLst>
              <a:gd name="adj1" fmla="val 41640"/>
            </a:avLst>
          </a:prstGeom>
        </p:spPr>
        <p:style>
          <a:lnRef idx="3">
            <a:schemeClr val="accent1"/>
          </a:lnRef>
          <a:fillRef idx="0">
            <a:schemeClr val="accent1"/>
          </a:fillRef>
          <a:effectRef idx="2">
            <a:schemeClr val="accent1"/>
          </a:effectRef>
          <a:fontRef idx="minor">
            <a:schemeClr val="tx1"/>
          </a:fontRef>
        </p:style>
      </p:cxnSp>
      <p:sp>
        <p:nvSpPr>
          <p:cNvPr id="94" name="テキスト ボックス 93"/>
          <p:cNvSpPr txBox="1"/>
          <p:nvPr/>
        </p:nvSpPr>
        <p:spPr>
          <a:xfrm>
            <a:off x="4743948" y="2714620"/>
            <a:ext cx="442750" cy="369332"/>
          </a:xfrm>
          <a:prstGeom prst="rect">
            <a:avLst/>
          </a:prstGeom>
          <a:noFill/>
        </p:spPr>
        <p:txBody>
          <a:bodyPr wrap="none" rtlCol="0">
            <a:spAutoFit/>
          </a:bodyPr>
          <a:lstStyle/>
          <a:p>
            <a:r>
              <a:rPr lang="en-US" altLang="ja-JP" dirty="0" smtClean="0"/>
              <a:t>(3)</a:t>
            </a:r>
            <a:endParaRPr kumimoji="1" lang="ja-JP" altLang="en-US" dirty="0"/>
          </a:p>
        </p:txBody>
      </p:sp>
      <p:sp>
        <p:nvSpPr>
          <p:cNvPr id="96" name="テキスト ボックス 95"/>
          <p:cNvSpPr txBox="1"/>
          <p:nvPr/>
        </p:nvSpPr>
        <p:spPr>
          <a:xfrm>
            <a:off x="3729694" y="3500438"/>
            <a:ext cx="442750" cy="369332"/>
          </a:xfrm>
          <a:prstGeom prst="rect">
            <a:avLst/>
          </a:prstGeom>
          <a:noFill/>
        </p:spPr>
        <p:txBody>
          <a:bodyPr wrap="none" rtlCol="0">
            <a:spAutoFit/>
          </a:bodyPr>
          <a:lstStyle/>
          <a:p>
            <a:r>
              <a:rPr lang="en-US" altLang="ja-JP" dirty="0" smtClean="0"/>
              <a:t>(3)</a:t>
            </a:r>
            <a:endParaRPr kumimoji="1" lang="ja-JP" altLang="en-US" dirty="0"/>
          </a:p>
        </p:txBody>
      </p:sp>
      <p:sp>
        <p:nvSpPr>
          <p:cNvPr id="101" name="テキスト ボックス 100"/>
          <p:cNvSpPr txBox="1"/>
          <p:nvPr/>
        </p:nvSpPr>
        <p:spPr>
          <a:xfrm>
            <a:off x="3243750" y="4286256"/>
            <a:ext cx="442750" cy="369332"/>
          </a:xfrm>
          <a:prstGeom prst="rect">
            <a:avLst/>
          </a:prstGeom>
          <a:noFill/>
        </p:spPr>
        <p:txBody>
          <a:bodyPr wrap="none" rtlCol="0">
            <a:spAutoFit/>
          </a:bodyPr>
          <a:lstStyle/>
          <a:p>
            <a:r>
              <a:rPr lang="en-US" altLang="ja-JP" dirty="0" smtClean="0"/>
              <a:t>(1)</a:t>
            </a:r>
            <a:endParaRPr kumimoji="1" lang="ja-JP" altLang="en-US" dirty="0"/>
          </a:p>
        </p:txBody>
      </p:sp>
      <p:sp>
        <p:nvSpPr>
          <p:cNvPr id="102" name="テキスト ボックス 101"/>
          <p:cNvSpPr txBox="1"/>
          <p:nvPr/>
        </p:nvSpPr>
        <p:spPr>
          <a:xfrm>
            <a:off x="4529634" y="4286256"/>
            <a:ext cx="442750" cy="369332"/>
          </a:xfrm>
          <a:prstGeom prst="rect">
            <a:avLst/>
          </a:prstGeom>
          <a:noFill/>
        </p:spPr>
        <p:txBody>
          <a:bodyPr wrap="none" rtlCol="0">
            <a:spAutoFit/>
          </a:bodyPr>
          <a:lstStyle/>
          <a:p>
            <a:r>
              <a:rPr lang="en-US" altLang="ja-JP" dirty="0" smtClean="0"/>
              <a:t>(1)</a:t>
            </a:r>
            <a:endParaRPr kumimoji="1" lang="ja-JP" altLang="en-US" dirty="0"/>
          </a:p>
        </p:txBody>
      </p:sp>
      <p:sp>
        <p:nvSpPr>
          <p:cNvPr id="103" name="テキスト ボックス 102"/>
          <p:cNvSpPr txBox="1"/>
          <p:nvPr/>
        </p:nvSpPr>
        <p:spPr>
          <a:xfrm>
            <a:off x="5629448" y="4286256"/>
            <a:ext cx="442750" cy="369332"/>
          </a:xfrm>
          <a:prstGeom prst="rect">
            <a:avLst/>
          </a:prstGeom>
          <a:noFill/>
        </p:spPr>
        <p:txBody>
          <a:bodyPr wrap="none" rtlCol="0">
            <a:spAutoFit/>
          </a:bodyPr>
          <a:lstStyle/>
          <a:p>
            <a:r>
              <a:rPr lang="en-US" altLang="ja-JP" dirty="0" smtClean="0"/>
              <a:t>(1)</a:t>
            </a:r>
            <a:endParaRPr kumimoji="1" lang="ja-JP" altLang="en-US" dirty="0"/>
          </a:p>
        </p:txBody>
      </p:sp>
      <p:grpSp>
        <p:nvGrpSpPr>
          <p:cNvPr id="6" name="グループ化 5"/>
          <p:cNvGrpSpPr/>
          <p:nvPr/>
        </p:nvGrpSpPr>
        <p:grpSpPr>
          <a:xfrm>
            <a:off x="6458460" y="5429264"/>
            <a:ext cx="2443014" cy="500066"/>
            <a:chOff x="4357686" y="2214554"/>
            <a:chExt cx="2443014" cy="500066"/>
          </a:xfrm>
        </p:grpSpPr>
        <p:sp>
          <p:nvSpPr>
            <p:cNvPr id="57" name="正方形/長方形 56"/>
            <p:cNvSpPr/>
            <p:nvPr/>
          </p:nvSpPr>
          <p:spPr>
            <a:xfrm>
              <a:off x="4357686" y="2214554"/>
              <a:ext cx="428628" cy="50006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kumimoji="1" lang="en-US" altLang="ja-JP" sz="2400" dirty="0" smtClean="0">
                  <a:latin typeface="Consolas" pitchFamily="49" charset="0"/>
                </a:rPr>
                <a:t>1</a:t>
              </a:r>
              <a:endParaRPr kumimoji="1" lang="ja-JP" altLang="en-US" sz="2400" dirty="0">
                <a:latin typeface="Consolas" pitchFamily="49" charset="0"/>
              </a:endParaRPr>
            </a:p>
          </p:txBody>
        </p:sp>
        <p:sp>
          <p:nvSpPr>
            <p:cNvPr id="58" name="正方形/長方形 57"/>
            <p:cNvSpPr/>
            <p:nvPr/>
          </p:nvSpPr>
          <p:spPr>
            <a:xfrm>
              <a:off x="4857752" y="2214554"/>
              <a:ext cx="428628" cy="50006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US" altLang="ja-JP" sz="2400" dirty="0" smtClean="0">
                  <a:latin typeface="Consolas" pitchFamily="49" charset="0"/>
                </a:rPr>
                <a:t>-</a:t>
              </a:r>
              <a:endParaRPr kumimoji="1" lang="ja-JP" altLang="en-US" sz="2400" dirty="0">
                <a:latin typeface="Consolas" pitchFamily="49" charset="0"/>
              </a:endParaRPr>
            </a:p>
          </p:txBody>
        </p:sp>
        <p:sp>
          <p:nvSpPr>
            <p:cNvPr id="60" name="正方形/長方形 59"/>
            <p:cNvSpPr/>
            <p:nvPr/>
          </p:nvSpPr>
          <p:spPr>
            <a:xfrm>
              <a:off x="5357818" y="2214554"/>
              <a:ext cx="428628" cy="50006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kumimoji="1" lang="en-US" altLang="ja-JP" sz="2400" dirty="0" smtClean="0">
                  <a:latin typeface="Consolas" pitchFamily="49" charset="0"/>
                </a:rPr>
                <a:t>2</a:t>
              </a:r>
              <a:endParaRPr kumimoji="1" lang="ja-JP" altLang="en-US" sz="2400" dirty="0">
                <a:latin typeface="Consolas" pitchFamily="49" charset="0"/>
              </a:endParaRPr>
            </a:p>
          </p:txBody>
        </p:sp>
        <p:sp>
          <p:nvSpPr>
            <p:cNvPr id="61" name="正方形/長方形 60"/>
            <p:cNvSpPr/>
            <p:nvPr/>
          </p:nvSpPr>
          <p:spPr>
            <a:xfrm>
              <a:off x="5872006" y="2214554"/>
              <a:ext cx="428628" cy="50006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US" altLang="ja-JP" sz="2400" dirty="0" smtClean="0">
                  <a:latin typeface="Consolas" pitchFamily="49" charset="0"/>
                </a:rPr>
                <a:t>-</a:t>
              </a:r>
              <a:endParaRPr kumimoji="1" lang="ja-JP" altLang="en-US" sz="2400" dirty="0">
                <a:latin typeface="Consolas" pitchFamily="49" charset="0"/>
              </a:endParaRPr>
            </a:p>
          </p:txBody>
        </p:sp>
        <p:sp>
          <p:nvSpPr>
            <p:cNvPr id="63" name="正方形/長方形 62"/>
            <p:cNvSpPr/>
            <p:nvPr/>
          </p:nvSpPr>
          <p:spPr>
            <a:xfrm>
              <a:off x="6372072" y="2214554"/>
              <a:ext cx="428628" cy="50006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US" altLang="ja-JP" sz="2400" dirty="0" err="1" smtClean="0">
                  <a:latin typeface="Consolas" pitchFamily="49" charset="0"/>
                </a:rPr>
                <a:t>3</a:t>
              </a:r>
              <a:endParaRPr kumimoji="1" lang="ja-JP" altLang="en-US" sz="2400" dirty="0">
                <a:latin typeface="Consolas" pitchFamily="49" charset="0"/>
              </a:endParaRPr>
            </a:p>
          </p:txBody>
        </p:sp>
      </p:grpSp>
      <p:sp>
        <p:nvSpPr>
          <p:cNvPr id="64" name="正方形/長方形 63"/>
          <p:cNvSpPr/>
          <p:nvPr/>
        </p:nvSpPr>
        <p:spPr>
          <a:xfrm>
            <a:off x="7458592" y="4643446"/>
            <a:ext cx="428628" cy="50006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US" altLang="ja-JP" sz="2400" dirty="0" smtClean="0">
                <a:latin typeface="Consolas" pitchFamily="49" charset="0"/>
              </a:rPr>
              <a:t>E</a:t>
            </a:r>
            <a:endParaRPr kumimoji="1" lang="ja-JP" altLang="en-US" sz="2400" dirty="0">
              <a:latin typeface="Consolas" pitchFamily="49" charset="0"/>
            </a:endParaRPr>
          </a:p>
        </p:txBody>
      </p:sp>
      <p:sp>
        <p:nvSpPr>
          <p:cNvPr id="66" name="正方形/長方形 65"/>
          <p:cNvSpPr/>
          <p:nvPr/>
        </p:nvSpPr>
        <p:spPr>
          <a:xfrm>
            <a:off x="6458460" y="4643446"/>
            <a:ext cx="428628" cy="50006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US" altLang="ja-JP" sz="2400" dirty="0" smtClean="0">
                <a:latin typeface="Consolas" pitchFamily="49" charset="0"/>
              </a:rPr>
              <a:t>E</a:t>
            </a:r>
            <a:endParaRPr kumimoji="1" lang="ja-JP" altLang="en-US" sz="2400" dirty="0">
              <a:latin typeface="Consolas" pitchFamily="49" charset="0"/>
            </a:endParaRPr>
          </a:p>
        </p:txBody>
      </p:sp>
      <p:sp>
        <p:nvSpPr>
          <p:cNvPr id="67" name="正方形/長方形 66"/>
          <p:cNvSpPr/>
          <p:nvPr/>
        </p:nvSpPr>
        <p:spPr>
          <a:xfrm>
            <a:off x="8472846" y="4643446"/>
            <a:ext cx="428628" cy="50006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US" altLang="ja-JP" sz="2400" dirty="0" smtClean="0">
                <a:latin typeface="Consolas" pitchFamily="49" charset="0"/>
              </a:rPr>
              <a:t>E</a:t>
            </a:r>
            <a:endParaRPr kumimoji="1" lang="ja-JP" altLang="en-US" sz="2400" dirty="0">
              <a:latin typeface="Consolas" pitchFamily="49" charset="0"/>
            </a:endParaRPr>
          </a:p>
        </p:txBody>
      </p:sp>
      <p:sp>
        <p:nvSpPr>
          <p:cNvPr id="69" name="正方形/長方形 68"/>
          <p:cNvSpPr/>
          <p:nvPr/>
        </p:nvSpPr>
        <p:spPr>
          <a:xfrm>
            <a:off x="7986902" y="3857628"/>
            <a:ext cx="428628" cy="50006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US" altLang="ja-JP" sz="2400" dirty="0" smtClean="0">
                <a:latin typeface="Consolas" pitchFamily="49" charset="0"/>
              </a:rPr>
              <a:t>E</a:t>
            </a:r>
            <a:endParaRPr kumimoji="1" lang="ja-JP" altLang="en-US" sz="2400" dirty="0">
              <a:latin typeface="Consolas" pitchFamily="49" charset="0"/>
            </a:endParaRPr>
          </a:p>
        </p:txBody>
      </p:sp>
      <p:sp>
        <p:nvSpPr>
          <p:cNvPr id="70" name="正方形/長方形 69"/>
          <p:cNvSpPr/>
          <p:nvPr/>
        </p:nvSpPr>
        <p:spPr>
          <a:xfrm>
            <a:off x="7458592" y="3000372"/>
            <a:ext cx="428628" cy="50006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US" altLang="ja-JP" sz="2400" dirty="0" smtClean="0">
                <a:latin typeface="Consolas" pitchFamily="49" charset="0"/>
              </a:rPr>
              <a:t>E</a:t>
            </a:r>
            <a:endParaRPr kumimoji="1" lang="ja-JP" altLang="en-US" sz="2400" dirty="0">
              <a:latin typeface="Consolas" pitchFamily="49" charset="0"/>
            </a:endParaRPr>
          </a:p>
        </p:txBody>
      </p:sp>
      <p:cxnSp>
        <p:nvCxnSpPr>
          <p:cNvPr id="72" name="直線コネクタ 71"/>
          <p:cNvCxnSpPr>
            <a:stCxn id="67" idx="2"/>
          </p:cNvCxnSpPr>
          <p:nvPr/>
        </p:nvCxnSpPr>
        <p:spPr>
          <a:xfrm rot="5400000">
            <a:off x="8544284" y="5286388"/>
            <a:ext cx="285752" cy="0"/>
          </a:xfrm>
          <a:prstGeom prst="line">
            <a:avLst/>
          </a:prstGeom>
        </p:spPr>
        <p:style>
          <a:lnRef idx="3">
            <a:schemeClr val="accent1"/>
          </a:lnRef>
          <a:fillRef idx="0">
            <a:schemeClr val="accent1"/>
          </a:fillRef>
          <a:effectRef idx="2">
            <a:schemeClr val="accent1"/>
          </a:effectRef>
          <a:fontRef idx="minor">
            <a:schemeClr val="tx1"/>
          </a:fontRef>
        </p:style>
      </p:cxnSp>
      <p:cxnSp>
        <p:nvCxnSpPr>
          <p:cNvPr id="73" name="直線コネクタ 72"/>
          <p:cNvCxnSpPr>
            <a:stCxn id="66" idx="2"/>
          </p:cNvCxnSpPr>
          <p:nvPr/>
        </p:nvCxnSpPr>
        <p:spPr>
          <a:xfrm rot="5400000">
            <a:off x="6529898" y="5286388"/>
            <a:ext cx="285752" cy="0"/>
          </a:xfrm>
          <a:prstGeom prst="line">
            <a:avLst/>
          </a:prstGeom>
        </p:spPr>
        <p:style>
          <a:lnRef idx="3">
            <a:schemeClr val="accent1"/>
          </a:lnRef>
          <a:fillRef idx="0">
            <a:schemeClr val="accent1"/>
          </a:fillRef>
          <a:effectRef idx="2">
            <a:schemeClr val="accent1"/>
          </a:effectRef>
          <a:fontRef idx="minor">
            <a:schemeClr val="tx1"/>
          </a:fontRef>
        </p:style>
      </p:cxnSp>
      <p:cxnSp>
        <p:nvCxnSpPr>
          <p:cNvPr id="75" name="直線コネクタ 74"/>
          <p:cNvCxnSpPr>
            <a:stCxn id="64" idx="2"/>
          </p:cNvCxnSpPr>
          <p:nvPr/>
        </p:nvCxnSpPr>
        <p:spPr>
          <a:xfrm rot="5400000">
            <a:off x="7530030" y="5286388"/>
            <a:ext cx="285752" cy="0"/>
          </a:xfrm>
          <a:prstGeom prst="line">
            <a:avLst/>
          </a:prstGeom>
        </p:spPr>
        <p:style>
          <a:lnRef idx="3">
            <a:schemeClr val="accent1"/>
          </a:lnRef>
          <a:fillRef idx="0">
            <a:schemeClr val="accent1"/>
          </a:fillRef>
          <a:effectRef idx="2">
            <a:schemeClr val="accent1"/>
          </a:effectRef>
          <a:fontRef idx="minor">
            <a:schemeClr val="tx1"/>
          </a:fontRef>
        </p:style>
      </p:cxnSp>
      <p:cxnSp>
        <p:nvCxnSpPr>
          <p:cNvPr id="76" name="直線コネクタ 75"/>
          <p:cNvCxnSpPr>
            <a:stCxn id="69" idx="2"/>
            <a:endCxn id="64" idx="0"/>
          </p:cNvCxnSpPr>
          <p:nvPr/>
        </p:nvCxnSpPr>
        <p:spPr>
          <a:xfrm rot="5400000">
            <a:off x="7794185" y="4236415"/>
            <a:ext cx="285752" cy="528310"/>
          </a:xfrm>
          <a:prstGeom prst="line">
            <a:avLst/>
          </a:prstGeom>
        </p:spPr>
        <p:style>
          <a:lnRef idx="3">
            <a:schemeClr val="accent1"/>
          </a:lnRef>
          <a:fillRef idx="0">
            <a:schemeClr val="accent1"/>
          </a:fillRef>
          <a:effectRef idx="2">
            <a:schemeClr val="accent1"/>
          </a:effectRef>
          <a:fontRef idx="minor">
            <a:schemeClr val="tx1"/>
          </a:fontRef>
        </p:style>
      </p:cxnSp>
      <p:cxnSp>
        <p:nvCxnSpPr>
          <p:cNvPr id="78" name="直線コネクタ 77"/>
          <p:cNvCxnSpPr>
            <a:stCxn id="69" idx="2"/>
          </p:cNvCxnSpPr>
          <p:nvPr/>
        </p:nvCxnSpPr>
        <p:spPr>
          <a:xfrm rot="16200000" flipH="1">
            <a:off x="8308373" y="4250537"/>
            <a:ext cx="285752" cy="500066"/>
          </a:xfrm>
          <a:prstGeom prst="line">
            <a:avLst/>
          </a:prstGeom>
        </p:spPr>
        <p:style>
          <a:lnRef idx="3">
            <a:schemeClr val="accent1"/>
          </a:lnRef>
          <a:fillRef idx="0">
            <a:schemeClr val="accent1"/>
          </a:fillRef>
          <a:effectRef idx="2">
            <a:schemeClr val="accent1"/>
          </a:effectRef>
          <a:fontRef idx="minor">
            <a:schemeClr val="tx1"/>
          </a:fontRef>
        </p:style>
      </p:cxnSp>
      <p:cxnSp>
        <p:nvCxnSpPr>
          <p:cNvPr id="80" name="直線コネクタ 79"/>
          <p:cNvCxnSpPr>
            <a:stCxn id="70" idx="2"/>
            <a:endCxn id="69" idx="0"/>
          </p:cNvCxnSpPr>
          <p:nvPr/>
        </p:nvCxnSpPr>
        <p:spPr>
          <a:xfrm rot="16200000" flipH="1">
            <a:off x="7758466" y="3414878"/>
            <a:ext cx="357190" cy="528310"/>
          </a:xfrm>
          <a:prstGeom prst="line">
            <a:avLst/>
          </a:prstGeom>
        </p:spPr>
        <p:style>
          <a:lnRef idx="3">
            <a:schemeClr val="accent1"/>
          </a:lnRef>
          <a:fillRef idx="0">
            <a:schemeClr val="accent1"/>
          </a:fillRef>
          <a:effectRef idx="2">
            <a:schemeClr val="accent1"/>
          </a:effectRef>
          <a:fontRef idx="minor">
            <a:schemeClr val="tx1"/>
          </a:fontRef>
        </p:style>
      </p:cxnSp>
      <p:sp>
        <p:nvSpPr>
          <p:cNvPr id="83" name="テキスト ボックス 82"/>
          <p:cNvSpPr txBox="1"/>
          <p:nvPr/>
        </p:nvSpPr>
        <p:spPr>
          <a:xfrm>
            <a:off x="7815782" y="2714620"/>
            <a:ext cx="442750" cy="369332"/>
          </a:xfrm>
          <a:prstGeom prst="rect">
            <a:avLst/>
          </a:prstGeom>
          <a:noFill/>
        </p:spPr>
        <p:txBody>
          <a:bodyPr wrap="none" rtlCol="0">
            <a:spAutoFit/>
          </a:bodyPr>
          <a:lstStyle/>
          <a:p>
            <a:r>
              <a:rPr lang="en-US" altLang="ja-JP" dirty="0" smtClean="0"/>
              <a:t>(3)</a:t>
            </a:r>
            <a:endParaRPr kumimoji="1" lang="ja-JP" altLang="en-US" dirty="0"/>
          </a:p>
        </p:txBody>
      </p:sp>
      <p:sp>
        <p:nvSpPr>
          <p:cNvPr id="86" name="テキスト ボックス 85"/>
          <p:cNvSpPr txBox="1"/>
          <p:nvPr/>
        </p:nvSpPr>
        <p:spPr>
          <a:xfrm>
            <a:off x="8258532" y="3500438"/>
            <a:ext cx="442750" cy="369332"/>
          </a:xfrm>
          <a:prstGeom prst="rect">
            <a:avLst/>
          </a:prstGeom>
          <a:noFill/>
        </p:spPr>
        <p:txBody>
          <a:bodyPr wrap="none" rtlCol="0">
            <a:spAutoFit/>
          </a:bodyPr>
          <a:lstStyle/>
          <a:p>
            <a:r>
              <a:rPr lang="en-US" altLang="ja-JP" dirty="0" smtClean="0"/>
              <a:t>(3)</a:t>
            </a:r>
            <a:endParaRPr kumimoji="1" lang="ja-JP" altLang="en-US" dirty="0"/>
          </a:p>
        </p:txBody>
      </p:sp>
      <p:sp>
        <p:nvSpPr>
          <p:cNvPr id="87" name="テキスト ボックス 86"/>
          <p:cNvSpPr txBox="1"/>
          <p:nvPr/>
        </p:nvSpPr>
        <p:spPr>
          <a:xfrm>
            <a:off x="6315584" y="4286256"/>
            <a:ext cx="442750" cy="369332"/>
          </a:xfrm>
          <a:prstGeom prst="rect">
            <a:avLst/>
          </a:prstGeom>
          <a:noFill/>
        </p:spPr>
        <p:txBody>
          <a:bodyPr wrap="none" rtlCol="0">
            <a:spAutoFit/>
          </a:bodyPr>
          <a:lstStyle/>
          <a:p>
            <a:r>
              <a:rPr lang="en-US" altLang="ja-JP" dirty="0" smtClean="0"/>
              <a:t>(1)</a:t>
            </a:r>
            <a:endParaRPr kumimoji="1" lang="ja-JP" altLang="en-US" dirty="0"/>
          </a:p>
        </p:txBody>
      </p:sp>
      <p:sp>
        <p:nvSpPr>
          <p:cNvPr id="89" name="テキスト ボックス 88"/>
          <p:cNvSpPr txBox="1"/>
          <p:nvPr/>
        </p:nvSpPr>
        <p:spPr>
          <a:xfrm>
            <a:off x="7343960" y="4286256"/>
            <a:ext cx="442750" cy="369332"/>
          </a:xfrm>
          <a:prstGeom prst="rect">
            <a:avLst/>
          </a:prstGeom>
          <a:noFill/>
        </p:spPr>
        <p:txBody>
          <a:bodyPr wrap="none" rtlCol="0">
            <a:spAutoFit/>
          </a:bodyPr>
          <a:lstStyle/>
          <a:p>
            <a:r>
              <a:rPr lang="en-US" altLang="ja-JP" dirty="0" smtClean="0"/>
              <a:t>(1)</a:t>
            </a:r>
            <a:endParaRPr kumimoji="1" lang="ja-JP" altLang="en-US" dirty="0"/>
          </a:p>
        </p:txBody>
      </p:sp>
      <p:sp>
        <p:nvSpPr>
          <p:cNvPr id="90" name="テキスト ボックス 89"/>
          <p:cNvSpPr txBox="1"/>
          <p:nvPr/>
        </p:nvSpPr>
        <p:spPr>
          <a:xfrm>
            <a:off x="8701282" y="4286256"/>
            <a:ext cx="442750" cy="369332"/>
          </a:xfrm>
          <a:prstGeom prst="rect">
            <a:avLst/>
          </a:prstGeom>
          <a:noFill/>
        </p:spPr>
        <p:txBody>
          <a:bodyPr wrap="none" rtlCol="0">
            <a:spAutoFit/>
          </a:bodyPr>
          <a:lstStyle/>
          <a:p>
            <a:r>
              <a:rPr lang="en-US" altLang="ja-JP" dirty="0" smtClean="0"/>
              <a:t>(1)</a:t>
            </a:r>
            <a:endParaRPr kumimoji="1" lang="ja-JP" altLang="en-US" dirty="0"/>
          </a:p>
        </p:txBody>
      </p:sp>
      <p:cxnSp>
        <p:nvCxnSpPr>
          <p:cNvPr id="105" name="直線コネクタ 104"/>
          <p:cNvCxnSpPr>
            <a:stCxn id="69" idx="2"/>
          </p:cNvCxnSpPr>
          <p:nvPr/>
        </p:nvCxnSpPr>
        <p:spPr>
          <a:xfrm rot="5400000">
            <a:off x="7658370" y="4886418"/>
            <a:ext cx="1071570" cy="14122"/>
          </a:xfrm>
          <a:prstGeom prst="line">
            <a:avLst/>
          </a:prstGeom>
        </p:spPr>
        <p:style>
          <a:lnRef idx="3">
            <a:schemeClr val="accent1"/>
          </a:lnRef>
          <a:fillRef idx="0">
            <a:schemeClr val="accent1"/>
          </a:fillRef>
          <a:effectRef idx="2">
            <a:schemeClr val="accent1"/>
          </a:effectRef>
          <a:fontRef idx="minor">
            <a:schemeClr val="tx1"/>
          </a:fontRef>
        </p:style>
      </p:cxnSp>
      <p:cxnSp>
        <p:nvCxnSpPr>
          <p:cNvPr id="108" name="図形 87"/>
          <p:cNvCxnSpPr>
            <a:stCxn id="70" idx="2"/>
          </p:cNvCxnSpPr>
          <p:nvPr/>
        </p:nvCxnSpPr>
        <p:spPr>
          <a:xfrm rot="5400000">
            <a:off x="6458460" y="4214818"/>
            <a:ext cx="1928826" cy="500066"/>
          </a:xfrm>
          <a:prstGeom prst="bentConnector3">
            <a:avLst>
              <a:gd name="adj1" fmla="val 40608"/>
            </a:avLst>
          </a:prstGeom>
        </p:spPr>
        <p:style>
          <a:lnRef idx="3">
            <a:schemeClr val="accent1"/>
          </a:lnRef>
          <a:fillRef idx="0">
            <a:schemeClr val="accent1"/>
          </a:fillRef>
          <a:effectRef idx="2">
            <a:schemeClr val="accent1"/>
          </a:effectRef>
          <a:fontRef idx="minor">
            <a:schemeClr val="tx1"/>
          </a:fontRef>
        </p:style>
      </p:cxnSp>
      <p:cxnSp>
        <p:nvCxnSpPr>
          <p:cNvPr id="112" name="直線コネクタ 111"/>
          <p:cNvCxnSpPr>
            <a:stCxn id="70" idx="2"/>
            <a:endCxn id="66" idx="0"/>
          </p:cNvCxnSpPr>
          <p:nvPr/>
        </p:nvCxnSpPr>
        <p:spPr>
          <a:xfrm rot="5400000">
            <a:off x="6601336" y="3571876"/>
            <a:ext cx="1143008" cy="1000132"/>
          </a:xfrm>
          <a:prstGeom prst="line">
            <a:avLst/>
          </a:prstGeom>
        </p:spPr>
        <p:style>
          <a:lnRef idx="3">
            <a:schemeClr val="accent1"/>
          </a:lnRef>
          <a:fillRef idx="0">
            <a:schemeClr val="accent1"/>
          </a:fillRef>
          <a:effectRef idx="2">
            <a:schemeClr val="accent1"/>
          </a:effectRef>
          <a:fontRef idx="minor">
            <a:schemeClr val="tx1"/>
          </a:fontRef>
        </p:style>
      </p:cxnSp>
      <p:sp>
        <p:nvSpPr>
          <p:cNvPr id="117" name="左右矢印 116"/>
          <p:cNvSpPr/>
          <p:nvPr/>
        </p:nvSpPr>
        <p:spPr>
          <a:xfrm>
            <a:off x="5343696" y="3214686"/>
            <a:ext cx="1643074" cy="714380"/>
          </a:xfrm>
          <a:prstGeom prst="leftRight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ja-JP" altLang="en-US" dirty="0" smtClean="0"/>
              <a:t>曖昧</a:t>
            </a:r>
            <a:endParaRPr kumimoji="1" lang="ja-JP" altLang="en-US" dirty="0"/>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smtClean="0"/>
              <a:t>結合則を指定して曖昧さを解消する</a:t>
            </a:r>
            <a:endParaRPr kumimoji="1" lang="ja-JP" altLang="en-US" dirty="0"/>
          </a:p>
        </p:txBody>
      </p:sp>
      <p:sp>
        <p:nvSpPr>
          <p:cNvPr id="3" name="コンテンツ プレースホルダ 2"/>
          <p:cNvSpPr>
            <a:spLocks noGrp="1"/>
          </p:cNvSpPr>
          <p:nvPr>
            <p:ph idx="1"/>
          </p:nvPr>
        </p:nvSpPr>
        <p:spPr>
          <a:xfrm>
            <a:off x="457200" y="1600200"/>
            <a:ext cx="8543956" cy="4525963"/>
          </a:xfrm>
        </p:spPr>
        <p:txBody>
          <a:bodyPr>
            <a:normAutofit/>
          </a:bodyPr>
          <a:lstStyle/>
          <a:p>
            <a:r>
              <a:rPr lang="ja-JP" altLang="en-US" dirty="0" smtClean="0"/>
              <a:t>トークンや構文規則の結合則を指定する</a:t>
            </a:r>
            <a:endParaRPr lang="en-US" altLang="ja-JP" dirty="0"/>
          </a:p>
          <a:p>
            <a:pPr lvl="1"/>
            <a:r>
              <a:rPr lang="ja-JP" altLang="en-US" dirty="0" smtClean="0"/>
              <a:t>左結合・右結合・無結合</a:t>
            </a:r>
            <a:endParaRPr lang="en-US" altLang="ja-JP" dirty="0" smtClean="0"/>
          </a:p>
        </p:txBody>
      </p:sp>
      <p:grpSp>
        <p:nvGrpSpPr>
          <p:cNvPr id="5" name="グループ化 5"/>
          <p:cNvGrpSpPr/>
          <p:nvPr/>
        </p:nvGrpSpPr>
        <p:grpSpPr>
          <a:xfrm>
            <a:off x="3386626" y="5429264"/>
            <a:ext cx="2443014" cy="500066"/>
            <a:chOff x="4357686" y="2214554"/>
            <a:chExt cx="2443014" cy="500066"/>
          </a:xfrm>
        </p:grpSpPr>
        <p:sp>
          <p:nvSpPr>
            <p:cNvPr id="10" name="正方形/長方形 9"/>
            <p:cNvSpPr/>
            <p:nvPr/>
          </p:nvSpPr>
          <p:spPr>
            <a:xfrm>
              <a:off x="4357686" y="2214554"/>
              <a:ext cx="428628" cy="50006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kumimoji="1" lang="en-US" altLang="ja-JP" sz="2400" dirty="0" smtClean="0">
                  <a:latin typeface="Consolas" pitchFamily="49" charset="0"/>
                </a:rPr>
                <a:t>1</a:t>
              </a:r>
              <a:endParaRPr kumimoji="1" lang="ja-JP" altLang="en-US" sz="2400" dirty="0">
                <a:latin typeface="Consolas" pitchFamily="49" charset="0"/>
              </a:endParaRPr>
            </a:p>
          </p:txBody>
        </p:sp>
        <p:sp>
          <p:nvSpPr>
            <p:cNvPr id="11" name="正方形/長方形 10"/>
            <p:cNvSpPr/>
            <p:nvPr/>
          </p:nvSpPr>
          <p:spPr>
            <a:xfrm>
              <a:off x="4857752" y="2214554"/>
              <a:ext cx="428628" cy="50006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US" altLang="ja-JP" sz="2400" dirty="0" smtClean="0">
                  <a:latin typeface="Consolas" pitchFamily="49" charset="0"/>
                </a:rPr>
                <a:t>-</a:t>
              </a:r>
              <a:endParaRPr kumimoji="1" lang="ja-JP" altLang="en-US" sz="2400" dirty="0">
                <a:latin typeface="Consolas" pitchFamily="49" charset="0"/>
              </a:endParaRPr>
            </a:p>
          </p:txBody>
        </p:sp>
        <p:sp>
          <p:nvSpPr>
            <p:cNvPr id="12" name="正方形/長方形 11"/>
            <p:cNvSpPr/>
            <p:nvPr/>
          </p:nvSpPr>
          <p:spPr>
            <a:xfrm>
              <a:off x="5357818" y="2214554"/>
              <a:ext cx="428628" cy="50006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kumimoji="1" lang="en-US" altLang="ja-JP" sz="2400" dirty="0" smtClean="0">
                  <a:latin typeface="Consolas" pitchFamily="49" charset="0"/>
                </a:rPr>
                <a:t>2</a:t>
              </a:r>
              <a:endParaRPr kumimoji="1" lang="ja-JP" altLang="en-US" sz="2400" dirty="0">
                <a:latin typeface="Consolas" pitchFamily="49" charset="0"/>
              </a:endParaRPr>
            </a:p>
          </p:txBody>
        </p:sp>
        <p:sp>
          <p:nvSpPr>
            <p:cNvPr id="15" name="正方形/長方形 14"/>
            <p:cNvSpPr/>
            <p:nvPr/>
          </p:nvSpPr>
          <p:spPr>
            <a:xfrm>
              <a:off x="5872006" y="2214554"/>
              <a:ext cx="428628" cy="50006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US" altLang="ja-JP" sz="2400" dirty="0" smtClean="0">
                  <a:latin typeface="Consolas" pitchFamily="49" charset="0"/>
                </a:rPr>
                <a:t>-</a:t>
              </a:r>
              <a:endParaRPr kumimoji="1" lang="ja-JP" altLang="en-US" sz="2400" dirty="0">
                <a:latin typeface="Consolas" pitchFamily="49" charset="0"/>
              </a:endParaRPr>
            </a:p>
          </p:txBody>
        </p:sp>
        <p:sp>
          <p:nvSpPr>
            <p:cNvPr id="16" name="正方形/長方形 15"/>
            <p:cNvSpPr/>
            <p:nvPr/>
          </p:nvSpPr>
          <p:spPr>
            <a:xfrm>
              <a:off x="6372072" y="2214554"/>
              <a:ext cx="428628" cy="50006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US" altLang="ja-JP" sz="2400" dirty="0" err="1" smtClean="0">
                  <a:latin typeface="Consolas" pitchFamily="49" charset="0"/>
                </a:rPr>
                <a:t>3</a:t>
              </a:r>
              <a:endParaRPr kumimoji="1" lang="ja-JP" altLang="en-US" sz="2400" dirty="0">
                <a:latin typeface="Consolas" pitchFamily="49" charset="0"/>
              </a:endParaRPr>
            </a:p>
          </p:txBody>
        </p:sp>
      </p:grpSp>
      <p:sp>
        <p:nvSpPr>
          <p:cNvPr id="17" name="テキスト ボックス 16"/>
          <p:cNvSpPr txBox="1"/>
          <p:nvPr/>
        </p:nvSpPr>
        <p:spPr>
          <a:xfrm>
            <a:off x="385993" y="3000372"/>
            <a:ext cx="2042867" cy="1384995"/>
          </a:xfrm>
          <a:prstGeom prst="rect">
            <a:avLst/>
          </a:prstGeom>
          <a:noFill/>
        </p:spPr>
        <p:txBody>
          <a:bodyPr wrap="none" rtlCol="0">
            <a:spAutoFit/>
          </a:bodyPr>
          <a:lstStyle/>
          <a:p>
            <a:pPr marL="1588" lvl="1" indent="0">
              <a:buNone/>
            </a:pPr>
            <a:r>
              <a:rPr lang="en-US" altLang="ja-JP" sz="2800" dirty="0" smtClean="0"/>
              <a:t>…</a:t>
            </a:r>
            <a:endParaRPr lang="en-US" altLang="ja-JP" sz="2800" dirty="0" smtClean="0">
              <a:latin typeface="Consolas" pitchFamily="49" charset="0"/>
            </a:endParaRPr>
          </a:p>
          <a:p>
            <a:pPr marL="1588" lvl="1" indent="0">
              <a:buNone/>
            </a:pPr>
            <a:r>
              <a:rPr lang="en-US" altLang="ja-JP" sz="2800" dirty="0" smtClean="0"/>
              <a:t>(3) </a:t>
            </a:r>
            <a:r>
              <a:rPr lang="en-US" altLang="ja-JP" sz="2800" i="1" dirty="0" smtClean="0"/>
              <a:t>E</a:t>
            </a:r>
            <a:r>
              <a:rPr lang="ja-JP" altLang="en-US" sz="2800" dirty="0" smtClean="0"/>
              <a:t> → </a:t>
            </a:r>
            <a:r>
              <a:rPr lang="en-US" altLang="ja-JP" sz="2800" i="1" dirty="0" smtClean="0"/>
              <a:t>E</a:t>
            </a:r>
            <a:r>
              <a:rPr lang="en-US" altLang="ja-JP" sz="2800" dirty="0" smtClean="0"/>
              <a:t> </a:t>
            </a:r>
            <a:r>
              <a:rPr lang="en-US" altLang="ja-JP" sz="2800" dirty="0" smtClean="0">
                <a:latin typeface="Consolas" pitchFamily="49" charset="0"/>
              </a:rPr>
              <a:t>-</a:t>
            </a:r>
            <a:r>
              <a:rPr lang="en-US" altLang="ja-JP" sz="2800" dirty="0" smtClean="0"/>
              <a:t> </a:t>
            </a:r>
            <a:r>
              <a:rPr lang="en-US" altLang="ja-JP" sz="2800" i="1" dirty="0" smtClean="0"/>
              <a:t>E</a:t>
            </a:r>
          </a:p>
          <a:p>
            <a:pPr marL="1588" lvl="1" indent="0">
              <a:buNone/>
            </a:pPr>
            <a:r>
              <a:rPr lang="en-US" altLang="ja-JP" sz="2800" dirty="0" smtClean="0"/>
              <a:t>…</a:t>
            </a:r>
            <a:endParaRPr lang="en-US" altLang="ja-JP" sz="2800" i="1" dirty="0" smtClean="0"/>
          </a:p>
        </p:txBody>
      </p:sp>
      <p:sp>
        <p:nvSpPr>
          <p:cNvPr id="23" name="正方形/長方形 22"/>
          <p:cNvSpPr/>
          <p:nvPr/>
        </p:nvSpPr>
        <p:spPr>
          <a:xfrm>
            <a:off x="4386758" y="4643446"/>
            <a:ext cx="428628" cy="50006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US" altLang="ja-JP" sz="2400" dirty="0" smtClean="0">
                <a:latin typeface="Consolas" pitchFamily="49" charset="0"/>
              </a:rPr>
              <a:t>E</a:t>
            </a:r>
            <a:endParaRPr kumimoji="1" lang="ja-JP" altLang="en-US" sz="2400" dirty="0">
              <a:latin typeface="Consolas" pitchFamily="49" charset="0"/>
            </a:endParaRPr>
          </a:p>
        </p:txBody>
      </p:sp>
      <p:sp>
        <p:nvSpPr>
          <p:cNvPr id="24" name="正方形/長方形 23"/>
          <p:cNvSpPr/>
          <p:nvPr/>
        </p:nvSpPr>
        <p:spPr>
          <a:xfrm>
            <a:off x="3386626" y="4643446"/>
            <a:ext cx="428628" cy="50006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US" altLang="ja-JP" sz="2400" dirty="0" smtClean="0">
                <a:latin typeface="Consolas" pitchFamily="49" charset="0"/>
              </a:rPr>
              <a:t>E</a:t>
            </a:r>
            <a:endParaRPr kumimoji="1" lang="ja-JP" altLang="en-US" sz="2400" dirty="0">
              <a:latin typeface="Consolas" pitchFamily="49" charset="0"/>
            </a:endParaRPr>
          </a:p>
        </p:txBody>
      </p:sp>
      <p:sp>
        <p:nvSpPr>
          <p:cNvPr id="25" name="正方形/長方形 24"/>
          <p:cNvSpPr/>
          <p:nvPr/>
        </p:nvSpPr>
        <p:spPr>
          <a:xfrm>
            <a:off x="5401012" y="4643446"/>
            <a:ext cx="428628" cy="50006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US" altLang="ja-JP" sz="2400" dirty="0" smtClean="0">
                <a:latin typeface="Consolas" pitchFamily="49" charset="0"/>
              </a:rPr>
              <a:t>E</a:t>
            </a:r>
            <a:endParaRPr kumimoji="1" lang="ja-JP" altLang="en-US" sz="2400" dirty="0">
              <a:latin typeface="Consolas" pitchFamily="49" charset="0"/>
            </a:endParaRPr>
          </a:p>
        </p:txBody>
      </p:sp>
      <p:sp>
        <p:nvSpPr>
          <p:cNvPr id="28" name="正方形/長方形 27"/>
          <p:cNvSpPr/>
          <p:nvPr/>
        </p:nvSpPr>
        <p:spPr>
          <a:xfrm>
            <a:off x="3886692" y="3857628"/>
            <a:ext cx="428628" cy="50006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US" altLang="ja-JP" sz="2400" dirty="0" smtClean="0">
                <a:latin typeface="Consolas" pitchFamily="49" charset="0"/>
              </a:rPr>
              <a:t>E</a:t>
            </a:r>
            <a:endParaRPr kumimoji="1" lang="ja-JP" altLang="en-US" sz="2400" dirty="0">
              <a:latin typeface="Consolas" pitchFamily="49" charset="0"/>
            </a:endParaRPr>
          </a:p>
        </p:txBody>
      </p:sp>
      <p:sp>
        <p:nvSpPr>
          <p:cNvPr id="29" name="正方形/長方形 28"/>
          <p:cNvSpPr/>
          <p:nvPr/>
        </p:nvSpPr>
        <p:spPr>
          <a:xfrm>
            <a:off x="4386758" y="3000372"/>
            <a:ext cx="428628" cy="50006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US" altLang="ja-JP" sz="2400" dirty="0" smtClean="0">
                <a:latin typeface="Consolas" pitchFamily="49" charset="0"/>
              </a:rPr>
              <a:t>E</a:t>
            </a:r>
            <a:endParaRPr kumimoji="1" lang="ja-JP" altLang="en-US" sz="2400" dirty="0">
              <a:latin typeface="Consolas" pitchFamily="49" charset="0"/>
            </a:endParaRPr>
          </a:p>
        </p:txBody>
      </p:sp>
      <p:cxnSp>
        <p:nvCxnSpPr>
          <p:cNvPr id="47" name="直線コネクタ 46"/>
          <p:cNvCxnSpPr>
            <a:stCxn id="25" idx="2"/>
          </p:cNvCxnSpPr>
          <p:nvPr/>
        </p:nvCxnSpPr>
        <p:spPr>
          <a:xfrm rot="5400000">
            <a:off x="5472450" y="5286388"/>
            <a:ext cx="285752" cy="0"/>
          </a:xfrm>
          <a:prstGeom prst="line">
            <a:avLst/>
          </a:prstGeom>
        </p:spPr>
        <p:style>
          <a:lnRef idx="3">
            <a:schemeClr val="accent1"/>
          </a:lnRef>
          <a:fillRef idx="0">
            <a:schemeClr val="accent1"/>
          </a:fillRef>
          <a:effectRef idx="2">
            <a:schemeClr val="accent1"/>
          </a:effectRef>
          <a:fontRef idx="minor">
            <a:schemeClr val="tx1"/>
          </a:fontRef>
        </p:style>
      </p:cxnSp>
      <p:cxnSp>
        <p:nvCxnSpPr>
          <p:cNvPr id="50" name="直線コネクタ 49"/>
          <p:cNvCxnSpPr>
            <a:stCxn id="24" idx="2"/>
          </p:cNvCxnSpPr>
          <p:nvPr/>
        </p:nvCxnSpPr>
        <p:spPr>
          <a:xfrm rot="5400000">
            <a:off x="3458064" y="5286388"/>
            <a:ext cx="285752" cy="0"/>
          </a:xfrm>
          <a:prstGeom prst="line">
            <a:avLst/>
          </a:prstGeom>
        </p:spPr>
        <p:style>
          <a:lnRef idx="3">
            <a:schemeClr val="accent1"/>
          </a:lnRef>
          <a:fillRef idx="0">
            <a:schemeClr val="accent1"/>
          </a:fillRef>
          <a:effectRef idx="2">
            <a:schemeClr val="accent1"/>
          </a:effectRef>
          <a:fontRef idx="minor">
            <a:schemeClr val="tx1"/>
          </a:fontRef>
        </p:style>
      </p:cxnSp>
      <p:cxnSp>
        <p:nvCxnSpPr>
          <p:cNvPr id="53" name="直線コネクタ 52"/>
          <p:cNvCxnSpPr>
            <a:stCxn id="23" idx="2"/>
          </p:cNvCxnSpPr>
          <p:nvPr/>
        </p:nvCxnSpPr>
        <p:spPr>
          <a:xfrm rot="5400000">
            <a:off x="4458196" y="5286388"/>
            <a:ext cx="285752" cy="0"/>
          </a:xfrm>
          <a:prstGeom prst="line">
            <a:avLst/>
          </a:prstGeom>
        </p:spPr>
        <p:style>
          <a:lnRef idx="3">
            <a:schemeClr val="accent1"/>
          </a:lnRef>
          <a:fillRef idx="0">
            <a:schemeClr val="accent1"/>
          </a:fillRef>
          <a:effectRef idx="2">
            <a:schemeClr val="accent1"/>
          </a:effectRef>
          <a:fontRef idx="minor">
            <a:schemeClr val="tx1"/>
          </a:fontRef>
        </p:style>
      </p:cxnSp>
      <p:cxnSp>
        <p:nvCxnSpPr>
          <p:cNvPr id="56" name="直線コネクタ 55"/>
          <p:cNvCxnSpPr>
            <a:stCxn id="28" idx="2"/>
            <a:endCxn id="24" idx="0"/>
          </p:cNvCxnSpPr>
          <p:nvPr/>
        </p:nvCxnSpPr>
        <p:spPr>
          <a:xfrm rot="5400000">
            <a:off x="3708097" y="4250537"/>
            <a:ext cx="285752" cy="500066"/>
          </a:xfrm>
          <a:prstGeom prst="line">
            <a:avLst/>
          </a:prstGeom>
        </p:spPr>
        <p:style>
          <a:lnRef idx="3">
            <a:schemeClr val="accent1"/>
          </a:lnRef>
          <a:fillRef idx="0">
            <a:schemeClr val="accent1"/>
          </a:fillRef>
          <a:effectRef idx="2">
            <a:schemeClr val="accent1"/>
          </a:effectRef>
          <a:fontRef idx="minor">
            <a:schemeClr val="tx1"/>
          </a:fontRef>
        </p:style>
      </p:cxnSp>
      <p:cxnSp>
        <p:nvCxnSpPr>
          <p:cNvPr id="59" name="直線コネクタ 58"/>
          <p:cNvCxnSpPr>
            <a:stCxn id="28" idx="2"/>
            <a:endCxn id="23" idx="0"/>
          </p:cNvCxnSpPr>
          <p:nvPr/>
        </p:nvCxnSpPr>
        <p:spPr>
          <a:xfrm rot="16200000" flipH="1">
            <a:off x="4208163" y="4250537"/>
            <a:ext cx="285752" cy="500066"/>
          </a:xfrm>
          <a:prstGeom prst="line">
            <a:avLst/>
          </a:prstGeom>
        </p:spPr>
        <p:style>
          <a:lnRef idx="3">
            <a:schemeClr val="accent1"/>
          </a:lnRef>
          <a:fillRef idx="0">
            <a:schemeClr val="accent1"/>
          </a:fillRef>
          <a:effectRef idx="2">
            <a:schemeClr val="accent1"/>
          </a:effectRef>
          <a:fontRef idx="minor">
            <a:schemeClr val="tx1"/>
          </a:fontRef>
        </p:style>
      </p:cxnSp>
      <p:cxnSp>
        <p:nvCxnSpPr>
          <p:cNvPr id="71" name="直線コネクタ 70"/>
          <p:cNvCxnSpPr>
            <a:stCxn id="28" idx="2"/>
          </p:cNvCxnSpPr>
          <p:nvPr/>
        </p:nvCxnSpPr>
        <p:spPr>
          <a:xfrm rot="5400000">
            <a:off x="3565221" y="4893479"/>
            <a:ext cx="1071570" cy="0"/>
          </a:xfrm>
          <a:prstGeom prst="line">
            <a:avLst/>
          </a:prstGeom>
        </p:spPr>
        <p:style>
          <a:lnRef idx="3">
            <a:schemeClr val="accent1"/>
          </a:lnRef>
          <a:fillRef idx="0">
            <a:schemeClr val="accent1"/>
          </a:fillRef>
          <a:effectRef idx="2">
            <a:schemeClr val="accent1"/>
          </a:effectRef>
          <a:fontRef idx="minor">
            <a:schemeClr val="tx1"/>
          </a:fontRef>
        </p:style>
      </p:cxnSp>
      <p:cxnSp>
        <p:nvCxnSpPr>
          <p:cNvPr id="74" name="直線コネクタ 73"/>
          <p:cNvCxnSpPr>
            <a:stCxn id="29" idx="2"/>
            <a:endCxn id="28" idx="0"/>
          </p:cNvCxnSpPr>
          <p:nvPr/>
        </p:nvCxnSpPr>
        <p:spPr>
          <a:xfrm rot="5400000">
            <a:off x="4172444" y="3429000"/>
            <a:ext cx="357190" cy="500066"/>
          </a:xfrm>
          <a:prstGeom prst="line">
            <a:avLst/>
          </a:prstGeom>
        </p:spPr>
        <p:style>
          <a:lnRef idx="3">
            <a:schemeClr val="accent1"/>
          </a:lnRef>
          <a:fillRef idx="0">
            <a:schemeClr val="accent1"/>
          </a:fillRef>
          <a:effectRef idx="2">
            <a:schemeClr val="accent1"/>
          </a:effectRef>
          <a:fontRef idx="minor">
            <a:schemeClr val="tx1"/>
          </a:fontRef>
        </p:style>
      </p:cxnSp>
      <p:cxnSp>
        <p:nvCxnSpPr>
          <p:cNvPr id="77" name="直線コネクタ 76"/>
          <p:cNvCxnSpPr>
            <a:stCxn id="29" idx="2"/>
            <a:endCxn id="25" idx="0"/>
          </p:cNvCxnSpPr>
          <p:nvPr/>
        </p:nvCxnSpPr>
        <p:spPr>
          <a:xfrm rot="16200000" flipH="1">
            <a:off x="4536695" y="3564815"/>
            <a:ext cx="1143008" cy="1014254"/>
          </a:xfrm>
          <a:prstGeom prst="line">
            <a:avLst/>
          </a:prstGeom>
        </p:spPr>
        <p:style>
          <a:lnRef idx="3">
            <a:schemeClr val="accent1"/>
          </a:lnRef>
          <a:fillRef idx="0">
            <a:schemeClr val="accent1"/>
          </a:fillRef>
          <a:effectRef idx="2">
            <a:schemeClr val="accent1"/>
          </a:effectRef>
          <a:fontRef idx="minor">
            <a:schemeClr val="tx1"/>
          </a:fontRef>
        </p:style>
      </p:cxnSp>
      <p:cxnSp>
        <p:nvCxnSpPr>
          <p:cNvPr id="88" name="図形 87"/>
          <p:cNvCxnSpPr>
            <a:stCxn id="29" idx="2"/>
          </p:cNvCxnSpPr>
          <p:nvPr/>
        </p:nvCxnSpPr>
        <p:spPr>
          <a:xfrm rot="16200000" flipH="1">
            <a:off x="3922411" y="4179099"/>
            <a:ext cx="1928826" cy="571504"/>
          </a:xfrm>
          <a:prstGeom prst="bentConnector3">
            <a:avLst>
              <a:gd name="adj1" fmla="val 41640"/>
            </a:avLst>
          </a:prstGeom>
        </p:spPr>
        <p:style>
          <a:lnRef idx="3">
            <a:schemeClr val="accent1"/>
          </a:lnRef>
          <a:fillRef idx="0">
            <a:schemeClr val="accent1"/>
          </a:fillRef>
          <a:effectRef idx="2">
            <a:schemeClr val="accent1"/>
          </a:effectRef>
          <a:fontRef idx="minor">
            <a:schemeClr val="tx1"/>
          </a:fontRef>
        </p:style>
      </p:cxnSp>
      <p:sp>
        <p:nvSpPr>
          <p:cNvPr id="94" name="テキスト ボックス 93"/>
          <p:cNvSpPr txBox="1"/>
          <p:nvPr/>
        </p:nvSpPr>
        <p:spPr>
          <a:xfrm>
            <a:off x="4743948" y="2714620"/>
            <a:ext cx="442750" cy="369332"/>
          </a:xfrm>
          <a:prstGeom prst="rect">
            <a:avLst/>
          </a:prstGeom>
          <a:noFill/>
        </p:spPr>
        <p:txBody>
          <a:bodyPr wrap="none" rtlCol="0">
            <a:spAutoFit/>
          </a:bodyPr>
          <a:lstStyle/>
          <a:p>
            <a:r>
              <a:rPr lang="en-US" altLang="ja-JP" dirty="0" smtClean="0"/>
              <a:t>(3)</a:t>
            </a:r>
            <a:endParaRPr kumimoji="1" lang="ja-JP" altLang="en-US" dirty="0"/>
          </a:p>
        </p:txBody>
      </p:sp>
      <p:sp>
        <p:nvSpPr>
          <p:cNvPr id="96" name="テキスト ボックス 95"/>
          <p:cNvSpPr txBox="1"/>
          <p:nvPr/>
        </p:nvSpPr>
        <p:spPr>
          <a:xfrm>
            <a:off x="3729694" y="3500438"/>
            <a:ext cx="442750" cy="369332"/>
          </a:xfrm>
          <a:prstGeom prst="rect">
            <a:avLst/>
          </a:prstGeom>
          <a:noFill/>
        </p:spPr>
        <p:txBody>
          <a:bodyPr wrap="none" rtlCol="0">
            <a:spAutoFit/>
          </a:bodyPr>
          <a:lstStyle/>
          <a:p>
            <a:r>
              <a:rPr lang="en-US" altLang="ja-JP" dirty="0" smtClean="0"/>
              <a:t>(3)</a:t>
            </a:r>
            <a:endParaRPr kumimoji="1" lang="ja-JP" altLang="en-US" dirty="0"/>
          </a:p>
        </p:txBody>
      </p:sp>
      <p:sp>
        <p:nvSpPr>
          <p:cNvPr id="101" name="テキスト ボックス 100"/>
          <p:cNvSpPr txBox="1"/>
          <p:nvPr/>
        </p:nvSpPr>
        <p:spPr>
          <a:xfrm>
            <a:off x="3243750" y="4286256"/>
            <a:ext cx="442750" cy="369332"/>
          </a:xfrm>
          <a:prstGeom prst="rect">
            <a:avLst/>
          </a:prstGeom>
          <a:noFill/>
        </p:spPr>
        <p:txBody>
          <a:bodyPr wrap="none" rtlCol="0">
            <a:spAutoFit/>
          </a:bodyPr>
          <a:lstStyle/>
          <a:p>
            <a:r>
              <a:rPr lang="en-US" altLang="ja-JP" dirty="0" smtClean="0"/>
              <a:t>(1)</a:t>
            </a:r>
            <a:endParaRPr kumimoji="1" lang="ja-JP" altLang="en-US" dirty="0"/>
          </a:p>
        </p:txBody>
      </p:sp>
      <p:sp>
        <p:nvSpPr>
          <p:cNvPr id="102" name="テキスト ボックス 101"/>
          <p:cNvSpPr txBox="1"/>
          <p:nvPr/>
        </p:nvSpPr>
        <p:spPr>
          <a:xfrm>
            <a:off x="4529634" y="4286256"/>
            <a:ext cx="442750" cy="369332"/>
          </a:xfrm>
          <a:prstGeom prst="rect">
            <a:avLst/>
          </a:prstGeom>
          <a:noFill/>
        </p:spPr>
        <p:txBody>
          <a:bodyPr wrap="none" rtlCol="0">
            <a:spAutoFit/>
          </a:bodyPr>
          <a:lstStyle/>
          <a:p>
            <a:r>
              <a:rPr lang="en-US" altLang="ja-JP" dirty="0" smtClean="0"/>
              <a:t>(1)</a:t>
            </a:r>
            <a:endParaRPr kumimoji="1" lang="ja-JP" altLang="en-US" dirty="0"/>
          </a:p>
        </p:txBody>
      </p:sp>
      <p:sp>
        <p:nvSpPr>
          <p:cNvPr id="103" name="テキスト ボックス 102"/>
          <p:cNvSpPr txBox="1"/>
          <p:nvPr/>
        </p:nvSpPr>
        <p:spPr>
          <a:xfrm>
            <a:off x="5629448" y="4286256"/>
            <a:ext cx="442750" cy="369332"/>
          </a:xfrm>
          <a:prstGeom prst="rect">
            <a:avLst/>
          </a:prstGeom>
          <a:noFill/>
        </p:spPr>
        <p:txBody>
          <a:bodyPr wrap="none" rtlCol="0">
            <a:spAutoFit/>
          </a:bodyPr>
          <a:lstStyle/>
          <a:p>
            <a:r>
              <a:rPr lang="en-US" altLang="ja-JP" dirty="0" smtClean="0"/>
              <a:t>(1)</a:t>
            </a:r>
            <a:endParaRPr kumimoji="1" lang="ja-JP" altLang="en-US" dirty="0"/>
          </a:p>
        </p:txBody>
      </p:sp>
      <p:grpSp>
        <p:nvGrpSpPr>
          <p:cNvPr id="6" name="グループ化 5"/>
          <p:cNvGrpSpPr/>
          <p:nvPr/>
        </p:nvGrpSpPr>
        <p:grpSpPr>
          <a:xfrm>
            <a:off x="6458460" y="5429264"/>
            <a:ext cx="2443014" cy="500066"/>
            <a:chOff x="4357686" y="2214554"/>
            <a:chExt cx="2443014" cy="500066"/>
          </a:xfrm>
        </p:grpSpPr>
        <p:sp>
          <p:nvSpPr>
            <p:cNvPr id="57" name="正方形/長方形 56"/>
            <p:cNvSpPr/>
            <p:nvPr/>
          </p:nvSpPr>
          <p:spPr>
            <a:xfrm>
              <a:off x="4357686" y="2214554"/>
              <a:ext cx="428628" cy="50006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kumimoji="1" lang="en-US" altLang="ja-JP" sz="2400" dirty="0" smtClean="0">
                  <a:latin typeface="Consolas" pitchFamily="49" charset="0"/>
                </a:rPr>
                <a:t>1</a:t>
              </a:r>
              <a:endParaRPr kumimoji="1" lang="ja-JP" altLang="en-US" sz="2400" dirty="0">
                <a:latin typeface="Consolas" pitchFamily="49" charset="0"/>
              </a:endParaRPr>
            </a:p>
          </p:txBody>
        </p:sp>
        <p:sp>
          <p:nvSpPr>
            <p:cNvPr id="58" name="正方形/長方形 57"/>
            <p:cNvSpPr/>
            <p:nvPr/>
          </p:nvSpPr>
          <p:spPr>
            <a:xfrm>
              <a:off x="4857752" y="2214554"/>
              <a:ext cx="428628" cy="50006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US" altLang="ja-JP" sz="2400" dirty="0" smtClean="0">
                  <a:latin typeface="Consolas" pitchFamily="49" charset="0"/>
                </a:rPr>
                <a:t>-</a:t>
              </a:r>
              <a:endParaRPr kumimoji="1" lang="ja-JP" altLang="en-US" sz="2400" dirty="0">
                <a:latin typeface="Consolas" pitchFamily="49" charset="0"/>
              </a:endParaRPr>
            </a:p>
          </p:txBody>
        </p:sp>
        <p:sp>
          <p:nvSpPr>
            <p:cNvPr id="60" name="正方形/長方形 59"/>
            <p:cNvSpPr/>
            <p:nvPr/>
          </p:nvSpPr>
          <p:spPr>
            <a:xfrm>
              <a:off x="5357818" y="2214554"/>
              <a:ext cx="428628" cy="50006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kumimoji="1" lang="en-US" altLang="ja-JP" sz="2400" dirty="0" smtClean="0">
                  <a:latin typeface="Consolas" pitchFamily="49" charset="0"/>
                </a:rPr>
                <a:t>2</a:t>
              </a:r>
              <a:endParaRPr kumimoji="1" lang="ja-JP" altLang="en-US" sz="2400" dirty="0">
                <a:latin typeface="Consolas" pitchFamily="49" charset="0"/>
              </a:endParaRPr>
            </a:p>
          </p:txBody>
        </p:sp>
        <p:sp>
          <p:nvSpPr>
            <p:cNvPr id="61" name="正方形/長方形 60"/>
            <p:cNvSpPr/>
            <p:nvPr/>
          </p:nvSpPr>
          <p:spPr>
            <a:xfrm>
              <a:off x="5872006" y="2214554"/>
              <a:ext cx="428628" cy="50006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US" altLang="ja-JP" sz="2400" dirty="0" smtClean="0">
                  <a:latin typeface="Consolas" pitchFamily="49" charset="0"/>
                </a:rPr>
                <a:t>-</a:t>
              </a:r>
              <a:endParaRPr kumimoji="1" lang="ja-JP" altLang="en-US" sz="2400" dirty="0">
                <a:latin typeface="Consolas" pitchFamily="49" charset="0"/>
              </a:endParaRPr>
            </a:p>
          </p:txBody>
        </p:sp>
        <p:sp>
          <p:nvSpPr>
            <p:cNvPr id="63" name="正方形/長方形 62"/>
            <p:cNvSpPr/>
            <p:nvPr/>
          </p:nvSpPr>
          <p:spPr>
            <a:xfrm>
              <a:off x="6372072" y="2214554"/>
              <a:ext cx="428628" cy="50006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US" altLang="ja-JP" sz="2400" dirty="0" err="1" smtClean="0">
                  <a:latin typeface="Consolas" pitchFamily="49" charset="0"/>
                </a:rPr>
                <a:t>3</a:t>
              </a:r>
              <a:endParaRPr kumimoji="1" lang="ja-JP" altLang="en-US" sz="2400" dirty="0">
                <a:latin typeface="Consolas" pitchFamily="49" charset="0"/>
              </a:endParaRPr>
            </a:p>
          </p:txBody>
        </p:sp>
      </p:grpSp>
      <p:sp>
        <p:nvSpPr>
          <p:cNvPr id="64" name="正方形/長方形 63"/>
          <p:cNvSpPr/>
          <p:nvPr/>
        </p:nvSpPr>
        <p:spPr>
          <a:xfrm>
            <a:off x="7458592" y="4643446"/>
            <a:ext cx="428628" cy="50006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US" altLang="ja-JP" sz="2400" dirty="0" smtClean="0">
                <a:latin typeface="Consolas" pitchFamily="49" charset="0"/>
              </a:rPr>
              <a:t>E</a:t>
            </a:r>
            <a:endParaRPr kumimoji="1" lang="ja-JP" altLang="en-US" sz="2400" dirty="0">
              <a:latin typeface="Consolas" pitchFamily="49" charset="0"/>
            </a:endParaRPr>
          </a:p>
        </p:txBody>
      </p:sp>
      <p:sp>
        <p:nvSpPr>
          <p:cNvPr id="66" name="正方形/長方形 65"/>
          <p:cNvSpPr/>
          <p:nvPr/>
        </p:nvSpPr>
        <p:spPr>
          <a:xfrm>
            <a:off x="6458460" y="4643446"/>
            <a:ext cx="428628" cy="50006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US" altLang="ja-JP" sz="2400" dirty="0" smtClean="0">
                <a:latin typeface="Consolas" pitchFamily="49" charset="0"/>
              </a:rPr>
              <a:t>E</a:t>
            </a:r>
            <a:endParaRPr kumimoji="1" lang="ja-JP" altLang="en-US" sz="2400" dirty="0">
              <a:latin typeface="Consolas" pitchFamily="49" charset="0"/>
            </a:endParaRPr>
          </a:p>
        </p:txBody>
      </p:sp>
      <p:sp>
        <p:nvSpPr>
          <p:cNvPr id="67" name="正方形/長方形 66"/>
          <p:cNvSpPr/>
          <p:nvPr/>
        </p:nvSpPr>
        <p:spPr>
          <a:xfrm>
            <a:off x="8472846" y="4643446"/>
            <a:ext cx="428628" cy="50006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US" altLang="ja-JP" sz="2400" dirty="0" smtClean="0">
                <a:latin typeface="Consolas" pitchFamily="49" charset="0"/>
              </a:rPr>
              <a:t>E</a:t>
            </a:r>
            <a:endParaRPr kumimoji="1" lang="ja-JP" altLang="en-US" sz="2400" dirty="0">
              <a:latin typeface="Consolas" pitchFamily="49" charset="0"/>
            </a:endParaRPr>
          </a:p>
        </p:txBody>
      </p:sp>
      <p:sp>
        <p:nvSpPr>
          <p:cNvPr id="69" name="正方形/長方形 68"/>
          <p:cNvSpPr/>
          <p:nvPr/>
        </p:nvSpPr>
        <p:spPr>
          <a:xfrm>
            <a:off x="7986902" y="3857628"/>
            <a:ext cx="428628" cy="50006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US" altLang="ja-JP" sz="2400" dirty="0" smtClean="0">
                <a:latin typeface="Consolas" pitchFamily="49" charset="0"/>
              </a:rPr>
              <a:t>E</a:t>
            </a:r>
            <a:endParaRPr kumimoji="1" lang="ja-JP" altLang="en-US" sz="2400" dirty="0">
              <a:latin typeface="Consolas" pitchFamily="49" charset="0"/>
            </a:endParaRPr>
          </a:p>
        </p:txBody>
      </p:sp>
      <p:sp>
        <p:nvSpPr>
          <p:cNvPr id="70" name="正方形/長方形 69"/>
          <p:cNvSpPr/>
          <p:nvPr/>
        </p:nvSpPr>
        <p:spPr>
          <a:xfrm>
            <a:off x="7458592" y="3000372"/>
            <a:ext cx="428628" cy="50006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US" altLang="ja-JP" sz="2400" dirty="0" smtClean="0">
                <a:latin typeface="Consolas" pitchFamily="49" charset="0"/>
              </a:rPr>
              <a:t>E</a:t>
            </a:r>
            <a:endParaRPr kumimoji="1" lang="ja-JP" altLang="en-US" sz="2400" dirty="0">
              <a:latin typeface="Consolas" pitchFamily="49" charset="0"/>
            </a:endParaRPr>
          </a:p>
        </p:txBody>
      </p:sp>
      <p:cxnSp>
        <p:nvCxnSpPr>
          <p:cNvPr id="72" name="直線コネクタ 71"/>
          <p:cNvCxnSpPr>
            <a:stCxn id="67" idx="2"/>
          </p:cNvCxnSpPr>
          <p:nvPr/>
        </p:nvCxnSpPr>
        <p:spPr>
          <a:xfrm rot="5400000">
            <a:off x="8544284" y="5286388"/>
            <a:ext cx="285752" cy="0"/>
          </a:xfrm>
          <a:prstGeom prst="line">
            <a:avLst/>
          </a:prstGeom>
        </p:spPr>
        <p:style>
          <a:lnRef idx="3">
            <a:schemeClr val="accent1"/>
          </a:lnRef>
          <a:fillRef idx="0">
            <a:schemeClr val="accent1"/>
          </a:fillRef>
          <a:effectRef idx="2">
            <a:schemeClr val="accent1"/>
          </a:effectRef>
          <a:fontRef idx="minor">
            <a:schemeClr val="tx1"/>
          </a:fontRef>
        </p:style>
      </p:cxnSp>
      <p:cxnSp>
        <p:nvCxnSpPr>
          <p:cNvPr id="73" name="直線コネクタ 72"/>
          <p:cNvCxnSpPr>
            <a:stCxn id="66" idx="2"/>
          </p:cNvCxnSpPr>
          <p:nvPr/>
        </p:nvCxnSpPr>
        <p:spPr>
          <a:xfrm rot="5400000">
            <a:off x="6529898" y="5286388"/>
            <a:ext cx="285752" cy="0"/>
          </a:xfrm>
          <a:prstGeom prst="line">
            <a:avLst/>
          </a:prstGeom>
        </p:spPr>
        <p:style>
          <a:lnRef idx="3">
            <a:schemeClr val="accent1"/>
          </a:lnRef>
          <a:fillRef idx="0">
            <a:schemeClr val="accent1"/>
          </a:fillRef>
          <a:effectRef idx="2">
            <a:schemeClr val="accent1"/>
          </a:effectRef>
          <a:fontRef idx="minor">
            <a:schemeClr val="tx1"/>
          </a:fontRef>
        </p:style>
      </p:cxnSp>
      <p:cxnSp>
        <p:nvCxnSpPr>
          <p:cNvPr id="75" name="直線コネクタ 74"/>
          <p:cNvCxnSpPr>
            <a:stCxn id="64" idx="2"/>
          </p:cNvCxnSpPr>
          <p:nvPr/>
        </p:nvCxnSpPr>
        <p:spPr>
          <a:xfrm rot="5400000">
            <a:off x="7530030" y="5286388"/>
            <a:ext cx="285752" cy="0"/>
          </a:xfrm>
          <a:prstGeom prst="line">
            <a:avLst/>
          </a:prstGeom>
        </p:spPr>
        <p:style>
          <a:lnRef idx="3">
            <a:schemeClr val="accent1"/>
          </a:lnRef>
          <a:fillRef idx="0">
            <a:schemeClr val="accent1"/>
          </a:fillRef>
          <a:effectRef idx="2">
            <a:schemeClr val="accent1"/>
          </a:effectRef>
          <a:fontRef idx="minor">
            <a:schemeClr val="tx1"/>
          </a:fontRef>
        </p:style>
      </p:cxnSp>
      <p:cxnSp>
        <p:nvCxnSpPr>
          <p:cNvPr id="76" name="直線コネクタ 75"/>
          <p:cNvCxnSpPr>
            <a:stCxn id="69" idx="2"/>
            <a:endCxn id="64" idx="0"/>
          </p:cNvCxnSpPr>
          <p:nvPr/>
        </p:nvCxnSpPr>
        <p:spPr>
          <a:xfrm rot="5400000">
            <a:off x="7794185" y="4236415"/>
            <a:ext cx="285752" cy="528310"/>
          </a:xfrm>
          <a:prstGeom prst="line">
            <a:avLst/>
          </a:prstGeom>
        </p:spPr>
        <p:style>
          <a:lnRef idx="3">
            <a:schemeClr val="accent1"/>
          </a:lnRef>
          <a:fillRef idx="0">
            <a:schemeClr val="accent1"/>
          </a:fillRef>
          <a:effectRef idx="2">
            <a:schemeClr val="accent1"/>
          </a:effectRef>
          <a:fontRef idx="minor">
            <a:schemeClr val="tx1"/>
          </a:fontRef>
        </p:style>
      </p:cxnSp>
      <p:cxnSp>
        <p:nvCxnSpPr>
          <p:cNvPr id="78" name="直線コネクタ 77"/>
          <p:cNvCxnSpPr>
            <a:stCxn id="69" idx="2"/>
          </p:cNvCxnSpPr>
          <p:nvPr/>
        </p:nvCxnSpPr>
        <p:spPr>
          <a:xfrm rot="16200000" flipH="1">
            <a:off x="8308373" y="4250537"/>
            <a:ext cx="285752" cy="500066"/>
          </a:xfrm>
          <a:prstGeom prst="line">
            <a:avLst/>
          </a:prstGeom>
        </p:spPr>
        <p:style>
          <a:lnRef idx="3">
            <a:schemeClr val="accent1"/>
          </a:lnRef>
          <a:fillRef idx="0">
            <a:schemeClr val="accent1"/>
          </a:fillRef>
          <a:effectRef idx="2">
            <a:schemeClr val="accent1"/>
          </a:effectRef>
          <a:fontRef idx="minor">
            <a:schemeClr val="tx1"/>
          </a:fontRef>
        </p:style>
      </p:cxnSp>
      <p:cxnSp>
        <p:nvCxnSpPr>
          <p:cNvPr id="80" name="直線コネクタ 79"/>
          <p:cNvCxnSpPr>
            <a:stCxn id="70" idx="2"/>
            <a:endCxn id="69" idx="0"/>
          </p:cNvCxnSpPr>
          <p:nvPr/>
        </p:nvCxnSpPr>
        <p:spPr>
          <a:xfrm rot="16200000" flipH="1">
            <a:off x="7758466" y="3414878"/>
            <a:ext cx="357190" cy="528310"/>
          </a:xfrm>
          <a:prstGeom prst="line">
            <a:avLst/>
          </a:prstGeom>
        </p:spPr>
        <p:style>
          <a:lnRef idx="3">
            <a:schemeClr val="accent1"/>
          </a:lnRef>
          <a:fillRef idx="0">
            <a:schemeClr val="accent1"/>
          </a:fillRef>
          <a:effectRef idx="2">
            <a:schemeClr val="accent1"/>
          </a:effectRef>
          <a:fontRef idx="minor">
            <a:schemeClr val="tx1"/>
          </a:fontRef>
        </p:style>
      </p:cxnSp>
      <p:sp>
        <p:nvSpPr>
          <p:cNvPr id="83" name="テキスト ボックス 82"/>
          <p:cNvSpPr txBox="1"/>
          <p:nvPr/>
        </p:nvSpPr>
        <p:spPr>
          <a:xfrm>
            <a:off x="7815782" y="2714620"/>
            <a:ext cx="442750" cy="369332"/>
          </a:xfrm>
          <a:prstGeom prst="rect">
            <a:avLst/>
          </a:prstGeom>
          <a:noFill/>
        </p:spPr>
        <p:txBody>
          <a:bodyPr wrap="none" rtlCol="0">
            <a:spAutoFit/>
          </a:bodyPr>
          <a:lstStyle/>
          <a:p>
            <a:r>
              <a:rPr lang="en-US" altLang="ja-JP" dirty="0" smtClean="0"/>
              <a:t>(3)</a:t>
            </a:r>
            <a:endParaRPr kumimoji="1" lang="ja-JP" altLang="en-US" dirty="0"/>
          </a:p>
        </p:txBody>
      </p:sp>
      <p:sp>
        <p:nvSpPr>
          <p:cNvPr id="86" name="テキスト ボックス 85"/>
          <p:cNvSpPr txBox="1"/>
          <p:nvPr/>
        </p:nvSpPr>
        <p:spPr>
          <a:xfrm>
            <a:off x="8258532" y="3500438"/>
            <a:ext cx="442750" cy="369332"/>
          </a:xfrm>
          <a:prstGeom prst="rect">
            <a:avLst/>
          </a:prstGeom>
          <a:noFill/>
        </p:spPr>
        <p:txBody>
          <a:bodyPr wrap="none" rtlCol="0">
            <a:spAutoFit/>
          </a:bodyPr>
          <a:lstStyle/>
          <a:p>
            <a:r>
              <a:rPr lang="en-US" altLang="ja-JP" dirty="0" smtClean="0"/>
              <a:t>(3)</a:t>
            </a:r>
            <a:endParaRPr kumimoji="1" lang="ja-JP" altLang="en-US" dirty="0"/>
          </a:p>
        </p:txBody>
      </p:sp>
      <p:sp>
        <p:nvSpPr>
          <p:cNvPr id="87" name="テキスト ボックス 86"/>
          <p:cNvSpPr txBox="1"/>
          <p:nvPr/>
        </p:nvSpPr>
        <p:spPr>
          <a:xfrm>
            <a:off x="6315584" y="4286256"/>
            <a:ext cx="442750" cy="369332"/>
          </a:xfrm>
          <a:prstGeom prst="rect">
            <a:avLst/>
          </a:prstGeom>
          <a:noFill/>
        </p:spPr>
        <p:txBody>
          <a:bodyPr wrap="none" rtlCol="0">
            <a:spAutoFit/>
          </a:bodyPr>
          <a:lstStyle/>
          <a:p>
            <a:r>
              <a:rPr lang="en-US" altLang="ja-JP" dirty="0" smtClean="0"/>
              <a:t>(1)</a:t>
            </a:r>
            <a:endParaRPr kumimoji="1" lang="ja-JP" altLang="en-US" dirty="0"/>
          </a:p>
        </p:txBody>
      </p:sp>
      <p:sp>
        <p:nvSpPr>
          <p:cNvPr id="89" name="テキスト ボックス 88"/>
          <p:cNvSpPr txBox="1"/>
          <p:nvPr/>
        </p:nvSpPr>
        <p:spPr>
          <a:xfrm>
            <a:off x="7343960" y="4286256"/>
            <a:ext cx="442750" cy="369332"/>
          </a:xfrm>
          <a:prstGeom prst="rect">
            <a:avLst/>
          </a:prstGeom>
          <a:noFill/>
        </p:spPr>
        <p:txBody>
          <a:bodyPr wrap="none" rtlCol="0">
            <a:spAutoFit/>
          </a:bodyPr>
          <a:lstStyle/>
          <a:p>
            <a:r>
              <a:rPr lang="en-US" altLang="ja-JP" dirty="0" smtClean="0"/>
              <a:t>(1)</a:t>
            </a:r>
            <a:endParaRPr kumimoji="1" lang="ja-JP" altLang="en-US" dirty="0"/>
          </a:p>
        </p:txBody>
      </p:sp>
      <p:sp>
        <p:nvSpPr>
          <p:cNvPr id="90" name="テキスト ボックス 89"/>
          <p:cNvSpPr txBox="1"/>
          <p:nvPr/>
        </p:nvSpPr>
        <p:spPr>
          <a:xfrm>
            <a:off x="8701282" y="4286256"/>
            <a:ext cx="442750" cy="369332"/>
          </a:xfrm>
          <a:prstGeom prst="rect">
            <a:avLst/>
          </a:prstGeom>
          <a:noFill/>
        </p:spPr>
        <p:txBody>
          <a:bodyPr wrap="none" rtlCol="0">
            <a:spAutoFit/>
          </a:bodyPr>
          <a:lstStyle/>
          <a:p>
            <a:r>
              <a:rPr lang="en-US" altLang="ja-JP" dirty="0" smtClean="0"/>
              <a:t>(1)</a:t>
            </a:r>
            <a:endParaRPr kumimoji="1" lang="ja-JP" altLang="en-US" dirty="0"/>
          </a:p>
        </p:txBody>
      </p:sp>
      <p:cxnSp>
        <p:nvCxnSpPr>
          <p:cNvPr id="105" name="直線コネクタ 104"/>
          <p:cNvCxnSpPr>
            <a:stCxn id="69" idx="2"/>
          </p:cNvCxnSpPr>
          <p:nvPr/>
        </p:nvCxnSpPr>
        <p:spPr>
          <a:xfrm rot="5400000">
            <a:off x="7658370" y="4886418"/>
            <a:ext cx="1071570" cy="14122"/>
          </a:xfrm>
          <a:prstGeom prst="line">
            <a:avLst/>
          </a:prstGeom>
        </p:spPr>
        <p:style>
          <a:lnRef idx="3">
            <a:schemeClr val="accent1"/>
          </a:lnRef>
          <a:fillRef idx="0">
            <a:schemeClr val="accent1"/>
          </a:fillRef>
          <a:effectRef idx="2">
            <a:schemeClr val="accent1"/>
          </a:effectRef>
          <a:fontRef idx="minor">
            <a:schemeClr val="tx1"/>
          </a:fontRef>
        </p:style>
      </p:cxnSp>
      <p:cxnSp>
        <p:nvCxnSpPr>
          <p:cNvPr id="108" name="図形 87"/>
          <p:cNvCxnSpPr>
            <a:stCxn id="70" idx="2"/>
          </p:cNvCxnSpPr>
          <p:nvPr/>
        </p:nvCxnSpPr>
        <p:spPr>
          <a:xfrm rot="5400000">
            <a:off x="6458460" y="4214818"/>
            <a:ext cx="1928826" cy="500066"/>
          </a:xfrm>
          <a:prstGeom prst="bentConnector3">
            <a:avLst>
              <a:gd name="adj1" fmla="val 40608"/>
            </a:avLst>
          </a:prstGeom>
        </p:spPr>
        <p:style>
          <a:lnRef idx="3">
            <a:schemeClr val="accent1"/>
          </a:lnRef>
          <a:fillRef idx="0">
            <a:schemeClr val="accent1"/>
          </a:fillRef>
          <a:effectRef idx="2">
            <a:schemeClr val="accent1"/>
          </a:effectRef>
          <a:fontRef idx="minor">
            <a:schemeClr val="tx1"/>
          </a:fontRef>
        </p:style>
      </p:cxnSp>
      <p:cxnSp>
        <p:nvCxnSpPr>
          <p:cNvPr id="112" name="直線コネクタ 111"/>
          <p:cNvCxnSpPr>
            <a:stCxn id="70" idx="2"/>
            <a:endCxn id="66" idx="0"/>
          </p:cNvCxnSpPr>
          <p:nvPr/>
        </p:nvCxnSpPr>
        <p:spPr>
          <a:xfrm rot="5400000">
            <a:off x="6601336" y="3571876"/>
            <a:ext cx="1143008" cy="1000132"/>
          </a:xfrm>
          <a:prstGeom prst="line">
            <a:avLst/>
          </a:prstGeom>
        </p:spPr>
        <p:style>
          <a:lnRef idx="3">
            <a:schemeClr val="accent1"/>
          </a:lnRef>
          <a:fillRef idx="0">
            <a:schemeClr val="accent1"/>
          </a:fillRef>
          <a:effectRef idx="2">
            <a:schemeClr val="accent1"/>
          </a:effectRef>
          <a:fontRef idx="minor">
            <a:schemeClr val="tx1"/>
          </a:fontRef>
        </p:style>
      </p:cxnSp>
      <p:sp>
        <p:nvSpPr>
          <p:cNvPr id="62" name="乗算記号 61"/>
          <p:cNvSpPr/>
          <p:nvPr/>
        </p:nvSpPr>
        <p:spPr>
          <a:xfrm>
            <a:off x="5940152" y="1916832"/>
            <a:ext cx="3744416" cy="5184576"/>
          </a:xfrm>
          <a:prstGeom prst="mathMultiply">
            <a:avLst>
              <a:gd name="adj1" fmla="val 8675"/>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kumimoji="1" lang="ja-JP" altLang="en-US"/>
          </a:p>
        </p:txBody>
      </p:sp>
      <p:sp>
        <p:nvSpPr>
          <p:cNvPr id="65" name="角丸四角形吹き出し 64"/>
          <p:cNvSpPr/>
          <p:nvPr/>
        </p:nvSpPr>
        <p:spPr>
          <a:xfrm>
            <a:off x="179512" y="4797152"/>
            <a:ext cx="2952328" cy="1071570"/>
          </a:xfrm>
          <a:prstGeom prst="wedgeRoundRectCallout">
            <a:avLst>
              <a:gd name="adj1" fmla="val -9637"/>
              <a:gd name="adj2" fmla="val -128831"/>
              <a:gd name="adj3" fmla="val 16667"/>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kumimoji="1" lang="en-US" altLang="ja-JP" sz="2400" dirty="0" smtClean="0"/>
              <a:t>'-' </a:t>
            </a:r>
            <a:r>
              <a:rPr lang="ja-JP" altLang="en-US" sz="2400" dirty="0" smtClean="0"/>
              <a:t>を</a:t>
            </a:r>
            <a:r>
              <a:rPr kumimoji="1" lang="ja-JP" altLang="en-US" sz="2400" dirty="0" smtClean="0"/>
              <a:t>左結合と</a:t>
            </a:r>
            <a:endParaRPr lang="en-US" altLang="ja-JP" sz="2400" dirty="0" smtClean="0"/>
          </a:p>
          <a:p>
            <a:pPr algn="ctr"/>
            <a:r>
              <a:rPr lang="ja-JP" altLang="en-US" sz="2400" dirty="0" smtClean="0"/>
              <a:t>指定すればよい</a:t>
            </a:r>
            <a:endParaRPr kumimoji="1" lang="ja-JP" altLang="en-US" sz="2400" dirty="0"/>
          </a:p>
        </p:txBody>
      </p:sp>
      <p:sp>
        <p:nvSpPr>
          <p:cNvPr id="4" name="角丸四角形吹き出し 3"/>
          <p:cNvSpPr/>
          <p:nvPr/>
        </p:nvSpPr>
        <p:spPr>
          <a:xfrm>
            <a:off x="2915816" y="6165304"/>
            <a:ext cx="1512168" cy="504056"/>
          </a:xfrm>
          <a:prstGeom prst="wedgeRoundRectCallout">
            <a:avLst>
              <a:gd name="adj1" fmla="val 28157"/>
              <a:gd name="adj2" fmla="val -112455"/>
              <a:gd name="adj3" fmla="val 16667"/>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kumimoji="1" lang="ja-JP" altLang="en-US" dirty="0" smtClean="0"/>
              <a:t>左結合は</a:t>
            </a:r>
            <a:endParaRPr kumimoji="1" lang="en-US" altLang="ja-JP" dirty="0" smtClean="0"/>
          </a:p>
          <a:p>
            <a:pPr algn="ctr"/>
            <a:r>
              <a:rPr kumimoji="1" lang="ja-JP" altLang="en-US" dirty="0" smtClean="0"/>
              <a:t>こちらを優先</a:t>
            </a:r>
            <a:endParaRPr kumimoji="1" lang="ja-JP" altLang="en-US" dirty="0"/>
          </a:p>
        </p:txBody>
      </p:sp>
      <p:sp>
        <p:nvSpPr>
          <p:cNvPr id="68" name="角丸四角形吹き出し 67"/>
          <p:cNvSpPr/>
          <p:nvPr/>
        </p:nvSpPr>
        <p:spPr>
          <a:xfrm>
            <a:off x="4716016" y="6165304"/>
            <a:ext cx="1512168" cy="504056"/>
          </a:xfrm>
          <a:prstGeom prst="wedgeRoundRectCallout">
            <a:avLst>
              <a:gd name="adj1" fmla="val -29387"/>
              <a:gd name="adj2" fmla="val -117121"/>
              <a:gd name="adj3" fmla="val 16667"/>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kumimoji="1" lang="ja-JP" altLang="en-US" dirty="0" smtClean="0"/>
              <a:t>右結合は</a:t>
            </a:r>
            <a:endParaRPr kumimoji="1" lang="en-US" altLang="ja-JP" dirty="0" smtClean="0"/>
          </a:p>
          <a:p>
            <a:pPr algn="ctr"/>
            <a:r>
              <a:rPr kumimoji="1" lang="ja-JP" altLang="en-US" dirty="0" smtClean="0"/>
              <a:t>こちらを優先</a:t>
            </a:r>
            <a:endParaRPr kumimoji="1" lang="ja-JP" altLang="en-US" dirty="0"/>
          </a:p>
        </p:txBody>
      </p:sp>
      <p:sp>
        <p:nvSpPr>
          <p:cNvPr id="7" name="テキスト ボックス 6"/>
          <p:cNvSpPr txBox="1"/>
          <p:nvPr/>
        </p:nvSpPr>
        <p:spPr>
          <a:xfrm>
            <a:off x="1043608" y="6093296"/>
            <a:ext cx="1859103" cy="646331"/>
          </a:xfrm>
          <a:prstGeom prst="rect">
            <a:avLst/>
          </a:prstGeom>
          <a:noFill/>
        </p:spPr>
        <p:txBody>
          <a:bodyPr wrap="none" rtlCol="0">
            <a:spAutoFit/>
          </a:bodyPr>
          <a:lstStyle/>
          <a:p>
            <a:r>
              <a:rPr kumimoji="1" lang="ja-JP" altLang="en-US" dirty="0" smtClean="0"/>
              <a:t>無結合は</a:t>
            </a:r>
            <a:endParaRPr kumimoji="1" lang="en-US" altLang="ja-JP" dirty="0" smtClean="0"/>
          </a:p>
          <a:p>
            <a:r>
              <a:rPr kumimoji="1" lang="ja-JP" altLang="en-US" dirty="0" smtClean="0"/>
              <a:t>構文エラーとする</a:t>
            </a:r>
            <a:endParaRPr kumimoji="1" lang="ja-JP" altLang="en-US" dirty="0"/>
          </a:p>
        </p:txBody>
      </p:sp>
    </p:spTree>
    <p:extLst>
      <p:ext uri="{BB962C8B-B14F-4D97-AF65-F5344CB8AC3E}">
        <p14:creationId xmlns:p14="http://schemas.microsoft.com/office/powerpoint/2010/main" val="3068285120"/>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err="1" smtClean="0"/>
              <a:t>Ocamlyacc</a:t>
            </a:r>
            <a:r>
              <a:rPr lang="en-US" altLang="ja-JP" dirty="0" smtClean="0"/>
              <a:t> </a:t>
            </a:r>
            <a:r>
              <a:rPr lang="ja-JP" altLang="en-US" dirty="0" smtClean="0"/>
              <a:t>を用いた構文解析</a:t>
            </a:r>
            <a:endParaRPr kumimoji="1" lang="ja-JP" altLang="en-US" dirty="0"/>
          </a:p>
        </p:txBody>
      </p:sp>
      <p:sp>
        <p:nvSpPr>
          <p:cNvPr id="3" name="テキスト プレースホルダ 2"/>
          <p:cNvSpPr>
            <a:spLocks noGrp="1"/>
          </p:cNvSpPr>
          <p:nvPr>
            <p:ph type="body" idx="1"/>
          </p:nvPr>
        </p:nvSpPr>
        <p:spPr/>
        <p:txBody>
          <a:bodyPr/>
          <a:lstStyle/>
          <a:p>
            <a:r>
              <a:rPr kumimoji="1" lang="en-US" altLang="ja-JP" dirty="0" smtClean="0"/>
              <a:t>Parsing with “</a:t>
            </a:r>
            <a:r>
              <a:rPr kumimoji="1" lang="en-US" altLang="ja-JP" dirty="0" err="1" smtClean="0"/>
              <a:t>ocamlyacc</a:t>
            </a:r>
            <a:r>
              <a:rPr kumimoji="1" lang="en-US" altLang="ja-JP" dirty="0" smtClean="0"/>
              <a:t>”</a:t>
            </a:r>
            <a:endParaRPr kumimoji="1" lang="ja-JP" altLang="en-US" dirty="0"/>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r>
              <a:rPr kumimoji="1" lang="en-US" altLang="ja-JP" dirty="0" err="1" smtClean="0"/>
              <a:t>ocamlyacc</a:t>
            </a:r>
            <a:r>
              <a:rPr kumimoji="1" lang="en-US" altLang="ja-JP" dirty="0" smtClean="0"/>
              <a:t> </a:t>
            </a:r>
            <a:r>
              <a:rPr kumimoji="1" lang="ja-JP" altLang="en-US" dirty="0" smtClean="0"/>
              <a:t>とは</a:t>
            </a:r>
            <a:r>
              <a:rPr kumimoji="1" lang="en-US" altLang="ja-JP" dirty="0" smtClean="0"/>
              <a:t>?</a:t>
            </a:r>
            <a:endParaRPr kumimoji="1" lang="ja-JP" altLang="en-US" dirty="0"/>
          </a:p>
        </p:txBody>
      </p:sp>
      <p:sp>
        <p:nvSpPr>
          <p:cNvPr id="6" name="コンテンツ プレースホルダ 5"/>
          <p:cNvSpPr>
            <a:spLocks noGrp="1"/>
          </p:cNvSpPr>
          <p:nvPr>
            <p:ph idx="1"/>
          </p:nvPr>
        </p:nvSpPr>
        <p:spPr/>
        <p:txBody>
          <a:bodyPr/>
          <a:lstStyle/>
          <a:p>
            <a:r>
              <a:rPr kumimoji="1" lang="en-US" altLang="ja-JP" dirty="0" smtClean="0"/>
              <a:t>OCaml</a:t>
            </a:r>
            <a:r>
              <a:rPr kumimoji="1" lang="ja-JP" altLang="en-US" dirty="0" smtClean="0"/>
              <a:t> 用の構文解析器生成ツール </a:t>
            </a:r>
            <a:r>
              <a:rPr kumimoji="1" lang="en-US" altLang="ja-JP" dirty="0" smtClean="0"/>
              <a:t>(LALR(1))</a:t>
            </a:r>
          </a:p>
          <a:p>
            <a:pPr lvl="1"/>
            <a:r>
              <a:rPr lang="ja-JP" altLang="en-US" dirty="0" smtClean="0"/>
              <a:t>入力</a:t>
            </a:r>
            <a:r>
              <a:rPr lang="en-US" altLang="ja-JP" dirty="0" smtClean="0"/>
              <a:t>:</a:t>
            </a:r>
            <a:r>
              <a:rPr lang="ja-JP" altLang="en-US" dirty="0" smtClean="0"/>
              <a:t> 構文定義ファイル </a:t>
            </a:r>
            <a:r>
              <a:rPr lang="en-US" altLang="ja-JP" dirty="0" smtClean="0"/>
              <a:t>(.</a:t>
            </a:r>
            <a:r>
              <a:rPr lang="en-US" altLang="ja-JP" dirty="0" err="1" smtClean="0"/>
              <a:t>mly</a:t>
            </a:r>
            <a:r>
              <a:rPr lang="en-US" altLang="ja-JP" dirty="0" smtClean="0"/>
              <a:t>)</a:t>
            </a:r>
          </a:p>
          <a:p>
            <a:pPr lvl="1"/>
            <a:r>
              <a:rPr kumimoji="1" lang="ja-JP" altLang="en-US" dirty="0" smtClean="0"/>
              <a:t>出力</a:t>
            </a:r>
            <a:r>
              <a:rPr kumimoji="1" lang="en-US" altLang="ja-JP" dirty="0" smtClean="0"/>
              <a:t>:</a:t>
            </a:r>
            <a:r>
              <a:rPr kumimoji="1" lang="ja-JP" altLang="en-US" dirty="0" smtClean="0"/>
              <a:t> 構文解析器モジュール </a:t>
            </a:r>
            <a:r>
              <a:rPr kumimoji="1" lang="en-US" altLang="ja-JP" dirty="0" smtClean="0"/>
              <a:t>(.</a:t>
            </a:r>
            <a:r>
              <a:rPr kumimoji="1" lang="en-US" altLang="ja-JP" dirty="0" err="1" smtClean="0"/>
              <a:t>mli</a:t>
            </a:r>
            <a:r>
              <a:rPr kumimoji="1" lang="en-US" altLang="ja-JP" dirty="0" smtClean="0"/>
              <a:t>, .ml)</a:t>
            </a:r>
          </a:p>
          <a:p>
            <a:r>
              <a:rPr lang="ja-JP" altLang="en-US" dirty="0" smtClean="0"/>
              <a:t>出力される構文解析器は</a:t>
            </a:r>
            <a:endParaRPr lang="en-US" altLang="ja-JP" dirty="0" smtClean="0"/>
          </a:p>
          <a:p>
            <a:pPr lvl="1"/>
            <a:r>
              <a:rPr kumimoji="1" lang="ja-JP" altLang="en-US" dirty="0" smtClean="0"/>
              <a:t>トークン列を受け取って</a:t>
            </a:r>
            <a:endParaRPr kumimoji="1" lang="en-US" altLang="ja-JP" dirty="0" smtClean="0"/>
          </a:p>
          <a:p>
            <a:pPr lvl="1"/>
            <a:r>
              <a:rPr lang="ja-JP" altLang="en-US" dirty="0" smtClean="0"/>
              <a:t>抽象構文</a:t>
            </a:r>
            <a:r>
              <a:rPr lang="ja-JP" altLang="en-US" dirty="0"/>
              <a:t>木を</a:t>
            </a:r>
            <a:r>
              <a:rPr lang="ja-JP" altLang="en-US" dirty="0" smtClean="0"/>
              <a:t>返す</a:t>
            </a:r>
            <a:endParaRPr lang="en-US" altLang="ja-JP" dirty="0" smtClean="0"/>
          </a:p>
          <a:p>
            <a:pPr lvl="2"/>
            <a:r>
              <a:rPr kumimoji="1" lang="ja-JP" altLang="en-US" dirty="0"/>
              <a:t>構文</a:t>
            </a:r>
            <a:r>
              <a:rPr kumimoji="1" lang="ja-JP" altLang="en-US" dirty="0" smtClean="0"/>
              <a:t>定義ファイルの書き方によっては</a:t>
            </a:r>
            <a:r>
              <a:rPr kumimoji="1" lang="en-US" altLang="ja-JP" dirty="0" smtClean="0"/>
              <a:t/>
            </a:r>
            <a:br>
              <a:rPr kumimoji="1" lang="en-US" altLang="ja-JP" dirty="0" smtClean="0"/>
            </a:br>
            <a:r>
              <a:rPr kumimoji="1" lang="ja-JP" altLang="en-US" dirty="0" smtClean="0"/>
              <a:t>構文木以外のものを返すこともできる</a:t>
            </a:r>
            <a:endParaRPr kumimoji="1" lang="ja-JP" altLang="en-US" dirty="0"/>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dirty="0" smtClean="0"/>
              <a:t>構文定義ファイルの構造</a:t>
            </a:r>
            <a:endParaRPr kumimoji="1" lang="ja-JP" altLang="en-US" dirty="0"/>
          </a:p>
        </p:txBody>
      </p:sp>
      <p:sp>
        <p:nvSpPr>
          <p:cNvPr id="3" name="コンテンツ プレースホルダ 2"/>
          <p:cNvSpPr>
            <a:spLocks noGrp="1"/>
          </p:cNvSpPr>
          <p:nvPr>
            <p:ph sz="half" idx="1"/>
          </p:nvPr>
        </p:nvSpPr>
        <p:spPr/>
        <p:txBody>
          <a:bodyPr>
            <a:normAutofit/>
          </a:bodyPr>
          <a:lstStyle/>
          <a:p>
            <a:pPr indent="0">
              <a:buNone/>
            </a:pPr>
            <a:r>
              <a:rPr kumimoji="1" lang="en-US" altLang="ja-JP" sz="2400" b="1" dirty="0" smtClean="0">
                <a:solidFill>
                  <a:srgbClr val="FF0000"/>
                </a:solidFill>
                <a:latin typeface="Consolas" pitchFamily="49" charset="0"/>
              </a:rPr>
              <a:t>%{</a:t>
            </a:r>
          </a:p>
          <a:p>
            <a:pPr indent="0">
              <a:buNone/>
            </a:pPr>
            <a:r>
              <a:rPr lang="ja-JP" altLang="en-US" sz="2400" dirty="0" smtClean="0">
                <a:latin typeface="Consolas" pitchFamily="49" charset="0"/>
              </a:rPr>
              <a:t>ヘッダー</a:t>
            </a:r>
            <a:endParaRPr lang="en-US" altLang="ja-JP" sz="2400" dirty="0" smtClean="0">
              <a:latin typeface="Consolas" pitchFamily="49" charset="0"/>
            </a:endParaRPr>
          </a:p>
          <a:p>
            <a:pPr indent="0">
              <a:buNone/>
            </a:pPr>
            <a:r>
              <a:rPr kumimoji="1" lang="en-US" altLang="ja-JP" sz="2400" b="1" dirty="0" smtClean="0">
                <a:solidFill>
                  <a:srgbClr val="FF0000"/>
                </a:solidFill>
                <a:latin typeface="Consolas" pitchFamily="49" charset="0"/>
              </a:rPr>
              <a:t>%}</a:t>
            </a:r>
          </a:p>
          <a:p>
            <a:pPr indent="0">
              <a:buNone/>
            </a:pPr>
            <a:r>
              <a:rPr lang="ja-JP" altLang="en-US" sz="2400" dirty="0" smtClean="0">
                <a:latin typeface="Consolas" pitchFamily="49" charset="0"/>
              </a:rPr>
              <a:t>トークンや演算子の定義</a:t>
            </a:r>
            <a:endParaRPr lang="en-US" altLang="ja-JP" sz="2400" dirty="0" smtClean="0">
              <a:latin typeface="Consolas" pitchFamily="49" charset="0"/>
            </a:endParaRPr>
          </a:p>
          <a:p>
            <a:pPr indent="0">
              <a:buNone/>
            </a:pPr>
            <a:r>
              <a:rPr kumimoji="1" lang="en-US" altLang="ja-JP" sz="2400" b="1" dirty="0" smtClean="0">
                <a:solidFill>
                  <a:srgbClr val="FF0000"/>
                </a:solidFill>
                <a:latin typeface="Consolas" pitchFamily="49" charset="0"/>
              </a:rPr>
              <a:t>%%</a:t>
            </a:r>
          </a:p>
          <a:p>
            <a:pPr indent="0">
              <a:buNone/>
            </a:pPr>
            <a:r>
              <a:rPr lang="ja-JP" altLang="en-US" sz="2400" dirty="0" smtClean="0">
                <a:latin typeface="Consolas" pitchFamily="49" charset="0"/>
              </a:rPr>
              <a:t>構文定義</a:t>
            </a:r>
            <a:endParaRPr lang="en-US" altLang="ja-JP" sz="2400" dirty="0" smtClean="0">
              <a:latin typeface="Consolas" pitchFamily="49" charset="0"/>
            </a:endParaRPr>
          </a:p>
          <a:p>
            <a:pPr indent="0">
              <a:buNone/>
            </a:pPr>
            <a:r>
              <a:rPr kumimoji="1" lang="en-US" altLang="ja-JP" sz="2400" b="1" dirty="0" smtClean="0">
                <a:solidFill>
                  <a:srgbClr val="FF0000"/>
                </a:solidFill>
                <a:latin typeface="Consolas" pitchFamily="49" charset="0"/>
              </a:rPr>
              <a:t>%%</a:t>
            </a:r>
          </a:p>
          <a:p>
            <a:pPr indent="0">
              <a:buNone/>
            </a:pPr>
            <a:r>
              <a:rPr lang="ja-JP" altLang="en-US" sz="2400" dirty="0" smtClean="0">
                <a:latin typeface="Consolas" pitchFamily="49" charset="0"/>
              </a:rPr>
              <a:t>トレーラー</a:t>
            </a:r>
            <a:endParaRPr kumimoji="1" lang="ja-JP" altLang="en-US" sz="2400" dirty="0">
              <a:latin typeface="Consolas" pitchFamily="49" charset="0"/>
            </a:endParaRPr>
          </a:p>
        </p:txBody>
      </p:sp>
      <p:sp>
        <p:nvSpPr>
          <p:cNvPr id="5" name="コンテンツ プレースホルダ 4"/>
          <p:cNvSpPr>
            <a:spLocks noGrp="1"/>
          </p:cNvSpPr>
          <p:nvPr>
            <p:ph sz="half" idx="2"/>
          </p:nvPr>
        </p:nvSpPr>
        <p:spPr>
          <a:xfrm>
            <a:off x="4648200" y="1600200"/>
            <a:ext cx="4495800" cy="4525963"/>
          </a:xfrm>
        </p:spPr>
        <p:txBody>
          <a:bodyPr>
            <a:normAutofit/>
          </a:bodyPr>
          <a:lstStyle/>
          <a:p>
            <a:r>
              <a:rPr kumimoji="1" lang="ja-JP" altLang="en-US" sz="2400" dirty="0" smtClean="0"/>
              <a:t>構文は文脈自由文法 </a:t>
            </a:r>
            <a:r>
              <a:rPr kumimoji="1" lang="en-US" altLang="ja-JP" sz="2400" dirty="0" smtClean="0"/>
              <a:t>(CFG) </a:t>
            </a:r>
            <a:r>
              <a:rPr kumimoji="1" lang="ja-JP" altLang="en-US" sz="2400" dirty="0" smtClean="0"/>
              <a:t>で定義</a:t>
            </a:r>
            <a:endParaRPr kumimoji="1" lang="en-US" altLang="ja-JP" sz="2400" dirty="0" smtClean="0"/>
          </a:p>
          <a:p>
            <a:endParaRPr kumimoji="1" lang="en-US" altLang="ja-JP" sz="2400" dirty="0" smtClean="0"/>
          </a:p>
          <a:p>
            <a:r>
              <a:rPr kumimoji="1" lang="ja-JP" altLang="en-US" sz="2400" dirty="0" smtClean="0"/>
              <a:t>ヘッダーとトレーラー</a:t>
            </a:r>
            <a:r>
              <a:rPr lang="ja-JP" altLang="en-US" sz="2400" dirty="0" smtClean="0"/>
              <a:t>に</a:t>
            </a:r>
            <a:r>
              <a:rPr lang="en-US" altLang="ja-JP" sz="2400" dirty="0" smtClean="0"/>
              <a:t/>
            </a:r>
            <a:br>
              <a:rPr lang="en-US" altLang="ja-JP" sz="2400" dirty="0" smtClean="0"/>
            </a:br>
            <a:r>
              <a:rPr kumimoji="1" lang="en-US" altLang="ja-JP" sz="2400" dirty="0" err="1" smtClean="0"/>
              <a:t>OCaml</a:t>
            </a:r>
            <a:r>
              <a:rPr kumimoji="1" lang="en-US" altLang="ja-JP" sz="2400" dirty="0" smtClean="0"/>
              <a:t> </a:t>
            </a:r>
            <a:r>
              <a:rPr kumimoji="1" lang="ja-JP" altLang="en-US" sz="2400" dirty="0" smtClean="0"/>
              <a:t>のコードを書いておくと</a:t>
            </a:r>
            <a:r>
              <a:rPr kumimoji="1" lang="en-US" altLang="ja-JP" sz="2400" dirty="0" smtClean="0"/>
              <a:t/>
            </a:r>
            <a:br>
              <a:rPr kumimoji="1" lang="en-US" altLang="ja-JP" sz="2400" dirty="0" smtClean="0"/>
            </a:br>
            <a:r>
              <a:rPr kumimoji="1" lang="ja-JP" altLang="en-US" sz="2400" dirty="0" smtClean="0"/>
              <a:t>出力される構文解析</a:t>
            </a:r>
            <a:r>
              <a:rPr kumimoji="1" lang="en-US" altLang="ja-JP" sz="2400" dirty="0" smtClean="0"/>
              <a:t/>
            </a:r>
            <a:br>
              <a:rPr kumimoji="1" lang="en-US" altLang="ja-JP" sz="2400" dirty="0" smtClean="0"/>
            </a:br>
            <a:r>
              <a:rPr kumimoji="1" lang="ja-JP" altLang="en-US" sz="2400" dirty="0" smtClean="0"/>
              <a:t>モジュールファイルの</a:t>
            </a:r>
            <a:r>
              <a:rPr kumimoji="1" lang="en-US" altLang="ja-JP" sz="2400" dirty="0" smtClean="0"/>
              <a:t/>
            </a:r>
            <a:br>
              <a:rPr kumimoji="1" lang="en-US" altLang="ja-JP" sz="2400" dirty="0" smtClean="0"/>
            </a:br>
            <a:r>
              <a:rPr kumimoji="1" lang="ja-JP" altLang="en-US" sz="2400" dirty="0" smtClean="0"/>
              <a:t>最初と最後にコピーされる</a:t>
            </a:r>
            <a:endParaRPr kumimoji="1" lang="en-US" altLang="ja-JP" sz="2400" dirty="0" smtClean="0"/>
          </a:p>
          <a:p>
            <a:endParaRPr lang="en-US" altLang="ja-JP" sz="2400" dirty="0" smtClean="0"/>
          </a:p>
          <a:p>
            <a:r>
              <a:rPr lang="ja-JP" altLang="en-US" sz="2400" dirty="0" smtClean="0"/>
              <a:t>ヘッダーとトレーラー以外ではコメントは </a:t>
            </a:r>
            <a:r>
              <a:rPr lang="en-US" altLang="ja-JP" sz="2400" dirty="0" smtClean="0">
                <a:latin typeface="Consolas" pitchFamily="49" charset="0"/>
              </a:rPr>
              <a:t>/* … */</a:t>
            </a:r>
            <a:r>
              <a:rPr lang="en-US" altLang="ja-JP" sz="2400" dirty="0" smtClean="0"/>
              <a:t> </a:t>
            </a:r>
            <a:r>
              <a:rPr lang="ja-JP" altLang="en-US" sz="2400" dirty="0" smtClean="0"/>
              <a:t>を使う</a:t>
            </a:r>
            <a:endParaRPr kumimoji="1" lang="ja-JP" altLang="en-US" sz="2400" dirty="0"/>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ja-JP" altLang="en-US" dirty="0" smtClean="0"/>
              <a:t>構文定義ファイルの例 </a:t>
            </a:r>
            <a:r>
              <a:rPr kumimoji="1" lang="en-US" altLang="ja-JP" dirty="0" smtClean="0"/>
              <a:t>(1):</a:t>
            </a:r>
            <a:br>
              <a:rPr kumimoji="1" lang="en-US" altLang="ja-JP" dirty="0" smtClean="0"/>
            </a:br>
            <a:r>
              <a:rPr kumimoji="1" lang="ja-JP" altLang="en-US" dirty="0" smtClean="0"/>
              <a:t>トークンの定義</a:t>
            </a:r>
            <a:endParaRPr kumimoji="1" lang="ja-JP" altLang="en-US" dirty="0"/>
          </a:p>
        </p:txBody>
      </p:sp>
      <p:sp>
        <p:nvSpPr>
          <p:cNvPr id="3" name="コンテンツ プレースホルダ 2"/>
          <p:cNvSpPr>
            <a:spLocks noGrp="1"/>
          </p:cNvSpPr>
          <p:nvPr>
            <p:ph idx="1"/>
          </p:nvPr>
        </p:nvSpPr>
        <p:spPr>
          <a:xfrm>
            <a:off x="285720" y="1600200"/>
            <a:ext cx="8786874" cy="4829196"/>
          </a:xfrm>
        </p:spPr>
        <p:txBody>
          <a:bodyPr>
            <a:normAutofit fontScale="92500" lnSpcReduction="10000"/>
          </a:bodyPr>
          <a:lstStyle/>
          <a:p>
            <a:r>
              <a:rPr lang="ja-JP" altLang="en-US" dirty="0" smtClean="0"/>
              <a:t>構文</a:t>
            </a:r>
            <a:endParaRPr lang="en-US" altLang="ja-JP" dirty="0" smtClean="0"/>
          </a:p>
          <a:p>
            <a:pPr lvl="1">
              <a:buNone/>
            </a:pPr>
            <a:r>
              <a:rPr lang="en-US" altLang="ja-JP" sz="2000" b="1" dirty="0" smtClean="0">
                <a:latin typeface="Consolas" pitchFamily="49" charset="0"/>
              </a:rPr>
              <a:t>%token </a:t>
            </a:r>
            <a:r>
              <a:rPr lang="ja-JP" altLang="en-US" sz="2000" b="1" dirty="0" smtClean="0">
                <a:latin typeface="Consolas" pitchFamily="49" charset="0"/>
              </a:rPr>
              <a:t>「トークン名</a:t>
            </a:r>
            <a:r>
              <a:rPr lang="en-US" altLang="ja-JP" sz="2000" b="1" dirty="0" smtClean="0">
                <a:latin typeface="Consolas" pitchFamily="49" charset="0"/>
              </a:rPr>
              <a:t>1</a:t>
            </a:r>
            <a:r>
              <a:rPr lang="ja-JP" altLang="en-US" sz="2000" b="1" dirty="0" smtClean="0">
                <a:latin typeface="Consolas" pitchFamily="49" charset="0"/>
              </a:rPr>
              <a:t>」 「トークン名</a:t>
            </a:r>
            <a:r>
              <a:rPr lang="en-US" altLang="ja-JP" sz="2000" b="1" dirty="0" smtClean="0">
                <a:latin typeface="Consolas" pitchFamily="49" charset="0"/>
              </a:rPr>
              <a:t>2</a:t>
            </a:r>
            <a:r>
              <a:rPr lang="ja-JP" altLang="en-US" sz="2000" b="1" dirty="0" smtClean="0">
                <a:latin typeface="Consolas" pitchFamily="49" charset="0"/>
              </a:rPr>
              <a:t>」 </a:t>
            </a:r>
            <a:r>
              <a:rPr lang="en-US" altLang="ja-JP" sz="2000" b="1" dirty="0" smtClean="0">
                <a:latin typeface="Consolas" pitchFamily="49" charset="0"/>
              </a:rPr>
              <a:t>…</a:t>
            </a:r>
            <a:endParaRPr lang="en-US" altLang="ja-JP" sz="2000" dirty="0" smtClean="0">
              <a:latin typeface="Consolas" pitchFamily="49" charset="0"/>
            </a:endParaRPr>
          </a:p>
          <a:p>
            <a:pPr lvl="1">
              <a:buNone/>
            </a:pPr>
            <a:r>
              <a:rPr lang="en-US" altLang="ja-JP" sz="2000" b="1" dirty="0" smtClean="0">
                <a:latin typeface="Consolas" pitchFamily="49" charset="0"/>
              </a:rPr>
              <a:t>%token &lt;</a:t>
            </a:r>
            <a:r>
              <a:rPr lang="ja-JP" altLang="en-US" sz="2000" b="1" dirty="0" smtClean="0">
                <a:latin typeface="Consolas" pitchFamily="49" charset="0"/>
              </a:rPr>
              <a:t>「型」</a:t>
            </a:r>
            <a:r>
              <a:rPr lang="en-US" altLang="ja-JP" sz="2000" b="1" dirty="0" smtClean="0">
                <a:latin typeface="Consolas" pitchFamily="49" charset="0"/>
              </a:rPr>
              <a:t>&gt; </a:t>
            </a:r>
            <a:r>
              <a:rPr lang="ja-JP" altLang="en-US" sz="2000" b="1" dirty="0" smtClean="0">
                <a:latin typeface="Consolas" pitchFamily="49" charset="0"/>
              </a:rPr>
              <a:t>「トークン名</a:t>
            </a:r>
            <a:r>
              <a:rPr lang="en-US" altLang="ja-JP" sz="2000" b="1" dirty="0" smtClean="0">
                <a:latin typeface="Consolas" pitchFamily="49" charset="0"/>
              </a:rPr>
              <a:t>1</a:t>
            </a:r>
            <a:r>
              <a:rPr lang="ja-JP" altLang="en-US" sz="2000" b="1" dirty="0" smtClean="0">
                <a:latin typeface="Consolas" pitchFamily="49" charset="0"/>
              </a:rPr>
              <a:t>」 「トークン名</a:t>
            </a:r>
            <a:r>
              <a:rPr lang="en-US" altLang="ja-JP" sz="2000" b="1" dirty="0" smtClean="0">
                <a:latin typeface="Consolas" pitchFamily="49" charset="0"/>
              </a:rPr>
              <a:t>2</a:t>
            </a:r>
            <a:r>
              <a:rPr lang="ja-JP" altLang="en-US" sz="2000" b="1" dirty="0" smtClean="0">
                <a:latin typeface="Consolas" pitchFamily="49" charset="0"/>
              </a:rPr>
              <a:t>」 </a:t>
            </a:r>
            <a:r>
              <a:rPr lang="en-US" altLang="ja-JP" sz="2000" b="1" dirty="0" smtClean="0">
                <a:latin typeface="Consolas" pitchFamily="49" charset="0"/>
              </a:rPr>
              <a:t>…</a:t>
            </a:r>
            <a:r>
              <a:rPr lang="en-US" altLang="ja-JP" sz="2000" dirty="0" smtClean="0">
                <a:latin typeface="Consolas" pitchFamily="49" charset="0"/>
              </a:rPr>
              <a:t> /* </a:t>
            </a:r>
            <a:r>
              <a:rPr lang="ja-JP" altLang="en-US" sz="2000" dirty="0" smtClean="0">
                <a:latin typeface="Consolas" pitchFamily="49" charset="0"/>
              </a:rPr>
              <a:t>値をとるトークン </a:t>
            </a:r>
            <a:r>
              <a:rPr lang="en-US" altLang="ja-JP" sz="2000" dirty="0" smtClean="0">
                <a:latin typeface="Consolas" pitchFamily="49" charset="0"/>
              </a:rPr>
              <a:t>*/</a:t>
            </a:r>
            <a:endParaRPr lang="en-US" altLang="ja-JP" sz="2000" b="1" dirty="0" smtClean="0">
              <a:latin typeface="Consolas" pitchFamily="49" charset="0"/>
            </a:endParaRPr>
          </a:p>
          <a:p>
            <a:r>
              <a:rPr kumimoji="1" lang="ja-JP" altLang="en-US" dirty="0" smtClean="0"/>
              <a:t>例</a:t>
            </a:r>
            <a:endParaRPr kumimoji="1" lang="en-US" altLang="ja-JP" dirty="0" smtClean="0"/>
          </a:p>
          <a:p>
            <a:pPr lvl="1">
              <a:buNone/>
            </a:pPr>
            <a:r>
              <a:rPr lang="en-US" altLang="ja-JP" sz="2000" b="1" dirty="0" smtClean="0">
                <a:solidFill>
                  <a:srgbClr val="FF0000"/>
                </a:solidFill>
                <a:latin typeface="Consolas" pitchFamily="49" charset="0"/>
              </a:rPr>
              <a:t>%token &lt;</a:t>
            </a:r>
            <a:r>
              <a:rPr lang="en-US" altLang="ja-JP" sz="2000" b="1" dirty="0" err="1" smtClean="0">
                <a:solidFill>
                  <a:srgbClr val="00B050"/>
                </a:solidFill>
                <a:latin typeface="Consolas" pitchFamily="49" charset="0"/>
              </a:rPr>
              <a:t>int</a:t>
            </a:r>
            <a:r>
              <a:rPr lang="en-US" altLang="ja-JP" sz="2000" b="1" dirty="0" smtClean="0">
                <a:solidFill>
                  <a:srgbClr val="FF0000"/>
                </a:solidFill>
                <a:latin typeface="Consolas" pitchFamily="49" charset="0"/>
              </a:rPr>
              <a:t>&gt;</a:t>
            </a:r>
            <a:r>
              <a:rPr lang="en-US" altLang="ja-JP" sz="2000" b="1" dirty="0" smtClean="0">
                <a:solidFill>
                  <a:srgbClr val="00B050"/>
                </a:solidFill>
                <a:latin typeface="Consolas" pitchFamily="49" charset="0"/>
              </a:rPr>
              <a:t> INT             </a:t>
            </a:r>
            <a:r>
              <a:rPr lang="en-US" altLang="ja-JP" sz="2000" dirty="0" smtClean="0">
                <a:latin typeface="Consolas" pitchFamily="49" charset="0"/>
              </a:rPr>
              <a:t>/* </a:t>
            </a:r>
            <a:r>
              <a:rPr lang="ja-JP" altLang="en-US" sz="2000" dirty="0" smtClean="0">
                <a:latin typeface="Consolas" pitchFamily="49" charset="0"/>
              </a:rPr>
              <a:t>整数リテラル </a:t>
            </a:r>
            <a:r>
              <a:rPr lang="en-US" altLang="ja-JP" sz="2000" dirty="0" smtClean="0">
                <a:latin typeface="Consolas" pitchFamily="49" charset="0"/>
              </a:rPr>
              <a:t>*/</a:t>
            </a:r>
            <a:endParaRPr lang="en-US" altLang="ja-JP" sz="2000" dirty="0">
              <a:latin typeface="Consolas" pitchFamily="49" charset="0"/>
            </a:endParaRPr>
          </a:p>
          <a:p>
            <a:pPr lvl="1">
              <a:buNone/>
            </a:pPr>
            <a:r>
              <a:rPr lang="en-US" altLang="ja-JP" sz="2000" b="1" dirty="0">
                <a:solidFill>
                  <a:srgbClr val="FF0000"/>
                </a:solidFill>
                <a:latin typeface="Consolas" pitchFamily="49" charset="0"/>
              </a:rPr>
              <a:t>%token </a:t>
            </a:r>
            <a:r>
              <a:rPr lang="en-US" altLang="ja-JP" sz="2000" b="1" dirty="0">
                <a:solidFill>
                  <a:srgbClr val="00B050"/>
                </a:solidFill>
                <a:latin typeface="Consolas" pitchFamily="49" charset="0"/>
              </a:rPr>
              <a:t>PLUS MINUS TIMES </a:t>
            </a:r>
            <a:r>
              <a:rPr lang="en-US" altLang="ja-JP" sz="2000" b="1" dirty="0" smtClean="0">
                <a:solidFill>
                  <a:srgbClr val="00B050"/>
                </a:solidFill>
                <a:latin typeface="Consolas" pitchFamily="49" charset="0"/>
              </a:rPr>
              <a:t>DIV  </a:t>
            </a:r>
            <a:r>
              <a:rPr lang="en-US" altLang="ja-JP" sz="2000" dirty="0" smtClean="0">
                <a:latin typeface="Consolas" pitchFamily="49" charset="0"/>
              </a:rPr>
              <a:t>/* </a:t>
            </a:r>
            <a:r>
              <a:rPr lang="ja-JP" altLang="en-US" sz="2000" dirty="0" smtClean="0">
                <a:latin typeface="Consolas" pitchFamily="49" charset="0"/>
              </a:rPr>
              <a:t>四則演算子 </a:t>
            </a:r>
            <a:r>
              <a:rPr lang="en-US" altLang="ja-JP" sz="2000" dirty="0" smtClean="0">
                <a:latin typeface="Consolas" pitchFamily="49" charset="0"/>
              </a:rPr>
              <a:t>*/</a:t>
            </a:r>
            <a:endParaRPr lang="en-US" altLang="ja-JP" sz="2000" dirty="0">
              <a:latin typeface="Consolas" pitchFamily="49" charset="0"/>
            </a:endParaRPr>
          </a:p>
          <a:p>
            <a:pPr lvl="1">
              <a:buNone/>
            </a:pPr>
            <a:r>
              <a:rPr lang="en-US" altLang="ja-JP" sz="2000" b="1" dirty="0">
                <a:solidFill>
                  <a:srgbClr val="FF0000"/>
                </a:solidFill>
                <a:latin typeface="Consolas" pitchFamily="49" charset="0"/>
              </a:rPr>
              <a:t>%token </a:t>
            </a:r>
            <a:r>
              <a:rPr lang="en-US" altLang="ja-JP" sz="2000" b="1" dirty="0">
                <a:solidFill>
                  <a:srgbClr val="00B050"/>
                </a:solidFill>
                <a:latin typeface="Consolas" pitchFamily="49" charset="0"/>
              </a:rPr>
              <a:t>LPAREN </a:t>
            </a:r>
            <a:r>
              <a:rPr lang="en-US" altLang="ja-JP" sz="2000" b="1" dirty="0" smtClean="0">
                <a:solidFill>
                  <a:srgbClr val="00B050"/>
                </a:solidFill>
                <a:latin typeface="Consolas" pitchFamily="49" charset="0"/>
              </a:rPr>
              <a:t>RPAREN         </a:t>
            </a:r>
            <a:r>
              <a:rPr lang="en-US" altLang="ja-JP" sz="2000" dirty="0" smtClean="0">
                <a:latin typeface="Consolas" pitchFamily="49" charset="0"/>
              </a:rPr>
              <a:t>/* </a:t>
            </a:r>
            <a:r>
              <a:rPr lang="ja-JP" altLang="en-US" sz="2000" dirty="0" smtClean="0">
                <a:latin typeface="Consolas" pitchFamily="49" charset="0"/>
              </a:rPr>
              <a:t>括弧 </a:t>
            </a:r>
            <a:r>
              <a:rPr lang="en-US" altLang="ja-JP" sz="2000" dirty="0" smtClean="0">
                <a:latin typeface="Consolas" pitchFamily="49" charset="0"/>
              </a:rPr>
              <a:t>*/</a:t>
            </a:r>
            <a:endParaRPr lang="en-US" altLang="ja-JP" sz="2000" dirty="0">
              <a:latin typeface="Consolas" pitchFamily="49" charset="0"/>
            </a:endParaRPr>
          </a:p>
          <a:p>
            <a:pPr lvl="1">
              <a:buNone/>
            </a:pPr>
            <a:r>
              <a:rPr lang="en-US" altLang="ja-JP" sz="2000" b="1" dirty="0">
                <a:solidFill>
                  <a:srgbClr val="FF0000"/>
                </a:solidFill>
                <a:latin typeface="Consolas" pitchFamily="49" charset="0"/>
              </a:rPr>
              <a:t>%token </a:t>
            </a:r>
            <a:r>
              <a:rPr lang="en-US" altLang="ja-JP" sz="2000" b="1" dirty="0" smtClean="0">
                <a:solidFill>
                  <a:srgbClr val="00B050"/>
                </a:solidFill>
                <a:latin typeface="Consolas" pitchFamily="49" charset="0"/>
              </a:rPr>
              <a:t>EOL                   </a:t>
            </a:r>
            <a:r>
              <a:rPr lang="en-US" altLang="ja-JP" sz="2000" dirty="0" smtClean="0">
                <a:latin typeface="Consolas" pitchFamily="49" charset="0"/>
              </a:rPr>
              <a:t>/* </a:t>
            </a:r>
            <a:r>
              <a:rPr lang="ja-JP" altLang="en-US" sz="2000" dirty="0" smtClean="0">
                <a:latin typeface="Consolas" pitchFamily="49" charset="0"/>
              </a:rPr>
              <a:t>行の終わり </a:t>
            </a:r>
            <a:r>
              <a:rPr lang="en-US" altLang="ja-JP" sz="2000" dirty="0" smtClean="0">
                <a:latin typeface="Consolas" pitchFamily="49" charset="0"/>
              </a:rPr>
              <a:t>*/</a:t>
            </a:r>
          </a:p>
          <a:p>
            <a:pPr lvl="1">
              <a:buNone/>
            </a:pPr>
            <a:endParaRPr lang="en-US" altLang="ja-JP" sz="2000" b="1" dirty="0" smtClean="0">
              <a:solidFill>
                <a:srgbClr val="FF0000"/>
              </a:solidFill>
              <a:latin typeface="Consolas" pitchFamily="49" charset="0"/>
            </a:endParaRPr>
          </a:p>
          <a:p>
            <a:r>
              <a:rPr kumimoji="1" lang="ja-JP" altLang="en-US" sz="2800" dirty="0" smtClean="0"/>
              <a:t>上の定義からは以下のようなトークンの型が生成される</a:t>
            </a:r>
            <a:endParaRPr kumimoji="1" lang="en-US" altLang="ja-JP" sz="2800" dirty="0" smtClean="0"/>
          </a:p>
          <a:p>
            <a:pPr lvl="1">
              <a:buNone/>
            </a:pPr>
            <a:r>
              <a:rPr lang="en-US" altLang="ja-JP" sz="2000" b="1" dirty="0">
                <a:latin typeface="Consolas" pitchFamily="49" charset="0"/>
              </a:rPr>
              <a:t>type token = INT of </a:t>
            </a:r>
            <a:r>
              <a:rPr lang="en-US" altLang="ja-JP" sz="2000" b="1" dirty="0" err="1">
                <a:latin typeface="Consolas" pitchFamily="49" charset="0"/>
              </a:rPr>
              <a:t>int</a:t>
            </a:r>
            <a:r>
              <a:rPr lang="en-US" altLang="ja-JP" sz="2000" b="1" dirty="0">
                <a:latin typeface="Consolas" pitchFamily="49" charset="0"/>
              </a:rPr>
              <a:t> </a:t>
            </a:r>
            <a:endParaRPr lang="en-US" altLang="ja-JP" sz="2000" b="1" dirty="0" smtClean="0">
              <a:latin typeface="Consolas" pitchFamily="49" charset="0"/>
            </a:endParaRPr>
          </a:p>
          <a:p>
            <a:pPr lvl="1">
              <a:buNone/>
            </a:pPr>
            <a:r>
              <a:rPr lang="en-US" altLang="ja-JP" sz="2000" b="1" dirty="0">
                <a:latin typeface="Consolas" pitchFamily="49" charset="0"/>
              </a:rPr>
              <a:t> </a:t>
            </a:r>
            <a:r>
              <a:rPr lang="en-US" altLang="ja-JP" sz="2000" b="1" dirty="0" smtClean="0">
                <a:latin typeface="Consolas" pitchFamily="49" charset="0"/>
              </a:rPr>
              <a:t>    | </a:t>
            </a:r>
            <a:r>
              <a:rPr lang="en-US" altLang="ja-JP" sz="2000" b="1" dirty="0">
                <a:latin typeface="Consolas" pitchFamily="49" charset="0"/>
              </a:rPr>
              <a:t>PLUS | MINUS | TIMES | DIV</a:t>
            </a:r>
          </a:p>
          <a:p>
            <a:pPr lvl="1">
              <a:buNone/>
            </a:pPr>
            <a:r>
              <a:rPr lang="en-US" altLang="ja-JP" sz="2000" b="1" dirty="0">
                <a:latin typeface="Consolas" pitchFamily="49" charset="0"/>
              </a:rPr>
              <a:t>     | LPAREN | RPAREN | </a:t>
            </a:r>
            <a:r>
              <a:rPr lang="en-US" altLang="ja-JP" sz="2000" b="1" dirty="0" smtClean="0">
                <a:latin typeface="Consolas" pitchFamily="49" charset="0"/>
              </a:rPr>
              <a:t>EOL</a:t>
            </a:r>
            <a:endParaRPr kumimoji="1" lang="ja-JP" altLang="en-US" b="1" dirty="0"/>
          </a:p>
        </p:txBody>
      </p:sp>
      <p:sp>
        <p:nvSpPr>
          <p:cNvPr id="5" name="テキスト ボックス 4"/>
          <p:cNvSpPr txBox="1"/>
          <p:nvPr/>
        </p:nvSpPr>
        <p:spPr>
          <a:xfrm>
            <a:off x="571472" y="6345816"/>
            <a:ext cx="7715304" cy="369332"/>
          </a:xfrm>
          <a:prstGeom prst="rect">
            <a:avLst/>
          </a:prstGeom>
          <a:noFill/>
        </p:spPr>
        <p:txBody>
          <a:bodyPr wrap="square" rtlCol="0">
            <a:spAutoFit/>
          </a:bodyPr>
          <a:lstStyle/>
          <a:p>
            <a:pPr algn="r"/>
            <a:r>
              <a:rPr lang="en-US" altLang="ja-JP" dirty="0" smtClean="0">
                <a:hlinkClick r:id="rId2"/>
              </a:rPr>
              <a:t>http</a:t>
            </a:r>
            <a:r>
              <a:rPr lang="en-US" altLang="ja-JP" dirty="0">
                <a:hlinkClick r:id="rId2"/>
              </a:rPr>
              <a:t>://</a:t>
            </a:r>
            <a:r>
              <a:rPr lang="en-US" altLang="ja-JP" dirty="0" smtClean="0">
                <a:hlinkClick r:id="rId2"/>
              </a:rPr>
              <a:t>caml.inria.fr/pub/docs/manual-ocaml/manual026.html</a:t>
            </a:r>
            <a:r>
              <a:rPr lang="ja-JP" altLang="en-US" dirty="0" smtClean="0"/>
              <a:t> より</a:t>
            </a:r>
            <a:endParaRPr kumimoji="1" lang="ja-JP" altLang="en-US" dirty="0"/>
          </a:p>
        </p:txBody>
      </p:sp>
      <p:sp>
        <p:nvSpPr>
          <p:cNvPr id="6" name="上リボン 5"/>
          <p:cNvSpPr/>
          <p:nvPr/>
        </p:nvSpPr>
        <p:spPr>
          <a:xfrm>
            <a:off x="6000760" y="2714620"/>
            <a:ext cx="2928958" cy="500066"/>
          </a:xfrm>
          <a:prstGeom prst="ribbon2">
            <a:avLst>
              <a:gd name="adj1" fmla="val 16667"/>
              <a:gd name="adj2" fmla="val 71028"/>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kumimoji="1" lang="en-US" altLang="ja-JP" dirty="0" smtClean="0"/>
              <a:t>exampleParser.mly</a:t>
            </a:r>
            <a:endParaRPr kumimoji="1" lang="ja-JP" altLang="en-US" dirty="0"/>
          </a:p>
        </p:txBody>
      </p:sp>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274638"/>
            <a:ext cx="9144000" cy="1143000"/>
          </a:xfrm>
        </p:spPr>
        <p:txBody>
          <a:bodyPr>
            <a:normAutofit fontScale="90000"/>
          </a:bodyPr>
          <a:lstStyle/>
          <a:p>
            <a:r>
              <a:rPr kumimoji="1" lang="ja-JP" altLang="en-US" dirty="0" smtClean="0"/>
              <a:t>構文定義ファイルの例 </a:t>
            </a:r>
            <a:r>
              <a:rPr kumimoji="1" lang="en-US" altLang="ja-JP" dirty="0" smtClean="0"/>
              <a:t>(2):</a:t>
            </a:r>
            <a:br>
              <a:rPr kumimoji="1" lang="en-US" altLang="ja-JP" dirty="0" smtClean="0"/>
            </a:br>
            <a:r>
              <a:rPr lang="ja-JP" altLang="en-US" dirty="0" smtClean="0"/>
              <a:t>演算子の結合優先度と結合則の定義</a:t>
            </a:r>
            <a:endParaRPr kumimoji="1" lang="ja-JP" altLang="en-US" dirty="0"/>
          </a:p>
        </p:txBody>
      </p:sp>
      <p:sp>
        <p:nvSpPr>
          <p:cNvPr id="3" name="コンテンツ プレースホルダ 2"/>
          <p:cNvSpPr>
            <a:spLocks noGrp="1"/>
          </p:cNvSpPr>
          <p:nvPr>
            <p:ph idx="1"/>
          </p:nvPr>
        </p:nvSpPr>
        <p:spPr/>
        <p:txBody>
          <a:bodyPr>
            <a:normAutofit fontScale="92500" lnSpcReduction="10000"/>
          </a:bodyPr>
          <a:lstStyle/>
          <a:p>
            <a:r>
              <a:rPr lang="ja-JP" altLang="en-US" dirty="0" smtClean="0"/>
              <a:t>構文</a:t>
            </a:r>
            <a:endParaRPr lang="en-US" altLang="ja-JP" dirty="0" smtClean="0"/>
          </a:p>
          <a:p>
            <a:pPr lvl="1">
              <a:buNone/>
            </a:pPr>
            <a:r>
              <a:rPr lang="en-US" altLang="ja-JP" sz="2000" b="1" dirty="0" smtClean="0">
                <a:latin typeface="Consolas" pitchFamily="49" charset="0"/>
              </a:rPr>
              <a:t>(%left|%right|%</a:t>
            </a:r>
            <a:r>
              <a:rPr lang="en-US" altLang="ja-JP" sz="2000" b="1" dirty="0" err="1" smtClean="0">
                <a:latin typeface="Consolas" pitchFamily="49" charset="0"/>
              </a:rPr>
              <a:t>nonassoc</a:t>
            </a:r>
            <a:r>
              <a:rPr lang="en-US" altLang="ja-JP" sz="2000" b="1" dirty="0" smtClean="0">
                <a:latin typeface="Consolas" pitchFamily="49" charset="0"/>
              </a:rPr>
              <a:t>) </a:t>
            </a:r>
            <a:r>
              <a:rPr lang="ja-JP" altLang="en-US" sz="2000" b="1" dirty="0" smtClean="0">
                <a:latin typeface="Consolas" pitchFamily="49" charset="0"/>
              </a:rPr>
              <a:t>「トークン名</a:t>
            </a:r>
            <a:r>
              <a:rPr lang="en-US" altLang="ja-JP" sz="2000" b="1" dirty="0" smtClean="0">
                <a:latin typeface="Consolas" pitchFamily="49" charset="0"/>
              </a:rPr>
              <a:t>1</a:t>
            </a:r>
            <a:r>
              <a:rPr lang="ja-JP" altLang="en-US" sz="2000" b="1" dirty="0" smtClean="0">
                <a:latin typeface="Consolas" pitchFamily="49" charset="0"/>
              </a:rPr>
              <a:t>」「トークン名</a:t>
            </a:r>
            <a:r>
              <a:rPr lang="en-US" altLang="ja-JP" sz="2000" b="1" dirty="0" smtClean="0">
                <a:latin typeface="Consolas" pitchFamily="49" charset="0"/>
              </a:rPr>
              <a:t>2</a:t>
            </a:r>
            <a:r>
              <a:rPr lang="ja-JP" altLang="en-US" sz="2000" b="1" dirty="0" smtClean="0">
                <a:latin typeface="Consolas" pitchFamily="49" charset="0"/>
              </a:rPr>
              <a:t>」</a:t>
            </a:r>
            <a:r>
              <a:rPr lang="en-US" altLang="ja-JP" sz="2000" b="1" dirty="0" smtClean="0">
                <a:latin typeface="Consolas" pitchFamily="49" charset="0"/>
              </a:rPr>
              <a:t>…</a:t>
            </a:r>
            <a:endParaRPr lang="en-US" altLang="ja-JP" dirty="0" smtClean="0"/>
          </a:p>
          <a:p>
            <a:r>
              <a:rPr lang="ja-JP" altLang="en-US" dirty="0" smtClean="0"/>
              <a:t>例</a:t>
            </a:r>
            <a:endParaRPr kumimoji="1" lang="en-US" altLang="ja-JP" dirty="0" smtClean="0"/>
          </a:p>
          <a:p>
            <a:pPr lvl="1">
              <a:buNone/>
            </a:pPr>
            <a:r>
              <a:rPr lang="en-US" altLang="ja-JP" sz="2000" b="1" dirty="0" smtClean="0">
                <a:solidFill>
                  <a:srgbClr val="FF0000"/>
                </a:solidFill>
                <a:latin typeface="Consolas" pitchFamily="49" charset="0"/>
              </a:rPr>
              <a:t>%left </a:t>
            </a:r>
            <a:r>
              <a:rPr lang="en-US" altLang="ja-JP" sz="2000" b="1" dirty="0" smtClean="0">
                <a:solidFill>
                  <a:srgbClr val="00B050"/>
                </a:solidFill>
                <a:latin typeface="Consolas" pitchFamily="49" charset="0"/>
              </a:rPr>
              <a:t>PLUS MINUS</a:t>
            </a:r>
            <a:r>
              <a:rPr lang="en-US" altLang="ja-JP" sz="2000" b="1" dirty="0" smtClean="0">
                <a:latin typeface="Consolas" pitchFamily="49" charset="0"/>
              </a:rPr>
              <a:t>   </a:t>
            </a:r>
            <a:r>
              <a:rPr lang="en-US" altLang="ja-JP" sz="2000" dirty="0" smtClean="0">
                <a:latin typeface="Consolas" pitchFamily="49" charset="0"/>
              </a:rPr>
              <a:t>/* </a:t>
            </a:r>
            <a:r>
              <a:rPr lang="ja-JP" altLang="en-US" sz="2000" dirty="0" smtClean="0">
                <a:latin typeface="Consolas" pitchFamily="49" charset="0"/>
              </a:rPr>
              <a:t>加算・減算</a:t>
            </a:r>
            <a:r>
              <a:rPr lang="en-US" altLang="ja-JP" sz="2000" dirty="0" smtClean="0">
                <a:latin typeface="Consolas" pitchFamily="49" charset="0"/>
              </a:rPr>
              <a:t> */</a:t>
            </a:r>
          </a:p>
          <a:p>
            <a:pPr lvl="1">
              <a:buNone/>
            </a:pPr>
            <a:r>
              <a:rPr lang="en-US" altLang="ja-JP" sz="2000" b="1" dirty="0" smtClean="0">
                <a:solidFill>
                  <a:srgbClr val="FF0000"/>
                </a:solidFill>
                <a:latin typeface="Consolas" pitchFamily="49" charset="0"/>
              </a:rPr>
              <a:t>%left </a:t>
            </a:r>
            <a:r>
              <a:rPr lang="en-US" altLang="ja-JP" sz="2000" b="1" dirty="0" smtClean="0">
                <a:solidFill>
                  <a:srgbClr val="00B050"/>
                </a:solidFill>
                <a:latin typeface="Consolas" pitchFamily="49" charset="0"/>
              </a:rPr>
              <a:t>TIMES DIV</a:t>
            </a:r>
            <a:r>
              <a:rPr lang="en-US" altLang="ja-JP" sz="2000" b="1" dirty="0" smtClean="0">
                <a:latin typeface="Consolas" pitchFamily="49" charset="0"/>
              </a:rPr>
              <a:t>    </a:t>
            </a:r>
            <a:r>
              <a:rPr lang="en-US" altLang="ja-JP" sz="2000" dirty="0" smtClean="0">
                <a:latin typeface="Consolas" pitchFamily="49" charset="0"/>
              </a:rPr>
              <a:t>/* </a:t>
            </a:r>
            <a:r>
              <a:rPr lang="ja-JP" altLang="en-US" sz="2000" dirty="0" smtClean="0">
                <a:latin typeface="Consolas" pitchFamily="49" charset="0"/>
              </a:rPr>
              <a:t>乗算・除算</a:t>
            </a:r>
            <a:r>
              <a:rPr lang="en-US" altLang="ja-JP" sz="2000" dirty="0" smtClean="0">
                <a:latin typeface="Consolas" pitchFamily="49" charset="0"/>
              </a:rPr>
              <a:t> */</a:t>
            </a:r>
            <a:endParaRPr lang="en-US" altLang="ja-JP" sz="2000" dirty="0" smtClean="0">
              <a:solidFill>
                <a:srgbClr val="00B050"/>
              </a:solidFill>
              <a:latin typeface="Consolas" pitchFamily="49" charset="0"/>
            </a:endParaRPr>
          </a:p>
          <a:p>
            <a:pPr lvl="1">
              <a:buNone/>
            </a:pPr>
            <a:r>
              <a:rPr lang="en-US" altLang="ja-JP" sz="2000" b="1" dirty="0" smtClean="0">
                <a:solidFill>
                  <a:srgbClr val="FF0000"/>
                </a:solidFill>
                <a:latin typeface="Consolas" pitchFamily="49" charset="0"/>
              </a:rPr>
              <a:t>%</a:t>
            </a:r>
            <a:r>
              <a:rPr lang="en-US" altLang="ja-JP" sz="2000" b="1" dirty="0" err="1" smtClean="0">
                <a:solidFill>
                  <a:srgbClr val="FF0000"/>
                </a:solidFill>
                <a:latin typeface="Consolas" pitchFamily="49" charset="0"/>
              </a:rPr>
              <a:t>nonassoc</a:t>
            </a:r>
            <a:r>
              <a:rPr lang="en-US" altLang="ja-JP" sz="2000" b="1" dirty="0" smtClean="0">
                <a:solidFill>
                  <a:srgbClr val="FF0000"/>
                </a:solidFill>
                <a:latin typeface="Consolas" pitchFamily="49" charset="0"/>
              </a:rPr>
              <a:t> </a:t>
            </a:r>
            <a:r>
              <a:rPr lang="en-US" altLang="ja-JP" sz="2000" b="1" dirty="0" smtClean="0">
                <a:solidFill>
                  <a:srgbClr val="00B050"/>
                </a:solidFill>
                <a:latin typeface="Consolas" pitchFamily="49" charset="0"/>
              </a:rPr>
              <a:t>UMINUS</a:t>
            </a:r>
            <a:r>
              <a:rPr lang="en-US" altLang="ja-JP" sz="2000" b="1" dirty="0" smtClean="0">
                <a:latin typeface="Consolas" pitchFamily="49" charset="0"/>
              </a:rPr>
              <a:t>   </a:t>
            </a:r>
            <a:r>
              <a:rPr lang="en-US" altLang="ja-JP" sz="2000" dirty="0" smtClean="0">
                <a:latin typeface="Consolas" pitchFamily="49" charset="0"/>
              </a:rPr>
              <a:t>/* </a:t>
            </a:r>
            <a:r>
              <a:rPr lang="ja-JP" altLang="en-US" sz="2000" dirty="0" smtClean="0">
                <a:latin typeface="Consolas" pitchFamily="49" charset="0"/>
              </a:rPr>
              <a:t>単項マイナス </a:t>
            </a:r>
            <a:r>
              <a:rPr lang="en-US" altLang="ja-JP" sz="2000" dirty="0" smtClean="0">
                <a:latin typeface="Consolas" pitchFamily="49" charset="0"/>
              </a:rPr>
              <a:t>(</a:t>
            </a:r>
            <a:r>
              <a:rPr lang="ja-JP" altLang="en-US" sz="2000" dirty="0" smtClean="0">
                <a:latin typeface="Consolas" pitchFamily="49" charset="0"/>
              </a:rPr>
              <a:t>符号反転</a:t>
            </a:r>
            <a:r>
              <a:rPr lang="en-US" altLang="ja-JP" sz="2000" dirty="0" smtClean="0">
                <a:latin typeface="Consolas" pitchFamily="49" charset="0"/>
              </a:rPr>
              <a:t>) */</a:t>
            </a:r>
            <a:endParaRPr lang="en-US" altLang="ja-JP" sz="2000" dirty="0" smtClean="0">
              <a:solidFill>
                <a:srgbClr val="00B050"/>
              </a:solidFill>
              <a:latin typeface="Consolas" pitchFamily="49" charset="0"/>
            </a:endParaRPr>
          </a:p>
          <a:p>
            <a:pPr lvl="1"/>
            <a:r>
              <a:rPr lang="ja-JP" altLang="en-US" dirty="0" smtClean="0"/>
              <a:t>下に書くほど優先度が高くなる</a:t>
            </a:r>
            <a:endParaRPr lang="en-US" altLang="ja-JP" dirty="0" smtClean="0"/>
          </a:p>
          <a:p>
            <a:pPr lvl="1"/>
            <a:r>
              <a:rPr lang="ja-JP" altLang="en-US" dirty="0" smtClean="0"/>
              <a:t>行頭のキーワードで結合則を指定する</a:t>
            </a:r>
            <a:endParaRPr lang="en-US" altLang="ja-JP" dirty="0"/>
          </a:p>
          <a:p>
            <a:pPr lvl="2"/>
            <a:r>
              <a:rPr kumimoji="1" lang="en-US" altLang="ja-JP" dirty="0" smtClean="0">
                <a:latin typeface="Consolas" pitchFamily="49" charset="0"/>
              </a:rPr>
              <a:t>%left</a:t>
            </a:r>
            <a:r>
              <a:rPr kumimoji="1" lang="en-US" altLang="ja-JP" dirty="0" smtClean="0"/>
              <a:t>	</a:t>
            </a:r>
            <a:r>
              <a:rPr kumimoji="1" lang="ja-JP" altLang="en-US" dirty="0" smtClean="0"/>
              <a:t>→ </a:t>
            </a:r>
            <a:r>
              <a:rPr lang="ja-JP" altLang="en-US" dirty="0"/>
              <a:t>左</a:t>
            </a:r>
            <a:r>
              <a:rPr lang="ja-JP" altLang="en-US" dirty="0" smtClean="0"/>
              <a:t>結合</a:t>
            </a:r>
            <a:endParaRPr lang="en-US" altLang="ja-JP" dirty="0" smtClean="0"/>
          </a:p>
          <a:p>
            <a:pPr lvl="2"/>
            <a:r>
              <a:rPr lang="en-US" altLang="ja-JP" dirty="0" smtClean="0">
                <a:latin typeface="Consolas" pitchFamily="49" charset="0"/>
              </a:rPr>
              <a:t>%right</a:t>
            </a:r>
            <a:r>
              <a:rPr lang="en-US" altLang="ja-JP" dirty="0" smtClean="0"/>
              <a:t>	</a:t>
            </a:r>
            <a:r>
              <a:rPr lang="ja-JP" altLang="en-US" dirty="0" smtClean="0"/>
              <a:t>→ 右結合</a:t>
            </a:r>
            <a:endParaRPr lang="ja-JP" altLang="en-US" dirty="0"/>
          </a:p>
          <a:p>
            <a:pPr lvl="2"/>
            <a:r>
              <a:rPr lang="en-US" altLang="ja-JP" dirty="0" smtClean="0">
                <a:latin typeface="Consolas" pitchFamily="49" charset="0"/>
              </a:rPr>
              <a:t>%</a:t>
            </a:r>
            <a:r>
              <a:rPr lang="en-US" altLang="ja-JP" dirty="0" err="1" smtClean="0">
                <a:latin typeface="Consolas" pitchFamily="49" charset="0"/>
              </a:rPr>
              <a:t>nonassoc</a:t>
            </a:r>
            <a:r>
              <a:rPr lang="en-US" altLang="ja-JP" dirty="0" smtClean="0"/>
              <a:t>	</a:t>
            </a:r>
            <a:r>
              <a:rPr lang="ja-JP" altLang="en-US" dirty="0" smtClean="0"/>
              <a:t>→ 無結合</a:t>
            </a:r>
            <a:endParaRPr kumimoji="1" lang="ja-JP" altLang="en-US" dirty="0"/>
          </a:p>
        </p:txBody>
      </p:sp>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ja-JP" altLang="en-US" dirty="0" smtClean="0"/>
              <a:t>構文定義ファイルの例 </a:t>
            </a:r>
            <a:r>
              <a:rPr kumimoji="1" lang="en-US" altLang="ja-JP" dirty="0" smtClean="0"/>
              <a:t>(3):</a:t>
            </a:r>
            <a:br>
              <a:rPr kumimoji="1" lang="en-US" altLang="ja-JP" dirty="0" smtClean="0"/>
            </a:br>
            <a:r>
              <a:rPr lang="ja-JP" altLang="en-US" dirty="0" smtClean="0"/>
              <a:t>エントリーポイント</a:t>
            </a:r>
            <a:r>
              <a:rPr lang="en-US" altLang="ja-JP" dirty="0" smtClean="0"/>
              <a:t>(</a:t>
            </a:r>
            <a:r>
              <a:rPr lang="ja-JP" altLang="en-US" dirty="0" smtClean="0"/>
              <a:t>開始記号</a:t>
            </a:r>
            <a:r>
              <a:rPr lang="en-US" altLang="ja-JP" dirty="0" smtClean="0"/>
              <a:t>)</a:t>
            </a:r>
            <a:r>
              <a:rPr lang="ja-JP" altLang="en-US" dirty="0" smtClean="0"/>
              <a:t>の定義</a:t>
            </a:r>
            <a:endParaRPr kumimoji="1" lang="ja-JP" altLang="en-US" dirty="0"/>
          </a:p>
        </p:txBody>
      </p:sp>
      <p:sp>
        <p:nvSpPr>
          <p:cNvPr id="3" name="コンテンツ プレースホルダ 2"/>
          <p:cNvSpPr>
            <a:spLocks noGrp="1"/>
          </p:cNvSpPr>
          <p:nvPr>
            <p:ph idx="1"/>
          </p:nvPr>
        </p:nvSpPr>
        <p:spPr/>
        <p:txBody>
          <a:bodyPr>
            <a:normAutofit/>
          </a:bodyPr>
          <a:lstStyle/>
          <a:p>
            <a:r>
              <a:rPr kumimoji="1" lang="ja-JP" altLang="en-US" dirty="0" smtClean="0"/>
              <a:t>定義</a:t>
            </a:r>
            <a:r>
              <a:rPr lang="ja-JP" altLang="en-US" dirty="0" smtClean="0"/>
              <a:t>の例</a:t>
            </a:r>
            <a:endParaRPr kumimoji="1" lang="en-US" altLang="ja-JP" dirty="0" smtClean="0"/>
          </a:p>
          <a:p>
            <a:pPr lvl="1">
              <a:buNone/>
            </a:pPr>
            <a:r>
              <a:rPr lang="en-US" altLang="ja-JP" sz="2400" b="1" dirty="0" smtClean="0">
                <a:solidFill>
                  <a:srgbClr val="FF0000"/>
                </a:solidFill>
                <a:latin typeface="Consolas" pitchFamily="49" charset="0"/>
              </a:rPr>
              <a:t>%start </a:t>
            </a:r>
            <a:r>
              <a:rPr lang="en-US" altLang="ja-JP" sz="2400" b="1" dirty="0" smtClean="0">
                <a:solidFill>
                  <a:srgbClr val="00B050"/>
                </a:solidFill>
                <a:latin typeface="Consolas" pitchFamily="49" charset="0"/>
              </a:rPr>
              <a:t>main</a:t>
            </a:r>
          </a:p>
          <a:p>
            <a:pPr lvl="1"/>
            <a:r>
              <a:rPr lang="en-US" altLang="ja-JP" dirty="0" smtClean="0">
                <a:latin typeface="Consolas" pitchFamily="49" charset="0"/>
              </a:rPr>
              <a:t>main</a:t>
            </a:r>
            <a:r>
              <a:rPr lang="en-US" altLang="ja-JP" dirty="0" smtClean="0"/>
              <a:t> </a:t>
            </a:r>
            <a:r>
              <a:rPr lang="ja-JP" altLang="en-US" dirty="0" smtClean="0"/>
              <a:t>という非終端記号を開始記号として定義</a:t>
            </a:r>
            <a:endParaRPr lang="en-US" altLang="ja-JP" dirty="0" smtClean="0"/>
          </a:p>
          <a:p>
            <a:r>
              <a:rPr lang="ja-JP" altLang="en-US" dirty="0" smtClean="0"/>
              <a:t>非終端記号の型の宣言の例</a:t>
            </a:r>
            <a:endParaRPr lang="en-US" altLang="ja-JP" dirty="0" smtClean="0"/>
          </a:p>
          <a:p>
            <a:pPr lvl="1">
              <a:buNone/>
            </a:pPr>
            <a:r>
              <a:rPr lang="en-US" altLang="ja-JP" sz="2400" b="1" dirty="0" smtClean="0">
                <a:solidFill>
                  <a:srgbClr val="FF0000"/>
                </a:solidFill>
                <a:latin typeface="Consolas" pitchFamily="49" charset="0"/>
              </a:rPr>
              <a:t>%type &lt;</a:t>
            </a:r>
            <a:r>
              <a:rPr lang="en-US" altLang="ja-JP" sz="2400" b="1" dirty="0" err="1" smtClean="0">
                <a:solidFill>
                  <a:srgbClr val="00B050"/>
                </a:solidFill>
                <a:latin typeface="Consolas" pitchFamily="49" charset="0"/>
              </a:rPr>
              <a:t>int</a:t>
            </a:r>
            <a:r>
              <a:rPr lang="en-US" altLang="ja-JP" sz="2400" b="1" dirty="0" smtClean="0">
                <a:solidFill>
                  <a:srgbClr val="FF0000"/>
                </a:solidFill>
                <a:latin typeface="Consolas" pitchFamily="49" charset="0"/>
              </a:rPr>
              <a:t>&gt;</a:t>
            </a:r>
            <a:r>
              <a:rPr lang="en-US" altLang="ja-JP" sz="2400" b="1" dirty="0" smtClean="0">
                <a:latin typeface="Consolas" pitchFamily="49" charset="0"/>
              </a:rPr>
              <a:t> </a:t>
            </a:r>
            <a:r>
              <a:rPr lang="en-US" altLang="ja-JP" sz="2400" b="1" dirty="0" smtClean="0">
                <a:solidFill>
                  <a:srgbClr val="00B050"/>
                </a:solidFill>
                <a:latin typeface="Consolas" pitchFamily="49" charset="0"/>
              </a:rPr>
              <a:t>main</a:t>
            </a:r>
          </a:p>
          <a:p>
            <a:pPr lvl="1"/>
            <a:r>
              <a:rPr lang="ja-JP" altLang="en-US" dirty="0" smtClean="0"/>
              <a:t>構文解析の結果として</a:t>
            </a:r>
            <a:r>
              <a:rPr lang="en-US" altLang="ja-JP" dirty="0" smtClean="0"/>
              <a:t/>
            </a:r>
            <a:br>
              <a:rPr lang="en-US" altLang="ja-JP" dirty="0" smtClean="0"/>
            </a:br>
            <a:r>
              <a:rPr lang="ja-JP" altLang="en-US" dirty="0" smtClean="0"/>
              <a:t>解析器が最終的に返す値の型を指定する</a:t>
            </a:r>
            <a:endParaRPr lang="en-US" altLang="ja-JP" dirty="0" smtClean="0"/>
          </a:p>
          <a:p>
            <a:pPr lvl="1"/>
            <a:r>
              <a:rPr lang="ja-JP" altLang="en-US" dirty="0"/>
              <a:t>普通</a:t>
            </a:r>
            <a:r>
              <a:rPr lang="ja-JP" altLang="en-US" dirty="0" smtClean="0"/>
              <a:t>は構文木を表すデータの型を指定する</a:t>
            </a:r>
            <a:endParaRPr lang="en-US" altLang="ja-JP" dirty="0" smtClean="0"/>
          </a:p>
          <a:p>
            <a:pPr lvl="2"/>
            <a:r>
              <a:rPr lang="ja-JP" altLang="en-US" dirty="0"/>
              <a:t>が</a:t>
            </a:r>
            <a:r>
              <a:rPr lang="ja-JP" altLang="en-US" dirty="0" smtClean="0"/>
              <a:t>、この例では</a:t>
            </a:r>
            <a:r>
              <a:rPr lang="en-US" altLang="ja-JP" dirty="0" smtClean="0"/>
              <a:t> </a:t>
            </a:r>
            <a:r>
              <a:rPr lang="en-US" altLang="ja-JP" dirty="0" err="1" smtClean="0"/>
              <a:t>int</a:t>
            </a:r>
            <a:endParaRPr kumimoji="1" lang="ja-JP" altLang="en-US" dirty="0"/>
          </a:p>
        </p:txBody>
      </p:sp>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ja-JP" altLang="en-US" dirty="0" smtClean="0"/>
              <a:t>構文定義ファイルの例 </a:t>
            </a:r>
            <a:r>
              <a:rPr kumimoji="1" lang="en-US" altLang="ja-JP" dirty="0" smtClean="0"/>
              <a:t>(4):</a:t>
            </a:r>
            <a:br>
              <a:rPr kumimoji="1" lang="en-US" altLang="ja-JP" dirty="0" smtClean="0"/>
            </a:br>
            <a:r>
              <a:rPr lang="ja-JP" altLang="en-US" dirty="0" smtClean="0"/>
              <a:t>構文定義</a:t>
            </a:r>
            <a:endParaRPr kumimoji="1" lang="ja-JP" altLang="en-US" dirty="0"/>
          </a:p>
        </p:txBody>
      </p:sp>
      <p:sp>
        <p:nvSpPr>
          <p:cNvPr id="3" name="コンテンツ プレースホルダ 2"/>
          <p:cNvSpPr>
            <a:spLocks noGrp="1"/>
          </p:cNvSpPr>
          <p:nvPr>
            <p:ph idx="1"/>
          </p:nvPr>
        </p:nvSpPr>
        <p:spPr>
          <a:xfrm>
            <a:off x="457200" y="1600200"/>
            <a:ext cx="8229600" cy="5043510"/>
          </a:xfrm>
        </p:spPr>
        <p:txBody>
          <a:bodyPr>
            <a:normAutofit fontScale="77500" lnSpcReduction="20000"/>
          </a:bodyPr>
          <a:lstStyle/>
          <a:p>
            <a:r>
              <a:rPr lang="ja-JP" altLang="en-US" dirty="0" smtClean="0"/>
              <a:t>構文</a:t>
            </a:r>
            <a:endParaRPr lang="en-US" altLang="ja-JP" dirty="0" smtClean="0"/>
          </a:p>
          <a:p>
            <a:pPr lvl="1">
              <a:buNone/>
            </a:pPr>
            <a:r>
              <a:rPr lang="ja-JP" altLang="en-US" sz="2200" b="1" dirty="0" smtClean="0">
                <a:latin typeface="Consolas" pitchFamily="49" charset="0"/>
              </a:rPr>
              <a:t>「記号」</a:t>
            </a:r>
            <a:r>
              <a:rPr lang="en-US" altLang="ja-JP" sz="2200" b="1" dirty="0" smtClean="0">
                <a:latin typeface="Consolas" pitchFamily="49" charset="0"/>
              </a:rPr>
              <a:t>:</a:t>
            </a:r>
          </a:p>
          <a:p>
            <a:pPr lvl="1">
              <a:buNone/>
            </a:pPr>
            <a:r>
              <a:rPr lang="en-US" altLang="ja-JP" sz="2200" b="1" dirty="0" smtClean="0">
                <a:latin typeface="Consolas" pitchFamily="49" charset="0"/>
              </a:rPr>
              <a:t>    </a:t>
            </a:r>
            <a:r>
              <a:rPr lang="ja-JP" altLang="en-US" sz="2200" b="1" dirty="0" smtClean="0">
                <a:latin typeface="Consolas" pitchFamily="49" charset="0"/>
              </a:rPr>
              <a:t>「記号</a:t>
            </a:r>
            <a:r>
              <a:rPr lang="en-US" altLang="ja-JP" sz="2200" b="1" dirty="0" smtClean="0">
                <a:latin typeface="Consolas" pitchFamily="49" charset="0"/>
              </a:rPr>
              <a:t>11</a:t>
            </a:r>
            <a:r>
              <a:rPr lang="ja-JP" altLang="en-US" sz="2200" b="1" dirty="0" smtClean="0">
                <a:latin typeface="Consolas" pitchFamily="49" charset="0"/>
              </a:rPr>
              <a:t>」「記号</a:t>
            </a:r>
            <a:r>
              <a:rPr lang="en-US" altLang="ja-JP" sz="2200" b="1" dirty="0" smtClean="0">
                <a:latin typeface="Consolas" pitchFamily="49" charset="0"/>
              </a:rPr>
              <a:t>12</a:t>
            </a:r>
            <a:r>
              <a:rPr lang="ja-JP" altLang="en-US" sz="2200" b="1" dirty="0" smtClean="0">
                <a:latin typeface="Consolas" pitchFamily="49" charset="0"/>
              </a:rPr>
              <a:t>」 </a:t>
            </a:r>
            <a:r>
              <a:rPr lang="en-US" altLang="ja-JP" sz="2200" b="1" dirty="0" smtClean="0">
                <a:latin typeface="Consolas" pitchFamily="49" charset="0"/>
              </a:rPr>
              <a:t>… { </a:t>
            </a:r>
            <a:r>
              <a:rPr lang="ja-JP" altLang="en-US" sz="2200" b="1" dirty="0" smtClean="0">
                <a:latin typeface="Consolas" pitchFamily="49" charset="0"/>
              </a:rPr>
              <a:t>「式</a:t>
            </a:r>
            <a:r>
              <a:rPr lang="en-US" altLang="ja-JP" sz="2200" b="1" dirty="0" smtClean="0">
                <a:latin typeface="Consolas" pitchFamily="49" charset="0"/>
              </a:rPr>
              <a:t>1</a:t>
            </a:r>
            <a:r>
              <a:rPr lang="ja-JP" altLang="en-US" sz="2200" b="1" dirty="0" smtClean="0">
                <a:latin typeface="Consolas" pitchFamily="49" charset="0"/>
              </a:rPr>
              <a:t>」</a:t>
            </a:r>
            <a:r>
              <a:rPr lang="en-US" altLang="ja-JP" sz="2200" b="1" dirty="0" smtClean="0">
                <a:latin typeface="Consolas" pitchFamily="49" charset="0"/>
              </a:rPr>
              <a:t> }</a:t>
            </a:r>
          </a:p>
          <a:p>
            <a:pPr lvl="1">
              <a:buNone/>
            </a:pPr>
            <a:r>
              <a:rPr kumimoji="1" lang="en-US" altLang="ja-JP" sz="2200" b="1" dirty="0" smtClean="0">
                <a:latin typeface="Consolas" pitchFamily="49" charset="0"/>
              </a:rPr>
              <a:t>  | </a:t>
            </a:r>
            <a:r>
              <a:rPr kumimoji="1" lang="ja-JP" altLang="en-US" sz="2200" b="1" dirty="0" smtClean="0">
                <a:latin typeface="Consolas" pitchFamily="49" charset="0"/>
              </a:rPr>
              <a:t>「記号</a:t>
            </a:r>
            <a:r>
              <a:rPr lang="en-US" altLang="ja-JP" sz="2200" b="1" dirty="0" smtClean="0">
                <a:latin typeface="Consolas" pitchFamily="49" charset="0"/>
              </a:rPr>
              <a:t>21</a:t>
            </a:r>
            <a:r>
              <a:rPr lang="ja-JP" altLang="en-US" sz="2200" b="1" dirty="0" smtClean="0">
                <a:latin typeface="Consolas" pitchFamily="49" charset="0"/>
              </a:rPr>
              <a:t>」「記号</a:t>
            </a:r>
            <a:r>
              <a:rPr lang="en-US" altLang="ja-JP" sz="2200" b="1" dirty="0" smtClean="0">
                <a:latin typeface="Consolas" pitchFamily="49" charset="0"/>
              </a:rPr>
              <a:t>22</a:t>
            </a:r>
            <a:r>
              <a:rPr lang="ja-JP" altLang="en-US" sz="2200" b="1" dirty="0" smtClean="0">
                <a:latin typeface="Consolas" pitchFamily="49" charset="0"/>
              </a:rPr>
              <a:t>」 </a:t>
            </a:r>
            <a:r>
              <a:rPr lang="en-US" altLang="ja-JP" sz="2200" b="1" dirty="0" smtClean="0">
                <a:latin typeface="Consolas" pitchFamily="49" charset="0"/>
              </a:rPr>
              <a:t>… { </a:t>
            </a:r>
            <a:r>
              <a:rPr lang="ja-JP" altLang="en-US" sz="2200" b="1" dirty="0" smtClean="0">
                <a:latin typeface="Consolas" pitchFamily="49" charset="0"/>
              </a:rPr>
              <a:t>「式</a:t>
            </a:r>
            <a:r>
              <a:rPr lang="en-US" altLang="ja-JP" sz="2200" b="1" dirty="0" smtClean="0">
                <a:latin typeface="Consolas" pitchFamily="49" charset="0"/>
              </a:rPr>
              <a:t>2</a:t>
            </a:r>
            <a:r>
              <a:rPr lang="ja-JP" altLang="en-US" sz="2200" b="1" dirty="0" smtClean="0">
                <a:latin typeface="Consolas" pitchFamily="49" charset="0"/>
              </a:rPr>
              <a:t>」 </a:t>
            </a:r>
            <a:r>
              <a:rPr lang="en-US" altLang="ja-JP" sz="2200" b="1" dirty="0" smtClean="0">
                <a:latin typeface="Consolas" pitchFamily="49" charset="0"/>
              </a:rPr>
              <a:t>}</a:t>
            </a:r>
          </a:p>
          <a:p>
            <a:pPr lvl="1">
              <a:buNone/>
            </a:pPr>
            <a:r>
              <a:rPr kumimoji="1" lang="en-US" altLang="ja-JP" sz="2200" b="1" dirty="0" smtClean="0">
                <a:latin typeface="Consolas" pitchFamily="49" charset="0"/>
              </a:rPr>
              <a:t>  ;</a:t>
            </a:r>
            <a:endParaRPr kumimoji="1" lang="en-US" altLang="ja-JP" dirty="0" smtClean="0"/>
          </a:p>
          <a:p>
            <a:r>
              <a:rPr kumimoji="1" lang="ja-JP" altLang="en-US" dirty="0" smtClean="0"/>
              <a:t>例</a:t>
            </a:r>
            <a:endParaRPr kumimoji="1" lang="en-US" altLang="ja-JP" dirty="0" smtClean="0"/>
          </a:p>
          <a:p>
            <a:pPr lvl="1">
              <a:buNone/>
            </a:pPr>
            <a:r>
              <a:rPr lang="en-US" altLang="ja-JP" sz="2200" b="1" dirty="0" smtClean="0">
                <a:solidFill>
                  <a:srgbClr val="00B050"/>
                </a:solidFill>
                <a:latin typeface="Consolas" pitchFamily="49" charset="0"/>
              </a:rPr>
              <a:t>main</a:t>
            </a:r>
            <a:r>
              <a:rPr lang="en-US" altLang="ja-JP" sz="2200" b="1" dirty="0" smtClean="0">
                <a:solidFill>
                  <a:srgbClr val="FF0000"/>
                </a:solidFill>
                <a:latin typeface="Consolas" pitchFamily="49" charset="0"/>
              </a:rPr>
              <a:t>:</a:t>
            </a:r>
          </a:p>
          <a:p>
            <a:pPr lvl="1">
              <a:buNone/>
            </a:pPr>
            <a:r>
              <a:rPr lang="en-US" altLang="ja-JP" sz="2200" b="1" dirty="0" smtClean="0">
                <a:solidFill>
                  <a:srgbClr val="00B050"/>
                </a:solidFill>
                <a:latin typeface="Consolas" pitchFamily="49" charset="0"/>
              </a:rPr>
              <a:t>    </a:t>
            </a:r>
            <a:r>
              <a:rPr lang="en-US" altLang="ja-JP" sz="2200" b="1" dirty="0" err="1" smtClean="0">
                <a:solidFill>
                  <a:srgbClr val="00B050"/>
                </a:solidFill>
                <a:latin typeface="Consolas" pitchFamily="49" charset="0"/>
              </a:rPr>
              <a:t>expr</a:t>
            </a:r>
            <a:r>
              <a:rPr lang="en-US" altLang="ja-JP" sz="2200" b="1" dirty="0" smtClean="0">
                <a:solidFill>
                  <a:srgbClr val="00B050"/>
                </a:solidFill>
                <a:latin typeface="Consolas" pitchFamily="49" charset="0"/>
              </a:rPr>
              <a:t> EOL                </a:t>
            </a:r>
            <a:r>
              <a:rPr lang="en-US" altLang="ja-JP" sz="2200" b="1" dirty="0" smtClean="0">
                <a:solidFill>
                  <a:srgbClr val="FF0000"/>
                </a:solidFill>
                <a:latin typeface="Consolas" pitchFamily="49" charset="0"/>
              </a:rPr>
              <a:t>{</a:t>
            </a:r>
            <a:r>
              <a:rPr lang="en-US" altLang="ja-JP" sz="2200" b="1" dirty="0" smtClean="0">
                <a:solidFill>
                  <a:srgbClr val="00B050"/>
                </a:solidFill>
                <a:latin typeface="Consolas" pitchFamily="49" charset="0"/>
              </a:rPr>
              <a:t> $1 </a:t>
            </a:r>
            <a:r>
              <a:rPr lang="en-US" altLang="ja-JP" sz="2200" b="1" dirty="0" smtClean="0">
                <a:solidFill>
                  <a:srgbClr val="FF0000"/>
                </a:solidFill>
                <a:latin typeface="Consolas" pitchFamily="49" charset="0"/>
              </a:rPr>
              <a:t>}</a:t>
            </a:r>
          </a:p>
          <a:p>
            <a:pPr lvl="1">
              <a:buNone/>
            </a:pPr>
            <a:r>
              <a:rPr lang="en-US" altLang="ja-JP" sz="2200" b="1" dirty="0" smtClean="0">
                <a:solidFill>
                  <a:srgbClr val="FF0000"/>
                </a:solidFill>
                <a:latin typeface="Consolas" pitchFamily="49" charset="0"/>
              </a:rPr>
              <a:t>;</a:t>
            </a:r>
          </a:p>
          <a:p>
            <a:pPr lvl="1">
              <a:buNone/>
            </a:pPr>
            <a:r>
              <a:rPr lang="en-US" altLang="ja-JP" sz="2200" b="1" dirty="0" err="1" smtClean="0">
                <a:solidFill>
                  <a:srgbClr val="00B050"/>
                </a:solidFill>
                <a:latin typeface="Consolas" pitchFamily="49" charset="0"/>
              </a:rPr>
              <a:t>expr</a:t>
            </a:r>
            <a:r>
              <a:rPr lang="en-US" altLang="ja-JP" sz="2200" b="1" dirty="0" smtClean="0">
                <a:solidFill>
                  <a:srgbClr val="FF0000"/>
                </a:solidFill>
                <a:latin typeface="Consolas" pitchFamily="49" charset="0"/>
              </a:rPr>
              <a:t>:</a:t>
            </a:r>
          </a:p>
          <a:p>
            <a:pPr lvl="1">
              <a:buNone/>
            </a:pPr>
            <a:r>
              <a:rPr lang="en-US" altLang="ja-JP" sz="2200" b="1" dirty="0" smtClean="0">
                <a:solidFill>
                  <a:srgbClr val="00B050"/>
                </a:solidFill>
                <a:latin typeface="Consolas" pitchFamily="49" charset="0"/>
              </a:rPr>
              <a:t>  </a:t>
            </a:r>
            <a:r>
              <a:rPr lang="en-US" altLang="ja-JP" sz="2200" b="1" dirty="0" smtClean="0">
                <a:solidFill>
                  <a:srgbClr val="FF0000"/>
                </a:solidFill>
                <a:latin typeface="Consolas" pitchFamily="49" charset="0"/>
              </a:rPr>
              <a:t>|</a:t>
            </a:r>
            <a:r>
              <a:rPr lang="en-US" altLang="ja-JP" sz="2200" b="1" dirty="0" smtClean="0">
                <a:solidFill>
                  <a:srgbClr val="00B050"/>
                </a:solidFill>
                <a:latin typeface="Consolas" pitchFamily="49" charset="0"/>
              </a:rPr>
              <a:t> INT                     </a:t>
            </a:r>
            <a:r>
              <a:rPr lang="en-US" altLang="ja-JP" sz="2200" b="1" dirty="0" smtClean="0">
                <a:solidFill>
                  <a:srgbClr val="FF0000"/>
                </a:solidFill>
                <a:latin typeface="Consolas" pitchFamily="49" charset="0"/>
              </a:rPr>
              <a:t>{</a:t>
            </a:r>
            <a:r>
              <a:rPr lang="en-US" altLang="ja-JP" sz="2200" b="1" dirty="0" smtClean="0">
                <a:solidFill>
                  <a:srgbClr val="00B050"/>
                </a:solidFill>
                <a:latin typeface="Consolas" pitchFamily="49" charset="0"/>
              </a:rPr>
              <a:t> $1 </a:t>
            </a:r>
            <a:r>
              <a:rPr lang="en-US" altLang="ja-JP" sz="2200" b="1" dirty="0" smtClean="0">
                <a:solidFill>
                  <a:srgbClr val="FF0000"/>
                </a:solidFill>
                <a:latin typeface="Consolas" pitchFamily="49" charset="0"/>
              </a:rPr>
              <a:t>}</a:t>
            </a:r>
          </a:p>
          <a:p>
            <a:pPr lvl="1">
              <a:buNone/>
            </a:pPr>
            <a:r>
              <a:rPr lang="en-US" altLang="ja-JP" sz="2200" b="1" dirty="0" smtClean="0">
                <a:solidFill>
                  <a:srgbClr val="00B050"/>
                </a:solidFill>
                <a:latin typeface="Consolas" pitchFamily="49" charset="0"/>
              </a:rPr>
              <a:t>  </a:t>
            </a:r>
            <a:r>
              <a:rPr lang="en-US" altLang="ja-JP" sz="2200" b="1" dirty="0" smtClean="0">
                <a:solidFill>
                  <a:srgbClr val="FF0000"/>
                </a:solidFill>
                <a:latin typeface="Consolas" pitchFamily="49" charset="0"/>
              </a:rPr>
              <a:t>|</a:t>
            </a:r>
            <a:r>
              <a:rPr lang="en-US" altLang="ja-JP" sz="2200" b="1" dirty="0" smtClean="0">
                <a:solidFill>
                  <a:srgbClr val="00B050"/>
                </a:solidFill>
                <a:latin typeface="Consolas" pitchFamily="49" charset="0"/>
              </a:rPr>
              <a:t> LPAREN </a:t>
            </a:r>
            <a:r>
              <a:rPr lang="en-US" altLang="ja-JP" sz="2200" b="1" dirty="0" err="1" smtClean="0">
                <a:solidFill>
                  <a:srgbClr val="00B050"/>
                </a:solidFill>
                <a:latin typeface="Consolas" pitchFamily="49" charset="0"/>
              </a:rPr>
              <a:t>expr</a:t>
            </a:r>
            <a:r>
              <a:rPr lang="en-US" altLang="ja-JP" sz="2200" b="1" dirty="0" smtClean="0">
                <a:solidFill>
                  <a:srgbClr val="00B050"/>
                </a:solidFill>
                <a:latin typeface="Consolas" pitchFamily="49" charset="0"/>
              </a:rPr>
              <a:t> RPAREN      </a:t>
            </a:r>
            <a:r>
              <a:rPr lang="en-US" altLang="ja-JP" sz="2200" b="1" dirty="0" smtClean="0">
                <a:solidFill>
                  <a:srgbClr val="FF0000"/>
                </a:solidFill>
                <a:latin typeface="Consolas" pitchFamily="49" charset="0"/>
              </a:rPr>
              <a:t>{</a:t>
            </a:r>
            <a:r>
              <a:rPr lang="en-US" altLang="ja-JP" sz="2200" b="1" dirty="0" smtClean="0">
                <a:solidFill>
                  <a:srgbClr val="00B050"/>
                </a:solidFill>
                <a:latin typeface="Consolas" pitchFamily="49" charset="0"/>
              </a:rPr>
              <a:t> $2 </a:t>
            </a:r>
            <a:r>
              <a:rPr lang="en-US" altLang="ja-JP" sz="2200" b="1" dirty="0" smtClean="0">
                <a:solidFill>
                  <a:srgbClr val="FF0000"/>
                </a:solidFill>
                <a:latin typeface="Consolas" pitchFamily="49" charset="0"/>
              </a:rPr>
              <a:t>}</a:t>
            </a:r>
          </a:p>
          <a:p>
            <a:pPr lvl="1">
              <a:buNone/>
            </a:pPr>
            <a:r>
              <a:rPr lang="en-US" altLang="ja-JP" sz="2200" b="1" dirty="0" smtClean="0">
                <a:solidFill>
                  <a:srgbClr val="00B050"/>
                </a:solidFill>
                <a:latin typeface="Consolas" pitchFamily="49" charset="0"/>
              </a:rPr>
              <a:t>  </a:t>
            </a:r>
            <a:r>
              <a:rPr lang="en-US" altLang="ja-JP" sz="2200" b="1" dirty="0" smtClean="0">
                <a:solidFill>
                  <a:srgbClr val="FF0000"/>
                </a:solidFill>
                <a:latin typeface="Consolas" pitchFamily="49" charset="0"/>
              </a:rPr>
              <a:t>|</a:t>
            </a:r>
            <a:r>
              <a:rPr lang="en-US" altLang="ja-JP" sz="2200" b="1" dirty="0" smtClean="0">
                <a:solidFill>
                  <a:srgbClr val="00B050"/>
                </a:solidFill>
                <a:latin typeface="Consolas" pitchFamily="49" charset="0"/>
              </a:rPr>
              <a:t> </a:t>
            </a:r>
            <a:r>
              <a:rPr lang="en-US" altLang="ja-JP" sz="2200" b="1" dirty="0" err="1" smtClean="0">
                <a:solidFill>
                  <a:srgbClr val="00B050"/>
                </a:solidFill>
                <a:latin typeface="Consolas" pitchFamily="49" charset="0"/>
              </a:rPr>
              <a:t>expr</a:t>
            </a:r>
            <a:r>
              <a:rPr lang="en-US" altLang="ja-JP" sz="2200" b="1" dirty="0" smtClean="0">
                <a:solidFill>
                  <a:srgbClr val="00B050"/>
                </a:solidFill>
                <a:latin typeface="Consolas" pitchFamily="49" charset="0"/>
              </a:rPr>
              <a:t> PLUS </a:t>
            </a:r>
            <a:r>
              <a:rPr lang="en-US" altLang="ja-JP" sz="2200" b="1" dirty="0" err="1" smtClean="0">
                <a:solidFill>
                  <a:srgbClr val="00B050"/>
                </a:solidFill>
                <a:latin typeface="Consolas" pitchFamily="49" charset="0"/>
              </a:rPr>
              <a:t>expr</a:t>
            </a:r>
            <a:r>
              <a:rPr lang="en-US" altLang="ja-JP" sz="2200" b="1" dirty="0" smtClean="0">
                <a:solidFill>
                  <a:srgbClr val="00B050"/>
                </a:solidFill>
                <a:latin typeface="Consolas" pitchFamily="49" charset="0"/>
              </a:rPr>
              <a:t>          </a:t>
            </a:r>
            <a:r>
              <a:rPr lang="en-US" altLang="ja-JP" sz="2200" b="1" dirty="0" smtClean="0">
                <a:solidFill>
                  <a:srgbClr val="FF0000"/>
                </a:solidFill>
                <a:latin typeface="Consolas" pitchFamily="49" charset="0"/>
              </a:rPr>
              <a:t>{</a:t>
            </a:r>
            <a:r>
              <a:rPr lang="en-US" altLang="ja-JP" sz="2200" b="1" dirty="0" smtClean="0">
                <a:solidFill>
                  <a:srgbClr val="00B050"/>
                </a:solidFill>
                <a:latin typeface="Consolas" pitchFamily="49" charset="0"/>
              </a:rPr>
              <a:t> $1 + $3 </a:t>
            </a:r>
            <a:r>
              <a:rPr lang="en-US" altLang="ja-JP" sz="2200" b="1" dirty="0" smtClean="0">
                <a:solidFill>
                  <a:srgbClr val="FF0000"/>
                </a:solidFill>
                <a:latin typeface="Consolas" pitchFamily="49" charset="0"/>
              </a:rPr>
              <a:t>}</a:t>
            </a:r>
          </a:p>
          <a:p>
            <a:pPr lvl="1">
              <a:buNone/>
            </a:pPr>
            <a:r>
              <a:rPr lang="en-US" altLang="ja-JP" sz="2200" b="1" dirty="0" smtClean="0">
                <a:solidFill>
                  <a:srgbClr val="00B050"/>
                </a:solidFill>
                <a:latin typeface="Consolas" pitchFamily="49" charset="0"/>
              </a:rPr>
              <a:t>  </a:t>
            </a:r>
            <a:r>
              <a:rPr lang="en-US" altLang="ja-JP" sz="2200" b="1" dirty="0" smtClean="0">
                <a:solidFill>
                  <a:srgbClr val="FF0000"/>
                </a:solidFill>
                <a:latin typeface="Consolas" pitchFamily="49" charset="0"/>
              </a:rPr>
              <a:t>|</a:t>
            </a:r>
            <a:r>
              <a:rPr lang="en-US" altLang="ja-JP" sz="2200" b="1" dirty="0" smtClean="0">
                <a:solidFill>
                  <a:srgbClr val="00B050"/>
                </a:solidFill>
                <a:latin typeface="Consolas" pitchFamily="49" charset="0"/>
              </a:rPr>
              <a:t> </a:t>
            </a:r>
            <a:r>
              <a:rPr lang="en-US" altLang="ja-JP" sz="2200" b="1" dirty="0" err="1" smtClean="0">
                <a:solidFill>
                  <a:srgbClr val="00B050"/>
                </a:solidFill>
                <a:latin typeface="Consolas" pitchFamily="49" charset="0"/>
              </a:rPr>
              <a:t>expr</a:t>
            </a:r>
            <a:r>
              <a:rPr lang="en-US" altLang="ja-JP" sz="2200" b="1" dirty="0" smtClean="0">
                <a:solidFill>
                  <a:srgbClr val="00B050"/>
                </a:solidFill>
                <a:latin typeface="Consolas" pitchFamily="49" charset="0"/>
              </a:rPr>
              <a:t> MINUS </a:t>
            </a:r>
            <a:r>
              <a:rPr lang="en-US" altLang="ja-JP" sz="2200" b="1" dirty="0" err="1" smtClean="0">
                <a:solidFill>
                  <a:srgbClr val="00B050"/>
                </a:solidFill>
                <a:latin typeface="Consolas" pitchFamily="49" charset="0"/>
              </a:rPr>
              <a:t>expr</a:t>
            </a:r>
            <a:r>
              <a:rPr lang="en-US" altLang="ja-JP" sz="2200" b="1" dirty="0" smtClean="0">
                <a:solidFill>
                  <a:srgbClr val="00B050"/>
                </a:solidFill>
                <a:latin typeface="Consolas" pitchFamily="49" charset="0"/>
              </a:rPr>
              <a:t>         </a:t>
            </a:r>
            <a:r>
              <a:rPr lang="en-US" altLang="ja-JP" sz="2200" b="1" dirty="0" smtClean="0">
                <a:solidFill>
                  <a:srgbClr val="FF0000"/>
                </a:solidFill>
                <a:latin typeface="Consolas" pitchFamily="49" charset="0"/>
              </a:rPr>
              <a:t>{</a:t>
            </a:r>
            <a:r>
              <a:rPr lang="en-US" altLang="ja-JP" sz="2200" b="1" dirty="0" smtClean="0">
                <a:solidFill>
                  <a:srgbClr val="00B050"/>
                </a:solidFill>
                <a:latin typeface="Consolas" pitchFamily="49" charset="0"/>
              </a:rPr>
              <a:t> $1 - $3 </a:t>
            </a:r>
            <a:r>
              <a:rPr lang="en-US" altLang="ja-JP" sz="2200" b="1" dirty="0" smtClean="0">
                <a:solidFill>
                  <a:srgbClr val="FF0000"/>
                </a:solidFill>
                <a:latin typeface="Consolas" pitchFamily="49" charset="0"/>
              </a:rPr>
              <a:t>}</a:t>
            </a:r>
          </a:p>
          <a:p>
            <a:pPr lvl="1">
              <a:buNone/>
            </a:pPr>
            <a:r>
              <a:rPr lang="en-US" altLang="ja-JP" sz="2200" b="1" dirty="0" smtClean="0">
                <a:solidFill>
                  <a:srgbClr val="00B050"/>
                </a:solidFill>
                <a:latin typeface="Consolas" pitchFamily="49" charset="0"/>
              </a:rPr>
              <a:t>  </a:t>
            </a:r>
            <a:r>
              <a:rPr lang="en-US" altLang="ja-JP" sz="2200" b="1" dirty="0" smtClean="0">
                <a:solidFill>
                  <a:srgbClr val="FF0000"/>
                </a:solidFill>
                <a:latin typeface="Consolas" pitchFamily="49" charset="0"/>
              </a:rPr>
              <a:t>|</a:t>
            </a:r>
            <a:r>
              <a:rPr lang="en-US" altLang="ja-JP" sz="2200" b="1" dirty="0" smtClean="0">
                <a:solidFill>
                  <a:srgbClr val="00B050"/>
                </a:solidFill>
                <a:latin typeface="Consolas" pitchFamily="49" charset="0"/>
              </a:rPr>
              <a:t> </a:t>
            </a:r>
            <a:r>
              <a:rPr lang="en-US" altLang="ja-JP" sz="2200" b="1" dirty="0" err="1" smtClean="0">
                <a:solidFill>
                  <a:srgbClr val="00B050"/>
                </a:solidFill>
                <a:latin typeface="Consolas" pitchFamily="49" charset="0"/>
              </a:rPr>
              <a:t>expr</a:t>
            </a:r>
            <a:r>
              <a:rPr lang="en-US" altLang="ja-JP" sz="2200" b="1" dirty="0" smtClean="0">
                <a:solidFill>
                  <a:srgbClr val="00B050"/>
                </a:solidFill>
                <a:latin typeface="Consolas" pitchFamily="49" charset="0"/>
              </a:rPr>
              <a:t> TIMES </a:t>
            </a:r>
            <a:r>
              <a:rPr lang="en-US" altLang="ja-JP" sz="2200" b="1" dirty="0" err="1" smtClean="0">
                <a:solidFill>
                  <a:srgbClr val="00B050"/>
                </a:solidFill>
                <a:latin typeface="Consolas" pitchFamily="49" charset="0"/>
              </a:rPr>
              <a:t>expr</a:t>
            </a:r>
            <a:r>
              <a:rPr lang="en-US" altLang="ja-JP" sz="2200" b="1" dirty="0" smtClean="0">
                <a:solidFill>
                  <a:srgbClr val="00B050"/>
                </a:solidFill>
                <a:latin typeface="Consolas" pitchFamily="49" charset="0"/>
              </a:rPr>
              <a:t>         </a:t>
            </a:r>
            <a:r>
              <a:rPr lang="en-US" altLang="ja-JP" sz="2200" b="1" dirty="0" smtClean="0">
                <a:solidFill>
                  <a:srgbClr val="FF0000"/>
                </a:solidFill>
                <a:latin typeface="Consolas" pitchFamily="49" charset="0"/>
              </a:rPr>
              <a:t>{</a:t>
            </a:r>
            <a:r>
              <a:rPr lang="en-US" altLang="ja-JP" sz="2200" b="1" dirty="0" smtClean="0">
                <a:solidFill>
                  <a:srgbClr val="00B050"/>
                </a:solidFill>
                <a:latin typeface="Consolas" pitchFamily="49" charset="0"/>
              </a:rPr>
              <a:t> $1 * $3 </a:t>
            </a:r>
            <a:r>
              <a:rPr lang="en-US" altLang="ja-JP" sz="2200" b="1" dirty="0" smtClean="0">
                <a:solidFill>
                  <a:srgbClr val="FF0000"/>
                </a:solidFill>
                <a:latin typeface="Consolas" pitchFamily="49" charset="0"/>
              </a:rPr>
              <a:t>}</a:t>
            </a:r>
          </a:p>
          <a:p>
            <a:pPr lvl="1">
              <a:buNone/>
            </a:pPr>
            <a:r>
              <a:rPr lang="en-US" altLang="ja-JP" sz="2200" b="1" dirty="0" smtClean="0">
                <a:solidFill>
                  <a:srgbClr val="00B050"/>
                </a:solidFill>
                <a:latin typeface="Consolas" pitchFamily="49" charset="0"/>
              </a:rPr>
              <a:t>  </a:t>
            </a:r>
            <a:r>
              <a:rPr lang="en-US" altLang="ja-JP" sz="2200" b="1" dirty="0" smtClean="0">
                <a:solidFill>
                  <a:srgbClr val="FF0000"/>
                </a:solidFill>
                <a:latin typeface="Consolas" pitchFamily="49" charset="0"/>
              </a:rPr>
              <a:t>|</a:t>
            </a:r>
            <a:r>
              <a:rPr lang="en-US" altLang="ja-JP" sz="2200" b="1" dirty="0" smtClean="0">
                <a:solidFill>
                  <a:srgbClr val="00B050"/>
                </a:solidFill>
                <a:latin typeface="Consolas" pitchFamily="49" charset="0"/>
              </a:rPr>
              <a:t> </a:t>
            </a:r>
            <a:r>
              <a:rPr lang="en-US" altLang="ja-JP" sz="2200" b="1" dirty="0" err="1" smtClean="0">
                <a:solidFill>
                  <a:srgbClr val="00B050"/>
                </a:solidFill>
                <a:latin typeface="Consolas" pitchFamily="49" charset="0"/>
              </a:rPr>
              <a:t>expr</a:t>
            </a:r>
            <a:r>
              <a:rPr lang="en-US" altLang="ja-JP" sz="2200" b="1" dirty="0" smtClean="0">
                <a:solidFill>
                  <a:srgbClr val="00B050"/>
                </a:solidFill>
                <a:latin typeface="Consolas" pitchFamily="49" charset="0"/>
              </a:rPr>
              <a:t> DIV </a:t>
            </a:r>
            <a:r>
              <a:rPr lang="en-US" altLang="ja-JP" sz="2200" b="1" dirty="0" err="1" smtClean="0">
                <a:solidFill>
                  <a:srgbClr val="00B050"/>
                </a:solidFill>
                <a:latin typeface="Consolas" pitchFamily="49" charset="0"/>
              </a:rPr>
              <a:t>expr</a:t>
            </a:r>
            <a:r>
              <a:rPr lang="en-US" altLang="ja-JP" sz="2200" b="1" dirty="0" smtClean="0">
                <a:solidFill>
                  <a:srgbClr val="00B050"/>
                </a:solidFill>
                <a:latin typeface="Consolas" pitchFamily="49" charset="0"/>
              </a:rPr>
              <a:t>           </a:t>
            </a:r>
            <a:r>
              <a:rPr lang="en-US" altLang="ja-JP" sz="2200" b="1" dirty="0" smtClean="0">
                <a:solidFill>
                  <a:srgbClr val="FF0000"/>
                </a:solidFill>
                <a:latin typeface="Consolas" pitchFamily="49" charset="0"/>
              </a:rPr>
              <a:t>{</a:t>
            </a:r>
            <a:r>
              <a:rPr lang="en-US" altLang="ja-JP" sz="2200" b="1" dirty="0" smtClean="0">
                <a:solidFill>
                  <a:srgbClr val="00B050"/>
                </a:solidFill>
                <a:latin typeface="Consolas" pitchFamily="49" charset="0"/>
              </a:rPr>
              <a:t> $1 / $3 </a:t>
            </a:r>
            <a:r>
              <a:rPr lang="en-US" altLang="ja-JP" sz="2200" b="1" dirty="0" smtClean="0">
                <a:solidFill>
                  <a:srgbClr val="FF0000"/>
                </a:solidFill>
                <a:latin typeface="Consolas" pitchFamily="49" charset="0"/>
              </a:rPr>
              <a:t>}</a:t>
            </a:r>
          </a:p>
          <a:p>
            <a:pPr lvl="1">
              <a:buNone/>
            </a:pPr>
            <a:r>
              <a:rPr lang="en-US" altLang="ja-JP" sz="2200" b="1" dirty="0" smtClean="0">
                <a:solidFill>
                  <a:srgbClr val="00B050"/>
                </a:solidFill>
                <a:latin typeface="Consolas" pitchFamily="49" charset="0"/>
              </a:rPr>
              <a:t>  </a:t>
            </a:r>
            <a:r>
              <a:rPr lang="en-US" altLang="ja-JP" sz="2200" b="1" dirty="0" smtClean="0">
                <a:solidFill>
                  <a:srgbClr val="FF0000"/>
                </a:solidFill>
                <a:latin typeface="Consolas" pitchFamily="49" charset="0"/>
              </a:rPr>
              <a:t>|</a:t>
            </a:r>
            <a:r>
              <a:rPr lang="en-US" altLang="ja-JP" sz="2200" b="1" dirty="0" smtClean="0">
                <a:solidFill>
                  <a:srgbClr val="00B050"/>
                </a:solidFill>
                <a:latin typeface="Consolas" pitchFamily="49" charset="0"/>
              </a:rPr>
              <a:t> MINUS </a:t>
            </a:r>
            <a:r>
              <a:rPr lang="en-US" altLang="ja-JP" sz="2200" b="1" dirty="0" err="1" smtClean="0">
                <a:solidFill>
                  <a:srgbClr val="00B050"/>
                </a:solidFill>
                <a:latin typeface="Consolas" pitchFamily="49" charset="0"/>
              </a:rPr>
              <a:t>expr</a:t>
            </a:r>
            <a:r>
              <a:rPr lang="en-US" altLang="ja-JP" sz="2200" b="1" dirty="0" smtClean="0">
                <a:solidFill>
                  <a:srgbClr val="00B050"/>
                </a:solidFill>
                <a:latin typeface="Consolas" pitchFamily="49" charset="0"/>
              </a:rPr>
              <a:t> </a:t>
            </a:r>
            <a:r>
              <a:rPr lang="en-US" altLang="ja-JP" sz="2200" b="1" dirty="0" smtClean="0">
                <a:solidFill>
                  <a:srgbClr val="FF0000"/>
                </a:solidFill>
                <a:latin typeface="Consolas" pitchFamily="49" charset="0"/>
              </a:rPr>
              <a:t>%</a:t>
            </a:r>
            <a:r>
              <a:rPr lang="en-US" altLang="ja-JP" sz="2200" b="1" dirty="0" err="1" smtClean="0">
                <a:solidFill>
                  <a:srgbClr val="FF0000"/>
                </a:solidFill>
                <a:latin typeface="Consolas" pitchFamily="49" charset="0"/>
              </a:rPr>
              <a:t>prec</a:t>
            </a:r>
            <a:r>
              <a:rPr lang="en-US" altLang="ja-JP" sz="2200" b="1" dirty="0" smtClean="0">
                <a:solidFill>
                  <a:srgbClr val="00B050"/>
                </a:solidFill>
                <a:latin typeface="Consolas" pitchFamily="49" charset="0"/>
              </a:rPr>
              <a:t> UMINUS </a:t>
            </a:r>
            <a:r>
              <a:rPr lang="en-US" altLang="ja-JP" sz="2200" b="1" dirty="0" smtClean="0">
                <a:solidFill>
                  <a:srgbClr val="FF0000"/>
                </a:solidFill>
                <a:latin typeface="Consolas" pitchFamily="49" charset="0"/>
              </a:rPr>
              <a:t>{</a:t>
            </a:r>
            <a:r>
              <a:rPr lang="en-US" altLang="ja-JP" sz="2200" b="1" dirty="0" smtClean="0">
                <a:solidFill>
                  <a:srgbClr val="00B050"/>
                </a:solidFill>
                <a:latin typeface="Consolas" pitchFamily="49" charset="0"/>
              </a:rPr>
              <a:t> - $2 </a:t>
            </a:r>
            <a:r>
              <a:rPr lang="en-US" altLang="ja-JP" sz="2200" b="1" dirty="0" smtClean="0">
                <a:solidFill>
                  <a:srgbClr val="FF0000"/>
                </a:solidFill>
                <a:latin typeface="Consolas" pitchFamily="49" charset="0"/>
              </a:rPr>
              <a:t>}</a:t>
            </a:r>
          </a:p>
          <a:p>
            <a:pPr lvl="1">
              <a:buNone/>
            </a:pPr>
            <a:r>
              <a:rPr lang="en-US" altLang="ja-JP" sz="2200" b="1" dirty="0" smtClean="0">
                <a:solidFill>
                  <a:srgbClr val="FF0000"/>
                </a:solidFill>
                <a:latin typeface="Consolas" pitchFamily="49" charset="0"/>
              </a:rPr>
              <a:t>;</a:t>
            </a:r>
            <a:endParaRPr kumimoji="1" lang="ja-JP" altLang="en-US" b="1" dirty="0"/>
          </a:p>
        </p:txBody>
      </p:sp>
      <p:sp>
        <p:nvSpPr>
          <p:cNvPr id="5" name="角丸四角形吹き出し 4"/>
          <p:cNvSpPr/>
          <p:nvPr/>
        </p:nvSpPr>
        <p:spPr>
          <a:xfrm>
            <a:off x="5357818" y="2143116"/>
            <a:ext cx="2357454" cy="785818"/>
          </a:xfrm>
          <a:prstGeom prst="wedgeRoundRectCallout">
            <a:avLst>
              <a:gd name="adj1" fmla="val -74011"/>
              <a:gd name="adj2" fmla="val 133330"/>
              <a:gd name="adj3" fmla="val 16667"/>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kumimoji="1" lang="en-US" altLang="ja-JP" dirty="0" smtClean="0">
                <a:latin typeface="Consolas" pitchFamily="49" charset="0"/>
              </a:rPr>
              <a:t>{ … }</a:t>
            </a:r>
            <a:r>
              <a:rPr kumimoji="1" lang="en-US" altLang="ja-JP" dirty="0" smtClean="0"/>
              <a:t> </a:t>
            </a:r>
            <a:r>
              <a:rPr kumimoji="1" lang="ja-JP" altLang="en-US" dirty="0" smtClean="0"/>
              <a:t>内に解析結果として返す値を書く</a:t>
            </a:r>
            <a:endParaRPr kumimoji="1" lang="ja-JP" altLang="en-US" dirty="0"/>
          </a:p>
        </p:txBody>
      </p:sp>
      <p:sp>
        <p:nvSpPr>
          <p:cNvPr id="6" name="角丸四角形吹き出し 5"/>
          <p:cNvSpPr/>
          <p:nvPr/>
        </p:nvSpPr>
        <p:spPr>
          <a:xfrm>
            <a:off x="6500826" y="3429000"/>
            <a:ext cx="2643174" cy="1224136"/>
          </a:xfrm>
          <a:prstGeom prst="wedgeRoundRectCallout">
            <a:avLst>
              <a:gd name="adj1" fmla="val -103618"/>
              <a:gd name="adj2" fmla="val -22681"/>
              <a:gd name="adj3" fmla="val 16667"/>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kumimoji="1" lang="en-US" altLang="ja-JP" dirty="0" smtClean="0">
                <a:latin typeface="Consolas" pitchFamily="49" charset="0"/>
              </a:rPr>
              <a:t>$</a:t>
            </a:r>
            <a:r>
              <a:rPr kumimoji="1" lang="en-US" altLang="ja-JP" i="1" dirty="0" smtClean="0">
                <a:latin typeface="Consolas" pitchFamily="49" charset="0"/>
              </a:rPr>
              <a:t>n</a:t>
            </a:r>
            <a:r>
              <a:rPr kumimoji="1" lang="en-US" altLang="ja-JP" dirty="0" smtClean="0"/>
              <a:t> </a:t>
            </a:r>
            <a:r>
              <a:rPr kumimoji="1" lang="ja-JP" altLang="en-US" dirty="0" smtClean="0"/>
              <a:t>は </a:t>
            </a:r>
            <a:r>
              <a:rPr kumimoji="1" lang="en-US" altLang="ja-JP" i="1" dirty="0" smtClean="0"/>
              <a:t>n</a:t>
            </a:r>
            <a:r>
              <a:rPr kumimoji="1" lang="en-US" altLang="ja-JP" dirty="0" smtClean="0"/>
              <a:t> </a:t>
            </a:r>
            <a:r>
              <a:rPr kumimoji="1" lang="ja-JP" altLang="en-US" dirty="0" smtClean="0"/>
              <a:t>個目のトークン</a:t>
            </a:r>
            <a:r>
              <a:rPr kumimoji="1" lang="en-US" altLang="ja-JP" dirty="0" smtClean="0"/>
              <a:t/>
            </a:r>
            <a:br>
              <a:rPr kumimoji="1" lang="en-US" altLang="ja-JP" dirty="0" smtClean="0"/>
            </a:br>
            <a:r>
              <a:rPr kumimoji="1" lang="ja-JP" altLang="en-US" dirty="0" smtClean="0"/>
              <a:t>または非終端記号</a:t>
            </a:r>
            <a:r>
              <a:rPr kumimoji="1" lang="en-US" altLang="ja-JP" dirty="0" smtClean="0"/>
              <a:t/>
            </a:r>
            <a:br>
              <a:rPr kumimoji="1" lang="en-US" altLang="ja-JP" dirty="0" smtClean="0"/>
            </a:br>
            <a:r>
              <a:rPr kumimoji="1" lang="ja-JP" altLang="en-US" dirty="0" smtClean="0"/>
              <a:t>の解析結果の値を表す</a:t>
            </a:r>
            <a:endParaRPr kumimoji="1" lang="ja-JP" altLang="en-US" dirty="0"/>
          </a:p>
        </p:txBody>
      </p:sp>
      <p:sp>
        <p:nvSpPr>
          <p:cNvPr id="7" name="角丸四角形吹き出し 6"/>
          <p:cNvSpPr/>
          <p:nvPr/>
        </p:nvSpPr>
        <p:spPr>
          <a:xfrm>
            <a:off x="5786446" y="5643578"/>
            <a:ext cx="2857520" cy="1143008"/>
          </a:xfrm>
          <a:prstGeom prst="wedgeRoundRectCallout">
            <a:avLst>
              <a:gd name="adj1" fmla="val -144318"/>
              <a:gd name="adj2" fmla="val 1222"/>
              <a:gd name="adj3" fmla="val 16667"/>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kumimoji="1" lang="ja-JP" altLang="en-US" dirty="0" smtClean="0"/>
              <a:t>構文は </a:t>
            </a:r>
            <a:r>
              <a:rPr kumimoji="1" lang="en-US" altLang="ja-JP" dirty="0" smtClean="0">
                <a:latin typeface="Consolas" pitchFamily="49" charset="0"/>
              </a:rPr>
              <a:t>MINUS</a:t>
            </a:r>
            <a:r>
              <a:rPr lang="en-US" altLang="ja-JP" dirty="0"/>
              <a:t> </a:t>
            </a:r>
            <a:r>
              <a:rPr kumimoji="1" lang="en-US" altLang="ja-JP" dirty="0" err="1" smtClean="0">
                <a:latin typeface="Consolas" pitchFamily="49" charset="0"/>
              </a:rPr>
              <a:t>expr</a:t>
            </a:r>
            <a:r>
              <a:rPr kumimoji="1" lang="en-US" altLang="ja-JP" dirty="0" smtClean="0"/>
              <a:t> </a:t>
            </a:r>
            <a:r>
              <a:rPr kumimoji="1" lang="ja-JP" altLang="en-US" dirty="0" smtClean="0"/>
              <a:t>だが</a:t>
            </a:r>
            <a:endParaRPr kumimoji="1" lang="en-US" altLang="ja-JP" dirty="0" smtClean="0"/>
          </a:p>
          <a:p>
            <a:pPr algn="ctr"/>
            <a:r>
              <a:rPr kumimoji="1" lang="ja-JP" altLang="en-US" dirty="0" smtClean="0"/>
              <a:t>結合</a:t>
            </a:r>
            <a:r>
              <a:rPr lang="ja-JP" altLang="en-US" dirty="0" smtClean="0"/>
              <a:t>優先度</a:t>
            </a:r>
            <a:r>
              <a:rPr kumimoji="1" lang="ja-JP" altLang="en-US" dirty="0" smtClean="0"/>
              <a:t>・結合則は</a:t>
            </a:r>
            <a:endParaRPr kumimoji="1" lang="en-US" altLang="ja-JP" dirty="0" smtClean="0"/>
          </a:p>
          <a:p>
            <a:pPr algn="ctr"/>
            <a:r>
              <a:rPr lang="en-US" altLang="ja-JP" dirty="0" smtClean="0">
                <a:latin typeface="Consolas" pitchFamily="49" charset="0"/>
              </a:rPr>
              <a:t>UMINUS</a:t>
            </a:r>
            <a:r>
              <a:rPr lang="en-US" altLang="ja-JP" dirty="0" smtClean="0"/>
              <a:t> </a:t>
            </a:r>
            <a:r>
              <a:rPr lang="ja-JP" altLang="en-US" dirty="0" smtClean="0"/>
              <a:t>に従うという意味</a:t>
            </a:r>
            <a:endParaRPr kumimoji="1" lang="ja-JP" altLang="en-US" dirty="0"/>
          </a:p>
        </p:txBody>
      </p:sp>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err="1" smtClean="0"/>
              <a:t>ocamlyacc</a:t>
            </a:r>
            <a:r>
              <a:rPr kumimoji="1" lang="en-US" altLang="ja-JP" dirty="0" smtClean="0"/>
              <a:t> </a:t>
            </a:r>
            <a:r>
              <a:rPr kumimoji="1" lang="ja-JP" altLang="en-US" dirty="0" smtClean="0"/>
              <a:t>の使い方</a:t>
            </a:r>
            <a:endParaRPr kumimoji="1" lang="ja-JP" altLang="en-US" dirty="0"/>
          </a:p>
        </p:txBody>
      </p:sp>
      <p:sp>
        <p:nvSpPr>
          <p:cNvPr id="3" name="コンテンツ プレースホルダ 2"/>
          <p:cNvSpPr>
            <a:spLocks noGrp="1"/>
          </p:cNvSpPr>
          <p:nvPr>
            <p:ph idx="1"/>
          </p:nvPr>
        </p:nvSpPr>
        <p:spPr/>
        <p:txBody>
          <a:bodyPr>
            <a:normAutofit/>
          </a:bodyPr>
          <a:lstStyle/>
          <a:p>
            <a:r>
              <a:rPr kumimoji="1" lang="en-US" altLang="ja-JP" dirty="0" smtClean="0"/>
              <a:t>.</a:t>
            </a:r>
            <a:r>
              <a:rPr kumimoji="1" lang="en-US" altLang="ja-JP" dirty="0" err="1" smtClean="0"/>
              <a:t>mly</a:t>
            </a:r>
            <a:r>
              <a:rPr kumimoji="1" lang="en-US" altLang="ja-JP" dirty="0" smtClean="0"/>
              <a:t> </a:t>
            </a:r>
            <a:r>
              <a:rPr kumimoji="1" lang="ja-JP" altLang="en-US" dirty="0" smtClean="0"/>
              <a:t>ファイルを </a:t>
            </a:r>
            <a:r>
              <a:rPr kumimoji="1" lang="en-US" altLang="ja-JP" dirty="0" err="1" smtClean="0"/>
              <a:t>ocamlyacc</a:t>
            </a:r>
            <a:r>
              <a:rPr kumimoji="1" lang="en-US" altLang="ja-JP" dirty="0" smtClean="0"/>
              <a:t> </a:t>
            </a:r>
            <a:r>
              <a:rPr kumimoji="1" lang="ja-JP" altLang="en-US" dirty="0" smtClean="0"/>
              <a:t>に渡すと</a:t>
            </a:r>
            <a:r>
              <a:rPr kumimoji="1" lang="en-US" altLang="ja-JP" dirty="0" smtClean="0"/>
              <a:t/>
            </a:r>
            <a:br>
              <a:rPr kumimoji="1" lang="en-US" altLang="ja-JP" dirty="0" smtClean="0"/>
            </a:br>
            <a:r>
              <a:rPr kumimoji="1" lang="ja-JP" altLang="en-US" dirty="0" smtClean="0"/>
              <a:t>構文解析器モジュールが </a:t>
            </a:r>
            <a:r>
              <a:rPr kumimoji="1" lang="en-US" altLang="ja-JP" dirty="0" smtClean="0"/>
              <a:t>.</a:t>
            </a:r>
            <a:r>
              <a:rPr kumimoji="1" lang="en-US" altLang="ja-JP" dirty="0" err="1" smtClean="0"/>
              <a:t>mli</a:t>
            </a:r>
            <a:r>
              <a:rPr lang="en-US" altLang="ja-JP" dirty="0" smtClean="0"/>
              <a:t>, .ml </a:t>
            </a:r>
            <a:r>
              <a:rPr lang="ja-JP" altLang="en-US" dirty="0" smtClean="0"/>
              <a:t>に</a:t>
            </a:r>
            <a:r>
              <a:rPr lang="en-US" altLang="ja-JP" dirty="0" smtClean="0"/>
              <a:t/>
            </a:r>
            <a:br>
              <a:rPr lang="en-US" altLang="ja-JP" dirty="0" smtClean="0"/>
            </a:br>
            <a:r>
              <a:rPr lang="ja-JP" altLang="en-US" dirty="0" smtClean="0"/>
              <a:t>生成される</a:t>
            </a:r>
            <a:endParaRPr lang="en-US" altLang="ja-JP" dirty="0" smtClean="0"/>
          </a:p>
          <a:p>
            <a:pPr lvl="1">
              <a:buNone/>
            </a:pPr>
            <a:endParaRPr lang="en-US" altLang="ja-JP" sz="2000" dirty="0" smtClean="0">
              <a:latin typeface="Consolas" pitchFamily="49" charset="0"/>
            </a:endParaRPr>
          </a:p>
          <a:p>
            <a:pPr lvl="1">
              <a:buNone/>
            </a:pPr>
            <a:r>
              <a:rPr lang="en-US" altLang="ja-JP" sz="2000" b="1" dirty="0" smtClean="0">
                <a:latin typeface="Consolas" pitchFamily="49" charset="0"/>
              </a:rPr>
              <a:t>$ </a:t>
            </a:r>
            <a:r>
              <a:rPr lang="en-US" altLang="ja-JP" sz="2000" b="1" dirty="0" err="1" smtClean="0">
                <a:solidFill>
                  <a:srgbClr val="FF0000"/>
                </a:solidFill>
                <a:latin typeface="Consolas" pitchFamily="49" charset="0"/>
              </a:rPr>
              <a:t>ocamlyacc</a:t>
            </a:r>
            <a:r>
              <a:rPr lang="en-US" altLang="ja-JP" sz="2000" b="1" dirty="0" smtClean="0">
                <a:solidFill>
                  <a:srgbClr val="FF0000"/>
                </a:solidFill>
                <a:latin typeface="Consolas" pitchFamily="49" charset="0"/>
              </a:rPr>
              <a:t> </a:t>
            </a:r>
            <a:r>
              <a:rPr lang="en-US" altLang="ja-JP" sz="2000" b="1" dirty="0" smtClean="0">
                <a:solidFill>
                  <a:srgbClr val="00B050"/>
                </a:solidFill>
                <a:latin typeface="Consolas" pitchFamily="49" charset="0"/>
              </a:rPr>
              <a:t>exampleParser.mly</a:t>
            </a:r>
          </a:p>
          <a:p>
            <a:pPr lvl="1">
              <a:buNone/>
            </a:pPr>
            <a:r>
              <a:rPr lang="en-US" altLang="ja-JP" sz="2000" b="1" dirty="0" smtClean="0">
                <a:latin typeface="Consolas" pitchFamily="49" charset="0"/>
              </a:rPr>
              <a:t>$ </a:t>
            </a:r>
            <a:r>
              <a:rPr lang="en-US" altLang="ja-JP" sz="2000" b="1" dirty="0" err="1" smtClean="0">
                <a:solidFill>
                  <a:srgbClr val="00B050"/>
                </a:solidFill>
                <a:latin typeface="Consolas" pitchFamily="49" charset="0"/>
              </a:rPr>
              <a:t>ls</a:t>
            </a:r>
            <a:r>
              <a:rPr lang="en-US" altLang="ja-JP" sz="2000" b="1" dirty="0" smtClean="0">
                <a:solidFill>
                  <a:srgbClr val="00B050"/>
                </a:solidFill>
                <a:latin typeface="Consolas" pitchFamily="49" charset="0"/>
              </a:rPr>
              <a:t> exampleParser.*</a:t>
            </a:r>
          </a:p>
          <a:p>
            <a:pPr lvl="1">
              <a:buNone/>
            </a:pPr>
            <a:r>
              <a:rPr lang="en-US" altLang="ja-JP" sz="2000" b="1" dirty="0" smtClean="0">
                <a:solidFill>
                  <a:srgbClr val="FF0000"/>
                </a:solidFill>
                <a:latin typeface="Consolas" pitchFamily="49" charset="0"/>
              </a:rPr>
              <a:t>exampleParser.ml  exampleParser.mli</a:t>
            </a:r>
            <a:r>
              <a:rPr lang="en-US" altLang="ja-JP" sz="2000" b="1" dirty="0" smtClean="0">
                <a:latin typeface="Consolas" pitchFamily="49" charset="0"/>
              </a:rPr>
              <a:t>  exampleParser.mly</a:t>
            </a:r>
            <a:endParaRPr kumimoji="1" lang="en-US" altLang="ja-JP" sz="2000" b="1" dirty="0" smtClean="0">
              <a:latin typeface="Consolas" pitchFamily="49" charset="0"/>
            </a:endParaRPr>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1"/>
          <p:cNvSpPr>
            <a:spLocks noGrp="1" noChangeArrowheads="1"/>
          </p:cNvSpPr>
          <p:nvPr>
            <p:ph type="title"/>
          </p:nvPr>
        </p:nvSpPr>
        <p:spPr/>
        <p:txBody>
          <a:bodyPr/>
          <a:lstStyle/>
          <a:p>
            <a:r>
              <a:rPr lang="ja-JP" altLang="en-GB" dirty="0" smtClean="0"/>
              <a:t>言語処理系の作成</a:t>
            </a:r>
          </a:p>
        </p:txBody>
      </p:sp>
      <p:sp>
        <p:nvSpPr>
          <p:cNvPr id="5124" name="Rectangle 2"/>
          <p:cNvSpPr>
            <a:spLocks noGrp="1" noChangeArrowheads="1"/>
          </p:cNvSpPr>
          <p:nvPr>
            <p:ph type="body" idx="1"/>
          </p:nvPr>
        </p:nvSpPr>
        <p:spPr/>
        <p:txBody>
          <a:bodyPr>
            <a:normAutofit/>
          </a:bodyPr>
          <a:lstStyle/>
          <a:p>
            <a:r>
              <a:rPr lang="ja-JP" altLang="en-GB" dirty="0" smtClean="0"/>
              <a:t>今後 </a:t>
            </a:r>
            <a:r>
              <a:rPr lang="en-GB" altLang="ja-JP" dirty="0" smtClean="0"/>
              <a:t>4 </a:t>
            </a:r>
            <a:r>
              <a:rPr lang="ja-JP" altLang="en-GB" dirty="0" smtClean="0"/>
              <a:t>回の予定</a:t>
            </a:r>
          </a:p>
          <a:p>
            <a:pPr lvl="1"/>
            <a:r>
              <a:rPr lang="ja-JP" altLang="en-GB" dirty="0" smtClean="0"/>
              <a:t>第 </a:t>
            </a:r>
            <a:r>
              <a:rPr lang="en-GB" altLang="ja-JP" dirty="0" smtClean="0"/>
              <a:t>4 </a:t>
            </a:r>
            <a:r>
              <a:rPr lang="ja-JP" altLang="en-GB" dirty="0" smtClean="0"/>
              <a:t>回</a:t>
            </a:r>
            <a:r>
              <a:rPr lang="en-GB" altLang="ja-JP" dirty="0" smtClean="0"/>
              <a:t>: </a:t>
            </a:r>
            <a:r>
              <a:rPr lang="ja-JP" altLang="en-GB" dirty="0" smtClean="0"/>
              <a:t>基本的なインタプリタの作成</a:t>
            </a:r>
            <a:endParaRPr lang="en-US" altLang="ja-JP" dirty="0" smtClean="0"/>
          </a:p>
          <a:p>
            <a:pPr lvl="2"/>
            <a:r>
              <a:rPr lang="ja-JP" altLang="en-US" dirty="0" smtClean="0"/>
              <a:t>字句解析・構文解析・簡単な言語の処理系を作成する</a:t>
            </a:r>
            <a:endParaRPr lang="ja-JP" altLang="en-GB" dirty="0" smtClean="0"/>
          </a:p>
          <a:p>
            <a:pPr lvl="1"/>
            <a:r>
              <a:rPr lang="ja-JP" altLang="en-US" dirty="0" smtClean="0"/>
              <a:t>第 </a:t>
            </a:r>
            <a:r>
              <a:rPr lang="en-US" altLang="ja-JP" dirty="0" smtClean="0"/>
              <a:t>5</a:t>
            </a:r>
            <a:r>
              <a:rPr lang="ja-JP" altLang="en-US" dirty="0" smtClean="0"/>
              <a:t> 回</a:t>
            </a:r>
            <a:r>
              <a:rPr lang="en-US" altLang="ja-JP" dirty="0" smtClean="0"/>
              <a:t>:</a:t>
            </a:r>
            <a:r>
              <a:rPr lang="ja-JP" altLang="en-US" dirty="0" smtClean="0"/>
              <a:t> 関数型言語への拡張</a:t>
            </a:r>
            <a:endParaRPr lang="en-US" altLang="ja-JP" dirty="0" smtClean="0"/>
          </a:p>
          <a:p>
            <a:pPr lvl="2"/>
            <a:r>
              <a:rPr lang="ja-JP" altLang="en-US" dirty="0" smtClean="0"/>
              <a:t>関数を作成し呼び出せるようにする</a:t>
            </a:r>
            <a:endParaRPr lang="ja-JP" altLang="en-GB" dirty="0" smtClean="0"/>
          </a:p>
          <a:p>
            <a:pPr lvl="1"/>
            <a:r>
              <a:rPr lang="ja-JP" altLang="en-GB" dirty="0" smtClean="0"/>
              <a:t>第 </a:t>
            </a:r>
            <a:r>
              <a:rPr lang="en-GB" altLang="ja-JP" dirty="0" smtClean="0"/>
              <a:t>6 </a:t>
            </a:r>
            <a:r>
              <a:rPr lang="ja-JP" altLang="en-GB" dirty="0" smtClean="0"/>
              <a:t>回</a:t>
            </a:r>
            <a:r>
              <a:rPr lang="en-GB" altLang="ja-JP" dirty="0" smtClean="0"/>
              <a:t>: </a:t>
            </a:r>
            <a:r>
              <a:rPr lang="ja-JP" altLang="en-GB" dirty="0" smtClean="0"/>
              <a:t>言語処理系と型システム</a:t>
            </a:r>
          </a:p>
          <a:p>
            <a:pPr lvl="2"/>
            <a:r>
              <a:rPr lang="en-GB" altLang="ja-JP" dirty="0" smtClean="0"/>
              <a:t>ML </a:t>
            </a:r>
            <a:r>
              <a:rPr lang="ja-JP" altLang="en-GB" dirty="0" smtClean="0"/>
              <a:t>風の型推論</a:t>
            </a:r>
            <a:r>
              <a:rPr lang="ja-JP" altLang="en-US" dirty="0" smtClean="0"/>
              <a:t>を</a:t>
            </a:r>
            <a:r>
              <a:rPr lang="ja-JP" altLang="en-GB" dirty="0" smtClean="0"/>
              <a:t>実装</a:t>
            </a:r>
            <a:r>
              <a:rPr lang="ja-JP" altLang="en-US" dirty="0" smtClean="0"/>
              <a:t>する</a:t>
            </a:r>
            <a:endParaRPr lang="en-GB" altLang="ja-JP" dirty="0" smtClean="0"/>
          </a:p>
          <a:p>
            <a:pPr lvl="1"/>
            <a:r>
              <a:rPr lang="ja-JP" altLang="en-GB" dirty="0" smtClean="0"/>
              <a:t>第 </a:t>
            </a:r>
            <a:r>
              <a:rPr lang="en-GB" altLang="ja-JP" dirty="0" smtClean="0"/>
              <a:t>7 </a:t>
            </a:r>
            <a:r>
              <a:rPr lang="ja-JP" altLang="en-GB" dirty="0" smtClean="0"/>
              <a:t>回</a:t>
            </a:r>
            <a:r>
              <a:rPr lang="en-GB" altLang="ja-JP" dirty="0" smtClean="0"/>
              <a:t>: </a:t>
            </a:r>
            <a:r>
              <a:rPr lang="ja-JP" altLang="en-GB" dirty="0" smtClean="0"/>
              <a:t>インタプリタの様々な拡張</a:t>
            </a:r>
          </a:p>
          <a:p>
            <a:pPr lvl="2"/>
            <a:r>
              <a:rPr lang="ja-JP" altLang="en-GB" dirty="0" smtClean="0"/>
              <a:t>式の評価順序に</a:t>
            </a:r>
            <a:r>
              <a:rPr lang="ja-JP" altLang="en-US" dirty="0" smtClean="0"/>
              <a:t>ついて</a:t>
            </a:r>
            <a:r>
              <a:rPr lang="ja-JP" altLang="en-GB" dirty="0" smtClean="0"/>
              <a:t>考</a:t>
            </a:r>
            <a:r>
              <a:rPr lang="ja-JP" altLang="en-US" dirty="0" smtClean="0"/>
              <a:t>える</a:t>
            </a:r>
            <a:endParaRPr lang="ja-JP" altLang="en-GB" dirty="0" smtClean="0"/>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en-US" altLang="ja-JP" dirty="0" err="1" smtClean="0"/>
              <a:t>ocamlyacc</a:t>
            </a:r>
            <a:r>
              <a:rPr lang="en-US" altLang="ja-JP" dirty="0" smtClean="0"/>
              <a:t> </a:t>
            </a:r>
            <a:r>
              <a:rPr lang="ja-JP" altLang="en-US" dirty="0" smtClean="0"/>
              <a:t>の出力する警告</a:t>
            </a:r>
            <a:r>
              <a:rPr lang="en-US" altLang="ja-JP" dirty="0" smtClean="0"/>
              <a:t>:</a:t>
            </a:r>
            <a:r>
              <a:rPr kumimoji="1" lang="en-US" altLang="ja-JP" dirty="0" smtClean="0"/>
              <a:t/>
            </a:r>
            <a:br>
              <a:rPr kumimoji="1" lang="en-US" altLang="ja-JP" dirty="0" smtClean="0"/>
            </a:br>
            <a:r>
              <a:rPr kumimoji="1" lang="en-US" altLang="ja-JP" dirty="0" smtClean="0"/>
              <a:t>shift/reduce conflict </a:t>
            </a:r>
            <a:r>
              <a:rPr kumimoji="1" lang="ja-JP" altLang="en-US" dirty="0" smtClean="0"/>
              <a:t>と</a:t>
            </a:r>
            <a:r>
              <a:rPr kumimoji="1" lang="en-US" altLang="ja-JP" dirty="0" smtClean="0"/>
              <a:t/>
            </a:r>
            <a:br>
              <a:rPr kumimoji="1" lang="en-US" altLang="ja-JP" dirty="0" smtClean="0"/>
            </a:br>
            <a:r>
              <a:rPr kumimoji="1" lang="en-US" altLang="ja-JP" dirty="0" smtClean="0"/>
              <a:t>reduce/reduce conflict </a:t>
            </a:r>
            <a:r>
              <a:rPr kumimoji="1" lang="ja-JP" altLang="en-US" dirty="0" smtClean="0"/>
              <a:t>について</a:t>
            </a:r>
            <a:endParaRPr kumimoji="1" lang="ja-JP" altLang="en-US" dirty="0"/>
          </a:p>
        </p:txBody>
      </p:sp>
      <p:sp>
        <p:nvSpPr>
          <p:cNvPr id="3" name="コンテンツ プレースホルダ 2"/>
          <p:cNvSpPr>
            <a:spLocks noGrp="1"/>
          </p:cNvSpPr>
          <p:nvPr>
            <p:ph idx="1"/>
          </p:nvPr>
        </p:nvSpPr>
        <p:spPr>
          <a:xfrm>
            <a:off x="457200" y="2071678"/>
            <a:ext cx="8229600" cy="4525963"/>
          </a:xfrm>
        </p:spPr>
        <p:txBody>
          <a:bodyPr>
            <a:normAutofit fontScale="92500" lnSpcReduction="10000"/>
          </a:bodyPr>
          <a:lstStyle/>
          <a:p>
            <a:r>
              <a:rPr lang="en-US" altLang="ja-JP" dirty="0" smtClean="0"/>
              <a:t>S</a:t>
            </a:r>
            <a:r>
              <a:rPr kumimoji="1" lang="en-US" altLang="ja-JP" dirty="0" smtClean="0"/>
              <a:t>hift/reduce conflict</a:t>
            </a:r>
          </a:p>
          <a:p>
            <a:pPr lvl="1"/>
            <a:r>
              <a:rPr lang="ja-JP" altLang="en-US" dirty="0" smtClean="0"/>
              <a:t>普通はそれ程深刻な問題ではない</a:t>
            </a:r>
            <a:endParaRPr lang="en-US" altLang="ja-JP" dirty="0" smtClean="0"/>
          </a:p>
          <a:p>
            <a:pPr lvl="2"/>
            <a:r>
              <a:rPr kumimoji="1" lang="ja-JP" altLang="en-US" dirty="0" smtClean="0"/>
              <a:t>優先度や結合則の指定が適切かを確認すべき</a:t>
            </a:r>
            <a:endParaRPr kumimoji="1" lang="en-US" altLang="ja-JP" dirty="0" smtClean="0"/>
          </a:p>
          <a:p>
            <a:r>
              <a:rPr lang="en-US" altLang="ja-JP" dirty="0" smtClean="0"/>
              <a:t>Reduce/reduce conflict</a:t>
            </a:r>
          </a:p>
          <a:p>
            <a:pPr lvl="1"/>
            <a:r>
              <a:rPr lang="ja-JP" altLang="en-US" dirty="0" smtClean="0"/>
              <a:t>構文定義に問題がある可能性が高い</a:t>
            </a:r>
            <a:endParaRPr lang="en-US" altLang="ja-JP" dirty="0" smtClean="0"/>
          </a:p>
          <a:p>
            <a:pPr lvl="2"/>
            <a:r>
              <a:rPr lang="ja-JP" altLang="en-US" dirty="0" smtClean="0"/>
              <a:t>構文定義に致命的な曖昧さが無いかどうか確認すべき</a:t>
            </a:r>
            <a:endParaRPr lang="en-US" altLang="ja-JP" dirty="0" smtClean="0"/>
          </a:p>
          <a:p>
            <a:endParaRPr lang="en-US" altLang="ja-JP" dirty="0" smtClean="0"/>
          </a:p>
          <a:p>
            <a:pPr lvl="2"/>
            <a:r>
              <a:rPr kumimoji="1" lang="en-US" altLang="ja-JP" dirty="0" err="1" smtClean="0"/>
              <a:t>ocamlyacc</a:t>
            </a:r>
            <a:r>
              <a:rPr kumimoji="1" lang="en-US" altLang="ja-JP" dirty="0" smtClean="0"/>
              <a:t> </a:t>
            </a:r>
            <a:r>
              <a:rPr kumimoji="1" lang="ja-JP" altLang="en-US" dirty="0" smtClean="0"/>
              <a:t>に </a:t>
            </a:r>
            <a:r>
              <a:rPr kumimoji="1" lang="en-US" altLang="ja-JP" dirty="0" smtClean="0"/>
              <a:t>-v </a:t>
            </a:r>
            <a:r>
              <a:rPr kumimoji="1" lang="ja-JP" altLang="en-US" dirty="0" smtClean="0"/>
              <a:t>オプションを付けると </a:t>
            </a:r>
            <a:r>
              <a:rPr kumimoji="1" lang="en-US" altLang="ja-JP" dirty="0" smtClean="0"/>
              <a:t>LALR(1) </a:t>
            </a:r>
            <a:r>
              <a:rPr kumimoji="1" lang="ja-JP" altLang="en-US" dirty="0" smtClean="0"/>
              <a:t>の</a:t>
            </a:r>
            <a:r>
              <a:rPr kumimoji="1" lang="en-US" altLang="ja-JP" dirty="0" smtClean="0"/>
              <a:t/>
            </a:r>
            <a:br>
              <a:rPr kumimoji="1" lang="en-US" altLang="ja-JP" dirty="0" smtClean="0"/>
            </a:br>
            <a:r>
              <a:rPr kumimoji="1" lang="ja-JP" altLang="en-US" dirty="0" smtClean="0"/>
              <a:t>状態遷移表や遷移の競合に関する情報が</a:t>
            </a:r>
            <a:r>
              <a:rPr kumimoji="1" lang="en-US" altLang="ja-JP" dirty="0" smtClean="0"/>
              <a:t/>
            </a:r>
            <a:br>
              <a:rPr kumimoji="1" lang="en-US" altLang="ja-JP" dirty="0" smtClean="0"/>
            </a:br>
            <a:r>
              <a:rPr kumimoji="1" lang="ja-JP" altLang="en-US" dirty="0" smtClean="0"/>
              <a:t> </a:t>
            </a:r>
            <a:r>
              <a:rPr kumimoji="1" lang="en-US" altLang="ja-JP" dirty="0" smtClean="0"/>
              <a:t>.output </a:t>
            </a:r>
            <a:r>
              <a:rPr kumimoji="1" lang="ja-JP" altLang="en-US" dirty="0" smtClean="0"/>
              <a:t>ファイルに出力されるので</a:t>
            </a:r>
            <a:r>
              <a:rPr lang="en-US" altLang="ja-JP" dirty="0" smtClean="0"/>
              <a:t/>
            </a:r>
            <a:br>
              <a:rPr lang="en-US" altLang="ja-JP" dirty="0" smtClean="0"/>
            </a:br>
            <a:r>
              <a:rPr lang="ja-JP" altLang="en-US" dirty="0" smtClean="0"/>
              <a:t>参考にするとよい、かもしれない</a:t>
            </a:r>
            <a:endParaRPr kumimoji="1" lang="en-US" altLang="ja-JP" dirty="0" smtClean="0"/>
          </a:p>
        </p:txBody>
      </p:sp>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err="1" smtClean="0"/>
              <a:t>Ocamllex</a:t>
            </a:r>
            <a:r>
              <a:rPr kumimoji="1" lang="en-US" altLang="ja-JP" dirty="0" smtClean="0"/>
              <a:t> </a:t>
            </a:r>
            <a:r>
              <a:rPr kumimoji="1" lang="ja-JP" altLang="en-US" dirty="0" smtClean="0"/>
              <a:t>を用いた字句解析</a:t>
            </a:r>
            <a:endParaRPr kumimoji="1" lang="ja-JP" altLang="en-US" dirty="0"/>
          </a:p>
        </p:txBody>
      </p:sp>
      <p:sp>
        <p:nvSpPr>
          <p:cNvPr id="3" name="テキスト プレースホルダ 2"/>
          <p:cNvSpPr>
            <a:spLocks noGrp="1"/>
          </p:cNvSpPr>
          <p:nvPr>
            <p:ph type="body" idx="1"/>
          </p:nvPr>
        </p:nvSpPr>
        <p:spPr/>
        <p:txBody>
          <a:bodyPr/>
          <a:lstStyle/>
          <a:p>
            <a:r>
              <a:rPr kumimoji="1" lang="en-US" altLang="ja-JP" dirty="0" smtClean="0"/>
              <a:t>Lexical Analysis with “</a:t>
            </a:r>
            <a:r>
              <a:rPr kumimoji="1" lang="en-US" altLang="ja-JP" dirty="0" err="1" smtClean="0"/>
              <a:t>ocamllex</a:t>
            </a:r>
            <a:r>
              <a:rPr kumimoji="1" lang="en-US" altLang="ja-JP" dirty="0" smtClean="0"/>
              <a:t>”</a:t>
            </a:r>
            <a:endParaRPr kumimoji="1" lang="ja-JP" altLang="en-US" dirty="0"/>
          </a:p>
        </p:txBody>
      </p:sp>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r>
              <a:rPr kumimoji="1" lang="en-US" altLang="ja-JP" dirty="0" err="1" smtClean="0"/>
              <a:t>ocamllex</a:t>
            </a:r>
            <a:r>
              <a:rPr kumimoji="1" lang="en-US" altLang="ja-JP" dirty="0" smtClean="0"/>
              <a:t> </a:t>
            </a:r>
            <a:r>
              <a:rPr kumimoji="1" lang="ja-JP" altLang="en-US" dirty="0" smtClean="0"/>
              <a:t>とは</a:t>
            </a:r>
            <a:r>
              <a:rPr kumimoji="1" lang="en-US" altLang="ja-JP" dirty="0" smtClean="0"/>
              <a:t>?</a:t>
            </a:r>
            <a:endParaRPr kumimoji="1" lang="ja-JP" altLang="en-US" dirty="0"/>
          </a:p>
        </p:txBody>
      </p:sp>
      <p:sp>
        <p:nvSpPr>
          <p:cNvPr id="6" name="コンテンツ プレースホルダ 5"/>
          <p:cNvSpPr>
            <a:spLocks noGrp="1"/>
          </p:cNvSpPr>
          <p:nvPr>
            <p:ph idx="1"/>
          </p:nvPr>
        </p:nvSpPr>
        <p:spPr/>
        <p:txBody>
          <a:bodyPr/>
          <a:lstStyle/>
          <a:p>
            <a:r>
              <a:rPr kumimoji="1" lang="en-US" altLang="ja-JP" dirty="0" smtClean="0"/>
              <a:t>OCaml</a:t>
            </a:r>
            <a:r>
              <a:rPr kumimoji="1" lang="ja-JP" altLang="en-US" dirty="0" smtClean="0"/>
              <a:t> 用の字句解析器生成ツール</a:t>
            </a:r>
            <a:endParaRPr kumimoji="1" lang="en-US" altLang="ja-JP" dirty="0" smtClean="0"/>
          </a:p>
          <a:p>
            <a:pPr lvl="1"/>
            <a:r>
              <a:rPr lang="ja-JP" altLang="en-US" dirty="0" smtClean="0"/>
              <a:t>入力</a:t>
            </a:r>
            <a:r>
              <a:rPr lang="en-US" altLang="ja-JP" dirty="0" smtClean="0"/>
              <a:t>:</a:t>
            </a:r>
            <a:r>
              <a:rPr lang="ja-JP" altLang="en-US" dirty="0" smtClean="0"/>
              <a:t> 字句定義ファイル </a:t>
            </a:r>
            <a:r>
              <a:rPr lang="en-US" altLang="ja-JP" dirty="0" smtClean="0"/>
              <a:t>(.</a:t>
            </a:r>
            <a:r>
              <a:rPr lang="en-US" altLang="ja-JP" dirty="0" err="1" smtClean="0"/>
              <a:t>mll</a:t>
            </a:r>
            <a:r>
              <a:rPr lang="en-US" altLang="ja-JP" dirty="0" smtClean="0"/>
              <a:t>)</a:t>
            </a:r>
          </a:p>
          <a:p>
            <a:pPr lvl="1"/>
            <a:r>
              <a:rPr kumimoji="1" lang="ja-JP" altLang="en-US" dirty="0" smtClean="0"/>
              <a:t>出力</a:t>
            </a:r>
            <a:r>
              <a:rPr kumimoji="1" lang="en-US" altLang="ja-JP" dirty="0" smtClean="0"/>
              <a:t>:</a:t>
            </a:r>
            <a:r>
              <a:rPr kumimoji="1" lang="ja-JP" altLang="en-US" dirty="0" smtClean="0"/>
              <a:t> 字句解析器モジュール </a:t>
            </a:r>
            <a:r>
              <a:rPr kumimoji="1" lang="en-US" altLang="ja-JP" dirty="0" smtClean="0"/>
              <a:t>(.ml)</a:t>
            </a:r>
          </a:p>
          <a:p>
            <a:r>
              <a:rPr lang="ja-JP" altLang="en-US" dirty="0" smtClean="0"/>
              <a:t>出力される字句解析器は</a:t>
            </a:r>
            <a:endParaRPr lang="en-US" altLang="ja-JP" dirty="0" smtClean="0"/>
          </a:p>
          <a:p>
            <a:pPr lvl="1"/>
            <a:r>
              <a:rPr lang="ja-JP" altLang="en-US" dirty="0" smtClean="0"/>
              <a:t>文字列を受け取って</a:t>
            </a:r>
            <a:endParaRPr lang="en-US" altLang="ja-JP" dirty="0" smtClean="0"/>
          </a:p>
          <a:p>
            <a:pPr lvl="1"/>
            <a:r>
              <a:rPr lang="ja-JP" altLang="en-US" dirty="0" smtClean="0"/>
              <a:t>トークン列を返す</a:t>
            </a:r>
            <a:endParaRPr lang="en-US" altLang="ja-JP" dirty="0" smtClean="0"/>
          </a:p>
          <a:p>
            <a:pPr lvl="2"/>
            <a:r>
              <a:rPr lang="ja-JP" altLang="en-US" dirty="0" smtClean="0"/>
              <a:t>正確には、文字列の入力バッファを受け取って、</a:t>
            </a:r>
            <a:r>
              <a:rPr lang="en-US" altLang="ja-JP" dirty="0" smtClean="0"/>
              <a:t/>
            </a:r>
            <a:br>
              <a:rPr lang="en-US" altLang="ja-JP" dirty="0" smtClean="0"/>
            </a:br>
            <a:r>
              <a:rPr lang="ja-JP" altLang="en-US" dirty="0" smtClean="0"/>
              <a:t>一つのトークンを読み出して返す</a:t>
            </a:r>
            <a:endParaRPr lang="en-US" altLang="ja-JP" dirty="0" smtClean="0"/>
          </a:p>
        </p:txBody>
      </p:sp>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dirty="0" smtClean="0"/>
              <a:t>字句定義ファイルの構造</a:t>
            </a:r>
            <a:endParaRPr kumimoji="1" lang="ja-JP" altLang="en-US" dirty="0"/>
          </a:p>
        </p:txBody>
      </p:sp>
      <p:sp>
        <p:nvSpPr>
          <p:cNvPr id="3" name="コンテンツ プレースホルダ 2"/>
          <p:cNvSpPr>
            <a:spLocks noGrp="1"/>
          </p:cNvSpPr>
          <p:nvPr>
            <p:ph sz="half" idx="1"/>
          </p:nvPr>
        </p:nvSpPr>
        <p:spPr/>
        <p:txBody>
          <a:bodyPr>
            <a:normAutofit/>
          </a:bodyPr>
          <a:lstStyle/>
          <a:p>
            <a:pPr indent="0">
              <a:buNone/>
            </a:pPr>
            <a:r>
              <a:rPr kumimoji="1" lang="en-US" altLang="ja-JP" sz="2400" b="1" dirty="0" smtClean="0">
                <a:solidFill>
                  <a:srgbClr val="FF0000"/>
                </a:solidFill>
                <a:latin typeface="Consolas" pitchFamily="49" charset="0"/>
              </a:rPr>
              <a:t>{</a:t>
            </a:r>
          </a:p>
          <a:p>
            <a:pPr indent="0">
              <a:buNone/>
            </a:pPr>
            <a:r>
              <a:rPr lang="ja-JP" altLang="en-US" sz="2400" dirty="0" smtClean="0">
                <a:latin typeface="Consolas" pitchFamily="49" charset="0"/>
              </a:rPr>
              <a:t>ヘッダー</a:t>
            </a:r>
            <a:endParaRPr lang="en-US" altLang="ja-JP" sz="2400" dirty="0" smtClean="0">
              <a:latin typeface="Consolas" pitchFamily="49" charset="0"/>
            </a:endParaRPr>
          </a:p>
          <a:p>
            <a:pPr indent="0">
              <a:buNone/>
            </a:pPr>
            <a:r>
              <a:rPr kumimoji="1" lang="en-US" altLang="ja-JP" sz="2400" b="1" dirty="0" smtClean="0">
                <a:solidFill>
                  <a:srgbClr val="FF0000"/>
                </a:solidFill>
                <a:latin typeface="Consolas" pitchFamily="49" charset="0"/>
              </a:rPr>
              <a:t>}</a:t>
            </a:r>
          </a:p>
          <a:p>
            <a:pPr indent="0">
              <a:buNone/>
            </a:pPr>
            <a:r>
              <a:rPr lang="ja-JP" altLang="en-US" sz="2400" dirty="0" smtClean="0">
                <a:latin typeface="Consolas" pitchFamily="49" charset="0"/>
              </a:rPr>
              <a:t>正規表現の宣言</a:t>
            </a:r>
            <a:endParaRPr lang="en-US" altLang="ja-JP" sz="2400" dirty="0" smtClean="0">
              <a:latin typeface="Consolas" pitchFamily="49" charset="0"/>
            </a:endParaRPr>
          </a:p>
          <a:p>
            <a:pPr indent="0">
              <a:buNone/>
            </a:pPr>
            <a:r>
              <a:rPr lang="ja-JP" altLang="en-US" sz="2400" dirty="0" smtClean="0">
                <a:latin typeface="Consolas" pitchFamily="49" charset="0"/>
              </a:rPr>
              <a:t>字句定義</a:t>
            </a:r>
            <a:endParaRPr lang="en-US" altLang="ja-JP" sz="2400" dirty="0" smtClean="0">
              <a:latin typeface="Consolas" pitchFamily="49" charset="0"/>
            </a:endParaRPr>
          </a:p>
          <a:p>
            <a:pPr indent="0">
              <a:buNone/>
            </a:pPr>
            <a:r>
              <a:rPr kumimoji="1" lang="en-US" altLang="ja-JP" sz="2400" b="1" dirty="0" smtClean="0">
                <a:solidFill>
                  <a:srgbClr val="FF0000"/>
                </a:solidFill>
                <a:latin typeface="Consolas" pitchFamily="49" charset="0"/>
              </a:rPr>
              <a:t>{</a:t>
            </a:r>
          </a:p>
          <a:p>
            <a:pPr indent="0">
              <a:buNone/>
            </a:pPr>
            <a:r>
              <a:rPr lang="ja-JP" altLang="en-US" sz="2400" dirty="0" smtClean="0">
                <a:latin typeface="Consolas" pitchFamily="49" charset="0"/>
              </a:rPr>
              <a:t>トレーラー</a:t>
            </a:r>
            <a:endParaRPr lang="en-US" altLang="ja-JP" sz="2400" dirty="0" smtClean="0">
              <a:latin typeface="Consolas" pitchFamily="49" charset="0"/>
            </a:endParaRPr>
          </a:p>
          <a:p>
            <a:pPr indent="0">
              <a:buNone/>
            </a:pPr>
            <a:r>
              <a:rPr kumimoji="1" lang="en-US" altLang="ja-JP" sz="2400" b="1" dirty="0">
                <a:solidFill>
                  <a:srgbClr val="FF0000"/>
                </a:solidFill>
                <a:latin typeface="Consolas" pitchFamily="49" charset="0"/>
              </a:rPr>
              <a:t>}</a:t>
            </a:r>
            <a:endParaRPr kumimoji="1" lang="ja-JP" altLang="en-US" sz="2400" b="1" dirty="0">
              <a:solidFill>
                <a:srgbClr val="FF0000"/>
              </a:solidFill>
              <a:latin typeface="Consolas" pitchFamily="49" charset="0"/>
            </a:endParaRPr>
          </a:p>
        </p:txBody>
      </p:sp>
      <p:sp>
        <p:nvSpPr>
          <p:cNvPr id="5" name="コンテンツ プレースホルダ 4"/>
          <p:cNvSpPr>
            <a:spLocks noGrp="1"/>
          </p:cNvSpPr>
          <p:nvPr>
            <p:ph sz="half" idx="2"/>
          </p:nvPr>
        </p:nvSpPr>
        <p:spPr>
          <a:xfrm>
            <a:off x="4357686" y="1600200"/>
            <a:ext cx="4495800" cy="4525963"/>
          </a:xfrm>
        </p:spPr>
        <p:txBody>
          <a:bodyPr>
            <a:normAutofit/>
          </a:bodyPr>
          <a:lstStyle/>
          <a:p>
            <a:r>
              <a:rPr kumimoji="1" lang="ja-JP" altLang="en-US" sz="2400" dirty="0" smtClean="0"/>
              <a:t>字句は正規表現で定義</a:t>
            </a:r>
            <a:endParaRPr kumimoji="1" lang="en-US" altLang="ja-JP" sz="2400" dirty="0" smtClean="0"/>
          </a:p>
          <a:p>
            <a:endParaRPr kumimoji="1" lang="en-US" altLang="ja-JP" sz="2400" dirty="0" smtClean="0"/>
          </a:p>
          <a:p>
            <a:r>
              <a:rPr kumimoji="1" lang="ja-JP" altLang="en-US" sz="2400" dirty="0" smtClean="0"/>
              <a:t>ヘッダーとトレーラーに</a:t>
            </a:r>
            <a:r>
              <a:rPr kumimoji="1" lang="en-US" altLang="ja-JP" sz="2400" dirty="0" smtClean="0"/>
              <a:t/>
            </a:r>
            <a:br>
              <a:rPr kumimoji="1" lang="en-US" altLang="ja-JP" sz="2400" dirty="0" smtClean="0"/>
            </a:br>
            <a:r>
              <a:rPr kumimoji="1" lang="en-US" altLang="ja-JP" sz="2400" dirty="0" err="1" smtClean="0"/>
              <a:t>OCaml</a:t>
            </a:r>
            <a:r>
              <a:rPr kumimoji="1" lang="en-US" altLang="ja-JP" sz="2400" dirty="0" smtClean="0"/>
              <a:t> </a:t>
            </a:r>
            <a:r>
              <a:rPr kumimoji="1" lang="ja-JP" altLang="en-US" sz="2400" dirty="0" smtClean="0"/>
              <a:t>のコードを書いておく</a:t>
            </a:r>
            <a:r>
              <a:rPr lang="ja-JP" altLang="en-US" sz="2400" dirty="0" smtClean="0"/>
              <a:t>と</a:t>
            </a:r>
            <a:r>
              <a:rPr lang="en-US" altLang="ja-JP" sz="2400" dirty="0" smtClean="0"/>
              <a:t/>
            </a:r>
            <a:br>
              <a:rPr lang="en-US" altLang="ja-JP" sz="2400" dirty="0" smtClean="0"/>
            </a:br>
            <a:r>
              <a:rPr kumimoji="1" lang="ja-JP" altLang="en-US" sz="2400" dirty="0" smtClean="0"/>
              <a:t>出力される字句解析</a:t>
            </a:r>
            <a:r>
              <a:rPr kumimoji="1" lang="en-US" altLang="ja-JP" sz="2400" dirty="0" smtClean="0"/>
              <a:t/>
            </a:r>
            <a:br>
              <a:rPr kumimoji="1" lang="en-US" altLang="ja-JP" sz="2400" dirty="0" smtClean="0"/>
            </a:br>
            <a:r>
              <a:rPr kumimoji="1" lang="ja-JP" altLang="en-US" sz="2400" dirty="0" smtClean="0"/>
              <a:t>モジュールファイルの</a:t>
            </a:r>
            <a:r>
              <a:rPr kumimoji="1" lang="en-US" altLang="ja-JP" sz="2400" dirty="0" smtClean="0"/>
              <a:t/>
            </a:r>
            <a:br>
              <a:rPr kumimoji="1" lang="en-US" altLang="ja-JP" sz="2400" dirty="0" smtClean="0"/>
            </a:br>
            <a:r>
              <a:rPr kumimoji="1" lang="ja-JP" altLang="en-US" sz="2400" dirty="0" smtClean="0"/>
              <a:t>最初と最後にコピーされる</a:t>
            </a:r>
            <a:endParaRPr kumimoji="1" lang="en-US" altLang="ja-JP" sz="2400" dirty="0" smtClean="0"/>
          </a:p>
          <a:p>
            <a:endParaRPr lang="en-US" altLang="ja-JP" sz="2400" dirty="0" smtClean="0"/>
          </a:p>
          <a:p>
            <a:r>
              <a:rPr lang="ja-JP" altLang="en-US" sz="2400" dirty="0" smtClean="0"/>
              <a:t>コメントは </a:t>
            </a:r>
            <a:r>
              <a:rPr lang="en-US" altLang="ja-JP" sz="2400" dirty="0" smtClean="0">
                <a:latin typeface="Consolas" pitchFamily="49" charset="0"/>
              </a:rPr>
              <a:t>(* … *)</a:t>
            </a:r>
            <a:endParaRPr kumimoji="1" lang="ja-JP" altLang="en-US" sz="2400" dirty="0"/>
          </a:p>
        </p:txBody>
      </p:sp>
    </p:spTree>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kumimoji="1" lang="ja-JP" altLang="en-US" dirty="0" smtClean="0"/>
              <a:t>正規表現の宣言の書き方</a:t>
            </a:r>
            <a:endParaRPr kumimoji="1" lang="ja-JP" altLang="en-US" dirty="0"/>
          </a:p>
        </p:txBody>
      </p:sp>
      <p:sp>
        <p:nvSpPr>
          <p:cNvPr id="7" name="コンテンツ プレースホルダ 6"/>
          <p:cNvSpPr>
            <a:spLocks noGrp="1"/>
          </p:cNvSpPr>
          <p:nvPr>
            <p:ph idx="1"/>
          </p:nvPr>
        </p:nvSpPr>
        <p:spPr/>
        <p:txBody>
          <a:bodyPr/>
          <a:lstStyle/>
          <a:p>
            <a:pPr lvl="2"/>
            <a:r>
              <a:rPr lang="ja-JP" altLang="en-US" dirty="0" smtClean="0"/>
              <a:t>構文</a:t>
            </a:r>
            <a:endParaRPr lang="en-US" altLang="ja-JP" dirty="0" smtClean="0"/>
          </a:p>
          <a:p>
            <a:pPr lvl="3">
              <a:buNone/>
            </a:pPr>
            <a:r>
              <a:rPr kumimoji="1" lang="en-US" altLang="ja-JP" b="1" dirty="0" smtClean="0">
                <a:latin typeface="Consolas" pitchFamily="49" charset="0"/>
              </a:rPr>
              <a:t>let </a:t>
            </a:r>
            <a:r>
              <a:rPr kumimoji="1" lang="ja-JP" altLang="en-US" b="1" dirty="0" smtClean="0">
                <a:latin typeface="Consolas" pitchFamily="49" charset="0"/>
              </a:rPr>
              <a:t>「名前」 </a:t>
            </a:r>
            <a:r>
              <a:rPr kumimoji="1" lang="en-US" altLang="ja-JP" b="1" dirty="0" smtClean="0">
                <a:latin typeface="Consolas" pitchFamily="49" charset="0"/>
              </a:rPr>
              <a:t>= </a:t>
            </a:r>
            <a:r>
              <a:rPr kumimoji="1" lang="ja-JP" altLang="en-US" b="1" dirty="0" smtClean="0">
                <a:latin typeface="Consolas" pitchFamily="49" charset="0"/>
              </a:rPr>
              <a:t>「正規表現」</a:t>
            </a:r>
            <a:endParaRPr kumimoji="1" lang="en-US" altLang="ja-JP" b="1" dirty="0" smtClean="0">
              <a:latin typeface="Consolas" pitchFamily="49" charset="0"/>
            </a:endParaRPr>
          </a:p>
          <a:p>
            <a:endParaRPr lang="en-US" altLang="ja-JP" dirty="0" smtClean="0"/>
          </a:p>
          <a:p>
            <a:r>
              <a:rPr kumimoji="1" lang="ja-JP" altLang="en-US" dirty="0" smtClean="0"/>
              <a:t>字句定義で使う正規表現を</a:t>
            </a:r>
            <a:r>
              <a:rPr kumimoji="1" lang="en-US" altLang="ja-JP" dirty="0" smtClean="0"/>
              <a:t/>
            </a:r>
            <a:br>
              <a:rPr kumimoji="1" lang="en-US" altLang="ja-JP" dirty="0" smtClean="0"/>
            </a:br>
            <a:r>
              <a:rPr kumimoji="1" lang="ja-JP" altLang="en-US" dirty="0" smtClean="0"/>
              <a:t>変数として定義しておける</a:t>
            </a:r>
            <a:endParaRPr kumimoji="1" lang="en-US" altLang="ja-JP" dirty="0" smtClean="0"/>
          </a:p>
        </p:txBody>
      </p:sp>
    </p:spTree>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字句定義の書き方</a:t>
            </a:r>
            <a:endParaRPr kumimoji="1" lang="ja-JP" altLang="en-US" dirty="0"/>
          </a:p>
        </p:txBody>
      </p:sp>
      <p:sp>
        <p:nvSpPr>
          <p:cNvPr id="3" name="コンテンツ プレースホルダ 2"/>
          <p:cNvSpPr>
            <a:spLocks noGrp="1"/>
          </p:cNvSpPr>
          <p:nvPr>
            <p:ph idx="1"/>
          </p:nvPr>
        </p:nvSpPr>
        <p:spPr/>
        <p:txBody>
          <a:bodyPr>
            <a:normAutofit/>
          </a:bodyPr>
          <a:lstStyle/>
          <a:p>
            <a:pPr lvl="2"/>
            <a:r>
              <a:rPr kumimoji="1" lang="ja-JP" altLang="en-US" dirty="0" smtClean="0"/>
              <a:t>構文</a:t>
            </a:r>
            <a:r>
              <a:rPr kumimoji="1" lang="en-US" altLang="ja-JP" dirty="0" smtClean="0"/>
              <a:t>:</a:t>
            </a:r>
          </a:p>
          <a:p>
            <a:pPr lvl="3">
              <a:buNone/>
            </a:pPr>
            <a:r>
              <a:rPr kumimoji="1" lang="en-US" altLang="ja-JP" b="1" dirty="0" smtClean="0">
                <a:latin typeface="Consolas" pitchFamily="49" charset="0"/>
              </a:rPr>
              <a:t>rule </a:t>
            </a:r>
            <a:r>
              <a:rPr kumimoji="1" lang="ja-JP" altLang="en-US" b="1" dirty="0" smtClean="0">
                <a:latin typeface="Consolas" pitchFamily="49" charset="0"/>
              </a:rPr>
              <a:t>「エントリポイント名」 </a:t>
            </a:r>
            <a:r>
              <a:rPr kumimoji="1" lang="en-US" altLang="ja-JP" b="1" dirty="0" smtClean="0">
                <a:latin typeface="Consolas" pitchFamily="49" charset="0"/>
              </a:rPr>
              <a:t>= parse</a:t>
            </a:r>
          </a:p>
          <a:p>
            <a:pPr lvl="3">
              <a:buNone/>
            </a:pPr>
            <a:r>
              <a:rPr lang="en-US" altLang="ja-JP" b="1" dirty="0" smtClean="0">
                <a:latin typeface="Consolas" pitchFamily="49" charset="0"/>
              </a:rPr>
              <a:t>| </a:t>
            </a:r>
            <a:r>
              <a:rPr lang="ja-JP" altLang="en-US" b="1" dirty="0" smtClean="0">
                <a:latin typeface="Consolas" pitchFamily="49" charset="0"/>
              </a:rPr>
              <a:t>「正規表現</a:t>
            </a:r>
            <a:r>
              <a:rPr lang="en-US" altLang="ja-JP" b="1" dirty="0" smtClean="0">
                <a:latin typeface="Consolas" pitchFamily="49" charset="0"/>
              </a:rPr>
              <a:t>1</a:t>
            </a:r>
            <a:r>
              <a:rPr lang="ja-JP" altLang="en-US" b="1" dirty="0" smtClean="0">
                <a:latin typeface="Consolas" pitchFamily="49" charset="0"/>
              </a:rPr>
              <a:t>」 </a:t>
            </a:r>
            <a:r>
              <a:rPr lang="en-US" altLang="ja-JP" b="1" dirty="0" smtClean="0">
                <a:latin typeface="Consolas" pitchFamily="49" charset="0"/>
              </a:rPr>
              <a:t>{ </a:t>
            </a:r>
            <a:r>
              <a:rPr lang="ja-JP" altLang="en-US" b="1" dirty="0" smtClean="0">
                <a:latin typeface="Consolas" pitchFamily="49" charset="0"/>
              </a:rPr>
              <a:t>「トークン</a:t>
            </a:r>
            <a:r>
              <a:rPr lang="en-US" altLang="ja-JP" b="1" dirty="0" smtClean="0">
                <a:latin typeface="Consolas" pitchFamily="49" charset="0"/>
              </a:rPr>
              <a:t>1</a:t>
            </a:r>
            <a:r>
              <a:rPr lang="ja-JP" altLang="en-US" b="1" dirty="0" smtClean="0">
                <a:latin typeface="Consolas" pitchFamily="49" charset="0"/>
              </a:rPr>
              <a:t>」</a:t>
            </a:r>
            <a:r>
              <a:rPr lang="en-US" altLang="ja-JP" b="1" dirty="0" smtClean="0">
                <a:latin typeface="Consolas" pitchFamily="49" charset="0"/>
              </a:rPr>
              <a:t> }</a:t>
            </a:r>
            <a:endParaRPr lang="en-US" altLang="ja-JP" b="1" dirty="0">
              <a:latin typeface="Consolas" pitchFamily="49" charset="0"/>
            </a:endParaRPr>
          </a:p>
          <a:p>
            <a:pPr lvl="3">
              <a:buNone/>
            </a:pPr>
            <a:r>
              <a:rPr lang="en-US" altLang="ja-JP" b="1" dirty="0" smtClean="0">
                <a:latin typeface="Consolas" pitchFamily="49" charset="0"/>
              </a:rPr>
              <a:t>| </a:t>
            </a:r>
            <a:r>
              <a:rPr lang="ja-JP" altLang="en-US" b="1" dirty="0" smtClean="0">
                <a:latin typeface="Consolas" pitchFamily="49" charset="0"/>
              </a:rPr>
              <a:t>「正規表現</a:t>
            </a:r>
            <a:r>
              <a:rPr lang="en-US" altLang="ja-JP" b="1" dirty="0" smtClean="0">
                <a:latin typeface="Consolas" pitchFamily="49" charset="0"/>
              </a:rPr>
              <a:t>2</a:t>
            </a:r>
            <a:r>
              <a:rPr lang="ja-JP" altLang="en-US" b="1" dirty="0" smtClean="0">
                <a:latin typeface="Consolas" pitchFamily="49" charset="0"/>
              </a:rPr>
              <a:t>」 </a:t>
            </a:r>
            <a:r>
              <a:rPr lang="en-US" altLang="ja-JP" b="1" dirty="0" smtClean="0">
                <a:latin typeface="Consolas" pitchFamily="49" charset="0"/>
              </a:rPr>
              <a:t>{ </a:t>
            </a:r>
            <a:r>
              <a:rPr lang="ja-JP" altLang="en-US" b="1" dirty="0" smtClean="0">
                <a:latin typeface="Consolas" pitchFamily="49" charset="0"/>
              </a:rPr>
              <a:t>「トークン</a:t>
            </a:r>
            <a:r>
              <a:rPr lang="en-US" altLang="ja-JP" b="1" dirty="0" smtClean="0">
                <a:latin typeface="Consolas" pitchFamily="49" charset="0"/>
              </a:rPr>
              <a:t>2</a:t>
            </a:r>
            <a:r>
              <a:rPr lang="ja-JP" altLang="en-US" b="1" dirty="0" smtClean="0">
                <a:latin typeface="Consolas" pitchFamily="49" charset="0"/>
              </a:rPr>
              <a:t>」</a:t>
            </a:r>
            <a:r>
              <a:rPr lang="en-US" altLang="ja-JP" b="1" dirty="0" smtClean="0">
                <a:latin typeface="Consolas" pitchFamily="49" charset="0"/>
              </a:rPr>
              <a:t> }</a:t>
            </a:r>
          </a:p>
          <a:p>
            <a:pPr lvl="3">
              <a:buNone/>
            </a:pPr>
            <a:r>
              <a:rPr kumimoji="1" lang="en-US" altLang="ja-JP" b="1" dirty="0" smtClean="0">
                <a:latin typeface="Consolas" pitchFamily="49" charset="0"/>
              </a:rPr>
              <a:t>| …</a:t>
            </a:r>
          </a:p>
          <a:p>
            <a:endParaRPr lang="en-US" altLang="ja-JP" dirty="0"/>
          </a:p>
          <a:p>
            <a:pPr lvl="1"/>
            <a:r>
              <a:rPr kumimoji="1" lang="ja-JP" altLang="en-US" dirty="0" smtClean="0"/>
              <a:t>文字列の入力バッファ </a:t>
            </a:r>
            <a:r>
              <a:rPr kumimoji="1" lang="en-US" altLang="ja-JP" dirty="0" smtClean="0"/>
              <a:t>(</a:t>
            </a:r>
            <a:r>
              <a:rPr kumimoji="1" lang="en-US" altLang="ja-JP" dirty="0" err="1" smtClean="0"/>
              <a:t>Lexing.lexbuf</a:t>
            </a:r>
            <a:r>
              <a:rPr kumimoji="1" lang="en-US" altLang="ja-JP" dirty="0" smtClean="0"/>
              <a:t> </a:t>
            </a:r>
            <a:r>
              <a:rPr kumimoji="1" lang="ja-JP" altLang="en-US" dirty="0" smtClean="0"/>
              <a:t>型</a:t>
            </a:r>
            <a:r>
              <a:rPr kumimoji="1" lang="en-US" altLang="ja-JP" dirty="0" smtClean="0"/>
              <a:t>)</a:t>
            </a:r>
            <a:r>
              <a:rPr kumimoji="1" lang="ja-JP" altLang="en-US" dirty="0" smtClean="0"/>
              <a:t>を</a:t>
            </a:r>
            <a:r>
              <a:rPr kumimoji="1" lang="en-US" altLang="ja-JP" dirty="0" smtClean="0"/>
              <a:t/>
            </a:r>
            <a:br>
              <a:rPr kumimoji="1" lang="en-US" altLang="ja-JP" dirty="0" smtClean="0"/>
            </a:br>
            <a:r>
              <a:rPr kumimoji="1" lang="ja-JP" altLang="en-US" dirty="0" smtClean="0"/>
              <a:t>受け取ってトークンを返す字句解析関数が</a:t>
            </a:r>
            <a:r>
              <a:rPr kumimoji="1" lang="en-US" altLang="ja-JP" dirty="0" smtClean="0"/>
              <a:t/>
            </a:r>
            <a:br>
              <a:rPr kumimoji="1" lang="en-US" altLang="ja-JP" dirty="0" smtClean="0"/>
            </a:br>
            <a:r>
              <a:rPr kumimoji="1" lang="ja-JP" altLang="en-US" dirty="0" smtClean="0"/>
              <a:t>指定したエントリポイント名で定義される</a:t>
            </a:r>
            <a:endParaRPr kumimoji="1" lang="en-US" altLang="ja-JP" dirty="0" smtClean="0"/>
          </a:p>
          <a:p>
            <a:pPr lvl="1"/>
            <a:r>
              <a:rPr kumimoji="1" lang="en-US" altLang="ja-JP" dirty="0" smtClean="0">
                <a:latin typeface="Consolas" pitchFamily="49" charset="0"/>
              </a:rPr>
              <a:t>{</a:t>
            </a:r>
            <a:r>
              <a:rPr lang="en-US" altLang="ja-JP" dirty="0"/>
              <a:t> … </a:t>
            </a:r>
            <a:r>
              <a:rPr kumimoji="1" lang="en-US" altLang="ja-JP" dirty="0" smtClean="0">
                <a:latin typeface="Consolas" pitchFamily="49" charset="0"/>
              </a:rPr>
              <a:t>}</a:t>
            </a:r>
            <a:r>
              <a:rPr kumimoji="1" lang="en-US" altLang="ja-JP" dirty="0" smtClean="0"/>
              <a:t> </a:t>
            </a:r>
            <a:r>
              <a:rPr kumimoji="1" lang="ja-JP" altLang="en-US" dirty="0" smtClean="0"/>
              <a:t>の中に、返すトークンを書く</a:t>
            </a:r>
            <a:endParaRPr kumimoji="1" lang="ja-JP" altLang="en-US" dirty="0"/>
          </a:p>
        </p:txBody>
      </p:sp>
    </p:spTree>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正規表現</a:t>
            </a:r>
            <a:r>
              <a:rPr kumimoji="1" lang="ja-JP" altLang="en-US" dirty="0" smtClean="0"/>
              <a:t>の例</a:t>
            </a:r>
            <a:endParaRPr kumimoji="1" lang="ja-JP" altLang="en-US" dirty="0"/>
          </a:p>
        </p:txBody>
      </p:sp>
      <p:sp>
        <p:nvSpPr>
          <p:cNvPr id="3" name="コンテンツ プレースホルダ 2"/>
          <p:cNvSpPr>
            <a:spLocks noGrp="1"/>
          </p:cNvSpPr>
          <p:nvPr>
            <p:ph idx="1"/>
          </p:nvPr>
        </p:nvSpPr>
        <p:spPr>
          <a:xfrm>
            <a:off x="457200" y="1600200"/>
            <a:ext cx="8543956" cy="4525963"/>
          </a:xfrm>
        </p:spPr>
        <p:txBody>
          <a:bodyPr>
            <a:normAutofit/>
          </a:bodyPr>
          <a:lstStyle/>
          <a:p>
            <a:pPr marL="1168400" lvl="3">
              <a:buNone/>
            </a:pPr>
            <a:r>
              <a:rPr lang="en-US" altLang="ja-JP" b="1" dirty="0" smtClean="0">
                <a:solidFill>
                  <a:srgbClr val="FF0000"/>
                </a:solidFill>
                <a:latin typeface="Consolas" pitchFamily="49" charset="0"/>
              </a:rPr>
              <a:t>'</a:t>
            </a:r>
            <a:r>
              <a:rPr lang="en-US" altLang="ja-JP" b="1" dirty="0" smtClean="0">
                <a:latin typeface="Consolas" pitchFamily="49" charset="0"/>
              </a:rPr>
              <a:t>T</a:t>
            </a:r>
            <a:r>
              <a:rPr lang="en-US" altLang="ja-JP" b="1" dirty="0" smtClean="0">
                <a:solidFill>
                  <a:srgbClr val="FF0000"/>
                </a:solidFill>
                <a:latin typeface="Consolas" pitchFamily="49" charset="0"/>
              </a:rPr>
              <a:t>'</a:t>
            </a:r>
            <a:r>
              <a:rPr lang="en-US" altLang="ja-JP" b="1" dirty="0" smtClean="0">
                <a:latin typeface="Consolas" pitchFamily="49" charset="0"/>
              </a:rPr>
              <a:t>     (* </a:t>
            </a:r>
            <a:r>
              <a:rPr lang="ja-JP" altLang="en-US" b="1" dirty="0" smtClean="0">
                <a:latin typeface="Consolas" pitchFamily="49" charset="0"/>
              </a:rPr>
              <a:t>文字 </a:t>
            </a:r>
            <a:r>
              <a:rPr lang="en-US" altLang="ja-JP" b="1" dirty="0" smtClean="0">
                <a:latin typeface="Consolas" pitchFamily="49" charset="0"/>
              </a:rPr>
              <a:t>'T' </a:t>
            </a:r>
            <a:r>
              <a:rPr lang="ja-JP" altLang="en-US" b="1" dirty="0" smtClean="0">
                <a:latin typeface="Consolas" pitchFamily="49" charset="0"/>
              </a:rPr>
              <a:t>にマッチ</a:t>
            </a:r>
            <a:r>
              <a:rPr lang="en-US" altLang="ja-JP" b="1" dirty="0" smtClean="0">
                <a:latin typeface="Consolas" pitchFamily="49" charset="0"/>
              </a:rPr>
              <a:t> *)</a:t>
            </a:r>
          </a:p>
          <a:p>
            <a:pPr marL="1168400" lvl="3">
              <a:buNone/>
            </a:pPr>
            <a:r>
              <a:rPr lang="en-US" altLang="ja-JP" b="1" dirty="0" smtClean="0">
                <a:solidFill>
                  <a:srgbClr val="FF0000"/>
                </a:solidFill>
                <a:latin typeface="Consolas" pitchFamily="49" charset="0"/>
              </a:rPr>
              <a:t>_</a:t>
            </a:r>
            <a:r>
              <a:rPr lang="en-US" altLang="ja-JP" b="1" dirty="0" smtClean="0">
                <a:latin typeface="Consolas" pitchFamily="49" charset="0"/>
              </a:rPr>
              <a:t>       (* </a:t>
            </a:r>
            <a:r>
              <a:rPr lang="ja-JP" altLang="en-US" b="1" dirty="0" smtClean="0">
                <a:latin typeface="Consolas" pitchFamily="49" charset="0"/>
              </a:rPr>
              <a:t>アンダースコア</a:t>
            </a:r>
            <a:r>
              <a:rPr lang="en-US" altLang="ja-JP" b="1" dirty="0" smtClean="0">
                <a:latin typeface="Consolas" pitchFamily="49" charset="0"/>
              </a:rPr>
              <a:t>: </a:t>
            </a:r>
            <a:r>
              <a:rPr lang="ja-JP" altLang="en-US" b="1" dirty="0" smtClean="0">
                <a:latin typeface="Consolas" pitchFamily="49" charset="0"/>
              </a:rPr>
              <a:t>どんな文字にもマッチ</a:t>
            </a:r>
            <a:r>
              <a:rPr lang="en-US" altLang="ja-JP" b="1" dirty="0" smtClean="0">
                <a:latin typeface="Consolas" pitchFamily="49" charset="0"/>
              </a:rPr>
              <a:t> *)</a:t>
            </a:r>
          </a:p>
          <a:p>
            <a:pPr marL="1168400" lvl="3">
              <a:buNone/>
            </a:pPr>
            <a:r>
              <a:rPr lang="en-US" altLang="ja-JP" b="1" dirty="0" err="1" smtClean="0">
                <a:solidFill>
                  <a:srgbClr val="FF0000"/>
                </a:solidFill>
                <a:latin typeface="Consolas" pitchFamily="49" charset="0"/>
              </a:rPr>
              <a:t>eof</a:t>
            </a:r>
            <a:r>
              <a:rPr lang="en-US" altLang="ja-JP" b="1" dirty="0" smtClean="0">
                <a:latin typeface="Consolas" pitchFamily="49" charset="0"/>
              </a:rPr>
              <a:t>     (* </a:t>
            </a:r>
            <a:r>
              <a:rPr lang="ja-JP" altLang="en-US" b="1" dirty="0" smtClean="0">
                <a:latin typeface="Consolas" pitchFamily="49" charset="0"/>
              </a:rPr>
              <a:t>入力の最後にマッチ </a:t>
            </a:r>
            <a:r>
              <a:rPr lang="en-US" altLang="ja-JP" b="1" dirty="0" smtClean="0">
                <a:latin typeface="Consolas" pitchFamily="49" charset="0"/>
              </a:rPr>
              <a:t>*)</a:t>
            </a:r>
          </a:p>
          <a:p>
            <a:pPr marL="1168400" lvl="3">
              <a:buNone/>
            </a:pPr>
            <a:r>
              <a:rPr lang="en-US" altLang="ja-JP" b="1" dirty="0" smtClean="0">
                <a:solidFill>
                  <a:srgbClr val="FF0000"/>
                </a:solidFill>
                <a:latin typeface="Consolas" pitchFamily="49" charset="0"/>
              </a:rPr>
              <a:t>"</a:t>
            </a:r>
            <a:r>
              <a:rPr lang="en-US" altLang="ja-JP" b="1" dirty="0" smtClean="0">
                <a:latin typeface="Consolas" pitchFamily="49" charset="0"/>
              </a:rPr>
              <a:t>Hello</a:t>
            </a:r>
            <a:r>
              <a:rPr lang="en-US" altLang="ja-JP" b="1" dirty="0" smtClean="0">
                <a:solidFill>
                  <a:srgbClr val="FF0000"/>
                </a:solidFill>
                <a:latin typeface="Consolas" pitchFamily="49" charset="0"/>
              </a:rPr>
              <a:t>"</a:t>
            </a:r>
            <a:r>
              <a:rPr lang="en-US" altLang="ja-JP" b="1" dirty="0" smtClean="0">
                <a:latin typeface="Consolas" pitchFamily="49" charset="0"/>
              </a:rPr>
              <a:t> (* </a:t>
            </a:r>
            <a:r>
              <a:rPr lang="ja-JP" altLang="en-US" b="1" dirty="0" smtClean="0">
                <a:latin typeface="Consolas" pitchFamily="49" charset="0"/>
              </a:rPr>
              <a:t>文字列 </a:t>
            </a:r>
            <a:r>
              <a:rPr lang="en-US" altLang="ja-JP" b="1" dirty="0" smtClean="0">
                <a:latin typeface="Consolas" pitchFamily="49" charset="0"/>
              </a:rPr>
              <a:t>"Hello" </a:t>
            </a:r>
            <a:r>
              <a:rPr lang="ja-JP" altLang="en-US" b="1" dirty="0" smtClean="0">
                <a:latin typeface="Consolas" pitchFamily="49" charset="0"/>
              </a:rPr>
              <a:t>にマッチ </a:t>
            </a:r>
            <a:r>
              <a:rPr lang="en-US" altLang="ja-JP" b="1" dirty="0" smtClean="0">
                <a:latin typeface="Consolas" pitchFamily="49" charset="0"/>
              </a:rPr>
              <a:t>*)</a:t>
            </a:r>
          </a:p>
          <a:p>
            <a:pPr marL="1168400" lvl="3">
              <a:buNone/>
            </a:pPr>
            <a:r>
              <a:rPr lang="en-US" altLang="ja-JP" b="1" dirty="0" smtClean="0">
                <a:solidFill>
                  <a:srgbClr val="FF0000"/>
                </a:solidFill>
                <a:latin typeface="Consolas" pitchFamily="49" charset="0"/>
              </a:rPr>
              <a:t>[</a:t>
            </a:r>
            <a:r>
              <a:rPr lang="en-US" altLang="ja-JP" b="1" dirty="0" smtClean="0">
                <a:latin typeface="Consolas" pitchFamily="49" charset="0"/>
              </a:rPr>
              <a:t>'_' '</a:t>
            </a:r>
            <a:r>
              <a:rPr lang="en-US" altLang="ja-JP" b="1" dirty="0" err="1" smtClean="0">
                <a:latin typeface="Consolas" pitchFamily="49" charset="0"/>
              </a:rPr>
              <a:t>a'</a:t>
            </a:r>
            <a:r>
              <a:rPr lang="en-US" altLang="ja-JP" b="1" dirty="0" err="1" smtClean="0">
                <a:solidFill>
                  <a:srgbClr val="FF0000"/>
                </a:solidFill>
                <a:latin typeface="Consolas" pitchFamily="49" charset="0"/>
              </a:rPr>
              <a:t>-</a:t>
            </a:r>
            <a:r>
              <a:rPr lang="en-US" altLang="ja-JP" b="1" dirty="0" err="1" smtClean="0">
                <a:latin typeface="Consolas" pitchFamily="49" charset="0"/>
              </a:rPr>
              <a:t>'z</a:t>
            </a:r>
            <a:r>
              <a:rPr lang="en-US" altLang="ja-JP" b="1" dirty="0" smtClean="0">
                <a:latin typeface="Consolas" pitchFamily="49" charset="0"/>
              </a:rPr>
              <a:t>'</a:t>
            </a:r>
            <a:r>
              <a:rPr lang="en-US" altLang="ja-JP" b="1" dirty="0" smtClean="0">
                <a:solidFill>
                  <a:srgbClr val="FF0000"/>
                </a:solidFill>
                <a:latin typeface="Consolas" pitchFamily="49" charset="0"/>
              </a:rPr>
              <a:t>]</a:t>
            </a:r>
            <a:endParaRPr lang="en-US" altLang="ja-JP" b="1" dirty="0" smtClean="0">
              <a:latin typeface="Consolas" pitchFamily="49" charset="0"/>
            </a:endParaRPr>
          </a:p>
          <a:p>
            <a:pPr marL="1168400" lvl="3">
              <a:buNone/>
            </a:pPr>
            <a:r>
              <a:rPr lang="en-US" altLang="ja-JP" b="1" dirty="0" smtClean="0">
                <a:latin typeface="Consolas" pitchFamily="49" charset="0"/>
              </a:rPr>
              <a:t>        (* </a:t>
            </a:r>
            <a:r>
              <a:rPr lang="ja-JP" altLang="en-US" b="1" dirty="0" smtClean="0">
                <a:latin typeface="Consolas" pitchFamily="49" charset="0"/>
              </a:rPr>
              <a:t>文字 </a:t>
            </a:r>
            <a:r>
              <a:rPr lang="en-US" altLang="ja-JP" b="1" dirty="0" smtClean="0">
                <a:latin typeface="Consolas" pitchFamily="49" charset="0"/>
              </a:rPr>
              <a:t>'_'</a:t>
            </a:r>
            <a:r>
              <a:rPr lang="ja-JP" altLang="en-US" b="1" dirty="0" err="1" smtClean="0">
                <a:latin typeface="Consolas" pitchFamily="49" charset="0"/>
              </a:rPr>
              <a:t>、</a:t>
            </a:r>
            <a:r>
              <a:rPr lang="ja-JP" altLang="en-US" b="1" dirty="0" smtClean="0">
                <a:latin typeface="Consolas" pitchFamily="49" charset="0"/>
              </a:rPr>
              <a:t>文字 </a:t>
            </a:r>
            <a:r>
              <a:rPr lang="en-US" altLang="ja-JP" b="1" dirty="0" smtClean="0">
                <a:latin typeface="Consolas" pitchFamily="49" charset="0"/>
              </a:rPr>
              <a:t>'a' </a:t>
            </a:r>
            <a:r>
              <a:rPr lang="ja-JP" altLang="en-US" b="1" dirty="0" smtClean="0">
                <a:latin typeface="Consolas" pitchFamily="49" charset="0"/>
              </a:rPr>
              <a:t>～ </a:t>
            </a:r>
            <a:r>
              <a:rPr lang="en-US" altLang="ja-JP" b="1" dirty="0" smtClean="0">
                <a:latin typeface="Consolas" pitchFamily="49" charset="0"/>
              </a:rPr>
              <a:t>'z' </a:t>
            </a:r>
            <a:r>
              <a:rPr lang="ja-JP" altLang="en-US" b="1" dirty="0" smtClean="0">
                <a:latin typeface="Consolas" pitchFamily="49" charset="0"/>
              </a:rPr>
              <a:t>にマッチ</a:t>
            </a:r>
            <a:r>
              <a:rPr lang="en-US" altLang="ja-JP" b="1" dirty="0" smtClean="0">
                <a:latin typeface="Consolas" pitchFamily="49" charset="0"/>
              </a:rPr>
              <a:t>)</a:t>
            </a:r>
            <a:endParaRPr lang="en-US" altLang="ja-JP" b="1" dirty="0">
              <a:latin typeface="Consolas" pitchFamily="49" charset="0"/>
            </a:endParaRPr>
          </a:p>
          <a:p>
            <a:pPr marL="1168400" lvl="3">
              <a:buNone/>
            </a:pPr>
            <a:r>
              <a:rPr lang="en-US" altLang="ja-JP" b="1" dirty="0" smtClean="0">
                <a:latin typeface="Consolas" pitchFamily="49" charset="0"/>
              </a:rPr>
              <a:t>['0'-'9']</a:t>
            </a:r>
            <a:r>
              <a:rPr lang="en-US" altLang="ja-JP" b="1" dirty="0" smtClean="0">
                <a:solidFill>
                  <a:srgbClr val="FF0000"/>
                </a:solidFill>
                <a:latin typeface="Consolas" pitchFamily="49" charset="0"/>
              </a:rPr>
              <a:t>+</a:t>
            </a:r>
          </a:p>
          <a:p>
            <a:pPr marL="1168400" lvl="3">
              <a:buNone/>
            </a:pPr>
            <a:r>
              <a:rPr lang="en-US" altLang="ja-JP" b="1" dirty="0" smtClean="0">
                <a:latin typeface="Consolas" pitchFamily="49" charset="0"/>
              </a:rPr>
              <a:t>        (* </a:t>
            </a:r>
            <a:r>
              <a:rPr lang="ja-JP" altLang="en-US" b="1" dirty="0" smtClean="0">
                <a:latin typeface="Consolas" pitchFamily="49" charset="0"/>
              </a:rPr>
              <a:t>文字 </a:t>
            </a:r>
            <a:r>
              <a:rPr lang="en-US" altLang="ja-JP" b="1" dirty="0" smtClean="0">
                <a:latin typeface="Consolas" pitchFamily="49" charset="0"/>
              </a:rPr>
              <a:t>'0' </a:t>
            </a:r>
            <a:r>
              <a:rPr lang="ja-JP" altLang="en-US" b="1" dirty="0" smtClean="0">
                <a:latin typeface="Consolas" pitchFamily="49" charset="0"/>
              </a:rPr>
              <a:t>～ </a:t>
            </a:r>
            <a:r>
              <a:rPr lang="en-US" altLang="ja-JP" b="1" dirty="0" smtClean="0">
                <a:latin typeface="Consolas" pitchFamily="49" charset="0"/>
              </a:rPr>
              <a:t>'9' </a:t>
            </a:r>
            <a:r>
              <a:rPr lang="ja-JP" altLang="en-US" b="1" dirty="0" smtClean="0">
                <a:latin typeface="Consolas" pitchFamily="49" charset="0"/>
              </a:rPr>
              <a:t>の</a:t>
            </a:r>
            <a:r>
              <a:rPr lang="en-US" altLang="ja-JP" b="1" dirty="0" smtClean="0">
                <a:latin typeface="Consolas" pitchFamily="49" charset="0"/>
              </a:rPr>
              <a:t>1</a:t>
            </a:r>
            <a:r>
              <a:rPr lang="ja-JP" altLang="en-US" b="1" dirty="0" smtClean="0">
                <a:latin typeface="Consolas" pitchFamily="49" charset="0"/>
              </a:rPr>
              <a:t>回以上の繰返しにマッチ </a:t>
            </a:r>
            <a:r>
              <a:rPr lang="en-US" altLang="ja-JP" b="1" dirty="0" smtClean="0">
                <a:latin typeface="Consolas" pitchFamily="49" charset="0"/>
              </a:rPr>
              <a:t>*)</a:t>
            </a:r>
          </a:p>
          <a:p>
            <a:pPr marL="1168400" lvl="3">
              <a:buNone/>
            </a:pPr>
            <a:r>
              <a:rPr kumimoji="1" lang="en-US" altLang="ja-JP" b="1" dirty="0" smtClean="0">
                <a:latin typeface="Consolas" pitchFamily="49" charset="0"/>
              </a:rPr>
              <a:t>[' ' '\t']</a:t>
            </a:r>
            <a:r>
              <a:rPr kumimoji="1" lang="en-US" altLang="ja-JP" b="1" dirty="0" smtClean="0">
                <a:solidFill>
                  <a:srgbClr val="FF0000"/>
                </a:solidFill>
                <a:latin typeface="Consolas" pitchFamily="49" charset="0"/>
              </a:rPr>
              <a:t>*</a:t>
            </a:r>
          </a:p>
          <a:p>
            <a:pPr marL="1168400" lvl="3">
              <a:buNone/>
            </a:pPr>
            <a:r>
              <a:rPr lang="en-US" altLang="ja-JP" b="1" dirty="0" smtClean="0">
                <a:latin typeface="Consolas" pitchFamily="49" charset="0"/>
              </a:rPr>
              <a:t>        (* </a:t>
            </a:r>
            <a:r>
              <a:rPr lang="ja-JP" altLang="en-US" b="1" dirty="0" smtClean="0">
                <a:latin typeface="Consolas" pitchFamily="49" charset="0"/>
              </a:rPr>
              <a:t>文字 </a:t>
            </a:r>
            <a:r>
              <a:rPr lang="en-US" altLang="ja-JP" b="1" dirty="0" smtClean="0">
                <a:latin typeface="Consolas" pitchFamily="49" charset="0"/>
              </a:rPr>
              <a:t>' ' </a:t>
            </a:r>
            <a:r>
              <a:rPr lang="ja-JP" altLang="en-US" b="1" dirty="0" smtClean="0">
                <a:latin typeface="Consolas" pitchFamily="49" charset="0"/>
              </a:rPr>
              <a:t>か </a:t>
            </a:r>
            <a:r>
              <a:rPr lang="en-US" altLang="ja-JP" b="1" dirty="0" smtClean="0">
                <a:latin typeface="Consolas" pitchFamily="49" charset="0"/>
              </a:rPr>
              <a:t>'\t' </a:t>
            </a:r>
            <a:r>
              <a:rPr lang="ja-JP" altLang="en-US" b="1" dirty="0" smtClean="0">
                <a:latin typeface="Consolas" pitchFamily="49" charset="0"/>
              </a:rPr>
              <a:t>の</a:t>
            </a:r>
            <a:r>
              <a:rPr lang="en-US" altLang="ja-JP" b="1" dirty="0" smtClean="0">
                <a:latin typeface="Consolas" pitchFamily="49" charset="0"/>
              </a:rPr>
              <a:t>0</a:t>
            </a:r>
            <a:r>
              <a:rPr lang="ja-JP" altLang="en-US" b="1" dirty="0" smtClean="0">
                <a:latin typeface="Consolas" pitchFamily="49" charset="0"/>
              </a:rPr>
              <a:t>回以上の繰返しにマッチ </a:t>
            </a:r>
            <a:r>
              <a:rPr lang="en-US" altLang="ja-JP" b="1" dirty="0" smtClean="0">
                <a:latin typeface="Consolas" pitchFamily="49" charset="0"/>
              </a:rPr>
              <a:t>*)</a:t>
            </a:r>
            <a:endParaRPr kumimoji="1" lang="en-US" altLang="ja-JP" b="1" dirty="0" smtClean="0">
              <a:latin typeface="Consolas" pitchFamily="49" charset="0"/>
            </a:endParaRPr>
          </a:p>
        </p:txBody>
      </p:sp>
      <p:sp>
        <p:nvSpPr>
          <p:cNvPr id="5" name="テキスト ボックス 4"/>
          <p:cNvSpPr txBox="1"/>
          <p:nvPr/>
        </p:nvSpPr>
        <p:spPr>
          <a:xfrm>
            <a:off x="857224" y="6000768"/>
            <a:ext cx="7715304" cy="369332"/>
          </a:xfrm>
          <a:prstGeom prst="rect">
            <a:avLst/>
          </a:prstGeom>
          <a:noFill/>
        </p:spPr>
        <p:txBody>
          <a:bodyPr wrap="square" rtlCol="0">
            <a:spAutoFit/>
          </a:bodyPr>
          <a:lstStyle/>
          <a:p>
            <a:pPr algn="r"/>
            <a:r>
              <a:rPr lang="ja-JP" altLang="en-US" dirty="0" smtClean="0"/>
              <a:t>詳細は </a:t>
            </a:r>
            <a:r>
              <a:rPr lang="en-US" altLang="ja-JP" dirty="0" smtClean="0">
                <a:hlinkClick r:id="rId2"/>
              </a:rPr>
              <a:t>http</a:t>
            </a:r>
            <a:r>
              <a:rPr lang="en-US" altLang="ja-JP" dirty="0">
                <a:hlinkClick r:id="rId2"/>
              </a:rPr>
              <a:t>://</a:t>
            </a:r>
            <a:r>
              <a:rPr lang="en-US" altLang="ja-JP" dirty="0" smtClean="0">
                <a:hlinkClick r:id="rId2"/>
              </a:rPr>
              <a:t>caml.inria.fr/pub/docs/manual-ocaml/manual026.html</a:t>
            </a:r>
            <a:r>
              <a:rPr lang="en-US" altLang="ja-JP" dirty="0" smtClean="0"/>
              <a:t> </a:t>
            </a:r>
            <a:r>
              <a:rPr lang="ja-JP" altLang="en-US" dirty="0" smtClean="0"/>
              <a:t>を参照</a:t>
            </a:r>
            <a:endParaRPr kumimoji="1" lang="ja-JP" altLang="en-US" dirty="0"/>
          </a:p>
        </p:txBody>
      </p:sp>
    </p:spTree>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字句定義ファイルの例</a:t>
            </a:r>
            <a:endParaRPr kumimoji="1" lang="ja-JP" altLang="en-US" dirty="0"/>
          </a:p>
        </p:txBody>
      </p:sp>
      <p:sp>
        <p:nvSpPr>
          <p:cNvPr id="3" name="コンテンツ プレースホルダ 2"/>
          <p:cNvSpPr>
            <a:spLocks noGrp="1"/>
          </p:cNvSpPr>
          <p:nvPr>
            <p:ph idx="1"/>
          </p:nvPr>
        </p:nvSpPr>
        <p:spPr/>
        <p:txBody>
          <a:bodyPr>
            <a:normAutofit fontScale="55000" lnSpcReduction="20000"/>
          </a:bodyPr>
          <a:lstStyle/>
          <a:p>
            <a:pPr>
              <a:buNone/>
            </a:pPr>
            <a:r>
              <a:rPr lang="en-US" altLang="ja-JP" b="1" dirty="0">
                <a:solidFill>
                  <a:srgbClr val="FF0000"/>
                </a:solidFill>
                <a:latin typeface="Consolas" pitchFamily="49" charset="0"/>
              </a:rPr>
              <a:t>{</a:t>
            </a:r>
          </a:p>
          <a:p>
            <a:pPr>
              <a:buNone/>
            </a:pPr>
            <a:r>
              <a:rPr lang="en-US" altLang="ja-JP" b="1" dirty="0">
                <a:solidFill>
                  <a:srgbClr val="FF0000"/>
                </a:solidFill>
                <a:latin typeface="Consolas" pitchFamily="49" charset="0"/>
              </a:rPr>
              <a:t>open </a:t>
            </a:r>
            <a:r>
              <a:rPr lang="en-US" altLang="ja-JP" b="1" dirty="0" err="1" smtClean="0">
                <a:latin typeface="Consolas" pitchFamily="49" charset="0"/>
              </a:rPr>
              <a:t>ExampleParser</a:t>
            </a:r>
            <a:endParaRPr lang="en-US" altLang="ja-JP" dirty="0">
              <a:latin typeface="Consolas" pitchFamily="49" charset="0"/>
            </a:endParaRPr>
          </a:p>
          <a:p>
            <a:pPr>
              <a:buNone/>
            </a:pPr>
            <a:r>
              <a:rPr lang="en-US" altLang="ja-JP" b="1" dirty="0" smtClean="0">
                <a:solidFill>
                  <a:srgbClr val="FF0000"/>
                </a:solidFill>
                <a:latin typeface="Consolas" pitchFamily="49" charset="0"/>
              </a:rPr>
              <a:t>}</a:t>
            </a:r>
            <a:endParaRPr lang="en-US" altLang="ja-JP" b="1" dirty="0">
              <a:solidFill>
                <a:srgbClr val="FF0000"/>
              </a:solidFill>
              <a:latin typeface="Consolas" pitchFamily="49" charset="0"/>
            </a:endParaRPr>
          </a:p>
          <a:p>
            <a:pPr>
              <a:buNone/>
            </a:pPr>
            <a:r>
              <a:rPr lang="en-US" altLang="ja-JP" b="1" dirty="0" smtClean="0">
                <a:solidFill>
                  <a:srgbClr val="FF0000"/>
                </a:solidFill>
                <a:latin typeface="Consolas" pitchFamily="49" charset="0"/>
              </a:rPr>
              <a:t>let </a:t>
            </a:r>
            <a:r>
              <a:rPr lang="en-US" altLang="ja-JP" b="1" dirty="0" smtClean="0">
                <a:latin typeface="Consolas" pitchFamily="49" charset="0"/>
              </a:rPr>
              <a:t>digit</a:t>
            </a:r>
            <a:r>
              <a:rPr lang="en-US" altLang="ja-JP" b="1" dirty="0" smtClean="0">
                <a:solidFill>
                  <a:srgbClr val="FF0000"/>
                </a:solidFill>
                <a:latin typeface="Consolas" pitchFamily="49" charset="0"/>
              </a:rPr>
              <a:t> =</a:t>
            </a:r>
            <a:r>
              <a:rPr lang="en-US" altLang="ja-JP" b="1" dirty="0" smtClean="0">
                <a:latin typeface="Consolas" pitchFamily="49" charset="0"/>
              </a:rPr>
              <a:t> ['0'-'9']</a:t>
            </a:r>
          </a:p>
          <a:p>
            <a:pPr>
              <a:buNone/>
            </a:pPr>
            <a:r>
              <a:rPr lang="en-US" altLang="ja-JP" b="1" dirty="0" smtClean="0">
                <a:solidFill>
                  <a:srgbClr val="FF0000"/>
                </a:solidFill>
                <a:latin typeface="Consolas" pitchFamily="49" charset="0"/>
              </a:rPr>
              <a:t>rule </a:t>
            </a:r>
            <a:r>
              <a:rPr lang="en-US" altLang="ja-JP" b="1" dirty="0">
                <a:latin typeface="Consolas" pitchFamily="49" charset="0"/>
              </a:rPr>
              <a:t>token </a:t>
            </a:r>
            <a:r>
              <a:rPr lang="en-US" altLang="ja-JP" b="1" dirty="0">
                <a:solidFill>
                  <a:srgbClr val="FF0000"/>
                </a:solidFill>
                <a:latin typeface="Consolas" pitchFamily="49" charset="0"/>
              </a:rPr>
              <a:t>=</a:t>
            </a:r>
            <a:r>
              <a:rPr lang="en-US" altLang="ja-JP" b="1" dirty="0">
                <a:latin typeface="Consolas" pitchFamily="49" charset="0"/>
              </a:rPr>
              <a:t> </a:t>
            </a:r>
            <a:r>
              <a:rPr lang="en-US" altLang="ja-JP" b="1" dirty="0">
                <a:solidFill>
                  <a:srgbClr val="FF0000"/>
                </a:solidFill>
                <a:latin typeface="Consolas" pitchFamily="49" charset="0"/>
              </a:rPr>
              <a:t>parse</a:t>
            </a:r>
          </a:p>
          <a:p>
            <a:pPr>
              <a:buNone/>
            </a:pPr>
            <a:r>
              <a:rPr lang="en-US" altLang="ja-JP" b="1" dirty="0">
                <a:latin typeface="Consolas" pitchFamily="49" charset="0"/>
              </a:rPr>
              <a:t>  </a:t>
            </a:r>
            <a:r>
              <a:rPr lang="en-US" altLang="ja-JP" b="1" dirty="0">
                <a:solidFill>
                  <a:srgbClr val="FF0000"/>
                </a:solidFill>
                <a:latin typeface="Consolas" pitchFamily="49" charset="0"/>
              </a:rPr>
              <a:t>|</a:t>
            </a:r>
            <a:r>
              <a:rPr lang="en-US" altLang="ja-JP" b="1" dirty="0">
                <a:latin typeface="Consolas" pitchFamily="49" charset="0"/>
              </a:rPr>
              <a:t> </a:t>
            </a:r>
            <a:r>
              <a:rPr lang="en-US" altLang="ja-JP" b="1" dirty="0" smtClean="0">
                <a:latin typeface="Consolas" pitchFamily="49" charset="0"/>
              </a:rPr>
              <a:t>[' ' '\t']+   </a:t>
            </a:r>
            <a:r>
              <a:rPr lang="en-US" altLang="ja-JP" b="1" dirty="0" smtClean="0">
                <a:solidFill>
                  <a:srgbClr val="FF0000"/>
                </a:solidFill>
                <a:latin typeface="Consolas" pitchFamily="49" charset="0"/>
              </a:rPr>
              <a:t>{</a:t>
            </a:r>
            <a:r>
              <a:rPr lang="en-US" altLang="ja-JP" b="1" dirty="0" smtClean="0">
                <a:latin typeface="Consolas" pitchFamily="49" charset="0"/>
              </a:rPr>
              <a:t> </a:t>
            </a:r>
            <a:r>
              <a:rPr lang="en-US" altLang="ja-JP" b="1" dirty="0">
                <a:latin typeface="Consolas" pitchFamily="49" charset="0"/>
              </a:rPr>
              <a:t>token </a:t>
            </a:r>
            <a:r>
              <a:rPr lang="en-US" altLang="ja-JP" b="1" dirty="0" err="1">
                <a:latin typeface="Consolas" pitchFamily="49" charset="0"/>
              </a:rPr>
              <a:t>lexbuf</a:t>
            </a:r>
            <a:r>
              <a:rPr lang="en-US" altLang="ja-JP" b="1" dirty="0">
                <a:latin typeface="Consolas" pitchFamily="49" charset="0"/>
              </a:rPr>
              <a:t> </a:t>
            </a:r>
            <a:r>
              <a:rPr lang="en-US" altLang="ja-JP" b="1" dirty="0" smtClean="0">
                <a:solidFill>
                  <a:srgbClr val="FF0000"/>
                </a:solidFill>
                <a:latin typeface="Consolas" pitchFamily="49" charset="0"/>
              </a:rPr>
              <a:t>}</a:t>
            </a:r>
            <a:endParaRPr lang="en-US" altLang="ja-JP" b="1" dirty="0">
              <a:latin typeface="Consolas" pitchFamily="49" charset="0"/>
            </a:endParaRPr>
          </a:p>
          <a:p>
            <a:pPr>
              <a:buNone/>
            </a:pPr>
            <a:r>
              <a:rPr lang="en-US" altLang="ja-JP" b="1" dirty="0">
                <a:latin typeface="Consolas" pitchFamily="49" charset="0"/>
              </a:rPr>
              <a:t>  </a:t>
            </a:r>
            <a:r>
              <a:rPr lang="en-US" altLang="ja-JP" b="1" dirty="0">
                <a:solidFill>
                  <a:srgbClr val="FF0000"/>
                </a:solidFill>
                <a:latin typeface="Consolas" pitchFamily="49" charset="0"/>
              </a:rPr>
              <a:t>|</a:t>
            </a:r>
            <a:r>
              <a:rPr lang="en-US" altLang="ja-JP" b="1" dirty="0">
                <a:latin typeface="Consolas" pitchFamily="49" charset="0"/>
              </a:rPr>
              <a:t> </a:t>
            </a:r>
            <a:r>
              <a:rPr lang="en-US" altLang="ja-JP" b="1" dirty="0" smtClean="0">
                <a:latin typeface="Consolas" pitchFamily="49" charset="0"/>
              </a:rPr>
              <a:t>'\n'          </a:t>
            </a:r>
            <a:r>
              <a:rPr lang="en-US" altLang="ja-JP" b="1" dirty="0" smtClean="0">
                <a:solidFill>
                  <a:srgbClr val="FF0000"/>
                </a:solidFill>
                <a:latin typeface="Consolas" pitchFamily="49" charset="0"/>
              </a:rPr>
              <a:t>{</a:t>
            </a:r>
            <a:r>
              <a:rPr lang="en-US" altLang="ja-JP" b="1" dirty="0" smtClean="0">
                <a:latin typeface="Consolas" pitchFamily="49" charset="0"/>
              </a:rPr>
              <a:t> </a:t>
            </a:r>
            <a:r>
              <a:rPr lang="en-US" altLang="ja-JP" b="1" dirty="0">
                <a:latin typeface="Consolas" pitchFamily="49" charset="0"/>
              </a:rPr>
              <a:t>EOL </a:t>
            </a:r>
            <a:r>
              <a:rPr lang="en-US" altLang="ja-JP" b="1" dirty="0">
                <a:solidFill>
                  <a:srgbClr val="FF0000"/>
                </a:solidFill>
                <a:latin typeface="Consolas" pitchFamily="49" charset="0"/>
              </a:rPr>
              <a:t>}</a:t>
            </a:r>
          </a:p>
          <a:p>
            <a:pPr>
              <a:buNone/>
            </a:pPr>
            <a:r>
              <a:rPr lang="en-US" altLang="ja-JP" b="1" dirty="0">
                <a:latin typeface="Consolas" pitchFamily="49" charset="0"/>
              </a:rPr>
              <a:t>  </a:t>
            </a:r>
            <a:r>
              <a:rPr lang="en-US" altLang="ja-JP" b="1" dirty="0">
                <a:solidFill>
                  <a:srgbClr val="FF0000"/>
                </a:solidFill>
                <a:latin typeface="Consolas" pitchFamily="49" charset="0"/>
              </a:rPr>
              <a:t>|</a:t>
            </a:r>
            <a:r>
              <a:rPr lang="en-US" altLang="ja-JP" b="1" dirty="0">
                <a:latin typeface="Consolas" pitchFamily="49" charset="0"/>
              </a:rPr>
              <a:t> </a:t>
            </a:r>
            <a:r>
              <a:rPr lang="en-US" altLang="ja-JP" b="1" dirty="0" smtClean="0">
                <a:latin typeface="Consolas" pitchFamily="49" charset="0"/>
              </a:rPr>
              <a:t>digit+ </a:t>
            </a:r>
            <a:r>
              <a:rPr lang="en-US" altLang="ja-JP" b="1" dirty="0">
                <a:latin typeface="Consolas" pitchFamily="49" charset="0"/>
              </a:rPr>
              <a:t>as </a:t>
            </a:r>
            <a:r>
              <a:rPr lang="en-US" altLang="ja-JP" b="1" dirty="0" err="1">
                <a:latin typeface="Consolas" pitchFamily="49" charset="0"/>
              </a:rPr>
              <a:t>lxm</a:t>
            </a:r>
            <a:r>
              <a:rPr lang="en-US" altLang="ja-JP" b="1" dirty="0">
                <a:latin typeface="Consolas" pitchFamily="49" charset="0"/>
              </a:rPr>
              <a:t> </a:t>
            </a:r>
            <a:r>
              <a:rPr lang="en-US" altLang="ja-JP" b="1" dirty="0">
                <a:solidFill>
                  <a:srgbClr val="FF0000"/>
                </a:solidFill>
                <a:latin typeface="Consolas" pitchFamily="49" charset="0"/>
              </a:rPr>
              <a:t>{</a:t>
            </a:r>
            <a:r>
              <a:rPr lang="en-US" altLang="ja-JP" b="1" dirty="0">
                <a:latin typeface="Consolas" pitchFamily="49" charset="0"/>
              </a:rPr>
              <a:t> INT(</a:t>
            </a:r>
            <a:r>
              <a:rPr lang="en-US" altLang="ja-JP" b="1" dirty="0" err="1">
                <a:latin typeface="Consolas" pitchFamily="49" charset="0"/>
              </a:rPr>
              <a:t>int_of_string</a:t>
            </a:r>
            <a:r>
              <a:rPr lang="en-US" altLang="ja-JP" b="1" dirty="0">
                <a:latin typeface="Consolas" pitchFamily="49" charset="0"/>
              </a:rPr>
              <a:t> </a:t>
            </a:r>
            <a:r>
              <a:rPr lang="en-US" altLang="ja-JP" b="1" dirty="0" err="1">
                <a:latin typeface="Consolas" pitchFamily="49" charset="0"/>
              </a:rPr>
              <a:t>lxm</a:t>
            </a:r>
            <a:r>
              <a:rPr lang="en-US" altLang="ja-JP" b="1" dirty="0">
                <a:latin typeface="Consolas" pitchFamily="49" charset="0"/>
              </a:rPr>
              <a:t>) </a:t>
            </a:r>
            <a:r>
              <a:rPr lang="en-US" altLang="ja-JP" b="1" dirty="0">
                <a:solidFill>
                  <a:srgbClr val="FF0000"/>
                </a:solidFill>
                <a:latin typeface="Consolas" pitchFamily="49" charset="0"/>
              </a:rPr>
              <a:t>}</a:t>
            </a:r>
          </a:p>
          <a:p>
            <a:pPr>
              <a:buNone/>
            </a:pPr>
            <a:r>
              <a:rPr lang="en-US" altLang="ja-JP" b="1" dirty="0">
                <a:latin typeface="Consolas" pitchFamily="49" charset="0"/>
              </a:rPr>
              <a:t>  </a:t>
            </a:r>
            <a:r>
              <a:rPr lang="en-US" altLang="ja-JP" b="1" dirty="0">
                <a:solidFill>
                  <a:srgbClr val="FF0000"/>
                </a:solidFill>
                <a:latin typeface="Consolas" pitchFamily="49" charset="0"/>
              </a:rPr>
              <a:t>|</a:t>
            </a:r>
            <a:r>
              <a:rPr lang="en-US" altLang="ja-JP" b="1" dirty="0">
                <a:latin typeface="Consolas" pitchFamily="49" charset="0"/>
              </a:rPr>
              <a:t> '+'           </a:t>
            </a:r>
            <a:r>
              <a:rPr lang="en-US" altLang="ja-JP" b="1" dirty="0" smtClean="0">
                <a:solidFill>
                  <a:srgbClr val="FF0000"/>
                </a:solidFill>
                <a:latin typeface="Consolas" pitchFamily="49" charset="0"/>
              </a:rPr>
              <a:t>{</a:t>
            </a:r>
            <a:r>
              <a:rPr lang="en-US" altLang="ja-JP" b="1" dirty="0" smtClean="0">
                <a:latin typeface="Consolas" pitchFamily="49" charset="0"/>
              </a:rPr>
              <a:t> </a:t>
            </a:r>
            <a:r>
              <a:rPr lang="en-US" altLang="ja-JP" b="1" dirty="0">
                <a:latin typeface="Consolas" pitchFamily="49" charset="0"/>
              </a:rPr>
              <a:t>PLUS </a:t>
            </a:r>
            <a:r>
              <a:rPr lang="en-US" altLang="ja-JP" b="1" dirty="0">
                <a:solidFill>
                  <a:srgbClr val="FF0000"/>
                </a:solidFill>
                <a:latin typeface="Consolas" pitchFamily="49" charset="0"/>
              </a:rPr>
              <a:t>}</a:t>
            </a:r>
          </a:p>
          <a:p>
            <a:pPr>
              <a:buNone/>
            </a:pPr>
            <a:r>
              <a:rPr lang="en-US" altLang="ja-JP" b="1" dirty="0">
                <a:latin typeface="Consolas" pitchFamily="49" charset="0"/>
              </a:rPr>
              <a:t>  </a:t>
            </a:r>
            <a:r>
              <a:rPr lang="en-US" altLang="ja-JP" b="1" dirty="0">
                <a:solidFill>
                  <a:srgbClr val="FF0000"/>
                </a:solidFill>
                <a:latin typeface="Consolas" pitchFamily="49" charset="0"/>
              </a:rPr>
              <a:t>|</a:t>
            </a:r>
            <a:r>
              <a:rPr lang="en-US" altLang="ja-JP" b="1" dirty="0">
                <a:latin typeface="Consolas" pitchFamily="49" charset="0"/>
              </a:rPr>
              <a:t> '-'           </a:t>
            </a:r>
            <a:r>
              <a:rPr lang="en-US" altLang="ja-JP" b="1" dirty="0" smtClean="0">
                <a:solidFill>
                  <a:srgbClr val="FF0000"/>
                </a:solidFill>
                <a:latin typeface="Consolas" pitchFamily="49" charset="0"/>
              </a:rPr>
              <a:t>{</a:t>
            </a:r>
            <a:r>
              <a:rPr lang="en-US" altLang="ja-JP" b="1" dirty="0" smtClean="0">
                <a:latin typeface="Consolas" pitchFamily="49" charset="0"/>
              </a:rPr>
              <a:t> </a:t>
            </a:r>
            <a:r>
              <a:rPr lang="en-US" altLang="ja-JP" b="1" dirty="0">
                <a:latin typeface="Consolas" pitchFamily="49" charset="0"/>
              </a:rPr>
              <a:t>MINUS </a:t>
            </a:r>
            <a:r>
              <a:rPr lang="en-US" altLang="ja-JP" b="1" dirty="0">
                <a:solidFill>
                  <a:srgbClr val="FF0000"/>
                </a:solidFill>
                <a:latin typeface="Consolas" pitchFamily="49" charset="0"/>
              </a:rPr>
              <a:t>}</a:t>
            </a:r>
          </a:p>
          <a:p>
            <a:pPr>
              <a:buNone/>
            </a:pPr>
            <a:r>
              <a:rPr lang="en-US" altLang="ja-JP" b="1" dirty="0">
                <a:latin typeface="Consolas" pitchFamily="49" charset="0"/>
              </a:rPr>
              <a:t>  </a:t>
            </a:r>
            <a:r>
              <a:rPr lang="en-US" altLang="ja-JP" b="1" dirty="0">
                <a:solidFill>
                  <a:srgbClr val="FF0000"/>
                </a:solidFill>
                <a:latin typeface="Consolas" pitchFamily="49" charset="0"/>
              </a:rPr>
              <a:t>|</a:t>
            </a:r>
            <a:r>
              <a:rPr lang="en-US" altLang="ja-JP" b="1" dirty="0">
                <a:latin typeface="Consolas" pitchFamily="49" charset="0"/>
              </a:rPr>
              <a:t> '*'           </a:t>
            </a:r>
            <a:r>
              <a:rPr lang="en-US" altLang="ja-JP" b="1" dirty="0" smtClean="0">
                <a:solidFill>
                  <a:srgbClr val="FF0000"/>
                </a:solidFill>
                <a:latin typeface="Consolas" pitchFamily="49" charset="0"/>
              </a:rPr>
              <a:t>{</a:t>
            </a:r>
            <a:r>
              <a:rPr lang="en-US" altLang="ja-JP" b="1" dirty="0" smtClean="0">
                <a:latin typeface="Consolas" pitchFamily="49" charset="0"/>
              </a:rPr>
              <a:t> </a:t>
            </a:r>
            <a:r>
              <a:rPr lang="en-US" altLang="ja-JP" b="1" dirty="0">
                <a:latin typeface="Consolas" pitchFamily="49" charset="0"/>
              </a:rPr>
              <a:t>TIMES </a:t>
            </a:r>
            <a:r>
              <a:rPr lang="en-US" altLang="ja-JP" b="1" dirty="0">
                <a:solidFill>
                  <a:srgbClr val="FF0000"/>
                </a:solidFill>
                <a:latin typeface="Consolas" pitchFamily="49" charset="0"/>
              </a:rPr>
              <a:t>}</a:t>
            </a:r>
          </a:p>
          <a:p>
            <a:pPr>
              <a:buNone/>
            </a:pPr>
            <a:r>
              <a:rPr lang="en-US" altLang="ja-JP" b="1" dirty="0">
                <a:latin typeface="Consolas" pitchFamily="49" charset="0"/>
              </a:rPr>
              <a:t>  </a:t>
            </a:r>
            <a:r>
              <a:rPr lang="en-US" altLang="ja-JP" b="1" dirty="0">
                <a:solidFill>
                  <a:srgbClr val="FF0000"/>
                </a:solidFill>
                <a:latin typeface="Consolas" pitchFamily="49" charset="0"/>
              </a:rPr>
              <a:t>|</a:t>
            </a:r>
            <a:r>
              <a:rPr lang="en-US" altLang="ja-JP" b="1" dirty="0">
                <a:latin typeface="Consolas" pitchFamily="49" charset="0"/>
              </a:rPr>
              <a:t> '/'           </a:t>
            </a:r>
            <a:r>
              <a:rPr lang="en-US" altLang="ja-JP" b="1" dirty="0" smtClean="0">
                <a:solidFill>
                  <a:srgbClr val="FF0000"/>
                </a:solidFill>
                <a:latin typeface="Consolas" pitchFamily="49" charset="0"/>
              </a:rPr>
              <a:t>{</a:t>
            </a:r>
            <a:r>
              <a:rPr lang="en-US" altLang="ja-JP" b="1" dirty="0" smtClean="0">
                <a:latin typeface="Consolas" pitchFamily="49" charset="0"/>
              </a:rPr>
              <a:t> </a:t>
            </a:r>
            <a:r>
              <a:rPr lang="en-US" altLang="ja-JP" b="1" dirty="0">
                <a:latin typeface="Consolas" pitchFamily="49" charset="0"/>
              </a:rPr>
              <a:t>DIV </a:t>
            </a:r>
            <a:r>
              <a:rPr lang="en-US" altLang="ja-JP" b="1" dirty="0">
                <a:solidFill>
                  <a:srgbClr val="FF0000"/>
                </a:solidFill>
                <a:latin typeface="Consolas" pitchFamily="49" charset="0"/>
              </a:rPr>
              <a:t>}</a:t>
            </a:r>
          </a:p>
          <a:p>
            <a:pPr>
              <a:buNone/>
            </a:pPr>
            <a:r>
              <a:rPr lang="en-US" altLang="ja-JP" b="1" dirty="0">
                <a:latin typeface="Consolas" pitchFamily="49" charset="0"/>
              </a:rPr>
              <a:t>  </a:t>
            </a:r>
            <a:r>
              <a:rPr lang="en-US" altLang="ja-JP" b="1" dirty="0">
                <a:solidFill>
                  <a:srgbClr val="FF0000"/>
                </a:solidFill>
                <a:latin typeface="Consolas" pitchFamily="49" charset="0"/>
              </a:rPr>
              <a:t>|</a:t>
            </a:r>
            <a:r>
              <a:rPr lang="en-US" altLang="ja-JP" b="1" dirty="0">
                <a:latin typeface="Consolas" pitchFamily="49" charset="0"/>
              </a:rPr>
              <a:t> '('           </a:t>
            </a:r>
            <a:r>
              <a:rPr lang="en-US" altLang="ja-JP" b="1" dirty="0" smtClean="0">
                <a:solidFill>
                  <a:srgbClr val="FF0000"/>
                </a:solidFill>
                <a:latin typeface="Consolas" pitchFamily="49" charset="0"/>
              </a:rPr>
              <a:t>{</a:t>
            </a:r>
            <a:r>
              <a:rPr lang="en-US" altLang="ja-JP" b="1" dirty="0" smtClean="0">
                <a:latin typeface="Consolas" pitchFamily="49" charset="0"/>
              </a:rPr>
              <a:t> </a:t>
            </a:r>
            <a:r>
              <a:rPr lang="en-US" altLang="ja-JP" b="1" dirty="0">
                <a:latin typeface="Consolas" pitchFamily="49" charset="0"/>
              </a:rPr>
              <a:t>LPAREN </a:t>
            </a:r>
            <a:r>
              <a:rPr lang="en-US" altLang="ja-JP" b="1" dirty="0">
                <a:solidFill>
                  <a:srgbClr val="FF0000"/>
                </a:solidFill>
                <a:latin typeface="Consolas" pitchFamily="49" charset="0"/>
              </a:rPr>
              <a:t>}</a:t>
            </a:r>
          </a:p>
          <a:p>
            <a:pPr>
              <a:buNone/>
            </a:pPr>
            <a:r>
              <a:rPr lang="en-US" altLang="ja-JP" b="1" dirty="0">
                <a:latin typeface="Consolas" pitchFamily="49" charset="0"/>
              </a:rPr>
              <a:t>  </a:t>
            </a:r>
            <a:r>
              <a:rPr lang="en-US" altLang="ja-JP" b="1" dirty="0">
                <a:solidFill>
                  <a:srgbClr val="FF0000"/>
                </a:solidFill>
                <a:latin typeface="Consolas" pitchFamily="49" charset="0"/>
              </a:rPr>
              <a:t>|</a:t>
            </a:r>
            <a:r>
              <a:rPr lang="en-US" altLang="ja-JP" b="1" dirty="0">
                <a:latin typeface="Consolas" pitchFamily="49" charset="0"/>
              </a:rPr>
              <a:t> ')'           </a:t>
            </a:r>
            <a:r>
              <a:rPr lang="en-US" altLang="ja-JP" b="1" dirty="0" smtClean="0">
                <a:solidFill>
                  <a:srgbClr val="FF0000"/>
                </a:solidFill>
                <a:latin typeface="Consolas" pitchFamily="49" charset="0"/>
              </a:rPr>
              <a:t>{</a:t>
            </a:r>
            <a:r>
              <a:rPr lang="en-US" altLang="ja-JP" b="1" dirty="0" smtClean="0">
                <a:latin typeface="Consolas" pitchFamily="49" charset="0"/>
              </a:rPr>
              <a:t> </a:t>
            </a:r>
            <a:r>
              <a:rPr lang="en-US" altLang="ja-JP" b="1" dirty="0">
                <a:latin typeface="Consolas" pitchFamily="49" charset="0"/>
              </a:rPr>
              <a:t>RPAREN </a:t>
            </a:r>
            <a:r>
              <a:rPr lang="en-US" altLang="ja-JP" b="1" dirty="0">
                <a:solidFill>
                  <a:srgbClr val="FF0000"/>
                </a:solidFill>
                <a:latin typeface="Consolas" pitchFamily="49" charset="0"/>
              </a:rPr>
              <a:t>}</a:t>
            </a:r>
          </a:p>
          <a:p>
            <a:pPr>
              <a:buNone/>
            </a:pPr>
            <a:r>
              <a:rPr lang="en-US" altLang="ja-JP" b="1" dirty="0">
                <a:latin typeface="Consolas" pitchFamily="49" charset="0"/>
              </a:rPr>
              <a:t>  </a:t>
            </a:r>
            <a:r>
              <a:rPr lang="en-US" altLang="ja-JP" b="1" dirty="0">
                <a:solidFill>
                  <a:srgbClr val="FF0000"/>
                </a:solidFill>
                <a:latin typeface="Consolas" pitchFamily="49" charset="0"/>
              </a:rPr>
              <a:t>|</a:t>
            </a:r>
            <a:r>
              <a:rPr lang="en-US" altLang="ja-JP" b="1" dirty="0">
                <a:latin typeface="Consolas" pitchFamily="49" charset="0"/>
              </a:rPr>
              <a:t> </a:t>
            </a:r>
            <a:r>
              <a:rPr lang="en-US" altLang="ja-JP" b="1" dirty="0" err="1">
                <a:latin typeface="Consolas" pitchFamily="49" charset="0"/>
              </a:rPr>
              <a:t>eof</a:t>
            </a:r>
            <a:r>
              <a:rPr lang="en-US" altLang="ja-JP" b="1" dirty="0">
                <a:latin typeface="Consolas" pitchFamily="49" charset="0"/>
              </a:rPr>
              <a:t>           </a:t>
            </a:r>
            <a:r>
              <a:rPr lang="en-US" altLang="ja-JP" b="1" dirty="0" smtClean="0">
                <a:solidFill>
                  <a:srgbClr val="FF0000"/>
                </a:solidFill>
                <a:latin typeface="Consolas" pitchFamily="49" charset="0"/>
              </a:rPr>
              <a:t>{</a:t>
            </a:r>
            <a:r>
              <a:rPr lang="en-US" altLang="ja-JP" b="1" dirty="0" smtClean="0">
                <a:latin typeface="Consolas" pitchFamily="49" charset="0"/>
              </a:rPr>
              <a:t> </a:t>
            </a:r>
            <a:r>
              <a:rPr lang="en-US" altLang="ja-JP" b="1" dirty="0">
                <a:latin typeface="Consolas" pitchFamily="49" charset="0"/>
              </a:rPr>
              <a:t>raise </a:t>
            </a:r>
            <a:r>
              <a:rPr lang="en-US" altLang="ja-JP" b="1" dirty="0" err="1" smtClean="0">
                <a:latin typeface="Consolas" pitchFamily="49" charset="0"/>
              </a:rPr>
              <a:t>End_of_file</a:t>
            </a:r>
            <a:r>
              <a:rPr lang="en-US" altLang="ja-JP" b="1" dirty="0" smtClean="0">
                <a:latin typeface="Consolas" pitchFamily="49" charset="0"/>
              </a:rPr>
              <a:t> </a:t>
            </a:r>
            <a:r>
              <a:rPr lang="en-US" altLang="ja-JP" b="1" dirty="0" smtClean="0">
                <a:solidFill>
                  <a:srgbClr val="FF0000"/>
                </a:solidFill>
                <a:latin typeface="Consolas" pitchFamily="49" charset="0"/>
              </a:rPr>
              <a:t>}</a:t>
            </a:r>
            <a:endParaRPr kumimoji="1" lang="ja-JP" altLang="en-US" b="1" dirty="0">
              <a:solidFill>
                <a:srgbClr val="FF0000"/>
              </a:solidFill>
              <a:latin typeface="Consolas" pitchFamily="49" charset="0"/>
            </a:endParaRPr>
          </a:p>
        </p:txBody>
      </p:sp>
      <p:sp>
        <p:nvSpPr>
          <p:cNvPr id="5" name="テキスト ボックス 4"/>
          <p:cNvSpPr txBox="1"/>
          <p:nvPr/>
        </p:nvSpPr>
        <p:spPr>
          <a:xfrm>
            <a:off x="857224" y="6000768"/>
            <a:ext cx="7715304" cy="369332"/>
          </a:xfrm>
          <a:prstGeom prst="rect">
            <a:avLst/>
          </a:prstGeom>
          <a:noFill/>
        </p:spPr>
        <p:txBody>
          <a:bodyPr wrap="square" rtlCol="0">
            <a:spAutoFit/>
          </a:bodyPr>
          <a:lstStyle/>
          <a:p>
            <a:pPr algn="r"/>
            <a:r>
              <a:rPr lang="en-US" altLang="ja-JP" dirty="0" smtClean="0">
                <a:hlinkClick r:id="rId2"/>
              </a:rPr>
              <a:t>http</a:t>
            </a:r>
            <a:r>
              <a:rPr lang="en-US" altLang="ja-JP" dirty="0">
                <a:hlinkClick r:id="rId2"/>
              </a:rPr>
              <a:t>://</a:t>
            </a:r>
            <a:r>
              <a:rPr lang="en-US" altLang="ja-JP" dirty="0" smtClean="0">
                <a:hlinkClick r:id="rId2"/>
              </a:rPr>
              <a:t>caml.inria.fr/pub/docs/manual-ocaml/manual026.html</a:t>
            </a:r>
            <a:r>
              <a:rPr lang="ja-JP" altLang="en-US" dirty="0" smtClean="0"/>
              <a:t> より一部改変</a:t>
            </a:r>
            <a:endParaRPr kumimoji="1" lang="ja-JP" altLang="en-US" dirty="0"/>
          </a:p>
        </p:txBody>
      </p:sp>
      <p:sp>
        <p:nvSpPr>
          <p:cNvPr id="6" name="角丸四角形吹き出し 5"/>
          <p:cNvSpPr/>
          <p:nvPr/>
        </p:nvSpPr>
        <p:spPr>
          <a:xfrm>
            <a:off x="4857752" y="2071678"/>
            <a:ext cx="3714776" cy="714380"/>
          </a:xfrm>
          <a:prstGeom prst="wedgeRoundRectCallout">
            <a:avLst>
              <a:gd name="adj1" fmla="val -102450"/>
              <a:gd name="adj2" fmla="val -49090"/>
              <a:gd name="adj3" fmla="val 16667"/>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ja-JP" altLang="en-US" dirty="0" smtClean="0">
                <a:latin typeface="Consolas" pitchFamily="49" charset="0"/>
              </a:rPr>
              <a:t>トークンの型</a:t>
            </a:r>
            <a:r>
              <a:rPr lang="en-US" altLang="ja-JP" dirty="0" smtClean="0">
                <a:latin typeface="Consolas" pitchFamily="49" charset="0"/>
              </a:rPr>
              <a:t> token </a:t>
            </a:r>
            <a:r>
              <a:rPr lang="ja-JP" altLang="en-US" dirty="0" smtClean="0">
                <a:latin typeface="Consolas" pitchFamily="49" charset="0"/>
              </a:rPr>
              <a:t>は</a:t>
            </a:r>
            <a:r>
              <a:rPr lang="en-US" altLang="ja-JP" dirty="0" smtClean="0">
                <a:latin typeface="Consolas" pitchFamily="49" charset="0"/>
              </a:rPr>
              <a:t> </a:t>
            </a:r>
            <a:r>
              <a:rPr lang="en-US" altLang="ja-JP" dirty="0" err="1" smtClean="0">
                <a:latin typeface="Consolas" pitchFamily="49" charset="0"/>
              </a:rPr>
              <a:t>ExampleParser</a:t>
            </a:r>
            <a:r>
              <a:rPr lang="en-US" altLang="ja-JP" dirty="0" smtClean="0">
                <a:latin typeface="Consolas" pitchFamily="49" charset="0"/>
              </a:rPr>
              <a:t> </a:t>
            </a:r>
            <a:r>
              <a:rPr lang="ja-JP" altLang="en-US" dirty="0" smtClean="0">
                <a:latin typeface="Consolas" pitchFamily="49" charset="0"/>
              </a:rPr>
              <a:t>モジュールにある</a:t>
            </a:r>
            <a:endParaRPr kumimoji="1" lang="ja-JP" altLang="en-US" dirty="0"/>
          </a:p>
        </p:txBody>
      </p:sp>
      <p:sp>
        <p:nvSpPr>
          <p:cNvPr id="7" name="上リボン 6"/>
          <p:cNvSpPr/>
          <p:nvPr/>
        </p:nvSpPr>
        <p:spPr>
          <a:xfrm>
            <a:off x="5286380" y="1285860"/>
            <a:ext cx="2928958" cy="500066"/>
          </a:xfrm>
          <a:prstGeom prst="ribbon2">
            <a:avLst>
              <a:gd name="adj1" fmla="val 16667"/>
              <a:gd name="adj2" fmla="val 71028"/>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kumimoji="1" lang="en-US" altLang="ja-JP" dirty="0" smtClean="0"/>
              <a:t>exampleLexer.mll</a:t>
            </a:r>
            <a:endParaRPr kumimoji="1" lang="ja-JP" altLang="en-US" dirty="0"/>
          </a:p>
        </p:txBody>
      </p:sp>
    </p:spTree>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字句定義の注意 </a:t>
            </a:r>
            <a:r>
              <a:rPr kumimoji="1" lang="en-US" altLang="ja-JP" dirty="0" smtClean="0"/>
              <a:t>(1)</a:t>
            </a:r>
            <a:endParaRPr kumimoji="1" lang="ja-JP" altLang="en-US" dirty="0"/>
          </a:p>
        </p:txBody>
      </p:sp>
      <p:sp>
        <p:nvSpPr>
          <p:cNvPr id="3" name="コンテンツ プレースホルダ 2"/>
          <p:cNvSpPr>
            <a:spLocks noGrp="1"/>
          </p:cNvSpPr>
          <p:nvPr>
            <p:ph idx="1"/>
          </p:nvPr>
        </p:nvSpPr>
        <p:spPr/>
        <p:txBody>
          <a:bodyPr>
            <a:normAutofit/>
          </a:bodyPr>
          <a:lstStyle/>
          <a:p>
            <a:r>
              <a:rPr kumimoji="1" lang="ja-JP" altLang="en-US" dirty="0" smtClean="0"/>
              <a:t>正規表現は</a:t>
            </a:r>
            <a:r>
              <a:rPr lang="en-US" altLang="ja-JP" dirty="0"/>
              <a:t/>
            </a:r>
            <a:br>
              <a:rPr lang="en-US" altLang="ja-JP" dirty="0"/>
            </a:br>
            <a:r>
              <a:rPr kumimoji="1" lang="ja-JP" altLang="en-US" dirty="0" smtClean="0"/>
              <a:t>できるだけ長い文字数がマッチするもの</a:t>
            </a:r>
            <a:r>
              <a:rPr kumimoji="1" lang="en-US" altLang="ja-JP" dirty="0" smtClean="0"/>
              <a:t/>
            </a:r>
            <a:br>
              <a:rPr kumimoji="1" lang="en-US" altLang="ja-JP" dirty="0" smtClean="0"/>
            </a:br>
            <a:r>
              <a:rPr kumimoji="1" lang="ja-JP" altLang="en-US" dirty="0" smtClean="0"/>
              <a:t>が選ばれる</a:t>
            </a:r>
            <a:endParaRPr kumimoji="1" lang="en-US" altLang="ja-JP" dirty="0" smtClean="0"/>
          </a:p>
          <a:p>
            <a:pPr lvl="1"/>
            <a:r>
              <a:rPr lang="ja-JP" altLang="en-US" dirty="0" smtClean="0"/>
              <a:t>そのような正規表現が複数ある時は</a:t>
            </a:r>
            <a:r>
              <a:rPr lang="en-US" altLang="ja-JP" dirty="0" smtClean="0"/>
              <a:t/>
            </a:r>
            <a:br>
              <a:rPr lang="en-US" altLang="ja-JP" dirty="0" smtClean="0"/>
            </a:br>
            <a:r>
              <a:rPr lang="ja-JP" altLang="en-US" dirty="0" smtClean="0"/>
              <a:t>字句定義の中で先に出てくる方が選ばれる</a:t>
            </a:r>
            <a:endParaRPr lang="en-US" altLang="ja-JP" dirty="0" smtClean="0"/>
          </a:p>
        </p:txBody>
      </p:sp>
    </p:spTree>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字句定義の注意 </a:t>
            </a:r>
            <a:r>
              <a:rPr kumimoji="1" lang="en-US" altLang="ja-JP" dirty="0" smtClean="0"/>
              <a:t>(2)</a:t>
            </a:r>
            <a:endParaRPr kumimoji="1" lang="ja-JP" altLang="en-US" dirty="0"/>
          </a:p>
        </p:txBody>
      </p:sp>
      <p:sp>
        <p:nvSpPr>
          <p:cNvPr id="3" name="コンテンツ プレースホルダ 2"/>
          <p:cNvSpPr>
            <a:spLocks noGrp="1"/>
          </p:cNvSpPr>
          <p:nvPr>
            <p:ph idx="1"/>
          </p:nvPr>
        </p:nvSpPr>
        <p:spPr/>
        <p:txBody>
          <a:bodyPr>
            <a:normAutofit/>
          </a:bodyPr>
          <a:lstStyle/>
          <a:p>
            <a:r>
              <a:rPr kumimoji="1" lang="ja-JP" altLang="en-US" dirty="0" smtClean="0"/>
              <a:t>正規表現の中で </a:t>
            </a:r>
            <a:r>
              <a:rPr kumimoji="1" lang="en-US" altLang="ja-JP" dirty="0" smtClean="0"/>
              <a:t>as </a:t>
            </a:r>
            <a:r>
              <a:rPr kumimoji="1" lang="ja-JP" altLang="en-US" dirty="0" smtClean="0"/>
              <a:t>キーワードを使うと</a:t>
            </a:r>
            <a:r>
              <a:rPr kumimoji="1" lang="en-US" altLang="ja-JP" dirty="0" smtClean="0"/>
              <a:t/>
            </a:r>
            <a:br>
              <a:rPr kumimoji="1" lang="en-US" altLang="ja-JP" dirty="0" smtClean="0"/>
            </a:br>
            <a:r>
              <a:rPr kumimoji="1" lang="ja-JP" altLang="en-US" dirty="0" smtClean="0"/>
              <a:t>マッチした文字列を変数に束縛できる</a:t>
            </a:r>
            <a:endParaRPr kumimoji="1" lang="en-US" altLang="ja-JP" dirty="0" smtClean="0"/>
          </a:p>
          <a:p>
            <a:pPr lvl="1"/>
            <a:r>
              <a:rPr lang="ja-JP" altLang="en-US" dirty="0"/>
              <a:t>直後</a:t>
            </a:r>
            <a:r>
              <a:rPr lang="ja-JP" altLang="en-US" dirty="0" smtClean="0"/>
              <a:t>の </a:t>
            </a:r>
            <a:r>
              <a:rPr lang="en-US" altLang="ja-JP" dirty="0" smtClean="0">
                <a:latin typeface="Consolas" pitchFamily="49" charset="0"/>
              </a:rPr>
              <a:t>{</a:t>
            </a:r>
            <a:r>
              <a:rPr lang="en-US" altLang="ja-JP" dirty="0" smtClean="0"/>
              <a:t> … </a:t>
            </a:r>
            <a:r>
              <a:rPr lang="en-US" altLang="ja-JP" dirty="0" smtClean="0">
                <a:latin typeface="Consolas" pitchFamily="49" charset="0"/>
              </a:rPr>
              <a:t>}</a:t>
            </a:r>
            <a:r>
              <a:rPr lang="en-US" altLang="ja-JP" dirty="0" smtClean="0"/>
              <a:t> </a:t>
            </a:r>
            <a:r>
              <a:rPr lang="ja-JP" altLang="en-US" dirty="0" smtClean="0"/>
              <a:t>中でマッチした文字列を参照できる</a:t>
            </a:r>
            <a:endParaRPr lang="en-US" altLang="ja-JP" dirty="0" smtClean="0"/>
          </a:p>
          <a:p>
            <a:pPr lvl="1"/>
            <a:endParaRPr lang="en-US" altLang="ja-JP" dirty="0"/>
          </a:p>
          <a:p>
            <a:pPr lvl="1">
              <a:buNone/>
            </a:pPr>
            <a:r>
              <a:rPr lang="en-US" altLang="ja-JP" sz="2000" b="1" dirty="0" smtClean="0">
                <a:solidFill>
                  <a:srgbClr val="00B050"/>
                </a:solidFill>
                <a:latin typeface="Consolas" pitchFamily="49" charset="0"/>
              </a:rPr>
              <a:t>| digit+ </a:t>
            </a:r>
            <a:r>
              <a:rPr lang="en-US" altLang="ja-JP" sz="2000" b="1" dirty="0" smtClean="0">
                <a:solidFill>
                  <a:srgbClr val="FF0000"/>
                </a:solidFill>
                <a:latin typeface="Consolas" pitchFamily="49" charset="0"/>
              </a:rPr>
              <a:t>as</a:t>
            </a:r>
            <a:r>
              <a:rPr lang="en-US" altLang="ja-JP" sz="2000" b="1" dirty="0" smtClean="0">
                <a:solidFill>
                  <a:srgbClr val="00B050"/>
                </a:solidFill>
                <a:latin typeface="Consolas" pitchFamily="49" charset="0"/>
              </a:rPr>
              <a:t> </a:t>
            </a:r>
            <a:r>
              <a:rPr lang="en-US" altLang="ja-JP" sz="2000" b="1" dirty="0" err="1" smtClean="0">
                <a:solidFill>
                  <a:srgbClr val="FF0000"/>
                </a:solidFill>
                <a:latin typeface="Consolas" pitchFamily="49" charset="0"/>
              </a:rPr>
              <a:t>lxm</a:t>
            </a:r>
            <a:r>
              <a:rPr lang="en-US" altLang="ja-JP" sz="2000" b="1" dirty="0" smtClean="0">
                <a:solidFill>
                  <a:srgbClr val="00B050"/>
                </a:solidFill>
                <a:latin typeface="Consolas" pitchFamily="49" charset="0"/>
              </a:rPr>
              <a:t> { INT(</a:t>
            </a:r>
            <a:r>
              <a:rPr lang="en-US" altLang="ja-JP" sz="2000" b="1" dirty="0" err="1" smtClean="0">
                <a:solidFill>
                  <a:srgbClr val="00B050"/>
                </a:solidFill>
                <a:latin typeface="Consolas" pitchFamily="49" charset="0"/>
              </a:rPr>
              <a:t>int_of_string</a:t>
            </a:r>
            <a:r>
              <a:rPr lang="en-US" altLang="ja-JP" sz="2000" b="1" dirty="0" smtClean="0">
                <a:solidFill>
                  <a:srgbClr val="00B050"/>
                </a:solidFill>
                <a:latin typeface="Consolas" pitchFamily="49" charset="0"/>
              </a:rPr>
              <a:t> </a:t>
            </a:r>
            <a:r>
              <a:rPr lang="en-US" altLang="ja-JP" sz="2000" b="1" dirty="0" err="1" smtClean="0">
                <a:solidFill>
                  <a:srgbClr val="FF0000"/>
                </a:solidFill>
                <a:latin typeface="Consolas" pitchFamily="49" charset="0"/>
              </a:rPr>
              <a:t>lxm</a:t>
            </a:r>
            <a:r>
              <a:rPr lang="en-US" altLang="ja-JP" sz="2000" b="1" dirty="0" smtClean="0">
                <a:solidFill>
                  <a:srgbClr val="00B050"/>
                </a:solidFill>
                <a:latin typeface="Consolas" pitchFamily="49" charset="0"/>
              </a:rPr>
              <a:t>) }</a:t>
            </a:r>
            <a:endParaRPr lang="en-US" altLang="ja-JP" sz="2000" b="1" dirty="0" smtClean="0">
              <a:solidFill>
                <a:srgbClr val="00B050"/>
              </a:solidFill>
            </a:endParaRPr>
          </a:p>
          <a:p>
            <a:pPr lvl="2"/>
            <a:r>
              <a:rPr lang="ja-JP" altLang="en-US" dirty="0" smtClean="0"/>
              <a:t>マッチした「一つ以上の数字」を変数 </a:t>
            </a:r>
            <a:r>
              <a:rPr lang="en-US" altLang="ja-JP" dirty="0" err="1" smtClean="0">
                <a:latin typeface="Consolas" pitchFamily="49" charset="0"/>
              </a:rPr>
              <a:t>lxm</a:t>
            </a:r>
            <a:r>
              <a:rPr lang="en-US" altLang="ja-JP" dirty="0" smtClean="0"/>
              <a:t> </a:t>
            </a:r>
            <a:r>
              <a:rPr lang="ja-JP" altLang="en-US" dirty="0" smtClean="0"/>
              <a:t>に束縛</a:t>
            </a:r>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今回の内容</a:t>
            </a:r>
            <a:endParaRPr kumimoji="1" lang="ja-JP" altLang="en-US" dirty="0"/>
          </a:p>
        </p:txBody>
      </p:sp>
      <p:sp>
        <p:nvSpPr>
          <p:cNvPr id="3" name="コンテンツ プレースホルダ 2"/>
          <p:cNvSpPr>
            <a:spLocks noGrp="1"/>
          </p:cNvSpPr>
          <p:nvPr>
            <p:ph idx="1"/>
          </p:nvPr>
        </p:nvSpPr>
        <p:spPr/>
        <p:txBody>
          <a:bodyPr/>
          <a:lstStyle/>
          <a:p>
            <a:r>
              <a:rPr lang="en-US" altLang="ja-JP" dirty="0" err="1" smtClean="0"/>
              <a:t>ocamlyacc</a:t>
            </a:r>
            <a:r>
              <a:rPr lang="en-US" altLang="ja-JP" dirty="0" smtClean="0"/>
              <a:t>, </a:t>
            </a:r>
            <a:r>
              <a:rPr lang="en-US" altLang="ja-JP" dirty="0" err="1" smtClean="0"/>
              <a:t>ocamllex</a:t>
            </a:r>
            <a:r>
              <a:rPr lang="en-US" altLang="ja-JP" dirty="0" smtClean="0"/>
              <a:t> </a:t>
            </a:r>
            <a:r>
              <a:rPr lang="ja-JP" altLang="en-US" dirty="0" smtClean="0"/>
              <a:t>を用いて</a:t>
            </a:r>
            <a:r>
              <a:rPr lang="en-US" altLang="ja-JP" dirty="0" smtClean="0"/>
              <a:t/>
            </a:r>
            <a:br>
              <a:rPr lang="en-US" altLang="ja-JP" dirty="0" smtClean="0"/>
            </a:br>
            <a:r>
              <a:rPr lang="ja-JP" altLang="en-US" dirty="0" smtClean="0"/>
              <a:t>構文・字句解析を実装する</a:t>
            </a:r>
            <a:endParaRPr lang="en-US" altLang="ja-JP" dirty="0" smtClean="0"/>
          </a:p>
          <a:p>
            <a:endParaRPr kumimoji="1" lang="en-US" altLang="ja-JP" dirty="0" smtClean="0"/>
          </a:p>
          <a:p>
            <a:r>
              <a:rPr kumimoji="1" lang="ja-JP" altLang="en-US" dirty="0" smtClean="0"/>
              <a:t>簡単な言語を解析・評価する</a:t>
            </a:r>
            <a:r>
              <a:rPr kumimoji="1" lang="en-US" altLang="ja-JP" dirty="0" smtClean="0"/>
              <a:t/>
            </a:r>
            <a:br>
              <a:rPr kumimoji="1" lang="en-US" altLang="ja-JP" dirty="0" smtClean="0"/>
            </a:br>
            <a:r>
              <a:rPr kumimoji="1" lang="ja-JP" altLang="en-US" dirty="0" smtClean="0"/>
              <a:t>インタプリタを作成する </a:t>
            </a:r>
            <a:r>
              <a:rPr kumimoji="1" lang="en-US" altLang="ja-JP" dirty="0" smtClean="0"/>
              <a:t>(</a:t>
            </a:r>
            <a:r>
              <a:rPr kumimoji="1" lang="ja-JP" altLang="en-US" dirty="0" smtClean="0"/>
              <a:t>課題</a:t>
            </a:r>
            <a:r>
              <a:rPr kumimoji="1" lang="en-US" altLang="ja-JP" dirty="0" smtClean="0"/>
              <a:t>)</a:t>
            </a:r>
          </a:p>
        </p:txBody>
      </p:sp>
    </p:spTree>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字句定義の注意 </a:t>
            </a:r>
            <a:r>
              <a:rPr kumimoji="1" lang="en-US" altLang="ja-JP" dirty="0" smtClean="0"/>
              <a:t>(3)</a:t>
            </a:r>
            <a:endParaRPr kumimoji="1" lang="ja-JP" altLang="en-US" dirty="0"/>
          </a:p>
        </p:txBody>
      </p:sp>
      <p:sp>
        <p:nvSpPr>
          <p:cNvPr id="3" name="コンテンツ プレースホルダ 2"/>
          <p:cNvSpPr>
            <a:spLocks noGrp="1"/>
          </p:cNvSpPr>
          <p:nvPr>
            <p:ph idx="1"/>
          </p:nvPr>
        </p:nvSpPr>
        <p:spPr/>
        <p:txBody>
          <a:bodyPr>
            <a:normAutofit/>
          </a:bodyPr>
          <a:lstStyle/>
          <a:p>
            <a:r>
              <a:rPr kumimoji="1" lang="ja-JP" altLang="en-US" dirty="0" smtClean="0"/>
              <a:t>字句解析関数自身を再帰呼び出しすることでその時マッチしている正規表現を飛ばして</a:t>
            </a:r>
            <a:r>
              <a:rPr kumimoji="1" lang="en-US" altLang="ja-JP" dirty="0" smtClean="0"/>
              <a:t/>
            </a:r>
            <a:br>
              <a:rPr kumimoji="1" lang="en-US" altLang="ja-JP" dirty="0" smtClean="0"/>
            </a:br>
            <a:r>
              <a:rPr kumimoji="1" lang="ja-JP" altLang="en-US" dirty="0" smtClean="0"/>
              <a:t>次のトークンを返すことができる</a:t>
            </a:r>
            <a:endParaRPr kumimoji="1" lang="en-US" altLang="ja-JP" dirty="0" smtClean="0"/>
          </a:p>
          <a:p>
            <a:endParaRPr lang="en-US" altLang="ja-JP" dirty="0"/>
          </a:p>
          <a:p>
            <a:pPr lvl="1">
              <a:buNone/>
            </a:pPr>
            <a:r>
              <a:rPr lang="en-US" altLang="ja-JP" sz="2000" b="1" dirty="0" smtClean="0">
                <a:solidFill>
                  <a:srgbClr val="00B050"/>
                </a:solidFill>
                <a:latin typeface="Consolas" pitchFamily="49" charset="0"/>
              </a:rPr>
              <a:t>rule </a:t>
            </a:r>
            <a:r>
              <a:rPr lang="en-US" altLang="ja-JP" sz="2000" b="1" dirty="0" smtClean="0">
                <a:solidFill>
                  <a:srgbClr val="FF0000"/>
                </a:solidFill>
                <a:latin typeface="Consolas" pitchFamily="49" charset="0"/>
              </a:rPr>
              <a:t>token</a:t>
            </a:r>
            <a:r>
              <a:rPr lang="en-US" altLang="ja-JP" sz="2000" b="1" dirty="0" smtClean="0">
                <a:solidFill>
                  <a:srgbClr val="00B050"/>
                </a:solidFill>
                <a:latin typeface="Consolas" pitchFamily="49" charset="0"/>
              </a:rPr>
              <a:t> = parse </a:t>
            </a:r>
          </a:p>
          <a:p>
            <a:pPr lvl="1">
              <a:buNone/>
            </a:pPr>
            <a:r>
              <a:rPr lang="en-US" altLang="ja-JP" sz="2000" b="1" dirty="0" smtClean="0">
                <a:solidFill>
                  <a:srgbClr val="00B050"/>
                </a:solidFill>
                <a:latin typeface="Consolas" pitchFamily="49" charset="0"/>
              </a:rPr>
              <a:t>    [' ' '\t']+   { </a:t>
            </a:r>
            <a:r>
              <a:rPr lang="en-US" altLang="ja-JP" sz="2000" b="1" dirty="0" smtClean="0">
                <a:solidFill>
                  <a:srgbClr val="FF0000"/>
                </a:solidFill>
                <a:latin typeface="Consolas" pitchFamily="49" charset="0"/>
              </a:rPr>
              <a:t>token</a:t>
            </a:r>
            <a:r>
              <a:rPr lang="en-US" altLang="ja-JP" sz="2000" b="1" dirty="0" smtClean="0">
                <a:solidFill>
                  <a:srgbClr val="00B050"/>
                </a:solidFill>
                <a:latin typeface="Consolas" pitchFamily="49" charset="0"/>
              </a:rPr>
              <a:t> </a:t>
            </a:r>
            <a:r>
              <a:rPr lang="en-US" altLang="ja-JP" sz="2000" b="1" dirty="0" err="1" smtClean="0">
                <a:solidFill>
                  <a:srgbClr val="00B050"/>
                </a:solidFill>
                <a:latin typeface="Consolas" pitchFamily="49" charset="0"/>
              </a:rPr>
              <a:t>lexbuf</a:t>
            </a:r>
            <a:r>
              <a:rPr lang="en-US" altLang="ja-JP" sz="2000" b="1" dirty="0" smtClean="0">
                <a:solidFill>
                  <a:srgbClr val="00B050"/>
                </a:solidFill>
                <a:latin typeface="Consolas" pitchFamily="49" charset="0"/>
              </a:rPr>
              <a:t> }</a:t>
            </a:r>
            <a:endParaRPr kumimoji="1" lang="en-US" altLang="ja-JP" sz="2000" b="1" dirty="0" smtClean="0">
              <a:solidFill>
                <a:srgbClr val="00B050"/>
              </a:solidFill>
              <a:latin typeface="Consolas" pitchFamily="49" charset="0"/>
            </a:endParaRPr>
          </a:p>
          <a:p>
            <a:pPr lvl="1"/>
            <a:r>
              <a:rPr kumimoji="1" lang="ja-JP" altLang="en-US" dirty="0" smtClean="0"/>
              <a:t>字句解析関数 </a:t>
            </a:r>
            <a:r>
              <a:rPr kumimoji="1" lang="en-US" altLang="ja-JP" dirty="0" smtClean="0">
                <a:latin typeface="Consolas" pitchFamily="49" charset="0"/>
              </a:rPr>
              <a:t>token</a:t>
            </a:r>
            <a:r>
              <a:rPr kumimoji="1" lang="en-US" altLang="ja-JP" dirty="0" smtClean="0"/>
              <a:t> </a:t>
            </a:r>
            <a:r>
              <a:rPr kumimoji="1" lang="ja-JP" altLang="en-US" dirty="0" smtClean="0"/>
              <a:t>を再帰呼び出し</a:t>
            </a:r>
            <a:endParaRPr kumimoji="1" lang="en-US" altLang="ja-JP" dirty="0" smtClean="0"/>
          </a:p>
          <a:p>
            <a:pPr lvl="2"/>
            <a:r>
              <a:rPr kumimoji="1" lang="ja-JP" altLang="en-US" dirty="0" smtClean="0"/>
              <a:t>入力バッファは </a:t>
            </a:r>
            <a:r>
              <a:rPr kumimoji="1" lang="en-US" altLang="ja-JP" dirty="0" err="1" smtClean="0">
                <a:latin typeface="Consolas" pitchFamily="49" charset="0"/>
              </a:rPr>
              <a:t>lexbuf</a:t>
            </a:r>
            <a:r>
              <a:rPr kumimoji="1" lang="en-US" altLang="ja-JP" dirty="0" smtClean="0"/>
              <a:t> </a:t>
            </a:r>
            <a:r>
              <a:rPr kumimoji="1" lang="ja-JP" altLang="en-US" dirty="0" smtClean="0"/>
              <a:t>という変数で参照できる</a:t>
            </a:r>
            <a:endParaRPr kumimoji="1" lang="en-US" altLang="ja-JP" dirty="0" smtClean="0"/>
          </a:p>
        </p:txBody>
      </p:sp>
    </p:spTree>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err="1" smtClean="0"/>
              <a:t>ocamllex</a:t>
            </a:r>
            <a:r>
              <a:rPr kumimoji="1" lang="en-US" altLang="ja-JP" dirty="0" smtClean="0"/>
              <a:t> </a:t>
            </a:r>
            <a:r>
              <a:rPr kumimoji="1" lang="ja-JP" altLang="en-US" dirty="0" smtClean="0"/>
              <a:t>の使い方</a:t>
            </a:r>
            <a:endParaRPr kumimoji="1" lang="ja-JP" altLang="en-US" dirty="0"/>
          </a:p>
        </p:txBody>
      </p:sp>
      <p:sp>
        <p:nvSpPr>
          <p:cNvPr id="3" name="コンテンツ プレースホルダ 2"/>
          <p:cNvSpPr>
            <a:spLocks noGrp="1"/>
          </p:cNvSpPr>
          <p:nvPr>
            <p:ph idx="1"/>
          </p:nvPr>
        </p:nvSpPr>
        <p:spPr/>
        <p:txBody>
          <a:bodyPr/>
          <a:lstStyle/>
          <a:p>
            <a:r>
              <a:rPr kumimoji="1" lang="en-US" altLang="ja-JP" dirty="0" smtClean="0"/>
              <a:t>.</a:t>
            </a:r>
            <a:r>
              <a:rPr kumimoji="1" lang="en-US" altLang="ja-JP" dirty="0" err="1" smtClean="0"/>
              <a:t>mll</a:t>
            </a:r>
            <a:r>
              <a:rPr kumimoji="1" lang="en-US" altLang="ja-JP" dirty="0" smtClean="0"/>
              <a:t> </a:t>
            </a:r>
            <a:r>
              <a:rPr kumimoji="1" lang="ja-JP" altLang="en-US" dirty="0" smtClean="0"/>
              <a:t>ファイルを </a:t>
            </a:r>
            <a:r>
              <a:rPr kumimoji="1" lang="en-US" altLang="ja-JP" dirty="0" err="1" smtClean="0"/>
              <a:t>ocamllex</a:t>
            </a:r>
            <a:r>
              <a:rPr kumimoji="1" lang="en-US" altLang="ja-JP" dirty="0" smtClean="0"/>
              <a:t> </a:t>
            </a:r>
            <a:r>
              <a:rPr kumimoji="1" lang="ja-JP" altLang="en-US" dirty="0" smtClean="0"/>
              <a:t>に渡すと</a:t>
            </a:r>
            <a:r>
              <a:rPr kumimoji="1" lang="en-US" altLang="ja-JP" dirty="0" smtClean="0"/>
              <a:t/>
            </a:r>
            <a:br>
              <a:rPr kumimoji="1" lang="en-US" altLang="ja-JP" dirty="0" smtClean="0"/>
            </a:br>
            <a:r>
              <a:rPr lang="ja-JP" altLang="en-US" dirty="0" smtClean="0"/>
              <a:t>字句</a:t>
            </a:r>
            <a:r>
              <a:rPr kumimoji="1" lang="ja-JP" altLang="en-US" dirty="0" smtClean="0"/>
              <a:t>解析器モジュールが </a:t>
            </a:r>
            <a:r>
              <a:rPr lang="en-US" altLang="ja-JP" dirty="0" smtClean="0"/>
              <a:t>.ml </a:t>
            </a:r>
            <a:r>
              <a:rPr lang="ja-JP" altLang="en-US" dirty="0" smtClean="0"/>
              <a:t>に生成される</a:t>
            </a:r>
            <a:endParaRPr lang="en-US" altLang="ja-JP" dirty="0" smtClean="0"/>
          </a:p>
          <a:p>
            <a:pPr lvl="1"/>
            <a:endParaRPr lang="en-US" altLang="ja-JP" dirty="0"/>
          </a:p>
          <a:p>
            <a:pPr lvl="1">
              <a:buNone/>
            </a:pPr>
            <a:r>
              <a:rPr kumimoji="1" lang="en-US" altLang="ja-JP" sz="2000" b="1" dirty="0" smtClean="0">
                <a:latin typeface="Consolas" pitchFamily="49" charset="0"/>
              </a:rPr>
              <a:t>$ </a:t>
            </a:r>
            <a:r>
              <a:rPr kumimoji="1" lang="en-US" altLang="ja-JP" sz="2000" b="1" dirty="0" err="1" smtClean="0">
                <a:solidFill>
                  <a:srgbClr val="FF0000"/>
                </a:solidFill>
                <a:latin typeface="Consolas" pitchFamily="49" charset="0"/>
              </a:rPr>
              <a:t>ocamllex</a:t>
            </a:r>
            <a:r>
              <a:rPr kumimoji="1" lang="en-US" altLang="ja-JP" sz="2000" b="1" dirty="0" smtClean="0">
                <a:solidFill>
                  <a:srgbClr val="00B050"/>
                </a:solidFill>
                <a:latin typeface="Consolas" pitchFamily="49" charset="0"/>
              </a:rPr>
              <a:t> exampleLexer.mll</a:t>
            </a:r>
          </a:p>
          <a:p>
            <a:pPr lvl="1">
              <a:buNone/>
            </a:pPr>
            <a:r>
              <a:rPr lang="en-US" altLang="ja-JP" sz="2000" b="1" dirty="0" smtClean="0">
                <a:latin typeface="Consolas" pitchFamily="49" charset="0"/>
              </a:rPr>
              <a:t>11 states, 267 transitions, table size 1134 bytes</a:t>
            </a:r>
          </a:p>
          <a:p>
            <a:pPr lvl="1">
              <a:buNone/>
            </a:pPr>
            <a:r>
              <a:rPr lang="en-US" altLang="ja-JP" sz="2000" b="1" dirty="0" smtClean="0">
                <a:latin typeface="Consolas" pitchFamily="49" charset="0"/>
              </a:rPr>
              <a:t>$ </a:t>
            </a:r>
            <a:r>
              <a:rPr lang="en-US" altLang="ja-JP" sz="2000" b="1" dirty="0" err="1" smtClean="0">
                <a:solidFill>
                  <a:srgbClr val="00B050"/>
                </a:solidFill>
                <a:latin typeface="Consolas" pitchFamily="49" charset="0"/>
              </a:rPr>
              <a:t>ls</a:t>
            </a:r>
            <a:r>
              <a:rPr lang="en-US" altLang="ja-JP" sz="2000" b="1" dirty="0" smtClean="0">
                <a:solidFill>
                  <a:srgbClr val="00B050"/>
                </a:solidFill>
                <a:latin typeface="Consolas" pitchFamily="49" charset="0"/>
              </a:rPr>
              <a:t> exampleLexer.*</a:t>
            </a:r>
          </a:p>
          <a:p>
            <a:pPr lvl="1">
              <a:buNone/>
            </a:pPr>
            <a:r>
              <a:rPr lang="en-US" altLang="ja-JP" sz="2000" b="1" dirty="0" smtClean="0">
                <a:solidFill>
                  <a:srgbClr val="FF0000"/>
                </a:solidFill>
                <a:latin typeface="Consolas" pitchFamily="49" charset="0"/>
              </a:rPr>
              <a:t>exampleLexer.ml</a:t>
            </a:r>
            <a:r>
              <a:rPr lang="en-US" altLang="ja-JP" sz="2000" b="1" dirty="0" smtClean="0">
                <a:latin typeface="Consolas" pitchFamily="49" charset="0"/>
              </a:rPr>
              <a:t>  exampleLexer.mll</a:t>
            </a:r>
            <a:endParaRPr kumimoji="1" lang="ja-JP" altLang="en-US" sz="2000" b="1" dirty="0">
              <a:latin typeface="Consolas" pitchFamily="49" charset="0"/>
            </a:endParaRPr>
          </a:p>
        </p:txBody>
      </p:sp>
    </p:spTree>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生成されたモジュールの使い方</a:t>
            </a:r>
            <a:endParaRPr kumimoji="1" lang="ja-JP" altLang="en-US" dirty="0"/>
          </a:p>
        </p:txBody>
      </p:sp>
      <p:sp>
        <p:nvSpPr>
          <p:cNvPr id="3" name="テキスト プレースホルダ 2"/>
          <p:cNvSpPr>
            <a:spLocks noGrp="1"/>
          </p:cNvSpPr>
          <p:nvPr>
            <p:ph type="body" idx="1"/>
          </p:nvPr>
        </p:nvSpPr>
        <p:spPr/>
        <p:txBody>
          <a:bodyPr/>
          <a:lstStyle/>
          <a:p>
            <a:r>
              <a:rPr kumimoji="1" lang="en-US" altLang="ja-JP" dirty="0" smtClean="0"/>
              <a:t>How to Use Modules Generated by “</a:t>
            </a:r>
            <a:r>
              <a:rPr kumimoji="1" lang="en-US" altLang="ja-JP" dirty="0" err="1" smtClean="0"/>
              <a:t>ocamllex</a:t>
            </a:r>
            <a:r>
              <a:rPr kumimoji="1" lang="en-US" altLang="ja-JP" dirty="0" smtClean="0"/>
              <a:t>” and “</a:t>
            </a:r>
            <a:r>
              <a:rPr kumimoji="1" lang="en-US" altLang="ja-JP" dirty="0" err="1" smtClean="0"/>
              <a:t>ocamlyacc</a:t>
            </a:r>
            <a:r>
              <a:rPr kumimoji="1" lang="en-US" altLang="ja-JP" dirty="0" smtClean="0"/>
              <a:t>”</a:t>
            </a:r>
            <a:endParaRPr kumimoji="1" lang="ja-JP" altLang="en-US" dirty="0"/>
          </a:p>
        </p:txBody>
      </p:sp>
    </p:spTree>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normAutofit/>
          </a:bodyPr>
          <a:lstStyle/>
          <a:p>
            <a:r>
              <a:rPr kumimoji="1" lang="ja-JP" altLang="en-US" dirty="0" smtClean="0"/>
              <a:t>実際に構文解析をするには</a:t>
            </a:r>
            <a:r>
              <a:rPr kumimoji="1" lang="en-US" altLang="ja-JP" dirty="0" smtClean="0"/>
              <a:t>?</a:t>
            </a:r>
            <a:endParaRPr kumimoji="1" lang="ja-JP" altLang="en-US" dirty="0"/>
          </a:p>
        </p:txBody>
      </p:sp>
      <p:sp>
        <p:nvSpPr>
          <p:cNvPr id="6" name="コンテンツ プレースホルダ 5"/>
          <p:cNvSpPr>
            <a:spLocks noGrp="1"/>
          </p:cNvSpPr>
          <p:nvPr>
            <p:ph idx="1"/>
          </p:nvPr>
        </p:nvSpPr>
        <p:spPr>
          <a:xfrm>
            <a:off x="457200" y="1600200"/>
            <a:ext cx="8472518" cy="4525963"/>
          </a:xfrm>
        </p:spPr>
        <p:txBody>
          <a:bodyPr/>
          <a:lstStyle/>
          <a:p>
            <a:r>
              <a:rPr kumimoji="1" lang="ja-JP" altLang="en-US" dirty="0" smtClean="0"/>
              <a:t>構文解析器モジュールに定義された</a:t>
            </a:r>
            <a:r>
              <a:rPr kumimoji="1" lang="en-US" altLang="ja-JP" dirty="0" smtClean="0"/>
              <a:t/>
            </a:r>
            <a:br>
              <a:rPr kumimoji="1" lang="en-US" altLang="ja-JP" dirty="0" smtClean="0"/>
            </a:br>
            <a:r>
              <a:rPr kumimoji="1" lang="ja-JP" altLang="en-US" dirty="0" smtClean="0"/>
              <a:t>構文解析関数を呼び出せばよい</a:t>
            </a:r>
            <a:endParaRPr kumimoji="1" lang="en-US" altLang="ja-JP" dirty="0" smtClean="0"/>
          </a:p>
          <a:p>
            <a:pPr lvl="1"/>
            <a:r>
              <a:rPr kumimoji="1" lang="ja-JP" altLang="en-US" dirty="0" smtClean="0"/>
              <a:t>この関数の名前は</a:t>
            </a:r>
            <a:r>
              <a:rPr kumimoji="1" lang="en-US" altLang="ja-JP" dirty="0" smtClean="0"/>
              <a:t/>
            </a:r>
            <a:br>
              <a:rPr kumimoji="1" lang="en-US" altLang="ja-JP" dirty="0" smtClean="0"/>
            </a:br>
            <a:r>
              <a:rPr kumimoji="1" lang="ja-JP" altLang="en-US" dirty="0" smtClean="0"/>
              <a:t>構文定義ファイルで指定した開始記号の名前</a:t>
            </a:r>
            <a:r>
              <a:rPr kumimoji="1" lang="en-US" altLang="ja-JP" smtClean="0"/>
              <a:t/>
            </a:r>
            <a:br>
              <a:rPr kumimoji="1" lang="en-US" altLang="ja-JP" smtClean="0"/>
            </a:br>
            <a:r>
              <a:rPr kumimoji="1" lang="ja-JP" altLang="en-US" smtClean="0"/>
              <a:t>と</a:t>
            </a:r>
            <a:r>
              <a:rPr kumimoji="1" lang="ja-JP" altLang="en-US" dirty="0" smtClean="0"/>
              <a:t>なっている</a:t>
            </a:r>
          </a:p>
          <a:p>
            <a:pPr lvl="1"/>
            <a:r>
              <a:rPr lang="ja-JP" altLang="en-US" dirty="0" smtClean="0"/>
              <a:t>この</a:t>
            </a:r>
            <a:r>
              <a:rPr lang="ja-JP" altLang="en-US" dirty="0"/>
              <a:t>関数</a:t>
            </a:r>
            <a:r>
              <a:rPr lang="ja-JP" altLang="en-US" dirty="0" smtClean="0"/>
              <a:t>は字句解析関数と</a:t>
            </a:r>
            <a:r>
              <a:rPr lang="en-US" altLang="ja-JP" dirty="0" smtClean="0"/>
              <a:t/>
            </a:r>
            <a:br>
              <a:rPr lang="en-US" altLang="ja-JP" dirty="0" smtClean="0"/>
            </a:br>
            <a:r>
              <a:rPr lang="ja-JP" altLang="en-US" dirty="0" smtClean="0"/>
              <a:t>入力バッファを受け取って全体の解析結果を返す</a:t>
            </a:r>
            <a:endParaRPr kumimoji="1" lang="en-US" altLang="ja-JP" dirty="0" smtClean="0"/>
          </a:p>
        </p:txBody>
      </p:sp>
    </p:spTree>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ja-JP" altLang="en-US" dirty="0" smtClean="0"/>
              <a:t>構文解析器・字句解析器の利用例</a:t>
            </a:r>
            <a:endParaRPr kumimoji="1" lang="ja-JP" altLang="en-US" dirty="0"/>
          </a:p>
        </p:txBody>
      </p:sp>
      <p:sp>
        <p:nvSpPr>
          <p:cNvPr id="3" name="コンテンツ プレースホルダ 2"/>
          <p:cNvSpPr>
            <a:spLocks noGrp="1"/>
          </p:cNvSpPr>
          <p:nvPr>
            <p:ph idx="1"/>
          </p:nvPr>
        </p:nvSpPr>
        <p:spPr/>
        <p:txBody>
          <a:bodyPr>
            <a:normAutofit/>
          </a:bodyPr>
          <a:lstStyle/>
          <a:p>
            <a:pPr>
              <a:buNone/>
            </a:pPr>
            <a:r>
              <a:rPr lang="en-US" altLang="ja-JP" sz="2000" b="1" dirty="0">
                <a:latin typeface="Consolas" pitchFamily="49" charset="0"/>
              </a:rPr>
              <a:t>let _ =</a:t>
            </a:r>
          </a:p>
          <a:p>
            <a:pPr>
              <a:buNone/>
            </a:pPr>
            <a:r>
              <a:rPr lang="en-US" altLang="ja-JP" sz="2000" b="1" dirty="0">
                <a:latin typeface="Consolas" pitchFamily="49" charset="0"/>
              </a:rPr>
              <a:t>  try</a:t>
            </a:r>
          </a:p>
          <a:p>
            <a:pPr>
              <a:buNone/>
            </a:pPr>
            <a:r>
              <a:rPr lang="en-US" altLang="ja-JP" sz="2000" b="1" dirty="0">
                <a:latin typeface="Consolas" pitchFamily="49" charset="0"/>
              </a:rPr>
              <a:t>    let </a:t>
            </a:r>
            <a:r>
              <a:rPr lang="en-US" altLang="ja-JP" sz="2000" b="1" dirty="0" err="1">
                <a:latin typeface="Consolas" pitchFamily="49" charset="0"/>
              </a:rPr>
              <a:t>lexbuf</a:t>
            </a:r>
            <a:r>
              <a:rPr lang="en-US" altLang="ja-JP" sz="2000" b="1" dirty="0">
                <a:latin typeface="Consolas" pitchFamily="49" charset="0"/>
              </a:rPr>
              <a:t> = </a:t>
            </a:r>
            <a:r>
              <a:rPr lang="en-US" altLang="ja-JP" sz="2000" b="1" dirty="0" err="1">
                <a:solidFill>
                  <a:srgbClr val="FF0000"/>
                </a:solidFill>
                <a:latin typeface="Consolas" pitchFamily="49" charset="0"/>
              </a:rPr>
              <a:t>Lexing.from_channel</a:t>
            </a:r>
            <a:r>
              <a:rPr lang="en-US" altLang="ja-JP" sz="2000" b="1" dirty="0">
                <a:solidFill>
                  <a:srgbClr val="FF0000"/>
                </a:solidFill>
                <a:latin typeface="Consolas" pitchFamily="49" charset="0"/>
              </a:rPr>
              <a:t> </a:t>
            </a:r>
            <a:r>
              <a:rPr lang="en-US" altLang="ja-JP" sz="2000" b="1" dirty="0" err="1">
                <a:solidFill>
                  <a:srgbClr val="FF0000"/>
                </a:solidFill>
                <a:latin typeface="Consolas" pitchFamily="49" charset="0"/>
              </a:rPr>
              <a:t>stdin</a:t>
            </a:r>
            <a:r>
              <a:rPr lang="en-US" altLang="ja-JP" sz="2000" b="1" dirty="0">
                <a:solidFill>
                  <a:srgbClr val="FF0000"/>
                </a:solidFill>
                <a:latin typeface="Consolas" pitchFamily="49" charset="0"/>
              </a:rPr>
              <a:t> </a:t>
            </a:r>
            <a:r>
              <a:rPr lang="en-US" altLang="ja-JP" sz="2000" b="1" dirty="0">
                <a:latin typeface="Consolas" pitchFamily="49" charset="0"/>
              </a:rPr>
              <a:t>in</a:t>
            </a:r>
          </a:p>
          <a:p>
            <a:pPr>
              <a:buNone/>
            </a:pPr>
            <a:r>
              <a:rPr lang="en-US" altLang="ja-JP" sz="2000" b="1" dirty="0">
                <a:latin typeface="Consolas" pitchFamily="49" charset="0"/>
              </a:rPr>
              <a:t>    let </a:t>
            </a:r>
            <a:r>
              <a:rPr lang="en-US" altLang="ja-JP" sz="2000" b="1" dirty="0" err="1">
                <a:latin typeface="Consolas" pitchFamily="49" charset="0"/>
              </a:rPr>
              <a:t>rec</a:t>
            </a:r>
            <a:r>
              <a:rPr lang="en-US" altLang="ja-JP" sz="2000" b="1" dirty="0">
                <a:latin typeface="Consolas" pitchFamily="49" charset="0"/>
              </a:rPr>
              <a:t> loop () =</a:t>
            </a:r>
          </a:p>
          <a:p>
            <a:pPr>
              <a:buNone/>
            </a:pPr>
            <a:r>
              <a:rPr lang="en-US" altLang="ja-JP" sz="2000" b="1" dirty="0">
                <a:latin typeface="Consolas" pitchFamily="49" charset="0"/>
              </a:rPr>
              <a:t>      let </a:t>
            </a:r>
            <a:r>
              <a:rPr lang="en-US" altLang="ja-JP" sz="2000" b="1" dirty="0" smtClean="0">
                <a:latin typeface="Consolas" pitchFamily="49" charset="0"/>
              </a:rPr>
              <a:t>result </a:t>
            </a:r>
            <a:r>
              <a:rPr lang="en-US" altLang="ja-JP" sz="2000" b="1" dirty="0">
                <a:latin typeface="Consolas" pitchFamily="49" charset="0"/>
              </a:rPr>
              <a:t>= </a:t>
            </a:r>
            <a:r>
              <a:rPr lang="en-US" altLang="ja-JP" sz="2000" b="1" dirty="0" smtClean="0">
                <a:latin typeface="Consolas" pitchFamily="49" charset="0"/>
              </a:rPr>
              <a:t/>
            </a:r>
            <a:br>
              <a:rPr lang="en-US" altLang="ja-JP" sz="2000" b="1" dirty="0" smtClean="0">
                <a:latin typeface="Consolas" pitchFamily="49" charset="0"/>
              </a:rPr>
            </a:br>
            <a:r>
              <a:rPr lang="en-US" altLang="ja-JP" sz="2000" b="1" dirty="0" smtClean="0">
                <a:latin typeface="Consolas" pitchFamily="49" charset="0"/>
              </a:rPr>
              <a:t>       </a:t>
            </a:r>
            <a:r>
              <a:rPr lang="en-US" altLang="ja-JP" sz="2000" b="1" dirty="0" err="1" smtClean="0">
                <a:solidFill>
                  <a:srgbClr val="FF0000"/>
                </a:solidFill>
                <a:latin typeface="Consolas" pitchFamily="49" charset="0"/>
              </a:rPr>
              <a:t>ExampleParser.main</a:t>
            </a:r>
            <a:r>
              <a:rPr lang="en-US" altLang="ja-JP" sz="2000" b="1" dirty="0" smtClean="0">
                <a:solidFill>
                  <a:srgbClr val="FF0000"/>
                </a:solidFill>
                <a:latin typeface="Consolas" pitchFamily="49" charset="0"/>
              </a:rPr>
              <a:t> </a:t>
            </a:r>
            <a:r>
              <a:rPr lang="en-US" altLang="ja-JP" sz="2000" b="1" dirty="0" err="1" smtClean="0">
                <a:solidFill>
                  <a:srgbClr val="FF0000"/>
                </a:solidFill>
                <a:latin typeface="Consolas" pitchFamily="49" charset="0"/>
              </a:rPr>
              <a:t>ExampleLexer.token</a:t>
            </a:r>
            <a:r>
              <a:rPr lang="en-US" altLang="ja-JP" sz="2000" b="1" dirty="0" smtClean="0">
                <a:solidFill>
                  <a:srgbClr val="FF0000"/>
                </a:solidFill>
                <a:latin typeface="Consolas" pitchFamily="49" charset="0"/>
              </a:rPr>
              <a:t> </a:t>
            </a:r>
            <a:r>
              <a:rPr lang="en-US" altLang="ja-JP" sz="2000" b="1" dirty="0" err="1">
                <a:solidFill>
                  <a:srgbClr val="FF0000"/>
                </a:solidFill>
                <a:latin typeface="Consolas" pitchFamily="49" charset="0"/>
              </a:rPr>
              <a:t>lexbuf</a:t>
            </a:r>
            <a:r>
              <a:rPr lang="en-US" altLang="ja-JP" sz="2000" b="1" dirty="0">
                <a:latin typeface="Consolas" pitchFamily="49" charset="0"/>
              </a:rPr>
              <a:t> in</a:t>
            </a:r>
          </a:p>
          <a:p>
            <a:pPr>
              <a:buNone/>
            </a:pPr>
            <a:r>
              <a:rPr lang="en-US" altLang="ja-JP" sz="2000" b="1" dirty="0">
                <a:latin typeface="Consolas" pitchFamily="49" charset="0"/>
              </a:rPr>
              <a:t>      </a:t>
            </a:r>
            <a:r>
              <a:rPr lang="en-US" altLang="ja-JP" sz="2000" b="1" dirty="0" err="1">
                <a:latin typeface="Consolas" pitchFamily="49" charset="0"/>
              </a:rPr>
              <a:t>print_int</a:t>
            </a:r>
            <a:r>
              <a:rPr lang="en-US" altLang="ja-JP" sz="2000" b="1" dirty="0">
                <a:latin typeface="Consolas" pitchFamily="49" charset="0"/>
              </a:rPr>
              <a:t> result; </a:t>
            </a:r>
            <a:r>
              <a:rPr lang="en-US" altLang="ja-JP" sz="2000" b="1" dirty="0" err="1">
                <a:latin typeface="Consolas" pitchFamily="49" charset="0"/>
              </a:rPr>
              <a:t>print_newline</a:t>
            </a:r>
            <a:r>
              <a:rPr lang="en-US" altLang="ja-JP" sz="2000" b="1" dirty="0">
                <a:latin typeface="Consolas" pitchFamily="49" charset="0"/>
              </a:rPr>
              <a:t> (); flush </a:t>
            </a:r>
            <a:r>
              <a:rPr lang="en-US" altLang="ja-JP" sz="2000" b="1" dirty="0" err="1">
                <a:latin typeface="Consolas" pitchFamily="49" charset="0"/>
              </a:rPr>
              <a:t>stdout</a:t>
            </a:r>
            <a:r>
              <a:rPr lang="en-US" altLang="ja-JP" sz="2000" b="1" dirty="0" smtClean="0">
                <a:latin typeface="Consolas" pitchFamily="49" charset="0"/>
              </a:rPr>
              <a:t>;</a:t>
            </a:r>
          </a:p>
          <a:p>
            <a:pPr>
              <a:buNone/>
            </a:pPr>
            <a:r>
              <a:rPr lang="en-US" altLang="ja-JP" sz="2000" b="1" dirty="0">
                <a:latin typeface="Consolas" pitchFamily="49" charset="0"/>
              </a:rPr>
              <a:t> </a:t>
            </a:r>
            <a:r>
              <a:rPr lang="en-US" altLang="ja-JP" sz="2000" b="1" dirty="0" smtClean="0">
                <a:latin typeface="Consolas" pitchFamily="49" charset="0"/>
              </a:rPr>
              <a:t>     loop </a:t>
            </a:r>
            <a:r>
              <a:rPr lang="en-US" altLang="ja-JP" sz="2000" b="1" dirty="0">
                <a:latin typeface="Consolas" pitchFamily="49" charset="0"/>
              </a:rPr>
              <a:t>()</a:t>
            </a:r>
          </a:p>
          <a:p>
            <a:pPr>
              <a:buNone/>
            </a:pPr>
            <a:r>
              <a:rPr lang="en-US" altLang="ja-JP" sz="2000" b="1" dirty="0">
                <a:latin typeface="Consolas" pitchFamily="49" charset="0"/>
              </a:rPr>
              <a:t>    in</a:t>
            </a:r>
          </a:p>
          <a:p>
            <a:pPr>
              <a:buNone/>
            </a:pPr>
            <a:r>
              <a:rPr lang="en-US" altLang="ja-JP" sz="2000" b="1" dirty="0">
                <a:latin typeface="Consolas" pitchFamily="49" charset="0"/>
              </a:rPr>
              <a:t>    loop ()</a:t>
            </a:r>
          </a:p>
          <a:p>
            <a:pPr>
              <a:buNone/>
            </a:pPr>
            <a:r>
              <a:rPr lang="en-US" altLang="ja-JP" sz="2000" b="1" dirty="0">
                <a:latin typeface="Consolas" pitchFamily="49" charset="0"/>
              </a:rPr>
              <a:t>  with </a:t>
            </a:r>
            <a:r>
              <a:rPr lang="en-US" altLang="ja-JP" sz="2000" b="1" dirty="0" err="1">
                <a:latin typeface="Consolas" pitchFamily="49" charset="0"/>
              </a:rPr>
              <a:t>End_of_file</a:t>
            </a:r>
            <a:r>
              <a:rPr lang="en-US" altLang="ja-JP" sz="2000" b="1" dirty="0">
                <a:latin typeface="Consolas" pitchFamily="49" charset="0"/>
              </a:rPr>
              <a:t> -&gt;</a:t>
            </a:r>
          </a:p>
          <a:p>
            <a:pPr>
              <a:buNone/>
            </a:pPr>
            <a:r>
              <a:rPr lang="en-US" altLang="ja-JP" sz="2000" b="1" dirty="0">
                <a:latin typeface="Consolas" pitchFamily="49" charset="0"/>
              </a:rPr>
              <a:t>    exit </a:t>
            </a:r>
            <a:r>
              <a:rPr lang="en-US" altLang="ja-JP" sz="2000" b="1" dirty="0" smtClean="0">
                <a:latin typeface="Consolas" pitchFamily="49" charset="0"/>
              </a:rPr>
              <a:t>0</a:t>
            </a:r>
            <a:endParaRPr kumimoji="1" lang="ja-JP" altLang="en-US" sz="2000" b="1" dirty="0">
              <a:latin typeface="Consolas" pitchFamily="49" charset="0"/>
            </a:endParaRPr>
          </a:p>
        </p:txBody>
      </p:sp>
      <p:sp>
        <p:nvSpPr>
          <p:cNvPr id="5" name="角丸四角形吹き出し 4"/>
          <p:cNvSpPr/>
          <p:nvPr/>
        </p:nvSpPr>
        <p:spPr>
          <a:xfrm>
            <a:off x="4071934" y="1643050"/>
            <a:ext cx="4286280" cy="500066"/>
          </a:xfrm>
          <a:prstGeom prst="wedgeRoundRectCallout">
            <a:avLst>
              <a:gd name="adj1" fmla="val -38205"/>
              <a:gd name="adj2" fmla="val 97439"/>
              <a:gd name="adj3" fmla="val 16667"/>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kumimoji="1" lang="ja-JP" altLang="en-US" dirty="0" smtClean="0"/>
              <a:t>標準入力を読み込む入力バッファを生成</a:t>
            </a:r>
            <a:endParaRPr kumimoji="1" lang="ja-JP" altLang="en-US" dirty="0"/>
          </a:p>
        </p:txBody>
      </p:sp>
      <p:sp>
        <p:nvSpPr>
          <p:cNvPr id="7" name="角丸四角形吹き出し 6"/>
          <p:cNvSpPr/>
          <p:nvPr/>
        </p:nvSpPr>
        <p:spPr>
          <a:xfrm>
            <a:off x="6104688" y="4572008"/>
            <a:ext cx="2571768" cy="1071570"/>
          </a:xfrm>
          <a:prstGeom prst="wedgeRoundRectCallout">
            <a:avLst>
              <a:gd name="adj1" fmla="val -46737"/>
              <a:gd name="adj2" fmla="val -126451"/>
              <a:gd name="adj3" fmla="val 16667"/>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kumimoji="1" lang="ja-JP" altLang="en-US" dirty="0" smtClean="0"/>
              <a:t>構文解析関数に</a:t>
            </a:r>
            <a:r>
              <a:rPr kumimoji="1" lang="en-US" altLang="ja-JP" dirty="0" smtClean="0"/>
              <a:t/>
            </a:r>
            <a:br>
              <a:rPr kumimoji="1" lang="en-US" altLang="ja-JP" dirty="0" smtClean="0"/>
            </a:br>
            <a:r>
              <a:rPr kumimoji="1" lang="ja-JP" altLang="en-US" dirty="0" smtClean="0"/>
              <a:t>字句解析関数と</a:t>
            </a:r>
            <a:r>
              <a:rPr kumimoji="1" lang="en-US" altLang="ja-JP" dirty="0" smtClean="0"/>
              <a:t/>
            </a:r>
            <a:br>
              <a:rPr kumimoji="1" lang="en-US" altLang="ja-JP" dirty="0" smtClean="0"/>
            </a:br>
            <a:r>
              <a:rPr kumimoji="1" lang="ja-JP" altLang="en-US" dirty="0" smtClean="0"/>
              <a:t>入力バッファを渡す</a:t>
            </a:r>
            <a:endParaRPr kumimoji="1" lang="ja-JP" altLang="en-US" dirty="0"/>
          </a:p>
        </p:txBody>
      </p:sp>
      <p:sp>
        <p:nvSpPr>
          <p:cNvPr id="8" name="テキスト ボックス 7"/>
          <p:cNvSpPr txBox="1"/>
          <p:nvPr/>
        </p:nvSpPr>
        <p:spPr>
          <a:xfrm>
            <a:off x="857224" y="6000768"/>
            <a:ext cx="7715304" cy="369332"/>
          </a:xfrm>
          <a:prstGeom prst="rect">
            <a:avLst/>
          </a:prstGeom>
          <a:noFill/>
        </p:spPr>
        <p:txBody>
          <a:bodyPr wrap="square" rtlCol="0">
            <a:spAutoFit/>
          </a:bodyPr>
          <a:lstStyle/>
          <a:p>
            <a:pPr algn="r"/>
            <a:r>
              <a:rPr lang="en-US" altLang="ja-JP" dirty="0" smtClean="0">
                <a:hlinkClick r:id="rId2"/>
              </a:rPr>
              <a:t>http</a:t>
            </a:r>
            <a:r>
              <a:rPr lang="en-US" altLang="ja-JP" dirty="0">
                <a:hlinkClick r:id="rId2"/>
              </a:rPr>
              <a:t>://</a:t>
            </a:r>
            <a:r>
              <a:rPr lang="en-US" altLang="ja-JP" dirty="0" smtClean="0">
                <a:hlinkClick r:id="rId2"/>
              </a:rPr>
              <a:t>caml.inria.fr/pub/docs/manual-ocaml/manual026.html</a:t>
            </a:r>
            <a:r>
              <a:rPr lang="ja-JP" altLang="en-US" dirty="0" smtClean="0"/>
              <a:t> より一部改変</a:t>
            </a:r>
            <a:endParaRPr kumimoji="1" lang="ja-JP" altLang="en-US" dirty="0"/>
          </a:p>
        </p:txBody>
      </p:sp>
    </p:spTree>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dirty="0" smtClean="0"/>
              <a:t>構文解析・字句解析器の利用例</a:t>
            </a:r>
            <a:endParaRPr kumimoji="1" lang="ja-JP" altLang="en-US" dirty="0"/>
          </a:p>
        </p:txBody>
      </p:sp>
      <p:sp>
        <p:nvSpPr>
          <p:cNvPr id="3" name="コンテンツ プレースホルダ 2"/>
          <p:cNvSpPr>
            <a:spLocks noGrp="1"/>
          </p:cNvSpPr>
          <p:nvPr>
            <p:ph idx="1"/>
          </p:nvPr>
        </p:nvSpPr>
        <p:spPr/>
        <p:txBody>
          <a:bodyPr>
            <a:normAutofit fontScale="70000" lnSpcReduction="20000"/>
          </a:bodyPr>
          <a:lstStyle/>
          <a:p>
            <a:pPr>
              <a:buNone/>
            </a:pPr>
            <a:r>
              <a:rPr lang="en-US" altLang="ja-JP" b="1" dirty="0" smtClean="0">
                <a:latin typeface="Consolas" pitchFamily="49" charset="0"/>
              </a:rPr>
              <a:t>$ </a:t>
            </a:r>
            <a:r>
              <a:rPr lang="en-US" altLang="ja-JP" b="1" dirty="0" err="1" smtClean="0">
                <a:solidFill>
                  <a:srgbClr val="FF0000"/>
                </a:solidFill>
                <a:latin typeface="Consolas" pitchFamily="49" charset="0"/>
              </a:rPr>
              <a:t>ocamlyacc</a:t>
            </a:r>
            <a:r>
              <a:rPr lang="en-US" altLang="ja-JP" b="1" dirty="0" smtClean="0">
                <a:solidFill>
                  <a:srgbClr val="00B050"/>
                </a:solidFill>
                <a:latin typeface="Consolas" pitchFamily="49" charset="0"/>
              </a:rPr>
              <a:t> exampleParser.mly</a:t>
            </a:r>
          </a:p>
          <a:p>
            <a:pPr>
              <a:buNone/>
            </a:pPr>
            <a:r>
              <a:rPr lang="en-US" altLang="ja-JP" b="1" dirty="0" smtClean="0">
                <a:latin typeface="Consolas" pitchFamily="49" charset="0"/>
              </a:rPr>
              <a:t>$ </a:t>
            </a:r>
            <a:r>
              <a:rPr lang="en-US" altLang="ja-JP" b="1" dirty="0" err="1" smtClean="0">
                <a:solidFill>
                  <a:srgbClr val="FF0000"/>
                </a:solidFill>
                <a:latin typeface="Consolas" pitchFamily="49" charset="0"/>
              </a:rPr>
              <a:t>ocamllex</a:t>
            </a:r>
            <a:r>
              <a:rPr lang="en-US" altLang="ja-JP" b="1" dirty="0" smtClean="0">
                <a:solidFill>
                  <a:srgbClr val="00B050"/>
                </a:solidFill>
                <a:latin typeface="Consolas" pitchFamily="49" charset="0"/>
              </a:rPr>
              <a:t> exampleLexer.mll</a:t>
            </a:r>
          </a:p>
          <a:p>
            <a:pPr>
              <a:buNone/>
            </a:pPr>
            <a:r>
              <a:rPr lang="en-US" altLang="ja-JP" b="1" dirty="0" smtClean="0">
                <a:latin typeface="Consolas" pitchFamily="49" charset="0"/>
              </a:rPr>
              <a:t>11 states, 267 transitions, table size 1134 bytes</a:t>
            </a:r>
          </a:p>
          <a:p>
            <a:pPr>
              <a:buNone/>
            </a:pPr>
            <a:r>
              <a:rPr lang="en-US" altLang="ja-JP" b="1" dirty="0" smtClean="0">
                <a:latin typeface="Consolas" pitchFamily="49" charset="0"/>
              </a:rPr>
              <a:t>$ </a:t>
            </a:r>
            <a:r>
              <a:rPr lang="en-US" altLang="ja-JP" b="1" dirty="0" err="1" smtClean="0">
                <a:solidFill>
                  <a:srgbClr val="00B050"/>
                </a:solidFill>
                <a:latin typeface="Consolas" pitchFamily="49" charset="0"/>
              </a:rPr>
              <a:t>ocamlc</a:t>
            </a:r>
            <a:r>
              <a:rPr lang="en-US" altLang="ja-JP" b="1" dirty="0" smtClean="0">
                <a:solidFill>
                  <a:srgbClr val="00B050"/>
                </a:solidFill>
                <a:latin typeface="Consolas" pitchFamily="49" charset="0"/>
              </a:rPr>
              <a:t> -c exampleParser.mli</a:t>
            </a:r>
          </a:p>
          <a:p>
            <a:pPr>
              <a:buNone/>
            </a:pPr>
            <a:r>
              <a:rPr lang="en-US" altLang="ja-JP" b="1" dirty="0" smtClean="0">
                <a:latin typeface="Consolas" pitchFamily="49" charset="0"/>
              </a:rPr>
              <a:t>$ </a:t>
            </a:r>
            <a:r>
              <a:rPr lang="en-US" altLang="ja-JP" b="1" dirty="0" err="1" smtClean="0">
                <a:solidFill>
                  <a:srgbClr val="00B050"/>
                </a:solidFill>
                <a:latin typeface="Consolas" pitchFamily="49" charset="0"/>
              </a:rPr>
              <a:t>ocamlc</a:t>
            </a:r>
            <a:r>
              <a:rPr lang="en-US" altLang="ja-JP" b="1" dirty="0" smtClean="0">
                <a:solidFill>
                  <a:srgbClr val="00B050"/>
                </a:solidFill>
                <a:latin typeface="Consolas" pitchFamily="49" charset="0"/>
              </a:rPr>
              <a:t> -c exampleParser.ml</a:t>
            </a:r>
          </a:p>
          <a:p>
            <a:pPr>
              <a:buNone/>
            </a:pPr>
            <a:r>
              <a:rPr lang="en-US" altLang="ja-JP" b="1" dirty="0" smtClean="0">
                <a:latin typeface="Consolas" pitchFamily="49" charset="0"/>
              </a:rPr>
              <a:t>$ </a:t>
            </a:r>
            <a:r>
              <a:rPr lang="en-US" altLang="ja-JP" b="1" dirty="0" err="1" smtClean="0">
                <a:solidFill>
                  <a:srgbClr val="00B050"/>
                </a:solidFill>
                <a:latin typeface="Consolas" pitchFamily="49" charset="0"/>
              </a:rPr>
              <a:t>ocamlc</a:t>
            </a:r>
            <a:r>
              <a:rPr lang="en-US" altLang="ja-JP" b="1" dirty="0" smtClean="0">
                <a:solidFill>
                  <a:srgbClr val="00B050"/>
                </a:solidFill>
                <a:latin typeface="Consolas" pitchFamily="49" charset="0"/>
              </a:rPr>
              <a:t> -c exampleLexer.ml</a:t>
            </a:r>
          </a:p>
          <a:p>
            <a:pPr>
              <a:buNone/>
            </a:pPr>
            <a:r>
              <a:rPr lang="en-US" altLang="ja-JP" b="1" dirty="0" smtClean="0">
                <a:latin typeface="Consolas" pitchFamily="49" charset="0"/>
              </a:rPr>
              <a:t>$ </a:t>
            </a:r>
            <a:r>
              <a:rPr lang="en-US" altLang="ja-JP" b="1" dirty="0" err="1" smtClean="0">
                <a:solidFill>
                  <a:srgbClr val="00B050"/>
                </a:solidFill>
                <a:latin typeface="Consolas" pitchFamily="49" charset="0"/>
              </a:rPr>
              <a:t>ocamlc</a:t>
            </a:r>
            <a:r>
              <a:rPr lang="en-US" altLang="ja-JP" b="1" dirty="0" smtClean="0">
                <a:solidFill>
                  <a:srgbClr val="00B050"/>
                </a:solidFill>
                <a:latin typeface="Consolas" pitchFamily="49" charset="0"/>
              </a:rPr>
              <a:t> -c example.ml</a:t>
            </a:r>
          </a:p>
          <a:p>
            <a:pPr>
              <a:buNone/>
            </a:pPr>
            <a:r>
              <a:rPr lang="en-US" altLang="ja-JP" b="1" dirty="0" smtClean="0">
                <a:latin typeface="Consolas" pitchFamily="49" charset="0"/>
              </a:rPr>
              <a:t>$ </a:t>
            </a:r>
            <a:r>
              <a:rPr lang="en-US" altLang="ja-JP" b="1" dirty="0" err="1" smtClean="0">
                <a:solidFill>
                  <a:srgbClr val="00B050"/>
                </a:solidFill>
                <a:latin typeface="Consolas" pitchFamily="49" charset="0"/>
              </a:rPr>
              <a:t>ocamlc</a:t>
            </a:r>
            <a:r>
              <a:rPr lang="en-US" altLang="ja-JP" b="1" dirty="0" smtClean="0">
                <a:solidFill>
                  <a:srgbClr val="00B050"/>
                </a:solidFill>
                <a:latin typeface="Consolas" pitchFamily="49" charset="0"/>
              </a:rPr>
              <a:t> -o example exampleParser.cmo \</a:t>
            </a:r>
          </a:p>
          <a:p>
            <a:pPr>
              <a:buNone/>
            </a:pPr>
            <a:r>
              <a:rPr lang="en-US" altLang="ja-JP" b="1" dirty="0" smtClean="0">
                <a:solidFill>
                  <a:srgbClr val="00B050"/>
                </a:solidFill>
                <a:latin typeface="Consolas" pitchFamily="49" charset="0"/>
              </a:rPr>
              <a:t>                    exampleLexer.cmo example.cmo</a:t>
            </a:r>
          </a:p>
          <a:p>
            <a:pPr>
              <a:buNone/>
            </a:pPr>
            <a:r>
              <a:rPr lang="en-US" altLang="ja-JP" b="1" dirty="0" smtClean="0">
                <a:latin typeface="Consolas" pitchFamily="49" charset="0"/>
              </a:rPr>
              <a:t>$ </a:t>
            </a:r>
            <a:r>
              <a:rPr lang="en-US" altLang="ja-JP" b="1" dirty="0" smtClean="0">
                <a:solidFill>
                  <a:srgbClr val="00B050"/>
                </a:solidFill>
                <a:latin typeface="Consolas" pitchFamily="49" charset="0"/>
              </a:rPr>
              <a:t>./example</a:t>
            </a:r>
          </a:p>
          <a:p>
            <a:pPr>
              <a:buNone/>
            </a:pPr>
            <a:r>
              <a:rPr lang="en-US" altLang="ja-JP" b="1" dirty="0" smtClean="0">
                <a:solidFill>
                  <a:srgbClr val="00B050"/>
                </a:solidFill>
                <a:latin typeface="Consolas" pitchFamily="49" charset="0"/>
              </a:rPr>
              <a:t>1 + 2</a:t>
            </a:r>
          </a:p>
          <a:p>
            <a:pPr>
              <a:buNone/>
            </a:pPr>
            <a:r>
              <a:rPr lang="en-US" altLang="ja-JP" b="1" dirty="0" smtClean="0">
                <a:latin typeface="Consolas" pitchFamily="49" charset="0"/>
              </a:rPr>
              <a:t>3</a:t>
            </a:r>
            <a:endParaRPr kumimoji="1" lang="ja-JP" altLang="en-US" b="1" dirty="0">
              <a:latin typeface="Consolas" pitchFamily="49" charset="0"/>
            </a:endParaRPr>
          </a:p>
        </p:txBody>
      </p:sp>
      <p:sp>
        <p:nvSpPr>
          <p:cNvPr id="6" name="右中かっこ 5"/>
          <p:cNvSpPr/>
          <p:nvPr/>
        </p:nvSpPr>
        <p:spPr>
          <a:xfrm>
            <a:off x="5000628" y="2643182"/>
            <a:ext cx="428628" cy="928694"/>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sp>
        <p:nvSpPr>
          <p:cNvPr id="7" name="角丸四角形 6"/>
          <p:cNvSpPr/>
          <p:nvPr/>
        </p:nvSpPr>
        <p:spPr>
          <a:xfrm>
            <a:off x="5500694" y="2643182"/>
            <a:ext cx="1643074" cy="928694"/>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ja-JP" altLang="en-US" dirty="0" smtClean="0"/>
              <a:t>生成された</a:t>
            </a:r>
            <a:r>
              <a:rPr lang="en-US" altLang="ja-JP" dirty="0" smtClean="0"/>
              <a:t/>
            </a:r>
            <a:br>
              <a:rPr lang="en-US" altLang="ja-JP" dirty="0" smtClean="0"/>
            </a:br>
            <a:r>
              <a:rPr lang="ja-JP" altLang="en-US" dirty="0" smtClean="0"/>
              <a:t>モジュールを</a:t>
            </a:r>
            <a:r>
              <a:rPr lang="en-US" altLang="ja-JP" dirty="0" smtClean="0"/>
              <a:t/>
            </a:r>
            <a:br>
              <a:rPr lang="en-US" altLang="ja-JP" dirty="0" smtClean="0"/>
            </a:br>
            <a:r>
              <a:rPr lang="ja-JP" altLang="en-US" dirty="0" smtClean="0"/>
              <a:t>コンパイル</a:t>
            </a:r>
            <a:endParaRPr lang="ja-JP" altLang="en-US" dirty="0"/>
          </a:p>
        </p:txBody>
      </p:sp>
    </p:spTree>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err="1" smtClean="0"/>
              <a:t>OCamlMakefile</a:t>
            </a:r>
            <a:r>
              <a:rPr kumimoji="1" lang="en-US" altLang="ja-JP" dirty="0" smtClean="0"/>
              <a:t> </a:t>
            </a:r>
            <a:r>
              <a:rPr kumimoji="1" lang="ja-JP" altLang="en-US" dirty="0" smtClean="0"/>
              <a:t>を使う、再び</a:t>
            </a:r>
            <a:endParaRPr kumimoji="1" lang="ja-JP" altLang="en-US" dirty="0"/>
          </a:p>
        </p:txBody>
      </p:sp>
      <p:sp>
        <p:nvSpPr>
          <p:cNvPr id="3" name="コンテンツ プレースホルダー 2"/>
          <p:cNvSpPr>
            <a:spLocks noGrp="1"/>
          </p:cNvSpPr>
          <p:nvPr>
            <p:ph idx="1"/>
          </p:nvPr>
        </p:nvSpPr>
        <p:spPr>
          <a:xfrm>
            <a:off x="539552" y="5301208"/>
            <a:ext cx="8229600" cy="504056"/>
          </a:xfrm>
        </p:spPr>
        <p:txBody>
          <a:bodyPr>
            <a:normAutofit/>
          </a:bodyPr>
          <a:lstStyle/>
          <a:p>
            <a:pPr lvl="3"/>
            <a:r>
              <a:rPr lang="ja-JP" altLang="en-US" dirty="0" smtClean="0"/>
              <a:t>詳しい使い方は前回</a:t>
            </a:r>
            <a:r>
              <a:rPr lang="en-US" altLang="ja-JP" dirty="0" smtClean="0"/>
              <a:t> (</a:t>
            </a:r>
            <a:r>
              <a:rPr lang="ja-JP" altLang="en-US" dirty="0" smtClean="0"/>
              <a:t>第</a:t>
            </a:r>
            <a:r>
              <a:rPr lang="en-US" altLang="ja-JP" dirty="0" smtClean="0"/>
              <a:t>3</a:t>
            </a:r>
            <a:r>
              <a:rPr lang="ja-JP" altLang="en-US" dirty="0" smtClean="0"/>
              <a:t>回の資料</a:t>
            </a:r>
            <a:r>
              <a:rPr lang="en-US" altLang="ja-JP" dirty="0" smtClean="0"/>
              <a:t>) </a:t>
            </a:r>
            <a:r>
              <a:rPr lang="ja-JP" altLang="en-US" dirty="0" smtClean="0"/>
              <a:t>を参照</a:t>
            </a:r>
            <a:endParaRPr lang="en-US" altLang="ja-JP" dirty="0" smtClean="0"/>
          </a:p>
          <a:p>
            <a:pPr marL="457200" lvl="1" indent="0">
              <a:buNone/>
            </a:pPr>
            <a:endParaRPr lang="en-US" altLang="ja-JP" dirty="0" smtClean="0"/>
          </a:p>
          <a:p>
            <a:endParaRPr kumimoji="1" lang="ja-JP" altLang="en-US" dirty="0"/>
          </a:p>
        </p:txBody>
      </p:sp>
      <p:sp>
        <p:nvSpPr>
          <p:cNvPr id="4" name="メモ 3"/>
          <p:cNvSpPr/>
          <p:nvPr/>
        </p:nvSpPr>
        <p:spPr>
          <a:xfrm>
            <a:off x="467544" y="2132856"/>
            <a:ext cx="8064896" cy="2592288"/>
          </a:xfrm>
          <a:prstGeom prst="foldedCorner">
            <a:avLst/>
          </a:prstGeom>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p>
        </p:txBody>
      </p:sp>
      <p:sp>
        <p:nvSpPr>
          <p:cNvPr id="5" name="角丸四角形吹き出し 4"/>
          <p:cNvSpPr/>
          <p:nvPr/>
        </p:nvSpPr>
        <p:spPr>
          <a:xfrm>
            <a:off x="6744317" y="3284984"/>
            <a:ext cx="2376264" cy="428628"/>
          </a:xfrm>
          <a:prstGeom prst="wedgeRoundRectCallout">
            <a:avLst>
              <a:gd name="adj1" fmla="val -45118"/>
              <a:gd name="adj2" fmla="val -87497"/>
              <a:gd name="adj3" fmla="val 16667"/>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ja-JP" altLang="en-US" dirty="0" smtClean="0"/>
              <a:t>ファイルの順番に注意</a:t>
            </a:r>
            <a:endParaRPr kumimoji="1" lang="ja-JP" altLang="en-US" dirty="0"/>
          </a:p>
        </p:txBody>
      </p:sp>
      <p:sp>
        <p:nvSpPr>
          <p:cNvPr id="6" name="上リボン 5"/>
          <p:cNvSpPr/>
          <p:nvPr/>
        </p:nvSpPr>
        <p:spPr>
          <a:xfrm>
            <a:off x="3491880" y="1772816"/>
            <a:ext cx="2249486" cy="571504"/>
          </a:xfrm>
          <a:prstGeom prst="ribbon2">
            <a:avLst>
              <a:gd name="adj1" fmla="val 16667"/>
              <a:gd name="adj2" fmla="val 70708"/>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altLang="ja-JP" sz="2000" dirty="0" err="1"/>
              <a:t>Makefile</a:t>
            </a:r>
            <a:endParaRPr kumimoji="1" lang="ja-JP" altLang="en-US" sz="2000" dirty="0"/>
          </a:p>
        </p:txBody>
      </p:sp>
      <p:sp>
        <p:nvSpPr>
          <p:cNvPr id="7" name="角丸四角形吹き出し 6"/>
          <p:cNvSpPr/>
          <p:nvPr/>
        </p:nvSpPr>
        <p:spPr>
          <a:xfrm>
            <a:off x="6228184" y="1700808"/>
            <a:ext cx="2376264" cy="576064"/>
          </a:xfrm>
          <a:prstGeom prst="wedgeRoundRectCallout">
            <a:avLst>
              <a:gd name="adj1" fmla="val -56005"/>
              <a:gd name="adj2" fmla="val 145678"/>
              <a:gd name="adj3" fmla="val 16667"/>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kumimoji="1" lang="ja-JP" altLang="en-US" dirty="0" smtClean="0"/>
              <a:t>ソースファイルを</a:t>
            </a:r>
            <a:endParaRPr kumimoji="1" lang="en-US" altLang="ja-JP" dirty="0" smtClean="0"/>
          </a:p>
          <a:p>
            <a:pPr algn="ctr"/>
            <a:r>
              <a:rPr lang="ja-JP" altLang="en-US" dirty="0" smtClean="0"/>
              <a:t>羅列する</a:t>
            </a:r>
            <a:endParaRPr kumimoji="1" lang="ja-JP" altLang="en-US" dirty="0"/>
          </a:p>
        </p:txBody>
      </p:sp>
      <p:sp>
        <p:nvSpPr>
          <p:cNvPr id="8" name="角丸四角形吹き出し 7"/>
          <p:cNvSpPr/>
          <p:nvPr/>
        </p:nvSpPr>
        <p:spPr>
          <a:xfrm>
            <a:off x="4788024" y="3861048"/>
            <a:ext cx="2376264" cy="792088"/>
          </a:xfrm>
          <a:prstGeom prst="wedgeRoundRectCallout">
            <a:avLst>
              <a:gd name="adj1" fmla="val -123799"/>
              <a:gd name="adj2" fmla="val -124608"/>
              <a:gd name="adj3" fmla="val 16667"/>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kumimoji="1" lang="ja-JP" altLang="en-US" dirty="0" smtClean="0"/>
              <a:t>出力ファイルの</a:t>
            </a:r>
            <a:endParaRPr kumimoji="1" lang="en-US" altLang="ja-JP" dirty="0" smtClean="0"/>
          </a:p>
          <a:p>
            <a:pPr algn="ctr"/>
            <a:r>
              <a:rPr lang="ja-JP" altLang="en-US" dirty="0" smtClean="0"/>
              <a:t>名前を指定する</a:t>
            </a:r>
            <a:endParaRPr kumimoji="1" lang="ja-JP" altLang="en-US" dirty="0"/>
          </a:p>
        </p:txBody>
      </p:sp>
      <p:sp>
        <p:nvSpPr>
          <p:cNvPr id="9" name="テキスト ボックス 8"/>
          <p:cNvSpPr txBox="1"/>
          <p:nvPr/>
        </p:nvSpPr>
        <p:spPr>
          <a:xfrm>
            <a:off x="539552" y="2794863"/>
            <a:ext cx="8424936" cy="1087477"/>
          </a:xfrm>
          <a:prstGeom prst="rect">
            <a:avLst/>
          </a:prstGeom>
          <a:noFill/>
        </p:spPr>
        <p:txBody>
          <a:bodyPr wrap="square" rtlCol="0">
            <a:spAutoFit/>
          </a:bodyPr>
          <a:lstStyle/>
          <a:p>
            <a:pPr indent="-57150">
              <a:lnSpc>
                <a:spcPct val="80000"/>
              </a:lnSpc>
            </a:pPr>
            <a:r>
              <a:rPr lang="en-US" altLang="ja-JP" sz="2000" b="1" dirty="0">
                <a:latin typeface="Consolas" pitchFamily="49" charset="0"/>
                <a:cs typeface="Consolas" pitchFamily="49" charset="0"/>
              </a:rPr>
              <a:t>SOURCES = </a:t>
            </a:r>
            <a:r>
              <a:rPr lang="en-US" altLang="ja-JP" sz="2000" b="1" dirty="0" err="1" smtClean="0">
                <a:solidFill>
                  <a:srgbClr val="FF0000"/>
                </a:solidFill>
                <a:latin typeface="Consolas" pitchFamily="49" charset="0"/>
                <a:cs typeface="Consolas" pitchFamily="49" charset="0"/>
              </a:rPr>
              <a:t>exampleParser.mly</a:t>
            </a:r>
            <a:r>
              <a:rPr lang="en-US" altLang="ja-JP" sz="2000" b="1" dirty="0" smtClean="0">
                <a:solidFill>
                  <a:srgbClr val="FF0000"/>
                </a:solidFill>
                <a:latin typeface="Consolas" pitchFamily="49" charset="0"/>
                <a:cs typeface="Consolas" pitchFamily="49" charset="0"/>
              </a:rPr>
              <a:t> </a:t>
            </a:r>
            <a:r>
              <a:rPr lang="en-US" altLang="ja-JP" sz="2000" b="1" dirty="0" err="1" smtClean="0">
                <a:solidFill>
                  <a:srgbClr val="FF0000"/>
                </a:solidFill>
                <a:latin typeface="Consolas" pitchFamily="49" charset="0"/>
                <a:cs typeface="Consolas" pitchFamily="49" charset="0"/>
              </a:rPr>
              <a:t>exampleLexer.mll</a:t>
            </a:r>
            <a:r>
              <a:rPr lang="en-US" altLang="ja-JP" sz="2000" b="1" dirty="0" smtClean="0">
                <a:solidFill>
                  <a:srgbClr val="FF0000"/>
                </a:solidFill>
                <a:latin typeface="Consolas" pitchFamily="49" charset="0"/>
                <a:cs typeface="Consolas" pitchFamily="49" charset="0"/>
              </a:rPr>
              <a:t> </a:t>
            </a:r>
            <a:r>
              <a:rPr lang="en-US" altLang="ja-JP" sz="2000" b="1" dirty="0" err="1" smtClean="0">
                <a:solidFill>
                  <a:srgbClr val="FF0000"/>
                </a:solidFill>
                <a:latin typeface="Consolas" pitchFamily="49" charset="0"/>
                <a:cs typeface="Consolas" pitchFamily="49" charset="0"/>
              </a:rPr>
              <a:t>example.ml</a:t>
            </a:r>
            <a:endParaRPr lang="en-US" altLang="ja-JP" sz="2000" b="1" dirty="0">
              <a:solidFill>
                <a:srgbClr val="FF0000"/>
              </a:solidFill>
              <a:latin typeface="Consolas" pitchFamily="49" charset="0"/>
              <a:cs typeface="Consolas" pitchFamily="49" charset="0"/>
            </a:endParaRPr>
          </a:p>
          <a:p>
            <a:pPr indent="-57150">
              <a:lnSpc>
                <a:spcPct val="80000"/>
              </a:lnSpc>
            </a:pPr>
            <a:r>
              <a:rPr lang="en-US" altLang="ja-JP" sz="2000" b="1" dirty="0">
                <a:latin typeface="Consolas" pitchFamily="49" charset="0"/>
                <a:cs typeface="Consolas" pitchFamily="49" charset="0"/>
              </a:rPr>
              <a:t>RESULT  = </a:t>
            </a:r>
            <a:r>
              <a:rPr lang="en-US" altLang="ja-JP" sz="2000" b="1" dirty="0" smtClean="0">
                <a:latin typeface="Consolas" pitchFamily="49" charset="0"/>
                <a:cs typeface="Consolas" pitchFamily="49" charset="0"/>
              </a:rPr>
              <a:t>example</a:t>
            </a:r>
            <a:endParaRPr lang="en-US" altLang="ja-JP" sz="2000" b="1" dirty="0">
              <a:latin typeface="Consolas" pitchFamily="49" charset="0"/>
              <a:cs typeface="Consolas" pitchFamily="49" charset="0"/>
            </a:endParaRPr>
          </a:p>
          <a:p>
            <a:pPr indent="-57150">
              <a:lnSpc>
                <a:spcPct val="80000"/>
              </a:lnSpc>
            </a:pPr>
            <a:endParaRPr lang="en-US" altLang="ja-JP" sz="2000" b="1" dirty="0">
              <a:latin typeface="Consolas" pitchFamily="49" charset="0"/>
              <a:cs typeface="Consolas" pitchFamily="49" charset="0"/>
            </a:endParaRPr>
          </a:p>
          <a:p>
            <a:pPr indent="-57150">
              <a:lnSpc>
                <a:spcPct val="80000"/>
              </a:lnSpc>
            </a:pPr>
            <a:r>
              <a:rPr lang="en-US" altLang="ja-JP" sz="2000" b="1" dirty="0">
                <a:latin typeface="Consolas" pitchFamily="49" charset="0"/>
                <a:cs typeface="Consolas" pitchFamily="49" charset="0"/>
              </a:rPr>
              <a:t>include </a:t>
            </a:r>
            <a:r>
              <a:rPr lang="en-US" altLang="ja-JP" sz="2000" b="1" dirty="0" err="1" smtClean="0">
                <a:latin typeface="Consolas" pitchFamily="49" charset="0"/>
                <a:cs typeface="Consolas" pitchFamily="49" charset="0"/>
              </a:rPr>
              <a:t>OCamlMakefile</a:t>
            </a:r>
            <a:endParaRPr lang="en-US" altLang="ja-JP" sz="2000" b="1" dirty="0">
              <a:latin typeface="Consolas" pitchFamily="49" charset="0"/>
              <a:cs typeface="Consolas" pitchFamily="49" charset="0"/>
            </a:endParaRPr>
          </a:p>
        </p:txBody>
      </p:sp>
    </p:spTree>
    <p:extLst>
      <p:ext uri="{BB962C8B-B14F-4D97-AF65-F5344CB8AC3E}">
        <p14:creationId xmlns:p14="http://schemas.microsoft.com/office/powerpoint/2010/main" val="358390185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ビルド</a:t>
            </a:r>
            <a:r>
              <a:rPr kumimoji="1" lang="en-US" altLang="ja-JP" dirty="0" smtClean="0"/>
              <a:t> (make) </a:t>
            </a:r>
            <a:r>
              <a:rPr kumimoji="1" lang="ja-JP" altLang="en-US" dirty="0" smtClean="0"/>
              <a:t>の実行例</a:t>
            </a:r>
            <a:endParaRPr kumimoji="1" lang="ja-JP" altLang="en-US" dirty="0"/>
          </a:p>
        </p:txBody>
      </p:sp>
      <p:sp>
        <p:nvSpPr>
          <p:cNvPr id="3" name="コンテンツ プレースホルダー 2"/>
          <p:cNvSpPr>
            <a:spLocks noGrp="1"/>
          </p:cNvSpPr>
          <p:nvPr>
            <p:ph idx="1"/>
          </p:nvPr>
        </p:nvSpPr>
        <p:spPr>
          <a:xfrm>
            <a:off x="251520" y="2348880"/>
            <a:ext cx="8677472" cy="4032448"/>
          </a:xfrm>
        </p:spPr>
        <p:txBody>
          <a:bodyPr>
            <a:normAutofit fontScale="92500" lnSpcReduction="10000"/>
          </a:bodyPr>
          <a:lstStyle/>
          <a:p>
            <a:pPr indent="0">
              <a:buNone/>
            </a:pPr>
            <a:r>
              <a:rPr lang="en-US" altLang="ja-JP" sz="2000" b="1" dirty="0" smtClean="0">
                <a:solidFill>
                  <a:prstClr val="black"/>
                </a:solidFill>
                <a:latin typeface="Consolas" pitchFamily="49" charset="0"/>
              </a:rPr>
              <a:t>$ </a:t>
            </a:r>
            <a:r>
              <a:rPr lang="en-US" altLang="ja-JP" sz="2000" b="1" dirty="0" err="1" smtClean="0">
                <a:solidFill>
                  <a:prstClr val="black"/>
                </a:solidFill>
                <a:latin typeface="Consolas" pitchFamily="49" charset="0"/>
              </a:rPr>
              <a:t>cp</a:t>
            </a:r>
            <a:r>
              <a:rPr lang="en-US" altLang="ja-JP" sz="2000" b="1" dirty="0" smtClean="0">
                <a:solidFill>
                  <a:prstClr val="black"/>
                </a:solidFill>
                <a:latin typeface="Consolas" pitchFamily="49" charset="0"/>
              </a:rPr>
              <a:t> </a:t>
            </a:r>
            <a:r>
              <a:rPr lang="en-US" altLang="ja-JP" sz="2000" b="1" dirty="0">
                <a:solidFill>
                  <a:srgbClr val="FF0000"/>
                </a:solidFill>
                <a:latin typeface="Consolas" pitchFamily="49" charset="0"/>
                <a:cs typeface="Consolas" pitchFamily="49" charset="0"/>
              </a:rPr>
              <a:t>/</a:t>
            </a:r>
            <a:r>
              <a:rPr lang="en-US" altLang="ja-JP" sz="2000" b="1" dirty="0" err="1">
                <a:solidFill>
                  <a:srgbClr val="FF0000"/>
                </a:solidFill>
                <a:latin typeface="Consolas" pitchFamily="49" charset="0"/>
                <a:cs typeface="Consolas" pitchFamily="49" charset="0"/>
              </a:rPr>
              <a:t>usr</a:t>
            </a:r>
            <a:r>
              <a:rPr lang="en-US" altLang="ja-JP" sz="2000" b="1" dirty="0">
                <a:solidFill>
                  <a:srgbClr val="FF0000"/>
                </a:solidFill>
                <a:latin typeface="Consolas" pitchFamily="49" charset="0"/>
                <a:cs typeface="Consolas" pitchFamily="49" charset="0"/>
              </a:rPr>
              <a:t>/share/</a:t>
            </a:r>
            <a:r>
              <a:rPr lang="en-US" altLang="ja-JP" sz="2000" b="1" dirty="0" err="1">
                <a:solidFill>
                  <a:srgbClr val="FF0000"/>
                </a:solidFill>
                <a:latin typeface="Consolas" pitchFamily="49" charset="0"/>
                <a:cs typeface="Consolas" pitchFamily="49" charset="0"/>
              </a:rPr>
              <a:t>ocamlmakefile</a:t>
            </a:r>
            <a:r>
              <a:rPr lang="en-US" altLang="ja-JP" sz="2000" b="1" dirty="0">
                <a:solidFill>
                  <a:srgbClr val="FF0000"/>
                </a:solidFill>
                <a:latin typeface="Consolas" pitchFamily="49" charset="0"/>
                <a:cs typeface="Consolas" pitchFamily="49" charset="0"/>
              </a:rPr>
              <a:t>/</a:t>
            </a:r>
            <a:r>
              <a:rPr lang="en-US" altLang="ja-JP" sz="2000" b="1" dirty="0" err="1" smtClean="0">
                <a:solidFill>
                  <a:srgbClr val="FF0000"/>
                </a:solidFill>
                <a:latin typeface="Consolas" pitchFamily="49" charset="0"/>
                <a:cs typeface="Consolas" pitchFamily="49" charset="0"/>
              </a:rPr>
              <a:t>OCamlMakefile</a:t>
            </a:r>
            <a:r>
              <a:rPr lang="en-US" altLang="ja-JP" sz="2000" b="1" dirty="0" smtClean="0">
                <a:solidFill>
                  <a:prstClr val="black"/>
                </a:solidFill>
                <a:latin typeface="Consolas" pitchFamily="49" charset="0"/>
              </a:rPr>
              <a:t> ./</a:t>
            </a:r>
          </a:p>
          <a:p>
            <a:pPr lvl="0" indent="0">
              <a:buNone/>
            </a:pPr>
            <a:r>
              <a:rPr lang="en-US" altLang="ja-JP" sz="2000" b="1" dirty="0" smtClean="0">
                <a:solidFill>
                  <a:prstClr val="black"/>
                </a:solidFill>
                <a:latin typeface="Consolas" pitchFamily="49" charset="0"/>
              </a:rPr>
              <a:t>$ </a:t>
            </a:r>
            <a:r>
              <a:rPr lang="en-US" altLang="ja-JP" sz="2000" b="1" dirty="0" err="1" smtClean="0">
                <a:solidFill>
                  <a:srgbClr val="00B050"/>
                </a:solidFill>
                <a:latin typeface="Consolas" pitchFamily="49" charset="0"/>
              </a:rPr>
              <a:t>ls</a:t>
            </a:r>
            <a:endParaRPr lang="en-US" altLang="ja-JP" sz="2000" b="1" dirty="0" smtClean="0">
              <a:solidFill>
                <a:srgbClr val="00B050"/>
              </a:solidFill>
              <a:latin typeface="Consolas" pitchFamily="49" charset="0"/>
            </a:endParaRPr>
          </a:p>
          <a:p>
            <a:pPr lvl="0" indent="0">
              <a:buNone/>
            </a:pPr>
            <a:r>
              <a:rPr lang="en-US" altLang="ja-JP" sz="2000" b="1" dirty="0" err="1" smtClean="0">
                <a:solidFill>
                  <a:prstClr val="black"/>
                </a:solidFill>
                <a:latin typeface="Consolas" pitchFamily="49" charset="0"/>
              </a:rPr>
              <a:t>Makefile</a:t>
            </a:r>
            <a:r>
              <a:rPr lang="en-US" altLang="ja-JP" sz="2000" b="1" dirty="0" smtClean="0">
                <a:solidFill>
                  <a:prstClr val="black"/>
                </a:solidFill>
                <a:latin typeface="Consolas" pitchFamily="49" charset="0"/>
              </a:rPr>
              <a:t>       </a:t>
            </a:r>
            <a:r>
              <a:rPr lang="en-US" altLang="ja-JP" sz="2000" b="1" dirty="0" err="1" smtClean="0">
                <a:solidFill>
                  <a:prstClr val="black"/>
                </a:solidFill>
                <a:latin typeface="Consolas" pitchFamily="49" charset="0"/>
              </a:rPr>
              <a:t>example.ml</a:t>
            </a:r>
            <a:r>
              <a:rPr lang="en-US" altLang="ja-JP" sz="2000" b="1" dirty="0" smtClean="0">
                <a:solidFill>
                  <a:prstClr val="black"/>
                </a:solidFill>
                <a:latin typeface="Consolas" pitchFamily="49" charset="0"/>
              </a:rPr>
              <a:t>        </a:t>
            </a:r>
            <a:r>
              <a:rPr lang="en-US" altLang="ja-JP" sz="2000" b="1" dirty="0" err="1" smtClean="0">
                <a:solidFill>
                  <a:prstClr val="black"/>
                </a:solidFill>
                <a:latin typeface="Consolas" pitchFamily="49" charset="0"/>
              </a:rPr>
              <a:t>exampleParser.mly</a:t>
            </a:r>
            <a:endParaRPr lang="en-US" altLang="ja-JP" sz="2000" b="1" dirty="0">
              <a:solidFill>
                <a:prstClr val="black"/>
              </a:solidFill>
              <a:latin typeface="Consolas" pitchFamily="49" charset="0"/>
            </a:endParaRPr>
          </a:p>
          <a:p>
            <a:pPr lvl="0" indent="0">
              <a:buNone/>
            </a:pPr>
            <a:r>
              <a:rPr lang="en-US" altLang="ja-JP" sz="2000" b="1" dirty="0" err="1" smtClean="0">
                <a:solidFill>
                  <a:prstClr val="black"/>
                </a:solidFill>
                <a:latin typeface="Consolas" pitchFamily="49" charset="0"/>
              </a:rPr>
              <a:t>OCamlMakefile</a:t>
            </a:r>
            <a:r>
              <a:rPr lang="en-US" altLang="ja-JP" sz="2000" b="1" dirty="0" smtClean="0">
                <a:solidFill>
                  <a:prstClr val="black"/>
                </a:solidFill>
                <a:latin typeface="Consolas" pitchFamily="49" charset="0"/>
              </a:rPr>
              <a:t>  </a:t>
            </a:r>
            <a:r>
              <a:rPr lang="en-US" altLang="ja-JP" sz="2000" b="1" dirty="0" err="1" smtClean="0">
                <a:solidFill>
                  <a:prstClr val="black"/>
                </a:solidFill>
                <a:latin typeface="Consolas" pitchFamily="49" charset="0"/>
              </a:rPr>
              <a:t>exampleLexer.mll</a:t>
            </a:r>
            <a:endParaRPr lang="en-US" altLang="ja-JP" sz="2000" b="1" dirty="0">
              <a:solidFill>
                <a:prstClr val="black"/>
              </a:solidFill>
              <a:latin typeface="Consolas" pitchFamily="49" charset="0"/>
            </a:endParaRPr>
          </a:p>
          <a:p>
            <a:pPr lvl="0" indent="0">
              <a:buNone/>
            </a:pPr>
            <a:r>
              <a:rPr lang="en-US" altLang="ja-JP" sz="2000" b="1" dirty="0" smtClean="0">
                <a:solidFill>
                  <a:prstClr val="black"/>
                </a:solidFill>
                <a:latin typeface="Consolas" pitchFamily="49" charset="0"/>
              </a:rPr>
              <a:t>$ </a:t>
            </a:r>
            <a:r>
              <a:rPr lang="en-US" altLang="ja-JP" sz="2000" b="1" dirty="0" smtClean="0">
                <a:solidFill>
                  <a:srgbClr val="FF0000"/>
                </a:solidFill>
                <a:latin typeface="Consolas" pitchFamily="49" charset="0"/>
              </a:rPr>
              <a:t>make</a:t>
            </a:r>
          </a:p>
          <a:p>
            <a:pPr lvl="0" indent="0">
              <a:buNone/>
            </a:pPr>
            <a:r>
              <a:rPr lang="en-US" altLang="ja-JP" sz="2000" b="1" dirty="0" smtClean="0">
                <a:latin typeface="Consolas" pitchFamily="49" charset="0"/>
              </a:rPr>
              <a:t>( … </a:t>
            </a:r>
            <a:r>
              <a:rPr lang="ja-JP" altLang="en-US" sz="2000" b="1" dirty="0" smtClean="0">
                <a:latin typeface="Consolas" pitchFamily="49" charset="0"/>
              </a:rPr>
              <a:t>省略 </a:t>
            </a:r>
            <a:r>
              <a:rPr lang="en-US" altLang="ja-JP" sz="2000" b="1" dirty="0" smtClean="0">
                <a:latin typeface="Consolas" pitchFamily="49" charset="0"/>
              </a:rPr>
              <a:t>… )</a:t>
            </a:r>
          </a:p>
          <a:p>
            <a:pPr lvl="0" indent="0">
              <a:buNone/>
            </a:pPr>
            <a:r>
              <a:rPr lang="en-US" altLang="ja-JP" sz="2000" b="1" dirty="0" smtClean="0">
                <a:latin typeface="Consolas" pitchFamily="49" charset="0"/>
              </a:rPr>
              <a:t>$ </a:t>
            </a:r>
            <a:r>
              <a:rPr lang="en-US" altLang="ja-JP" sz="2000" b="1" dirty="0" err="1" smtClean="0">
                <a:solidFill>
                  <a:srgbClr val="00B050"/>
                </a:solidFill>
                <a:latin typeface="Consolas" pitchFamily="49" charset="0"/>
              </a:rPr>
              <a:t>ls</a:t>
            </a:r>
            <a:endParaRPr lang="en-US" altLang="ja-JP" sz="2000" b="1" dirty="0" smtClean="0">
              <a:solidFill>
                <a:srgbClr val="00B050"/>
              </a:solidFill>
              <a:latin typeface="Consolas" pitchFamily="49" charset="0"/>
            </a:endParaRPr>
          </a:p>
          <a:p>
            <a:pPr lvl="0" indent="0">
              <a:buNone/>
            </a:pPr>
            <a:r>
              <a:rPr lang="en-US" altLang="ja-JP" sz="2000" b="1" dirty="0" err="1" smtClean="0">
                <a:latin typeface="Consolas" pitchFamily="49" charset="0"/>
              </a:rPr>
              <a:t>Makefile</a:t>
            </a:r>
            <a:r>
              <a:rPr lang="en-US" altLang="ja-JP" sz="2000" b="1" dirty="0" smtClean="0">
                <a:latin typeface="Consolas" pitchFamily="49" charset="0"/>
              </a:rPr>
              <a:t>   </a:t>
            </a:r>
            <a:r>
              <a:rPr lang="en-US" altLang="ja-JP" sz="2000" b="1" dirty="0">
                <a:latin typeface="Consolas" pitchFamily="49" charset="0"/>
              </a:rPr>
              <a:t> </a:t>
            </a:r>
            <a:r>
              <a:rPr lang="en-US" altLang="ja-JP" sz="2000" b="1" dirty="0" smtClean="0">
                <a:latin typeface="Consolas" pitchFamily="49" charset="0"/>
              </a:rPr>
              <a:t>   </a:t>
            </a:r>
            <a:r>
              <a:rPr lang="en-US" altLang="ja-JP" sz="2000" b="1" dirty="0" err="1" smtClean="0">
                <a:latin typeface="Consolas" pitchFamily="49" charset="0"/>
              </a:rPr>
              <a:t>example.ml</a:t>
            </a:r>
            <a:r>
              <a:rPr lang="en-US" altLang="ja-JP" sz="2000" b="1" dirty="0" smtClean="0">
                <a:latin typeface="Consolas" pitchFamily="49" charset="0"/>
              </a:rPr>
              <a:t>        </a:t>
            </a:r>
            <a:r>
              <a:rPr lang="en-US" altLang="ja-JP" sz="2000" b="1" dirty="0" err="1" smtClean="0">
                <a:latin typeface="Consolas" pitchFamily="49" charset="0"/>
              </a:rPr>
              <a:t>exampleParser.cmi</a:t>
            </a:r>
            <a:endParaRPr lang="en-US" altLang="ja-JP" sz="2000" b="1" dirty="0">
              <a:latin typeface="Consolas" pitchFamily="49" charset="0"/>
            </a:endParaRPr>
          </a:p>
          <a:p>
            <a:pPr lvl="0" indent="0">
              <a:buNone/>
            </a:pPr>
            <a:r>
              <a:rPr lang="en-US" altLang="ja-JP" sz="2000" b="1" dirty="0" err="1" smtClean="0">
                <a:latin typeface="Consolas" pitchFamily="49" charset="0"/>
              </a:rPr>
              <a:t>OCamlMakefile</a:t>
            </a:r>
            <a:r>
              <a:rPr lang="en-US" altLang="ja-JP" sz="2000" b="1" dirty="0" smtClean="0">
                <a:latin typeface="Consolas" pitchFamily="49" charset="0"/>
              </a:rPr>
              <a:t>  </a:t>
            </a:r>
            <a:r>
              <a:rPr lang="en-US" altLang="ja-JP" sz="2000" b="1" dirty="0" err="1" smtClean="0">
                <a:latin typeface="Consolas" pitchFamily="49" charset="0"/>
              </a:rPr>
              <a:t>exampleLexer.cmi</a:t>
            </a:r>
            <a:r>
              <a:rPr lang="en-US" altLang="ja-JP" sz="2000" b="1" dirty="0" smtClean="0">
                <a:latin typeface="Consolas" pitchFamily="49" charset="0"/>
              </a:rPr>
              <a:t>  </a:t>
            </a:r>
            <a:r>
              <a:rPr lang="en-US" altLang="ja-JP" sz="2000" b="1" dirty="0" err="1" smtClean="0">
                <a:latin typeface="Consolas" pitchFamily="49" charset="0"/>
              </a:rPr>
              <a:t>exampleParser.cmo</a:t>
            </a:r>
            <a:endParaRPr lang="en-US" altLang="ja-JP" sz="2000" b="1" dirty="0" smtClean="0">
              <a:latin typeface="Consolas" pitchFamily="49" charset="0"/>
            </a:endParaRPr>
          </a:p>
          <a:p>
            <a:pPr lvl="0" indent="0">
              <a:buNone/>
            </a:pPr>
            <a:r>
              <a:rPr lang="en-US" altLang="ja-JP" sz="2000" b="1" dirty="0" smtClean="0">
                <a:solidFill>
                  <a:srgbClr val="FF0000"/>
                </a:solidFill>
                <a:latin typeface="Consolas" pitchFamily="49" charset="0"/>
              </a:rPr>
              <a:t>example</a:t>
            </a:r>
            <a:r>
              <a:rPr lang="en-US" altLang="ja-JP" sz="2000" b="1" dirty="0" smtClean="0">
                <a:latin typeface="Consolas" pitchFamily="49" charset="0"/>
              </a:rPr>
              <a:t>        </a:t>
            </a:r>
            <a:r>
              <a:rPr lang="en-US" altLang="ja-JP" sz="2000" b="1" dirty="0" err="1" smtClean="0">
                <a:latin typeface="Consolas" pitchFamily="49" charset="0"/>
              </a:rPr>
              <a:t>exampleLexer.cmo</a:t>
            </a:r>
            <a:r>
              <a:rPr lang="en-US" altLang="ja-JP" sz="2000" b="1" dirty="0" smtClean="0">
                <a:latin typeface="Consolas" pitchFamily="49" charset="0"/>
              </a:rPr>
              <a:t>  </a:t>
            </a:r>
            <a:r>
              <a:rPr lang="en-US" altLang="ja-JP" sz="2000" b="1" dirty="0" err="1" smtClean="0">
                <a:latin typeface="Consolas" pitchFamily="49" charset="0"/>
              </a:rPr>
              <a:t>exampleParser.ml</a:t>
            </a:r>
            <a:endParaRPr lang="en-US" altLang="ja-JP" sz="2000" b="1" dirty="0" smtClean="0">
              <a:latin typeface="Consolas" pitchFamily="49" charset="0"/>
            </a:endParaRPr>
          </a:p>
          <a:p>
            <a:pPr lvl="0" indent="0">
              <a:buNone/>
            </a:pPr>
            <a:r>
              <a:rPr lang="en-US" altLang="ja-JP" sz="2000" b="1" dirty="0" err="1" smtClean="0">
                <a:latin typeface="Consolas" pitchFamily="49" charset="0"/>
              </a:rPr>
              <a:t>example.cmi</a:t>
            </a:r>
            <a:r>
              <a:rPr lang="en-US" altLang="ja-JP" sz="2000" b="1" dirty="0" smtClean="0">
                <a:latin typeface="Consolas" pitchFamily="49" charset="0"/>
              </a:rPr>
              <a:t>    </a:t>
            </a:r>
            <a:r>
              <a:rPr lang="en-US" altLang="ja-JP" sz="2000" b="1" dirty="0" err="1" smtClean="0">
                <a:latin typeface="Consolas" pitchFamily="49" charset="0"/>
              </a:rPr>
              <a:t>exampleLexer.ml</a:t>
            </a:r>
            <a:r>
              <a:rPr lang="en-US" altLang="ja-JP" sz="2000" b="1" dirty="0" smtClean="0">
                <a:latin typeface="Consolas" pitchFamily="49" charset="0"/>
              </a:rPr>
              <a:t>   </a:t>
            </a:r>
            <a:r>
              <a:rPr lang="en-US" altLang="ja-JP" sz="2000" b="1" dirty="0" err="1" smtClean="0">
                <a:latin typeface="Consolas" pitchFamily="49" charset="0"/>
              </a:rPr>
              <a:t>exampleParser.mli</a:t>
            </a:r>
            <a:endParaRPr lang="en-US" altLang="ja-JP" sz="2000" b="1" dirty="0" smtClean="0">
              <a:latin typeface="Consolas" pitchFamily="49" charset="0"/>
            </a:endParaRPr>
          </a:p>
          <a:p>
            <a:pPr lvl="0" indent="0">
              <a:buNone/>
            </a:pPr>
            <a:r>
              <a:rPr lang="en-US" altLang="ja-JP" sz="2000" b="1" dirty="0" err="1" smtClean="0">
                <a:latin typeface="Consolas" pitchFamily="49" charset="0"/>
              </a:rPr>
              <a:t>example.cmo</a:t>
            </a:r>
            <a:r>
              <a:rPr lang="en-US" altLang="ja-JP" sz="2000" b="1" dirty="0" smtClean="0">
                <a:latin typeface="Consolas" pitchFamily="49" charset="0"/>
              </a:rPr>
              <a:t>    </a:t>
            </a:r>
            <a:r>
              <a:rPr lang="en-US" altLang="ja-JP" sz="2000" b="1" dirty="0" err="1" smtClean="0">
                <a:latin typeface="Consolas" pitchFamily="49" charset="0"/>
              </a:rPr>
              <a:t>exampleLexer.mll</a:t>
            </a:r>
            <a:r>
              <a:rPr lang="en-US" altLang="ja-JP" sz="2000" b="1" dirty="0" smtClean="0">
                <a:latin typeface="Consolas" pitchFamily="49" charset="0"/>
              </a:rPr>
              <a:t>  </a:t>
            </a:r>
            <a:r>
              <a:rPr lang="en-US" altLang="ja-JP" sz="2000" b="1" dirty="0" err="1" smtClean="0">
                <a:latin typeface="Consolas" pitchFamily="49" charset="0"/>
              </a:rPr>
              <a:t>exampleParser.mly</a:t>
            </a:r>
            <a:endParaRPr lang="en-US" altLang="ja-JP" sz="2000" b="1" dirty="0" smtClean="0">
              <a:latin typeface="Consolas" pitchFamily="49" charset="0"/>
            </a:endParaRPr>
          </a:p>
        </p:txBody>
      </p:sp>
      <p:sp>
        <p:nvSpPr>
          <p:cNvPr id="4" name="角丸四角形吹き出し 3"/>
          <p:cNvSpPr/>
          <p:nvPr/>
        </p:nvSpPr>
        <p:spPr>
          <a:xfrm>
            <a:off x="179512" y="1340768"/>
            <a:ext cx="4557231" cy="648072"/>
          </a:xfrm>
          <a:prstGeom prst="wedgeRoundRectCallout">
            <a:avLst>
              <a:gd name="adj1" fmla="val 39220"/>
              <a:gd name="adj2" fmla="val 114224"/>
              <a:gd name="adj3" fmla="val 16667"/>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ja-JP" altLang="en-US" dirty="0" smtClean="0"/>
              <a:t>パッケージで導入した場合はこの場所にある</a:t>
            </a:r>
            <a:endParaRPr lang="en-US" altLang="ja-JP" dirty="0" smtClean="0"/>
          </a:p>
        </p:txBody>
      </p:sp>
      <p:sp>
        <p:nvSpPr>
          <p:cNvPr id="5" name="角丸四角形吹き出し 4"/>
          <p:cNvSpPr/>
          <p:nvPr/>
        </p:nvSpPr>
        <p:spPr>
          <a:xfrm>
            <a:off x="5436097" y="1340768"/>
            <a:ext cx="3600399" cy="648072"/>
          </a:xfrm>
          <a:prstGeom prst="wedgeRoundRectCallout">
            <a:avLst>
              <a:gd name="adj1" fmla="val -37757"/>
              <a:gd name="adj2" fmla="val 112622"/>
              <a:gd name="adj3" fmla="val 16667"/>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ja-JP" altLang="en-US" dirty="0" smtClean="0"/>
              <a:t>このコピーは一回だけで十分</a:t>
            </a:r>
            <a:endParaRPr lang="en-US" altLang="ja-JP" dirty="0" smtClean="0"/>
          </a:p>
          <a:p>
            <a:pPr algn="ctr"/>
            <a:r>
              <a:rPr lang="en-US" altLang="ja-JP" dirty="0" smtClean="0"/>
              <a:t>(</a:t>
            </a:r>
            <a:r>
              <a:rPr lang="ja-JP" altLang="en-US" dirty="0" smtClean="0"/>
              <a:t>ビルド毎にコピーする必要はない</a:t>
            </a:r>
            <a:r>
              <a:rPr lang="en-US" altLang="ja-JP" dirty="0" smtClean="0"/>
              <a:t>)</a:t>
            </a:r>
          </a:p>
        </p:txBody>
      </p:sp>
    </p:spTree>
    <p:extLst>
      <p:ext uri="{BB962C8B-B14F-4D97-AF65-F5344CB8AC3E}">
        <p14:creationId xmlns:p14="http://schemas.microsoft.com/office/powerpoint/2010/main" val="13012512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1"/>
          <p:cNvSpPr>
            <a:spLocks noGrp="1" noChangeArrowheads="1"/>
          </p:cNvSpPr>
          <p:nvPr>
            <p:ph type="title"/>
          </p:nvPr>
        </p:nvSpPr>
        <p:spPr>
          <a:xfrm>
            <a:off x="685800" y="2057400"/>
            <a:ext cx="7772400" cy="1143000"/>
          </a:xfrm>
        </p:spPr>
        <p:txBody>
          <a:bodyPr lIns="90000" tIns="46800" rIns="90000" bIns="46800" anchor="b"/>
          <a:lstStyle/>
          <a:p>
            <a:pPr eaLnBrk="1" hangingPunct="1">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ja-JP" altLang="en-GB" dirty="0" smtClean="0"/>
              <a:t>第</a:t>
            </a:r>
            <a:r>
              <a:rPr lang="en-GB" altLang="ja-JP" dirty="0" smtClean="0"/>
              <a:t> 4 </a:t>
            </a:r>
            <a:r>
              <a:rPr lang="ja-JP" altLang="en-GB" dirty="0" smtClean="0"/>
              <a:t>回 課題</a:t>
            </a:r>
          </a:p>
        </p:txBody>
      </p:sp>
      <p:sp>
        <p:nvSpPr>
          <p:cNvPr id="43011" name="Rectangle 2"/>
          <p:cNvSpPr>
            <a:spLocks noGrp="1" noChangeArrowheads="1"/>
          </p:cNvSpPr>
          <p:nvPr>
            <p:ph type="subTitle" idx="4294967295"/>
          </p:nvPr>
        </p:nvSpPr>
        <p:spPr>
          <a:xfrm>
            <a:off x="1524000" y="4038600"/>
            <a:ext cx="6400800" cy="1752600"/>
          </a:xfrm>
        </p:spPr>
        <p:txBody>
          <a:bodyPr lIns="90000" tIns="46800" rIns="90000" bIns="46800"/>
          <a:lstStyle/>
          <a:p>
            <a:pPr marL="0" lvl="1" indent="0" algn="ctr" eaLnBrk="1" hangingPunct="1">
              <a:lnSpc>
                <a:spcPct val="69000"/>
              </a:lnSpc>
              <a:spcBef>
                <a:spcPts val="800"/>
              </a:spcBef>
              <a:buFont typeface="Wingdings" charset="2"/>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ja-JP" altLang="en-GB" sz="3200" dirty="0" smtClean="0"/>
              <a:t>締切</a:t>
            </a:r>
            <a:r>
              <a:rPr lang="en-GB" altLang="ja-JP" sz="3200" dirty="0" smtClean="0"/>
              <a:t>: 5/24 13:00 (</a:t>
            </a:r>
            <a:r>
              <a:rPr lang="ja-JP" altLang="en-GB" sz="3200" dirty="0" smtClean="0"/>
              <a:t>日本標準時</a:t>
            </a:r>
            <a:r>
              <a:rPr lang="en-GB" altLang="ja-JP" sz="3200" dirty="0" smtClean="0"/>
              <a:t>)</a:t>
            </a: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課題 </a:t>
            </a:r>
            <a:r>
              <a:rPr lang="en-US" altLang="ja-JP" dirty="0" smtClean="0"/>
              <a:t>1 (25</a:t>
            </a:r>
            <a:r>
              <a:rPr lang="ja-JP" altLang="en-US" dirty="0" smtClean="0"/>
              <a:t>点</a:t>
            </a:r>
            <a:r>
              <a:rPr lang="en-US" altLang="ja-JP" dirty="0" smtClean="0"/>
              <a:t>)</a:t>
            </a:r>
            <a:endParaRPr kumimoji="1" lang="ja-JP" altLang="en-US" dirty="0"/>
          </a:p>
        </p:txBody>
      </p:sp>
      <p:sp>
        <p:nvSpPr>
          <p:cNvPr id="3" name="コンテンツ プレースホルダ 2"/>
          <p:cNvSpPr>
            <a:spLocks noGrp="1"/>
          </p:cNvSpPr>
          <p:nvPr>
            <p:ph idx="1"/>
          </p:nvPr>
        </p:nvSpPr>
        <p:spPr>
          <a:xfrm>
            <a:off x="457200" y="1600200"/>
            <a:ext cx="8543956" cy="4525963"/>
          </a:xfrm>
        </p:spPr>
        <p:txBody>
          <a:bodyPr>
            <a:normAutofit/>
          </a:bodyPr>
          <a:lstStyle/>
          <a:p>
            <a:r>
              <a:rPr lang="en-US" altLang="ja-JP" dirty="0" err="1"/>
              <a:t>b</a:t>
            </a:r>
            <a:r>
              <a:rPr lang="en-US" altLang="ja-JP" dirty="0" err="1" smtClean="0"/>
              <a:t>ool</a:t>
            </a:r>
            <a:r>
              <a:rPr lang="en-US" altLang="ja-JP" dirty="0" smtClean="0"/>
              <a:t> </a:t>
            </a:r>
            <a:r>
              <a:rPr lang="ja-JP" altLang="en-US" dirty="0" smtClean="0"/>
              <a:t>値と </a:t>
            </a:r>
            <a:r>
              <a:rPr lang="en-US" altLang="ja-JP" dirty="0" err="1" smtClean="0"/>
              <a:t>int</a:t>
            </a:r>
            <a:r>
              <a:rPr lang="en-US" altLang="ja-JP" dirty="0" smtClean="0"/>
              <a:t> </a:t>
            </a:r>
            <a:r>
              <a:rPr lang="ja-JP" altLang="en-US" dirty="0" smtClean="0"/>
              <a:t>値に対する簡単な計算を表す</a:t>
            </a:r>
            <a:r>
              <a:rPr lang="en-US" altLang="ja-JP" dirty="0" smtClean="0"/>
              <a:t/>
            </a:r>
            <a:br>
              <a:rPr lang="en-US" altLang="ja-JP" dirty="0" smtClean="0"/>
            </a:br>
            <a:r>
              <a:rPr lang="ja-JP" altLang="en-US" dirty="0" smtClean="0"/>
              <a:t>式 </a:t>
            </a:r>
            <a:r>
              <a:rPr lang="en-US" altLang="ja-JP" i="1" dirty="0" smtClean="0"/>
              <a:t>E</a:t>
            </a:r>
            <a:r>
              <a:rPr lang="ja-JP" altLang="en-US" dirty="0" smtClean="0"/>
              <a:t> の文法を以下のように定義する</a:t>
            </a:r>
            <a:endParaRPr lang="en-US" altLang="ja-JP" dirty="0" smtClean="0"/>
          </a:p>
          <a:p>
            <a:pPr marL="1080000" lvl="1" indent="0">
              <a:buNone/>
            </a:pPr>
            <a:r>
              <a:rPr kumimoji="1" lang="en-US" altLang="ja-JP" i="1" dirty="0" smtClean="0"/>
              <a:t>V</a:t>
            </a:r>
            <a:r>
              <a:rPr kumimoji="1" lang="en-US" altLang="ja-JP" dirty="0" smtClean="0"/>
              <a:t> </a:t>
            </a:r>
            <a:r>
              <a:rPr kumimoji="1" lang="ja-JP" altLang="en-US" dirty="0" smtClean="0"/>
              <a:t>→ </a:t>
            </a:r>
            <a:r>
              <a:rPr kumimoji="1" lang="en-US" altLang="ja-JP" dirty="0" smtClean="0"/>
              <a:t>(bool </a:t>
            </a:r>
            <a:r>
              <a:rPr kumimoji="1" lang="ja-JP" altLang="en-US" dirty="0" smtClean="0"/>
              <a:t>値</a:t>
            </a:r>
            <a:r>
              <a:rPr kumimoji="1" lang="en-US" altLang="ja-JP" dirty="0" smtClean="0"/>
              <a:t>)	</a:t>
            </a:r>
            <a:r>
              <a:rPr lang="en-US" altLang="ja-JP" i="1" dirty="0" smtClean="0"/>
              <a:t>V</a:t>
            </a:r>
            <a:r>
              <a:rPr lang="en-US" altLang="ja-JP" dirty="0" smtClean="0"/>
              <a:t> </a:t>
            </a:r>
            <a:r>
              <a:rPr lang="ja-JP" altLang="en-US" dirty="0" smtClean="0"/>
              <a:t>→ </a:t>
            </a:r>
            <a:r>
              <a:rPr lang="en-US" altLang="ja-JP" dirty="0" smtClean="0"/>
              <a:t>(</a:t>
            </a:r>
            <a:r>
              <a:rPr lang="en-US" altLang="ja-JP" dirty="0" err="1" smtClean="0"/>
              <a:t>int</a:t>
            </a:r>
            <a:r>
              <a:rPr lang="en-US" altLang="ja-JP" dirty="0" smtClean="0"/>
              <a:t> </a:t>
            </a:r>
            <a:r>
              <a:rPr lang="ja-JP" altLang="en-US" dirty="0" smtClean="0"/>
              <a:t>値</a:t>
            </a:r>
            <a:r>
              <a:rPr lang="en-US" altLang="ja-JP" dirty="0" smtClean="0"/>
              <a:t>)</a:t>
            </a:r>
          </a:p>
          <a:p>
            <a:pPr marL="1080000" lvl="1" indent="0">
              <a:buNone/>
            </a:pPr>
            <a:r>
              <a:rPr kumimoji="1" lang="en-US" altLang="ja-JP" i="1" dirty="0" smtClean="0"/>
              <a:t>E</a:t>
            </a:r>
            <a:r>
              <a:rPr kumimoji="1" lang="en-US" altLang="ja-JP" dirty="0" smtClean="0"/>
              <a:t> </a:t>
            </a:r>
            <a:r>
              <a:rPr kumimoji="1" lang="ja-JP" altLang="en-US" dirty="0" smtClean="0"/>
              <a:t>→ </a:t>
            </a:r>
            <a:r>
              <a:rPr kumimoji="1" lang="en-US" altLang="ja-JP" i="1" dirty="0" smtClean="0"/>
              <a:t>V		E</a:t>
            </a:r>
            <a:r>
              <a:rPr lang="en-US" altLang="ja-JP" dirty="0" smtClean="0"/>
              <a:t> </a:t>
            </a:r>
            <a:r>
              <a:rPr lang="ja-JP" altLang="en-US" dirty="0" smtClean="0"/>
              <a:t>→ </a:t>
            </a:r>
            <a:r>
              <a:rPr lang="en-US" altLang="ja-JP" dirty="0" smtClean="0">
                <a:latin typeface="Consolas" pitchFamily="49" charset="0"/>
              </a:rPr>
              <a:t>(</a:t>
            </a:r>
            <a:r>
              <a:rPr lang="en-US" altLang="ja-JP" dirty="0" smtClean="0"/>
              <a:t> </a:t>
            </a:r>
            <a:r>
              <a:rPr kumimoji="1" lang="en-US" altLang="ja-JP" i="1" dirty="0" smtClean="0"/>
              <a:t>E</a:t>
            </a:r>
            <a:r>
              <a:rPr lang="en-US" altLang="ja-JP" dirty="0" smtClean="0"/>
              <a:t> </a:t>
            </a:r>
            <a:r>
              <a:rPr lang="en-US" altLang="ja-JP" dirty="0" smtClean="0">
                <a:latin typeface="Consolas" pitchFamily="49" charset="0"/>
              </a:rPr>
              <a:t>)</a:t>
            </a:r>
            <a:endParaRPr kumimoji="1" lang="en-US" altLang="ja-JP" i="1" dirty="0" smtClean="0">
              <a:latin typeface="Consolas" pitchFamily="49" charset="0"/>
            </a:endParaRPr>
          </a:p>
          <a:p>
            <a:pPr marL="1080000" lvl="1" indent="0">
              <a:buNone/>
            </a:pPr>
            <a:r>
              <a:rPr lang="en-US" altLang="ja-JP" i="1" dirty="0" smtClean="0"/>
              <a:t>E</a:t>
            </a:r>
            <a:r>
              <a:rPr lang="ja-JP" altLang="en-US" dirty="0" smtClean="0"/>
              <a:t> → </a:t>
            </a:r>
            <a:r>
              <a:rPr lang="en-US" altLang="ja-JP" i="1" dirty="0" smtClean="0"/>
              <a:t>E</a:t>
            </a:r>
            <a:r>
              <a:rPr lang="en-US" altLang="ja-JP" dirty="0" smtClean="0"/>
              <a:t> </a:t>
            </a:r>
            <a:r>
              <a:rPr lang="en-US" altLang="ja-JP" dirty="0" smtClean="0">
                <a:latin typeface="Consolas" pitchFamily="49" charset="0"/>
              </a:rPr>
              <a:t>+</a:t>
            </a:r>
            <a:r>
              <a:rPr lang="en-US" altLang="ja-JP" dirty="0" smtClean="0"/>
              <a:t> </a:t>
            </a:r>
            <a:r>
              <a:rPr lang="en-US" altLang="ja-JP" i="1" dirty="0" smtClean="0"/>
              <a:t>E		</a:t>
            </a:r>
            <a:r>
              <a:rPr kumimoji="1" lang="en-US" altLang="ja-JP" i="1" dirty="0" err="1" smtClean="0"/>
              <a:t>E</a:t>
            </a:r>
            <a:r>
              <a:rPr kumimoji="1" lang="en-US" altLang="ja-JP" dirty="0" smtClean="0"/>
              <a:t> </a:t>
            </a:r>
            <a:r>
              <a:rPr kumimoji="1" lang="ja-JP" altLang="en-US" dirty="0" smtClean="0"/>
              <a:t>→ </a:t>
            </a:r>
            <a:r>
              <a:rPr kumimoji="1" lang="en-US" altLang="ja-JP" i="1" dirty="0" smtClean="0"/>
              <a:t>E</a:t>
            </a:r>
            <a:r>
              <a:rPr kumimoji="1" lang="en-US" altLang="ja-JP" dirty="0" smtClean="0"/>
              <a:t> </a:t>
            </a:r>
            <a:r>
              <a:rPr kumimoji="1" lang="en-US" altLang="ja-JP" dirty="0" smtClean="0">
                <a:latin typeface="Consolas" pitchFamily="49" charset="0"/>
              </a:rPr>
              <a:t>-</a:t>
            </a:r>
            <a:r>
              <a:rPr kumimoji="1" lang="en-US" altLang="ja-JP" dirty="0" smtClean="0"/>
              <a:t> </a:t>
            </a:r>
            <a:r>
              <a:rPr kumimoji="1" lang="en-US" altLang="ja-JP" i="1" dirty="0" smtClean="0"/>
              <a:t>E</a:t>
            </a:r>
          </a:p>
          <a:p>
            <a:pPr marL="1080000" lvl="1" indent="0">
              <a:buNone/>
            </a:pPr>
            <a:r>
              <a:rPr lang="en-US" altLang="ja-JP" i="1" dirty="0" smtClean="0"/>
              <a:t>E</a:t>
            </a:r>
            <a:r>
              <a:rPr lang="en-US" altLang="ja-JP" dirty="0" smtClean="0"/>
              <a:t> </a:t>
            </a:r>
            <a:r>
              <a:rPr lang="ja-JP" altLang="en-US" dirty="0" smtClean="0"/>
              <a:t>→ </a:t>
            </a:r>
            <a:r>
              <a:rPr lang="en-US" altLang="ja-JP" i="1" dirty="0" smtClean="0"/>
              <a:t>E</a:t>
            </a:r>
            <a:r>
              <a:rPr lang="en-US" altLang="ja-JP" dirty="0" smtClean="0"/>
              <a:t> </a:t>
            </a:r>
            <a:r>
              <a:rPr lang="en-US" altLang="ja-JP" dirty="0" smtClean="0">
                <a:latin typeface="Consolas" pitchFamily="49" charset="0"/>
              </a:rPr>
              <a:t>*</a:t>
            </a:r>
            <a:r>
              <a:rPr lang="en-US" altLang="ja-JP" dirty="0" smtClean="0"/>
              <a:t> </a:t>
            </a:r>
            <a:r>
              <a:rPr lang="en-US" altLang="ja-JP" i="1" dirty="0" smtClean="0"/>
              <a:t>E		</a:t>
            </a:r>
            <a:r>
              <a:rPr lang="en-US" altLang="ja-JP" i="1" dirty="0" err="1" smtClean="0"/>
              <a:t>E</a:t>
            </a:r>
            <a:r>
              <a:rPr lang="en-US" altLang="ja-JP" dirty="0" smtClean="0"/>
              <a:t> </a:t>
            </a:r>
            <a:r>
              <a:rPr lang="ja-JP" altLang="en-US" dirty="0" smtClean="0"/>
              <a:t>→ </a:t>
            </a:r>
            <a:r>
              <a:rPr lang="en-US" altLang="ja-JP" i="1" dirty="0" smtClean="0"/>
              <a:t>E</a:t>
            </a:r>
            <a:r>
              <a:rPr lang="en-US" altLang="ja-JP" dirty="0" smtClean="0"/>
              <a:t> </a:t>
            </a:r>
            <a:r>
              <a:rPr lang="en-US" altLang="ja-JP" dirty="0" smtClean="0">
                <a:latin typeface="Consolas" pitchFamily="49" charset="0"/>
              </a:rPr>
              <a:t>/</a:t>
            </a:r>
            <a:r>
              <a:rPr lang="en-US" altLang="ja-JP" dirty="0" smtClean="0"/>
              <a:t> </a:t>
            </a:r>
            <a:r>
              <a:rPr lang="en-US" altLang="ja-JP" i="1" dirty="0" smtClean="0"/>
              <a:t>E</a:t>
            </a:r>
            <a:endParaRPr kumimoji="1" lang="en-US" altLang="ja-JP" dirty="0" smtClean="0"/>
          </a:p>
          <a:p>
            <a:pPr marL="1080000" lvl="1" indent="0">
              <a:buNone/>
            </a:pPr>
            <a:r>
              <a:rPr kumimoji="1" lang="en-US" altLang="ja-JP" i="1" dirty="0" smtClean="0"/>
              <a:t>E</a:t>
            </a:r>
            <a:r>
              <a:rPr kumimoji="1" lang="en-US" altLang="ja-JP" dirty="0" smtClean="0"/>
              <a:t> </a:t>
            </a:r>
            <a:r>
              <a:rPr kumimoji="1" lang="ja-JP" altLang="en-US" dirty="0" smtClean="0"/>
              <a:t>→ </a:t>
            </a:r>
            <a:r>
              <a:rPr kumimoji="1" lang="en-US" altLang="ja-JP" i="1" dirty="0" smtClean="0"/>
              <a:t>E</a:t>
            </a:r>
            <a:r>
              <a:rPr kumimoji="1" lang="en-US" altLang="ja-JP" dirty="0" smtClean="0"/>
              <a:t> </a:t>
            </a:r>
            <a:r>
              <a:rPr kumimoji="1" lang="en-US" altLang="ja-JP" dirty="0" smtClean="0">
                <a:latin typeface="Consolas" pitchFamily="49" charset="0"/>
              </a:rPr>
              <a:t>&amp;&amp;</a:t>
            </a:r>
            <a:r>
              <a:rPr kumimoji="1" lang="en-US" altLang="ja-JP" dirty="0" smtClean="0"/>
              <a:t> </a:t>
            </a:r>
            <a:r>
              <a:rPr kumimoji="1" lang="en-US" altLang="ja-JP" i="1" dirty="0" smtClean="0"/>
              <a:t>E		</a:t>
            </a:r>
            <a:r>
              <a:rPr lang="en-US" altLang="ja-JP" i="1" dirty="0" err="1" smtClean="0"/>
              <a:t>E</a:t>
            </a:r>
            <a:r>
              <a:rPr lang="ja-JP" altLang="en-US" dirty="0" smtClean="0"/>
              <a:t> → </a:t>
            </a:r>
            <a:r>
              <a:rPr lang="en-US" altLang="ja-JP" i="1" dirty="0" smtClean="0"/>
              <a:t>E</a:t>
            </a:r>
            <a:r>
              <a:rPr lang="en-US" altLang="ja-JP" dirty="0" smtClean="0"/>
              <a:t> </a:t>
            </a:r>
            <a:r>
              <a:rPr lang="en-US" altLang="ja-JP" dirty="0" smtClean="0">
                <a:latin typeface="Consolas" pitchFamily="49" charset="0"/>
              </a:rPr>
              <a:t>||</a:t>
            </a:r>
            <a:r>
              <a:rPr lang="en-US" altLang="ja-JP" dirty="0" smtClean="0"/>
              <a:t> </a:t>
            </a:r>
            <a:r>
              <a:rPr lang="en-US" altLang="ja-JP" i="1" dirty="0" smtClean="0"/>
              <a:t>E</a:t>
            </a:r>
          </a:p>
          <a:p>
            <a:pPr marL="1080000" lvl="1" indent="0">
              <a:buNone/>
            </a:pPr>
            <a:r>
              <a:rPr kumimoji="1" lang="en-US" altLang="ja-JP" i="1" dirty="0" smtClean="0"/>
              <a:t>E </a:t>
            </a:r>
            <a:r>
              <a:rPr lang="ja-JP" altLang="en-US" dirty="0" smtClean="0"/>
              <a:t>→ </a:t>
            </a:r>
            <a:r>
              <a:rPr lang="en-US" altLang="ja-JP" i="1" dirty="0" smtClean="0"/>
              <a:t>E</a:t>
            </a:r>
            <a:r>
              <a:rPr lang="en-US" altLang="ja-JP" dirty="0" smtClean="0"/>
              <a:t> = </a:t>
            </a:r>
            <a:r>
              <a:rPr lang="en-US" altLang="ja-JP" i="1" dirty="0" smtClean="0"/>
              <a:t>E</a:t>
            </a:r>
            <a:r>
              <a:rPr lang="en-US" altLang="ja-JP" dirty="0" smtClean="0"/>
              <a:t>		</a:t>
            </a:r>
            <a:r>
              <a:rPr kumimoji="1" lang="en-US" altLang="ja-JP" i="1" dirty="0" err="1" smtClean="0"/>
              <a:t>E</a:t>
            </a:r>
            <a:r>
              <a:rPr kumimoji="1" lang="en-US" altLang="ja-JP" i="1" dirty="0" smtClean="0"/>
              <a:t> </a:t>
            </a:r>
            <a:r>
              <a:rPr lang="ja-JP" altLang="en-US" dirty="0" smtClean="0"/>
              <a:t>→ </a:t>
            </a:r>
            <a:r>
              <a:rPr lang="en-US" altLang="ja-JP" dirty="0" smtClean="0">
                <a:latin typeface="Consolas" pitchFamily="49" charset="0"/>
              </a:rPr>
              <a:t>if</a:t>
            </a:r>
            <a:r>
              <a:rPr lang="en-US" altLang="ja-JP" dirty="0" smtClean="0"/>
              <a:t> </a:t>
            </a:r>
            <a:r>
              <a:rPr lang="en-US" altLang="ja-JP" i="1" dirty="0" smtClean="0"/>
              <a:t>E</a:t>
            </a:r>
            <a:r>
              <a:rPr lang="en-US" altLang="ja-JP" dirty="0" smtClean="0"/>
              <a:t> </a:t>
            </a:r>
            <a:r>
              <a:rPr lang="en-US" altLang="ja-JP" dirty="0" smtClean="0">
                <a:latin typeface="Consolas" pitchFamily="49" charset="0"/>
              </a:rPr>
              <a:t>then</a:t>
            </a:r>
            <a:r>
              <a:rPr lang="en-US" altLang="ja-JP" dirty="0" smtClean="0"/>
              <a:t> </a:t>
            </a:r>
            <a:r>
              <a:rPr lang="en-US" altLang="ja-JP" i="1" dirty="0" smtClean="0"/>
              <a:t>E</a:t>
            </a:r>
            <a:r>
              <a:rPr lang="en-US" altLang="ja-JP" dirty="0" smtClean="0"/>
              <a:t> </a:t>
            </a:r>
            <a:r>
              <a:rPr lang="en-US" altLang="ja-JP" dirty="0" smtClean="0">
                <a:latin typeface="Consolas" pitchFamily="49" charset="0"/>
              </a:rPr>
              <a:t>else</a:t>
            </a:r>
            <a:r>
              <a:rPr lang="en-US" altLang="ja-JP" dirty="0" smtClean="0"/>
              <a:t> </a:t>
            </a:r>
            <a:r>
              <a:rPr lang="en-US" altLang="ja-JP" i="1" dirty="0" smtClean="0"/>
              <a:t>E</a:t>
            </a:r>
          </a:p>
        </p:txBody>
      </p:sp>
      <p:sp>
        <p:nvSpPr>
          <p:cNvPr id="5" name="右矢印 4"/>
          <p:cNvSpPr/>
          <p:nvPr/>
        </p:nvSpPr>
        <p:spPr>
          <a:xfrm>
            <a:off x="6643702" y="5643578"/>
            <a:ext cx="2071702" cy="714380"/>
          </a:xfrm>
          <a:prstGeom prst="right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kumimoji="1" lang="ja-JP" altLang="en-US" sz="2000" dirty="0" smtClean="0"/>
              <a:t>次ページに続く</a:t>
            </a:r>
            <a:endParaRPr kumimoji="1" lang="ja-JP" altLang="en-US" sz="2000" dirty="0"/>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インタプリタの構造</a:t>
            </a:r>
            <a:endParaRPr kumimoji="1" lang="ja-JP" altLang="en-US" dirty="0"/>
          </a:p>
        </p:txBody>
      </p:sp>
      <p:grpSp>
        <p:nvGrpSpPr>
          <p:cNvPr id="15" name="グループ化 14"/>
          <p:cNvGrpSpPr/>
          <p:nvPr/>
        </p:nvGrpSpPr>
        <p:grpSpPr>
          <a:xfrm>
            <a:off x="964381" y="1785926"/>
            <a:ext cx="7215238" cy="3714776"/>
            <a:chOff x="964381" y="1785926"/>
            <a:chExt cx="7215238" cy="3714776"/>
          </a:xfrm>
        </p:grpSpPr>
        <p:sp>
          <p:nvSpPr>
            <p:cNvPr id="5" name="フローチャート : 磁気ディスク 4"/>
            <p:cNvSpPr/>
            <p:nvPr/>
          </p:nvSpPr>
          <p:spPr>
            <a:xfrm>
              <a:off x="2678893" y="1785926"/>
              <a:ext cx="1714512" cy="1285884"/>
            </a:xfrm>
            <a:prstGeom prst="flowChartMagneticDisk">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sz="2400" dirty="0" smtClean="0"/>
                <a:t>字句解析器</a:t>
              </a:r>
              <a:endParaRPr kumimoji="1" lang="ja-JP" altLang="en-US" sz="2400" dirty="0"/>
            </a:p>
          </p:txBody>
        </p:sp>
        <p:sp>
          <p:nvSpPr>
            <p:cNvPr id="6" name="右矢印 5"/>
            <p:cNvSpPr/>
            <p:nvPr/>
          </p:nvSpPr>
          <p:spPr>
            <a:xfrm>
              <a:off x="964381" y="2000240"/>
              <a:ext cx="1643074" cy="1000132"/>
            </a:xfrm>
            <a:prstGeom prst="right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kumimoji="1" lang="ja-JP" altLang="en-US" sz="2400" dirty="0" smtClean="0"/>
                <a:t>文字列</a:t>
              </a:r>
              <a:endParaRPr kumimoji="1" lang="ja-JP" altLang="en-US" sz="2400" dirty="0"/>
            </a:p>
          </p:txBody>
        </p:sp>
        <p:sp>
          <p:nvSpPr>
            <p:cNvPr id="7" name="右矢印 6"/>
            <p:cNvSpPr/>
            <p:nvPr/>
          </p:nvSpPr>
          <p:spPr>
            <a:xfrm>
              <a:off x="4464843" y="2000240"/>
              <a:ext cx="1785950" cy="1000132"/>
            </a:xfrm>
            <a:prstGeom prst="right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kumimoji="1" lang="ja-JP" altLang="en-US" sz="2400" dirty="0" smtClean="0"/>
                <a:t>トークン列</a:t>
              </a:r>
              <a:endParaRPr kumimoji="1" lang="ja-JP" altLang="en-US" sz="2400" dirty="0"/>
            </a:p>
          </p:txBody>
        </p:sp>
        <p:sp>
          <p:nvSpPr>
            <p:cNvPr id="8" name="フローチャート : 磁気ディスク 7"/>
            <p:cNvSpPr/>
            <p:nvPr/>
          </p:nvSpPr>
          <p:spPr>
            <a:xfrm>
              <a:off x="6322231" y="1785926"/>
              <a:ext cx="1714512" cy="1285884"/>
            </a:xfrm>
            <a:prstGeom prst="flowChartMagneticDisk">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sz="2400" dirty="0" smtClean="0"/>
                <a:t>構文解析器</a:t>
              </a:r>
              <a:endParaRPr kumimoji="1" lang="ja-JP" altLang="en-US" sz="2400" dirty="0"/>
            </a:p>
          </p:txBody>
        </p:sp>
        <p:sp>
          <p:nvSpPr>
            <p:cNvPr id="9" name="下矢印 8"/>
            <p:cNvSpPr/>
            <p:nvPr/>
          </p:nvSpPr>
          <p:spPr>
            <a:xfrm>
              <a:off x="6250793" y="3143248"/>
              <a:ext cx="1928826" cy="928694"/>
            </a:xfrm>
            <a:prstGeom prst="downArrow">
              <a:avLst>
                <a:gd name="adj1" fmla="val 68551"/>
                <a:gd name="adj2" fmla="val 38584"/>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kumimoji="1" lang="ja-JP" altLang="en-US" sz="2400" dirty="0" smtClean="0"/>
                <a:t>抽象</a:t>
              </a:r>
              <a:r>
                <a:rPr kumimoji="1" lang="en-US" altLang="ja-JP" sz="2400" dirty="0" smtClean="0"/>
                <a:t/>
              </a:r>
              <a:br>
                <a:rPr kumimoji="1" lang="en-US" altLang="ja-JP" sz="2400" dirty="0" smtClean="0"/>
              </a:br>
              <a:r>
                <a:rPr kumimoji="1" lang="ja-JP" altLang="en-US" sz="2400" dirty="0" smtClean="0"/>
                <a:t>構文木</a:t>
              </a:r>
              <a:endParaRPr kumimoji="1" lang="ja-JP" altLang="en-US" sz="2400" dirty="0"/>
            </a:p>
          </p:txBody>
        </p:sp>
        <p:sp>
          <p:nvSpPr>
            <p:cNvPr id="10" name="フローチャート : 磁気ディスク 9"/>
            <p:cNvSpPr/>
            <p:nvPr/>
          </p:nvSpPr>
          <p:spPr>
            <a:xfrm>
              <a:off x="6322231" y="4143380"/>
              <a:ext cx="1714512" cy="1285884"/>
            </a:xfrm>
            <a:prstGeom prst="flowChartMagneticDisk">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sz="2400" dirty="0" smtClean="0"/>
                <a:t>型検査器</a:t>
              </a:r>
              <a:endParaRPr kumimoji="1" lang="ja-JP" altLang="en-US" sz="2400" dirty="0"/>
            </a:p>
          </p:txBody>
        </p:sp>
        <p:sp>
          <p:nvSpPr>
            <p:cNvPr id="11" name="左矢印 10"/>
            <p:cNvSpPr/>
            <p:nvPr/>
          </p:nvSpPr>
          <p:spPr>
            <a:xfrm>
              <a:off x="4250529" y="4357694"/>
              <a:ext cx="2000264" cy="1000132"/>
            </a:xfrm>
            <a:prstGeom prst="left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kumimoji="1" lang="ja-JP" altLang="en-US" sz="2400" dirty="0" smtClean="0"/>
                <a:t>抽象構文木</a:t>
              </a:r>
              <a:endParaRPr kumimoji="1" lang="ja-JP" altLang="en-US" sz="2400" dirty="0"/>
            </a:p>
          </p:txBody>
        </p:sp>
        <p:sp>
          <p:nvSpPr>
            <p:cNvPr id="12" name="フローチャート : 磁気ディスク 11"/>
            <p:cNvSpPr/>
            <p:nvPr/>
          </p:nvSpPr>
          <p:spPr>
            <a:xfrm>
              <a:off x="2464579" y="4214818"/>
              <a:ext cx="1714512" cy="1285884"/>
            </a:xfrm>
            <a:prstGeom prst="flowChartMagneticDisk">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sz="2400" dirty="0" smtClean="0"/>
                <a:t>評価器</a:t>
              </a:r>
              <a:endParaRPr kumimoji="1" lang="ja-JP" altLang="en-US" sz="2400" dirty="0"/>
            </a:p>
          </p:txBody>
        </p:sp>
        <p:sp>
          <p:nvSpPr>
            <p:cNvPr id="13" name="左矢印 12"/>
            <p:cNvSpPr/>
            <p:nvPr/>
          </p:nvSpPr>
          <p:spPr>
            <a:xfrm>
              <a:off x="1035819" y="4357694"/>
              <a:ext cx="1357322" cy="1000132"/>
            </a:xfrm>
            <a:prstGeom prst="left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kumimoji="1" lang="ja-JP" altLang="en-US" sz="2400" dirty="0" smtClean="0"/>
                <a:t>値</a:t>
              </a:r>
              <a:endParaRPr kumimoji="1" lang="ja-JP" altLang="en-US" sz="2400" dirty="0"/>
            </a:p>
          </p:txBody>
        </p:sp>
      </p:grpSp>
    </p:spTree>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課題 </a:t>
            </a:r>
            <a:r>
              <a:rPr lang="en-US" altLang="ja-JP" dirty="0" smtClean="0"/>
              <a:t>1 (</a:t>
            </a:r>
            <a:r>
              <a:rPr lang="ja-JP" altLang="en-US" dirty="0" smtClean="0"/>
              <a:t>続き</a:t>
            </a:r>
            <a:r>
              <a:rPr lang="en-US" altLang="ja-JP" dirty="0" smtClean="0"/>
              <a:t>)</a:t>
            </a:r>
            <a:endParaRPr kumimoji="1" lang="ja-JP" altLang="en-US" dirty="0"/>
          </a:p>
        </p:txBody>
      </p:sp>
      <p:sp>
        <p:nvSpPr>
          <p:cNvPr id="3" name="コンテンツ プレースホルダ 2"/>
          <p:cNvSpPr>
            <a:spLocks noGrp="1"/>
          </p:cNvSpPr>
          <p:nvPr>
            <p:ph idx="1"/>
          </p:nvPr>
        </p:nvSpPr>
        <p:spPr>
          <a:xfrm>
            <a:off x="457200" y="1600200"/>
            <a:ext cx="8543956" cy="4525963"/>
          </a:xfrm>
        </p:spPr>
        <p:txBody>
          <a:bodyPr>
            <a:normAutofit/>
          </a:bodyPr>
          <a:lstStyle/>
          <a:p>
            <a:r>
              <a:rPr lang="ja-JP" altLang="en-US" dirty="0" smtClean="0"/>
              <a:t>前ページの式を評価するインタプリタを</a:t>
            </a:r>
            <a:r>
              <a:rPr lang="en-US" altLang="ja-JP" dirty="0" smtClean="0"/>
              <a:t/>
            </a:r>
            <a:br>
              <a:rPr lang="en-US" altLang="ja-JP" dirty="0" smtClean="0"/>
            </a:br>
            <a:r>
              <a:rPr lang="ja-JP" altLang="en-US" dirty="0" smtClean="0"/>
              <a:t>実装することを考える</a:t>
            </a:r>
            <a:endParaRPr lang="en-US" altLang="ja-JP" dirty="0" smtClean="0"/>
          </a:p>
          <a:p>
            <a:pPr lvl="1"/>
            <a:r>
              <a:rPr lang="ja-JP" altLang="en-US" dirty="0" smtClean="0"/>
              <a:t>インタプリタの入力は以下のように定義する</a:t>
            </a:r>
            <a:endParaRPr kumimoji="1" lang="en-US" altLang="ja-JP" i="1" dirty="0" smtClean="0"/>
          </a:p>
          <a:p>
            <a:pPr marL="1080000" lvl="1" indent="0">
              <a:buNone/>
            </a:pPr>
            <a:r>
              <a:rPr kumimoji="1" lang="en-US" altLang="ja-JP" i="1" dirty="0" smtClean="0"/>
              <a:t>C</a:t>
            </a:r>
            <a:r>
              <a:rPr kumimoji="1" lang="en-US" altLang="ja-JP" dirty="0" smtClean="0"/>
              <a:t> </a:t>
            </a:r>
            <a:r>
              <a:rPr kumimoji="1" lang="ja-JP" altLang="en-US" dirty="0" smtClean="0"/>
              <a:t>→ </a:t>
            </a:r>
            <a:r>
              <a:rPr kumimoji="1" lang="en-US" altLang="ja-JP" i="1" dirty="0" smtClean="0"/>
              <a:t>E</a:t>
            </a:r>
            <a:r>
              <a:rPr kumimoji="1" lang="en-US" altLang="ja-JP" dirty="0" smtClean="0"/>
              <a:t> ;;</a:t>
            </a:r>
          </a:p>
          <a:p>
            <a:r>
              <a:rPr lang="ja-JP" altLang="en-US" dirty="0" smtClean="0"/>
              <a:t>また上記の入力に対応する型</a:t>
            </a:r>
            <a:r>
              <a:rPr lang="en-US" altLang="ja-JP" dirty="0" err="1" smtClean="0"/>
              <a:t>cmd</a:t>
            </a:r>
            <a:r>
              <a:rPr lang="ja-JP" altLang="en-US" dirty="0" smtClean="0"/>
              <a:t>を</a:t>
            </a:r>
            <a:r>
              <a:rPr lang="en-US" altLang="ja-JP" dirty="0" smtClean="0"/>
              <a:t/>
            </a:r>
            <a:br>
              <a:rPr lang="en-US" altLang="ja-JP" dirty="0" smtClean="0"/>
            </a:br>
            <a:r>
              <a:rPr lang="ja-JP" altLang="en-US" dirty="0" smtClean="0"/>
              <a:t>以下のように定義する</a:t>
            </a:r>
            <a:endParaRPr lang="en-US" altLang="ja-JP" i="1" dirty="0" smtClean="0"/>
          </a:p>
          <a:p>
            <a:pPr marL="1080000" lvl="1" indent="0">
              <a:buNone/>
            </a:pPr>
            <a:r>
              <a:rPr lang="en-US" altLang="ja-JP" b="1" dirty="0" smtClean="0">
                <a:latin typeface="Consolas" pitchFamily="49" charset="0"/>
              </a:rPr>
              <a:t>type </a:t>
            </a:r>
            <a:r>
              <a:rPr lang="en-US" altLang="ja-JP" b="1" dirty="0" err="1" smtClean="0">
                <a:latin typeface="Consolas" pitchFamily="49" charset="0"/>
              </a:rPr>
              <a:t>cmd</a:t>
            </a:r>
            <a:r>
              <a:rPr lang="en-US" altLang="ja-JP" b="1" dirty="0" smtClean="0">
                <a:latin typeface="Consolas" pitchFamily="49" charset="0"/>
              </a:rPr>
              <a:t> = </a:t>
            </a:r>
            <a:r>
              <a:rPr lang="en-US" altLang="ja-JP" b="1" dirty="0" err="1" smtClean="0">
                <a:latin typeface="Consolas" pitchFamily="49" charset="0"/>
              </a:rPr>
              <a:t>Cmd</a:t>
            </a:r>
            <a:r>
              <a:rPr lang="en-US" altLang="ja-JP" b="1" dirty="0" smtClean="0">
                <a:latin typeface="Consolas" pitchFamily="49" charset="0"/>
              </a:rPr>
              <a:t> of </a:t>
            </a:r>
            <a:r>
              <a:rPr lang="en-US" altLang="ja-JP" b="1" dirty="0" err="1" smtClean="0">
                <a:latin typeface="Consolas" pitchFamily="49" charset="0"/>
              </a:rPr>
              <a:t>expr</a:t>
            </a:r>
            <a:endParaRPr lang="en-US" altLang="ja-JP" b="1" dirty="0" smtClean="0">
              <a:latin typeface="Consolas" pitchFamily="49" charset="0"/>
            </a:endParaRPr>
          </a:p>
          <a:p>
            <a:pPr marL="1080000" lvl="1" indent="0">
              <a:buNone/>
            </a:pPr>
            <a:endParaRPr kumimoji="1" lang="en-US" altLang="ja-JP" dirty="0" smtClean="0"/>
          </a:p>
        </p:txBody>
      </p:sp>
      <p:sp>
        <p:nvSpPr>
          <p:cNvPr id="5" name="右矢印 4"/>
          <p:cNvSpPr/>
          <p:nvPr/>
        </p:nvSpPr>
        <p:spPr>
          <a:xfrm>
            <a:off x="6643702" y="5643578"/>
            <a:ext cx="2071702" cy="714380"/>
          </a:xfrm>
          <a:prstGeom prst="right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kumimoji="1" lang="ja-JP" altLang="en-US" sz="2000" dirty="0" smtClean="0"/>
              <a:t>次ページに続く</a:t>
            </a:r>
            <a:endParaRPr kumimoji="1" lang="ja-JP" altLang="en-US" sz="2000" dirty="0"/>
          </a:p>
        </p:txBody>
      </p:sp>
    </p:spTree>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課題 </a:t>
            </a:r>
            <a:r>
              <a:rPr kumimoji="1" lang="en-US" altLang="ja-JP" dirty="0" smtClean="0"/>
              <a:t>1 (</a:t>
            </a:r>
            <a:r>
              <a:rPr kumimoji="1" lang="ja-JP" altLang="en-US" dirty="0" smtClean="0"/>
              <a:t>続き</a:t>
            </a:r>
            <a:r>
              <a:rPr kumimoji="1" lang="en-US" altLang="ja-JP" dirty="0" smtClean="0"/>
              <a:t>)</a:t>
            </a:r>
            <a:endParaRPr kumimoji="1" lang="ja-JP" altLang="en-US" dirty="0"/>
          </a:p>
        </p:txBody>
      </p:sp>
      <p:sp>
        <p:nvSpPr>
          <p:cNvPr id="3" name="コンテンツ プレースホルダ 2"/>
          <p:cNvSpPr>
            <a:spLocks noGrp="1"/>
          </p:cNvSpPr>
          <p:nvPr>
            <p:ph idx="1"/>
          </p:nvPr>
        </p:nvSpPr>
        <p:spPr>
          <a:xfrm>
            <a:off x="142844" y="1600200"/>
            <a:ext cx="9001156" cy="5114948"/>
          </a:xfrm>
        </p:spPr>
        <p:txBody>
          <a:bodyPr>
            <a:normAutofit fontScale="92500" lnSpcReduction="20000"/>
          </a:bodyPr>
          <a:lstStyle/>
          <a:p>
            <a:r>
              <a:rPr kumimoji="1" lang="ja-JP" altLang="en-US" dirty="0" smtClean="0"/>
              <a:t>インタプリタを途中まで実装したものが</a:t>
            </a:r>
            <a:r>
              <a:rPr kumimoji="1" lang="en-US" altLang="ja-JP" dirty="0" smtClean="0"/>
              <a:t/>
            </a:r>
            <a:br>
              <a:rPr kumimoji="1" lang="en-US" altLang="ja-JP" dirty="0" smtClean="0"/>
            </a:br>
            <a:r>
              <a:rPr kumimoji="1" lang="ja-JP" altLang="en-US" dirty="0" smtClean="0"/>
              <a:t>以下の四つのファイルである</a:t>
            </a:r>
            <a:endParaRPr kumimoji="1" lang="en-US" altLang="ja-JP" dirty="0" smtClean="0"/>
          </a:p>
          <a:p>
            <a:pPr lvl="1"/>
            <a:r>
              <a:rPr kumimoji="1" lang="en-US" altLang="ja-JP" dirty="0" smtClean="0"/>
              <a:t>syntax.ml: </a:t>
            </a:r>
            <a:r>
              <a:rPr kumimoji="1" lang="ja-JP" altLang="en-US" dirty="0" smtClean="0"/>
              <a:t>抽象構文木を表す型の定義</a:t>
            </a:r>
            <a:endParaRPr kumimoji="1" lang="en-US" altLang="ja-JP" dirty="0" smtClean="0"/>
          </a:p>
          <a:p>
            <a:pPr lvl="1"/>
            <a:r>
              <a:rPr lang="en-US" altLang="ja-JP" dirty="0" smtClean="0"/>
              <a:t>parser.mly: </a:t>
            </a:r>
            <a:r>
              <a:rPr lang="ja-JP" altLang="en-US" dirty="0" smtClean="0"/>
              <a:t>構文定義</a:t>
            </a:r>
            <a:endParaRPr lang="en-US" altLang="ja-JP" dirty="0" smtClean="0"/>
          </a:p>
          <a:p>
            <a:pPr lvl="1"/>
            <a:r>
              <a:rPr kumimoji="1" lang="en-US" altLang="ja-JP" dirty="0" smtClean="0"/>
              <a:t>lexer.mll: </a:t>
            </a:r>
            <a:r>
              <a:rPr kumimoji="1" lang="ja-JP" altLang="en-US" dirty="0" smtClean="0"/>
              <a:t>字句定義</a:t>
            </a:r>
            <a:endParaRPr kumimoji="1" lang="en-US" altLang="ja-JP" dirty="0" smtClean="0"/>
          </a:p>
          <a:p>
            <a:pPr lvl="1"/>
            <a:r>
              <a:rPr lang="en-US" altLang="ja-JP" dirty="0" smtClean="0"/>
              <a:t>interp.ml: </a:t>
            </a:r>
            <a:r>
              <a:rPr lang="ja-JP" altLang="en-US" dirty="0" smtClean="0"/>
              <a:t>解析器を呼び出して評価するプログラム</a:t>
            </a:r>
            <a:endParaRPr kumimoji="1" lang="en-US" altLang="ja-JP" dirty="0" smtClean="0"/>
          </a:p>
          <a:p>
            <a:r>
              <a:rPr lang="ja-JP" altLang="en-US" dirty="0" smtClean="0"/>
              <a:t>これらのファイルをもとにして</a:t>
            </a:r>
            <a:r>
              <a:rPr lang="en-US" altLang="ja-JP" dirty="0" smtClean="0"/>
              <a:t/>
            </a:r>
            <a:br>
              <a:rPr lang="en-US" altLang="ja-JP" dirty="0" smtClean="0"/>
            </a:br>
            <a:r>
              <a:rPr lang="ja-JP" altLang="en-US" dirty="0" smtClean="0"/>
              <a:t>インタプリタを完成させよ</a:t>
            </a:r>
            <a:endParaRPr lang="en-US" altLang="ja-JP" dirty="0" smtClean="0"/>
          </a:p>
          <a:p>
            <a:pPr lvl="1"/>
            <a:r>
              <a:rPr lang="ja-JP" altLang="en-US" dirty="0" smtClean="0"/>
              <a:t>式の評価自体は第</a:t>
            </a:r>
            <a:r>
              <a:rPr lang="en-US" altLang="ja-JP" dirty="0" smtClean="0"/>
              <a:t>2</a:t>
            </a:r>
            <a:r>
              <a:rPr lang="ja-JP" altLang="en-US" dirty="0" smtClean="0"/>
              <a:t>回の課題</a:t>
            </a:r>
            <a:r>
              <a:rPr lang="en-US" altLang="ja-JP" dirty="0" smtClean="0"/>
              <a:t>6</a:t>
            </a:r>
            <a:r>
              <a:rPr lang="ja-JP" altLang="en-US" dirty="0" smtClean="0"/>
              <a:t>・課題</a:t>
            </a:r>
            <a:r>
              <a:rPr lang="en-US" altLang="ja-JP" dirty="0" smtClean="0"/>
              <a:t>7</a:t>
            </a:r>
            <a:r>
              <a:rPr lang="ja-JP" altLang="en-US" dirty="0" smtClean="0"/>
              <a:t>が使える </a:t>
            </a:r>
            <a:r>
              <a:rPr lang="en-US" altLang="ja-JP" dirty="0" smtClean="0"/>
              <a:t>(</a:t>
            </a:r>
            <a:r>
              <a:rPr lang="ja-JP" altLang="en-US" dirty="0" smtClean="0"/>
              <a:t>はず</a:t>
            </a:r>
            <a:r>
              <a:rPr lang="en-US" altLang="ja-JP" dirty="0" smtClean="0"/>
              <a:t>)</a:t>
            </a:r>
          </a:p>
          <a:p>
            <a:pPr lvl="2"/>
            <a:r>
              <a:rPr kumimoji="1" lang="ja-JP" altLang="en-US" dirty="0" smtClean="0"/>
              <a:t>型検査は省略してよい</a:t>
            </a:r>
            <a:endParaRPr kumimoji="1" lang="en-US" altLang="ja-JP" dirty="0" smtClean="0"/>
          </a:p>
          <a:p>
            <a:pPr lvl="1"/>
            <a:r>
              <a:rPr lang="ja-JP" altLang="en-US" dirty="0" smtClean="0"/>
              <a:t>演算子の結合優先度や結合則は</a:t>
            </a:r>
            <a:r>
              <a:rPr lang="en-US" altLang="ja-JP" dirty="0" smtClean="0"/>
              <a:t/>
            </a:r>
            <a:br>
              <a:rPr lang="en-US" altLang="ja-JP" dirty="0" smtClean="0"/>
            </a:br>
            <a:r>
              <a:rPr lang="ja-JP" altLang="en-US" dirty="0" smtClean="0"/>
              <a:t>各自で考えて適切に設定すること</a:t>
            </a:r>
            <a:endParaRPr kumimoji="1" lang="ja-JP" altLang="en-US" dirty="0"/>
          </a:p>
        </p:txBody>
      </p:sp>
    </p:spTree>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課題 </a:t>
            </a:r>
            <a:r>
              <a:rPr kumimoji="1" lang="en-US" altLang="ja-JP" dirty="0" smtClean="0"/>
              <a:t>2 (10</a:t>
            </a:r>
            <a:r>
              <a:rPr kumimoji="1" lang="ja-JP" altLang="en-US" dirty="0" smtClean="0"/>
              <a:t>点</a:t>
            </a:r>
            <a:r>
              <a:rPr kumimoji="1" lang="en-US" altLang="ja-JP" dirty="0" smtClean="0"/>
              <a:t>)</a:t>
            </a:r>
            <a:endParaRPr kumimoji="1" lang="ja-JP" altLang="en-US" dirty="0"/>
          </a:p>
        </p:txBody>
      </p:sp>
      <p:sp>
        <p:nvSpPr>
          <p:cNvPr id="3" name="コンテンツ プレースホルダ 2"/>
          <p:cNvSpPr>
            <a:spLocks noGrp="1"/>
          </p:cNvSpPr>
          <p:nvPr>
            <p:ph idx="1"/>
          </p:nvPr>
        </p:nvSpPr>
        <p:spPr>
          <a:xfrm>
            <a:off x="457200" y="1600200"/>
            <a:ext cx="8401080" cy="4525963"/>
          </a:xfrm>
        </p:spPr>
        <p:txBody>
          <a:bodyPr/>
          <a:lstStyle/>
          <a:p>
            <a:r>
              <a:rPr kumimoji="1" lang="ja-JP" altLang="en-US" dirty="0" smtClean="0"/>
              <a:t>課題 </a:t>
            </a:r>
            <a:r>
              <a:rPr kumimoji="1" lang="en-US" altLang="ja-JP" dirty="0" smtClean="0"/>
              <a:t>1 </a:t>
            </a:r>
            <a:r>
              <a:rPr kumimoji="1" lang="ja-JP" altLang="en-US" dirty="0" smtClean="0"/>
              <a:t>のインタプリタを拡張して</a:t>
            </a:r>
            <a:r>
              <a:rPr kumimoji="1" lang="en-US" altLang="ja-JP" dirty="0" smtClean="0"/>
              <a:t/>
            </a:r>
            <a:br>
              <a:rPr kumimoji="1" lang="en-US" altLang="ja-JP" dirty="0" smtClean="0"/>
            </a:br>
            <a:r>
              <a:rPr kumimoji="1" lang="ja-JP" altLang="en-US" dirty="0" smtClean="0"/>
              <a:t>「</a:t>
            </a:r>
            <a:r>
              <a:rPr lang="ja-JP" altLang="en-US" dirty="0" smtClean="0"/>
              <a:t>コメント」を使えるようにせよ</a:t>
            </a:r>
            <a:endParaRPr lang="en-US" altLang="ja-JP" dirty="0" smtClean="0"/>
          </a:p>
          <a:p>
            <a:pPr lvl="1"/>
            <a:r>
              <a:rPr kumimoji="1" lang="ja-JP" altLang="en-US" dirty="0" smtClean="0"/>
              <a:t>ヒント</a:t>
            </a:r>
            <a:r>
              <a:rPr kumimoji="1" lang="en-US" altLang="ja-JP" dirty="0" smtClean="0"/>
              <a:t>: </a:t>
            </a:r>
            <a:r>
              <a:rPr kumimoji="1" lang="ja-JP" altLang="en-US" dirty="0" smtClean="0"/>
              <a:t>字句解析 </a:t>
            </a:r>
            <a:r>
              <a:rPr kumimoji="1" lang="en-US" altLang="ja-JP" dirty="0" smtClean="0"/>
              <a:t>(lexer.mll) </a:t>
            </a:r>
            <a:r>
              <a:rPr kumimoji="1" lang="ja-JP" altLang="en-US" dirty="0" smtClean="0"/>
              <a:t>を修正するとよい</a:t>
            </a:r>
            <a:endParaRPr kumimoji="1" lang="en-US" altLang="ja-JP" dirty="0" smtClean="0"/>
          </a:p>
          <a:p>
            <a:pPr lvl="1"/>
            <a:endParaRPr lang="en-US" altLang="ja-JP" dirty="0" smtClean="0"/>
          </a:p>
          <a:p>
            <a:pPr lvl="1"/>
            <a:r>
              <a:rPr lang="ja-JP" altLang="en-US" dirty="0" smtClean="0"/>
              <a:t>コメントのスタイルは</a:t>
            </a:r>
            <a:r>
              <a:rPr lang="en-US" altLang="ja-JP" dirty="0" smtClean="0"/>
              <a:t/>
            </a:r>
            <a:br>
              <a:rPr lang="en-US" altLang="ja-JP" dirty="0" smtClean="0"/>
            </a:br>
            <a:r>
              <a:rPr lang="ja-JP" altLang="en-US" dirty="0" smtClean="0"/>
              <a:t>各自で考えて適切に設定すること</a:t>
            </a:r>
            <a:endParaRPr lang="en-US" altLang="ja-JP" dirty="0" smtClean="0"/>
          </a:p>
          <a:p>
            <a:pPr lvl="2"/>
            <a:r>
              <a:rPr lang="ja-JP" altLang="en-US" dirty="0" smtClean="0"/>
              <a:t>既存のプログラミング言語の</a:t>
            </a:r>
            <a:r>
              <a:rPr lang="en-US" altLang="ja-JP" dirty="0" smtClean="0"/>
              <a:t/>
            </a:r>
            <a:br>
              <a:rPr lang="en-US" altLang="ja-JP" dirty="0" smtClean="0"/>
            </a:br>
            <a:r>
              <a:rPr lang="ja-JP" altLang="en-US" dirty="0" smtClean="0"/>
              <a:t>コメントのスタイルを参考にしてよい</a:t>
            </a:r>
            <a:endParaRPr lang="en-US" altLang="ja-JP" dirty="0" smtClean="0"/>
          </a:p>
          <a:p>
            <a:pPr lvl="3"/>
            <a:r>
              <a:rPr lang="en-US" altLang="ja-JP" dirty="0" err="1" smtClean="0"/>
              <a:t>OCaml</a:t>
            </a:r>
            <a:r>
              <a:rPr lang="en-US" altLang="ja-JP" dirty="0" smtClean="0"/>
              <a:t>, C </a:t>
            </a:r>
            <a:r>
              <a:rPr lang="ja-JP" altLang="en-US" dirty="0" smtClean="0"/>
              <a:t>等</a:t>
            </a:r>
            <a:endParaRPr lang="en-US" altLang="ja-JP" dirty="0" smtClean="0"/>
          </a:p>
        </p:txBody>
      </p:sp>
    </p:spTree>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課題 </a:t>
            </a:r>
            <a:r>
              <a:rPr lang="en-US" altLang="ja-JP" dirty="0" smtClean="0"/>
              <a:t>3 (25</a:t>
            </a:r>
            <a:r>
              <a:rPr lang="ja-JP" altLang="en-US" dirty="0" smtClean="0"/>
              <a:t>点</a:t>
            </a:r>
            <a:r>
              <a:rPr lang="en-US" altLang="ja-JP" dirty="0" smtClean="0"/>
              <a:t>)</a:t>
            </a:r>
            <a:endParaRPr kumimoji="1" lang="ja-JP" altLang="en-US" dirty="0"/>
          </a:p>
        </p:txBody>
      </p:sp>
      <p:sp>
        <p:nvSpPr>
          <p:cNvPr id="3" name="コンテンツ プレースホルダ 2"/>
          <p:cNvSpPr>
            <a:spLocks noGrp="1"/>
          </p:cNvSpPr>
          <p:nvPr>
            <p:ph idx="1"/>
          </p:nvPr>
        </p:nvSpPr>
        <p:spPr>
          <a:xfrm>
            <a:off x="457200" y="1600200"/>
            <a:ext cx="8543956" cy="4525963"/>
          </a:xfrm>
        </p:spPr>
        <p:txBody>
          <a:bodyPr>
            <a:normAutofit/>
          </a:bodyPr>
          <a:lstStyle/>
          <a:p>
            <a:r>
              <a:rPr lang="ja-JP" altLang="en-US" dirty="0" smtClean="0"/>
              <a:t>課題</a:t>
            </a:r>
            <a:r>
              <a:rPr lang="en-US" altLang="ja-JP" dirty="0" smtClean="0"/>
              <a:t> 1 </a:t>
            </a:r>
            <a:r>
              <a:rPr lang="ja-JP" altLang="en-US" dirty="0" smtClean="0"/>
              <a:t>のインタプリタを拡張して</a:t>
            </a:r>
            <a:r>
              <a:rPr lang="en-US" altLang="ja-JP" dirty="0" smtClean="0"/>
              <a:t/>
            </a:r>
            <a:br>
              <a:rPr lang="en-US" altLang="ja-JP" dirty="0" smtClean="0"/>
            </a:br>
            <a:r>
              <a:rPr lang="ja-JP" altLang="en-US" dirty="0" smtClean="0"/>
              <a:t>変数を扱えるようにすることを考える</a:t>
            </a:r>
            <a:endParaRPr lang="en-US" altLang="ja-JP" dirty="0" smtClean="0"/>
          </a:p>
          <a:p>
            <a:pPr lvl="2"/>
            <a:r>
              <a:rPr lang="ja-JP" altLang="en-US" dirty="0" smtClean="0"/>
              <a:t>例えば文法に以下を追加する</a:t>
            </a:r>
            <a:endParaRPr lang="en-US" altLang="ja-JP" dirty="0" smtClean="0"/>
          </a:p>
          <a:p>
            <a:pPr marL="1480050" lvl="2" indent="0">
              <a:buNone/>
            </a:pPr>
            <a:r>
              <a:rPr lang="en-US" altLang="ja-JP" i="1" dirty="0" smtClean="0">
                <a:latin typeface="Consolas" pitchFamily="49" charset="0"/>
              </a:rPr>
              <a:t>I</a:t>
            </a:r>
            <a:r>
              <a:rPr lang="en-US" altLang="ja-JP" dirty="0" smtClean="0"/>
              <a:t> </a:t>
            </a:r>
            <a:r>
              <a:rPr lang="ja-JP" altLang="en-US" dirty="0" smtClean="0"/>
              <a:t>→ </a:t>
            </a:r>
            <a:r>
              <a:rPr lang="en-US" altLang="ja-JP" dirty="0" smtClean="0"/>
              <a:t>(</a:t>
            </a:r>
            <a:r>
              <a:rPr lang="ja-JP" altLang="en-US" dirty="0" smtClean="0"/>
              <a:t>文字列</a:t>
            </a:r>
            <a:r>
              <a:rPr lang="en-US" altLang="ja-JP" dirty="0" smtClean="0"/>
              <a:t>)		</a:t>
            </a:r>
            <a:r>
              <a:rPr lang="en-US" altLang="ja-JP" i="1" dirty="0" smtClean="0"/>
              <a:t>E</a:t>
            </a:r>
            <a:r>
              <a:rPr lang="en-US" altLang="ja-JP" dirty="0" smtClean="0"/>
              <a:t> </a:t>
            </a:r>
            <a:r>
              <a:rPr lang="ja-JP" altLang="en-US" dirty="0" smtClean="0"/>
              <a:t>→ </a:t>
            </a:r>
            <a:r>
              <a:rPr lang="en-US" altLang="ja-JP" i="1" dirty="0" smtClean="0">
                <a:latin typeface="Consolas" pitchFamily="49" charset="0"/>
              </a:rPr>
              <a:t>I</a:t>
            </a:r>
          </a:p>
          <a:p>
            <a:pPr marL="1480050" lvl="2" indent="0">
              <a:buNone/>
            </a:pPr>
            <a:r>
              <a:rPr lang="en-US" altLang="ja-JP" i="1" dirty="0" smtClean="0"/>
              <a:t>E</a:t>
            </a:r>
            <a:r>
              <a:rPr lang="en-US" altLang="ja-JP" dirty="0" smtClean="0"/>
              <a:t> </a:t>
            </a:r>
            <a:r>
              <a:rPr lang="ja-JP" altLang="en-US" dirty="0" smtClean="0"/>
              <a:t>→ </a:t>
            </a:r>
            <a:r>
              <a:rPr lang="en-US" altLang="ja-JP" dirty="0" smtClean="0">
                <a:sym typeface="Wingdings" pitchFamily="2" charset="2"/>
              </a:rPr>
              <a:t> let </a:t>
            </a:r>
            <a:r>
              <a:rPr lang="en-US" altLang="ja-JP" i="1" dirty="0" smtClean="0">
                <a:latin typeface="Consolas" pitchFamily="49" charset="0"/>
                <a:sym typeface="Wingdings" pitchFamily="2" charset="2"/>
              </a:rPr>
              <a:t>I</a:t>
            </a:r>
            <a:r>
              <a:rPr lang="en-US" altLang="ja-JP" dirty="0" smtClean="0">
                <a:sym typeface="Wingdings" pitchFamily="2" charset="2"/>
              </a:rPr>
              <a:t> = </a:t>
            </a:r>
            <a:r>
              <a:rPr lang="en-US" altLang="ja-JP" i="1" dirty="0" smtClean="0">
                <a:sym typeface="Wingdings" pitchFamily="2" charset="2"/>
              </a:rPr>
              <a:t>E</a:t>
            </a:r>
            <a:r>
              <a:rPr lang="en-US" altLang="ja-JP" dirty="0" smtClean="0">
                <a:sym typeface="Wingdings" pitchFamily="2" charset="2"/>
              </a:rPr>
              <a:t> in </a:t>
            </a:r>
            <a:r>
              <a:rPr lang="en-US" altLang="ja-JP" i="1" dirty="0" smtClean="0">
                <a:sym typeface="Wingdings" pitchFamily="2" charset="2"/>
              </a:rPr>
              <a:t>E	C</a:t>
            </a:r>
            <a:r>
              <a:rPr lang="en-US" altLang="ja-JP" dirty="0" smtClean="0">
                <a:sym typeface="Wingdings" pitchFamily="2" charset="2"/>
              </a:rPr>
              <a:t> </a:t>
            </a:r>
            <a:r>
              <a:rPr lang="ja-JP" altLang="en-US" dirty="0" smtClean="0"/>
              <a:t>→ </a:t>
            </a:r>
            <a:r>
              <a:rPr lang="en-US" altLang="ja-JP" dirty="0" smtClean="0">
                <a:sym typeface="Wingdings" pitchFamily="2" charset="2"/>
              </a:rPr>
              <a:t> let </a:t>
            </a:r>
            <a:r>
              <a:rPr lang="en-US" altLang="ja-JP" i="1" dirty="0" smtClean="0">
                <a:latin typeface="Consolas" pitchFamily="49" charset="0"/>
                <a:sym typeface="Wingdings" pitchFamily="2" charset="2"/>
              </a:rPr>
              <a:t>I</a:t>
            </a:r>
            <a:r>
              <a:rPr lang="en-US" altLang="ja-JP" dirty="0" smtClean="0">
                <a:sym typeface="Wingdings" pitchFamily="2" charset="2"/>
              </a:rPr>
              <a:t> = </a:t>
            </a:r>
            <a:r>
              <a:rPr lang="en-US" altLang="ja-JP" i="1" dirty="0" smtClean="0">
                <a:sym typeface="Wingdings" pitchFamily="2" charset="2"/>
              </a:rPr>
              <a:t>E</a:t>
            </a:r>
            <a:r>
              <a:rPr lang="en-US" altLang="ja-JP" dirty="0" smtClean="0">
                <a:sym typeface="Wingdings" pitchFamily="2" charset="2"/>
              </a:rPr>
              <a:t> ;;</a:t>
            </a:r>
            <a:endParaRPr lang="en-US" altLang="ja-JP" i="1" dirty="0" smtClean="0">
              <a:latin typeface="Consolas" pitchFamily="49" charset="0"/>
            </a:endParaRPr>
          </a:p>
          <a:p>
            <a:pPr lvl="1"/>
            <a:r>
              <a:rPr lang="ja-JP" altLang="en-US" dirty="0" smtClean="0"/>
              <a:t>まず文法の変更に応じて型 </a:t>
            </a:r>
            <a:r>
              <a:rPr lang="en-US" altLang="ja-JP" b="1" dirty="0" err="1" smtClean="0">
                <a:latin typeface="Consolas" pitchFamily="49" charset="0"/>
              </a:rPr>
              <a:t>expr</a:t>
            </a:r>
            <a:r>
              <a:rPr lang="en-US" altLang="ja-JP" dirty="0" smtClean="0"/>
              <a:t> </a:t>
            </a:r>
            <a:r>
              <a:rPr lang="ja-JP" altLang="en-US" dirty="0" smtClean="0"/>
              <a:t>等を修正せよ</a:t>
            </a:r>
            <a:endParaRPr lang="en-US" altLang="ja-JP" dirty="0" smtClean="0"/>
          </a:p>
          <a:p>
            <a:pPr lvl="1"/>
            <a:r>
              <a:rPr lang="ja-JP" altLang="en-US" dirty="0" smtClean="0"/>
              <a:t>次いで </a:t>
            </a:r>
            <a:r>
              <a:rPr lang="en-US" altLang="ja-JP" dirty="0" smtClean="0"/>
              <a:t>parser.mly </a:t>
            </a:r>
            <a:r>
              <a:rPr lang="ja-JP" altLang="en-US" dirty="0" smtClean="0"/>
              <a:t>と </a:t>
            </a:r>
            <a:r>
              <a:rPr lang="en-US" altLang="ja-JP" dirty="0" smtClean="0"/>
              <a:t>lexer.mll </a:t>
            </a:r>
            <a:r>
              <a:rPr lang="ja-JP" altLang="en-US" dirty="0" err="1" smtClean="0"/>
              <a:t>を修</a:t>
            </a:r>
            <a:r>
              <a:rPr lang="ja-JP" altLang="en-US" dirty="0" smtClean="0"/>
              <a:t>正せよ</a:t>
            </a:r>
            <a:endParaRPr lang="en-US" altLang="ja-JP" dirty="0" smtClean="0"/>
          </a:p>
          <a:p>
            <a:pPr lvl="1"/>
            <a:r>
              <a:rPr lang="ja-JP" altLang="en-US" dirty="0" smtClean="0"/>
              <a:t>最後に関数 </a:t>
            </a:r>
            <a:r>
              <a:rPr lang="en-US" altLang="ja-JP" b="1" dirty="0" err="1" smtClean="0">
                <a:latin typeface="Consolas" pitchFamily="49" charset="0"/>
              </a:rPr>
              <a:t>eval</a:t>
            </a:r>
            <a:r>
              <a:rPr lang="en-US" altLang="ja-JP" dirty="0" smtClean="0"/>
              <a:t> </a:t>
            </a:r>
            <a:r>
              <a:rPr lang="ja-JP" altLang="en-US" dirty="0" smtClean="0"/>
              <a:t>や </a:t>
            </a:r>
            <a:r>
              <a:rPr lang="en-US" altLang="ja-JP" dirty="0" smtClean="0"/>
              <a:t>interp.ml </a:t>
            </a:r>
            <a:r>
              <a:rPr lang="ja-JP" altLang="en-US" dirty="0" err="1" smtClean="0"/>
              <a:t>を修</a:t>
            </a:r>
            <a:r>
              <a:rPr lang="ja-JP" altLang="en-US" dirty="0" smtClean="0"/>
              <a:t>正せよ</a:t>
            </a:r>
            <a:endParaRPr lang="en-US" altLang="ja-JP" dirty="0" smtClean="0"/>
          </a:p>
        </p:txBody>
      </p:sp>
      <p:sp>
        <p:nvSpPr>
          <p:cNvPr id="5" name="右矢印 4"/>
          <p:cNvSpPr/>
          <p:nvPr/>
        </p:nvSpPr>
        <p:spPr>
          <a:xfrm>
            <a:off x="6643702" y="5643578"/>
            <a:ext cx="2071702" cy="714380"/>
          </a:xfrm>
          <a:prstGeom prst="right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kumimoji="1" lang="ja-JP" altLang="en-US" sz="2000" dirty="0" smtClean="0"/>
              <a:t>次ページに続く</a:t>
            </a:r>
            <a:endParaRPr kumimoji="1" lang="ja-JP" altLang="en-US" sz="2000" dirty="0"/>
          </a:p>
        </p:txBody>
      </p:sp>
    </p:spTree>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課題 </a:t>
            </a:r>
            <a:r>
              <a:rPr lang="en-US" altLang="ja-JP" dirty="0" smtClean="0"/>
              <a:t>3 (</a:t>
            </a:r>
            <a:r>
              <a:rPr lang="ja-JP" altLang="en-US" dirty="0" smtClean="0"/>
              <a:t>続き</a:t>
            </a:r>
            <a:r>
              <a:rPr lang="en-US" altLang="ja-JP" dirty="0" smtClean="0"/>
              <a:t>)</a:t>
            </a:r>
            <a:endParaRPr kumimoji="1" lang="ja-JP" altLang="en-US" dirty="0"/>
          </a:p>
        </p:txBody>
      </p:sp>
      <p:sp>
        <p:nvSpPr>
          <p:cNvPr id="3" name="コンテンツ プレースホルダ 2"/>
          <p:cNvSpPr>
            <a:spLocks noGrp="1"/>
          </p:cNvSpPr>
          <p:nvPr>
            <p:ph idx="1"/>
          </p:nvPr>
        </p:nvSpPr>
        <p:spPr>
          <a:xfrm>
            <a:off x="457200" y="1600200"/>
            <a:ext cx="8543956" cy="4900634"/>
          </a:xfrm>
        </p:spPr>
        <p:txBody>
          <a:bodyPr>
            <a:normAutofit fontScale="85000" lnSpcReduction="20000"/>
          </a:bodyPr>
          <a:lstStyle/>
          <a:p>
            <a:r>
              <a:rPr kumimoji="1" lang="ja-JP" altLang="en-US" dirty="0" smtClean="0"/>
              <a:t>関数 </a:t>
            </a:r>
            <a:r>
              <a:rPr kumimoji="1" lang="en-US" altLang="ja-JP" b="1" dirty="0" err="1" smtClean="0">
                <a:latin typeface="Consolas" pitchFamily="49" charset="0"/>
              </a:rPr>
              <a:t>eval</a:t>
            </a:r>
            <a:r>
              <a:rPr kumimoji="1" lang="en-US" altLang="ja-JP" dirty="0" smtClean="0"/>
              <a:t> </a:t>
            </a:r>
            <a:r>
              <a:rPr kumimoji="1" lang="ja-JP" altLang="en-US" dirty="0" smtClean="0"/>
              <a:t>や </a:t>
            </a:r>
            <a:r>
              <a:rPr kumimoji="1" lang="en-US" altLang="ja-JP" dirty="0" smtClean="0"/>
              <a:t>interp.ml </a:t>
            </a:r>
            <a:r>
              <a:rPr kumimoji="1" lang="ja-JP" altLang="en-US" dirty="0" smtClean="0"/>
              <a:t>の実装のヒント</a:t>
            </a:r>
            <a:endParaRPr kumimoji="1" lang="en-US" altLang="ja-JP" dirty="0" smtClean="0"/>
          </a:p>
          <a:p>
            <a:pPr lvl="1"/>
            <a:r>
              <a:rPr lang="ja-JP" altLang="en-US" dirty="0" smtClean="0"/>
              <a:t>例えば、関数 </a:t>
            </a:r>
            <a:r>
              <a:rPr lang="en-US" altLang="ja-JP" dirty="0" err="1" smtClean="0"/>
              <a:t>eval</a:t>
            </a:r>
            <a:r>
              <a:rPr lang="en-US" altLang="ja-JP" dirty="0" smtClean="0"/>
              <a:t> </a:t>
            </a:r>
            <a:r>
              <a:rPr lang="ja-JP" altLang="en-US" dirty="0" smtClean="0"/>
              <a:t>が</a:t>
            </a:r>
            <a:r>
              <a:rPr lang="en-US" altLang="ja-JP" dirty="0" smtClean="0"/>
              <a:t/>
            </a:r>
            <a:br>
              <a:rPr lang="en-US" altLang="ja-JP" dirty="0" smtClean="0"/>
            </a:br>
            <a:r>
              <a:rPr lang="ja-JP" altLang="en-US" dirty="0" smtClean="0"/>
              <a:t>「環境」も引数にとるようにすればよい</a:t>
            </a:r>
            <a:endParaRPr lang="en-US" altLang="ja-JP" dirty="0" smtClean="0"/>
          </a:p>
          <a:p>
            <a:pPr lvl="2">
              <a:buNone/>
            </a:pPr>
            <a:r>
              <a:rPr lang="en-US" altLang="ja-JP" b="1" dirty="0" smtClean="0">
                <a:latin typeface="Consolas" pitchFamily="49" charset="0"/>
              </a:rPr>
              <a:t>  </a:t>
            </a:r>
            <a:r>
              <a:rPr lang="en-US" altLang="ja-JP" b="1" dirty="0" err="1" smtClean="0">
                <a:latin typeface="Consolas" pitchFamily="49" charset="0"/>
              </a:rPr>
              <a:t>eval</a:t>
            </a:r>
            <a:r>
              <a:rPr lang="en-US" altLang="ja-JP" b="1" dirty="0" smtClean="0">
                <a:latin typeface="Consolas" pitchFamily="49" charset="0"/>
              </a:rPr>
              <a:t> : </a:t>
            </a:r>
            <a:r>
              <a:rPr lang="en-US" altLang="ja-JP" b="1" dirty="0" err="1" smtClean="0">
                <a:latin typeface="Consolas" pitchFamily="49" charset="0"/>
              </a:rPr>
              <a:t>env</a:t>
            </a:r>
            <a:r>
              <a:rPr lang="en-US" altLang="ja-JP" b="1" dirty="0" smtClean="0">
                <a:latin typeface="Consolas" pitchFamily="49" charset="0"/>
              </a:rPr>
              <a:t> -&gt; </a:t>
            </a:r>
            <a:r>
              <a:rPr lang="en-US" altLang="ja-JP" b="1" dirty="0" err="1" smtClean="0">
                <a:latin typeface="Consolas" pitchFamily="49" charset="0"/>
              </a:rPr>
              <a:t>expr</a:t>
            </a:r>
            <a:r>
              <a:rPr lang="en-US" altLang="ja-JP" b="1" dirty="0" smtClean="0">
                <a:latin typeface="Consolas" pitchFamily="49" charset="0"/>
              </a:rPr>
              <a:t> -&gt; value</a:t>
            </a:r>
            <a:endParaRPr kumimoji="1" lang="en-US" altLang="ja-JP" dirty="0" smtClean="0"/>
          </a:p>
          <a:p>
            <a:pPr lvl="1"/>
            <a:r>
              <a:rPr kumimoji="1" lang="ja-JP" altLang="en-US" dirty="0" smtClean="0"/>
              <a:t>「環境」 </a:t>
            </a:r>
            <a:r>
              <a:rPr kumimoji="1" lang="en-US" altLang="ja-JP" dirty="0" smtClean="0"/>
              <a:t>= </a:t>
            </a:r>
            <a:r>
              <a:rPr kumimoji="1" lang="ja-JP" altLang="en-US" dirty="0" smtClean="0"/>
              <a:t>「変数から値への写像」とすればよい</a:t>
            </a:r>
            <a:endParaRPr kumimoji="1" lang="en-US" altLang="ja-JP" dirty="0" smtClean="0"/>
          </a:p>
          <a:p>
            <a:pPr lvl="2"/>
            <a:r>
              <a:rPr lang="ja-JP" altLang="en-US" dirty="0" smtClean="0"/>
              <a:t>仮に環境をモジュール </a:t>
            </a:r>
            <a:r>
              <a:rPr lang="en-US" altLang="ja-JP" b="1" dirty="0" err="1" smtClean="0">
                <a:latin typeface="Consolas" pitchFamily="49" charset="0"/>
              </a:rPr>
              <a:t>Env</a:t>
            </a:r>
            <a:r>
              <a:rPr lang="en-US" altLang="ja-JP" dirty="0" smtClean="0"/>
              <a:t> </a:t>
            </a:r>
            <a:r>
              <a:rPr lang="ja-JP" altLang="en-US" dirty="0" smtClean="0"/>
              <a:t>として定義するとしたら</a:t>
            </a:r>
            <a:r>
              <a:rPr lang="en-US" altLang="ja-JP" dirty="0" smtClean="0"/>
              <a:t/>
            </a:r>
            <a:br>
              <a:rPr lang="en-US" altLang="ja-JP" dirty="0" smtClean="0"/>
            </a:br>
            <a:r>
              <a:rPr lang="ja-JP" altLang="en-US" dirty="0" smtClean="0"/>
              <a:t>シグネチャは以下を含むはずである</a:t>
            </a:r>
            <a:endParaRPr lang="en-US" altLang="ja-JP" dirty="0" smtClean="0"/>
          </a:p>
          <a:p>
            <a:pPr lvl="2">
              <a:buNone/>
            </a:pPr>
            <a:r>
              <a:rPr lang="en-US" altLang="ja-JP" b="1" dirty="0" smtClean="0">
                <a:latin typeface="Consolas" pitchFamily="49" charset="0"/>
              </a:rPr>
              <a:t>  type t		</a:t>
            </a:r>
            <a:r>
              <a:rPr lang="en-US" altLang="ja-JP" dirty="0" smtClean="0">
                <a:latin typeface="Consolas" pitchFamily="49" charset="0"/>
              </a:rPr>
              <a:t>(* </a:t>
            </a:r>
            <a:r>
              <a:rPr lang="ja-JP" altLang="en-US" dirty="0" smtClean="0">
                <a:latin typeface="Consolas" pitchFamily="49" charset="0"/>
              </a:rPr>
              <a:t>環境を表すデータの型 </a:t>
            </a:r>
            <a:r>
              <a:rPr lang="en-US" altLang="ja-JP" dirty="0" smtClean="0">
                <a:latin typeface="Consolas" pitchFamily="49" charset="0"/>
              </a:rPr>
              <a:t>*)</a:t>
            </a:r>
          </a:p>
          <a:p>
            <a:pPr lvl="2">
              <a:buNone/>
            </a:pPr>
            <a:r>
              <a:rPr lang="en-US" altLang="ja-JP" b="1" dirty="0" smtClean="0">
                <a:latin typeface="Consolas" pitchFamily="49" charset="0"/>
              </a:rPr>
              <a:t>  </a:t>
            </a:r>
            <a:r>
              <a:rPr lang="en-US" altLang="ja-JP" b="1" dirty="0" err="1" smtClean="0">
                <a:latin typeface="Consolas" pitchFamily="49" charset="0"/>
              </a:rPr>
              <a:t>val</a:t>
            </a:r>
            <a:r>
              <a:rPr lang="en-US" altLang="ja-JP" b="1" dirty="0" smtClean="0">
                <a:latin typeface="Consolas" pitchFamily="49" charset="0"/>
              </a:rPr>
              <a:t> empty : t	</a:t>
            </a:r>
            <a:r>
              <a:rPr lang="en-US" altLang="ja-JP" dirty="0" smtClean="0">
                <a:latin typeface="Consolas" pitchFamily="49" charset="0"/>
              </a:rPr>
              <a:t>(* </a:t>
            </a:r>
            <a:r>
              <a:rPr lang="ja-JP" altLang="en-US" dirty="0" smtClean="0">
                <a:latin typeface="Consolas" pitchFamily="49" charset="0"/>
              </a:rPr>
              <a:t>空の環境</a:t>
            </a:r>
            <a:r>
              <a:rPr lang="en-US" altLang="ja-JP" dirty="0" smtClean="0">
                <a:latin typeface="Consolas" pitchFamily="49" charset="0"/>
              </a:rPr>
              <a:t> *)</a:t>
            </a:r>
          </a:p>
          <a:p>
            <a:pPr lvl="2">
              <a:buNone/>
            </a:pPr>
            <a:r>
              <a:rPr lang="en-US" altLang="ja-JP" b="1" dirty="0" smtClean="0">
                <a:latin typeface="Consolas" pitchFamily="49" charset="0"/>
              </a:rPr>
              <a:t>  </a:t>
            </a:r>
            <a:r>
              <a:rPr lang="en-US" altLang="ja-JP" b="1" dirty="0" err="1" smtClean="0">
                <a:latin typeface="Consolas" pitchFamily="49" charset="0"/>
              </a:rPr>
              <a:t>val</a:t>
            </a:r>
            <a:r>
              <a:rPr lang="en-US" altLang="ja-JP" b="1" dirty="0" smtClean="0">
                <a:latin typeface="Consolas" pitchFamily="49" charset="0"/>
              </a:rPr>
              <a:t> add : </a:t>
            </a:r>
            <a:r>
              <a:rPr lang="ja-JP" altLang="en-US" b="1" dirty="0" smtClean="0">
                <a:latin typeface="Consolas" pitchFamily="49" charset="0"/>
              </a:rPr>
              <a:t>「変数を表す型」</a:t>
            </a:r>
            <a:r>
              <a:rPr lang="en-US" altLang="ja-JP" b="1" dirty="0" smtClean="0">
                <a:latin typeface="Consolas" pitchFamily="49" charset="0"/>
              </a:rPr>
              <a:t> -&gt; value -&gt; t -&gt; t</a:t>
            </a:r>
          </a:p>
          <a:p>
            <a:pPr lvl="2">
              <a:buNone/>
            </a:pPr>
            <a:r>
              <a:rPr lang="en-US" altLang="ja-JP" b="1" dirty="0" smtClean="0">
                <a:latin typeface="Consolas" pitchFamily="49" charset="0"/>
              </a:rPr>
              <a:t>				</a:t>
            </a:r>
            <a:r>
              <a:rPr lang="en-US" altLang="ja-JP" dirty="0" smtClean="0">
                <a:latin typeface="Consolas" pitchFamily="49" charset="0"/>
              </a:rPr>
              <a:t>(* </a:t>
            </a:r>
            <a:r>
              <a:rPr lang="ja-JP" altLang="en-US" dirty="0" smtClean="0">
                <a:latin typeface="Consolas" pitchFamily="49" charset="0"/>
              </a:rPr>
              <a:t>変数と値の対応を追加する関数 </a:t>
            </a:r>
            <a:r>
              <a:rPr lang="en-US" altLang="ja-JP" dirty="0" smtClean="0">
                <a:latin typeface="Consolas" pitchFamily="49" charset="0"/>
              </a:rPr>
              <a:t>*)</a:t>
            </a:r>
          </a:p>
          <a:p>
            <a:pPr lvl="2">
              <a:buNone/>
            </a:pPr>
            <a:r>
              <a:rPr lang="en-US" altLang="ja-JP" b="1" dirty="0" smtClean="0">
                <a:latin typeface="Consolas" pitchFamily="49" charset="0"/>
              </a:rPr>
              <a:t>  </a:t>
            </a:r>
            <a:r>
              <a:rPr lang="en-US" altLang="ja-JP" b="1" dirty="0" err="1" smtClean="0">
                <a:latin typeface="Consolas" pitchFamily="49" charset="0"/>
              </a:rPr>
              <a:t>val</a:t>
            </a:r>
            <a:r>
              <a:rPr lang="en-US" altLang="ja-JP" b="1" dirty="0" smtClean="0">
                <a:latin typeface="Consolas" pitchFamily="49" charset="0"/>
              </a:rPr>
              <a:t> get : </a:t>
            </a:r>
            <a:r>
              <a:rPr lang="ja-JP" altLang="en-US" b="1" dirty="0" smtClean="0">
                <a:latin typeface="Consolas" pitchFamily="49" charset="0"/>
              </a:rPr>
              <a:t>「変数を表す型」</a:t>
            </a:r>
            <a:r>
              <a:rPr lang="en-US" altLang="ja-JP" b="1" dirty="0" smtClean="0">
                <a:latin typeface="Consolas" pitchFamily="49" charset="0"/>
              </a:rPr>
              <a:t> -&gt; t -&gt; value</a:t>
            </a:r>
          </a:p>
          <a:p>
            <a:pPr lvl="2">
              <a:buNone/>
            </a:pPr>
            <a:r>
              <a:rPr lang="en-US" altLang="ja-JP" b="1" dirty="0" smtClean="0">
                <a:latin typeface="Consolas" pitchFamily="49" charset="0"/>
              </a:rPr>
              <a:t>				</a:t>
            </a:r>
            <a:r>
              <a:rPr lang="en-US" altLang="ja-JP" dirty="0" smtClean="0">
                <a:latin typeface="Consolas" pitchFamily="49" charset="0"/>
              </a:rPr>
              <a:t>(* </a:t>
            </a:r>
            <a:r>
              <a:rPr lang="ja-JP" altLang="en-US" dirty="0" smtClean="0">
                <a:latin typeface="Consolas" pitchFamily="49" charset="0"/>
              </a:rPr>
              <a:t>変数に対応する値を得る関数 </a:t>
            </a:r>
            <a:r>
              <a:rPr lang="en-US" altLang="ja-JP" dirty="0" smtClean="0">
                <a:latin typeface="Consolas" pitchFamily="49" charset="0"/>
              </a:rPr>
              <a:t>*)</a:t>
            </a:r>
          </a:p>
          <a:p>
            <a:pPr lvl="2"/>
            <a:r>
              <a:rPr kumimoji="1" lang="ja-JP" altLang="en-US" smtClean="0"/>
              <a:t>副作用を使わずに実装すると後で楽</a:t>
            </a:r>
            <a:endParaRPr kumimoji="1" lang="en-US" altLang="ja-JP" smtClean="0"/>
          </a:p>
          <a:p>
            <a:r>
              <a:rPr kumimoji="1" lang="ja-JP" altLang="en-US" dirty="0" smtClean="0"/>
              <a:t>必ずしも上記の通り実装する必要はない</a:t>
            </a:r>
            <a:endParaRPr kumimoji="1" lang="en-US" altLang="ja-JP" dirty="0" smtClean="0"/>
          </a:p>
        </p:txBody>
      </p:sp>
      <p:sp>
        <p:nvSpPr>
          <p:cNvPr id="6" name="右矢印 5"/>
          <p:cNvSpPr/>
          <p:nvPr/>
        </p:nvSpPr>
        <p:spPr>
          <a:xfrm>
            <a:off x="6858016" y="5643578"/>
            <a:ext cx="2071702" cy="714380"/>
          </a:xfrm>
          <a:prstGeom prst="right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kumimoji="1" lang="ja-JP" altLang="en-US" sz="2000" dirty="0" smtClean="0"/>
              <a:t>次ページに続く</a:t>
            </a:r>
            <a:endParaRPr kumimoji="1" lang="ja-JP" altLang="en-US" sz="2000" dirty="0"/>
          </a:p>
        </p:txBody>
      </p:sp>
    </p:spTree>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課題 </a:t>
            </a:r>
            <a:r>
              <a:rPr lang="en-US" altLang="ja-JP" dirty="0" smtClean="0"/>
              <a:t>3</a:t>
            </a:r>
            <a:r>
              <a:rPr kumimoji="1" lang="ja-JP" altLang="en-US" dirty="0" smtClean="0"/>
              <a:t> </a:t>
            </a:r>
            <a:r>
              <a:rPr kumimoji="1" lang="en-US" altLang="ja-JP" dirty="0" smtClean="0"/>
              <a:t>(</a:t>
            </a:r>
            <a:r>
              <a:rPr kumimoji="1" lang="ja-JP" altLang="en-US" dirty="0" smtClean="0"/>
              <a:t>続き</a:t>
            </a:r>
            <a:r>
              <a:rPr kumimoji="1" lang="en-US" altLang="ja-JP" dirty="0" smtClean="0"/>
              <a:t>)</a:t>
            </a:r>
            <a:endParaRPr kumimoji="1" lang="ja-JP" altLang="en-US" dirty="0"/>
          </a:p>
        </p:txBody>
      </p:sp>
      <p:sp>
        <p:nvSpPr>
          <p:cNvPr id="3" name="コンテンツ プレースホルダ 2"/>
          <p:cNvSpPr>
            <a:spLocks noGrp="1"/>
          </p:cNvSpPr>
          <p:nvPr>
            <p:ph idx="1"/>
          </p:nvPr>
        </p:nvSpPr>
        <p:spPr/>
        <p:txBody>
          <a:bodyPr>
            <a:normAutofit/>
          </a:bodyPr>
          <a:lstStyle/>
          <a:p>
            <a:r>
              <a:rPr kumimoji="1" lang="ja-JP" altLang="en-US" dirty="0" smtClean="0"/>
              <a:t>環境をモジュールとして実装した</a:t>
            </a:r>
            <a:r>
              <a:rPr kumimoji="1" lang="en-US" altLang="ja-JP" dirty="0" smtClean="0"/>
              <a:t/>
            </a:r>
            <a:br>
              <a:rPr kumimoji="1" lang="en-US" altLang="ja-JP" dirty="0" smtClean="0"/>
            </a:br>
            <a:r>
              <a:rPr kumimoji="1" lang="ja-JP" altLang="en-US" dirty="0" smtClean="0"/>
              <a:t>としたときの</a:t>
            </a:r>
            <a:r>
              <a:rPr lang="ja-JP" altLang="en-US" dirty="0" smtClean="0"/>
              <a:t>実行例</a:t>
            </a:r>
            <a:endParaRPr lang="en-US" altLang="ja-JP" dirty="0" smtClean="0"/>
          </a:p>
          <a:p>
            <a:pPr lvl="2"/>
            <a:r>
              <a:rPr kumimoji="1" lang="ja-JP" altLang="en-US" dirty="0" smtClean="0"/>
              <a:t>ここでは変数を表す型を文字列とした</a:t>
            </a:r>
            <a:endParaRPr kumimoji="1" lang="en-US" altLang="ja-JP" dirty="0" smtClean="0"/>
          </a:p>
          <a:p>
            <a:pPr lvl="1">
              <a:buNone/>
            </a:pPr>
            <a:r>
              <a:rPr lang="en-US" altLang="ja-JP" sz="2000" b="1" dirty="0" smtClean="0">
                <a:latin typeface="Consolas" pitchFamily="49" charset="0"/>
              </a:rPr>
              <a:t># </a:t>
            </a:r>
            <a:r>
              <a:rPr lang="en-US" altLang="ja-JP" sz="2000" b="1" dirty="0" smtClean="0">
                <a:solidFill>
                  <a:srgbClr val="00B050"/>
                </a:solidFill>
                <a:latin typeface="Consolas" pitchFamily="49" charset="0"/>
              </a:rPr>
              <a:t>let </a:t>
            </a:r>
            <a:r>
              <a:rPr lang="en-US" altLang="ja-JP" sz="2000" b="1" dirty="0" err="1" smtClean="0">
                <a:solidFill>
                  <a:srgbClr val="00B050"/>
                </a:solidFill>
                <a:latin typeface="Consolas" pitchFamily="49" charset="0"/>
              </a:rPr>
              <a:t>oldenv</a:t>
            </a:r>
            <a:r>
              <a:rPr lang="en-US" altLang="ja-JP" sz="2000" b="1" dirty="0" smtClean="0">
                <a:solidFill>
                  <a:srgbClr val="00B050"/>
                </a:solidFill>
                <a:latin typeface="Consolas" pitchFamily="49" charset="0"/>
              </a:rPr>
              <a:t> = </a:t>
            </a:r>
            <a:r>
              <a:rPr lang="en-US" altLang="ja-JP" sz="2000" b="1" dirty="0" err="1" smtClean="0">
                <a:solidFill>
                  <a:srgbClr val="00B050"/>
                </a:solidFill>
                <a:latin typeface="Consolas" pitchFamily="49" charset="0"/>
              </a:rPr>
              <a:t>Env.</a:t>
            </a:r>
            <a:r>
              <a:rPr lang="en-US" altLang="ja-JP" sz="2000" b="1" dirty="0" err="1" smtClean="0">
                <a:solidFill>
                  <a:srgbClr val="FF0000"/>
                </a:solidFill>
                <a:latin typeface="Consolas" pitchFamily="49" charset="0"/>
              </a:rPr>
              <a:t>add</a:t>
            </a:r>
            <a:r>
              <a:rPr lang="en-US" altLang="ja-JP" sz="2000" b="1" dirty="0" smtClean="0">
                <a:solidFill>
                  <a:srgbClr val="00B050"/>
                </a:solidFill>
                <a:latin typeface="Consolas" pitchFamily="49" charset="0"/>
              </a:rPr>
              <a:t> "</a:t>
            </a:r>
            <a:r>
              <a:rPr lang="en-US" altLang="ja-JP" sz="2000" b="1" dirty="0" err="1" smtClean="0">
                <a:solidFill>
                  <a:srgbClr val="00B050"/>
                </a:solidFill>
                <a:latin typeface="Consolas" pitchFamily="49" charset="0"/>
              </a:rPr>
              <a:t>i</a:t>
            </a:r>
            <a:r>
              <a:rPr lang="en-US" altLang="ja-JP" sz="2000" b="1" dirty="0" smtClean="0">
                <a:solidFill>
                  <a:srgbClr val="00B050"/>
                </a:solidFill>
                <a:latin typeface="Consolas" pitchFamily="49" charset="0"/>
              </a:rPr>
              <a:t>" (</a:t>
            </a:r>
            <a:r>
              <a:rPr lang="en-US" altLang="ja-JP" sz="2000" b="1" dirty="0" err="1" smtClean="0">
                <a:solidFill>
                  <a:srgbClr val="00B050"/>
                </a:solidFill>
                <a:latin typeface="Consolas" pitchFamily="49" charset="0"/>
              </a:rPr>
              <a:t>Int_value</a:t>
            </a:r>
            <a:r>
              <a:rPr lang="en-US" altLang="ja-JP" sz="2000" b="1" dirty="0" smtClean="0">
                <a:solidFill>
                  <a:srgbClr val="00B050"/>
                </a:solidFill>
                <a:latin typeface="Consolas" pitchFamily="49" charset="0"/>
              </a:rPr>
              <a:t>(0)) </a:t>
            </a:r>
            <a:r>
              <a:rPr lang="en-US" altLang="ja-JP" sz="2000" b="1" dirty="0" err="1" smtClean="0">
                <a:solidFill>
                  <a:srgbClr val="00B050"/>
                </a:solidFill>
                <a:latin typeface="Consolas" pitchFamily="49" charset="0"/>
              </a:rPr>
              <a:t>Env.</a:t>
            </a:r>
            <a:r>
              <a:rPr lang="en-US" altLang="ja-JP" sz="2000" b="1" dirty="0" err="1" smtClean="0">
                <a:solidFill>
                  <a:srgbClr val="FF0000"/>
                </a:solidFill>
                <a:latin typeface="Consolas" pitchFamily="49" charset="0"/>
              </a:rPr>
              <a:t>empty</a:t>
            </a:r>
            <a:r>
              <a:rPr lang="en-US" altLang="ja-JP" sz="2000" b="1" dirty="0" smtClean="0">
                <a:solidFill>
                  <a:srgbClr val="00B050"/>
                </a:solidFill>
                <a:latin typeface="Consolas" pitchFamily="49" charset="0"/>
              </a:rPr>
              <a:t>;;</a:t>
            </a:r>
          </a:p>
          <a:p>
            <a:pPr lvl="1">
              <a:buNone/>
            </a:pPr>
            <a:r>
              <a:rPr lang="en-US" altLang="ja-JP" sz="2000" b="1" dirty="0" err="1" smtClean="0">
                <a:latin typeface="Consolas" pitchFamily="49" charset="0"/>
              </a:rPr>
              <a:t>val</a:t>
            </a:r>
            <a:r>
              <a:rPr lang="en-US" altLang="ja-JP" sz="2000" b="1" dirty="0" smtClean="0">
                <a:latin typeface="Consolas" pitchFamily="49" charset="0"/>
              </a:rPr>
              <a:t> </a:t>
            </a:r>
            <a:r>
              <a:rPr lang="en-US" altLang="ja-JP" sz="2000" b="1" dirty="0" err="1" smtClean="0">
                <a:latin typeface="Consolas" pitchFamily="49" charset="0"/>
              </a:rPr>
              <a:t>oldenv</a:t>
            </a:r>
            <a:r>
              <a:rPr lang="en-US" altLang="ja-JP" sz="2000" b="1" dirty="0" smtClean="0">
                <a:latin typeface="Consolas" pitchFamily="49" charset="0"/>
              </a:rPr>
              <a:t> : </a:t>
            </a:r>
            <a:r>
              <a:rPr lang="en-US" altLang="ja-JP" sz="2000" b="1" dirty="0" err="1" smtClean="0">
                <a:latin typeface="Consolas" pitchFamily="49" charset="0"/>
              </a:rPr>
              <a:t>Syntax.value</a:t>
            </a:r>
            <a:r>
              <a:rPr lang="en-US" altLang="ja-JP" sz="2000" b="1" dirty="0" smtClean="0">
                <a:latin typeface="Consolas" pitchFamily="49" charset="0"/>
              </a:rPr>
              <a:t> </a:t>
            </a:r>
            <a:r>
              <a:rPr lang="en-US" altLang="ja-JP" sz="2000" b="1" dirty="0" err="1" smtClean="0">
                <a:latin typeface="Consolas" pitchFamily="49" charset="0"/>
              </a:rPr>
              <a:t>Env.t</a:t>
            </a:r>
            <a:r>
              <a:rPr lang="en-US" altLang="ja-JP" sz="2000" b="1" dirty="0" smtClean="0">
                <a:latin typeface="Consolas" pitchFamily="49" charset="0"/>
              </a:rPr>
              <a:t> = &lt;</a:t>
            </a:r>
            <a:r>
              <a:rPr lang="en-US" altLang="ja-JP" sz="2000" b="1" dirty="0" err="1" smtClean="0">
                <a:latin typeface="Consolas" pitchFamily="49" charset="0"/>
              </a:rPr>
              <a:t>abstr</a:t>
            </a:r>
            <a:r>
              <a:rPr lang="en-US" altLang="ja-JP" sz="2000" b="1" dirty="0" smtClean="0">
                <a:latin typeface="Consolas" pitchFamily="49" charset="0"/>
              </a:rPr>
              <a:t>&gt;</a:t>
            </a:r>
          </a:p>
          <a:p>
            <a:pPr lvl="1">
              <a:buNone/>
            </a:pPr>
            <a:r>
              <a:rPr lang="en-US" altLang="ja-JP" sz="2000" b="1" dirty="0" smtClean="0">
                <a:latin typeface="Consolas" pitchFamily="49" charset="0"/>
              </a:rPr>
              <a:t># </a:t>
            </a:r>
            <a:r>
              <a:rPr lang="en-US" altLang="ja-JP" sz="2000" b="1" dirty="0" smtClean="0">
                <a:solidFill>
                  <a:srgbClr val="00B050"/>
                </a:solidFill>
                <a:latin typeface="Consolas" pitchFamily="49" charset="0"/>
              </a:rPr>
              <a:t>let </a:t>
            </a:r>
            <a:r>
              <a:rPr lang="en-US" altLang="ja-JP" sz="2000" b="1" dirty="0" err="1" smtClean="0">
                <a:solidFill>
                  <a:srgbClr val="00B050"/>
                </a:solidFill>
                <a:latin typeface="Consolas" pitchFamily="49" charset="0"/>
              </a:rPr>
              <a:t>newenv</a:t>
            </a:r>
            <a:r>
              <a:rPr lang="en-US" altLang="ja-JP" sz="2000" b="1" dirty="0" smtClean="0">
                <a:solidFill>
                  <a:srgbClr val="00B050"/>
                </a:solidFill>
                <a:latin typeface="Consolas" pitchFamily="49" charset="0"/>
              </a:rPr>
              <a:t> = </a:t>
            </a:r>
            <a:r>
              <a:rPr lang="en-US" altLang="ja-JP" sz="2000" b="1" dirty="0" err="1" smtClean="0">
                <a:solidFill>
                  <a:srgbClr val="00B050"/>
                </a:solidFill>
                <a:latin typeface="Consolas" pitchFamily="49" charset="0"/>
              </a:rPr>
              <a:t>Env.</a:t>
            </a:r>
            <a:r>
              <a:rPr lang="en-US" altLang="ja-JP" sz="2000" b="1" dirty="0" err="1" smtClean="0">
                <a:solidFill>
                  <a:srgbClr val="FF0000"/>
                </a:solidFill>
                <a:latin typeface="Consolas" pitchFamily="49" charset="0"/>
              </a:rPr>
              <a:t>add</a:t>
            </a:r>
            <a:r>
              <a:rPr lang="en-US" altLang="ja-JP" sz="2000" b="1" dirty="0" smtClean="0">
                <a:solidFill>
                  <a:srgbClr val="00B050"/>
                </a:solidFill>
                <a:latin typeface="Consolas" pitchFamily="49" charset="0"/>
              </a:rPr>
              <a:t> "</a:t>
            </a:r>
            <a:r>
              <a:rPr lang="en-US" altLang="ja-JP" sz="2000" b="1" dirty="0" err="1" smtClean="0">
                <a:solidFill>
                  <a:srgbClr val="00B050"/>
                </a:solidFill>
                <a:latin typeface="Consolas" pitchFamily="49" charset="0"/>
              </a:rPr>
              <a:t>i</a:t>
            </a:r>
            <a:r>
              <a:rPr lang="en-US" altLang="ja-JP" sz="2000" b="1" dirty="0" smtClean="0">
                <a:solidFill>
                  <a:srgbClr val="00B050"/>
                </a:solidFill>
                <a:latin typeface="Consolas" pitchFamily="49" charset="0"/>
              </a:rPr>
              <a:t>" (</a:t>
            </a:r>
            <a:r>
              <a:rPr lang="en-US" altLang="ja-JP" sz="2000" b="1" dirty="0" err="1" smtClean="0">
                <a:solidFill>
                  <a:srgbClr val="00B050"/>
                </a:solidFill>
                <a:latin typeface="Consolas" pitchFamily="49" charset="0"/>
              </a:rPr>
              <a:t>Int_value</a:t>
            </a:r>
            <a:r>
              <a:rPr lang="en-US" altLang="ja-JP" sz="2000" b="1" dirty="0" smtClean="0">
                <a:solidFill>
                  <a:srgbClr val="00B050"/>
                </a:solidFill>
                <a:latin typeface="Consolas" pitchFamily="49" charset="0"/>
              </a:rPr>
              <a:t>(1)) </a:t>
            </a:r>
            <a:r>
              <a:rPr lang="en-US" altLang="ja-JP" sz="2000" b="1" dirty="0" err="1" smtClean="0">
                <a:solidFill>
                  <a:srgbClr val="00B050"/>
                </a:solidFill>
                <a:latin typeface="Consolas" pitchFamily="49" charset="0"/>
              </a:rPr>
              <a:t>oldenv</a:t>
            </a:r>
            <a:r>
              <a:rPr lang="en-US" altLang="ja-JP" sz="2000" b="1" dirty="0" smtClean="0">
                <a:solidFill>
                  <a:srgbClr val="00B050"/>
                </a:solidFill>
                <a:latin typeface="Consolas" pitchFamily="49" charset="0"/>
              </a:rPr>
              <a:t>;;</a:t>
            </a:r>
          </a:p>
          <a:p>
            <a:pPr lvl="1">
              <a:buNone/>
            </a:pPr>
            <a:r>
              <a:rPr lang="en-US" altLang="ja-JP" sz="2000" b="1" dirty="0" err="1" smtClean="0">
                <a:latin typeface="Consolas" pitchFamily="49" charset="0"/>
              </a:rPr>
              <a:t>val</a:t>
            </a:r>
            <a:r>
              <a:rPr lang="en-US" altLang="ja-JP" sz="2000" b="1" dirty="0" smtClean="0">
                <a:latin typeface="Consolas" pitchFamily="49" charset="0"/>
              </a:rPr>
              <a:t> </a:t>
            </a:r>
            <a:r>
              <a:rPr lang="en-US" altLang="ja-JP" sz="2000" b="1" dirty="0" err="1" smtClean="0">
                <a:latin typeface="Consolas" pitchFamily="49" charset="0"/>
              </a:rPr>
              <a:t>newenv</a:t>
            </a:r>
            <a:r>
              <a:rPr lang="en-US" altLang="ja-JP" sz="2000" b="1" dirty="0" smtClean="0">
                <a:latin typeface="Consolas" pitchFamily="49" charset="0"/>
              </a:rPr>
              <a:t> : </a:t>
            </a:r>
            <a:r>
              <a:rPr lang="en-US" altLang="ja-JP" sz="2000" b="1" dirty="0" err="1" smtClean="0">
                <a:latin typeface="Consolas" pitchFamily="49" charset="0"/>
              </a:rPr>
              <a:t>Syntax.value</a:t>
            </a:r>
            <a:r>
              <a:rPr lang="en-US" altLang="ja-JP" sz="2000" b="1" dirty="0" smtClean="0">
                <a:latin typeface="Consolas" pitchFamily="49" charset="0"/>
              </a:rPr>
              <a:t> </a:t>
            </a:r>
            <a:r>
              <a:rPr lang="en-US" altLang="ja-JP" sz="2000" b="1" dirty="0" err="1" smtClean="0">
                <a:latin typeface="Consolas" pitchFamily="49" charset="0"/>
              </a:rPr>
              <a:t>Env.t</a:t>
            </a:r>
            <a:r>
              <a:rPr lang="en-US" altLang="ja-JP" sz="2000" b="1" dirty="0" smtClean="0">
                <a:latin typeface="Consolas" pitchFamily="49" charset="0"/>
              </a:rPr>
              <a:t> = &lt;</a:t>
            </a:r>
            <a:r>
              <a:rPr lang="en-US" altLang="ja-JP" sz="2000" b="1" dirty="0" err="1" smtClean="0">
                <a:latin typeface="Consolas" pitchFamily="49" charset="0"/>
              </a:rPr>
              <a:t>abstr</a:t>
            </a:r>
            <a:r>
              <a:rPr lang="en-US" altLang="ja-JP" sz="2000" b="1" dirty="0" smtClean="0">
                <a:latin typeface="Consolas" pitchFamily="49" charset="0"/>
              </a:rPr>
              <a:t>&gt;</a:t>
            </a:r>
          </a:p>
          <a:p>
            <a:pPr lvl="1">
              <a:buNone/>
            </a:pPr>
            <a:r>
              <a:rPr lang="en-US" altLang="ja-JP" sz="2000" b="1" dirty="0" smtClean="0">
                <a:latin typeface="Consolas" pitchFamily="49" charset="0"/>
              </a:rPr>
              <a:t># </a:t>
            </a:r>
            <a:r>
              <a:rPr lang="en-US" altLang="ja-JP" sz="2000" b="1" dirty="0" err="1" smtClean="0">
                <a:solidFill>
                  <a:srgbClr val="00B050"/>
                </a:solidFill>
                <a:latin typeface="Consolas" pitchFamily="49" charset="0"/>
              </a:rPr>
              <a:t>Env.</a:t>
            </a:r>
            <a:r>
              <a:rPr lang="en-US" altLang="ja-JP" sz="2000" b="1" dirty="0" err="1" smtClean="0">
                <a:solidFill>
                  <a:srgbClr val="FF0000"/>
                </a:solidFill>
                <a:latin typeface="Consolas" pitchFamily="49" charset="0"/>
              </a:rPr>
              <a:t>get</a:t>
            </a:r>
            <a:r>
              <a:rPr lang="en-US" altLang="ja-JP" sz="2000" b="1" dirty="0" smtClean="0">
                <a:solidFill>
                  <a:srgbClr val="00B050"/>
                </a:solidFill>
                <a:latin typeface="Consolas" pitchFamily="49" charset="0"/>
              </a:rPr>
              <a:t> "</a:t>
            </a:r>
            <a:r>
              <a:rPr lang="en-US" altLang="ja-JP" sz="2000" b="1" dirty="0" err="1" smtClean="0">
                <a:solidFill>
                  <a:srgbClr val="00B050"/>
                </a:solidFill>
                <a:latin typeface="Consolas" pitchFamily="49" charset="0"/>
              </a:rPr>
              <a:t>i</a:t>
            </a:r>
            <a:r>
              <a:rPr lang="en-US" altLang="ja-JP" sz="2000" b="1" dirty="0" smtClean="0">
                <a:solidFill>
                  <a:srgbClr val="00B050"/>
                </a:solidFill>
                <a:latin typeface="Consolas" pitchFamily="49" charset="0"/>
              </a:rPr>
              <a:t>" </a:t>
            </a:r>
            <a:r>
              <a:rPr lang="en-US" altLang="ja-JP" sz="2000" b="1" dirty="0" err="1" smtClean="0">
                <a:solidFill>
                  <a:srgbClr val="00B050"/>
                </a:solidFill>
                <a:latin typeface="Consolas" pitchFamily="49" charset="0"/>
              </a:rPr>
              <a:t>oldenv</a:t>
            </a:r>
            <a:r>
              <a:rPr lang="en-US" altLang="ja-JP" sz="2000" b="1" dirty="0" smtClean="0">
                <a:solidFill>
                  <a:srgbClr val="00B050"/>
                </a:solidFill>
                <a:latin typeface="Consolas" pitchFamily="49" charset="0"/>
              </a:rPr>
              <a:t>;;</a:t>
            </a:r>
          </a:p>
          <a:p>
            <a:pPr lvl="1">
              <a:buNone/>
            </a:pPr>
            <a:r>
              <a:rPr lang="en-US" altLang="ja-JP" sz="2000" b="1" dirty="0" smtClean="0">
                <a:latin typeface="Consolas" pitchFamily="49" charset="0"/>
              </a:rPr>
              <a:t>- : </a:t>
            </a:r>
            <a:r>
              <a:rPr lang="en-US" altLang="ja-JP" sz="2000" b="1" dirty="0" err="1" smtClean="0">
                <a:latin typeface="Consolas" pitchFamily="49" charset="0"/>
              </a:rPr>
              <a:t>Syntax.value</a:t>
            </a:r>
            <a:r>
              <a:rPr lang="en-US" altLang="ja-JP" sz="2000" b="1" dirty="0" smtClean="0">
                <a:latin typeface="Consolas" pitchFamily="49" charset="0"/>
              </a:rPr>
              <a:t> = </a:t>
            </a:r>
            <a:r>
              <a:rPr lang="en-US" altLang="ja-JP" sz="2000" b="1" dirty="0" err="1" smtClean="0">
                <a:latin typeface="Consolas" pitchFamily="49" charset="0"/>
              </a:rPr>
              <a:t>Int_value</a:t>
            </a:r>
            <a:r>
              <a:rPr lang="en-US" altLang="ja-JP" sz="2000" b="1" dirty="0" smtClean="0">
                <a:latin typeface="Consolas" pitchFamily="49" charset="0"/>
              </a:rPr>
              <a:t> 0</a:t>
            </a:r>
          </a:p>
          <a:p>
            <a:pPr lvl="1">
              <a:buNone/>
            </a:pPr>
            <a:r>
              <a:rPr lang="en-US" altLang="ja-JP" sz="2000" b="1" dirty="0" smtClean="0">
                <a:latin typeface="Consolas" pitchFamily="49" charset="0"/>
              </a:rPr>
              <a:t># </a:t>
            </a:r>
            <a:r>
              <a:rPr lang="en-US" altLang="ja-JP" sz="2000" b="1" dirty="0" err="1" smtClean="0">
                <a:solidFill>
                  <a:srgbClr val="00B050"/>
                </a:solidFill>
                <a:latin typeface="Consolas" pitchFamily="49" charset="0"/>
              </a:rPr>
              <a:t>Env.</a:t>
            </a:r>
            <a:r>
              <a:rPr lang="en-US" altLang="ja-JP" sz="2000" b="1" dirty="0" err="1" smtClean="0">
                <a:solidFill>
                  <a:srgbClr val="FF0000"/>
                </a:solidFill>
                <a:latin typeface="Consolas" pitchFamily="49" charset="0"/>
              </a:rPr>
              <a:t>get</a:t>
            </a:r>
            <a:r>
              <a:rPr lang="en-US" altLang="ja-JP" sz="2000" b="1" dirty="0" smtClean="0">
                <a:solidFill>
                  <a:srgbClr val="00B050"/>
                </a:solidFill>
                <a:latin typeface="Consolas" pitchFamily="49" charset="0"/>
              </a:rPr>
              <a:t> "</a:t>
            </a:r>
            <a:r>
              <a:rPr lang="en-US" altLang="ja-JP" sz="2000" b="1" dirty="0" err="1" smtClean="0">
                <a:solidFill>
                  <a:srgbClr val="00B050"/>
                </a:solidFill>
                <a:latin typeface="Consolas" pitchFamily="49" charset="0"/>
              </a:rPr>
              <a:t>i</a:t>
            </a:r>
            <a:r>
              <a:rPr lang="en-US" altLang="ja-JP" sz="2000" b="1" dirty="0" smtClean="0">
                <a:solidFill>
                  <a:srgbClr val="00B050"/>
                </a:solidFill>
                <a:latin typeface="Consolas" pitchFamily="49" charset="0"/>
              </a:rPr>
              <a:t>" </a:t>
            </a:r>
            <a:r>
              <a:rPr lang="en-US" altLang="ja-JP" sz="2000" b="1" dirty="0" err="1" smtClean="0">
                <a:solidFill>
                  <a:srgbClr val="00B050"/>
                </a:solidFill>
                <a:latin typeface="Consolas" pitchFamily="49" charset="0"/>
              </a:rPr>
              <a:t>newenv</a:t>
            </a:r>
            <a:r>
              <a:rPr lang="en-US" altLang="ja-JP" sz="2000" b="1" dirty="0" smtClean="0">
                <a:solidFill>
                  <a:srgbClr val="00B050"/>
                </a:solidFill>
                <a:latin typeface="Consolas" pitchFamily="49" charset="0"/>
              </a:rPr>
              <a:t>;;</a:t>
            </a:r>
          </a:p>
          <a:p>
            <a:pPr lvl="1">
              <a:buNone/>
            </a:pPr>
            <a:r>
              <a:rPr lang="en-US" altLang="ja-JP" sz="2000" b="1" dirty="0" smtClean="0">
                <a:latin typeface="Consolas" pitchFamily="49" charset="0"/>
              </a:rPr>
              <a:t>- : </a:t>
            </a:r>
            <a:r>
              <a:rPr lang="en-US" altLang="ja-JP" sz="2000" b="1" dirty="0" err="1" smtClean="0">
                <a:latin typeface="Consolas" pitchFamily="49" charset="0"/>
              </a:rPr>
              <a:t>Syntax.value</a:t>
            </a:r>
            <a:r>
              <a:rPr lang="en-US" altLang="ja-JP" sz="2000" b="1" dirty="0" smtClean="0">
                <a:latin typeface="Consolas" pitchFamily="49" charset="0"/>
              </a:rPr>
              <a:t> = </a:t>
            </a:r>
            <a:r>
              <a:rPr lang="en-US" altLang="ja-JP" sz="2000" b="1" dirty="0" err="1" smtClean="0">
                <a:latin typeface="Consolas" pitchFamily="49" charset="0"/>
              </a:rPr>
              <a:t>Int_value</a:t>
            </a:r>
            <a:r>
              <a:rPr lang="en-US" altLang="ja-JP" sz="2000" b="1" dirty="0" smtClean="0">
                <a:latin typeface="Consolas" pitchFamily="49" charset="0"/>
              </a:rPr>
              <a:t> 1</a:t>
            </a:r>
            <a:endParaRPr kumimoji="1" lang="ja-JP" altLang="en-US" dirty="0"/>
          </a:p>
        </p:txBody>
      </p:sp>
      <p:sp>
        <p:nvSpPr>
          <p:cNvPr id="5" name="右矢印 4"/>
          <p:cNvSpPr/>
          <p:nvPr/>
        </p:nvSpPr>
        <p:spPr>
          <a:xfrm>
            <a:off x="6858016" y="5643578"/>
            <a:ext cx="2071702" cy="714380"/>
          </a:xfrm>
          <a:prstGeom prst="right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kumimoji="1" lang="ja-JP" altLang="en-US" sz="2000" dirty="0" smtClean="0"/>
              <a:t>次ページに続く</a:t>
            </a:r>
            <a:endParaRPr kumimoji="1" lang="ja-JP" altLang="en-US" sz="2000" dirty="0"/>
          </a:p>
        </p:txBody>
      </p:sp>
    </p:spTree>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課題 </a:t>
            </a:r>
            <a:r>
              <a:rPr lang="en-US" altLang="ja-JP" dirty="0" smtClean="0"/>
              <a:t>3</a:t>
            </a:r>
            <a:r>
              <a:rPr kumimoji="1" lang="ja-JP" altLang="en-US" dirty="0" smtClean="0"/>
              <a:t> </a:t>
            </a:r>
            <a:r>
              <a:rPr kumimoji="1" lang="en-US" altLang="ja-JP" dirty="0" smtClean="0"/>
              <a:t>(</a:t>
            </a:r>
            <a:r>
              <a:rPr kumimoji="1" lang="ja-JP" altLang="en-US" dirty="0" smtClean="0"/>
              <a:t>続き</a:t>
            </a:r>
            <a:r>
              <a:rPr kumimoji="1" lang="en-US" altLang="ja-JP" dirty="0" smtClean="0"/>
              <a:t>)</a:t>
            </a:r>
            <a:endParaRPr kumimoji="1" lang="ja-JP" altLang="en-US" dirty="0"/>
          </a:p>
        </p:txBody>
      </p:sp>
      <p:sp>
        <p:nvSpPr>
          <p:cNvPr id="3" name="コンテンツ プレースホルダ 2"/>
          <p:cNvSpPr>
            <a:spLocks noGrp="1"/>
          </p:cNvSpPr>
          <p:nvPr>
            <p:ph idx="1"/>
          </p:nvPr>
        </p:nvSpPr>
        <p:spPr>
          <a:xfrm>
            <a:off x="457200" y="1600200"/>
            <a:ext cx="8472518" cy="4525963"/>
          </a:xfrm>
        </p:spPr>
        <p:txBody>
          <a:bodyPr>
            <a:normAutofit lnSpcReduction="10000"/>
          </a:bodyPr>
          <a:lstStyle/>
          <a:p>
            <a:r>
              <a:rPr kumimoji="1" lang="ja-JP" altLang="en-US" dirty="0" smtClean="0"/>
              <a:t>変数束縛式 「</a:t>
            </a:r>
            <a:r>
              <a:rPr kumimoji="1" lang="en-US" altLang="ja-JP" dirty="0" smtClean="0">
                <a:latin typeface="Consolas" pitchFamily="49" charset="0"/>
              </a:rPr>
              <a:t>let</a:t>
            </a:r>
            <a:r>
              <a:rPr kumimoji="1" lang="en-US" altLang="ja-JP" dirty="0" smtClean="0"/>
              <a:t> </a:t>
            </a:r>
            <a:r>
              <a:rPr kumimoji="1" lang="ja-JP" altLang="en-US" dirty="0" smtClean="0"/>
              <a:t>変数 </a:t>
            </a:r>
            <a:r>
              <a:rPr kumimoji="1" lang="en-US" altLang="ja-JP" dirty="0" smtClean="0">
                <a:latin typeface="Consolas" pitchFamily="49" charset="0"/>
              </a:rPr>
              <a:t>=</a:t>
            </a:r>
            <a:r>
              <a:rPr kumimoji="1" lang="en-US" altLang="ja-JP" dirty="0" smtClean="0"/>
              <a:t> </a:t>
            </a:r>
            <a:r>
              <a:rPr kumimoji="1" lang="ja-JP" altLang="en-US" dirty="0" smtClean="0"/>
              <a:t>式</a:t>
            </a:r>
            <a:r>
              <a:rPr kumimoji="1" lang="en-US" altLang="ja-JP" dirty="0" smtClean="0"/>
              <a:t>1 </a:t>
            </a:r>
            <a:r>
              <a:rPr kumimoji="1" lang="en-US" altLang="ja-JP" dirty="0" smtClean="0">
                <a:latin typeface="Consolas" pitchFamily="49" charset="0"/>
              </a:rPr>
              <a:t>in</a:t>
            </a:r>
            <a:r>
              <a:rPr kumimoji="1" lang="en-US" altLang="ja-JP" dirty="0" smtClean="0"/>
              <a:t> </a:t>
            </a:r>
            <a:r>
              <a:rPr kumimoji="1" lang="ja-JP" altLang="en-US" dirty="0" smtClean="0"/>
              <a:t>式</a:t>
            </a:r>
            <a:r>
              <a:rPr kumimoji="1" lang="en-US" altLang="ja-JP" dirty="0" smtClean="0"/>
              <a:t>2</a:t>
            </a:r>
            <a:r>
              <a:rPr kumimoji="1" lang="ja-JP" altLang="en-US" dirty="0" smtClean="0"/>
              <a:t>」</a:t>
            </a:r>
            <a:r>
              <a:rPr kumimoji="1" lang="en-US" altLang="ja-JP" dirty="0" smtClean="0"/>
              <a:t/>
            </a:r>
            <a:br>
              <a:rPr kumimoji="1" lang="en-US" altLang="ja-JP" dirty="0" smtClean="0"/>
            </a:br>
            <a:r>
              <a:rPr kumimoji="1" lang="ja-JP" altLang="en-US" dirty="0" smtClean="0"/>
              <a:t>の評価の</a:t>
            </a:r>
            <a:r>
              <a:rPr lang="ja-JP" altLang="en-US" dirty="0" smtClean="0"/>
              <a:t>ヒント</a:t>
            </a:r>
            <a:endParaRPr kumimoji="1" lang="en-US" altLang="ja-JP" dirty="0" smtClean="0"/>
          </a:p>
          <a:p>
            <a:pPr marL="1371600" lvl="2" indent="-457200">
              <a:buFont typeface="+mj-lt"/>
              <a:buAutoNum type="arabicPeriod"/>
            </a:pPr>
            <a:r>
              <a:rPr lang="ja-JP" altLang="en-US" dirty="0" smtClean="0"/>
              <a:t>まず式 </a:t>
            </a:r>
            <a:r>
              <a:rPr lang="en-US" altLang="ja-JP" dirty="0" smtClean="0"/>
              <a:t>1</a:t>
            </a:r>
            <a:r>
              <a:rPr lang="ja-JP" altLang="en-US" dirty="0" smtClean="0"/>
              <a:t> を与えられた環境で評価する</a:t>
            </a:r>
            <a:endParaRPr lang="en-US" altLang="ja-JP" dirty="0" smtClean="0"/>
          </a:p>
          <a:p>
            <a:pPr marL="1371600" lvl="2" indent="-457200">
              <a:buFont typeface="+mj-lt"/>
              <a:buAutoNum type="arabicPeriod"/>
            </a:pPr>
            <a:r>
              <a:rPr kumimoji="1" lang="ja-JP" altLang="en-US" dirty="0" smtClean="0"/>
              <a:t>変数と式 </a:t>
            </a:r>
            <a:r>
              <a:rPr kumimoji="1" lang="en-US" altLang="ja-JP" dirty="0" smtClean="0"/>
              <a:t>1</a:t>
            </a:r>
            <a:r>
              <a:rPr kumimoji="1" lang="ja-JP" altLang="en-US" dirty="0" smtClean="0"/>
              <a:t> の評価結果の値の対応を環境に追加する</a:t>
            </a:r>
            <a:endParaRPr kumimoji="1" lang="en-US" altLang="ja-JP" dirty="0" smtClean="0"/>
          </a:p>
          <a:p>
            <a:pPr marL="1371600" lvl="2" indent="-457200">
              <a:buFont typeface="+mj-lt"/>
              <a:buAutoNum type="arabicPeriod"/>
            </a:pPr>
            <a:r>
              <a:rPr lang="ja-JP" altLang="en-US" dirty="0" smtClean="0"/>
              <a:t>新しい環境で式 </a:t>
            </a:r>
            <a:r>
              <a:rPr lang="en-US" altLang="ja-JP" dirty="0" smtClean="0"/>
              <a:t>2 </a:t>
            </a:r>
            <a:r>
              <a:rPr lang="ja-JP" altLang="en-US" dirty="0" err="1" smtClean="0"/>
              <a:t>を評</a:t>
            </a:r>
            <a:r>
              <a:rPr lang="ja-JP" altLang="en-US" dirty="0" smtClean="0"/>
              <a:t>価し、その結果の値を返す</a:t>
            </a:r>
          </a:p>
          <a:p>
            <a:r>
              <a:rPr kumimoji="1" lang="ja-JP" altLang="en-US" dirty="0" smtClean="0"/>
              <a:t>変数束縛</a:t>
            </a:r>
            <a:r>
              <a:rPr lang="ja-JP" altLang="en-US" dirty="0" smtClean="0"/>
              <a:t>入力 「</a:t>
            </a:r>
            <a:r>
              <a:rPr lang="en-US" altLang="ja-JP" dirty="0" smtClean="0">
                <a:latin typeface="Consolas" pitchFamily="49" charset="0"/>
              </a:rPr>
              <a:t>let</a:t>
            </a:r>
            <a:r>
              <a:rPr lang="en-US" altLang="ja-JP" dirty="0" smtClean="0"/>
              <a:t> </a:t>
            </a:r>
            <a:r>
              <a:rPr lang="ja-JP" altLang="en-US" dirty="0" smtClean="0"/>
              <a:t>変数 </a:t>
            </a:r>
            <a:r>
              <a:rPr lang="en-US" altLang="ja-JP" dirty="0" smtClean="0">
                <a:latin typeface="Consolas" pitchFamily="49" charset="0"/>
              </a:rPr>
              <a:t>=</a:t>
            </a:r>
            <a:r>
              <a:rPr lang="en-US" altLang="ja-JP" dirty="0" smtClean="0"/>
              <a:t> </a:t>
            </a:r>
            <a:r>
              <a:rPr lang="ja-JP" altLang="en-US" dirty="0" smtClean="0"/>
              <a:t>式</a:t>
            </a:r>
            <a:r>
              <a:rPr lang="en-US" altLang="ja-JP" dirty="0" smtClean="0"/>
              <a:t> ;;</a:t>
            </a:r>
            <a:r>
              <a:rPr lang="ja-JP" altLang="en-US" dirty="0" smtClean="0"/>
              <a:t>」</a:t>
            </a:r>
            <a:r>
              <a:rPr lang="en-US" altLang="ja-JP" dirty="0" smtClean="0"/>
              <a:t/>
            </a:r>
            <a:br>
              <a:rPr lang="en-US" altLang="ja-JP" dirty="0" smtClean="0"/>
            </a:br>
            <a:r>
              <a:rPr lang="ja-JP" altLang="en-US" dirty="0" smtClean="0"/>
              <a:t>の評価のヒント</a:t>
            </a:r>
            <a:endParaRPr lang="en-US" altLang="ja-JP" dirty="0" smtClean="0"/>
          </a:p>
          <a:p>
            <a:pPr marL="1371600" lvl="2" indent="-457200">
              <a:buFont typeface="+mj-lt"/>
              <a:buAutoNum type="arabicPeriod"/>
            </a:pPr>
            <a:r>
              <a:rPr lang="ja-JP" altLang="en-US" dirty="0" smtClean="0"/>
              <a:t>まず式を与えられた環境で評価する</a:t>
            </a:r>
            <a:endParaRPr lang="en-US" altLang="ja-JP" dirty="0" smtClean="0"/>
          </a:p>
          <a:p>
            <a:pPr marL="1371600" lvl="2" indent="-457200">
              <a:buFont typeface="+mj-lt"/>
              <a:buAutoNum type="arabicPeriod"/>
            </a:pPr>
            <a:r>
              <a:rPr lang="ja-JP" altLang="en-US" dirty="0" smtClean="0"/>
              <a:t>変数と式の評価結果の値の対応を環境に追加する</a:t>
            </a:r>
            <a:endParaRPr lang="en-US" altLang="ja-JP" dirty="0" smtClean="0"/>
          </a:p>
          <a:p>
            <a:pPr marL="1371600" lvl="2" indent="-457200">
              <a:buFont typeface="+mj-lt"/>
              <a:buAutoNum type="arabicPeriod"/>
            </a:pPr>
            <a:r>
              <a:rPr lang="ja-JP" altLang="en-US" dirty="0" smtClean="0"/>
              <a:t>新しい環境で次の入力を処理する</a:t>
            </a:r>
          </a:p>
        </p:txBody>
      </p:sp>
    </p:spTree>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課題</a:t>
            </a:r>
            <a:r>
              <a:rPr kumimoji="1" lang="en-US" altLang="ja-JP" dirty="0" smtClean="0"/>
              <a:t> 4 (15 </a:t>
            </a:r>
            <a:r>
              <a:rPr kumimoji="1" lang="ja-JP" altLang="en-US" dirty="0" smtClean="0"/>
              <a:t>点</a:t>
            </a:r>
            <a:r>
              <a:rPr kumimoji="1" lang="en-US" altLang="ja-JP" dirty="0" smtClean="0"/>
              <a:t>)</a:t>
            </a:r>
            <a:endParaRPr kumimoji="1" lang="ja-JP" altLang="en-US" dirty="0"/>
          </a:p>
        </p:txBody>
      </p:sp>
      <p:sp>
        <p:nvSpPr>
          <p:cNvPr id="3" name="コンテンツ プレースホルダー 2"/>
          <p:cNvSpPr>
            <a:spLocks noGrp="1"/>
          </p:cNvSpPr>
          <p:nvPr>
            <p:ph idx="1"/>
          </p:nvPr>
        </p:nvSpPr>
        <p:spPr/>
        <p:txBody>
          <a:bodyPr/>
          <a:lstStyle/>
          <a:p>
            <a:r>
              <a:rPr kumimoji="1" lang="ja-JP" altLang="en-US" dirty="0" smtClean="0"/>
              <a:t>次ページ</a:t>
            </a:r>
            <a:r>
              <a:rPr lang="ja-JP" altLang="en-US" dirty="0" smtClean="0"/>
              <a:t>以降</a:t>
            </a:r>
            <a:r>
              <a:rPr kumimoji="1" lang="ja-JP" altLang="en-US" dirty="0" smtClean="0"/>
              <a:t>のように構成される</a:t>
            </a:r>
            <a:r>
              <a:rPr kumimoji="1" lang="en-US" altLang="ja-JP" dirty="0" smtClean="0"/>
              <a:t/>
            </a:r>
            <a:br>
              <a:rPr kumimoji="1" lang="en-US" altLang="ja-JP" dirty="0" smtClean="0"/>
            </a:br>
            <a:r>
              <a:rPr kumimoji="1" lang="en-US" altLang="ja-JP" dirty="0" smtClean="0"/>
              <a:t>Parsing Expression Grammar (PEG) </a:t>
            </a:r>
            <a:r>
              <a:rPr kumimoji="1" lang="ja-JP" altLang="en-US" dirty="0" smtClean="0"/>
              <a:t>のための</a:t>
            </a:r>
            <a:r>
              <a:rPr lang="en-US" altLang="ja-JP" dirty="0"/>
              <a:t/>
            </a:r>
            <a:br>
              <a:rPr lang="en-US" altLang="ja-JP" dirty="0"/>
            </a:br>
            <a:r>
              <a:rPr lang="ja-JP" altLang="en-US" dirty="0" smtClean="0"/>
              <a:t>構文解析器生成器を作成せよ</a:t>
            </a:r>
            <a:endParaRPr lang="en-US" altLang="ja-JP" dirty="0" smtClean="0"/>
          </a:p>
          <a:p>
            <a:endParaRPr kumimoji="1" lang="en-US" altLang="ja-JP" dirty="0" smtClean="0"/>
          </a:p>
          <a:p>
            <a:endParaRPr kumimoji="1" lang="en-US" altLang="ja-JP" dirty="0"/>
          </a:p>
          <a:p>
            <a:pPr lvl="2"/>
            <a:r>
              <a:rPr lang="ja-JP" altLang="en-US" dirty="0" smtClean="0"/>
              <a:t>参考</a:t>
            </a:r>
            <a:r>
              <a:rPr lang="en-US" altLang="ja-JP" dirty="0" smtClean="0"/>
              <a:t>:</a:t>
            </a:r>
          </a:p>
          <a:p>
            <a:pPr lvl="3"/>
            <a:r>
              <a:rPr lang="en-US" altLang="ja-JP" dirty="0" smtClean="0"/>
              <a:t>http</a:t>
            </a:r>
            <a:r>
              <a:rPr lang="en-US" altLang="ja-JP" dirty="0"/>
              <a:t>://</a:t>
            </a:r>
            <a:r>
              <a:rPr lang="en-US" altLang="ja-JP" dirty="0" err="1"/>
              <a:t>pdos.csail.mit.edu</a:t>
            </a:r>
            <a:r>
              <a:rPr lang="en-US" altLang="ja-JP" dirty="0"/>
              <a:t>/~</a:t>
            </a:r>
            <a:r>
              <a:rPr lang="en-US" altLang="ja-JP" dirty="0" err="1"/>
              <a:t>baford</a:t>
            </a:r>
            <a:r>
              <a:rPr lang="en-US" altLang="ja-JP" dirty="0"/>
              <a:t>/packrat</a:t>
            </a:r>
            <a:r>
              <a:rPr lang="en-US" altLang="ja-JP" dirty="0" smtClean="0"/>
              <a:t>/</a:t>
            </a:r>
          </a:p>
          <a:p>
            <a:pPr lvl="3"/>
            <a:r>
              <a:rPr lang="en-US" altLang="ja-JP" dirty="0"/>
              <a:t>http://</a:t>
            </a:r>
            <a:r>
              <a:rPr lang="en-US" altLang="ja-JP" dirty="0" err="1"/>
              <a:t>en.wikipedia.org</a:t>
            </a:r>
            <a:r>
              <a:rPr lang="en-US" altLang="ja-JP" dirty="0"/>
              <a:t>/wiki/</a:t>
            </a:r>
            <a:r>
              <a:rPr lang="en-US" altLang="ja-JP" dirty="0" err="1"/>
              <a:t>Parsing_expression_grammar</a:t>
            </a:r>
            <a:endParaRPr kumimoji="1" lang="ja-JP" altLang="en-US" dirty="0"/>
          </a:p>
        </p:txBody>
      </p:sp>
    </p:spTree>
    <p:extLst>
      <p:ext uri="{BB962C8B-B14F-4D97-AF65-F5344CB8AC3E}">
        <p14:creationId xmlns:p14="http://schemas.microsoft.com/office/powerpoint/2010/main" val="288389709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課題</a:t>
            </a:r>
            <a:r>
              <a:rPr kumimoji="1" lang="en-US" altLang="ja-JP" dirty="0" smtClean="0"/>
              <a:t> 4 (</a:t>
            </a:r>
            <a:r>
              <a:rPr kumimoji="1" lang="ja-JP" altLang="en-US" dirty="0" smtClean="0"/>
              <a:t>続き</a:t>
            </a:r>
            <a:r>
              <a:rPr kumimoji="1" lang="en-US" altLang="ja-JP" dirty="0" smtClean="0"/>
              <a:t>): PEG </a:t>
            </a:r>
            <a:r>
              <a:rPr kumimoji="1" lang="ja-JP" altLang="en-US" dirty="0" smtClean="0"/>
              <a:t>の定義</a:t>
            </a:r>
            <a:endParaRPr kumimoji="1" lang="ja-JP" altLang="en-US" dirty="0"/>
          </a:p>
        </p:txBody>
      </p:sp>
      <p:sp>
        <p:nvSpPr>
          <p:cNvPr id="5" name="コンテンツ プレースホルダー 4"/>
          <p:cNvSpPr>
            <a:spLocks noGrp="1"/>
          </p:cNvSpPr>
          <p:nvPr>
            <p:ph idx="1"/>
          </p:nvPr>
        </p:nvSpPr>
        <p:spPr>
          <a:xfrm>
            <a:off x="457200" y="1600200"/>
            <a:ext cx="8229600" cy="4781128"/>
          </a:xfrm>
        </p:spPr>
        <p:txBody>
          <a:bodyPr>
            <a:normAutofit fontScale="92500" lnSpcReduction="10000"/>
          </a:bodyPr>
          <a:lstStyle/>
          <a:p>
            <a:r>
              <a:rPr kumimoji="1" lang="en-US" altLang="ja-JP" dirty="0" smtClean="0"/>
              <a:t>PEG </a:t>
            </a:r>
            <a:r>
              <a:rPr lang="ja-JP" altLang="en-US" dirty="0" smtClean="0"/>
              <a:t>は</a:t>
            </a:r>
            <a:r>
              <a:rPr kumimoji="1" lang="ja-JP" altLang="en-US" dirty="0" smtClean="0"/>
              <a:t>以下の</a:t>
            </a:r>
            <a:r>
              <a:rPr kumimoji="1" lang="en-US" altLang="ja-JP" dirty="0" smtClean="0"/>
              <a:t> 4 </a:t>
            </a:r>
            <a:r>
              <a:rPr kumimoji="1" lang="ja-JP" altLang="en-US" dirty="0" smtClean="0"/>
              <a:t>つ組からなる</a:t>
            </a:r>
            <a:endParaRPr lang="en-US" altLang="ja-JP" dirty="0"/>
          </a:p>
          <a:p>
            <a:pPr lvl="1"/>
            <a:r>
              <a:rPr kumimoji="1" lang="en-US" altLang="ja-JP" dirty="0" smtClean="0"/>
              <a:t>(N, </a:t>
            </a:r>
            <a:r>
              <a:rPr kumimoji="1" lang="en-US" altLang="ja-JP" dirty="0" err="1" smtClean="0"/>
              <a:t>Σ</a:t>
            </a:r>
            <a:r>
              <a:rPr kumimoji="1" lang="en-US" altLang="ja-JP" dirty="0" smtClean="0"/>
              <a:t>, P, S)</a:t>
            </a:r>
          </a:p>
          <a:p>
            <a:pPr lvl="2"/>
            <a:r>
              <a:rPr lang="en-US" altLang="ja-JP" dirty="0" smtClean="0"/>
              <a:t>N: </a:t>
            </a:r>
            <a:r>
              <a:rPr lang="ja-JP" altLang="en-US" dirty="0" smtClean="0"/>
              <a:t>非終端記号の集合</a:t>
            </a:r>
            <a:endParaRPr lang="en-US" altLang="ja-JP" dirty="0" smtClean="0"/>
          </a:p>
          <a:p>
            <a:pPr lvl="2"/>
            <a:r>
              <a:rPr kumimoji="1" lang="en-US" altLang="ja-JP" dirty="0" err="1" smtClean="0"/>
              <a:t>Σ</a:t>
            </a:r>
            <a:r>
              <a:rPr lang="en-US" altLang="ja-JP" dirty="0"/>
              <a:t> </a:t>
            </a:r>
            <a:r>
              <a:rPr lang="en-US" altLang="ja-JP" dirty="0" smtClean="0"/>
              <a:t>: </a:t>
            </a:r>
            <a:r>
              <a:rPr lang="ja-JP" altLang="en-US" dirty="0" smtClean="0"/>
              <a:t>終端記号の集合</a:t>
            </a:r>
            <a:endParaRPr lang="en-US" altLang="ja-JP" dirty="0"/>
          </a:p>
          <a:p>
            <a:pPr lvl="3"/>
            <a:r>
              <a:rPr lang="ja-JP" altLang="en-US" dirty="0" smtClean="0"/>
              <a:t>ここでは任意の文字</a:t>
            </a:r>
            <a:r>
              <a:rPr lang="en-US" altLang="ja-JP" dirty="0" smtClean="0"/>
              <a:t> (char) </a:t>
            </a:r>
            <a:r>
              <a:rPr lang="ja-JP" altLang="en-US" dirty="0" smtClean="0"/>
              <a:t>の集合とする</a:t>
            </a:r>
            <a:endParaRPr lang="en-US" altLang="ja-JP" dirty="0" smtClean="0"/>
          </a:p>
          <a:p>
            <a:pPr lvl="2"/>
            <a:r>
              <a:rPr lang="en-US" altLang="ja-JP" dirty="0"/>
              <a:t>S : </a:t>
            </a:r>
            <a:r>
              <a:rPr lang="ja-JP" altLang="en-US" dirty="0"/>
              <a:t>開始記号</a:t>
            </a:r>
          </a:p>
          <a:p>
            <a:pPr lvl="2"/>
            <a:r>
              <a:rPr kumimoji="1" lang="en-US" altLang="ja-JP" dirty="0" smtClean="0"/>
              <a:t>P : </a:t>
            </a:r>
            <a:r>
              <a:rPr kumimoji="1" lang="ja-JP" altLang="en-US" dirty="0" smtClean="0"/>
              <a:t>構文規則の集合</a:t>
            </a:r>
            <a:endParaRPr kumimoji="1" lang="en-US" altLang="ja-JP" dirty="0" smtClean="0"/>
          </a:p>
          <a:p>
            <a:r>
              <a:rPr lang="en-US" altLang="ja-JP" dirty="0" smtClean="0"/>
              <a:t>P </a:t>
            </a:r>
            <a:r>
              <a:rPr lang="ja-JP" altLang="en-US" dirty="0" smtClean="0"/>
              <a:t>の各構文規則は以下の形をとる</a:t>
            </a:r>
            <a:endParaRPr lang="en-US" altLang="ja-JP" dirty="0" smtClean="0"/>
          </a:p>
          <a:p>
            <a:pPr lvl="1"/>
            <a:r>
              <a:rPr lang="en-US" altLang="ja-JP" dirty="0" smtClean="0"/>
              <a:t> A </a:t>
            </a:r>
            <a:r>
              <a:rPr lang="en-US" altLang="ja-JP" dirty="0" smtClean="0">
                <a:sym typeface="Wingdings"/>
              </a:rPr>
              <a:t> e</a:t>
            </a:r>
          </a:p>
          <a:p>
            <a:pPr lvl="2"/>
            <a:r>
              <a:rPr kumimoji="1" lang="en-US" altLang="ja-JP" dirty="0" smtClean="0">
                <a:sym typeface="Wingdings"/>
              </a:rPr>
              <a:t>A </a:t>
            </a:r>
            <a:r>
              <a:rPr kumimoji="1" lang="ja-JP" altLang="en-US" dirty="0" smtClean="0">
                <a:sym typeface="Wingdings"/>
              </a:rPr>
              <a:t>は非終端記号</a:t>
            </a:r>
            <a:endParaRPr kumimoji="1" lang="en-US" altLang="ja-JP" dirty="0" smtClean="0">
              <a:sym typeface="Wingdings"/>
            </a:endParaRPr>
          </a:p>
          <a:p>
            <a:pPr lvl="2"/>
            <a:r>
              <a:rPr lang="en-US" altLang="ja-JP" dirty="0">
                <a:sym typeface="Wingdings"/>
              </a:rPr>
              <a:t>e</a:t>
            </a:r>
            <a:r>
              <a:rPr lang="en-US" altLang="ja-JP" dirty="0" smtClean="0">
                <a:sym typeface="Wingdings"/>
              </a:rPr>
              <a:t> </a:t>
            </a:r>
            <a:r>
              <a:rPr lang="ja-JP" altLang="en-US" dirty="0" smtClean="0">
                <a:sym typeface="Wingdings"/>
              </a:rPr>
              <a:t>は構文解析式</a:t>
            </a:r>
            <a:r>
              <a:rPr lang="en-US" altLang="ja-JP" dirty="0" smtClean="0">
                <a:sym typeface="Wingdings"/>
              </a:rPr>
              <a:t> (</a:t>
            </a:r>
            <a:r>
              <a:rPr lang="ja-JP" altLang="en-US" dirty="0" smtClean="0">
                <a:sym typeface="Wingdings"/>
              </a:rPr>
              <a:t>定義は次ページ</a:t>
            </a:r>
            <a:r>
              <a:rPr lang="en-US" altLang="ja-JP" dirty="0" smtClean="0">
                <a:sym typeface="Wingdings"/>
              </a:rPr>
              <a:t>)</a:t>
            </a:r>
            <a:endParaRPr kumimoji="1" lang="en-US" altLang="ja-JP" dirty="0" smtClean="0"/>
          </a:p>
        </p:txBody>
      </p:sp>
    </p:spTree>
    <p:extLst>
      <p:ext uri="{BB962C8B-B14F-4D97-AF65-F5344CB8AC3E}">
        <p14:creationId xmlns:p14="http://schemas.microsoft.com/office/powerpoint/2010/main" val="327148301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274638"/>
            <a:ext cx="9144000" cy="1143000"/>
          </a:xfrm>
        </p:spPr>
        <p:txBody>
          <a:bodyPr>
            <a:normAutofit fontScale="90000"/>
          </a:bodyPr>
          <a:lstStyle/>
          <a:p>
            <a:r>
              <a:rPr kumimoji="1" lang="ja-JP" altLang="en-US" dirty="0" smtClean="0"/>
              <a:t>課題</a:t>
            </a:r>
            <a:r>
              <a:rPr kumimoji="1" lang="en-US" altLang="ja-JP" dirty="0" smtClean="0"/>
              <a:t> 4 (</a:t>
            </a:r>
            <a:r>
              <a:rPr kumimoji="1" lang="ja-JP" altLang="en-US" dirty="0" smtClean="0"/>
              <a:t>続き</a:t>
            </a:r>
            <a:r>
              <a:rPr kumimoji="1" lang="en-US" altLang="ja-JP" dirty="0" smtClean="0"/>
              <a:t>): PEG </a:t>
            </a:r>
            <a:r>
              <a:rPr kumimoji="1" lang="ja-JP" altLang="en-US" dirty="0" smtClean="0"/>
              <a:t>の構文解析式の定義</a:t>
            </a:r>
            <a:r>
              <a:rPr kumimoji="1" lang="en-US" altLang="ja-JP" dirty="0" smtClean="0"/>
              <a:t> (1/2)</a:t>
            </a:r>
            <a:endParaRPr kumimoji="1" lang="ja-JP" altLang="en-US" dirty="0"/>
          </a:p>
        </p:txBody>
      </p:sp>
      <p:sp>
        <p:nvSpPr>
          <p:cNvPr id="5" name="コンテンツ プレースホルダー 4"/>
          <p:cNvSpPr>
            <a:spLocks noGrp="1"/>
          </p:cNvSpPr>
          <p:nvPr>
            <p:ph idx="1"/>
          </p:nvPr>
        </p:nvSpPr>
        <p:spPr>
          <a:xfrm>
            <a:off x="457200" y="1484784"/>
            <a:ext cx="8229600" cy="5501208"/>
          </a:xfrm>
        </p:spPr>
        <p:txBody>
          <a:bodyPr>
            <a:normAutofit fontScale="85000" lnSpcReduction="20000"/>
          </a:bodyPr>
          <a:lstStyle/>
          <a:p>
            <a:r>
              <a:rPr kumimoji="1" lang="ja-JP" altLang="en-US" dirty="0" smtClean="0"/>
              <a:t>構文解析式</a:t>
            </a:r>
            <a:r>
              <a:rPr kumimoji="1" lang="en-US" altLang="ja-JP" dirty="0" smtClean="0"/>
              <a:t> e </a:t>
            </a:r>
            <a:r>
              <a:rPr kumimoji="1" lang="ja-JP" altLang="en-US" dirty="0" smtClean="0"/>
              <a:t>は以下の要素から構成される</a:t>
            </a:r>
            <a:endParaRPr kumimoji="1" lang="en-US" altLang="ja-JP" dirty="0" smtClean="0"/>
          </a:p>
          <a:p>
            <a:pPr lvl="1"/>
            <a:r>
              <a:rPr kumimoji="1" lang="ja-JP" altLang="en-US" dirty="0" smtClean="0"/>
              <a:t>任意の終端記号</a:t>
            </a:r>
            <a:endParaRPr kumimoji="1" lang="en-US" altLang="ja-JP" dirty="0" smtClean="0"/>
          </a:p>
          <a:p>
            <a:pPr lvl="2"/>
            <a:r>
              <a:rPr lang="ja-JP" altLang="en-US" dirty="0" smtClean="0"/>
              <a:t>入力文字列の先頭の文字とマッチするかチェックする</a:t>
            </a:r>
            <a:endParaRPr lang="en-US" altLang="ja-JP" dirty="0" smtClean="0"/>
          </a:p>
          <a:p>
            <a:pPr lvl="1"/>
            <a:r>
              <a:rPr lang="ja-JP" altLang="en-US" dirty="0" smtClean="0"/>
              <a:t>任意の非終端記号</a:t>
            </a:r>
            <a:endParaRPr lang="en-US" altLang="ja-JP" dirty="0" smtClean="0"/>
          </a:p>
          <a:p>
            <a:pPr lvl="2"/>
            <a:r>
              <a:rPr lang="ja-JP" altLang="en-US" dirty="0" smtClean="0"/>
              <a:t>対応する構文規則の定義を再帰的に適用する</a:t>
            </a:r>
            <a:endParaRPr lang="en-US" altLang="ja-JP" dirty="0" smtClean="0"/>
          </a:p>
          <a:p>
            <a:pPr lvl="1"/>
            <a:r>
              <a:rPr lang="ja-JP" altLang="en-US" dirty="0" smtClean="0"/>
              <a:t>空文字列</a:t>
            </a:r>
            <a:r>
              <a:rPr lang="en-US" altLang="ja-JP" dirty="0" smtClean="0"/>
              <a:t> :  </a:t>
            </a:r>
            <a:r>
              <a:rPr lang="en-US" altLang="ja-JP" dirty="0" err="1" smtClean="0"/>
              <a:t>ε</a:t>
            </a:r>
            <a:endParaRPr lang="en-US" altLang="ja-JP" dirty="0" smtClean="0"/>
          </a:p>
          <a:p>
            <a:pPr lvl="2"/>
            <a:r>
              <a:rPr lang="ja-JP" altLang="en-US" dirty="0" smtClean="0"/>
              <a:t>任意の入力文字列とマッチ</a:t>
            </a:r>
            <a:r>
              <a:rPr lang="ja-JP" altLang="en-US" dirty="0" smtClean="0"/>
              <a:t>する</a:t>
            </a:r>
            <a:endParaRPr lang="en-US" altLang="ja-JP" dirty="0" smtClean="0"/>
          </a:p>
          <a:p>
            <a:pPr lvl="1"/>
            <a:r>
              <a:rPr kumimoji="1" lang="ja-JP" altLang="en-US" dirty="0" smtClean="0"/>
              <a:t>連結</a:t>
            </a:r>
            <a:r>
              <a:rPr kumimoji="1" lang="en-US" altLang="ja-JP" dirty="0" smtClean="0"/>
              <a:t> : e</a:t>
            </a:r>
            <a:r>
              <a:rPr kumimoji="1" lang="en-US" altLang="ja-JP" baseline="-25000" dirty="0" smtClean="0"/>
              <a:t>1</a:t>
            </a:r>
            <a:r>
              <a:rPr kumimoji="1" lang="en-US" altLang="ja-JP" dirty="0" smtClean="0"/>
              <a:t> e</a:t>
            </a:r>
            <a:r>
              <a:rPr kumimoji="1" lang="en-US" altLang="ja-JP" baseline="-25000" dirty="0" smtClean="0"/>
              <a:t>2</a:t>
            </a:r>
          </a:p>
          <a:p>
            <a:pPr lvl="2"/>
            <a:r>
              <a:rPr kumimoji="1" lang="ja-JP" altLang="en-US" dirty="0" smtClean="0"/>
              <a:t>まず</a:t>
            </a:r>
            <a:r>
              <a:rPr kumimoji="1" lang="en-US" altLang="ja-JP" dirty="0" smtClean="0"/>
              <a:t> e1 </a:t>
            </a:r>
            <a:r>
              <a:rPr lang="ja-JP" altLang="en-US" dirty="0" smtClean="0"/>
              <a:t>が</a:t>
            </a:r>
            <a:r>
              <a:rPr kumimoji="1" lang="ja-JP" altLang="en-US" dirty="0" smtClean="0"/>
              <a:t>入力文字列とマッチするかチェックし、</a:t>
            </a:r>
            <a:r>
              <a:rPr kumimoji="1" lang="en-US" altLang="ja-JP" dirty="0" smtClean="0"/>
              <a:t/>
            </a:r>
            <a:br>
              <a:rPr kumimoji="1" lang="en-US" altLang="ja-JP" dirty="0" smtClean="0"/>
            </a:br>
            <a:r>
              <a:rPr kumimoji="1" lang="ja-JP" altLang="en-US" dirty="0" smtClean="0"/>
              <a:t>マッチすれば残りの入力文字列と</a:t>
            </a:r>
            <a:r>
              <a:rPr kumimoji="1" lang="en-US" altLang="ja-JP" dirty="0" smtClean="0"/>
              <a:t> e2 </a:t>
            </a:r>
            <a:r>
              <a:rPr kumimoji="1" lang="ja-JP" altLang="en-US" dirty="0" smtClean="0"/>
              <a:t>がマッチするか</a:t>
            </a:r>
            <a:r>
              <a:rPr kumimoji="1" lang="en-US" altLang="ja-JP" dirty="0" smtClean="0"/>
              <a:t/>
            </a:r>
            <a:br>
              <a:rPr kumimoji="1" lang="en-US" altLang="ja-JP" dirty="0" smtClean="0"/>
            </a:br>
            <a:r>
              <a:rPr kumimoji="1" lang="ja-JP" altLang="en-US" dirty="0" smtClean="0"/>
              <a:t>をチェックする</a:t>
            </a:r>
            <a:endParaRPr kumimoji="1" lang="en-US" altLang="ja-JP" dirty="0" smtClean="0"/>
          </a:p>
          <a:p>
            <a:pPr lvl="1"/>
            <a:r>
              <a:rPr kumimoji="1" lang="ja-JP" altLang="en-US" dirty="0" smtClean="0"/>
              <a:t>順序付き選択</a:t>
            </a:r>
            <a:r>
              <a:rPr kumimoji="1" lang="en-US" altLang="ja-JP" dirty="0" smtClean="0"/>
              <a:t> : e</a:t>
            </a:r>
            <a:r>
              <a:rPr kumimoji="1" lang="en-US" altLang="ja-JP" baseline="-25000" dirty="0" smtClean="0"/>
              <a:t>1</a:t>
            </a:r>
            <a:r>
              <a:rPr kumimoji="1" lang="en-US" altLang="ja-JP" dirty="0" smtClean="0"/>
              <a:t> / e</a:t>
            </a:r>
            <a:r>
              <a:rPr kumimoji="1" lang="en-US" altLang="ja-JP" baseline="-25000" dirty="0" smtClean="0"/>
              <a:t>2</a:t>
            </a:r>
          </a:p>
          <a:p>
            <a:pPr lvl="2"/>
            <a:r>
              <a:rPr lang="ja-JP" altLang="en-US" dirty="0" smtClean="0"/>
              <a:t>まず</a:t>
            </a:r>
            <a:r>
              <a:rPr lang="en-US" altLang="ja-JP" dirty="0" smtClean="0"/>
              <a:t> e</a:t>
            </a:r>
            <a:r>
              <a:rPr lang="en-US" altLang="ja-JP" baseline="-25000" dirty="0" smtClean="0"/>
              <a:t>1</a:t>
            </a:r>
            <a:r>
              <a:rPr lang="en-US" altLang="ja-JP" dirty="0" smtClean="0"/>
              <a:t> </a:t>
            </a:r>
            <a:r>
              <a:rPr lang="ja-JP" altLang="en-US" dirty="0" smtClean="0"/>
              <a:t>が入力文字列とマッチするかチェックし、</a:t>
            </a:r>
            <a:r>
              <a:rPr lang="en-US" altLang="ja-JP" dirty="0" smtClean="0"/>
              <a:t/>
            </a:r>
            <a:br>
              <a:rPr lang="en-US" altLang="ja-JP" dirty="0" smtClean="0"/>
            </a:br>
            <a:r>
              <a:rPr lang="ja-JP" altLang="en-US" dirty="0" smtClean="0"/>
              <a:t>マッチしなければ元の入力文字列と</a:t>
            </a:r>
            <a:r>
              <a:rPr lang="en-US" altLang="ja-JP" dirty="0" smtClean="0"/>
              <a:t> e</a:t>
            </a:r>
            <a:r>
              <a:rPr lang="en-US" altLang="ja-JP" baseline="-25000" dirty="0" smtClean="0"/>
              <a:t>2</a:t>
            </a:r>
            <a:r>
              <a:rPr lang="en-US" altLang="ja-JP" dirty="0" smtClean="0"/>
              <a:t> </a:t>
            </a:r>
            <a:r>
              <a:rPr lang="ja-JP" altLang="en-US" dirty="0" smtClean="0"/>
              <a:t>がマッチするか</a:t>
            </a:r>
            <a:r>
              <a:rPr lang="en-US" altLang="ja-JP" dirty="0" smtClean="0"/>
              <a:t/>
            </a:r>
            <a:br>
              <a:rPr lang="en-US" altLang="ja-JP" dirty="0" smtClean="0"/>
            </a:br>
            <a:r>
              <a:rPr lang="ja-JP" altLang="en-US" dirty="0" smtClean="0"/>
              <a:t>をチェックする</a:t>
            </a:r>
            <a:endParaRPr lang="en-US" altLang="ja-JP" dirty="0" smtClean="0"/>
          </a:p>
          <a:p>
            <a:pPr marL="0" indent="0">
              <a:buNone/>
            </a:pPr>
            <a:r>
              <a:rPr lang="en-US" altLang="ja-JP" dirty="0" smtClean="0"/>
              <a:t>(</a:t>
            </a:r>
            <a:r>
              <a:rPr lang="ja-JP" altLang="en-US" dirty="0" smtClean="0"/>
              <a:t>次ページへ続く</a:t>
            </a:r>
            <a:r>
              <a:rPr lang="en-US" altLang="ja-JP" dirty="0" smtClean="0"/>
              <a:t>)</a:t>
            </a:r>
          </a:p>
        </p:txBody>
      </p:sp>
    </p:spTree>
    <p:extLst>
      <p:ext uri="{BB962C8B-B14F-4D97-AF65-F5344CB8AC3E}">
        <p14:creationId xmlns:p14="http://schemas.microsoft.com/office/powerpoint/2010/main" val="22796334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lstStyle/>
          <a:p>
            <a:r>
              <a:rPr kumimoji="1" lang="ja-JP" altLang="en-US" dirty="0" smtClean="0"/>
              <a:t>字句解析</a:t>
            </a:r>
            <a:endParaRPr kumimoji="1" lang="ja-JP" altLang="en-US" dirty="0"/>
          </a:p>
        </p:txBody>
      </p:sp>
      <p:sp>
        <p:nvSpPr>
          <p:cNvPr id="5" name="コンテンツ プレースホルダ 4"/>
          <p:cNvSpPr>
            <a:spLocks noGrp="1"/>
          </p:cNvSpPr>
          <p:nvPr>
            <p:ph idx="1"/>
          </p:nvPr>
        </p:nvSpPr>
        <p:spPr/>
        <p:txBody>
          <a:bodyPr>
            <a:normAutofit lnSpcReduction="10000"/>
          </a:bodyPr>
          <a:lstStyle/>
          <a:p>
            <a:pPr>
              <a:lnSpc>
                <a:spcPct val="150000"/>
              </a:lnSpc>
            </a:pPr>
            <a:r>
              <a:rPr kumimoji="1" lang="ja-JP" altLang="en-US" dirty="0" smtClean="0"/>
              <a:t>文字列をトークン </a:t>
            </a:r>
            <a:r>
              <a:rPr kumimoji="1" lang="en-US" altLang="ja-JP" dirty="0" smtClean="0"/>
              <a:t>(</a:t>
            </a:r>
            <a:r>
              <a:rPr kumimoji="1" lang="ja-JP" altLang="en-US" dirty="0" smtClean="0"/>
              <a:t>単語</a:t>
            </a:r>
            <a:r>
              <a:rPr kumimoji="1" lang="en-US" altLang="ja-JP" dirty="0" smtClean="0"/>
              <a:t>)</a:t>
            </a:r>
            <a:r>
              <a:rPr kumimoji="1" lang="ja-JP" altLang="en-US" dirty="0" smtClean="0"/>
              <a:t> の列に変換する</a:t>
            </a:r>
            <a:endParaRPr kumimoji="1" lang="en-US" altLang="ja-JP" dirty="0" smtClean="0"/>
          </a:p>
          <a:p>
            <a:pPr lvl="1">
              <a:lnSpc>
                <a:spcPct val="150000"/>
              </a:lnSpc>
            </a:pPr>
            <a:r>
              <a:rPr lang="ja-JP" altLang="en-US" dirty="0" smtClean="0"/>
              <a:t>入力例</a:t>
            </a:r>
            <a:r>
              <a:rPr lang="en-US" altLang="ja-JP" dirty="0" smtClean="0"/>
              <a:t>: </a:t>
            </a:r>
            <a:r>
              <a:rPr lang="en-US" altLang="ja-JP" dirty="0" smtClean="0">
                <a:latin typeface="Consolas" pitchFamily="49" charset="0"/>
              </a:rPr>
              <a:t>let </a:t>
            </a:r>
            <a:r>
              <a:rPr lang="en-US" altLang="ja-JP" dirty="0" err="1" smtClean="0">
                <a:latin typeface="Consolas" pitchFamily="49" charset="0"/>
              </a:rPr>
              <a:t>i</a:t>
            </a:r>
            <a:r>
              <a:rPr lang="en-US" altLang="ja-JP" dirty="0" smtClean="0">
                <a:latin typeface="Consolas" pitchFamily="49" charset="0"/>
              </a:rPr>
              <a:t>=1-2 in </a:t>
            </a:r>
            <a:r>
              <a:rPr lang="en-US" altLang="ja-JP" dirty="0" err="1" smtClean="0">
                <a:latin typeface="Consolas" pitchFamily="49" charset="0"/>
              </a:rPr>
              <a:t>i</a:t>
            </a:r>
            <a:r>
              <a:rPr lang="en-US" altLang="ja-JP" dirty="0" smtClean="0">
                <a:latin typeface="Consolas" pitchFamily="49" charset="0"/>
              </a:rPr>
              <a:t> * </a:t>
            </a:r>
            <a:r>
              <a:rPr lang="en-US" altLang="ja-JP" dirty="0" err="1" smtClean="0">
                <a:latin typeface="Consolas" pitchFamily="49" charset="0"/>
              </a:rPr>
              <a:t>i</a:t>
            </a:r>
            <a:endParaRPr lang="en-US" altLang="ja-JP" dirty="0" smtClean="0">
              <a:latin typeface="Consolas" pitchFamily="49" charset="0"/>
            </a:endParaRPr>
          </a:p>
          <a:p>
            <a:pPr lvl="1">
              <a:lnSpc>
                <a:spcPct val="150000"/>
              </a:lnSpc>
            </a:pPr>
            <a:endParaRPr kumimoji="1" lang="en-US" altLang="ja-JP" dirty="0" smtClean="0"/>
          </a:p>
          <a:p>
            <a:pPr lvl="1">
              <a:lnSpc>
                <a:spcPct val="150000"/>
              </a:lnSpc>
            </a:pPr>
            <a:r>
              <a:rPr kumimoji="1" lang="ja-JP" altLang="en-US" dirty="0" smtClean="0"/>
              <a:t>出力例</a:t>
            </a:r>
            <a:r>
              <a:rPr kumimoji="1" lang="en-US" altLang="ja-JP" dirty="0" smtClean="0"/>
              <a:t>: </a:t>
            </a:r>
            <a:endParaRPr lang="en-US" altLang="ja-JP" dirty="0" smtClean="0"/>
          </a:p>
          <a:p>
            <a:pPr>
              <a:lnSpc>
                <a:spcPct val="150000"/>
              </a:lnSpc>
            </a:pPr>
            <a:r>
              <a:rPr lang="ja-JP" altLang="en-US" dirty="0" smtClean="0"/>
              <a:t>字句解析器生成ツールの例</a:t>
            </a:r>
            <a:endParaRPr lang="en-US" altLang="ja-JP" dirty="0" smtClean="0"/>
          </a:p>
          <a:p>
            <a:pPr lvl="1">
              <a:lnSpc>
                <a:spcPct val="150000"/>
              </a:lnSpc>
            </a:pPr>
            <a:r>
              <a:rPr kumimoji="1" lang="en-US" altLang="ja-JP" dirty="0" err="1" smtClean="0"/>
              <a:t>lex</a:t>
            </a:r>
            <a:r>
              <a:rPr kumimoji="1" lang="en-US" altLang="ja-JP" dirty="0" smtClean="0"/>
              <a:t>, flex, </a:t>
            </a:r>
            <a:r>
              <a:rPr kumimoji="1" lang="en-US" altLang="ja-JP" dirty="0" err="1" smtClean="0"/>
              <a:t>JLex</a:t>
            </a:r>
            <a:r>
              <a:rPr kumimoji="1" lang="en-US" altLang="ja-JP" dirty="0" smtClean="0"/>
              <a:t>, </a:t>
            </a:r>
            <a:r>
              <a:rPr kumimoji="1" lang="en-US" altLang="ja-JP" dirty="0" err="1" smtClean="0"/>
              <a:t>ocamllex</a:t>
            </a:r>
            <a:endParaRPr kumimoji="1" lang="ja-JP" altLang="en-US" dirty="0"/>
          </a:p>
        </p:txBody>
      </p:sp>
      <p:grpSp>
        <p:nvGrpSpPr>
          <p:cNvPr id="19" name="グループ化 18"/>
          <p:cNvGrpSpPr/>
          <p:nvPr/>
        </p:nvGrpSpPr>
        <p:grpSpPr>
          <a:xfrm>
            <a:off x="2571736" y="3857628"/>
            <a:ext cx="5357850" cy="500066"/>
            <a:chOff x="2571736" y="3357562"/>
            <a:chExt cx="5357850" cy="500066"/>
          </a:xfrm>
        </p:grpSpPr>
        <p:sp>
          <p:nvSpPr>
            <p:cNvPr id="7" name="正方形/長方形 6"/>
            <p:cNvSpPr/>
            <p:nvPr/>
          </p:nvSpPr>
          <p:spPr>
            <a:xfrm>
              <a:off x="2571736" y="3357562"/>
              <a:ext cx="714380" cy="50006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kumimoji="1" lang="en-US" altLang="ja-JP" sz="2400" dirty="0" smtClean="0">
                  <a:latin typeface="Consolas" pitchFamily="49" charset="0"/>
                </a:rPr>
                <a:t>let</a:t>
              </a:r>
              <a:endParaRPr kumimoji="1" lang="ja-JP" altLang="en-US" sz="2400" dirty="0">
                <a:latin typeface="Consolas" pitchFamily="49" charset="0"/>
              </a:endParaRPr>
            </a:p>
          </p:txBody>
        </p:sp>
        <p:sp>
          <p:nvSpPr>
            <p:cNvPr id="8" name="正方形/長方形 7"/>
            <p:cNvSpPr/>
            <p:nvPr/>
          </p:nvSpPr>
          <p:spPr>
            <a:xfrm>
              <a:off x="3357554" y="3357562"/>
              <a:ext cx="428628" cy="50006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kumimoji="1" lang="en-US" altLang="ja-JP" sz="2400" dirty="0" err="1" smtClean="0">
                  <a:latin typeface="Consolas" pitchFamily="49" charset="0"/>
                </a:rPr>
                <a:t>i</a:t>
              </a:r>
              <a:endParaRPr kumimoji="1" lang="ja-JP" altLang="en-US" sz="2400" dirty="0">
                <a:latin typeface="Consolas" pitchFamily="49" charset="0"/>
              </a:endParaRPr>
            </a:p>
          </p:txBody>
        </p:sp>
        <p:sp>
          <p:nvSpPr>
            <p:cNvPr id="9" name="正方形/長方形 8"/>
            <p:cNvSpPr/>
            <p:nvPr/>
          </p:nvSpPr>
          <p:spPr>
            <a:xfrm>
              <a:off x="3857620" y="3357562"/>
              <a:ext cx="428628" cy="50006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kumimoji="1" lang="en-US" altLang="ja-JP" sz="2400" dirty="0" smtClean="0">
                  <a:latin typeface="Consolas" pitchFamily="49" charset="0"/>
                </a:rPr>
                <a:t>=</a:t>
              </a:r>
              <a:endParaRPr kumimoji="1" lang="ja-JP" altLang="en-US" sz="2400" dirty="0">
                <a:latin typeface="Consolas" pitchFamily="49" charset="0"/>
              </a:endParaRPr>
            </a:p>
          </p:txBody>
        </p:sp>
        <p:sp>
          <p:nvSpPr>
            <p:cNvPr id="10" name="正方形/長方形 9"/>
            <p:cNvSpPr/>
            <p:nvPr/>
          </p:nvSpPr>
          <p:spPr>
            <a:xfrm>
              <a:off x="4357686" y="3357562"/>
              <a:ext cx="428628" cy="50006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kumimoji="1" lang="en-US" altLang="ja-JP" sz="2400" dirty="0" smtClean="0">
                  <a:latin typeface="Consolas" pitchFamily="49" charset="0"/>
                </a:rPr>
                <a:t>1</a:t>
              </a:r>
              <a:endParaRPr kumimoji="1" lang="ja-JP" altLang="en-US" sz="2400" dirty="0">
                <a:latin typeface="Consolas" pitchFamily="49" charset="0"/>
              </a:endParaRPr>
            </a:p>
          </p:txBody>
        </p:sp>
        <p:sp>
          <p:nvSpPr>
            <p:cNvPr id="11" name="正方形/長方形 10"/>
            <p:cNvSpPr/>
            <p:nvPr/>
          </p:nvSpPr>
          <p:spPr>
            <a:xfrm>
              <a:off x="4857752" y="3357562"/>
              <a:ext cx="428628" cy="50006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US" altLang="ja-JP" sz="2400" dirty="0" smtClean="0">
                  <a:latin typeface="Consolas" pitchFamily="49" charset="0"/>
                </a:rPr>
                <a:t>-</a:t>
              </a:r>
              <a:endParaRPr kumimoji="1" lang="ja-JP" altLang="en-US" sz="2400" dirty="0">
                <a:latin typeface="Consolas" pitchFamily="49" charset="0"/>
              </a:endParaRPr>
            </a:p>
          </p:txBody>
        </p:sp>
        <p:sp>
          <p:nvSpPr>
            <p:cNvPr id="12" name="正方形/長方形 11"/>
            <p:cNvSpPr/>
            <p:nvPr/>
          </p:nvSpPr>
          <p:spPr>
            <a:xfrm>
              <a:off x="5357818" y="3357562"/>
              <a:ext cx="428628" cy="50006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kumimoji="1" lang="en-US" altLang="ja-JP" sz="2400" dirty="0" smtClean="0">
                  <a:latin typeface="Consolas" pitchFamily="49" charset="0"/>
                </a:rPr>
                <a:t>2</a:t>
              </a:r>
              <a:endParaRPr kumimoji="1" lang="ja-JP" altLang="en-US" sz="2400" dirty="0">
                <a:latin typeface="Consolas" pitchFamily="49" charset="0"/>
              </a:endParaRPr>
            </a:p>
          </p:txBody>
        </p:sp>
        <p:sp>
          <p:nvSpPr>
            <p:cNvPr id="13" name="正方形/長方形 12"/>
            <p:cNvSpPr/>
            <p:nvPr/>
          </p:nvSpPr>
          <p:spPr>
            <a:xfrm>
              <a:off x="5857884" y="3357562"/>
              <a:ext cx="571504" cy="50006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kumimoji="1" lang="en-US" altLang="ja-JP" sz="2400" dirty="0" smtClean="0">
                  <a:latin typeface="Consolas" pitchFamily="49" charset="0"/>
                </a:rPr>
                <a:t>in</a:t>
              </a:r>
              <a:endParaRPr kumimoji="1" lang="ja-JP" altLang="en-US" sz="2400" dirty="0">
                <a:latin typeface="Consolas" pitchFamily="49" charset="0"/>
              </a:endParaRPr>
            </a:p>
          </p:txBody>
        </p:sp>
        <p:sp>
          <p:nvSpPr>
            <p:cNvPr id="15" name="正方形/長方形 14"/>
            <p:cNvSpPr/>
            <p:nvPr/>
          </p:nvSpPr>
          <p:spPr>
            <a:xfrm>
              <a:off x="6500826" y="3357562"/>
              <a:ext cx="428628" cy="50006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kumimoji="1" lang="en-US" altLang="ja-JP" sz="2400" dirty="0" err="1" smtClean="0">
                  <a:latin typeface="Consolas" pitchFamily="49" charset="0"/>
                </a:rPr>
                <a:t>i</a:t>
              </a:r>
              <a:endParaRPr kumimoji="1" lang="ja-JP" altLang="en-US" sz="2400" dirty="0">
                <a:latin typeface="Consolas" pitchFamily="49" charset="0"/>
              </a:endParaRPr>
            </a:p>
          </p:txBody>
        </p:sp>
        <p:sp>
          <p:nvSpPr>
            <p:cNvPr id="16" name="正方形/長方形 15"/>
            <p:cNvSpPr/>
            <p:nvPr/>
          </p:nvSpPr>
          <p:spPr>
            <a:xfrm>
              <a:off x="7000892" y="3357562"/>
              <a:ext cx="428628" cy="50006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kumimoji="1" lang="en-US" altLang="ja-JP" sz="2400" dirty="0" smtClean="0">
                  <a:latin typeface="Consolas" pitchFamily="49" charset="0"/>
                </a:rPr>
                <a:t>*</a:t>
              </a:r>
              <a:endParaRPr kumimoji="1" lang="ja-JP" altLang="en-US" sz="2400" dirty="0">
                <a:latin typeface="Consolas" pitchFamily="49" charset="0"/>
              </a:endParaRPr>
            </a:p>
          </p:txBody>
        </p:sp>
        <p:sp>
          <p:nvSpPr>
            <p:cNvPr id="17" name="正方形/長方形 16"/>
            <p:cNvSpPr/>
            <p:nvPr/>
          </p:nvSpPr>
          <p:spPr>
            <a:xfrm>
              <a:off x="7500958" y="3357562"/>
              <a:ext cx="428628" cy="50006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kumimoji="1" lang="en-US" altLang="ja-JP" sz="2400" dirty="0" err="1" smtClean="0">
                  <a:latin typeface="Consolas" pitchFamily="49" charset="0"/>
                </a:rPr>
                <a:t>i</a:t>
              </a:r>
              <a:endParaRPr kumimoji="1" lang="ja-JP" altLang="en-US" sz="2400" dirty="0">
                <a:latin typeface="Consolas" pitchFamily="49" charset="0"/>
              </a:endParaRPr>
            </a:p>
          </p:txBody>
        </p:sp>
      </p:grpSp>
      <p:sp>
        <p:nvSpPr>
          <p:cNvPr id="18" name="角丸四角形吹き出し 17"/>
          <p:cNvSpPr/>
          <p:nvPr/>
        </p:nvSpPr>
        <p:spPr>
          <a:xfrm>
            <a:off x="6572264" y="4929198"/>
            <a:ext cx="1785950" cy="1000132"/>
          </a:xfrm>
          <a:prstGeom prst="wedgeRoundRectCallout">
            <a:avLst>
              <a:gd name="adj1" fmla="val 15393"/>
              <a:gd name="adj2" fmla="val -105693"/>
              <a:gd name="adj3" fmla="val 16667"/>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kumimoji="1" lang="ja-JP" altLang="en-US" dirty="0" smtClean="0"/>
              <a:t>この一つ一つをトークンと呼ぶ</a:t>
            </a:r>
            <a:endParaRPr kumimoji="1" lang="ja-JP" altLang="en-US" dirty="0"/>
          </a:p>
        </p:txBody>
      </p:sp>
      <p:sp>
        <p:nvSpPr>
          <p:cNvPr id="20" name="下矢印 19"/>
          <p:cNvSpPr/>
          <p:nvPr/>
        </p:nvSpPr>
        <p:spPr>
          <a:xfrm>
            <a:off x="4143372" y="3000372"/>
            <a:ext cx="500066" cy="714380"/>
          </a:xfrm>
          <a:prstGeom prst="down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kumimoji="1" lang="ja-JP" altLang="en-US"/>
          </a:p>
        </p:txBody>
      </p:sp>
      <p:sp>
        <p:nvSpPr>
          <p:cNvPr id="21" name="テキスト ボックス 20"/>
          <p:cNvSpPr txBox="1"/>
          <p:nvPr/>
        </p:nvSpPr>
        <p:spPr>
          <a:xfrm>
            <a:off x="4714876" y="3143248"/>
            <a:ext cx="1107996" cy="369332"/>
          </a:xfrm>
          <a:prstGeom prst="rect">
            <a:avLst/>
          </a:prstGeom>
          <a:noFill/>
        </p:spPr>
        <p:txBody>
          <a:bodyPr wrap="none" rtlCol="0">
            <a:spAutoFit/>
          </a:bodyPr>
          <a:lstStyle/>
          <a:p>
            <a:r>
              <a:rPr kumimoji="1" lang="ja-JP" altLang="en-US" dirty="0" smtClean="0"/>
              <a:t>字句解析</a:t>
            </a:r>
            <a:endParaRPr kumimoji="1" lang="ja-JP" altLang="en-US" dirty="0"/>
          </a:p>
        </p:txBody>
      </p:sp>
    </p:spTree>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274638"/>
            <a:ext cx="9144000" cy="1143000"/>
          </a:xfrm>
        </p:spPr>
        <p:txBody>
          <a:bodyPr>
            <a:normAutofit fontScale="90000"/>
          </a:bodyPr>
          <a:lstStyle/>
          <a:p>
            <a:r>
              <a:rPr kumimoji="1" lang="ja-JP" altLang="en-US" dirty="0" smtClean="0"/>
              <a:t>課題</a:t>
            </a:r>
            <a:r>
              <a:rPr kumimoji="1" lang="en-US" altLang="ja-JP" dirty="0" smtClean="0"/>
              <a:t> 4 (</a:t>
            </a:r>
            <a:r>
              <a:rPr kumimoji="1" lang="ja-JP" altLang="en-US" dirty="0" smtClean="0"/>
              <a:t>続き</a:t>
            </a:r>
            <a:r>
              <a:rPr kumimoji="1" lang="en-US" altLang="ja-JP" dirty="0" smtClean="0"/>
              <a:t>): PEG </a:t>
            </a:r>
            <a:r>
              <a:rPr kumimoji="1" lang="ja-JP" altLang="en-US" dirty="0" smtClean="0"/>
              <a:t>の構文解析式の定義</a:t>
            </a:r>
            <a:r>
              <a:rPr kumimoji="1" lang="en-US" altLang="ja-JP" dirty="0" smtClean="0"/>
              <a:t> (2/2)</a:t>
            </a:r>
            <a:endParaRPr kumimoji="1" lang="ja-JP" altLang="en-US" dirty="0"/>
          </a:p>
        </p:txBody>
      </p:sp>
      <p:sp>
        <p:nvSpPr>
          <p:cNvPr id="5" name="コンテンツ プレースホルダー 4"/>
          <p:cNvSpPr>
            <a:spLocks noGrp="1"/>
          </p:cNvSpPr>
          <p:nvPr>
            <p:ph idx="1"/>
          </p:nvPr>
        </p:nvSpPr>
        <p:spPr>
          <a:xfrm>
            <a:off x="457200" y="1600200"/>
            <a:ext cx="8229600" cy="5257800"/>
          </a:xfrm>
        </p:spPr>
        <p:txBody>
          <a:bodyPr>
            <a:normAutofit fontScale="92500" lnSpcReduction="20000"/>
          </a:bodyPr>
          <a:lstStyle/>
          <a:p>
            <a:pPr marL="0" indent="0">
              <a:buNone/>
            </a:pPr>
            <a:r>
              <a:rPr kumimoji="1" lang="en-US" altLang="ja-JP" dirty="0" smtClean="0"/>
              <a:t>(</a:t>
            </a:r>
            <a:r>
              <a:rPr kumimoji="1" lang="ja-JP" altLang="en-US" dirty="0" smtClean="0"/>
              <a:t>前ページからの続き</a:t>
            </a:r>
            <a:r>
              <a:rPr kumimoji="1" lang="en-US" altLang="ja-JP" dirty="0" smtClean="0"/>
              <a:t>)</a:t>
            </a:r>
          </a:p>
          <a:p>
            <a:pPr lvl="1"/>
            <a:r>
              <a:rPr lang="en-US" altLang="ja-JP" dirty="0" smtClean="0"/>
              <a:t>0 </a:t>
            </a:r>
            <a:r>
              <a:rPr lang="ja-JP" altLang="en-US" dirty="0" smtClean="0"/>
              <a:t>回以上繰返し</a:t>
            </a:r>
            <a:r>
              <a:rPr lang="en-US" altLang="ja-JP" dirty="0" smtClean="0"/>
              <a:t> : e*</a:t>
            </a:r>
            <a:endParaRPr kumimoji="1" lang="en-US" altLang="ja-JP" dirty="0" smtClean="0"/>
          </a:p>
          <a:p>
            <a:pPr lvl="1"/>
            <a:r>
              <a:rPr kumimoji="1" lang="en-US" altLang="ja-JP" dirty="0" smtClean="0"/>
              <a:t>1 </a:t>
            </a:r>
            <a:r>
              <a:rPr kumimoji="1" lang="ja-JP" altLang="en-US" dirty="0" smtClean="0"/>
              <a:t>回以上繰返し</a:t>
            </a:r>
            <a:r>
              <a:rPr kumimoji="1" lang="en-US" altLang="ja-JP" dirty="0" smtClean="0"/>
              <a:t> : e+</a:t>
            </a:r>
            <a:endParaRPr lang="en-US" altLang="ja-JP" dirty="0" smtClean="0"/>
          </a:p>
          <a:p>
            <a:pPr lvl="1"/>
            <a:r>
              <a:rPr lang="en-US" altLang="ja-JP" dirty="0" smtClean="0"/>
              <a:t>0 </a:t>
            </a:r>
            <a:r>
              <a:rPr lang="ja-JP" altLang="en-US" dirty="0"/>
              <a:t>回か</a:t>
            </a:r>
            <a:r>
              <a:rPr lang="en-US" altLang="ja-JP" dirty="0"/>
              <a:t> 1 </a:t>
            </a:r>
            <a:r>
              <a:rPr lang="ja-JP" altLang="en-US" dirty="0" smtClean="0"/>
              <a:t>回</a:t>
            </a:r>
            <a:r>
              <a:rPr lang="en-US" altLang="ja-JP" dirty="0" smtClean="0"/>
              <a:t> : e?</a:t>
            </a:r>
          </a:p>
          <a:p>
            <a:pPr lvl="2"/>
            <a:r>
              <a:rPr kumimoji="1" lang="ja-JP" altLang="en-US" dirty="0" smtClean="0"/>
              <a:t>それぞれ、入力文字列が、</a:t>
            </a:r>
            <a:r>
              <a:rPr kumimoji="1" lang="en-US" altLang="ja-JP" dirty="0" smtClean="0"/>
              <a:t> e </a:t>
            </a:r>
            <a:r>
              <a:rPr lang="ja-JP" altLang="en-US" dirty="0" smtClean="0"/>
              <a:t>の</a:t>
            </a:r>
            <a:r>
              <a:rPr lang="en-US" altLang="ja-JP" dirty="0" smtClean="0"/>
              <a:t> </a:t>
            </a:r>
            <a:r>
              <a:rPr lang="en-US" altLang="ja-JP" dirty="0"/>
              <a:t>0 </a:t>
            </a:r>
            <a:r>
              <a:rPr lang="ja-JP" altLang="en-US" dirty="0"/>
              <a:t>回以上の</a:t>
            </a:r>
            <a:r>
              <a:rPr lang="ja-JP" altLang="en-US" dirty="0" smtClean="0"/>
              <a:t>繰返し、</a:t>
            </a:r>
            <a:r>
              <a:rPr lang="en-US" altLang="ja-JP" dirty="0" smtClean="0"/>
              <a:t/>
            </a:r>
            <a:br>
              <a:rPr lang="en-US" altLang="ja-JP" dirty="0" smtClean="0"/>
            </a:br>
            <a:r>
              <a:rPr lang="en-US" altLang="ja-JP" dirty="0" smtClean="0"/>
              <a:t>1 </a:t>
            </a:r>
            <a:r>
              <a:rPr lang="ja-JP" altLang="en-US" dirty="0"/>
              <a:t>回以上の</a:t>
            </a:r>
            <a:r>
              <a:rPr lang="ja-JP" altLang="en-US" dirty="0" smtClean="0"/>
              <a:t>繰返し、</a:t>
            </a:r>
            <a:r>
              <a:rPr lang="en-US" altLang="ja-JP" dirty="0"/>
              <a:t>0 </a:t>
            </a:r>
            <a:r>
              <a:rPr lang="ja-JP" altLang="en-US" dirty="0"/>
              <a:t>回か</a:t>
            </a:r>
            <a:r>
              <a:rPr lang="en-US" altLang="ja-JP" dirty="0"/>
              <a:t> 1 </a:t>
            </a:r>
            <a:r>
              <a:rPr lang="ja-JP" altLang="en-US" dirty="0" smtClean="0"/>
              <a:t>回の出現、</a:t>
            </a:r>
            <a:r>
              <a:rPr lang="en-US" altLang="ja-JP" dirty="0" smtClean="0"/>
              <a:t/>
            </a:r>
            <a:br>
              <a:rPr lang="en-US" altLang="ja-JP" dirty="0" smtClean="0"/>
            </a:br>
            <a:r>
              <a:rPr lang="ja-JP" altLang="en-US" dirty="0" smtClean="0"/>
              <a:t>とマッチするかをチェック</a:t>
            </a:r>
            <a:r>
              <a:rPr lang="ja-JP" altLang="en-US" dirty="0" smtClean="0"/>
              <a:t>する</a:t>
            </a:r>
            <a:endParaRPr lang="en-US" altLang="ja-JP" dirty="0" smtClean="0"/>
          </a:p>
          <a:p>
            <a:pPr lvl="3"/>
            <a:r>
              <a:rPr lang="ja-JP" altLang="en-US" dirty="0" smtClean="0"/>
              <a:t>繰返しはマッチし続ける限り入力文字列を消費し続け、</a:t>
            </a:r>
            <a:r>
              <a:rPr lang="en-US" altLang="ja-JP" dirty="0" smtClean="0"/>
              <a:t/>
            </a:r>
            <a:br>
              <a:rPr lang="en-US" altLang="ja-JP" dirty="0" smtClean="0"/>
            </a:br>
            <a:r>
              <a:rPr lang="ja-JP" altLang="en-US" dirty="0" smtClean="0"/>
              <a:t>バックトラックはしない</a:t>
            </a:r>
            <a:endParaRPr lang="en-US" altLang="ja-JP" dirty="0" smtClean="0"/>
          </a:p>
          <a:p>
            <a:pPr lvl="1"/>
            <a:r>
              <a:rPr kumimoji="1" lang="en-US" altLang="ja-JP" dirty="0" smtClean="0"/>
              <a:t>AND </a:t>
            </a:r>
            <a:r>
              <a:rPr kumimoji="1" lang="ja-JP" altLang="en-US" dirty="0" smtClean="0"/>
              <a:t>条件</a:t>
            </a:r>
            <a:r>
              <a:rPr kumimoji="1" lang="en-US" altLang="ja-JP" dirty="0" smtClean="0"/>
              <a:t> : &amp;e</a:t>
            </a:r>
          </a:p>
          <a:p>
            <a:pPr lvl="2"/>
            <a:r>
              <a:rPr lang="ja-JP" altLang="en-US" dirty="0" smtClean="0"/>
              <a:t>入力文字列が</a:t>
            </a:r>
            <a:r>
              <a:rPr lang="en-US" altLang="ja-JP" dirty="0" smtClean="0"/>
              <a:t> e </a:t>
            </a:r>
            <a:r>
              <a:rPr lang="ja-JP" altLang="en-US" dirty="0" smtClean="0"/>
              <a:t>とマッチすることをチェックする</a:t>
            </a:r>
            <a:endParaRPr lang="en-US" altLang="ja-JP" dirty="0" smtClean="0"/>
          </a:p>
          <a:p>
            <a:pPr lvl="3"/>
            <a:r>
              <a:rPr lang="ja-JP" altLang="en-US" dirty="0" smtClean="0"/>
              <a:t>ただし、入力文字列を消費しない</a:t>
            </a:r>
            <a:endParaRPr lang="en-US" altLang="ja-JP" dirty="0" smtClean="0"/>
          </a:p>
          <a:p>
            <a:pPr lvl="1"/>
            <a:r>
              <a:rPr lang="en-US" altLang="ja-JP" dirty="0" smtClean="0"/>
              <a:t>NOT </a:t>
            </a:r>
            <a:r>
              <a:rPr lang="ja-JP" altLang="en-US" dirty="0" smtClean="0"/>
              <a:t>条件</a:t>
            </a:r>
            <a:r>
              <a:rPr lang="en-US" altLang="ja-JP" dirty="0" smtClean="0"/>
              <a:t> :  ! </a:t>
            </a:r>
            <a:r>
              <a:rPr lang="en-US" altLang="ja-JP" dirty="0" smtClean="0"/>
              <a:t>e</a:t>
            </a:r>
            <a:endParaRPr lang="en-US" altLang="ja-JP" dirty="0" smtClean="0"/>
          </a:p>
          <a:p>
            <a:pPr lvl="2"/>
            <a:r>
              <a:rPr kumimoji="1" lang="ja-JP" altLang="en-US" dirty="0" smtClean="0"/>
              <a:t>入力文字列が</a:t>
            </a:r>
            <a:r>
              <a:rPr kumimoji="1" lang="en-US" altLang="ja-JP" dirty="0" smtClean="0"/>
              <a:t> e </a:t>
            </a:r>
            <a:r>
              <a:rPr kumimoji="1" lang="ja-JP" altLang="en-US" dirty="0" smtClean="0"/>
              <a:t>とマッチしないことをチェックする</a:t>
            </a:r>
            <a:endParaRPr kumimoji="1" lang="en-US" altLang="ja-JP" dirty="0" smtClean="0"/>
          </a:p>
          <a:p>
            <a:pPr lvl="3"/>
            <a:r>
              <a:rPr lang="ja-JP" altLang="en-US" dirty="0" smtClean="0"/>
              <a:t>ただし、入力文字列を消費しない</a:t>
            </a:r>
            <a:endParaRPr kumimoji="1" lang="en-US" altLang="ja-JP" dirty="0" smtClean="0"/>
          </a:p>
        </p:txBody>
      </p:sp>
    </p:spTree>
    <p:extLst>
      <p:ext uri="{BB962C8B-B14F-4D97-AF65-F5344CB8AC3E}">
        <p14:creationId xmlns:p14="http://schemas.microsoft.com/office/powerpoint/2010/main" val="285611513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457200" y="4797152"/>
            <a:ext cx="8229600" cy="1329011"/>
          </a:xfrm>
        </p:spPr>
        <p:txBody>
          <a:bodyPr>
            <a:normAutofit fontScale="70000" lnSpcReduction="20000"/>
          </a:bodyPr>
          <a:lstStyle/>
          <a:p>
            <a:r>
              <a:rPr kumimoji="1" lang="ja-JP" altLang="en-US" dirty="0" smtClean="0"/>
              <a:t>ただし</a:t>
            </a:r>
            <a:endParaRPr kumimoji="1" lang="en-US" altLang="ja-JP" dirty="0" smtClean="0"/>
          </a:p>
          <a:p>
            <a:pPr lvl="1"/>
            <a:r>
              <a:rPr kumimoji="1" lang="en-US" altLang="ja-JP" dirty="0" smtClean="0"/>
              <a:t>S, E, T, F, N </a:t>
            </a:r>
            <a:r>
              <a:rPr kumimoji="1" lang="ja-JP" altLang="en-US" dirty="0" smtClean="0"/>
              <a:t>は非終端記号</a:t>
            </a:r>
            <a:endParaRPr kumimoji="1" lang="en-US" altLang="ja-JP" dirty="0" smtClean="0"/>
          </a:p>
          <a:p>
            <a:pPr lvl="1"/>
            <a:r>
              <a:rPr lang="en-US" altLang="ja-JP" dirty="0" smtClean="0"/>
              <a:t>'+', '*', '(', ')', '0', '1', …, '9' </a:t>
            </a:r>
            <a:r>
              <a:rPr lang="ja-JP" altLang="en-US" dirty="0" smtClean="0"/>
              <a:t>は終端記号</a:t>
            </a:r>
            <a:endParaRPr lang="en-US" altLang="ja-JP" dirty="0" smtClean="0"/>
          </a:p>
          <a:p>
            <a:pPr lvl="1"/>
            <a:r>
              <a:rPr kumimoji="1" lang="en-US" altLang="ja-JP" dirty="0" smtClean="0"/>
              <a:t>S </a:t>
            </a:r>
            <a:r>
              <a:rPr kumimoji="1" lang="ja-JP" altLang="en-US" dirty="0" smtClean="0"/>
              <a:t>は開始記号</a:t>
            </a:r>
            <a:endParaRPr kumimoji="1" lang="en-US" altLang="ja-JP" dirty="0" smtClean="0"/>
          </a:p>
        </p:txBody>
      </p:sp>
      <p:sp>
        <p:nvSpPr>
          <p:cNvPr id="6" name="テキスト ボックス 5"/>
          <p:cNvSpPr txBox="1"/>
          <p:nvPr/>
        </p:nvSpPr>
        <p:spPr>
          <a:xfrm>
            <a:off x="1115616" y="1988840"/>
            <a:ext cx="7344816" cy="2078518"/>
          </a:xfrm>
          <a:prstGeom prst="rect">
            <a:avLst/>
          </a:prstGeom>
          <a:noFill/>
        </p:spPr>
        <p:txBody>
          <a:bodyPr wrap="square" rtlCol="0">
            <a:spAutoFit/>
          </a:bodyPr>
          <a:lstStyle/>
          <a:p>
            <a:pPr indent="-57150">
              <a:lnSpc>
                <a:spcPct val="80000"/>
              </a:lnSpc>
            </a:pPr>
            <a:r>
              <a:rPr lang="en-US" altLang="ja-JP" sz="3200" b="1" dirty="0" smtClean="0">
                <a:latin typeface="Consolas" pitchFamily="49" charset="0"/>
                <a:cs typeface="Consolas" pitchFamily="49" charset="0"/>
              </a:rPr>
              <a:t>S </a:t>
            </a:r>
            <a:r>
              <a:rPr lang="en-US" altLang="ja-JP" sz="3200" b="1" dirty="0" smtClean="0">
                <a:latin typeface="Consolas" pitchFamily="49" charset="0"/>
                <a:cs typeface="Consolas" pitchFamily="49" charset="0"/>
                <a:sym typeface="Wingdings"/>
              </a:rPr>
              <a:t> E</a:t>
            </a:r>
            <a:endParaRPr lang="en-US" altLang="ja-JP" sz="3200" b="1" dirty="0" smtClean="0">
              <a:latin typeface="Consolas" pitchFamily="49" charset="0"/>
              <a:cs typeface="Consolas" pitchFamily="49" charset="0"/>
            </a:endParaRPr>
          </a:p>
          <a:p>
            <a:pPr indent="-57150">
              <a:lnSpc>
                <a:spcPct val="80000"/>
              </a:lnSpc>
            </a:pPr>
            <a:r>
              <a:rPr lang="en-US" altLang="ja-JP" sz="3200" b="1" dirty="0">
                <a:latin typeface="Consolas" pitchFamily="49" charset="0"/>
                <a:cs typeface="Consolas" pitchFamily="49" charset="0"/>
              </a:rPr>
              <a:t>E</a:t>
            </a:r>
            <a:r>
              <a:rPr lang="en-US" altLang="ja-JP" sz="3200" b="1" dirty="0" smtClean="0">
                <a:latin typeface="Consolas" pitchFamily="49" charset="0"/>
                <a:cs typeface="Consolas" pitchFamily="49" charset="0"/>
              </a:rPr>
              <a:t> </a:t>
            </a:r>
            <a:r>
              <a:rPr lang="en-US" altLang="ja-JP" sz="3200" b="1" dirty="0" smtClean="0">
                <a:latin typeface="Consolas" pitchFamily="49" charset="0"/>
                <a:cs typeface="Consolas" pitchFamily="49" charset="0"/>
                <a:sym typeface="Wingdings"/>
              </a:rPr>
              <a:t> T ('+' T)*</a:t>
            </a:r>
          </a:p>
          <a:p>
            <a:pPr indent="-57150">
              <a:lnSpc>
                <a:spcPct val="80000"/>
              </a:lnSpc>
            </a:pPr>
            <a:r>
              <a:rPr lang="en-US" altLang="ja-JP" sz="3200" b="1" dirty="0" smtClean="0">
                <a:latin typeface="Consolas" pitchFamily="49" charset="0"/>
                <a:cs typeface="Consolas" pitchFamily="49" charset="0"/>
                <a:sym typeface="Wingdings"/>
              </a:rPr>
              <a:t>T  F ('*' F)*</a:t>
            </a:r>
          </a:p>
          <a:p>
            <a:pPr indent="-57150">
              <a:lnSpc>
                <a:spcPct val="80000"/>
              </a:lnSpc>
            </a:pPr>
            <a:r>
              <a:rPr lang="en-US" altLang="ja-JP" sz="3200" b="1" dirty="0" smtClean="0">
                <a:latin typeface="Consolas" pitchFamily="49" charset="0"/>
                <a:cs typeface="Consolas" pitchFamily="49" charset="0"/>
                <a:sym typeface="Wingdings"/>
              </a:rPr>
              <a:t>F  N / ( '(' E ')' )</a:t>
            </a:r>
          </a:p>
          <a:p>
            <a:pPr indent="-57150">
              <a:lnSpc>
                <a:spcPct val="80000"/>
              </a:lnSpc>
            </a:pPr>
            <a:r>
              <a:rPr lang="en-US" altLang="ja-JP" sz="3200" b="1" dirty="0">
                <a:latin typeface="Consolas" pitchFamily="49" charset="0"/>
                <a:cs typeface="Consolas" pitchFamily="49" charset="0"/>
                <a:sym typeface="Wingdings"/>
              </a:rPr>
              <a:t>N</a:t>
            </a:r>
            <a:r>
              <a:rPr lang="en-US" altLang="ja-JP" sz="3200" b="1" dirty="0" smtClean="0">
                <a:latin typeface="Consolas" pitchFamily="49" charset="0"/>
                <a:cs typeface="Consolas" pitchFamily="49" charset="0"/>
                <a:sym typeface="Wingdings"/>
              </a:rPr>
              <a:t>  ('0' / '1' / … / '9')+</a:t>
            </a:r>
            <a:endParaRPr lang="en-US" altLang="ja-JP" sz="3200" b="1" dirty="0" smtClean="0">
              <a:latin typeface="Consolas" pitchFamily="49" charset="0"/>
              <a:cs typeface="Consolas" pitchFamily="49" charset="0"/>
            </a:endParaRPr>
          </a:p>
        </p:txBody>
      </p:sp>
      <p:sp>
        <p:nvSpPr>
          <p:cNvPr id="7" name="タイトル 1"/>
          <p:cNvSpPr txBox="1">
            <a:spLocks/>
          </p:cNvSpPr>
          <p:nvPr/>
        </p:nvSpPr>
        <p:spPr>
          <a:xfrm>
            <a:off x="-72008" y="274638"/>
            <a:ext cx="9324528" cy="1143000"/>
          </a:xfrm>
          <a:prstGeom prst="rect">
            <a:avLst/>
          </a:prstGeom>
        </p:spPr>
        <p:txBody>
          <a:bodyPr vert="horz" lIns="91440" tIns="45720" rIns="91440" bIns="45720" rtlCol="0" anchor="ctr">
            <a:normAutofit fontScale="90000"/>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en-US" dirty="0" smtClean="0"/>
              <a:t>課題</a:t>
            </a:r>
            <a:r>
              <a:rPr lang="en-US" altLang="ja-JP" dirty="0" smtClean="0"/>
              <a:t> 4 (</a:t>
            </a:r>
            <a:r>
              <a:rPr lang="ja-JP" altLang="en-US" dirty="0" smtClean="0"/>
              <a:t>続き</a:t>
            </a:r>
            <a:r>
              <a:rPr lang="en-US" altLang="ja-JP" dirty="0" smtClean="0"/>
              <a:t>): PEG </a:t>
            </a:r>
            <a:r>
              <a:rPr lang="ja-JP" altLang="en-US" dirty="0" smtClean="0"/>
              <a:t>の構文規則の例</a:t>
            </a:r>
            <a:r>
              <a:rPr lang="en-US" altLang="ja-JP" dirty="0" smtClean="0"/>
              <a:t>:</a:t>
            </a:r>
            <a:r>
              <a:rPr lang="ja-JP" altLang="en-US" dirty="0" smtClean="0"/>
              <a:t>その</a:t>
            </a:r>
            <a:r>
              <a:rPr lang="en-US" altLang="ja-JP" dirty="0" smtClean="0"/>
              <a:t> 1</a:t>
            </a:r>
            <a:endParaRPr lang="ja-JP" altLang="en-US" dirty="0"/>
          </a:p>
        </p:txBody>
      </p:sp>
    </p:spTree>
    <p:extLst>
      <p:ext uri="{BB962C8B-B14F-4D97-AF65-F5344CB8AC3E}">
        <p14:creationId xmlns:p14="http://schemas.microsoft.com/office/powerpoint/2010/main" val="102047372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72008" y="274638"/>
            <a:ext cx="9324528" cy="1143000"/>
          </a:xfrm>
        </p:spPr>
        <p:txBody>
          <a:bodyPr>
            <a:normAutofit fontScale="90000"/>
          </a:bodyPr>
          <a:lstStyle/>
          <a:p>
            <a:r>
              <a:rPr kumimoji="1" lang="ja-JP" altLang="en-US" dirty="0" smtClean="0"/>
              <a:t>課題</a:t>
            </a:r>
            <a:r>
              <a:rPr kumimoji="1" lang="en-US" altLang="ja-JP" dirty="0" smtClean="0"/>
              <a:t> 4 (</a:t>
            </a:r>
            <a:r>
              <a:rPr kumimoji="1" lang="ja-JP" altLang="en-US" dirty="0" smtClean="0"/>
              <a:t>続き</a:t>
            </a:r>
            <a:r>
              <a:rPr kumimoji="1" lang="en-US" altLang="ja-JP" dirty="0" smtClean="0"/>
              <a:t>): PEG </a:t>
            </a:r>
            <a:r>
              <a:rPr kumimoji="1" lang="ja-JP" altLang="en-US" dirty="0" smtClean="0"/>
              <a:t>の構文規則の例</a:t>
            </a:r>
            <a:r>
              <a:rPr lang="en-US" altLang="ja-JP" dirty="0" smtClean="0"/>
              <a:t>:</a:t>
            </a:r>
            <a:r>
              <a:rPr lang="ja-JP" altLang="en-US" dirty="0" smtClean="0"/>
              <a:t>その</a:t>
            </a:r>
            <a:r>
              <a:rPr lang="en-US" altLang="ja-JP" dirty="0" smtClean="0"/>
              <a:t> 2</a:t>
            </a:r>
            <a:endParaRPr kumimoji="1" lang="ja-JP" altLang="en-US" dirty="0"/>
          </a:p>
        </p:txBody>
      </p:sp>
      <p:sp>
        <p:nvSpPr>
          <p:cNvPr id="3" name="コンテンツ プレースホルダー 2"/>
          <p:cNvSpPr>
            <a:spLocks noGrp="1"/>
          </p:cNvSpPr>
          <p:nvPr>
            <p:ph idx="1"/>
          </p:nvPr>
        </p:nvSpPr>
        <p:spPr>
          <a:xfrm>
            <a:off x="457200" y="4509120"/>
            <a:ext cx="8229600" cy="1329011"/>
          </a:xfrm>
        </p:spPr>
        <p:txBody>
          <a:bodyPr>
            <a:normAutofit fontScale="70000" lnSpcReduction="20000"/>
          </a:bodyPr>
          <a:lstStyle/>
          <a:p>
            <a:r>
              <a:rPr kumimoji="1" lang="ja-JP" altLang="en-US" dirty="0" smtClean="0"/>
              <a:t>ただし</a:t>
            </a:r>
            <a:endParaRPr kumimoji="1" lang="en-US" altLang="ja-JP" dirty="0" smtClean="0"/>
          </a:p>
          <a:p>
            <a:pPr lvl="1"/>
            <a:r>
              <a:rPr kumimoji="1" lang="en-US" altLang="ja-JP" dirty="0" smtClean="0"/>
              <a:t>S, A, B </a:t>
            </a:r>
            <a:r>
              <a:rPr kumimoji="1" lang="ja-JP" altLang="en-US" dirty="0" smtClean="0"/>
              <a:t>は非終端記号</a:t>
            </a:r>
            <a:endParaRPr kumimoji="1" lang="en-US" altLang="ja-JP" dirty="0" smtClean="0"/>
          </a:p>
          <a:p>
            <a:pPr lvl="1"/>
            <a:r>
              <a:rPr lang="en-US" altLang="ja-JP" dirty="0" smtClean="0"/>
              <a:t>a, b, c </a:t>
            </a:r>
            <a:r>
              <a:rPr lang="ja-JP" altLang="en-US" dirty="0" smtClean="0"/>
              <a:t>は終端記号</a:t>
            </a:r>
            <a:r>
              <a:rPr lang="en-US" altLang="ja-JP" dirty="0" smtClean="0"/>
              <a:t> (</a:t>
            </a:r>
            <a:r>
              <a:rPr lang="ja-JP" altLang="en-US" dirty="0" smtClean="0"/>
              <a:t>シングルクォートはここでは省略</a:t>
            </a:r>
            <a:r>
              <a:rPr lang="en-US" altLang="ja-JP" dirty="0" smtClean="0"/>
              <a:t>)</a:t>
            </a:r>
          </a:p>
          <a:p>
            <a:pPr lvl="1"/>
            <a:r>
              <a:rPr kumimoji="1" lang="en-US" altLang="ja-JP" dirty="0" smtClean="0"/>
              <a:t>S </a:t>
            </a:r>
            <a:r>
              <a:rPr kumimoji="1" lang="ja-JP" altLang="en-US" dirty="0" smtClean="0"/>
              <a:t>は開始記号</a:t>
            </a:r>
            <a:endParaRPr kumimoji="1" lang="en-US" altLang="ja-JP" dirty="0" smtClean="0"/>
          </a:p>
        </p:txBody>
      </p:sp>
      <p:sp>
        <p:nvSpPr>
          <p:cNvPr id="6" name="テキスト ボックス 5"/>
          <p:cNvSpPr txBox="1"/>
          <p:nvPr/>
        </p:nvSpPr>
        <p:spPr>
          <a:xfrm>
            <a:off x="1115616" y="1988840"/>
            <a:ext cx="7344816" cy="1290610"/>
          </a:xfrm>
          <a:prstGeom prst="rect">
            <a:avLst/>
          </a:prstGeom>
          <a:noFill/>
        </p:spPr>
        <p:txBody>
          <a:bodyPr wrap="square" rtlCol="0">
            <a:spAutoFit/>
          </a:bodyPr>
          <a:lstStyle/>
          <a:p>
            <a:pPr indent="-57150">
              <a:lnSpc>
                <a:spcPct val="80000"/>
              </a:lnSpc>
            </a:pPr>
            <a:r>
              <a:rPr lang="en-US" altLang="ja-JP" sz="3200" b="1" dirty="0" smtClean="0">
                <a:latin typeface="Consolas" pitchFamily="49" charset="0"/>
                <a:cs typeface="Consolas" pitchFamily="49" charset="0"/>
              </a:rPr>
              <a:t>S </a:t>
            </a:r>
            <a:r>
              <a:rPr lang="en-US" altLang="ja-JP" sz="3200" b="1" dirty="0" smtClean="0">
                <a:latin typeface="Consolas" pitchFamily="49" charset="0"/>
                <a:cs typeface="Consolas" pitchFamily="49" charset="0"/>
                <a:sym typeface="Wingdings"/>
              </a:rPr>
              <a:t> &amp;(A c) a+ B !(a/b/c)</a:t>
            </a:r>
            <a:endParaRPr lang="en-US" altLang="ja-JP" sz="3200" b="1" dirty="0">
              <a:latin typeface="Consolas" pitchFamily="49" charset="0"/>
              <a:cs typeface="Consolas" pitchFamily="49" charset="0"/>
              <a:sym typeface="Wingdings"/>
            </a:endParaRPr>
          </a:p>
          <a:p>
            <a:pPr indent="-57150">
              <a:lnSpc>
                <a:spcPct val="80000"/>
              </a:lnSpc>
            </a:pPr>
            <a:r>
              <a:rPr lang="en-US" altLang="ja-JP" sz="3200" b="1" dirty="0" smtClean="0">
                <a:latin typeface="Consolas" pitchFamily="49" charset="0"/>
                <a:cs typeface="Consolas" pitchFamily="49" charset="0"/>
                <a:sym typeface="Wingdings"/>
              </a:rPr>
              <a:t>A  a A? b</a:t>
            </a:r>
          </a:p>
          <a:p>
            <a:pPr indent="-57150">
              <a:lnSpc>
                <a:spcPct val="80000"/>
              </a:lnSpc>
            </a:pPr>
            <a:r>
              <a:rPr lang="en-US" altLang="ja-JP" sz="3200" b="1" dirty="0" smtClean="0">
                <a:latin typeface="Consolas" pitchFamily="49" charset="0"/>
                <a:cs typeface="Consolas" pitchFamily="49" charset="0"/>
                <a:sym typeface="Wingdings"/>
              </a:rPr>
              <a:t>B  b B? c</a:t>
            </a:r>
            <a:endParaRPr lang="en-US" altLang="ja-JP" sz="3200" b="1" dirty="0" smtClean="0">
              <a:latin typeface="Consolas" pitchFamily="49" charset="0"/>
              <a:cs typeface="Consolas" pitchFamily="49" charset="0"/>
            </a:endParaRPr>
          </a:p>
        </p:txBody>
      </p:sp>
    </p:spTree>
    <p:extLst>
      <p:ext uri="{BB962C8B-B14F-4D97-AF65-F5344CB8AC3E}">
        <p14:creationId xmlns:p14="http://schemas.microsoft.com/office/powerpoint/2010/main" val="305120313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72008" y="274638"/>
            <a:ext cx="9324528" cy="1143000"/>
          </a:xfrm>
        </p:spPr>
        <p:txBody>
          <a:bodyPr>
            <a:normAutofit fontScale="90000"/>
          </a:bodyPr>
          <a:lstStyle/>
          <a:p>
            <a:r>
              <a:rPr kumimoji="1" lang="ja-JP" altLang="en-US" dirty="0" smtClean="0"/>
              <a:t>課題</a:t>
            </a:r>
            <a:r>
              <a:rPr kumimoji="1" lang="en-US" altLang="ja-JP" dirty="0" smtClean="0"/>
              <a:t> 4 (</a:t>
            </a:r>
            <a:r>
              <a:rPr kumimoji="1" lang="ja-JP" altLang="en-US" dirty="0" smtClean="0"/>
              <a:t>続き</a:t>
            </a:r>
            <a:r>
              <a:rPr kumimoji="1" lang="en-US" altLang="ja-JP" dirty="0" smtClean="0"/>
              <a:t>): PEG </a:t>
            </a:r>
            <a:r>
              <a:rPr kumimoji="1" lang="ja-JP" altLang="en-US" dirty="0" smtClean="0"/>
              <a:t>の構文規則の例</a:t>
            </a:r>
            <a:r>
              <a:rPr lang="en-US" altLang="ja-JP" dirty="0" smtClean="0"/>
              <a:t>:</a:t>
            </a:r>
            <a:r>
              <a:rPr lang="ja-JP" altLang="en-US" dirty="0" smtClean="0"/>
              <a:t>その</a:t>
            </a:r>
            <a:r>
              <a:rPr lang="en-US" altLang="ja-JP" dirty="0" smtClean="0"/>
              <a:t> 3</a:t>
            </a:r>
            <a:endParaRPr kumimoji="1" lang="ja-JP" altLang="en-US" dirty="0"/>
          </a:p>
        </p:txBody>
      </p:sp>
      <p:sp>
        <p:nvSpPr>
          <p:cNvPr id="3" name="コンテンツ プレースホルダー 2"/>
          <p:cNvSpPr>
            <a:spLocks noGrp="1"/>
          </p:cNvSpPr>
          <p:nvPr>
            <p:ph idx="1"/>
          </p:nvPr>
        </p:nvSpPr>
        <p:spPr>
          <a:xfrm>
            <a:off x="457200" y="4509120"/>
            <a:ext cx="8229600" cy="1329011"/>
          </a:xfrm>
        </p:spPr>
        <p:txBody>
          <a:bodyPr>
            <a:normAutofit fontScale="70000" lnSpcReduction="20000"/>
          </a:bodyPr>
          <a:lstStyle/>
          <a:p>
            <a:r>
              <a:rPr kumimoji="1" lang="ja-JP" altLang="en-US" dirty="0" smtClean="0"/>
              <a:t>ただし</a:t>
            </a:r>
            <a:endParaRPr kumimoji="1" lang="en-US" altLang="ja-JP" dirty="0" smtClean="0"/>
          </a:p>
          <a:p>
            <a:pPr lvl="1"/>
            <a:r>
              <a:rPr kumimoji="1" lang="en-US" altLang="ja-JP" dirty="0" smtClean="0"/>
              <a:t>S, C, … </a:t>
            </a:r>
            <a:r>
              <a:rPr kumimoji="1" lang="ja-JP" altLang="en-US" dirty="0" smtClean="0"/>
              <a:t>は非終端記号</a:t>
            </a:r>
            <a:endParaRPr kumimoji="1" lang="en-US" altLang="ja-JP" dirty="0" smtClean="0"/>
          </a:p>
          <a:p>
            <a:pPr lvl="1"/>
            <a:r>
              <a:rPr lang="en-US" altLang="ja-JP" dirty="0" smtClean="0"/>
              <a:t>'if', 'then', 'else' </a:t>
            </a:r>
            <a:r>
              <a:rPr lang="ja-JP" altLang="en-US" dirty="0" smtClean="0"/>
              <a:t>は終端記号</a:t>
            </a:r>
            <a:endParaRPr lang="en-US" altLang="ja-JP" dirty="0"/>
          </a:p>
          <a:p>
            <a:pPr lvl="1"/>
            <a:r>
              <a:rPr kumimoji="1" lang="en-US" altLang="ja-JP" dirty="0" smtClean="0"/>
              <a:t>S </a:t>
            </a:r>
            <a:r>
              <a:rPr kumimoji="1" lang="ja-JP" altLang="en-US" dirty="0" smtClean="0"/>
              <a:t>は開始記号</a:t>
            </a:r>
            <a:endParaRPr kumimoji="1" lang="en-US" altLang="ja-JP" dirty="0" smtClean="0"/>
          </a:p>
        </p:txBody>
      </p:sp>
      <p:sp>
        <p:nvSpPr>
          <p:cNvPr id="6" name="テキスト ボックス 5"/>
          <p:cNvSpPr txBox="1"/>
          <p:nvPr/>
        </p:nvSpPr>
        <p:spPr>
          <a:xfrm>
            <a:off x="1115616" y="1916832"/>
            <a:ext cx="7056784" cy="1684564"/>
          </a:xfrm>
          <a:prstGeom prst="rect">
            <a:avLst/>
          </a:prstGeom>
          <a:noFill/>
        </p:spPr>
        <p:txBody>
          <a:bodyPr wrap="square" rtlCol="0">
            <a:spAutoFit/>
          </a:bodyPr>
          <a:lstStyle/>
          <a:p>
            <a:pPr indent="-57150">
              <a:lnSpc>
                <a:spcPct val="80000"/>
              </a:lnSpc>
            </a:pPr>
            <a:r>
              <a:rPr lang="en-US" altLang="ja-JP" sz="3200" b="1" dirty="0" smtClean="0">
                <a:latin typeface="Consolas" pitchFamily="49" charset="0"/>
                <a:cs typeface="Consolas" pitchFamily="49" charset="0"/>
              </a:rPr>
              <a:t>S </a:t>
            </a:r>
            <a:r>
              <a:rPr lang="en-US" altLang="ja-JP" sz="3200" b="1" dirty="0" smtClean="0">
                <a:latin typeface="Consolas" pitchFamily="49" charset="0"/>
                <a:cs typeface="Consolas" pitchFamily="49" charset="0"/>
                <a:sym typeface="Wingdings"/>
              </a:rPr>
              <a:t>   'if' C 'then' S 'else' S</a:t>
            </a:r>
            <a:br>
              <a:rPr lang="en-US" altLang="ja-JP" sz="3200" b="1" dirty="0" smtClean="0">
                <a:latin typeface="Consolas" pitchFamily="49" charset="0"/>
                <a:cs typeface="Consolas" pitchFamily="49" charset="0"/>
                <a:sym typeface="Wingdings"/>
              </a:rPr>
            </a:br>
            <a:r>
              <a:rPr lang="en-US" altLang="ja-JP" sz="3200" b="1" dirty="0" smtClean="0">
                <a:latin typeface="Consolas" pitchFamily="49" charset="0"/>
                <a:cs typeface="Consolas" pitchFamily="49" charset="0"/>
                <a:sym typeface="Wingdings"/>
              </a:rPr>
              <a:t>     / 'if' C 'then' S</a:t>
            </a:r>
          </a:p>
          <a:p>
            <a:pPr indent="-57150">
              <a:lnSpc>
                <a:spcPct val="80000"/>
              </a:lnSpc>
            </a:pPr>
            <a:r>
              <a:rPr lang="en-US" altLang="ja-JP" sz="3200" b="1" dirty="0" smtClean="0">
                <a:latin typeface="Consolas" pitchFamily="49" charset="0"/>
                <a:cs typeface="Consolas" pitchFamily="49" charset="0"/>
                <a:sym typeface="Wingdings"/>
              </a:rPr>
              <a:t>C  …</a:t>
            </a:r>
          </a:p>
          <a:p>
            <a:pPr indent="-57150">
              <a:lnSpc>
                <a:spcPct val="80000"/>
              </a:lnSpc>
            </a:pPr>
            <a:r>
              <a:rPr lang="en-US" altLang="ja-JP" sz="3200" b="1" dirty="0" smtClean="0">
                <a:latin typeface="Consolas" pitchFamily="49" charset="0"/>
                <a:cs typeface="Consolas" pitchFamily="49" charset="0"/>
                <a:sym typeface="Wingdings"/>
              </a:rPr>
              <a:t>…</a:t>
            </a:r>
            <a:endParaRPr lang="en-US" altLang="ja-JP" sz="3200" b="1" dirty="0" smtClean="0">
              <a:latin typeface="Consolas" pitchFamily="49" charset="0"/>
              <a:cs typeface="Consolas" pitchFamily="49" charset="0"/>
            </a:endParaRPr>
          </a:p>
        </p:txBody>
      </p:sp>
    </p:spTree>
    <p:extLst>
      <p:ext uri="{BB962C8B-B14F-4D97-AF65-F5344CB8AC3E}">
        <p14:creationId xmlns:p14="http://schemas.microsoft.com/office/powerpoint/2010/main" val="201120308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72008" y="274638"/>
            <a:ext cx="9324528" cy="1143000"/>
          </a:xfrm>
        </p:spPr>
        <p:txBody>
          <a:bodyPr>
            <a:normAutofit fontScale="90000"/>
          </a:bodyPr>
          <a:lstStyle/>
          <a:p>
            <a:r>
              <a:rPr kumimoji="1" lang="ja-JP" altLang="en-US" dirty="0" smtClean="0"/>
              <a:t>課題</a:t>
            </a:r>
            <a:r>
              <a:rPr kumimoji="1" lang="en-US" altLang="ja-JP" dirty="0" smtClean="0"/>
              <a:t> 4 (</a:t>
            </a:r>
            <a:r>
              <a:rPr kumimoji="1" lang="ja-JP" altLang="en-US" dirty="0" smtClean="0"/>
              <a:t>続き</a:t>
            </a:r>
            <a:r>
              <a:rPr kumimoji="1" lang="en-US" altLang="ja-JP" dirty="0" smtClean="0"/>
              <a:t>): PEG </a:t>
            </a:r>
            <a:r>
              <a:rPr kumimoji="1" lang="ja-JP" altLang="en-US" dirty="0" smtClean="0"/>
              <a:t>の構文規則の例</a:t>
            </a:r>
            <a:r>
              <a:rPr lang="en-US" altLang="ja-JP" dirty="0" smtClean="0"/>
              <a:t>:</a:t>
            </a:r>
            <a:r>
              <a:rPr lang="ja-JP" altLang="en-US" dirty="0" smtClean="0"/>
              <a:t>その</a:t>
            </a:r>
            <a:r>
              <a:rPr lang="en-US" altLang="ja-JP" dirty="0" smtClean="0"/>
              <a:t> </a:t>
            </a:r>
            <a:r>
              <a:rPr lang="en-US" altLang="ja-JP" dirty="0" smtClean="0"/>
              <a:t>4</a:t>
            </a:r>
            <a:endParaRPr kumimoji="1" lang="ja-JP" altLang="en-US" dirty="0"/>
          </a:p>
        </p:txBody>
      </p:sp>
      <p:sp>
        <p:nvSpPr>
          <p:cNvPr id="3" name="コンテンツ プレースホルダー 2"/>
          <p:cNvSpPr>
            <a:spLocks noGrp="1"/>
          </p:cNvSpPr>
          <p:nvPr>
            <p:ph idx="1"/>
          </p:nvPr>
        </p:nvSpPr>
        <p:spPr>
          <a:xfrm>
            <a:off x="457200" y="4509121"/>
            <a:ext cx="8229600" cy="1008112"/>
          </a:xfrm>
        </p:spPr>
        <p:txBody>
          <a:bodyPr>
            <a:normAutofit fontScale="70000" lnSpcReduction="20000"/>
          </a:bodyPr>
          <a:lstStyle/>
          <a:p>
            <a:r>
              <a:rPr kumimoji="1" lang="ja-JP" altLang="en-US" dirty="0" smtClean="0"/>
              <a:t>ただし</a:t>
            </a:r>
            <a:endParaRPr kumimoji="1" lang="en-US" altLang="ja-JP" dirty="0" smtClean="0"/>
          </a:p>
          <a:p>
            <a:pPr lvl="1"/>
            <a:r>
              <a:rPr kumimoji="1" lang="en-US" altLang="ja-JP" dirty="0" smtClean="0"/>
              <a:t>S </a:t>
            </a:r>
            <a:r>
              <a:rPr kumimoji="1" lang="ja-JP" altLang="en-US" dirty="0" smtClean="0"/>
              <a:t>は</a:t>
            </a:r>
            <a:r>
              <a:rPr kumimoji="1" lang="ja-JP" altLang="en-US" dirty="0" smtClean="0"/>
              <a:t>非終端</a:t>
            </a:r>
            <a:r>
              <a:rPr kumimoji="1" lang="ja-JP" altLang="en-US" dirty="0" smtClean="0"/>
              <a:t>記号</a:t>
            </a:r>
            <a:r>
              <a:rPr kumimoji="1" lang="en-US" altLang="ja-JP" dirty="0" smtClean="0"/>
              <a:t> (</a:t>
            </a:r>
            <a:r>
              <a:rPr kumimoji="1" lang="ja-JP" altLang="en-US" dirty="0" smtClean="0"/>
              <a:t>開始記号</a:t>
            </a:r>
            <a:r>
              <a:rPr kumimoji="1" lang="en-US" altLang="ja-JP" dirty="0" smtClean="0"/>
              <a:t>)</a:t>
            </a:r>
            <a:endParaRPr kumimoji="1" lang="en-US" altLang="ja-JP" dirty="0" smtClean="0"/>
          </a:p>
          <a:p>
            <a:pPr lvl="1"/>
            <a:r>
              <a:rPr lang="en-US" altLang="ja-JP" dirty="0" smtClean="0"/>
              <a:t>'</a:t>
            </a:r>
            <a:r>
              <a:rPr lang="en-US" altLang="ja-JP" dirty="0"/>
              <a:t>a</a:t>
            </a:r>
            <a:r>
              <a:rPr lang="en-US" altLang="ja-JP" dirty="0" smtClean="0"/>
              <a:t>' </a:t>
            </a:r>
            <a:r>
              <a:rPr lang="ja-JP" altLang="en-US" dirty="0" smtClean="0"/>
              <a:t>は</a:t>
            </a:r>
            <a:r>
              <a:rPr lang="ja-JP" altLang="en-US" dirty="0" smtClean="0"/>
              <a:t>終端</a:t>
            </a:r>
            <a:r>
              <a:rPr lang="ja-JP" altLang="en-US" dirty="0" smtClean="0"/>
              <a:t>記号</a:t>
            </a:r>
            <a:endParaRPr lang="en-US" altLang="ja-JP" dirty="0"/>
          </a:p>
        </p:txBody>
      </p:sp>
      <p:sp>
        <p:nvSpPr>
          <p:cNvPr id="6" name="テキスト ボックス 5"/>
          <p:cNvSpPr txBox="1"/>
          <p:nvPr/>
        </p:nvSpPr>
        <p:spPr>
          <a:xfrm>
            <a:off x="3131840" y="2134210"/>
            <a:ext cx="3384376" cy="502702"/>
          </a:xfrm>
          <a:prstGeom prst="rect">
            <a:avLst/>
          </a:prstGeom>
          <a:noFill/>
        </p:spPr>
        <p:txBody>
          <a:bodyPr wrap="square" rtlCol="0">
            <a:spAutoFit/>
          </a:bodyPr>
          <a:lstStyle/>
          <a:p>
            <a:pPr indent="-57150">
              <a:lnSpc>
                <a:spcPct val="80000"/>
              </a:lnSpc>
            </a:pPr>
            <a:r>
              <a:rPr lang="en-US" altLang="ja-JP" sz="3200" b="1" dirty="0" smtClean="0">
                <a:latin typeface="Consolas" pitchFamily="49" charset="0"/>
                <a:cs typeface="Consolas" pitchFamily="49" charset="0"/>
              </a:rPr>
              <a:t>S </a:t>
            </a:r>
            <a:r>
              <a:rPr lang="en-US" altLang="ja-JP" sz="3200" b="1" dirty="0" smtClean="0">
                <a:latin typeface="Consolas" pitchFamily="49" charset="0"/>
                <a:cs typeface="Consolas" pitchFamily="49" charset="0"/>
                <a:sym typeface="Wingdings"/>
              </a:rPr>
              <a:t> </a:t>
            </a:r>
            <a:r>
              <a:rPr lang="en-US" altLang="ja-JP" sz="3200" b="1" dirty="0" smtClean="0">
                <a:latin typeface="Consolas" pitchFamily="49" charset="0"/>
                <a:cs typeface="Consolas" pitchFamily="49" charset="0"/>
                <a:sym typeface="Wingdings"/>
              </a:rPr>
              <a:t>'a'* 'a'</a:t>
            </a:r>
            <a:endParaRPr lang="en-US" altLang="ja-JP" sz="3200" b="1" dirty="0" smtClean="0">
              <a:latin typeface="Consolas" pitchFamily="49" charset="0"/>
              <a:cs typeface="Consolas" pitchFamily="49" charset="0"/>
            </a:endParaRPr>
          </a:p>
        </p:txBody>
      </p:sp>
      <p:sp>
        <p:nvSpPr>
          <p:cNvPr id="4" name="角丸四角形吹き出し 3"/>
          <p:cNvSpPr/>
          <p:nvPr/>
        </p:nvSpPr>
        <p:spPr>
          <a:xfrm>
            <a:off x="3419872" y="3429000"/>
            <a:ext cx="5184576" cy="1224136"/>
          </a:xfrm>
          <a:prstGeom prst="wedgeRoundRectCallout">
            <a:avLst>
              <a:gd name="adj1" fmla="val 592"/>
              <a:gd name="adj2" fmla="val -131401"/>
              <a:gd name="adj3" fmla="val 16667"/>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kumimoji="1" lang="ja-JP" altLang="en-US" sz="2400" dirty="0" smtClean="0"/>
              <a:t>この式</a:t>
            </a:r>
            <a:r>
              <a:rPr kumimoji="1" lang="en-US" altLang="ja-JP" sz="2400" dirty="0" smtClean="0"/>
              <a:t> 'a' </a:t>
            </a:r>
            <a:r>
              <a:rPr kumimoji="1" lang="ja-JP" altLang="en-US" sz="2400" dirty="0" smtClean="0"/>
              <a:t>のマッチは常に失敗する</a:t>
            </a:r>
            <a:endParaRPr kumimoji="1" lang="en-US" altLang="ja-JP" sz="2400" dirty="0" smtClean="0"/>
          </a:p>
          <a:p>
            <a:pPr algn="ctr"/>
            <a:r>
              <a:rPr lang="en-US" altLang="ja-JP" sz="2400" dirty="0" smtClean="0"/>
              <a:t>(</a:t>
            </a:r>
            <a:r>
              <a:rPr lang="ja-JP" altLang="en-US" sz="2400" dirty="0" smtClean="0"/>
              <a:t>繰返し</a:t>
            </a:r>
            <a:r>
              <a:rPr lang="en-US" altLang="ja-JP" sz="2400" dirty="0" smtClean="0"/>
              <a:t> 'a'* </a:t>
            </a:r>
            <a:r>
              <a:rPr lang="ja-JP" altLang="en-US" sz="2400" dirty="0" smtClean="0"/>
              <a:t>が</a:t>
            </a:r>
            <a:r>
              <a:rPr lang="en-US" altLang="ja-JP" sz="2400" dirty="0" smtClean="0"/>
              <a:t> 'a' </a:t>
            </a:r>
            <a:r>
              <a:rPr lang="ja-JP" altLang="en-US" sz="2400" dirty="0" smtClean="0"/>
              <a:t>を消費しつくすので</a:t>
            </a:r>
            <a:r>
              <a:rPr lang="en-US" altLang="ja-JP" sz="2400" dirty="0" smtClean="0"/>
              <a:t>)</a:t>
            </a:r>
            <a:endParaRPr kumimoji="1" lang="ja-JP" altLang="en-US" sz="2400" dirty="0"/>
          </a:p>
        </p:txBody>
      </p:sp>
    </p:spTree>
    <p:extLst>
      <p:ext uri="{BB962C8B-B14F-4D97-AF65-F5344CB8AC3E}">
        <p14:creationId xmlns:p14="http://schemas.microsoft.com/office/powerpoint/2010/main" val="276372230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274638"/>
            <a:ext cx="9144000" cy="1143000"/>
          </a:xfrm>
        </p:spPr>
        <p:txBody>
          <a:bodyPr>
            <a:normAutofit/>
          </a:bodyPr>
          <a:lstStyle/>
          <a:p>
            <a:r>
              <a:rPr kumimoji="1" lang="ja-JP" altLang="en-US" dirty="0" smtClean="0"/>
              <a:t>課題</a:t>
            </a:r>
            <a:r>
              <a:rPr kumimoji="1" lang="en-US" altLang="ja-JP" dirty="0" smtClean="0"/>
              <a:t> 4 (</a:t>
            </a:r>
            <a:r>
              <a:rPr kumimoji="1" lang="ja-JP" altLang="en-US" dirty="0" smtClean="0"/>
              <a:t>続き</a:t>
            </a:r>
            <a:r>
              <a:rPr kumimoji="1" lang="en-US" altLang="ja-JP" dirty="0" smtClean="0"/>
              <a:t>): </a:t>
            </a:r>
            <a:r>
              <a:rPr lang="ja-JP" altLang="en-US" dirty="0" smtClean="0"/>
              <a:t>作成方法</a:t>
            </a:r>
            <a:r>
              <a:rPr kumimoji="1" lang="ja-JP" altLang="en-US" dirty="0" smtClean="0"/>
              <a:t>の一例</a:t>
            </a:r>
            <a:r>
              <a:rPr kumimoji="1" lang="en-US" altLang="ja-JP" dirty="0" smtClean="0"/>
              <a:t> (1/3)</a:t>
            </a:r>
            <a:endParaRPr kumimoji="1" lang="ja-JP" altLang="en-US" dirty="0"/>
          </a:p>
        </p:txBody>
      </p:sp>
      <p:sp>
        <p:nvSpPr>
          <p:cNvPr id="3" name="コンテンツ プレースホルダー 2"/>
          <p:cNvSpPr>
            <a:spLocks noGrp="1"/>
          </p:cNvSpPr>
          <p:nvPr>
            <p:ph idx="1"/>
          </p:nvPr>
        </p:nvSpPr>
        <p:spPr>
          <a:xfrm>
            <a:off x="457200" y="1628800"/>
            <a:ext cx="8229600" cy="4680520"/>
          </a:xfrm>
        </p:spPr>
        <p:txBody>
          <a:bodyPr>
            <a:normAutofit fontScale="92500"/>
          </a:bodyPr>
          <a:lstStyle/>
          <a:p>
            <a:r>
              <a:rPr kumimoji="1" lang="ja-JP" altLang="en-US" dirty="0" smtClean="0"/>
              <a:t>まず、各構文解析式が以下のような型の値</a:t>
            </a:r>
            <a:r>
              <a:rPr kumimoji="1" lang="en-US" altLang="ja-JP" dirty="0" smtClean="0"/>
              <a:t/>
            </a:r>
            <a:br>
              <a:rPr kumimoji="1" lang="en-US" altLang="ja-JP" dirty="0" smtClean="0"/>
            </a:br>
            <a:r>
              <a:rPr kumimoji="1" lang="ja-JP" altLang="en-US" dirty="0" smtClean="0"/>
              <a:t>に対応すると考える</a:t>
            </a:r>
            <a:endParaRPr kumimoji="1" lang="en-US" altLang="ja-JP" dirty="0" smtClean="0"/>
          </a:p>
          <a:p>
            <a:pPr marL="0" indent="0">
              <a:buNone/>
            </a:pPr>
            <a:endParaRPr lang="en-US" altLang="ja-JP" dirty="0" smtClean="0"/>
          </a:p>
          <a:p>
            <a:pPr marL="0" indent="0">
              <a:buNone/>
            </a:pPr>
            <a:endParaRPr kumimoji="1" lang="en-US" altLang="ja-JP" dirty="0" smtClean="0"/>
          </a:p>
          <a:p>
            <a:pPr lvl="1"/>
            <a:r>
              <a:rPr lang="ja-JP" altLang="en-US" dirty="0" smtClean="0"/>
              <a:t>すなわち、入力文字列を引数として受け取って、</a:t>
            </a:r>
            <a:r>
              <a:rPr lang="en-US" altLang="ja-JP" dirty="0" smtClean="0"/>
              <a:t/>
            </a:r>
            <a:br>
              <a:rPr lang="en-US" altLang="ja-JP" dirty="0" smtClean="0"/>
            </a:br>
            <a:r>
              <a:rPr lang="ja-JP" altLang="en-US" dirty="0" smtClean="0"/>
              <a:t>構文解析結果と残りの入力文字列を返す関数</a:t>
            </a:r>
            <a:endParaRPr lang="en-US" altLang="ja-JP" dirty="0" smtClean="0"/>
          </a:p>
          <a:p>
            <a:pPr lvl="1"/>
            <a:r>
              <a:rPr kumimoji="1" lang="ja-JP" altLang="en-US" dirty="0" smtClean="0"/>
              <a:t>ただし、</a:t>
            </a:r>
            <a:endParaRPr kumimoji="1" lang="en-US" altLang="ja-JP" dirty="0" smtClean="0"/>
          </a:p>
          <a:p>
            <a:pPr lvl="2"/>
            <a:r>
              <a:rPr lang="ja-JP" altLang="en-US" dirty="0" smtClean="0"/>
              <a:t>入力文字列は全体の文字列</a:t>
            </a:r>
            <a:r>
              <a:rPr lang="en-US" altLang="ja-JP" dirty="0"/>
              <a:t> </a:t>
            </a:r>
            <a:r>
              <a:rPr lang="en-US" altLang="ja-JP" dirty="0" smtClean="0"/>
              <a:t>(string) </a:t>
            </a:r>
            <a:r>
              <a:rPr lang="ja-JP" altLang="en-US" dirty="0" smtClean="0"/>
              <a:t>と</a:t>
            </a:r>
            <a:r>
              <a:rPr lang="en-US" altLang="ja-JP" dirty="0" smtClean="0"/>
              <a:t/>
            </a:r>
            <a:br>
              <a:rPr lang="en-US" altLang="ja-JP" dirty="0" smtClean="0"/>
            </a:br>
            <a:r>
              <a:rPr lang="ja-JP" altLang="en-US" dirty="0" smtClean="0"/>
              <a:t>その文字列中の開始位置</a:t>
            </a:r>
            <a:r>
              <a:rPr lang="en-US" altLang="ja-JP" dirty="0" smtClean="0"/>
              <a:t> (</a:t>
            </a:r>
            <a:r>
              <a:rPr lang="en-US" altLang="ja-JP" dirty="0" err="1" smtClean="0"/>
              <a:t>int</a:t>
            </a:r>
            <a:r>
              <a:rPr lang="en-US" altLang="ja-JP" dirty="0" smtClean="0"/>
              <a:t>) </a:t>
            </a:r>
            <a:r>
              <a:rPr lang="ja-JP" altLang="en-US" dirty="0" smtClean="0"/>
              <a:t>の組で表すことにしている</a:t>
            </a:r>
            <a:endParaRPr lang="en-US" altLang="ja-JP" dirty="0" smtClean="0"/>
          </a:p>
          <a:p>
            <a:pPr lvl="2"/>
            <a:r>
              <a:rPr kumimoji="1" lang="ja-JP" altLang="en-US" dirty="0" smtClean="0"/>
              <a:t>構文エラーは</a:t>
            </a:r>
            <a:r>
              <a:rPr kumimoji="1" lang="en-US" altLang="ja-JP" dirty="0" smtClean="0"/>
              <a:t> None </a:t>
            </a:r>
            <a:r>
              <a:rPr kumimoji="1" lang="ja-JP" altLang="en-US" dirty="0" smtClean="0"/>
              <a:t>を返すことで表すことにしている</a:t>
            </a:r>
            <a:endParaRPr kumimoji="1" lang="en-US" altLang="ja-JP" dirty="0" smtClean="0"/>
          </a:p>
        </p:txBody>
      </p:sp>
      <p:sp>
        <p:nvSpPr>
          <p:cNvPr id="6" name="テキスト ボックス 5"/>
          <p:cNvSpPr txBox="1"/>
          <p:nvPr/>
        </p:nvSpPr>
        <p:spPr>
          <a:xfrm>
            <a:off x="683568" y="2708920"/>
            <a:ext cx="8172400" cy="830997"/>
          </a:xfrm>
          <a:prstGeom prst="rect">
            <a:avLst/>
          </a:prstGeom>
          <a:noFill/>
        </p:spPr>
        <p:txBody>
          <a:bodyPr wrap="square" rtlCol="0">
            <a:spAutoFit/>
          </a:bodyPr>
          <a:lstStyle/>
          <a:p>
            <a:pPr indent="-57150"/>
            <a:r>
              <a:rPr lang="en-US" altLang="ja-JP" sz="2400" b="1" dirty="0" smtClean="0">
                <a:latin typeface="Consolas" pitchFamily="49" charset="0"/>
                <a:cs typeface="Consolas" pitchFamily="49" charset="0"/>
              </a:rPr>
              <a:t>type 'a parser =</a:t>
            </a:r>
          </a:p>
          <a:p>
            <a:pPr indent="-57150"/>
            <a:r>
              <a:rPr lang="en-US" altLang="ja-JP" sz="2400" b="1" dirty="0">
                <a:latin typeface="Consolas" pitchFamily="49" charset="0"/>
                <a:cs typeface="Consolas" pitchFamily="49" charset="0"/>
              </a:rPr>
              <a:t> </a:t>
            </a:r>
            <a:r>
              <a:rPr lang="en-US" altLang="ja-JP" sz="2400" b="1" dirty="0" smtClean="0">
                <a:latin typeface="Consolas" pitchFamily="49" charset="0"/>
                <a:cs typeface="Consolas" pitchFamily="49" charset="0"/>
              </a:rPr>
              <a:t> string * </a:t>
            </a:r>
            <a:r>
              <a:rPr lang="en-US" altLang="ja-JP" sz="2400" b="1" dirty="0" err="1" smtClean="0">
                <a:latin typeface="Consolas" pitchFamily="49" charset="0"/>
                <a:cs typeface="Consolas" pitchFamily="49" charset="0"/>
              </a:rPr>
              <a:t>int</a:t>
            </a:r>
            <a:r>
              <a:rPr lang="en-US" altLang="ja-JP" sz="2400" b="1" dirty="0" smtClean="0">
                <a:latin typeface="Consolas" pitchFamily="49" charset="0"/>
                <a:cs typeface="Consolas" pitchFamily="49" charset="0"/>
              </a:rPr>
              <a:t> -&gt; ('a * (string * </a:t>
            </a:r>
            <a:r>
              <a:rPr lang="en-US" altLang="ja-JP" sz="2400" b="1" dirty="0" err="1" smtClean="0">
                <a:latin typeface="Consolas" pitchFamily="49" charset="0"/>
                <a:cs typeface="Consolas" pitchFamily="49" charset="0"/>
              </a:rPr>
              <a:t>int</a:t>
            </a:r>
            <a:r>
              <a:rPr lang="en-US" altLang="ja-JP" sz="2400" b="1" dirty="0" smtClean="0">
                <a:latin typeface="Consolas" pitchFamily="49" charset="0"/>
                <a:cs typeface="Consolas" pitchFamily="49" charset="0"/>
              </a:rPr>
              <a:t>)) option</a:t>
            </a:r>
          </a:p>
        </p:txBody>
      </p:sp>
    </p:spTree>
    <p:extLst>
      <p:ext uri="{BB962C8B-B14F-4D97-AF65-F5344CB8AC3E}">
        <p14:creationId xmlns:p14="http://schemas.microsoft.com/office/powerpoint/2010/main" val="154112591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274638"/>
            <a:ext cx="9144000" cy="1143000"/>
          </a:xfrm>
        </p:spPr>
        <p:txBody>
          <a:bodyPr>
            <a:normAutofit/>
          </a:bodyPr>
          <a:lstStyle/>
          <a:p>
            <a:r>
              <a:rPr kumimoji="1" lang="ja-JP" altLang="en-US" dirty="0" smtClean="0"/>
              <a:t>課題</a:t>
            </a:r>
            <a:r>
              <a:rPr kumimoji="1" lang="en-US" altLang="ja-JP" dirty="0" smtClean="0"/>
              <a:t> 4 (</a:t>
            </a:r>
            <a:r>
              <a:rPr kumimoji="1" lang="ja-JP" altLang="en-US" dirty="0" smtClean="0"/>
              <a:t>続き</a:t>
            </a:r>
            <a:r>
              <a:rPr kumimoji="1" lang="en-US" altLang="ja-JP" dirty="0" smtClean="0"/>
              <a:t>): </a:t>
            </a:r>
            <a:r>
              <a:rPr lang="ja-JP" altLang="en-US" dirty="0" smtClean="0"/>
              <a:t>作成方法</a:t>
            </a:r>
            <a:r>
              <a:rPr kumimoji="1" lang="ja-JP" altLang="en-US" dirty="0" smtClean="0"/>
              <a:t>の一例</a:t>
            </a:r>
            <a:r>
              <a:rPr kumimoji="1" lang="en-US" altLang="ja-JP" dirty="0" smtClean="0"/>
              <a:t> (2/3)</a:t>
            </a:r>
            <a:endParaRPr kumimoji="1" lang="ja-JP" altLang="en-US" dirty="0"/>
          </a:p>
        </p:txBody>
      </p:sp>
      <p:sp>
        <p:nvSpPr>
          <p:cNvPr id="3" name="コンテンツ プレースホルダー 2"/>
          <p:cNvSpPr>
            <a:spLocks noGrp="1"/>
          </p:cNvSpPr>
          <p:nvPr>
            <p:ph idx="1"/>
          </p:nvPr>
        </p:nvSpPr>
        <p:spPr>
          <a:xfrm>
            <a:off x="457200" y="1628800"/>
            <a:ext cx="8507288" cy="4680520"/>
          </a:xfrm>
        </p:spPr>
        <p:txBody>
          <a:bodyPr>
            <a:normAutofit fontScale="92500"/>
          </a:bodyPr>
          <a:lstStyle/>
          <a:p>
            <a:r>
              <a:rPr kumimoji="1" lang="ja-JP" altLang="en-US" dirty="0" smtClean="0"/>
              <a:t>基本的には各構文解析式に対応する</a:t>
            </a:r>
            <a:r>
              <a:rPr kumimoji="1" lang="en-US" altLang="ja-JP" dirty="0" smtClean="0"/>
              <a:t/>
            </a:r>
            <a:br>
              <a:rPr kumimoji="1" lang="en-US" altLang="ja-JP" dirty="0" smtClean="0"/>
            </a:br>
            <a:r>
              <a:rPr kumimoji="1" lang="ja-JP" altLang="en-US" dirty="0" smtClean="0"/>
              <a:t>以下のような型を持つ値を定義すればよい</a:t>
            </a:r>
            <a:endParaRPr kumimoji="1" lang="en-US" altLang="ja-JP" dirty="0" smtClean="0"/>
          </a:p>
          <a:p>
            <a:endParaRPr lang="en-US" altLang="ja-JP" dirty="0"/>
          </a:p>
          <a:p>
            <a:endParaRPr kumimoji="1" lang="en-US" altLang="ja-JP" dirty="0" smtClean="0"/>
          </a:p>
          <a:p>
            <a:endParaRPr lang="en-US" altLang="ja-JP" dirty="0"/>
          </a:p>
          <a:p>
            <a:endParaRPr kumimoji="1" lang="en-US" altLang="ja-JP" dirty="0" smtClean="0"/>
          </a:p>
          <a:p>
            <a:endParaRPr lang="en-US" altLang="ja-JP" dirty="0"/>
          </a:p>
          <a:p>
            <a:pPr lvl="1"/>
            <a:endParaRPr kumimoji="1" lang="en-US" altLang="ja-JP" dirty="0" smtClean="0"/>
          </a:p>
          <a:p>
            <a:pPr lvl="2"/>
            <a:r>
              <a:rPr kumimoji="1" lang="ja-JP" altLang="en-US" dirty="0" smtClean="0"/>
              <a:t>非終端記号は関数に束縛される変数名に対応させればよい</a:t>
            </a:r>
            <a:endParaRPr lang="en-US" altLang="ja-JP" dirty="0" smtClean="0"/>
          </a:p>
          <a:p>
            <a:pPr marL="0" indent="0">
              <a:buNone/>
            </a:pPr>
            <a:endParaRPr kumimoji="1" lang="en-US" altLang="ja-JP" dirty="0" smtClean="0"/>
          </a:p>
        </p:txBody>
      </p:sp>
      <p:sp>
        <p:nvSpPr>
          <p:cNvPr id="6" name="テキスト ボックス 5"/>
          <p:cNvSpPr txBox="1"/>
          <p:nvPr/>
        </p:nvSpPr>
        <p:spPr>
          <a:xfrm>
            <a:off x="539552" y="2708920"/>
            <a:ext cx="8172400" cy="2862322"/>
          </a:xfrm>
          <a:prstGeom prst="rect">
            <a:avLst/>
          </a:prstGeom>
          <a:noFill/>
        </p:spPr>
        <p:txBody>
          <a:bodyPr wrap="square" rtlCol="0">
            <a:spAutoFit/>
          </a:bodyPr>
          <a:lstStyle/>
          <a:p>
            <a:pPr indent="-57150"/>
            <a:r>
              <a:rPr lang="en-US" altLang="ja-JP" sz="2000" b="1" dirty="0" err="1" smtClean="0">
                <a:latin typeface="Consolas" pitchFamily="49" charset="0"/>
                <a:cs typeface="Consolas" pitchFamily="49" charset="0"/>
              </a:rPr>
              <a:t>val</a:t>
            </a:r>
            <a:r>
              <a:rPr lang="en-US" altLang="ja-JP" sz="2000" b="1" dirty="0" smtClean="0">
                <a:latin typeface="Consolas" pitchFamily="49" charset="0"/>
                <a:cs typeface="Consolas" pitchFamily="49" charset="0"/>
              </a:rPr>
              <a:t> terminal : char -&gt; char parser</a:t>
            </a:r>
          </a:p>
          <a:p>
            <a:pPr indent="-57150"/>
            <a:r>
              <a:rPr lang="en-US" altLang="ja-JP" sz="2000" b="1" dirty="0" err="1" smtClean="0">
                <a:latin typeface="Consolas" pitchFamily="49" charset="0"/>
                <a:cs typeface="Consolas" pitchFamily="49" charset="0"/>
              </a:rPr>
              <a:t>val</a:t>
            </a:r>
            <a:r>
              <a:rPr lang="en-US" altLang="ja-JP" sz="2000" b="1" dirty="0" smtClean="0">
                <a:latin typeface="Consolas" pitchFamily="49" charset="0"/>
                <a:cs typeface="Consolas" pitchFamily="49" charset="0"/>
              </a:rPr>
              <a:t> empty : unit parser</a:t>
            </a:r>
          </a:p>
          <a:p>
            <a:pPr indent="-57150"/>
            <a:r>
              <a:rPr lang="en-US" altLang="ja-JP" sz="2000" b="1" dirty="0" err="1" smtClean="0">
                <a:latin typeface="Consolas" pitchFamily="49" charset="0"/>
                <a:cs typeface="Consolas" pitchFamily="49" charset="0"/>
              </a:rPr>
              <a:t>val</a:t>
            </a:r>
            <a:r>
              <a:rPr lang="en-US" altLang="ja-JP" sz="2000" b="1" dirty="0" smtClean="0">
                <a:latin typeface="Consolas" pitchFamily="49" charset="0"/>
                <a:cs typeface="Consolas" pitchFamily="49" charset="0"/>
              </a:rPr>
              <a:t> </a:t>
            </a:r>
            <a:r>
              <a:rPr lang="en-US" altLang="ja-JP" sz="2000" b="1" dirty="0" err="1" smtClean="0">
                <a:latin typeface="Consolas" pitchFamily="49" charset="0"/>
                <a:cs typeface="Consolas" pitchFamily="49" charset="0"/>
              </a:rPr>
              <a:t>seq</a:t>
            </a:r>
            <a:r>
              <a:rPr lang="en-US" altLang="ja-JP" sz="2000" b="1" dirty="0" smtClean="0">
                <a:latin typeface="Consolas" pitchFamily="49" charset="0"/>
                <a:cs typeface="Consolas" pitchFamily="49" charset="0"/>
              </a:rPr>
              <a:t> : 'a parser -&gt; 'b parser -&gt; ('a * 'b) parser</a:t>
            </a:r>
          </a:p>
          <a:p>
            <a:pPr indent="-57150"/>
            <a:r>
              <a:rPr lang="en-US" altLang="ja-JP" sz="2000" b="1" dirty="0" err="1" smtClean="0">
                <a:latin typeface="Consolas" pitchFamily="49" charset="0"/>
                <a:cs typeface="Consolas" pitchFamily="49" charset="0"/>
              </a:rPr>
              <a:t>val</a:t>
            </a:r>
            <a:r>
              <a:rPr lang="en-US" altLang="ja-JP" sz="2000" b="1" dirty="0" smtClean="0">
                <a:latin typeface="Consolas" pitchFamily="49" charset="0"/>
                <a:cs typeface="Consolas" pitchFamily="49" charset="0"/>
              </a:rPr>
              <a:t> </a:t>
            </a:r>
            <a:r>
              <a:rPr lang="en-US" altLang="ja-JP" sz="2000" b="1" dirty="0" err="1" smtClean="0">
                <a:latin typeface="Consolas" pitchFamily="49" charset="0"/>
                <a:cs typeface="Consolas" pitchFamily="49" charset="0"/>
              </a:rPr>
              <a:t>ordered_choice</a:t>
            </a:r>
            <a:r>
              <a:rPr lang="en-US" altLang="ja-JP" sz="2000" b="1" dirty="0" smtClean="0">
                <a:latin typeface="Consolas" pitchFamily="49" charset="0"/>
                <a:cs typeface="Consolas" pitchFamily="49" charset="0"/>
              </a:rPr>
              <a:t> : 'a parser -&gt; 'a parser -&gt; 'a parser</a:t>
            </a:r>
            <a:endParaRPr lang="en-US" altLang="ja-JP" sz="2000" b="1" dirty="0">
              <a:latin typeface="Consolas" pitchFamily="49" charset="0"/>
              <a:cs typeface="Consolas" pitchFamily="49" charset="0"/>
            </a:endParaRPr>
          </a:p>
          <a:p>
            <a:pPr indent="-57150"/>
            <a:r>
              <a:rPr lang="en-US" altLang="ja-JP" sz="2000" b="1" dirty="0" err="1" smtClean="0">
                <a:latin typeface="Consolas" pitchFamily="49" charset="0"/>
                <a:cs typeface="Consolas" pitchFamily="49" charset="0"/>
              </a:rPr>
              <a:t>val</a:t>
            </a:r>
            <a:r>
              <a:rPr lang="en-US" altLang="ja-JP" sz="2000" b="1" dirty="0" smtClean="0">
                <a:latin typeface="Consolas" pitchFamily="49" charset="0"/>
                <a:cs typeface="Consolas" pitchFamily="49" charset="0"/>
              </a:rPr>
              <a:t> many : 'a parser -&gt; 'a list parser</a:t>
            </a:r>
          </a:p>
          <a:p>
            <a:pPr indent="-57150"/>
            <a:r>
              <a:rPr lang="en-US" altLang="ja-JP" sz="2000" b="1" dirty="0" err="1" smtClean="0">
                <a:latin typeface="Consolas" pitchFamily="49" charset="0"/>
                <a:cs typeface="Consolas" pitchFamily="49" charset="0"/>
              </a:rPr>
              <a:t>val</a:t>
            </a:r>
            <a:r>
              <a:rPr lang="en-US" altLang="ja-JP" sz="2000" b="1" dirty="0" smtClean="0">
                <a:latin typeface="Consolas" pitchFamily="49" charset="0"/>
                <a:cs typeface="Consolas" pitchFamily="49" charset="0"/>
              </a:rPr>
              <a:t> many1 : 'a parser -&gt; 'a list parser</a:t>
            </a:r>
          </a:p>
          <a:p>
            <a:pPr indent="-57150"/>
            <a:r>
              <a:rPr lang="en-US" altLang="ja-JP" sz="2000" b="1" dirty="0" err="1" smtClean="0">
                <a:latin typeface="Consolas" pitchFamily="49" charset="0"/>
                <a:cs typeface="Consolas" pitchFamily="49" charset="0"/>
              </a:rPr>
              <a:t>val</a:t>
            </a:r>
            <a:r>
              <a:rPr lang="en-US" altLang="ja-JP" sz="2000" b="1" dirty="0" smtClean="0">
                <a:latin typeface="Consolas" pitchFamily="49" charset="0"/>
                <a:cs typeface="Consolas" pitchFamily="49" charset="0"/>
              </a:rPr>
              <a:t> opt : 'a parser -&gt; 'a option parser</a:t>
            </a:r>
          </a:p>
          <a:p>
            <a:pPr indent="-57150"/>
            <a:r>
              <a:rPr lang="en-US" altLang="ja-JP" sz="2000" b="1" dirty="0" err="1" smtClean="0">
                <a:latin typeface="Consolas" pitchFamily="49" charset="0"/>
                <a:cs typeface="Consolas" pitchFamily="49" charset="0"/>
              </a:rPr>
              <a:t>val</a:t>
            </a:r>
            <a:r>
              <a:rPr lang="en-US" altLang="ja-JP" sz="2000" b="1" dirty="0" smtClean="0">
                <a:latin typeface="Consolas" pitchFamily="49" charset="0"/>
                <a:cs typeface="Consolas" pitchFamily="49" charset="0"/>
              </a:rPr>
              <a:t> </a:t>
            </a:r>
            <a:r>
              <a:rPr lang="en-US" altLang="ja-JP" sz="2000" b="1" dirty="0" err="1" smtClean="0">
                <a:latin typeface="Consolas" pitchFamily="49" charset="0"/>
                <a:cs typeface="Consolas" pitchFamily="49" charset="0"/>
              </a:rPr>
              <a:t>and_p</a:t>
            </a:r>
            <a:r>
              <a:rPr lang="en-US" altLang="ja-JP" sz="2000" b="1" dirty="0" smtClean="0">
                <a:latin typeface="Consolas" pitchFamily="49" charset="0"/>
                <a:cs typeface="Consolas" pitchFamily="49" charset="0"/>
              </a:rPr>
              <a:t> : 'a parser -&gt; unit parser</a:t>
            </a:r>
          </a:p>
          <a:p>
            <a:pPr indent="-57150"/>
            <a:r>
              <a:rPr lang="en-US" altLang="ja-JP" sz="2000" b="1" dirty="0" err="1" smtClean="0">
                <a:latin typeface="Consolas" pitchFamily="49" charset="0"/>
                <a:cs typeface="Consolas" pitchFamily="49" charset="0"/>
              </a:rPr>
              <a:t>val</a:t>
            </a:r>
            <a:r>
              <a:rPr lang="en-US" altLang="ja-JP" sz="2000" b="1" dirty="0" smtClean="0">
                <a:latin typeface="Consolas" pitchFamily="49" charset="0"/>
                <a:cs typeface="Consolas" pitchFamily="49" charset="0"/>
              </a:rPr>
              <a:t> </a:t>
            </a:r>
            <a:r>
              <a:rPr lang="en-US" altLang="ja-JP" sz="2000" b="1" dirty="0" err="1" smtClean="0">
                <a:latin typeface="Consolas" pitchFamily="49" charset="0"/>
                <a:cs typeface="Consolas" pitchFamily="49" charset="0"/>
              </a:rPr>
              <a:t>not_p</a:t>
            </a:r>
            <a:r>
              <a:rPr lang="en-US" altLang="ja-JP" sz="2000" b="1" dirty="0" smtClean="0">
                <a:latin typeface="Consolas" pitchFamily="49" charset="0"/>
                <a:cs typeface="Consolas" pitchFamily="49" charset="0"/>
              </a:rPr>
              <a:t> : 'a parser -&gt; unit parser</a:t>
            </a:r>
          </a:p>
        </p:txBody>
      </p:sp>
    </p:spTree>
    <p:extLst>
      <p:ext uri="{BB962C8B-B14F-4D97-AF65-F5344CB8AC3E}">
        <p14:creationId xmlns:p14="http://schemas.microsoft.com/office/powerpoint/2010/main" val="165234353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274638"/>
            <a:ext cx="9144000" cy="1143000"/>
          </a:xfrm>
        </p:spPr>
        <p:txBody>
          <a:bodyPr>
            <a:normAutofit/>
          </a:bodyPr>
          <a:lstStyle/>
          <a:p>
            <a:r>
              <a:rPr kumimoji="1" lang="ja-JP" altLang="en-US" dirty="0" smtClean="0"/>
              <a:t>課題</a:t>
            </a:r>
            <a:r>
              <a:rPr kumimoji="1" lang="en-US" altLang="ja-JP" dirty="0" smtClean="0"/>
              <a:t> 4 (</a:t>
            </a:r>
            <a:r>
              <a:rPr kumimoji="1" lang="ja-JP" altLang="en-US" dirty="0" smtClean="0"/>
              <a:t>続き</a:t>
            </a:r>
            <a:r>
              <a:rPr kumimoji="1" lang="en-US" altLang="ja-JP" dirty="0" smtClean="0"/>
              <a:t>): </a:t>
            </a:r>
            <a:r>
              <a:rPr lang="ja-JP" altLang="en-US" dirty="0" smtClean="0"/>
              <a:t>作成方法</a:t>
            </a:r>
            <a:r>
              <a:rPr kumimoji="1" lang="ja-JP" altLang="en-US" dirty="0" smtClean="0"/>
              <a:t>の一例</a:t>
            </a:r>
            <a:r>
              <a:rPr kumimoji="1" lang="en-US" altLang="ja-JP" dirty="0" smtClean="0"/>
              <a:t> (3/3)</a:t>
            </a:r>
            <a:endParaRPr kumimoji="1" lang="ja-JP" altLang="en-US" dirty="0"/>
          </a:p>
        </p:txBody>
      </p:sp>
      <p:sp>
        <p:nvSpPr>
          <p:cNvPr id="3" name="コンテンツ プレースホルダー 2"/>
          <p:cNvSpPr>
            <a:spLocks noGrp="1"/>
          </p:cNvSpPr>
          <p:nvPr>
            <p:ph idx="1"/>
          </p:nvPr>
        </p:nvSpPr>
        <p:spPr>
          <a:xfrm>
            <a:off x="457200" y="1340768"/>
            <a:ext cx="8507288" cy="1080120"/>
          </a:xfrm>
        </p:spPr>
        <p:txBody>
          <a:bodyPr>
            <a:normAutofit/>
          </a:bodyPr>
          <a:lstStyle/>
          <a:p>
            <a:r>
              <a:rPr kumimoji="1" lang="ja-JP" altLang="en-US" dirty="0" smtClean="0"/>
              <a:t>例えば</a:t>
            </a:r>
            <a:r>
              <a:rPr kumimoji="1" lang="en-US" altLang="ja-JP" dirty="0" smtClean="0"/>
              <a:t> 10 </a:t>
            </a:r>
            <a:r>
              <a:rPr kumimoji="1" lang="ja-JP" altLang="en-US" dirty="0" smtClean="0"/>
              <a:t>進自然数の構文解析器は</a:t>
            </a:r>
            <a:r>
              <a:rPr kumimoji="1" lang="en-US" altLang="ja-JP" dirty="0" smtClean="0"/>
              <a:t/>
            </a:r>
            <a:br>
              <a:rPr kumimoji="1" lang="en-US" altLang="ja-JP" dirty="0" smtClean="0"/>
            </a:br>
            <a:r>
              <a:rPr kumimoji="1" lang="ja-JP" altLang="en-US" dirty="0" smtClean="0"/>
              <a:t>以下のように作成できる</a:t>
            </a:r>
            <a:endParaRPr lang="en-US" altLang="ja-JP" dirty="0"/>
          </a:p>
          <a:p>
            <a:pPr marL="0" indent="0">
              <a:buNone/>
            </a:pPr>
            <a:endParaRPr kumimoji="1" lang="en-US" altLang="ja-JP" dirty="0" smtClean="0"/>
          </a:p>
        </p:txBody>
      </p:sp>
      <p:sp>
        <p:nvSpPr>
          <p:cNvPr id="6" name="テキスト ボックス 5"/>
          <p:cNvSpPr txBox="1"/>
          <p:nvPr/>
        </p:nvSpPr>
        <p:spPr>
          <a:xfrm>
            <a:off x="247641" y="2333684"/>
            <a:ext cx="9004879" cy="4524316"/>
          </a:xfrm>
          <a:prstGeom prst="rect">
            <a:avLst/>
          </a:prstGeom>
          <a:noFill/>
        </p:spPr>
        <p:txBody>
          <a:bodyPr wrap="square" rtlCol="0">
            <a:spAutoFit/>
          </a:bodyPr>
          <a:lstStyle/>
          <a:p>
            <a:pPr indent="-57150"/>
            <a:r>
              <a:rPr lang="en-US" altLang="ja-JP" b="1" dirty="0">
                <a:latin typeface="Consolas" pitchFamily="49" charset="0"/>
                <a:cs typeface="Consolas" pitchFamily="49" charset="0"/>
              </a:rPr>
              <a:t>let zero = </a:t>
            </a:r>
            <a:r>
              <a:rPr lang="en-US" altLang="ja-JP" b="1" dirty="0" smtClean="0">
                <a:latin typeface="Consolas" pitchFamily="49" charset="0"/>
                <a:cs typeface="Consolas" pitchFamily="49" charset="0"/>
              </a:rPr>
              <a:t>fun </a:t>
            </a:r>
            <a:r>
              <a:rPr lang="en-US" altLang="ja-JP" b="1" dirty="0">
                <a:latin typeface="Consolas" pitchFamily="49" charset="0"/>
                <a:cs typeface="Consolas" pitchFamily="49" charset="0"/>
              </a:rPr>
              <a:t>_ -&gt; </a:t>
            </a:r>
            <a:r>
              <a:rPr lang="en-US" altLang="ja-JP" b="1" dirty="0" smtClean="0">
                <a:latin typeface="Consolas" pitchFamily="49" charset="0"/>
                <a:cs typeface="Consolas" pitchFamily="49" charset="0"/>
              </a:rPr>
              <a:t>None</a:t>
            </a:r>
            <a:endParaRPr lang="en-US" altLang="ja-JP" b="1" dirty="0">
              <a:latin typeface="Consolas" pitchFamily="49" charset="0"/>
              <a:cs typeface="Consolas" pitchFamily="49" charset="0"/>
            </a:endParaRPr>
          </a:p>
          <a:p>
            <a:pPr indent="-57150"/>
            <a:r>
              <a:rPr lang="en-US" altLang="ja-JP" b="1" dirty="0">
                <a:latin typeface="Consolas" pitchFamily="49" charset="0"/>
                <a:cs typeface="Consolas" pitchFamily="49" charset="0"/>
              </a:rPr>
              <a:t>let code_0 = </a:t>
            </a:r>
            <a:r>
              <a:rPr lang="en-US" altLang="ja-JP" b="1" dirty="0" err="1">
                <a:latin typeface="Consolas" pitchFamily="49" charset="0"/>
                <a:cs typeface="Consolas" pitchFamily="49" charset="0"/>
              </a:rPr>
              <a:t>int_of_char</a:t>
            </a:r>
            <a:r>
              <a:rPr lang="en-US" altLang="ja-JP" b="1" dirty="0">
                <a:latin typeface="Consolas" pitchFamily="49" charset="0"/>
                <a:cs typeface="Consolas" pitchFamily="49" charset="0"/>
              </a:rPr>
              <a:t> '0'</a:t>
            </a:r>
          </a:p>
          <a:p>
            <a:pPr indent="-57150"/>
            <a:r>
              <a:rPr lang="en-US" altLang="ja-JP" b="1" dirty="0">
                <a:latin typeface="Consolas" pitchFamily="49" charset="0"/>
                <a:cs typeface="Consolas" pitchFamily="49" charset="0"/>
              </a:rPr>
              <a:t>let </a:t>
            </a:r>
            <a:r>
              <a:rPr lang="en-US" altLang="ja-JP" b="1" dirty="0" err="1">
                <a:latin typeface="Consolas" pitchFamily="49" charset="0"/>
                <a:cs typeface="Consolas" pitchFamily="49" charset="0"/>
              </a:rPr>
              <a:t>digit_lst</a:t>
            </a:r>
            <a:r>
              <a:rPr lang="en-US" altLang="ja-JP" b="1" dirty="0">
                <a:latin typeface="Consolas" pitchFamily="49" charset="0"/>
                <a:cs typeface="Consolas" pitchFamily="49" charset="0"/>
              </a:rPr>
              <a:t> =</a:t>
            </a:r>
          </a:p>
          <a:p>
            <a:pPr indent="-57150"/>
            <a:r>
              <a:rPr lang="en-US" altLang="ja-JP" b="1" dirty="0" smtClean="0">
                <a:latin typeface="Consolas" pitchFamily="49" charset="0"/>
                <a:cs typeface="Consolas" pitchFamily="49" charset="0"/>
              </a:rPr>
              <a:t>  let </a:t>
            </a:r>
            <a:r>
              <a:rPr lang="en-US" altLang="ja-JP" b="1" dirty="0">
                <a:latin typeface="Consolas" pitchFamily="49" charset="0"/>
                <a:cs typeface="Consolas" pitchFamily="49" charset="0"/>
              </a:rPr>
              <a:t>rec </a:t>
            </a:r>
            <a:r>
              <a:rPr lang="en-US" altLang="ja-JP" b="1" dirty="0" err="1">
                <a:latin typeface="Consolas" pitchFamily="49" charset="0"/>
                <a:cs typeface="Consolas" pitchFamily="49" charset="0"/>
              </a:rPr>
              <a:t>mk_lst</a:t>
            </a:r>
            <a:r>
              <a:rPr lang="en-US" altLang="ja-JP" b="1" dirty="0">
                <a:latin typeface="Consolas" pitchFamily="49" charset="0"/>
                <a:cs typeface="Consolas" pitchFamily="49" charset="0"/>
              </a:rPr>
              <a:t> n </a:t>
            </a:r>
            <a:r>
              <a:rPr lang="en-US" altLang="ja-JP" b="1" dirty="0" smtClean="0">
                <a:latin typeface="Consolas" pitchFamily="49" charset="0"/>
                <a:cs typeface="Consolas" pitchFamily="49" charset="0"/>
              </a:rPr>
              <a:t>= if </a:t>
            </a:r>
            <a:r>
              <a:rPr lang="en-US" altLang="ja-JP" b="1" dirty="0">
                <a:latin typeface="Consolas" pitchFamily="49" charset="0"/>
                <a:cs typeface="Consolas" pitchFamily="49" charset="0"/>
              </a:rPr>
              <a:t>n &lt; 0 then [</a:t>
            </a:r>
            <a:r>
              <a:rPr lang="en-US" altLang="ja-JP" b="1" dirty="0" smtClean="0">
                <a:latin typeface="Consolas" pitchFamily="49" charset="0"/>
                <a:cs typeface="Consolas" pitchFamily="49" charset="0"/>
              </a:rPr>
              <a:t>]</a:t>
            </a:r>
          </a:p>
          <a:p>
            <a:pPr indent="-57150"/>
            <a:r>
              <a:rPr lang="en-US" altLang="ja-JP" b="1" dirty="0">
                <a:latin typeface="Consolas" pitchFamily="49" charset="0"/>
                <a:cs typeface="Consolas" pitchFamily="49" charset="0"/>
              </a:rPr>
              <a:t> </a:t>
            </a:r>
            <a:r>
              <a:rPr lang="en-US" altLang="ja-JP" b="1" dirty="0" smtClean="0">
                <a:latin typeface="Consolas" pitchFamily="49" charset="0"/>
                <a:cs typeface="Consolas" pitchFamily="49" charset="0"/>
              </a:rPr>
              <a:t>                    else </a:t>
            </a:r>
            <a:r>
              <a:rPr lang="en-US" altLang="ja-JP" b="1" dirty="0">
                <a:latin typeface="Consolas" pitchFamily="49" charset="0"/>
                <a:cs typeface="Consolas" pitchFamily="49" charset="0"/>
              </a:rPr>
              <a:t>n :: </a:t>
            </a:r>
            <a:r>
              <a:rPr lang="en-US" altLang="ja-JP" b="1" dirty="0" err="1">
                <a:latin typeface="Consolas" pitchFamily="49" charset="0"/>
                <a:cs typeface="Consolas" pitchFamily="49" charset="0"/>
              </a:rPr>
              <a:t>mk_lst</a:t>
            </a:r>
            <a:r>
              <a:rPr lang="en-US" altLang="ja-JP" b="1" dirty="0">
                <a:latin typeface="Consolas" pitchFamily="49" charset="0"/>
                <a:cs typeface="Consolas" pitchFamily="49" charset="0"/>
              </a:rPr>
              <a:t> (</a:t>
            </a:r>
            <a:r>
              <a:rPr lang="en-US" altLang="ja-JP" b="1" dirty="0" smtClean="0">
                <a:latin typeface="Consolas" pitchFamily="49" charset="0"/>
                <a:cs typeface="Consolas" pitchFamily="49" charset="0"/>
              </a:rPr>
              <a:t>n - 1</a:t>
            </a:r>
            <a:r>
              <a:rPr lang="en-US" altLang="ja-JP" b="1" dirty="0">
                <a:latin typeface="Consolas" pitchFamily="49" charset="0"/>
                <a:cs typeface="Consolas" pitchFamily="49" charset="0"/>
              </a:rPr>
              <a:t>) in</a:t>
            </a:r>
          </a:p>
          <a:p>
            <a:pPr indent="-57150"/>
            <a:r>
              <a:rPr lang="en-US" altLang="ja-JP" b="1" dirty="0" smtClean="0">
                <a:latin typeface="Consolas" pitchFamily="49" charset="0"/>
                <a:cs typeface="Consolas" pitchFamily="49" charset="0"/>
              </a:rPr>
              <a:t>  </a:t>
            </a:r>
            <a:r>
              <a:rPr lang="en-US" altLang="ja-JP" b="1" dirty="0" err="1" smtClean="0">
                <a:latin typeface="Consolas" pitchFamily="49" charset="0"/>
                <a:cs typeface="Consolas" pitchFamily="49" charset="0"/>
              </a:rPr>
              <a:t>List.rev_map</a:t>
            </a:r>
            <a:endParaRPr lang="en-US" altLang="ja-JP" b="1" dirty="0">
              <a:latin typeface="Consolas" pitchFamily="49" charset="0"/>
              <a:cs typeface="Consolas" pitchFamily="49" charset="0"/>
            </a:endParaRPr>
          </a:p>
          <a:p>
            <a:pPr indent="-57150"/>
            <a:r>
              <a:rPr lang="en-US" altLang="ja-JP" b="1" dirty="0" smtClean="0">
                <a:latin typeface="Consolas" pitchFamily="49" charset="0"/>
                <a:cs typeface="Consolas" pitchFamily="49" charset="0"/>
              </a:rPr>
              <a:t>    (</a:t>
            </a:r>
            <a:r>
              <a:rPr lang="en-US" altLang="ja-JP" b="1" dirty="0">
                <a:latin typeface="Consolas" pitchFamily="49" charset="0"/>
                <a:cs typeface="Consolas" pitchFamily="49" charset="0"/>
              </a:rPr>
              <a:t>fun </a:t>
            </a:r>
            <a:r>
              <a:rPr lang="en-US" altLang="ja-JP" b="1" dirty="0" err="1">
                <a:latin typeface="Consolas" pitchFamily="49" charset="0"/>
                <a:cs typeface="Consolas" pitchFamily="49" charset="0"/>
              </a:rPr>
              <a:t>i</a:t>
            </a:r>
            <a:r>
              <a:rPr lang="en-US" altLang="ja-JP" b="1" dirty="0">
                <a:latin typeface="Consolas" pitchFamily="49" charset="0"/>
                <a:cs typeface="Consolas" pitchFamily="49" charset="0"/>
              </a:rPr>
              <a:t> -&gt; </a:t>
            </a:r>
            <a:r>
              <a:rPr lang="en-US" altLang="ja-JP" b="1" dirty="0" smtClean="0">
                <a:latin typeface="Consolas" pitchFamily="49" charset="0"/>
                <a:cs typeface="Consolas" pitchFamily="49" charset="0"/>
              </a:rPr>
              <a:t>terminal </a:t>
            </a:r>
            <a:r>
              <a:rPr lang="en-US" altLang="ja-JP" b="1" dirty="0">
                <a:latin typeface="Consolas" pitchFamily="49" charset="0"/>
                <a:cs typeface="Consolas" pitchFamily="49" charset="0"/>
              </a:rPr>
              <a:t>(</a:t>
            </a:r>
            <a:r>
              <a:rPr lang="en-US" altLang="ja-JP" b="1" dirty="0" err="1">
                <a:latin typeface="Consolas" pitchFamily="49" charset="0"/>
                <a:cs typeface="Consolas" pitchFamily="49" charset="0"/>
              </a:rPr>
              <a:t>char_of_int</a:t>
            </a:r>
            <a:r>
              <a:rPr lang="en-US" altLang="ja-JP" b="1" dirty="0">
                <a:latin typeface="Consolas" pitchFamily="49" charset="0"/>
                <a:cs typeface="Consolas" pitchFamily="49" charset="0"/>
              </a:rPr>
              <a:t> (</a:t>
            </a:r>
            <a:r>
              <a:rPr lang="en-US" altLang="ja-JP" b="1" dirty="0" err="1">
                <a:latin typeface="Consolas" pitchFamily="49" charset="0"/>
                <a:cs typeface="Consolas" pitchFamily="49" charset="0"/>
              </a:rPr>
              <a:t>i</a:t>
            </a:r>
            <a:r>
              <a:rPr lang="en-US" altLang="ja-JP" b="1" dirty="0">
                <a:latin typeface="Consolas" pitchFamily="49" charset="0"/>
                <a:cs typeface="Consolas" pitchFamily="49" charset="0"/>
              </a:rPr>
              <a:t> + code_0))) (</a:t>
            </a:r>
            <a:r>
              <a:rPr lang="en-US" altLang="ja-JP" b="1" dirty="0" err="1">
                <a:latin typeface="Consolas" pitchFamily="49" charset="0"/>
                <a:cs typeface="Consolas" pitchFamily="49" charset="0"/>
              </a:rPr>
              <a:t>mk_lst</a:t>
            </a:r>
            <a:r>
              <a:rPr lang="en-US" altLang="ja-JP" b="1" dirty="0">
                <a:latin typeface="Consolas" pitchFamily="49" charset="0"/>
                <a:cs typeface="Consolas" pitchFamily="49" charset="0"/>
              </a:rPr>
              <a:t> 9)</a:t>
            </a:r>
          </a:p>
          <a:p>
            <a:pPr indent="-57150"/>
            <a:r>
              <a:rPr lang="en-US" altLang="ja-JP" b="1" dirty="0">
                <a:latin typeface="Consolas" pitchFamily="49" charset="0"/>
                <a:cs typeface="Consolas" pitchFamily="49" charset="0"/>
              </a:rPr>
              <a:t>let digit = </a:t>
            </a:r>
            <a:r>
              <a:rPr lang="en-US" altLang="ja-JP" b="1" dirty="0" err="1">
                <a:latin typeface="Consolas" pitchFamily="49" charset="0"/>
                <a:cs typeface="Consolas" pitchFamily="49" charset="0"/>
              </a:rPr>
              <a:t>List.fold_right</a:t>
            </a:r>
            <a:r>
              <a:rPr lang="en-US" altLang="ja-JP" b="1" dirty="0">
                <a:latin typeface="Consolas" pitchFamily="49" charset="0"/>
                <a:cs typeface="Consolas" pitchFamily="49" charset="0"/>
              </a:rPr>
              <a:t> </a:t>
            </a:r>
            <a:r>
              <a:rPr lang="en-US" altLang="ja-JP" b="1" dirty="0" err="1">
                <a:latin typeface="Consolas" pitchFamily="49" charset="0"/>
                <a:cs typeface="Consolas" pitchFamily="49" charset="0"/>
              </a:rPr>
              <a:t>ordered_choice</a:t>
            </a:r>
            <a:r>
              <a:rPr lang="en-US" altLang="ja-JP" b="1" dirty="0">
                <a:latin typeface="Consolas" pitchFamily="49" charset="0"/>
                <a:cs typeface="Consolas" pitchFamily="49" charset="0"/>
              </a:rPr>
              <a:t> </a:t>
            </a:r>
            <a:r>
              <a:rPr lang="en-US" altLang="ja-JP" b="1" dirty="0" err="1">
                <a:latin typeface="Consolas" pitchFamily="49" charset="0"/>
                <a:cs typeface="Consolas" pitchFamily="49" charset="0"/>
              </a:rPr>
              <a:t>digit_lst</a:t>
            </a:r>
            <a:r>
              <a:rPr lang="en-US" altLang="ja-JP" b="1" dirty="0">
                <a:latin typeface="Consolas" pitchFamily="49" charset="0"/>
                <a:cs typeface="Consolas" pitchFamily="49" charset="0"/>
              </a:rPr>
              <a:t> zero</a:t>
            </a:r>
          </a:p>
          <a:p>
            <a:pPr indent="-57150"/>
            <a:r>
              <a:rPr lang="en-US" altLang="ja-JP" b="1" dirty="0">
                <a:latin typeface="Consolas" pitchFamily="49" charset="0"/>
                <a:cs typeface="Consolas" pitchFamily="49" charset="0"/>
              </a:rPr>
              <a:t>let </a:t>
            </a:r>
            <a:r>
              <a:rPr lang="en-US" altLang="ja-JP" b="1" dirty="0" err="1">
                <a:latin typeface="Consolas" pitchFamily="49" charset="0"/>
                <a:cs typeface="Consolas" pitchFamily="49" charset="0"/>
              </a:rPr>
              <a:t>nat</a:t>
            </a:r>
            <a:r>
              <a:rPr lang="en-US" altLang="ja-JP" b="1" dirty="0">
                <a:latin typeface="Consolas" pitchFamily="49" charset="0"/>
                <a:cs typeface="Consolas" pitchFamily="49" charset="0"/>
              </a:rPr>
              <a:t> </a:t>
            </a:r>
            <a:r>
              <a:rPr lang="en-US" altLang="ja-JP" b="1" dirty="0" smtClean="0">
                <a:latin typeface="Consolas" pitchFamily="49" charset="0"/>
                <a:cs typeface="Consolas" pitchFamily="49" charset="0"/>
              </a:rPr>
              <a:t>: </a:t>
            </a:r>
            <a:r>
              <a:rPr lang="en-US" altLang="ja-JP" b="1" dirty="0" err="1" smtClean="0">
                <a:latin typeface="Consolas" pitchFamily="49" charset="0"/>
                <a:cs typeface="Consolas" pitchFamily="49" charset="0"/>
              </a:rPr>
              <a:t>int</a:t>
            </a:r>
            <a:r>
              <a:rPr lang="en-US" altLang="ja-JP" b="1" dirty="0" smtClean="0">
                <a:latin typeface="Consolas" pitchFamily="49" charset="0"/>
                <a:cs typeface="Consolas" pitchFamily="49" charset="0"/>
              </a:rPr>
              <a:t> parser = fun </a:t>
            </a:r>
            <a:r>
              <a:rPr lang="en-US" altLang="ja-JP" b="1" dirty="0">
                <a:latin typeface="Consolas" pitchFamily="49" charset="0"/>
                <a:cs typeface="Consolas" pitchFamily="49" charset="0"/>
              </a:rPr>
              <a:t>input -&gt;</a:t>
            </a:r>
          </a:p>
          <a:p>
            <a:pPr indent="-57150"/>
            <a:r>
              <a:rPr lang="en-US" altLang="ja-JP" b="1" dirty="0">
                <a:latin typeface="Consolas" pitchFamily="49" charset="0"/>
                <a:cs typeface="Consolas" pitchFamily="49" charset="0"/>
              </a:rPr>
              <a:t>        let r = </a:t>
            </a:r>
            <a:r>
              <a:rPr lang="en-US" altLang="ja-JP" b="1" dirty="0" smtClean="0">
                <a:latin typeface="Consolas" pitchFamily="49" charset="0"/>
                <a:cs typeface="Consolas" pitchFamily="49" charset="0"/>
              </a:rPr>
              <a:t>(</a:t>
            </a:r>
            <a:r>
              <a:rPr lang="en-US" altLang="ja-JP" b="1" dirty="0">
                <a:latin typeface="Consolas" pitchFamily="49" charset="0"/>
                <a:cs typeface="Consolas" pitchFamily="49" charset="0"/>
              </a:rPr>
              <a:t>many1 digit</a:t>
            </a:r>
            <a:r>
              <a:rPr lang="en-US" altLang="ja-JP" b="1" dirty="0" smtClean="0">
                <a:latin typeface="Consolas" pitchFamily="49" charset="0"/>
                <a:cs typeface="Consolas" pitchFamily="49" charset="0"/>
              </a:rPr>
              <a:t>) </a:t>
            </a:r>
            <a:r>
              <a:rPr lang="en-US" altLang="ja-JP" b="1" dirty="0">
                <a:latin typeface="Consolas" pitchFamily="49" charset="0"/>
                <a:cs typeface="Consolas" pitchFamily="49" charset="0"/>
              </a:rPr>
              <a:t>input in</a:t>
            </a:r>
          </a:p>
          <a:p>
            <a:pPr indent="-57150"/>
            <a:r>
              <a:rPr lang="en-US" altLang="ja-JP" b="1" dirty="0">
                <a:latin typeface="Consolas" pitchFamily="49" charset="0"/>
                <a:cs typeface="Consolas" pitchFamily="49" charset="0"/>
              </a:rPr>
              <a:t>        match r with</a:t>
            </a:r>
          </a:p>
          <a:p>
            <a:pPr indent="-57150"/>
            <a:r>
              <a:rPr lang="en-US" altLang="ja-JP" b="1" dirty="0">
                <a:latin typeface="Consolas" pitchFamily="49" charset="0"/>
                <a:cs typeface="Consolas" pitchFamily="49" charset="0"/>
              </a:rPr>
              <a:t>        | None -&gt; None</a:t>
            </a:r>
          </a:p>
          <a:p>
            <a:pPr indent="-57150"/>
            <a:r>
              <a:rPr lang="en-US" altLang="ja-JP" b="1" dirty="0">
                <a:latin typeface="Consolas" pitchFamily="49" charset="0"/>
                <a:cs typeface="Consolas" pitchFamily="49" charset="0"/>
              </a:rPr>
              <a:t>        | Some (</a:t>
            </a:r>
            <a:r>
              <a:rPr lang="en-US" altLang="ja-JP" b="1" dirty="0" err="1">
                <a:latin typeface="Consolas" pitchFamily="49" charset="0"/>
                <a:cs typeface="Consolas" pitchFamily="49" charset="0"/>
              </a:rPr>
              <a:t>lst</a:t>
            </a:r>
            <a:r>
              <a:rPr lang="en-US" altLang="ja-JP" b="1" dirty="0">
                <a:latin typeface="Consolas" pitchFamily="49" charset="0"/>
                <a:cs typeface="Consolas" pitchFamily="49" charset="0"/>
              </a:rPr>
              <a:t>, input') -&gt;</a:t>
            </a:r>
          </a:p>
          <a:p>
            <a:pPr indent="-57150"/>
            <a:r>
              <a:rPr lang="en-US" altLang="ja-JP" b="1" dirty="0">
                <a:latin typeface="Consolas" pitchFamily="49" charset="0"/>
                <a:cs typeface="Consolas" pitchFamily="49" charset="0"/>
              </a:rPr>
              <a:t>            </a:t>
            </a:r>
            <a:r>
              <a:rPr lang="en-US" altLang="ja-JP" b="1" dirty="0" smtClean="0">
                <a:latin typeface="Consolas" pitchFamily="49" charset="0"/>
                <a:cs typeface="Consolas" pitchFamily="49" charset="0"/>
              </a:rPr>
              <a:t>let </a:t>
            </a:r>
            <a:r>
              <a:rPr lang="en-US" altLang="ja-JP" b="1" dirty="0">
                <a:latin typeface="Consolas" pitchFamily="49" charset="0"/>
                <a:cs typeface="Consolas" pitchFamily="49" charset="0"/>
              </a:rPr>
              <a:t>r = </a:t>
            </a:r>
            <a:r>
              <a:rPr lang="en-US" altLang="ja-JP" b="1" dirty="0" err="1" smtClean="0">
                <a:latin typeface="Consolas" pitchFamily="49" charset="0"/>
                <a:cs typeface="Consolas" pitchFamily="49" charset="0"/>
              </a:rPr>
              <a:t>List.fold_left</a:t>
            </a:r>
            <a:endParaRPr lang="en-US" altLang="ja-JP" b="1" dirty="0" smtClean="0">
              <a:latin typeface="Consolas" pitchFamily="49" charset="0"/>
              <a:cs typeface="Consolas" pitchFamily="49" charset="0"/>
            </a:endParaRPr>
          </a:p>
          <a:p>
            <a:pPr indent="-57150"/>
            <a:r>
              <a:rPr lang="en-US" altLang="ja-JP" b="1" dirty="0">
                <a:latin typeface="Consolas" pitchFamily="49" charset="0"/>
                <a:cs typeface="Consolas" pitchFamily="49" charset="0"/>
              </a:rPr>
              <a:t> </a:t>
            </a:r>
            <a:r>
              <a:rPr lang="en-US" altLang="ja-JP" b="1" dirty="0" smtClean="0">
                <a:latin typeface="Consolas" pitchFamily="49" charset="0"/>
                <a:cs typeface="Consolas" pitchFamily="49" charset="0"/>
              </a:rPr>
              <a:t>             (</a:t>
            </a:r>
            <a:r>
              <a:rPr lang="en-US" altLang="ja-JP" b="1" dirty="0">
                <a:latin typeface="Consolas" pitchFamily="49" charset="0"/>
                <a:cs typeface="Consolas" pitchFamily="49" charset="0"/>
              </a:rPr>
              <a:t>fun r c -&gt; r * 10 + (</a:t>
            </a:r>
            <a:r>
              <a:rPr lang="en-US" altLang="ja-JP" b="1" dirty="0" err="1">
                <a:latin typeface="Consolas" pitchFamily="49" charset="0"/>
                <a:cs typeface="Consolas" pitchFamily="49" charset="0"/>
              </a:rPr>
              <a:t>int_of_char</a:t>
            </a:r>
            <a:r>
              <a:rPr lang="en-US" altLang="ja-JP" b="1" dirty="0">
                <a:latin typeface="Consolas" pitchFamily="49" charset="0"/>
                <a:cs typeface="Consolas" pitchFamily="49" charset="0"/>
              </a:rPr>
              <a:t> c) - code_0) 0 </a:t>
            </a:r>
            <a:r>
              <a:rPr lang="en-US" altLang="ja-JP" b="1" dirty="0" err="1">
                <a:latin typeface="Consolas" pitchFamily="49" charset="0"/>
                <a:cs typeface="Consolas" pitchFamily="49" charset="0"/>
              </a:rPr>
              <a:t>lst</a:t>
            </a:r>
            <a:r>
              <a:rPr lang="en-US" altLang="ja-JP" b="1" dirty="0">
                <a:latin typeface="Consolas" pitchFamily="49" charset="0"/>
                <a:cs typeface="Consolas" pitchFamily="49" charset="0"/>
              </a:rPr>
              <a:t> in</a:t>
            </a:r>
          </a:p>
          <a:p>
            <a:pPr indent="-57150"/>
            <a:r>
              <a:rPr lang="en-US" altLang="ja-JP" b="1" dirty="0">
                <a:latin typeface="Consolas" pitchFamily="49" charset="0"/>
                <a:cs typeface="Consolas" pitchFamily="49" charset="0"/>
              </a:rPr>
              <a:t>            </a:t>
            </a:r>
            <a:r>
              <a:rPr lang="en-US" altLang="ja-JP" b="1" dirty="0" smtClean="0">
                <a:latin typeface="Consolas" pitchFamily="49" charset="0"/>
                <a:cs typeface="Consolas" pitchFamily="49" charset="0"/>
              </a:rPr>
              <a:t>Some </a:t>
            </a:r>
            <a:r>
              <a:rPr lang="en-US" altLang="ja-JP" b="1" dirty="0">
                <a:latin typeface="Consolas" pitchFamily="49" charset="0"/>
                <a:cs typeface="Consolas" pitchFamily="49" charset="0"/>
              </a:rPr>
              <a:t>(r, input'</a:t>
            </a:r>
            <a:r>
              <a:rPr lang="en-US" altLang="ja-JP" b="1" dirty="0" smtClean="0">
                <a:latin typeface="Consolas" pitchFamily="49" charset="0"/>
                <a:cs typeface="Consolas" pitchFamily="49" charset="0"/>
              </a:rPr>
              <a:t>)</a:t>
            </a:r>
            <a:endParaRPr lang="en-US" altLang="ja-JP" b="1" dirty="0">
              <a:latin typeface="Consolas" pitchFamily="49" charset="0"/>
              <a:cs typeface="Consolas" pitchFamily="49" charset="0"/>
            </a:endParaRPr>
          </a:p>
        </p:txBody>
      </p:sp>
    </p:spTree>
    <p:extLst>
      <p:ext uri="{BB962C8B-B14F-4D97-AF65-F5344CB8AC3E}">
        <p14:creationId xmlns:p14="http://schemas.microsoft.com/office/powerpoint/2010/main" val="3215432218"/>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課題</a:t>
            </a:r>
            <a:r>
              <a:rPr kumimoji="1" lang="en-US" altLang="ja-JP" dirty="0" smtClean="0"/>
              <a:t> 5 (15 </a:t>
            </a:r>
            <a:r>
              <a:rPr kumimoji="1" lang="ja-JP" altLang="en-US" dirty="0" smtClean="0"/>
              <a:t>点</a:t>
            </a:r>
            <a:r>
              <a:rPr kumimoji="1" lang="en-US" altLang="ja-JP" dirty="0" smtClean="0"/>
              <a:t>)</a:t>
            </a:r>
            <a:endParaRPr kumimoji="1" lang="ja-JP" altLang="en-US" dirty="0"/>
          </a:p>
        </p:txBody>
      </p:sp>
      <p:sp>
        <p:nvSpPr>
          <p:cNvPr id="3" name="コンテンツ プレースホルダー 2"/>
          <p:cNvSpPr>
            <a:spLocks noGrp="1"/>
          </p:cNvSpPr>
          <p:nvPr>
            <p:ph idx="1"/>
          </p:nvPr>
        </p:nvSpPr>
        <p:spPr>
          <a:xfrm>
            <a:off x="349696" y="1600200"/>
            <a:ext cx="8686800" cy="4525963"/>
          </a:xfrm>
        </p:spPr>
        <p:txBody>
          <a:bodyPr/>
          <a:lstStyle/>
          <a:p>
            <a:r>
              <a:rPr kumimoji="1" lang="ja-JP" altLang="en-US" dirty="0" smtClean="0"/>
              <a:t>課題</a:t>
            </a:r>
            <a:r>
              <a:rPr kumimoji="1" lang="en-US" altLang="ja-JP" dirty="0" smtClean="0"/>
              <a:t> </a:t>
            </a:r>
            <a:r>
              <a:rPr lang="en-US" altLang="ja-JP" dirty="0" smtClean="0"/>
              <a:t>4 </a:t>
            </a:r>
            <a:r>
              <a:rPr kumimoji="1" lang="ja-JP" altLang="en-US" dirty="0" smtClean="0"/>
              <a:t>の構文解析器生成器を改造して</a:t>
            </a:r>
            <a:r>
              <a:rPr lang="en-US" altLang="ja-JP" dirty="0" smtClean="0"/>
              <a:t/>
            </a:r>
            <a:br>
              <a:rPr lang="en-US" altLang="ja-JP" dirty="0" smtClean="0"/>
            </a:br>
            <a:r>
              <a:rPr lang="ja-JP" altLang="en-US" dirty="0" smtClean="0"/>
              <a:t>構文解析器が入力文字列の長さ</a:t>
            </a:r>
            <a:r>
              <a:rPr lang="en-US" altLang="ja-JP" dirty="0" smtClean="0"/>
              <a:t> n </a:t>
            </a:r>
            <a:r>
              <a:rPr lang="ja-JP" altLang="en-US" dirty="0" smtClean="0"/>
              <a:t>に対して</a:t>
            </a:r>
            <a:r>
              <a:rPr lang="en-US" altLang="ja-JP" dirty="0" smtClean="0"/>
              <a:t/>
            </a:r>
            <a:br>
              <a:rPr lang="en-US" altLang="ja-JP" dirty="0" smtClean="0"/>
            </a:br>
            <a:r>
              <a:rPr lang="en-US" altLang="ja-JP" dirty="0" smtClean="0"/>
              <a:t>O(n) </a:t>
            </a:r>
            <a:r>
              <a:rPr lang="ja-JP" altLang="en-US" dirty="0" smtClean="0"/>
              <a:t>の時間計算量で解析できるようにせよ</a:t>
            </a:r>
            <a:endParaRPr kumimoji="1" lang="ja-JP" altLang="en-US" dirty="0"/>
          </a:p>
        </p:txBody>
      </p:sp>
    </p:spTree>
    <p:extLst>
      <p:ext uri="{BB962C8B-B14F-4D97-AF65-F5344CB8AC3E}">
        <p14:creationId xmlns:p14="http://schemas.microsoft.com/office/powerpoint/2010/main" val="1726131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課題 </a:t>
            </a:r>
            <a:r>
              <a:rPr lang="en-US" altLang="ja-JP" dirty="0"/>
              <a:t>6</a:t>
            </a:r>
            <a:r>
              <a:rPr kumimoji="1" lang="en-US" altLang="ja-JP" dirty="0" smtClean="0"/>
              <a:t> (15 </a:t>
            </a:r>
            <a:r>
              <a:rPr kumimoji="1" lang="ja-JP" altLang="en-US" dirty="0" smtClean="0"/>
              <a:t>点</a:t>
            </a:r>
            <a:r>
              <a:rPr kumimoji="1" lang="en-US" altLang="ja-JP" dirty="0" smtClean="0"/>
              <a:t>)</a:t>
            </a:r>
            <a:endParaRPr kumimoji="1" lang="ja-JP" altLang="en-US" dirty="0"/>
          </a:p>
        </p:txBody>
      </p:sp>
      <p:sp>
        <p:nvSpPr>
          <p:cNvPr id="3" name="コンテンツ プレースホルダ 2"/>
          <p:cNvSpPr>
            <a:spLocks noGrp="1"/>
          </p:cNvSpPr>
          <p:nvPr>
            <p:ph idx="1"/>
          </p:nvPr>
        </p:nvSpPr>
        <p:spPr>
          <a:xfrm>
            <a:off x="142844" y="1600200"/>
            <a:ext cx="8715436" cy="4757758"/>
          </a:xfrm>
        </p:spPr>
        <p:txBody>
          <a:bodyPr>
            <a:normAutofit/>
          </a:bodyPr>
          <a:lstStyle/>
          <a:p>
            <a:r>
              <a:rPr kumimoji="1" lang="ja-JP" altLang="en-US" dirty="0" smtClean="0"/>
              <a:t>以下のような </a:t>
            </a:r>
            <a:r>
              <a:rPr kumimoji="1" lang="en-US" altLang="ja-JP" dirty="0" smtClean="0"/>
              <a:t>signature </a:t>
            </a:r>
            <a:r>
              <a:rPr kumimoji="1" lang="ja-JP" altLang="en-US" dirty="0" smtClean="0"/>
              <a:t>を持つ</a:t>
            </a:r>
            <a:r>
              <a:rPr kumimoji="1" lang="en-US" altLang="ja-JP" dirty="0" smtClean="0"/>
              <a:t/>
            </a:r>
            <a:br>
              <a:rPr kumimoji="1" lang="en-US" altLang="ja-JP" dirty="0" smtClean="0"/>
            </a:br>
            <a:r>
              <a:rPr kumimoji="1" lang="en-US" altLang="ja-JP" dirty="0" err="1" smtClean="0"/>
              <a:t>functor</a:t>
            </a:r>
            <a:r>
              <a:rPr lang="en-US" altLang="ja-JP" smtClean="0"/>
              <a:t> </a:t>
            </a:r>
            <a:r>
              <a:rPr kumimoji="1" lang="en-US" altLang="ja-JP" smtClean="0"/>
              <a:t>EXIST </a:t>
            </a:r>
            <a:r>
              <a:rPr kumimoji="1" lang="ja-JP" altLang="en-US" smtClean="0"/>
              <a:t>を</a:t>
            </a:r>
            <a:r>
              <a:rPr kumimoji="1" lang="ja-JP" altLang="en-US" dirty="0" smtClean="0"/>
              <a:t>定義せよ</a:t>
            </a:r>
            <a:endParaRPr kumimoji="1" lang="en-US" altLang="ja-JP" dirty="0" smtClean="0"/>
          </a:p>
          <a:p>
            <a:pPr marL="720000" indent="0">
              <a:buNone/>
            </a:pPr>
            <a:r>
              <a:rPr lang="en-US" altLang="ja-JP" sz="2400" b="1" dirty="0" smtClean="0">
                <a:latin typeface="Consolas" pitchFamily="49" charset="0"/>
              </a:rPr>
              <a:t>module EXIST :</a:t>
            </a:r>
          </a:p>
          <a:p>
            <a:pPr marL="720000" indent="0">
              <a:buNone/>
            </a:pPr>
            <a:r>
              <a:rPr lang="en-US" altLang="ja-JP" sz="2400" b="1" dirty="0" err="1" smtClean="0">
                <a:latin typeface="Consolas" pitchFamily="49" charset="0"/>
              </a:rPr>
              <a:t>functor</a:t>
            </a:r>
            <a:r>
              <a:rPr lang="en-US" altLang="ja-JP" sz="2400" b="1" dirty="0" smtClean="0">
                <a:latin typeface="Consolas" pitchFamily="49" charset="0"/>
              </a:rPr>
              <a:t> (T : sig type 'a t end) -&gt;</a:t>
            </a:r>
          </a:p>
          <a:p>
            <a:pPr marL="720000" indent="0">
              <a:buNone/>
            </a:pPr>
            <a:r>
              <a:rPr lang="en-US" altLang="ja-JP" sz="2400" b="1" dirty="0" smtClean="0">
                <a:latin typeface="Consolas" pitchFamily="49" charset="0"/>
              </a:rPr>
              <a:t>sig</a:t>
            </a:r>
          </a:p>
          <a:p>
            <a:pPr marL="720000" indent="0">
              <a:buNone/>
            </a:pPr>
            <a:r>
              <a:rPr lang="en-US" altLang="ja-JP" sz="2400" b="1" dirty="0" smtClean="0">
                <a:latin typeface="Consolas" pitchFamily="49" charset="0"/>
              </a:rPr>
              <a:t>    type t</a:t>
            </a:r>
          </a:p>
          <a:p>
            <a:pPr marL="720000" indent="0">
              <a:buNone/>
            </a:pPr>
            <a:r>
              <a:rPr lang="en-US" altLang="ja-JP" sz="2400" b="1" dirty="0" smtClean="0">
                <a:latin typeface="Consolas" pitchFamily="49" charset="0"/>
              </a:rPr>
              <a:t>    type 'b u = { f : 'a. 'a </a:t>
            </a:r>
            <a:r>
              <a:rPr lang="en-US" altLang="ja-JP" sz="2400" b="1" dirty="0" err="1" smtClean="0">
                <a:latin typeface="Consolas" pitchFamily="49" charset="0"/>
              </a:rPr>
              <a:t>T.t</a:t>
            </a:r>
            <a:r>
              <a:rPr lang="en-US" altLang="ja-JP" sz="2400" b="1" dirty="0" smtClean="0">
                <a:latin typeface="Consolas" pitchFamily="49" charset="0"/>
              </a:rPr>
              <a:t> -&gt; 'b }</a:t>
            </a:r>
          </a:p>
          <a:p>
            <a:pPr marL="720000" indent="0">
              <a:buNone/>
            </a:pPr>
            <a:r>
              <a:rPr lang="en-US" altLang="ja-JP" sz="2400" b="1" dirty="0" smtClean="0">
                <a:latin typeface="Consolas" pitchFamily="49" charset="0"/>
              </a:rPr>
              <a:t>    </a:t>
            </a:r>
            <a:r>
              <a:rPr lang="en-US" altLang="ja-JP" sz="2400" b="1" dirty="0" err="1" smtClean="0">
                <a:latin typeface="Consolas" pitchFamily="49" charset="0"/>
              </a:rPr>
              <a:t>val</a:t>
            </a:r>
            <a:r>
              <a:rPr lang="en-US" altLang="ja-JP" sz="2400" b="1" dirty="0" smtClean="0">
                <a:latin typeface="Consolas" pitchFamily="49" charset="0"/>
              </a:rPr>
              <a:t> pack : 'a </a:t>
            </a:r>
            <a:r>
              <a:rPr lang="en-US" altLang="ja-JP" sz="2400" b="1" dirty="0" err="1" smtClean="0">
                <a:latin typeface="Consolas" pitchFamily="49" charset="0"/>
              </a:rPr>
              <a:t>T.t</a:t>
            </a:r>
            <a:r>
              <a:rPr lang="en-US" altLang="ja-JP" sz="2400" b="1" dirty="0" smtClean="0">
                <a:latin typeface="Consolas" pitchFamily="49" charset="0"/>
              </a:rPr>
              <a:t> -&gt; t</a:t>
            </a:r>
          </a:p>
          <a:p>
            <a:pPr marL="720000" indent="0">
              <a:buNone/>
            </a:pPr>
            <a:r>
              <a:rPr lang="en-US" altLang="ja-JP" sz="2400" b="1" dirty="0" smtClean="0">
                <a:latin typeface="Consolas" pitchFamily="49" charset="0"/>
              </a:rPr>
              <a:t>    </a:t>
            </a:r>
            <a:r>
              <a:rPr lang="en-US" altLang="ja-JP" sz="2400" b="1" dirty="0" err="1" smtClean="0">
                <a:latin typeface="Consolas" pitchFamily="49" charset="0"/>
              </a:rPr>
              <a:t>val</a:t>
            </a:r>
            <a:r>
              <a:rPr lang="en-US" altLang="ja-JP" sz="2400" b="1" dirty="0" smtClean="0">
                <a:latin typeface="Consolas" pitchFamily="49" charset="0"/>
              </a:rPr>
              <a:t> unpack : t -&gt; 'b u -&gt; 'b</a:t>
            </a:r>
          </a:p>
          <a:p>
            <a:pPr marL="720000" indent="0">
              <a:buNone/>
            </a:pPr>
            <a:r>
              <a:rPr lang="en-US" altLang="ja-JP" sz="2400" b="1" dirty="0" smtClean="0">
                <a:latin typeface="Consolas" pitchFamily="49" charset="0"/>
              </a:rPr>
              <a:t>end</a:t>
            </a:r>
            <a:endParaRPr lang="en-US" altLang="ja-JP" dirty="0" smtClean="0"/>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構文解析</a:t>
            </a:r>
            <a:endParaRPr kumimoji="1" lang="ja-JP" altLang="en-US" dirty="0"/>
          </a:p>
        </p:txBody>
      </p:sp>
      <p:sp>
        <p:nvSpPr>
          <p:cNvPr id="3" name="コンテンツ プレースホルダ 2"/>
          <p:cNvSpPr>
            <a:spLocks noGrp="1"/>
          </p:cNvSpPr>
          <p:nvPr>
            <p:ph idx="1"/>
          </p:nvPr>
        </p:nvSpPr>
        <p:spPr>
          <a:xfrm>
            <a:off x="457200" y="1600200"/>
            <a:ext cx="8229600" cy="5114948"/>
          </a:xfrm>
        </p:spPr>
        <p:txBody>
          <a:bodyPr>
            <a:normAutofit fontScale="92500" lnSpcReduction="20000"/>
          </a:bodyPr>
          <a:lstStyle/>
          <a:p>
            <a:r>
              <a:rPr kumimoji="1" lang="ja-JP" altLang="en-US" dirty="0" smtClean="0"/>
              <a:t>トークン列を抽象構文木に変換する</a:t>
            </a:r>
            <a:endParaRPr kumimoji="1" lang="en-US" altLang="ja-JP" dirty="0" smtClean="0"/>
          </a:p>
          <a:p>
            <a:pPr lvl="1"/>
            <a:r>
              <a:rPr lang="ja-JP" altLang="en-US" dirty="0" smtClean="0"/>
              <a:t>入力例</a:t>
            </a:r>
            <a:r>
              <a:rPr lang="en-US" altLang="ja-JP" dirty="0" smtClean="0"/>
              <a:t>:</a:t>
            </a:r>
          </a:p>
          <a:p>
            <a:pPr lvl="1"/>
            <a:endParaRPr kumimoji="1" lang="en-US" altLang="ja-JP" dirty="0" smtClean="0"/>
          </a:p>
          <a:p>
            <a:pPr lvl="1"/>
            <a:endParaRPr kumimoji="1" lang="en-US" altLang="ja-JP" dirty="0" smtClean="0"/>
          </a:p>
          <a:p>
            <a:pPr lvl="1"/>
            <a:endParaRPr kumimoji="1" lang="en-US" altLang="ja-JP" dirty="0" smtClean="0"/>
          </a:p>
          <a:p>
            <a:pPr lvl="1"/>
            <a:r>
              <a:rPr kumimoji="1" lang="ja-JP" altLang="en-US" dirty="0" smtClean="0"/>
              <a:t>出力例</a:t>
            </a:r>
            <a:r>
              <a:rPr kumimoji="1" lang="en-US" altLang="ja-JP" dirty="0" smtClean="0"/>
              <a:t>:</a:t>
            </a:r>
          </a:p>
          <a:p>
            <a:pPr lvl="1"/>
            <a:endParaRPr lang="en-US" altLang="ja-JP" dirty="0"/>
          </a:p>
          <a:p>
            <a:endParaRPr lang="en-US" altLang="ja-JP" dirty="0" smtClean="0"/>
          </a:p>
          <a:p>
            <a:endParaRPr lang="en-US" altLang="ja-JP" dirty="0" smtClean="0"/>
          </a:p>
          <a:p>
            <a:endParaRPr lang="en-US" altLang="ja-JP" dirty="0" smtClean="0"/>
          </a:p>
          <a:p>
            <a:r>
              <a:rPr lang="ja-JP" altLang="en-US" dirty="0" smtClean="0"/>
              <a:t>構文解析器</a:t>
            </a:r>
            <a:r>
              <a:rPr lang="ja-JP" altLang="en-US" dirty="0"/>
              <a:t>生成</a:t>
            </a:r>
            <a:r>
              <a:rPr lang="ja-JP" altLang="en-US" dirty="0" smtClean="0"/>
              <a:t>ツール</a:t>
            </a:r>
            <a:r>
              <a:rPr lang="ja-JP" altLang="en-US" dirty="0"/>
              <a:t>の</a:t>
            </a:r>
            <a:r>
              <a:rPr lang="ja-JP" altLang="en-US" dirty="0" smtClean="0"/>
              <a:t>例</a:t>
            </a:r>
            <a:endParaRPr lang="en-US" altLang="ja-JP" dirty="0" smtClean="0"/>
          </a:p>
          <a:p>
            <a:pPr lvl="1"/>
            <a:r>
              <a:rPr kumimoji="1" lang="en-US" altLang="ja-JP" dirty="0" err="1" smtClean="0"/>
              <a:t>yacc</a:t>
            </a:r>
            <a:r>
              <a:rPr kumimoji="1" lang="en-US" altLang="ja-JP" dirty="0" smtClean="0"/>
              <a:t>, bison, Happy, </a:t>
            </a:r>
            <a:r>
              <a:rPr kumimoji="1" lang="en-US" altLang="ja-JP" dirty="0" err="1" smtClean="0"/>
              <a:t>ocamlyacc</a:t>
            </a:r>
            <a:endParaRPr kumimoji="1" lang="ja-JP" altLang="en-US" dirty="0"/>
          </a:p>
        </p:txBody>
      </p:sp>
      <p:grpSp>
        <p:nvGrpSpPr>
          <p:cNvPr id="36" name="グループ化 35"/>
          <p:cNvGrpSpPr/>
          <p:nvPr/>
        </p:nvGrpSpPr>
        <p:grpSpPr>
          <a:xfrm>
            <a:off x="2500298" y="2000240"/>
            <a:ext cx="5357850" cy="500066"/>
            <a:chOff x="2571736" y="2214554"/>
            <a:chExt cx="5357850" cy="500066"/>
          </a:xfrm>
        </p:grpSpPr>
        <p:sp>
          <p:nvSpPr>
            <p:cNvPr id="23" name="正方形/長方形 22"/>
            <p:cNvSpPr/>
            <p:nvPr/>
          </p:nvSpPr>
          <p:spPr>
            <a:xfrm>
              <a:off x="2571736" y="2214554"/>
              <a:ext cx="714380" cy="50006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kumimoji="1" lang="en-US" altLang="ja-JP" sz="2400" dirty="0" smtClean="0">
                  <a:latin typeface="Consolas" pitchFamily="49" charset="0"/>
                </a:rPr>
                <a:t>let</a:t>
              </a:r>
              <a:endParaRPr kumimoji="1" lang="ja-JP" altLang="en-US" sz="2400" dirty="0">
                <a:latin typeface="Consolas" pitchFamily="49" charset="0"/>
              </a:endParaRPr>
            </a:p>
          </p:txBody>
        </p:sp>
        <p:sp>
          <p:nvSpPr>
            <p:cNvPr id="24" name="正方形/長方形 23"/>
            <p:cNvSpPr/>
            <p:nvPr/>
          </p:nvSpPr>
          <p:spPr>
            <a:xfrm>
              <a:off x="3357554" y="2214554"/>
              <a:ext cx="428628" cy="50006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kumimoji="1" lang="en-US" altLang="ja-JP" sz="2400" dirty="0" err="1" smtClean="0">
                  <a:latin typeface="Consolas" pitchFamily="49" charset="0"/>
                </a:rPr>
                <a:t>i</a:t>
              </a:r>
              <a:endParaRPr kumimoji="1" lang="ja-JP" altLang="en-US" sz="2400" dirty="0">
                <a:latin typeface="Consolas" pitchFamily="49" charset="0"/>
              </a:endParaRPr>
            </a:p>
          </p:txBody>
        </p:sp>
        <p:sp>
          <p:nvSpPr>
            <p:cNvPr id="25" name="正方形/長方形 24"/>
            <p:cNvSpPr/>
            <p:nvPr/>
          </p:nvSpPr>
          <p:spPr>
            <a:xfrm>
              <a:off x="3857620" y="2214554"/>
              <a:ext cx="428628" cy="50006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kumimoji="1" lang="en-US" altLang="ja-JP" sz="2400" dirty="0" smtClean="0">
                  <a:latin typeface="Consolas" pitchFamily="49" charset="0"/>
                </a:rPr>
                <a:t>=</a:t>
              </a:r>
              <a:endParaRPr kumimoji="1" lang="ja-JP" altLang="en-US" sz="2400" dirty="0">
                <a:latin typeface="Consolas" pitchFamily="49" charset="0"/>
              </a:endParaRPr>
            </a:p>
          </p:txBody>
        </p:sp>
        <p:sp>
          <p:nvSpPr>
            <p:cNvPr id="26" name="正方形/長方形 25"/>
            <p:cNvSpPr/>
            <p:nvPr/>
          </p:nvSpPr>
          <p:spPr>
            <a:xfrm>
              <a:off x="4357686" y="2214554"/>
              <a:ext cx="428628" cy="50006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kumimoji="1" lang="en-US" altLang="ja-JP" sz="2400" dirty="0" smtClean="0">
                  <a:latin typeface="Consolas" pitchFamily="49" charset="0"/>
                </a:rPr>
                <a:t>1</a:t>
              </a:r>
              <a:endParaRPr kumimoji="1" lang="ja-JP" altLang="en-US" sz="2400" dirty="0">
                <a:latin typeface="Consolas" pitchFamily="49" charset="0"/>
              </a:endParaRPr>
            </a:p>
          </p:txBody>
        </p:sp>
        <p:sp>
          <p:nvSpPr>
            <p:cNvPr id="27" name="正方形/長方形 26"/>
            <p:cNvSpPr/>
            <p:nvPr/>
          </p:nvSpPr>
          <p:spPr>
            <a:xfrm>
              <a:off x="4857752" y="2214554"/>
              <a:ext cx="428628" cy="50006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US" altLang="ja-JP" sz="2400" dirty="0" smtClean="0">
                  <a:latin typeface="Consolas" pitchFamily="49" charset="0"/>
                </a:rPr>
                <a:t>-</a:t>
              </a:r>
              <a:endParaRPr kumimoji="1" lang="ja-JP" altLang="en-US" sz="2400" dirty="0">
                <a:latin typeface="Consolas" pitchFamily="49" charset="0"/>
              </a:endParaRPr>
            </a:p>
          </p:txBody>
        </p:sp>
        <p:sp>
          <p:nvSpPr>
            <p:cNvPr id="28" name="正方形/長方形 27"/>
            <p:cNvSpPr/>
            <p:nvPr/>
          </p:nvSpPr>
          <p:spPr>
            <a:xfrm>
              <a:off x="5357818" y="2214554"/>
              <a:ext cx="428628" cy="50006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kumimoji="1" lang="en-US" altLang="ja-JP" sz="2400" dirty="0" smtClean="0">
                  <a:latin typeface="Consolas" pitchFamily="49" charset="0"/>
                </a:rPr>
                <a:t>2</a:t>
              </a:r>
              <a:endParaRPr kumimoji="1" lang="ja-JP" altLang="en-US" sz="2400" dirty="0">
                <a:latin typeface="Consolas" pitchFamily="49" charset="0"/>
              </a:endParaRPr>
            </a:p>
          </p:txBody>
        </p:sp>
        <p:sp>
          <p:nvSpPr>
            <p:cNvPr id="29" name="正方形/長方形 28"/>
            <p:cNvSpPr/>
            <p:nvPr/>
          </p:nvSpPr>
          <p:spPr>
            <a:xfrm>
              <a:off x="5857884" y="2214554"/>
              <a:ext cx="571504" cy="50006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kumimoji="1" lang="en-US" altLang="ja-JP" sz="2400" dirty="0" smtClean="0">
                  <a:latin typeface="Consolas" pitchFamily="49" charset="0"/>
                </a:rPr>
                <a:t>in</a:t>
              </a:r>
              <a:endParaRPr kumimoji="1" lang="ja-JP" altLang="en-US" sz="2400" dirty="0">
                <a:latin typeface="Consolas" pitchFamily="49" charset="0"/>
              </a:endParaRPr>
            </a:p>
          </p:txBody>
        </p:sp>
        <p:sp>
          <p:nvSpPr>
            <p:cNvPr id="30" name="正方形/長方形 29"/>
            <p:cNvSpPr/>
            <p:nvPr/>
          </p:nvSpPr>
          <p:spPr>
            <a:xfrm>
              <a:off x="6500826" y="2214554"/>
              <a:ext cx="428628" cy="50006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kumimoji="1" lang="en-US" altLang="ja-JP" sz="2400" dirty="0" err="1" smtClean="0">
                  <a:latin typeface="Consolas" pitchFamily="49" charset="0"/>
                </a:rPr>
                <a:t>i</a:t>
              </a:r>
              <a:endParaRPr kumimoji="1" lang="ja-JP" altLang="en-US" sz="2400" dirty="0">
                <a:latin typeface="Consolas" pitchFamily="49" charset="0"/>
              </a:endParaRPr>
            </a:p>
          </p:txBody>
        </p:sp>
        <p:sp>
          <p:nvSpPr>
            <p:cNvPr id="31" name="正方形/長方形 30"/>
            <p:cNvSpPr/>
            <p:nvPr/>
          </p:nvSpPr>
          <p:spPr>
            <a:xfrm>
              <a:off x="7000892" y="2214554"/>
              <a:ext cx="428628" cy="50006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kumimoji="1" lang="en-US" altLang="ja-JP" sz="2400" dirty="0" smtClean="0">
                  <a:latin typeface="Consolas" pitchFamily="49" charset="0"/>
                </a:rPr>
                <a:t>*</a:t>
              </a:r>
              <a:endParaRPr kumimoji="1" lang="ja-JP" altLang="en-US" sz="2400" dirty="0">
                <a:latin typeface="Consolas" pitchFamily="49" charset="0"/>
              </a:endParaRPr>
            </a:p>
          </p:txBody>
        </p:sp>
        <p:sp>
          <p:nvSpPr>
            <p:cNvPr id="32" name="正方形/長方形 31"/>
            <p:cNvSpPr/>
            <p:nvPr/>
          </p:nvSpPr>
          <p:spPr>
            <a:xfrm>
              <a:off x="7500958" y="2214554"/>
              <a:ext cx="428628" cy="50006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kumimoji="1" lang="en-US" altLang="ja-JP" sz="2400" dirty="0" err="1" smtClean="0">
                  <a:latin typeface="Consolas" pitchFamily="49" charset="0"/>
                </a:rPr>
                <a:t>i</a:t>
              </a:r>
              <a:endParaRPr kumimoji="1" lang="ja-JP" altLang="en-US" sz="2400" dirty="0">
                <a:latin typeface="Consolas" pitchFamily="49" charset="0"/>
              </a:endParaRPr>
            </a:p>
          </p:txBody>
        </p:sp>
      </p:grpSp>
      <p:grpSp>
        <p:nvGrpSpPr>
          <p:cNvPr id="53" name="グループ化 52"/>
          <p:cNvGrpSpPr/>
          <p:nvPr/>
        </p:nvGrpSpPr>
        <p:grpSpPr>
          <a:xfrm>
            <a:off x="2857488" y="3571876"/>
            <a:ext cx="3571900" cy="1928826"/>
            <a:chOff x="2928926" y="2928934"/>
            <a:chExt cx="3571900" cy="1928826"/>
          </a:xfrm>
        </p:grpSpPr>
        <p:cxnSp>
          <p:nvCxnSpPr>
            <p:cNvPr id="40" name="直線コネクタ 39"/>
            <p:cNvCxnSpPr>
              <a:stCxn id="17" idx="2"/>
              <a:endCxn id="18" idx="0"/>
            </p:cNvCxnSpPr>
            <p:nvPr/>
          </p:nvCxnSpPr>
          <p:spPr>
            <a:xfrm rot="5400000">
              <a:off x="3714744" y="2857496"/>
              <a:ext cx="214314" cy="1357322"/>
            </a:xfrm>
            <a:prstGeom prst="line">
              <a:avLst/>
            </a:prstGeom>
            <a:ln w="28575">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cxnSp>
          <p:nvCxnSpPr>
            <p:cNvPr id="42" name="直線コネクタ 41"/>
            <p:cNvCxnSpPr>
              <a:stCxn id="17" idx="2"/>
              <a:endCxn id="19" idx="0"/>
            </p:cNvCxnSpPr>
            <p:nvPr/>
          </p:nvCxnSpPr>
          <p:spPr>
            <a:xfrm rot="5400000">
              <a:off x="4393405" y="3536157"/>
              <a:ext cx="214314" cy="0"/>
            </a:xfrm>
            <a:prstGeom prst="line">
              <a:avLst/>
            </a:prstGeom>
            <a:ln w="28575">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cxnSp>
          <p:nvCxnSpPr>
            <p:cNvPr id="44" name="直線コネクタ 43"/>
            <p:cNvCxnSpPr>
              <a:stCxn id="17" idx="2"/>
              <a:endCxn id="33" idx="0"/>
            </p:cNvCxnSpPr>
            <p:nvPr/>
          </p:nvCxnSpPr>
          <p:spPr>
            <a:xfrm rot="16200000" flipH="1">
              <a:off x="5107785" y="2821777"/>
              <a:ext cx="214314" cy="1428760"/>
            </a:xfrm>
            <a:prstGeom prst="line">
              <a:avLst/>
            </a:prstGeom>
            <a:ln w="28575">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cxnSp>
          <p:nvCxnSpPr>
            <p:cNvPr id="46" name="直線コネクタ 45"/>
            <p:cNvCxnSpPr>
              <a:stCxn id="19" idx="2"/>
              <a:endCxn id="20" idx="0"/>
            </p:cNvCxnSpPr>
            <p:nvPr/>
          </p:nvCxnSpPr>
          <p:spPr>
            <a:xfrm rot="5400000">
              <a:off x="4214810" y="4071942"/>
              <a:ext cx="214314" cy="357190"/>
            </a:xfrm>
            <a:prstGeom prst="line">
              <a:avLst/>
            </a:prstGeom>
            <a:ln w="28575">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cxnSp>
          <p:nvCxnSpPr>
            <p:cNvPr id="48" name="直線コネクタ 47"/>
            <p:cNvCxnSpPr>
              <a:stCxn id="19" idx="2"/>
              <a:endCxn id="21" idx="0"/>
            </p:cNvCxnSpPr>
            <p:nvPr/>
          </p:nvCxnSpPr>
          <p:spPr>
            <a:xfrm rot="16200000" flipH="1">
              <a:off x="4572000" y="4071942"/>
              <a:ext cx="214314" cy="357190"/>
            </a:xfrm>
            <a:prstGeom prst="line">
              <a:avLst/>
            </a:prstGeom>
            <a:ln w="28575">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cxnSp>
          <p:nvCxnSpPr>
            <p:cNvPr id="50" name="直線コネクタ 49"/>
            <p:cNvCxnSpPr>
              <a:stCxn id="33" idx="2"/>
              <a:endCxn id="34" idx="0"/>
            </p:cNvCxnSpPr>
            <p:nvPr/>
          </p:nvCxnSpPr>
          <p:spPr>
            <a:xfrm rot="5400000">
              <a:off x="5643570" y="4071942"/>
              <a:ext cx="214314" cy="357190"/>
            </a:xfrm>
            <a:prstGeom prst="line">
              <a:avLst/>
            </a:prstGeom>
            <a:ln w="28575">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cxnSp>
          <p:nvCxnSpPr>
            <p:cNvPr id="52" name="直線コネクタ 51"/>
            <p:cNvCxnSpPr>
              <a:stCxn id="33" idx="2"/>
              <a:endCxn id="35" idx="0"/>
            </p:cNvCxnSpPr>
            <p:nvPr/>
          </p:nvCxnSpPr>
          <p:spPr>
            <a:xfrm rot="16200000" flipH="1">
              <a:off x="6000760" y="4071942"/>
              <a:ext cx="214314" cy="357190"/>
            </a:xfrm>
            <a:prstGeom prst="line">
              <a:avLst/>
            </a:prstGeom>
            <a:ln w="28575">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
          <p:nvSpPr>
            <p:cNvPr id="17" name="正方形/長方形 16"/>
            <p:cNvSpPr/>
            <p:nvPr/>
          </p:nvSpPr>
          <p:spPr>
            <a:xfrm>
              <a:off x="4143372" y="2928934"/>
              <a:ext cx="714380" cy="50006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kumimoji="1" lang="en-US" altLang="ja-JP" sz="2400" dirty="0" smtClean="0">
                  <a:latin typeface="Consolas" pitchFamily="49" charset="0"/>
                </a:rPr>
                <a:t>let</a:t>
              </a:r>
              <a:endParaRPr kumimoji="1" lang="ja-JP" altLang="en-US" sz="2400" dirty="0">
                <a:latin typeface="Consolas" pitchFamily="49" charset="0"/>
              </a:endParaRPr>
            </a:p>
          </p:txBody>
        </p:sp>
        <p:sp>
          <p:nvSpPr>
            <p:cNvPr id="18" name="正方形/長方形 17"/>
            <p:cNvSpPr/>
            <p:nvPr/>
          </p:nvSpPr>
          <p:spPr>
            <a:xfrm>
              <a:off x="2928926" y="3643314"/>
              <a:ext cx="428628" cy="50006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kumimoji="1" lang="en-US" altLang="ja-JP" sz="2400" dirty="0" err="1" smtClean="0">
                  <a:latin typeface="Consolas" pitchFamily="49" charset="0"/>
                </a:rPr>
                <a:t>i</a:t>
              </a:r>
              <a:endParaRPr kumimoji="1" lang="ja-JP" altLang="en-US" sz="2400" dirty="0">
                <a:latin typeface="Consolas" pitchFamily="49" charset="0"/>
              </a:endParaRPr>
            </a:p>
          </p:txBody>
        </p:sp>
        <p:sp>
          <p:nvSpPr>
            <p:cNvPr id="19" name="正方形/長方形 18"/>
            <p:cNvSpPr/>
            <p:nvPr/>
          </p:nvSpPr>
          <p:spPr>
            <a:xfrm>
              <a:off x="4286248" y="3643314"/>
              <a:ext cx="428628" cy="50006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US" altLang="ja-JP" sz="2400" dirty="0" smtClean="0">
                  <a:latin typeface="Consolas" pitchFamily="49" charset="0"/>
                </a:rPr>
                <a:t>-</a:t>
              </a:r>
              <a:endParaRPr kumimoji="1" lang="ja-JP" altLang="en-US" sz="2400" dirty="0">
                <a:latin typeface="Consolas" pitchFamily="49" charset="0"/>
              </a:endParaRPr>
            </a:p>
          </p:txBody>
        </p:sp>
        <p:sp>
          <p:nvSpPr>
            <p:cNvPr id="20" name="正方形/長方形 19"/>
            <p:cNvSpPr/>
            <p:nvPr/>
          </p:nvSpPr>
          <p:spPr>
            <a:xfrm>
              <a:off x="3929058" y="4357694"/>
              <a:ext cx="428628" cy="50006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kumimoji="1" lang="en-US" altLang="ja-JP" sz="2400" dirty="0" smtClean="0">
                  <a:latin typeface="Consolas" pitchFamily="49" charset="0"/>
                </a:rPr>
                <a:t>1</a:t>
              </a:r>
              <a:endParaRPr kumimoji="1" lang="ja-JP" altLang="en-US" sz="2400" dirty="0">
                <a:latin typeface="Consolas" pitchFamily="49" charset="0"/>
              </a:endParaRPr>
            </a:p>
          </p:txBody>
        </p:sp>
        <p:sp>
          <p:nvSpPr>
            <p:cNvPr id="21" name="正方形/長方形 20"/>
            <p:cNvSpPr/>
            <p:nvPr/>
          </p:nvSpPr>
          <p:spPr>
            <a:xfrm>
              <a:off x="4643438" y="4357694"/>
              <a:ext cx="428628" cy="50006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kumimoji="1" lang="en-US" altLang="ja-JP" sz="2400" dirty="0" smtClean="0">
                  <a:latin typeface="Consolas" pitchFamily="49" charset="0"/>
                </a:rPr>
                <a:t>2</a:t>
              </a:r>
              <a:endParaRPr kumimoji="1" lang="ja-JP" altLang="en-US" sz="2400" dirty="0">
                <a:latin typeface="Consolas" pitchFamily="49" charset="0"/>
              </a:endParaRPr>
            </a:p>
          </p:txBody>
        </p:sp>
        <p:sp>
          <p:nvSpPr>
            <p:cNvPr id="33" name="正方形/長方形 32"/>
            <p:cNvSpPr/>
            <p:nvPr/>
          </p:nvSpPr>
          <p:spPr>
            <a:xfrm>
              <a:off x="5715008" y="3643314"/>
              <a:ext cx="428628" cy="50006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kumimoji="1" lang="en-US" altLang="ja-JP" sz="2400" dirty="0" smtClean="0">
                  <a:latin typeface="Consolas" pitchFamily="49" charset="0"/>
                </a:rPr>
                <a:t>*</a:t>
              </a:r>
              <a:endParaRPr kumimoji="1" lang="ja-JP" altLang="en-US" sz="2400" dirty="0">
                <a:latin typeface="Consolas" pitchFamily="49" charset="0"/>
              </a:endParaRPr>
            </a:p>
          </p:txBody>
        </p:sp>
        <p:sp>
          <p:nvSpPr>
            <p:cNvPr id="34" name="正方形/長方形 33"/>
            <p:cNvSpPr/>
            <p:nvPr/>
          </p:nvSpPr>
          <p:spPr>
            <a:xfrm>
              <a:off x="5357818" y="4357694"/>
              <a:ext cx="428628" cy="50006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kumimoji="1" lang="en-US" altLang="ja-JP" sz="2400" dirty="0" err="1" smtClean="0">
                  <a:latin typeface="Consolas" pitchFamily="49" charset="0"/>
                </a:rPr>
                <a:t>i</a:t>
              </a:r>
              <a:endParaRPr kumimoji="1" lang="ja-JP" altLang="en-US" sz="2400" dirty="0">
                <a:latin typeface="Consolas" pitchFamily="49" charset="0"/>
              </a:endParaRPr>
            </a:p>
          </p:txBody>
        </p:sp>
        <p:sp>
          <p:nvSpPr>
            <p:cNvPr id="35" name="正方形/長方形 34"/>
            <p:cNvSpPr/>
            <p:nvPr/>
          </p:nvSpPr>
          <p:spPr>
            <a:xfrm>
              <a:off x="6072198" y="4357694"/>
              <a:ext cx="428628" cy="50006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kumimoji="1" lang="en-US" altLang="ja-JP" sz="2400" dirty="0" err="1" smtClean="0">
                  <a:latin typeface="Consolas" pitchFamily="49" charset="0"/>
                </a:rPr>
                <a:t>i</a:t>
              </a:r>
              <a:endParaRPr kumimoji="1" lang="ja-JP" altLang="en-US" sz="2400" dirty="0">
                <a:latin typeface="Consolas" pitchFamily="49" charset="0"/>
              </a:endParaRPr>
            </a:p>
          </p:txBody>
        </p:sp>
      </p:grpSp>
      <p:sp>
        <p:nvSpPr>
          <p:cNvPr id="37" name="下矢印 36"/>
          <p:cNvSpPr/>
          <p:nvPr/>
        </p:nvSpPr>
        <p:spPr>
          <a:xfrm>
            <a:off x="4143372" y="2714620"/>
            <a:ext cx="500066" cy="714380"/>
          </a:xfrm>
          <a:prstGeom prst="down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kumimoji="1" lang="ja-JP" altLang="en-US"/>
          </a:p>
        </p:txBody>
      </p:sp>
      <p:sp>
        <p:nvSpPr>
          <p:cNvPr id="38" name="テキスト ボックス 37"/>
          <p:cNvSpPr txBox="1"/>
          <p:nvPr/>
        </p:nvSpPr>
        <p:spPr>
          <a:xfrm>
            <a:off x="4714876" y="2857496"/>
            <a:ext cx="1107996" cy="369332"/>
          </a:xfrm>
          <a:prstGeom prst="rect">
            <a:avLst/>
          </a:prstGeom>
          <a:noFill/>
        </p:spPr>
        <p:txBody>
          <a:bodyPr wrap="none" rtlCol="0">
            <a:spAutoFit/>
          </a:bodyPr>
          <a:lstStyle/>
          <a:p>
            <a:r>
              <a:rPr lang="ja-JP" altLang="en-US" dirty="0" smtClean="0"/>
              <a:t>構文</a:t>
            </a:r>
            <a:r>
              <a:rPr kumimoji="1" lang="ja-JP" altLang="en-US" dirty="0" smtClean="0"/>
              <a:t>解析</a:t>
            </a:r>
            <a:endParaRPr kumimoji="1" lang="ja-JP" altLang="en-US" dirty="0"/>
          </a:p>
        </p:txBody>
      </p:sp>
    </p:spTree>
  </p:cSld>
  <p:clrMapOvr>
    <a:masterClrMapping/>
  </p:clrMapOvr>
  <p:timing>
    <p:tnLst>
      <p:par>
        <p:cTn xmlns:p14="http://schemas.microsoft.com/office/powerpoint/2010/mai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16632"/>
            <a:ext cx="8229600" cy="1143000"/>
          </a:xfrm>
        </p:spPr>
        <p:txBody>
          <a:bodyPr/>
          <a:lstStyle/>
          <a:p>
            <a:r>
              <a:rPr kumimoji="1" lang="ja-JP" altLang="en-US" dirty="0" smtClean="0"/>
              <a:t>課題 </a:t>
            </a:r>
            <a:r>
              <a:rPr lang="en-US" altLang="ja-JP" dirty="0"/>
              <a:t>7</a:t>
            </a:r>
            <a:r>
              <a:rPr kumimoji="1" lang="ja-JP" altLang="en-US" dirty="0" smtClean="0"/>
              <a:t> </a:t>
            </a:r>
            <a:r>
              <a:rPr kumimoji="1" lang="en-US" altLang="ja-JP" dirty="0" smtClean="0"/>
              <a:t>(</a:t>
            </a:r>
            <a:r>
              <a:rPr lang="en-US" altLang="ja-JP" dirty="0" smtClean="0"/>
              <a:t>15</a:t>
            </a:r>
            <a:r>
              <a:rPr kumimoji="1" lang="ja-JP" altLang="en-US" dirty="0" smtClean="0"/>
              <a:t>点</a:t>
            </a:r>
            <a:r>
              <a:rPr kumimoji="1" lang="en-US" altLang="ja-JP" dirty="0" smtClean="0"/>
              <a:t>)</a:t>
            </a:r>
            <a:endParaRPr kumimoji="1" lang="ja-JP" altLang="en-US" dirty="0"/>
          </a:p>
        </p:txBody>
      </p:sp>
      <p:sp>
        <p:nvSpPr>
          <p:cNvPr id="3" name="コンテンツ プレースホルダ 2"/>
          <p:cNvSpPr>
            <a:spLocks noGrp="1"/>
          </p:cNvSpPr>
          <p:nvPr>
            <p:ph idx="1"/>
          </p:nvPr>
        </p:nvSpPr>
        <p:spPr>
          <a:xfrm>
            <a:off x="349696" y="1196752"/>
            <a:ext cx="8686800" cy="4525963"/>
          </a:xfrm>
        </p:spPr>
        <p:txBody>
          <a:bodyPr>
            <a:normAutofit/>
          </a:bodyPr>
          <a:lstStyle/>
          <a:p>
            <a:r>
              <a:rPr lang="ja-JP" altLang="en-US" dirty="0" smtClean="0"/>
              <a:t>以下の</a:t>
            </a:r>
            <a:r>
              <a:rPr lang="en-US" altLang="ja-JP" dirty="0" smtClean="0"/>
              <a:t> signature </a:t>
            </a:r>
            <a:r>
              <a:rPr lang="ja-JP" altLang="en-US" dirty="0" smtClean="0"/>
              <a:t>を持つような、</a:t>
            </a:r>
            <a:r>
              <a:rPr lang="en-US" altLang="ja-JP" dirty="0" smtClean="0"/>
              <a:t/>
            </a:r>
            <a:br>
              <a:rPr lang="en-US" altLang="ja-JP" dirty="0" smtClean="0"/>
            </a:br>
            <a:r>
              <a:rPr lang="ja-JP" altLang="en-US" dirty="0" smtClean="0"/>
              <a:t>異なる型の値を要素</a:t>
            </a:r>
            <a:r>
              <a:rPr lang="en-US" altLang="en-US" dirty="0" smtClean="0"/>
              <a:t>として持つリ</a:t>
            </a:r>
            <a:r>
              <a:rPr lang="ja-JP" altLang="en-US" dirty="0"/>
              <a:t>スト</a:t>
            </a:r>
            <a:r>
              <a:rPr lang="ja-JP" altLang="en-US" dirty="0" smtClean="0"/>
              <a:t>を</a:t>
            </a:r>
            <a:r>
              <a:rPr lang="en-US" altLang="ja-JP" dirty="0" smtClean="0"/>
              <a:t/>
            </a:r>
            <a:br>
              <a:rPr lang="en-US" altLang="ja-JP" dirty="0" smtClean="0"/>
            </a:br>
            <a:r>
              <a:rPr lang="ja-JP" altLang="en-US" dirty="0" smtClean="0"/>
              <a:t>課題</a:t>
            </a:r>
            <a:r>
              <a:rPr lang="en-US" altLang="ja-JP" dirty="0" smtClean="0"/>
              <a:t> </a:t>
            </a:r>
            <a:r>
              <a:rPr lang="en-US" altLang="ja-JP" dirty="0"/>
              <a:t>6</a:t>
            </a:r>
            <a:r>
              <a:rPr lang="en-US" altLang="ja-JP" dirty="0" smtClean="0"/>
              <a:t> </a:t>
            </a:r>
            <a:r>
              <a:rPr lang="ja-JP" altLang="en-US" dirty="0"/>
              <a:t>の結果を</a:t>
            </a:r>
            <a:r>
              <a:rPr lang="ja-JP" altLang="en-US" dirty="0" smtClean="0"/>
              <a:t>用いて実現せよ</a:t>
            </a:r>
            <a:endParaRPr kumimoji="1" lang="en-US" altLang="ja-JP" dirty="0" smtClean="0"/>
          </a:p>
        </p:txBody>
      </p:sp>
      <p:sp>
        <p:nvSpPr>
          <p:cNvPr id="4" name="テキスト ボックス 3"/>
          <p:cNvSpPr txBox="1"/>
          <p:nvPr/>
        </p:nvSpPr>
        <p:spPr>
          <a:xfrm>
            <a:off x="395536" y="2843058"/>
            <a:ext cx="8496944" cy="3970318"/>
          </a:xfrm>
          <a:prstGeom prst="rect">
            <a:avLst/>
          </a:prstGeom>
          <a:noFill/>
        </p:spPr>
        <p:txBody>
          <a:bodyPr wrap="square" rtlCol="0">
            <a:spAutoFit/>
          </a:bodyPr>
          <a:lstStyle/>
          <a:p>
            <a:pPr indent="-57150"/>
            <a:r>
              <a:rPr lang="fr-FR" altLang="ja-JP" b="1" dirty="0">
                <a:latin typeface="Consolas" pitchFamily="49" charset="0"/>
                <a:cs typeface="Consolas" pitchFamily="49" charset="0"/>
              </a:rPr>
              <a:t>module </a:t>
            </a:r>
            <a:r>
              <a:rPr lang="fr-FR" altLang="ja-JP" b="1" dirty="0" err="1">
                <a:latin typeface="Consolas" pitchFamily="49" charset="0"/>
                <a:cs typeface="Consolas" pitchFamily="49" charset="0"/>
              </a:rPr>
              <a:t>ExList</a:t>
            </a:r>
            <a:r>
              <a:rPr lang="fr-FR" altLang="ja-JP" b="1" dirty="0">
                <a:latin typeface="Consolas" pitchFamily="49" charset="0"/>
                <a:cs typeface="Consolas" pitchFamily="49" charset="0"/>
              </a:rPr>
              <a:t> :</a:t>
            </a:r>
          </a:p>
          <a:p>
            <a:pPr indent="-57150"/>
            <a:r>
              <a:rPr lang="fr-FR" altLang="ja-JP" b="1" dirty="0" err="1">
                <a:latin typeface="Consolas" pitchFamily="49" charset="0"/>
                <a:cs typeface="Consolas" pitchFamily="49" charset="0"/>
              </a:rPr>
              <a:t>functor</a:t>
            </a:r>
            <a:r>
              <a:rPr lang="fr-FR" altLang="ja-JP" b="1" dirty="0">
                <a:latin typeface="Consolas" pitchFamily="49" charset="0"/>
                <a:cs typeface="Consolas" pitchFamily="49" charset="0"/>
              </a:rPr>
              <a:t> (</a:t>
            </a:r>
            <a:r>
              <a:rPr lang="fr-FR" altLang="ja-JP" b="1" dirty="0" err="1">
                <a:latin typeface="Consolas" pitchFamily="49" charset="0"/>
                <a:cs typeface="Consolas" pitchFamily="49" charset="0"/>
              </a:rPr>
              <a:t>T</a:t>
            </a:r>
            <a:r>
              <a:rPr lang="fr-FR" altLang="ja-JP" b="1" dirty="0">
                <a:latin typeface="Consolas" pitchFamily="49" charset="0"/>
                <a:cs typeface="Consolas" pitchFamily="49" charset="0"/>
              </a:rPr>
              <a:t> : </a:t>
            </a:r>
            <a:r>
              <a:rPr lang="fr-FR" altLang="ja-JP" b="1" dirty="0" err="1">
                <a:latin typeface="Consolas" pitchFamily="49" charset="0"/>
                <a:cs typeface="Consolas" pitchFamily="49" charset="0"/>
              </a:rPr>
              <a:t>sig</a:t>
            </a:r>
            <a:r>
              <a:rPr lang="fr-FR" altLang="ja-JP" b="1" dirty="0">
                <a:latin typeface="Consolas" pitchFamily="49" charset="0"/>
                <a:cs typeface="Consolas" pitchFamily="49" charset="0"/>
              </a:rPr>
              <a:t> type 'a </a:t>
            </a:r>
            <a:r>
              <a:rPr lang="fr-FR" altLang="ja-JP" b="1" dirty="0" err="1">
                <a:latin typeface="Consolas" pitchFamily="49" charset="0"/>
                <a:cs typeface="Consolas" pitchFamily="49" charset="0"/>
              </a:rPr>
              <a:t>t</a:t>
            </a:r>
            <a:r>
              <a:rPr lang="fr-FR" altLang="ja-JP" b="1" dirty="0">
                <a:latin typeface="Consolas" pitchFamily="49" charset="0"/>
                <a:cs typeface="Consolas" pitchFamily="49" charset="0"/>
              </a:rPr>
              <a:t> end) -&gt;</a:t>
            </a:r>
          </a:p>
          <a:p>
            <a:pPr indent="-57150"/>
            <a:r>
              <a:rPr lang="fr-FR" altLang="ja-JP" b="1" dirty="0" err="1">
                <a:latin typeface="Consolas" pitchFamily="49" charset="0"/>
                <a:cs typeface="Consolas" pitchFamily="49" charset="0"/>
              </a:rPr>
              <a:t>s</a:t>
            </a:r>
            <a:r>
              <a:rPr lang="fr-FR" altLang="ja-JP" b="1" dirty="0" err="1" smtClean="0">
                <a:latin typeface="Consolas" pitchFamily="49" charset="0"/>
                <a:cs typeface="Consolas" pitchFamily="49" charset="0"/>
              </a:rPr>
              <a:t>ig</a:t>
            </a:r>
            <a:endParaRPr lang="fr-FR" altLang="ja-JP" b="1" dirty="0">
              <a:latin typeface="Consolas" pitchFamily="49" charset="0"/>
              <a:cs typeface="Consolas" pitchFamily="49" charset="0"/>
            </a:endParaRPr>
          </a:p>
          <a:p>
            <a:pPr indent="-57150"/>
            <a:r>
              <a:rPr lang="fr-FR" altLang="ja-JP" b="1" dirty="0" smtClean="0">
                <a:latin typeface="Consolas" pitchFamily="49" charset="0"/>
                <a:cs typeface="Consolas" pitchFamily="49" charset="0"/>
              </a:rPr>
              <a:t>    type </a:t>
            </a:r>
            <a:r>
              <a:rPr lang="fr-FR" altLang="ja-JP" b="1" dirty="0" err="1" smtClean="0">
                <a:latin typeface="Consolas" pitchFamily="49" charset="0"/>
                <a:cs typeface="Consolas" pitchFamily="49" charset="0"/>
              </a:rPr>
              <a:t>t</a:t>
            </a:r>
            <a:endParaRPr lang="fr-FR" altLang="ja-JP" b="1" dirty="0">
              <a:latin typeface="Consolas" pitchFamily="49" charset="0"/>
              <a:cs typeface="Consolas" pitchFamily="49" charset="0"/>
            </a:endParaRPr>
          </a:p>
          <a:p>
            <a:pPr indent="-57150"/>
            <a:r>
              <a:rPr lang="fr-FR" altLang="ja-JP" b="1" dirty="0">
                <a:latin typeface="Consolas" pitchFamily="49" charset="0"/>
                <a:cs typeface="Consolas" pitchFamily="49" charset="0"/>
              </a:rPr>
              <a:t>    </a:t>
            </a:r>
            <a:r>
              <a:rPr lang="fr-FR" altLang="ja-JP" b="1" dirty="0" smtClean="0">
                <a:latin typeface="Consolas" pitchFamily="49" charset="0"/>
                <a:cs typeface="Consolas" pitchFamily="49" charset="0"/>
              </a:rPr>
              <a:t>val </a:t>
            </a:r>
            <a:r>
              <a:rPr lang="fr-FR" altLang="ja-JP" b="1" dirty="0" err="1">
                <a:latin typeface="Consolas" pitchFamily="49" charset="0"/>
                <a:cs typeface="Consolas" pitchFamily="49" charset="0"/>
              </a:rPr>
              <a:t>nil</a:t>
            </a:r>
            <a:r>
              <a:rPr lang="fr-FR" altLang="ja-JP" b="1" dirty="0">
                <a:latin typeface="Consolas" pitchFamily="49" charset="0"/>
                <a:cs typeface="Consolas" pitchFamily="49" charset="0"/>
              </a:rPr>
              <a:t> : </a:t>
            </a:r>
            <a:r>
              <a:rPr lang="fr-FR" altLang="ja-JP" b="1" dirty="0" err="1">
                <a:latin typeface="Consolas" pitchFamily="49" charset="0"/>
                <a:cs typeface="Consolas" pitchFamily="49" charset="0"/>
              </a:rPr>
              <a:t>t</a:t>
            </a:r>
            <a:endParaRPr lang="fr-FR" altLang="ja-JP" b="1" dirty="0">
              <a:latin typeface="Consolas" pitchFamily="49" charset="0"/>
              <a:cs typeface="Consolas" pitchFamily="49" charset="0"/>
            </a:endParaRPr>
          </a:p>
          <a:p>
            <a:pPr indent="-57150"/>
            <a:r>
              <a:rPr lang="fr-FR" altLang="ja-JP" b="1" dirty="0">
                <a:latin typeface="Consolas" pitchFamily="49" charset="0"/>
                <a:cs typeface="Consolas" pitchFamily="49" charset="0"/>
              </a:rPr>
              <a:t>    </a:t>
            </a:r>
            <a:r>
              <a:rPr lang="fr-FR" altLang="ja-JP" b="1" dirty="0" smtClean="0">
                <a:latin typeface="Consolas" pitchFamily="49" charset="0"/>
                <a:cs typeface="Consolas" pitchFamily="49" charset="0"/>
              </a:rPr>
              <a:t>val </a:t>
            </a:r>
            <a:r>
              <a:rPr lang="fr-FR" altLang="ja-JP" b="1" dirty="0">
                <a:latin typeface="Consolas" pitchFamily="49" charset="0"/>
                <a:cs typeface="Consolas" pitchFamily="49" charset="0"/>
              </a:rPr>
              <a:t>cons : 'a </a:t>
            </a:r>
            <a:r>
              <a:rPr lang="fr-FR" altLang="ja-JP" b="1" dirty="0" err="1">
                <a:latin typeface="Consolas" pitchFamily="49" charset="0"/>
                <a:cs typeface="Consolas" pitchFamily="49" charset="0"/>
              </a:rPr>
              <a:t>T.t</a:t>
            </a:r>
            <a:r>
              <a:rPr lang="fr-FR" altLang="ja-JP" b="1" dirty="0">
                <a:latin typeface="Consolas" pitchFamily="49" charset="0"/>
                <a:cs typeface="Consolas" pitchFamily="49" charset="0"/>
              </a:rPr>
              <a:t> -&gt; </a:t>
            </a:r>
            <a:r>
              <a:rPr lang="fr-FR" altLang="ja-JP" b="1" dirty="0" err="1">
                <a:latin typeface="Consolas" pitchFamily="49" charset="0"/>
                <a:cs typeface="Consolas" pitchFamily="49" charset="0"/>
              </a:rPr>
              <a:t>t</a:t>
            </a:r>
            <a:r>
              <a:rPr lang="fr-FR" altLang="ja-JP" b="1" dirty="0">
                <a:latin typeface="Consolas" pitchFamily="49" charset="0"/>
                <a:cs typeface="Consolas" pitchFamily="49" charset="0"/>
              </a:rPr>
              <a:t> -&gt; </a:t>
            </a:r>
            <a:r>
              <a:rPr lang="fr-FR" altLang="ja-JP" b="1" dirty="0" err="1" smtClean="0">
                <a:latin typeface="Consolas" pitchFamily="49" charset="0"/>
                <a:cs typeface="Consolas" pitchFamily="49" charset="0"/>
              </a:rPr>
              <a:t>t</a:t>
            </a:r>
            <a:endParaRPr lang="fr-FR" altLang="ja-JP" b="1" dirty="0" smtClean="0">
              <a:latin typeface="Consolas" pitchFamily="49" charset="0"/>
              <a:cs typeface="Consolas" pitchFamily="49" charset="0"/>
            </a:endParaRPr>
          </a:p>
          <a:p>
            <a:pPr indent="-57150"/>
            <a:endParaRPr lang="fr-FR" altLang="ja-JP" b="1" dirty="0">
              <a:latin typeface="Consolas" pitchFamily="49" charset="0"/>
              <a:cs typeface="Consolas" pitchFamily="49" charset="0"/>
            </a:endParaRPr>
          </a:p>
          <a:p>
            <a:pPr indent="-57150"/>
            <a:r>
              <a:rPr lang="fr-FR" altLang="ja-JP" b="1" dirty="0">
                <a:latin typeface="Consolas" pitchFamily="49" charset="0"/>
                <a:cs typeface="Consolas" pitchFamily="49" charset="0"/>
              </a:rPr>
              <a:t>    </a:t>
            </a:r>
            <a:r>
              <a:rPr lang="fr-FR" altLang="ja-JP" b="1" dirty="0" smtClean="0">
                <a:latin typeface="Consolas" pitchFamily="49" charset="0"/>
                <a:cs typeface="Consolas" pitchFamily="49" charset="0"/>
              </a:rPr>
              <a:t>type </a:t>
            </a:r>
            <a:r>
              <a:rPr lang="fr-FR" altLang="ja-JP" b="1" dirty="0">
                <a:latin typeface="Consolas" pitchFamily="49" charset="0"/>
                <a:cs typeface="Consolas" pitchFamily="49" charset="0"/>
              </a:rPr>
              <a:t>'a </a:t>
            </a:r>
            <a:r>
              <a:rPr lang="fr-FR" altLang="ja-JP" b="1" dirty="0" err="1">
                <a:latin typeface="Consolas" pitchFamily="49" charset="0"/>
                <a:cs typeface="Consolas" pitchFamily="49" charset="0"/>
              </a:rPr>
              <a:t>nil_elim</a:t>
            </a:r>
            <a:r>
              <a:rPr lang="fr-FR" altLang="ja-JP" b="1" dirty="0">
                <a:latin typeface="Consolas" pitchFamily="49" charset="0"/>
                <a:cs typeface="Consolas" pitchFamily="49" charset="0"/>
              </a:rPr>
              <a:t> = unit -&gt; 'a</a:t>
            </a:r>
          </a:p>
          <a:p>
            <a:pPr indent="-57150"/>
            <a:r>
              <a:rPr lang="fr-FR" altLang="ja-JP" b="1" dirty="0">
                <a:latin typeface="Consolas" pitchFamily="49" charset="0"/>
                <a:cs typeface="Consolas" pitchFamily="49" charset="0"/>
              </a:rPr>
              <a:t>    </a:t>
            </a:r>
            <a:r>
              <a:rPr lang="fr-FR" altLang="ja-JP" b="1" dirty="0" smtClean="0">
                <a:latin typeface="Consolas" pitchFamily="49" charset="0"/>
                <a:cs typeface="Consolas" pitchFamily="49" charset="0"/>
              </a:rPr>
              <a:t>type </a:t>
            </a:r>
            <a:r>
              <a:rPr lang="fr-FR" altLang="ja-JP" b="1" dirty="0">
                <a:latin typeface="Consolas" pitchFamily="49" charset="0"/>
                <a:cs typeface="Consolas" pitchFamily="49" charset="0"/>
              </a:rPr>
              <a:t>'a </a:t>
            </a:r>
            <a:r>
              <a:rPr lang="fr-FR" altLang="ja-JP" b="1" dirty="0" err="1">
                <a:latin typeface="Consolas" pitchFamily="49" charset="0"/>
                <a:cs typeface="Consolas" pitchFamily="49" charset="0"/>
              </a:rPr>
              <a:t>cons_elim</a:t>
            </a:r>
            <a:r>
              <a:rPr lang="fr-FR" altLang="ja-JP" b="1" dirty="0">
                <a:latin typeface="Consolas" pitchFamily="49" charset="0"/>
                <a:cs typeface="Consolas" pitchFamily="49" charset="0"/>
              </a:rPr>
              <a:t> = { c : 'b . 'b </a:t>
            </a:r>
            <a:r>
              <a:rPr lang="fr-FR" altLang="ja-JP" b="1" dirty="0" err="1">
                <a:latin typeface="Consolas" pitchFamily="49" charset="0"/>
                <a:cs typeface="Consolas" pitchFamily="49" charset="0"/>
              </a:rPr>
              <a:t>T.t</a:t>
            </a:r>
            <a:r>
              <a:rPr lang="fr-FR" altLang="ja-JP" b="1" dirty="0">
                <a:latin typeface="Consolas" pitchFamily="49" charset="0"/>
                <a:cs typeface="Consolas" pitchFamily="49" charset="0"/>
              </a:rPr>
              <a:t> -&gt; </a:t>
            </a:r>
            <a:r>
              <a:rPr lang="fr-FR" altLang="ja-JP" b="1" dirty="0" err="1">
                <a:latin typeface="Consolas" pitchFamily="49" charset="0"/>
                <a:cs typeface="Consolas" pitchFamily="49" charset="0"/>
              </a:rPr>
              <a:t>t</a:t>
            </a:r>
            <a:r>
              <a:rPr lang="fr-FR" altLang="ja-JP" b="1" dirty="0">
                <a:latin typeface="Consolas" pitchFamily="49" charset="0"/>
                <a:cs typeface="Consolas" pitchFamily="49" charset="0"/>
              </a:rPr>
              <a:t> -&gt; 'a }</a:t>
            </a:r>
          </a:p>
          <a:p>
            <a:pPr indent="-57150"/>
            <a:r>
              <a:rPr lang="fr-FR" altLang="ja-JP" b="1" dirty="0">
                <a:latin typeface="Consolas" pitchFamily="49" charset="0"/>
                <a:cs typeface="Consolas" pitchFamily="49" charset="0"/>
              </a:rPr>
              <a:t>    </a:t>
            </a:r>
            <a:r>
              <a:rPr lang="fr-FR" altLang="ja-JP" b="1" dirty="0" smtClean="0">
                <a:latin typeface="Consolas" pitchFamily="49" charset="0"/>
                <a:cs typeface="Consolas" pitchFamily="49" charset="0"/>
              </a:rPr>
              <a:t>val </a:t>
            </a:r>
            <a:r>
              <a:rPr lang="fr-FR" altLang="ja-JP" b="1" dirty="0" err="1">
                <a:latin typeface="Consolas" pitchFamily="49" charset="0"/>
                <a:cs typeface="Consolas" pitchFamily="49" charset="0"/>
              </a:rPr>
              <a:t>match_f</a:t>
            </a:r>
            <a:r>
              <a:rPr lang="fr-FR" altLang="ja-JP" b="1" dirty="0">
                <a:latin typeface="Consolas" pitchFamily="49" charset="0"/>
                <a:cs typeface="Consolas" pitchFamily="49" charset="0"/>
              </a:rPr>
              <a:t> : </a:t>
            </a:r>
            <a:r>
              <a:rPr lang="fr-FR" altLang="ja-JP" b="1" dirty="0" err="1">
                <a:latin typeface="Consolas" pitchFamily="49" charset="0"/>
                <a:cs typeface="Consolas" pitchFamily="49" charset="0"/>
              </a:rPr>
              <a:t>t</a:t>
            </a:r>
            <a:r>
              <a:rPr lang="fr-FR" altLang="ja-JP" b="1" dirty="0">
                <a:latin typeface="Consolas" pitchFamily="49" charset="0"/>
                <a:cs typeface="Consolas" pitchFamily="49" charset="0"/>
              </a:rPr>
              <a:t> -&gt; 'a </a:t>
            </a:r>
            <a:r>
              <a:rPr lang="fr-FR" altLang="ja-JP" b="1" dirty="0" err="1">
                <a:latin typeface="Consolas" pitchFamily="49" charset="0"/>
                <a:cs typeface="Consolas" pitchFamily="49" charset="0"/>
              </a:rPr>
              <a:t>nil_elim</a:t>
            </a:r>
            <a:r>
              <a:rPr lang="fr-FR" altLang="ja-JP" b="1" dirty="0">
                <a:latin typeface="Consolas" pitchFamily="49" charset="0"/>
                <a:cs typeface="Consolas" pitchFamily="49" charset="0"/>
              </a:rPr>
              <a:t> -&gt; 'a </a:t>
            </a:r>
            <a:r>
              <a:rPr lang="fr-FR" altLang="ja-JP" b="1" dirty="0" err="1">
                <a:latin typeface="Consolas" pitchFamily="49" charset="0"/>
                <a:cs typeface="Consolas" pitchFamily="49" charset="0"/>
              </a:rPr>
              <a:t>cons_elim</a:t>
            </a:r>
            <a:r>
              <a:rPr lang="fr-FR" altLang="ja-JP" b="1" dirty="0">
                <a:latin typeface="Consolas" pitchFamily="49" charset="0"/>
                <a:cs typeface="Consolas" pitchFamily="49" charset="0"/>
              </a:rPr>
              <a:t> -&gt; '</a:t>
            </a:r>
            <a:r>
              <a:rPr lang="fr-FR" altLang="ja-JP" b="1" dirty="0" smtClean="0">
                <a:latin typeface="Consolas" pitchFamily="49" charset="0"/>
                <a:cs typeface="Consolas" pitchFamily="49" charset="0"/>
              </a:rPr>
              <a:t>a</a:t>
            </a:r>
          </a:p>
          <a:p>
            <a:pPr indent="-57150"/>
            <a:endParaRPr lang="fr-FR" altLang="ja-JP" b="1" dirty="0">
              <a:latin typeface="Consolas" pitchFamily="49" charset="0"/>
              <a:cs typeface="Consolas" pitchFamily="49" charset="0"/>
            </a:endParaRPr>
          </a:p>
          <a:p>
            <a:pPr indent="-57150"/>
            <a:r>
              <a:rPr lang="fr-FR" altLang="ja-JP" b="1" dirty="0">
                <a:latin typeface="Consolas" pitchFamily="49" charset="0"/>
                <a:cs typeface="Consolas" pitchFamily="49" charset="0"/>
              </a:rPr>
              <a:t>    </a:t>
            </a:r>
            <a:r>
              <a:rPr lang="fr-FR" altLang="ja-JP" b="1" dirty="0" smtClean="0">
                <a:latin typeface="Consolas" pitchFamily="49" charset="0"/>
                <a:cs typeface="Consolas" pitchFamily="49" charset="0"/>
              </a:rPr>
              <a:t>type </a:t>
            </a:r>
            <a:r>
              <a:rPr lang="fr-FR" altLang="ja-JP" b="1" dirty="0">
                <a:latin typeface="Consolas" pitchFamily="49" charset="0"/>
                <a:cs typeface="Consolas" pitchFamily="49" charset="0"/>
              </a:rPr>
              <a:t>'a </a:t>
            </a:r>
            <a:r>
              <a:rPr lang="fr-FR" altLang="ja-JP" b="1" dirty="0" err="1">
                <a:latin typeface="Consolas" pitchFamily="49" charset="0"/>
                <a:cs typeface="Consolas" pitchFamily="49" charset="0"/>
              </a:rPr>
              <a:t>fold_elim</a:t>
            </a:r>
            <a:r>
              <a:rPr lang="fr-FR" altLang="ja-JP" b="1" dirty="0">
                <a:latin typeface="Consolas" pitchFamily="49" charset="0"/>
                <a:cs typeface="Consolas" pitchFamily="49" charset="0"/>
              </a:rPr>
              <a:t> = { f : 'b . 'b </a:t>
            </a:r>
            <a:r>
              <a:rPr lang="fr-FR" altLang="ja-JP" b="1" dirty="0" err="1">
                <a:latin typeface="Consolas" pitchFamily="49" charset="0"/>
                <a:cs typeface="Consolas" pitchFamily="49" charset="0"/>
              </a:rPr>
              <a:t>T.t</a:t>
            </a:r>
            <a:r>
              <a:rPr lang="fr-FR" altLang="ja-JP" b="1" dirty="0">
                <a:latin typeface="Consolas" pitchFamily="49" charset="0"/>
                <a:cs typeface="Consolas" pitchFamily="49" charset="0"/>
              </a:rPr>
              <a:t> -&gt; 'a -&gt; 'a }</a:t>
            </a:r>
          </a:p>
          <a:p>
            <a:pPr indent="-57150"/>
            <a:r>
              <a:rPr lang="fr-FR" altLang="ja-JP" b="1" dirty="0">
                <a:latin typeface="Consolas" pitchFamily="49" charset="0"/>
                <a:cs typeface="Consolas" pitchFamily="49" charset="0"/>
              </a:rPr>
              <a:t>    </a:t>
            </a:r>
            <a:r>
              <a:rPr lang="fr-FR" altLang="ja-JP" b="1" dirty="0" smtClean="0">
                <a:latin typeface="Consolas" pitchFamily="49" charset="0"/>
                <a:cs typeface="Consolas" pitchFamily="49" charset="0"/>
              </a:rPr>
              <a:t>val </a:t>
            </a:r>
            <a:r>
              <a:rPr lang="fr-FR" altLang="ja-JP" b="1" dirty="0" err="1">
                <a:latin typeface="Consolas" pitchFamily="49" charset="0"/>
                <a:cs typeface="Consolas" pitchFamily="49" charset="0"/>
              </a:rPr>
              <a:t>fold_right</a:t>
            </a:r>
            <a:r>
              <a:rPr lang="fr-FR" altLang="ja-JP" b="1" dirty="0">
                <a:latin typeface="Consolas" pitchFamily="49" charset="0"/>
                <a:cs typeface="Consolas" pitchFamily="49" charset="0"/>
              </a:rPr>
              <a:t> : 'a </a:t>
            </a:r>
            <a:r>
              <a:rPr lang="fr-FR" altLang="ja-JP" b="1" dirty="0" err="1">
                <a:latin typeface="Consolas" pitchFamily="49" charset="0"/>
                <a:cs typeface="Consolas" pitchFamily="49" charset="0"/>
              </a:rPr>
              <a:t>fold_elim</a:t>
            </a:r>
            <a:r>
              <a:rPr lang="fr-FR" altLang="ja-JP" b="1" dirty="0">
                <a:latin typeface="Consolas" pitchFamily="49" charset="0"/>
                <a:cs typeface="Consolas" pitchFamily="49" charset="0"/>
              </a:rPr>
              <a:t> -&gt; </a:t>
            </a:r>
            <a:r>
              <a:rPr lang="fr-FR" altLang="ja-JP" b="1" dirty="0" err="1">
                <a:latin typeface="Consolas" pitchFamily="49" charset="0"/>
                <a:cs typeface="Consolas" pitchFamily="49" charset="0"/>
              </a:rPr>
              <a:t>t</a:t>
            </a:r>
            <a:r>
              <a:rPr lang="fr-FR" altLang="ja-JP" b="1" dirty="0">
                <a:latin typeface="Consolas" pitchFamily="49" charset="0"/>
                <a:cs typeface="Consolas" pitchFamily="49" charset="0"/>
              </a:rPr>
              <a:t> -&gt; 'a -&gt; 'a</a:t>
            </a:r>
          </a:p>
          <a:p>
            <a:pPr indent="-57150"/>
            <a:r>
              <a:rPr lang="fr-FR" altLang="ja-JP" b="1" dirty="0" smtClean="0">
                <a:latin typeface="Consolas" pitchFamily="49" charset="0"/>
                <a:cs typeface="Consolas" pitchFamily="49" charset="0"/>
              </a:rPr>
              <a:t>end</a:t>
            </a:r>
            <a:endParaRPr lang="fr-FR" altLang="ja-JP" b="1" dirty="0">
              <a:latin typeface="Consolas" pitchFamily="49" charset="0"/>
              <a:cs typeface="Consolas" pitchFamily="49" charset="0"/>
            </a:endParaRPr>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dirty="0" smtClean="0"/>
              <a:t>構文定義と構文解析の関係</a:t>
            </a:r>
            <a:endParaRPr kumimoji="1" lang="ja-JP" altLang="en-US" dirty="0"/>
          </a:p>
        </p:txBody>
      </p:sp>
      <p:sp>
        <p:nvSpPr>
          <p:cNvPr id="3" name="コンテンツ プレースホルダ 2"/>
          <p:cNvSpPr>
            <a:spLocks noGrp="1"/>
          </p:cNvSpPr>
          <p:nvPr>
            <p:ph idx="1"/>
          </p:nvPr>
        </p:nvSpPr>
        <p:spPr>
          <a:xfrm>
            <a:off x="457200" y="1600200"/>
            <a:ext cx="8543956" cy="4525963"/>
          </a:xfrm>
        </p:spPr>
        <p:txBody>
          <a:bodyPr>
            <a:normAutofit/>
          </a:bodyPr>
          <a:lstStyle/>
          <a:p>
            <a:r>
              <a:rPr lang="ja-JP" altLang="en-US" dirty="0" smtClean="0"/>
              <a:t>左のような構文定義から</a:t>
            </a:r>
            <a:r>
              <a:rPr lang="en-US" altLang="ja-JP" dirty="0" smtClean="0"/>
              <a:t/>
            </a:r>
            <a:br>
              <a:rPr lang="en-US" altLang="ja-JP" dirty="0" smtClean="0"/>
            </a:br>
            <a:r>
              <a:rPr lang="ja-JP" altLang="en-US" dirty="0" smtClean="0"/>
              <a:t>右の抽象構文木を導出する</a:t>
            </a:r>
            <a:endParaRPr lang="en-US" altLang="ja-JP" dirty="0" smtClean="0"/>
          </a:p>
        </p:txBody>
      </p:sp>
      <p:grpSp>
        <p:nvGrpSpPr>
          <p:cNvPr id="6" name="グループ化 5"/>
          <p:cNvGrpSpPr/>
          <p:nvPr/>
        </p:nvGrpSpPr>
        <p:grpSpPr>
          <a:xfrm>
            <a:off x="3557746" y="5429264"/>
            <a:ext cx="5357850" cy="500066"/>
            <a:chOff x="2571736" y="2214554"/>
            <a:chExt cx="5357850" cy="500066"/>
          </a:xfrm>
        </p:grpSpPr>
        <p:sp>
          <p:nvSpPr>
            <p:cNvPr id="7" name="正方形/長方形 6"/>
            <p:cNvSpPr/>
            <p:nvPr/>
          </p:nvSpPr>
          <p:spPr>
            <a:xfrm>
              <a:off x="2571736" y="2214554"/>
              <a:ext cx="714380" cy="50006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kumimoji="1" lang="en-US" altLang="ja-JP" sz="2400" dirty="0" smtClean="0">
                  <a:latin typeface="Consolas" pitchFamily="49" charset="0"/>
                </a:rPr>
                <a:t>let</a:t>
              </a:r>
              <a:endParaRPr kumimoji="1" lang="ja-JP" altLang="en-US" sz="2400" dirty="0">
                <a:latin typeface="Consolas" pitchFamily="49" charset="0"/>
              </a:endParaRPr>
            </a:p>
          </p:txBody>
        </p:sp>
        <p:sp>
          <p:nvSpPr>
            <p:cNvPr id="8" name="正方形/長方形 7"/>
            <p:cNvSpPr/>
            <p:nvPr/>
          </p:nvSpPr>
          <p:spPr>
            <a:xfrm>
              <a:off x="3357554" y="2214554"/>
              <a:ext cx="428628" cy="50006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kumimoji="1" lang="en-US" altLang="ja-JP" sz="2400" dirty="0" err="1" smtClean="0">
                  <a:latin typeface="Consolas" pitchFamily="49" charset="0"/>
                </a:rPr>
                <a:t>i</a:t>
              </a:r>
              <a:endParaRPr kumimoji="1" lang="ja-JP" altLang="en-US" sz="2400" dirty="0">
                <a:latin typeface="Consolas" pitchFamily="49" charset="0"/>
              </a:endParaRPr>
            </a:p>
          </p:txBody>
        </p:sp>
        <p:sp>
          <p:nvSpPr>
            <p:cNvPr id="9" name="正方形/長方形 8"/>
            <p:cNvSpPr/>
            <p:nvPr/>
          </p:nvSpPr>
          <p:spPr>
            <a:xfrm>
              <a:off x="3857620" y="2214554"/>
              <a:ext cx="428628" cy="50006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kumimoji="1" lang="en-US" altLang="ja-JP" sz="2400" dirty="0" smtClean="0">
                  <a:latin typeface="Consolas" pitchFamily="49" charset="0"/>
                </a:rPr>
                <a:t>=</a:t>
              </a:r>
              <a:endParaRPr kumimoji="1" lang="ja-JP" altLang="en-US" sz="2400" dirty="0">
                <a:latin typeface="Consolas" pitchFamily="49" charset="0"/>
              </a:endParaRPr>
            </a:p>
          </p:txBody>
        </p:sp>
        <p:sp>
          <p:nvSpPr>
            <p:cNvPr id="10" name="正方形/長方形 9"/>
            <p:cNvSpPr/>
            <p:nvPr/>
          </p:nvSpPr>
          <p:spPr>
            <a:xfrm>
              <a:off x="4357686" y="2214554"/>
              <a:ext cx="428628" cy="50006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kumimoji="1" lang="en-US" altLang="ja-JP" sz="2400" dirty="0" smtClean="0">
                  <a:latin typeface="Consolas" pitchFamily="49" charset="0"/>
                </a:rPr>
                <a:t>1</a:t>
              </a:r>
              <a:endParaRPr kumimoji="1" lang="ja-JP" altLang="en-US" sz="2400" dirty="0">
                <a:latin typeface="Consolas" pitchFamily="49" charset="0"/>
              </a:endParaRPr>
            </a:p>
          </p:txBody>
        </p:sp>
        <p:sp>
          <p:nvSpPr>
            <p:cNvPr id="11" name="正方形/長方形 10"/>
            <p:cNvSpPr/>
            <p:nvPr/>
          </p:nvSpPr>
          <p:spPr>
            <a:xfrm>
              <a:off x="4857752" y="2214554"/>
              <a:ext cx="428628" cy="50006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US" altLang="ja-JP" sz="2400" dirty="0" smtClean="0">
                  <a:latin typeface="Consolas" pitchFamily="49" charset="0"/>
                </a:rPr>
                <a:t>-</a:t>
              </a:r>
              <a:endParaRPr kumimoji="1" lang="ja-JP" altLang="en-US" sz="2400" dirty="0">
                <a:latin typeface="Consolas" pitchFamily="49" charset="0"/>
              </a:endParaRPr>
            </a:p>
          </p:txBody>
        </p:sp>
        <p:sp>
          <p:nvSpPr>
            <p:cNvPr id="12" name="正方形/長方形 11"/>
            <p:cNvSpPr/>
            <p:nvPr/>
          </p:nvSpPr>
          <p:spPr>
            <a:xfrm>
              <a:off x="5357818" y="2214554"/>
              <a:ext cx="428628" cy="50006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kumimoji="1" lang="en-US" altLang="ja-JP" sz="2400" dirty="0" smtClean="0">
                  <a:latin typeface="Consolas" pitchFamily="49" charset="0"/>
                </a:rPr>
                <a:t>2</a:t>
              </a:r>
              <a:endParaRPr kumimoji="1" lang="ja-JP" altLang="en-US" sz="2400" dirty="0">
                <a:latin typeface="Consolas" pitchFamily="49" charset="0"/>
              </a:endParaRPr>
            </a:p>
          </p:txBody>
        </p:sp>
        <p:sp>
          <p:nvSpPr>
            <p:cNvPr id="13" name="正方形/長方形 12"/>
            <p:cNvSpPr/>
            <p:nvPr/>
          </p:nvSpPr>
          <p:spPr>
            <a:xfrm>
              <a:off x="5857884" y="2214554"/>
              <a:ext cx="571504" cy="50006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kumimoji="1" lang="en-US" altLang="ja-JP" sz="2400" dirty="0" smtClean="0">
                  <a:latin typeface="Consolas" pitchFamily="49" charset="0"/>
                </a:rPr>
                <a:t>in</a:t>
              </a:r>
              <a:endParaRPr kumimoji="1" lang="ja-JP" altLang="en-US" sz="2400" dirty="0">
                <a:latin typeface="Consolas" pitchFamily="49" charset="0"/>
              </a:endParaRPr>
            </a:p>
          </p:txBody>
        </p:sp>
        <p:sp>
          <p:nvSpPr>
            <p:cNvPr id="14" name="正方形/長方形 13"/>
            <p:cNvSpPr/>
            <p:nvPr/>
          </p:nvSpPr>
          <p:spPr>
            <a:xfrm>
              <a:off x="6500826" y="2214554"/>
              <a:ext cx="428628" cy="50006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kumimoji="1" lang="en-US" altLang="ja-JP" sz="2400" dirty="0" err="1" smtClean="0">
                  <a:latin typeface="Consolas" pitchFamily="49" charset="0"/>
                </a:rPr>
                <a:t>i</a:t>
              </a:r>
              <a:endParaRPr kumimoji="1" lang="ja-JP" altLang="en-US" sz="2400" dirty="0">
                <a:latin typeface="Consolas" pitchFamily="49" charset="0"/>
              </a:endParaRPr>
            </a:p>
          </p:txBody>
        </p:sp>
        <p:sp>
          <p:nvSpPr>
            <p:cNvPr id="15" name="正方形/長方形 14"/>
            <p:cNvSpPr/>
            <p:nvPr/>
          </p:nvSpPr>
          <p:spPr>
            <a:xfrm>
              <a:off x="7000892" y="2214554"/>
              <a:ext cx="428628" cy="50006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kumimoji="1" lang="en-US" altLang="ja-JP" sz="2400" dirty="0" smtClean="0">
                  <a:latin typeface="Consolas" pitchFamily="49" charset="0"/>
                </a:rPr>
                <a:t>*</a:t>
              </a:r>
              <a:endParaRPr kumimoji="1" lang="ja-JP" altLang="en-US" sz="2400" dirty="0">
                <a:latin typeface="Consolas" pitchFamily="49" charset="0"/>
              </a:endParaRPr>
            </a:p>
          </p:txBody>
        </p:sp>
        <p:sp>
          <p:nvSpPr>
            <p:cNvPr id="16" name="正方形/長方形 15"/>
            <p:cNvSpPr/>
            <p:nvPr/>
          </p:nvSpPr>
          <p:spPr>
            <a:xfrm>
              <a:off x="7500958" y="2214554"/>
              <a:ext cx="428628" cy="50006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kumimoji="1" lang="en-US" altLang="ja-JP" sz="2400" dirty="0" err="1" smtClean="0">
                  <a:latin typeface="Consolas" pitchFamily="49" charset="0"/>
                </a:rPr>
                <a:t>i</a:t>
              </a:r>
              <a:endParaRPr kumimoji="1" lang="ja-JP" altLang="en-US" sz="2400" dirty="0">
                <a:latin typeface="Consolas" pitchFamily="49" charset="0"/>
              </a:endParaRPr>
            </a:p>
          </p:txBody>
        </p:sp>
      </p:grpSp>
      <p:sp>
        <p:nvSpPr>
          <p:cNvPr id="17" name="テキスト ボックス 16"/>
          <p:cNvSpPr txBox="1"/>
          <p:nvPr/>
        </p:nvSpPr>
        <p:spPr>
          <a:xfrm>
            <a:off x="214282" y="3000372"/>
            <a:ext cx="3346109" cy="2246769"/>
          </a:xfrm>
          <a:prstGeom prst="rect">
            <a:avLst/>
          </a:prstGeom>
          <a:noFill/>
        </p:spPr>
        <p:txBody>
          <a:bodyPr wrap="none" rtlCol="0">
            <a:spAutoFit/>
          </a:bodyPr>
          <a:lstStyle/>
          <a:p>
            <a:pPr marL="1588" lvl="1" indent="0">
              <a:buNone/>
            </a:pPr>
            <a:r>
              <a:rPr lang="en-US" altLang="ja-JP" sz="2800" dirty="0" smtClean="0"/>
              <a:t>(1) </a:t>
            </a:r>
            <a:r>
              <a:rPr lang="en-US" altLang="ja-JP" sz="2800" i="1" dirty="0" smtClean="0"/>
              <a:t>E</a:t>
            </a:r>
            <a:r>
              <a:rPr lang="en-US" altLang="ja-JP" sz="2800" dirty="0" smtClean="0"/>
              <a:t> </a:t>
            </a:r>
            <a:r>
              <a:rPr lang="ja-JP" altLang="en-US" sz="2800" dirty="0" smtClean="0"/>
              <a:t>→ </a:t>
            </a:r>
            <a:r>
              <a:rPr lang="en-US" altLang="ja-JP" sz="2800" i="1" dirty="0" smtClean="0"/>
              <a:t>V </a:t>
            </a:r>
            <a:r>
              <a:rPr lang="en-US" altLang="ja-JP" sz="2800" dirty="0" smtClean="0"/>
              <a:t>(</a:t>
            </a:r>
            <a:r>
              <a:rPr lang="ja-JP" altLang="en-US" sz="2800" dirty="0" smtClean="0"/>
              <a:t>値</a:t>
            </a:r>
            <a:r>
              <a:rPr lang="en-US" altLang="ja-JP" sz="2800" dirty="0" smtClean="0"/>
              <a:t>)</a:t>
            </a:r>
          </a:p>
          <a:p>
            <a:pPr marL="1588" lvl="1" indent="0">
              <a:buNone/>
            </a:pPr>
            <a:r>
              <a:rPr lang="en-US" altLang="ja-JP" sz="2800" dirty="0" smtClean="0"/>
              <a:t>(2) </a:t>
            </a:r>
            <a:r>
              <a:rPr lang="en-US" altLang="ja-JP" sz="2800" i="1" dirty="0" smtClean="0"/>
              <a:t>E</a:t>
            </a:r>
            <a:r>
              <a:rPr lang="en-US" altLang="ja-JP" sz="2800" dirty="0" smtClean="0"/>
              <a:t> </a:t>
            </a:r>
            <a:r>
              <a:rPr lang="ja-JP" altLang="en-US" sz="2800" dirty="0" smtClean="0"/>
              <a:t>→ </a:t>
            </a:r>
            <a:r>
              <a:rPr lang="en-US" altLang="ja-JP" sz="2800" i="1" dirty="0" smtClean="0"/>
              <a:t>I </a:t>
            </a:r>
            <a:r>
              <a:rPr lang="en-US" altLang="ja-JP" sz="2800" dirty="0" smtClean="0"/>
              <a:t>(</a:t>
            </a:r>
            <a:r>
              <a:rPr lang="ja-JP" altLang="en-US" sz="2800" dirty="0" smtClean="0"/>
              <a:t>文字列</a:t>
            </a:r>
            <a:r>
              <a:rPr lang="en-US" altLang="ja-JP" sz="2800" dirty="0" smtClean="0"/>
              <a:t>)</a:t>
            </a:r>
            <a:endParaRPr lang="en-US" altLang="ja-JP" sz="2800" dirty="0" smtClean="0">
              <a:latin typeface="Consolas" pitchFamily="49" charset="0"/>
            </a:endParaRPr>
          </a:p>
          <a:p>
            <a:pPr marL="1588" lvl="1" indent="0">
              <a:buNone/>
            </a:pPr>
            <a:r>
              <a:rPr lang="en-US" altLang="ja-JP" sz="2800" dirty="0" smtClean="0"/>
              <a:t>(3) </a:t>
            </a:r>
            <a:r>
              <a:rPr lang="en-US" altLang="ja-JP" sz="2800" i="1" dirty="0" smtClean="0"/>
              <a:t>E</a:t>
            </a:r>
            <a:r>
              <a:rPr lang="ja-JP" altLang="en-US" sz="2800" dirty="0" smtClean="0"/>
              <a:t> → </a:t>
            </a:r>
            <a:r>
              <a:rPr lang="en-US" altLang="ja-JP" sz="2800" i="1" dirty="0" smtClean="0"/>
              <a:t>E</a:t>
            </a:r>
            <a:r>
              <a:rPr lang="en-US" altLang="ja-JP" sz="2800" dirty="0" smtClean="0"/>
              <a:t> </a:t>
            </a:r>
            <a:r>
              <a:rPr lang="en-US" altLang="ja-JP" sz="2800" dirty="0" smtClean="0">
                <a:latin typeface="Consolas" pitchFamily="49" charset="0"/>
              </a:rPr>
              <a:t>-</a:t>
            </a:r>
            <a:r>
              <a:rPr lang="en-US" altLang="ja-JP" sz="2800" dirty="0" smtClean="0"/>
              <a:t> </a:t>
            </a:r>
            <a:r>
              <a:rPr lang="en-US" altLang="ja-JP" sz="2800" i="1" dirty="0" smtClean="0"/>
              <a:t>E</a:t>
            </a:r>
          </a:p>
          <a:p>
            <a:pPr marL="1588" lvl="1" indent="0">
              <a:buNone/>
            </a:pPr>
            <a:r>
              <a:rPr lang="en-US" altLang="ja-JP" sz="2800" dirty="0" smtClean="0"/>
              <a:t>(4) </a:t>
            </a:r>
            <a:r>
              <a:rPr lang="en-US" altLang="ja-JP" sz="2800" i="1" dirty="0" smtClean="0"/>
              <a:t>E</a:t>
            </a:r>
            <a:r>
              <a:rPr lang="en-US" altLang="ja-JP" sz="2800" dirty="0" smtClean="0"/>
              <a:t> </a:t>
            </a:r>
            <a:r>
              <a:rPr lang="ja-JP" altLang="en-US" sz="2800" dirty="0" smtClean="0"/>
              <a:t>→ </a:t>
            </a:r>
            <a:r>
              <a:rPr lang="en-US" altLang="ja-JP" sz="2800" i="1" dirty="0" smtClean="0"/>
              <a:t>E</a:t>
            </a:r>
            <a:r>
              <a:rPr lang="en-US" altLang="ja-JP" sz="2800" dirty="0" smtClean="0"/>
              <a:t> </a:t>
            </a:r>
            <a:r>
              <a:rPr lang="en-US" altLang="ja-JP" sz="2800" dirty="0" smtClean="0">
                <a:latin typeface="Consolas" pitchFamily="49" charset="0"/>
              </a:rPr>
              <a:t>*</a:t>
            </a:r>
            <a:r>
              <a:rPr lang="en-US" altLang="ja-JP" sz="2800" dirty="0" smtClean="0"/>
              <a:t> </a:t>
            </a:r>
            <a:r>
              <a:rPr lang="en-US" altLang="ja-JP" sz="2800" i="1" dirty="0" smtClean="0"/>
              <a:t>E</a:t>
            </a:r>
            <a:endParaRPr lang="en-US" altLang="ja-JP" sz="2800" dirty="0" smtClean="0"/>
          </a:p>
          <a:p>
            <a:pPr marL="1588" lvl="1" indent="0">
              <a:buNone/>
            </a:pPr>
            <a:r>
              <a:rPr lang="en-US" altLang="ja-JP" sz="2800" dirty="0" smtClean="0"/>
              <a:t>(5) </a:t>
            </a:r>
            <a:r>
              <a:rPr lang="en-US" altLang="ja-JP" sz="2800" i="1" dirty="0" smtClean="0"/>
              <a:t>E </a:t>
            </a:r>
            <a:r>
              <a:rPr lang="ja-JP" altLang="en-US" sz="2800" dirty="0" smtClean="0"/>
              <a:t>→ </a:t>
            </a:r>
            <a:r>
              <a:rPr lang="en-US" altLang="ja-JP" sz="2800" dirty="0" smtClean="0">
                <a:latin typeface="Consolas" pitchFamily="49" charset="0"/>
              </a:rPr>
              <a:t>let</a:t>
            </a:r>
            <a:r>
              <a:rPr lang="en-US" altLang="ja-JP" sz="2800" dirty="0" smtClean="0"/>
              <a:t> </a:t>
            </a:r>
            <a:r>
              <a:rPr lang="en-US" altLang="ja-JP" sz="2800" i="1" dirty="0" smtClean="0"/>
              <a:t>I</a:t>
            </a:r>
            <a:r>
              <a:rPr lang="en-US" altLang="ja-JP" sz="2800" dirty="0" smtClean="0"/>
              <a:t> = </a:t>
            </a:r>
            <a:r>
              <a:rPr lang="en-US" altLang="ja-JP" sz="2800" i="1" dirty="0" smtClean="0"/>
              <a:t>E</a:t>
            </a:r>
            <a:r>
              <a:rPr lang="en-US" altLang="ja-JP" sz="2800" dirty="0" smtClean="0"/>
              <a:t> </a:t>
            </a:r>
            <a:r>
              <a:rPr lang="en-US" altLang="ja-JP" sz="2800" dirty="0" smtClean="0">
                <a:latin typeface="Consolas" pitchFamily="49" charset="0"/>
              </a:rPr>
              <a:t>in</a:t>
            </a:r>
            <a:r>
              <a:rPr lang="en-US" altLang="ja-JP" sz="2800" dirty="0" smtClean="0"/>
              <a:t> </a:t>
            </a:r>
            <a:r>
              <a:rPr lang="en-US" altLang="ja-JP" sz="2800" i="1" dirty="0" smtClean="0"/>
              <a:t>E</a:t>
            </a:r>
          </a:p>
        </p:txBody>
      </p:sp>
      <p:sp>
        <p:nvSpPr>
          <p:cNvPr id="23" name="正方形/長方形 22"/>
          <p:cNvSpPr/>
          <p:nvPr/>
        </p:nvSpPr>
        <p:spPr>
          <a:xfrm>
            <a:off x="6343828" y="4643446"/>
            <a:ext cx="428628" cy="50006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US" altLang="ja-JP" sz="2400" dirty="0" smtClean="0">
                <a:latin typeface="Consolas" pitchFamily="49" charset="0"/>
              </a:rPr>
              <a:t>E</a:t>
            </a:r>
            <a:endParaRPr kumimoji="1" lang="ja-JP" altLang="en-US" sz="2400" dirty="0">
              <a:latin typeface="Consolas" pitchFamily="49" charset="0"/>
            </a:endParaRPr>
          </a:p>
        </p:txBody>
      </p:sp>
      <p:sp>
        <p:nvSpPr>
          <p:cNvPr id="24" name="正方形/長方形 23"/>
          <p:cNvSpPr/>
          <p:nvPr/>
        </p:nvSpPr>
        <p:spPr>
          <a:xfrm>
            <a:off x="5343696" y="4643446"/>
            <a:ext cx="428628" cy="50006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US" altLang="ja-JP" sz="2400" dirty="0" smtClean="0">
                <a:latin typeface="Consolas" pitchFamily="49" charset="0"/>
              </a:rPr>
              <a:t>E</a:t>
            </a:r>
            <a:endParaRPr kumimoji="1" lang="ja-JP" altLang="en-US" sz="2400" dirty="0">
              <a:latin typeface="Consolas" pitchFamily="49" charset="0"/>
            </a:endParaRPr>
          </a:p>
        </p:txBody>
      </p:sp>
      <p:sp>
        <p:nvSpPr>
          <p:cNvPr id="25" name="正方形/長方形 24"/>
          <p:cNvSpPr/>
          <p:nvPr/>
        </p:nvSpPr>
        <p:spPr>
          <a:xfrm>
            <a:off x="7486836" y="4643446"/>
            <a:ext cx="428628" cy="50006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US" altLang="ja-JP" sz="2400" dirty="0" smtClean="0">
                <a:latin typeface="Consolas" pitchFamily="49" charset="0"/>
              </a:rPr>
              <a:t>E</a:t>
            </a:r>
            <a:endParaRPr kumimoji="1" lang="ja-JP" altLang="en-US" sz="2400" dirty="0">
              <a:latin typeface="Consolas" pitchFamily="49" charset="0"/>
            </a:endParaRPr>
          </a:p>
        </p:txBody>
      </p:sp>
      <p:sp>
        <p:nvSpPr>
          <p:cNvPr id="26" name="正方形/長方形 25"/>
          <p:cNvSpPr/>
          <p:nvPr/>
        </p:nvSpPr>
        <p:spPr>
          <a:xfrm>
            <a:off x="8486968" y="4643446"/>
            <a:ext cx="428628" cy="50006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US" altLang="ja-JP" sz="2400" dirty="0" smtClean="0">
                <a:latin typeface="Consolas" pitchFamily="49" charset="0"/>
              </a:rPr>
              <a:t>E</a:t>
            </a:r>
            <a:endParaRPr kumimoji="1" lang="ja-JP" altLang="en-US" sz="2400" dirty="0">
              <a:latin typeface="Consolas" pitchFamily="49" charset="0"/>
            </a:endParaRPr>
          </a:p>
        </p:txBody>
      </p:sp>
      <p:sp>
        <p:nvSpPr>
          <p:cNvPr id="27" name="正方形/長方形 26"/>
          <p:cNvSpPr/>
          <p:nvPr/>
        </p:nvSpPr>
        <p:spPr>
          <a:xfrm>
            <a:off x="7986902" y="3857628"/>
            <a:ext cx="428628" cy="50006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US" altLang="ja-JP" sz="2400" dirty="0" smtClean="0">
                <a:latin typeface="Consolas" pitchFamily="49" charset="0"/>
              </a:rPr>
              <a:t>E</a:t>
            </a:r>
            <a:endParaRPr kumimoji="1" lang="ja-JP" altLang="en-US" sz="2400" dirty="0">
              <a:latin typeface="Consolas" pitchFamily="49" charset="0"/>
            </a:endParaRPr>
          </a:p>
        </p:txBody>
      </p:sp>
      <p:sp>
        <p:nvSpPr>
          <p:cNvPr id="28" name="正方形/長方形 27"/>
          <p:cNvSpPr/>
          <p:nvPr/>
        </p:nvSpPr>
        <p:spPr>
          <a:xfrm>
            <a:off x="5843762" y="3857628"/>
            <a:ext cx="428628" cy="50006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US" altLang="ja-JP" sz="2400" dirty="0" smtClean="0">
                <a:latin typeface="Consolas" pitchFamily="49" charset="0"/>
              </a:rPr>
              <a:t>E</a:t>
            </a:r>
            <a:endParaRPr kumimoji="1" lang="ja-JP" altLang="en-US" sz="2400" dirty="0">
              <a:latin typeface="Consolas" pitchFamily="49" charset="0"/>
            </a:endParaRPr>
          </a:p>
        </p:txBody>
      </p:sp>
      <p:sp>
        <p:nvSpPr>
          <p:cNvPr id="29" name="正方形/長方形 28"/>
          <p:cNvSpPr/>
          <p:nvPr/>
        </p:nvSpPr>
        <p:spPr>
          <a:xfrm>
            <a:off x="6343828" y="3000372"/>
            <a:ext cx="428628" cy="50006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US" altLang="ja-JP" sz="2400" dirty="0" smtClean="0">
                <a:latin typeface="Consolas" pitchFamily="49" charset="0"/>
              </a:rPr>
              <a:t>E</a:t>
            </a:r>
            <a:endParaRPr kumimoji="1" lang="ja-JP" altLang="en-US" sz="2400" dirty="0">
              <a:latin typeface="Consolas" pitchFamily="49" charset="0"/>
            </a:endParaRPr>
          </a:p>
        </p:txBody>
      </p:sp>
      <p:cxnSp>
        <p:nvCxnSpPr>
          <p:cNvPr id="44" name="直線コネクタ 43"/>
          <p:cNvCxnSpPr>
            <a:stCxn id="26" idx="2"/>
          </p:cNvCxnSpPr>
          <p:nvPr/>
        </p:nvCxnSpPr>
        <p:spPr>
          <a:xfrm rot="5400000">
            <a:off x="8558406" y="5286388"/>
            <a:ext cx="285752" cy="0"/>
          </a:xfrm>
          <a:prstGeom prst="line">
            <a:avLst/>
          </a:prstGeom>
        </p:spPr>
        <p:style>
          <a:lnRef idx="3">
            <a:schemeClr val="accent1"/>
          </a:lnRef>
          <a:fillRef idx="0">
            <a:schemeClr val="accent1"/>
          </a:fillRef>
          <a:effectRef idx="2">
            <a:schemeClr val="accent1"/>
          </a:effectRef>
          <a:fontRef idx="minor">
            <a:schemeClr val="tx1"/>
          </a:fontRef>
        </p:style>
      </p:cxnSp>
      <p:cxnSp>
        <p:nvCxnSpPr>
          <p:cNvPr id="47" name="直線コネクタ 46"/>
          <p:cNvCxnSpPr>
            <a:stCxn id="25" idx="2"/>
          </p:cNvCxnSpPr>
          <p:nvPr/>
        </p:nvCxnSpPr>
        <p:spPr>
          <a:xfrm rot="5400000">
            <a:off x="7558274" y="5286388"/>
            <a:ext cx="285752" cy="0"/>
          </a:xfrm>
          <a:prstGeom prst="line">
            <a:avLst/>
          </a:prstGeom>
        </p:spPr>
        <p:style>
          <a:lnRef idx="3">
            <a:schemeClr val="accent1"/>
          </a:lnRef>
          <a:fillRef idx="0">
            <a:schemeClr val="accent1"/>
          </a:fillRef>
          <a:effectRef idx="2">
            <a:schemeClr val="accent1"/>
          </a:effectRef>
          <a:fontRef idx="minor">
            <a:schemeClr val="tx1"/>
          </a:fontRef>
        </p:style>
      </p:cxnSp>
      <p:cxnSp>
        <p:nvCxnSpPr>
          <p:cNvPr id="50" name="直線コネクタ 49"/>
          <p:cNvCxnSpPr>
            <a:stCxn id="24" idx="2"/>
          </p:cNvCxnSpPr>
          <p:nvPr/>
        </p:nvCxnSpPr>
        <p:spPr>
          <a:xfrm rot="5400000">
            <a:off x="5415134" y="5286388"/>
            <a:ext cx="285752" cy="0"/>
          </a:xfrm>
          <a:prstGeom prst="line">
            <a:avLst/>
          </a:prstGeom>
        </p:spPr>
        <p:style>
          <a:lnRef idx="3">
            <a:schemeClr val="accent1"/>
          </a:lnRef>
          <a:fillRef idx="0">
            <a:schemeClr val="accent1"/>
          </a:fillRef>
          <a:effectRef idx="2">
            <a:schemeClr val="accent1"/>
          </a:effectRef>
          <a:fontRef idx="minor">
            <a:schemeClr val="tx1"/>
          </a:fontRef>
        </p:style>
      </p:cxnSp>
      <p:cxnSp>
        <p:nvCxnSpPr>
          <p:cNvPr id="53" name="直線コネクタ 52"/>
          <p:cNvCxnSpPr>
            <a:stCxn id="23" idx="2"/>
          </p:cNvCxnSpPr>
          <p:nvPr/>
        </p:nvCxnSpPr>
        <p:spPr>
          <a:xfrm rot="5400000">
            <a:off x="6415266" y="5286388"/>
            <a:ext cx="285752" cy="0"/>
          </a:xfrm>
          <a:prstGeom prst="line">
            <a:avLst/>
          </a:prstGeom>
        </p:spPr>
        <p:style>
          <a:lnRef idx="3">
            <a:schemeClr val="accent1"/>
          </a:lnRef>
          <a:fillRef idx="0">
            <a:schemeClr val="accent1"/>
          </a:fillRef>
          <a:effectRef idx="2">
            <a:schemeClr val="accent1"/>
          </a:effectRef>
          <a:fontRef idx="minor">
            <a:schemeClr val="tx1"/>
          </a:fontRef>
        </p:style>
      </p:cxnSp>
      <p:cxnSp>
        <p:nvCxnSpPr>
          <p:cNvPr id="56" name="直線コネクタ 55"/>
          <p:cNvCxnSpPr>
            <a:stCxn id="28" idx="2"/>
            <a:endCxn id="24" idx="0"/>
          </p:cNvCxnSpPr>
          <p:nvPr/>
        </p:nvCxnSpPr>
        <p:spPr>
          <a:xfrm rot="5400000">
            <a:off x="5665167" y="4250537"/>
            <a:ext cx="285752" cy="500066"/>
          </a:xfrm>
          <a:prstGeom prst="line">
            <a:avLst/>
          </a:prstGeom>
        </p:spPr>
        <p:style>
          <a:lnRef idx="3">
            <a:schemeClr val="accent1"/>
          </a:lnRef>
          <a:fillRef idx="0">
            <a:schemeClr val="accent1"/>
          </a:fillRef>
          <a:effectRef idx="2">
            <a:schemeClr val="accent1"/>
          </a:effectRef>
          <a:fontRef idx="minor">
            <a:schemeClr val="tx1"/>
          </a:fontRef>
        </p:style>
      </p:cxnSp>
      <p:cxnSp>
        <p:nvCxnSpPr>
          <p:cNvPr id="59" name="直線コネクタ 58"/>
          <p:cNvCxnSpPr>
            <a:stCxn id="28" idx="2"/>
            <a:endCxn id="23" idx="0"/>
          </p:cNvCxnSpPr>
          <p:nvPr/>
        </p:nvCxnSpPr>
        <p:spPr>
          <a:xfrm rot="16200000" flipH="1">
            <a:off x="6165233" y="4250537"/>
            <a:ext cx="285752" cy="500066"/>
          </a:xfrm>
          <a:prstGeom prst="line">
            <a:avLst/>
          </a:prstGeom>
        </p:spPr>
        <p:style>
          <a:lnRef idx="3">
            <a:schemeClr val="accent1"/>
          </a:lnRef>
          <a:fillRef idx="0">
            <a:schemeClr val="accent1"/>
          </a:fillRef>
          <a:effectRef idx="2">
            <a:schemeClr val="accent1"/>
          </a:effectRef>
          <a:fontRef idx="minor">
            <a:schemeClr val="tx1"/>
          </a:fontRef>
        </p:style>
      </p:cxnSp>
      <p:cxnSp>
        <p:nvCxnSpPr>
          <p:cNvPr id="62" name="直線コネクタ 61"/>
          <p:cNvCxnSpPr>
            <a:stCxn id="27" idx="2"/>
            <a:endCxn id="25" idx="0"/>
          </p:cNvCxnSpPr>
          <p:nvPr/>
        </p:nvCxnSpPr>
        <p:spPr>
          <a:xfrm rot="5400000">
            <a:off x="7808307" y="4250537"/>
            <a:ext cx="285752" cy="500066"/>
          </a:xfrm>
          <a:prstGeom prst="line">
            <a:avLst/>
          </a:prstGeom>
        </p:spPr>
        <p:style>
          <a:lnRef idx="3">
            <a:schemeClr val="accent1"/>
          </a:lnRef>
          <a:fillRef idx="0">
            <a:schemeClr val="accent1"/>
          </a:fillRef>
          <a:effectRef idx="2">
            <a:schemeClr val="accent1"/>
          </a:effectRef>
          <a:fontRef idx="minor">
            <a:schemeClr val="tx1"/>
          </a:fontRef>
        </p:style>
      </p:cxnSp>
      <p:cxnSp>
        <p:nvCxnSpPr>
          <p:cNvPr id="65" name="直線コネクタ 64"/>
          <p:cNvCxnSpPr>
            <a:stCxn id="27" idx="2"/>
            <a:endCxn id="26" idx="0"/>
          </p:cNvCxnSpPr>
          <p:nvPr/>
        </p:nvCxnSpPr>
        <p:spPr>
          <a:xfrm rot="16200000" flipH="1">
            <a:off x="8308373" y="4250537"/>
            <a:ext cx="285752" cy="500066"/>
          </a:xfrm>
          <a:prstGeom prst="line">
            <a:avLst/>
          </a:prstGeom>
        </p:spPr>
        <p:style>
          <a:lnRef idx="3">
            <a:schemeClr val="accent1"/>
          </a:lnRef>
          <a:fillRef idx="0">
            <a:schemeClr val="accent1"/>
          </a:fillRef>
          <a:effectRef idx="2">
            <a:schemeClr val="accent1"/>
          </a:effectRef>
          <a:fontRef idx="minor">
            <a:schemeClr val="tx1"/>
          </a:fontRef>
        </p:style>
      </p:cxnSp>
      <p:cxnSp>
        <p:nvCxnSpPr>
          <p:cNvPr id="68" name="直線コネクタ 67"/>
          <p:cNvCxnSpPr>
            <a:stCxn id="27" idx="2"/>
          </p:cNvCxnSpPr>
          <p:nvPr/>
        </p:nvCxnSpPr>
        <p:spPr>
          <a:xfrm rot="5400000">
            <a:off x="7665431" y="4893479"/>
            <a:ext cx="1071570" cy="0"/>
          </a:xfrm>
          <a:prstGeom prst="line">
            <a:avLst/>
          </a:prstGeom>
        </p:spPr>
        <p:style>
          <a:lnRef idx="3">
            <a:schemeClr val="accent1"/>
          </a:lnRef>
          <a:fillRef idx="0">
            <a:schemeClr val="accent1"/>
          </a:fillRef>
          <a:effectRef idx="2">
            <a:schemeClr val="accent1"/>
          </a:effectRef>
          <a:fontRef idx="minor">
            <a:schemeClr val="tx1"/>
          </a:fontRef>
        </p:style>
      </p:cxnSp>
      <p:cxnSp>
        <p:nvCxnSpPr>
          <p:cNvPr id="71" name="直線コネクタ 70"/>
          <p:cNvCxnSpPr>
            <a:stCxn id="28" idx="2"/>
          </p:cNvCxnSpPr>
          <p:nvPr/>
        </p:nvCxnSpPr>
        <p:spPr>
          <a:xfrm rot="5400000">
            <a:off x="5522291" y="4893479"/>
            <a:ext cx="1071570" cy="0"/>
          </a:xfrm>
          <a:prstGeom prst="line">
            <a:avLst/>
          </a:prstGeom>
        </p:spPr>
        <p:style>
          <a:lnRef idx="3">
            <a:schemeClr val="accent1"/>
          </a:lnRef>
          <a:fillRef idx="0">
            <a:schemeClr val="accent1"/>
          </a:fillRef>
          <a:effectRef idx="2">
            <a:schemeClr val="accent1"/>
          </a:effectRef>
          <a:fontRef idx="minor">
            <a:schemeClr val="tx1"/>
          </a:fontRef>
        </p:style>
      </p:cxnSp>
      <p:cxnSp>
        <p:nvCxnSpPr>
          <p:cNvPr id="74" name="直線コネクタ 73"/>
          <p:cNvCxnSpPr>
            <a:stCxn id="29" idx="2"/>
            <a:endCxn id="28" idx="0"/>
          </p:cNvCxnSpPr>
          <p:nvPr/>
        </p:nvCxnSpPr>
        <p:spPr>
          <a:xfrm rot="5400000">
            <a:off x="6129514" y="3429000"/>
            <a:ext cx="357190" cy="500066"/>
          </a:xfrm>
          <a:prstGeom prst="line">
            <a:avLst/>
          </a:prstGeom>
        </p:spPr>
        <p:style>
          <a:lnRef idx="3">
            <a:schemeClr val="accent1"/>
          </a:lnRef>
          <a:fillRef idx="0">
            <a:schemeClr val="accent1"/>
          </a:fillRef>
          <a:effectRef idx="2">
            <a:schemeClr val="accent1"/>
          </a:effectRef>
          <a:fontRef idx="minor">
            <a:schemeClr val="tx1"/>
          </a:fontRef>
        </p:style>
      </p:cxnSp>
      <p:cxnSp>
        <p:nvCxnSpPr>
          <p:cNvPr id="77" name="直線コネクタ 76"/>
          <p:cNvCxnSpPr>
            <a:stCxn id="29" idx="2"/>
            <a:endCxn id="27" idx="0"/>
          </p:cNvCxnSpPr>
          <p:nvPr/>
        </p:nvCxnSpPr>
        <p:spPr>
          <a:xfrm rot="16200000" flipH="1">
            <a:off x="7201084" y="2857496"/>
            <a:ext cx="357190" cy="1643074"/>
          </a:xfrm>
          <a:prstGeom prst="line">
            <a:avLst/>
          </a:prstGeom>
        </p:spPr>
        <p:style>
          <a:lnRef idx="3">
            <a:schemeClr val="accent1"/>
          </a:lnRef>
          <a:fillRef idx="0">
            <a:schemeClr val="accent1"/>
          </a:fillRef>
          <a:effectRef idx="2">
            <a:schemeClr val="accent1"/>
          </a:effectRef>
          <a:fontRef idx="minor">
            <a:schemeClr val="tx1"/>
          </a:fontRef>
        </p:style>
      </p:cxnSp>
      <p:cxnSp>
        <p:nvCxnSpPr>
          <p:cNvPr id="84" name="図形 83"/>
          <p:cNvCxnSpPr>
            <a:stCxn id="29" idx="1"/>
          </p:cNvCxnSpPr>
          <p:nvPr/>
        </p:nvCxnSpPr>
        <p:spPr>
          <a:xfrm rot="10800000" flipV="1">
            <a:off x="3914936" y="3250404"/>
            <a:ext cx="2428892" cy="2178859"/>
          </a:xfrm>
          <a:prstGeom prst="bentConnector2">
            <a:avLst/>
          </a:prstGeom>
        </p:spPr>
        <p:style>
          <a:lnRef idx="3">
            <a:schemeClr val="accent1"/>
          </a:lnRef>
          <a:fillRef idx="0">
            <a:schemeClr val="accent1"/>
          </a:fillRef>
          <a:effectRef idx="2">
            <a:schemeClr val="accent1"/>
          </a:effectRef>
          <a:fontRef idx="minor">
            <a:schemeClr val="tx1"/>
          </a:fontRef>
        </p:style>
      </p:cxnSp>
      <p:cxnSp>
        <p:nvCxnSpPr>
          <p:cNvPr id="85" name="図形 84"/>
          <p:cNvCxnSpPr>
            <a:stCxn id="29" idx="1"/>
          </p:cNvCxnSpPr>
          <p:nvPr/>
        </p:nvCxnSpPr>
        <p:spPr>
          <a:xfrm rot="10800000" flipV="1">
            <a:off x="5057944" y="3250404"/>
            <a:ext cx="1285884" cy="2178859"/>
          </a:xfrm>
          <a:prstGeom prst="bentConnector2">
            <a:avLst/>
          </a:prstGeom>
        </p:spPr>
        <p:style>
          <a:lnRef idx="3">
            <a:schemeClr val="accent1"/>
          </a:lnRef>
          <a:fillRef idx="0">
            <a:schemeClr val="accent1"/>
          </a:fillRef>
          <a:effectRef idx="2">
            <a:schemeClr val="accent1"/>
          </a:effectRef>
          <a:fontRef idx="minor">
            <a:schemeClr val="tx1"/>
          </a:fontRef>
        </p:style>
      </p:cxnSp>
      <p:cxnSp>
        <p:nvCxnSpPr>
          <p:cNvPr id="88" name="図形 87"/>
          <p:cNvCxnSpPr>
            <a:stCxn id="29" idx="2"/>
          </p:cNvCxnSpPr>
          <p:nvPr/>
        </p:nvCxnSpPr>
        <p:spPr>
          <a:xfrm rot="16200000" flipH="1">
            <a:off x="5879481" y="4179099"/>
            <a:ext cx="1928826" cy="571504"/>
          </a:xfrm>
          <a:prstGeom prst="bentConnector3">
            <a:avLst>
              <a:gd name="adj1" fmla="val 33590"/>
            </a:avLst>
          </a:prstGeom>
        </p:spPr>
        <p:style>
          <a:lnRef idx="3">
            <a:schemeClr val="accent1"/>
          </a:lnRef>
          <a:fillRef idx="0">
            <a:schemeClr val="accent1"/>
          </a:fillRef>
          <a:effectRef idx="2">
            <a:schemeClr val="accent1"/>
          </a:effectRef>
          <a:fontRef idx="minor">
            <a:schemeClr val="tx1"/>
          </a:fontRef>
        </p:style>
      </p:cxnSp>
      <p:sp>
        <p:nvSpPr>
          <p:cNvPr id="94" name="テキスト ボックス 93"/>
          <p:cNvSpPr txBox="1"/>
          <p:nvPr/>
        </p:nvSpPr>
        <p:spPr>
          <a:xfrm>
            <a:off x="6701018" y="2714620"/>
            <a:ext cx="442750" cy="369332"/>
          </a:xfrm>
          <a:prstGeom prst="rect">
            <a:avLst/>
          </a:prstGeom>
          <a:noFill/>
        </p:spPr>
        <p:txBody>
          <a:bodyPr wrap="none" rtlCol="0">
            <a:spAutoFit/>
          </a:bodyPr>
          <a:lstStyle/>
          <a:p>
            <a:r>
              <a:rPr lang="en-US" altLang="ja-JP" dirty="0" smtClean="0"/>
              <a:t>(5)</a:t>
            </a:r>
            <a:endParaRPr kumimoji="1" lang="ja-JP" altLang="en-US" dirty="0"/>
          </a:p>
        </p:txBody>
      </p:sp>
      <p:sp>
        <p:nvSpPr>
          <p:cNvPr id="95" name="テキスト ボックス 94"/>
          <p:cNvSpPr txBox="1"/>
          <p:nvPr/>
        </p:nvSpPr>
        <p:spPr>
          <a:xfrm>
            <a:off x="8344092" y="3500438"/>
            <a:ext cx="442750" cy="369332"/>
          </a:xfrm>
          <a:prstGeom prst="rect">
            <a:avLst/>
          </a:prstGeom>
          <a:noFill/>
        </p:spPr>
        <p:txBody>
          <a:bodyPr wrap="none" rtlCol="0">
            <a:spAutoFit/>
          </a:bodyPr>
          <a:lstStyle/>
          <a:p>
            <a:r>
              <a:rPr lang="en-US" altLang="ja-JP" dirty="0" smtClean="0"/>
              <a:t>(4)</a:t>
            </a:r>
            <a:endParaRPr kumimoji="1" lang="ja-JP" altLang="en-US" dirty="0"/>
          </a:p>
        </p:txBody>
      </p:sp>
      <p:sp>
        <p:nvSpPr>
          <p:cNvPr id="96" name="テキスト ボックス 95"/>
          <p:cNvSpPr txBox="1"/>
          <p:nvPr/>
        </p:nvSpPr>
        <p:spPr>
          <a:xfrm>
            <a:off x="5686764" y="3500438"/>
            <a:ext cx="442750" cy="369332"/>
          </a:xfrm>
          <a:prstGeom prst="rect">
            <a:avLst/>
          </a:prstGeom>
          <a:noFill/>
        </p:spPr>
        <p:txBody>
          <a:bodyPr wrap="none" rtlCol="0">
            <a:spAutoFit/>
          </a:bodyPr>
          <a:lstStyle/>
          <a:p>
            <a:r>
              <a:rPr lang="en-US" altLang="ja-JP" dirty="0" smtClean="0"/>
              <a:t>(3)</a:t>
            </a:r>
            <a:endParaRPr kumimoji="1" lang="ja-JP" altLang="en-US" dirty="0"/>
          </a:p>
        </p:txBody>
      </p:sp>
      <p:cxnSp>
        <p:nvCxnSpPr>
          <p:cNvPr id="98" name="図形 97"/>
          <p:cNvCxnSpPr>
            <a:stCxn id="29" idx="1"/>
          </p:cNvCxnSpPr>
          <p:nvPr/>
        </p:nvCxnSpPr>
        <p:spPr>
          <a:xfrm rot="10800000" flipV="1">
            <a:off x="4557878" y="3250404"/>
            <a:ext cx="1785950" cy="2178859"/>
          </a:xfrm>
          <a:prstGeom prst="bentConnector2">
            <a:avLst/>
          </a:prstGeom>
        </p:spPr>
        <p:style>
          <a:lnRef idx="3">
            <a:schemeClr val="accent1"/>
          </a:lnRef>
          <a:fillRef idx="0">
            <a:schemeClr val="accent1"/>
          </a:fillRef>
          <a:effectRef idx="2">
            <a:schemeClr val="accent1"/>
          </a:effectRef>
          <a:fontRef idx="minor">
            <a:schemeClr val="tx1"/>
          </a:fontRef>
        </p:style>
      </p:cxnSp>
      <p:sp>
        <p:nvSpPr>
          <p:cNvPr id="101" name="テキスト ボックス 100"/>
          <p:cNvSpPr txBox="1"/>
          <p:nvPr/>
        </p:nvSpPr>
        <p:spPr>
          <a:xfrm>
            <a:off x="5200820" y="4286256"/>
            <a:ext cx="442750" cy="369332"/>
          </a:xfrm>
          <a:prstGeom prst="rect">
            <a:avLst/>
          </a:prstGeom>
          <a:noFill/>
        </p:spPr>
        <p:txBody>
          <a:bodyPr wrap="none" rtlCol="0">
            <a:spAutoFit/>
          </a:bodyPr>
          <a:lstStyle/>
          <a:p>
            <a:r>
              <a:rPr lang="en-US" altLang="ja-JP" dirty="0" smtClean="0"/>
              <a:t>(1)</a:t>
            </a:r>
            <a:endParaRPr kumimoji="1" lang="ja-JP" altLang="en-US" dirty="0"/>
          </a:p>
        </p:txBody>
      </p:sp>
      <p:sp>
        <p:nvSpPr>
          <p:cNvPr id="102" name="テキスト ボックス 101"/>
          <p:cNvSpPr txBox="1"/>
          <p:nvPr/>
        </p:nvSpPr>
        <p:spPr>
          <a:xfrm>
            <a:off x="6486704" y="4286256"/>
            <a:ext cx="442750" cy="369332"/>
          </a:xfrm>
          <a:prstGeom prst="rect">
            <a:avLst/>
          </a:prstGeom>
          <a:noFill/>
        </p:spPr>
        <p:txBody>
          <a:bodyPr wrap="none" rtlCol="0">
            <a:spAutoFit/>
          </a:bodyPr>
          <a:lstStyle/>
          <a:p>
            <a:r>
              <a:rPr lang="en-US" altLang="ja-JP" dirty="0" smtClean="0"/>
              <a:t>(1)</a:t>
            </a:r>
            <a:endParaRPr kumimoji="1" lang="ja-JP" altLang="en-US" dirty="0"/>
          </a:p>
        </p:txBody>
      </p:sp>
      <p:sp>
        <p:nvSpPr>
          <p:cNvPr id="103" name="テキスト ボックス 102"/>
          <p:cNvSpPr txBox="1"/>
          <p:nvPr/>
        </p:nvSpPr>
        <p:spPr>
          <a:xfrm>
            <a:off x="7272522" y="4286256"/>
            <a:ext cx="442750" cy="369332"/>
          </a:xfrm>
          <a:prstGeom prst="rect">
            <a:avLst/>
          </a:prstGeom>
          <a:noFill/>
        </p:spPr>
        <p:txBody>
          <a:bodyPr wrap="none" rtlCol="0">
            <a:spAutoFit/>
          </a:bodyPr>
          <a:lstStyle/>
          <a:p>
            <a:r>
              <a:rPr lang="en-US" altLang="ja-JP" dirty="0" smtClean="0"/>
              <a:t>(2)</a:t>
            </a:r>
            <a:endParaRPr kumimoji="1" lang="ja-JP" altLang="en-US" dirty="0"/>
          </a:p>
        </p:txBody>
      </p:sp>
      <p:sp>
        <p:nvSpPr>
          <p:cNvPr id="104" name="テキスト ボックス 103"/>
          <p:cNvSpPr txBox="1"/>
          <p:nvPr/>
        </p:nvSpPr>
        <p:spPr>
          <a:xfrm>
            <a:off x="8629844" y="4286256"/>
            <a:ext cx="442750" cy="369332"/>
          </a:xfrm>
          <a:prstGeom prst="rect">
            <a:avLst/>
          </a:prstGeom>
          <a:noFill/>
        </p:spPr>
        <p:txBody>
          <a:bodyPr wrap="none" rtlCol="0">
            <a:spAutoFit/>
          </a:bodyPr>
          <a:lstStyle/>
          <a:p>
            <a:r>
              <a:rPr lang="en-US" altLang="ja-JP" dirty="0" smtClean="0"/>
              <a:t>(2)</a:t>
            </a:r>
            <a:endParaRPr kumimoji="1" lang="ja-JP" altLang="en-US" dirty="0"/>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ja-JP" altLang="en-US" dirty="0" smtClean="0"/>
              <a:t>構文定義の曖昧さについて</a:t>
            </a:r>
            <a:r>
              <a:rPr kumimoji="1" lang="en-US" altLang="ja-JP" dirty="0" smtClean="0"/>
              <a:t>: </a:t>
            </a:r>
            <a:r>
              <a:rPr kumimoji="1" lang="ja-JP" altLang="en-US" dirty="0" smtClean="0"/>
              <a:t>その</a:t>
            </a:r>
            <a:r>
              <a:rPr kumimoji="1" lang="en-US" altLang="ja-JP" dirty="0" smtClean="0"/>
              <a:t>1</a:t>
            </a:r>
            <a:endParaRPr kumimoji="1" lang="ja-JP" altLang="en-US" dirty="0"/>
          </a:p>
        </p:txBody>
      </p:sp>
      <p:sp>
        <p:nvSpPr>
          <p:cNvPr id="3" name="コンテンツ プレースホルダ 2"/>
          <p:cNvSpPr>
            <a:spLocks noGrp="1"/>
          </p:cNvSpPr>
          <p:nvPr>
            <p:ph idx="1"/>
          </p:nvPr>
        </p:nvSpPr>
        <p:spPr>
          <a:xfrm>
            <a:off x="457200" y="1600200"/>
            <a:ext cx="8543956" cy="4525963"/>
          </a:xfrm>
        </p:spPr>
        <p:txBody>
          <a:bodyPr>
            <a:normAutofit/>
          </a:bodyPr>
          <a:lstStyle/>
          <a:p>
            <a:r>
              <a:rPr lang="ja-JP" altLang="en-US" dirty="0" smtClean="0"/>
              <a:t>左のような構文定義だと</a:t>
            </a:r>
            <a:r>
              <a:rPr lang="en-US" altLang="ja-JP" dirty="0" smtClean="0"/>
              <a:t/>
            </a:r>
            <a:br>
              <a:rPr lang="en-US" altLang="ja-JP" dirty="0" smtClean="0"/>
            </a:br>
            <a:r>
              <a:rPr lang="ja-JP" altLang="en-US" dirty="0" smtClean="0"/>
              <a:t>抽象構文木が一意に決まらない</a:t>
            </a:r>
            <a:endParaRPr lang="en-US" altLang="ja-JP" dirty="0" smtClean="0"/>
          </a:p>
        </p:txBody>
      </p:sp>
      <p:grpSp>
        <p:nvGrpSpPr>
          <p:cNvPr id="5" name="グループ化 5"/>
          <p:cNvGrpSpPr/>
          <p:nvPr/>
        </p:nvGrpSpPr>
        <p:grpSpPr>
          <a:xfrm>
            <a:off x="3386626" y="5429264"/>
            <a:ext cx="2443014" cy="500066"/>
            <a:chOff x="4357686" y="2214554"/>
            <a:chExt cx="2443014" cy="500066"/>
          </a:xfrm>
        </p:grpSpPr>
        <p:sp>
          <p:nvSpPr>
            <p:cNvPr id="10" name="正方形/長方形 9"/>
            <p:cNvSpPr/>
            <p:nvPr/>
          </p:nvSpPr>
          <p:spPr>
            <a:xfrm>
              <a:off x="4357686" y="2214554"/>
              <a:ext cx="428628" cy="50006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kumimoji="1" lang="en-US" altLang="ja-JP" sz="2400" dirty="0" smtClean="0">
                  <a:latin typeface="Consolas" pitchFamily="49" charset="0"/>
                </a:rPr>
                <a:t>1</a:t>
              </a:r>
              <a:endParaRPr kumimoji="1" lang="ja-JP" altLang="en-US" sz="2400" dirty="0">
                <a:latin typeface="Consolas" pitchFamily="49" charset="0"/>
              </a:endParaRPr>
            </a:p>
          </p:txBody>
        </p:sp>
        <p:sp>
          <p:nvSpPr>
            <p:cNvPr id="11" name="正方形/長方形 10"/>
            <p:cNvSpPr/>
            <p:nvPr/>
          </p:nvSpPr>
          <p:spPr>
            <a:xfrm>
              <a:off x="4857752" y="2214554"/>
              <a:ext cx="428628" cy="50006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US" altLang="ja-JP" sz="2400" dirty="0" smtClean="0">
                  <a:latin typeface="Consolas" pitchFamily="49" charset="0"/>
                </a:rPr>
                <a:t>-</a:t>
              </a:r>
              <a:endParaRPr kumimoji="1" lang="ja-JP" altLang="en-US" sz="2400" dirty="0">
                <a:latin typeface="Consolas" pitchFamily="49" charset="0"/>
              </a:endParaRPr>
            </a:p>
          </p:txBody>
        </p:sp>
        <p:sp>
          <p:nvSpPr>
            <p:cNvPr id="12" name="正方形/長方形 11"/>
            <p:cNvSpPr/>
            <p:nvPr/>
          </p:nvSpPr>
          <p:spPr>
            <a:xfrm>
              <a:off x="5357818" y="2214554"/>
              <a:ext cx="428628" cy="50006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kumimoji="1" lang="en-US" altLang="ja-JP" sz="2400" dirty="0" smtClean="0">
                  <a:latin typeface="Consolas" pitchFamily="49" charset="0"/>
                </a:rPr>
                <a:t>2</a:t>
              </a:r>
              <a:endParaRPr kumimoji="1" lang="ja-JP" altLang="en-US" sz="2400" dirty="0">
                <a:latin typeface="Consolas" pitchFamily="49" charset="0"/>
              </a:endParaRPr>
            </a:p>
          </p:txBody>
        </p:sp>
        <p:sp>
          <p:nvSpPr>
            <p:cNvPr id="15" name="正方形/長方形 14"/>
            <p:cNvSpPr/>
            <p:nvPr/>
          </p:nvSpPr>
          <p:spPr>
            <a:xfrm>
              <a:off x="5872006" y="2214554"/>
              <a:ext cx="428628" cy="50006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kumimoji="1" lang="en-US" altLang="ja-JP" sz="2400" dirty="0" smtClean="0">
                  <a:latin typeface="Consolas" pitchFamily="49" charset="0"/>
                </a:rPr>
                <a:t>*</a:t>
              </a:r>
              <a:endParaRPr kumimoji="1" lang="ja-JP" altLang="en-US" sz="2400" dirty="0">
                <a:latin typeface="Consolas" pitchFamily="49" charset="0"/>
              </a:endParaRPr>
            </a:p>
          </p:txBody>
        </p:sp>
        <p:sp>
          <p:nvSpPr>
            <p:cNvPr id="16" name="正方形/長方形 15"/>
            <p:cNvSpPr/>
            <p:nvPr/>
          </p:nvSpPr>
          <p:spPr>
            <a:xfrm>
              <a:off x="6372072" y="2214554"/>
              <a:ext cx="428628" cy="50006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US" altLang="ja-JP" sz="2400" dirty="0" err="1" smtClean="0">
                  <a:latin typeface="Consolas" pitchFamily="49" charset="0"/>
                </a:rPr>
                <a:t>3</a:t>
              </a:r>
              <a:endParaRPr kumimoji="1" lang="ja-JP" altLang="en-US" sz="2400" dirty="0">
                <a:latin typeface="Consolas" pitchFamily="49" charset="0"/>
              </a:endParaRPr>
            </a:p>
          </p:txBody>
        </p:sp>
      </p:grpSp>
      <p:sp>
        <p:nvSpPr>
          <p:cNvPr id="17" name="テキスト ボックス 16"/>
          <p:cNvSpPr txBox="1"/>
          <p:nvPr/>
        </p:nvSpPr>
        <p:spPr>
          <a:xfrm>
            <a:off x="385993" y="3000372"/>
            <a:ext cx="2042867" cy="1815882"/>
          </a:xfrm>
          <a:prstGeom prst="rect">
            <a:avLst/>
          </a:prstGeom>
          <a:noFill/>
        </p:spPr>
        <p:txBody>
          <a:bodyPr wrap="none" rtlCol="0">
            <a:spAutoFit/>
          </a:bodyPr>
          <a:lstStyle/>
          <a:p>
            <a:pPr marL="1588" lvl="1" indent="0">
              <a:buNone/>
            </a:pPr>
            <a:r>
              <a:rPr lang="en-US" altLang="ja-JP" sz="2800" dirty="0" smtClean="0"/>
              <a:t>…</a:t>
            </a:r>
            <a:endParaRPr lang="en-US" altLang="ja-JP" sz="2800" dirty="0" smtClean="0">
              <a:latin typeface="Consolas" pitchFamily="49" charset="0"/>
            </a:endParaRPr>
          </a:p>
          <a:p>
            <a:pPr marL="1588" lvl="1" indent="0">
              <a:buNone/>
            </a:pPr>
            <a:r>
              <a:rPr lang="en-US" altLang="ja-JP" sz="2800" dirty="0" smtClean="0"/>
              <a:t>(3) </a:t>
            </a:r>
            <a:r>
              <a:rPr lang="en-US" altLang="ja-JP" sz="2800" i="1" dirty="0" smtClean="0"/>
              <a:t>E</a:t>
            </a:r>
            <a:r>
              <a:rPr lang="ja-JP" altLang="en-US" sz="2800" dirty="0" smtClean="0"/>
              <a:t> → </a:t>
            </a:r>
            <a:r>
              <a:rPr lang="en-US" altLang="ja-JP" sz="2800" i="1" dirty="0" smtClean="0"/>
              <a:t>E</a:t>
            </a:r>
            <a:r>
              <a:rPr lang="en-US" altLang="ja-JP" sz="2800" dirty="0" smtClean="0"/>
              <a:t> </a:t>
            </a:r>
            <a:r>
              <a:rPr lang="en-US" altLang="ja-JP" sz="2800" dirty="0" smtClean="0">
                <a:latin typeface="Consolas" pitchFamily="49" charset="0"/>
              </a:rPr>
              <a:t>-</a:t>
            </a:r>
            <a:r>
              <a:rPr lang="en-US" altLang="ja-JP" sz="2800" dirty="0" smtClean="0"/>
              <a:t> </a:t>
            </a:r>
            <a:r>
              <a:rPr lang="en-US" altLang="ja-JP" sz="2800" i="1" dirty="0" smtClean="0"/>
              <a:t>E</a:t>
            </a:r>
          </a:p>
          <a:p>
            <a:pPr marL="1588" lvl="1" indent="0">
              <a:buNone/>
            </a:pPr>
            <a:r>
              <a:rPr lang="en-US" altLang="ja-JP" sz="2800" dirty="0" smtClean="0"/>
              <a:t>(4) </a:t>
            </a:r>
            <a:r>
              <a:rPr lang="en-US" altLang="ja-JP" sz="2800" i="1" dirty="0" smtClean="0"/>
              <a:t>E</a:t>
            </a:r>
            <a:r>
              <a:rPr lang="en-US" altLang="ja-JP" sz="2800" dirty="0" smtClean="0"/>
              <a:t> </a:t>
            </a:r>
            <a:r>
              <a:rPr lang="ja-JP" altLang="en-US" sz="2800" dirty="0" smtClean="0"/>
              <a:t>→ </a:t>
            </a:r>
            <a:r>
              <a:rPr lang="en-US" altLang="ja-JP" sz="2800" i="1" dirty="0" smtClean="0"/>
              <a:t>E</a:t>
            </a:r>
            <a:r>
              <a:rPr lang="en-US" altLang="ja-JP" sz="2800" dirty="0" smtClean="0"/>
              <a:t> </a:t>
            </a:r>
            <a:r>
              <a:rPr lang="en-US" altLang="ja-JP" sz="2800" dirty="0" smtClean="0">
                <a:latin typeface="Consolas" pitchFamily="49" charset="0"/>
              </a:rPr>
              <a:t>*</a:t>
            </a:r>
            <a:r>
              <a:rPr lang="en-US" altLang="ja-JP" sz="2800" dirty="0" smtClean="0"/>
              <a:t> </a:t>
            </a:r>
            <a:r>
              <a:rPr lang="en-US" altLang="ja-JP" sz="2800" i="1" dirty="0" smtClean="0"/>
              <a:t>E</a:t>
            </a:r>
            <a:endParaRPr lang="en-US" altLang="ja-JP" sz="2800" dirty="0" smtClean="0"/>
          </a:p>
          <a:p>
            <a:pPr marL="1588" lvl="1" indent="0">
              <a:buNone/>
            </a:pPr>
            <a:r>
              <a:rPr lang="en-US" altLang="ja-JP" sz="2800" dirty="0" smtClean="0"/>
              <a:t>…</a:t>
            </a:r>
            <a:endParaRPr lang="en-US" altLang="ja-JP" sz="2800" i="1" dirty="0" smtClean="0"/>
          </a:p>
        </p:txBody>
      </p:sp>
      <p:sp>
        <p:nvSpPr>
          <p:cNvPr id="23" name="正方形/長方形 22"/>
          <p:cNvSpPr/>
          <p:nvPr/>
        </p:nvSpPr>
        <p:spPr>
          <a:xfrm>
            <a:off x="4386758" y="4643446"/>
            <a:ext cx="428628" cy="50006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US" altLang="ja-JP" sz="2400" dirty="0" smtClean="0">
                <a:latin typeface="Consolas" pitchFamily="49" charset="0"/>
              </a:rPr>
              <a:t>E</a:t>
            </a:r>
            <a:endParaRPr kumimoji="1" lang="ja-JP" altLang="en-US" sz="2400" dirty="0">
              <a:latin typeface="Consolas" pitchFamily="49" charset="0"/>
            </a:endParaRPr>
          </a:p>
        </p:txBody>
      </p:sp>
      <p:sp>
        <p:nvSpPr>
          <p:cNvPr id="24" name="正方形/長方形 23"/>
          <p:cNvSpPr/>
          <p:nvPr/>
        </p:nvSpPr>
        <p:spPr>
          <a:xfrm>
            <a:off x="3386626" y="4643446"/>
            <a:ext cx="428628" cy="50006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US" altLang="ja-JP" sz="2400" dirty="0" smtClean="0">
                <a:latin typeface="Consolas" pitchFamily="49" charset="0"/>
              </a:rPr>
              <a:t>E</a:t>
            </a:r>
            <a:endParaRPr kumimoji="1" lang="ja-JP" altLang="en-US" sz="2400" dirty="0">
              <a:latin typeface="Consolas" pitchFamily="49" charset="0"/>
            </a:endParaRPr>
          </a:p>
        </p:txBody>
      </p:sp>
      <p:sp>
        <p:nvSpPr>
          <p:cNvPr id="25" name="正方形/長方形 24"/>
          <p:cNvSpPr/>
          <p:nvPr/>
        </p:nvSpPr>
        <p:spPr>
          <a:xfrm>
            <a:off x="5401012" y="4643446"/>
            <a:ext cx="428628" cy="50006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US" altLang="ja-JP" sz="2400" dirty="0" smtClean="0">
                <a:latin typeface="Consolas" pitchFamily="49" charset="0"/>
              </a:rPr>
              <a:t>E</a:t>
            </a:r>
            <a:endParaRPr kumimoji="1" lang="ja-JP" altLang="en-US" sz="2400" dirty="0">
              <a:latin typeface="Consolas" pitchFamily="49" charset="0"/>
            </a:endParaRPr>
          </a:p>
        </p:txBody>
      </p:sp>
      <p:sp>
        <p:nvSpPr>
          <p:cNvPr id="28" name="正方形/長方形 27"/>
          <p:cNvSpPr/>
          <p:nvPr/>
        </p:nvSpPr>
        <p:spPr>
          <a:xfrm>
            <a:off x="3886692" y="3857628"/>
            <a:ext cx="428628" cy="50006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US" altLang="ja-JP" sz="2400" dirty="0" smtClean="0">
                <a:latin typeface="Consolas" pitchFamily="49" charset="0"/>
              </a:rPr>
              <a:t>E</a:t>
            </a:r>
            <a:endParaRPr kumimoji="1" lang="ja-JP" altLang="en-US" sz="2400" dirty="0">
              <a:latin typeface="Consolas" pitchFamily="49" charset="0"/>
            </a:endParaRPr>
          </a:p>
        </p:txBody>
      </p:sp>
      <p:sp>
        <p:nvSpPr>
          <p:cNvPr id="29" name="正方形/長方形 28"/>
          <p:cNvSpPr/>
          <p:nvPr/>
        </p:nvSpPr>
        <p:spPr>
          <a:xfrm>
            <a:off x="4386758" y="3000372"/>
            <a:ext cx="428628" cy="50006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US" altLang="ja-JP" sz="2400" dirty="0" smtClean="0">
                <a:latin typeface="Consolas" pitchFamily="49" charset="0"/>
              </a:rPr>
              <a:t>E</a:t>
            </a:r>
            <a:endParaRPr kumimoji="1" lang="ja-JP" altLang="en-US" sz="2400" dirty="0">
              <a:latin typeface="Consolas" pitchFamily="49" charset="0"/>
            </a:endParaRPr>
          </a:p>
        </p:txBody>
      </p:sp>
      <p:cxnSp>
        <p:nvCxnSpPr>
          <p:cNvPr id="47" name="直線コネクタ 46"/>
          <p:cNvCxnSpPr>
            <a:stCxn id="25" idx="2"/>
          </p:cNvCxnSpPr>
          <p:nvPr/>
        </p:nvCxnSpPr>
        <p:spPr>
          <a:xfrm rot="5400000">
            <a:off x="5472450" y="5286388"/>
            <a:ext cx="285752" cy="0"/>
          </a:xfrm>
          <a:prstGeom prst="line">
            <a:avLst/>
          </a:prstGeom>
        </p:spPr>
        <p:style>
          <a:lnRef idx="3">
            <a:schemeClr val="accent1"/>
          </a:lnRef>
          <a:fillRef idx="0">
            <a:schemeClr val="accent1"/>
          </a:fillRef>
          <a:effectRef idx="2">
            <a:schemeClr val="accent1"/>
          </a:effectRef>
          <a:fontRef idx="minor">
            <a:schemeClr val="tx1"/>
          </a:fontRef>
        </p:style>
      </p:cxnSp>
      <p:cxnSp>
        <p:nvCxnSpPr>
          <p:cNvPr id="50" name="直線コネクタ 49"/>
          <p:cNvCxnSpPr>
            <a:stCxn id="24" idx="2"/>
          </p:cNvCxnSpPr>
          <p:nvPr/>
        </p:nvCxnSpPr>
        <p:spPr>
          <a:xfrm rot="5400000">
            <a:off x="3458064" y="5286388"/>
            <a:ext cx="285752" cy="0"/>
          </a:xfrm>
          <a:prstGeom prst="line">
            <a:avLst/>
          </a:prstGeom>
        </p:spPr>
        <p:style>
          <a:lnRef idx="3">
            <a:schemeClr val="accent1"/>
          </a:lnRef>
          <a:fillRef idx="0">
            <a:schemeClr val="accent1"/>
          </a:fillRef>
          <a:effectRef idx="2">
            <a:schemeClr val="accent1"/>
          </a:effectRef>
          <a:fontRef idx="minor">
            <a:schemeClr val="tx1"/>
          </a:fontRef>
        </p:style>
      </p:cxnSp>
      <p:cxnSp>
        <p:nvCxnSpPr>
          <p:cNvPr id="53" name="直線コネクタ 52"/>
          <p:cNvCxnSpPr>
            <a:stCxn id="23" idx="2"/>
          </p:cNvCxnSpPr>
          <p:nvPr/>
        </p:nvCxnSpPr>
        <p:spPr>
          <a:xfrm rot="5400000">
            <a:off x="4458196" y="5286388"/>
            <a:ext cx="285752" cy="0"/>
          </a:xfrm>
          <a:prstGeom prst="line">
            <a:avLst/>
          </a:prstGeom>
        </p:spPr>
        <p:style>
          <a:lnRef idx="3">
            <a:schemeClr val="accent1"/>
          </a:lnRef>
          <a:fillRef idx="0">
            <a:schemeClr val="accent1"/>
          </a:fillRef>
          <a:effectRef idx="2">
            <a:schemeClr val="accent1"/>
          </a:effectRef>
          <a:fontRef idx="minor">
            <a:schemeClr val="tx1"/>
          </a:fontRef>
        </p:style>
      </p:cxnSp>
      <p:cxnSp>
        <p:nvCxnSpPr>
          <p:cNvPr id="56" name="直線コネクタ 55"/>
          <p:cNvCxnSpPr>
            <a:stCxn id="28" idx="2"/>
            <a:endCxn id="24" idx="0"/>
          </p:cNvCxnSpPr>
          <p:nvPr/>
        </p:nvCxnSpPr>
        <p:spPr>
          <a:xfrm rot="5400000">
            <a:off x="3708097" y="4250537"/>
            <a:ext cx="285752" cy="500066"/>
          </a:xfrm>
          <a:prstGeom prst="line">
            <a:avLst/>
          </a:prstGeom>
        </p:spPr>
        <p:style>
          <a:lnRef idx="3">
            <a:schemeClr val="accent1"/>
          </a:lnRef>
          <a:fillRef idx="0">
            <a:schemeClr val="accent1"/>
          </a:fillRef>
          <a:effectRef idx="2">
            <a:schemeClr val="accent1"/>
          </a:effectRef>
          <a:fontRef idx="minor">
            <a:schemeClr val="tx1"/>
          </a:fontRef>
        </p:style>
      </p:cxnSp>
      <p:cxnSp>
        <p:nvCxnSpPr>
          <p:cNvPr id="59" name="直線コネクタ 58"/>
          <p:cNvCxnSpPr>
            <a:stCxn id="28" idx="2"/>
            <a:endCxn id="23" idx="0"/>
          </p:cNvCxnSpPr>
          <p:nvPr/>
        </p:nvCxnSpPr>
        <p:spPr>
          <a:xfrm rot="16200000" flipH="1">
            <a:off x="4208163" y="4250537"/>
            <a:ext cx="285752" cy="500066"/>
          </a:xfrm>
          <a:prstGeom prst="line">
            <a:avLst/>
          </a:prstGeom>
        </p:spPr>
        <p:style>
          <a:lnRef idx="3">
            <a:schemeClr val="accent1"/>
          </a:lnRef>
          <a:fillRef idx="0">
            <a:schemeClr val="accent1"/>
          </a:fillRef>
          <a:effectRef idx="2">
            <a:schemeClr val="accent1"/>
          </a:effectRef>
          <a:fontRef idx="minor">
            <a:schemeClr val="tx1"/>
          </a:fontRef>
        </p:style>
      </p:cxnSp>
      <p:cxnSp>
        <p:nvCxnSpPr>
          <p:cNvPr id="71" name="直線コネクタ 70"/>
          <p:cNvCxnSpPr>
            <a:stCxn id="28" idx="2"/>
          </p:cNvCxnSpPr>
          <p:nvPr/>
        </p:nvCxnSpPr>
        <p:spPr>
          <a:xfrm rot="5400000">
            <a:off x="3565221" y="4893479"/>
            <a:ext cx="1071570" cy="0"/>
          </a:xfrm>
          <a:prstGeom prst="line">
            <a:avLst/>
          </a:prstGeom>
        </p:spPr>
        <p:style>
          <a:lnRef idx="3">
            <a:schemeClr val="accent1"/>
          </a:lnRef>
          <a:fillRef idx="0">
            <a:schemeClr val="accent1"/>
          </a:fillRef>
          <a:effectRef idx="2">
            <a:schemeClr val="accent1"/>
          </a:effectRef>
          <a:fontRef idx="minor">
            <a:schemeClr val="tx1"/>
          </a:fontRef>
        </p:style>
      </p:cxnSp>
      <p:cxnSp>
        <p:nvCxnSpPr>
          <p:cNvPr id="74" name="直線コネクタ 73"/>
          <p:cNvCxnSpPr>
            <a:stCxn id="29" idx="2"/>
            <a:endCxn id="28" idx="0"/>
          </p:cNvCxnSpPr>
          <p:nvPr/>
        </p:nvCxnSpPr>
        <p:spPr>
          <a:xfrm rot="5400000">
            <a:off x="4172444" y="3429000"/>
            <a:ext cx="357190" cy="500066"/>
          </a:xfrm>
          <a:prstGeom prst="line">
            <a:avLst/>
          </a:prstGeom>
        </p:spPr>
        <p:style>
          <a:lnRef idx="3">
            <a:schemeClr val="accent1"/>
          </a:lnRef>
          <a:fillRef idx="0">
            <a:schemeClr val="accent1"/>
          </a:fillRef>
          <a:effectRef idx="2">
            <a:schemeClr val="accent1"/>
          </a:effectRef>
          <a:fontRef idx="minor">
            <a:schemeClr val="tx1"/>
          </a:fontRef>
        </p:style>
      </p:cxnSp>
      <p:cxnSp>
        <p:nvCxnSpPr>
          <p:cNvPr id="77" name="直線コネクタ 76"/>
          <p:cNvCxnSpPr>
            <a:stCxn id="29" idx="2"/>
            <a:endCxn id="25" idx="0"/>
          </p:cNvCxnSpPr>
          <p:nvPr/>
        </p:nvCxnSpPr>
        <p:spPr>
          <a:xfrm rot="16200000" flipH="1">
            <a:off x="4536695" y="3564815"/>
            <a:ext cx="1143008" cy="1014254"/>
          </a:xfrm>
          <a:prstGeom prst="line">
            <a:avLst/>
          </a:prstGeom>
        </p:spPr>
        <p:style>
          <a:lnRef idx="3">
            <a:schemeClr val="accent1"/>
          </a:lnRef>
          <a:fillRef idx="0">
            <a:schemeClr val="accent1"/>
          </a:fillRef>
          <a:effectRef idx="2">
            <a:schemeClr val="accent1"/>
          </a:effectRef>
          <a:fontRef idx="minor">
            <a:schemeClr val="tx1"/>
          </a:fontRef>
        </p:style>
      </p:cxnSp>
      <p:cxnSp>
        <p:nvCxnSpPr>
          <p:cNvPr id="88" name="図形 87"/>
          <p:cNvCxnSpPr>
            <a:stCxn id="29" idx="2"/>
          </p:cNvCxnSpPr>
          <p:nvPr/>
        </p:nvCxnSpPr>
        <p:spPr>
          <a:xfrm rot="16200000" flipH="1">
            <a:off x="3922411" y="4179099"/>
            <a:ext cx="1928826" cy="571504"/>
          </a:xfrm>
          <a:prstGeom prst="bentConnector3">
            <a:avLst>
              <a:gd name="adj1" fmla="val 41640"/>
            </a:avLst>
          </a:prstGeom>
        </p:spPr>
        <p:style>
          <a:lnRef idx="3">
            <a:schemeClr val="accent1"/>
          </a:lnRef>
          <a:fillRef idx="0">
            <a:schemeClr val="accent1"/>
          </a:fillRef>
          <a:effectRef idx="2">
            <a:schemeClr val="accent1"/>
          </a:effectRef>
          <a:fontRef idx="minor">
            <a:schemeClr val="tx1"/>
          </a:fontRef>
        </p:style>
      </p:cxnSp>
      <p:sp>
        <p:nvSpPr>
          <p:cNvPr id="94" name="テキスト ボックス 93"/>
          <p:cNvSpPr txBox="1"/>
          <p:nvPr/>
        </p:nvSpPr>
        <p:spPr>
          <a:xfrm>
            <a:off x="4743948" y="2714620"/>
            <a:ext cx="442750" cy="369332"/>
          </a:xfrm>
          <a:prstGeom prst="rect">
            <a:avLst/>
          </a:prstGeom>
          <a:noFill/>
        </p:spPr>
        <p:txBody>
          <a:bodyPr wrap="none" rtlCol="0">
            <a:spAutoFit/>
          </a:bodyPr>
          <a:lstStyle/>
          <a:p>
            <a:r>
              <a:rPr lang="en-US" altLang="ja-JP" dirty="0" smtClean="0"/>
              <a:t>(4)</a:t>
            </a:r>
            <a:endParaRPr kumimoji="1" lang="ja-JP" altLang="en-US" dirty="0"/>
          </a:p>
        </p:txBody>
      </p:sp>
      <p:sp>
        <p:nvSpPr>
          <p:cNvPr id="96" name="テキスト ボックス 95"/>
          <p:cNvSpPr txBox="1"/>
          <p:nvPr/>
        </p:nvSpPr>
        <p:spPr>
          <a:xfrm>
            <a:off x="3729694" y="3500438"/>
            <a:ext cx="442750" cy="369332"/>
          </a:xfrm>
          <a:prstGeom prst="rect">
            <a:avLst/>
          </a:prstGeom>
          <a:noFill/>
        </p:spPr>
        <p:txBody>
          <a:bodyPr wrap="none" rtlCol="0">
            <a:spAutoFit/>
          </a:bodyPr>
          <a:lstStyle/>
          <a:p>
            <a:r>
              <a:rPr lang="en-US" altLang="ja-JP" dirty="0" smtClean="0"/>
              <a:t>(3)</a:t>
            </a:r>
            <a:endParaRPr kumimoji="1" lang="ja-JP" altLang="en-US" dirty="0"/>
          </a:p>
        </p:txBody>
      </p:sp>
      <p:sp>
        <p:nvSpPr>
          <p:cNvPr id="101" name="テキスト ボックス 100"/>
          <p:cNvSpPr txBox="1"/>
          <p:nvPr/>
        </p:nvSpPr>
        <p:spPr>
          <a:xfrm>
            <a:off x="3243750" y="4286256"/>
            <a:ext cx="442750" cy="369332"/>
          </a:xfrm>
          <a:prstGeom prst="rect">
            <a:avLst/>
          </a:prstGeom>
          <a:noFill/>
        </p:spPr>
        <p:txBody>
          <a:bodyPr wrap="none" rtlCol="0">
            <a:spAutoFit/>
          </a:bodyPr>
          <a:lstStyle/>
          <a:p>
            <a:r>
              <a:rPr lang="en-US" altLang="ja-JP" dirty="0" smtClean="0"/>
              <a:t>(1)</a:t>
            </a:r>
            <a:endParaRPr kumimoji="1" lang="ja-JP" altLang="en-US" dirty="0"/>
          </a:p>
        </p:txBody>
      </p:sp>
      <p:sp>
        <p:nvSpPr>
          <p:cNvPr id="102" name="テキスト ボックス 101"/>
          <p:cNvSpPr txBox="1"/>
          <p:nvPr/>
        </p:nvSpPr>
        <p:spPr>
          <a:xfrm>
            <a:off x="4529634" y="4286256"/>
            <a:ext cx="442750" cy="369332"/>
          </a:xfrm>
          <a:prstGeom prst="rect">
            <a:avLst/>
          </a:prstGeom>
          <a:noFill/>
        </p:spPr>
        <p:txBody>
          <a:bodyPr wrap="none" rtlCol="0">
            <a:spAutoFit/>
          </a:bodyPr>
          <a:lstStyle/>
          <a:p>
            <a:r>
              <a:rPr lang="en-US" altLang="ja-JP" dirty="0" smtClean="0"/>
              <a:t>(1)</a:t>
            </a:r>
            <a:endParaRPr kumimoji="1" lang="ja-JP" altLang="en-US" dirty="0"/>
          </a:p>
        </p:txBody>
      </p:sp>
      <p:sp>
        <p:nvSpPr>
          <p:cNvPr id="103" name="テキスト ボックス 102"/>
          <p:cNvSpPr txBox="1"/>
          <p:nvPr/>
        </p:nvSpPr>
        <p:spPr>
          <a:xfrm>
            <a:off x="5629448" y="4286256"/>
            <a:ext cx="442750" cy="369332"/>
          </a:xfrm>
          <a:prstGeom prst="rect">
            <a:avLst/>
          </a:prstGeom>
          <a:noFill/>
        </p:spPr>
        <p:txBody>
          <a:bodyPr wrap="none" rtlCol="0">
            <a:spAutoFit/>
          </a:bodyPr>
          <a:lstStyle/>
          <a:p>
            <a:r>
              <a:rPr lang="en-US" altLang="ja-JP" dirty="0" smtClean="0"/>
              <a:t>(1)</a:t>
            </a:r>
            <a:endParaRPr kumimoji="1" lang="ja-JP" altLang="en-US" dirty="0"/>
          </a:p>
        </p:txBody>
      </p:sp>
      <p:grpSp>
        <p:nvGrpSpPr>
          <p:cNvPr id="55" name="グループ化 5"/>
          <p:cNvGrpSpPr/>
          <p:nvPr/>
        </p:nvGrpSpPr>
        <p:grpSpPr>
          <a:xfrm>
            <a:off x="6458460" y="5429264"/>
            <a:ext cx="2443014" cy="500066"/>
            <a:chOff x="4357686" y="2214554"/>
            <a:chExt cx="2443014" cy="500066"/>
          </a:xfrm>
        </p:grpSpPr>
        <p:sp>
          <p:nvSpPr>
            <p:cNvPr id="57" name="正方形/長方形 56"/>
            <p:cNvSpPr/>
            <p:nvPr/>
          </p:nvSpPr>
          <p:spPr>
            <a:xfrm>
              <a:off x="4357686" y="2214554"/>
              <a:ext cx="428628" cy="50006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kumimoji="1" lang="en-US" altLang="ja-JP" sz="2400" dirty="0" smtClean="0">
                  <a:latin typeface="Consolas" pitchFamily="49" charset="0"/>
                </a:rPr>
                <a:t>1</a:t>
              </a:r>
              <a:endParaRPr kumimoji="1" lang="ja-JP" altLang="en-US" sz="2400" dirty="0">
                <a:latin typeface="Consolas" pitchFamily="49" charset="0"/>
              </a:endParaRPr>
            </a:p>
          </p:txBody>
        </p:sp>
        <p:sp>
          <p:nvSpPr>
            <p:cNvPr id="58" name="正方形/長方形 57"/>
            <p:cNvSpPr/>
            <p:nvPr/>
          </p:nvSpPr>
          <p:spPr>
            <a:xfrm>
              <a:off x="4857752" y="2214554"/>
              <a:ext cx="428628" cy="50006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US" altLang="ja-JP" sz="2400" dirty="0" smtClean="0">
                  <a:latin typeface="Consolas" pitchFamily="49" charset="0"/>
                </a:rPr>
                <a:t>-</a:t>
              </a:r>
              <a:endParaRPr kumimoji="1" lang="ja-JP" altLang="en-US" sz="2400" dirty="0">
                <a:latin typeface="Consolas" pitchFamily="49" charset="0"/>
              </a:endParaRPr>
            </a:p>
          </p:txBody>
        </p:sp>
        <p:sp>
          <p:nvSpPr>
            <p:cNvPr id="60" name="正方形/長方形 59"/>
            <p:cNvSpPr/>
            <p:nvPr/>
          </p:nvSpPr>
          <p:spPr>
            <a:xfrm>
              <a:off x="5357818" y="2214554"/>
              <a:ext cx="428628" cy="50006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kumimoji="1" lang="en-US" altLang="ja-JP" sz="2400" dirty="0" smtClean="0">
                  <a:latin typeface="Consolas" pitchFamily="49" charset="0"/>
                </a:rPr>
                <a:t>2</a:t>
              </a:r>
              <a:endParaRPr kumimoji="1" lang="ja-JP" altLang="en-US" sz="2400" dirty="0">
                <a:latin typeface="Consolas" pitchFamily="49" charset="0"/>
              </a:endParaRPr>
            </a:p>
          </p:txBody>
        </p:sp>
        <p:sp>
          <p:nvSpPr>
            <p:cNvPr id="61" name="正方形/長方形 60"/>
            <p:cNvSpPr/>
            <p:nvPr/>
          </p:nvSpPr>
          <p:spPr>
            <a:xfrm>
              <a:off x="5872006" y="2214554"/>
              <a:ext cx="428628" cy="50006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kumimoji="1" lang="en-US" altLang="ja-JP" sz="2400" dirty="0" smtClean="0">
                  <a:latin typeface="Consolas" pitchFamily="49" charset="0"/>
                </a:rPr>
                <a:t>*</a:t>
              </a:r>
              <a:endParaRPr kumimoji="1" lang="ja-JP" altLang="en-US" sz="2400" dirty="0">
                <a:latin typeface="Consolas" pitchFamily="49" charset="0"/>
              </a:endParaRPr>
            </a:p>
          </p:txBody>
        </p:sp>
        <p:sp>
          <p:nvSpPr>
            <p:cNvPr id="63" name="正方形/長方形 62"/>
            <p:cNvSpPr/>
            <p:nvPr/>
          </p:nvSpPr>
          <p:spPr>
            <a:xfrm>
              <a:off x="6372072" y="2214554"/>
              <a:ext cx="428628" cy="50006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US" altLang="ja-JP" sz="2400" dirty="0" err="1" smtClean="0">
                  <a:latin typeface="Consolas" pitchFamily="49" charset="0"/>
                </a:rPr>
                <a:t>3</a:t>
              </a:r>
              <a:endParaRPr kumimoji="1" lang="ja-JP" altLang="en-US" sz="2400" dirty="0">
                <a:latin typeface="Consolas" pitchFamily="49" charset="0"/>
              </a:endParaRPr>
            </a:p>
          </p:txBody>
        </p:sp>
      </p:grpSp>
      <p:sp>
        <p:nvSpPr>
          <p:cNvPr id="64" name="正方形/長方形 63"/>
          <p:cNvSpPr/>
          <p:nvPr/>
        </p:nvSpPr>
        <p:spPr>
          <a:xfrm>
            <a:off x="7458592" y="4643446"/>
            <a:ext cx="428628" cy="50006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US" altLang="ja-JP" sz="2400" dirty="0" smtClean="0">
                <a:latin typeface="Consolas" pitchFamily="49" charset="0"/>
              </a:rPr>
              <a:t>E</a:t>
            </a:r>
            <a:endParaRPr kumimoji="1" lang="ja-JP" altLang="en-US" sz="2400" dirty="0">
              <a:latin typeface="Consolas" pitchFamily="49" charset="0"/>
            </a:endParaRPr>
          </a:p>
        </p:txBody>
      </p:sp>
      <p:sp>
        <p:nvSpPr>
          <p:cNvPr id="66" name="正方形/長方形 65"/>
          <p:cNvSpPr/>
          <p:nvPr/>
        </p:nvSpPr>
        <p:spPr>
          <a:xfrm>
            <a:off x="6458460" y="4643446"/>
            <a:ext cx="428628" cy="50006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US" altLang="ja-JP" sz="2400" dirty="0" smtClean="0">
                <a:latin typeface="Consolas" pitchFamily="49" charset="0"/>
              </a:rPr>
              <a:t>E</a:t>
            </a:r>
            <a:endParaRPr kumimoji="1" lang="ja-JP" altLang="en-US" sz="2400" dirty="0">
              <a:latin typeface="Consolas" pitchFamily="49" charset="0"/>
            </a:endParaRPr>
          </a:p>
        </p:txBody>
      </p:sp>
      <p:sp>
        <p:nvSpPr>
          <p:cNvPr id="67" name="正方形/長方形 66"/>
          <p:cNvSpPr/>
          <p:nvPr/>
        </p:nvSpPr>
        <p:spPr>
          <a:xfrm>
            <a:off x="8472846" y="4643446"/>
            <a:ext cx="428628" cy="50006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US" altLang="ja-JP" sz="2400" dirty="0" smtClean="0">
                <a:latin typeface="Consolas" pitchFamily="49" charset="0"/>
              </a:rPr>
              <a:t>E</a:t>
            </a:r>
            <a:endParaRPr kumimoji="1" lang="ja-JP" altLang="en-US" sz="2400" dirty="0">
              <a:latin typeface="Consolas" pitchFamily="49" charset="0"/>
            </a:endParaRPr>
          </a:p>
        </p:txBody>
      </p:sp>
      <p:sp>
        <p:nvSpPr>
          <p:cNvPr id="69" name="正方形/長方形 68"/>
          <p:cNvSpPr/>
          <p:nvPr/>
        </p:nvSpPr>
        <p:spPr>
          <a:xfrm>
            <a:off x="7986902" y="3857628"/>
            <a:ext cx="428628" cy="50006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US" altLang="ja-JP" sz="2400" dirty="0" smtClean="0">
                <a:latin typeface="Consolas" pitchFamily="49" charset="0"/>
              </a:rPr>
              <a:t>E</a:t>
            </a:r>
            <a:endParaRPr kumimoji="1" lang="ja-JP" altLang="en-US" sz="2400" dirty="0">
              <a:latin typeface="Consolas" pitchFamily="49" charset="0"/>
            </a:endParaRPr>
          </a:p>
        </p:txBody>
      </p:sp>
      <p:sp>
        <p:nvSpPr>
          <p:cNvPr id="70" name="正方形/長方形 69"/>
          <p:cNvSpPr/>
          <p:nvPr/>
        </p:nvSpPr>
        <p:spPr>
          <a:xfrm>
            <a:off x="7458592" y="3000372"/>
            <a:ext cx="428628" cy="50006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US" altLang="ja-JP" sz="2400" dirty="0" smtClean="0">
                <a:latin typeface="Consolas" pitchFamily="49" charset="0"/>
              </a:rPr>
              <a:t>E</a:t>
            </a:r>
            <a:endParaRPr kumimoji="1" lang="ja-JP" altLang="en-US" sz="2400" dirty="0">
              <a:latin typeface="Consolas" pitchFamily="49" charset="0"/>
            </a:endParaRPr>
          </a:p>
        </p:txBody>
      </p:sp>
      <p:cxnSp>
        <p:nvCxnSpPr>
          <p:cNvPr id="72" name="直線コネクタ 71"/>
          <p:cNvCxnSpPr>
            <a:stCxn id="67" idx="2"/>
          </p:cNvCxnSpPr>
          <p:nvPr/>
        </p:nvCxnSpPr>
        <p:spPr>
          <a:xfrm rot="5400000">
            <a:off x="8544284" y="5286388"/>
            <a:ext cx="285752" cy="0"/>
          </a:xfrm>
          <a:prstGeom prst="line">
            <a:avLst/>
          </a:prstGeom>
        </p:spPr>
        <p:style>
          <a:lnRef idx="3">
            <a:schemeClr val="accent1"/>
          </a:lnRef>
          <a:fillRef idx="0">
            <a:schemeClr val="accent1"/>
          </a:fillRef>
          <a:effectRef idx="2">
            <a:schemeClr val="accent1"/>
          </a:effectRef>
          <a:fontRef idx="minor">
            <a:schemeClr val="tx1"/>
          </a:fontRef>
        </p:style>
      </p:cxnSp>
      <p:cxnSp>
        <p:nvCxnSpPr>
          <p:cNvPr id="73" name="直線コネクタ 72"/>
          <p:cNvCxnSpPr>
            <a:stCxn id="66" idx="2"/>
          </p:cNvCxnSpPr>
          <p:nvPr/>
        </p:nvCxnSpPr>
        <p:spPr>
          <a:xfrm rot="5400000">
            <a:off x="6529898" y="5286388"/>
            <a:ext cx="285752" cy="0"/>
          </a:xfrm>
          <a:prstGeom prst="line">
            <a:avLst/>
          </a:prstGeom>
        </p:spPr>
        <p:style>
          <a:lnRef idx="3">
            <a:schemeClr val="accent1"/>
          </a:lnRef>
          <a:fillRef idx="0">
            <a:schemeClr val="accent1"/>
          </a:fillRef>
          <a:effectRef idx="2">
            <a:schemeClr val="accent1"/>
          </a:effectRef>
          <a:fontRef idx="minor">
            <a:schemeClr val="tx1"/>
          </a:fontRef>
        </p:style>
      </p:cxnSp>
      <p:cxnSp>
        <p:nvCxnSpPr>
          <p:cNvPr id="75" name="直線コネクタ 74"/>
          <p:cNvCxnSpPr>
            <a:stCxn id="64" idx="2"/>
          </p:cNvCxnSpPr>
          <p:nvPr/>
        </p:nvCxnSpPr>
        <p:spPr>
          <a:xfrm rot="5400000">
            <a:off x="7530030" y="5286388"/>
            <a:ext cx="285752" cy="0"/>
          </a:xfrm>
          <a:prstGeom prst="line">
            <a:avLst/>
          </a:prstGeom>
        </p:spPr>
        <p:style>
          <a:lnRef idx="3">
            <a:schemeClr val="accent1"/>
          </a:lnRef>
          <a:fillRef idx="0">
            <a:schemeClr val="accent1"/>
          </a:fillRef>
          <a:effectRef idx="2">
            <a:schemeClr val="accent1"/>
          </a:effectRef>
          <a:fontRef idx="minor">
            <a:schemeClr val="tx1"/>
          </a:fontRef>
        </p:style>
      </p:cxnSp>
      <p:cxnSp>
        <p:nvCxnSpPr>
          <p:cNvPr id="76" name="直線コネクタ 75"/>
          <p:cNvCxnSpPr>
            <a:stCxn id="69" idx="2"/>
            <a:endCxn id="64" idx="0"/>
          </p:cNvCxnSpPr>
          <p:nvPr/>
        </p:nvCxnSpPr>
        <p:spPr>
          <a:xfrm rot="5400000">
            <a:off x="7794185" y="4236415"/>
            <a:ext cx="285752" cy="528310"/>
          </a:xfrm>
          <a:prstGeom prst="line">
            <a:avLst/>
          </a:prstGeom>
        </p:spPr>
        <p:style>
          <a:lnRef idx="3">
            <a:schemeClr val="accent1"/>
          </a:lnRef>
          <a:fillRef idx="0">
            <a:schemeClr val="accent1"/>
          </a:fillRef>
          <a:effectRef idx="2">
            <a:schemeClr val="accent1"/>
          </a:effectRef>
          <a:fontRef idx="minor">
            <a:schemeClr val="tx1"/>
          </a:fontRef>
        </p:style>
      </p:cxnSp>
      <p:cxnSp>
        <p:nvCxnSpPr>
          <p:cNvPr id="78" name="直線コネクタ 77"/>
          <p:cNvCxnSpPr>
            <a:stCxn id="69" idx="2"/>
          </p:cNvCxnSpPr>
          <p:nvPr/>
        </p:nvCxnSpPr>
        <p:spPr>
          <a:xfrm rot="16200000" flipH="1">
            <a:off x="8308373" y="4250537"/>
            <a:ext cx="285752" cy="500066"/>
          </a:xfrm>
          <a:prstGeom prst="line">
            <a:avLst/>
          </a:prstGeom>
        </p:spPr>
        <p:style>
          <a:lnRef idx="3">
            <a:schemeClr val="accent1"/>
          </a:lnRef>
          <a:fillRef idx="0">
            <a:schemeClr val="accent1"/>
          </a:fillRef>
          <a:effectRef idx="2">
            <a:schemeClr val="accent1"/>
          </a:effectRef>
          <a:fontRef idx="minor">
            <a:schemeClr val="tx1"/>
          </a:fontRef>
        </p:style>
      </p:cxnSp>
      <p:cxnSp>
        <p:nvCxnSpPr>
          <p:cNvPr id="80" name="直線コネクタ 79"/>
          <p:cNvCxnSpPr>
            <a:stCxn id="70" idx="2"/>
            <a:endCxn id="69" idx="0"/>
          </p:cNvCxnSpPr>
          <p:nvPr/>
        </p:nvCxnSpPr>
        <p:spPr>
          <a:xfrm rot="16200000" flipH="1">
            <a:off x="7758466" y="3414878"/>
            <a:ext cx="357190" cy="528310"/>
          </a:xfrm>
          <a:prstGeom prst="line">
            <a:avLst/>
          </a:prstGeom>
        </p:spPr>
        <p:style>
          <a:lnRef idx="3">
            <a:schemeClr val="accent1"/>
          </a:lnRef>
          <a:fillRef idx="0">
            <a:schemeClr val="accent1"/>
          </a:fillRef>
          <a:effectRef idx="2">
            <a:schemeClr val="accent1"/>
          </a:effectRef>
          <a:fontRef idx="minor">
            <a:schemeClr val="tx1"/>
          </a:fontRef>
        </p:style>
      </p:cxnSp>
      <p:sp>
        <p:nvSpPr>
          <p:cNvPr id="83" name="テキスト ボックス 82"/>
          <p:cNvSpPr txBox="1"/>
          <p:nvPr/>
        </p:nvSpPr>
        <p:spPr>
          <a:xfrm>
            <a:off x="7815782" y="2714620"/>
            <a:ext cx="442750" cy="369332"/>
          </a:xfrm>
          <a:prstGeom prst="rect">
            <a:avLst/>
          </a:prstGeom>
          <a:noFill/>
        </p:spPr>
        <p:txBody>
          <a:bodyPr wrap="none" rtlCol="0">
            <a:spAutoFit/>
          </a:bodyPr>
          <a:lstStyle/>
          <a:p>
            <a:r>
              <a:rPr lang="en-US" altLang="ja-JP" dirty="0" smtClean="0"/>
              <a:t>(3)</a:t>
            </a:r>
            <a:endParaRPr kumimoji="1" lang="ja-JP" altLang="en-US" dirty="0"/>
          </a:p>
        </p:txBody>
      </p:sp>
      <p:sp>
        <p:nvSpPr>
          <p:cNvPr id="86" name="テキスト ボックス 85"/>
          <p:cNvSpPr txBox="1"/>
          <p:nvPr/>
        </p:nvSpPr>
        <p:spPr>
          <a:xfrm>
            <a:off x="8258532" y="3500438"/>
            <a:ext cx="442750" cy="369332"/>
          </a:xfrm>
          <a:prstGeom prst="rect">
            <a:avLst/>
          </a:prstGeom>
          <a:noFill/>
        </p:spPr>
        <p:txBody>
          <a:bodyPr wrap="none" rtlCol="0">
            <a:spAutoFit/>
          </a:bodyPr>
          <a:lstStyle/>
          <a:p>
            <a:r>
              <a:rPr lang="en-US" altLang="ja-JP" dirty="0" smtClean="0"/>
              <a:t>(4)</a:t>
            </a:r>
            <a:endParaRPr kumimoji="1" lang="ja-JP" altLang="en-US" dirty="0"/>
          </a:p>
        </p:txBody>
      </p:sp>
      <p:sp>
        <p:nvSpPr>
          <p:cNvPr id="87" name="テキスト ボックス 86"/>
          <p:cNvSpPr txBox="1"/>
          <p:nvPr/>
        </p:nvSpPr>
        <p:spPr>
          <a:xfrm>
            <a:off x="6315584" y="4286256"/>
            <a:ext cx="442750" cy="369332"/>
          </a:xfrm>
          <a:prstGeom prst="rect">
            <a:avLst/>
          </a:prstGeom>
          <a:noFill/>
        </p:spPr>
        <p:txBody>
          <a:bodyPr wrap="none" rtlCol="0">
            <a:spAutoFit/>
          </a:bodyPr>
          <a:lstStyle/>
          <a:p>
            <a:r>
              <a:rPr lang="en-US" altLang="ja-JP" dirty="0" smtClean="0"/>
              <a:t>(1)</a:t>
            </a:r>
            <a:endParaRPr kumimoji="1" lang="ja-JP" altLang="en-US" dirty="0"/>
          </a:p>
        </p:txBody>
      </p:sp>
      <p:sp>
        <p:nvSpPr>
          <p:cNvPr id="89" name="テキスト ボックス 88"/>
          <p:cNvSpPr txBox="1"/>
          <p:nvPr/>
        </p:nvSpPr>
        <p:spPr>
          <a:xfrm>
            <a:off x="7343960" y="4286256"/>
            <a:ext cx="442750" cy="369332"/>
          </a:xfrm>
          <a:prstGeom prst="rect">
            <a:avLst/>
          </a:prstGeom>
          <a:noFill/>
        </p:spPr>
        <p:txBody>
          <a:bodyPr wrap="none" rtlCol="0">
            <a:spAutoFit/>
          </a:bodyPr>
          <a:lstStyle/>
          <a:p>
            <a:r>
              <a:rPr lang="en-US" altLang="ja-JP" dirty="0" smtClean="0"/>
              <a:t>(1)</a:t>
            </a:r>
            <a:endParaRPr kumimoji="1" lang="ja-JP" altLang="en-US" dirty="0"/>
          </a:p>
        </p:txBody>
      </p:sp>
      <p:sp>
        <p:nvSpPr>
          <p:cNvPr id="90" name="テキスト ボックス 89"/>
          <p:cNvSpPr txBox="1"/>
          <p:nvPr/>
        </p:nvSpPr>
        <p:spPr>
          <a:xfrm>
            <a:off x="8701282" y="4286256"/>
            <a:ext cx="442750" cy="369332"/>
          </a:xfrm>
          <a:prstGeom prst="rect">
            <a:avLst/>
          </a:prstGeom>
          <a:noFill/>
        </p:spPr>
        <p:txBody>
          <a:bodyPr wrap="none" rtlCol="0">
            <a:spAutoFit/>
          </a:bodyPr>
          <a:lstStyle/>
          <a:p>
            <a:r>
              <a:rPr lang="en-US" altLang="ja-JP" dirty="0" smtClean="0"/>
              <a:t>(1)</a:t>
            </a:r>
            <a:endParaRPr kumimoji="1" lang="ja-JP" altLang="en-US" dirty="0"/>
          </a:p>
        </p:txBody>
      </p:sp>
      <p:cxnSp>
        <p:nvCxnSpPr>
          <p:cNvPr id="105" name="直線コネクタ 104"/>
          <p:cNvCxnSpPr>
            <a:stCxn id="69" idx="2"/>
          </p:cNvCxnSpPr>
          <p:nvPr/>
        </p:nvCxnSpPr>
        <p:spPr>
          <a:xfrm rot="5400000">
            <a:off x="7658370" y="4886418"/>
            <a:ext cx="1071570" cy="14122"/>
          </a:xfrm>
          <a:prstGeom prst="line">
            <a:avLst/>
          </a:prstGeom>
        </p:spPr>
        <p:style>
          <a:lnRef idx="3">
            <a:schemeClr val="accent1"/>
          </a:lnRef>
          <a:fillRef idx="0">
            <a:schemeClr val="accent1"/>
          </a:fillRef>
          <a:effectRef idx="2">
            <a:schemeClr val="accent1"/>
          </a:effectRef>
          <a:fontRef idx="minor">
            <a:schemeClr val="tx1"/>
          </a:fontRef>
        </p:style>
      </p:cxnSp>
      <p:cxnSp>
        <p:nvCxnSpPr>
          <p:cNvPr id="108" name="図形 87"/>
          <p:cNvCxnSpPr>
            <a:stCxn id="70" idx="2"/>
          </p:cNvCxnSpPr>
          <p:nvPr/>
        </p:nvCxnSpPr>
        <p:spPr>
          <a:xfrm rot="5400000">
            <a:off x="6458460" y="4214818"/>
            <a:ext cx="1928826" cy="500066"/>
          </a:xfrm>
          <a:prstGeom prst="bentConnector3">
            <a:avLst>
              <a:gd name="adj1" fmla="val 40608"/>
            </a:avLst>
          </a:prstGeom>
        </p:spPr>
        <p:style>
          <a:lnRef idx="3">
            <a:schemeClr val="accent1"/>
          </a:lnRef>
          <a:fillRef idx="0">
            <a:schemeClr val="accent1"/>
          </a:fillRef>
          <a:effectRef idx="2">
            <a:schemeClr val="accent1"/>
          </a:effectRef>
          <a:fontRef idx="minor">
            <a:schemeClr val="tx1"/>
          </a:fontRef>
        </p:style>
      </p:cxnSp>
      <p:cxnSp>
        <p:nvCxnSpPr>
          <p:cNvPr id="112" name="直線コネクタ 111"/>
          <p:cNvCxnSpPr>
            <a:stCxn id="70" idx="2"/>
            <a:endCxn id="66" idx="0"/>
          </p:cNvCxnSpPr>
          <p:nvPr/>
        </p:nvCxnSpPr>
        <p:spPr>
          <a:xfrm rot="5400000">
            <a:off x="6601336" y="3571876"/>
            <a:ext cx="1143008" cy="1000132"/>
          </a:xfrm>
          <a:prstGeom prst="line">
            <a:avLst/>
          </a:prstGeom>
        </p:spPr>
        <p:style>
          <a:lnRef idx="3">
            <a:schemeClr val="accent1"/>
          </a:lnRef>
          <a:fillRef idx="0">
            <a:schemeClr val="accent1"/>
          </a:fillRef>
          <a:effectRef idx="2">
            <a:schemeClr val="accent1"/>
          </a:effectRef>
          <a:fontRef idx="minor">
            <a:schemeClr val="tx1"/>
          </a:fontRef>
        </p:style>
      </p:cxnSp>
      <p:sp>
        <p:nvSpPr>
          <p:cNvPr id="117" name="左右矢印 116"/>
          <p:cNvSpPr/>
          <p:nvPr/>
        </p:nvSpPr>
        <p:spPr>
          <a:xfrm>
            <a:off x="5343696" y="3214686"/>
            <a:ext cx="1643074" cy="714380"/>
          </a:xfrm>
          <a:prstGeom prst="leftRight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ja-JP" altLang="en-US" dirty="0" smtClean="0"/>
              <a:t>曖昧</a:t>
            </a:r>
            <a:endParaRPr kumimoji="1" lang="ja-JP" altLang="en-US" dirty="0"/>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ja-JP" altLang="en-US" dirty="0" smtClean="0"/>
              <a:t>優先度</a:t>
            </a:r>
            <a:r>
              <a:rPr lang="ja-JP" altLang="en-US" dirty="0" smtClean="0"/>
              <a:t>を</a:t>
            </a:r>
            <a:r>
              <a:rPr kumimoji="1" lang="ja-JP" altLang="en-US" dirty="0" smtClean="0"/>
              <a:t>指定して曖昧さを解消する</a:t>
            </a:r>
            <a:endParaRPr kumimoji="1" lang="ja-JP" altLang="en-US" dirty="0"/>
          </a:p>
        </p:txBody>
      </p:sp>
      <p:sp>
        <p:nvSpPr>
          <p:cNvPr id="3" name="コンテンツ プレースホルダ 2"/>
          <p:cNvSpPr>
            <a:spLocks noGrp="1"/>
          </p:cNvSpPr>
          <p:nvPr>
            <p:ph idx="1"/>
          </p:nvPr>
        </p:nvSpPr>
        <p:spPr>
          <a:xfrm>
            <a:off x="457200" y="1600200"/>
            <a:ext cx="8543956" cy="4525963"/>
          </a:xfrm>
        </p:spPr>
        <p:txBody>
          <a:bodyPr>
            <a:normAutofit/>
          </a:bodyPr>
          <a:lstStyle/>
          <a:p>
            <a:r>
              <a:rPr lang="ja-JP" altLang="en-US" dirty="0" smtClean="0"/>
              <a:t>トークンや構文規則の間に優先度をつける</a:t>
            </a:r>
            <a:endParaRPr lang="en-US" altLang="ja-JP" dirty="0" smtClean="0"/>
          </a:p>
        </p:txBody>
      </p:sp>
      <p:grpSp>
        <p:nvGrpSpPr>
          <p:cNvPr id="5" name="グループ化 5"/>
          <p:cNvGrpSpPr/>
          <p:nvPr/>
        </p:nvGrpSpPr>
        <p:grpSpPr>
          <a:xfrm>
            <a:off x="3386626" y="5429264"/>
            <a:ext cx="2443014" cy="500066"/>
            <a:chOff x="4357686" y="2214554"/>
            <a:chExt cx="2443014" cy="500066"/>
          </a:xfrm>
        </p:grpSpPr>
        <p:sp>
          <p:nvSpPr>
            <p:cNvPr id="10" name="正方形/長方形 9"/>
            <p:cNvSpPr/>
            <p:nvPr/>
          </p:nvSpPr>
          <p:spPr>
            <a:xfrm>
              <a:off x="4357686" y="2214554"/>
              <a:ext cx="428628" cy="50006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kumimoji="1" lang="en-US" altLang="ja-JP" sz="2400" dirty="0" smtClean="0">
                  <a:latin typeface="Consolas" pitchFamily="49" charset="0"/>
                </a:rPr>
                <a:t>1</a:t>
              </a:r>
              <a:endParaRPr kumimoji="1" lang="ja-JP" altLang="en-US" sz="2400" dirty="0">
                <a:latin typeface="Consolas" pitchFamily="49" charset="0"/>
              </a:endParaRPr>
            </a:p>
          </p:txBody>
        </p:sp>
        <p:sp>
          <p:nvSpPr>
            <p:cNvPr id="11" name="正方形/長方形 10"/>
            <p:cNvSpPr/>
            <p:nvPr/>
          </p:nvSpPr>
          <p:spPr>
            <a:xfrm>
              <a:off x="4857752" y="2214554"/>
              <a:ext cx="428628" cy="50006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US" altLang="ja-JP" sz="2400" dirty="0" smtClean="0">
                  <a:latin typeface="Consolas" pitchFamily="49" charset="0"/>
                </a:rPr>
                <a:t>-</a:t>
              </a:r>
              <a:endParaRPr kumimoji="1" lang="ja-JP" altLang="en-US" sz="2400" dirty="0">
                <a:latin typeface="Consolas" pitchFamily="49" charset="0"/>
              </a:endParaRPr>
            </a:p>
          </p:txBody>
        </p:sp>
        <p:sp>
          <p:nvSpPr>
            <p:cNvPr id="12" name="正方形/長方形 11"/>
            <p:cNvSpPr/>
            <p:nvPr/>
          </p:nvSpPr>
          <p:spPr>
            <a:xfrm>
              <a:off x="5357818" y="2214554"/>
              <a:ext cx="428628" cy="50006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kumimoji="1" lang="en-US" altLang="ja-JP" sz="2400" dirty="0" smtClean="0">
                  <a:latin typeface="Consolas" pitchFamily="49" charset="0"/>
                </a:rPr>
                <a:t>2</a:t>
              </a:r>
              <a:endParaRPr kumimoji="1" lang="ja-JP" altLang="en-US" sz="2400" dirty="0">
                <a:latin typeface="Consolas" pitchFamily="49" charset="0"/>
              </a:endParaRPr>
            </a:p>
          </p:txBody>
        </p:sp>
        <p:sp>
          <p:nvSpPr>
            <p:cNvPr id="15" name="正方形/長方形 14"/>
            <p:cNvSpPr/>
            <p:nvPr/>
          </p:nvSpPr>
          <p:spPr>
            <a:xfrm>
              <a:off x="5872006" y="2214554"/>
              <a:ext cx="428628" cy="50006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kumimoji="1" lang="en-US" altLang="ja-JP" sz="2400" dirty="0" smtClean="0">
                  <a:latin typeface="Consolas" pitchFamily="49" charset="0"/>
                </a:rPr>
                <a:t>*</a:t>
              </a:r>
              <a:endParaRPr kumimoji="1" lang="ja-JP" altLang="en-US" sz="2400" dirty="0">
                <a:latin typeface="Consolas" pitchFamily="49" charset="0"/>
              </a:endParaRPr>
            </a:p>
          </p:txBody>
        </p:sp>
        <p:sp>
          <p:nvSpPr>
            <p:cNvPr id="16" name="正方形/長方形 15"/>
            <p:cNvSpPr/>
            <p:nvPr/>
          </p:nvSpPr>
          <p:spPr>
            <a:xfrm>
              <a:off x="6372072" y="2214554"/>
              <a:ext cx="428628" cy="50006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US" altLang="ja-JP" sz="2400" dirty="0" err="1" smtClean="0">
                  <a:latin typeface="Consolas" pitchFamily="49" charset="0"/>
                </a:rPr>
                <a:t>3</a:t>
              </a:r>
              <a:endParaRPr kumimoji="1" lang="ja-JP" altLang="en-US" sz="2400" dirty="0">
                <a:latin typeface="Consolas" pitchFamily="49" charset="0"/>
              </a:endParaRPr>
            </a:p>
          </p:txBody>
        </p:sp>
      </p:grpSp>
      <p:sp>
        <p:nvSpPr>
          <p:cNvPr id="17" name="テキスト ボックス 16"/>
          <p:cNvSpPr txBox="1"/>
          <p:nvPr/>
        </p:nvSpPr>
        <p:spPr>
          <a:xfrm>
            <a:off x="385993" y="3000372"/>
            <a:ext cx="2042867" cy="1815882"/>
          </a:xfrm>
          <a:prstGeom prst="rect">
            <a:avLst/>
          </a:prstGeom>
          <a:noFill/>
        </p:spPr>
        <p:txBody>
          <a:bodyPr wrap="none" rtlCol="0">
            <a:spAutoFit/>
          </a:bodyPr>
          <a:lstStyle/>
          <a:p>
            <a:pPr marL="1588" lvl="1" indent="0">
              <a:buNone/>
            </a:pPr>
            <a:r>
              <a:rPr lang="en-US" altLang="ja-JP" sz="2800" dirty="0" smtClean="0"/>
              <a:t>…</a:t>
            </a:r>
            <a:endParaRPr lang="en-US" altLang="ja-JP" sz="2800" dirty="0" smtClean="0">
              <a:latin typeface="Consolas" pitchFamily="49" charset="0"/>
            </a:endParaRPr>
          </a:p>
          <a:p>
            <a:pPr marL="1588" lvl="1" indent="0">
              <a:buNone/>
            </a:pPr>
            <a:r>
              <a:rPr lang="en-US" altLang="ja-JP" sz="2800" dirty="0" smtClean="0"/>
              <a:t>(3) </a:t>
            </a:r>
            <a:r>
              <a:rPr lang="en-US" altLang="ja-JP" sz="2800" i="1" dirty="0" smtClean="0"/>
              <a:t>E</a:t>
            </a:r>
            <a:r>
              <a:rPr lang="ja-JP" altLang="en-US" sz="2800" dirty="0" smtClean="0"/>
              <a:t> → </a:t>
            </a:r>
            <a:r>
              <a:rPr lang="en-US" altLang="ja-JP" sz="2800" i="1" dirty="0" smtClean="0"/>
              <a:t>E</a:t>
            </a:r>
            <a:r>
              <a:rPr lang="en-US" altLang="ja-JP" sz="2800" dirty="0" smtClean="0"/>
              <a:t> </a:t>
            </a:r>
            <a:r>
              <a:rPr lang="en-US" altLang="ja-JP" sz="2800" dirty="0" smtClean="0">
                <a:latin typeface="Consolas" pitchFamily="49" charset="0"/>
              </a:rPr>
              <a:t>-</a:t>
            </a:r>
            <a:r>
              <a:rPr lang="en-US" altLang="ja-JP" sz="2800" dirty="0" smtClean="0"/>
              <a:t> </a:t>
            </a:r>
            <a:r>
              <a:rPr lang="en-US" altLang="ja-JP" sz="2800" i="1" dirty="0" smtClean="0"/>
              <a:t>E</a:t>
            </a:r>
          </a:p>
          <a:p>
            <a:pPr marL="1588" lvl="1" indent="0">
              <a:buNone/>
            </a:pPr>
            <a:r>
              <a:rPr lang="en-US" altLang="ja-JP" sz="2800" dirty="0" smtClean="0"/>
              <a:t>(4) </a:t>
            </a:r>
            <a:r>
              <a:rPr lang="en-US" altLang="ja-JP" sz="2800" i="1" dirty="0" smtClean="0"/>
              <a:t>E</a:t>
            </a:r>
            <a:r>
              <a:rPr lang="en-US" altLang="ja-JP" sz="2800" dirty="0" smtClean="0"/>
              <a:t> </a:t>
            </a:r>
            <a:r>
              <a:rPr lang="ja-JP" altLang="en-US" sz="2800" dirty="0" smtClean="0"/>
              <a:t>→ </a:t>
            </a:r>
            <a:r>
              <a:rPr lang="en-US" altLang="ja-JP" sz="2800" i="1" dirty="0" smtClean="0"/>
              <a:t>E</a:t>
            </a:r>
            <a:r>
              <a:rPr lang="en-US" altLang="ja-JP" sz="2800" dirty="0" smtClean="0"/>
              <a:t> </a:t>
            </a:r>
            <a:r>
              <a:rPr lang="en-US" altLang="ja-JP" sz="2800" dirty="0" smtClean="0">
                <a:latin typeface="Consolas" pitchFamily="49" charset="0"/>
              </a:rPr>
              <a:t>*</a:t>
            </a:r>
            <a:r>
              <a:rPr lang="en-US" altLang="ja-JP" sz="2800" dirty="0" smtClean="0"/>
              <a:t> </a:t>
            </a:r>
            <a:r>
              <a:rPr lang="en-US" altLang="ja-JP" sz="2800" i="1" dirty="0" smtClean="0"/>
              <a:t>E</a:t>
            </a:r>
            <a:endParaRPr lang="en-US" altLang="ja-JP" sz="2800" dirty="0" smtClean="0"/>
          </a:p>
          <a:p>
            <a:pPr marL="1588" lvl="1" indent="0">
              <a:buNone/>
            </a:pPr>
            <a:r>
              <a:rPr lang="en-US" altLang="ja-JP" sz="2800" dirty="0" smtClean="0"/>
              <a:t>…</a:t>
            </a:r>
            <a:endParaRPr lang="en-US" altLang="ja-JP" sz="2800" i="1" dirty="0" smtClean="0"/>
          </a:p>
        </p:txBody>
      </p:sp>
      <p:sp>
        <p:nvSpPr>
          <p:cNvPr id="23" name="正方形/長方形 22"/>
          <p:cNvSpPr/>
          <p:nvPr/>
        </p:nvSpPr>
        <p:spPr>
          <a:xfrm>
            <a:off x="4386758" y="4643446"/>
            <a:ext cx="428628" cy="50006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US" altLang="ja-JP" sz="2400" dirty="0" smtClean="0">
                <a:latin typeface="Consolas" pitchFamily="49" charset="0"/>
              </a:rPr>
              <a:t>E</a:t>
            </a:r>
            <a:endParaRPr kumimoji="1" lang="ja-JP" altLang="en-US" sz="2400" dirty="0">
              <a:latin typeface="Consolas" pitchFamily="49" charset="0"/>
            </a:endParaRPr>
          </a:p>
        </p:txBody>
      </p:sp>
      <p:sp>
        <p:nvSpPr>
          <p:cNvPr id="24" name="正方形/長方形 23"/>
          <p:cNvSpPr/>
          <p:nvPr/>
        </p:nvSpPr>
        <p:spPr>
          <a:xfrm>
            <a:off x="3386626" y="4643446"/>
            <a:ext cx="428628" cy="50006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US" altLang="ja-JP" sz="2400" dirty="0" smtClean="0">
                <a:latin typeface="Consolas" pitchFamily="49" charset="0"/>
              </a:rPr>
              <a:t>E</a:t>
            </a:r>
            <a:endParaRPr kumimoji="1" lang="ja-JP" altLang="en-US" sz="2400" dirty="0">
              <a:latin typeface="Consolas" pitchFamily="49" charset="0"/>
            </a:endParaRPr>
          </a:p>
        </p:txBody>
      </p:sp>
      <p:sp>
        <p:nvSpPr>
          <p:cNvPr id="25" name="正方形/長方形 24"/>
          <p:cNvSpPr/>
          <p:nvPr/>
        </p:nvSpPr>
        <p:spPr>
          <a:xfrm>
            <a:off x="5401012" y="4643446"/>
            <a:ext cx="428628" cy="50006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US" altLang="ja-JP" sz="2400" dirty="0" smtClean="0">
                <a:latin typeface="Consolas" pitchFamily="49" charset="0"/>
              </a:rPr>
              <a:t>E</a:t>
            </a:r>
            <a:endParaRPr kumimoji="1" lang="ja-JP" altLang="en-US" sz="2400" dirty="0">
              <a:latin typeface="Consolas" pitchFamily="49" charset="0"/>
            </a:endParaRPr>
          </a:p>
        </p:txBody>
      </p:sp>
      <p:sp>
        <p:nvSpPr>
          <p:cNvPr id="28" name="正方形/長方形 27"/>
          <p:cNvSpPr/>
          <p:nvPr/>
        </p:nvSpPr>
        <p:spPr>
          <a:xfrm>
            <a:off x="3886692" y="3857628"/>
            <a:ext cx="428628" cy="50006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US" altLang="ja-JP" sz="2400" dirty="0" smtClean="0">
                <a:latin typeface="Consolas" pitchFamily="49" charset="0"/>
              </a:rPr>
              <a:t>E</a:t>
            </a:r>
            <a:endParaRPr kumimoji="1" lang="ja-JP" altLang="en-US" sz="2400" dirty="0">
              <a:latin typeface="Consolas" pitchFamily="49" charset="0"/>
            </a:endParaRPr>
          </a:p>
        </p:txBody>
      </p:sp>
      <p:sp>
        <p:nvSpPr>
          <p:cNvPr id="29" name="正方形/長方形 28"/>
          <p:cNvSpPr/>
          <p:nvPr/>
        </p:nvSpPr>
        <p:spPr>
          <a:xfrm>
            <a:off x="4386758" y="3000372"/>
            <a:ext cx="428628" cy="50006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US" altLang="ja-JP" sz="2400" dirty="0" smtClean="0">
                <a:latin typeface="Consolas" pitchFamily="49" charset="0"/>
              </a:rPr>
              <a:t>E</a:t>
            </a:r>
            <a:endParaRPr kumimoji="1" lang="ja-JP" altLang="en-US" sz="2400" dirty="0">
              <a:latin typeface="Consolas" pitchFamily="49" charset="0"/>
            </a:endParaRPr>
          </a:p>
        </p:txBody>
      </p:sp>
      <p:cxnSp>
        <p:nvCxnSpPr>
          <p:cNvPr id="47" name="直線コネクタ 46"/>
          <p:cNvCxnSpPr>
            <a:stCxn id="25" idx="2"/>
          </p:cNvCxnSpPr>
          <p:nvPr/>
        </p:nvCxnSpPr>
        <p:spPr>
          <a:xfrm rot="5400000">
            <a:off x="5472450" y="5286388"/>
            <a:ext cx="285752" cy="0"/>
          </a:xfrm>
          <a:prstGeom prst="line">
            <a:avLst/>
          </a:prstGeom>
        </p:spPr>
        <p:style>
          <a:lnRef idx="3">
            <a:schemeClr val="accent1"/>
          </a:lnRef>
          <a:fillRef idx="0">
            <a:schemeClr val="accent1"/>
          </a:fillRef>
          <a:effectRef idx="2">
            <a:schemeClr val="accent1"/>
          </a:effectRef>
          <a:fontRef idx="minor">
            <a:schemeClr val="tx1"/>
          </a:fontRef>
        </p:style>
      </p:cxnSp>
      <p:cxnSp>
        <p:nvCxnSpPr>
          <p:cNvPr id="50" name="直線コネクタ 49"/>
          <p:cNvCxnSpPr>
            <a:stCxn id="24" idx="2"/>
          </p:cNvCxnSpPr>
          <p:nvPr/>
        </p:nvCxnSpPr>
        <p:spPr>
          <a:xfrm rot="5400000">
            <a:off x="3458064" y="5286388"/>
            <a:ext cx="285752" cy="0"/>
          </a:xfrm>
          <a:prstGeom prst="line">
            <a:avLst/>
          </a:prstGeom>
        </p:spPr>
        <p:style>
          <a:lnRef idx="3">
            <a:schemeClr val="accent1"/>
          </a:lnRef>
          <a:fillRef idx="0">
            <a:schemeClr val="accent1"/>
          </a:fillRef>
          <a:effectRef idx="2">
            <a:schemeClr val="accent1"/>
          </a:effectRef>
          <a:fontRef idx="minor">
            <a:schemeClr val="tx1"/>
          </a:fontRef>
        </p:style>
      </p:cxnSp>
      <p:cxnSp>
        <p:nvCxnSpPr>
          <p:cNvPr id="53" name="直線コネクタ 52"/>
          <p:cNvCxnSpPr>
            <a:stCxn id="23" idx="2"/>
          </p:cNvCxnSpPr>
          <p:nvPr/>
        </p:nvCxnSpPr>
        <p:spPr>
          <a:xfrm rot="5400000">
            <a:off x="4458196" y="5286388"/>
            <a:ext cx="285752" cy="0"/>
          </a:xfrm>
          <a:prstGeom prst="line">
            <a:avLst/>
          </a:prstGeom>
        </p:spPr>
        <p:style>
          <a:lnRef idx="3">
            <a:schemeClr val="accent1"/>
          </a:lnRef>
          <a:fillRef idx="0">
            <a:schemeClr val="accent1"/>
          </a:fillRef>
          <a:effectRef idx="2">
            <a:schemeClr val="accent1"/>
          </a:effectRef>
          <a:fontRef idx="minor">
            <a:schemeClr val="tx1"/>
          </a:fontRef>
        </p:style>
      </p:cxnSp>
      <p:cxnSp>
        <p:nvCxnSpPr>
          <p:cNvPr id="56" name="直線コネクタ 55"/>
          <p:cNvCxnSpPr>
            <a:stCxn id="28" idx="2"/>
            <a:endCxn id="24" idx="0"/>
          </p:cNvCxnSpPr>
          <p:nvPr/>
        </p:nvCxnSpPr>
        <p:spPr>
          <a:xfrm rot="5400000">
            <a:off x="3708097" y="4250537"/>
            <a:ext cx="285752" cy="500066"/>
          </a:xfrm>
          <a:prstGeom prst="line">
            <a:avLst/>
          </a:prstGeom>
        </p:spPr>
        <p:style>
          <a:lnRef idx="3">
            <a:schemeClr val="accent1"/>
          </a:lnRef>
          <a:fillRef idx="0">
            <a:schemeClr val="accent1"/>
          </a:fillRef>
          <a:effectRef idx="2">
            <a:schemeClr val="accent1"/>
          </a:effectRef>
          <a:fontRef idx="minor">
            <a:schemeClr val="tx1"/>
          </a:fontRef>
        </p:style>
      </p:cxnSp>
      <p:cxnSp>
        <p:nvCxnSpPr>
          <p:cNvPr id="59" name="直線コネクタ 58"/>
          <p:cNvCxnSpPr>
            <a:stCxn id="28" idx="2"/>
            <a:endCxn id="23" idx="0"/>
          </p:cNvCxnSpPr>
          <p:nvPr/>
        </p:nvCxnSpPr>
        <p:spPr>
          <a:xfrm rot="16200000" flipH="1">
            <a:off x="4208163" y="4250537"/>
            <a:ext cx="285752" cy="500066"/>
          </a:xfrm>
          <a:prstGeom prst="line">
            <a:avLst/>
          </a:prstGeom>
        </p:spPr>
        <p:style>
          <a:lnRef idx="3">
            <a:schemeClr val="accent1"/>
          </a:lnRef>
          <a:fillRef idx="0">
            <a:schemeClr val="accent1"/>
          </a:fillRef>
          <a:effectRef idx="2">
            <a:schemeClr val="accent1"/>
          </a:effectRef>
          <a:fontRef idx="minor">
            <a:schemeClr val="tx1"/>
          </a:fontRef>
        </p:style>
      </p:cxnSp>
      <p:cxnSp>
        <p:nvCxnSpPr>
          <p:cNvPr id="71" name="直線コネクタ 70"/>
          <p:cNvCxnSpPr>
            <a:stCxn id="28" idx="2"/>
          </p:cNvCxnSpPr>
          <p:nvPr/>
        </p:nvCxnSpPr>
        <p:spPr>
          <a:xfrm rot="5400000">
            <a:off x="3565221" y="4893479"/>
            <a:ext cx="1071570" cy="0"/>
          </a:xfrm>
          <a:prstGeom prst="line">
            <a:avLst/>
          </a:prstGeom>
        </p:spPr>
        <p:style>
          <a:lnRef idx="3">
            <a:schemeClr val="accent1"/>
          </a:lnRef>
          <a:fillRef idx="0">
            <a:schemeClr val="accent1"/>
          </a:fillRef>
          <a:effectRef idx="2">
            <a:schemeClr val="accent1"/>
          </a:effectRef>
          <a:fontRef idx="minor">
            <a:schemeClr val="tx1"/>
          </a:fontRef>
        </p:style>
      </p:cxnSp>
      <p:cxnSp>
        <p:nvCxnSpPr>
          <p:cNvPr id="74" name="直線コネクタ 73"/>
          <p:cNvCxnSpPr>
            <a:stCxn id="29" idx="2"/>
            <a:endCxn id="28" idx="0"/>
          </p:cNvCxnSpPr>
          <p:nvPr/>
        </p:nvCxnSpPr>
        <p:spPr>
          <a:xfrm rot="5400000">
            <a:off x="4172444" y="3429000"/>
            <a:ext cx="357190" cy="500066"/>
          </a:xfrm>
          <a:prstGeom prst="line">
            <a:avLst/>
          </a:prstGeom>
        </p:spPr>
        <p:style>
          <a:lnRef idx="3">
            <a:schemeClr val="accent1"/>
          </a:lnRef>
          <a:fillRef idx="0">
            <a:schemeClr val="accent1"/>
          </a:fillRef>
          <a:effectRef idx="2">
            <a:schemeClr val="accent1"/>
          </a:effectRef>
          <a:fontRef idx="minor">
            <a:schemeClr val="tx1"/>
          </a:fontRef>
        </p:style>
      </p:cxnSp>
      <p:cxnSp>
        <p:nvCxnSpPr>
          <p:cNvPr id="77" name="直線コネクタ 76"/>
          <p:cNvCxnSpPr>
            <a:stCxn id="29" idx="2"/>
            <a:endCxn id="25" idx="0"/>
          </p:cNvCxnSpPr>
          <p:nvPr/>
        </p:nvCxnSpPr>
        <p:spPr>
          <a:xfrm rot="16200000" flipH="1">
            <a:off x="4536695" y="3564815"/>
            <a:ext cx="1143008" cy="1014254"/>
          </a:xfrm>
          <a:prstGeom prst="line">
            <a:avLst/>
          </a:prstGeom>
        </p:spPr>
        <p:style>
          <a:lnRef idx="3">
            <a:schemeClr val="accent1"/>
          </a:lnRef>
          <a:fillRef idx="0">
            <a:schemeClr val="accent1"/>
          </a:fillRef>
          <a:effectRef idx="2">
            <a:schemeClr val="accent1"/>
          </a:effectRef>
          <a:fontRef idx="minor">
            <a:schemeClr val="tx1"/>
          </a:fontRef>
        </p:style>
      </p:cxnSp>
      <p:cxnSp>
        <p:nvCxnSpPr>
          <p:cNvPr id="88" name="図形 87"/>
          <p:cNvCxnSpPr>
            <a:stCxn id="29" idx="2"/>
          </p:cNvCxnSpPr>
          <p:nvPr/>
        </p:nvCxnSpPr>
        <p:spPr>
          <a:xfrm rot="16200000" flipH="1">
            <a:off x="3922411" y="4179099"/>
            <a:ext cx="1928826" cy="571504"/>
          </a:xfrm>
          <a:prstGeom prst="bentConnector3">
            <a:avLst>
              <a:gd name="adj1" fmla="val 41640"/>
            </a:avLst>
          </a:prstGeom>
        </p:spPr>
        <p:style>
          <a:lnRef idx="3">
            <a:schemeClr val="accent1"/>
          </a:lnRef>
          <a:fillRef idx="0">
            <a:schemeClr val="accent1"/>
          </a:fillRef>
          <a:effectRef idx="2">
            <a:schemeClr val="accent1"/>
          </a:effectRef>
          <a:fontRef idx="minor">
            <a:schemeClr val="tx1"/>
          </a:fontRef>
        </p:style>
      </p:cxnSp>
      <p:sp>
        <p:nvSpPr>
          <p:cNvPr id="94" name="テキスト ボックス 93"/>
          <p:cNvSpPr txBox="1"/>
          <p:nvPr/>
        </p:nvSpPr>
        <p:spPr>
          <a:xfrm>
            <a:off x="4743948" y="2714620"/>
            <a:ext cx="442750" cy="369332"/>
          </a:xfrm>
          <a:prstGeom prst="rect">
            <a:avLst/>
          </a:prstGeom>
          <a:noFill/>
        </p:spPr>
        <p:txBody>
          <a:bodyPr wrap="none" rtlCol="0">
            <a:spAutoFit/>
          </a:bodyPr>
          <a:lstStyle/>
          <a:p>
            <a:r>
              <a:rPr lang="en-US" altLang="ja-JP" dirty="0" smtClean="0"/>
              <a:t>(4)</a:t>
            </a:r>
            <a:endParaRPr kumimoji="1" lang="ja-JP" altLang="en-US" dirty="0"/>
          </a:p>
        </p:txBody>
      </p:sp>
      <p:sp>
        <p:nvSpPr>
          <p:cNvPr id="96" name="テキスト ボックス 95"/>
          <p:cNvSpPr txBox="1"/>
          <p:nvPr/>
        </p:nvSpPr>
        <p:spPr>
          <a:xfrm>
            <a:off x="3729694" y="3500438"/>
            <a:ext cx="442750" cy="369332"/>
          </a:xfrm>
          <a:prstGeom prst="rect">
            <a:avLst/>
          </a:prstGeom>
          <a:noFill/>
        </p:spPr>
        <p:txBody>
          <a:bodyPr wrap="none" rtlCol="0">
            <a:spAutoFit/>
          </a:bodyPr>
          <a:lstStyle/>
          <a:p>
            <a:r>
              <a:rPr lang="en-US" altLang="ja-JP" dirty="0" smtClean="0"/>
              <a:t>(3)</a:t>
            </a:r>
            <a:endParaRPr kumimoji="1" lang="ja-JP" altLang="en-US" dirty="0"/>
          </a:p>
        </p:txBody>
      </p:sp>
      <p:sp>
        <p:nvSpPr>
          <p:cNvPr id="101" name="テキスト ボックス 100"/>
          <p:cNvSpPr txBox="1"/>
          <p:nvPr/>
        </p:nvSpPr>
        <p:spPr>
          <a:xfrm>
            <a:off x="3243750" y="4286256"/>
            <a:ext cx="442750" cy="369332"/>
          </a:xfrm>
          <a:prstGeom prst="rect">
            <a:avLst/>
          </a:prstGeom>
          <a:noFill/>
        </p:spPr>
        <p:txBody>
          <a:bodyPr wrap="none" rtlCol="0">
            <a:spAutoFit/>
          </a:bodyPr>
          <a:lstStyle/>
          <a:p>
            <a:r>
              <a:rPr lang="en-US" altLang="ja-JP" dirty="0" smtClean="0"/>
              <a:t>(1)</a:t>
            </a:r>
            <a:endParaRPr kumimoji="1" lang="ja-JP" altLang="en-US" dirty="0"/>
          </a:p>
        </p:txBody>
      </p:sp>
      <p:sp>
        <p:nvSpPr>
          <p:cNvPr id="102" name="テキスト ボックス 101"/>
          <p:cNvSpPr txBox="1"/>
          <p:nvPr/>
        </p:nvSpPr>
        <p:spPr>
          <a:xfrm>
            <a:off x="4529634" y="4286256"/>
            <a:ext cx="442750" cy="369332"/>
          </a:xfrm>
          <a:prstGeom prst="rect">
            <a:avLst/>
          </a:prstGeom>
          <a:noFill/>
        </p:spPr>
        <p:txBody>
          <a:bodyPr wrap="none" rtlCol="0">
            <a:spAutoFit/>
          </a:bodyPr>
          <a:lstStyle/>
          <a:p>
            <a:r>
              <a:rPr lang="en-US" altLang="ja-JP" dirty="0" smtClean="0"/>
              <a:t>(1)</a:t>
            </a:r>
            <a:endParaRPr kumimoji="1" lang="ja-JP" altLang="en-US" dirty="0"/>
          </a:p>
        </p:txBody>
      </p:sp>
      <p:sp>
        <p:nvSpPr>
          <p:cNvPr id="103" name="テキスト ボックス 102"/>
          <p:cNvSpPr txBox="1"/>
          <p:nvPr/>
        </p:nvSpPr>
        <p:spPr>
          <a:xfrm>
            <a:off x="5629448" y="4286256"/>
            <a:ext cx="442750" cy="369332"/>
          </a:xfrm>
          <a:prstGeom prst="rect">
            <a:avLst/>
          </a:prstGeom>
          <a:noFill/>
        </p:spPr>
        <p:txBody>
          <a:bodyPr wrap="none" rtlCol="0">
            <a:spAutoFit/>
          </a:bodyPr>
          <a:lstStyle/>
          <a:p>
            <a:r>
              <a:rPr lang="en-US" altLang="ja-JP" dirty="0" smtClean="0"/>
              <a:t>(1)</a:t>
            </a:r>
            <a:endParaRPr kumimoji="1" lang="ja-JP" altLang="en-US" dirty="0"/>
          </a:p>
        </p:txBody>
      </p:sp>
      <p:grpSp>
        <p:nvGrpSpPr>
          <p:cNvPr id="55" name="グループ化 5"/>
          <p:cNvGrpSpPr/>
          <p:nvPr/>
        </p:nvGrpSpPr>
        <p:grpSpPr>
          <a:xfrm>
            <a:off x="6458460" y="5429264"/>
            <a:ext cx="2443014" cy="500066"/>
            <a:chOff x="4357686" y="2214554"/>
            <a:chExt cx="2443014" cy="500066"/>
          </a:xfrm>
        </p:grpSpPr>
        <p:sp>
          <p:nvSpPr>
            <p:cNvPr id="57" name="正方形/長方形 56"/>
            <p:cNvSpPr/>
            <p:nvPr/>
          </p:nvSpPr>
          <p:spPr>
            <a:xfrm>
              <a:off x="4357686" y="2214554"/>
              <a:ext cx="428628" cy="50006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kumimoji="1" lang="en-US" altLang="ja-JP" sz="2400" dirty="0" smtClean="0">
                  <a:latin typeface="Consolas" pitchFamily="49" charset="0"/>
                </a:rPr>
                <a:t>1</a:t>
              </a:r>
              <a:endParaRPr kumimoji="1" lang="ja-JP" altLang="en-US" sz="2400" dirty="0">
                <a:latin typeface="Consolas" pitchFamily="49" charset="0"/>
              </a:endParaRPr>
            </a:p>
          </p:txBody>
        </p:sp>
        <p:sp>
          <p:nvSpPr>
            <p:cNvPr id="58" name="正方形/長方形 57"/>
            <p:cNvSpPr/>
            <p:nvPr/>
          </p:nvSpPr>
          <p:spPr>
            <a:xfrm>
              <a:off x="4857752" y="2214554"/>
              <a:ext cx="428628" cy="50006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US" altLang="ja-JP" sz="2400" dirty="0" smtClean="0">
                  <a:latin typeface="Consolas" pitchFamily="49" charset="0"/>
                </a:rPr>
                <a:t>-</a:t>
              </a:r>
              <a:endParaRPr kumimoji="1" lang="ja-JP" altLang="en-US" sz="2400" dirty="0">
                <a:latin typeface="Consolas" pitchFamily="49" charset="0"/>
              </a:endParaRPr>
            </a:p>
          </p:txBody>
        </p:sp>
        <p:sp>
          <p:nvSpPr>
            <p:cNvPr id="60" name="正方形/長方形 59"/>
            <p:cNvSpPr/>
            <p:nvPr/>
          </p:nvSpPr>
          <p:spPr>
            <a:xfrm>
              <a:off x="5357818" y="2214554"/>
              <a:ext cx="428628" cy="50006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kumimoji="1" lang="en-US" altLang="ja-JP" sz="2400" dirty="0" smtClean="0">
                  <a:latin typeface="Consolas" pitchFamily="49" charset="0"/>
                </a:rPr>
                <a:t>2</a:t>
              </a:r>
              <a:endParaRPr kumimoji="1" lang="ja-JP" altLang="en-US" sz="2400" dirty="0">
                <a:latin typeface="Consolas" pitchFamily="49" charset="0"/>
              </a:endParaRPr>
            </a:p>
          </p:txBody>
        </p:sp>
        <p:sp>
          <p:nvSpPr>
            <p:cNvPr id="61" name="正方形/長方形 60"/>
            <p:cNvSpPr/>
            <p:nvPr/>
          </p:nvSpPr>
          <p:spPr>
            <a:xfrm>
              <a:off x="5872006" y="2214554"/>
              <a:ext cx="428628" cy="50006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kumimoji="1" lang="en-US" altLang="ja-JP" sz="2400" dirty="0" smtClean="0">
                  <a:latin typeface="Consolas" pitchFamily="49" charset="0"/>
                </a:rPr>
                <a:t>*</a:t>
              </a:r>
              <a:endParaRPr kumimoji="1" lang="ja-JP" altLang="en-US" sz="2400" dirty="0">
                <a:latin typeface="Consolas" pitchFamily="49" charset="0"/>
              </a:endParaRPr>
            </a:p>
          </p:txBody>
        </p:sp>
        <p:sp>
          <p:nvSpPr>
            <p:cNvPr id="63" name="正方形/長方形 62"/>
            <p:cNvSpPr/>
            <p:nvPr/>
          </p:nvSpPr>
          <p:spPr>
            <a:xfrm>
              <a:off x="6372072" y="2214554"/>
              <a:ext cx="428628" cy="50006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US" altLang="ja-JP" sz="2400" dirty="0" err="1" smtClean="0">
                  <a:latin typeface="Consolas" pitchFamily="49" charset="0"/>
                </a:rPr>
                <a:t>3</a:t>
              </a:r>
              <a:endParaRPr kumimoji="1" lang="ja-JP" altLang="en-US" sz="2400" dirty="0">
                <a:latin typeface="Consolas" pitchFamily="49" charset="0"/>
              </a:endParaRPr>
            </a:p>
          </p:txBody>
        </p:sp>
      </p:grpSp>
      <p:sp>
        <p:nvSpPr>
          <p:cNvPr id="64" name="正方形/長方形 63"/>
          <p:cNvSpPr/>
          <p:nvPr/>
        </p:nvSpPr>
        <p:spPr>
          <a:xfrm>
            <a:off x="7458592" y="4643446"/>
            <a:ext cx="428628" cy="50006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US" altLang="ja-JP" sz="2400" dirty="0" smtClean="0">
                <a:latin typeface="Consolas" pitchFamily="49" charset="0"/>
              </a:rPr>
              <a:t>E</a:t>
            </a:r>
            <a:endParaRPr kumimoji="1" lang="ja-JP" altLang="en-US" sz="2400" dirty="0">
              <a:latin typeface="Consolas" pitchFamily="49" charset="0"/>
            </a:endParaRPr>
          </a:p>
        </p:txBody>
      </p:sp>
      <p:sp>
        <p:nvSpPr>
          <p:cNvPr id="66" name="正方形/長方形 65"/>
          <p:cNvSpPr/>
          <p:nvPr/>
        </p:nvSpPr>
        <p:spPr>
          <a:xfrm>
            <a:off x="6458460" y="4643446"/>
            <a:ext cx="428628" cy="50006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US" altLang="ja-JP" sz="2400" dirty="0" smtClean="0">
                <a:latin typeface="Consolas" pitchFamily="49" charset="0"/>
              </a:rPr>
              <a:t>E</a:t>
            </a:r>
            <a:endParaRPr kumimoji="1" lang="ja-JP" altLang="en-US" sz="2400" dirty="0">
              <a:latin typeface="Consolas" pitchFamily="49" charset="0"/>
            </a:endParaRPr>
          </a:p>
        </p:txBody>
      </p:sp>
      <p:sp>
        <p:nvSpPr>
          <p:cNvPr id="67" name="正方形/長方形 66"/>
          <p:cNvSpPr/>
          <p:nvPr/>
        </p:nvSpPr>
        <p:spPr>
          <a:xfrm>
            <a:off x="8472846" y="4643446"/>
            <a:ext cx="428628" cy="50006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US" altLang="ja-JP" sz="2400" dirty="0" smtClean="0">
                <a:latin typeface="Consolas" pitchFamily="49" charset="0"/>
              </a:rPr>
              <a:t>E</a:t>
            </a:r>
            <a:endParaRPr kumimoji="1" lang="ja-JP" altLang="en-US" sz="2400" dirty="0">
              <a:latin typeface="Consolas" pitchFamily="49" charset="0"/>
            </a:endParaRPr>
          </a:p>
        </p:txBody>
      </p:sp>
      <p:sp>
        <p:nvSpPr>
          <p:cNvPr id="69" name="正方形/長方形 68"/>
          <p:cNvSpPr/>
          <p:nvPr/>
        </p:nvSpPr>
        <p:spPr>
          <a:xfrm>
            <a:off x="7986902" y="3857628"/>
            <a:ext cx="428628" cy="50006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US" altLang="ja-JP" sz="2400" dirty="0" smtClean="0">
                <a:latin typeface="Consolas" pitchFamily="49" charset="0"/>
              </a:rPr>
              <a:t>E</a:t>
            </a:r>
            <a:endParaRPr kumimoji="1" lang="ja-JP" altLang="en-US" sz="2400" dirty="0">
              <a:latin typeface="Consolas" pitchFamily="49" charset="0"/>
            </a:endParaRPr>
          </a:p>
        </p:txBody>
      </p:sp>
      <p:sp>
        <p:nvSpPr>
          <p:cNvPr id="70" name="正方形/長方形 69"/>
          <p:cNvSpPr/>
          <p:nvPr/>
        </p:nvSpPr>
        <p:spPr>
          <a:xfrm>
            <a:off x="7458592" y="3000372"/>
            <a:ext cx="428628" cy="50006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US" altLang="ja-JP" sz="2400" dirty="0" smtClean="0">
                <a:latin typeface="Consolas" pitchFamily="49" charset="0"/>
              </a:rPr>
              <a:t>E</a:t>
            </a:r>
            <a:endParaRPr kumimoji="1" lang="ja-JP" altLang="en-US" sz="2400" dirty="0">
              <a:latin typeface="Consolas" pitchFamily="49" charset="0"/>
            </a:endParaRPr>
          </a:p>
        </p:txBody>
      </p:sp>
      <p:cxnSp>
        <p:nvCxnSpPr>
          <p:cNvPr id="72" name="直線コネクタ 71"/>
          <p:cNvCxnSpPr>
            <a:stCxn id="67" idx="2"/>
          </p:cNvCxnSpPr>
          <p:nvPr/>
        </p:nvCxnSpPr>
        <p:spPr>
          <a:xfrm rot="5400000">
            <a:off x="8544284" y="5286388"/>
            <a:ext cx="285752" cy="0"/>
          </a:xfrm>
          <a:prstGeom prst="line">
            <a:avLst/>
          </a:prstGeom>
        </p:spPr>
        <p:style>
          <a:lnRef idx="3">
            <a:schemeClr val="accent1"/>
          </a:lnRef>
          <a:fillRef idx="0">
            <a:schemeClr val="accent1"/>
          </a:fillRef>
          <a:effectRef idx="2">
            <a:schemeClr val="accent1"/>
          </a:effectRef>
          <a:fontRef idx="minor">
            <a:schemeClr val="tx1"/>
          </a:fontRef>
        </p:style>
      </p:cxnSp>
      <p:cxnSp>
        <p:nvCxnSpPr>
          <p:cNvPr id="73" name="直線コネクタ 72"/>
          <p:cNvCxnSpPr>
            <a:stCxn id="66" idx="2"/>
          </p:cNvCxnSpPr>
          <p:nvPr/>
        </p:nvCxnSpPr>
        <p:spPr>
          <a:xfrm rot="5400000">
            <a:off x="6529898" y="5286388"/>
            <a:ext cx="285752" cy="0"/>
          </a:xfrm>
          <a:prstGeom prst="line">
            <a:avLst/>
          </a:prstGeom>
        </p:spPr>
        <p:style>
          <a:lnRef idx="3">
            <a:schemeClr val="accent1"/>
          </a:lnRef>
          <a:fillRef idx="0">
            <a:schemeClr val="accent1"/>
          </a:fillRef>
          <a:effectRef idx="2">
            <a:schemeClr val="accent1"/>
          </a:effectRef>
          <a:fontRef idx="minor">
            <a:schemeClr val="tx1"/>
          </a:fontRef>
        </p:style>
      </p:cxnSp>
      <p:cxnSp>
        <p:nvCxnSpPr>
          <p:cNvPr id="75" name="直線コネクタ 74"/>
          <p:cNvCxnSpPr>
            <a:stCxn id="64" idx="2"/>
          </p:cNvCxnSpPr>
          <p:nvPr/>
        </p:nvCxnSpPr>
        <p:spPr>
          <a:xfrm rot="5400000">
            <a:off x="7530030" y="5286388"/>
            <a:ext cx="285752" cy="0"/>
          </a:xfrm>
          <a:prstGeom prst="line">
            <a:avLst/>
          </a:prstGeom>
        </p:spPr>
        <p:style>
          <a:lnRef idx="3">
            <a:schemeClr val="accent1"/>
          </a:lnRef>
          <a:fillRef idx="0">
            <a:schemeClr val="accent1"/>
          </a:fillRef>
          <a:effectRef idx="2">
            <a:schemeClr val="accent1"/>
          </a:effectRef>
          <a:fontRef idx="minor">
            <a:schemeClr val="tx1"/>
          </a:fontRef>
        </p:style>
      </p:cxnSp>
      <p:cxnSp>
        <p:nvCxnSpPr>
          <p:cNvPr id="76" name="直線コネクタ 75"/>
          <p:cNvCxnSpPr>
            <a:stCxn id="69" idx="2"/>
            <a:endCxn id="64" idx="0"/>
          </p:cNvCxnSpPr>
          <p:nvPr/>
        </p:nvCxnSpPr>
        <p:spPr>
          <a:xfrm rot="5400000">
            <a:off x="7794185" y="4236415"/>
            <a:ext cx="285752" cy="528310"/>
          </a:xfrm>
          <a:prstGeom prst="line">
            <a:avLst/>
          </a:prstGeom>
        </p:spPr>
        <p:style>
          <a:lnRef idx="3">
            <a:schemeClr val="accent1"/>
          </a:lnRef>
          <a:fillRef idx="0">
            <a:schemeClr val="accent1"/>
          </a:fillRef>
          <a:effectRef idx="2">
            <a:schemeClr val="accent1"/>
          </a:effectRef>
          <a:fontRef idx="minor">
            <a:schemeClr val="tx1"/>
          </a:fontRef>
        </p:style>
      </p:cxnSp>
      <p:cxnSp>
        <p:nvCxnSpPr>
          <p:cNvPr id="78" name="直線コネクタ 77"/>
          <p:cNvCxnSpPr>
            <a:stCxn id="69" idx="2"/>
          </p:cNvCxnSpPr>
          <p:nvPr/>
        </p:nvCxnSpPr>
        <p:spPr>
          <a:xfrm rot="16200000" flipH="1">
            <a:off x="8308373" y="4250537"/>
            <a:ext cx="285752" cy="500066"/>
          </a:xfrm>
          <a:prstGeom prst="line">
            <a:avLst/>
          </a:prstGeom>
        </p:spPr>
        <p:style>
          <a:lnRef idx="3">
            <a:schemeClr val="accent1"/>
          </a:lnRef>
          <a:fillRef idx="0">
            <a:schemeClr val="accent1"/>
          </a:fillRef>
          <a:effectRef idx="2">
            <a:schemeClr val="accent1"/>
          </a:effectRef>
          <a:fontRef idx="minor">
            <a:schemeClr val="tx1"/>
          </a:fontRef>
        </p:style>
      </p:cxnSp>
      <p:cxnSp>
        <p:nvCxnSpPr>
          <p:cNvPr id="80" name="直線コネクタ 79"/>
          <p:cNvCxnSpPr>
            <a:stCxn id="70" idx="2"/>
            <a:endCxn id="69" idx="0"/>
          </p:cNvCxnSpPr>
          <p:nvPr/>
        </p:nvCxnSpPr>
        <p:spPr>
          <a:xfrm rot="16200000" flipH="1">
            <a:off x="7758466" y="3414878"/>
            <a:ext cx="357190" cy="528310"/>
          </a:xfrm>
          <a:prstGeom prst="line">
            <a:avLst/>
          </a:prstGeom>
        </p:spPr>
        <p:style>
          <a:lnRef idx="3">
            <a:schemeClr val="accent1"/>
          </a:lnRef>
          <a:fillRef idx="0">
            <a:schemeClr val="accent1"/>
          </a:fillRef>
          <a:effectRef idx="2">
            <a:schemeClr val="accent1"/>
          </a:effectRef>
          <a:fontRef idx="minor">
            <a:schemeClr val="tx1"/>
          </a:fontRef>
        </p:style>
      </p:cxnSp>
      <p:sp>
        <p:nvSpPr>
          <p:cNvPr id="83" name="テキスト ボックス 82"/>
          <p:cNvSpPr txBox="1"/>
          <p:nvPr/>
        </p:nvSpPr>
        <p:spPr>
          <a:xfrm>
            <a:off x="7815782" y="2714620"/>
            <a:ext cx="442750" cy="369332"/>
          </a:xfrm>
          <a:prstGeom prst="rect">
            <a:avLst/>
          </a:prstGeom>
          <a:noFill/>
        </p:spPr>
        <p:txBody>
          <a:bodyPr wrap="none" rtlCol="0">
            <a:spAutoFit/>
          </a:bodyPr>
          <a:lstStyle/>
          <a:p>
            <a:r>
              <a:rPr lang="en-US" altLang="ja-JP" dirty="0" smtClean="0"/>
              <a:t>(3)</a:t>
            </a:r>
            <a:endParaRPr kumimoji="1" lang="ja-JP" altLang="en-US" dirty="0"/>
          </a:p>
        </p:txBody>
      </p:sp>
      <p:sp>
        <p:nvSpPr>
          <p:cNvPr id="86" name="テキスト ボックス 85"/>
          <p:cNvSpPr txBox="1"/>
          <p:nvPr/>
        </p:nvSpPr>
        <p:spPr>
          <a:xfrm>
            <a:off x="8258532" y="3500438"/>
            <a:ext cx="442750" cy="369332"/>
          </a:xfrm>
          <a:prstGeom prst="rect">
            <a:avLst/>
          </a:prstGeom>
          <a:noFill/>
        </p:spPr>
        <p:txBody>
          <a:bodyPr wrap="none" rtlCol="0">
            <a:spAutoFit/>
          </a:bodyPr>
          <a:lstStyle/>
          <a:p>
            <a:r>
              <a:rPr lang="en-US" altLang="ja-JP" dirty="0" smtClean="0"/>
              <a:t>(4)</a:t>
            </a:r>
            <a:endParaRPr kumimoji="1" lang="ja-JP" altLang="en-US" dirty="0"/>
          </a:p>
        </p:txBody>
      </p:sp>
      <p:sp>
        <p:nvSpPr>
          <p:cNvPr id="87" name="テキスト ボックス 86"/>
          <p:cNvSpPr txBox="1"/>
          <p:nvPr/>
        </p:nvSpPr>
        <p:spPr>
          <a:xfrm>
            <a:off x="6315584" y="4286256"/>
            <a:ext cx="442750" cy="369332"/>
          </a:xfrm>
          <a:prstGeom prst="rect">
            <a:avLst/>
          </a:prstGeom>
          <a:noFill/>
        </p:spPr>
        <p:txBody>
          <a:bodyPr wrap="none" rtlCol="0">
            <a:spAutoFit/>
          </a:bodyPr>
          <a:lstStyle/>
          <a:p>
            <a:r>
              <a:rPr lang="en-US" altLang="ja-JP" dirty="0" smtClean="0"/>
              <a:t>(1)</a:t>
            </a:r>
            <a:endParaRPr kumimoji="1" lang="ja-JP" altLang="en-US" dirty="0"/>
          </a:p>
        </p:txBody>
      </p:sp>
      <p:sp>
        <p:nvSpPr>
          <p:cNvPr id="89" name="テキスト ボックス 88"/>
          <p:cNvSpPr txBox="1"/>
          <p:nvPr/>
        </p:nvSpPr>
        <p:spPr>
          <a:xfrm>
            <a:off x="7343960" y="4286256"/>
            <a:ext cx="442750" cy="369332"/>
          </a:xfrm>
          <a:prstGeom prst="rect">
            <a:avLst/>
          </a:prstGeom>
          <a:noFill/>
        </p:spPr>
        <p:txBody>
          <a:bodyPr wrap="none" rtlCol="0">
            <a:spAutoFit/>
          </a:bodyPr>
          <a:lstStyle/>
          <a:p>
            <a:r>
              <a:rPr lang="en-US" altLang="ja-JP" dirty="0" smtClean="0"/>
              <a:t>(1)</a:t>
            </a:r>
            <a:endParaRPr kumimoji="1" lang="ja-JP" altLang="en-US" dirty="0"/>
          </a:p>
        </p:txBody>
      </p:sp>
      <p:sp>
        <p:nvSpPr>
          <p:cNvPr id="90" name="テキスト ボックス 89"/>
          <p:cNvSpPr txBox="1"/>
          <p:nvPr/>
        </p:nvSpPr>
        <p:spPr>
          <a:xfrm>
            <a:off x="8701282" y="4286256"/>
            <a:ext cx="442750" cy="369332"/>
          </a:xfrm>
          <a:prstGeom prst="rect">
            <a:avLst/>
          </a:prstGeom>
          <a:noFill/>
        </p:spPr>
        <p:txBody>
          <a:bodyPr wrap="none" rtlCol="0">
            <a:spAutoFit/>
          </a:bodyPr>
          <a:lstStyle/>
          <a:p>
            <a:r>
              <a:rPr lang="en-US" altLang="ja-JP" dirty="0" smtClean="0"/>
              <a:t>(1)</a:t>
            </a:r>
            <a:endParaRPr kumimoji="1" lang="ja-JP" altLang="en-US" dirty="0"/>
          </a:p>
        </p:txBody>
      </p:sp>
      <p:cxnSp>
        <p:nvCxnSpPr>
          <p:cNvPr id="105" name="直線コネクタ 104"/>
          <p:cNvCxnSpPr>
            <a:stCxn id="69" idx="2"/>
          </p:cNvCxnSpPr>
          <p:nvPr/>
        </p:nvCxnSpPr>
        <p:spPr>
          <a:xfrm rot="5400000">
            <a:off x="7658370" y="4886418"/>
            <a:ext cx="1071570" cy="14122"/>
          </a:xfrm>
          <a:prstGeom prst="line">
            <a:avLst/>
          </a:prstGeom>
        </p:spPr>
        <p:style>
          <a:lnRef idx="3">
            <a:schemeClr val="accent1"/>
          </a:lnRef>
          <a:fillRef idx="0">
            <a:schemeClr val="accent1"/>
          </a:fillRef>
          <a:effectRef idx="2">
            <a:schemeClr val="accent1"/>
          </a:effectRef>
          <a:fontRef idx="minor">
            <a:schemeClr val="tx1"/>
          </a:fontRef>
        </p:style>
      </p:cxnSp>
      <p:cxnSp>
        <p:nvCxnSpPr>
          <p:cNvPr id="108" name="図形 87"/>
          <p:cNvCxnSpPr>
            <a:stCxn id="70" idx="2"/>
          </p:cNvCxnSpPr>
          <p:nvPr/>
        </p:nvCxnSpPr>
        <p:spPr>
          <a:xfrm rot="5400000">
            <a:off x="6458460" y="4214818"/>
            <a:ext cx="1928826" cy="500066"/>
          </a:xfrm>
          <a:prstGeom prst="bentConnector3">
            <a:avLst>
              <a:gd name="adj1" fmla="val 40608"/>
            </a:avLst>
          </a:prstGeom>
        </p:spPr>
        <p:style>
          <a:lnRef idx="3">
            <a:schemeClr val="accent1"/>
          </a:lnRef>
          <a:fillRef idx="0">
            <a:schemeClr val="accent1"/>
          </a:fillRef>
          <a:effectRef idx="2">
            <a:schemeClr val="accent1"/>
          </a:effectRef>
          <a:fontRef idx="minor">
            <a:schemeClr val="tx1"/>
          </a:fontRef>
        </p:style>
      </p:cxnSp>
      <p:cxnSp>
        <p:nvCxnSpPr>
          <p:cNvPr id="112" name="直線コネクタ 111"/>
          <p:cNvCxnSpPr>
            <a:stCxn id="70" idx="2"/>
            <a:endCxn id="66" idx="0"/>
          </p:cNvCxnSpPr>
          <p:nvPr/>
        </p:nvCxnSpPr>
        <p:spPr>
          <a:xfrm rot="5400000">
            <a:off x="6601336" y="3571876"/>
            <a:ext cx="1143008" cy="1000132"/>
          </a:xfrm>
          <a:prstGeom prst="line">
            <a:avLst/>
          </a:prstGeom>
        </p:spPr>
        <p:style>
          <a:lnRef idx="3">
            <a:schemeClr val="accent1"/>
          </a:lnRef>
          <a:fillRef idx="0">
            <a:schemeClr val="accent1"/>
          </a:fillRef>
          <a:effectRef idx="2">
            <a:schemeClr val="accent1"/>
          </a:effectRef>
          <a:fontRef idx="minor">
            <a:schemeClr val="tx1"/>
          </a:fontRef>
        </p:style>
      </p:cxnSp>
      <p:sp>
        <p:nvSpPr>
          <p:cNvPr id="118" name="角丸四角形吹き出し 117"/>
          <p:cNvSpPr/>
          <p:nvPr/>
        </p:nvSpPr>
        <p:spPr>
          <a:xfrm>
            <a:off x="179512" y="5143512"/>
            <a:ext cx="2952328" cy="1071570"/>
          </a:xfrm>
          <a:prstGeom prst="wedgeRoundRectCallout">
            <a:avLst>
              <a:gd name="adj1" fmla="val -17603"/>
              <a:gd name="adj2" fmla="val -128831"/>
              <a:gd name="adj3" fmla="val 16667"/>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kumimoji="1" lang="en-US" altLang="ja-JP" sz="2400" dirty="0" smtClean="0"/>
              <a:t>'*' </a:t>
            </a:r>
            <a:r>
              <a:rPr kumimoji="1" lang="ja-JP" altLang="en-US" sz="2400" dirty="0" smtClean="0"/>
              <a:t>を</a:t>
            </a:r>
            <a:r>
              <a:rPr lang="ja-JP" altLang="en-US" sz="2400" dirty="0" smtClean="0"/>
              <a:t>優先するように</a:t>
            </a:r>
            <a:endParaRPr lang="en-US" altLang="ja-JP" sz="2400" dirty="0" smtClean="0"/>
          </a:p>
          <a:p>
            <a:pPr algn="ctr"/>
            <a:r>
              <a:rPr lang="ja-JP" altLang="en-US" sz="2400" dirty="0" smtClean="0"/>
              <a:t>指定すればよい</a:t>
            </a:r>
            <a:endParaRPr kumimoji="1" lang="ja-JP" altLang="en-US" sz="2400" dirty="0"/>
          </a:p>
        </p:txBody>
      </p:sp>
      <p:sp>
        <p:nvSpPr>
          <p:cNvPr id="4" name="乗算記号 3"/>
          <p:cNvSpPr/>
          <p:nvPr/>
        </p:nvSpPr>
        <p:spPr>
          <a:xfrm>
            <a:off x="2771800" y="1916832"/>
            <a:ext cx="3744416" cy="5184576"/>
          </a:xfrm>
          <a:prstGeom prst="mathMultiply">
            <a:avLst>
              <a:gd name="adj1" fmla="val 8675"/>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678972704"/>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5"/>
        </a:lnRef>
        <a:fillRef idx="2">
          <a:schemeClr val="accent5"/>
        </a:fillRef>
        <a:effectRef idx="1">
          <a:schemeClr val="accent5"/>
        </a:effectRef>
        <a:fontRef idx="minor">
          <a:schemeClr val="dk1"/>
        </a:fontRef>
      </a:style>
    </a:sp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1408</TotalTime>
  <Words>3408</Words>
  <Application>Microsoft Macintosh PowerPoint</Application>
  <PresentationFormat>画面に合わせる (4:3)</PresentationFormat>
  <Paragraphs>755</Paragraphs>
  <Slides>60</Slides>
  <Notes>4</Notes>
  <HiddenSlides>0</HiddenSlides>
  <MMClips>0</MMClips>
  <ScaleCrop>false</ScaleCrop>
  <HeadingPairs>
    <vt:vector size="4" baseType="variant">
      <vt:variant>
        <vt:lpstr>テーマ</vt:lpstr>
      </vt:variant>
      <vt:variant>
        <vt:i4>1</vt:i4>
      </vt:variant>
      <vt:variant>
        <vt:lpstr>スライド タイトル</vt:lpstr>
      </vt:variant>
      <vt:variant>
        <vt:i4>60</vt:i4>
      </vt:variant>
    </vt:vector>
  </HeadingPairs>
  <TitlesOfParts>
    <vt:vector size="61" baseType="lpstr">
      <vt:lpstr>Office テーマ</vt:lpstr>
      <vt:lpstr>ML 演習 第 4 回</vt:lpstr>
      <vt:lpstr>言語処理系の作成</vt:lpstr>
      <vt:lpstr>今回の内容</vt:lpstr>
      <vt:lpstr>インタプリタの構造</vt:lpstr>
      <vt:lpstr>字句解析</vt:lpstr>
      <vt:lpstr>構文解析</vt:lpstr>
      <vt:lpstr>構文定義と構文解析の関係</vt:lpstr>
      <vt:lpstr>構文定義の曖昧さについて: その1</vt:lpstr>
      <vt:lpstr>優先度を指定して曖昧さを解消する</vt:lpstr>
      <vt:lpstr>構文定義の曖昧さについて: その2</vt:lpstr>
      <vt:lpstr>結合則を指定して曖昧さを解消する</vt:lpstr>
      <vt:lpstr>Ocamlyacc を用いた構文解析</vt:lpstr>
      <vt:lpstr>ocamlyacc とは?</vt:lpstr>
      <vt:lpstr>構文定義ファイルの構造</vt:lpstr>
      <vt:lpstr>構文定義ファイルの例 (1): トークンの定義</vt:lpstr>
      <vt:lpstr>構文定義ファイルの例 (2): 演算子の結合優先度と結合則の定義</vt:lpstr>
      <vt:lpstr>構文定義ファイルの例 (3): エントリーポイント(開始記号)の定義</vt:lpstr>
      <vt:lpstr>構文定義ファイルの例 (4): 構文定義</vt:lpstr>
      <vt:lpstr>ocamlyacc の使い方</vt:lpstr>
      <vt:lpstr>ocamlyacc の出力する警告: shift/reduce conflict と reduce/reduce conflict について</vt:lpstr>
      <vt:lpstr>Ocamllex を用いた字句解析</vt:lpstr>
      <vt:lpstr>ocamllex とは?</vt:lpstr>
      <vt:lpstr>字句定義ファイルの構造</vt:lpstr>
      <vt:lpstr>正規表現の宣言の書き方</vt:lpstr>
      <vt:lpstr>字句定義の書き方</vt:lpstr>
      <vt:lpstr>正規表現の例</vt:lpstr>
      <vt:lpstr>字句定義ファイルの例</vt:lpstr>
      <vt:lpstr>字句定義の注意 (1)</vt:lpstr>
      <vt:lpstr>字句定義の注意 (2)</vt:lpstr>
      <vt:lpstr>字句定義の注意 (3)</vt:lpstr>
      <vt:lpstr>ocamllex の使い方</vt:lpstr>
      <vt:lpstr>生成されたモジュールの使い方</vt:lpstr>
      <vt:lpstr>実際に構文解析をするには?</vt:lpstr>
      <vt:lpstr>構文解析器・字句解析器の利用例</vt:lpstr>
      <vt:lpstr>構文解析・字句解析器の利用例</vt:lpstr>
      <vt:lpstr>OCamlMakefile を使う、再び</vt:lpstr>
      <vt:lpstr>ビルド (make) の実行例</vt:lpstr>
      <vt:lpstr>第 4 回 課題</vt:lpstr>
      <vt:lpstr>課題 1 (25点)</vt:lpstr>
      <vt:lpstr>課題 1 (続き)</vt:lpstr>
      <vt:lpstr>課題 1 (続き)</vt:lpstr>
      <vt:lpstr>課題 2 (10点)</vt:lpstr>
      <vt:lpstr>課題 3 (25点)</vt:lpstr>
      <vt:lpstr>課題 3 (続き)</vt:lpstr>
      <vt:lpstr>課題 3 (続き)</vt:lpstr>
      <vt:lpstr>課題 3 (続き)</vt:lpstr>
      <vt:lpstr>課題 4 (15 点)</vt:lpstr>
      <vt:lpstr>課題 4 (続き): PEG の定義</vt:lpstr>
      <vt:lpstr>課題 4 (続き): PEG の構文解析式の定義 (1/2)</vt:lpstr>
      <vt:lpstr>課題 4 (続き): PEG の構文解析式の定義 (2/2)</vt:lpstr>
      <vt:lpstr>PowerPoint プレゼンテーション</vt:lpstr>
      <vt:lpstr>課題 4 (続き): PEG の構文規則の例:その 2</vt:lpstr>
      <vt:lpstr>課題 4 (続き): PEG の構文規則の例:その 3</vt:lpstr>
      <vt:lpstr>課題 4 (続き): PEG の構文規則の例:その 4</vt:lpstr>
      <vt:lpstr>課題 4 (続き): 作成方法の一例 (1/3)</vt:lpstr>
      <vt:lpstr>課題 4 (続き): 作成方法の一例 (2/3)</vt:lpstr>
      <vt:lpstr>課題 4 (続き): 作成方法の一例 (3/3)</vt:lpstr>
      <vt:lpstr>課題 5 (15 点)</vt:lpstr>
      <vt:lpstr>課題 6 (15 点)</vt:lpstr>
      <vt:lpstr>課題 7 (15点)</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ML 演習 第 4 回</dc:title>
  <dc:creator>渡邊裕貴</dc:creator>
  <cp:lastModifiedBy>T</cp:lastModifiedBy>
  <cp:revision>671</cp:revision>
  <dcterms:created xsi:type="dcterms:W3CDTF">2009-06-18T11:50:12Z</dcterms:created>
  <dcterms:modified xsi:type="dcterms:W3CDTF">2011-05-10T05:55:47Z</dcterms:modified>
</cp:coreProperties>
</file>