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7" r:id="rId2"/>
    <p:sldId id="260" r:id="rId3"/>
    <p:sldId id="288" r:id="rId4"/>
    <p:sldId id="261" r:id="rId5"/>
    <p:sldId id="262" r:id="rId6"/>
    <p:sldId id="303" r:id="rId7"/>
    <p:sldId id="304" r:id="rId8"/>
    <p:sldId id="305" r:id="rId9"/>
    <p:sldId id="306" r:id="rId10"/>
    <p:sldId id="307" r:id="rId11"/>
    <p:sldId id="265" r:id="rId12"/>
    <p:sldId id="283" r:id="rId13"/>
    <p:sldId id="258" r:id="rId14"/>
    <p:sldId id="285" r:id="rId15"/>
    <p:sldId id="286" r:id="rId16"/>
    <p:sldId id="296" r:id="rId17"/>
    <p:sldId id="284" r:id="rId18"/>
    <p:sldId id="282" r:id="rId19"/>
    <p:sldId id="287" r:id="rId20"/>
    <p:sldId id="290" r:id="rId21"/>
    <p:sldId id="291" r:id="rId22"/>
    <p:sldId id="292" r:id="rId23"/>
    <p:sldId id="293" r:id="rId24"/>
    <p:sldId id="297" r:id="rId25"/>
    <p:sldId id="294" r:id="rId26"/>
    <p:sldId id="295" r:id="rId27"/>
    <p:sldId id="298" r:id="rId28"/>
    <p:sldId id="289" r:id="rId29"/>
    <p:sldId id="266" r:id="rId30"/>
    <p:sldId id="267" r:id="rId31"/>
    <p:sldId id="309" r:id="rId32"/>
    <p:sldId id="310" r:id="rId33"/>
    <p:sldId id="269" r:id="rId34"/>
    <p:sldId id="270" r:id="rId35"/>
    <p:sldId id="271" r:id="rId36"/>
    <p:sldId id="272" r:id="rId37"/>
    <p:sldId id="318" r:id="rId38"/>
    <p:sldId id="319" r:id="rId39"/>
    <p:sldId id="320" r:id="rId40"/>
    <p:sldId id="274" r:id="rId41"/>
    <p:sldId id="275" r:id="rId42"/>
    <p:sldId id="312" r:id="rId43"/>
    <p:sldId id="313" r:id="rId44"/>
    <p:sldId id="273" r:id="rId45"/>
    <p:sldId id="299" r:id="rId46"/>
    <p:sldId id="279" r:id="rId47"/>
    <p:sldId id="280" r:id="rId48"/>
    <p:sldId id="281" r:id="rId49"/>
    <p:sldId id="301" r:id="rId50"/>
    <p:sldId id="315" r:id="rId51"/>
    <p:sldId id="317" r:id="rId52"/>
  </p:sldIdLst>
  <p:sldSz cx="9144000" cy="6858000" type="screen4x3"/>
  <p:notesSz cx="6781800" cy="9912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9309" cy="495935"/>
          </a:xfrm>
          <a:prstGeom prst="rect">
            <a:avLst/>
          </a:prstGeom>
        </p:spPr>
        <p:txBody>
          <a:bodyPr vert="horz" lIns="91266" tIns="45633" rIns="91266" bIns="4563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0908" y="0"/>
            <a:ext cx="2939309" cy="495935"/>
          </a:xfrm>
          <a:prstGeom prst="rect">
            <a:avLst/>
          </a:prstGeom>
        </p:spPr>
        <p:txBody>
          <a:bodyPr vert="horz" lIns="91266" tIns="45633" rIns="91266" bIns="45633" rtlCol="0"/>
          <a:lstStyle>
            <a:lvl1pPr algn="r">
              <a:defRPr sz="1200"/>
            </a:lvl1pPr>
          </a:lstStyle>
          <a:p>
            <a:fld id="{D2B88CC8-C759-4608-AD8C-3CF07D1B680F}" type="datetimeFigureOut">
              <a:rPr kumimoji="1" lang="ja-JP" altLang="en-US" smtClean="0"/>
              <a:pPr/>
              <a:t>2011/4/26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14831"/>
            <a:ext cx="2939309" cy="495935"/>
          </a:xfrm>
          <a:prstGeom prst="rect">
            <a:avLst/>
          </a:prstGeom>
        </p:spPr>
        <p:txBody>
          <a:bodyPr vert="horz" lIns="91266" tIns="45633" rIns="91266" bIns="4563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0908" y="9414831"/>
            <a:ext cx="2939309" cy="495935"/>
          </a:xfrm>
          <a:prstGeom prst="rect">
            <a:avLst/>
          </a:prstGeom>
        </p:spPr>
        <p:txBody>
          <a:bodyPr vert="horz" lIns="91266" tIns="45633" rIns="91266" bIns="45633" rtlCol="0" anchor="b"/>
          <a:lstStyle>
            <a:lvl1pPr algn="r">
              <a:defRPr sz="1200"/>
            </a:lvl1pPr>
          </a:lstStyle>
          <a:p>
            <a:fld id="{B831CFF7-4865-4251-9584-36CBEF72120B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77997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5618"/>
          </a:xfrm>
          <a:prstGeom prst="rect">
            <a:avLst/>
          </a:prstGeom>
        </p:spPr>
        <p:txBody>
          <a:bodyPr vert="horz" lIns="91266" tIns="45633" rIns="91266" bIns="4563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1452" y="0"/>
            <a:ext cx="2938780" cy="495618"/>
          </a:xfrm>
          <a:prstGeom prst="rect">
            <a:avLst/>
          </a:prstGeom>
        </p:spPr>
        <p:txBody>
          <a:bodyPr vert="horz" lIns="91266" tIns="45633" rIns="91266" bIns="45633" rtlCol="0"/>
          <a:lstStyle>
            <a:lvl1pPr algn="r">
              <a:defRPr sz="1200"/>
            </a:lvl1pPr>
          </a:lstStyle>
          <a:p>
            <a:fld id="{94B9601D-E610-499C-B7F5-7DF58FEF13AE}" type="datetimeFigureOut">
              <a:rPr kumimoji="1" lang="ja-JP" altLang="en-US" smtClean="0"/>
              <a:pPr/>
              <a:t>2011/4/26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2950"/>
            <a:ext cx="4956175" cy="3717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66" tIns="45633" rIns="91266" bIns="45633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8180" y="4708366"/>
            <a:ext cx="5425440" cy="4460558"/>
          </a:xfrm>
          <a:prstGeom prst="rect">
            <a:avLst/>
          </a:prstGeom>
        </p:spPr>
        <p:txBody>
          <a:bodyPr vert="horz" lIns="91266" tIns="45633" rIns="91266" bIns="45633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15012"/>
            <a:ext cx="2938780" cy="495618"/>
          </a:xfrm>
          <a:prstGeom prst="rect">
            <a:avLst/>
          </a:prstGeom>
        </p:spPr>
        <p:txBody>
          <a:bodyPr vert="horz" lIns="91266" tIns="45633" rIns="91266" bIns="4563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1452" y="9415012"/>
            <a:ext cx="2938780" cy="495618"/>
          </a:xfrm>
          <a:prstGeom prst="rect">
            <a:avLst/>
          </a:prstGeom>
        </p:spPr>
        <p:txBody>
          <a:bodyPr vert="horz" lIns="91266" tIns="45633" rIns="91266" bIns="45633" rtlCol="0" anchor="b"/>
          <a:lstStyle>
            <a:lvl1pPr algn="r">
              <a:defRPr sz="1200"/>
            </a:lvl1pPr>
          </a:lstStyle>
          <a:p>
            <a:fld id="{CA71293B-C93B-408D-BDFB-F6F548D8D48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41868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BDFE9-D75F-4B08-99C1-45E411911D1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5D5CDC2-ECC2-4B8E-B640-BF77F3CD6A32}" type="slidenum">
              <a:rPr lang="en-GB" altLang="ja-JP" smtClean="0"/>
              <a:pPr/>
              <a:t>41</a:t>
            </a:fld>
            <a:endParaRPr lang="en-GB" altLang="ja-JP" smtClean="0"/>
          </a:p>
        </p:txBody>
      </p:sp>
      <p:sp>
        <p:nvSpPr>
          <p:cNvPr id="90115" name="Text Box 1"/>
          <p:cNvSpPr txBox="1">
            <a:spLocks noChangeArrowheads="1"/>
          </p:cNvSpPr>
          <p:nvPr/>
        </p:nvSpPr>
        <p:spPr bwMode="auto">
          <a:xfrm>
            <a:off x="907864" y="743108"/>
            <a:ext cx="4967672" cy="371713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266" tIns="45633" rIns="91266" bIns="45633" anchor="ctr"/>
          <a:lstStyle/>
          <a:p>
            <a:endParaRPr lang="ja-JP" altLang="en-US"/>
          </a:p>
        </p:txBody>
      </p:sp>
      <p:sp>
        <p:nvSpPr>
          <p:cNvPr id="90116" name="Rectangle 2"/>
          <p:cNvSpPr>
            <a:spLocks noGrp="1" noChangeArrowheads="1"/>
          </p:cNvSpPr>
          <p:nvPr>
            <p:ph type="body"/>
          </p:nvPr>
        </p:nvSpPr>
        <p:spPr>
          <a:xfrm>
            <a:off x="903069" y="4705816"/>
            <a:ext cx="4975663" cy="4460238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55021AE-2721-4D4A-BC67-59F348AEFA58}" type="slidenum">
              <a:rPr lang="en-GB" altLang="ja-JP" smtClean="0"/>
              <a:pPr/>
              <a:t>46</a:t>
            </a:fld>
            <a:endParaRPr lang="en-GB" altLang="ja-JP" smtClean="0"/>
          </a:p>
        </p:txBody>
      </p:sp>
      <p:sp>
        <p:nvSpPr>
          <p:cNvPr id="94211" name="Text Box 1"/>
          <p:cNvSpPr txBox="1">
            <a:spLocks noChangeArrowheads="1"/>
          </p:cNvSpPr>
          <p:nvPr/>
        </p:nvSpPr>
        <p:spPr bwMode="auto">
          <a:xfrm>
            <a:off x="907864" y="743108"/>
            <a:ext cx="4967672" cy="371713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266" tIns="45633" rIns="91266" bIns="45633" anchor="ctr"/>
          <a:lstStyle/>
          <a:p>
            <a:endParaRPr lang="ja-JP" altLang="en-US"/>
          </a:p>
        </p:txBody>
      </p:sp>
      <p:sp>
        <p:nvSpPr>
          <p:cNvPr id="94212" name="Rectangle 2"/>
          <p:cNvSpPr>
            <a:spLocks noGrp="1" noChangeArrowheads="1"/>
          </p:cNvSpPr>
          <p:nvPr>
            <p:ph type="body"/>
          </p:nvPr>
        </p:nvSpPr>
        <p:spPr>
          <a:xfrm>
            <a:off x="903069" y="4705816"/>
            <a:ext cx="4975663" cy="4460238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858B6C4-27EF-4F2B-9CC6-9ADC69C67186}" type="slidenum">
              <a:rPr lang="en-GB" altLang="ja-JP" smtClean="0"/>
              <a:pPr/>
              <a:t>47</a:t>
            </a:fld>
            <a:endParaRPr lang="en-GB" altLang="ja-JP" smtClean="0"/>
          </a:p>
        </p:txBody>
      </p:sp>
      <p:sp>
        <p:nvSpPr>
          <p:cNvPr id="95235" name="Text Box 1"/>
          <p:cNvSpPr txBox="1">
            <a:spLocks noChangeArrowheads="1"/>
          </p:cNvSpPr>
          <p:nvPr/>
        </p:nvSpPr>
        <p:spPr bwMode="auto">
          <a:xfrm>
            <a:off x="907864" y="743108"/>
            <a:ext cx="4967672" cy="371713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266" tIns="45633" rIns="91266" bIns="45633" anchor="ctr"/>
          <a:lstStyle/>
          <a:p>
            <a:endParaRPr lang="ja-JP" altLang="en-US"/>
          </a:p>
        </p:txBody>
      </p:sp>
      <p:sp>
        <p:nvSpPr>
          <p:cNvPr id="95236" name="Rectangle 2"/>
          <p:cNvSpPr>
            <a:spLocks noGrp="1" noChangeArrowheads="1"/>
          </p:cNvSpPr>
          <p:nvPr>
            <p:ph type="body"/>
          </p:nvPr>
        </p:nvSpPr>
        <p:spPr>
          <a:xfrm>
            <a:off x="903069" y="4705816"/>
            <a:ext cx="4975663" cy="4460238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F931DB18-C431-447F-9CD6-BE23928BA2CD}" type="slidenum">
              <a:rPr lang="en-GB" altLang="ja-JP" smtClean="0"/>
              <a:pPr/>
              <a:t>48</a:t>
            </a:fld>
            <a:endParaRPr lang="en-GB" altLang="ja-JP" smtClean="0"/>
          </a:p>
        </p:txBody>
      </p:sp>
      <p:sp>
        <p:nvSpPr>
          <p:cNvPr id="96259" name="Text Box 1"/>
          <p:cNvSpPr txBox="1">
            <a:spLocks noChangeArrowheads="1"/>
          </p:cNvSpPr>
          <p:nvPr/>
        </p:nvSpPr>
        <p:spPr bwMode="auto">
          <a:xfrm>
            <a:off x="907864" y="743108"/>
            <a:ext cx="4967672" cy="371713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266" tIns="45633" rIns="91266" bIns="45633" anchor="ctr"/>
          <a:lstStyle/>
          <a:p>
            <a:endParaRPr lang="ja-JP" altLang="en-US"/>
          </a:p>
        </p:txBody>
      </p:sp>
      <p:sp>
        <p:nvSpPr>
          <p:cNvPr id="96260" name="Rectangle 2"/>
          <p:cNvSpPr>
            <a:spLocks noGrp="1" noChangeArrowheads="1"/>
          </p:cNvSpPr>
          <p:nvPr>
            <p:ph type="body"/>
          </p:nvPr>
        </p:nvSpPr>
        <p:spPr>
          <a:xfrm>
            <a:off x="903069" y="4705816"/>
            <a:ext cx="4975663" cy="4460238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9797C101-81ED-4290-B6B1-21931DCAE3EE}" type="slidenum">
              <a:rPr lang="en-GB" altLang="ja-JP" smtClean="0"/>
              <a:pPr/>
              <a:t>2</a:t>
            </a:fld>
            <a:endParaRPr lang="en-GB" altLang="ja-JP" smtClean="0"/>
          </a:p>
        </p:txBody>
      </p:sp>
      <p:sp>
        <p:nvSpPr>
          <p:cNvPr id="59395" name="Text Box 1"/>
          <p:cNvSpPr txBox="1">
            <a:spLocks noChangeArrowheads="1"/>
          </p:cNvSpPr>
          <p:nvPr/>
        </p:nvSpPr>
        <p:spPr bwMode="auto">
          <a:xfrm>
            <a:off x="907864" y="743108"/>
            <a:ext cx="4967672" cy="371713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266" tIns="45633" rIns="91266" bIns="45633" anchor="ctr"/>
          <a:lstStyle/>
          <a:p>
            <a:endParaRPr lang="ja-JP" altLang="en-US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body"/>
          </p:nvPr>
        </p:nvSpPr>
        <p:spPr>
          <a:xfrm>
            <a:off x="903069" y="4705816"/>
            <a:ext cx="4975663" cy="4460238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16BD7B0-DA99-4631-A40D-3EC683D129C8}" type="slidenum">
              <a:rPr lang="en-GB" altLang="ja-JP" smtClean="0"/>
              <a:pPr/>
              <a:t>4</a:t>
            </a:fld>
            <a:endParaRPr lang="en-GB" altLang="ja-JP" smtClean="0"/>
          </a:p>
        </p:txBody>
      </p:sp>
      <p:sp>
        <p:nvSpPr>
          <p:cNvPr id="61443" name="Text Box 1"/>
          <p:cNvSpPr txBox="1">
            <a:spLocks noChangeArrowheads="1"/>
          </p:cNvSpPr>
          <p:nvPr/>
        </p:nvSpPr>
        <p:spPr bwMode="auto">
          <a:xfrm>
            <a:off x="907864" y="743108"/>
            <a:ext cx="4967672" cy="371713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266" tIns="45633" rIns="91266" bIns="45633" anchor="ctr"/>
          <a:lstStyle/>
          <a:p>
            <a:endParaRPr lang="ja-JP" altLang="en-US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body"/>
          </p:nvPr>
        </p:nvSpPr>
        <p:spPr>
          <a:xfrm>
            <a:off x="903069" y="4705816"/>
            <a:ext cx="4975663" cy="4460238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BB38179-59E2-40B6-8B04-5339E5131299}" type="slidenum">
              <a:rPr lang="en-GB" altLang="ja-JP" smtClean="0"/>
              <a:pPr/>
              <a:t>5</a:t>
            </a:fld>
            <a:endParaRPr lang="en-GB" altLang="ja-JP" smtClean="0"/>
          </a:p>
        </p:txBody>
      </p:sp>
      <p:sp>
        <p:nvSpPr>
          <p:cNvPr id="62467" name="Text Box 1"/>
          <p:cNvSpPr txBox="1">
            <a:spLocks noChangeArrowheads="1"/>
          </p:cNvSpPr>
          <p:nvPr/>
        </p:nvSpPr>
        <p:spPr bwMode="auto">
          <a:xfrm>
            <a:off x="907864" y="743108"/>
            <a:ext cx="4967672" cy="371713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266" tIns="45633" rIns="91266" bIns="45633" anchor="ctr"/>
          <a:lstStyle/>
          <a:p>
            <a:endParaRPr lang="ja-JP" altLang="en-US"/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body"/>
          </p:nvPr>
        </p:nvSpPr>
        <p:spPr>
          <a:xfrm>
            <a:off x="903069" y="4705816"/>
            <a:ext cx="4975663" cy="4460238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57E6410-3781-4403-ADF0-236539BDA10C}" type="slidenum">
              <a:rPr lang="en-GB" altLang="ja-JP" smtClean="0"/>
              <a:pPr/>
              <a:t>11</a:t>
            </a:fld>
            <a:endParaRPr lang="en-GB" altLang="ja-JP" smtClean="0"/>
          </a:p>
        </p:txBody>
      </p:sp>
      <p:sp>
        <p:nvSpPr>
          <p:cNvPr id="65539" name="Text Box 1"/>
          <p:cNvSpPr txBox="1">
            <a:spLocks noChangeArrowheads="1"/>
          </p:cNvSpPr>
          <p:nvPr/>
        </p:nvSpPr>
        <p:spPr bwMode="auto">
          <a:xfrm>
            <a:off x="907864" y="743108"/>
            <a:ext cx="4967672" cy="371713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266" tIns="45633" rIns="91266" bIns="45633" anchor="ctr"/>
          <a:lstStyle/>
          <a:p>
            <a:endParaRPr lang="ja-JP" altLang="en-US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body"/>
          </p:nvPr>
        </p:nvSpPr>
        <p:spPr>
          <a:xfrm>
            <a:off x="903069" y="4705816"/>
            <a:ext cx="4975663" cy="4460238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1293B-C93B-408D-BDFB-F6F548D8D480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71293B-C93B-408D-BDFB-F6F548D8D480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8880D3E-41A0-4635-AB81-7C1F129B04D6}" type="slidenum">
              <a:rPr lang="en-GB" altLang="ja-JP" smtClean="0"/>
              <a:pPr/>
              <a:t>29</a:t>
            </a:fld>
            <a:endParaRPr lang="en-GB" altLang="ja-JP" smtClean="0"/>
          </a:p>
        </p:txBody>
      </p:sp>
      <p:sp>
        <p:nvSpPr>
          <p:cNvPr id="81923" name="Text Box 1"/>
          <p:cNvSpPr txBox="1">
            <a:spLocks noChangeArrowheads="1"/>
          </p:cNvSpPr>
          <p:nvPr/>
        </p:nvSpPr>
        <p:spPr bwMode="auto">
          <a:xfrm>
            <a:off x="907864" y="743108"/>
            <a:ext cx="4967672" cy="371713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266" tIns="45633" rIns="91266" bIns="45633" anchor="ctr"/>
          <a:lstStyle/>
          <a:p>
            <a:endParaRPr lang="ja-JP" altLang="en-US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body"/>
          </p:nvPr>
        </p:nvSpPr>
        <p:spPr>
          <a:xfrm>
            <a:off x="903069" y="4705816"/>
            <a:ext cx="4975663" cy="4460238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1"/>
          <p:cNvSpPr txBox="1">
            <a:spLocks noChangeArrowheads="1"/>
          </p:cNvSpPr>
          <p:nvPr/>
        </p:nvSpPr>
        <p:spPr bwMode="auto">
          <a:xfrm>
            <a:off x="908477" y="743070"/>
            <a:ext cx="4966439" cy="371693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731" tIns="45866" rIns="91731" bIns="45866" anchor="ctr"/>
          <a:lstStyle/>
          <a:p>
            <a:endParaRPr lang="ja-JP" altLang="en-US"/>
          </a:p>
        </p:txBody>
      </p:sp>
      <p:sp>
        <p:nvSpPr>
          <p:cNvPr id="91139" name="Rectangle 2"/>
          <p:cNvSpPr>
            <a:spLocks noGrp="1" noChangeArrowheads="1"/>
          </p:cNvSpPr>
          <p:nvPr>
            <p:ph type="body"/>
          </p:nvPr>
        </p:nvSpPr>
        <p:spPr>
          <a:xfrm>
            <a:off x="1048244" y="4715630"/>
            <a:ext cx="4688495" cy="3807435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36AFF-5CFA-684E-80BF-924073F08EE0}" type="datetime1">
              <a:rPr kumimoji="1" lang="ja-JP" altLang="en-US" smtClean="0"/>
              <a:t>2011/4/26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DEAEE-21F6-4D82-AE00-1A59B66688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FCB50-19AC-3D4A-A4BC-C94612C4FD05}" type="datetime1">
              <a:rPr kumimoji="1" lang="ja-JP" altLang="en-US" smtClean="0"/>
              <a:t>2011/4/26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DEAEE-21F6-4D82-AE00-1A59B66688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F7AC6-41A9-2140-B17C-D93D8F685FE8}" type="datetime1">
              <a:rPr kumimoji="1" lang="ja-JP" altLang="en-US" smtClean="0"/>
              <a:t>2011/4/26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DEAEE-21F6-4D82-AE00-1A59B66688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1763713"/>
            <a:ext cx="7769225" cy="14335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CA14-8CBE-8E4A-B7D2-0E52EA52271E}" type="datetime1">
              <a:rPr kumimoji="1" lang="ja-JP" altLang="en-US" smtClean="0"/>
              <a:t>2011/4/26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DEAEE-21F6-4D82-AE00-1A59B66688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9D935-7062-3244-8083-C8FC15C65671}" type="datetime1">
              <a:rPr kumimoji="1" lang="ja-JP" altLang="en-US" smtClean="0"/>
              <a:t>2011/4/26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DEAEE-21F6-4D82-AE00-1A59B66688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A44ECE-CCA7-994C-A468-579C367787F3}" type="datetime1">
              <a:rPr kumimoji="1" lang="ja-JP" altLang="en-US" smtClean="0"/>
              <a:t>2011/4/26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DEAEE-21F6-4D82-AE00-1A59B66688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188BE-D913-734C-8CBA-3F7FD8E16D0E}" type="datetime1">
              <a:rPr kumimoji="1" lang="ja-JP" altLang="en-US" smtClean="0"/>
              <a:t>2011/4/26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DEAEE-21F6-4D82-AE00-1A59B66688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DC167-C02F-7046-BA7B-0A3D43C061FF}" type="datetime1">
              <a:rPr kumimoji="1" lang="ja-JP" altLang="en-US" smtClean="0"/>
              <a:t>2011/4/26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DEAEE-21F6-4D82-AE00-1A59B66688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6A3B40-50AE-E646-AD84-CBD0261FDE6B}" type="datetime1">
              <a:rPr kumimoji="1" lang="ja-JP" altLang="en-US" smtClean="0"/>
              <a:t>2011/4/26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DEAEE-21F6-4D82-AE00-1A59B66688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A12A8-5E3F-8443-AF05-1F3C54048EC9}" type="datetime1">
              <a:rPr kumimoji="1" lang="ja-JP" altLang="en-US" smtClean="0"/>
              <a:t>2011/4/26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DEAEE-21F6-4D82-AE00-1A59B66688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7137D-FAD0-8C43-9DF1-7B512DBF66F9}" type="datetime1">
              <a:rPr kumimoji="1" lang="ja-JP" altLang="en-US" smtClean="0"/>
              <a:t>2011/4/26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DEAEE-21F6-4D82-AE00-1A59B66688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94058-9304-EB44-A650-2C92A9277E04}" type="datetime1">
              <a:rPr kumimoji="1" lang="ja-JP" altLang="en-US" smtClean="0"/>
              <a:t>2011/4/26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DEAEE-21F6-4D82-AE00-1A59B6668809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ML</a:t>
            </a:r>
            <a:r>
              <a:rPr kumimoji="1" lang="ja-JP" altLang="en-US" dirty="0" smtClean="0"/>
              <a:t> 演習 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回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/>
                </a:solidFill>
              </a:rPr>
              <a:t>新井淳也、中村宇佑、</a:t>
            </a:r>
            <a:r>
              <a:rPr lang="ja-JP" altLang="en-GB" dirty="0">
                <a:solidFill>
                  <a:schemeClr val="tx1"/>
                </a:solidFill>
              </a:rPr>
              <a:t>前田俊行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kumimoji="1" lang="en-US" altLang="ja-JP" dirty="0" smtClean="0">
                <a:solidFill>
                  <a:schemeClr val="tx1"/>
                </a:solidFill>
              </a:rPr>
              <a:t>2011/04/</a:t>
            </a:r>
            <a:r>
              <a:rPr lang="en-US" altLang="ja-JP" dirty="0" smtClean="0">
                <a:solidFill>
                  <a:schemeClr val="tx1"/>
                </a:solidFill>
              </a:rPr>
              <a:t>26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「仕様」と「実装」を分けると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何がうれしいか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モジュールの外からの利用が容易になる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モジュールの「仕様」だけ見ればよいので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「実装」は基本的には気にしなくてよい</a:t>
            </a:r>
            <a:endParaRPr kumimoji="1" lang="en-US" altLang="ja-JP" dirty="0" smtClean="0"/>
          </a:p>
          <a:p>
            <a:pPr lvl="2"/>
            <a:endParaRPr lang="en-US" altLang="ja-JP" dirty="0" smtClean="0"/>
          </a:p>
          <a:p>
            <a:r>
              <a:rPr kumimoji="1" lang="ja-JP" altLang="en-US" dirty="0" smtClean="0"/>
              <a:t>モジュールの「実装」の修正が容易になる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モジュールの「仕様」さえ守っていればよいので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「仕様」以外の使われ方を気にせず修正できる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ja-JP" dirty="0" err="1" smtClean="0"/>
              <a:t>OCaml</a:t>
            </a:r>
            <a:r>
              <a:rPr lang="en-GB" altLang="ja-JP" dirty="0" smtClean="0"/>
              <a:t> </a:t>
            </a:r>
            <a:r>
              <a:rPr lang="ja-JP" altLang="en-GB" dirty="0" err="1" smtClean="0"/>
              <a:t>の</a:t>
            </a:r>
            <a:r>
              <a:rPr lang="ja-JP" altLang="en-US" dirty="0" err="1" smtClean="0"/>
              <a:t>提</a:t>
            </a:r>
            <a:r>
              <a:rPr lang="ja-JP" altLang="en-US" dirty="0" smtClean="0"/>
              <a:t>供する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GB" dirty="0" smtClean="0"/>
              <a:t>モジュールシステム</a:t>
            </a: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altLang="ja-JP" dirty="0" smtClean="0"/>
              <a:t>Structure</a:t>
            </a:r>
          </a:p>
          <a:p>
            <a:pPr lvl="1"/>
            <a:r>
              <a:rPr lang="ja-JP" altLang="en-US" dirty="0" smtClean="0"/>
              <a:t>モジュールの実装と</a:t>
            </a:r>
            <a:r>
              <a:rPr lang="ja-JP" altLang="en-GB" dirty="0" smtClean="0"/>
              <a:t>名前空間を提供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型</a:t>
            </a:r>
            <a:r>
              <a:rPr lang="ja-JP" altLang="en-US" dirty="0"/>
              <a:t>や</a:t>
            </a:r>
            <a:r>
              <a:rPr lang="ja-JP" altLang="en-US" dirty="0" smtClean="0"/>
              <a:t>関数の実装を一つの名前空間にまとめてくれる</a:t>
            </a:r>
            <a:endParaRPr lang="ja-JP" altLang="en-GB" dirty="0" smtClean="0"/>
          </a:p>
          <a:p>
            <a:r>
              <a:rPr lang="en-GB" altLang="ja-JP" dirty="0" smtClean="0"/>
              <a:t>Signature</a:t>
            </a:r>
          </a:p>
          <a:p>
            <a:pPr lvl="1"/>
            <a:r>
              <a:rPr lang="en-US" altLang="ja-JP" dirty="0" smtClean="0"/>
              <a:t>S</a:t>
            </a:r>
            <a:r>
              <a:rPr lang="en-US" altLang="ja-JP" dirty="0" smtClean="0"/>
              <a:t>tructure </a:t>
            </a:r>
            <a:r>
              <a:rPr lang="ja-JP" altLang="en-GB" dirty="0" smtClean="0"/>
              <a:t>の仕様を定義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Structure </a:t>
            </a:r>
            <a:r>
              <a:rPr lang="ja-JP" altLang="en-US" dirty="0" smtClean="0"/>
              <a:t>の外から使える型や関数を定義する</a:t>
            </a:r>
            <a:endParaRPr lang="ja-JP" altLang="en-GB" dirty="0" smtClean="0"/>
          </a:p>
          <a:p>
            <a:pPr lvl="3"/>
            <a:r>
              <a:rPr lang="en-US" altLang="ja-JP" dirty="0" smtClean="0"/>
              <a:t>Structure </a:t>
            </a:r>
            <a:r>
              <a:rPr lang="ja-JP" altLang="en-GB" dirty="0" smtClean="0"/>
              <a:t>の型</a:t>
            </a:r>
            <a:r>
              <a:rPr lang="ja-JP" altLang="en-US" dirty="0" smtClean="0"/>
              <a:t>や関数の実装 </a:t>
            </a:r>
            <a:r>
              <a:rPr lang="en-US" altLang="ja-JP" dirty="0" smtClean="0"/>
              <a:t>(</a:t>
            </a:r>
            <a:r>
              <a:rPr lang="ja-JP" altLang="en-US" dirty="0" smtClean="0"/>
              <a:t>定義</a:t>
            </a:r>
            <a:r>
              <a:rPr lang="en-US" altLang="ja-JP" dirty="0" smtClean="0"/>
              <a:t>) </a:t>
            </a:r>
            <a:r>
              <a:rPr lang="ja-JP" altLang="en-GB" dirty="0" smtClean="0"/>
              <a:t>を隠蔽</a:t>
            </a:r>
            <a:r>
              <a:rPr lang="ja-JP" altLang="en-US" dirty="0" smtClean="0"/>
              <a:t>できる</a:t>
            </a:r>
            <a:endParaRPr lang="ja-JP" altLang="en-GB" dirty="0" smtClean="0"/>
          </a:p>
          <a:p>
            <a:r>
              <a:rPr lang="en-GB" altLang="ja-JP" dirty="0" err="1" smtClean="0"/>
              <a:t>Functor</a:t>
            </a:r>
            <a:endParaRPr lang="en-GB" altLang="ja-JP" dirty="0" smtClean="0"/>
          </a:p>
          <a:p>
            <a:pPr lvl="1"/>
            <a:r>
              <a:rPr lang="en-GB" altLang="ja-JP" dirty="0" smtClean="0"/>
              <a:t>Structure </a:t>
            </a:r>
            <a:r>
              <a:rPr lang="ja-JP" altLang="en-US" dirty="0" smtClean="0"/>
              <a:t>から別の </a:t>
            </a:r>
            <a:r>
              <a:rPr lang="en-US" altLang="ja-JP" dirty="0" smtClean="0"/>
              <a:t>structure </a:t>
            </a:r>
            <a:r>
              <a:rPr lang="ja-JP" altLang="en-US" dirty="0" smtClean="0"/>
              <a:t>を作る関数</a:t>
            </a:r>
            <a:r>
              <a:rPr lang="ja-JP" altLang="en-US" sz="1600" dirty="0" smtClean="0"/>
              <a:t>のようなもの</a:t>
            </a:r>
            <a:endParaRPr lang="ja-JP" altLang="en-GB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Structure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モジュールの実装を定義する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r>
              <a:rPr kumimoji="1" lang="ja-JP" altLang="en-US" dirty="0" smtClean="0"/>
              <a:t>構文</a:t>
            </a:r>
            <a:r>
              <a:rPr kumimoji="1" lang="en-US" altLang="ja-JP" dirty="0" smtClean="0"/>
              <a:t>:</a:t>
            </a:r>
          </a:p>
          <a:p>
            <a:pPr lvl="1">
              <a:buNone/>
            </a:pPr>
            <a:r>
              <a:rPr lang="en-US" altLang="ja-JP" b="1" dirty="0" smtClean="0">
                <a:latin typeface="Consolas" pitchFamily="49" charset="0"/>
              </a:rPr>
              <a:t>module</a:t>
            </a:r>
            <a:r>
              <a:rPr lang="en-US" altLang="ja-JP" b="1" dirty="0" smtClean="0"/>
              <a:t> </a:t>
            </a:r>
            <a:r>
              <a:rPr lang="ja-JP" altLang="en-US" b="1" dirty="0" smtClean="0"/>
              <a:t>「モジュール名」 </a:t>
            </a:r>
            <a:r>
              <a:rPr lang="en-US" altLang="ja-JP" b="1" dirty="0" smtClean="0"/>
              <a:t>= </a:t>
            </a:r>
            <a:r>
              <a:rPr lang="en-US" altLang="ja-JP" b="1" dirty="0" err="1" smtClean="0">
                <a:latin typeface="Consolas" pitchFamily="49" charset="0"/>
              </a:rPr>
              <a:t>struct</a:t>
            </a:r>
            <a:r>
              <a:rPr lang="en-US" altLang="ja-JP" b="1" dirty="0" smtClean="0"/>
              <a:t> </a:t>
            </a:r>
            <a:r>
              <a:rPr lang="ja-JP" altLang="en-US" b="1" dirty="0" smtClean="0"/>
              <a:t>「内容」 </a:t>
            </a:r>
            <a:r>
              <a:rPr lang="en-US" altLang="ja-JP" b="1" dirty="0" smtClean="0">
                <a:latin typeface="Consolas" pitchFamily="49" charset="0"/>
              </a:rPr>
              <a:t>end</a:t>
            </a:r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「</a:t>
            </a:r>
            <a:r>
              <a:rPr lang="ja-JP" altLang="en-US" dirty="0"/>
              <a:t>内容」の部分に型や関数の定義を書く</a:t>
            </a:r>
            <a:endParaRPr lang="en-US" altLang="ja-JP" dirty="0"/>
          </a:p>
          <a:p>
            <a:pPr lvl="1"/>
            <a:r>
              <a:rPr lang="ja-JP" altLang="en-US" dirty="0" smtClean="0"/>
              <a:t>モジュール名の先頭は大文字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en-US" altLang="ja-JP" dirty="0" smtClean="0"/>
              <a:t>Structure </a:t>
            </a:r>
            <a:r>
              <a:rPr lang="ja-JP" altLang="en-US" dirty="0" smtClean="0"/>
              <a:t>の例</a:t>
            </a:r>
            <a:r>
              <a:rPr lang="en-US" altLang="ja-JP" dirty="0" smtClean="0"/>
              <a:t>:</a:t>
            </a:r>
            <a:r>
              <a:rPr lang="ja-JP" altLang="en-US" dirty="0" smtClean="0"/>
              <a:t> 多重集合</a:t>
            </a:r>
            <a:endParaRPr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62500" lnSpcReduction="20000"/>
          </a:bodyPr>
          <a:lstStyle/>
          <a:p>
            <a:pPr marL="180000" indent="0">
              <a:buNone/>
            </a:pP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module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err="1" smtClean="0">
                <a:latin typeface="Consolas" pitchFamily="49" charset="0"/>
              </a:rPr>
              <a:t>Multiset</a:t>
            </a:r>
            <a:r>
              <a:rPr lang="en-US" altLang="ja-JP" b="1" dirty="0" smtClean="0">
                <a:latin typeface="Consolas" pitchFamily="49" charset="0"/>
              </a:rPr>
              <a:t> =</a:t>
            </a:r>
          </a:p>
          <a:p>
            <a:pPr marL="180000" indent="0">
              <a:buNone/>
            </a:pPr>
            <a:r>
              <a:rPr lang="en-US" altLang="ja-JP" b="1" dirty="0" smtClean="0">
                <a:latin typeface="Consolas" pitchFamily="49" charset="0"/>
              </a:rPr>
              <a:t>  </a:t>
            </a:r>
            <a:r>
              <a:rPr lang="en-US" altLang="ja-JP" b="1" dirty="0" err="1" smtClean="0">
                <a:solidFill>
                  <a:srgbClr val="FF0000"/>
                </a:solidFill>
                <a:latin typeface="Consolas" pitchFamily="49" charset="0"/>
              </a:rPr>
              <a:t>struct</a:t>
            </a:r>
            <a:endParaRPr lang="en-US" altLang="ja-JP" b="1" dirty="0" smtClean="0">
              <a:solidFill>
                <a:srgbClr val="FF0000"/>
              </a:solidFill>
              <a:latin typeface="Consolas" pitchFamily="49" charset="0"/>
            </a:endParaRPr>
          </a:p>
          <a:p>
            <a:pPr marL="180000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type 'a t = 'a list</a:t>
            </a:r>
          </a:p>
          <a:p>
            <a:pPr marL="180000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let </a:t>
            </a:r>
            <a:r>
              <a:rPr lang="en-US" altLang="ja-JP" b="1" dirty="0" err="1" smtClean="0">
                <a:latin typeface="Consolas" pitchFamily="49" charset="0"/>
              </a:rPr>
              <a:t>empty_set</a:t>
            </a:r>
            <a:r>
              <a:rPr lang="en-US" altLang="ja-JP" b="1" dirty="0" smtClean="0">
                <a:latin typeface="Consolas" pitchFamily="49" charset="0"/>
              </a:rPr>
              <a:t> = []</a:t>
            </a:r>
          </a:p>
          <a:p>
            <a:pPr marL="180000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let add </a:t>
            </a:r>
            <a:r>
              <a:rPr lang="en-US" altLang="ja-JP" b="1" dirty="0" err="1" smtClean="0">
                <a:latin typeface="Consolas" pitchFamily="49" charset="0"/>
              </a:rPr>
              <a:t>elem</a:t>
            </a:r>
            <a:r>
              <a:rPr lang="en-US" altLang="ja-JP" b="1" dirty="0" smtClean="0">
                <a:latin typeface="Consolas" pitchFamily="49" charset="0"/>
              </a:rPr>
              <a:t> set = </a:t>
            </a:r>
            <a:r>
              <a:rPr lang="en-US" altLang="ja-JP" b="1" dirty="0" err="1" smtClean="0">
                <a:latin typeface="Consolas" pitchFamily="49" charset="0"/>
              </a:rPr>
              <a:t>elem</a:t>
            </a:r>
            <a:r>
              <a:rPr lang="en-US" altLang="ja-JP" b="1" dirty="0" smtClean="0">
                <a:latin typeface="Consolas" pitchFamily="49" charset="0"/>
              </a:rPr>
              <a:t> :: set</a:t>
            </a:r>
          </a:p>
          <a:p>
            <a:pPr marL="180000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let </a:t>
            </a:r>
            <a:r>
              <a:rPr lang="en-US" altLang="ja-JP" b="1" dirty="0" err="1" smtClean="0">
                <a:latin typeface="Consolas" pitchFamily="49" charset="0"/>
              </a:rPr>
              <a:t>rec</a:t>
            </a:r>
            <a:r>
              <a:rPr lang="en-US" altLang="ja-JP" b="1" dirty="0" smtClean="0">
                <a:latin typeface="Consolas" pitchFamily="49" charset="0"/>
              </a:rPr>
              <a:t> remove </a:t>
            </a:r>
            <a:r>
              <a:rPr lang="en-US" altLang="ja-JP" b="1" dirty="0" err="1" smtClean="0">
                <a:latin typeface="Consolas" pitchFamily="49" charset="0"/>
              </a:rPr>
              <a:t>elem</a:t>
            </a:r>
            <a:r>
              <a:rPr lang="en-US" altLang="ja-JP" b="1" dirty="0" smtClean="0">
                <a:latin typeface="Consolas" pitchFamily="49" charset="0"/>
              </a:rPr>
              <a:t> = function</a:t>
            </a:r>
          </a:p>
          <a:p>
            <a:pPr marL="180000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  | [] -&gt; []</a:t>
            </a:r>
          </a:p>
          <a:p>
            <a:pPr marL="180000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  | </a:t>
            </a:r>
            <a:r>
              <a:rPr lang="en-US" altLang="ja-JP" b="1" dirty="0" err="1" smtClean="0">
                <a:latin typeface="Consolas" pitchFamily="49" charset="0"/>
              </a:rPr>
              <a:t>hd</a:t>
            </a:r>
            <a:r>
              <a:rPr lang="en-US" altLang="ja-JP" b="1" dirty="0" smtClean="0">
                <a:latin typeface="Consolas" pitchFamily="49" charset="0"/>
              </a:rPr>
              <a:t> :: </a:t>
            </a:r>
            <a:r>
              <a:rPr lang="en-US" altLang="ja-JP" b="1" dirty="0" err="1" smtClean="0">
                <a:latin typeface="Consolas" pitchFamily="49" charset="0"/>
              </a:rPr>
              <a:t>tl</a:t>
            </a:r>
            <a:r>
              <a:rPr lang="en-US" altLang="ja-JP" b="1" dirty="0" smtClean="0">
                <a:latin typeface="Consolas" pitchFamily="49" charset="0"/>
              </a:rPr>
              <a:t> when </a:t>
            </a:r>
            <a:r>
              <a:rPr lang="en-US" altLang="ja-JP" b="1" dirty="0" err="1" smtClean="0">
                <a:latin typeface="Consolas" pitchFamily="49" charset="0"/>
              </a:rPr>
              <a:t>hd</a:t>
            </a:r>
            <a:r>
              <a:rPr lang="en-US" altLang="ja-JP" b="1" dirty="0" smtClean="0">
                <a:latin typeface="Consolas" pitchFamily="49" charset="0"/>
              </a:rPr>
              <a:t> = </a:t>
            </a:r>
            <a:r>
              <a:rPr lang="en-US" altLang="ja-JP" b="1" dirty="0" err="1" smtClean="0">
                <a:latin typeface="Consolas" pitchFamily="49" charset="0"/>
              </a:rPr>
              <a:t>elem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tl</a:t>
            </a:r>
            <a:endParaRPr lang="en-US" altLang="ja-JP" b="1" dirty="0" smtClean="0">
              <a:latin typeface="Consolas" pitchFamily="49" charset="0"/>
            </a:endParaRPr>
          </a:p>
          <a:p>
            <a:pPr marL="180000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  | </a:t>
            </a:r>
            <a:r>
              <a:rPr lang="en-US" altLang="ja-JP" b="1" dirty="0" err="1" smtClean="0">
                <a:latin typeface="Consolas" pitchFamily="49" charset="0"/>
              </a:rPr>
              <a:t>hd</a:t>
            </a:r>
            <a:r>
              <a:rPr lang="en-US" altLang="ja-JP" b="1" dirty="0" smtClean="0">
                <a:latin typeface="Consolas" pitchFamily="49" charset="0"/>
              </a:rPr>
              <a:t> :: </a:t>
            </a:r>
            <a:r>
              <a:rPr lang="en-US" altLang="ja-JP" b="1" dirty="0" err="1" smtClean="0">
                <a:latin typeface="Consolas" pitchFamily="49" charset="0"/>
              </a:rPr>
              <a:t>tl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hd</a:t>
            </a:r>
            <a:r>
              <a:rPr lang="en-US" altLang="ja-JP" b="1" dirty="0" smtClean="0">
                <a:latin typeface="Consolas" pitchFamily="49" charset="0"/>
              </a:rPr>
              <a:t> :: (remove </a:t>
            </a:r>
            <a:r>
              <a:rPr lang="en-US" altLang="ja-JP" b="1" dirty="0" err="1" smtClean="0">
                <a:latin typeface="Consolas" pitchFamily="49" charset="0"/>
              </a:rPr>
              <a:t>elem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err="1" smtClean="0">
                <a:latin typeface="Consolas" pitchFamily="49" charset="0"/>
              </a:rPr>
              <a:t>tl</a:t>
            </a:r>
            <a:r>
              <a:rPr lang="en-US" altLang="ja-JP" b="1" dirty="0" smtClean="0">
                <a:latin typeface="Consolas" pitchFamily="49" charset="0"/>
              </a:rPr>
              <a:t>)</a:t>
            </a:r>
          </a:p>
          <a:p>
            <a:pPr marL="180000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let </a:t>
            </a:r>
            <a:r>
              <a:rPr lang="en-US" altLang="ja-JP" b="1" dirty="0" err="1" smtClean="0">
                <a:latin typeface="Consolas" pitchFamily="49" charset="0"/>
              </a:rPr>
              <a:t>rec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err="1" smtClean="0">
                <a:latin typeface="Consolas" pitchFamily="49" charset="0"/>
              </a:rPr>
              <a:t>countsub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err="1" smtClean="0">
                <a:latin typeface="Consolas" pitchFamily="49" charset="0"/>
              </a:rPr>
              <a:t>elem</a:t>
            </a:r>
            <a:r>
              <a:rPr lang="en-US" altLang="ja-JP" b="1" dirty="0" smtClean="0">
                <a:latin typeface="Consolas" pitchFamily="49" charset="0"/>
              </a:rPr>
              <a:t> n = function</a:t>
            </a:r>
          </a:p>
          <a:p>
            <a:pPr marL="180000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  | [] -&gt; n</a:t>
            </a:r>
          </a:p>
          <a:p>
            <a:pPr marL="180000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  | </a:t>
            </a:r>
            <a:r>
              <a:rPr lang="en-US" altLang="ja-JP" b="1" dirty="0" err="1" smtClean="0">
                <a:latin typeface="Consolas" pitchFamily="49" charset="0"/>
              </a:rPr>
              <a:t>hd</a:t>
            </a:r>
            <a:r>
              <a:rPr lang="en-US" altLang="ja-JP" b="1" dirty="0" smtClean="0">
                <a:latin typeface="Consolas" pitchFamily="49" charset="0"/>
              </a:rPr>
              <a:t> :: </a:t>
            </a:r>
            <a:r>
              <a:rPr lang="en-US" altLang="ja-JP" b="1" dirty="0" err="1" smtClean="0">
                <a:latin typeface="Consolas" pitchFamily="49" charset="0"/>
              </a:rPr>
              <a:t>tl</a:t>
            </a:r>
            <a:r>
              <a:rPr lang="en-US" altLang="ja-JP" b="1" dirty="0" smtClean="0">
                <a:latin typeface="Consolas" pitchFamily="49" charset="0"/>
              </a:rPr>
              <a:t> when </a:t>
            </a:r>
            <a:r>
              <a:rPr lang="en-US" altLang="ja-JP" b="1" dirty="0" err="1" smtClean="0">
                <a:latin typeface="Consolas" pitchFamily="49" charset="0"/>
              </a:rPr>
              <a:t>hd</a:t>
            </a:r>
            <a:r>
              <a:rPr lang="en-US" altLang="ja-JP" b="1" dirty="0" smtClean="0">
                <a:latin typeface="Consolas" pitchFamily="49" charset="0"/>
              </a:rPr>
              <a:t> = </a:t>
            </a:r>
            <a:r>
              <a:rPr lang="en-US" altLang="ja-JP" b="1" dirty="0" err="1" smtClean="0">
                <a:latin typeface="Consolas" pitchFamily="49" charset="0"/>
              </a:rPr>
              <a:t>elem</a:t>
            </a:r>
            <a:r>
              <a:rPr lang="en-US" altLang="ja-JP" b="1" dirty="0" smtClean="0">
                <a:latin typeface="Consolas" pitchFamily="49" charset="0"/>
              </a:rPr>
              <a:t> -&gt;</a:t>
            </a:r>
          </a:p>
          <a:p>
            <a:pPr marL="180000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      </a:t>
            </a:r>
            <a:r>
              <a:rPr lang="en-US" altLang="ja-JP" b="1" dirty="0" err="1" smtClean="0">
                <a:latin typeface="Consolas" pitchFamily="49" charset="0"/>
              </a:rPr>
              <a:t>countsub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err="1" smtClean="0">
                <a:latin typeface="Consolas" pitchFamily="49" charset="0"/>
              </a:rPr>
              <a:t>elem</a:t>
            </a:r>
            <a:r>
              <a:rPr lang="en-US" altLang="ja-JP" b="1" dirty="0" smtClean="0">
                <a:latin typeface="Consolas" pitchFamily="49" charset="0"/>
              </a:rPr>
              <a:t> (n+1) </a:t>
            </a:r>
            <a:r>
              <a:rPr lang="en-US" altLang="ja-JP" b="1" dirty="0" err="1" smtClean="0">
                <a:latin typeface="Consolas" pitchFamily="49" charset="0"/>
              </a:rPr>
              <a:t>tl</a:t>
            </a:r>
            <a:endParaRPr lang="en-US" altLang="ja-JP" b="1" dirty="0" smtClean="0">
              <a:latin typeface="Consolas" pitchFamily="49" charset="0"/>
            </a:endParaRPr>
          </a:p>
          <a:p>
            <a:pPr marL="180000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  | _ :: </a:t>
            </a:r>
            <a:r>
              <a:rPr lang="en-US" altLang="ja-JP" b="1" dirty="0" err="1" smtClean="0">
                <a:latin typeface="Consolas" pitchFamily="49" charset="0"/>
              </a:rPr>
              <a:t>tl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countsub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err="1" smtClean="0">
                <a:latin typeface="Consolas" pitchFamily="49" charset="0"/>
              </a:rPr>
              <a:t>elem</a:t>
            </a:r>
            <a:r>
              <a:rPr lang="en-US" altLang="ja-JP" b="1" dirty="0" smtClean="0">
                <a:latin typeface="Consolas" pitchFamily="49" charset="0"/>
              </a:rPr>
              <a:t> n </a:t>
            </a:r>
            <a:r>
              <a:rPr lang="en-US" altLang="ja-JP" b="1" dirty="0" err="1" smtClean="0">
                <a:latin typeface="Consolas" pitchFamily="49" charset="0"/>
              </a:rPr>
              <a:t>tl</a:t>
            </a:r>
            <a:endParaRPr lang="en-US" altLang="ja-JP" b="1" dirty="0" smtClean="0">
              <a:latin typeface="Consolas" pitchFamily="49" charset="0"/>
            </a:endParaRPr>
          </a:p>
          <a:p>
            <a:pPr marL="180000" indent="0">
              <a:buNone/>
            </a:pPr>
            <a:r>
              <a:rPr lang="en-US" altLang="ja-JP" b="1" dirty="0" smtClean="0">
                <a:latin typeface="Consolas" pitchFamily="49" charset="0"/>
              </a:rPr>
              <a:t>    let count </a:t>
            </a:r>
            <a:r>
              <a:rPr lang="en-US" altLang="ja-JP" b="1" dirty="0" err="1" smtClean="0">
                <a:latin typeface="Consolas" pitchFamily="49" charset="0"/>
              </a:rPr>
              <a:t>elem</a:t>
            </a:r>
            <a:r>
              <a:rPr lang="en-US" altLang="ja-JP" b="1" dirty="0" smtClean="0">
                <a:latin typeface="Consolas" pitchFamily="49" charset="0"/>
              </a:rPr>
              <a:t> set = </a:t>
            </a:r>
            <a:r>
              <a:rPr lang="en-US" altLang="ja-JP" b="1" dirty="0" err="1" smtClean="0">
                <a:latin typeface="Consolas" pitchFamily="49" charset="0"/>
              </a:rPr>
              <a:t>countsub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en-US" altLang="ja-JP" b="1" dirty="0" err="1" smtClean="0">
                <a:latin typeface="Consolas" pitchFamily="49" charset="0"/>
              </a:rPr>
              <a:t>elem</a:t>
            </a:r>
            <a:r>
              <a:rPr lang="en-US" altLang="ja-JP" b="1" dirty="0" smtClean="0">
                <a:latin typeface="Consolas" pitchFamily="49" charset="0"/>
              </a:rPr>
              <a:t> 0 set</a:t>
            </a:r>
          </a:p>
          <a:p>
            <a:pPr marL="180000" indent="0">
              <a:buNone/>
            </a:pPr>
            <a:r>
              <a:rPr lang="en-US" altLang="ja-JP" b="1" dirty="0" smtClean="0">
                <a:latin typeface="Consolas" pitchFamily="49" charset="0"/>
              </a:rPr>
              <a:t>  </a:t>
            </a:r>
            <a:r>
              <a:rPr lang="en-US" altLang="ja-JP" b="1" dirty="0" smtClean="0">
                <a:solidFill>
                  <a:srgbClr val="FF0000"/>
                </a:solidFill>
                <a:latin typeface="Consolas" pitchFamily="49" charset="0"/>
              </a:rPr>
              <a:t>end</a:t>
            </a:r>
          </a:p>
        </p:txBody>
      </p:sp>
      <p:sp>
        <p:nvSpPr>
          <p:cNvPr id="6" name="上リボン 5"/>
          <p:cNvSpPr/>
          <p:nvPr/>
        </p:nvSpPr>
        <p:spPr>
          <a:xfrm>
            <a:off x="5429256" y="1214422"/>
            <a:ext cx="2786082" cy="571504"/>
          </a:xfrm>
          <a:prstGeom prst="ribbon2">
            <a:avLst>
              <a:gd name="adj1" fmla="val 16667"/>
              <a:gd name="adj2" fmla="val 7070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/>
              <a:t>e</a:t>
            </a:r>
            <a:r>
              <a:rPr kumimoji="1" lang="en-US" altLang="ja-JP" sz="2000" dirty="0" smtClean="0"/>
              <a:t>xample4-1.ml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Structure </a:t>
            </a:r>
            <a:r>
              <a:rPr kumimoji="1" lang="ja-JP" altLang="en-US" dirty="0" smtClean="0"/>
              <a:t>の使い方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Structure </a:t>
            </a:r>
            <a:r>
              <a:rPr kumimoji="1" lang="ja-JP" altLang="en-US" dirty="0" smtClean="0"/>
              <a:t>内部の変数や型を使うには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ドット表記を使う</a:t>
            </a:r>
            <a:endParaRPr kumimoji="1" lang="en-US" altLang="ja-JP" dirty="0" smtClean="0"/>
          </a:p>
          <a:p>
            <a:r>
              <a:rPr lang="ja-JP" altLang="en-US" dirty="0" smtClean="0"/>
              <a:t>構文</a:t>
            </a:r>
            <a:r>
              <a:rPr lang="en-US" altLang="ja-JP" dirty="0" smtClean="0"/>
              <a:t>: </a:t>
            </a:r>
            <a:r>
              <a:rPr lang="en-US" altLang="ja-JP" sz="2400" b="1" dirty="0" smtClean="0">
                <a:latin typeface="Consolas" pitchFamily="49" charset="0"/>
              </a:rPr>
              <a:t>(* </a:t>
            </a:r>
            <a:r>
              <a:rPr lang="ja-JP" altLang="en-US" sz="2400" b="1" dirty="0" smtClean="0">
                <a:latin typeface="Consolas" pitchFamily="49" charset="0"/>
              </a:rPr>
              <a:t>「モジュール名」 </a:t>
            </a:r>
            <a:r>
              <a:rPr lang="en-US" altLang="ja-JP" sz="2400" b="1" dirty="0" smtClean="0">
                <a:latin typeface="Consolas" pitchFamily="49" charset="0"/>
              </a:rPr>
              <a:t>. </a:t>
            </a:r>
            <a:r>
              <a:rPr lang="ja-JP" altLang="en-US" sz="2400" b="1" dirty="0" smtClean="0">
                <a:latin typeface="Consolas" pitchFamily="49" charset="0"/>
              </a:rPr>
              <a:t>「変数名 </a:t>
            </a:r>
            <a:r>
              <a:rPr lang="en-US" altLang="ja-JP" sz="2400" b="1" dirty="0" smtClean="0">
                <a:latin typeface="Consolas" pitchFamily="49" charset="0"/>
              </a:rPr>
              <a:t>or </a:t>
            </a:r>
            <a:r>
              <a:rPr lang="ja-JP" altLang="en-US" sz="2400" b="1" dirty="0" smtClean="0">
                <a:latin typeface="Consolas" pitchFamily="49" charset="0"/>
              </a:rPr>
              <a:t>型名」 </a:t>
            </a:r>
            <a:r>
              <a:rPr lang="en-US" altLang="ja-JP" sz="2400" b="1" dirty="0" smtClean="0">
                <a:latin typeface="Consolas" pitchFamily="49" charset="0"/>
              </a:rPr>
              <a:t>*)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e =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Multiset.empty_set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e : 'a list = []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s =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Multiset.add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5 e;;</a:t>
            </a:r>
          </a:p>
          <a:p>
            <a:pPr marL="72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s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list = [5]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Multiset.count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5 s;;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= 1</a:t>
            </a:r>
            <a:endParaRPr lang="en-US" altLang="ja-JP" sz="2400" b="1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モジュール名の省略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Structure </a:t>
            </a:r>
            <a:r>
              <a:rPr kumimoji="1" lang="ja-JP" altLang="en-US" dirty="0" smtClean="0"/>
              <a:t>を </a:t>
            </a:r>
            <a:r>
              <a:rPr kumimoji="1" lang="en-US" altLang="ja-JP" dirty="0" smtClean="0">
                <a:latin typeface="Consolas" pitchFamily="49" charset="0"/>
              </a:rPr>
              <a:t>open</a:t>
            </a:r>
            <a:r>
              <a:rPr kumimoji="1" lang="ja-JP" altLang="en-US" dirty="0" smtClean="0"/>
              <a:t> する</a:t>
            </a:r>
            <a:r>
              <a:rPr lang="ja-JP" altLang="en-US" dirty="0" smtClean="0"/>
              <a:t>ことで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ja-JP" altLang="en-US" dirty="0" smtClean="0"/>
              <a:t>モジュール名を省略できる</a:t>
            </a:r>
            <a:endParaRPr kumimoji="1" lang="en-US" altLang="ja-JP" dirty="0" smtClean="0"/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(* open </a:t>
            </a:r>
            <a:r>
              <a:rPr lang="ja-JP" altLang="en-US" sz="2400" b="1" dirty="0" smtClean="0">
                <a:latin typeface="Consolas" pitchFamily="49" charset="0"/>
              </a:rPr>
              <a:t>「モジュール名」 </a:t>
            </a:r>
            <a:r>
              <a:rPr lang="en-US" altLang="ja-JP" sz="2400" b="1" dirty="0" smtClean="0">
                <a:latin typeface="Consolas" pitchFamily="49" charset="0"/>
              </a:rPr>
              <a:t>*)</a:t>
            </a:r>
            <a:endParaRPr lang="en-US" altLang="ja-JP" sz="2400" dirty="0" smtClean="0"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open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Multiset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s = add 5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empty_set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s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list = [5]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s = add 5 s;;</a:t>
            </a:r>
          </a:p>
          <a:p>
            <a:pPr marL="720000" indent="0">
              <a:buNone/>
            </a:pPr>
            <a:r>
              <a:rPr lang="en-US" altLang="ja-JP" sz="2400" b="1" dirty="0" err="1" smtClean="0">
                <a:latin typeface="Consolas" pitchFamily="49" charset="0"/>
              </a:rPr>
              <a:t>val</a:t>
            </a:r>
            <a:r>
              <a:rPr lang="en-US" altLang="ja-JP" sz="2400" b="1" dirty="0" smtClean="0">
                <a:latin typeface="Consolas" pitchFamily="49" charset="0"/>
              </a:rPr>
              <a:t> s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list = [5; 5]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count 5 s;;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=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OCaml </a:t>
            </a:r>
            <a:r>
              <a:rPr kumimoji="1" lang="ja-JP" altLang="en-US" dirty="0" smtClean="0"/>
              <a:t>の組込みのモジュール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4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List.length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["a"; "b"; "c"];;</a:t>
            </a:r>
          </a:p>
          <a:p>
            <a:pPr marL="54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= 3</a:t>
            </a:r>
          </a:p>
          <a:p>
            <a:pPr marL="54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String.sub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"1234567" 2 3;;</a:t>
            </a:r>
          </a:p>
          <a:p>
            <a:pPr marL="54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string = "345"</a:t>
            </a:r>
          </a:p>
          <a:p>
            <a:pPr marL="54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Printf.printf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"%d %s\n" 123 "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abc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";;</a:t>
            </a:r>
          </a:p>
          <a:p>
            <a:pPr marL="54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123 </a:t>
            </a:r>
            <a:r>
              <a:rPr lang="en-US" altLang="ja-JP" sz="2400" b="1" dirty="0" err="1" smtClean="0">
                <a:latin typeface="Consolas" pitchFamily="49" charset="0"/>
              </a:rPr>
              <a:t>abc</a:t>
            </a:r>
            <a:endParaRPr lang="en-US" altLang="ja-JP" sz="2400" b="1" dirty="0" smtClean="0">
              <a:latin typeface="Consolas" pitchFamily="49" charset="0"/>
            </a:endParaRPr>
          </a:p>
          <a:p>
            <a:pPr marL="54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- : unit = ()</a:t>
            </a:r>
          </a:p>
          <a:p>
            <a:endParaRPr lang="en-US" altLang="ja-JP" dirty="0" smtClean="0"/>
          </a:p>
          <a:p>
            <a:r>
              <a:rPr lang="ja-JP" altLang="en-US" dirty="0" smtClean="0"/>
              <a:t>他にもいろいろある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詳しくはマニュアルの </a:t>
            </a:r>
            <a:r>
              <a:rPr kumimoji="1" lang="en-US" altLang="ja-JP" dirty="0" smtClean="0"/>
              <a:t>Part IV </a:t>
            </a:r>
            <a:r>
              <a:rPr kumimoji="1" lang="ja-JP" altLang="en-US" dirty="0" smtClean="0"/>
              <a:t>を参照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Signature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モジュールのインタフェースを与える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Signature </a:t>
            </a:r>
            <a:r>
              <a:rPr lang="ja-JP" altLang="en-US" dirty="0" smtClean="0"/>
              <a:t>に書いた型や関数だけが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モジュールの外から利用できる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r>
              <a:rPr lang="ja-JP" altLang="en-US" dirty="0" smtClean="0"/>
              <a:t>構文</a:t>
            </a:r>
            <a:r>
              <a:rPr lang="en-US" altLang="ja-JP" dirty="0"/>
              <a:t>:</a:t>
            </a:r>
          </a:p>
          <a:p>
            <a:pPr lvl="1">
              <a:buNone/>
            </a:pPr>
            <a:r>
              <a:rPr lang="en-US" altLang="ja-JP" b="1" dirty="0" smtClean="0">
                <a:latin typeface="Consolas" pitchFamily="49" charset="0"/>
              </a:rPr>
              <a:t>module type</a:t>
            </a:r>
            <a:r>
              <a:rPr lang="en-US" altLang="ja-JP" b="1" dirty="0" smtClean="0"/>
              <a:t> </a:t>
            </a:r>
            <a:r>
              <a:rPr lang="ja-JP" altLang="en-US" b="1" dirty="0" smtClean="0"/>
              <a:t>「シグネチャ名」 </a:t>
            </a:r>
            <a:r>
              <a:rPr lang="en-US" altLang="ja-JP" b="1" dirty="0" smtClean="0"/>
              <a:t>= </a:t>
            </a:r>
            <a:r>
              <a:rPr lang="en-US" altLang="ja-JP" b="1" dirty="0" smtClean="0">
                <a:latin typeface="Consolas" pitchFamily="49" charset="0"/>
              </a:rPr>
              <a:t>sig</a:t>
            </a:r>
            <a:r>
              <a:rPr lang="en-US" altLang="ja-JP" b="1" dirty="0" smtClean="0"/>
              <a:t> </a:t>
            </a:r>
            <a:r>
              <a:rPr lang="ja-JP" altLang="en-US" b="1" dirty="0" smtClean="0"/>
              <a:t>「内容」 </a:t>
            </a:r>
            <a:r>
              <a:rPr lang="en-US" altLang="ja-JP" b="1" dirty="0" smtClean="0">
                <a:latin typeface="Consolas" pitchFamily="49" charset="0"/>
              </a:rPr>
              <a:t>end</a:t>
            </a:r>
          </a:p>
          <a:p>
            <a:pPr lvl="1"/>
            <a:r>
              <a:rPr lang="ja-JP" altLang="en-US" dirty="0"/>
              <a:t>「内容」の部分に型の宣言や関数の型を書く</a:t>
            </a:r>
            <a:endParaRPr lang="en-US" altLang="ja-JP" dirty="0"/>
          </a:p>
          <a:p>
            <a:pPr lvl="2"/>
            <a:r>
              <a:rPr lang="ja-JP" altLang="en-US" dirty="0" smtClean="0"/>
              <a:t>シグネチャ名の先頭は </a:t>
            </a:r>
            <a:r>
              <a:rPr lang="en-US" altLang="ja-JP" dirty="0" smtClean="0"/>
              <a:t>(</a:t>
            </a:r>
            <a:r>
              <a:rPr lang="ja-JP" altLang="en-US" dirty="0" smtClean="0"/>
              <a:t>慣習的に</a:t>
            </a:r>
            <a:r>
              <a:rPr lang="en-US" altLang="ja-JP" dirty="0" smtClean="0"/>
              <a:t>) </a:t>
            </a:r>
            <a:r>
              <a:rPr lang="ja-JP" altLang="en-US" dirty="0" smtClean="0"/>
              <a:t>大文字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Signature </a:t>
            </a:r>
            <a:r>
              <a:rPr kumimoji="1" lang="ja-JP" altLang="en-US" dirty="0" smtClean="0"/>
              <a:t>の例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集合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0000" indent="0">
              <a:buNone/>
            </a:pPr>
            <a:r>
              <a:rPr lang="en-US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module</a:t>
            </a:r>
            <a:r>
              <a:rPr lang="en-US" altLang="ja-JP" sz="2000" b="1" dirty="0" smtClean="0">
                <a:latin typeface="Consolas" pitchFamily="49" charset="0"/>
              </a:rPr>
              <a:t> </a:t>
            </a:r>
            <a:r>
              <a:rPr lang="en-US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type</a:t>
            </a:r>
            <a:r>
              <a:rPr lang="en-US" altLang="ja-JP" sz="2000" b="1" dirty="0" smtClean="0">
                <a:latin typeface="Consolas" pitchFamily="49" charset="0"/>
              </a:rPr>
              <a:t> MULTISET =</a:t>
            </a:r>
          </a:p>
          <a:p>
            <a:pPr marL="360000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  </a:t>
            </a:r>
            <a:r>
              <a:rPr lang="en-US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sig</a:t>
            </a:r>
          </a:p>
          <a:p>
            <a:pPr marL="360000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    type 'a t</a:t>
            </a:r>
          </a:p>
          <a:p>
            <a:pPr marL="360000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    </a:t>
            </a:r>
            <a:r>
              <a:rPr lang="en-US" altLang="ja-JP" sz="2000" b="1" dirty="0" err="1" smtClean="0">
                <a:latin typeface="Consolas" pitchFamily="49" charset="0"/>
              </a:rPr>
              <a:t>val</a:t>
            </a:r>
            <a:r>
              <a:rPr lang="en-US" altLang="ja-JP" sz="2000" b="1" dirty="0" smtClean="0">
                <a:latin typeface="Consolas" pitchFamily="49" charset="0"/>
              </a:rPr>
              <a:t> </a:t>
            </a:r>
            <a:r>
              <a:rPr lang="en-US" altLang="ja-JP" sz="2000" b="1" dirty="0" err="1" smtClean="0">
                <a:latin typeface="Consolas" pitchFamily="49" charset="0"/>
              </a:rPr>
              <a:t>empty_set</a:t>
            </a:r>
            <a:r>
              <a:rPr lang="en-US" altLang="ja-JP" sz="2000" b="1" dirty="0" smtClean="0">
                <a:latin typeface="Consolas" pitchFamily="49" charset="0"/>
              </a:rPr>
              <a:t> : 'a t</a:t>
            </a:r>
          </a:p>
          <a:p>
            <a:pPr marL="360000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    </a:t>
            </a:r>
            <a:r>
              <a:rPr lang="en-US" altLang="ja-JP" sz="2000" b="1" dirty="0" err="1" smtClean="0">
                <a:latin typeface="Consolas" pitchFamily="49" charset="0"/>
              </a:rPr>
              <a:t>val</a:t>
            </a:r>
            <a:r>
              <a:rPr lang="en-US" altLang="ja-JP" sz="2000" b="1" dirty="0" smtClean="0">
                <a:latin typeface="Consolas" pitchFamily="49" charset="0"/>
              </a:rPr>
              <a:t> add       : 'a -&gt; 'a t -&gt; 'a t</a:t>
            </a:r>
          </a:p>
          <a:p>
            <a:pPr marL="360000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    </a:t>
            </a:r>
            <a:r>
              <a:rPr lang="en-US" altLang="ja-JP" sz="2000" b="1" dirty="0" err="1" smtClean="0">
                <a:latin typeface="Consolas" pitchFamily="49" charset="0"/>
              </a:rPr>
              <a:t>val</a:t>
            </a:r>
            <a:r>
              <a:rPr lang="en-US" altLang="ja-JP" sz="2000" b="1" dirty="0" smtClean="0">
                <a:latin typeface="Consolas" pitchFamily="49" charset="0"/>
              </a:rPr>
              <a:t> remove    : 'a -&gt; 'a t -&gt; 'a t</a:t>
            </a:r>
          </a:p>
          <a:p>
            <a:pPr marL="360000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    </a:t>
            </a:r>
            <a:r>
              <a:rPr lang="en-US" altLang="ja-JP" sz="2000" b="1" dirty="0" err="1" smtClean="0">
                <a:latin typeface="Consolas" pitchFamily="49" charset="0"/>
              </a:rPr>
              <a:t>val</a:t>
            </a:r>
            <a:r>
              <a:rPr lang="en-US" altLang="ja-JP" sz="2000" b="1" dirty="0" smtClean="0">
                <a:latin typeface="Consolas" pitchFamily="49" charset="0"/>
              </a:rPr>
              <a:t> count     : 'a -&gt; 'a t -&gt; </a:t>
            </a:r>
            <a:r>
              <a:rPr lang="en-US" altLang="ja-JP" sz="2000" b="1" dirty="0" err="1" smtClean="0">
                <a:latin typeface="Consolas" pitchFamily="49" charset="0"/>
              </a:rPr>
              <a:t>int</a:t>
            </a:r>
            <a:endParaRPr lang="en-US" altLang="ja-JP" sz="2000" b="1" dirty="0" smtClean="0">
              <a:latin typeface="Consolas" pitchFamily="49" charset="0"/>
            </a:endParaRPr>
          </a:p>
          <a:p>
            <a:pPr marL="360000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  </a:t>
            </a:r>
            <a:r>
              <a:rPr lang="en-US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end</a:t>
            </a:r>
            <a:endParaRPr lang="en-US" altLang="ja-JP" sz="2000" b="1" dirty="0">
              <a:solidFill>
                <a:srgbClr val="FF0000"/>
              </a:solidFill>
              <a:latin typeface="Consolas" pitchFamily="49" charset="0"/>
            </a:endParaRPr>
          </a:p>
        </p:txBody>
      </p:sp>
      <p:sp>
        <p:nvSpPr>
          <p:cNvPr id="5" name="上リボン 4"/>
          <p:cNvSpPr/>
          <p:nvPr/>
        </p:nvSpPr>
        <p:spPr>
          <a:xfrm>
            <a:off x="5429256" y="1643050"/>
            <a:ext cx="2786082" cy="571504"/>
          </a:xfrm>
          <a:prstGeom prst="ribbon2">
            <a:avLst>
              <a:gd name="adj1" fmla="val 16667"/>
              <a:gd name="adj2" fmla="val 7070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/>
              <a:t>e</a:t>
            </a:r>
            <a:r>
              <a:rPr kumimoji="1" lang="en-US" altLang="ja-JP" sz="2000" dirty="0" smtClean="0"/>
              <a:t>xample4-1.ml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Signature </a:t>
            </a:r>
            <a:r>
              <a:rPr kumimoji="1" lang="ja-JP" altLang="en-US" dirty="0" smtClean="0"/>
              <a:t>の適用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/>
          <a:lstStyle/>
          <a:p>
            <a:r>
              <a:rPr kumimoji="1" lang="en-US" altLang="ja-JP" dirty="0" smtClean="0"/>
              <a:t>Signature </a:t>
            </a:r>
            <a:r>
              <a:rPr kumimoji="1" lang="ja-JP" altLang="en-US" dirty="0" smtClean="0"/>
              <a:t>を </a:t>
            </a:r>
            <a:r>
              <a:rPr kumimoji="1" lang="en-US" altLang="ja-JP" dirty="0" smtClean="0"/>
              <a:t>structure </a:t>
            </a:r>
            <a:r>
              <a:rPr kumimoji="1" lang="ja-JP" altLang="en-US" dirty="0" smtClean="0"/>
              <a:t>にあてはめる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構文</a:t>
            </a:r>
            <a:endParaRPr lang="en-US" altLang="ja-JP" dirty="0" smtClean="0"/>
          </a:p>
          <a:p>
            <a:pPr lvl="3">
              <a:buNone/>
            </a:pPr>
            <a:r>
              <a:rPr kumimoji="1" lang="en-US" altLang="ja-JP" b="1" dirty="0" smtClean="0">
                <a:latin typeface="Consolas" pitchFamily="49" charset="0"/>
              </a:rPr>
              <a:t>module</a:t>
            </a:r>
            <a:r>
              <a:rPr kumimoji="1" lang="en-US" altLang="ja-JP" b="1" dirty="0" smtClean="0"/>
              <a:t> </a:t>
            </a:r>
            <a:r>
              <a:rPr kumimoji="1" lang="ja-JP" altLang="en-US" b="1" dirty="0" smtClean="0"/>
              <a:t>「モジュール名</a:t>
            </a:r>
            <a:r>
              <a:rPr lang="ja-JP" altLang="en-US" b="1" dirty="0" smtClean="0"/>
              <a:t>」 </a:t>
            </a:r>
            <a:r>
              <a:rPr lang="en-US" altLang="ja-JP" b="1" dirty="0" smtClean="0">
                <a:latin typeface="Consolas" pitchFamily="49" charset="0"/>
              </a:rPr>
              <a:t>:</a:t>
            </a:r>
            <a:r>
              <a:rPr lang="en-US" altLang="ja-JP" b="1" dirty="0" smtClean="0"/>
              <a:t> </a:t>
            </a:r>
            <a:r>
              <a:rPr lang="ja-JP" altLang="en-US" b="1" dirty="0" smtClean="0"/>
              <a:t>「シグネチャ」 </a:t>
            </a:r>
            <a:r>
              <a:rPr lang="en-US" altLang="ja-JP" b="1" dirty="0" smtClean="0">
                <a:latin typeface="Consolas" pitchFamily="49" charset="0"/>
              </a:rPr>
              <a:t>=</a:t>
            </a:r>
            <a:r>
              <a:rPr lang="en-US" altLang="ja-JP" b="1" dirty="0" smtClean="0"/>
              <a:t> </a:t>
            </a:r>
            <a:r>
              <a:rPr lang="ja-JP" altLang="en-US" b="1" dirty="0" smtClean="0"/>
              <a:t>「モジュール」</a:t>
            </a:r>
            <a:endParaRPr lang="en-US" altLang="ja-JP" b="1" dirty="0" smtClean="0"/>
          </a:p>
          <a:p>
            <a:pPr lvl="3">
              <a:buNone/>
            </a:pPr>
            <a:r>
              <a:rPr kumimoji="1" lang="ja-JP" altLang="en-US" dirty="0" smtClean="0"/>
              <a:t>または</a:t>
            </a:r>
            <a:endParaRPr kumimoji="1" lang="en-US" altLang="ja-JP" dirty="0" smtClean="0"/>
          </a:p>
          <a:p>
            <a:pPr lvl="3">
              <a:buNone/>
            </a:pPr>
            <a:r>
              <a:rPr lang="en-US" altLang="ja-JP" b="1" dirty="0">
                <a:latin typeface="Consolas" pitchFamily="49" charset="0"/>
              </a:rPr>
              <a:t>module</a:t>
            </a:r>
            <a:r>
              <a:rPr lang="en-US" altLang="ja-JP" b="1" dirty="0"/>
              <a:t> </a:t>
            </a:r>
            <a:r>
              <a:rPr lang="ja-JP" altLang="en-US" b="1" dirty="0" smtClean="0"/>
              <a:t>「モジュール名」 </a:t>
            </a:r>
            <a:r>
              <a:rPr lang="en-US" altLang="ja-JP" b="1" dirty="0" smtClean="0">
                <a:latin typeface="Consolas" pitchFamily="49" charset="0"/>
              </a:rPr>
              <a:t>=</a:t>
            </a:r>
            <a:r>
              <a:rPr lang="en-US" altLang="ja-JP" b="1" dirty="0" smtClean="0"/>
              <a:t> </a:t>
            </a:r>
            <a:r>
              <a:rPr lang="en-US" altLang="ja-JP" b="1" dirty="0" smtClean="0">
                <a:latin typeface="Consolas" pitchFamily="49" charset="0"/>
              </a:rPr>
              <a:t>(</a:t>
            </a:r>
            <a:r>
              <a:rPr lang="ja-JP" altLang="en-US" b="1" dirty="0" smtClean="0"/>
              <a:t>「モジュール」 </a:t>
            </a:r>
            <a:r>
              <a:rPr lang="en-US" altLang="ja-JP" b="1" dirty="0" smtClean="0">
                <a:latin typeface="Consolas" pitchFamily="49" charset="0"/>
              </a:rPr>
              <a:t>:</a:t>
            </a:r>
            <a:r>
              <a:rPr lang="en-US" altLang="ja-JP" b="1" dirty="0" smtClean="0"/>
              <a:t> </a:t>
            </a:r>
            <a:r>
              <a:rPr lang="ja-JP" altLang="en-US" b="1" dirty="0" smtClean="0"/>
              <a:t>「シグネチャ」</a:t>
            </a:r>
            <a:r>
              <a:rPr lang="en-US" altLang="ja-JP" b="1" dirty="0" smtClean="0">
                <a:latin typeface="Consolas" pitchFamily="49" charset="0"/>
              </a:rPr>
              <a:t>)</a:t>
            </a:r>
          </a:p>
          <a:p>
            <a:pPr lvl="1"/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実体は元のモジュールと同じ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ただしモジュール外からは </a:t>
            </a:r>
            <a:r>
              <a:rPr lang="en-US" altLang="ja-JP" dirty="0" smtClean="0"/>
              <a:t>signature </a:t>
            </a:r>
            <a:r>
              <a:rPr lang="ja-JP" altLang="en-US" dirty="0" smtClean="0"/>
              <a:t>で示された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型や関数しか使えない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今回の内容</a:t>
            </a: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GB" altLang="ja-JP" dirty="0" smtClean="0"/>
              <a:t>OCaml </a:t>
            </a:r>
            <a:r>
              <a:rPr lang="ja-JP" altLang="en-GB" dirty="0" smtClean="0"/>
              <a:t>のモジュールシステム</a:t>
            </a:r>
            <a:r>
              <a:rPr lang="ja-JP" altLang="en-US" dirty="0" smtClean="0"/>
              <a:t>について</a:t>
            </a:r>
            <a:endParaRPr lang="ja-JP" altLang="en-GB" dirty="0" smtClean="0"/>
          </a:p>
          <a:p>
            <a:pPr lvl="1"/>
            <a:r>
              <a:rPr lang="en-GB" altLang="ja-JP" dirty="0" smtClean="0"/>
              <a:t>Structure</a:t>
            </a:r>
          </a:p>
          <a:p>
            <a:pPr lvl="1"/>
            <a:r>
              <a:rPr lang="en-GB" altLang="ja-JP" dirty="0" smtClean="0"/>
              <a:t>Signature</a:t>
            </a:r>
          </a:p>
          <a:p>
            <a:pPr lvl="1"/>
            <a:r>
              <a:rPr lang="en-GB" altLang="ja-JP" dirty="0" err="1" smtClean="0"/>
              <a:t>Functor</a:t>
            </a:r>
            <a:endParaRPr lang="en-GB" altLang="ja-JP" dirty="0" smtClean="0"/>
          </a:p>
          <a:p>
            <a:r>
              <a:rPr lang="en-GB" altLang="ja-JP" dirty="0" smtClean="0"/>
              <a:t>OCaml </a:t>
            </a:r>
            <a:r>
              <a:rPr lang="ja-JP" altLang="en-GB" dirty="0" smtClean="0"/>
              <a:t>コンパイラの</a:t>
            </a:r>
            <a:r>
              <a:rPr lang="ja-JP" altLang="en-US" dirty="0" smtClean="0"/>
              <a:t>使い方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分割コンパイルなど</a:t>
            </a:r>
            <a:endParaRPr lang="en-US" altLang="ja-JP" dirty="0" smtClean="0"/>
          </a:p>
          <a:p>
            <a:endParaRPr lang="en-US" altLang="ja-JP" dirty="0" smtClean="0"/>
          </a:p>
          <a:p>
            <a:pPr lvl="1">
              <a:buNone/>
            </a:pPr>
            <a:r>
              <a:rPr lang="en-US" altLang="ja-JP" dirty="0" smtClean="0"/>
              <a:t>※</a:t>
            </a:r>
            <a:r>
              <a:rPr lang="ja-JP" altLang="en-GB" dirty="0" smtClean="0"/>
              <a:t>今日使うソースは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</a:t>
            </a:r>
            <a:r>
              <a:rPr lang="ja-JP" altLang="en-GB" dirty="0" smtClean="0"/>
              <a:t>演習ホームページに置いて</a:t>
            </a:r>
            <a:r>
              <a:rPr lang="ja-JP" altLang="en-US" dirty="0" smtClean="0"/>
              <a:t>おき</a:t>
            </a:r>
            <a:r>
              <a:rPr lang="ja-JP" altLang="en-GB" dirty="0" smtClean="0"/>
              <a:t>ます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Signature</a:t>
            </a:r>
            <a:r>
              <a:rPr kumimoji="1" lang="ja-JP" altLang="en-US" dirty="0" smtClean="0"/>
              <a:t> の適用の例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0000" indent="0">
              <a:buNone/>
            </a:pPr>
            <a:r>
              <a:rPr lang="en-US" altLang="ja-JP" sz="2400" b="1" dirty="0">
                <a:latin typeface="Consolas" pitchFamily="49" charset="0"/>
              </a:rPr>
              <a:t># 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module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AbstMultiset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: MULTISET = </a:t>
            </a:r>
            <a:r>
              <a:rPr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Multiset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/>
            </a:r>
            <a:b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</a:br>
            <a:r>
              <a:rPr lang="en-US" altLang="ja-JP" sz="2400" b="1" dirty="0" smtClean="0">
                <a:latin typeface="Consolas" pitchFamily="49" charset="0"/>
              </a:rPr>
              <a:t>module </a:t>
            </a:r>
            <a:r>
              <a:rPr lang="en-US" altLang="ja-JP" sz="2400" b="1" dirty="0" err="1" smtClean="0">
                <a:latin typeface="Consolas" pitchFamily="49" charset="0"/>
              </a:rPr>
              <a:t>AbstMultiset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>
                <a:latin typeface="Consolas" pitchFamily="49" charset="0"/>
              </a:rPr>
              <a:t>: </a:t>
            </a:r>
            <a:r>
              <a:rPr lang="en-US" altLang="ja-JP" sz="2400" b="1" dirty="0" smtClean="0">
                <a:latin typeface="Consolas" pitchFamily="49" charset="0"/>
              </a:rPr>
              <a:t>MULTISET</a:t>
            </a:r>
          </a:p>
          <a:p>
            <a:pPr marL="360000" indent="0">
              <a:buNone/>
            </a:pPr>
            <a:endParaRPr lang="en-US" altLang="ja-JP" sz="2400" b="1" dirty="0">
              <a:latin typeface="Consolas" pitchFamily="49" charset="0"/>
            </a:endParaRPr>
          </a:p>
          <a:p>
            <a:pPr marL="360000" indent="0">
              <a:buNone/>
            </a:pPr>
            <a:r>
              <a:rPr lang="en-US" altLang="ja-JP" sz="2400" b="1" dirty="0">
                <a:latin typeface="Consolas" pitchFamily="49" charset="0"/>
              </a:rPr>
              <a:t>#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AbstMultiset.empty_set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360000" indent="0">
              <a:buNone/>
            </a:pPr>
            <a:r>
              <a:rPr lang="en-US" altLang="ja-JP" sz="2400" b="1" dirty="0">
                <a:latin typeface="Consolas" pitchFamily="49" charset="0"/>
              </a:rPr>
              <a:t>- : 'a </a:t>
            </a:r>
            <a:r>
              <a:rPr lang="en-US" altLang="ja-JP" sz="2400" b="1" dirty="0" err="1" smtClean="0">
                <a:latin typeface="Consolas" pitchFamily="49" charset="0"/>
              </a:rPr>
              <a:t>AbstMultiset.t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>
                <a:latin typeface="Consolas" pitchFamily="49" charset="0"/>
              </a:rPr>
              <a:t>= </a:t>
            </a:r>
            <a:r>
              <a:rPr lang="en-US" altLang="ja-JP" sz="2400" b="1" dirty="0">
                <a:solidFill>
                  <a:srgbClr val="FF0000"/>
                </a:solidFill>
                <a:latin typeface="Consolas" pitchFamily="49" charset="0"/>
              </a:rPr>
              <a:t>&lt;</a:t>
            </a:r>
            <a:r>
              <a:rPr lang="en-US" altLang="ja-JP" sz="2400" b="1" dirty="0" err="1">
                <a:solidFill>
                  <a:srgbClr val="FF0000"/>
                </a:solidFill>
                <a:latin typeface="Consolas" pitchFamily="49" charset="0"/>
              </a:rPr>
              <a:t>abstr</a:t>
            </a:r>
            <a:r>
              <a:rPr lang="en-US" altLang="ja-JP" sz="2400" b="1" dirty="0">
                <a:solidFill>
                  <a:srgbClr val="FF0000"/>
                </a:solidFill>
                <a:latin typeface="Consolas" pitchFamily="49" charset="0"/>
              </a:rPr>
              <a:t>&gt;</a:t>
            </a:r>
          </a:p>
          <a:p>
            <a:pPr marL="360000" indent="0">
              <a:buNone/>
            </a:pPr>
            <a:r>
              <a:rPr lang="en-US" altLang="ja-JP" sz="2400" b="1" dirty="0">
                <a:latin typeface="Consolas" pitchFamily="49" charset="0"/>
              </a:rPr>
              <a:t>#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AbstMultiset.add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0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AbstMultiset.empty_set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endParaRPr lang="en-US" altLang="ja-JP" sz="2400" b="1" dirty="0">
              <a:solidFill>
                <a:srgbClr val="00B050"/>
              </a:solidFill>
              <a:latin typeface="Consolas" pitchFamily="49" charset="0"/>
            </a:endParaRPr>
          </a:p>
          <a:p>
            <a:pPr marL="360000" indent="0">
              <a:buNone/>
            </a:pPr>
            <a:r>
              <a:rPr lang="en-US" altLang="ja-JP" sz="2400" b="1" dirty="0">
                <a:latin typeface="Consolas" pitchFamily="49" charset="0"/>
              </a:rPr>
              <a:t>- : </a:t>
            </a:r>
            <a:r>
              <a:rPr lang="en-US" altLang="ja-JP" sz="2400" b="1" dirty="0" err="1">
                <a:latin typeface="Consolas" pitchFamily="49" charset="0"/>
              </a:rPr>
              <a:t>int</a:t>
            </a:r>
            <a:r>
              <a:rPr lang="en-US" altLang="ja-JP" sz="2400" b="1" dirty="0"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latin typeface="Consolas" pitchFamily="49" charset="0"/>
              </a:rPr>
              <a:t>AbstMultiset.t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>
                <a:latin typeface="Consolas" pitchFamily="49" charset="0"/>
              </a:rPr>
              <a:t>= </a:t>
            </a:r>
            <a:r>
              <a:rPr lang="en-US" altLang="ja-JP" sz="2400" b="1" dirty="0">
                <a:solidFill>
                  <a:srgbClr val="FF0000"/>
                </a:solidFill>
                <a:latin typeface="Consolas" pitchFamily="49" charset="0"/>
              </a:rPr>
              <a:t>&lt;</a:t>
            </a:r>
            <a:r>
              <a:rPr lang="en-US" altLang="ja-JP" sz="2400" b="1" dirty="0" err="1">
                <a:solidFill>
                  <a:srgbClr val="FF0000"/>
                </a:solidFill>
                <a:latin typeface="Consolas" pitchFamily="49" charset="0"/>
              </a:rPr>
              <a:t>abstr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&gt;</a:t>
            </a:r>
            <a:endParaRPr kumimoji="1" lang="ja-JP" altLang="en-US" sz="2400" b="1" dirty="0">
              <a:solidFill>
                <a:srgbClr val="FF0000"/>
              </a:solidFill>
              <a:latin typeface="Consolas" pitchFamily="49" charset="0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1643042" y="5000636"/>
            <a:ext cx="4929222" cy="857256"/>
          </a:xfrm>
          <a:prstGeom prst="wedgeRoundRectCallout">
            <a:avLst>
              <a:gd name="adj1" fmla="val 38136"/>
              <a:gd name="adj2" fmla="val -98977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集合の実体が </a:t>
            </a:r>
            <a:r>
              <a:rPr kumimoji="1" lang="en-US" altLang="ja-JP" sz="2400" dirty="0" smtClean="0"/>
              <a:t>list </a:t>
            </a:r>
            <a:r>
              <a:rPr kumimoji="1" lang="ja-JP" altLang="en-US" sz="2400" dirty="0" smtClean="0"/>
              <a:t>であることが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外部からは分からない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Signature</a:t>
            </a:r>
            <a:r>
              <a:rPr kumimoji="1" lang="ja-JP" altLang="en-US" dirty="0" smtClean="0"/>
              <a:t> の適用の例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続き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u="sng" dirty="0" err="1" smtClean="0">
                <a:solidFill>
                  <a:srgbClr val="00B050"/>
                </a:solidFill>
                <a:latin typeface="Consolas" pitchFamily="49" charset="0"/>
              </a:rPr>
              <a:t>AbstMultiset.countsub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3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Unbound value </a:t>
            </a:r>
            <a:r>
              <a:rPr lang="en-US" altLang="ja-JP" sz="2400" b="1" dirty="0" err="1" smtClean="0">
                <a:latin typeface="Consolas" pitchFamily="49" charset="0"/>
              </a:rPr>
              <a:t>AbstMultiset.countsub</a:t>
            </a:r>
            <a:endParaRPr lang="en-US" altLang="ja-JP" sz="2400" b="1" dirty="0" smtClean="0">
              <a:latin typeface="Consolas" pitchFamily="49" charset="0"/>
            </a:endParaRPr>
          </a:p>
          <a:p>
            <a:pPr marL="360000" indent="0">
              <a:buNone/>
            </a:pPr>
            <a:endParaRPr lang="en-US" altLang="ja-JP" sz="2400" b="1" dirty="0">
              <a:latin typeface="Consolas" pitchFamily="49" charset="0"/>
            </a:endParaRPr>
          </a:p>
          <a:p>
            <a:pPr marL="360000" indent="0">
              <a:buNone/>
            </a:pPr>
            <a:endParaRPr lang="en-US" altLang="ja-JP" sz="2400" b="1" dirty="0" smtClean="0">
              <a:latin typeface="Consolas" pitchFamily="49" charset="0"/>
            </a:endParaRPr>
          </a:p>
          <a:p>
            <a:pPr marL="360000" indent="0">
              <a:buNone/>
            </a:pPr>
            <a:endParaRPr lang="en-US" altLang="ja-JP" sz="2400" b="1" dirty="0">
              <a:latin typeface="Consolas" pitchFamily="49" charset="0"/>
            </a:endParaRPr>
          </a:p>
          <a:p>
            <a:pPr marL="3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#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AbstMultiset.add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0 </a:t>
            </a:r>
            <a:r>
              <a:rPr lang="en-US" altLang="ja-JP" sz="2400" b="1" u="sng" dirty="0" err="1" smtClean="0">
                <a:solidFill>
                  <a:srgbClr val="00B050"/>
                </a:solidFill>
                <a:latin typeface="Consolas" pitchFamily="49" charset="0"/>
              </a:rPr>
              <a:t>Multiset.empty_set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36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This expression has type 'a list but is here used with type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latin typeface="Consolas" pitchFamily="49" charset="0"/>
              </a:rPr>
              <a:t>AbstMultiset.t</a:t>
            </a:r>
            <a:endParaRPr lang="en-US" altLang="ja-JP" sz="2400" b="1" dirty="0">
              <a:latin typeface="Consolas" pitchFamily="49" charset="0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2214546" y="2857496"/>
            <a:ext cx="5572164" cy="857256"/>
          </a:xfrm>
          <a:prstGeom prst="wedgeRoundRectCallout">
            <a:avLst>
              <a:gd name="adj1" fmla="val 3992"/>
              <a:gd name="adj2" fmla="val -92793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err="1" smtClean="0">
                <a:latin typeface="Consolas" pitchFamily="49" charset="0"/>
              </a:rPr>
              <a:t>countsub</a:t>
            </a:r>
            <a:r>
              <a:rPr kumimoji="1" lang="en-US" altLang="ja-JP" sz="2400" dirty="0" smtClean="0"/>
              <a:t> </a:t>
            </a:r>
            <a:r>
              <a:rPr kumimoji="1" lang="ja-JP" altLang="en-US" sz="2400" dirty="0" smtClean="0"/>
              <a:t>は </a:t>
            </a:r>
            <a:r>
              <a:rPr kumimoji="1" lang="en-US" altLang="ja-JP" sz="2400" dirty="0" smtClean="0"/>
              <a:t>MULTISET </a:t>
            </a:r>
            <a:r>
              <a:rPr kumimoji="1" lang="ja-JP" altLang="en-US" sz="2400" dirty="0" err="1" smtClean="0"/>
              <a:t>には</a:t>
            </a:r>
            <a:r>
              <a:rPr kumimoji="1" lang="ja-JP" altLang="en-US" sz="2400" dirty="0" smtClean="0"/>
              <a:t>ないので</a:t>
            </a:r>
            <a:r>
              <a:rPr kumimoji="1" lang="en-US" altLang="ja-JP" sz="2400" dirty="0" smtClean="0"/>
              <a:t/>
            </a:r>
            <a:br>
              <a:rPr kumimoji="1" lang="en-US" altLang="ja-JP" sz="2400" dirty="0" smtClean="0"/>
            </a:br>
            <a:r>
              <a:rPr kumimoji="1" lang="ja-JP" altLang="en-US" sz="2400" dirty="0" smtClean="0"/>
              <a:t>外からはアクセスできない</a:t>
            </a:r>
            <a:endParaRPr kumimoji="1" lang="ja-JP" altLang="en-US" sz="2400" dirty="0"/>
          </a:p>
        </p:txBody>
      </p:sp>
      <p:sp>
        <p:nvSpPr>
          <p:cNvPr id="5" name="角丸四角形吹き出し 4"/>
          <p:cNvSpPr/>
          <p:nvPr/>
        </p:nvSpPr>
        <p:spPr>
          <a:xfrm>
            <a:off x="2428860" y="5286388"/>
            <a:ext cx="5286412" cy="642942"/>
          </a:xfrm>
          <a:prstGeom prst="wedgeRoundRectCallout">
            <a:avLst>
              <a:gd name="adj1" fmla="val 3992"/>
              <a:gd name="adj2" fmla="val -92793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実体は同じでも違う型と見なされる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補足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</a:t>
            </a:r>
            <a:r>
              <a:rPr lang="en-US" altLang="ja-JP" dirty="0" smtClean="0"/>
              <a:t>S</a:t>
            </a:r>
            <a:r>
              <a:rPr kumimoji="1" lang="en-US" altLang="ja-JP" dirty="0" smtClean="0"/>
              <a:t>ignature </a:t>
            </a:r>
            <a:r>
              <a:rPr kumimoji="1" lang="ja-JP" altLang="en-US" dirty="0" smtClean="0"/>
              <a:t>の適用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pPr lvl="2"/>
            <a:r>
              <a:rPr lang="ja-JP" altLang="en-US" dirty="0" smtClean="0"/>
              <a:t>構文</a:t>
            </a:r>
            <a:endParaRPr lang="en-US" altLang="ja-JP" dirty="0" smtClean="0"/>
          </a:p>
          <a:p>
            <a:pPr lvl="3">
              <a:buNone/>
            </a:pPr>
            <a:r>
              <a:rPr kumimoji="1" lang="en-US" altLang="ja-JP" b="1" dirty="0" smtClean="0">
                <a:latin typeface="Consolas" pitchFamily="49" charset="0"/>
              </a:rPr>
              <a:t>module</a:t>
            </a:r>
            <a:r>
              <a:rPr kumimoji="1" lang="en-US" altLang="ja-JP" b="1" dirty="0" smtClean="0"/>
              <a:t> </a:t>
            </a:r>
            <a:r>
              <a:rPr kumimoji="1" lang="ja-JP" altLang="en-US" b="1" dirty="0" smtClean="0"/>
              <a:t>「モジュール名</a:t>
            </a:r>
            <a:r>
              <a:rPr lang="ja-JP" altLang="en-US" b="1" dirty="0" smtClean="0"/>
              <a:t>」 </a:t>
            </a:r>
            <a:r>
              <a:rPr lang="en-US" altLang="ja-JP" b="1" dirty="0" smtClean="0">
                <a:latin typeface="Consolas" pitchFamily="49" charset="0"/>
              </a:rPr>
              <a:t>:</a:t>
            </a:r>
            <a:r>
              <a:rPr lang="en-US" altLang="ja-JP" b="1" dirty="0" smtClean="0"/>
              <a:t> </a:t>
            </a:r>
            <a:r>
              <a:rPr lang="ja-JP" altLang="en-US" b="1" dirty="0" smtClean="0"/>
              <a:t>「シグネチャ」 </a:t>
            </a:r>
            <a:r>
              <a:rPr lang="en-US" altLang="ja-JP" b="1" dirty="0" smtClean="0">
                <a:latin typeface="Consolas" pitchFamily="49" charset="0"/>
              </a:rPr>
              <a:t>=</a:t>
            </a:r>
            <a:r>
              <a:rPr lang="en-US" altLang="ja-JP" b="1" dirty="0" smtClean="0"/>
              <a:t> </a:t>
            </a:r>
            <a:r>
              <a:rPr lang="ja-JP" altLang="en-US" b="1" dirty="0" smtClean="0"/>
              <a:t>「モジュール」</a:t>
            </a:r>
            <a:endParaRPr lang="en-US" altLang="ja-JP" b="1" dirty="0" smtClean="0"/>
          </a:p>
          <a:p>
            <a:pPr lvl="3">
              <a:buNone/>
            </a:pPr>
            <a:r>
              <a:rPr kumimoji="1" lang="ja-JP" altLang="en-US" dirty="0" smtClean="0"/>
              <a:t>または</a:t>
            </a:r>
            <a:endParaRPr kumimoji="1" lang="en-US" altLang="ja-JP" dirty="0" smtClean="0"/>
          </a:p>
          <a:p>
            <a:pPr lvl="3">
              <a:buNone/>
            </a:pPr>
            <a:r>
              <a:rPr lang="en-US" altLang="ja-JP" b="1" dirty="0">
                <a:latin typeface="Consolas" pitchFamily="49" charset="0"/>
              </a:rPr>
              <a:t>module</a:t>
            </a:r>
            <a:r>
              <a:rPr lang="en-US" altLang="ja-JP" b="1" dirty="0"/>
              <a:t> </a:t>
            </a:r>
            <a:r>
              <a:rPr lang="ja-JP" altLang="en-US" b="1" dirty="0" smtClean="0"/>
              <a:t>「モジュール名」 </a:t>
            </a:r>
            <a:r>
              <a:rPr lang="en-US" altLang="ja-JP" b="1" dirty="0" smtClean="0">
                <a:latin typeface="Consolas" pitchFamily="49" charset="0"/>
              </a:rPr>
              <a:t>=</a:t>
            </a:r>
            <a:r>
              <a:rPr lang="en-US" altLang="ja-JP" b="1" dirty="0" smtClean="0"/>
              <a:t> </a:t>
            </a:r>
            <a:r>
              <a:rPr lang="en-US" altLang="ja-JP" b="1" dirty="0" smtClean="0">
                <a:latin typeface="Consolas" pitchFamily="49" charset="0"/>
              </a:rPr>
              <a:t>(</a:t>
            </a:r>
            <a:r>
              <a:rPr lang="ja-JP" altLang="en-US" b="1" dirty="0" smtClean="0"/>
              <a:t>「モジュール」 </a:t>
            </a:r>
            <a:r>
              <a:rPr lang="en-US" altLang="ja-JP" b="1" dirty="0" smtClean="0">
                <a:latin typeface="Consolas" pitchFamily="49" charset="0"/>
              </a:rPr>
              <a:t>:</a:t>
            </a:r>
            <a:r>
              <a:rPr lang="en-US" altLang="ja-JP" b="1" dirty="0" smtClean="0"/>
              <a:t> </a:t>
            </a:r>
            <a:r>
              <a:rPr lang="ja-JP" altLang="en-US" b="1" dirty="0" smtClean="0"/>
              <a:t>「シグネチャ」</a:t>
            </a:r>
            <a:r>
              <a:rPr lang="en-US" altLang="ja-JP" b="1" dirty="0" smtClean="0">
                <a:latin typeface="Consolas" pitchFamily="49" charset="0"/>
              </a:rPr>
              <a:t>)</a:t>
            </a:r>
          </a:p>
          <a:p>
            <a:pPr lvl="1"/>
            <a:r>
              <a:rPr lang="ja-JP" altLang="en-US" b="1" dirty="0" smtClean="0"/>
              <a:t>「シグネチャ」</a:t>
            </a:r>
            <a:r>
              <a:rPr kumimoji="1" lang="ja-JP" altLang="en-US" dirty="0" smtClean="0"/>
              <a:t>や</a:t>
            </a:r>
            <a:r>
              <a:rPr lang="ja-JP" altLang="en-US" b="1" dirty="0" smtClean="0"/>
              <a:t>「モジュール」</a:t>
            </a:r>
            <a:r>
              <a:rPr kumimoji="1" lang="ja-JP" altLang="en-US" dirty="0" smtClean="0"/>
              <a:t>の部分に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直接シグネチャやモジュールの定義を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書くこともできる</a:t>
            </a:r>
            <a:endParaRPr kumimoji="1" lang="en-US" altLang="ja-JP" dirty="0" smtClean="0"/>
          </a:p>
          <a:p>
            <a:pPr lvl="2">
              <a:buNone/>
            </a:pPr>
            <a:r>
              <a:rPr lang="da-DK" altLang="ja-JP" b="1" dirty="0">
                <a:solidFill>
                  <a:srgbClr val="00B050"/>
                </a:solidFill>
                <a:latin typeface="Consolas" pitchFamily="49" charset="0"/>
              </a:rPr>
              <a:t>module Foo : </a:t>
            </a:r>
            <a:r>
              <a:rPr lang="da-DK" altLang="ja-JP" b="1" dirty="0">
                <a:solidFill>
                  <a:srgbClr val="FF0000"/>
                </a:solidFill>
                <a:latin typeface="Consolas" pitchFamily="49" charset="0"/>
              </a:rPr>
              <a:t>sig</a:t>
            </a:r>
            <a:r>
              <a:rPr lang="da-DK" altLang="ja-JP" b="1" dirty="0">
                <a:solidFill>
                  <a:srgbClr val="00B050"/>
                </a:solidFill>
                <a:latin typeface="Consolas" pitchFamily="49" charset="0"/>
              </a:rPr>
              <a:t> ... </a:t>
            </a:r>
            <a:r>
              <a:rPr lang="da-DK" altLang="ja-JP" b="1" dirty="0">
                <a:solidFill>
                  <a:srgbClr val="FF0000"/>
                </a:solidFill>
                <a:latin typeface="Consolas" pitchFamily="49" charset="0"/>
              </a:rPr>
              <a:t>end</a:t>
            </a:r>
            <a:r>
              <a:rPr lang="da-DK" altLang="ja-JP" b="1" dirty="0">
                <a:solidFill>
                  <a:srgbClr val="00B050"/>
                </a:solidFill>
                <a:latin typeface="Consolas" pitchFamily="49" charset="0"/>
              </a:rPr>
              <a:t> = </a:t>
            </a:r>
            <a:r>
              <a:rPr lang="da-DK" altLang="ja-JP" b="1" dirty="0">
                <a:solidFill>
                  <a:srgbClr val="FF0000"/>
                </a:solidFill>
                <a:latin typeface="Consolas" pitchFamily="49" charset="0"/>
              </a:rPr>
              <a:t>struct</a:t>
            </a:r>
            <a:r>
              <a:rPr lang="da-DK" altLang="ja-JP" b="1" dirty="0">
                <a:solidFill>
                  <a:srgbClr val="00B050"/>
                </a:solidFill>
                <a:latin typeface="Consolas" pitchFamily="49" charset="0"/>
              </a:rPr>
              <a:t> ... </a:t>
            </a:r>
            <a:r>
              <a:rPr lang="da-DK" altLang="ja-JP" b="1" dirty="0">
                <a:solidFill>
                  <a:srgbClr val="FF0000"/>
                </a:solidFill>
                <a:latin typeface="Consolas" pitchFamily="49" charset="0"/>
              </a:rPr>
              <a:t>end</a:t>
            </a:r>
            <a:endParaRPr lang="ja-JP" altLang="en-US" b="1" dirty="0">
              <a:solidFill>
                <a:srgbClr val="FF0000"/>
              </a:solidFill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Functor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モジュールを受け取ってモジュールを返す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関数のようなもの</a:t>
            </a:r>
            <a:endParaRPr kumimoji="1" lang="en-US" altLang="ja-JP" dirty="0" smtClean="0"/>
          </a:p>
          <a:p>
            <a:pPr lvl="2"/>
            <a:r>
              <a:rPr kumimoji="1" lang="en-US" altLang="ja-JP" dirty="0" smtClean="0"/>
              <a:t>Functor </a:t>
            </a:r>
            <a:r>
              <a:rPr kumimoji="1" lang="ja-JP" altLang="en-US" dirty="0" smtClean="0"/>
              <a:t>を作る構文</a:t>
            </a:r>
            <a:r>
              <a:rPr kumimoji="1" lang="en-US" altLang="ja-JP" dirty="0" smtClean="0"/>
              <a:t>:</a:t>
            </a:r>
          </a:p>
          <a:p>
            <a:pPr lvl="3">
              <a:buNone/>
            </a:pPr>
            <a:r>
              <a:rPr lang="en-US" altLang="ja-JP" b="1" dirty="0" smtClean="0">
                <a:latin typeface="Consolas" pitchFamily="49" charset="0"/>
              </a:rPr>
              <a:t>functor (</a:t>
            </a:r>
            <a:r>
              <a:rPr lang="ja-JP" altLang="en-US" b="1" dirty="0" smtClean="0"/>
              <a:t>「仮引数」 </a:t>
            </a:r>
            <a:r>
              <a:rPr lang="en-US" altLang="ja-JP" b="1" dirty="0" smtClean="0">
                <a:latin typeface="Consolas" pitchFamily="49" charset="0"/>
              </a:rPr>
              <a:t>:</a:t>
            </a:r>
            <a:r>
              <a:rPr lang="en-US" altLang="ja-JP" b="1" dirty="0" smtClean="0"/>
              <a:t> </a:t>
            </a:r>
            <a:r>
              <a:rPr lang="ja-JP" altLang="en-US" b="1" dirty="0" smtClean="0"/>
              <a:t>「シグネチャ」</a:t>
            </a:r>
            <a:r>
              <a:rPr lang="en-US" altLang="ja-JP" b="1" dirty="0" smtClean="0">
                <a:latin typeface="Consolas" pitchFamily="49" charset="0"/>
              </a:rPr>
              <a:t>) -&gt; </a:t>
            </a:r>
            <a:r>
              <a:rPr lang="ja-JP" altLang="en-US" b="1" dirty="0" smtClean="0"/>
              <a:t>「モジュール」</a:t>
            </a:r>
            <a:endParaRPr lang="en-US" altLang="ja-JP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en-US" altLang="ja-JP" dirty="0" err="1" smtClean="0"/>
              <a:t>Functor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の例</a:t>
            </a:r>
            <a:r>
              <a:rPr lang="en-US" altLang="ja-JP" dirty="0" smtClean="0"/>
              <a:t>:</a:t>
            </a:r>
            <a:r>
              <a:rPr lang="ja-JP" altLang="en-US" dirty="0" smtClean="0"/>
              <a:t> 多重集合再び</a:t>
            </a:r>
            <a:endParaRPr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Autofit/>
          </a:bodyPr>
          <a:lstStyle/>
          <a:p>
            <a:pPr marL="180000" indent="0">
              <a:buNone/>
            </a:pPr>
            <a:r>
              <a:rPr lang="en-US" altLang="ja-JP" sz="1600" b="1" dirty="0" smtClean="0">
                <a:latin typeface="Consolas" pitchFamily="49" charset="0"/>
              </a:rPr>
              <a:t>type comparison = Less | Equal | Greater</a:t>
            </a:r>
          </a:p>
          <a:p>
            <a:pPr marL="180000" indent="0">
              <a:buNone/>
            </a:pPr>
            <a:r>
              <a:rPr lang="en-US" altLang="ja-JP" sz="1600" b="1" dirty="0" smtClean="0">
                <a:latin typeface="Consolas" pitchFamily="49" charset="0"/>
              </a:rPr>
              <a:t>module type ORDERED_TYPE = sig</a:t>
            </a:r>
          </a:p>
          <a:p>
            <a:pPr marL="180000" indent="0">
              <a:buNone/>
            </a:pPr>
            <a:r>
              <a:rPr lang="en-US" altLang="ja-JP" sz="1600" b="1" dirty="0" smtClean="0">
                <a:latin typeface="Consolas" pitchFamily="49" charset="0"/>
              </a:rPr>
              <a:t>    type t</a:t>
            </a:r>
          </a:p>
          <a:p>
            <a:pPr marL="180000" indent="0">
              <a:buNone/>
            </a:pPr>
            <a:r>
              <a:rPr lang="en-US" altLang="ja-JP" sz="1600" b="1" dirty="0" smtClean="0">
                <a:latin typeface="Consolas" pitchFamily="49" charset="0"/>
              </a:rPr>
              <a:t>    </a:t>
            </a:r>
            <a:r>
              <a:rPr lang="en-US" altLang="ja-JP" sz="1600" b="1" dirty="0" err="1" smtClean="0">
                <a:latin typeface="Consolas" pitchFamily="49" charset="0"/>
              </a:rPr>
              <a:t>val</a:t>
            </a:r>
            <a:r>
              <a:rPr lang="en-US" altLang="ja-JP" sz="1600" b="1" dirty="0" smtClean="0">
                <a:latin typeface="Consolas" pitchFamily="49" charset="0"/>
              </a:rPr>
              <a:t> compare : t -&gt; t -&gt; comparison</a:t>
            </a:r>
          </a:p>
          <a:p>
            <a:pPr marL="180000" indent="0">
              <a:buNone/>
            </a:pPr>
            <a:r>
              <a:rPr lang="en-US" altLang="ja-JP" sz="1600" b="1" dirty="0" smtClean="0">
                <a:latin typeface="Consolas" pitchFamily="49" charset="0"/>
              </a:rPr>
              <a:t>  end</a:t>
            </a:r>
          </a:p>
          <a:p>
            <a:pPr marL="180000" indent="0">
              <a:buNone/>
            </a:pPr>
            <a:endParaRPr lang="en-US" altLang="ja-JP" sz="1600" b="1" dirty="0" smtClean="0">
              <a:latin typeface="Consolas" pitchFamily="49" charset="0"/>
            </a:endParaRPr>
          </a:p>
          <a:p>
            <a:pPr marL="180000" indent="0">
              <a:buNone/>
            </a:pPr>
            <a:r>
              <a:rPr lang="en-US" altLang="ja-JP" sz="1600" b="1" dirty="0" smtClean="0">
                <a:latin typeface="Consolas" pitchFamily="49" charset="0"/>
              </a:rPr>
              <a:t>module Multiset2 =</a:t>
            </a:r>
          </a:p>
          <a:p>
            <a:pPr marL="180000" indent="0">
              <a:buNone/>
            </a:pPr>
            <a:r>
              <a:rPr lang="en-US" altLang="ja-JP" sz="1600" b="1" dirty="0" smtClean="0">
                <a:latin typeface="Consolas" pitchFamily="49" charset="0"/>
              </a:rPr>
              <a:t>  </a:t>
            </a:r>
            <a:r>
              <a:rPr lang="en-US" altLang="ja-JP" sz="1600" b="1" dirty="0" err="1" smtClean="0">
                <a:solidFill>
                  <a:srgbClr val="FF0000"/>
                </a:solidFill>
                <a:latin typeface="Consolas" pitchFamily="49" charset="0"/>
              </a:rPr>
              <a:t>functor</a:t>
            </a:r>
            <a:r>
              <a:rPr lang="en-US" altLang="ja-JP" sz="1600" b="1" dirty="0" smtClean="0">
                <a:latin typeface="Consolas" pitchFamily="49" charset="0"/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  <a:latin typeface="Consolas" pitchFamily="49" charset="0"/>
              </a:rPr>
              <a:t>(</a:t>
            </a:r>
            <a:r>
              <a:rPr lang="en-US" altLang="ja-JP" sz="1600" b="1" dirty="0" smtClean="0">
                <a:latin typeface="Consolas" pitchFamily="49" charset="0"/>
              </a:rPr>
              <a:t>Elem </a:t>
            </a:r>
            <a:r>
              <a:rPr lang="en-US" altLang="ja-JP" sz="1600" b="1" dirty="0" smtClean="0">
                <a:solidFill>
                  <a:srgbClr val="FF0000"/>
                </a:solidFill>
                <a:latin typeface="Consolas" pitchFamily="49" charset="0"/>
              </a:rPr>
              <a:t>: </a:t>
            </a:r>
            <a:r>
              <a:rPr lang="en-US" altLang="ja-JP" sz="1600" b="1" dirty="0" smtClean="0">
                <a:latin typeface="Consolas" pitchFamily="49" charset="0"/>
              </a:rPr>
              <a:t>ORDERED_TYPE</a:t>
            </a:r>
            <a:r>
              <a:rPr lang="en-US" altLang="ja-JP" sz="1600" b="1" dirty="0" smtClean="0">
                <a:solidFill>
                  <a:srgbClr val="FF0000"/>
                </a:solidFill>
                <a:latin typeface="Consolas" pitchFamily="49" charset="0"/>
              </a:rPr>
              <a:t>)</a:t>
            </a:r>
            <a:r>
              <a:rPr lang="en-US" altLang="ja-JP" sz="1600" b="1" dirty="0" smtClean="0">
                <a:latin typeface="Consolas" pitchFamily="49" charset="0"/>
              </a:rPr>
              <a:t> </a:t>
            </a:r>
            <a:r>
              <a:rPr lang="en-US" altLang="ja-JP" sz="1600" b="1" dirty="0" smtClean="0">
                <a:solidFill>
                  <a:srgbClr val="FF0000"/>
                </a:solidFill>
                <a:latin typeface="Consolas" pitchFamily="49" charset="0"/>
              </a:rPr>
              <a:t>-&gt;</a:t>
            </a:r>
            <a:r>
              <a:rPr lang="en-US" altLang="ja-JP" sz="1600" b="1" dirty="0" smtClean="0">
                <a:latin typeface="Consolas" pitchFamily="49" charset="0"/>
              </a:rPr>
              <a:t> </a:t>
            </a:r>
            <a:r>
              <a:rPr lang="en-US" altLang="ja-JP" sz="1600" b="1" dirty="0" err="1" smtClean="0">
                <a:latin typeface="Consolas" pitchFamily="49" charset="0"/>
              </a:rPr>
              <a:t>struct</a:t>
            </a:r>
            <a:endParaRPr lang="en-US" altLang="ja-JP" sz="1600" b="1" dirty="0" smtClean="0">
              <a:latin typeface="Consolas" pitchFamily="49" charset="0"/>
            </a:endParaRPr>
          </a:p>
          <a:p>
            <a:pPr marL="180000" indent="0">
              <a:buNone/>
            </a:pPr>
            <a:r>
              <a:rPr lang="en-US" altLang="ja-JP" sz="1600" b="1" dirty="0" smtClean="0">
                <a:latin typeface="Consolas" pitchFamily="49" charset="0"/>
              </a:rPr>
              <a:t>    type t = </a:t>
            </a:r>
            <a:r>
              <a:rPr lang="en-US" altLang="ja-JP" sz="1600" b="1" dirty="0" err="1" smtClean="0">
                <a:latin typeface="Consolas" pitchFamily="49" charset="0"/>
              </a:rPr>
              <a:t>Elem.t</a:t>
            </a:r>
            <a:r>
              <a:rPr lang="en-US" altLang="ja-JP" sz="1600" b="1" dirty="0" smtClean="0">
                <a:latin typeface="Consolas" pitchFamily="49" charset="0"/>
              </a:rPr>
              <a:t> list</a:t>
            </a:r>
          </a:p>
          <a:p>
            <a:pPr marL="180000" indent="0">
              <a:buNone/>
            </a:pPr>
            <a:r>
              <a:rPr lang="en-US" altLang="ja-JP" sz="1600" b="1" dirty="0" smtClean="0">
                <a:latin typeface="Consolas" pitchFamily="49" charset="0"/>
              </a:rPr>
              <a:t>    let </a:t>
            </a:r>
            <a:r>
              <a:rPr lang="en-US" altLang="ja-JP" sz="1600" b="1" dirty="0" err="1" smtClean="0">
                <a:latin typeface="Consolas" pitchFamily="49" charset="0"/>
              </a:rPr>
              <a:t>eq</a:t>
            </a:r>
            <a:r>
              <a:rPr lang="en-US" altLang="ja-JP" sz="1600" b="1" dirty="0" smtClean="0">
                <a:latin typeface="Consolas" pitchFamily="49" charset="0"/>
              </a:rPr>
              <a:t> x y = </a:t>
            </a:r>
            <a:r>
              <a:rPr lang="en-US" altLang="ja-JP" sz="1600" b="1" dirty="0" err="1" smtClean="0">
                <a:latin typeface="Consolas" pitchFamily="49" charset="0"/>
              </a:rPr>
              <a:t>Elem.compare</a:t>
            </a:r>
            <a:r>
              <a:rPr lang="en-US" altLang="ja-JP" sz="1600" b="1" dirty="0" smtClean="0">
                <a:latin typeface="Consolas" pitchFamily="49" charset="0"/>
              </a:rPr>
              <a:t> x y = Equal</a:t>
            </a:r>
          </a:p>
          <a:p>
            <a:pPr marL="180000" indent="0">
              <a:buNone/>
            </a:pPr>
            <a:r>
              <a:rPr lang="en-US" altLang="ja-JP" sz="1600" b="1" dirty="0" smtClean="0">
                <a:latin typeface="Consolas" pitchFamily="49" charset="0"/>
              </a:rPr>
              <a:t>    let </a:t>
            </a:r>
            <a:r>
              <a:rPr lang="en-US" altLang="ja-JP" sz="1600" b="1" dirty="0" err="1" smtClean="0">
                <a:latin typeface="Consolas" pitchFamily="49" charset="0"/>
              </a:rPr>
              <a:t>rec</a:t>
            </a:r>
            <a:r>
              <a:rPr lang="en-US" altLang="ja-JP" sz="1600" b="1" dirty="0" smtClean="0">
                <a:latin typeface="Consolas" pitchFamily="49" charset="0"/>
              </a:rPr>
              <a:t> remove </a:t>
            </a:r>
            <a:r>
              <a:rPr lang="en-US" altLang="ja-JP" sz="1600" b="1" dirty="0" err="1" smtClean="0">
                <a:latin typeface="Consolas" pitchFamily="49" charset="0"/>
              </a:rPr>
              <a:t>elem</a:t>
            </a:r>
            <a:r>
              <a:rPr lang="en-US" altLang="ja-JP" sz="1600" b="1" dirty="0" smtClean="0">
                <a:latin typeface="Consolas" pitchFamily="49" charset="0"/>
              </a:rPr>
              <a:t> = function</a:t>
            </a:r>
          </a:p>
          <a:p>
            <a:pPr marL="180000" indent="0">
              <a:buNone/>
            </a:pPr>
            <a:r>
              <a:rPr lang="en-US" altLang="ja-JP" sz="1600" b="1" dirty="0" smtClean="0">
                <a:latin typeface="Consolas" pitchFamily="49" charset="0"/>
              </a:rPr>
              <a:t>      | [] -&gt; []</a:t>
            </a:r>
          </a:p>
          <a:p>
            <a:pPr marL="180000" indent="0">
              <a:buNone/>
            </a:pPr>
            <a:r>
              <a:rPr lang="en-US" altLang="ja-JP" sz="1600" b="1" dirty="0" smtClean="0">
                <a:latin typeface="Consolas" pitchFamily="49" charset="0"/>
              </a:rPr>
              <a:t>      | </a:t>
            </a:r>
            <a:r>
              <a:rPr lang="en-US" altLang="ja-JP" sz="1600" b="1" dirty="0" err="1" smtClean="0">
                <a:latin typeface="Consolas" pitchFamily="49" charset="0"/>
              </a:rPr>
              <a:t>hd</a:t>
            </a:r>
            <a:r>
              <a:rPr lang="en-US" altLang="ja-JP" sz="1600" b="1" dirty="0" smtClean="0">
                <a:latin typeface="Consolas" pitchFamily="49" charset="0"/>
              </a:rPr>
              <a:t> :: </a:t>
            </a:r>
            <a:r>
              <a:rPr lang="en-US" altLang="ja-JP" sz="1600" b="1" dirty="0" err="1" smtClean="0">
                <a:latin typeface="Consolas" pitchFamily="49" charset="0"/>
              </a:rPr>
              <a:t>tl</a:t>
            </a:r>
            <a:r>
              <a:rPr lang="en-US" altLang="ja-JP" sz="1600" b="1" dirty="0" smtClean="0">
                <a:latin typeface="Consolas" pitchFamily="49" charset="0"/>
              </a:rPr>
              <a:t> when </a:t>
            </a:r>
            <a:r>
              <a:rPr lang="en-US" altLang="ja-JP" sz="1600" b="1" dirty="0" err="1" smtClean="0">
                <a:latin typeface="Consolas" pitchFamily="49" charset="0"/>
              </a:rPr>
              <a:t>eq</a:t>
            </a:r>
            <a:r>
              <a:rPr lang="en-US" altLang="ja-JP" sz="1600" b="1" dirty="0" smtClean="0">
                <a:latin typeface="Consolas" pitchFamily="49" charset="0"/>
              </a:rPr>
              <a:t> </a:t>
            </a:r>
            <a:r>
              <a:rPr lang="en-US" altLang="ja-JP" sz="1600" b="1" dirty="0" err="1" smtClean="0">
                <a:latin typeface="Consolas" pitchFamily="49" charset="0"/>
              </a:rPr>
              <a:t>hd</a:t>
            </a:r>
            <a:r>
              <a:rPr lang="en-US" altLang="ja-JP" sz="1600" b="1" dirty="0" smtClean="0">
                <a:latin typeface="Consolas" pitchFamily="49" charset="0"/>
              </a:rPr>
              <a:t> </a:t>
            </a:r>
            <a:r>
              <a:rPr lang="en-US" altLang="ja-JP" sz="1600" b="1" dirty="0" err="1" smtClean="0">
                <a:latin typeface="Consolas" pitchFamily="49" charset="0"/>
              </a:rPr>
              <a:t>elem</a:t>
            </a:r>
            <a:r>
              <a:rPr lang="en-US" altLang="ja-JP" sz="1600" b="1" dirty="0" smtClean="0">
                <a:latin typeface="Consolas" pitchFamily="49" charset="0"/>
              </a:rPr>
              <a:t> -&gt; </a:t>
            </a:r>
            <a:r>
              <a:rPr lang="en-US" altLang="ja-JP" sz="1600" b="1" dirty="0" err="1" smtClean="0">
                <a:latin typeface="Consolas" pitchFamily="49" charset="0"/>
              </a:rPr>
              <a:t>tl</a:t>
            </a:r>
            <a:endParaRPr lang="en-US" altLang="ja-JP" sz="1600" b="1" dirty="0" smtClean="0">
              <a:latin typeface="Consolas" pitchFamily="49" charset="0"/>
            </a:endParaRPr>
          </a:p>
          <a:p>
            <a:pPr marL="180000" indent="0">
              <a:buNone/>
            </a:pPr>
            <a:r>
              <a:rPr lang="en-US" altLang="ja-JP" sz="1600" b="1" dirty="0" smtClean="0">
                <a:latin typeface="Consolas" pitchFamily="49" charset="0"/>
              </a:rPr>
              <a:t>      | </a:t>
            </a:r>
            <a:r>
              <a:rPr lang="en-US" altLang="ja-JP" sz="1600" b="1" dirty="0" err="1" smtClean="0">
                <a:latin typeface="Consolas" pitchFamily="49" charset="0"/>
              </a:rPr>
              <a:t>hd</a:t>
            </a:r>
            <a:r>
              <a:rPr lang="en-US" altLang="ja-JP" sz="1600" b="1" dirty="0" smtClean="0">
                <a:latin typeface="Consolas" pitchFamily="49" charset="0"/>
              </a:rPr>
              <a:t> :: </a:t>
            </a:r>
            <a:r>
              <a:rPr lang="en-US" altLang="ja-JP" sz="1600" b="1" dirty="0" err="1" smtClean="0">
                <a:latin typeface="Consolas" pitchFamily="49" charset="0"/>
              </a:rPr>
              <a:t>tl</a:t>
            </a:r>
            <a:r>
              <a:rPr lang="en-US" altLang="ja-JP" sz="1600" b="1" dirty="0" smtClean="0">
                <a:latin typeface="Consolas" pitchFamily="49" charset="0"/>
              </a:rPr>
              <a:t> -&gt; </a:t>
            </a:r>
            <a:r>
              <a:rPr lang="en-US" altLang="ja-JP" sz="1600" b="1" dirty="0" err="1" smtClean="0">
                <a:latin typeface="Consolas" pitchFamily="49" charset="0"/>
              </a:rPr>
              <a:t>hd</a:t>
            </a:r>
            <a:r>
              <a:rPr lang="en-US" altLang="ja-JP" sz="1600" b="1" dirty="0" smtClean="0">
                <a:latin typeface="Consolas" pitchFamily="49" charset="0"/>
              </a:rPr>
              <a:t> :: (remove </a:t>
            </a:r>
            <a:r>
              <a:rPr lang="en-US" altLang="ja-JP" sz="1600" b="1" dirty="0" err="1" smtClean="0">
                <a:latin typeface="Consolas" pitchFamily="49" charset="0"/>
              </a:rPr>
              <a:t>elem</a:t>
            </a:r>
            <a:r>
              <a:rPr lang="en-US" altLang="ja-JP" sz="1600" b="1" dirty="0" smtClean="0">
                <a:latin typeface="Consolas" pitchFamily="49" charset="0"/>
              </a:rPr>
              <a:t> </a:t>
            </a:r>
            <a:r>
              <a:rPr lang="en-US" altLang="ja-JP" sz="1600" b="1" dirty="0" err="1" smtClean="0">
                <a:latin typeface="Consolas" pitchFamily="49" charset="0"/>
              </a:rPr>
              <a:t>tl</a:t>
            </a:r>
            <a:r>
              <a:rPr lang="en-US" altLang="ja-JP" sz="1600" b="1" dirty="0" smtClean="0">
                <a:latin typeface="Consolas" pitchFamily="49" charset="0"/>
              </a:rPr>
              <a:t>)</a:t>
            </a:r>
          </a:p>
          <a:p>
            <a:pPr marL="180000" indent="0">
              <a:buNone/>
            </a:pPr>
            <a:r>
              <a:rPr lang="en-US" altLang="ja-JP" sz="1600" b="1" dirty="0" smtClean="0">
                <a:latin typeface="Consolas" pitchFamily="49" charset="0"/>
              </a:rPr>
              <a:t>    … (* </a:t>
            </a:r>
            <a:r>
              <a:rPr lang="ja-JP" altLang="en-US" sz="1600" b="1" dirty="0" smtClean="0">
                <a:latin typeface="Consolas" pitchFamily="49" charset="0"/>
              </a:rPr>
              <a:t>その他 </a:t>
            </a:r>
            <a:r>
              <a:rPr lang="en-US" altLang="ja-JP" sz="1600" b="1" dirty="0" smtClean="0">
                <a:latin typeface="Consolas" pitchFamily="49" charset="0"/>
              </a:rPr>
              <a:t>*) …</a:t>
            </a:r>
          </a:p>
          <a:p>
            <a:pPr marL="180000" indent="0">
              <a:buNone/>
            </a:pPr>
            <a:r>
              <a:rPr lang="en-US" altLang="ja-JP" sz="1600" b="1" dirty="0" smtClean="0">
                <a:latin typeface="Consolas" pitchFamily="49" charset="0"/>
              </a:rPr>
              <a:t>  end</a:t>
            </a:r>
          </a:p>
        </p:txBody>
      </p:sp>
      <p:sp>
        <p:nvSpPr>
          <p:cNvPr id="6" name="上リボン 5"/>
          <p:cNvSpPr/>
          <p:nvPr/>
        </p:nvSpPr>
        <p:spPr>
          <a:xfrm>
            <a:off x="5429256" y="1214422"/>
            <a:ext cx="2786082" cy="571504"/>
          </a:xfrm>
          <a:prstGeom prst="ribbon2">
            <a:avLst>
              <a:gd name="adj1" fmla="val 16667"/>
              <a:gd name="adj2" fmla="val 7070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/>
              <a:t>e</a:t>
            </a:r>
            <a:r>
              <a:rPr kumimoji="1" lang="en-US" altLang="ja-JP" sz="2000" dirty="0" smtClean="0"/>
              <a:t>xample4-2.ml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Functor </a:t>
            </a:r>
            <a:r>
              <a:rPr kumimoji="1" lang="ja-JP" altLang="en-US" dirty="0" smtClean="0"/>
              <a:t>から</a:t>
            </a:r>
            <a:r>
              <a:rPr lang="ja-JP" altLang="en-US" dirty="0" smtClean="0"/>
              <a:t>モジュール</a:t>
            </a:r>
            <a:r>
              <a:rPr kumimoji="1" lang="ja-JP" altLang="en-US" dirty="0" smtClean="0"/>
              <a:t>を作るには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Functor</a:t>
            </a:r>
            <a:r>
              <a:rPr kumimoji="1" lang="ja-JP" altLang="en-US" dirty="0" smtClean="0"/>
              <a:t> にモジュールを渡すことで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functor </a:t>
            </a:r>
            <a:r>
              <a:rPr kumimoji="1" lang="ja-JP" altLang="en-US" dirty="0" smtClean="0"/>
              <a:t>が定義しているモジュールが得られる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構文</a:t>
            </a:r>
            <a:r>
              <a:rPr lang="en-US" altLang="ja-JP" dirty="0" smtClean="0"/>
              <a:t>:</a:t>
            </a:r>
            <a:endParaRPr lang="en-US" altLang="ja-JP" dirty="0"/>
          </a:p>
          <a:p>
            <a:pPr lvl="3">
              <a:buNone/>
            </a:pPr>
            <a:r>
              <a:rPr kumimoji="1" lang="ja-JP" altLang="en-US" b="1" dirty="0" smtClean="0"/>
              <a:t>「</a:t>
            </a:r>
            <a:r>
              <a:rPr kumimoji="1" lang="en-US" altLang="ja-JP" b="1" dirty="0" smtClean="0"/>
              <a:t>functor</a:t>
            </a:r>
            <a:r>
              <a:rPr kumimoji="1" lang="ja-JP" altLang="en-US" b="1" dirty="0" smtClean="0"/>
              <a:t>」 </a:t>
            </a:r>
            <a:r>
              <a:rPr kumimoji="1" lang="en-US" altLang="ja-JP" b="1" dirty="0" smtClean="0">
                <a:latin typeface="Consolas" pitchFamily="49" charset="0"/>
              </a:rPr>
              <a:t> (</a:t>
            </a:r>
            <a:r>
              <a:rPr kumimoji="1" lang="ja-JP" altLang="en-US" b="1" dirty="0" smtClean="0"/>
              <a:t>「モジュール」 </a:t>
            </a:r>
            <a:r>
              <a:rPr kumimoji="1" lang="en-US" altLang="ja-JP" b="1" dirty="0" smtClean="0">
                <a:latin typeface="Consolas" pitchFamily="49" charset="0"/>
              </a:rPr>
              <a:t>)</a:t>
            </a:r>
          </a:p>
          <a:p>
            <a:r>
              <a:rPr kumimoji="1" lang="ja-JP" altLang="en-US" dirty="0" smtClean="0"/>
              <a:t>例</a:t>
            </a:r>
            <a:r>
              <a:rPr kumimoji="1" lang="en-US" altLang="ja-JP" dirty="0" smtClean="0"/>
              <a:t>:</a:t>
            </a:r>
          </a:p>
          <a:p>
            <a:pPr indent="0">
              <a:buNone/>
            </a:pPr>
            <a:r>
              <a:rPr lang="en-US" altLang="ja-JP" sz="2400" b="1" dirty="0">
                <a:latin typeface="Consolas" pitchFamily="49" charset="0"/>
              </a:rPr>
              <a:t>module </a:t>
            </a:r>
            <a:r>
              <a:rPr lang="en-US" altLang="ja-JP" sz="2400" b="1" dirty="0" err="1">
                <a:latin typeface="Consolas" pitchFamily="49" charset="0"/>
              </a:rPr>
              <a:t>StringMultiset</a:t>
            </a:r>
            <a:r>
              <a:rPr lang="en-US" altLang="ja-JP" sz="2400" b="1" dirty="0">
                <a:latin typeface="Consolas" pitchFamily="49" charset="0"/>
              </a:rPr>
              <a:t> =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	</a:t>
            </a:r>
            <a:r>
              <a:rPr lang="en-US" altLang="ja-JP" sz="2400" b="1" dirty="0" smtClean="0">
                <a:latin typeface="Consolas" pitchFamily="49" charset="0"/>
              </a:rPr>
              <a:t>Multiset2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(</a:t>
            </a:r>
            <a:r>
              <a:rPr lang="en-US" altLang="ja-JP" sz="2400" b="1" dirty="0" err="1" smtClean="0">
                <a:latin typeface="Consolas" pitchFamily="49" charset="0"/>
              </a:rPr>
              <a:t>OrderedString</a:t>
            </a:r>
            <a:r>
              <a:rPr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)</a:t>
            </a:r>
            <a:endParaRPr kumimoji="1" lang="ja-JP" altLang="en-US" sz="2400" b="1" dirty="0">
              <a:solidFill>
                <a:srgbClr val="FF0000"/>
              </a:solidFill>
              <a:latin typeface="Consolas" pitchFamily="49" charset="0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5522924" y="2852936"/>
            <a:ext cx="1857388" cy="428628"/>
          </a:xfrm>
          <a:prstGeom prst="wedgeRoundRectCallout">
            <a:avLst>
              <a:gd name="adj1" fmla="val -76485"/>
              <a:gd name="adj2" fmla="val 284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括弧は必須</a:t>
            </a:r>
            <a:endParaRPr kumimoji="1" lang="ja-JP" altLang="en-US" sz="2000" dirty="0"/>
          </a:p>
        </p:txBody>
      </p:sp>
      <p:sp>
        <p:nvSpPr>
          <p:cNvPr id="5" name="上リボン 4"/>
          <p:cNvSpPr/>
          <p:nvPr/>
        </p:nvSpPr>
        <p:spPr>
          <a:xfrm>
            <a:off x="5508104" y="4509120"/>
            <a:ext cx="2786082" cy="571504"/>
          </a:xfrm>
          <a:prstGeom prst="ribbon2">
            <a:avLst>
              <a:gd name="adj1" fmla="val 16667"/>
              <a:gd name="adj2" fmla="val 7070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/>
              <a:t>e</a:t>
            </a:r>
            <a:r>
              <a:rPr kumimoji="1" lang="en-US" altLang="ja-JP" sz="2000" dirty="0" smtClean="0"/>
              <a:t>xample4-2.ml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Functor </a:t>
            </a:r>
            <a:r>
              <a:rPr kumimoji="1" lang="ja-JP" altLang="en-US" dirty="0" smtClean="0"/>
              <a:t>に対する </a:t>
            </a:r>
            <a:r>
              <a:rPr kumimoji="1" lang="en-US" altLang="ja-JP" dirty="0" smtClean="0"/>
              <a:t>signature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Functor</a:t>
            </a:r>
            <a:r>
              <a:rPr lang="ja-JP" altLang="en-US" dirty="0" smtClean="0"/>
              <a:t> </a:t>
            </a:r>
            <a:r>
              <a:rPr lang="ja-JP" altLang="en-US" dirty="0" err="1" smtClean="0"/>
              <a:t>にも</a:t>
            </a:r>
            <a:r>
              <a:rPr lang="ja-JP" altLang="en-US" dirty="0" smtClean="0"/>
              <a:t> </a:t>
            </a:r>
            <a:r>
              <a:rPr lang="en-US" altLang="ja-JP" dirty="0" smtClean="0"/>
              <a:t>signature </a:t>
            </a:r>
            <a:r>
              <a:rPr lang="ja-JP" altLang="en-US" dirty="0" smtClean="0"/>
              <a:t>が作れる</a:t>
            </a:r>
            <a:endParaRPr lang="en-US" altLang="ja-JP" dirty="0"/>
          </a:p>
          <a:p>
            <a:pPr lvl="2"/>
            <a:r>
              <a:rPr lang="en-US" altLang="ja-JP" dirty="0" smtClean="0"/>
              <a:t>Signature </a:t>
            </a:r>
            <a:r>
              <a:rPr lang="ja-JP" altLang="en-US" dirty="0" smtClean="0"/>
              <a:t>の </a:t>
            </a:r>
            <a:r>
              <a:rPr lang="en-US" altLang="ja-JP" dirty="0" smtClean="0"/>
              <a:t>functor </a:t>
            </a:r>
            <a:r>
              <a:rPr lang="ja-JP" altLang="en-US" dirty="0"/>
              <a:t>を作る構文</a:t>
            </a:r>
            <a:r>
              <a:rPr lang="en-US" altLang="ja-JP" dirty="0"/>
              <a:t>:</a:t>
            </a:r>
          </a:p>
          <a:p>
            <a:pPr lvl="3">
              <a:buNone/>
            </a:pPr>
            <a:r>
              <a:rPr lang="en-US" altLang="ja-JP" b="1" dirty="0" smtClean="0">
                <a:latin typeface="Consolas" pitchFamily="49" charset="0"/>
              </a:rPr>
              <a:t>functor (</a:t>
            </a:r>
            <a:r>
              <a:rPr lang="ja-JP" altLang="en-US" b="1" dirty="0" smtClean="0"/>
              <a:t>「仮引数」 </a:t>
            </a:r>
            <a:r>
              <a:rPr lang="en-US" altLang="ja-JP" b="1" dirty="0" smtClean="0">
                <a:latin typeface="Consolas" pitchFamily="49" charset="0"/>
              </a:rPr>
              <a:t>:</a:t>
            </a:r>
            <a:r>
              <a:rPr lang="en-US" altLang="ja-JP" b="1" dirty="0" smtClean="0"/>
              <a:t> </a:t>
            </a:r>
            <a:r>
              <a:rPr lang="ja-JP" altLang="en-US" b="1" dirty="0" smtClean="0"/>
              <a:t>「シグネチャ」</a:t>
            </a:r>
            <a:r>
              <a:rPr lang="en-US" altLang="ja-JP" b="1" dirty="0" smtClean="0">
                <a:latin typeface="Consolas" pitchFamily="49" charset="0"/>
              </a:rPr>
              <a:t>) -&gt; </a:t>
            </a:r>
            <a:r>
              <a:rPr lang="ja-JP" altLang="en-US" b="1" dirty="0" smtClean="0"/>
              <a:t>「シグネチャ」</a:t>
            </a:r>
            <a:endParaRPr lang="en-US" altLang="ja-JP" b="1" dirty="0" smtClean="0"/>
          </a:p>
          <a:p>
            <a:r>
              <a:rPr lang="en-US" altLang="ja-JP" dirty="0" smtClean="0"/>
              <a:t>Signature </a:t>
            </a:r>
            <a:r>
              <a:rPr lang="ja-JP" altLang="en-US" dirty="0" smtClean="0"/>
              <a:t>の </a:t>
            </a:r>
            <a:r>
              <a:rPr lang="en-US" altLang="ja-JP" dirty="0" smtClean="0"/>
              <a:t>functor</a:t>
            </a:r>
            <a:r>
              <a:rPr lang="ja-JP" altLang="en-US" dirty="0" smtClean="0"/>
              <a:t> </a:t>
            </a:r>
            <a:r>
              <a:rPr lang="ja-JP" altLang="en-US" dirty="0"/>
              <a:t>の定義の例</a:t>
            </a:r>
            <a:r>
              <a:rPr lang="en-US" altLang="ja-JP" dirty="0"/>
              <a:t>:</a:t>
            </a:r>
          </a:p>
          <a:p>
            <a:pPr marL="36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module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type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200" b="1" dirty="0" smtClean="0">
                <a:latin typeface="Consolas" pitchFamily="49" charset="0"/>
              </a:rPr>
              <a:t>MULTISET2 =</a:t>
            </a:r>
          </a:p>
          <a:p>
            <a:pPr marL="360000" indent="0">
              <a:buNone/>
            </a:pP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functor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(</a:t>
            </a:r>
            <a:r>
              <a:rPr lang="en-US" altLang="ja-JP" sz="2200" b="1" dirty="0" smtClean="0">
                <a:latin typeface="Consolas" pitchFamily="49" charset="0"/>
              </a:rPr>
              <a:t>Elem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: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200" b="1" dirty="0" smtClean="0">
                <a:latin typeface="Consolas" pitchFamily="49" charset="0"/>
              </a:rPr>
              <a:t>ORDERED_TYPE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)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-&gt;</a:t>
            </a:r>
          </a:p>
          <a:p>
            <a:pPr marL="360000" indent="0">
              <a:buNone/>
            </a:pP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sig</a:t>
            </a:r>
          </a:p>
          <a:p>
            <a:pPr marL="360000" indent="0">
              <a:buNone/>
            </a:pP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  </a:t>
            </a:r>
            <a:r>
              <a:rPr lang="en-US" altLang="ja-JP" sz="2200" b="1" dirty="0" smtClean="0">
                <a:latin typeface="Consolas" pitchFamily="49" charset="0"/>
              </a:rPr>
              <a:t>type t</a:t>
            </a:r>
          </a:p>
          <a:p>
            <a:pPr marL="36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      </a:t>
            </a:r>
            <a:r>
              <a:rPr lang="en-US" altLang="ja-JP" sz="2200" b="1" dirty="0" err="1" smtClean="0">
                <a:latin typeface="Consolas" pitchFamily="49" charset="0"/>
              </a:rPr>
              <a:t>val</a:t>
            </a:r>
            <a:r>
              <a:rPr lang="en-US" altLang="ja-JP" sz="2200" b="1" dirty="0" smtClean="0">
                <a:latin typeface="Consolas" pitchFamily="49" charset="0"/>
              </a:rPr>
              <a:t> </a:t>
            </a:r>
            <a:r>
              <a:rPr lang="en-US" altLang="ja-JP" sz="2200" b="1" dirty="0" err="1" smtClean="0">
                <a:latin typeface="Consolas" pitchFamily="49" charset="0"/>
              </a:rPr>
              <a:t>empty_set</a:t>
            </a:r>
            <a:r>
              <a:rPr lang="en-US" altLang="ja-JP" sz="2200" b="1" dirty="0" smtClean="0">
                <a:latin typeface="Consolas" pitchFamily="49" charset="0"/>
              </a:rPr>
              <a:t> : t</a:t>
            </a:r>
          </a:p>
          <a:p>
            <a:pPr marL="36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      </a:t>
            </a:r>
            <a:r>
              <a:rPr lang="en-US" altLang="ja-JP" sz="2200" b="1" dirty="0" err="1" smtClean="0">
                <a:latin typeface="Consolas" pitchFamily="49" charset="0"/>
              </a:rPr>
              <a:t>val</a:t>
            </a:r>
            <a:r>
              <a:rPr lang="en-US" altLang="ja-JP" sz="2200" b="1" dirty="0" smtClean="0">
                <a:latin typeface="Consolas" pitchFamily="49" charset="0"/>
              </a:rPr>
              <a:t> add       : </a:t>
            </a:r>
            <a:r>
              <a:rPr lang="en-US" altLang="ja-JP" sz="2200" b="1" dirty="0" err="1" smtClean="0">
                <a:latin typeface="Consolas" pitchFamily="49" charset="0"/>
              </a:rPr>
              <a:t>Elem.t</a:t>
            </a:r>
            <a:r>
              <a:rPr lang="en-US" altLang="ja-JP" sz="2200" b="1" dirty="0" smtClean="0">
                <a:latin typeface="Consolas" pitchFamily="49" charset="0"/>
              </a:rPr>
              <a:t> -&gt; t -&gt; t</a:t>
            </a:r>
          </a:p>
          <a:p>
            <a:pPr marL="36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      </a:t>
            </a:r>
            <a:r>
              <a:rPr lang="en-US" altLang="ja-JP" sz="2200" b="1" dirty="0" err="1" smtClean="0">
                <a:latin typeface="Consolas" pitchFamily="49" charset="0"/>
              </a:rPr>
              <a:t>val</a:t>
            </a:r>
            <a:r>
              <a:rPr lang="en-US" altLang="ja-JP" sz="2200" b="1" dirty="0" smtClean="0">
                <a:latin typeface="Consolas" pitchFamily="49" charset="0"/>
              </a:rPr>
              <a:t> remove    : </a:t>
            </a:r>
            <a:r>
              <a:rPr lang="en-US" altLang="ja-JP" sz="2200" b="1" dirty="0" err="1" smtClean="0">
                <a:latin typeface="Consolas" pitchFamily="49" charset="0"/>
              </a:rPr>
              <a:t>Elem.t</a:t>
            </a:r>
            <a:r>
              <a:rPr lang="en-US" altLang="ja-JP" sz="2200" b="1" dirty="0" smtClean="0">
                <a:latin typeface="Consolas" pitchFamily="49" charset="0"/>
              </a:rPr>
              <a:t> -&gt; t -&gt; t</a:t>
            </a:r>
          </a:p>
          <a:p>
            <a:pPr marL="36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      </a:t>
            </a:r>
            <a:r>
              <a:rPr lang="en-US" altLang="ja-JP" sz="2200" b="1" dirty="0" err="1" smtClean="0">
                <a:latin typeface="Consolas" pitchFamily="49" charset="0"/>
              </a:rPr>
              <a:t>val</a:t>
            </a:r>
            <a:r>
              <a:rPr lang="en-US" altLang="ja-JP" sz="2200" b="1" dirty="0" smtClean="0">
                <a:latin typeface="Consolas" pitchFamily="49" charset="0"/>
              </a:rPr>
              <a:t> count     : </a:t>
            </a:r>
            <a:r>
              <a:rPr lang="en-US" altLang="ja-JP" sz="2200" b="1" dirty="0" err="1" smtClean="0">
                <a:latin typeface="Consolas" pitchFamily="49" charset="0"/>
              </a:rPr>
              <a:t>Elem.t</a:t>
            </a:r>
            <a:r>
              <a:rPr lang="en-US" altLang="ja-JP" sz="2200" b="1" dirty="0" smtClean="0">
                <a:latin typeface="Consolas" pitchFamily="49" charset="0"/>
              </a:rPr>
              <a:t> -&gt; t -&gt; </a:t>
            </a:r>
            <a:r>
              <a:rPr lang="en-US" altLang="ja-JP" sz="2200" b="1" dirty="0" err="1" smtClean="0">
                <a:latin typeface="Consolas" pitchFamily="49" charset="0"/>
              </a:rPr>
              <a:t>int</a:t>
            </a:r>
            <a:endParaRPr lang="en-US" altLang="ja-JP" sz="2200" b="1" dirty="0" smtClean="0">
              <a:latin typeface="Consolas" pitchFamily="49" charset="0"/>
            </a:endParaRPr>
          </a:p>
          <a:p>
            <a:pPr marL="360000" indent="0">
              <a:buNone/>
            </a:pP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end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4" name="上リボン 3"/>
          <p:cNvSpPr/>
          <p:nvPr/>
        </p:nvSpPr>
        <p:spPr>
          <a:xfrm>
            <a:off x="6286512" y="3500438"/>
            <a:ext cx="2786082" cy="571504"/>
          </a:xfrm>
          <a:prstGeom prst="ribbon2">
            <a:avLst>
              <a:gd name="adj1" fmla="val 16667"/>
              <a:gd name="adj2" fmla="val 7070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/>
              <a:t>e</a:t>
            </a:r>
            <a:r>
              <a:rPr kumimoji="1" lang="en-US" altLang="ja-JP" sz="2000" dirty="0" smtClean="0"/>
              <a:t>xample4-2.ml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Recursive Module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77500" lnSpcReduction="20000"/>
          </a:bodyPr>
          <a:lstStyle/>
          <a:p>
            <a:r>
              <a:rPr lang="ja-JP" altLang="en-US" dirty="0" smtClean="0"/>
              <a:t>相互再帰的なモジュールも定義できる</a:t>
            </a:r>
            <a:endParaRPr lang="en-US" altLang="ja-JP" dirty="0"/>
          </a:p>
          <a:p>
            <a:pPr lvl="1"/>
            <a:r>
              <a:rPr lang="ja-JP" altLang="en-US" dirty="0" smtClean="0"/>
              <a:t>構文</a:t>
            </a:r>
            <a:r>
              <a:rPr lang="en-US" altLang="ja-JP" dirty="0"/>
              <a:t>:</a:t>
            </a:r>
          </a:p>
          <a:p>
            <a:pPr lvl="3">
              <a:buNone/>
            </a:pPr>
            <a:r>
              <a:rPr lang="en-US" altLang="ja-JP" b="1" dirty="0" smtClean="0">
                <a:latin typeface="Consolas" pitchFamily="49" charset="0"/>
              </a:rPr>
              <a:t>module </a:t>
            </a:r>
            <a:r>
              <a:rPr lang="en-US" altLang="ja-JP" b="1" dirty="0" err="1" smtClean="0">
                <a:latin typeface="Consolas" pitchFamily="49" charset="0"/>
              </a:rPr>
              <a:t>rec</a:t>
            </a:r>
            <a:r>
              <a:rPr lang="en-US" altLang="ja-JP" b="1" dirty="0" smtClean="0">
                <a:latin typeface="Consolas" pitchFamily="49" charset="0"/>
              </a:rPr>
              <a:t> </a:t>
            </a:r>
            <a:r>
              <a:rPr lang="ja-JP" altLang="en-US" b="1" dirty="0" smtClean="0">
                <a:latin typeface="Consolas" pitchFamily="49" charset="0"/>
              </a:rPr>
              <a:t>「モジュール名</a:t>
            </a:r>
            <a:r>
              <a:rPr lang="en-US" altLang="ja-JP" b="1" dirty="0" smtClean="0">
                <a:latin typeface="Consolas" pitchFamily="49" charset="0"/>
              </a:rPr>
              <a:t>1</a:t>
            </a:r>
            <a:r>
              <a:rPr lang="ja-JP" altLang="en-US" b="1" dirty="0" smtClean="0">
                <a:latin typeface="Consolas" pitchFamily="49" charset="0"/>
              </a:rPr>
              <a:t>」 </a:t>
            </a:r>
            <a:r>
              <a:rPr lang="en-US" altLang="ja-JP" b="1" dirty="0" smtClean="0">
                <a:latin typeface="Consolas" pitchFamily="49" charset="0"/>
              </a:rPr>
              <a:t>: </a:t>
            </a:r>
            <a:r>
              <a:rPr lang="ja-JP" altLang="en-US" b="1" dirty="0" smtClean="0">
                <a:latin typeface="Consolas" pitchFamily="49" charset="0"/>
              </a:rPr>
              <a:t>「</a:t>
            </a:r>
            <a:r>
              <a:rPr lang="en-US" altLang="ja-JP" b="1" dirty="0" smtClean="0">
                <a:latin typeface="Consolas" pitchFamily="49" charset="0"/>
              </a:rPr>
              <a:t>signature1</a:t>
            </a:r>
            <a:r>
              <a:rPr lang="ja-JP" altLang="en-US" b="1" dirty="0" smtClean="0">
                <a:latin typeface="Consolas" pitchFamily="49" charset="0"/>
              </a:rPr>
              <a:t>」 </a:t>
            </a:r>
            <a:r>
              <a:rPr lang="en-US" altLang="ja-JP" b="1" dirty="0" smtClean="0">
                <a:latin typeface="Consolas" pitchFamily="49" charset="0"/>
              </a:rPr>
              <a:t>= </a:t>
            </a:r>
            <a:r>
              <a:rPr lang="ja-JP" altLang="en-US" b="1" dirty="0" smtClean="0">
                <a:latin typeface="Consolas" pitchFamily="49" charset="0"/>
              </a:rPr>
              <a:t>「</a:t>
            </a:r>
            <a:r>
              <a:rPr lang="en-US" altLang="ja-JP" b="1" dirty="0" smtClean="0">
                <a:latin typeface="Consolas" pitchFamily="49" charset="0"/>
              </a:rPr>
              <a:t>struct1</a:t>
            </a:r>
            <a:r>
              <a:rPr lang="ja-JP" altLang="en-US" b="1" dirty="0" smtClean="0">
                <a:latin typeface="Consolas" pitchFamily="49" charset="0"/>
              </a:rPr>
              <a:t>」</a:t>
            </a:r>
            <a:endParaRPr lang="en-US" altLang="ja-JP" b="1" dirty="0" smtClean="0">
              <a:latin typeface="Consolas" pitchFamily="49" charset="0"/>
            </a:endParaRPr>
          </a:p>
          <a:p>
            <a:pPr lvl="3">
              <a:buNone/>
            </a:pPr>
            <a:r>
              <a:rPr lang="en-US" altLang="ja-JP" b="1" dirty="0" smtClean="0">
                <a:latin typeface="Consolas" pitchFamily="49" charset="0"/>
              </a:rPr>
              <a:t>       and </a:t>
            </a:r>
            <a:r>
              <a:rPr lang="ja-JP" altLang="en-US" b="1" dirty="0" smtClean="0">
                <a:latin typeface="Consolas" pitchFamily="49" charset="0"/>
              </a:rPr>
              <a:t>「モジュール名</a:t>
            </a:r>
            <a:r>
              <a:rPr lang="en-US" altLang="ja-JP" b="1" dirty="0" smtClean="0">
                <a:latin typeface="Consolas" pitchFamily="49" charset="0"/>
              </a:rPr>
              <a:t>2</a:t>
            </a:r>
            <a:r>
              <a:rPr lang="ja-JP" altLang="en-US" b="1" dirty="0" smtClean="0">
                <a:latin typeface="Consolas" pitchFamily="49" charset="0"/>
              </a:rPr>
              <a:t>」 </a:t>
            </a:r>
            <a:r>
              <a:rPr lang="en-US" altLang="ja-JP" b="1" dirty="0" smtClean="0">
                <a:latin typeface="Consolas" pitchFamily="49" charset="0"/>
              </a:rPr>
              <a:t>: </a:t>
            </a:r>
            <a:r>
              <a:rPr lang="ja-JP" altLang="en-US" b="1" dirty="0" smtClean="0">
                <a:latin typeface="Consolas" pitchFamily="49" charset="0"/>
              </a:rPr>
              <a:t>「</a:t>
            </a:r>
            <a:r>
              <a:rPr lang="en-US" altLang="ja-JP" b="1" dirty="0" smtClean="0">
                <a:latin typeface="Consolas" pitchFamily="49" charset="0"/>
              </a:rPr>
              <a:t>signature2</a:t>
            </a:r>
            <a:r>
              <a:rPr lang="ja-JP" altLang="en-US" b="1" dirty="0" smtClean="0">
                <a:latin typeface="Consolas" pitchFamily="49" charset="0"/>
              </a:rPr>
              <a:t>」 </a:t>
            </a:r>
            <a:r>
              <a:rPr lang="en-US" altLang="ja-JP" b="1" dirty="0" smtClean="0">
                <a:latin typeface="Consolas" pitchFamily="49" charset="0"/>
              </a:rPr>
              <a:t>= </a:t>
            </a:r>
            <a:r>
              <a:rPr lang="ja-JP" altLang="en-US" b="1" dirty="0" smtClean="0">
                <a:latin typeface="Consolas" pitchFamily="49" charset="0"/>
              </a:rPr>
              <a:t>「</a:t>
            </a:r>
            <a:r>
              <a:rPr lang="en-US" altLang="ja-JP" b="1" dirty="0" smtClean="0">
                <a:latin typeface="Consolas" pitchFamily="49" charset="0"/>
              </a:rPr>
              <a:t>struct2</a:t>
            </a:r>
            <a:r>
              <a:rPr lang="ja-JP" altLang="en-US" b="1" dirty="0" smtClean="0">
                <a:latin typeface="Consolas" pitchFamily="49" charset="0"/>
              </a:rPr>
              <a:t>」 </a:t>
            </a:r>
            <a:r>
              <a:rPr lang="en-US" altLang="ja-JP" b="1" dirty="0" smtClean="0">
                <a:latin typeface="Consolas" pitchFamily="49" charset="0"/>
              </a:rPr>
              <a:t>…</a:t>
            </a:r>
            <a:endParaRPr lang="en-US" altLang="ja-JP" b="1" dirty="0" smtClean="0"/>
          </a:p>
          <a:p>
            <a:r>
              <a:rPr lang="ja-JP" altLang="en-US" dirty="0" smtClean="0"/>
              <a:t>例</a:t>
            </a:r>
            <a:r>
              <a:rPr lang="en-US" altLang="ja-JP" dirty="0"/>
              <a:t>:</a:t>
            </a:r>
          </a:p>
          <a:p>
            <a:pPr marL="36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#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module </a:t>
            </a:r>
            <a:r>
              <a:rPr lang="en-US" altLang="ja-JP" sz="2200" b="1" dirty="0" err="1" smtClean="0">
                <a:solidFill>
                  <a:srgbClr val="FF0000"/>
                </a:solidFill>
                <a:latin typeface="Consolas" pitchFamily="49" charset="0"/>
              </a:rPr>
              <a:t>rec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 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Even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: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sig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val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f :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int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-&gt;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bool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end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</a:p>
          <a:p>
            <a:pPr marL="360000" indent="0">
              <a:buNone/>
            </a:pP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struct</a:t>
            </a:r>
            <a:endParaRPr lang="en-US" altLang="ja-JP" sz="2200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marL="360000" indent="0">
              <a:buNone/>
            </a:pP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let f n = if n = 0 then true else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Odd.f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(n - 1)</a:t>
            </a:r>
          </a:p>
          <a:p>
            <a:pPr marL="360000" indent="0">
              <a:buNone/>
            </a:pP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end</a:t>
            </a:r>
          </a:p>
          <a:p>
            <a:pPr marL="360000" indent="0">
              <a:buNone/>
            </a:pP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and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Odd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: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sig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val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f :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int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-&gt;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bool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end </a:t>
            </a:r>
            <a:r>
              <a:rPr lang="en-US" altLang="ja-JP" sz="2200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</a:p>
          <a:p>
            <a:pPr marL="360000" indent="0">
              <a:buNone/>
            </a:pP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struct</a:t>
            </a:r>
            <a:endParaRPr lang="en-US" altLang="ja-JP" sz="2200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marL="360000" indent="0">
              <a:buNone/>
            </a:pP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  let f n = if n = 0 then false else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Even.f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(n - 1)</a:t>
            </a:r>
          </a:p>
          <a:p>
            <a:pPr marL="360000" indent="0">
              <a:buNone/>
            </a:pP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 end</a:t>
            </a:r>
          </a:p>
          <a:p>
            <a:pPr marL="36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module </a:t>
            </a:r>
            <a:r>
              <a:rPr lang="en-US" altLang="ja-JP" sz="2200" b="1" dirty="0" err="1" smtClean="0">
                <a:latin typeface="Consolas" pitchFamily="49" charset="0"/>
              </a:rPr>
              <a:t>rec</a:t>
            </a:r>
            <a:r>
              <a:rPr lang="en-US" altLang="ja-JP" sz="2200" b="1" dirty="0" smtClean="0">
                <a:latin typeface="Consolas" pitchFamily="49" charset="0"/>
              </a:rPr>
              <a:t> Even : sig </a:t>
            </a:r>
            <a:r>
              <a:rPr lang="en-US" altLang="ja-JP" sz="2200" b="1" dirty="0" err="1" smtClean="0">
                <a:latin typeface="Consolas" pitchFamily="49" charset="0"/>
              </a:rPr>
              <a:t>val</a:t>
            </a:r>
            <a:r>
              <a:rPr lang="en-US" altLang="ja-JP" sz="2200" b="1" dirty="0" smtClean="0">
                <a:latin typeface="Consolas" pitchFamily="49" charset="0"/>
              </a:rPr>
              <a:t> f : </a:t>
            </a:r>
            <a:r>
              <a:rPr lang="en-US" altLang="ja-JP" sz="2200" b="1" dirty="0" err="1" smtClean="0">
                <a:latin typeface="Consolas" pitchFamily="49" charset="0"/>
              </a:rPr>
              <a:t>int</a:t>
            </a:r>
            <a:r>
              <a:rPr lang="en-US" altLang="ja-JP" sz="2200" b="1" dirty="0" smtClean="0">
                <a:latin typeface="Consolas" pitchFamily="49" charset="0"/>
              </a:rPr>
              <a:t> -&gt; </a:t>
            </a:r>
            <a:r>
              <a:rPr lang="en-US" altLang="ja-JP" sz="2200" b="1" dirty="0" err="1" smtClean="0">
                <a:latin typeface="Consolas" pitchFamily="49" charset="0"/>
              </a:rPr>
              <a:t>bool</a:t>
            </a:r>
            <a:r>
              <a:rPr lang="en-US" altLang="ja-JP" sz="2200" b="1" dirty="0" smtClean="0">
                <a:latin typeface="Consolas" pitchFamily="49" charset="0"/>
              </a:rPr>
              <a:t> end</a:t>
            </a:r>
          </a:p>
          <a:p>
            <a:pPr marL="36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and Odd : sig </a:t>
            </a:r>
            <a:r>
              <a:rPr lang="en-US" altLang="ja-JP" sz="2200" b="1" dirty="0" err="1" smtClean="0">
                <a:latin typeface="Consolas" pitchFamily="49" charset="0"/>
              </a:rPr>
              <a:t>val</a:t>
            </a:r>
            <a:r>
              <a:rPr lang="en-US" altLang="ja-JP" sz="2200" b="1" dirty="0" smtClean="0">
                <a:latin typeface="Consolas" pitchFamily="49" charset="0"/>
              </a:rPr>
              <a:t> f : </a:t>
            </a:r>
            <a:r>
              <a:rPr lang="en-US" altLang="ja-JP" sz="2200" b="1" dirty="0" err="1" smtClean="0">
                <a:latin typeface="Consolas" pitchFamily="49" charset="0"/>
              </a:rPr>
              <a:t>int</a:t>
            </a:r>
            <a:r>
              <a:rPr lang="en-US" altLang="ja-JP" sz="2200" b="1" dirty="0" smtClean="0">
                <a:latin typeface="Consolas" pitchFamily="49" charset="0"/>
              </a:rPr>
              <a:t> -&gt; </a:t>
            </a:r>
            <a:r>
              <a:rPr lang="en-US" altLang="ja-JP" sz="2200" b="1" dirty="0" err="1" smtClean="0">
                <a:latin typeface="Consolas" pitchFamily="49" charset="0"/>
              </a:rPr>
              <a:t>bool</a:t>
            </a:r>
            <a:r>
              <a:rPr lang="en-US" altLang="ja-JP" sz="2200" b="1" dirty="0" smtClean="0">
                <a:latin typeface="Consolas" pitchFamily="49" charset="0"/>
              </a:rPr>
              <a:t> end</a:t>
            </a:r>
          </a:p>
          <a:p>
            <a:pPr marL="36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# </a:t>
            </a:r>
            <a:r>
              <a:rPr lang="en-US" altLang="ja-JP" sz="2200" b="1" dirty="0" err="1" smtClean="0">
                <a:solidFill>
                  <a:srgbClr val="00B050"/>
                </a:solidFill>
                <a:latin typeface="Consolas" pitchFamily="49" charset="0"/>
              </a:rPr>
              <a:t>Even.f</a:t>
            </a:r>
            <a:r>
              <a:rPr lang="en-US" altLang="ja-JP" sz="2200" b="1" dirty="0" smtClean="0">
                <a:solidFill>
                  <a:srgbClr val="00B050"/>
                </a:solidFill>
                <a:latin typeface="Consolas" pitchFamily="49" charset="0"/>
              </a:rPr>
              <a:t> 156;;</a:t>
            </a:r>
          </a:p>
          <a:p>
            <a:pPr marL="360000" indent="0">
              <a:buNone/>
            </a:pPr>
            <a:r>
              <a:rPr lang="en-US" altLang="ja-JP" sz="2200" b="1" dirty="0" smtClean="0">
                <a:latin typeface="Consolas" pitchFamily="49" charset="0"/>
              </a:rPr>
              <a:t>- : </a:t>
            </a:r>
            <a:r>
              <a:rPr lang="en-US" altLang="ja-JP" sz="2200" b="1" dirty="0" err="1" smtClean="0">
                <a:latin typeface="Consolas" pitchFamily="49" charset="0"/>
              </a:rPr>
              <a:t>bool</a:t>
            </a:r>
            <a:r>
              <a:rPr lang="en-US" altLang="ja-JP" sz="2200" b="1" dirty="0" smtClean="0">
                <a:latin typeface="Consolas" pitchFamily="49" charset="0"/>
              </a:rPr>
              <a:t> = true</a:t>
            </a:r>
          </a:p>
          <a:p>
            <a:pPr marL="360000" indent="0">
              <a:buNone/>
            </a:pPr>
            <a:endParaRPr kumimoji="1" lang="ja-JP" alt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コンパイラの</a:t>
            </a:r>
            <a:r>
              <a:rPr lang="ja-JP" altLang="en-US" dirty="0" smtClean="0"/>
              <a:t>使い方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How to Use Compilers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dirty="0" err="1" smtClean="0"/>
              <a:t>OCaml</a:t>
            </a:r>
            <a:r>
              <a:rPr lang="en-GB" altLang="ja-JP" dirty="0" smtClean="0"/>
              <a:t> </a:t>
            </a:r>
            <a:r>
              <a:rPr lang="ja-JP" altLang="en-US" dirty="0" smtClean="0"/>
              <a:t>の</a:t>
            </a:r>
            <a:r>
              <a:rPr lang="ja-JP" altLang="en-GB" dirty="0" smtClean="0"/>
              <a:t>コンパイラ</a:t>
            </a:r>
            <a:endParaRPr lang="en-GB" altLang="ja-JP" dirty="0" smtClean="0"/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実行可能</a:t>
            </a:r>
            <a:r>
              <a:rPr lang="ja-JP" altLang="en-GB" dirty="0" smtClean="0"/>
              <a:t>形式ファイルを</a:t>
            </a:r>
            <a:r>
              <a:rPr lang="ja-JP" altLang="en-US" dirty="0" smtClean="0"/>
              <a:t>生成してくれる</a:t>
            </a:r>
            <a:endParaRPr lang="ja-JP" altLang="en-GB" dirty="0" smtClean="0"/>
          </a:p>
          <a:p>
            <a:r>
              <a:rPr lang="ja-JP" altLang="en-US" dirty="0" smtClean="0"/>
              <a:t>二種類</a:t>
            </a:r>
            <a:r>
              <a:rPr lang="ja-JP" altLang="en-GB" dirty="0" smtClean="0"/>
              <a:t>の</a:t>
            </a:r>
            <a:r>
              <a:rPr lang="ja-JP" altLang="en-US" dirty="0" smtClean="0"/>
              <a:t>バックエンドがある</a:t>
            </a:r>
            <a:endParaRPr lang="en-GB" altLang="ja-JP" dirty="0" smtClean="0"/>
          </a:p>
          <a:p>
            <a:pPr lvl="1"/>
            <a:r>
              <a:rPr lang="en-GB" altLang="ja-JP" dirty="0" err="1" smtClean="0"/>
              <a:t>ocamlc</a:t>
            </a:r>
            <a:r>
              <a:rPr lang="en-GB" altLang="ja-JP" dirty="0" smtClean="0"/>
              <a:t>: </a:t>
            </a:r>
            <a:r>
              <a:rPr lang="ja-JP" altLang="en-GB" dirty="0" smtClean="0"/>
              <a:t>バイトコードコンパイラ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バイトコードを生成</a:t>
            </a:r>
            <a:endParaRPr lang="ja-JP" altLang="en-GB" dirty="0" smtClean="0"/>
          </a:p>
          <a:p>
            <a:pPr lvl="3"/>
            <a:r>
              <a:rPr lang="ja-JP" altLang="en-US" dirty="0" smtClean="0"/>
              <a:t>バイトコード</a:t>
            </a:r>
            <a:r>
              <a:rPr lang="ja-JP" altLang="en-GB" dirty="0" smtClean="0"/>
              <a:t>インタプリタ </a:t>
            </a:r>
            <a:r>
              <a:rPr lang="en-GB" altLang="ja-JP" dirty="0" smtClean="0"/>
              <a:t>(</a:t>
            </a:r>
            <a:r>
              <a:rPr lang="en-GB" altLang="ja-JP" dirty="0" err="1" smtClean="0"/>
              <a:t>ocamlrun</a:t>
            </a:r>
            <a:r>
              <a:rPr lang="en-GB" altLang="ja-JP" dirty="0" smtClean="0"/>
              <a:t>) </a:t>
            </a:r>
            <a:r>
              <a:rPr lang="ja-JP" altLang="en-US" dirty="0" smtClean="0"/>
              <a:t>上で実行される</a:t>
            </a:r>
            <a:endParaRPr lang="ja-JP" altLang="en-GB" dirty="0" smtClean="0"/>
          </a:p>
          <a:p>
            <a:pPr lvl="1"/>
            <a:r>
              <a:rPr lang="en-GB" altLang="ja-JP" dirty="0" err="1" smtClean="0"/>
              <a:t>ocamlopt</a:t>
            </a:r>
            <a:r>
              <a:rPr lang="en-GB" altLang="ja-JP" dirty="0" smtClean="0"/>
              <a:t>: </a:t>
            </a:r>
            <a:r>
              <a:rPr lang="ja-JP" altLang="en-GB" dirty="0" smtClean="0"/>
              <a:t>ネイティブコードコンパイラ</a:t>
            </a:r>
          </a:p>
          <a:p>
            <a:pPr lvl="2"/>
            <a:r>
              <a:rPr lang="en-GB" altLang="ja-JP" dirty="0" smtClean="0"/>
              <a:t>x86 </a:t>
            </a:r>
            <a:r>
              <a:rPr lang="ja-JP" altLang="en-US" dirty="0" smtClean="0"/>
              <a:t>や </a:t>
            </a:r>
            <a:r>
              <a:rPr lang="en-GB" altLang="ja-JP" dirty="0" smtClean="0"/>
              <a:t>SPARC </a:t>
            </a:r>
            <a:r>
              <a:rPr lang="ja-JP" altLang="en-GB" dirty="0" smtClean="0"/>
              <a:t>などの機械語を生成</a:t>
            </a:r>
          </a:p>
          <a:p>
            <a:r>
              <a:rPr lang="ja-JP" altLang="en-GB" dirty="0" smtClean="0"/>
              <a:t>モジュール単位</a:t>
            </a:r>
            <a:r>
              <a:rPr lang="ja-JP" altLang="en-US" dirty="0" smtClean="0"/>
              <a:t>で</a:t>
            </a:r>
            <a:r>
              <a:rPr lang="ja-JP" altLang="en-GB" dirty="0" smtClean="0"/>
              <a:t>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GB" dirty="0" smtClean="0"/>
              <a:t>分割コンパイルをサポート</a:t>
            </a:r>
            <a:r>
              <a:rPr lang="ja-JP" altLang="en-US" dirty="0" smtClean="0"/>
              <a:t>している</a:t>
            </a:r>
            <a:endParaRPr lang="ja-JP" altLang="en-GB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モジュールシステム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The Module System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OCaml </a:t>
            </a:r>
            <a:r>
              <a:rPr kumimoji="1" lang="ja-JP" altLang="en-US" dirty="0" smtClean="0"/>
              <a:t>のコンパイラが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扱うファイルの種類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ソースファイル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.ml	</a:t>
            </a:r>
            <a:r>
              <a:rPr lang="ja-JP" altLang="en-US" dirty="0" smtClean="0"/>
              <a:t>モジュールの実装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.</a:t>
            </a:r>
            <a:r>
              <a:rPr kumimoji="1" lang="en-US" altLang="ja-JP" dirty="0" err="1" smtClean="0"/>
              <a:t>mli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モジュールの</a:t>
            </a:r>
            <a:r>
              <a:rPr lang="ja-JP" altLang="en-US" dirty="0" smtClean="0"/>
              <a:t>シグネチャ</a:t>
            </a:r>
            <a:endParaRPr kumimoji="1" lang="en-US" altLang="ja-JP" dirty="0" smtClean="0"/>
          </a:p>
          <a:p>
            <a:r>
              <a:rPr lang="ja-JP" altLang="en-US" dirty="0" smtClean="0"/>
              <a:t>オブジェクトファイル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.</a:t>
            </a:r>
            <a:r>
              <a:rPr kumimoji="1" lang="en-US" altLang="ja-JP" dirty="0" err="1" smtClean="0"/>
              <a:t>cmo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実装のバイトコード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.</a:t>
            </a:r>
            <a:r>
              <a:rPr lang="en-US" altLang="ja-JP" dirty="0" err="1" smtClean="0"/>
              <a:t>cmi</a:t>
            </a:r>
            <a:r>
              <a:rPr lang="en-US" altLang="ja-JP" dirty="0" smtClean="0"/>
              <a:t>	</a:t>
            </a:r>
            <a:r>
              <a:rPr lang="ja-JP" altLang="en-US" dirty="0" smtClean="0"/>
              <a:t>インタフェースのバイトコード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.o	</a:t>
            </a:r>
            <a:r>
              <a:rPr kumimoji="1" lang="ja-JP" altLang="en-US" dirty="0" smtClean="0"/>
              <a:t>実装のネイティブコード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.</a:t>
            </a:r>
            <a:r>
              <a:rPr lang="en-US" altLang="ja-JP" dirty="0" err="1" smtClean="0"/>
              <a:t>cmx</a:t>
            </a:r>
            <a:r>
              <a:rPr lang="en-US" altLang="ja-JP" dirty="0" smtClean="0"/>
              <a:t>	</a:t>
            </a:r>
            <a:r>
              <a:rPr lang="ja-JP" altLang="en-US" dirty="0" smtClean="0"/>
              <a:t>実装のネイティブコードの付加情報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.a, .</a:t>
            </a:r>
            <a:r>
              <a:rPr kumimoji="1" lang="en-US" altLang="ja-JP" dirty="0" err="1" smtClean="0"/>
              <a:t>cma</a:t>
            </a:r>
            <a:r>
              <a:rPr kumimoji="1" lang="en-US" altLang="ja-JP" dirty="0" smtClean="0"/>
              <a:t>, .</a:t>
            </a:r>
            <a:r>
              <a:rPr kumimoji="1" lang="en-US" altLang="ja-JP" dirty="0" err="1" smtClean="0"/>
              <a:t>cmxa</a:t>
            </a:r>
            <a:r>
              <a:rPr kumimoji="1" lang="en-US" altLang="ja-JP" dirty="0" smtClean="0"/>
              <a:t>	</a:t>
            </a:r>
            <a:r>
              <a:rPr kumimoji="1" lang="ja-JP" altLang="en-US" dirty="0" smtClean="0"/>
              <a:t>ライブラリ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モジュールと分割コンパイルの関係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モジュールの </a:t>
            </a:r>
            <a:r>
              <a:rPr kumimoji="1" lang="en-US" altLang="ja-JP" dirty="0" smtClean="0"/>
              <a:t>signature </a:t>
            </a:r>
            <a:r>
              <a:rPr kumimoji="1" lang="ja-JP" altLang="en-US" dirty="0" smtClean="0"/>
              <a:t>と </a:t>
            </a:r>
            <a:r>
              <a:rPr kumimoji="1" lang="en-US" altLang="ja-JP" dirty="0" smtClean="0"/>
              <a:t>structure </a:t>
            </a:r>
            <a:r>
              <a:rPr kumimoji="1" lang="ja-JP" altLang="en-US" dirty="0" smtClean="0"/>
              <a:t>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別々</a:t>
            </a:r>
            <a:r>
              <a:rPr kumimoji="1" lang="ja-JP" altLang="en-US" dirty="0" smtClean="0"/>
              <a:t>のファイルとして分割コンパイルできる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7158" y="3214686"/>
            <a:ext cx="3071834" cy="313932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175">
              <a:buNone/>
            </a:pPr>
            <a:r>
              <a:rPr lang="en-GB" altLang="ja-JP" b="1" dirty="0" smtClean="0">
                <a:latin typeface="Consolas" pitchFamily="49" charset="0"/>
              </a:rPr>
              <a:t>module </a:t>
            </a:r>
            <a:r>
              <a:rPr lang="en-GB" altLang="ja-JP" b="1" dirty="0" err="1" smtClean="0">
                <a:latin typeface="Consolas" pitchFamily="49" charset="0"/>
              </a:rPr>
              <a:t>SomeModule</a:t>
            </a:r>
            <a:r>
              <a:rPr lang="en-GB" altLang="ja-JP" b="1" dirty="0" smtClean="0">
                <a:latin typeface="Consolas" pitchFamily="49" charset="0"/>
              </a:rPr>
              <a:t> :</a:t>
            </a:r>
          </a:p>
          <a:p>
            <a:pPr marL="3175">
              <a:buNone/>
            </a:pPr>
            <a:r>
              <a:rPr lang="en-GB" altLang="ja-JP" b="1" dirty="0" smtClean="0">
                <a:latin typeface="Consolas" pitchFamily="49" charset="0"/>
              </a:rPr>
              <a:t>    sig</a:t>
            </a:r>
          </a:p>
          <a:p>
            <a:pPr marL="3175">
              <a:buNone/>
            </a:pPr>
            <a:endParaRPr lang="en-GB" altLang="ja-JP" b="1" dirty="0" smtClean="0">
              <a:solidFill>
                <a:srgbClr val="FF0000"/>
              </a:solidFill>
              <a:latin typeface="Consolas" pitchFamily="49" charset="0"/>
            </a:endParaRPr>
          </a:p>
          <a:p>
            <a:pPr marL="3175">
              <a:buNone/>
            </a:pPr>
            <a:endParaRPr lang="en-GB" altLang="ja-JP" b="1" dirty="0" smtClean="0">
              <a:solidFill>
                <a:srgbClr val="FF0000"/>
              </a:solidFill>
              <a:latin typeface="Consolas" pitchFamily="49" charset="0"/>
            </a:endParaRPr>
          </a:p>
          <a:p>
            <a:pPr marL="3175">
              <a:buNone/>
            </a:pPr>
            <a:endParaRPr lang="en-GB" altLang="ja-JP" b="1" dirty="0" smtClean="0">
              <a:solidFill>
                <a:srgbClr val="FF0000"/>
              </a:solidFill>
              <a:latin typeface="Consolas" pitchFamily="49" charset="0"/>
            </a:endParaRPr>
          </a:p>
          <a:p>
            <a:pPr marL="3175">
              <a:buNone/>
            </a:pP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    </a:t>
            </a:r>
            <a:r>
              <a:rPr lang="en-GB" altLang="ja-JP" b="1" dirty="0" smtClean="0">
                <a:latin typeface="Consolas" pitchFamily="49" charset="0"/>
              </a:rPr>
              <a:t>end</a:t>
            </a:r>
          </a:p>
          <a:p>
            <a:pPr marL="3175">
              <a:buNone/>
            </a:pPr>
            <a:r>
              <a:rPr lang="en-GB" altLang="ja-JP" b="1" dirty="0" smtClean="0">
                <a:latin typeface="Consolas" pitchFamily="49" charset="0"/>
              </a:rPr>
              <a:t>  = </a:t>
            </a:r>
            <a:r>
              <a:rPr lang="en-GB" altLang="ja-JP" b="1" dirty="0" err="1" smtClean="0">
                <a:latin typeface="Consolas" pitchFamily="49" charset="0"/>
              </a:rPr>
              <a:t>struct</a:t>
            </a:r>
            <a:endParaRPr lang="en-GB" altLang="ja-JP" b="1" dirty="0" smtClean="0">
              <a:latin typeface="Consolas" pitchFamily="49" charset="0"/>
            </a:endParaRPr>
          </a:p>
          <a:p>
            <a:pPr marL="3175">
              <a:buNone/>
            </a:pPr>
            <a:endParaRPr lang="en-GB" altLang="ja-JP" b="1" dirty="0" smtClean="0">
              <a:solidFill>
                <a:srgbClr val="FF0000"/>
              </a:solidFill>
              <a:latin typeface="Consolas" pitchFamily="49" charset="0"/>
            </a:endParaRPr>
          </a:p>
          <a:p>
            <a:pPr marL="3175">
              <a:buNone/>
            </a:pPr>
            <a:endParaRPr lang="en-GB" altLang="ja-JP" b="1" dirty="0" smtClean="0">
              <a:solidFill>
                <a:srgbClr val="FF0000"/>
              </a:solidFill>
              <a:latin typeface="Consolas" pitchFamily="49" charset="0"/>
            </a:endParaRPr>
          </a:p>
          <a:p>
            <a:pPr marL="3175">
              <a:buNone/>
            </a:pPr>
            <a:endParaRPr lang="en-GB" altLang="ja-JP" b="1" dirty="0" smtClean="0">
              <a:solidFill>
                <a:srgbClr val="FF0000"/>
              </a:solidFill>
              <a:latin typeface="Consolas" pitchFamily="49" charset="0"/>
            </a:endParaRPr>
          </a:p>
          <a:p>
            <a:pPr marL="3175">
              <a:buNone/>
            </a:pP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    </a:t>
            </a:r>
            <a:r>
              <a:rPr lang="en-GB" altLang="ja-JP" b="1" dirty="0" smtClean="0">
                <a:latin typeface="Consolas" pitchFamily="49" charset="0"/>
              </a:rPr>
              <a:t>end</a:t>
            </a:r>
            <a:endParaRPr lang="en-US" altLang="ja-JP" b="1" dirty="0">
              <a:latin typeface="Consolas" pitchFamily="49" charset="0"/>
            </a:endParaRPr>
          </a:p>
        </p:txBody>
      </p:sp>
      <p:sp>
        <p:nvSpPr>
          <p:cNvPr id="5" name="メモ 4"/>
          <p:cNvSpPr/>
          <p:nvPr/>
        </p:nvSpPr>
        <p:spPr>
          <a:xfrm>
            <a:off x="5868989" y="3357562"/>
            <a:ext cx="1143008" cy="1285884"/>
          </a:xfrm>
          <a:prstGeom prst="foldedCorne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メモ 5"/>
          <p:cNvSpPr/>
          <p:nvPr/>
        </p:nvSpPr>
        <p:spPr>
          <a:xfrm>
            <a:off x="5868989" y="5000636"/>
            <a:ext cx="1143008" cy="1214446"/>
          </a:xfrm>
          <a:prstGeom prst="foldedCorner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654675" y="2782669"/>
            <a:ext cx="1774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ファイル </a:t>
            </a:r>
            <a:r>
              <a:rPr kumimoji="1" lang="en-US" altLang="ja-JP" dirty="0" smtClean="0"/>
              <a:t>:</a:t>
            </a:r>
          </a:p>
          <a:p>
            <a:r>
              <a:rPr kumimoji="1" lang="en-US" altLang="ja-JP" dirty="0" smtClean="0"/>
              <a:t>someModule.mli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47241" y="6211693"/>
            <a:ext cx="17219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ファイル</a:t>
            </a:r>
            <a:r>
              <a:rPr lang="en-US" altLang="ja-JP" dirty="0" smtClean="0"/>
              <a:t> :</a:t>
            </a:r>
          </a:p>
          <a:p>
            <a:r>
              <a:rPr kumimoji="1" lang="en-US" altLang="ja-JP" dirty="0" smtClean="0"/>
              <a:t>someModule.ml</a:t>
            </a:r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1357290" y="3786190"/>
            <a:ext cx="1643074" cy="7858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(someModule.mli </a:t>
            </a:r>
            <a:r>
              <a:rPr kumimoji="1" lang="ja-JP" altLang="en-US" dirty="0" smtClean="0"/>
              <a:t>の中身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1357290" y="5214950"/>
            <a:ext cx="1643074" cy="7858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(someModule.ml </a:t>
            </a:r>
            <a:r>
              <a:rPr lang="ja-JP" altLang="en-US" dirty="0" smtClean="0"/>
              <a:t>の中身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cxnSp>
        <p:nvCxnSpPr>
          <p:cNvPr id="12" name="直線コネクタ 11"/>
          <p:cNvCxnSpPr/>
          <p:nvPr/>
        </p:nvCxnSpPr>
        <p:spPr>
          <a:xfrm flipV="1">
            <a:off x="3000364" y="3357562"/>
            <a:ext cx="2857520" cy="42524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3000364" y="4568619"/>
            <a:ext cx="2857520" cy="74827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/>
        </p:nvCxnSpPr>
        <p:spPr>
          <a:xfrm flipV="1">
            <a:off x="3000364" y="5000636"/>
            <a:ext cx="2857520" cy="21092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3000364" y="5997379"/>
            <a:ext cx="2857520" cy="217703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4" name="角丸四角形吹き出し 23"/>
          <p:cNvSpPr/>
          <p:nvPr/>
        </p:nvSpPr>
        <p:spPr>
          <a:xfrm>
            <a:off x="7358082" y="4143380"/>
            <a:ext cx="1643074" cy="1000132"/>
          </a:xfrm>
          <a:prstGeom prst="wedgeRoundRectCallout">
            <a:avLst>
              <a:gd name="adj1" fmla="val -53366"/>
              <a:gd name="adj2" fmla="val -119839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ファイル名の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先頭は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小文字にする</a:t>
            </a:r>
            <a:endParaRPr kumimoji="1" lang="ja-JP" altLang="en-US" dirty="0"/>
          </a:p>
        </p:txBody>
      </p:sp>
      <p:sp>
        <p:nvSpPr>
          <p:cNvPr id="25" name="角丸四角形吹き出し 24"/>
          <p:cNvSpPr/>
          <p:nvPr/>
        </p:nvSpPr>
        <p:spPr>
          <a:xfrm>
            <a:off x="7358082" y="4143380"/>
            <a:ext cx="1643074" cy="1000132"/>
          </a:xfrm>
          <a:prstGeom prst="wedgeRoundRectCallout">
            <a:avLst>
              <a:gd name="adj1" fmla="val -56577"/>
              <a:gd name="adj2" fmla="val 183455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ファイル名の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先頭は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小文字にする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モジュールの分割コンパイル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.</a:t>
            </a:r>
            <a:r>
              <a:rPr kumimoji="1" lang="en-US" altLang="ja-JP" dirty="0" err="1" smtClean="0"/>
              <a:t>mli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ファイルをコンパイル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>
                <a:sym typeface="Wingdings" pitchFamily="2" charset="2"/>
              </a:rPr>
              <a:t> .</a:t>
            </a:r>
            <a:r>
              <a:rPr kumimoji="1" lang="en-US" altLang="ja-JP" dirty="0" err="1" smtClean="0">
                <a:sym typeface="Wingdings" pitchFamily="2" charset="2"/>
              </a:rPr>
              <a:t>cmi</a:t>
            </a:r>
            <a:r>
              <a:rPr kumimoji="1" lang="en-US" altLang="ja-JP" dirty="0" smtClean="0">
                <a:sym typeface="Wingdings" pitchFamily="2" charset="2"/>
              </a:rPr>
              <a:t> </a:t>
            </a:r>
            <a:r>
              <a:rPr kumimoji="1" lang="ja-JP" altLang="en-US" dirty="0" smtClean="0">
                <a:sym typeface="Wingdings" pitchFamily="2" charset="2"/>
              </a:rPr>
              <a:t>が生成される</a:t>
            </a:r>
            <a:endParaRPr kumimoji="1"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.ml </a:t>
            </a:r>
            <a:r>
              <a:rPr lang="ja-JP" altLang="en-US" dirty="0" smtClean="0">
                <a:sym typeface="Wingdings" pitchFamily="2" charset="2"/>
              </a:rPr>
              <a:t>ファイルを </a:t>
            </a:r>
            <a:r>
              <a:rPr lang="en-US" altLang="ja-JP" dirty="0" err="1" smtClean="0">
                <a:sym typeface="Wingdings" pitchFamily="2" charset="2"/>
              </a:rPr>
              <a:t>ocamlc</a:t>
            </a:r>
            <a:r>
              <a:rPr lang="en-US" altLang="ja-JP" dirty="0" smtClean="0">
                <a:sym typeface="Wingdings" pitchFamily="2" charset="2"/>
              </a:rPr>
              <a:t> </a:t>
            </a:r>
            <a:r>
              <a:rPr lang="ja-JP" altLang="en-US" dirty="0" smtClean="0">
                <a:sym typeface="Wingdings" pitchFamily="2" charset="2"/>
              </a:rPr>
              <a:t>でコンパイル</a:t>
            </a:r>
            <a:r>
              <a:rPr lang="en-US" altLang="ja-JP" dirty="0" smtClean="0">
                <a:sym typeface="Wingdings" pitchFamily="2" charset="2"/>
              </a:rPr>
              <a:t/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 .</a:t>
            </a:r>
            <a:r>
              <a:rPr lang="en-US" altLang="ja-JP" dirty="0" err="1" smtClean="0">
                <a:sym typeface="Wingdings" pitchFamily="2" charset="2"/>
              </a:rPr>
              <a:t>cmo</a:t>
            </a:r>
            <a:r>
              <a:rPr lang="en-US" altLang="ja-JP" dirty="0" smtClean="0">
                <a:sym typeface="Wingdings" pitchFamily="2" charset="2"/>
              </a:rPr>
              <a:t> </a:t>
            </a:r>
            <a:r>
              <a:rPr lang="ja-JP" altLang="en-US" dirty="0" smtClean="0">
                <a:sym typeface="Wingdings" pitchFamily="2" charset="2"/>
              </a:rPr>
              <a:t>が生成される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.</a:t>
            </a:r>
            <a:r>
              <a:rPr kumimoji="1" lang="en-US" altLang="ja-JP" dirty="0" err="1" smtClean="0">
                <a:sym typeface="Wingdings" pitchFamily="2" charset="2"/>
              </a:rPr>
              <a:t>mli</a:t>
            </a:r>
            <a:r>
              <a:rPr kumimoji="1" lang="en-US" altLang="ja-JP" dirty="0" smtClean="0">
                <a:sym typeface="Wingdings" pitchFamily="2" charset="2"/>
              </a:rPr>
              <a:t> </a:t>
            </a:r>
            <a:r>
              <a:rPr kumimoji="1" lang="ja-JP" altLang="en-US" dirty="0" smtClean="0">
                <a:sym typeface="Wingdings" pitchFamily="2" charset="2"/>
              </a:rPr>
              <a:t>があれば </a:t>
            </a:r>
            <a:r>
              <a:rPr kumimoji="1" lang="en-US" altLang="ja-JP" dirty="0" smtClean="0">
                <a:sym typeface="Wingdings" pitchFamily="2" charset="2"/>
              </a:rPr>
              <a:t>.</a:t>
            </a:r>
            <a:r>
              <a:rPr kumimoji="1" lang="en-US" altLang="ja-JP" dirty="0" err="1" smtClean="0">
                <a:sym typeface="Wingdings" pitchFamily="2" charset="2"/>
              </a:rPr>
              <a:t>cmi</a:t>
            </a:r>
            <a:r>
              <a:rPr kumimoji="1" lang="en-US" altLang="ja-JP" dirty="0" smtClean="0">
                <a:sym typeface="Wingdings" pitchFamily="2" charset="2"/>
              </a:rPr>
              <a:t> </a:t>
            </a:r>
            <a:r>
              <a:rPr kumimoji="1" lang="ja-JP" altLang="en-US" dirty="0" smtClean="0">
                <a:sym typeface="Wingdings" pitchFamily="2" charset="2"/>
              </a:rPr>
              <a:t>を用いて型チェックしてくれる</a:t>
            </a:r>
            <a:endParaRPr kumimoji="1"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.ml </a:t>
            </a:r>
            <a:r>
              <a:rPr lang="ja-JP" altLang="en-US" dirty="0" smtClean="0">
                <a:sym typeface="Wingdings" pitchFamily="2" charset="2"/>
              </a:rPr>
              <a:t>ファイルを </a:t>
            </a:r>
            <a:r>
              <a:rPr lang="en-US" altLang="ja-JP" dirty="0" err="1" smtClean="0">
                <a:sym typeface="Wingdings" pitchFamily="2" charset="2"/>
              </a:rPr>
              <a:t>ocamlopt</a:t>
            </a:r>
            <a:r>
              <a:rPr lang="en-US" altLang="ja-JP" dirty="0" smtClean="0">
                <a:sym typeface="Wingdings" pitchFamily="2" charset="2"/>
              </a:rPr>
              <a:t> </a:t>
            </a:r>
            <a:r>
              <a:rPr lang="ja-JP" altLang="en-US" dirty="0" smtClean="0">
                <a:sym typeface="Wingdings" pitchFamily="2" charset="2"/>
              </a:rPr>
              <a:t>でコンパイル</a:t>
            </a:r>
            <a:r>
              <a:rPr lang="en-US" altLang="ja-JP" dirty="0" smtClean="0">
                <a:sym typeface="Wingdings" pitchFamily="2" charset="2"/>
              </a:rPr>
              <a:t/>
            </a:r>
            <a:br>
              <a:rPr lang="en-US" altLang="ja-JP" dirty="0" smtClean="0">
                <a:sym typeface="Wingdings" pitchFamily="2" charset="2"/>
              </a:rPr>
            </a:br>
            <a:r>
              <a:rPr lang="en-US" altLang="ja-JP" dirty="0" smtClean="0">
                <a:sym typeface="Wingdings" pitchFamily="2" charset="2"/>
              </a:rPr>
              <a:t> .</a:t>
            </a:r>
            <a:r>
              <a:rPr lang="en-US" altLang="ja-JP" dirty="0" err="1" smtClean="0">
                <a:sym typeface="Wingdings" pitchFamily="2" charset="2"/>
              </a:rPr>
              <a:t>cmx</a:t>
            </a:r>
            <a:r>
              <a:rPr lang="en-US" altLang="ja-JP" dirty="0" smtClean="0">
                <a:sym typeface="Wingdings" pitchFamily="2" charset="2"/>
              </a:rPr>
              <a:t> </a:t>
            </a:r>
            <a:r>
              <a:rPr lang="ja-JP" altLang="en-US" dirty="0" smtClean="0">
                <a:sym typeface="Wingdings" pitchFamily="2" charset="2"/>
              </a:rPr>
              <a:t>と </a:t>
            </a:r>
            <a:r>
              <a:rPr lang="en-US" altLang="ja-JP" dirty="0" smtClean="0">
                <a:sym typeface="Wingdings" pitchFamily="2" charset="2"/>
              </a:rPr>
              <a:t>.o </a:t>
            </a:r>
            <a:r>
              <a:rPr lang="ja-JP" altLang="en-US" dirty="0" smtClean="0">
                <a:sym typeface="Wingdings" pitchFamily="2" charset="2"/>
              </a:rPr>
              <a:t>が生成される</a:t>
            </a:r>
            <a:endParaRPr lang="en-US" altLang="ja-JP" dirty="0" smtClean="0">
              <a:sym typeface="Wingdings" pitchFamily="2" charset="2"/>
            </a:endParaRPr>
          </a:p>
          <a:p>
            <a:pPr lvl="1"/>
            <a:r>
              <a:rPr kumimoji="1" lang="en-US" altLang="ja-JP" dirty="0" smtClean="0">
                <a:sym typeface="Wingdings" pitchFamily="2" charset="2"/>
              </a:rPr>
              <a:t>.</a:t>
            </a:r>
            <a:r>
              <a:rPr kumimoji="1" lang="en-US" altLang="ja-JP" dirty="0" err="1" smtClean="0">
                <a:sym typeface="Wingdings" pitchFamily="2" charset="2"/>
              </a:rPr>
              <a:t>mli</a:t>
            </a:r>
            <a:r>
              <a:rPr kumimoji="1" lang="en-US" altLang="ja-JP" dirty="0" smtClean="0">
                <a:sym typeface="Wingdings" pitchFamily="2" charset="2"/>
              </a:rPr>
              <a:t> </a:t>
            </a:r>
            <a:r>
              <a:rPr kumimoji="1" lang="ja-JP" altLang="en-US" dirty="0" smtClean="0">
                <a:sym typeface="Wingdings" pitchFamily="2" charset="2"/>
              </a:rPr>
              <a:t>があれば </a:t>
            </a:r>
            <a:r>
              <a:rPr kumimoji="1" lang="en-US" altLang="ja-JP" dirty="0" smtClean="0">
                <a:sym typeface="Wingdings" pitchFamily="2" charset="2"/>
              </a:rPr>
              <a:t>.</a:t>
            </a:r>
            <a:r>
              <a:rPr kumimoji="1" lang="en-US" altLang="ja-JP" dirty="0" err="1" smtClean="0">
                <a:sym typeface="Wingdings" pitchFamily="2" charset="2"/>
              </a:rPr>
              <a:t>cmi</a:t>
            </a:r>
            <a:r>
              <a:rPr kumimoji="1" lang="en-US" altLang="ja-JP" dirty="0" smtClean="0">
                <a:sym typeface="Wingdings" pitchFamily="2" charset="2"/>
              </a:rPr>
              <a:t> </a:t>
            </a:r>
            <a:r>
              <a:rPr kumimoji="1" lang="ja-JP" altLang="en-US" dirty="0" smtClean="0">
                <a:sym typeface="Wingdings" pitchFamily="2" charset="2"/>
              </a:rPr>
              <a:t>を用いて型チェックしてくれる</a:t>
            </a:r>
            <a:endParaRPr kumimoji="1" lang="en-US" altLang="ja-JP" dirty="0" smtClean="0">
              <a:sym typeface="Wingdings" pitchFamily="2" charset="2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.</a:t>
            </a:r>
            <a:r>
              <a:rPr lang="en-US" altLang="ja-JP" dirty="0" err="1" smtClean="0"/>
              <a:t>mli</a:t>
            </a:r>
            <a:r>
              <a:rPr lang="en-US" altLang="ja-JP" dirty="0" smtClean="0"/>
              <a:t>, .ml</a:t>
            </a:r>
            <a:r>
              <a:rPr lang="ja-JP" altLang="en-US" dirty="0" smtClean="0"/>
              <a:t> によるモジュールの例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strSet.ml, strSet.mli</a:t>
            </a:r>
          </a:p>
          <a:p>
            <a:pPr lvl="1"/>
            <a:r>
              <a:rPr lang="ja-JP" altLang="en-US" dirty="0" smtClean="0"/>
              <a:t>文字列の順序付き多重集合の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モジュール  </a:t>
            </a:r>
            <a:r>
              <a:rPr lang="en-US" altLang="ja-JP" dirty="0" err="1" smtClean="0"/>
              <a:t>StrSet</a:t>
            </a:r>
            <a:r>
              <a:rPr lang="ja-JP" altLang="en-US" dirty="0" smtClean="0"/>
              <a:t> の定義</a:t>
            </a:r>
            <a:endParaRPr lang="en-US" altLang="ja-JP" dirty="0" smtClean="0"/>
          </a:p>
          <a:p>
            <a:r>
              <a:rPr kumimoji="1" lang="en-US" altLang="ja-JP" dirty="0" smtClean="0"/>
              <a:t>sort.ml</a:t>
            </a:r>
          </a:p>
          <a:p>
            <a:pPr lvl="1"/>
            <a:r>
              <a:rPr lang="en-US" altLang="ja-JP" dirty="0" err="1" smtClean="0"/>
              <a:t>StrSet</a:t>
            </a:r>
            <a:r>
              <a:rPr lang="ja-JP" altLang="en-US" dirty="0" smtClean="0"/>
              <a:t> モジュールを用いてソートを行う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プログラム本体</a:t>
            </a:r>
            <a:endParaRPr kumimoji="1" lang="ja-JP" altLang="en-US" dirty="0"/>
          </a:p>
        </p:txBody>
      </p:sp>
      <p:sp>
        <p:nvSpPr>
          <p:cNvPr id="4" name="上リボン 3"/>
          <p:cNvSpPr/>
          <p:nvPr/>
        </p:nvSpPr>
        <p:spPr>
          <a:xfrm>
            <a:off x="5929322" y="1643050"/>
            <a:ext cx="2786082" cy="1214446"/>
          </a:xfrm>
          <a:prstGeom prst="ribbon2">
            <a:avLst>
              <a:gd name="adj1" fmla="val 16667"/>
              <a:gd name="adj2" fmla="val 70708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000" dirty="0" smtClean="0"/>
              <a:t>strSet.ml</a:t>
            </a:r>
          </a:p>
          <a:p>
            <a:pPr algn="ctr"/>
            <a:r>
              <a:rPr lang="en-US" altLang="ja-JP" sz="2000" dirty="0" smtClean="0"/>
              <a:t>strSet.mli</a:t>
            </a:r>
          </a:p>
          <a:p>
            <a:pPr algn="ctr"/>
            <a:r>
              <a:rPr kumimoji="1" lang="en-US" altLang="ja-JP" sz="2000" dirty="0" smtClean="0"/>
              <a:t>sort.ml</a:t>
            </a:r>
            <a:endParaRPr kumimoji="1" lang="ja-JP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分割コンパイルの例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indent="0">
              <a:buNone/>
            </a:pPr>
            <a:r>
              <a:rPr lang="en-US" altLang="ja-JP" sz="2400" b="1" dirty="0">
                <a:latin typeface="Consolas" pitchFamily="49" charset="0"/>
              </a:rPr>
              <a:t>$ </a:t>
            </a:r>
            <a:r>
              <a:rPr lang="en-US" altLang="ja-JP" sz="2400" b="1" dirty="0" err="1">
                <a:solidFill>
                  <a:srgbClr val="FF0000"/>
                </a:solidFill>
                <a:latin typeface="Consolas" pitchFamily="49" charset="0"/>
              </a:rPr>
              <a:t>ocamlc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>
                <a:solidFill>
                  <a:srgbClr val="FF0000"/>
                </a:solidFill>
                <a:latin typeface="Consolas" pitchFamily="49" charset="0"/>
              </a:rPr>
              <a:t>-c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strSet.mli</a:t>
            </a:r>
          </a:p>
          <a:p>
            <a:pPr indent="0">
              <a:buNone/>
            </a:pPr>
            <a:r>
              <a:rPr lang="en-US" altLang="ja-JP" sz="2400" b="1" dirty="0">
                <a:latin typeface="Consolas" pitchFamily="49" charset="0"/>
              </a:rPr>
              <a:t>$ </a:t>
            </a:r>
            <a:r>
              <a:rPr lang="en-US" altLang="ja-JP" sz="2400" b="1" dirty="0" err="1">
                <a:solidFill>
                  <a:srgbClr val="FF0000"/>
                </a:solidFill>
                <a:latin typeface="Consolas" pitchFamily="49" charset="0"/>
              </a:rPr>
              <a:t>ocamlc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>
                <a:solidFill>
                  <a:srgbClr val="FF0000"/>
                </a:solidFill>
                <a:latin typeface="Consolas" pitchFamily="49" charset="0"/>
              </a:rPr>
              <a:t>-c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strSet.ml</a:t>
            </a:r>
          </a:p>
          <a:p>
            <a:pPr indent="0">
              <a:buNone/>
            </a:pPr>
            <a:r>
              <a:rPr lang="en-US" altLang="ja-JP" sz="2400" b="1" dirty="0">
                <a:latin typeface="Consolas" pitchFamily="49" charset="0"/>
              </a:rPr>
              <a:t>$ </a:t>
            </a:r>
            <a:r>
              <a:rPr lang="en-US" altLang="ja-JP" sz="2400" b="1" dirty="0" err="1">
                <a:solidFill>
                  <a:srgbClr val="FF0000"/>
                </a:solidFill>
                <a:latin typeface="Consolas" pitchFamily="49" charset="0"/>
              </a:rPr>
              <a:t>ocamlc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>
                <a:solidFill>
                  <a:srgbClr val="FF0000"/>
                </a:solidFill>
                <a:latin typeface="Consolas" pitchFamily="49" charset="0"/>
              </a:rPr>
              <a:t>-c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sort.ml</a:t>
            </a:r>
          </a:p>
          <a:p>
            <a:pPr indent="0">
              <a:buNone/>
            </a:pPr>
            <a:r>
              <a:rPr lang="en-US" altLang="ja-JP" sz="2400" b="1" dirty="0">
                <a:latin typeface="Consolas" pitchFamily="49" charset="0"/>
              </a:rPr>
              <a:t>$ </a:t>
            </a:r>
            <a:r>
              <a:rPr lang="en-US" altLang="ja-JP" sz="2400" b="1" dirty="0" err="1">
                <a:solidFill>
                  <a:srgbClr val="00B050"/>
                </a:solidFill>
                <a:latin typeface="Consolas" pitchFamily="49" charset="0"/>
              </a:rPr>
              <a:t>ls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-F *.cm*</a:t>
            </a:r>
          </a:p>
          <a:p>
            <a:pPr indent="0">
              <a:buNone/>
            </a:pPr>
            <a:r>
              <a:rPr lang="en-US" altLang="ja-JP" sz="2400" b="1" dirty="0">
                <a:latin typeface="Consolas" pitchFamily="49" charset="0"/>
              </a:rPr>
              <a:t>sort.cmi  sort.cmo  strSet.cmi  strSet.cmo</a:t>
            </a:r>
          </a:p>
          <a:p>
            <a:pPr indent="0">
              <a:buNone/>
            </a:pPr>
            <a:r>
              <a:rPr lang="en-US" altLang="ja-JP" sz="2400" b="1" dirty="0">
                <a:latin typeface="Consolas" pitchFamily="49" charset="0"/>
              </a:rPr>
              <a:t>$ </a:t>
            </a:r>
            <a:r>
              <a:rPr lang="en-US" altLang="ja-JP" sz="2400" b="1" dirty="0" err="1">
                <a:solidFill>
                  <a:srgbClr val="FF0000"/>
                </a:solidFill>
                <a:latin typeface="Consolas" pitchFamily="49" charset="0"/>
              </a:rPr>
              <a:t>ocamlc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US" altLang="ja-JP" sz="2400" b="1" dirty="0">
                <a:solidFill>
                  <a:srgbClr val="FF0000"/>
                </a:solidFill>
                <a:latin typeface="Consolas" pitchFamily="49" charset="0"/>
              </a:rPr>
              <a:t>-o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sort strSet.cmo sort.cmo</a:t>
            </a:r>
          </a:p>
          <a:p>
            <a:pPr indent="0">
              <a:buNone/>
            </a:pPr>
            <a:r>
              <a:rPr lang="en-US" altLang="ja-JP" sz="2400" b="1" dirty="0">
                <a:latin typeface="Consolas" pitchFamily="49" charset="0"/>
              </a:rPr>
              <a:t>$ </a:t>
            </a:r>
            <a:r>
              <a:rPr lang="en-US" altLang="ja-JP" sz="2400" b="1" dirty="0" err="1">
                <a:solidFill>
                  <a:srgbClr val="00B050"/>
                </a:solidFill>
                <a:latin typeface="Consolas" pitchFamily="49" charset="0"/>
              </a:rPr>
              <a:t>ls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-F sort</a:t>
            </a:r>
          </a:p>
          <a:p>
            <a:pPr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sort*</a:t>
            </a:r>
            <a:endParaRPr kumimoji="1" lang="ja-JP" altLang="en-US" sz="2400" b="1" dirty="0">
              <a:latin typeface="Consolas" pitchFamily="49" charset="0"/>
            </a:endParaRPr>
          </a:p>
        </p:txBody>
      </p:sp>
      <p:sp>
        <p:nvSpPr>
          <p:cNvPr id="4" name="左中かっこ 3"/>
          <p:cNvSpPr/>
          <p:nvPr/>
        </p:nvSpPr>
        <p:spPr>
          <a:xfrm rot="16200000">
            <a:off x="5143503" y="2857496"/>
            <a:ext cx="357191" cy="307183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角丸四角形 4"/>
          <p:cNvSpPr/>
          <p:nvPr/>
        </p:nvSpPr>
        <p:spPr>
          <a:xfrm>
            <a:off x="3428992" y="4643446"/>
            <a:ext cx="4857784" cy="1000132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b="1" dirty="0" smtClean="0"/>
              <a:t>順序が重要</a:t>
            </a:r>
            <a:r>
              <a:rPr kumimoji="1" lang="en-US" altLang="ja-JP" dirty="0" smtClean="0"/>
              <a:t>:</a:t>
            </a:r>
          </a:p>
          <a:p>
            <a:r>
              <a:rPr kumimoji="1" lang="en-US" altLang="ja-JP" dirty="0" smtClean="0"/>
              <a:t>sort.ml </a:t>
            </a:r>
            <a:r>
              <a:rPr kumimoji="1" lang="ja-JP" altLang="en-US" dirty="0" smtClean="0"/>
              <a:t>の中で </a:t>
            </a:r>
            <a:r>
              <a:rPr kumimoji="1" lang="en-US" altLang="ja-JP" dirty="0" err="1" smtClean="0"/>
              <a:t>StrSet</a:t>
            </a:r>
            <a:r>
              <a:rPr kumimoji="1" lang="ja-JP" altLang="en-US" dirty="0" smtClean="0"/>
              <a:t> を使っているので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sort.cmo </a:t>
            </a:r>
            <a:r>
              <a:rPr kumimoji="1" lang="ja-JP" altLang="en-US" dirty="0" smtClean="0"/>
              <a:t>を </a:t>
            </a:r>
            <a:r>
              <a:rPr kumimoji="1" lang="en-US" altLang="ja-JP" dirty="0" smtClean="0"/>
              <a:t>strSet.cmo </a:t>
            </a:r>
            <a:r>
              <a:rPr kumimoji="1" lang="ja-JP" altLang="en-US" dirty="0" smtClean="0"/>
              <a:t>より後に書く必要がある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sort </a:t>
            </a:r>
            <a:r>
              <a:rPr kumimoji="1" lang="ja-JP" altLang="en-US" dirty="0" smtClean="0"/>
              <a:t>の実行例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20000" indent="0">
              <a:lnSpc>
                <a:spcPct val="80000"/>
              </a:lnSpc>
              <a:buNone/>
            </a:pPr>
            <a:r>
              <a:rPr lang="da-DK" altLang="ja-JP" sz="2400" b="1" dirty="0">
                <a:latin typeface="Consolas" pitchFamily="49" charset="0"/>
              </a:rPr>
              <a:t>$ </a:t>
            </a:r>
            <a:r>
              <a:rPr lang="da-DK" altLang="ja-JP" sz="2400" b="1" dirty="0">
                <a:solidFill>
                  <a:srgbClr val="00B050"/>
                </a:solidFill>
                <a:latin typeface="Consolas" pitchFamily="49" charset="0"/>
              </a:rPr>
              <a:t>./sort &lt;&lt;END</a:t>
            </a:r>
          </a:p>
          <a:p>
            <a:pPr marL="720000" indent="0">
              <a:lnSpc>
                <a:spcPct val="80000"/>
              </a:lnSpc>
              <a:buNone/>
            </a:pPr>
            <a:r>
              <a:rPr lang="da-DK" altLang="ja-JP" sz="2400" b="1" dirty="0">
                <a:latin typeface="Consolas" pitchFamily="49" charset="0"/>
              </a:rPr>
              <a:t>&gt; </a:t>
            </a:r>
            <a:r>
              <a:rPr lang="da-DK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bbb</a:t>
            </a:r>
            <a:endParaRPr lang="da-DK" altLang="ja-JP" sz="2400" b="1" dirty="0">
              <a:solidFill>
                <a:srgbClr val="00B050"/>
              </a:solidFill>
              <a:latin typeface="Consolas" pitchFamily="49" charset="0"/>
            </a:endParaRPr>
          </a:p>
          <a:p>
            <a:pPr marL="720000" indent="0">
              <a:lnSpc>
                <a:spcPct val="80000"/>
              </a:lnSpc>
              <a:buNone/>
            </a:pPr>
            <a:r>
              <a:rPr lang="da-DK" altLang="ja-JP" sz="2400" b="1" dirty="0">
                <a:latin typeface="Consolas" pitchFamily="49" charset="0"/>
              </a:rPr>
              <a:t>&gt; </a:t>
            </a:r>
            <a:r>
              <a:rPr lang="da-DK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ccc</a:t>
            </a:r>
            <a:endParaRPr lang="da-DK" altLang="ja-JP" sz="2400" b="1" dirty="0">
              <a:solidFill>
                <a:srgbClr val="00B050"/>
              </a:solidFill>
              <a:latin typeface="Consolas" pitchFamily="49" charset="0"/>
            </a:endParaRPr>
          </a:p>
          <a:p>
            <a:pPr marL="720000" indent="0">
              <a:lnSpc>
                <a:spcPct val="80000"/>
              </a:lnSpc>
              <a:buNone/>
            </a:pPr>
            <a:r>
              <a:rPr lang="da-DK" altLang="ja-JP" sz="2400" b="1" dirty="0">
                <a:latin typeface="Consolas" pitchFamily="49" charset="0"/>
              </a:rPr>
              <a:t>&gt; </a:t>
            </a:r>
            <a:r>
              <a:rPr lang="da-DK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aaa</a:t>
            </a:r>
            <a:endParaRPr lang="da-DK" altLang="ja-JP" sz="2400" b="1" dirty="0">
              <a:solidFill>
                <a:srgbClr val="00B050"/>
              </a:solidFill>
              <a:latin typeface="Consolas" pitchFamily="49" charset="0"/>
            </a:endParaRPr>
          </a:p>
          <a:p>
            <a:pPr marL="720000" indent="0">
              <a:lnSpc>
                <a:spcPct val="80000"/>
              </a:lnSpc>
              <a:buNone/>
            </a:pPr>
            <a:r>
              <a:rPr lang="da-DK" altLang="ja-JP" sz="2400" b="1" dirty="0">
                <a:latin typeface="Consolas" pitchFamily="49" charset="0"/>
              </a:rPr>
              <a:t>&gt; </a:t>
            </a:r>
            <a:r>
              <a:rPr lang="da-DK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bbb</a:t>
            </a:r>
            <a:endParaRPr lang="da-DK" altLang="ja-JP" sz="2400" b="1" dirty="0">
              <a:solidFill>
                <a:srgbClr val="00B050"/>
              </a:solidFill>
              <a:latin typeface="Consolas" pitchFamily="49" charset="0"/>
            </a:endParaRPr>
          </a:p>
          <a:p>
            <a:pPr marL="720000" indent="0">
              <a:lnSpc>
                <a:spcPct val="80000"/>
              </a:lnSpc>
              <a:buNone/>
            </a:pPr>
            <a:r>
              <a:rPr lang="da-DK" altLang="ja-JP" sz="2400" b="1" dirty="0">
                <a:latin typeface="Consolas" pitchFamily="49" charset="0"/>
              </a:rPr>
              <a:t>&gt; </a:t>
            </a:r>
            <a:r>
              <a:rPr lang="da-DK" altLang="ja-JP" sz="2400" b="1" dirty="0">
                <a:solidFill>
                  <a:srgbClr val="00B050"/>
                </a:solidFill>
                <a:latin typeface="Consolas" pitchFamily="49" charset="0"/>
              </a:rPr>
              <a:t>END</a:t>
            </a:r>
          </a:p>
          <a:p>
            <a:pPr marL="720000" indent="0">
              <a:lnSpc>
                <a:spcPct val="80000"/>
              </a:lnSpc>
              <a:buNone/>
            </a:pPr>
            <a:r>
              <a:rPr lang="da-DK" altLang="ja-JP" sz="2400" b="1" dirty="0" smtClean="0">
                <a:latin typeface="Consolas" pitchFamily="49" charset="0"/>
              </a:rPr>
              <a:t>aaa</a:t>
            </a:r>
            <a:endParaRPr lang="da-DK" altLang="ja-JP" sz="2400" b="1" dirty="0">
              <a:latin typeface="Consolas" pitchFamily="49" charset="0"/>
            </a:endParaRPr>
          </a:p>
          <a:p>
            <a:pPr marL="720000" indent="0">
              <a:lnSpc>
                <a:spcPct val="80000"/>
              </a:lnSpc>
              <a:buNone/>
            </a:pPr>
            <a:r>
              <a:rPr lang="da-DK" altLang="ja-JP" sz="2400" b="1" dirty="0" smtClean="0">
                <a:latin typeface="Consolas" pitchFamily="49" charset="0"/>
              </a:rPr>
              <a:t>bbb</a:t>
            </a:r>
            <a:endParaRPr lang="da-DK" altLang="ja-JP" sz="2400" b="1" dirty="0">
              <a:latin typeface="Consolas" pitchFamily="49" charset="0"/>
            </a:endParaRPr>
          </a:p>
          <a:p>
            <a:pPr marL="720000" indent="0">
              <a:lnSpc>
                <a:spcPct val="80000"/>
              </a:lnSpc>
              <a:buNone/>
            </a:pPr>
            <a:r>
              <a:rPr lang="da-DK" altLang="ja-JP" sz="2400" b="1" dirty="0" smtClean="0">
                <a:latin typeface="Consolas" pitchFamily="49" charset="0"/>
              </a:rPr>
              <a:t>bbb</a:t>
            </a:r>
            <a:endParaRPr lang="da-DK" altLang="ja-JP" sz="2400" b="1" dirty="0">
              <a:latin typeface="Consolas" pitchFamily="49" charset="0"/>
            </a:endParaRPr>
          </a:p>
          <a:p>
            <a:pPr marL="720000" indent="0">
              <a:lnSpc>
                <a:spcPct val="80000"/>
              </a:lnSpc>
              <a:buNone/>
            </a:pPr>
            <a:r>
              <a:rPr lang="da-DK" altLang="ja-JP" sz="2400" b="1" dirty="0" smtClean="0">
                <a:latin typeface="Consolas" pitchFamily="49" charset="0"/>
              </a:rPr>
              <a:t>ccc</a:t>
            </a:r>
            <a:endParaRPr kumimoji="1" lang="ja-JP" altLang="en-US" sz="2400" b="1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.</a:t>
            </a:r>
            <a:r>
              <a:rPr kumimoji="1" lang="en-US" altLang="ja-JP" dirty="0" err="1" smtClean="0"/>
              <a:t>cmo</a:t>
            </a:r>
            <a:r>
              <a:rPr kumimoji="1" lang="ja-JP" altLang="en-US" dirty="0" smtClean="0"/>
              <a:t> をインタプリタで利用する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800" dirty="0" smtClean="0">
                <a:latin typeface="Consolas" pitchFamily="49" charset="0"/>
              </a:rPr>
              <a:t>#load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でバイトコードファイルを読み込み可能</a:t>
            </a:r>
            <a:endParaRPr kumimoji="1" lang="en-US" altLang="ja-JP" dirty="0" smtClean="0"/>
          </a:p>
          <a:p>
            <a:pPr marL="720000" indent="0">
              <a:buNone/>
            </a:pPr>
            <a:r>
              <a:rPr lang="en-US" altLang="ja-JP" sz="2400" b="1" dirty="0">
                <a:latin typeface="Consolas" pitchFamily="49" charset="0"/>
              </a:rPr>
              <a:t># </a:t>
            </a:r>
            <a:r>
              <a:rPr lang="en-US" altLang="ja-JP" sz="2400" b="1" dirty="0">
                <a:solidFill>
                  <a:srgbClr val="FF0000"/>
                </a:solidFill>
                <a:latin typeface="Consolas" pitchFamily="49" charset="0"/>
              </a:rPr>
              <a:t>#load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 "strSet.cmo";;</a:t>
            </a:r>
          </a:p>
          <a:p>
            <a:pPr marL="720000" indent="0">
              <a:buNone/>
            </a:pPr>
            <a:r>
              <a:rPr lang="en-US" altLang="ja-JP" sz="2400" b="1" dirty="0">
                <a:latin typeface="Consolas" pitchFamily="49" charset="0"/>
              </a:rPr>
              <a:t># </a:t>
            </a:r>
            <a:r>
              <a:rPr lang="en-US" altLang="ja-JP" sz="2400" b="1" dirty="0" err="1">
                <a:solidFill>
                  <a:srgbClr val="00B050"/>
                </a:solidFill>
                <a:latin typeface="Consolas" pitchFamily="49" charset="0"/>
              </a:rPr>
              <a:t>StrSet.empty_set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indent="0">
              <a:buNone/>
            </a:pPr>
            <a:r>
              <a:rPr lang="en-US" altLang="ja-JP" sz="2400" b="1" dirty="0">
                <a:latin typeface="Consolas" pitchFamily="49" charset="0"/>
              </a:rPr>
              <a:t>- : </a:t>
            </a:r>
            <a:r>
              <a:rPr lang="en-US" altLang="ja-JP" sz="2400" b="1" dirty="0" err="1">
                <a:latin typeface="Consolas" pitchFamily="49" charset="0"/>
              </a:rPr>
              <a:t>StrSet.t</a:t>
            </a:r>
            <a:r>
              <a:rPr lang="en-US" altLang="ja-JP" sz="2400" b="1" dirty="0">
                <a:latin typeface="Consolas" pitchFamily="49" charset="0"/>
              </a:rPr>
              <a:t> = &lt;</a:t>
            </a:r>
            <a:r>
              <a:rPr lang="en-US" altLang="ja-JP" sz="2400" b="1" dirty="0" err="1">
                <a:latin typeface="Consolas" pitchFamily="49" charset="0"/>
              </a:rPr>
              <a:t>abstr</a:t>
            </a:r>
            <a:r>
              <a:rPr lang="en-US" altLang="ja-JP" sz="2400" b="1" dirty="0">
                <a:latin typeface="Consolas" pitchFamily="49" charset="0"/>
              </a:rPr>
              <a:t>&gt;</a:t>
            </a:r>
          </a:p>
          <a:p>
            <a:pPr marL="720000" indent="0">
              <a:buNone/>
            </a:pPr>
            <a:r>
              <a:rPr lang="en-US" altLang="ja-JP" sz="2400" b="1" dirty="0">
                <a:latin typeface="Consolas" pitchFamily="49" charset="0"/>
              </a:rPr>
              <a:t># </a:t>
            </a:r>
            <a:r>
              <a:rPr lang="en-US" altLang="ja-JP" sz="2400" b="1" u="sng" dirty="0" err="1">
                <a:solidFill>
                  <a:srgbClr val="00B050"/>
                </a:solidFill>
                <a:latin typeface="Consolas" pitchFamily="49" charset="0"/>
              </a:rPr>
              <a:t>StrSet.countsub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indent="0">
              <a:buNone/>
            </a:pPr>
            <a:r>
              <a:rPr lang="en-US" altLang="ja-JP" sz="2400" b="1" dirty="0">
                <a:latin typeface="Consolas" pitchFamily="49" charset="0"/>
              </a:rPr>
              <a:t>Unbound value </a:t>
            </a:r>
            <a:r>
              <a:rPr lang="en-US" altLang="ja-JP" sz="2400" b="1" dirty="0" err="1">
                <a:latin typeface="Consolas" pitchFamily="49" charset="0"/>
              </a:rPr>
              <a:t>StrSet.countsub</a:t>
            </a:r>
            <a:endParaRPr lang="en-US" altLang="ja-JP" sz="2400" b="1" dirty="0"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>
                <a:latin typeface="Consolas" pitchFamily="49" charset="0"/>
              </a:rPr>
              <a:t># 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open </a:t>
            </a:r>
            <a:r>
              <a:rPr lang="en-US" altLang="ja-JP" sz="2400" b="1" dirty="0" err="1">
                <a:solidFill>
                  <a:srgbClr val="00B050"/>
                </a:solidFill>
                <a:latin typeface="Consolas" pitchFamily="49" charset="0"/>
              </a:rPr>
              <a:t>StrSet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 marL="720000" indent="0">
              <a:buNone/>
            </a:pPr>
            <a:r>
              <a:rPr lang="en-US" altLang="ja-JP" sz="2400" b="1" dirty="0">
                <a:latin typeface="Consolas" pitchFamily="49" charset="0"/>
              </a:rPr>
              <a:t># </a:t>
            </a:r>
            <a:r>
              <a:rPr lang="en-US" altLang="ja-JP" sz="2400" b="1" dirty="0">
                <a:solidFill>
                  <a:srgbClr val="00B050"/>
                </a:solidFill>
                <a:latin typeface="Consolas" pitchFamily="49" charset="0"/>
              </a:rPr>
              <a:t>add 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"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abc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" </a:t>
            </a:r>
            <a:r>
              <a:rPr lang="en-US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empty_set</a:t>
            </a:r>
            <a:r>
              <a:rPr lang="en-US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  <a:endParaRPr lang="en-US" altLang="ja-JP" sz="2400" b="1" dirty="0">
              <a:solidFill>
                <a:srgbClr val="00B050"/>
              </a:solidFill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>
                <a:latin typeface="Consolas" pitchFamily="49" charset="0"/>
              </a:rPr>
              <a:t>- : </a:t>
            </a:r>
            <a:r>
              <a:rPr lang="en-US" altLang="ja-JP" sz="2400" b="1" dirty="0" err="1">
                <a:latin typeface="Consolas" pitchFamily="49" charset="0"/>
              </a:rPr>
              <a:t>StrSet.t</a:t>
            </a:r>
            <a:r>
              <a:rPr lang="en-US" altLang="ja-JP" sz="2400" b="1" dirty="0">
                <a:latin typeface="Consolas" pitchFamily="49" charset="0"/>
              </a:rPr>
              <a:t> = &lt;</a:t>
            </a:r>
            <a:r>
              <a:rPr lang="en-US" altLang="ja-JP" sz="2400" b="1" dirty="0" err="1">
                <a:latin typeface="Consolas" pitchFamily="49" charset="0"/>
              </a:rPr>
              <a:t>abstr</a:t>
            </a:r>
            <a:r>
              <a:rPr lang="en-US" altLang="ja-JP" sz="2400" b="1" dirty="0" smtClean="0">
                <a:latin typeface="Consolas" pitchFamily="49" charset="0"/>
              </a:rPr>
              <a:t>&gt;</a:t>
            </a:r>
            <a:endParaRPr kumimoji="1" lang="ja-JP" altLang="en-US" sz="2400" b="1" dirty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OCamlMakefile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を使う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en-US" altLang="ja-JP" dirty="0" err="1" smtClean="0"/>
              <a:t>Makefile</a:t>
            </a:r>
            <a:r>
              <a:rPr lang="ja-JP" altLang="en-US" dirty="0" smtClean="0"/>
              <a:t> 中で </a:t>
            </a:r>
            <a:r>
              <a:rPr lang="en-US" altLang="ja-JP" dirty="0" err="1" smtClean="0"/>
              <a:t>OCamlMakefile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を使うと </a:t>
            </a:r>
            <a:r>
              <a:rPr lang="en-US" altLang="ja-JP" dirty="0" err="1" smtClean="0"/>
              <a:t>OCaml</a:t>
            </a:r>
            <a:r>
              <a:rPr lang="ja-JP" altLang="en-US" dirty="0" smtClean="0"/>
              <a:t> プログラムの分割コンパイルが簡単になる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Makefile</a:t>
            </a:r>
            <a:r>
              <a:rPr lang="en-US" altLang="ja-JP" dirty="0" smtClean="0"/>
              <a:t>:</a:t>
            </a:r>
            <a:br>
              <a:rPr lang="en-US" altLang="ja-JP" dirty="0" smtClean="0"/>
            </a:br>
            <a:r>
              <a:rPr lang="ja-JP" altLang="en-US" dirty="0" smtClean="0"/>
              <a:t>　プログラムなどの生成手順を記述したファイル</a:t>
            </a:r>
            <a:endParaRPr lang="en-US" altLang="ja-JP" dirty="0" smtClean="0"/>
          </a:p>
          <a:p>
            <a:r>
              <a:rPr lang="en-US" altLang="ja-JP" dirty="0" err="1" smtClean="0"/>
              <a:t>OCamlMakefile</a:t>
            </a:r>
            <a:r>
              <a:rPr lang="ja-JP" altLang="en-US" dirty="0" smtClean="0"/>
              <a:t> の入手方法</a:t>
            </a:r>
            <a:endParaRPr lang="en-US" altLang="ja-JP" dirty="0"/>
          </a:p>
          <a:p>
            <a:pPr lvl="1"/>
            <a:r>
              <a:rPr lang="ja-JP" altLang="en-US" dirty="0" smtClean="0"/>
              <a:t>パッケージ</a:t>
            </a:r>
            <a:endParaRPr lang="en-US" altLang="ja-JP" dirty="0" smtClean="0"/>
          </a:p>
          <a:p>
            <a:pPr marL="857250" lvl="2" indent="0">
              <a:buNone/>
            </a:pPr>
            <a:r>
              <a:rPr lang="en-US" altLang="ja-JP" b="1" dirty="0" smtClean="0">
                <a:latin typeface="Consolas" pitchFamily="49" charset="0"/>
                <a:cs typeface="Consolas" pitchFamily="49" charset="0"/>
              </a:rPr>
              <a:t>$ </a:t>
            </a:r>
            <a:r>
              <a:rPr lang="en-US" altLang="ja-JP" b="1" dirty="0" err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sudo</a:t>
            </a:r>
            <a:r>
              <a:rPr lang="en-US" altLang="ja-JP" b="1" dirty="0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 apt-get install </a:t>
            </a:r>
            <a:r>
              <a:rPr lang="en-US" altLang="ja-JP" b="1" dirty="0" err="1" smtClean="0">
                <a:solidFill>
                  <a:srgbClr val="00B050"/>
                </a:solidFill>
                <a:latin typeface="Consolas" pitchFamily="49" charset="0"/>
                <a:cs typeface="Consolas" pitchFamily="49" charset="0"/>
              </a:rPr>
              <a:t>ocamlmakefile</a:t>
            </a:r>
            <a:endParaRPr lang="en-US" altLang="ja-JP" b="1" dirty="0" smtClean="0">
              <a:solidFill>
                <a:srgbClr val="00B050"/>
              </a:solidFill>
              <a:latin typeface="Consolas" pitchFamily="49" charset="0"/>
              <a:cs typeface="Consolas" pitchFamily="49" charset="0"/>
            </a:endParaRPr>
          </a:p>
          <a:p>
            <a:pPr lvl="1"/>
            <a:r>
              <a:rPr lang="ja-JP" altLang="en-US" dirty="0" smtClean="0"/>
              <a:t>直接ダウンロード</a:t>
            </a:r>
            <a:endParaRPr lang="en-US" altLang="ja-JP" dirty="0" smtClean="0"/>
          </a:p>
          <a:p>
            <a:pPr marL="457200" lvl="1" indent="0">
              <a:buNone/>
            </a:pPr>
            <a:r>
              <a:rPr lang="en-US" altLang="ja-JP" sz="2150" dirty="0"/>
              <a:t>http://</a:t>
            </a:r>
            <a:r>
              <a:rPr lang="en-US" altLang="ja-JP" sz="2150" dirty="0" smtClean="0"/>
              <a:t>www.ocaml.info/home/</a:t>
            </a:r>
            <a:r>
              <a:rPr lang="en-US" altLang="ja-JP" sz="2150" dirty="0" err="1" smtClean="0"/>
              <a:t>ocaml_sources.html#OCamlMakefile</a:t>
            </a:r>
            <a:endParaRPr lang="en-US" altLang="ja-JP" sz="2150" dirty="0" smtClean="0"/>
          </a:p>
          <a:p>
            <a:pPr lvl="3"/>
            <a:r>
              <a:rPr lang="ja-JP" altLang="en-US" dirty="0" smtClean="0"/>
              <a:t>詳しい使い方は同梱の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README.txt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を参照</a:t>
            </a:r>
            <a:endParaRPr lang="en-US" altLang="ja-JP" dirty="0" smtClean="0"/>
          </a:p>
          <a:p>
            <a:pPr marL="457200" lvl="1" indent="0">
              <a:buNone/>
            </a:pPr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88463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Makefile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の書き方の例</a:t>
            </a:r>
            <a:endParaRPr kumimoji="1" lang="ja-JP" altLang="en-US" dirty="0"/>
          </a:p>
        </p:txBody>
      </p:sp>
      <p:sp>
        <p:nvSpPr>
          <p:cNvPr id="4" name="メモ 3"/>
          <p:cNvSpPr/>
          <p:nvPr/>
        </p:nvSpPr>
        <p:spPr>
          <a:xfrm>
            <a:off x="1475656" y="2132856"/>
            <a:ext cx="6264696" cy="2592288"/>
          </a:xfrm>
          <a:prstGeom prst="foldedCorne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87624" y="1556792"/>
            <a:ext cx="6851104" cy="4525963"/>
          </a:xfrm>
        </p:spPr>
        <p:txBody>
          <a:bodyPr>
            <a:normAutofit/>
          </a:bodyPr>
          <a:lstStyle/>
          <a:p>
            <a:pPr marL="400050" lvl="1" indent="0">
              <a:lnSpc>
                <a:spcPct val="80000"/>
              </a:lnSpc>
              <a:buNone/>
            </a:pPr>
            <a:endParaRPr lang="en-US" altLang="ja-JP" sz="2000" b="1" dirty="0" smtClean="0">
              <a:latin typeface="Consolas" pitchFamily="49" charset="0"/>
              <a:cs typeface="Consolas" pitchFamily="49" charset="0"/>
            </a:endParaRPr>
          </a:p>
          <a:p>
            <a:pPr marL="400050" lvl="1" indent="0">
              <a:lnSpc>
                <a:spcPct val="80000"/>
              </a:lnSpc>
              <a:buNone/>
            </a:pPr>
            <a:endParaRPr lang="en-US" altLang="ja-JP" sz="2000" b="1" dirty="0" smtClean="0">
              <a:latin typeface="Consolas" pitchFamily="49" charset="0"/>
              <a:cs typeface="Consolas" pitchFamily="49" charset="0"/>
            </a:endParaRPr>
          </a:p>
          <a:p>
            <a:pPr marL="400050" lvl="1" indent="0">
              <a:lnSpc>
                <a:spcPct val="80000"/>
              </a:lnSpc>
              <a:buNone/>
            </a:pPr>
            <a:endParaRPr lang="en-US" altLang="ja-JP" sz="2000" b="1" dirty="0">
              <a:latin typeface="Consolas" pitchFamily="49" charset="0"/>
              <a:cs typeface="Consolas" pitchFamily="49" charset="0"/>
            </a:endParaRPr>
          </a:p>
          <a:p>
            <a:pPr marL="400050" lvl="1" indent="0">
              <a:lnSpc>
                <a:spcPct val="80000"/>
              </a:lnSpc>
              <a:buNone/>
            </a:pPr>
            <a:endParaRPr lang="en-US" altLang="ja-JP" sz="2000" b="1" dirty="0" smtClean="0">
              <a:latin typeface="Consolas" pitchFamily="49" charset="0"/>
              <a:cs typeface="Consolas" pitchFamily="49" charset="0"/>
            </a:endParaRPr>
          </a:p>
          <a:p>
            <a:pPr marL="400050" lvl="1" indent="0">
              <a:lnSpc>
                <a:spcPct val="80000"/>
              </a:lnSpc>
              <a:buNone/>
            </a:pP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SOURCES = </a:t>
            </a:r>
            <a:r>
              <a:rPr lang="en-US" altLang="ja-JP" sz="2000" b="1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strSet.mli</a:t>
            </a:r>
            <a:r>
              <a:rPr lang="en-US" altLang="ja-JP" sz="2000" b="1" dirty="0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 strSet.ml sort.ml</a:t>
            </a:r>
          </a:p>
          <a:p>
            <a:pPr marL="400050" lvl="1" indent="0">
              <a:lnSpc>
                <a:spcPct val="80000"/>
              </a:lnSpc>
              <a:buNone/>
            </a:pP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RESULT  = sort</a:t>
            </a:r>
          </a:p>
          <a:p>
            <a:pPr marL="400050" lvl="1" indent="0">
              <a:lnSpc>
                <a:spcPct val="80000"/>
              </a:lnSpc>
              <a:buNone/>
            </a:pPr>
            <a:endParaRPr lang="en-US" altLang="ja-JP" sz="2000" b="1" dirty="0" smtClean="0">
              <a:latin typeface="Consolas" pitchFamily="49" charset="0"/>
              <a:cs typeface="Consolas" pitchFamily="49" charset="0"/>
            </a:endParaRPr>
          </a:p>
          <a:p>
            <a:pPr marL="400050" lvl="1" indent="0">
              <a:lnSpc>
                <a:spcPct val="80000"/>
              </a:lnSpc>
              <a:buNone/>
            </a:pPr>
            <a:r>
              <a:rPr lang="en-US" altLang="ja-JP" sz="2000" b="1" dirty="0" smtClean="0">
                <a:latin typeface="Consolas" pitchFamily="49" charset="0"/>
                <a:cs typeface="Consolas" pitchFamily="49" charset="0"/>
              </a:rPr>
              <a:t>include </a:t>
            </a:r>
            <a:r>
              <a:rPr lang="en-US" altLang="ja-JP" sz="2000" b="1" dirty="0" err="1" smtClean="0">
                <a:latin typeface="Consolas" pitchFamily="49" charset="0"/>
                <a:cs typeface="Consolas" pitchFamily="49" charset="0"/>
              </a:rPr>
              <a:t>OCamlMakefile</a:t>
            </a:r>
            <a:endParaRPr lang="en-US" altLang="ja-JP" sz="2000" b="1" dirty="0" smtClean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6" name="角丸四角形吹き出し 5"/>
          <p:cNvSpPr/>
          <p:nvPr/>
        </p:nvSpPr>
        <p:spPr>
          <a:xfrm>
            <a:off x="6744317" y="3212976"/>
            <a:ext cx="2376264" cy="428628"/>
          </a:xfrm>
          <a:prstGeom prst="wedgeRoundRectCallout">
            <a:avLst>
              <a:gd name="adj1" fmla="val -45118"/>
              <a:gd name="adj2" fmla="val -87497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ファイルの順番に注意</a:t>
            </a:r>
            <a:endParaRPr kumimoji="1" lang="ja-JP" altLang="en-US" dirty="0"/>
          </a:p>
        </p:txBody>
      </p:sp>
      <p:sp>
        <p:nvSpPr>
          <p:cNvPr id="8" name="上リボン 7"/>
          <p:cNvSpPr/>
          <p:nvPr/>
        </p:nvSpPr>
        <p:spPr>
          <a:xfrm>
            <a:off x="3491880" y="1772816"/>
            <a:ext cx="2249486" cy="571504"/>
          </a:xfrm>
          <a:prstGeom prst="ribbon2">
            <a:avLst>
              <a:gd name="adj1" fmla="val 16667"/>
              <a:gd name="adj2" fmla="val 70708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sz="2000" dirty="0" err="1"/>
              <a:t>Makefile</a:t>
            </a:r>
            <a:endParaRPr kumimoji="1" lang="ja-JP" altLang="en-US" sz="2000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6372200" y="1700808"/>
            <a:ext cx="2376264" cy="576064"/>
          </a:xfrm>
          <a:prstGeom prst="wedgeRoundRectCallout">
            <a:avLst>
              <a:gd name="adj1" fmla="val -56005"/>
              <a:gd name="adj2" fmla="val 14567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ソースファイルを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羅列する</a:t>
            </a:r>
            <a:endParaRPr kumimoji="1" lang="ja-JP" altLang="en-US" dirty="0"/>
          </a:p>
        </p:txBody>
      </p:sp>
      <p:sp>
        <p:nvSpPr>
          <p:cNvPr id="10" name="角丸四角形吹き出し 9"/>
          <p:cNvSpPr/>
          <p:nvPr/>
        </p:nvSpPr>
        <p:spPr>
          <a:xfrm>
            <a:off x="5436096" y="3861048"/>
            <a:ext cx="2376264" cy="792088"/>
          </a:xfrm>
          <a:prstGeom prst="wedgeRoundRectCallout">
            <a:avLst>
              <a:gd name="adj1" fmla="val -123799"/>
              <a:gd name="adj2" fmla="val -12460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出力ファイルの</a:t>
            </a:r>
            <a:endParaRPr kumimoji="1" lang="en-US" altLang="ja-JP" dirty="0" smtClean="0"/>
          </a:p>
          <a:p>
            <a:pPr algn="ctr"/>
            <a:r>
              <a:rPr lang="ja-JP" altLang="en-US" dirty="0" smtClean="0"/>
              <a:t>名前を指定する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606309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ビルド</a:t>
            </a:r>
            <a:r>
              <a:rPr kumimoji="1" lang="en-US" altLang="ja-JP" dirty="0" smtClean="0"/>
              <a:t> (make) </a:t>
            </a:r>
            <a:r>
              <a:rPr kumimoji="1" lang="ja-JP" altLang="en-US" dirty="0" smtClean="0"/>
              <a:t>の実行例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2348880"/>
            <a:ext cx="8677472" cy="4032448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</a:rPr>
              <a:t>$ </a:t>
            </a:r>
            <a:r>
              <a:rPr lang="en-US" altLang="ja-JP" sz="2000" b="1" dirty="0" err="1" smtClean="0">
                <a:solidFill>
                  <a:prstClr val="black"/>
                </a:solidFill>
                <a:latin typeface="Consolas" pitchFamily="49" charset="0"/>
              </a:rPr>
              <a:t>cp</a:t>
            </a:r>
            <a: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</a:rPr>
              <a:t> </a:t>
            </a:r>
            <a:r>
              <a:rPr lang="en-US" altLang="ja-JP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/</a:t>
            </a:r>
            <a:r>
              <a:rPr lang="en-US" altLang="ja-JP" sz="2000" b="1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usr</a:t>
            </a:r>
            <a:r>
              <a:rPr lang="en-US" altLang="ja-JP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/share/</a:t>
            </a:r>
            <a:r>
              <a:rPr lang="en-US" altLang="ja-JP" sz="2000" b="1" dirty="0" err="1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ocamlmakefile</a:t>
            </a:r>
            <a:r>
              <a:rPr lang="en-US" altLang="ja-JP" sz="2000" b="1" dirty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/</a:t>
            </a:r>
            <a:r>
              <a:rPr lang="en-US" altLang="ja-JP" sz="2000" b="1" dirty="0" err="1" smtClean="0">
                <a:solidFill>
                  <a:srgbClr val="FF0000"/>
                </a:solidFill>
                <a:latin typeface="Consolas" pitchFamily="49" charset="0"/>
                <a:cs typeface="Consolas" pitchFamily="49" charset="0"/>
              </a:rPr>
              <a:t>OCamlMakefile</a:t>
            </a:r>
            <a: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</a:rPr>
              <a:t> ./</a:t>
            </a:r>
          </a:p>
          <a:p>
            <a:pPr lvl="0" indent="0">
              <a:buNone/>
            </a:pPr>
            <a: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</a:rPr>
              <a:t>$ </a:t>
            </a:r>
            <a:r>
              <a:rPr lang="en-US" altLang="ja-JP" sz="2000" b="1" dirty="0" err="1" smtClean="0">
                <a:solidFill>
                  <a:srgbClr val="00B050"/>
                </a:solidFill>
                <a:latin typeface="Consolas" pitchFamily="49" charset="0"/>
              </a:rPr>
              <a:t>ls</a:t>
            </a:r>
            <a:endParaRPr lang="en-US" altLang="ja-JP" sz="2000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lvl="0" indent="0">
              <a:buNone/>
            </a:pPr>
            <a:r>
              <a:rPr lang="en-US" altLang="ja-JP" sz="2000" b="1" dirty="0" err="1" smtClean="0">
                <a:solidFill>
                  <a:prstClr val="black"/>
                </a:solidFill>
                <a:latin typeface="Consolas" pitchFamily="49" charset="0"/>
              </a:rPr>
              <a:t>Makefile</a:t>
            </a:r>
            <a: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</a:rPr>
              <a:t>  </a:t>
            </a:r>
            <a:r>
              <a:rPr lang="en-US" altLang="ja-JP" sz="2000" b="1" dirty="0" err="1" smtClean="0">
                <a:solidFill>
                  <a:prstClr val="black"/>
                </a:solidFill>
                <a:latin typeface="Consolas" pitchFamily="49" charset="0"/>
              </a:rPr>
              <a:t>OCamlMakefile</a:t>
            </a:r>
            <a: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</a:rPr>
              <a:t>  </a:t>
            </a:r>
            <a:r>
              <a:rPr lang="en-US" altLang="ja-JP" sz="2000" b="1" dirty="0" err="1" smtClean="0">
                <a:solidFill>
                  <a:prstClr val="black"/>
                </a:solidFill>
                <a:latin typeface="Consolas" pitchFamily="49" charset="0"/>
              </a:rPr>
              <a:t>sort.ml</a:t>
            </a:r>
            <a: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</a:rPr>
              <a:t>  </a:t>
            </a:r>
            <a:r>
              <a:rPr lang="en-US" altLang="ja-JP" sz="2000" b="1" dirty="0">
                <a:solidFill>
                  <a:prstClr val="black"/>
                </a:solidFill>
                <a:latin typeface="Consolas" pitchFamily="49" charset="0"/>
              </a:rPr>
              <a:t>strSet.ml  </a:t>
            </a:r>
            <a:r>
              <a:rPr lang="en-US" altLang="ja-JP" sz="2000" b="1" dirty="0" err="1">
                <a:solidFill>
                  <a:prstClr val="black"/>
                </a:solidFill>
                <a:latin typeface="Consolas" pitchFamily="49" charset="0"/>
              </a:rPr>
              <a:t>strSet.mli</a:t>
            </a:r>
            <a:endParaRPr lang="en-US" altLang="ja-JP" sz="2000" b="1" dirty="0">
              <a:solidFill>
                <a:prstClr val="black"/>
              </a:solidFill>
              <a:latin typeface="Consolas" pitchFamily="49" charset="0"/>
            </a:endParaRPr>
          </a:p>
          <a:p>
            <a:pPr lvl="0" indent="0">
              <a:buNone/>
            </a:pPr>
            <a:r>
              <a:rPr lang="en-US" altLang="ja-JP" sz="2000" b="1" dirty="0" smtClean="0">
                <a:solidFill>
                  <a:prstClr val="black"/>
                </a:solidFill>
                <a:latin typeface="Consolas" pitchFamily="49" charset="0"/>
              </a:rPr>
              <a:t>$ </a:t>
            </a:r>
            <a:r>
              <a:rPr lang="en-US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make</a:t>
            </a:r>
          </a:p>
          <a:p>
            <a:pPr lvl="0" indent="0">
              <a:buNone/>
            </a:pPr>
            <a:r>
              <a:rPr lang="en-US" altLang="ja-JP" sz="2000" b="1" dirty="0">
                <a:latin typeface="Consolas" pitchFamily="49" charset="0"/>
              </a:rPr>
              <a:t>make[1]: </a:t>
            </a:r>
            <a:r>
              <a:rPr lang="ja-JP" altLang="en-US" sz="2000" b="1" dirty="0">
                <a:latin typeface="Consolas" pitchFamily="49" charset="0"/>
              </a:rPr>
              <a:t>ディレクトリ </a:t>
            </a:r>
            <a:r>
              <a:rPr lang="en-US" altLang="ja-JP" sz="2000" b="1" dirty="0" smtClean="0">
                <a:latin typeface="Consolas" pitchFamily="49" charset="0"/>
              </a:rPr>
              <a:t>`/</a:t>
            </a:r>
            <a:r>
              <a:rPr lang="en-US" altLang="ja-JP" sz="2000" b="1" dirty="0" err="1" smtClean="0">
                <a:latin typeface="Consolas" pitchFamily="49" charset="0"/>
              </a:rPr>
              <a:t>tmp</a:t>
            </a:r>
            <a:r>
              <a:rPr lang="en-US" altLang="ja-JP" sz="2000" b="1" dirty="0" smtClean="0">
                <a:latin typeface="Consolas" pitchFamily="49" charset="0"/>
              </a:rPr>
              <a:t>/sort</a:t>
            </a:r>
            <a:r>
              <a:rPr lang="en-US" altLang="ja-JP" sz="2000" b="1" dirty="0">
                <a:latin typeface="Consolas" pitchFamily="49" charset="0"/>
              </a:rPr>
              <a:t>' </a:t>
            </a:r>
            <a:r>
              <a:rPr lang="ja-JP" altLang="en-US" sz="2000" b="1" dirty="0">
                <a:latin typeface="Consolas" pitchFamily="49" charset="0"/>
              </a:rPr>
              <a:t>に入ります</a:t>
            </a:r>
          </a:p>
          <a:p>
            <a:pPr lvl="0" indent="0">
              <a:buNone/>
            </a:pPr>
            <a:r>
              <a:rPr lang="en-US" altLang="ja-JP" sz="2000" b="1" dirty="0" err="1">
                <a:latin typeface="Consolas" pitchFamily="49" charset="0"/>
              </a:rPr>
              <a:t>ocamldep</a:t>
            </a:r>
            <a:r>
              <a:rPr lang="en-US" altLang="ja-JP" sz="2000" b="1" dirty="0">
                <a:latin typeface="Consolas" pitchFamily="49" charset="0"/>
              </a:rPr>
              <a:t> </a:t>
            </a:r>
            <a:r>
              <a:rPr lang="en-US" altLang="ja-JP" sz="2000" b="1" dirty="0" err="1">
                <a:latin typeface="Consolas" pitchFamily="49" charset="0"/>
              </a:rPr>
              <a:t>strSet.mli</a:t>
            </a:r>
            <a:r>
              <a:rPr lang="en-US" altLang="ja-JP" sz="2000" b="1" dirty="0">
                <a:latin typeface="Consolas" pitchFamily="49" charset="0"/>
              </a:rPr>
              <a:t> &gt; ._</a:t>
            </a:r>
            <a:r>
              <a:rPr lang="en-US" altLang="ja-JP" sz="2000" b="1" dirty="0" err="1" smtClean="0">
                <a:latin typeface="Consolas" pitchFamily="49" charset="0"/>
              </a:rPr>
              <a:t>bcdi</a:t>
            </a:r>
            <a:r>
              <a:rPr lang="en-US" altLang="ja-JP" sz="2000" b="1" dirty="0" smtClean="0">
                <a:latin typeface="Consolas" pitchFamily="49" charset="0"/>
              </a:rPr>
              <a:t>/</a:t>
            </a:r>
            <a:r>
              <a:rPr lang="en-US" altLang="ja-JP" sz="2000" b="1" dirty="0" err="1" smtClean="0">
                <a:latin typeface="Consolas" pitchFamily="49" charset="0"/>
              </a:rPr>
              <a:t>strSet.di</a:t>
            </a:r>
            <a:endParaRPr lang="en-US" altLang="ja-JP" sz="2000" b="1" dirty="0" smtClean="0">
              <a:latin typeface="Consolas" pitchFamily="49" charset="0"/>
            </a:endParaRPr>
          </a:p>
          <a:p>
            <a:pPr lvl="0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( … </a:t>
            </a:r>
            <a:r>
              <a:rPr lang="ja-JP" altLang="en-US" sz="2000" b="1" dirty="0" smtClean="0">
                <a:latin typeface="Consolas" pitchFamily="49" charset="0"/>
              </a:rPr>
              <a:t>省略 </a:t>
            </a:r>
            <a:r>
              <a:rPr lang="en-US" altLang="ja-JP" sz="2000" b="1" dirty="0" smtClean="0">
                <a:latin typeface="Consolas" pitchFamily="49" charset="0"/>
              </a:rPr>
              <a:t>… )</a:t>
            </a:r>
          </a:p>
          <a:p>
            <a:pPr lvl="0" indent="0">
              <a:buNone/>
            </a:pPr>
            <a:r>
              <a:rPr lang="en-US" altLang="ja-JP" sz="2000" b="1" dirty="0" smtClean="0">
                <a:latin typeface="Consolas" pitchFamily="49" charset="0"/>
              </a:rPr>
              <a:t>$ </a:t>
            </a:r>
            <a:r>
              <a:rPr lang="en-US" altLang="ja-JP" sz="2000" b="1" dirty="0" err="1" smtClean="0">
                <a:solidFill>
                  <a:srgbClr val="00B050"/>
                </a:solidFill>
                <a:latin typeface="Consolas" pitchFamily="49" charset="0"/>
              </a:rPr>
              <a:t>ls</a:t>
            </a:r>
            <a:endParaRPr lang="en-US" altLang="ja-JP" sz="2000" b="1" dirty="0" smtClean="0">
              <a:solidFill>
                <a:srgbClr val="00B050"/>
              </a:solidFill>
              <a:latin typeface="Consolas" pitchFamily="49" charset="0"/>
            </a:endParaRPr>
          </a:p>
          <a:p>
            <a:pPr lvl="0" indent="0">
              <a:buNone/>
            </a:pPr>
            <a:r>
              <a:rPr lang="en-US" altLang="ja-JP" sz="2000" b="1" dirty="0" err="1" smtClean="0">
                <a:latin typeface="Consolas" pitchFamily="49" charset="0"/>
              </a:rPr>
              <a:t>Makefile</a:t>
            </a:r>
            <a:r>
              <a:rPr lang="en-US" altLang="ja-JP" sz="2000" b="1" dirty="0" smtClean="0">
                <a:latin typeface="Consolas" pitchFamily="49" charset="0"/>
              </a:rPr>
              <a:t>       </a:t>
            </a:r>
            <a:r>
              <a:rPr lang="en-US" altLang="ja-JP" sz="2000" b="1" dirty="0" smtClean="0">
                <a:solidFill>
                  <a:srgbClr val="FF0000"/>
                </a:solidFill>
                <a:latin typeface="Consolas" pitchFamily="49" charset="0"/>
              </a:rPr>
              <a:t>sort</a:t>
            </a:r>
            <a:r>
              <a:rPr lang="en-US" altLang="ja-JP" sz="2000" b="1" dirty="0" smtClean="0">
                <a:latin typeface="Consolas" pitchFamily="49" charset="0"/>
              </a:rPr>
              <a:t>      </a:t>
            </a:r>
            <a:r>
              <a:rPr lang="en-US" altLang="ja-JP" sz="2000" b="1" dirty="0" err="1" smtClean="0">
                <a:latin typeface="Consolas" pitchFamily="49" charset="0"/>
              </a:rPr>
              <a:t>sort.cmo</a:t>
            </a:r>
            <a:r>
              <a:rPr lang="en-US" altLang="ja-JP" sz="2000" b="1" dirty="0" smtClean="0">
                <a:latin typeface="Consolas" pitchFamily="49" charset="0"/>
              </a:rPr>
              <a:t>  </a:t>
            </a:r>
            <a:r>
              <a:rPr lang="en-US" altLang="ja-JP" sz="2000" b="1" dirty="0" err="1" smtClean="0">
                <a:latin typeface="Consolas" pitchFamily="49" charset="0"/>
              </a:rPr>
              <a:t>strSet.cmi</a:t>
            </a:r>
            <a:r>
              <a:rPr lang="en-US" altLang="ja-JP" sz="2000" b="1" dirty="0" smtClean="0">
                <a:latin typeface="Consolas" pitchFamily="49" charset="0"/>
              </a:rPr>
              <a:t>  </a:t>
            </a:r>
            <a:r>
              <a:rPr lang="en-US" altLang="ja-JP" sz="2000" b="1" dirty="0" err="1" smtClean="0">
                <a:latin typeface="Consolas" pitchFamily="49" charset="0"/>
              </a:rPr>
              <a:t>strSet.ml</a:t>
            </a:r>
            <a:endParaRPr lang="en-US" altLang="ja-JP" sz="2000" b="1" dirty="0">
              <a:latin typeface="Consolas" pitchFamily="49" charset="0"/>
            </a:endParaRPr>
          </a:p>
          <a:p>
            <a:pPr lvl="0" indent="0">
              <a:buNone/>
            </a:pPr>
            <a:r>
              <a:rPr lang="en-US" altLang="ja-JP" sz="2000" b="1" dirty="0" err="1" smtClean="0">
                <a:latin typeface="Consolas" pitchFamily="49" charset="0"/>
              </a:rPr>
              <a:t>OCamlMakefile</a:t>
            </a:r>
            <a:r>
              <a:rPr lang="en-US" altLang="ja-JP" sz="2000" b="1" dirty="0" smtClean="0">
                <a:latin typeface="Consolas" pitchFamily="49" charset="0"/>
              </a:rPr>
              <a:t>  </a:t>
            </a:r>
            <a:r>
              <a:rPr lang="en-US" altLang="ja-JP" sz="2000" b="1" dirty="0" err="1" smtClean="0">
                <a:latin typeface="Consolas" pitchFamily="49" charset="0"/>
              </a:rPr>
              <a:t>sort.cmi</a:t>
            </a:r>
            <a:r>
              <a:rPr lang="en-US" altLang="ja-JP" sz="2000" b="1" dirty="0" smtClean="0">
                <a:latin typeface="Consolas" pitchFamily="49" charset="0"/>
              </a:rPr>
              <a:t>  </a:t>
            </a:r>
            <a:r>
              <a:rPr lang="en-US" altLang="ja-JP" sz="2000" b="1" dirty="0" err="1" smtClean="0">
                <a:latin typeface="Consolas" pitchFamily="49" charset="0"/>
              </a:rPr>
              <a:t>sort.ml</a:t>
            </a:r>
            <a:r>
              <a:rPr lang="en-US" altLang="ja-JP" sz="2000" b="1" dirty="0" smtClean="0">
                <a:latin typeface="Consolas" pitchFamily="49" charset="0"/>
              </a:rPr>
              <a:t>   </a:t>
            </a:r>
            <a:r>
              <a:rPr lang="en-US" altLang="ja-JP" sz="2000" b="1" dirty="0" err="1" smtClean="0">
                <a:latin typeface="Consolas" pitchFamily="49" charset="0"/>
              </a:rPr>
              <a:t>strSet.cmo</a:t>
            </a:r>
            <a:r>
              <a:rPr lang="en-US" altLang="ja-JP" sz="2000" b="1" dirty="0" smtClean="0">
                <a:latin typeface="Consolas" pitchFamily="49" charset="0"/>
              </a:rPr>
              <a:t>  </a:t>
            </a:r>
            <a:r>
              <a:rPr lang="en-US" altLang="ja-JP" sz="2000" b="1" dirty="0" err="1" smtClean="0">
                <a:latin typeface="Consolas" pitchFamily="49" charset="0"/>
              </a:rPr>
              <a:t>strSet.mli</a:t>
            </a:r>
            <a:endParaRPr lang="en-US" altLang="ja-JP" sz="2000" b="1" dirty="0" smtClean="0">
              <a:latin typeface="Consolas" pitchFamily="49" charset="0"/>
            </a:endParaRPr>
          </a:p>
        </p:txBody>
      </p:sp>
      <p:sp>
        <p:nvSpPr>
          <p:cNvPr id="4" name="角丸四角形吹き出し 3"/>
          <p:cNvSpPr/>
          <p:nvPr/>
        </p:nvSpPr>
        <p:spPr>
          <a:xfrm>
            <a:off x="179512" y="1340768"/>
            <a:ext cx="4557231" cy="648072"/>
          </a:xfrm>
          <a:prstGeom prst="wedgeRoundRectCallout">
            <a:avLst>
              <a:gd name="adj1" fmla="val 39220"/>
              <a:gd name="adj2" fmla="val 114224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パッケージで導入した場合はこの場所にある</a:t>
            </a:r>
            <a:endParaRPr lang="en-US" altLang="ja-JP" dirty="0" smtClean="0"/>
          </a:p>
        </p:txBody>
      </p:sp>
      <p:sp>
        <p:nvSpPr>
          <p:cNvPr id="5" name="角丸四角形吹き出し 4"/>
          <p:cNvSpPr/>
          <p:nvPr/>
        </p:nvSpPr>
        <p:spPr>
          <a:xfrm>
            <a:off x="5436097" y="1340768"/>
            <a:ext cx="3600399" cy="648072"/>
          </a:xfrm>
          <a:prstGeom prst="wedgeRoundRectCallout">
            <a:avLst>
              <a:gd name="adj1" fmla="val -37757"/>
              <a:gd name="adj2" fmla="val 112622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このコピーは一回だけで十分</a:t>
            </a:r>
            <a:endParaRPr lang="en-US" altLang="ja-JP" dirty="0" smtClean="0"/>
          </a:p>
          <a:p>
            <a:pPr algn="ctr"/>
            <a:r>
              <a:rPr lang="en-US" altLang="ja-JP" dirty="0" smtClean="0"/>
              <a:t>(</a:t>
            </a:r>
            <a:r>
              <a:rPr lang="ja-JP" altLang="en-US" dirty="0" smtClean="0"/>
              <a:t>ビルド毎にコピーする必要はない</a:t>
            </a:r>
            <a:r>
              <a:rPr lang="en-US" altLang="ja-JP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941979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1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GB" dirty="0" smtClean="0"/>
              <a:t>大規模ソフトウェアの</a:t>
            </a:r>
            <a:br>
              <a:rPr lang="ja-JP" altLang="en-GB" dirty="0" smtClean="0"/>
            </a:br>
            <a:r>
              <a:rPr lang="ja-JP" altLang="en-GB" dirty="0" smtClean="0"/>
              <a:t>プログラミングは難しい</a:t>
            </a:r>
            <a:endParaRPr lang="en-GB" altLang="ja-JP" dirty="0" smtClean="0"/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人間が記憶できるプログラムの量には</a:t>
            </a:r>
            <a:br>
              <a:rPr lang="ja-JP" altLang="en-GB" dirty="0" smtClean="0"/>
            </a:br>
            <a:r>
              <a:rPr lang="ja-JP" altLang="en-GB" dirty="0" smtClean="0"/>
              <a:t>限界があるから</a:t>
            </a:r>
          </a:p>
          <a:p>
            <a:pPr lvl="1"/>
            <a:endParaRPr lang="en-US" altLang="ja-JP" dirty="0" smtClean="0"/>
          </a:p>
          <a:p>
            <a:pPr lvl="1"/>
            <a:r>
              <a:rPr lang="ja-JP" altLang="en-GB" dirty="0" smtClean="0"/>
              <a:t>例 </a:t>
            </a:r>
            <a:r>
              <a:rPr lang="en-GB" altLang="ja-JP" dirty="0" smtClean="0"/>
              <a:t>1: OCaml </a:t>
            </a:r>
            <a:r>
              <a:rPr lang="ja-JP" altLang="en-GB" dirty="0" smtClean="0"/>
              <a:t>処理系のソースプログラム</a:t>
            </a:r>
            <a:br>
              <a:rPr lang="ja-JP" altLang="en-GB" dirty="0" smtClean="0"/>
            </a:br>
            <a:r>
              <a:rPr lang="ja-JP" altLang="en-GB" dirty="0" smtClean="0"/>
              <a:t>全てを記憶している人は </a:t>
            </a:r>
            <a:r>
              <a:rPr lang="en-GB" altLang="ja-JP" dirty="0" smtClean="0"/>
              <a:t>(</a:t>
            </a:r>
            <a:r>
              <a:rPr lang="ja-JP" altLang="en-GB" dirty="0" smtClean="0"/>
              <a:t>多分</a:t>
            </a:r>
            <a:r>
              <a:rPr lang="en-GB" altLang="ja-JP" dirty="0" smtClean="0"/>
              <a:t>) </a:t>
            </a:r>
            <a:r>
              <a:rPr lang="ja-JP" altLang="en-GB" dirty="0" smtClean="0"/>
              <a:t>いない</a:t>
            </a:r>
          </a:p>
          <a:p>
            <a:pPr lvl="1"/>
            <a:endParaRPr lang="en-US" altLang="ja-JP" dirty="0" smtClean="0"/>
          </a:p>
          <a:p>
            <a:pPr lvl="1"/>
            <a:r>
              <a:rPr lang="ja-JP" altLang="en-GB" dirty="0" smtClean="0"/>
              <a:t>例 </a:t>
            </a:r>
            <a:r>
              <a:rPr lang="en-GB" altLang="ja-JP" dirty="0" smtClean="0"/>
              <a:t>2: Linux </a:t>
            </a:r>
            <a:r>
              <a:rPr lang="ja-JP" altLang="en-GB" dirty="0" smtClean="0"/>
              <a:t>カーネルのソースプログラム</a:t>
            </a:r>
            <a:br>
              <a:rPr lang="ja-JP" altLang="en-GB" dirty="0" smtClean="0"/>
            </a:br>
            <a:r>
              <a:rPr lang="ja-JP" altLang="en-GB" dirty="0" smtClean="0"/>
              <a:t>全てを記憶している人は </a:t>
            </a:r>
            <a:r>
              <a:rPr lang="en-GB" altLang="ja-JP" dirty="0" smtClean="0"/>
              <a:t>(</a:t>
            </a:r>
            <a:r>
              <a:rPr lang="ja-JP" altLang="en-GB" dirty="0" smtClean="0"/>
              <a:t>多分</a:t>
            </a:r>
            <a:r>
              <a:rPr lang="en-GB" altLang="ja-JP" dirty="0" smtClean="0"/>
              <a:t>) </a:t>
            </a:r>
            <a:r>
              <a:rPr lang="ja-JP" altLang="en-GB" dirty="0" smtClean="0"/>
              <a:t>いない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057400"/>
            <a:ext cx="7772400" cy="1143000"/>
          </a:xfrm>
        </p:spPr>
        <p:txBody>
          <a:bodyPr lIns="90000" tIns="46800" rIns="90000" bIns="46800" anchor="b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第</a:t>
            </a:r>
            <a:r>
              <a:rPr lang="en-GB" altLang="ja-JP" dirty="0" smtClean="0"/>
              <a:t> 3 </a:t>
            </a:r>
            <a:r>
              <a:rPr lang="ja-JP" altLang="en-GB" dirty="0" smtClean="0"/>
              <a:t>回 課題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524000" y="4038600"/>
            <a:ext cx="6400800" cy="1752600"/>
          </a:xfrm>
        </p:spPr>
        <p:txBody>
          <a:bodyPr lIns="90000" tIns="46800" rIns="90000" bIns="46800"/>
          <a:lstStyle/>
          <a:p>
            <a:pPr marL="0" lvl="1" indent="0" algn="ctr" eaLnBrk="1" hangingPunct="1">
              <a:lnSpc>
                <a:spcPct val="69000"/>
              </a:lnSpc>
              <a:spcBef>
                <a:spcPts val="800"/>
              </a:spcBef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z="3200" dirty="0" smtClean="0"/>
              <a:t>締切</a:t>
            </a:r>
            <a:r>
              <a:rPr lang="en-GB" altLang="ja-JP" sz="3200" dirty="0" smtClean="0"/>
              <a:t>: 5/10 13:00 (</a:t>
            </a:r>
            <a:r>
              <a:rPr lang="ja-JP" altLang="en-GB" sz="3200" dirty="0" smtClean="0"/>
              <a:t>日本標準時</a:t>
            </a:r>
            <a:r>
              <a:rPr lang="en-GB" altLang="ja-JP" sz="3200" dirty="0" smtClean="0"/>
              <a:t>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GB" altLang="ja-JP" dirty="0" smtClean="0"/>
              <a:t>1 (</a:t>
            </a:r>
            <a:r>
              <a:rPr lang="en-US" altLang="ja-JP" dirty="0" smtClean="0"/>
              <a:t>10 </a:t>
            </a:r>
            <a:r>
              <a:rPr lang="ja-JP" altLang="en-US" dirty="0" smtClean="0"/>
              <a:t>点</a:t>
            </a:r>
            <a:r>
              <a:rPr lang="en-GB" altLang="ja-JP" dirty="0" smtClean="0"/>
              <a:t>)</a:t>
            </a:r>
          </a:p>
        </p:txBody>
      </p:sp>
      <p:sp>
        <p:nvSpPr>
          <p:cNvPr id="419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3528" y="1412776"/>
            <a:ext cx="8496944" cy="5069160"/>
          </a:xfrm>
        </p:spPr>
        <p:txBody>
          <a:bodyPr>
            <a:normAutofit fontScale="92500" lnSpcReduction="10000"/>
          </a:bodyPr>
          <a:lstStyle/>
          <a:p>
            <a:r>
              <a:rPr lang="en-GB" altLang="ja-JP" dirty="0" smtClean="0"/>
              <a:t>sort </a:t>
            </a:r>
            <a:r>
              <a:rPr lang="ja-JP" altLang="en-GB" dirty="0" smtClean="0"/>
              <a:t>の例を自分で</a:t>
            </a:r>
            <a:r>
              <a:rPr lang="ja-JP" altLang="en-US" dirty="0" smtClean="0"/>
              <a:t>試して</a:t>
            </a:r>
            <a:r>
              <a:rPr lang="ja-JP" altLang="en-GB" dirty="0" smtClean="0"/>
              <a:t>みよ</a:t>
            </a:r>
          </a:p>
          <a:p>
            <a:pPr lvl="1"/>
            <a:r>
              <a:rPr lang="ja-JP" altLang="en-GB" dirty="0" smtClean="0"/>
              <a:t>例に従って実行ファイル生成し、実行してみよ</a:t>
            </a:r>
          </a:p>
          <a:p>
            <a:pPr lvl="1"/>
            <a:r>
              <a:rPr lang="en-GB" altLang="ja-JP" dirty="0" smtClean="0"/>
              <a:t>.</a:t>
            </a:r>
            <a:r>
              <a:rPr lang="en-GB" altLang="ja-JP" dirty="0" err="1" smtClean="0"/>
              <a:t>cmo</a:t>
            </a:r>
            <a:r>
              <a:rPr lang="en-GB" altLang="ja-JP" dirty="0" smtClean="0"/>
              <a:t> </a:t>
            </a:r>
            <a:r>
              <a:rPr lang="ja-JP" altLang="en-GB" dirty="0" smtClean="0"/>
              <a:t>ファイルをインタプリタで利用してみよ</a:t>
            </a:r>
          </a:p>
          <a:p>
            <a:pPr lvl="1"/>
            <a:r>
              <a:rPr lang="en-GB" altLang="ja-JP" dirty="0" smtClean="0"/>
              <a:t>.</a:t>
            </a:r>
            <a:r>
              <a:rPr lang="en-GB" altLang="ja-JP" dirty="0" err="1" smtClean="0"/>
              <a:t>mli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をコンパイルしないとどうなるか試してみよ</a:t>
            </a:r>
          </a:p>
          <a:p>
            <a:pPr lvl="1"/>
            <a:r>
              <a:rPr lang="ja-JP" altLang="en-GB" dirty="0" smtClean="0"/>
              <a:t>最後のリンク時にモジュールの順番を変えると</a:t>
            </a:r>
            <a:br>
              <a:rPr lang="ja-JP" altLang="en-GB" dirty="0" smtClean="0"/>
            </a:br>
            <a:r>
              <a:rPr lang="ja-JP" altLang="en-GB" dirty="0" smtClean="0"/>
              <a:t>どうなるか試してみよ</a:t>
            </a:r>
            <a:endParaRPr lang="en-US" altLang="ja-JP" dirty="0" smtClean="0"/>
          </a:p>
          <a:p>
            <a:pPr lvl="1"/>
            <a:r>
              <a:rPr lang="en-US" altLang="ja-JP" dirty="0" err="1" smtClean="0"/>
              <a:t>OCamlMakefile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を用いてみよ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その他いろいろ試してみよ</a:t>
            </a:r>
            <a:endParaRPr lang="en-US" altLang="ja-JP" dirty="0" smtClean="0"/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※</a:t>
            </a:r>
            <a:r>
              <a:rPr lang="en-US" altLang="ja-JP" dirty="0"/>
              <a:t> </a:t>
            </a:r>
            <a:r>
              <a:rPr lang="ja-JP" altLang="en-US" dirty="0" smtClean="0"/>
              <a:t>今後課題で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OCamlMakefile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を用いても構わない</a:t>
            </a:r>
            <a:endParaRPr lang="ja-JP" altLang="en-GB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課題 </a:t>
            </a:r>
            <a:r>
              <a:rPr lang="en-US" altLang="ja-JP" dirty="0" smtClean="0"/>
              <a:t>2</a:t>
            </a:r>
            <a:r>
              <a:rPr lang="ja-JP" altLang="en-US" dirty="0" smtClean="0"/>
              <a:t> </a:t>
            </a:r>
            <a:r>
              <a:rPr lang="en-US" altLang="ja-JP" dirty="0" smtClean="0"/>
              <a:t>(5 </a:t>
            </a:r>
            <a:r>
              <a:rPr lang="ja-JP" altLang="en-US" dirty="0" smtClean="0"/>
              <a:t>点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前回 </a:t>
            </a:r>
            <a:r>
              <a:rPr lang="en-US" altLang="ja-JP" dirty="0" smtClean="0"/>
              <a:t>(</a:t>
            </a:r>
            <a:r>
              <a:rPr lang="ja-JP" altLang="en-US" dirty="0" smtClean="0"/>
              <a:t>第 </a:t>
            </a:r>
            <a:r>
              <a:rPr lang="en-US" altLang="ja-JP" dirty="0" smtClean="0"/>
              <a:t>2</a:t>
            </a:r>
            <a:r>
              <a:rPr lang="ja-JP" altLang="en-US" dirty="0" smtClean="0"/>
              <a:t> 回</a:t>
            </a:r>
            <a:r>
              <a:rPr lang="en-US" altLang="ja-JP" dirty="0" smtClean="0"/>
              <a:t>)</a:t>
            </a:r>
            <a:r>
              <a:rPr lang="ja-JP" altLang="en-US" dirty="0" smtClean="0"/>
              <a:t> の課題 </a:t>
            </a:r>
            <a:r>
              <a:rPr lang="en-US" altLang="ja-JP" dirty="0" smtClean="0"/>
              <a:t>2</a:t>
            </a:r>
            <a:r>
              <a:rPr lang="ja-JP" altLang="en-US" dirty="0" smtClean="0"/>
              <a:t> で作ったスタックを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モジュール化せよ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シグネチャも与えて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内部の実装を適切に抽象化すること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課題 </a:t>
            </a:r>
            <a:r>
              <a:rPr lang="en-US" altLang="ja-JP" dirty="0" smtClean="0"/>
              <a:t>3</a:t>
            </a:r>
            <a:r>
              <a:rPr lang="ja-JP" altLang="en-US" dirty="0" smtClean="0"/>
              <a:t> </a:t>
            </a:r>
            <a:r>
              <a:rPr lang="en-US" altLang="ja-JP" dirty="0" smtClean="0"/>
              <a:t>(5 </a:t>
            </a:r>
            <a:r>
              <a:rPr lang="ja-JP" altLang="en-US" dirty="0" smtClean="0"/>
              <a:t>点</a:t>
            </a:r>
            <a:r>
              <a:rPr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前回 </a:t>
            </a:r>
            <a:r>
              <a:rPr lang="en-US" altLang="ja-JP" dirty="0" smtClean="0"/>
              <a:t>(</a:t>
            </a:r>
            <a:r>
              <a:rPr lang="ja-JP" altLang="en-US" dirty="0" smtClean="0"/>
              <a:t>第 </a:t>
            </a:r>
            <a:r>
              <a:rPr lang="en-US" altLang="ja-JP" dirty="0" smtClean="0"/>
              <a:t>2</a:t>
            </a:r>
            <a:r>
              <a:rPr lang="ja-JP" altLang="en-US" dirty="0" smtClean="0"/>
              <a:t> 回</a:t>
            </a:r>
            <a:r>
              <a:rPr lang="en-US" altLang="ja-JP" dirty="0" smtClean="0"/>
              <a:t>)</a:t>
            </a:r>
            <a:r>
              <a:rPr lang="ja-JP" altLang="en-US" dirty="0" smtClean="0"/>
              <a:t> の課題 </a:t>
            </a:r>
            <a:r>
              <a:rPr lang="en-US" altLang="ja-JP" dirty="0" smtClean="0"/>
              <a:t>4</a:t>
            </a:r>
            <a:r>
              <a:rPr lang="ja-JP" altLang="en-US" dirty="0" smtClean="0"/>
              <a:t> </a:t>
            </a:r>
            <a:r>
              <a:rPr lang="en-US" altLang="ja-JP" dirty="0" smtClean="0"/>
              <a:t>(</a:t>
            </a:r>
            <a:r>
              <a:rPr lang="ja-JP" altLang="en-US" dirty="0" smtClean="0"/>
              <a:t>または課題</a:t>
            </a:r>
            <a:r>
              <a:rPr lang="en-US" altLang="ja-JP" dirty="0" smtClean="0"/>
              <a:t> 9) </a:t>
            </a:r>
            <a:r>
              <a:rPr lang="ja-JP" altLang="en-US" dirty="0" smtClean="0"/>
              <a:t>で作ったキューをモジュール化せよ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シグネチャも与えて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内部の実装を適切に抽象化すること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 smtClean="0"/>
              <a:t>4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(15 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リスト以外のデータ構造を使って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signature MULTISET2 </a:t>
            </a:r>
            <a:r>
              <a:rPr kumimoji="1" lang="ja-JP" altLang="en-US" dirty="0" smtClean="0"/>
              <a:t>に対する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別の実装を与えよ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ただし、</a:t>
            </a:r>
            <a:r>
              <a:rPr kumimoji="1" lang="en-US" altLang="ja-JP" dirty="0" smtClean="0"/>
              <a:t>add, remove </a:t>
            </a:r>
            <a:r>
              <a:rPr lang="ja-JP" altLang="en-GB" dirty="0" smtClean="0"/>
              <a:t>は</a:t>
            </a:r>
            <a:r>
              <a:rPr lang="ja-JP" altLang="en-US" dirty="0" smtClean="0"/>
              <a:t>平均時間計算量</a:t>
            </a:r>
            <a:r>
              <a:rPr lang="ja-JP" altLang="en-GB" dirty="0" smtClean="0"/>
              <a:t> </a:t>
            </a:r>
            <a:r>
              <a:rPr lang="en-GB" altLang="ja-JP" dirty="0" smtClean="0"/>
              <a:t>O(log </a:t>
            </a:r>
            <a:r>
              <a:rPr lang="en-GB" altLang="ja-JP" i="1" dirty="0" smtClean="0"/>
              <a:t>n</a:t>
            </a:r>
            <a:r>
              <a:rPr lang="en-GB" altLang="ja-JP" dirty="0" smtClean="0"/>
              <a:t>) </a:t>
            </a:r>
            <a:r>
              <a:rPr lang="ja-JP" altLang="en-US" dirty="0" smtClean="0"/>
              <a:t>となる</a:t>
            </a:r>
            <a:r>
              <a:rPr lang="ja-JP" altLang="en-GB" dirty="0" smtClean="0"/>
              <a:t>ようにすること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 smtClean="0"/>
              <a:t>5</a:t>
            </a:r>
            <a:r>
              <a:rPr kumimoji="1" lang="ja-JP" altLang="en-US" dirty="0" smtClean="0"/>
              <a:t> </a:t>
            </a:r>
            <a:r>
              <a:rPr kumimoji="1" lang="en-US" altLang="ja-JP" smtClean="0"/>
              <a:t>(20 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 smtClean="0"/>
              <a:t>4</a:t>
            </a:r>
            <a:r>
              <a:rPr kumimoji="1" lang="en-US" altLang="ja-JP" dirty="0" smtClean="0"/>
              <a:t> </a:t>
            </a:r>
            <a:r>
              <a:rPr kumimoji="1" lang="ja-JP" altLang="en-US" dirty="0" err="1" smtClean="0"/>
              <a:t>での</a:t>
            </a:r>
            <a:r>
              <a:rPr kumimoji="1" lang="ja-JP" altLang="en-US" dirty="0" smtClean="0"/>
              <a:t>別の実装が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元の実装と「同じ」であることを証明せよ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「</a:t>
            </a:r>
            <a:r>
              <a:rPr lang="ja-JP" altLang="en-US" dirty="0" smtClean="0"/>
              <a:t>同じ</a:t>
            </a:r>
            <a:r>
              <a:rPr kumimoji="1" lang="ja-JP" altLang="en-US" dirty="0" smtClean="0"/>
              <a:t>」の定義は自分で与えること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GB" altLang="ja-JP" dirty="0" smtClean="0"/>
              <a:t>6 (</a:t>
            </a:r>
            <a:r>
              <a:rPr lang="en-US" altLang="ja-JP" dirty="0" smtClean="0"/>
              <a:t>15 </a:t>
            </a:r>
            <a:r>
              <a:rPr lang="ja-JP" altLang="en-US" dirty="0" smtClean="0"/>
              <a:t>点</a:t>
            </a:r>
            <a:r>
              <a:rPr lang="en-GB" altLang="ja-JP" dirty="0" smtClean="0"/>
              <a:t>)</a:t>
            </a:r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r>
              <a:rPr lang="en-GB" altLang="ja-JP" dirty="0" smtClean="0"/>
              <a:t>ORDERED_TYPE </a:t>
            </a:r>
            <a:r>
              <a:rPr lang="ja-JP" altLang="en-GB" dirty="0" smtClean="0"/>
              <a:t>で表現される型の </a:t>
            </a:r>
            <a:r>
              <a:rPr lang="en-GB" altLang="ja-JP" dirty="0" smtClean="0"/>
              <a:t>key </a:t>
            </a:r>
            <a:r>
              <a:rPr lang="ja-JP" altLang="en-GB" dirty="0" smtClean="0"/>
              <a:t>と</a:t>
            </a:r>
            <a:br>
              <a:rPr lang="ja-JP" altLang="en-GB" dirty="0" smtClean="0"/>
            </a:br>
            <a:r>
              <a:rPr lang="ja-JP" altLang="en-GB" dirty="0" smtClean="0"/>
              <a:t>任意の型の値についての連想配列 </a:t>
            </a:r>
            <a:r>
              <a:rPr lang="en-US" altLang="ja-JP" dirty="0" smtClean="0"/>
              <a:t>(</a:t>
            </a:r>
            <a:r>
              <a:rPr lang="ja-JP" altLang="en-US" dirty="0" smtClean="0"/>
              <a:t>マップ</a:t>
            </a:r>
            <a:r>
              <a:rPr lang="en-US" altLang="ja-JP" dirty="0" smtClean="0"/>
              <a:t>)</a:t>
            </a:r>
            <a:r>
              <a:rPr lang="ja-JP" altLang="en-US" dirty="0" smtClean="0"/>
              <a:t> </a:t>
            </a:r>
            <a:r>
              <a:rPr lang="ja-JP" altLang="en-GB" dirty="0" smtClean="0"/>
              <a:t>を</a:t>
            </a:r>
            <a:r>
              <a:rPr lang="ja-JP" altLang="en-US" dirty="0" smtClean="0"/>
              <a:t>作る</a:t>
            </a:r>
            <a:r>
              <a:rPr lang="ja-JP" altLang="en-GB" dirty="0" smtClean="0"/>
              <a:t> </a:t>
            </a:r>
            <a:r>
              <a:rPr lang="en-GB" altLang="ja-JP" dirty="0" err="1" smtClean="0"/>
              <a:t>functor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</a:t>
            </a:r>
            <a:r>
              <a:rPr lang="ja-JP" altLang="en-US" dirty="0" smtClean="0"/>
              <a:t>作成せよ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シグネチャも与えて内部の実装を適切に抽象化すること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必要ならば組込みの例外 </a:t>
            </a:r>
            <a:r>
              <a:rPr lang="en-US" altLang="ja-JP" dirty="0" err="1" smtClean="0"/>
              <a:t>Not_found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を用いること</a:t>
            </a:r>
            <a:endParaRPr lang="ja-JP" altLang="en-GB" dirty="0" smtClean="0"/>
          </a:p>
          <a:p>
            <a:pPr lvl="2"/>
            <a:r>
              <a:rPr lang="ja-JP" altLang="en-US" dirty="0" smtClean="0"/>
              <a:t>標準ライブラリの </a:t>
            </a:r>
            <a:r>
              <a:rPr lang="en-US" altLang="ja-JP" dirty="0" smtClean="0"/>
              <a:t>Map</a:t>
            </a:r>
            <a:r>
              <a:rPr lang="ja-JP" altLang="en-US" dirty="0" smtClean="0"/>
              <a:t> モジュールを用いないこと</a:t>
            </a:r>
            <a:endParaRPr lang="en-US" altLang="ja-JP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US" altLang="ja-JP" dirty="0" smtClean="0"/>
              <a:t>6</a:t>
            </a:r>
            <a:r>
              <a:rPr lang="en-GB" altLang="ja-JP" dirty="0" smtClean="0"/>
              <a:t> (</a:t>
            </a:r>
            <a:r>
              <a:rPr lang="ja-JP" altLang="en-GB" dirty="0" smtClean="0"/>
              <a:t>例 </a:t>
            </a:r>
            <a:r>
              <a:rPr lang="en-GB" altLang="ja-JP" dirty="0" smtClean="0"/>
              <a:t>1)</a:t>
            </a:r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540000" lvl="2" indent="0">
              <a:buNone/>
            </a:pPr>
            <a:r>
              <a:rPr lang="en-GB" altLang="ja-JP" b="1" dirty="0" smtClean="0">
                <a:latin typeface="Consolas" pitchFamily="49" charset="0"/>
              </a:rPr>
              <a:t># 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module 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NCStringMap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= </a:t>
            </a:r>
            <a:r>
              <a:rPr lang="en-GB" altLang="ja-JP" b="1" dirty="0" err="1" smtClean="0">
                <a:solidFill>
                  <a:srgbClr val="FF0000"/>
                </a:solidFill>
                <a:latin typeface="Consolas" pitchFamily="49" charset="0"/>
              </a:rPr>
              <a:t>MyMap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(</a:t>
            </a:r>
            <a:r>
              <a:rPr lang="en-GB" altLang="ja-JP" b="1" dirty="0" err="1" smtClean="0">
                <a:solidFill>
                  <a:srgbClr val="00B050"/>
                </a:solidFill>
                <a:latin typeface="Consolas" pitchFamily="49" charset="0"/>
              </a:rPr>
              <a:t>NoCaseString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);;</a:t>
            </a:r>
          </a:p>
          <a:p>
            <a:pPr marL="540000" lvl="2" indent="0">
              <a:buNone/>
            </a:pPr>
            <a:r>
              <a:rPr lang="en-GB" altLang="ja-JP" b="1" dirty="0" smtClean="0">
                <a:latin typeface="Consolas" pitchFamily="49" charset="0"/>
              </a:rPr>
              <a:t>module </a:t>
            </a:r>
            <a:r>
              <a:rPr lang="en-GB" altLang="ja-JP" b="1" dirty="0" err="1" smtClean="0">
                <a:latin typeface="Consolas" pitchFamily="49" charset="0"/>
              </a:rPr>
              <a:t>NCStringMap</a:t>
            </a:r>
            <a:r>
              <a:rPr lang="en-GB" altLang="ja-JP" b="1" dirty="0" smtClean="0">
                <a:latin typeface="Consolas" pitchFamily="49" charset="0"/>
              </a:rPr>
              <a:t> : </a:t>
            </a:r>
          </a:p>
          <a:p>
            <a:pPr marL="540000" lvl="2" indent="0">
              <a:buNone/>
            </a:pPr>
            <a:r>
              <a:rPr lang="en-GB" altLang="ja-JP" b="1" dirty="0" smtClean="0">
                <a:latin typeface="Consolas" pitchFamily="49" charset="0"/>
              </a:rPr>
              <a:t>  sig</a:t>
            </a:r>
          </a:p>
          <a:p>
            <a:pPr marL="540000" lvl="2" indent="0">
              <a:buNone/>
            </a:pPr>
            <a:r>
              <a:rPr lang="en-GB" altLang="ja-JP" b="1" dirty="0" smtClean="0">
                <a:latin typeface="Consolas" pitchFamily="49" charset="0"/>
              </a:rPr>
              <a:t>    type key = </a:t>
            </a:r>
            <a:r>
              <a:rPr lang="en-GB" altLang="ja-JP" b="1" dirty="0" err="1" smtClean="0">
                <a:latin typeface="Consolas" pitchFamily="49" charset="0"/>
              </a:rPr>
              <a:t>NoCaseString.t</a:t>
            </a:r>
            <a:endParaRPr lang="en-GB" altLang="ja-JP" b="1" dirty="0" smtClean="0">
              <a:latin typeface="Consolas" pitchFamily="49" charset="0"/>
            </a:endParaRPr>
          </a:p>
          <a:p>
            <a:pPr marL="540000" lvl="2" indent="0">
              <a:buNone/>
            </a:pPr>
            <a:r>
              <a:rPr lang="en-GB" altLang="ja-JP" b="1" dirty="0" smtClean="0">
                <a:latin typeface="Consolas" pitchFamily="49" charset="0"/>
              </a:rPr>
              <a:t>    type 'a t = 'a </a:t>
            </a:r>
            <a:r>
              <a:rPr lang="en-GB" altLang="ja-JP" b="1" dirty="0" err="1" smtClean="0">
                <a:latin typeface="Consolas" pitchFamily="49" charset="0"/>
              </a:rPr>
              <a:t>MyMap</a:t>
            </a:r>
            <a:r>
              <a:rPr lang="en-GB" altLang="ja-JP" b="1" dirty="0" smtClean="0">
                <a:latin typeface="Consolas" pitchFamily="49" charset="0"/>
              </a:rPr>
              <a:t>(</a:t>
            </a:r>
            <a:r>
              <a:rPr lang="en-GB" altLang="ja-JP" b="1" dirty="0" err="1" smtClean="0">
                <a:latin typeface="Consolas" pitchFamily="49" charset="0"/>
              </a:rPr>
              <a:t>NoCaseString</a:t>
            </a:r>
            <a:r>
              <a:rPr lang="en-GB" altLang="ja-JP" b="1" dirty="0" smtClean="0">
                <a:latin typeface="Consolas" pitchFamily="49" charset="0"/>
              </a:rPr>
              <a:t>).t</a:t>
            </a:r>
          </a:p>
          <a:p>
            <a:pPr marL="540000" lvl="2" indent="0">
              <a:buNone/>
            </a:pPr>
            <a:r>
              <a:rPr lang="en-GB" altLang="ja-JP" b="1" dirty="0" smtClean="0">
                <a:latin typeface="Consolas" pitchFamily="49" charset="0"/>
              </a:rPr>
              <a:t>    </a:t>
            </a:r>
            <a:r>
              <a:rPr lang="en-GB" altLang="ja-JP" b="1" dirty="0" err="1" smtClean="0">
                <a:latin typeface="Consolas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</a:rPr>
              <a:t> empty : 'a t</a:t>
            </a:r>
          </a:p>
          <a:p>
            <a:pPr marL="540000" lvl="2" indent="0">
              <a:buNone/>
            </a:pPr>
            <a:r>
              <a:rPr lang="en-GB" altLang="ja-JP" b="1" dirty="0" smtClean="0">
                <a:latin typeface="Consolas" pitchFamily="49" charset="0"/>
              </a:rPr>
              <a:t>    </a:t>
            </a:r>
            <a:r>
              <a:rPr lang="en-GB" altLang="ja-JP" b="1" dirty="0" err="1" smtClean="0">
                <a:latin typeface="Consolas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</a:rPr>
              <a:t> add : key -&gt; 'a -&gt; 'a t -&gt; 'a t</a:t>
            </a:r>
          </a:p>
          <a:p>
            <a:pPr marL="540000" lvl="2" indent="0">
              <a:buNone/>
            </a:pPr>
            <a:r>
              <a:rPr lang="en-GB" altLang="ja-JP" b="1" dirty="0" smtClean="0">
                <a:latin typeface="Consolas" pitchFamily="49" charset="0"/>
              </a:rPr>
              <a:t>    </a:t>
            </a:r>
            <a:r>
              <a:rPr lang="en-GB" altLang="ja-JP" b="1" dirty="0" err="1" smtClean="0">
                <a:latin typeface="Consolas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</a:rPr>
              <a:t> remove : key -&gt; 'a t -&gt; 'a t</a:t>
            </a:r>
          </a:p>
          <a:p>
            <a:pPr marL="540000" lvl="2" indent="0">
              <a:buNone/>
            </a:pPr>
            <a:r>
              <a:rPr lang="en-GB" altLang="ja-JP" b="1" dirty="0" smtClean="0">
                <a:latin typeface="Consolas" pitchFamily="49" charset="0"/>
              </a:rPr>
              <a:t>    </a:t>
            </a:r>
            <a:r>
              <a:rPr lang="en-GB" altLang="ja-JP" b="1" dirty="0" err="1" smtClean="0">
                <a:latin typeface="Consolas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</a:rPr>
              <a:t> get : key -&gt; 'a t -&gt; 'a</a:t>
            </a:r>
          </a:p>
          <a:p>
            <a:pPr marL="540000" lvl="2" indent="0">
              <a:buNone/>
            </a:pPr>
            <a:r>
              <a:rPr lang="en-GB" altLang="ja-JP" b="1" dirty="0" smtClean="0">
                <a:latin typeface="Consolas" pitchFamily="49" charset="0"/>
              </a:rPr>
              <a:t>  end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課題 </a:t>
            </a:r>
            <a:r>
              <a:rPr lang="en-GB" altLang="ja-JP" dirty="0" smtClean="0"/>
              <a:t>6 (</a:t>
            </a:r>
            <a:r>
              <a:rPr lang="ja-JP" altLang="en-GB" dirty="0" smtClean="0"/>
              <a:t>例 </a:t>
            </a:r>
            <a:r>
              <a:rPr lang="en-GB" altLang="ja-JP" dirty="0" smtClean="0"/>
              <a:t>2)</a:t>
            </a:r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GB" altLang="ja-JP" sz="2400" b="1" dirty="0" smtClean="0">
                <a:latin typeface="Consolas" pitchFamily="49" charset="0"/>
              </a:rPr>
              <a:t># 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open </a:t>
            </a:r>
            <a:r>
              <a:rPr lang="en-GB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NCStringMap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>
              <a:buNone/>
            </a:pPr>
            <a:r>
              <a:rPr lang="en-GB" altLang="ja-JP" sz="2400" b="1" dirty="0" smtClean="0">
                <a:latin typeface="Consolas" pitchFamily="49" charset="0"/>
              </a:rPr>
              <a:t># 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sa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= </a:t>
            </a:r>
            <a:r>
              <a:rPr lang="en-GB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add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"C" "/* */" empty;;</a:t>
            </a:r>
          </a:p>
          <a:p>
            <a:pPr>
              <a:buNone/>
            </a:pPr>
            <a:r>
              <a:rPr lang="en-GB" altLang="ja-JP" sz="2400" b="1" dirty="0" err="1" smtClean="0">
                <a:latin typeface="Consolas" pitchFamily="49" charset="0"/>
              </a:rPr>
              <a:t>val</a:t>
            </a:r>
            <a:r>
              <a:rPr lang="en-GB" altLang="ja-JP" sz="2400" b="1" dirty="0" smtClean="0">
                <a:latin typeface="Consolas" pitchFamily="49" charset="0"/>
              </a:rPr>
              <a:t> </a:t>
            </a:r>
            <a:r>
              <a:rPr lang="en-GB" altLang="ja-JP" sz="2400" b="1" dirty="0" err="1" smtClean="0">
                <a:latin typeface="Consolas" pitchFamily="49" charset="0"/>
              </a:rPr>
              <a:t>sa</a:t>
            </a:r>
            <a:r>
              <a:rPr lang="en-GB" altLang="ja-JP" sz="2400" b="1" dirty="0" smtClean="0">
                <a:latin typeface="Consolas" pitchFamily="49" charset="0"/>
              </a:rPr>
              <a:t> : string </a:t>
            </a:r>
            <a:r>
              <a:rPr lang="en-GB" altLang="ja-JP" sz="2400" b="1" dirty="0" err="1" smtClean="0">
                <a:latin typeface="Consolas" pitchFamily="49" charset="0"/>
              </a:rPr>
              <a:t>NCStringMap.t</a:t>
            </a:r>
            <a:r>
              <a:rPr lang="en-GB" altLang="ja-JP" sz="2400" b="1" dirty="0" smtClean="0">
                <a:latin typeface="Consolas" pitchFamily="49" charset="0"/>
              </a:rPr>
              <a:t> = &lt;</a:t>
            </a:r>
            <a:r>
              <a:rPr lang="en-GB" altLang="ja-JP" sz="2400" b="1" dirty="0" err="1" smtClean="0">
                <a:latin typeface="Consolas" pitchFamily="49" charset="0"/>
              </a:rPr>
              <a:t>abstr</a:t>
            </a:r>
            <a:r>
              <a:rPr lang="en-GB" altLang="ja-JP" sz="2400" b="1" dirty="0" smtClean="0">
                <a:latin typeface="Consolas" pitchFamily="49" charset="0"/>
              </a:rPr>
              <a:t>&gt;</a:t>
            </a:r>
          </a:p>
          <a:p>
            <a:pPr>
              <a:buNone/>
            </a:pPr>
            <a:r>
              <a:rPr lang="en-GB" altLang="ja-JP" sz="2400" b="1" dirty="0" smtClean="0">
                <a:latin typeface="Consolas" pitchFamily="49" charset="0"/>
              </a:rPr>
              <a:t># 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sa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= </a:t>
            </a:r>
            <a:r>
              <a:rPr lang="en-GB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add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</a:t>
            </a:r>
            <a:r>
              <a:rPr lang="en-GB" altLang="ja-JP" sz="2400" b="1" smtClean="0">
                <a:solidFill>
                  <a:srgbClr val="00B050"/>
                </a:solidFill>
                <a:latin typeface="Consolas" pitchFamily="49" charset="0"/>
              </a:rPr>
              <a:t>"O</a:t>
            </a:r>
            <a:r>
              <a:rPr lang="en-US" altLang="ja-JP" sz="2400" b="1" smtClean="0">
                <a:solidFill>
                  <a:srgbClr val="00B050"/>
                </a:solidFill>
                <a:latin typeface="Consolas" pitchFamily="49" charset="0"/>
              </a:rPr>
              <a:t>C</a:t>
            </a:r>
            <a:r>
              <a:rPr lang="en-GB" altLang="ja-JP" sz="2400" b="1" smtClean="0">
                <a:solidFill>
                  <a:srgbClr val="00B050"/>
                </a:solidFill>
                <a:latin typeface="Consolas" pitchFamily="49" charset="0"/>
              </a:rPr>
              <a:t>aml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" "(* *)" </a:t>
            </a: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sa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>
              <a:buNone/>
            </a:pPr>
            <a:r>
              <a:rPr lang="en-GB" altLang="ja-JP" sz="2400" b="1" dirty="0" err="1" smtClean="0">
                <a:latin typeface="Consolas" pitchFamily="49" charset="0"/>
              </a:rPr>
              <a:t>val</a:t>
            </a:r>
            <a:r>
              <a:rPr lang="en-GB" altLang="ja-JP" sz="2400" b="1" dirty="0" smtClean="0">
                <a:latin typeface="Consolas" pitchFamily="49" charset="0"/>
              </a:rPr>
              <a:t> </a:t>
            </a:r>
            <a:r>
              <a:rPr lang="en-GB" altLang="ja-JP" sz="2400" b="1" dirty="0" err="1" smtClean="0">
                <a:latin typeface="Consolas" pitchFamily="49" charset="0"/>
              </a:rPr>
              <a:t>sa</a:t>
            </a:r>
            <a:r>
              <a:rPr lang="en-GB" altLang="ja-JP" sz="2400" b="1" dirty="0" smtClean="0">
                <a:latin typeface="Consolas" pitchFamily="49" charset="0"/>
              </a:rPr>
              <a:t> : string </a:t>
            </a:r>
            <a:r>
              <a:rPr lang="en-GB" altLang="ja-JP" sz="2400" b="1" dirty="0" err="1" smtClean="0">
                <a:latin typeface="Consolas" pitchFamily="49" charset="0"/>
              </a:rPr>
              <a:t>NCStringMap.t</a:t>
            </a:r>
            <a:r>
              <a:rPr lang="en-GB" altLang="ja-JP" sz="2400" b="1" dirty="0" smtClean="0">
                <a:latin typeface="Consolas" pitchFamily="49" charset="0"/>
              </a:rPr>
              <a:t> = &lt;</a:t>
            </a:r>
            <a:r>
              <a:rPr lang="en-GB" altLang="ja-JP" sz="2400" b="1" dirty="0" err="1" smtClean="0">
                <a:latin typeface="Consolas" pitchFamily="49" charset="0"/>
              </a:rPr>
              <a:t>abstr</a:t>
            </a:r>
            <a:r>
              <a:rPr lang="en-GB" altLang="ja-JP" sz="2400" b="1" dirty="0" smtClean="0">
                <a:latin typeface="Consolas" pitchFamily="49" charset="0"/>
              </a:rPr>
              <a:t>&gt;</a:t>
            </a:r>
          </a:p>
          <a:p>
            <a:pPr>
              <a:buNone/>
            </a:pPr>
            <a:r>
              <a:rPr lang="en-GB" altLang="ja-JP" sz="2400" b="1" dirty="0" smtClean="0">
                <a:latin typeface="Consolas" pitchFamily="49" charset="0"/>
              </a:rPr>
              <a:t># 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</a:t>
            </a: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sa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= </a:t>
            </a:r>
            <a:r>
              <a:rPr lang="en-GB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add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"Perl" "#" </a:t>
            </a: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sa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>
              <a:buNone/>
            </a:pPr>
            <a:r>
              <a:rPr lang="en-GB" altLang="ja-JP" sz="2400" b="1" dirty="0" err="1" smtClean="0">
                <a:latin typeface="Consolas" pitchFamily="49" charset="0"/>
              </a:rPr>
              <a:t>val</a:t>
            </a:r>
            <a:r>
              <a:rPr lang="en-GB" altLang="ja-JP" sz="2400" b="1" dirty="0" smtClean="0">
                <a:latin typeface="Consolas" pitchFamily="49" charset="0"/>
              </a:rPr>
              <a:t> </a:t>
            </a:r>
            <a:r>
              <a:rPr lang="en-GB" altLang="ja-JP" sz="2400" b="1" dirty="0" err="1" smtClean="0">
                <a:latin typeface="Consolas" pitchFamily="49" charset="0"/>
              </a:rPr>
              <a:t>sa</a:t>
            </a:r>
            <a:r>
              <a:rPr lang="en-GB" altLang="ja-JP" sz="2400" b="1" dirty="0" smtClean="0">
                <a:latin typeface="Consolas" pitchFamily="49" charset="0"/>
              </a:rPr>
              <a:t> : string </a:t>
            </a:r>
            <a:r>
              <a:rPr lang="en-GB" altLang="ja-JP" sz="2400" b="1" dirty="0" err="1" smtClean="0">
                <a:latin typeface="Consolas" pitchFamily="49" charset="0"/>
              </a:rPr>
              <a:t>NCStringMap.t</a:t>
            </a:r>
            <a:r>
              <a:rPr lang="en-GB" altLang="ja-JP" sz="2400" b="1" dirty="0" smtClean="0">
                <a:latin typeface="Consolas" pitchFamily="49" charset="0"/>
              </a:rPr>
              <a:t> = &lt;</a:t>
            </a:r>
            <a:r>
              <a:rPr lang="en-GB" altLang="ja-JP" sz="2400" b="1" dirty="0" err="1" smtClean="0">
                <a:latin typeface="Consolas" pitchFamily="49" charset="0"/>
              </a:rPr>
              <a:t>abstr</a:t>
            </a:r>
            <a:r>
              <a:rPr lang="en-GB" altLang="ja-JP" sz="2400" b="1" dirty="0" smtClean="0">
                <a:latin typeface="Consolas" pitchFamily="49" charset="0"/>
              </a:rPr>
              <a:t>&gt;</a:t>
            </a:r>
          </a:p>
          <a:p>
            <a:pPr>
              <a:buNone/>
            </a:pPr>
            <a:r>
              <a:rPr lang="en-GB" altLang="ja-JP" sz="2400" b="1" dirty="0" smtClean="0">
                <a:latin typeface="Consolas" pitchFamily="49" charset="0"/>
              </a:rPr>
              <a:t># </a:t>
            </a:r>
            <a:r>
              <a:rPr lang="en-GB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get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"</a:t>
            </a: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ocaml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" </a:t>
            </a: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sa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>
              <a:buNone/>
            </a:pPr>
            <a:r>
              <a:rPr lang="en-GB" altLang="ja-JP" sz="2400" b="1" dirty="0" smtClean="0">
                <a:latin typeface="Consolas" pitchFamily="49" charset="0"/>
              </a:rPr>
              <a:t>- : string = "(* *)"</a:t>
            </a:r>
          </a:p>
          <a:p>
            <a:pPr>
              <a:buNone/>
            </a:pPr>
            <a:r>
              <a:rPr lang="en-GB" altLang="ja-JP" sz="2400" b="1" dirty="0" smtClean="0">
                <a:latin typeface="Consolas" pitchFamily="49" charset="0"/>
              </a:rPr>
              <a:t># </a:t>
            </a:r>
            <a:r>
              <a:rPr lang="en-GB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get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"ruby" </a:t>
            </a:r>
            <a:r>
              <a:rPr lang="en-GB" altLang="ja-JP" sz="2400" b="1" dirty="0" err="1" smtClean="0">
                <a:solidFill>
                  <a:srgbClr val="00B050"/>
                </a:solidFill>
                <a:latin typeface="Consolas" pitchFamily="49" charset="0"/>
              </a:rPr>
              <a:t>sa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;;</a:t>
            </a:r>
          </a:p>
          <a:p>
            <a:pPr>
              <a:buNone/>
            </a:pPr>
            <a:r>
              <a:rPr lang="en-GB" altLang="ja-JP" sz="2400" b="1" dirty="0" smtClean="0">
                <a:latin typeface="Consolas" pitchFamily="49" charset="0"/>
              </a:rPr>
              <a:t>Exception: </a:t>
            </a:r>
            <a:r>
              <a:rPr lang="en-GB" altLang="ja-JP" sz="2400" b="1" dirty="0" err="1" smtClean="0">
                <a:latin typeface="Consolas" pitchFamily="49" charset="0"/>
              </a:rPr>
              <a:t>Not_found</a:t>
            </a:r>
            <a:r>
              <a:rPr lang="en-GB" altLang="ja-JP" sz="2400" b="1" dirty="0" smtClean="0">
                <a:latin typeface="Consolas" pitchFamily="49" charset="0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 smtClean="0"/>
              <a:t>7</a:t>
            </a:r>
            <a:r>
              <a:rPr kumimoji="1" lang="en-US" altLang="ja-JP" dirty="0" smtClean="0"/>
              <a:t> </a:t>
            </a:r>
            <a:r>
              <a:rPr kumimoji="1" lang="en-US" altLang="ja-JP" smtClean="0"/>
              <a:t>(</a:t>
            </a:r>
            <a:r>
              <a:rPr kumimoji="1" lang="en-US" altLang="ja-JP" smtClean="0"/>
              <a:t>15 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525963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とある木の型を以下のように定義する</a:t>
            </a:r>
            <a:endParaRPr kumimoji="1" lang="en-US" altLang="ja-JP" dirty="0" smtClean="0"/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type 'a t =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| Leaf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| Node of 'a * 'a t </a:t>
            </a:r>
            <a:r>
              <a:rPr lang="en-US" altLang="ja-JP" sz="2400" b="1" dirty="0" err="1" smtClean="0">
                <a:latin typeface="Consolas" pitchFamily="49" charset="0"/>
              </a:rPr>
              <a:t>t</a:t>
            </a:r>
            <a:endParaRPr kumimoji="1" lang="en-US" altLang="ja-JP" sz="2400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このとき、与えられた関数を木のノードの各要素に適用した木を返す関数 </a:t>
            </a:r>
            <a:r>
              <a:rPr lang="en-US" altLang="ja-JP" dirty="0" smtClean="0"/>
              <a:t>map </a:t>
            </a:r>
            <a:r>
              <a:rPr lang="ja-JP" altLang="en-US" dirty="0" smtClean="0"/>
              <a:t>を定義せよ</a:t>
            </a:r>
            <a:endParaRPr kumimoji="1" lang="en-US" altLang="ja-JP" dirty="0" smtClean="0"/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map : ('a -&gt; 'b) -&gt; 'a t -&gt; 'b 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smtClean="0"/>
              <a:t>ではどうするか</a:t>
            </a:r>
            <a:r>
              <a:rPr lang="en-GB" altLang="ja-JP" smtClean="0"/>
              <a:t>?</a:t>
            </a:r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GB" dirty="0" smtClean="0"/>
              <a:t>答</a:t>
            </a:r>
            <a:r>
              <a:rPr lang="en-GB" altLang="ja-JP" dirty="0" smtClean="0"/>
              <a:t>: </a:t>
            </a:r>
            <a:r>
              <a:rPr lang="ja-JP" altLang="en-GB" dirty="0" smtClean="0"/>
              <a:t>複数人でプログラミングする</a:t>
            </a:r>
          </a:p>
          <a:p>
            <a:pPr lvl="1"/>
            <a:r>
              <a:rPr lang="en-GB" altLang="ja-JP" dirty="0" smtClean="0"/>
              <a:t>10 </a:t>
            </a:r>
            <a:r>
              <a:rPr lang="ja-JP" altLang="en-GB" dirty="0" smtClean="0"/>
              <a:t>人でやれば </a:t>
            </a:r>
            <a:r>
              <a:rPr lang="en-GB" altLang="ja-JP" dirty="0" smtClean="0"/>
              <a:t>1 </a:t>
            </a:r>
            <a:r>
              <a:rPr lang="ja-JP" altLang="en-GB" dirty="0" smtClean="0"/>
              <a:t>人あたりの量は </a:t>
            </a:r>
            <a:r>
              <a:rPr lang="en-GB" altLang="ja-JP" dirty="0" smtClean="0"/>
              <a:t>10 </a:t>
            </a:r>
            <a:r>
              <a:rPr lang="ja-JP" altLang="en-GB" dirty="0" smtClean="0"/>
              <a:t>分の </a:t>
            </a:r>
            <a:r>
              <a:rPr lang="en-GB" altLang="ja-JP" dirty="0" smtClean="0"/>
              <a:t>1 </a:t>
            </a:r>
            <a:r>
              <a:rPr lang="ja-JP" altLang="en-GB" dirty="0" smtClean="0"/>
              <a:t>に</a:t>
            </a:r>
          </a:p>
          <a:p>
            <a:pPr lvl="1"/>
            <a:r>
              <a:rPr lang="en-GB" altLang="ja-JP" dirty="0" smtClean="0"/>
              <a:t>100 </a:t>
            </a:r>
            <a:r>
              <a:rPr lang="ja-JP" altLang="en-GB" dirty="0" smtClean="0"/>
              <a:t>人でやれば </a:t>
            </a:r>
            <a:r>
              <a:rPr lang="en-GB" altLang="ja-JP" dirty="0" smtClean="0"/>
              <a:t>100 </a:t>
            </a:r>
            <a:r>
              <a:rPr lang="ja-JP" altLang="en-GB" dirty="0" smtClean="0"/>
              <a:t>分の </a:t>
            </a:r>
            <a:r>
              <a:rPr lang="en-GB" altLang="ja-JP" dirty="0" smtClean="0"/>
              <a:t>1 </a:t>
            </a:r>
            <a:r>
              <a:rPr lang="ja-JP" altLang="en-GB" dirty="0" smtClean="0"/>
              <a:t>に</a:t>
            </a:r>
          </a:p>
          <a:p>
            <a:pPr lvl="1"/>
            <a:r>
              <a:rPr lang="en-GB" altLang="ja-JP" dirty="0" smtClean="0"/>
              <a:t>1000000 </a:t>
            </a:r>
            <a:r>
              <a:rPr lang="ja-JP" altLang="en-GB" dirty="0" smtClean="0"/>
              <a:t>人でやれば </a:t>
            </a:r>
            <a:r>
              <a:rPr lang="en-GB" altLang="ja-JP" dirty="0" smtClean="0"/>
              <a:t>1000000 </a:t>
            </a:r>
            <a:r>
              <a:rPr lang="ja-JP" altLang="en-GB" dirty="0" smtClean="0"/>
              <a:t>分の </a:t>
            </a:r>
            <a:r>
              <a:rPr lang="en-GB" altLang="ja-JP" dirty="0" smtClean="0"/>
              <a:t>1 </a:t>
            </a:r>
            <a:r>
              <a:rPr lang="ja-JP" altLang="en-GB" dirty="0" smtClean="0"/>
              <a:t>に</a:t>
            </a:r>
            <a:r>
              <a:rPr lang="en-GB" altLang="ja-JP" dirty="0" smtClean="0"/>
              <a:t>...</a:t>
            </a:r>
          </a:p>
          <a:p>
            <a:pPr lvl="1"/>
            <a:r>
              <a:rPr lang="en-GB" altLang="ja-JP" dirty="0" smtClean="0"/>
              <a:t>...</a:t>
            </a:r>
            <a:endParaRPr lang="ja-JP" altLang="en-GB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00166" y="4143380"/>
            <a:ext cx="52149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0" b="1" dirty="0" smtClean="0"/>
              <a:t>ならない</a:t>
            </a:r>
            <a:endParaRPr kumimoji="1" lang="ja-JP" altLang="en-US" sz="80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 smtClean="0"/>
              <a:t>8</a:t>
            </a:r>
            <a:r>
              <a:rPr kumimoji="1" lang="en-US" altLang="ja-JP" dirty="0" smtClean="0"/>
              <a:t> (15 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-32" y="1600200"/>
            <a:ext cx="9215502" cy="4757758"/>
          </a:xfrm>
        </p:spPr>
        <p:txBody>
          <a:bodyPr>
            <a:normAutofit fontScale="92500"/>
          </a:bodyPr>
          <a:lstStyle/>
          <a:p>
            <a:r>
              <a:rPr kumimoji="1" lang="ja-JP" altLang="en-US" dirty="0" smtClean="0"/>
              <a:t>以下のような </a:t>
            </a:r>
            <a:r>
              <a:rPr kumimoji="1" lang="en-US" altLang="ja-JP" dirty="0" smtClean="0"/>
              <a:t>signature </a:t>
            </a:r>
            <a:r>
              <a:rPr kumimoji="1" lang="ja-JP" altLang="en-US" dirty="0" smtClean="0"/>
              <a:t>を持つ</a:t>
            </a:r>
            <a:r>
              <a:rPr kumimoji="1" lang="en-US" altLang="ja-JP" dirty="0" smtClean="0"/>
              <a:t> module EQ </a:t>
            </a:r>
            <a:r>
              <a:rPr kumimoji="1" lang="ja-JP" altLang="en-US" dirty="0" smtClean="0"/>
              <a:t>を定義せよ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ただし、各関数は呼び出されれば必ず停止し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例外が発生しないようにすること</a:t>
            </a:r>
            <a:endParaRPr kumimoji="1" lang="en-US" altLang="ja-JP" dirty="0" smtClean="0"/>
          </a:p>
          <a:p>
            <a:pPr marL="720000" indent="0">
              <a:buNone/>
            </a:pPr>
            <a:r>
              <a:rPr lang="en-US" altLang="ja-JP" sz="1900" b="1" dirty="0">
                <a:latin typeface="Consolas" pitchFamily="49" charset="0"/>
              </a:rPr>
              <a:t>m</a:t>
            </a:r>
            <a:r>
              <a:rPr lang="it-IT" altLang="ja-JP" sz="1900" b="1" dirty="0" err="1" smtClean="0">
                <a:latin typeface="Consolas" pitchFamily="49" charset="0"/>
              </a:rPr>
              <a:t>odule</a:t>
            </a:r>
            <a:r>
              <a:rPr lang="it-IT" altLang="ja-JP" sz="1900" b="1" dirty="0" smtClean="0">
                <a:latin typeface="Consolas" pitchFamily="49" charset="0"/>
              </a:rPr>
              <a:t> EQ : </a:t>
            </a:r>
            <a:r>
              <a:rPr lang="it-IT" altLang="ja-JP" sz="1900" b="1" dirty="0" err="1">
                <a:latin typeface="Consolas" pitchFamily="49" charset="0"/>
              </a:rPr>
              <a:t>sig</a:t>
            </a:r>
            <a:endParaRPr lang="it-IT" altLang="ja-JP" sz="1900" b="1" dirty="0">
              <a:latin typeface="Consolas" pitchFamily="49" charset="0"/>
            </a:endParaRPr>
          </a:p>
          <a:p>
            <a:pPr marL="720000" indent="0">
              <a:buNone/>
            </a:pPr>
            <a:r>
              <a:rPr lang="it-IT" altLang="ja-JP" sz="1900" b="1" dirty="0">
                <a:latin typeface="Consolas" pitchFamily="49" charset="0"/>
              </a:rPr>
              <a:t>  </a:t>
            </a:r>
            <a:r>
              <a:rPr lang="it-IT" altLang="ja-JP" sz="1900" b="1" dirty="0" err="1" smtClean="0">
                <a:latin typeface="Consolas" pitchFamily="49" charset="0"/>
              </a:rPr>
              <a:t>type</a:t>
            </a:r>
            <a:r>
              <a:rPr lang="it-IT" altLang="ja-JP" sz="1900" b="1" dirty="0" smtClean="0">
                <a:latin typeface="Consolas" pitchFamily="49" charset="0"/>
              </a:rPr>
              <a:t> </a:t>
            </a:r>
            <a:r>
              <a:rPr lang="it-IT" altLang="ja-JP" sz="1900" b="1" dirty="0">
                <a:latin typeface="Consolas" pitchFamily="49" charset="0"/>
              </a:rPr>
              <a:t>('a, 'b) </a:t>
            </a:r>
            <a:r>
              <a:rPr lang="it-IT" altLang="ja-JP" sz="1900" b="1" dirty="0" err="1">
                <a:latin typeface="Consolas" pitchFamily="49" charset="0"/>
              </a:rPr>
              <a:t>equal</a:t>
            </a:r>
            <a:endParaRPr lang="it-IT" altLang="ja-JP" sz="1900" b="1" dirty="0">
              <a:latin typeface="Consolas" pitchFamily="49" charset="0"/>
            </a:endParaRPr>
          </a:p>
          <a:p>
            <a:pPr marL="720000" indent="0">
              <a:buNone/>
            </a:pPr>
            <a:r>
              <a:rPr lang="it-IT" altLang="ja-JP" sz="1900" b="1" dirty="0">
                <a:latin typeface="Consolas" pitchFamily="49" charset="0"/>
              </a:rPr>
              <a:t>  </a:t>
            </a:r>
            <a:r>
              <a:rPr lang="it-IT" altLang="ja-JP" sz="1900" b="1" dirty="0" smtClean="0">
                <a:latin typeface="Consolas" pitchFamily="49" charset="0"/>
              </a:rPr>
              <a:t>val </a:t>
            </a:r>
            <a:r>
              <a:rPr lang="it-IT" altLang="ja-JP" sz="1900" b="1" dirty="0" err="1">
                <a:latin typeface="Consolas" pitchFamily="49" charset="0"/>
              </a:rPr>
              <a:t>refl</a:t>
            </a:r>
            <a:r>
              <a:rPr lang="it-IT" altLang="ja-JP" sz="1900" b="1" dirty="0">
                <a:latin typeface="Consolas" pitchFamily="49" charset="0"/>
              </a:rPr>
              <a:t> : ('a, 'a) </a:t>
            </a:r>
            <a:r>
              <a:rPr lang="it-IT" altLang="ja-JP" sz="1900" b="1" dirty="0" err="1">
                <a:latin typeface="Consolas" pitchFamily="49" charset="0"/>
              </a:rPr>
              <a:t>equal</a:t>
            </a:r>
            <a:endParaRPr lang="it-IT" altLang="ja-JP" sz="1900" b="1" dirty="0">
              <a:latin typeface="Consolas" pitchFamily="49" charset="0"/>
            </a:endParaRPr>
          </a:p>
          <a:p>
            <a:pPr marL="720000" indent="0">
              <a:buNone/>
            </a:pPr>
            <a:r>
              <a:rPr lang="it-IT" altLang="ja-JP" sz="1900" b="1" dirty="0">
                <a:latin typeface="Consolas" pitchFamily="49" charset="0"/>
              </a:rPr>
              <a:t>  </a:t>
            </a:r>
            <a:r>
              <a:rPr lang="it-IT" altLang="ja-JP" sz="1900" b="1" dirty="0" smtClean="0">
                <a:latin typeface="Consolas" pitchFamily="49" charset="0"/>
              </a:rPr>
              <a:t>val </a:t>
            </a:r>
            <a:r>
              <a:rPr lang="it-IT" altLang="ja-JP" sz="1900" b="1" dirty="0" err="1">
                <a:latin typeface="Consolas" pitchFamily="49" charset="0"/>
              </a:rPr>
              <a:t>symm</a:t>
            </a:r>
            <a:r>
              <a:rPr lang="it-IT" altLang="ja-JP" sz="1900" b="1" dirty="0">
                <a:latin typeface="Consolas" pitchFamily="49" charset="0"/>
              </a:rPr>
              <a:t> : ('a, 'b) </a:t>
            </a:r>
            <a:r>
              <a:rPr lang="it-IT" altLang="ja-JP" sz="1900" b="1" dirty="0" err="1">
                <a:latin typeface="Consolas" pitchFamily="49" charset="0"/>
              </a:rPr>
              <a:t>equal</a:t>
            </a:r>
            <a:r>
              <a:rPr lang="it-IT" altLang="ja-JP" sz="1900" b="1" dirty="0">
                <a:latin typeface="Consolas" pitchFamily="49" charset="0"/>
              </a:rPr>
              <a:t> -&gt; ('b, 'a) </a:t>
            </a:r>
            <a:r>
              <a:rPr lang="it-IT" altLang="ja-JP" sz="1900" b="1" dirty="0" err="1">
                <a:latin typeface="Consolas" pitchFamily="49" charset="0"/>
              </a:rPr>
              <a:t>equal</a:t>
            </a:r>
            <a:endParaRPr lang="it-IT" altLang="ja-JP" sz="1900" b="1" dirty="0">
              <a:latin typeface="Consolas" pitchFamily="49" charset="0"/>
            </a:endParaRPr>
          </a:p>
          <a:p>
            <a:pPr marL="720000" indent="0">
              <a:buNone/>
            </a:pPr>
            <a:r>
              <a:rPr lang="it-IT" altLang="ja-JP" sz="1900" b="1" dirty="0">
                <a:latin typeface="Consolas" pitchFamily="49" charset="0"/>
              </a:rPr>
              <a:t>  </a:t>
            </a:r>
            <a:r>
              <a:rPr lang="it-IT" altLang="ja-JP" sz="1900" b="1" dirty="0" smtClean="0">
                <a:latin typeface="Consolas" pitchFamily="49" charset="0"/>
              </a:rPr>
              <a:t>val </a:t>
            </a:r>
            <a:r>
              <a:rPr lang="it-IT" altLang="ja-JP" sz="1900" b="1" dirty="0">
                <a:latin typeface="Consolas" pitchFamily="49" charset="0"/>
              </a:rPr>
              <a:t>trans : ('a, 'b) </a:t>
            </a:r>
            <a:r>
              <a:rPr lang="it-IT" altLang="ja-JP" sz="1900" b="1" dirty="0" err="1">
                <a:latin typeface="Consolas" pitchFamily="49" charset="0"/>
              </a:rPr>
              <a:t>equal</a:t>
            </a:r>
            <a:r>
              <a:rPr lang="it-IT" altLang="ja-JP" sz="1900" b="1" dirty="0">
                <a:latin typeface="Consolas" pitchFamily="49" charset="0"/>
              </a:rPr>
              <a:t> -&gt; ('b, 'c) </a:t>
            </a:r>
            <a:r>
              <a:rPr lang="it-IT" altLang="ja-JP" sz="1900" b="1" dirty="0" err="1">
                <a:latin typeface="Consolas" pitchFamily="49" charset="0"/>
              </a:rPr>
              <a:t>equal</a:t>
            </a:r>
            <a:r>
              <a:rPr lang="it-IT" altLang="ja-JP" sz="1900" b="1" dirty="0">
                <a:latin typeface="Consolas" pitchFamily="49" charset="0"/>
              </a:rPr>
              <a:t> -&gt; ('a, 'c) </a:t>
            </a:r>
            <a:r>
              <a:rPr lang="it-IT" altLang="ja-JP" sz="1900" b="1" dirty="0" err="1">
                <a:latin typeface="Consolas" pitchFamily="49" charset="0"/>
              </a:rPr>
              <a:t>equal</a:t>
            </a:r>
            <a:endParaRPr lang="it-IT" altLang="ja-JP" sz="1900" b="1" dirty="0">
              <a:latin typeface="Consolas" pitchFamily="49" charset="0"/>
            </a:endParaRPr>
          </a:p>
          <a:p>
            <a:pPr marL="720000" indent="0">
              <a:buNone/>
            </a:pPr>
            <a:r>
              <a:rPr lang="it-IT" altLang="ja-JP" sz="1900" b="1" dirty="0">
                <a:latin typeface="Consolas" pitchFamily="49" charset="0"/>
              </a:rPr>
              <a:t>  </a:t>
            </a:r>
            <a:r>
              <a:rPr lang="it-IT" altLang="ja-JP" sz="1900" b="1" dirty="0" smtClean="0">
                <a:latin typeface="Consolas" pitchFamily="49" charset="0"/>
              </a:rPr>
              <a:t>val </a:t>
            </a:r>
            <a:r>
              <a:rPr lang="it-IT" altLang="ja-JP" sz="1900" b="1" dirty="0" err="1" smtClean="0">
                <a:latin typeface="Consolas" pitchFamily="49" charset="0"/>
              </a:rPr>
              <a:t>apply</a:t>
            </a:r>
            <a:r>
              <a:rPr lang="it-IT" altLang="ja-JP" sz="1900" b="1" dirty="0" smtClean="0">
                <a:latin typeface="Consolas" pitchFamily="49" charset="0"/>
              </a:rPr>
              <a:t> </a:t>
            </a:r>
            <a:r>
              <a:rPr lang="it-IT" altLang="ja-JP" sz="1900" b="1" dirty="0">
                <a:latin typeface="Consolas" pitchFamily="49" charset="0"/>
              </a:rPr>
              <a:t>: ('a, 'b) </a:t>
            </a:r>
            <a:r>
              <a:rPr lang="it-IT" altLang="ja-JP" sz="1900" b="1" dirty="0" err="1">
                <a:latin typeface="Consolas" pitchFamily="49" charset="0"/>
              </a:rPr>
              <a:t>equal</a:t>
            </a:r>
            <a:r>
              <a:rPr lang="it-IT" altLang="ja-JP" sz="1900" b="1" dirty="0">
                <a:latin typeface="Consolas" pitchFamily="49" charset="0"/>
              </a:rPr>
              <a:t> -&gt; 'a -&gt; 'b</a:t>
            </a:r>
          </a:p>
          <a:p>
            <a:pPr marL="720000" indent="0">
              <a:buNone/>
            </a:pPr>
            <a:r>
              <a:rPr lang="it-IT" altLang="ja-JP" sz="1900" b="1" dirty="0">
                <a:latin typeface="Consolas" pitchFamily="49" charset="0"/>
              </a:rPr>
              <a:t>  </a:t>
            </a:r>
            <a:r>
              <a:rPr lang="it-IT" altLang="ja-JP" sz="1900" b="1" dirty="0" err="1" smtClean="0">
                <a:latin typeface="Consolas" pitchFamily="49" charset="0"/>
              </a:rPr>
              <a:t>module</a:t>
            </a:r>
            <a:r>
              <a:rPr lang="it-IT" altLang="ja-JP" sz="1900" b="1" dirty="0" smtClean="0">
                <a:latin typeface="Consolas" pitchFamily="49" charset="0"/>
              </a:rPr>
              <a:t> </a:t>
            </a:r>
            <a:r>
              <a:rPr lang="it-IT" altLang="ja-JP" sz="1900" b="1" dirty="0">
                <a:latin typeface="Consolas" pitchFamily="49" charset="0"/>
              </a:rPr>
              <a:t>Lift </a:t>
            </a:r>
            <a:r>
              <a:rPr lang="it-IT" altLang="ja-JP" sz="1900" b="1" dirty="0" smtClean="0">
                <a:latin typeface="Consolas" pitchFamily="49" charset="0"/>
              </a:rPr>
              <a:t>: </a:t>
            </a:r>
            <a:r>
              <a:rPr lang="it-IT" altLang="ja-JP" sz="1900" b="1" dirty="0" err="1" smtClean="0">
                <a:latin typeface="Consolas" pitchFamily="49" charset="0"/>
              </a:rPr>
              <a:t>functor</a:t>
            </a:r>
            <a:r>
              <a:rPr lang="it-IT" altLang="ja-JP" sz="1900" b="1" dirty="0" smtClean="0">
                <a:latin typeface="Consolas" pitchFamily="49" charset="0"/>
              </a:rPr>
              <a:t> </a:t>
            </a:r>
            <a:r>
              <a:rPr lang="it-IT" altLang="ja-JP" sz="1900" b="1" dirty="0">
                <a:latin typeface="Consolas" pitchFamily="49" charset="0"/>
              </a:rPr>
              <a:t>(</a:t>
            </a:r>
            <a:r>
              <a:rPr lang="it-IT" altLang="ja-JP" sz="1900" b="1" dirty="0" err="1">
                <a:latin typeface="Consolas" pitchFamily="49" charset="0"/>
              </a:rPr>
              <a:t>F</a:t>
            </a:r>
            <a:r>
              <a:rPr lang="it-IT" altLang="ja-JP" sz="1900" b="1" dirty="0">
                <a:latin typeface="Consolas" pitchFamily="49" charset="0"/>
              </a:rPr>
              <a:t> : </a:t>
            </a:r>
            <a:r>
              <a:rPr lang="it-IT" altLang="ja-JP" sz="1900" b="1" dirty="0" err="1">
                <a:latin typeface="Consolas" pitchFamily="49" charset="0"/>
              </a:rPr>
              <a:t>sig</a:t>
            </a:r>
            <a:r>
              <a:rPr lang="it-IT" altLang="ja-JP" sz="1900" b="1" dirty="0">
                <a:latin typeface="Consolas" pitchFamily="49" charset="0"/>
              </a:rPr>
              <a:t> </a:t>
            </a:r>
            <a:r>
              <a:rPr lang="it-IT" altLang="ja-JP" sz="1900" b="1" dirty="0" err="1">
                <a:latin typeface="Consolas" pitchFamily="49" charset="0"/>
              </a:rPr>
              <a:t>type</a:t>
            </a:r>
            <a:r>
              <a:rPr lang="it-IT" altLang="ja-JP" sz="1900" b="1" dirty="0">
                <a:latin typeface="Consolas" pitchFamily="49" charset="0"/>
              </a:rPr>
              <a:t> 'a t end) -&gt; </a:t>
            </a:r>
            <a:r>
              <a:rPr lang="it-IT" altLang="ja-JP" sz="1900" b="1" dirty="0" err="1">
                <a:latin typeface="Consolas" pitchFamily="49" charset="0"/>
              </a:rPr>
              <a:t>sig</a:t>
            </a:r>
            <a:endParaRPr lang="it-IT" altLang="ja-JP" sz="1900" b="1" dirty="0">
              <a:latin typeface="Consolas" pitchFamily="49" charset="0"/>
            </a:endParaRPr>
          </a:p>
          <a:p>
            <a:pPr marL="720000" indent="0">
              <a:buNone/>
            </a:pPr>
            <a:r>
              <a:rPr lang="it-IT" altLang="ja-JP" sz="1900" b="1" dirty="0">
                <a:latin typeface="Consolas" pitchFamily="49" charset="0"/>
              </a:rPr>
              <a:t>    </a:t>
            </a:r>
            <a:r>
              <a:rPr lang="it-IT" altLang="ja-JP" sz="1900" b="1" dirty="0" smtClean="0">
                <a:latin typeface="Consolas" pitchFamily="49" charset="0"/>
              </a:rPr>
              <a:t>val </a:t>
            </a:r>
            <a:r>
              <a:rPr lang="it-IT" altLang="ja-JP" sz="1900" b="1" dirty="0" err="1">
                <a:latin typeface="Consolas" pitchFamily="49" charset="0"/>
              </a:rPr>
              <a:t>f</a:t>
            </a:r>
            <a:r>
              <a:rPr lang="it-IT" altLang="ja-JP" sz="1900" b="1" dirty="0">
                <a:latin typeface="Consolas" pitchFamily="49" charset="0"/>
              </a:rPr>
              <a:t> : ('a, 'b) </a:t>
            </a:r>
            <a:r>
              <a:rPr lang="it-IT" altLang="ja-JP" sz="1900" b="1" dirty="0" err="1">
                <a:latin typeface="Consolas" pitchFamily="49" charset="0"/>
              </a:rPr>
              <a:t>equal</a:t>
            </a:r>
            <a:r>
              <a:rPr lang="it-IT" altLang="ja-JP" sz="1900" b="1" dirty="0">
                <a:latin typeface="Consolas" pitchFamily="49" charset="0"/>
              </a:rPr>
              <a:t> -&gt; ('a </a:t>
            </a:r>
            <a:r>
              <a:rPr lang="it-IT" altLang="ja-JP" sz="1900" b="1" dirty="0" err="1">
                <a:latin typeface="Consolas" pitchFamily="49" charset="0"/>
              </a:rPr>
              <a:t>F.t</a:t>
            </a:r>
            <a:r>
              <a:rPr lang="it-IT" altLang="ja-JP" sz="1900" b="1" dirty="0">
                <a:latin typeface="Consolas" pitchFamily="49" charset="0"/>
              </a:rPr>
              <a:t>, 'b </a:t>
            </a:r>
            <a:r>
              <a:rPr lang="it-IT" altLang="ja-JP" sz="1900" b="1" dirty="0" err="1">
                <a:latin typeface="Consolas" pitchFamily="49" charset="0"/>
              </a:rPr>
              <a:t>F.t</a:t>
            </a:r>
            <a:r>
              <a:rPr lang="it-IT" altLang="ja-JP" sz="1900" b="1" dirty="0">
                <a:latin typeface="Consolas" pitchFamily="49" charset="0"/>
              </a:rPr>
              <a:t>) </a:t>
            </a:r>
            <a:r>
              <a:rPr lang="it-IT" altLang="ja-JP" sz="1900" b="1" dirty="0" err="1">
                <a:latin typeface="Consolas" pitchFamily="49" charset="0"/>
              </a:rPr>
              <a:t>equal</a:t>
            </a:r>
            <a:endParaRPr lang="it-IT" altLang="ja-JP" sz="1900" b="1" dirty="0">
              <a:latin typeface="Consolas" pitchFamily="49" charset="0"/>
            </a:endParaRPr>
          </a:p>
          <a:p>
            <a:pPr marL="720000" indent="0">
              <a:buNone/>
            </a:pPr>
            <a:r>
              <a:rPr lang="it-IT" altLang="ja-JP" sz="1900" b="1" dirty="0">
                <a:latin typeface="Consolas" pitchFamily="49" charset="0"/>
              </a:rPr>
              <a:t> </a:t>
            </a:r>
            <a:r>
              <a:rPr lang="it-IT" altLang="ja-JP" sz="1900" b="1" dirty="0" smtClean="0">
                <a:latin typeface="Consolas" pitchFamily="49" charset="0"/>
              </a:rPr>
              <a:t> end</a:t>
            </a:r>
          </a:p>
          <a:p>
            <a:pPr marL="720000" indent="0">
              <a:buNone/>
            </a:pPr>
            <a:r>
              <a:rPr lang="it-IT" altLang="ja-JP" sz="1900" b="1" dirty="0" smtClean="0">
                <a:latin typeface="Consolas" pitchFamily="49" charset="0"/>
              </a:rPr>
              <a:t>end</a:t>
            </a:r>
            <a:endParaRPr lang="en-US" altLang="ja-JP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/>
              <a:t>9</a:t>
            </a:r>
            <a:r>
              <a:rPr kumimoji="1" lang="en-US" altLang="ja-JP" dirty="0" smtClean="0"/>
              <a:t> </a:t>
            </a:r>
            <a:r>
              <a:rPr kumimoji="1" lang="en-US" altLang="ja-JP" smtClean="0"/>
              <a:t>(15 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-32" y="1600200"/>
            <a:ext cx="9358378" cy="4757758"/>
          </a:xfrm>
        </p:spPr>
        <p:txBody>
          <a:bodyPr>
            <a:normAutofit fontScale="85000" lnSpcReduction="20000"/>
          </a:bodyPr>
          <a:lstStyle/>
          <a:p>
            <a:r>
              <a:rPr kumimoji="1" lang="ja-JP" altLang="en-US" dirty="0" smtClean="0"/>
              <a:t>前回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回</a:t>
            </a:r>
            <a:r>
              <a:rPr kumimoji="1" lang="en-US" altLang="ja-JP" dirty="0" smtClean="0"/>
              <a:t>) </a:t>
            </a:r>
            <a:r>
              <a:rPr kumimoji="1" lang="ja-JP" altLang="en-US" dirty="0" smtClean="0"/>
              <a:t>の課題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の値と式の定義を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課題</a:t>
            </a:r>
            <a:r>
              <a:rPr lang="en-US" altLang="ja-JP" dirty="0" smtClean="0"/>
              <a:t>8</a:t>
            </a:r>
            <a:r>
              <a:rPr lang="ja-JP" altLang="en-US" dirty="0" smtClean="0"/>
              <a:t>の結果を用いて以下のように定義したとする</a:t>
            </a:r>
            <a:r>
              <a:rPr lang="en-US" altLang="ja-JP" dirty="0" smtClean="0"/>
              <a:t>:</a:t>
            </a:r>
            <a:endParaRPr lang="en-US" altLang="ja-JP" sz="2400" b="1" dirty="0" smtClean="0">
              <a:latin typeface="Consolas" pitchFamily="49" charset="0"/>
            </a:endParaRPr>
          </a:p>
          <a:p>
            <a:pPr marL="720000" indent="0">
              <a:buNone/>
            </a:pPr>
            <a:endParaRPr lang="en-US" altLang="ja-JP" sz="2400" b="1" dirty="0" smtClean="0"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type 'a value =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| </a:t>
            </a:r>
            <a:r>
              <a:rPr lang="en-US" altLang="ja-JP" sz="2400" b="1" dirty="0" err="1" smtClean="0">
                <a:latin typeface="Consolas" pitchFamily="49" charset="0"/>
              </a:rPr>
              <a:t>Bool</a:t>
            </a:r>
            <a:r>
              <a:rPr lang="en-US" altLang="ja-JP" sz="2400" b="1" dirty="0" smtClean="0">
                <a:latin typeface="Consolas" pitchFamily="49" charset="0"/>
              </a:rPr>
              <a:t> of (</a:t>
            </a:r>
            <a:r>
              <a:rPr lang="en-US" altLang="ja-JP" sz="2400" b="1" dirty="0" err="1" smtClean="0">
                <a:latin typeface="Consolas" pitchFamily="49" charset="0"/>
              </a:rPr>
              <a:t>bool</a:t>
            </a:r>
            <a:r>
              <a:rPr lang="en-US" altLang="ja-JP" sz="2400" b="1" dirty="0" smtClean="0">
                <a:latin typeface="Consolas" pitchFamily="49" charset="0"/>
              </a:rPr>
              <a:t>, 'a) </a:t>
            </a:r>
            <a:r>
              <a:rPr lang="en-US" altLang="ja-JP" sz="2400" b="1" dirty="0" err="1" smtClean="0">
                <a:latin typeface="Consolas" pitchFamily="49" charset="0"/>
              </a:rPr>
              <a:t>EQ.equal</a:t>
            </a:r>
            <a:r>
              <a:rPr lang="en-US" altLang="ja-JP" sz="2400" b="1" dirty="0" smtClean="0">
                <a:latin typeface="Consolas" pitchFamily="49" charset="0"/>
              </a:rPr>
              <a:t> * </a:t>
            </a:r>
            <a:r>
              <a:rPr lang="en-US" altLang="ja-JP" sz="2400" b="1" dirty="0" err="1" smtClean="0">
                <a:latin typeface="Consolas" pitchFamily="49" charset="0"/>
              </a:rPr>
              <a:t>bool</a:t>
            </a:r>
            <a:endParaRPr lang="en-US" altLang="ja-JP" sz="2400" b="1" dirty="0" smtClean="0"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|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of (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, 'a) </a:t>
            </a:r>
            <a:r>
              <a:rPr lang="en-US" altLang="ja-JP" sz="2400" b="1" dirty="0" err="1" smtClean="0">
                <a:latin typeface="Consolas" pitchFamily="49" charset="0"/>
              </a:rPr>
              <a:t>EQ.equal</a:t>
            </a:r>
            <a:r>
              <a:rPr lang="en-US" altLang="ja-JP" sz="2400" b="1" dirty="0" smtClean="0">
                <a:latin typeface="Consolas" pitchFamily="49" charset="0"/>
              </a:rPr>
              <a:t> *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;;</a:t>
            </a:r>
          </a:p>
          <a:p>
            <a:pPr marL="720000" indent="0">
              <a:buNone/>
            </a:pPr>
            <a:endParaRPr lang="en-US" altLang="ja-JP" sz="2400" b="1" dirty="0" smtClean="0">
              <a:latin typeface="Consolas" pitchFamily="49" charset="0"/>
            </a:endParaRP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type 'a </a:t>
            </a:r>
            <a:r>
              <a:rPr lang="en-US" altLang="ja-JP" sz="2400" b="1" dirty="0" err="1" smtClean="0">
                <a:latin typeface="Consolas" pitchFamily="49" charset="0"/>
              </a:rPr>
              <a:t>expr</a:t>
            </a:r>
            <a:r>
              <a:rPr lang="en-US" altLang="ja-JP" sz="2400" b="1" dirty="0" smtClean="0">
                <a:latin typeface="Consolas" pitchFamily="49" charset="0"/>
              </a:rPr>
              <a:t> =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| Const of 'a value</a:t>
            </a:r>
          </a:p>
          <a:p>
            <a:pPr marL="720000" indent="0">
              <a:buNone/>
            </a:pPr>
            <a:r>
              <a:rPr lang="en-US" altLang="ja-JP" sz="2400" b="1" dirty="0" smtClean="0">
                <a:latin typeface="Consolas" pitchFamily="49" charset="0"/>
              </a:rPr>
              <a:t>  | Add of (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, 'a) </a:t>
            </a:r>
            <a:r>
              <a:rPr lang="en-US" altLang="ja-JP" sz="2400" b="1" dirty="0" err="1" smtClean="0">
                <a:latin typeface="Consolas" pitchFamily="49" charset="0"/>
              </a:rPr>
              <a:t>EQ.equal</a:t>
            </a:r>
            <a:r>
              <a:rPr lang="en-US" altLang="ja-JP" sz="2400" b="1" dirty="0" smtClean="0">
                <a:latin typeface="Consolas" pitchFamily="49" charset="0"/>
              </a:rPr>
              <a:t> * (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latin typeface="Consolas" pitchFamily="49" charset="0"/>
              </a:rPr>
              <a:t>expr</a:t>
            </a:r>
            <a:r>
              <a:rPr lang="en-US" altLang="ja-JP" sz="2400" b="1" dirty="0" smtClean="0">
                <a:latin typeface="Consolas" pitchFamily="49" charset="0"/>
              </a:rPr>
              <a:t>) * (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latin typeface="Consolas" pitchFamily="49" charset="0"/>
              </a:rPr>
              <a:t>expr</a:t>
            </a:r>
            <a:r>
              <a:rPr lang="en-US" altLang="ja-JP" sz="2400" b="1" dirty="0" smtClean="0">
                <a:latin typeface="Consolas" pitchFamily="49" charset="0"/>
              </a:rPr>
              <a:t>);;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ja-JP" altLang="en-US" dirty="0" smtClean="0"/>
              <a:t>このとき前回の課題</a:t>
            </a:r>
            <a:r>
              <a:rPr lang="en-US" altLang="ja-JP" dirty="0" smtClean="0"/>
              <a:t>7</a:t>
            </a:r>
            <a:r>
              <a:rPr lang="ja-JP" altLang="en-US" dirty="0" smtClean="0"/>
              <a:t>と同様に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式を評価して値を返す関数 </a:t>
            </a:r>
            <a:r>
              <a:rPr lang="da-DK" altLang="ja-JP" b="1" dirty="0" smtClean="0">
                <a:latin typeface="Consolas" pitchFamily="49" charset="0"/>
              </a:rPr>
              <a:t>eval</a:t>
            </a:r>
            <a:r>
              <a:rPr lang="ja-JP" altLang="en-US" dirty="0" smtClean="0"/>
              <a:t> を定義せよ</a:t>
            </a:r>
            <a:endParaRPr kumimoji="1" lang="en-US" altLang="ja-JP" dirty="0" smtClean="0"/>
          </a:p>
          <a:p>
            <a:pPr marL="720000" indent="0">
              <a:buNone/>
            </a:pPr>
            <a:r>
              <a:rPr lang="da-DK" altLang="ja-JP" sz="2400" b="1" dirty="0">
                <a:latin typeface="Consolas" pitchFamily="49" charset="0"/>
              </a:rPr>
              <a:t>v</a:t>
            </a:r>
            <a:r>
              <a:rPr lang="da-DK" altLang="ja-JP" sz="2400" b="1" dirty="0" smtClean="0">
                <a:latin typeface="Consolas" pitchFamily="49" charset="0"/>
              </a:rPr>
              <a:t>al eval : </a:t>
            </a:r>
            <a:r>
              <a:rPr lang="en-US" altLang="ja-JP" sz="2400" b="1" dirty="0" smtClean="0">
                <a:latin typeface="Consolas" pitchFamily="49" charset="0"/>
              </a:rPr>
              <a:t>'a </a:t>
            </a:r>
            <a:r>
              <a:rPr lang="en-US" altLang="ja-JP" sz="2400" b="1" dirty="0" err="1" smtClean="0">
                <a:latin typeface="Consolas" pitchFamily="49" charset="0"/>
              </a:rPr>
              <a:t>expr</a:t>
            </a:r>
            <a:r>
              <a:rPr lang="en-US" altLang="ja-JP" sz="2400" b="1" dirty="0" smtClean="0">
                <a:latin typeface="Consolas" pitchFamily="49" charset="0"/>
              </a:rPr>
              <a:t> -&gt; 'a value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複数人でのプログラミング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最悪のシナリオ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/>
          <a:lstStyle/>
          <a:p>
            <a:r>
              <a:rPr kumimoji="1" lang="ja-JP" altLang="en-US" dirty="0" smtClean="0"/>
              <a:t>似たようなプログラムが大量にできてしまう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他人の書いたプログラムは読みにくい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自分で書いた方が早い</a:t>
            </a:r>
            <a:endParaRPr kumimoji="1"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プログラムの改善・修正が難しくなってしまう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似たようなプログラムを全て修正しないといけない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修正が及ぼす影響が</a:t>
            </a:r>
            <a:r>
              <a:rPr lang="ja-JP" altLang="en-US" dirty="0" smtClean="0"/>
              <a:t>予測できない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最悪のシナリオを避けるには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r>
              <a:rPr kumimoji="1" lang="ja-JP" altLang="en-US" dirty="0" smtClean="0"/>
              <a:t>プログラムを「モジュール化」する</a:t>
            </a:r>
            <a:endParaRPr kumimoji="1" lang="en-US" altLang="ja-JP" dirty="0" smtClean="0"/>
          </a:p>
          <a:p>
            <a:pPr lvl="1"/>
            <a:endParaRPr lang="en-US" altLang="ja-JP" dirty="0" smtClean="0"/>
          </a:p>
          <a:p>
            <a:pPr lvl="1"/>
            <a:r>
              <a:rPr lang="ja-JP" altLang="en-US" dirty="0" smtClean="0"/>
              <a:t>プログラムを幾つかの部分 </a:t>
            </a:r>
            <a:r>
              <a:rPr lang="en-US" altLang="ja-JP" dirty="0" smtClean="0"/>
              <a:t>(</a:t>
            </a:r>
            <a:r>
              <a:rPr lang="ja-JP" altLang="en-US" dirty="0" smtClean="0"/>
              <a:t>モジュール</a:t>
            </a:r>
            <a:r>
              <a:rPr lang="en-US" altLang="ja-JP" dirty="0" smtClean="0"/>
              <a:t>) </a:t>
            </a:r>
            <a:r>
              <a:rPr lang="ja-JP" altLang="en-US" dirty="0" smtClean="0"/>
              <a:t>に分ける</a:t>
            </a:r>
            <a:endParaRPr lang="en-US" altLang="ja-JP" dirty="0" smtClean="0"/>
          </a:p>
          <a:p>
            <a:pPr lvl="1"/>
            <a:endParaRPr kumimoji="1" lang="en-US" altLang="ja-JP" dirty="0" smtClean="0"/>
          </a:p>
          <a:p>
            <a:pPr lvl="1"/>
            <a:r>
              <a:rPr lang="ja-JP" altLang="en-US" dirty="0" smtClean="0"/>
              <a:t>モジュールの「仕様」と「実装」を切り分ける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プログラムをモジュールに分ける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lnSpcReduction="10000"/>
          </a:bodyPr>
          <a:lstStyle/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kumimoji="1" lang="ja-JP" altLang="en-US" dirty="0" smtClean="0"/>
              <a:t>これだけなら簡単</a:t>
            </a:r>
            <a:endParaRPr kumimoji="1" lang="ja-JP" altLang="en-US" dirty="0"/>
          </a:p>
        </p:txBody>
      </p:sp>
      <p:sp>
        <p:nvSpPr>
          <p:cNvPr id="7" name="右矢印 6"/>
          <p:cNvSpPr/>
          <p:nvPr/>
        </p:nvSpPr>
        <p:spPr>
          <a:xfrm>
            <a:off x="3857620" y="3214686"/>
            <a:ext cx="1714512" cy="857256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500034" y="1714488"/>
            <a:ext cx="3071834" cy="392909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600" dirty="0" smtClean="0"/>
              <a:t>1</a:t>
            </a:r>
            <a:r>
              <a:rPr kumimoji="1" lang="ja-JP" altLang="en-US" sz="3600" dirty="0" err="1" smtClean="0"/>
              <a:t>つの</a:t>
            </a:r>
            <a:r>
              <a:rPr kumimoji="1" lang="ja-JP" altLang="en-US" sz="3600" dirty="0" smtClean="0"/>
              <a:t>大きな</a:t>
            </a:r>
            <a:endParaRPr kumimoji="1" lang="en-US" altLang="ja-JP" sz="3600" dirty="0" smtClean="0"/>
          </a:p>
          <a:p>
            <a:pPr algn="ctr"/>
            <a:r>
              <a:rPr kumimoji="1" lang="ja-JP" altLang="en-US" sz="3600" dirty="0" smtClean="0"/>
              <a:t>プログラム</a:t>
            </a:r>
            <a:endParaRPr kumimoji="1" lang="ja-JP" altLang="en-US" sz="3600" dirty="0"/>
          </a:p>
        </p:txBody>
      </p:sp>
      <p:sp>
        <p:nvSpPr>
          <p:cNvPr id="18" name="角丸四角形 17"/>
          <p:cNvSpPr/>
          <p:nvPr/>
        </p:nvSpPr>
        <p:spPr>
          <a:xfrm>
            <a:off x="5786446" y="1785926"/>
            <a:ext cx="1357322" cy="79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モジュール</a:t>
            </a:r>
            <a:endParaRPr kumimoji="1" lang="ja-JP" altLang="en-US" dirty="0"/>
          </a:p>
        </p:txBody>
      </p:sp>
      <p:sp>
        <p:nvSpPr>
          <p:cNvPr id="30" name="角丸四角形 29"/>
          <p:cNvSpPr/>
          <p:nvPr/>
        </p:nvSpPr>
        <p:spPr>
          <a:xfrm>
            <a:off x="7358082" y="1785926"/>
            <a:ext cx="1357322" cy="79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モジュール</a:t>
            </a:r>
            <a:endParaRPr kumimoji="1" lang="ja-JP" altLang="en-US" dirty="0"/>
          </a:p>
        </p:txBody>
      </p:sp>
      <p:sp>
        <p:nvSpPr>
          <p:cNvPr id="31" name="角丸四角形 30"/>
          <p:cNvSpPr/>
          <p:nvPr/>
        </p:nvSpPr>
        <p:spPr>
          <a:xfrm>
            <a:off x="5786446" y="2786058"/>
            <a:ext cx="1357322" cy="79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モジュール</a:t>
            </a:r>
            <a:endParaRPr kumimoji="1" lang="ja-JP" altLang="en-US" dirty="0"/>
          </a:p>
        </p:txBody>
      </p:sp>
      <p:sp>
        <p:nvSpPr>
          <p:cNvPr id="32" name="角丸四角形 31"/>
          <p:cNvSpPr/>
          <p:nvPr/>
        </p:nvSpPr>
        <p:spPr>
          <a:xfrm>
            <a:off x="7358082" y="2786058"/>
            <a:ext cx="1357322" cy="79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モジュール</a:t>
            </a:r>
            <a:endParaRPr kumimoji="1" lang="ja-JP" altLang="en-US" dirty="0"/>
          </a:p>
        </p:txBody>
      </p:sp>
      <p:sp>
        <p:nvSpPr>
          <p:cNvPr id="33" name="角丸四角形 32"/>
          <p:cNvSpPr/>
          <p:nvPr/>
        </p:nvSpPr>
        <p:spPr>
          <a:xfrm>
            <a:off x="5786446" y="3786190"/>
            <a:ext cx="1357322" cy="79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モジュール</a:t>
            </a:r>
            <a:endParaRPr kumimoji="1" lang="ja-JP" altLang="en-US" dirty="0"/>
          </a:p>
        </p:txBody>
      </p:sp>
      <p:sp>
        <p:nvSpPr>
          <p:cNvPr id="34" name="角丸四角形 33"/>
          <p:cNvSpPr/>
          <p:nvPr/>
        </p:nvSpPr>
        <p:spPr>
          <a:xfrm>
            <a:off x="7358082" y="3786190"/>
            <a:ext cx="1357322" cy="79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モジュール</a:t>
            </a:r>
            <a:endParaRPr kumimoji="1" lang="ja-JP" altLang="en-US" dirty="0"/>
          </a:p>
        </p:txBody>
      </p:sp>
      <p:sp>
        <p:nvSpPr>
          <p:cNvPr id="35" name="角丸四角形 34"/>
          <p:cNvSpPr/>
          <p:nvPr/>
        </p:nvSpPr>
        <p:spPr>
          <a:xfrm>
            <a:off x="5786446" y="4786322"/>
            <a:ext cx="1357322" cy="79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モジュール</a:t>
            </a:r>
            <a:endParaRPr kumimoji="1" lang="ja-JP" altLang="en-US" dirty="0"/>
          </a:p>
        </p:txBody>
      </p:sp>
      <p:sp>
        <p:nvSpPr>
          <p:cNvPr id="36" name="角丸四角形 35"/>
          <p:cNvSpPr/>
          <p:nvPr/>
        </p:nvSpPr>
        <p:spPr>
          <a:xfrm>
            <a:off x="7358082" y="4786322"/>
            <a:ext cx="1357322" cy="79534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モジュール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86808" cy="1143000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モジュールの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「仕様」と「実装」を切り分ける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4471990" cy="4525963"/>
          </a:xfrm>
        </p:spPr>
        <p:txBody>
          <a:bodyPr/>
          <a:lstStyle/>
          <a:p>
            <a:r>
              <a:rPr lang="ja-JP" altLang="en-US" dirty="0" smtClean="0"/>
              <a:t>仕様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モジュールの外からの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使われ方を表すもの</a:t>
            </a:r>
            <a:endParaRPr lang="en-US" altLang="ja-JP" dirty="0" smtClean="0"/>
          </a:p>
          <a:p>
            <a:r>
              <a:rPr lang="ja-JP" altLang="en-US" dirty="0" smtClean="0"/>
              <a:t>実装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仕様を実現する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データ・プログラムなど</a:t>
            </a:r>
            <a:endParaRPr lang="en-US" altLang="ja-JP" dirty="0" smtClean="0"/>
          </a:p>
        </p:txBody>
      </p:sp>
      <p:sp>
        <p:nvSpPr>
          <p:cNvPr id="5" name="角丸四角形 4"/>
          <p:cNvSpPr/>
          <p:nvPr/>
        </p:nvSpPr>
        <p:spPr>
          <a:xfrm>
            <a:off x="5715008" y="2500306"/>
            <a:ext cx="2606405" cy="307183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kumimoji="1" lang="ja-JP" altLang="en-US" sz="2000" dirty="0" smtClean="0"/>
              <a:t>仕様</a:t>
            </a:r>
            <a:endParaRPr kumimoji="1" lang="ja-JP" altLang="en-US" sz="2000" dirty="0"/>
          </a:p>
        </p:txBody>
      </p:sp>
      <p:sp>
        <p:nvSpPr>
          <p:cNvPr id="4" name="角丸四角形 3"/>
          <p:cNvSpPr/>
          <p:nvPr/>
        </p:nvSpPr>
        <p:spPr>
          <a:xfrm>
            <a:off x="6072198" y="3000372"/>
            <a:ext cx="1857388" cy="214314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/>
              <a:t>実装</a:t>
            </a:r>
            <a:endParaRPr kumimoji="1" lang="ja-JP" altLang="en-US" sz="20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215074" y="5643578"/>
            <a:ext cx="1593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 smtClean="0"/>
              <a:t>モジュール</a:t>
            </a:r>
            <a:endParaRPr kumimoji="1" lang="ja-JP" alt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3108</TotalTime>
  <Words>2077</Words>
  <Application>Microsoft Office PowerPoint</Application>
  <PresentationFormat>画面に合わせる (4:3)</PresentationFormat>
  <Paragraphs>487</Paragraphs>
  <Slides>51</Slides>
  <Notes>13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51</vt:i4>
      </vt:variant>
    </vt:vector>
  </HeadingPairs>
  <TitlesOfParts>
    <vt:vector size="52" baseType="lpstr">
      <vt:lpstr>Office テーマ</vt:lpstr>
      <vt:lpstr>ML 演習 第 3 回</vt:lpstr>
      <vt:lpstr>今回の内容</vt:lpstr>
      <vt:lpstr>モジュールシステム</vt:lpstr>
      <vt:lpstr>大規模ソフトウェアの プログラミングは難しい</vt:lpstr>
      <vt:lpstr>ではどうするか?</vt:lpstr>
      <vt:lpstr>複数人でのプログラミング 最悪のシナリオ</vt:lpstr>
      <vt:lpstr>最悪のシナリオを避けるには?</vt:lpstr>
      <vt:lpstr>プログラムをモジュールに分ける</vt:lpstr>
      <vt:lpstr>モジュールの 「仕様」と「実装」を切り分ける</vt:lpstr>
      <vt:lpstr>「仕様」と「実装」を分けると 何がうれしいか?</vt:lpstr>
      <vt:lpstr>OCaml の提供する モジュールシステム</vt:lpstr>
      <vt:lpstr>Structure</vt:lpstr>
      <vt:lpstr>Structure の例: 多重集合</vt:lpstr>
      <vt:lpstr>Structure の使い方</vt:lpstr>
      <vt:lpstr>モジュール名の省略</vt:lpstr>
      <vt:lpstr>OCaml の組込みのモジュール</vt:lpstr>
      <vt:lpstr>Signature</vt:lpstr>
      <vt:lpstr>Signature の例: 集合</vt:lpstr>
      <vt:lpstr>Signature の適用</vt:lpstr>
      <vt:lpstr>Signature の適用の例</vt:lpstr>
      <vt:lpstr>Signature の適用の例 (続き)</vt:lpstr>
      <vt:lpstr>補足: Signature の適用</vt:lpstr>
      <vt:lpstr>Functor</vt:lpstr>
      <vt:lpstr>Functor の例: 多重集合再び</vt:lpstr>
      <vt:lpstr>Functor からモジュールを作るには</vt:lpstr>
      <vt:lpstr>Functor に対する signature</vt:lpstr>
      <vt:lpstr>Recursive Module</vt:lpstr>
      <vt:lpstr>コンパイラの使い方</vt:lpstr>
      <vt:lpstr>OCaml のコンパイラ</vt:lpstr>
      <vt:lpstr>OCaml のコンパイラが 扱うファイルの種類</vt:lpstr>
      <vt:lpstr>モジュールと分割コンパイルの関係</vt:lpstr>
      <vt:lpstr>モジュールの分割コンパイル</vt:lpstr>
      <vt:lpstr>.mli, .ml によるモジュールの例</vt:lpstr>
      <vt:lpstr>分割コンパイルの例</vt:lpstr>
      <vt:lpstr>sort の実行例</vt:lpstr>
      <vt:lpstr>.cmo をインタプリタで利用する</vt:lpstr>
      <vt:lpstr>OCamlMakefile を使う</vt:lpstr>
      <vt:lpstr>Makefile の書き方の例</vt:lpstr>
      <vt:lpstr>ビルド (make) の実行例</vt:lpstr>
      <vt:lpstr>第 3 回 課題</vt:lpstr>
      <vt:lpstr>課題 1 (10 点)</vt:lpstr>
      <vt:lpstr>課題 2 (5 点)</vt:lpstr>
      <vt:lpstr>課題 3 (5 点)</vt:lpstr>
      <vt:lpstr>課題 4 (15 点)</vt:lpstr>
      <vt:lpstr>課題 5 (20 点)</vt:lpstr>
      <vt:lpstr>課題 6 (15 点)</vt:lpstr>
      <vt:lpstr>課題 6 (例 1)</vt:lpstr>
      <vt:lpstr>課題 6 (例 2)</vt:lpstr>
      <vt:lpstr>課題 7 (15 点)</vt:lpstr>
      <vt:lpstr>課題 8 (15 点)</vt:lpstr>
      <vt:lpstr>課題 9 (15 点)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 演習 第 3 回</dc:title>
  <dc:creator>渡邊裕貴</dc:creator>
  <cp:lastModifiedBy>junya</cp:lastModifiedBy>
  <cp:revision>228</cp:revision>
  <cp:lastPrinted>2011-04-26T01:47:02Z</cp:lastPrinted>
  <dcterms:created xsi:type="dcterms:W3CDTF">2009-06-11T05:10:35Z</dcterms:created>
  <dcterms:modified xsi:type="dcterms:W3CDTF">2011-04-26T02:55:36Z</dcterms:modified>
</cp:coreProperties>
</file>