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7"/>
  </p:notesMasterIdLst>
  <p:handoutMasterIdLst>
    <p:handoutMasterId r:id="rId78"/>
  </p:handoutMasterIdLst>
  <p:sldIdLst>
    <p:sldId id="256" r:id="rId2"/>
    <p:sldId id="258" r:id="rId3"/>
    <p:sldId id="266" r:id="rId4"/>
    <p:sldId id="257" r:id="rId5"/>
    <p:sldId id="331" r:id="rId6"/>
    <p:sldId id="333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9" r:id="rId16"/>
    <p:sldId id="270" r:id="rId17"/>
    <p:sldId id="295" r:id="rId18"/>
    <p:sldId id="296" r:id="rId19"/>
    <p:sldId id="268" r:id="rId20"/>
    <p:sldId id="271" r:id="rId21"/>
    <p:sldId id="298" r:id="rId22"/>
    <p:sldId id="273" r:id="rId23"/>
    <p:sldId id="272" r:id="rId24"/>
    <p:sldId id="274" r:id="rId25"/>
    <p:sldId id="338" r:id="rId26"/>
    <p:sldId id="276" r:id="rId27"/>
    <p:sldId id="275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5" r:id="rId36"/>
    <p:sldId id="284" r:id="rId37"/>
    <p:sldId id="286" r:id="rId38"/>
    <p:sldId id="287" r:id="rId39"/>
    <p:sldId id="288" r:id="rId40"/>
    <p:sldId id="289" r:id="rId41"/>
    <p:sldId id="294" r:id="rId42"/>
    <p:sldId id="290" r:id="rId43"/>
    <p:sldId id="334" r:id="rId44"/>
    <p:sldId id="291" r:id="rId45"/>
    <p:sldId id="292" r:id="rId46"/>
    <p:sldId id="293" r:id="rId47"/>
    <p:sldId id="299" r:id="rId48"/>
    <p:sldId id="300" r:id="rId49"/>
    <p:sldId id="301" r:id="rId50"/>
    <p:sldId id="302" r:id="rId51"/>
    <p:sldId id="337" r:id="rId52"/>
    <p:sldId id="303" r:id="rId53"/>
    <p:sldId id="323" r:id="rId54"/>
    <p:sldId id="318" r:id="rId55"/>
    <p:sldId id="319" r:id="rId56"/>
    <p:sldId id="320" r:id="rId57"/>
    <p:sldId id="321" r:id="rId58"/>
    <p:sldId id="322" r:id="rId59"/>
    <p:sldId id="316" r:id="rId60"/>
    <p:sldId id="311" r:id="rId61"/>
    <p:sldId id="327" r:id="rId62"/>
    <p:sldId id="328" r:id="rId63"/>
    <p:sldId id="329" r:id="rId64"/>
    <p:sldId id="326" r:id="rId65"/>
    <p:sldId id="312" r:id="rId66"/>
    <p:sldId id="313" r:id="rId67"/>
    <p:sldId id="336" r:id="rId68"/>
    <p:sldId id="317" r:id="rId69"/>
    <p:sldId id="307" r:id="rId70"/>
    <p:sldId id="308" r:id="rId71"/>
    <p:sldId id="324" r:id="rId72"/>
    <p:sldId id="310" r:id="rId73"/>
    <p:sldId id="304" r:id="rId74"/>
    <p:sldId id="305" r:id="rId75"/>
    <p:sldId id="335" r:id="rId7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702" autoAdjust="0"/>
  </p:normalViewPr>
  <p:slideViewPr>
    <p:cSldViewPr>
      <p:cViewPr varScale="1">
        <p:scale>
          <a:sx n="94" d="100"/>
          <a:sy n="94" d="100"/>
        </p:scale>
        <p:origin x="-41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presProps" Target="presProps.xml"/><Relationship Id="rId81" Type="http://schemas.openxmlformats.org/officeDocument/2006/relationships/viewProps" Target="viewProps.xml"/><Relationship Id="rId82" Type="http://schemas.openxmlformats.org/officeDocument/2006/relationships/theme" Target="theme/theme1.xml"/><Relationship Id="rId83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notesMaster" Target="notesMasters/notesMaster1.xml"/><Relationship Id="rId78" Type="http://schemas.openxmlformats.org/officeDocument/2006/relationships/handoutMaster" Target="handoutMasters/handoutMaster1.xml"/><Relationship Id="rId79" Type="http://schemas.openxmlformats.org/officeDocument/2006/relationships/printerSettings" Target="printerSettings/printerSettings1.bin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43CEF-8467-0B44-92CD-A694858383BF}" type="datetimeFigureOut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15010-1B2E-7942-A116-33126F02F2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14582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3B22B-2469-41B4-B1F5-C67FA462969F}" type="datetimeFigureOut">
              <a:rPr kumimoji="1" lang="ja-JP" altLang="en-US" smtClean="0"/>
              <a:pPr/>
              <a:t>11/05/24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2DD77-731C-4249-A071-1B886429420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3588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8B5707F-7365-47E3-A6B8-E3728B4AED01}" type="slidenum">
              <a:rPr lang="en-GB" altLang="ja-JP" smtClean="0"/>
              <a:pPr/>
              <a:t>2</a:t>
            </a:fld>
            <a:endParaRPr lang="en-GB" altLang="ja-JP" smtClean="0"/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DD77-731C-4249-A071-1B8864294206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再帰型には </a:t>
            </a:r>
            <a:r>
              <a:rPr kumimoji="1" lang="en-US" altLang="ja-JP" dirty="0" smtClean="0"/>
              <a:t>“</a:t>
            </a:r>
            <a:r>
              <a:rPr kumimoji="1" lang="en-US" altLang="ja-JP" dirty="0" err="1" smtClean="0"/>
              <a:t>rec</a:t>
            </a:r>
            <a:r>
              <a:rPr kumimoji="1" lang="en-US" altLang="ja-JP" dirty="0" smtClean="0"/>
              <a:t>” </a:t>
            </a:r>
            <a:r>
              <a:rPr kumimoji="1" lang="ja-JP" altLang="en-US" dirty="0" smtClean="0"/>
              <a:t>は要らない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DD77-731C-4249-A071-1B8864294206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再帰型には </a:t>
            </a:r>
            <a:r>
              <a:rPr kumimoji="1" lang="en-US" altLang="ja-JP" dirty="0" smtClean="0"/>
              <a:t>“</a:t>
            </a:r>
            <a:r>
              <a:rPr kumimoji="1" lang="en-US" altLang="ja-JP" dirty="0" err="1" smtClean="0"/>
              <a:t>rec</a:t>
            </a:r>
            <a:r>
              <a:rPr kumimoji="1" lang="en-US" altLang="ja-JP" dirty="0" smtClean="0"/>
              <a:t>” </a:t>
            </a:r>
            <a:r>
              <a:rPr kumimoji="1" lang="ja-JP" altLang="en-US" dirty="0" smtClean="0"/>
              <a:t>は要らない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DD77-731C-4249-A071-1B8864294206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26F99C7-ACD9-4D1E-A087-300EC9FCBB77}" type="slidenum">
              <a:rPr lang="en-GB" altLang="ja-JP" smtClean="0"/>
              <a:pPr/>
              <a:t>35</a:t>
            </a:fld>
            <a:endParaRPr lang="en-GB" altLang="ja-JP" smtClean="0"/>
          </a:p>
        </p:txBody>
      </p:sp>
      <p:sp>
        <p:nvSpPr>
          <p:cNvPr id="35843" name="Text Box 1"/>
          <p:cNvSpPr txBox="1">
            <a:spLocks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 type="triangle" w="med" len="med"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5" y="4342518"/>
            <a:ext cx="5017023" cy="409979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E75D54C-103A-4C93-A8AC-A36AF06E32A2}" type="slidenum">
              <a:rPr lang="en-GB" altLang="ja-JP" smtClean="0"/>
              <a:pPr/>
              <a:t>53</a:t>
            </a:fld>
            <a:endParaRPr lang="en-GB" altLang="ja-JP" smtClean="0"/>
          </a:p>
        </p:txBody>
      </p:sp>
      <p:sp>
        <p:nvSpPr>
          <p:cNvPr id="49155" name="Text Box 1"/>
          <p:cNvSpPr txBox="1">
            <a:spLocks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 type="triangle" w="med" len="med"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5" y="4342518"/>
            <a:ext cx="5017023" cy="409979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B349336-89C5-4103-AF53-7A712066ED63}" type="slidenum">
              <a:rPr lang="en-GB" altLang="ja-JP" smtClean="0"/>
              <a:pPr/>
              <a:t>55</a:t>
            </a:fld>
            <a:endParaRPr lang="en-GB" altLang="ja-JP" smtClean="0"/>
          </a:p>
        </p:txBody>
      </p:sp>
      <p:sp>
        <p:nvSpPr>
          <p:cNvPr id="51203" name="Text Box 1"/>
          <p:cNvSpPr txBox="1">
            <a:spLocks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 type="triangle" w="med" len="med"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5" y="4342518"/>
            <a:ext cx="5017023" cy="409979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24A1BD8-4CA9-4C06-BD24-E2E63F33410F}" type="slidenum">
              <a:rPr lang="en-GB" altLang="ja-JP" smtClean="0"/>
              <a:pPr/>
              <a:t>56</a:t>
            </a:fld>
            <a:endParaRPr lang="en-GB" altLang="ja-JP" smtClean="0"/>
          </a:p>
        </p:txBody>
      </p:sp>
      <p:sp>
        <p:nvSpPr>
          <p:cNvPr id="52227" name="Text Box 1"/>
          <p:cNvSpPr txBox="1">
            <a:spLocks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 type="triangle" w="med" len="med"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5" y="4342518"/>
            <a:ext cx="5017023" cy="409979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669F1D-D901-49A4-9F64-ED9899395982}" type="slidenum">
              <a:rPr lang="en-GB" altLang="ja-JP" smtClean="0"/>
              <a:pPr/>
              <a:t>57</a:t>
            </a:fld>
            <a:endParaRPr lang="en-GB" altLang="ja-JP" smtClean="0"/>
          </a:p>
        </p:txBody>
      </p:sp>
      <p:sp>
        <p:nvSpPr>
          <p:cNvPr id="53251" name="Text Box 1"/>
          <p:cNvSpPr txBox="1">
            <a:spLocks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 type="triangle" w="med" len="med"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5" y="4342518"/>
            <a:ext cx="5017023" cy="409979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FC8186D-724F-455A-A85D-875F7EF15EF8}" type="slidenum">
              <a:rPr lang="en-GB" altLang="ja-JP" smtClean="0"/>
              <a:pPr/>
              <a:t>58</a:t>
            </a:fld>
            <a:endParaRPr lang="en-GB" altLang="ja-JP" smtClean="0"/>
          </a:p>
        </p:txBody>
      </p:sp>
      <p:sp>
        <p:nvSpPr>
          <p:cNvPr id="54275" name="Text Box 1"/>
          <p:cNvSpPr txBox="1">
            <a:spLocks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 type="triangle" w="med" len="med"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5" y="4342518"/>
            <a:ext cx="5017023" cy="409979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1"/>
          <p:cNvSpPr txBox="1">
            <a:spLocks noChangeArrowheads="1"/>
          </p:cNvSpPr>
          <p:nvPr/>
        </p:nvSpPr>
        <p:spPr bwMode="auto">
          <a:xfrm>
            <a:off x="918684" y="685471"/>
            <a:ext cx="5022241" cy="34288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91139" name="Rectangle 2"/>
          <p:cNvSpPr>
            <a:spLocks noGrp="1" noChangeArrowheads="1"/>
          </p:cNvSpPr>
          <p:nvPr>
            <p:ph type="body"/>
          </p:nvPr>
        </p:nvSpPr>
        <p:spPr>
          <a:xfrm>
            <a:off x="1060020" y="4350101"/>
            <a:ext cx="4741175" cy="3512304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12375B-A9C6-4F84-A934-C42B67FB2D8E}" type="slidenum">
              <a:rPr lang="en-GB" altLang="ja-JP" smtClean="0"/>
              <a:pPr/>
              <a:t>8</a:t>
            </a:fld>
            <a:endParaRPr lang="en-GB" altLang="ja-JP" smtClean="0"/>
          </a:p>
        </p:txBody>
      </p:sp>
      <p:sp>
        <p:nvSpPr>
          <p:cNvPr id="83971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972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167C02C-A590-4C29-878B-32F9F95E857E}" type="slidenum">
              <a:rPr lang="en-GB" altLang="ja-JP" smtClean="0">
                <a:ea typeface="ＭＳ Ｐゴシック" charset="-128"/>
              </a:rPr>
              <a:pPr/>
              <a:t>60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5E810BC-F42C-4169-A606-5C2FBE21C492}" type="slidenum">
              <a:rPr lang="en-GB" altLang="ja-JP" smtClean="0">
                <a:ea typeface="ＭＳ Ｐゴシック" charset="-128"/>
              </a:rPr>
              <a:pPr/>
              <a:t>61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5E810BC-F42C-4169-A606-5C2FBE21C492}" type="slidenum">
              <a:rPr lang="en-GB" altLang="ja-JP" smtClean="0">
                <a:ea typeface="ＭＳ Ｐゴシック" charset="-128"/>
              </a:rPr>
              <a:pPr/>
              <a:t>62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5E810BC-F42C-4169-A606-5C2FBE21C492}" type="slidenum">
              <a:rPr lang="en-GB" altLang="ja-JP" smtClean="0">
                <a:ea typeface="ＭＳ Ｐゴシック" charset="-128"/>
              </a:rPr>
              <a:pPr/>
              <a:t>63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167C02C-A590-4C29-878B-32F9F95E857E}" type="slidenum">
              <a:rPr lang="en-GB" altLang="ja-JP" smtClean="0">
                <a:ea typeface="ＭＳ Ｐゴシック" charset="-128"/>
              </a:rPr>
              <a:pPr/>
              <a:t>64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5E810BC-F42C-4169-A606-5C2FBE21C492}" type="slidenum">
              <a:rPr lang="en-GB" altLang="ja-JP" smtClean="0">
                <a:ea typeface="ＭＳ Ｐゴシック" charset="-128"/>
              </a:rPr>
              <a:pPr/>
              <a:t>65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1A77836-8C49-4F58-9EA7-86F2FCF1AE54}" type="slidenum">
              <a:rPr lang="en-GB" altLang="ja-JP" smtClean="0">
                <a:ea typeface="ＭＳ Ｐゴシック" charset="-128"/>
              </a:rPr>
              <a:pPr/>
              <a:t>66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8371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FDC5F05-D70D-4195-A75F-E43DDF736B46}" type="slidenum">
              <a:rPr lang="en-GB" altLang="ja-JP" smtClean="0">
                <a:ea typeface="ＭＳ Ｐゴシック" charset="-128"/>
              </a:rPr>
              <a:pPr/>
              <a:t>67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52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7078" y="4341313"/>
            <a:ext cx="5023846" cy="403080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630E9A8-53E5-4CC9-BC61-15F72AF3EE63}" type="slidenum">
              <a:rPr lang="en-GB" altLang="ja-JP" smtClean="0"/>
              <a:pPr/>
              <a:t>73</a:t>
            </a:fld>
            <a:endParaRPr lang="en-GB" altLang="ja-JP" smtClean="0"/>
          </a:p>
        </p:txBody>
      </p:sp>
      <p:sp>
        <p:nvSpPr>
          <p:cNvPr id="114691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692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7821E59-F027-4A35-9869-2B07705B7360}" type="slidenum">
              <a:rPr lang="en-GB" altLang="ja-JP" smtClean="0"/>
              <a:pPr/>
              <a:t>10</a:t>
            </a:fld>
            <a:endParaRPr lang="en-GB" altLang="ja-JP" smtClean="0"/>
          </a:p>
        </p:txBody>
      </p:sp>
      <p:sp>
        <p:nvSpPr>
          <p:cNvPr id="86019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EBF9F28-3CBF-4BE8-9732-4DA13D003CDB}" type="slidenum">
              <a:rPr lang="en-GB" altLang="ja-JP" smtClean="0"/>
              <a:pPr/>
              <a:t>74</a:t>
            </a:fld>
            <a:endParaRPr lang="en-GB" altLang="ja-JP" smtClean="0"/>
          </a:p>
        </p:txBody>
      </p:sp>
      <p:sp>
        <p:nvSpPr>
          <p:cNvPr id="115715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716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FDC5F05-D70D-4195-A75F-E43DDF736B46}" type="slidenum">
              <a:rPr lang="en-GB" altLang="ja-JP" smtClean="0">
                <a:ea typeface="ＭＳ Ｐゴシック" charset="-128"/>
              </a:rPr>
              <a:pPr/>
              <a:t>75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98454DA-D05A-4044-94C2-1CCA1B08A5AD}" type="slidenum">
              <a:rPr lang="en-GB" altLang="ja-JP" smtClean="0"/>
              <a:pPr/>
              <a:t>11</a:t>
            </a:fld>
            <a:endParaRPr lang="en-GB" altLang="ja-JP" smtClean="0"/>
          </a:p>
        </p:txBody>
      </p:sp>
      <p:sp>
        <p:nvSpPr>
          <p:cNvPr id="87043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DD77-731C-4249-A071-1B8864294206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EDCB8EC-3C88-4975-B32B-C2CB6414CB10}" type="slidenum">
              <a:rPr lang="en-GB" altLang="ja-JP" smtClean="0"/>
              <a:pPr/>
              <a:t>15</a:t>
            </a:fld>
            <a:endParaRPr lang="en-GB" altLang="ja-JP" smtClean="0"/>
          </a:p>
        </p:txBody>
      </p:sp>
      <p:sp>
        <p:nvSpPr>
          <p:cNvPr id="92163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164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D8FDE57-60FF-48FF-BDDC-B202B4EF6D58}" type="slidenum">
              <a:rPr lang="en-GB" altLang="ja-JP" smtClean="0"/>
              <a:pPr/>
              <a:t>16</a:t>
            </a:fld>
            <a:endParaRPr lang="en-GB" altLang="ja-JP" smtClean="0"/>
          </a:p>
        </p:txBody>
      </p:sp>
      <p:sp>
        <p:nvSpPr>
          <p:cNvPr id="93187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188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D8FDE57-60FF-48FF-BDDC-B202B4EF6D58}" type="slidenum">
              <a:rPr lang="en-GB" altLang="ja-JP" smtClean="0"/>
              <a:pPr/>
              <a:t>17</a:t>
            </a:fld>
            <a:endParaRPr lang="en-GB" altLang="ja-JP" smtClean="0"/>
          </a:p>
        </p:txBody>
      </p:sp>
      <p:sp>
        <p:nvSpPr>
          <p:cNvPr id="93187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188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D8FDE57-60FF-48FF-BDDC-B202B4EF6D58}" type="slidenum">
              <a:rPr lang="en-GB" altLang="ja-JP" smtClean="0"/>
              <a:pPr/>
              <a:t>18</a:t>
            </a:fld>
            <a:endParaRPr lang="en-GB" altLang="ja-JP" smtClean="0"/>
          </a:p>
        </p:txBody>
      </p:sp>
      <p:sp>
        <p:nvSpPr>
          <p:cNvPr id="93187" name="Text Box 1"/>
          <p:cNvSpPr txBox="1">
            <a:spLocks noChangeArrowheads="1"/>
          </p:cNvSpPr>
          <p:nvPr/>
        </p:nvSpPr>
        <p:spPr bwMode="auto">
          <a:xfrm>
            <a:off x="918063" y="685506"/>
            <a:ext cx="502348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188" name="Rectangle 2"/>
          <p:cNvSpPr>
            <a:spLocks noGrp="1" noChangeArrowheads="1"/>
          </p:cNvSpPr>
          <p:nvPr>
            <p:ph type="body"/>
          </p:nvPr>
        </p:nvSpPr>
        <p:spPr>
          <a:xfrm>
            <a:off x="913216" y="4342517"/>
            <a:ext cx="5026721" cy="4108622"/>
          </a:xfrm>
          <a:noFill/>
          <a:ln/>
        </p:spPr>
        <p:txBody>
          <a:bodyPr wrap="none" anchor="ctr"/>
          <a:lstStyle/>
          <a:p>
            <a:endParaRPr lang="ja-JP" altLang="ja-JP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78ED-ADA7-894B-A3FB-729D4C1C3E1D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6B2F-518B-4238-8956-E74043BC51F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7D567-EF87-8947-88A0-EC2F5072B299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6B2F-518B-4238-8956-E74043BC51F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2764-8E62-7041-91AA-C2579316FCED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6B2F-518B-4238-8956-E74043BC51F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1763713"/>
            <a:ext cx="7769225" cy="14335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F6C74-9E2D-F244-BF25-4067C104D73A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6B2F-518B-4238-8956-E74043BC51F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C9306-0B60-CF42-BADA-CAF8232B0304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6B2F-518B-4238-8956-E74043BC51F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B3AA4-726E-9645-ADDE-ADA91C7A0447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6B2F-518B-4238-8956-E74043BC51F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61E26-9D5A-4D4A-838E-513673D752F1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6B2F-518B-4238-8956-E74043BC51F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3D878-1ADB-5343-B290-14359DF1A53B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6B2F-518B-4238-8956-E74043BC51F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09B65-2D00-0E46-93E5-AC5867A78D33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6B2F-518B-4238-8956-E74043BC51F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C995-4760-884C-ABD0-5238B92A9182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6B2F-518B-4238-8956-E74043BC51F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00313-722D-244F-A9F8-BF7E6F36F991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6B2F-518B-4238-8956-E74043BC51F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C78C9-30A4-D34C-94B9-788EBD352041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6B2F-518B-4238-8956-E74043BC51F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m.org/" TargetMode="External"/><Relationship Id="rId4" Type="http://schemas.openxmlformats.org/officeDocument/2006/relationships/hyperlink" Target="http://citeseerx.ist.psu.edu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ML</a:t>
            </a:r>
            <a:r>
              <a:rPr lang="ja-JP" altLang="en-US" dirty="0"/>
              <a:t> 演習 第 </a:t>
            </a:r>
            <a:r>
              <a:rPr lang="en-US" altLang="ja-JP" dirty="0" smtClean="0"/>
              <a:t>2</a:t>
            </a:r>
            <a:r>
              <a:rPr lang="en-US" altLang="ja-JP" dirty="0"/>
              <a:t> </a:t>
            </a:r>
            <a:r>
              <a:rPr lang="ja-JP" altLang="en-US" dirty="0"/>
              <a:t>回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/>
                </a:solidFill>
              </a:rPr>
              <a:t>新井淳也、中村宇佑、</a:t>
            </a:r>
            <a:r>
              <a:rPr lang="ja-JP" altLang="en-GB" dirty="0">
                <a:solidFill>
                  <a:schemeClr val="tx1"/>
                </a:solidFill>
              </a:rPr>
              <a:t>前田俊行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en-US" altLang="ja-JP" smtClean="0">
                <a:solidFill>
                  <a:schemeClr val="tx1"/>
                </a:solidFill>
              </a:rPr>
              <a:t>2011/04/19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GB" dirty="0" smtClean="0"/>
              <a:t>多相関数の例</a:t>
            </a:r>
            <a:r>
              <a:rPr lang="en-US" altLang="ja-JP" dirty="0" smtClean="0"/>
              <a:t>:</a:t>
            </a:r>
            <a:br>
              <a:rPr lang="en-US" altLang="ja-JP" dirty="0" smtClean="0"/>
            </a:br>
            <a:r>
              <a:rPr lang="ja-JP" altLang="en-US" dirty="0" smtClean="0"/>
              <a:t>ペアの要素を取り出す関数</a:t>
            </a:r>
            <a:endParaRPr lang="ja-JP" altLang="en-GB" dirty="0" smtClean="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720000" indent="0">
              <a:buNone/>
            </a:pPr>
            <a:endParaRPr lang="en-GB" altLang="ja-JP" sz="2800" dirty="0" smtClean="0">
              <a:latin typeface="Consolas" pitchFamily="49" charset="0"/>
            </a:endParaRPr>
          </a:p>
          <a:p>
            <a:pPr marL="720000" indent="0">
              <a:buNone/>
            </a:pPr>
            <a:r>
              <a:rPr lang="en-GB" altLang="ja-JP" sz="2800" b="1" dirty="0" smtClean="0">
                <a:latin typeface="Consolas" pitchFamily="49" charset="0"/>
              </a:rPr>
              <a:t># </a:t>
            </a:r>
            <a:r>
              <a:rPr lang="en-GB" altLang="ja-JP" sz="28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800" b="1" dirty="0" err="1" smtClean="0">
                <a:solidFill>
                  <a:srgbClr val="00B050"/>
                </a:solidFill>
                <a:latin typeface="Consolas" pitchFamily="49" charset="0"/>
              </a:rPr>
              <a:t>fst</a:t>
            </a:r>
            <a:r>
              <a:rPr lang="en-GB" altLang="ja-JP" sz="2800" b="1" dirty="0" smtClean="0">
                <a:solidFill>
                  <a:srgbClr val="00B050"/>
                </a:solidFill>
                <a:latin typeface="Consolas" pitchFamily="49" charset="0"/>
              </a:rPr>
              <a:t> (x, _) = x;;</a:t>
            </a:r>
          </a:p>
          <a:p>
            <a:pPr marL="720000" indent="0">
              <a:buNone/>
            </a:pPr>
            <a:r>
              <a:rPr lang="en-GB" altLang="ja-JP" sz="2800" b="1" dirty="0" err="1" smtClean="0">
                <a:latin typeface="Consolas" pitchFamily="49" charset="0"/>
              </a:rPr>
              <a:t>val</a:t>
            </a:r>
            <a:r>
              <a:rPr lang="en-GB" altLang="ja-JP" sz="2800" b="1" dirty="0" smtClean="0">
                <a:latin typeface="Consolas" pitchFamily="49" charset="0"/>
              </a:rPr>
              <a:t> </a:t>
            </a:r>
            <a:r>
              <a:rPr lang="en-GB" altLang="ja-JP" sz="2800" b="1" dirty="0" err="1" smtClean="0">
                <a:latin typeface="Consolas" pitchFamily="49" charset="0"/>
              </a:rPr>
              <a:t>fst</a:t>
            </a:r>
            <a:r>
              <a:rPr lang="en-GB" altLang="ja-JP" sz="2800" b="1" dirty="0" smtClean="0">
                <a:latin typeface="Consolas" pitchFamily="49" charset="0"/>
              </a:rPr>
              <a:t> : </a:t>
            </a:r>
            <a:r>
              <a:rPr lang="en-GB" altLang="ja-JP" sz="28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GB" altLang="ja-JP" sz="2800" b="1" dirty="0" smtClean="0">
                <a:latin typeface="Consolas" pitchFamily="49" charset="0"/>
              </a:rPr>
              <a:t> * </a:t>
            </a:r>
            <a:r>
              <a:rPr lang="en-GB" altLang="ja-JP" sz="2800" b="1" dirty="0" smtClean="0">
                <a:solidFill>
                  <a:srgbClr val="FF0000"/>
                </a:solidFill>
                <a:latin typeface="Consolas" pitchFamily="49" charset="0"/>
              </a:rPr>
              <a:t>'b</a:t>
            </a:r>
            <a:r>
              <a:rPr lang="en-GB" altLang="ja-JP" sz="2800" b="1" dirty="0" smtClean="0">
                <a:latin typeface="Consolas" pitchFamily="49" charset="0"/>
              </a:rPr>
              <a:t> -&gt; </a:t>
            </a:r>
            <a:r>
              <a:rPr lang="en-GB" altLang="ja-JP" sz="28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GB" altLang="ja-JP" sz="2800" b="1" dirty="0" smtClean="0">
                <a:latin typeface="Consolas" pitchFamily="49" charset="0"/>
              </a:rPr>
              <a:t> = &lt;fun&gt;</a:t>
            </a:r>
          </a:p>
          <a:p>
            <a:pPr marL="720000" indent="0">
              <a:buNone/>
            </a:pPr>
            <a:r>
              <a:rPr lang="en-GB" altLang="ja-JP" sz="2800" b="1" dirty="0" smtClean="0">
                <a:latin typeface="Consolas" pitchFamily="49" charset="0"/>
              </a:rPr>
              <a:t># </a:t>
            </a:r>
            <a:r>
              <a:rPr lang="en-GB" altLang="ja-JP" sz="28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800" b="1" dirty="0" err="1" smtClean="0">
                <a:solidFill>
                  <a:srgbClr val="00B050"/>
                </a:solidFill>
                <a:latin typeface="Consolas" pitchFamily="49" charset="0"/>
              </a:rPr>
              <a:t>snd</a:t>
            </a:r>
            <a:r>
              <a:rPr lang="en-GB" altLang="ja-JP" sz="2800" b="1" dirty="0" smtClean="0">
                <a:solidFill>
                  <a:srgbClr val="00B050"/>
                </a:solidFill>
                <a:latin typeface="Consolas" pitchFamily="49" charset="0"/>
              </a:rPr>
              <a:t> (_, x) = x;;</a:t>
            </a:r>
          </a:p>
          <a:p>
            <a:pPr marL="720000" indent="0">
              <a:buNone/>
            </a:pPr>
            <a:r>
              <a:rPr lang="en-GB" altLang="ja-JP" sz="2800" b="1" dirty="0" err="1" smtClean="0">
                <a:latin typeface="Consolas" pitchFamily="49" charset="0"/>
              </a:rPr>
              <a:t>val</a:t>
            </a:r>
            <a:r>
              <a:rPr lang="en-GB" altLang="ja-JP" sz="2800" b="1" dirty="0" smtClean="0">
                <a:latin typeface="Consolas" pitchFamily="49" charset="0"/>
              </a:rPr>
              <a:t> </a:t>
            </a:r>
            <a:r>
              <a:rPr lang="en-GB" altLang="ja-JP" sz="2800" b="1" dirty="0" err="1" smtClean="0">
                <a:latin typeface="Consolas" pitchFamily="49" charset="0"/>
              </a:rPr>
              <a:t>snd</a:t>
            </a:r>
            <a:r>
              <a:rPr lang="en-GB" altLang="ja-JP" sz="2800" b="1" dirty="0" smtClean="0">
                <a:latin typeface="Consolas" pitchFamily="49" charset="0"/>
              </a:rPr>
              <a:t> : </a:t>
            </a:r>
            <a:r>
              <a:rPr lang="en-GB" altLang="ja-JP" sz="28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GB" altLang="ja-JP" sz="2800" b="1" dirty="0" smtClean="0">
                <a:latin typeface="Consolas" pitchFamily="49" charset="0"/>
              </a:rPr>
              <a:t> * </a:t>
            </a:r>
            <a:r>
              <a:rPr lang="en-GB" altLang="ja-JP" sz="2800" b="1" dirty="0" smtClean="0">
                <a:solidFill>
                  <a:srgbClr val="FF0000"/>
                </a:solidFill>
                <a:latin typeface="Consolas" pitchFamily="49" charset="0"/>
              </a:rPr>
              <a:t>'b</a:t>
            </a:r>
            <a:r>
              <a:rPr lang="en-GB" altLang="ja-JP" sz="2800" b="1" dirty="0" smtClean="0">
                <a:latin typeface="Consolas" pitchFamily="49" charset="0"/>
              </a:rPr>
              <a:t> -&gt; </a:t>
            </a:r>
            <a:r>
              <a:rPr lang="en-GB" altLang="ja-JP" sz="2800" b="1" dirty="0" smtClean="0">
                <a:solidFill>
                  <a:srgbClr val="FF0000"/>
                </a:solidFill>
                <a:latin typeface="Consolas" pitchFamily="49" charset="0"/>
              </a:rPr>
              <a:t>'b</a:t>
            </a:r>
            <a:r>
              <a:rPr lang="en-GB" altLang="ja-JP" sz="2800" b="1" dirty="0" smtClean="0">
                <a:latin typeface="Consolas" pitchFamily="49" charset="0"/>
              </a:rPr>
              <a:t> = &lt;fun&gt;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GB" dirty="0" smtClean="0"/>
              <a:t>多相関数の例</a:t>
            </a:r>
            <a:r>
              <a:rPr lang="en-US" altLang="ja-JP" dirty="0" smtClean="0"/>
              <a:t>:</a:t>
            </a:r>
            <a:br>
              <a:rPr lang="en-US" altLang="ja-JP" dirty="0" smtClean="0"/>
            </a:br>
            <a:r>
              <a:rPr lang="ja-JP" altLang="en-US" dirty="0" smtClean="0"/>
              <a:t>長さ </a:t>
            </a:r>
            <a:r>
              <a:rPr lang="en-US" altLang="ja-JP" dirty="0" smtClean="0"/>
              <a:t>n </a:t>
            </a:r>
            <a:r>
              <a:rPr lang="ja-JP" altLang="en-US" dirty="0" smtClean="0"/>
              <a:t>のリストを作る関数</a:t>
            </a:r>
            <a:endParaRPr lang="ja-JP" altLang="en-GB" dirty="0" smtClean="0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576000" indent="0">
              <a:buNone/>
            </a:pPr>
            <a:r>
              <a:rPr lang="en-GB" altLang="ja-JP" sz="2400" b="1" dirty="0" smtClean="0">
                <a:latin typeface="Consolas" pitchFamily="49" charset="0"/>
              </a:rPr>
              <a:t># 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rec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make_list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n v =</a:t>
            </a:r>
          </a:p>
          <a:p>
            <a:pPr marL="576000" indent="0">
              <a:buNone/>
            </a:pP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if n = 0 then []</a:t>
            </a:r>
          </a:p>
          <a:p>
            <a:pPr marL="576000" indent="0">
              <a:buNone/>
            </a:pP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else v :: </a:t>
            </a: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make_list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(n – 1) v;;</a:t>
            </a:r>
          </a:p>
          <a:p>
            <a:pPr marL="576000" indent="0">
              <a:buNone/>
            </a:pPr>
            <a:r>
              <a:rPr lang="en-GB" altLang="ja-JP" sz="2400" b="1" dirty="0" err="1" smtClean="0">
                <a:latin typeface="Consolas" pitchFamily="49" charset="0"/>
              </a:rPr>
              <a:t>val</a:t>
            </a:r>
            <a:r>
              <a:rPr lang="en-GB" altLang="ja-JP" sz="2400" b="1" dirty="0" smtClean="0">
                <a:latin typeface="Consolas" pitchFamily="49" charset="0"/>
              </a:rPr>
              <a:t> </a:t>
            </a:r>
            <a:r>
              <a:rPr lang="en-GB" altLang="ja-JP" sz="2400" b="1" dirty="0" err="1" smtClean="0">
                <a:latin typeface="Consolas" pitchFamily="49" charset="0"/>
              </a:rPr>
              <a:t>make_list</a:t>
            </a:r>
            <a:r>
              <a:rPr lang="en-GB" altLang="ja-JP" sz="2400" b="1" dirty="0" smtClean="0">
                <a:latin typeface="Consolas" pitchFamily="49" charset="0"/>
              </a:rPr>
              <a:t> : </a:t>
            </a:r>
            <a:r>
              <a:rPr lang="en-GB" altLang="ja-JP" sz="2400" b="1" dirty="0" err="1" smtClean="0">
                <a:latin typeface="Consolas" pitchFamily="49" charset="0"/>
              </a:rPr>
              <a:t>int</a:t>
            </a:r>
            <a:r>
              <a:rPr lang="en-GB" altLang="ja-JP" sz="2400" b="1" dirty="0" smtClean="0">
                <a:latin typeface="Consolas" pitchFamily="49" charset="0"/>
              </a:rPr>
              <a:t> -&gt; </a:t>
            </a:r>
            <a:r>
              <a:rPr lang="en-GB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GB" altLang="ja-JP" sz="2400" b="1" dirty="0" smtClean="0">
                <a:latin typeface="Consolas" pitchFamily="49" charset="0"/>
              </a:rPr>
              <a:t> -&gt; </a:t>
            </a:r>
            <a:r>
              <a:rPr lang="en-GB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GB" altLang="ja-JP" sz="2400" b="1" dirty="0" smtClean="0">
                <a:latin typeface="Consolas" pitchFamily="49" charset="0"/>
              </a:rPr>
              <a:t> list = &lt;fun&gt;</a:t>
            </a:r>
          </a:p>
          <a:p>
            <a:pPr marL="576000" indent="0">
              <a:buNone/>
            </a:pPr>
            <a:endParaRPr lang="en-GB" altLang="ja-JP" sz="2400" b="1" dirty="0" smtClean="0">
              <a:latin typeface="Consolas" pitchFamily="49" charset="0"/>
            </a:endParaRPr>
          </a:p>
          <a:p>
            <a:pPr marL="576000" indent="0">
              <a:buNone/>
            </a:pPr>
            <a:r>
              <a:rPr lang="en-GB" altLang="ja-JP" sz="2400" b="1" dirty="0" smtClean="0">
                <a:latin typeface="Consolas" pitchFamily="49" charset="0"/>
              </a:rPr>
              <a:t># </a:t>
            </a: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make_list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3 1;;</a:t>
            </a:r>
          </a:p>
          <a:p>
            <a:pPr marL="576000" indent="0">
              <a:buNone/>
            </a:pPr>
            <a:r>
              <a:rPr lang="en-GB" altLang="ja-JP" sz="2400" b="1" dirty="0" smtClean="0">
                <a:latin typeface="Consolas" pitchFamily="49" charset="0"/>
              </a:rPr>
              <a:t>- : </a:t>
            </a:r>
            <a:r>
              <a:rPr lang="en-GB" altLang="ja-JP" sz="2400" b="1" dirty="0" err="1" smtClean="0">
                <a:latin typeface="Consolas" pitchFamily="49" charset="0"/>
              </a:rPr>
              <a:t>int</a:t>
            </a:r>
            <a:r>
              <a:rPr lang="en-GB" altLang="ja-JP" sz="2400" b="1" dirty="0" smtClean="0">
                <a:latin typeface="Consolas" pitchFamily="49" charset="0"/>
              </a:rPr>
              <a:t> list = [1; 1; 1]</a:t>
            </a:r>
          </a:p>
          <a:p>
            <a:pPr marL="576000" indent="0">
              <a:buNone/>
            </a:pPr>
            <a:r>
              <a:rPr lang="en-GB" altLang="ja-JP" sz="2400" b="1" dirty="0" smtClean="0">
                <a:latin typeface="Consolas" pitchFamily="49" charset="0"/>
              </a:rPr>
              <a:t># </a:t>
            </a: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make_list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4 "a";;</a:t>
            </a:r>
          </a:p>
          <a:p>
            <a:pPr marL="576000" indent="0">
              <a:buNone/>
            </a:pPr>
            <a:r>
              <a:rPr lang="en-GB" altLang="ja-JP" sz="2400" b="1" dirty="0" smtClean="0">
                <a:latin typeface="Consolas" pitchFamily="49" charset="0"/>
              </a:rPr>
              <a:t>- : string list = ["a"; "a"; "a"; "a"]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多相関数の例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-32" y="1600200"/>
            <a:ext cx="9258336" cy="4525963"/>
          </a:xfrm>
        </p:spPr>
        <p:txBody>
          <a:bodyPr/>
          <a:lstStyle/>
          <a:p>
            <a:r>
              <a:rPr kumimoji="1" lang="ja-JP" altLang="en-US" dirty="0" smtClean="0"/>
              <a:t>前回の課題で作った関数</a:t>
            </a:r>
            <a:endParaRPr kumimoji="1" lang="en-US" altLang="ja-JP" dirty="0" smtClean="0"/>
          </a:p>
          <a:p>
            <a:pPr lvl="1"/>
            <a:r>
              <a:rPr lang="en-GB" altLang="ja-JP" sz="2200" b="1" dirty="0" err="1" smtClean="0">
                <a:latin typeface="Consolas" pitchFamily="49" charset="0"/>
              </a:rPr>
              <a:t>fold_left</a:t>
            </a:r>
            <a:r>
              <a:rPr lang="en-GB" altLang="ja-JP" sz="2200" b="1" dirty="0" smtClean="0">
                <a:latin typeface="Consolas" pitchFamily="49" charset="0"/>
              </a:rPr>
              <a:t> : (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'b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GB" altLang="ja-JP" sz="2200" b="1" dirty="0" smtClean="0">
                <a:latin typeface="Consolas" pitchFamily="49" charset="0"/>
              </a:rPr>
              <a:t>) -&gt;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'b</a:t>
            </a:r>
            <a:r>
              <a:rPr lang="en-GB" altLang="ja-JP" sz="2200" b="1" dirty="0" smtClean="0">
                <a:latin typeface="Consolas" pitchFamily="49" charset="0"/>
              </a:rPr>
              <a:t> list -&gt;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</a:p>
          <a:p>
            <a:pPr lvl="1"/>
            <a:r>
              <a:rPr lang="en-GB" altLang="ja-JP" sz="2200" b="1" dirty="0" err="1" smtClean="0">
                <a:latin typeface="Consolas" pitchFamily="49" charset="0"/>
              </a:rPr>
              <a:t>fold_right</a:t>
            </a:r>
            <a:r>
              <a:rPr lang="en-GB" altLang="ja-JP" sz="2200" b="1" dirty="0" smtClean="0">
                <a:latin typeface="Consolas" pitchFamily="49" charset="0"/>
              </a:rPr>
              <a:t> : (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'b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'b</a:t>
            </a:r>
            <a:r>
              <a:rPr lang="en-GB" altLang="ja-JP" sz="2200" b="1" dirty="0" smtClean="0">
                <a:latin typeface="Consolas" pitchFamily="49" charset="0"/>
              </a:rPr>
              <a:t>) -&gt;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GB" altLang="ja-JP" sz="2200" b="1" dirty="0" smtClean="0">
                <a:latin typeface="Consolas" pitchFamily="49" charset="0"/>
              </a:rPr>
              <a:t> list -&gt;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'b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'b</a:t>
            </a:r>
          </a:p>
          <a:p>
            <a:pPr lvl="1"/>
            <a:r>
              <a:rPr lang="en-US" altLang="ja-JP" sz="2200" b="1" dirty="0" smtClean="0">
                <a:latin typeface="Consolas" pitchFamily="49" charset="0"/>
              </a:rPr>
              <a:t>append :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US" altLang="ja-JP" sz="2200" b="1" dirty="0" smtClean="0">
                <a:latin typeface="Consolas" pitchFamily="49" charset="0"/>
              </a:rPr>
              <a:t> list -&gt;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US" altLang="ja-JP" sz="2200" b="1" dirty="0" smtClean="0">
                <a:latin typeface="Consolas" pitchFamily="49" charset="0"/>
              </a:rPr>
              <a:t> list -&gt;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US" altLang="ja-JP" sz="2200" b="1" dirty="0" smtClean="0">
                <a:latin typeface="Consolas" pitchFamily="49" charset="0"/>
              </a:rPr>
              <a:t> list</a:t>
            </a:r>
          </a:p>
          <a:p>
            <a:pPr lvl="1"/>
            <a:r>
              <a:rPr lang="en-US" altLang="ja-JP" sz="2200" b="1" dirty="0" smtClean="0">
                <a:latin typeface="Consolas" pitchFamily="49" charset="0"/>
              </a:rPr>
              <a:t>filter : (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US" altLang="ja-JP" sz="2200" b="1" dirty="0" smtClean="0">
                <a:latin typeface="Consolas" pitchFamily="49" charset="0"/>
              </a:rPr>
              <a:t> -&gt; bool) -&gt;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US" altLang="ja-JP" sz="2200" b="1" dirty="0" smtClean="0">
                <a:latin typeface="Consolas" pitchFamily="49" charset="0"/>
              </a:rPr>
              <a:t> list -&gt;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US" altLang="ja-JP" sz="2200" b="1" dirty="0" smtClean="0">
                <a:latin typeface="Consolas" pitchFamily="49" charset="0"/>
              </a:rPr>
              <a:t> list</a:t>
            </a:r>
          </a:p>
          <a:p>
            <a:pPr lvl="1"/>
            <a:r>
              <a:rPr lang="en-US" altLang="ja-JP" sz="2200" b="1" dirty="0" smtClean="0">
                <a:latin typeface="Consolas" pitchFamily="49" charset="0"/>
              </a:rPr>
              <a:t>split </a:t>
            </a:r>
            <a:r>
              <a:rPr lang="en-GB" altLang="ja-JP" sz="2200" b="1" dirty="0" smtClean="0">
                <a:latin typeface="Consolas" pitchFamily="49" charset="0"/>
              </a:rPr>
              <a:t>: (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GB" altLang="ja-JP" sz="2200" b="1" dirty="0" smtClean="0">
                <a:latin typeface="Consolas" pitchFamily="49" charset="0"/>
              </a:rPr>
              <a:t> *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'b</a:t>
            </a:r>
            <a:r>
              <a:rPr lang="en-GB" altLang="ja-JP" sz="2200" b="1" dirty="0" smtClean="0">
                <a:latin typeface="Consolas" pitchFamily="49" charset="0"/>
              </a:rPr>
              <a:t>) list -&gt;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GB" altLang="ja-JP" sz="2200" b="1" dirty="0" smtClean="0">
                <a:latin typeface="Consolas" pitchFamily="49" charset="0"/>
              </a:rPr>
              <a:t> list *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'b</a:t>
            </a:r>
            <a:r>
              <a:rPr lang="en-GB" altLang="ja-JP" sz="2200" b="1" dirty="0" smtClean="0">
                <a:latin typeface="Consolas" pitchFamily="49" charset="0"/>
              </a:rPr>
              <a:t> list</a:t>
            </a:r>
          </a:p>
          <a:p>
            <a:pPr lvl="1"/>
            <a:r>
              <a:rPr lang="en-GB" altLang="ja-JP" sz="2200" b="1" dirty="0" smtClean="0">
                <a:latin typeface="Consolas" pitchFamily="49" charset="0"/>
              </a:rPr>
              <a:t>comb :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GB" altLang="ja-JP" sz="2200" b="1" dirty="0" smtClean="0">
                <a:latin typeface="Consolas" pitchFamily="49" charset="0"/>
              </a:rPr>
              <a:t> list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GB" altLang="ja-JP" sz="2200" b="1" dirty="0" smtClean="0">
                <a:latin typeface="Consolas" pitchFamily="49" charset="0"/>
              </a:rPr>
              <a:t> list </a:t>
            </a:r>
            <a:r>
              <a:rPr lang="en-GB" altLang="ja-JP" sz="2200" b="1" dirty="0" err="1" smtClean="0">
                <a:latin typeface="Consolas" pitchFamily="49" charset="0"/>
              </a:rPr>
              <a:t>list</a:t>
            </a:r>
            <a:endParaRPr lang="en-GB" altLang="ja-JP" sz="2200" b="1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型を明示的に指定することもできる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GB" dirty="0" smtClean="0"/>
              <a:t>多相型を持つ式</a:t>
            </a:r>
            <a:r>
              <a:rPr lang="ja-JP" altLang="en-US" dirty="0" smtClean="0"/>
              <a:t>・</a:t>
            </a:r>
            <a:r>
              <a:rPr lang="ja-JP" altLang="en-GB" dirty="0" smtClean="0"/>
              <a:t>変数に対し型を明示できる</a:t>
            </a:r>
            <a:endParaRPr lang="en-US" altLang="ja-JP" dirty="0" smtClean="0"/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id x = x;;</a:t>
            </a:r>
          </a:p>
          <a:p>
            <a:pPr marL="72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id : 'a -&gt; 'a = &lt;fun&gt;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id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(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x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: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int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)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= x;;</a:t>
            </a:r>
          </a:p>
          <a:p>
            <a:pPr marL="72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id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-&gt;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= &lt;fun&gt;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id x =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(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x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: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int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)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id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-&gt;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= &lt;fun&gt;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id </a:t>
            </a:r>
            <a:r>
              <a:rPr lang="en-US" altLang="ja-JP" sz="2400" b="1" u="sng" dirty="0" smtClean="0">
                <a:solidFill>
                  <a:srgbClr val="00B050"/>
                </a:solidFill>
                <a:latin typeface="Consolas" pitchFamily="49" charset="0"/>
              </a:rPr>
              <a:t>true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This expression has type bool but…</a:t>
            </a:r>
          </a:p>
          <a:p>
            <a:r>
              <a:rPr lang="ja-JP" altLang="en-US" dirty="0" smtClean="0"/>
              <a:t>あまり使う機会はないかも</a:t>
            </a:r>
            <a:endParaRPr lang="ja-JP" alt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ユーザ定義型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User-Defined Types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独自データ型の定義</a:t>
            </a:r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レコード </a:t>
            </a:r>
            <a:r>
              <a:rPr lang="en-GB" altLang="ja-JP" dirty="0" smtClean="0"/>
              <a:t>(record)</a:t>
            </a:r>
          </a:p>
          <a:p>
            <a:pPr lvl="1"/>
            <a:r>
              <a:rPr lang="ja-JP" altLang="en-GB" dirty="0" smtClean="0"/>
              <a:t>複数の値を組にした値</a:t>
            </a:r>
          </a:p>
          <a:p>
            <a:pPr lvl="2"/>
            <a:r>
              <a:rPr lang="en-GB" altLang="ja-JP" dirty="0" smtClean="0"/>
              <a:t>C </a:t>
            </a:r>
            <a:r>
              <a:rPr lang="ja-JP" altLang="en-GB" dirty="0" smtClean="0"/>
              <a:t>言語</a:t>
            </a:r>
            <a:r>
              <a:rPr lang="ja-JP" altLang="en-US" dirty="0" smtClean="0"/>
              <a:t>では</a:t>
            </a:r>
            <a:r>
              <a:rPr lang="ja-JP" altLang="en-GB" dirty="0" smtClean="0"/>
              <a:t> </a:t>
            </a:r>
            <a:r>
              <a:rPr lang="en-GB" altLang="ja-JP" dirty="0" err="1" smtClean="0"/>
              <a:t>struct</a:t>
            </a:r>
            <a:r>
              <a:rPr lang="en-GB" altLang="ja-JP" dirty="0" smtClean="0"/>
              <a:t> </a:t>
            </a:r>
            <a:r>
              <a:rPr lang="ja-JP" altLang="en-GB" dirty="0" smtClean="0"/>
              <a:t>に相当</a:t>
            </a:r>
          </a:p>
          <a:p>
            <a:r>
              <a:rPr lang="ja-JP" altLang="en-GB" dirty="0" smtClean="0"/>
              <a:t>バリアント </a:t>
            </a:r>
            <a:r>
              <a:rPr lang="en-GB" altLang="ja-JP" dirty="0" smtClean="0"/>
              <a:t>(variant)</a:t>
            </a:r>
          </a:p>
          <a:p>
            <a:pPr lvl="1"/>
            <a:r>
              <a:rPr lang="ja-JP" altLang="en-GB" dirty="0" smtClean="0"/>
              <a:t>何種類かの値のうち一つをとる値</a:t>
            </a:r>
          </a:p>
          <a:p>
            <a:pPr lvl="2"/>
            <a:r>
              <a:rPr lang="en-GB" altLang="ja-JP" dirty="0" smtClean="0"/>
              <a:t>C </a:t>
            </a:r>
            <a:r>
              <a:rPr lang="ja-JP" altLang="en-GB" dirty="0" smtClean="0"/>
              <a:t>言語</a:t>
            </a:r>
            <a:r>
              <a:rPr lang="ja-JP" altLang="en-US" dirty="0" smtClean="0"/>
              <a:t>では</a:t>
            </a:r>
            <a:r>
              <a:rPr lang="ja-JP" altLang="en-GB" dirty="0" smtClean="0"/>
              <a:t> </a:t>
            </a:r>
            <a:r>
              <a:rPr lang="en-GB" altLang="ja-JP" dirty="0" err="1" smtClean="0"/>
              <a:t>enum</a:t>
            </a:r>
            <a:r>
              <a:rPr lang="en-GB" altLang="ja-JP" dirty="0" smtClean="0"/>
              <a:t>, union, </a:t>
            </a:r>
            <a:r>
              <a:rPr lang="en-US" altLang="ja-JP" dirty="0" err="1" smtClean="0"/>
              <a:t>struct</a:t>
            </a:r>
            <a:r>
              <a:rPr lang="en-US" altLang="ja-JP" dirty="0" smtClean="0"/>
              <a:t> </a:t>
            </a:r>
            <a:r>
              <a:rPr lang="ja-JP" altLang="en-GB" dirty="0" smtClean="0"/>
              <a:t>の組み合わせに相当</a:t>
            </a:r>
          </a:p>
          <a:p>
            <a:pPr lvl="2"/>
            <a:r>
              <a:rPr lang="ja-JP" altLang="en-GB" dirty="0" smtClean="0"/>
              <a:t>操作の安全性が型検査により保証される</a:t>
            </a:r>
          </a:p>
          <a:p>
            <a:pPr lvl="1"/>
            <a:endParaRPr lang="en-GB" altLang="ja-JP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GB" dirty="0" smtClean="0"/>
              <a:t>レコード型</a:t>
            </a:r>
            <a:r>
              <a:rPr lang="ja-JP" altLang="en-US" dirty="0" smtClean="0"/>
              <a:t>の定義</a:t>
            </a:r>
            <a:endParaRPr lang="ja-JP" altLang="en-GB" dirty="0" smtClean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/>
            <a:r>
              <a:rPr lang="ja-JP" altLang="en-US" dirty="0" smtClean="0"/>
              <a:t>構文</a:t>
            </a:r>
            <a:r>
              <a:rPr lang="en-US" altLang="ja-JP" dirty="0" smtClean="0"/>
              <a:t>:</a:t>
            </a:r>
          </a:p>
          <a:p>
            <a:pPr marL="1260000" indent="0">
              <a:buNone/>
            </a:pPr>
            <a:r>
              <a:rPr lang="en-GB" altLang="ja-JP" sz="2000" b="1" dirty="0" smtClean="0">
                <a:latin typeface="Consolas" pitchFamily="49" charset="0"/>
              </a:rPr>
              <a:t>type </a:t>
            </a:r>
            <a:r>
              <a:rPr lang="ja-JP" altLang="en-US" sz="2000" b="1" dirty="0" smtClean="0">
                <a:latin typeface="Consolas" pitchFamily="49" charset="0"/>
              </a:rPr>
              <a:t>「型名」</a:t>
            </a:r>
            <a:r>
              <a:rPr lang="en-GB" altLang="ja-JP" sz="2000" b="1" dirty="0" smtClean="0">
                <a:latin typeface="Consolas" pitchFamily="49" charset="0"/>
              </a:rPr>
              <a:t> = { </a:t>
            </a:r>
            <a:r>
              <a:rPr lang="ja-JP" altLang="en-US" sz="2000" b="1" dirty="0" smtClean="0">
                <a:latin typeface="Consolas" pitchFamily="49" charset="0"/>
              </a:rPr>
              <a:t>「フィールド名</a:t>
            </a:r>
            <a:r>
              <a:rPr lang="en-US" altLang="ja-JP" sz="2000" b="1" dirty="0" smtClean="0">
                <a:latin typeface="Consolas" pitchFamily="49" charset="0"/>
              </a:rPr>
              <a:t>1</a:t>
            </a:r>
            <a:r>
              <a:rPr lang="ja-JP" altLang="en-US" sz="2000" b="1" dirty="0" smtClean="0">
                <a:latin typeface="Consolas" pitchFamily="49" charset="0"/>
              </a:rPr>
              <a:t>」</a:t>
            </a:r>
            <a:r>
              <a:rPr lang="en-GB" altLang="ja-JP" sz="2000" b="1" dirty="0" smtClean="0">
                <a:latin typeface="Consolas" pitchFamily="49" charset="0"/>
              </a:rPr>
              <a:t> : </a:t>
            </a:r>
            <a:r>
              <a:rPr lang="ja-JP" altLang="en-US" sz="2000" b="1" dirty="0" smtClean="0">
                <a:latin typeface="Consolas" pitchFamily="49" charset="0"/>
              </a:rPr>
              <a:t>「型</a:t>
            </a:r>
            <a:r>
              <a:rPr lang="en-US" altLang="ja-JP" sz="2000" b="1" dirty="0" smtClean="0">
                <a:latin typeface="Consolas" pitchFamily="49" charset="0"/>
              </a:rPr>
              <a:t>1</a:t>
            </a:r>
            <a:r>
              <a:rPr lang="ja-JP" altLang="en-US" sz="2000" b="1" dirty="0" smtClean="0">
                <a:latin typeface="Consolas" pitchFamily="49" charset="0"/>
              </a:rPr>
              <a:t>」</a:t>
            </a:r>
            <a:r>
              <a:rPr lang="en-GB" altLang="ja-JP" sz="2000" b="1" dirty="0" smtClean="0">
                <a:latin typeface="Consolas" pitchFamily="49" charset="0"/>
              </a:rPr>
              <a:t>;</a:t>
            </a:r>
          </a:p>
          <a:p>
            <a:pPr marL="1260000" indent="0">
              <a:buNone/>
            </a:pPr>
            <a:r>
              <a:rPr lang="en-GB" altLang="ja-JP" sz="2000" b="1" dirty="0" smtClean="0">
                <a:latin typeface="Consolas" pitchFamily="49" charset="0"/>
              </a:rPr>
              <a:t>               </a:t>
            </a:r>
            <a:r>
              <a:rPr lang="ja-JP" altLang="en-US" sz="2000" b="1" dirty="0" smtClean="0">
                <a:latin typeface="Consolas" pitchFamily="49" charset="0"/>
              </a:rPr>
              <a:t> 「フィールド名</a:t>
            </a:r>
            <a:r>
              <a:rPr lang="en-US" altLang="ja-JP" sz="2000" b="1" dirty="0" smtClean="0">
                <a:latin typeface="Consolas" pitchFamily="49" charset="0"/>
              </a:rPr>
              <a:t>2</a:t>
            </a:r>
            <a:r>
              <a:rPr lang="ja-JP" altLang="en-US" sz="2000" b="1" dirty="0" smtClean="0">
                <a:latin typeface="Consolas" pitchFamily="49" charset="0"/>
              </a:rPr>
              <a:t>」 </a:t>
            </a:r>
            <a:r>
              <a:rPr lang="en-US" altLang="ja-JP" sz="2000" b="1" dirty="0" smtClean="0">
                <a:latin typeface="Consolas" pitchFamily="49" charset="0"/>
              </a:rPr>
              <a:t>: </a:t>
            </a:r>
            <a:r>
              <a:rPr lang="ja-JP" altLang="en-US" sz="2000" b="1" dirty="0" smtClean="0">
                <a:latin typeface="Consolas" pitchFamily="49" charset="0"/>
              </a:rPr>
              <a:t>「型</a:t>
            </a:r>
            <a:r>
              <a:rPr lang="en-US" altLang="ja-JP" sz="2000" b="1" dirty="0" smtClean="0">
                <a:latin typeface="Consolas" pitchFamily="49" charset="0"/>
              </a:rPr>
              <a:t>2</a:t>
            </a:r>
            <a:r>
              <a:rPr lang="ja-JP" altLang="en-US" sz="2000" b="1" dirty="0" smtClean="0">
                <a:latin typeface="Consolas" pitchFamily="49" charset="0"/>
              </a:rPr>
              <a:t>」</a:t>
            </a:r>
            <a:r>
              <a:rPr lang="en-US" altLang="ja-JP" sz="2000" b="1" dirty="0" smtClean="0">
                <a:latin typeface="Consolas" pitchFamily="49" charset="0"/>
              </a:rPr>
              <a:t>; …</a:t>
            </a:r>
            <a:r>
              <a:rPr lang="en-GB" altLang="ja-JP" sz="2000" b="1" dirty="0" smtClean="0">
                <a:latin typeface="Consolas" pitchFamily="49" charset="0"/>
              </a:rPr>
              <a:t> }</a:t>
            </a:r>
          </a:p>
          <a:p>
            <a:pPr marL="1260000" indent="0">
              <a:buNone/>
            </a:pPr>
            <a:endParaRPr lang="en-US" altLang="ja-JP" sz="2000" dirty="0" smtClean="0"/>
          </a:p>
          <a:p>
            <a:r>
              <a:rPr lang="ja-JP" altLang="en-GB" dirty="0" smtClean="0"/>
              <a:t>例</a:t>
            </a:r>
            <a:r>
              <a:rPr lang="en-GB" altLang="ja-JP" dirty="0" smtClean="0"/>
              <a:t>: </a:t>
            </a:r>
            <a:r>
              <a:rPr lang="ja-JP" altLang="en-GB" dirty="0" smtClean="0"/>
              <a:t>複素数</a:t>
            </a:r>
            <a:r>
              <a:rPr lang="ja-JP" altLang="en-US" dirty="0" smtClean="0"/>
              <a:t>を表す型 </a:t>
            </a:r>
            <a:r>
              <a:rPr lang="en-US" altLang="ja-JP" dirty="0">
                <a:latin typeface="Consolas" pitchFamily="49" charset="0"/>
              </a:rPr>
              <a:t>complex</a:t>
            </a:r>
            <a:r>
              <a:rPr lang="en-US" altLang="ja-JP" dirty="0"/>
              <a:t> </a:t>
            </a:r>
            <a:r>
              <a:rPr lang="ja-JP" altLang="en-US" dirty="0" smtClean="0"/>
              <a:t>の定義</a:t>
            </a:r>
            <a:endParaRPr lang="ja-JP" altLang="en-GB" dirty="0" smtClean="0"/>
          </a:p>
          <a:p>
            <a:pPr marL="1260000" indent="0">
              <a:buNone/>
            </a:pPr>
            <a:r>
              <a:rPr lang="en-GB" altLang="ja-JP" sz="2000" b="1" dirty="0" smtClean="0">
                <a:latin typeface="Consolas" pitchFamily="49" charset="0"/>
              </a:rPr>
              <a:t># </a:t>
            </a:r>
            <a:r>
              <a:rPr lang="en-GB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type</a:t>
            </a:r>
            <a:r>
              <a:rPr lang="en-GB" altLang="ja-JP" sz="2000" b="1" dirty="0" smtClean="0">
                <a:solidFill>
                  <a:srgbClr val="00B050"/>
                </a:solidFill>
                <a:latin typeface="Consolas" pitchFamily="49" charset="0"/>
              </a:rPr>
              <a:t> complex </a:t>
            </a:r>
            <a:r>
              <a:rPr lang="en-GB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lang="en-GB" altLang="ja-JP" sz="20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{ re : float; </a:t>
            </a:r>
            <a:r>
              <a:rPr lang="en-GB" altLang="ja-JP" sz="2000" b="1" dirty="0" err="1" smtClean="0">
                <a:solidFill>
                  <a:srgbClr val="FF0000"/>
                </a:solidFill>
                <a:latin typeface="Consolas" pitchFamily="49" charset="0"/>
              </a:rPr>
              <a:t>im</a:t>
            </a:r>
            <a:r>
              <a:rPr lang="en-GB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 : float }</a:t>
            </a:r>
            <a:r>
              <a:rPr lang="en-GB" altLang="ja-JP" sz="20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1260000" indent="0">
              <a:buNone/>
            </a:pPr>
            <a:r>
              <a:rPr lang="en-GB" altLang="ja-JP" sz="2000" b="1" dirty="0" smtClean="0">
                <a:latin typeface="Consolas" pitchFamily="49" charset="0"/>
              </a:rPr>
              <a:t>type complex = { re : float; </a:t>
            </a:r>
            <a:r>
              <a:rPr lang="en-GB" altLang="ja-JP" sz="2000" b="1" dirty="0" err="1" smtClean="0">
                <a:latin typeface="Consolas" pitchFamily="49" charset="0"/>
              </a:rPr>
              <a:t>im</a:t>
            </a:r>
            <a:r>
              <a:rPr lang="en-GB" altLang="ja-JP" sz="2000" b="1" dirty="0" smtClean="0">
                <a:latin typeface="Consolas" pitchFamily="49" charset="0"/>
              </a:rPr>
              <a:t> : float };;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GB" smtClean="0"/>
              <a:t>レコード型</a:t>
            </a:r>
            <a:r>
              <a:rPr lang="ja-JP" altLang="en-US" smtClean="0"/>
              <a:t>の値</a:t>
            </a:r>
            <a:r>
              <a:rPr lang="ja-JP" altLang="en-US" dirty="0" smtClean="0"/>
              <a:t>の生成を表す式</a:t>
            </a:r>
            <a:endParaRPr lang="ja-JP" altLang="en-GB" dirty="0" smtClean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01080" cy="4525963"/>
          </a:xfrm>
        </p:spPr>
        <p:txBody>
          <a:bodyPr>
            <a:normAutofit/>
          </a:bodyPr>
          <a:lstStyle/>
          <a:p>
            <a:pPr lvl="2"/>
            <a:r>
              <a:rPr lang="ja-JP" altLang="en-US" dirty="0" smtClean="0"/>
              <a:t>構文</a:t>
            </a:r>
            <a:endParaRPr lang="en-US" altLang="ja-JP" dirty="0" smtClean="0"/>
          </a:p>
          <a:p>
            <a:pPr marL="1260000" indent="0">
              <a:buNone/>
            </a:pPr>
            <a:r>
              <a:rPr lang="en-GB" altLang="ja-JP" sz="2000" b="1" dirty="0" smtClean="0">
                <a:latin typeface="Consolas" pitchFamily="49" charset="0"/>
              </a:rPr>
              <a:t>{ </a:t>
            </a:r>
            <a:r>
              <a:rPr lang="ja-JP" altLang="en-US" sz="2000" b="1" dirty="0" smtClean="0">
                <a:latin typeface="Consolas" pitchFamily="49" charset="0"/>
              </a:rPr>
              <a:t>「フィールド名</a:t>
            </a:r>
            <a:r>
              <a:rPr lang="en-US" altLang="ja-JP" sz="2000" b="1" dirty="0" smtClean="0">
                <a:latin typeface="Consolas" pitchFamily="49" charset="0"/>
              </a:rPr>
              <a:t>1</a:t>
            </a:r>
            <a:r>
              <a:rPr lang="ja-JP" altLang="en-US" sz="2000" b="1" dirty="0" smtClean="0">
                <a:latin typeface="Consolas" pitchFamily="49" charset="0"/>
              </a:rPr>
              <a:t>」</a:t>
            </a:r>
            <a:r>
              <a:rPr lang="en-GB" altLang="ja-JP" sz="2000" b="1" dirty="0" smtClean="0">
                <a:latin typeface="Consolas" pitchFamily="49" charset="0"/>
              </a:rPr>
              <a:t> = </a:t>
            </a:r>
            <a:r>
              <a:rPr lang="ja-JP" altLang="en-US" sz="2000" b="1" dirty="0" smtClean="0">
                <a:latin typeface="Consolas" pitchFamily="49" charset="0"/>
              </a:rPr>
              <a:t>「式</a:t>
            </a:r>
            <a:r>
              <a:rPr lang="en-US" altLang="ja-JP" sz="2000" b="1" dirty="0" smtClean="0">
                <a:latin typeface="Consolas" pitchFamily="49" charset="0"/>
              </a:rPr>
              <a:t>1</a:t>
            </a:r>
            <a:r>
              <a:rPr lang="ja-JP" altLang="en-US" sz="2000" b="1" dirty="0" smtClean="0">
                <a:latin typeface="Consolas" pitchFamily="49" charset="0"/>
              </a:rPr>
              <a:t>」</a:t>
            </a:r>
            <a:r>
              <a:rPr lang="en-GB" altLang="ja-JP" sz="2000" b="1" dirty="0" smtClean="0">
                <a:latin typeface="Consolas" pitchFamily="49" charset="0"/>
              </a:rPr>
              <a:t>; </a:t>
            </a:r>
            <a:r>
              <a:rPr lang="ja-JP" altLang="en-US" sz="2000" b="1" dirty="0" smtClean="0">
                <a:latin typeface="Consolas" pitchFamily="49" charset="0"/>
              </a:rPr>
              <a:t>「フィールド名</a:t>
            </a:r>
            <a:r>
              <a:rPr lang="en-US" altLang="ja-JP" sz="2000" b="1" dirty="0" smtClean="0">
                <a:latin typeface="Consolas" pitchFamily="49" charset="0"/>
              </a:rPr>
              <a:t>2</a:t>
            </a:r>
            <a:r>
              <a:rPr lang="ja-JP" altLang="en-US" sz="2000" b="1" dirty="0" smtClean="0">
                <a:latin typeface="Consolas" pitchFamily="49" charset="0"/>
              </a:rPr>
              <a:t>」</a:t>
            </a:r>
            <a:r>
              <a:rPr lang="en-GB" altLang="ja-JP" sz="2000" b="1" dirty="0" smtClean="0">
                <a:latin typeface="Consolas" pitchFamily="49" charset="0"/>
              </a:rPr>
              <a:t> = </a:t>
            </a:r>
            <a:r>
              <a:rPr lang="ja-JP" altLang="en-US" sz="2000" b="1" dirty="0" smtClean="0">
                <a:latin typeface="Consolas" pitchFamily="49" charset="0"/>
              </a:rPr>
              <a:t>「式</a:t>
            </a:r>
            <a:r>
              <a:rPr lang="en-US" altLang="ja-JP" sz="2000" b="1" dirty="0" smtClean="0">
                <a:latin typeface="Consolas" pitchFamily="49" charset="0"/>
              </a:rPr>
              <a:t>2</a:t>
            </a:r>
            <a:r>
              <a:rPr lang="ja-JP" altLang="en-US" sz="2000" b="1" dirty="0" smtClean="0">
                <a:latin typeface="Consolas" pitchFamily="49" charset="0"/>
              </a:rPr>
              <a:t>」</a:t>
            </a:r>
            <a:r>
              <a:rPr lang="en-US" altLang="ja-JP" sz="2000" b="1" dirty="0" smtClean="0">
                <a:latin typeface="Consolas" pitchFamily="49" charset="0"/>
              </a:rPr>
              <a:t>; … </a:t>
            </a:r>
            <a:r>
              <a:rPr lang="en-GB" altLang="ja-JP" sz="2000" b="1" dirty="0" smtClean="0">
                <a:latin typeface="Consolas" pitchFamily="49" charset="0"/>
              </a:rPr>
              <a:t>}</a:t>
            </a:r>
          </a:p>
          <a:p>
            <a:pPr marL="1260000" indent="0">
              <a:buNone/>
            </a:pPr>
            <a:endParaRPr lang="en-US" altLang="ja-JP" dirty="0" smtClean="0"/>
          </a:p>
          <a:p>
            <a:r>
              <a:rPr lang="ja-JP" altLang="en-GB" dirty="0" smtClean="0"/>
              <a:t>例</a:t>
            </a:r>
            <a:r>
              <a:rPr lang="en-GB" altLang="ja-JP" dirty="0" smtClean="0"/>
              <a:t>: </a:t>
            </a:r>
            <a:r>
              <a:rPr lang="en-US" altLang="ja-JP" dirty="0" smtClean="0">
                <a:latin typeface="Consolas" pitchFamily="49" charset="0"/>
              </a:rPr>
              <a:t>complex</a:t>
            </a:r>
            <a:r>
              <a:rPr lang="en-US" altLang="ja-JP" dirty="0" smtClean="0"/>
              <a:t> </a:t>
            </a:r>
            <a:r>
              <a:rPr lang="ja-JP" altLang="en-US" dirty="0" smtClean="0"/>
              <a:t>型を持つ値の作成</a:t>
            </a:r>
            <a:endParaRPr lang="ja-JP" altLang="en-GB" dirty="0" smtClean="0"/>
          </a:p>
          <a:p>
            <a:pPr marL="1260000" indent="0">
              <a:buNone/>
            </a:pPr>
            <a:r>
              <a:rPr lang="en-GB" altLang="ja-JP" sz="2000" b="1" dirty="0" smtClean="0">
                <a:latin typeface="Consolas" pitchFamily="49" charset="0"/>
              </a:rPr>
              <a:t># </a:t>
            </a:r>
            <a:r>
              <a:rPr lang="en-GB" altLang="ja-JP" sz="2000" b="1" dirty="0" smtClean="0">
                <a:solidFill>
                  <a:srgbClr val="00B050"/>
                </a:solidFill>
                <a:latin typeface="Consolas" pitchFamily="49" charset="0"/>
              </a:rPr>
              <a:t>let c1 = </a:t>
            </a:r>
            <a:r>
              <a:rPr lang="en-GB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{ re = 5.0; </a:t>
            </a:r>
            <a:r>
              <a:rPr lang="en-GB" altLang="ja-JP" sz="2000" b="1" dirty="0" err="1" smtClean="0">
                <a:solidFill>
                  <a:srgbClr val="FF0000"/>
                </a:solidFill>
                <a:latin typeface="Consolas" pitchFamily="49" charset="0"/>
              </a:rPr>
              <a:t>im</a:t>
            </a:r>
            <a:r>
              <a:rPr lang="en-GB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 = 3.0 }</a:t>
            </a:r>
            <a:r>
              <a:rPr lang="en-GB" altLang="ja-JP" sz="20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1260000" indent="0">
              <a:buNone/>
            </a:pPr>
            <a:r>
              <a:rPr lang="en-GB" altLang="ja-JP" sz="2000" b="1" dirty="0" err="1" smtClean="0">
                <a:latin typeface="Consolas" pitchFamily="49" charset="0"/>
              </a:rPr>
              <a:t>val</a:t>
            </a:r>
            <a:r>
              <a:rPr lang="en-GB" altLang="ja-JP" sz="2000" b="1" dirty="0" smtClean="0">
                <a:latin typeface="Consolas" pitchFamily="49" charset="0"/>
              </a:rPr>
              <a:t> c1 : complex = {re = 5.; </a:t>
            </a:r>
            <a:r>
              <a:rPr lang="en-GB" altLang="ja-JP" sz="2000" b="1" dirty="0" err="1" smtClean="0">
                <a:latin typeface="Consolas" pitchFamily="49" charset="0"/>
              </a:rPr>
              <a:t>im</a:t>
            </a:r>
            <a:r>
              <a:rPr lang="en-GB" altLang="ja-JP" sz="2000" b="1" dirty="0" smtClean="0">
                <a:latin typeface="Consolas" pitchFamily="49" charset="0"/>
              </a:rPr>
              <a:t> = 3.}</a:t>
            </a:r>
          </a:p>
        </p:txBody>
      </p:sp>
      <p:sp>
        <p:nvSpPr>
          <p:cNvPr id="10" name="曲折矢印 9"/>
          <p:cNvSpPr/>
          <p:nvPr/>
        </p:nvSpPr>
        <p:spPr>
          <a:xfrm flipH="1">
            <a:off x="6786578" y="3643314"/>
            <a:ext cx="642942" cy="714380"/>
          </a:xfrm>
          <a:prstGeom prst="ben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6500826" y="4357694"/>
            <a:ext cx="2000264" cy="100013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z="2000" dirty="0" smtClean="0">
                <a:solidFill>
                  <a:srgbClr val="000000"/>
                </a:solidFill>
                <a:latin typeface="ＭＳ Ｐゴシック" pitchFamily="48" charset="-128"/>
              </a:rPr>
              <a:t>フィールド名で</a:t>
            </a:r>
            <a:r>
              <a:rPr lang="en-US" altLang="ja-JP" sz="2000" dirty="0" smtClean="0">
                <a:solidFill>
                  <a:srgbClr val="000000"/>
                </a:solidFill>
                <a:latin typeface="ＭＳ Ｐゴシック" pitchFamily="48" charset="-128"/>
              </a:rPr>
              <a:t/>
            </a:r>
            <a:br>
              <a:rPr lang="en-US" altLang="ja-JP" sz="2000" dirty="0" smtClean="0">
                <a:solidFill>
                  <a:srgbClr val="000000"/>
                </a:solidFill>
                <a:latin typeface="ＭＳ Ｐゴシック" pitchFamily="48" charset="-128"/>
              </a:rPr>
            </a:br>
            <a:r>
              <a:rPr lang="ja-JP" altLang="en-GB" sz="2000" dirty="0" smtClean="0">
                <a:solidFill>
                  <a:srgbClr val="000000"/>
                </a:solidFill>
                <a:latin typeface="ＭＳ Ｐゴシック" pitchFamily="48" charset="-128"/>
              </a:rPr>
              <a:t>型</a:t>
            </a:r>
            <a:r>
              <a:rPr lang="ja-JP" altLang="en-US" sz="2000" dirty="0" smtClean="0">
                <a:solidFill>
                  <a:srgbClr val="000000"/>
                </a:solidFill>
                <a:latin typeface="ＭＳ Ｐゴシック" pitchFamily="48" charset="-128"/>
              </a:rPr>
              <a:t>が推論される</a:t>
            </a:r>
            <a:endParaRPr lang="ja-JP" altLang="en-GB" sz="2000" dirty="0">
              <a:solidFill>
                <a:srgbClr val="000000"/>
              </a:solidFill>
              <a:latin typeface="ＭＳ Ｐゴシック" pitchFamily="48" charset="-128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GB" dirty="0" smtClean="0"/>
              <a:t>レコード</a:t>
            </a:r>
            <a:r>
              <a:rPr lang="ja-JP" altLang="en-US" dirty="0" smtClean="0"/>
              <a:t>のフィールドを使用する式</a:t>
            </a:r>
            <a:endParaRPr lang="ja-JP" altLang="en-GB" dirty="0" smtClean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/>
            <a:r>
              <a:rPr lang="ja-JP" altLang="en-US" dirty="0" smtClean="0"/>
              <a:t>構文</a:t>
            </a:r>
            <a:endParaRPr lang="en-US" altLang="ja-JP" dirty="0" smtClean="0"/>
          </a:p>
          <a:p>
            <a:pPr marL="1260000" indent="0">
              <a:buNone/>
            </a:pPr>
            <a:r>
              <a:rPr lang="ja-JP" altLang="en-US" sz="2000" b="1" dirty="0" smtClean="0">
                <a:latin typeface="Consolas" pitchFamily="49" charset="0"/>
              </a:rPr>
              <a:t>「式」</a:t>
            </a:r>
            <a:r>
              <a:rPr lang="en-US" altLang="ja-JP" sz="2000" b="1" dirty="0" smtClean="0">
                <a:latin typeface="Consolas" pitchFamily="49" charset="0"/>
              </a:rPr>
              <a:t>.</a:t>
            </a:r>
            <a:r>
              <a:rPr lang="ja-JP" altLang="en-US" sz="2000" b="1" dirty="0" smtClean="0">
                <a:latin typeface="Consolas" pitchFamily="49" charset="0"/>
              </a:rPr>
              <a:t>「フィールド名」</a:t>
            </a:r>
            <a:endParaRPr lang="en-GB" altLang="ja-JP" sz="2000" b="1" dirty="0" smtClean="0">
              <a:latin typeface="Consolas" pitchFamily="49" charset="0"/>
            </a:endParaRPr>
          </a:p>
          <a:p>
            <a:pPr marL="1260000" indent="0">
              <a:buNone/>
            </a:pPr>
            <a:endParaRPr lang="en-US" altLang="ja-JP" dirty="0" smtClean="0"/>
          </a:p>
          <a:p>
            <a:r>
              <a:rPr lang="ja-JP" altLang="en-GB" dirty="0" smtClean="0"/>
              <a:t>例</a:t>
            </a:r>
            <a:r>
              <a:rPr lang="en-GB" altLang="ja-JP" dirty="0" smtClean="0"/>
              <a:t>: </a:t>
            </a:r>
            <a:r>
              <a:rPr lang="ja-JP" altLang="en-GB" dirty="0" smtClean="0"/>
              <a:t>複素数の</a:t>
            </a:r>
            <a:r>
              <a:rPr lang="ja-JP" altLang="en-US" dirty="0" smtClean="0"/>
              <a:t>実数成分を取り出す</a:t>
            </a:r>
            <a:endParaRPr lang="en-US" altLang="ja-JP" dirty="0" smtClean="0"/>
          </a:p>
          <a:p>
            <a:pPr marL="1260000" indent="0">
              <a:buNone/>
            </a:pPr>
            <a:r>
              <a:rPr lang="en-GB" altLang="ja-JP" sz="2000" b="1" dirty="0" smtClean="0">
                <a:latin typeface="Consolas" pitchFamily="49" charset="0"/>
              </a:rPr>
              <a:t># </a:t>
            </a:r>
            <a:r>
              <a:rPr lang="en-GB" altLang="ja-JP" sz="2000" b="1" dirty="0" smtClean="0">
                <a:solidFill>
                  <a:srgbClr val="00B050"/>
                </a:solidFill>
                <a:latin typeface="Consolas" pitchFamily="49" charset="0"/>
              </a:rPr>
              <a:t>c1</a:t>
            </a:r>
            <a:r>
              <a:rPr lang="en-GB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.re</a:t>
            </a:r>
            <a:r>
              <a:rPr lang="en-GB" altLang="ja-JP" sz="20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1260000" indent="0">
              <a:buNone/>
            </a:pPr>
            <a:r>
              <a:rPr lang="en-GB" altLang="ja-JP" sz="2000" b="1" dirty="0" smtClean="0">
                <a:latin typeface="Consolas" pitchFamily="49" charset="0"/>
              </a:rPr>
              <a:t>- : float = 5.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レコードに対するパターンマッチング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indent="0">
              <a:buNone/>
            </a:pPr>
            <a:endParaRPr lang="en-US" altLang="ja-JP" sz="2200" dirty="0" smtClean="0">
              <a:latin typeface="Consolas" pitchFamily="49" charset="0"/>
            </a:endParaRPr>
          </a:p>
          <a:p>
            <a:pPr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# </a:t>
            </a:r>
            <a:r>
              <a:rPr lang="en-US" altLang="ja-JP" sz="2200" b="1" dirty="0">
                <a:solidFill>
                  <a:srgbClr val="00B050"/>
                </a:solidFill>
                <a:latin typeface="Consolas" pitchFamily="49" charset="0"/>
              </a:rPr>
              <a:t>let scalar n </a:t>
            </a:r>
            <a:r>
              <a:rPr lang="en-US" altLang="ja-JP" sz="2200" b="1" dirty="0">
                <a:solidFill>
                  <a:srgbClr val="FF0000"/>
                </a:solidFill>
                <a:latin typeface="Consolas" pitchFamily="49" charset="0"/>
              </a:rPr>
              <a:t>{ re =</a:t>
            </a:r>
            <a:r>
              <a:rPr lang="en-US" altLang="ja-JP" sz="2200" b="1" dirty="0">
                <a:solidFill>
                  <a:srgbClr val="00B050"/>
                </a:solidFill>
                <a:latin typeface="Consolas" pitchFamily="49" charset="0"/>
              </a:rPr>
              <a:t> r</a:t>
            </a:r>
            <a:r>
              <a:rPr lang="en-US" altLang="ja-JP" sz="2200" b="1" dirty="0">
                <a:solidFill>
                  <a:srgbClr val="FF0000"/>
                </a:solidFill>
                <a:latin typeface="Consolas" pitchFamily="49" charset="0"/>
              </a:rPr>
              <a:t>;</a:t>
            </a:r>
            <a:r>
              <a:rPr lang="en-US" altLang="ja-JP" sz="2200" b="1" dirty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200" b="1" dirty="0" err="1">
                <a:solidFill>
                  <a:srgbClr val="FF0000"/>
                </a:solidFill>
                <a:latin typeface="Consolas" pitchFamily="49" charset="0"/>
              </a:rPr>
              <a:t>im</a:t>
            </a:r>
            <a:r>
              <a:rPr lang="en-US" altLang="ja-JP" sz="2200" b="1" dirty="0">
                <a:solidFill>
                  <a:srgbClr val="FF0000"/>
                </a:solidFill>
                <a:latin typeface="Consolas" pitchFamily="49" charset="0"/>
              </a:rPr>
              <a:t> =</a:t>
            </a:r>
            <a:r>
              <a:rPr lang="en-US" altLang="ja-JP" sz="2200" b="1" dirty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200" b="1" dirty="0" err="1">
                <a:solidFill>
                  <a:srgbClr val="00B050"/>
                </a:solidFill>
                <a:latin typeface="Consolas" pitchFamily="49" charset="0"/>
              </a:rPr>
              <a:t>i</a:t>
            </a:r>
            <a:r>
              <a:rPr lang="en-US" altLang="ja-JP" sz="2200" b="1" dirty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200" b="1" dirty="0">
                <a:solidFill>
                  <a:srgbClr val="FF0000"/>
                </a:solidFill>
                <a:latin typeface="Consolas" pitchFamily="49" charset="0"/>
              </a:rPr>
              <a:t>}</a:t>
            </a:r>
            <a:r>
              <a:rPr lang="en-US" altLang="ja-JP" sz="2200" b="1" dirty="0">
                <a:solidFill>
                  <a:srgbClr val="00B050"/>
                </a:solidFill>
                <a:latin typeface="Consolas" pitchFamily="49" charset="0"/>
              </a:rPr>
              <a:t> = 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/>
            </a:r>
            <a:b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</a:b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             { </a:t>
            </a:r>
            <a:r>
              <a:rPr lang="en-US" altLang="ja-JP" sz="2200" b="1" dirty="0">
                <a:solidFill>
                  <a:srgbClr val="00B050"/>
                </a:solidFill>
                <a:latin typeface="Consolas" pitchFamily="49" charset="0"/>
              </a:rPr>
              <a:t>re = n *. r; </a:t>
            </a:r>
            <a:r>
              <a:rPr lang="en-US" altLang="ja-JP" sz="2200" b="1" dirty="0" err="1">
                <a:solidFill>
                  <a:srgbClr val="00B050"/>
                </a:solidFill>
                <a:latin typeface="Consolas" pitchFamily="49" charset="0"/>
              </a:rPr>
              <a:t>im</a:t>
            </a:r>
            <a:r>
              <a:rPr lang="en-US" altLang="ja-JP" sz="2200" b="1" dirty="0">
                <a:solidFill>
                  <a:srgbClr val="00B050"/>
                </a:solidFill>
                <a:latin typeface="Consolas" pitchFamily="49" charset="0"/>
              </a:rPr>
              <a:t> = n *. </a:t>
            </a:r>
            <a:r>
              <a:rPr lang="en-US" altLang="ja-JP" sz="2200" b="1" dirty="0" err="1">
                <a:solidFill>
                  <a:srgbClr val="00B050"/>
                </a:solidFill>
                <a:latin typeface="Consolas" pitchFamily="49" charset="0"/>
              </a:rPr>
              <a:t>i</a:t>
            </a:r>
            <a:r>
              <a:rPr lang="en-US" altLang="ja-JP" sz="2200" b="1" dirty="0">
                <a:solidFill>
                  <a:srgbClr val="00B050"/>
                </a:solidFill>
                <a:latin typeface="Consolas" pitchFamily="49" charset="0"/>
              </a:rPr>
              <a:t> };;</a:t>
            </a:r>
          </a:p>
          <a:p>
            <a:pPr indent="0">
              <a:buNone/>
            </a:pPr>
            <a:r>
              <a:rPr lang="en-US" altLang="ja-JP" sz="2200" b="1" dirty="0" err="1">
                <a:latin typeface="Consolas" pitchFamily="49" charset="0"/>
              </a:rPr>
              <a:t>val</a:t>
            </a:r>
            <a:r>
              <a:rPr lang="en-US" altLang="ja-JP" sz="2200" b="1" dirty="0">
                <a:latin typeface="Consolas" pitchFamily="49" charset="0"/>
              </a:rPr>
              <a:t> scalar : float -&gt; complex -&gt; complex = &lt;fun</a:t>
            </a:r>
            <a:r>
              <a:rPr lang="en-US" altLang="ja-JP" sz="2200" b="1" dirty="0" smtClean="0">
                <a:latin typeface="Consolas" pitchFamily="49" charset="0"/>
              </a:rPr>
              <a:t>&gt;</a:t>
            </a:r>
          </a:p>
          <a:p>
            <a:pPr indent="0">
              <a:buNone/>
            </a:pPr>
            <a:endParaRPr lang="en-US" altLang="ja-JP" sz="2200" b="1" dirty="0">
              <a:latin typeface="Consolas" pitchFamily="49" charset="0"/>
            </a:endParaRPr>
          </a:p>
          <a:p>
            <a:pPr indent="0">
              <a:buNone/>
            </a:pPr>
            <a:r>
              <a:rPr lang="en-US" altLang="ja-JP" sz="2200" b="1" dirty="0">
                <a:latin typeface="Consolas" pitchFamily="49" charset="0"/>
              </a:rPr>
              <a:t># </a:t>
            </a:r>
            <a:r>
              <a:rPr lang="en-US" altLang="ja-JP" sz="2200" b="1" dirty="0">
                <a:solidFill>
                  <a:srgbClr val="00B050"/>
                </a:solidFill>
                <a:latin typeface="Consolas" pitchFamily="49" charset="0"/>
              </a:rPr>
              <a:t>scalar 2.0 { re = 5.0; </a:t>
            </a:r>
            <a:r>
              <a:rPr lang="en-US" altLang="ja-JP" sz="2200" b="1" dirty="0" err="1">
                <a:solidFill>
                  <a:srgbClr val="00B050"/>
                </a:solidFill>
                <a:latin typeface="Consolas" pitchFamily="49" charset="0"/>
              </a:rPr>
              <a:t>im</a:t>
            </a:r>
            <a:r>
              <a:rPr lang="en-US" altLang="ja-JP" sz="2200" b="1" dirty="0">
                <a:solidFill>
                  <a:srgbClr val="00B050"/>
                </a:solidFill>
                <a:latin typeface="Consolas" pitchFamily="49" charset="0"/>
              </a:rPr>
              <a:t> = 3.0 };;</a:t>
            </a:r>
          </a:p>
          <a:p>
            <a:pPr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- : </a:t>
            </a:r>
            <a:r>
              <a:rPr lang="en-US" altLang="ja-JP" sz="2200" b="1" dirty="0">
                <a:latin typeface="Consolas" pitchFamily="49" charset="0"/>
              </a:rPr>
              <a:t>complex = {re = 10.; </a:t>
            </a:r>
            <a:r>
              <a:rPr lang="en-US" altLang="ja-JP" sz="2200" b="1" dirty="0" err="1">
                <a:latin typeface="Consolas" pitchFamily="49" charset="0"/>
              </a:rPr>
              <a:t>im</a:t>
            </a:r>
            <a:r>
              <a:rPr lang="en-US" altLang="ja-JP" sz="2200" b="1" dirty="0">
                <a:latin typeface="Consolas" pitchFamily="49" charset="0"/>
              </a:rPr>
              <a:t> = 6</a:t>
            </a:r>
            <a:r>
              <a:rPr lang="en-US" altLang="ja-JP" sz="2200" b="1" dirty="0" smtClean="0">
                <a:latin typeface="Consolas" pitchFamily="49" charset="0"/>
              </a:rPr>
              <a:t>.}</a:t>
            </a:r>
          </a:p>
          <a:p>
            <a:pPr indent="0">
              <a:buNone/>
            </a:pPr>
            <a:endParaRPr lang="en-US" altLang="ja-JP" dirty="0" smtClean="0"/>
          </a:p>
          <a:p>
            <a:pPr lvl="1" indent="-342000"/>
            <a:r>
              <a:rPr lang="ja-JP" altLang="en-US" dirty="0" smtClean="0"/>
              <a:t>もちろん </a:t>
            </a:r>
            <a:r>
              <a:rPr lang="en-US" altLang="ja-JP" dirty="0" smtClean="0"/>
              <a:t>match … with … </a:t>
            </a:r>
            <a:r>
              <a:rPr lang="ja-JP" altLang="en-US" dirty="0" smtClean="0"/>
              <a:t>でも使える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今日の内容</a:t>
            </a: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型多相性</a:t>
            </a:r>
            <a:endParaRPr lang="en-US" altLang="ja-JP" dirty="0" smtClean="0"/>
          </a:p>
          <a:p>
            <a:pPr lvl="1"/>
            <a:r>
              <a:rPr lang="en-GB" altLang="ja-JP" dirty="0" smtClean="0"/>
              <a:t>Parametric Polymorphism</a:t>
            </a:r>
          </a:p>
          <a:p>
            <a:r>
              <a:rPr lang="ja-JP" altLang="en-GB" dirty="0" smtClean="0"/>
              <a:t>ユーザ定義型</a:t>
            </a:r>
          </a:p>
          <a:p>
            <a:pPr lvl="1"/>
            <a:r>
              <a:rPr lang="ja-JP" altLang="en-GB" dirty="0" smtClean="0"/>
              <a:t>レコード型</a:t>
            </a:r>
          </a:p>
          <a:p>
            <a:pPr lvl="1"/>
            <a:r>
              <a:rPr lang="ja-JP" altLang="en-GB" dirty="0" smtClean="0"/>
              <a:t>バリアント型</a:t>
            </a:r>
          </a:p>
          <a:p>
            <a:r>
              <a:rPr lang="ja-JP" altLang="en-GB" dirty="0" smtClean="0"/>
              <a:t>多相データ型</a:t>
            </a:r>
            <a:endParaRPr lang="en-US" altLang="ja-JP" dirty="0" smtClean="0"/>
          </a:p>
          <a:p>
            <a:r>
              <a:rPr lang="ja-JP" altLang="en-US" dirty="0" smtClean="0"/>
              <a:t>例外</a:t>
            </a:r>
          </a:p>
          <a:p>
            <a:r>
              <a:rPr lang="ja-JP" altLang="en-US" dirty="0" smtClean="0"/>
              <a:t>副作用を利用したプログラミング</a:t>
            </a:r>
            <a:endParaRPr lang="en-US" altLang="ja-JP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バリアント型の定義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2"/>
            <a:r>
              <a:rPr kumimoji="1" lang="ja-JP" altLang="en-US" dirty="0" smtClean="0"/>
              <a:t>構文</a:t>
            </a:r>
            <a:endParaRPr kumimoji="1" lang="en-US" altLang="ja-JP" dirty="0" smtClean="0"/>
          </a:p>
          <a:p>
            <a:pPr marL="12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type </a:t>
            </a:r>
            <a:r>
              <a:rPr lang="ja-JP" altLang="en-US" sz="2400" b="1" dirty="0" smtClean="0">
                <a:latin typeface="Consolas" pitchFamily="49" charset="0"/>
              </a:rPr>
              <a:t>「型名」 </a:t>
            </a:r>
            <a:r>
              <a:rPr lang="en-US" altLang="ja-JP" sz="2400" b="1" dirty="0" smtClean="0">
                <a:latin typeface="Consolas" pitchFamily="49" charset="0"/>
              </a:rPr>
              <a:t>=  </a:t>
            </a:r>
            <a:r>
              <a:rPr lang="ja-JP" altLang="en-US" sz="2400" b="1" dirty="0" smtClean="0">
                <a:latin typeface="Consolas" pitchFamily="49" charset="0"/>
              </a:rPr>
              <a:t>「タグ</a:t>
            </a:r>
            <a:r>
              <a:rPr lang="en-US" altLang="ja-JP" sz="2400" b="1" dirty="0" smtClean="0">
                <a:latin typeface="Consolas" pitchFamily="49" charset="0"/>
              </a:rPr>
              <a:t>1</a:t>
            </a:r>
            <a:r>
              <a:rPr lang="ja-JP" altLang="en-US" sz="2400" b="1" dirty="0" smtClean="0">
                <a:latin typeface="Consolas" pitchFamily="49" charset="0"/>
              </a:rPr>
              <a:t>」 </a:t>
            </a:r>
            <a:r>
              <a:rPr lang="en-US" altLang="ja-JP" sz="2400" b="1" dirty="0" smtClean="0">
                <a:latin typeface="Consolas" pitchFamily="49" charset="0"/>
              </a:rPr>
              <a:t>of </a:t>
            </a:r>
            <a:r>
              <a:rPr lang="ja-JP" altLang="en-US" sz="2400" b="1" dirty="0" smtClean="0">
                <a:latin typeface="Consolas" pitchFamily="49" charset="0"/>
              </a:rPr>
              <a:t>「型</a:t>
            </a:r>
            <a:r>
              <a:rPr lang="en-US" altLang="ja-JP" sz="2400" b="1" dirty="0" smtClean="0">
                <a:latin typeface="Consolas" pitchFamily="49" charset="0"/>
              </a:rPr>
              <a:t>1</a:t>
            </a:r>
            <a:r>
              <a:rPr lang="ja-JP" altLang="en-US" sz="2400" b="1" dirty="0" smtClean="0">
                <a:latin typeface="Consolas" pitchFamily="49" charset="0"/>
              </a:rPr>
              <a:t>」</a:t>
            </a:r>
            <a:endParaRPr lang="en-US" altLang="ja-JP" sz="2400" b="1" dirty="0" smtClean="0">
              <a:latin typeface="Consolas" pitchFamily="49" charset="0"/>
            </a:endParaRPr>
          </a:p>
          <a:p>
            <a:pPr marL="12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           | </a:t>
            </a:r>
            <a:r>
              <a:rPr lang="ja-JP" altLang="en-US" sz="2400" b="1" dirty="0" smtClean="0">
                <a:latin typeface="Consolas" pitchFamily="49" charset="0"/>
              </a:rPr>
              <a:t>「タグ</a:t>
            </a:r>
            <a:r>
              <a:rPr lang="en-US" altLang="ja-JP" sz="2400" b="1" dirty="0" smtClean="0">
                <a:latin typeface="Consolas" pitchFamily="49" charset="0"/>
              </a:rPr>
              <a:t>2</a:t>
            </a:r>
            <a:r>
              <a:rPr lang="ja-JP" altLang="en-US" sz="2400" b="1" dirty="0" smtClean="0">
                <a:latin typeface="Consolas" pitchFamily="49" charset="0"/>
              </a:rPr>
              <a:t>」 </a:t>
            </a:r>
            <a:r>
              <a:rPr lang="en-US" altLang="ja-JP" sz="2400" b="1" dirty="0" smtClean="0">
                <a:latin typeface="Consolas" pitchFamily="49" charset="0"/>
              </a:rPr>
              <a:t>of </a:t>
            </a:r>
            <a:r>
              <a:rPr lang="ja-JP" altLang="en-US" sz="2400" b="1" dirty="0" smtClean="0">
                <a:latin typeface="Consolas" pitchFamily="49" charset="0"/>
              </a:rPr>
              <a:t>「型</a:t>
            </a:r>
            <a:r>
              <a:rPr lang="en-US" altLang="ja-JP" sz="2400" b="1" dirty="0" smtClean="0">
                <a:latin typeface="Consolas" pitchFamily="49" charset="0"/>
              </a:rPr>
              <a:t>2</a:t>
            </a:r>
            <a:r>
              <a:rPr lang="ja-JP" altLang="en-US" sz="2400" b="1" dirty="0" smtClean="0">
                <a:latin typeface="Consolas" pitchFamily="49" charset="0"/>
              </a:rPr>
              <a:t>」 </a:t>
            </a:r>
            <a:r>
              <a:rPr lang="en-US" altLang="ja-JP" sz="2400" b="1" dirty="0" smtClean="0">
                <a:latin typeface="Consolas" pitchFamily="49" charset="0"/>
              </a:rPr>
              <a:t>| …</a:t>
            </a:r>
          </a:p>
          <a:p>
            <a:pPr marL="1260000" indent="0">
              <a:buNone/>
            </a:pPr>
            <a:endParaRPr lang="en-US" altLang="ja-JP" sz="2400" b="1" dirty="0" smtClean="0">
              <a:latin typeface="Consolas" pitchFamily="49" charset="0"/>
            </a:endParaRPr>
          </a:p>
          <a:p>
            <a:r>
              <a:rPr lang="ja-JP" altLang="en-US" dirty="0" smtClean="0"/>
              <a:t>例</a:t>
            </a:r>
            <a:r>
              <a:rPr lang="en-US" altLang="ja-JP" dirty="0" smtClean="0"/>
              <a:t>1: </a:t>
            </a:r>
            <a:r>
              <a:rPr lang="en-US" altLang="ja-JP" dirty="0" err="1" smtClean="0"/>
              <a:t>bool</a:t>
            </a:r>
            <a:r>
              <a:rPr lang="en-US" altLang="ja-JP" dirty="0" smtClean="0"/>
              <a:t> </a:t>
            </a:r>
            <a:r>
              <a:rPr lang="ja-JP" altLang="en-US" dirty="0" smtClean="0"/>
              <a:t>型と同等の定義</a:t>
            </a:r>
            <a:endParaRPr lang="en-US" altLang="ja-JP" dirty="0" smtClean="0"/>
          </a:p>
          <a:p>
            <a:pPr marL="12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type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mybool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True | False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12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type </a:t>
            </a:r>
            <a:r>
              <a:rPr lang="en-US" altLang="ja-JP" sz="2400" b="1" dirty="0" err="1" smtClean="0">
                <a:latin typeface="Consolas" pitchFamily="49" charset="0"/>
              </a:rPr>
              <a:t>mybool</a:t>
            </a:r>
            <a:r>
              <a:rPr lang="en-US" altLang="ja-JP" sz="2400" b="1" dirty="0" smtClean="0">
                <a:latin typeface="Consolas" pitchFamily="49" charset="0"/>
              </a:rPr>
              <a:t> = True | False</a:t>
            </a:r>
            <a:endParaRPr lang="en-US" altLang="ja-JP" sz="2400" dirty="0" smtClean="0"/>
          </a:p>
          <a:p>
            <a:r>
              <a:rPr lang="ja-JP" altLang="en-US" dirty="0" smtClean="0"/>
              <a:t>例</a:t>
            </a:r>
            <a:r>
              <a:rPr lang="en-US" altLang="ja-JP" dirty="0" smtClean="0"/>
              <a:t>2: </a:t>
            </a:r>
            <a:r>
              <a:rPr lang="ja-JP" altLang="en-US" dirty="0" smtClean="0"/>
              <a:t>シンプルなインタプリタの値の定義</a:t>
            </a:r>
            <a:endParaRPr lang="en-US" altLang="ja-JP" dirty="0" smtClean="0"/>
          </a:p>
          <a:p>
            <a:pPr marL="12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type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value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Int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of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int</a:t>
            </a:r>
            <a:endParaRPr lang="en-US" altLang="ja-JP" sz="2400" b="1" dirty="0" smtClean="0">
              <a:solidFill>
                <a:srgbClr val="FF0000"/>
              </a:solidFill>
              <a:latin typeface="Consolas" pitchFamily="49" charset="0"/>
            </a:endParaRPr>
          </a:p>
          <a:p>
            <a:pPr marL="1260000" indent="0">
              <a:buNone/>
            </a:pP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            |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Bool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of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bool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12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type value =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of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| </a:t>
            </a:r>
            <a:r>
              <a:rPr lang="en-US" altLang="ja-JP" sz="2400" b="1" dirty="0" err="1" smtClean="0">
                <a:latin typeface="Consolas" pitchFamily="49" charset="0"/>
              </a:rPr>
              <a:t>Bool</a:t>
            </a:r>
            <a:r>
              <a:rPr lang="en-US" altLang="ja-JP" sz="2400" b="1" dirty="0" smtClean="0">
                <a:latin typeface="Consolas" pitchFamily="49" charset="0"/>
              </a:rPr>
              <a:t> of </a:t>
            </a:r>
            <a:r>
              <a:rPr lang="en-US" altLang="ja-JP" sz="2400" b="1" dirty="0" err="1" smtClean="0">
                <a:latin typeface="Consolas" pitchFamily="49" charset="0"/>
              </a:rPr>
              <a:t>bool</a:t>
            </a:r>
            <a:endParaRPr lang="en-US" altLang="ja-JP" sz="2400" b="1" dirty="0" smtClean="0">
              <a:latin typeface="Consolas" pitchFamily="49" charset="0"/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6786578" y="3643314"/>
            <a:ext cx="2143140" cy="642942"/>
          </a:xfrm>
          <a:prstGeom prst="wedgeRoundRectCallout">
            <a:avLst>
              <a:gd name="adj1" fmla="val -82193"/>
              <a:gd name="adj2" fmla="val 257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タグの先頭は</a:t>
            </a:r>
            <a:r>
              <a:rPr kumimoji="1" lang="en-US" altLang="ja-JP" sz="2000" dirty="0" smtClean="0"/>
              <a:t/>
            </a:r>
            <a:br>
              <a:rPr kumimoji="1" lang="en-US" altLang="ja-JP" sz="2000" dirty="0" smtClean="0"/>
            </a:br>
            <a:r>
              <a:rPr kumimoji="1" lang="ja-JP" altLang="en-US" sz="2000" dirty="0" smtClean="0"/>
              <a:t>必ず大文字</a:t>
            </a:r>
            <a:endParaRPr kumimoji="1" lang="ja-JP" altLang="en-US" sz="20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5715008" y="2857496"/>
            <a:ext cx="2500330" cy="642942"/>
          </a:xfrm>
          <a:prstGeom prst="wedgeRoundRectCallout">
            <a:avLst>
              <a:gd name="adj1" fmla="val -81240"/>
              <a:gd name="adj2" fmla="val 67933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/>
              <a:t>値を取らない場合は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「</a:t>
            </a:r>
            <a:r>
              <a:rPr lang="en-US" altLang="ja-JP" sz="2000" dirty="0" smtClean="0"/>
              <a:t>of</a:t>
            </a:r>
            <a:r>
              <a:rPr lang="ja-JP" altLang="en-US" sz="2000" dirty="0" smtClean="0"/>
              <a:t>～」を省略する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バリアント型の値</a:t>
            </a:r>
            <a:r>
              <a:rPr lang="ja-JP" altLang="en-US" dirty="0" smtClean="0"/>
              <a:t>の生成を表す式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2"/>
            <a:r>
              <a:rPr kumimoji="1" lang="ja-JP" altLang="en-US" dirty="0" smtClean="0"/>
              <a:t>構文</a:t>
            </a:r>
            <a:endParaRPr kumimoji="1" lang="en-US" altLang="ja-JP" dirty="0" smtClean="0"/>
          </a:p>
          <a:p>
            <a:pPr marL="1260000" indent="0">
              <a:buNone/>
            </a:pPr>
            <a:r>
              <a:rPr lang="ja-JP" altLang="en-US" sz="2400" b="1" dirty="0" smtClean="0">
                <a:latin typeface="Consolas" pitchFamily="49" charset="0"/>
              </a:rPr>
              <a:t>「タグ」 「式」</a:t>
            </a:r>
            <a:endParaRPr lang="en-US" altLang="ja-JP" sz="2400" b="1" dirty="0" smtClean="0">
              <a:latin typeface="Consolas" pitchFamily="49" charset="0"/>
            </a:endParaRPr>
          </a:p>
          <a:p>
            <a:pPr marL="1260000" indent="0">
              <a:buNone/>
            </a:pPr>
            <a:endParaRPr lang="en-US" altLang="ja-JP" sz="2400" b="1" dirty="0" smtClean="0">
              <a:latin typeface="Consolas" pitchFamily="49" charset="0"/>
            </a:endParaRPr>
          </a:p>
          <a:p>
            <a:r>
              <a:rPr lang="ja-JP" altLang="en-US" dirty="0" smtClean="0"/>
              <a:t>例</a:t>
            </a:r>
            <a:r>
              <a:rPr lang="en-US" altLang="ja-JP" dirty="0" smtClean="0"/>
              <a:t>1: </a:t>
            </a:r>
            <a:r>
              <a:rPr lang="en-US" altLang="ja-JP" dirty="0" err="1" smtClean="0"/>
              <a:t>mybool</a:t>
            </a:r>
            <a:r>
              <a:rPr lang="en-US" altLang="ja-JP" dirty="0" smtClean="0"/>
              <a:t> </a:t>
            </a:r>
            <a:r>
              <a:rPr lang="ja-JP" altLang="en-US" dirty="0" smtClean="0"/>
              <a:t>型の値の生成</a:t>
            </a:r>
            <a:endParaRPr lang="en-US" altLang="ja-JP" dirty="0" smtClean="0"/>
          </a:p>
          <a:p>
            <a:pPr marL="1260000" indent="0">
              <a:buNone/>
            </a:pPr>
            <a:r>
              <a:rPr lang="en-US" altLang="ja-JP" sz="2500" b="1" dirty="0" smtClean="0">
                <a:latin typeface="Consolas" pitchFamily="49" charset="0"/>
              </a:rPr>
              <a:t># </a:t>
            </a:r>
            <a:r>
              <a:rPr lang="en-US" altLang="ja-JP" sz="2500" b="1" dirty="0" smtClean="0">
                <a:solidFill>
                  <a:srgbClr val="FF0000"/>
                </a:solidFill>
                <a:latin typeface="Consolas" pitchFamily="49" charset="0"/>
              </a:rPr>
              <a:t>True</a:t>
            </a:r>
            <a:r>
              <a:rPr lang="en-US" altLang="ja-JP" sz="25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1260000" indent="0">
              <a:buNone/>
            </a:pPr>
            <a:r>
              <a:rPr lang="en-US" altLang="ja-JP" sz="2500" b="1" dirty="0" smtClean="0">
                <a:latin typeface="Consolas" pitchFamily="49" charset="0"/>
              </a:rPr>
              <a:t>- : </a:t>
            </a:r>
            <a:r>
              <a:rPr lang="en-US" altLang="ja-JP" sz="2500" b="1" dirty="0" err="1" smtClean="0">
                <a:latin typeface="Consolas" pitchFamily="49" charset="0"/>
              </a:rPr>
              <a:t>mybool</a:t>
            </a:r>
            <a:r>
              <a:rPr lang="en-US" altLang="ja-JP" sz="2500" b="1" dirty="0" smtClean="0">
                <a:latin typeface="Consolas" pitchFamily="49" charset="0"/>
              </a:rPr>
              <a:t> = True</a:t>
            </a:r>
          </a:p>
          <a:p>
            <a:pPr marL="1260000" indent="0">
              <a:buNone/>
            </a:pPr>
            <a:r>
              <a:rPr lang="en-US" altLang="ja-JP" sz="2500" b="1" dirty="0" smtClean="0">
                <a:latin typeface="Consolas" pitchFamily="49" charset="0"/>
              </a:rPr>
              <a:t># </a:t>
            </a:r>
            <a:r>
              <a:rPr lang="en-US" altLang="ja-JP" sz="2500" b="1" dirty="0" smtClean="0">
                <a:solidFill>
                  <a:srgbClr val="FF0000"/>
                </a:solidFill>
                <a:latin typeface="Consolas" pitchFamily="49" charset="0"/>
              </a:rPr>
              <a:t>False</a:t>
            </a:r>
            <a:r>
              <a:rPr lang="en-US" altLang="ja-JP" sz="25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1260000" indent="0">
              <a:buNone/>
            </a:pPr>
            <a:r>
              <a:rPr lang="en-US" altLang="ja-JP" sz="2500" b="1" dirty="0" smtClean="0">
                <a:latin typeface="Consolas" pitchFamily="49" charset="0"/>
              </a:rPr>
              <a:t>- : </a:t>
            </a:r>
            <a:r>
              <a:rPr lang="en-US" altLang="ja-JP" sz="2500" b="1" dirty="0" err="1" smtClean="0">
                <a:latin typeface="Consolas" pitchFamily="49" charset="0"/>
              </a:rPr>
              <a:t>mybool</a:t>
            </a:r>
            <a:r>
              <a:rPr lang="en-US" altLang="ja-JP" sz="2500" b="1" dirty="0" smtClean="0">
                <a:latin typeface="Consolas" pitchFamily="49" charset="0"/>
              </a:rPr>
              <a:t> = False</a:t>
            </a:r>
            <a:endParaRPr lang="en-US" altLang="ja-JP" sz="2500" dirty="0" smtClean="0"/>
          </a:p>
          <a:p>
            <a:r>
              <a:rPr lang="ja-JP" altLang="en-US" dirty="0" smtClean="0"/>
              <a:t>例</a:t>
            </a:r>
            <a:r>
              <a:rPr lang="en-US" altLang="ja-JP" dirty="0" smtClean="0"/>
              <a:t>2: </a:t>
            </a:r>
            <a:r>
              <a:rPr lang="ja-JP" altLang="en-US" dirty="0" smtClean="0"/>
              <a:t>シンプルなインタプリタの値の生成</a:t>
            </a:r>
            <a:endParaRPr lang="en-US" altLang="ja-JP" dirty="0" smtClean="0"/>
          </a:p>
          <a:p>
            <a:pPr marL="12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Int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156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12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value =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156</a:t>
            </a:r>
          </a:p>
          <a:p>
            <a:pPr marL="12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Bool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false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12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value = </a:t>
            </a:r>
            <a:r>
              <a:rPr lang="en-US" altLang="ja-JP" sz="2400" b="1" dirty="0" err="1" smtClean="0">
                <a:latin typeface="Consolas" pitchFamily="49" charset="0"/>
              </a:rPr>
              <a:t>Bool</a:t>
            </a:r>
            <a:r>
              <a:rPr lang="en-US" altLang="ja-JP" sz="2400" b="1" dirty="0" smtClean="0">
                <a:latin typeface="Consolas" pitchFamily="49" charset="0"/>
              </a:rPr>
              <a:t> false</a:t>
            </a:r>
          </a:p>
          <a:p>
            <a:pPr marL="1260000" indent="0">
              <a:buNone/>
            </a:pPr>
            <a:endParaRPr lang="en-US" altLang="ja-JP" sz="2400" b="1" dirty="0" smtClean="0">
              <a:latin typeface="Consolas" pitchFamily="49" charset="0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5572132" y="2643182"/>
            <a:ext cx="2500330" cy="785818"/>
          </a:xfrm>
          <a:prstGeom prst="wedgeRoundRectCallout">
            <a:avLst>
              <a:gd name="adj1" fmla="val -149923"/>
              <a:gd name="adj2" fmla="val 16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/>
              <a:t>値を取らない場合は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「式」を省略する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バリアント型の値を使用する式</a:t>
            </a:r>
            <a:r>
              <a:rPr kumimoji="1" lang="en-US" altLang="ja-JP" dirty="0" smtClean="0"/>
              <a:t>:</a:t>
            </a:r>
            <a:br>
              <a:rPr kumimoji="1" lang="en-US" altLang="ja-JP" dirty="0" smtClean="0"/>
            </a:br>
            <a:r>
              <a:rPr kumimoji="1" lang="ja-JP" altLang="en-US" dirty="0" smtClean="0"/>
              <a:t>パターンマッチング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not = function </a:t>
            </a:r>
            <a:b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</a:b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    |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True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-&gt; False</a:t>
            </a:r>
          </a:p>
          <a:p>
            <a:pPr marL="720000"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    |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False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-&gt; True;;</a:t>
            </a:r>
          </a:p>
          <a:p>
            <a:pPr marL="72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not : </a:t>
            </a:r>
            <a:r>
              <a:rPr lang="en-US" altLang="ja-JP" sz="2400" b="1" dirty="0" err="1" smtClean="0">
                <a:latin typeface="Consolas" pitchFamily="49" charset="0"/>
              </a:rPr>
              <a:t>mybool</a:t>
            </a:r>
            <a:r>
              <a:rPr lang="en-US" altLang="ja-JP" sz="2400" b="1" dirty="0" smtClean="0">
                <a:latin typeface="Consolas" pitchFamily="49" charset="0"/>
              </a:rPr>
              <a:t> -&gt; </a:t>
            </a:r>
            <a:r>
              <a:rPr lang="en-US" altLang="ja-JP" sz="2400" b="1" dirty="0" err="1" smtClean="0">
                <a:latin typeface="Consolas" pitchFamily="49" charset="0"/>
              </a:rPr>
              <a:t>mybool</a:t>
            </a:r>
            <a:r>
              <a:rPr lang="en-US" altLang="ja-JP" sz="2400" b="1" dirty="0" smtClean="0">
                <a:latin typeface="Consolas" pitchFamily="49" charset="0"/>
              </a:rPr>
              <a:t> = &lt;fun&gt;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not True;;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err="1" smtClean="0">
                <a:latin typeface="Consolas" pitchFamily="49" charset="0"/>
              </a:rPr>
              <a:t>mybool</a:t>
            </a:r>
            <a:r>
              <a:rPr lang="en-US" altLang="ja-JP" sz="2400" b="1" dirty="0" smtClean="0">
                <a:latin typeface="Consolas" pitchFamily="49" charset="0"/>
              </a:rPr>
              <a:t> = False</a:t>
            </a:r>
          </a:p>
          <a:p>
            <a:pPr marL="720000" indent="0">
              <a:buNone/>
            </a:pPr>
            <a:r>
              <a:rPr lang="en-US" altLang="ja-JP" sz="2400" b="1" dirty="0">
                <a:latin typeface="Consolas" pitchFamily="49" charset="0"/>
              </a:rPr>
              <a:t># 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not False;;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err="1">
                <a:latin typeface="Consolas" pitchFamily="49" charset="0"/>
              </a:rPr>
              <a:t>mybool</a:t>
            </a:r>
            <a:r>
              <a:rPr lang="en-US" altLang="ja-JP" sz="2400" b="1" dirty="0">
                <a:latin typeface="Consolas" pitchFamily="49" charset="0"/>
              </a:rPr>
              <a:t> = </a:t>
            </a:r>
            <a:r>
              <a:rPr lang="en-US" altLang="ja-JP" sz="2400" b="1" dirty="0" smtClean="0">
                <a:latin typeface="Consolas" pitchFamily="49" charset="0"/>
              </a:rPr>
              <a:t>True</a:t>
            </a:r>
          </a:p>
          <a:p>
            <a:pPr marL="720000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# </a:t>
            </a:r>
            <a:r>
              <a:rPr kumimoji="1"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print_value</a:t>
            </a:r>
            <a:r>
              <a:rPr kumimoji="1"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= function</a:t>
            </a:r>
          </a:p>
          <a:p>
            <a:pPr marL="720000"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|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Int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-&gt;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print_int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endParaRPr lang="en-US" altLang="ja-JP" sz="2400" b="1" dirty="0" smtClean="0">
              <a:solidFill>
                <a:srgbClr val="FF0000"/>
              </a:solidFill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|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Bool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b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-&gt;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print_string</a:t>
            </a:r>
            <a:endParaRPr lang="en-US" altLang="ja-JP" sz="2400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          (if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b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then "true" else "false")</a:t>
            </a:r>
          </a:p>
          <a:p>
            <a:pPr marL="72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latin typeface="Consolas" pitchFamily="49" charset="0"/>
              </a:rPr>
              <a:t>print_value</a:t>
            </a:r>
            <a:r>
              <a:rPr lang="en-US" altLang="ja-JP" sz="2400" b="1" dirty="0" smtClean="0">
                <a:latin typeface="Consolas" pitchFamily="49" charset="0"/>
              </a:rPr>
              <a:t> : value -&gt; unit = &lt;fun&gt;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バリアント型の再帰的な定義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各ノードが整数値を持つ二分木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二分木の</a:t>
            </a:r>
            <a:r>
              <a:rPr lang="ja-JP" altLang="en-US" dirty="0" smtClean="0"/>
              <a:t>型 </a:t>
            </a:r>
            <a:r>
              <a:rPr lang="en-US" altLang="ja-JP" dirty="0" err="1" smtClean="0">
                <a:latin typeface="Consolas" pitchFamily="49" charset="0"/>
              </a:rPr>
              <a:t>inttree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を定義</a:t>
            </a:r>
            <a:endParaRPr kumimoji="1" lang="en-US" altLang="ja-JP" dirty="0" smtClean="0"/>
          </a:p>
          <a:p>
            <a:pPr marL="1080000" indent="0">
              <a:buNone/>
            </a:pPr>
            <a:r>
              <a:rPr lang="en-US" altLang="ja-JP" sz="2400" b="1" dirty="0">
                <a:latin typeface="Consolas" pitchFamily="49" charset="0"/>
              </a:rPr>
              <a:t># 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type </a:t>
            </a:r>
            <a:r>
              <a:rPr lang="en-US" altLang="ja-JP" sz="2400" b="1" dirty="0" err="1">
                <a:solidFill>
                  <a:srgbClr val="FF0000"/>
                </a:solidFill>
                <a:latin typeface="Consolas" pitchFamily="49" charset="0"/>
              </a:rPr>
              <a:t>inttree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=</a:t>
            </a:r>
          </a:p>
          <a:p>
            <a:pPr marL="1080000" indent="0">
              <a:buNone/>
            </a:pP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       | Leaf</a:t>
            </a:r>
          </a:p>
          <a:p>
            <a:pPr marL="1080000" indent="0">
              <a:buNone/>
            </a:pP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       | Node of </a:t>
            </a:r>
            <a:r>
              <a:rPr lang="en-US" altLang="ja-JP" sz="2400" b="1" dirty="0" err="1">
                <a:solidFill>
                  <a:srgbClr val="00B050"/>
                </a:solidFill>
                <a:latin typeface="Consolas" pitchFamily="49" charset="0"/>
              </a:rPr>
              <a:t>int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* </a:t>
            </a:r>
            <a:r>
              <a:rPr lang="en-US" altLang="ja-JP" sz="2400" b="1" dirty="0" err="1">
                <a:solidFill>
                  <a:srgbClr val="FF0000"/>
                </a:solidFill>
                <a:latin typeface="Consolas" pitchFamily="49" charset="0"/>
              </a:rPr>
              <a:t>inttree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* </a:t>
            </a:r>
            <a:r>
              <a:rPr lang="en-US" altLang="ja-JP" sz="2400" b="1" dirty="0" err="1">
                <a:solidFill>
                  <a:srgbClr val="FF0000"/>
                </a:solidFill>
                <a:latin typeface="Consolas" pitchFamily="49" charset="0"/>
              </a:rPr>
              <a:t>inttree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1080000" indent="0">
              <a:buNone/>
            </a:pPr>
            <a:r>
              <a:rPr lang="en-US" altLang="ja-JP" sz="1900" b="1" dirty="0">
                <a:latin typeface="Consolas" pitchFamily="49" charset="0"/>
              </a:rPr>
              <a:t>type </a:t>
            </a:r>
            <a:r>
              <a:rPr lang="en-US" altLang="ja-JP" sz="1900" b="1" dirty="0" err="1">
                <a:latin typeface="Consolas" pitchFamily="49" charset="0"/>
              </a:rPr>
              <a:t>inttree</a:t>
            </a:r>
            <a:r>
              <a:rPr lang="en-US" altLang="ja-JP" sz="1900" b="1" dirty="0">
                <a:latin typeface="Consolas" pitchFamily="49" charset="0"/>
              </a:rPr>
              <a:t> = Leaf | Node of </a:t>
            </a:r>
            <a:r>
              <a:rPr lang="en-US" altLang="ja-JP" sz="1900" b="1" dirty="0" err="1">
                <a:latin typeface="Consolas" pitchFamily="49" charset="0"/>
              </a:rPr>
              <a:t>int</a:t>
            </a:r>
            <a:r>
              <a:rPr lang="en-US" altLang="ja-JP" sz="1900" b="1" dirty="0">
                <a:latin typeface="Consolas" pitchFamily="49" charset="0"/>
              </a:rPr>
              <a:t> * </a:t>
            </a:r>
            <a:r>
              <a:rPr lang="en-US" altLang="ja-JP" sz="1900" b="1" dirty="0" err="1">
                <a:latin typeface="Consolas" pitchFamily="49" charset="0"/>
              </a:rPr>
              <a:t>inttree</a:t>
            </a:r>
            <a:r>
              <a:rPr lang="en-US" altLang="ja-JP" sz="1900" b="1" dirty="0">
                <a:latin typeface="Consolas" pitchFamily="49" charset="0"/>
              </a:rPr>
              <a:t> * </a:t>
            </a:r>
            <a:r>
              <a:rPr lang="en-US" altLang="ja-JP" sz="1900" b="1" dirty="0" err="1">
                <a:latin typeface="Consolas" pitchFamily="49" charset="0"/>
              </a:rPr>
              <a:t>inttree</a:t>
            </a:r>
            <a:endParaRPr lang="en-US" altLang="ja-JP" sz="1900" b="1" dirty="0">
              <a:latin typeface="Consolas" pitchFamily="49" charset="0"/>
            </a:endParaRPr>
          </a:p>
          <a:p>
            <a:pPr lvl="1"/>
            <a:r>
              <a:rPr lang="en-US" altLang="ja-JP" dirty="0" err="1" smtClean="0">
                <a:latin typeface="Consolas" pitchFamily="49" charset="0"/>
              </a:rPr>
              <a:t>inttree</a:t>
            </a:r>
            <a:r>
              <a:rPr lang="en-US" altLang="ja-JP" dirty="0" smtClean="0"/>
              <a:t> </a:t>
            </a:r>
            <a:r>
              <a:rPr lang="ja-JP" altLang="en-US" dirty="0" smtClean="0"/>
              <a:t>型の値を作る</a:t>
            </a:r>
            <a:endParaRPr kumimoji="1" lang="en-US" altLang="ja-JP" dirty="0" smtClean="0"/>
          </a:p>
          <a:p>
            <a:pPr marL="108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Leaf;;</a:t>
            </a:r>
          </a:p>
          <a:p>
            <a:pPr marL="108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</a:t>
            </a:r>
            <a:r>
              <a:rPr lang="en-US" altLang="ja-JP" sz="2400" b="1" dirty="0">
                <a:latin typeface="Consolas" pitchFamily="49" charset="0"/>
              </a:rPr>
              <a:t>: </a:t>
            </a:r>
            <a:r>
              <a:rPr lang="en-US" altLang="ja-JP" sz="2400" b="1" dirty="0" err="1">
                <a:latin typeface="Consolas" pitchFamily="49" charset="0"/>
              </a:rPr>
              <a:t>inttree</a:t>
            </a:r>
            <a:r>
              <a:rPr lang="en-US" altLang="ja-JP" sz="2400" b="1" dirty="0">
                <a:latin typeface="Consolas" pitchFamily="49" charset="0"/>
              </a:rPr>
              <a:t> = Leaf</a:t>
            </a:r>
          </a:p>
          <a:p>
            <a:pPr marL="1080000" indent="0">
              <a:buNone/>
            </a:pPr>
            <a:r>
              <a:rPr lang="en-US" altLang="ja-JP" sz="2400" b="1" dirty="0">
                <a:latin typeface="Consolas" pitchFamily="49" charset="0"/>
              </a:rPr>
              <a:t># 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Node (1, Leaf, Leaf);;</a:t>
            </a:r>
          </a:p>
          <a:p>
            <a:pPr marL="1080000" indent="0">
              <a:buNone/>
            </a:pPr>
            <a:r>
              <a:rPr lang="en-US" altLang="ja-JP" sz="2400" b="1" dirty="0">
                <a:latin typeface="Consolas" pitchFamily="49" charset="0"/>
              </a:rPr>
              <a:t>- : </a:t>
            </a:r>
            <a:r>
              <a:rPr lang="en-US" altLang="ja-JP" sz="2400" b="1" dirty="0" err="1">
                <a:latin typeface="Consolas" pitchFamily="49" charset="0"/>
              </a:rPr>
              <a:t>inttree</a:t>
            </a:r>
            <a:r>
              <a:rPr lang="en-US" altLang="ja-JP" sz="2400" b="1" dirty="0">
                <a:latin typeface="Consolas" pitchFamily="49" charset="0"/>
              </a:rPr>
              <a:t> = Node (1, Leaf, Leaf</a:t>
            </a:r>
            <a:r>
              <a:rPr lang="en-US" altLang="ja-JP" sz="2400" b="1" dirty="0" smtClean="0">
                <a:latin typeface="Consolas" pitchFamily="49" charset="0"/>
              </a:rPr>
              <a:t>)</a:t>
            </a:r>
            <a:endParaRPr kumimoji="1" lang="ja-JP" altLang="en-US" sz="2400" b="1" dirty="0">
              <a:latin typeface="Consolas" pitchFamily="49" charset="0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4929190" y="2643182"/>
            <a:ext cx="3500462" cy="571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型の定義中にその型自身が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含まれているものを再帰型という</a:t>
            </a:r>
            <a:endParaRPr kumimoji="1" lang="ja-JP" altLang="en-US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285752" y="3000372"/>
            <a:ext cx="1428728" cy="500066"/>
          </a:xfrm>
          <a:prstGeom prst="wedgeRoundRectCallout">
            <a:avLst>
              <a:gd name="adj1" fmla="val 120448"/>
              <a:gd name="adj2" fmla="val -5061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最初の縦棒「</a:t>
            </a:r>
            <a:r>
              <a:rPr kumimoji="1" lang="en-US" altLang="ja-JP" sz="1200" dirty="0" smtClean="0"/>
              <a:t>|</a:t>
            </a:r>
            <a:r>
              <a:rPr kumimoji="1" lang="ja-JP" altLang="en-US" sz="1200" dirty="0" smtClean="0"/>
              <a:t>」</a:t>
            </a:r>
            <a:r>
              <a:rPr lang="ja-JP" altLang="en-US" sz="1200" dirty="0" smtClean="0"/>
              <a:t>は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省略してもよい</a:t>
            </a:r>
            <a:endParaRPr kumimoji="1" lang="en-US" altLang="ja-JP" sz="12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バリアントのパターンマッチング、再び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木に含まれる全ての整数の和を求める</a:t>
            </a:r>
            <a:endParaRPr kumimoji="1" lang="en-US" altLang="ja-JP" dirty="0" smtClean="0"/>
          </a:p>
          <a:p>
            <a:pPr marL="36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# 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rec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sum_tree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= function</a:t>
            </a:r>
          </a:p>
          <a:p>
            <a:pPr marL="360000" indent="0">
              <a:buNone/>
            </a:pP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    |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Leaf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-&gt; 0</a:t>
            </a:r>
          </a:p>
          <a:p>
            <a:pPr marL="360000" indent="0">
              <a:buNone/>
            </a:pP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    |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Node (v, t1, t2)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-&gt; </a:t>
            </a:r>
            <a:b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</a:b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              v +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sum_tree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t1 +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sum_tree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t2;;</a:t>
            </a:r>
          </a:p>
          <a:p>
            <a:pPr marL="360000" indent="0">
              <a:buNone/>
            </a:pPr>
            <a:r>
              <a:rPr lang="en-US" altLang="ja-JP" sz="2200" b="1" dirty="0" err="1" smtClean="0">
                <a:latin typeface="Consolas" pitchFamily="49" charset="0"/>
              </a:rPr>
              <a:t>val</a:t>
            </a:r>
            <a:r>
              <a:rPr lang="en-US" altLang="ja-JP" sz="2200" b="1" dirty="0" smtClean="0">
                <a:latin typeface="Consolas" pitchFamily="49" charset="0"/>
              </a:rPr>
              <a:t> </a:t>
            </a:r>
            <a:r>
              <a:rPr lang="en-US" altLang="ja-JP" sz="2200" b="1" dirty="0" err="1" smtClean="0">
                <a:latin typeface="Consolas" pitchFamily="49" charset="0"/>
              </a:rPr>
              <a:t>sum_tree</a:t>
            </a:r>
            <a:r>
              <a:rPr lang="en-US" altLang="ja-JP" sz="2200" b="1" dirty="0" smtClean="0">
                <a:latin typeface="Consolas" pitchFamily="49" charset="0"/>
              </a:rPr>
              <a:t> : </a:t>
            </a:r>
            <a:r>
              <a:rPr lang="en-US" altLang="ja-JP" sz="2200" b="1" dirty="0" err="1" smtClean="0">
                <a:latin typeface="Consolas" pitchFamily="49" charset="0"/>
              </a:rPr>
              <a:t>inttree</a:t>
            </a:r>
            <a:r>
              <a:rPr lang="en-US" altLang="ja-JP" sz="2200" b="1" dirty="0" smtClean="0">
                <a:latin typeface="Consolas" pitchFamily="49" charset="0"/>
              </a:rPr>
              <a:t> -&gt; </a:t>
            </a:r>
            <a:r>
              <a:rPr lang="en-US" altLang="ja-JP" sz="2200" b="1" dirty="0" err="1" smtClean="0">
                <a:latin typeface="Consolas" pitchFamily="49" charset="0"/>
              </a:rPr>
              <a:t>int</a:t>
            </a:r>
            <a:r>
              <a:rPr lang="en-US" altLang="ja-JP" sz="2200" b="1" dirty="0" smtClean="0">
                <a:latin typeface="Consolas" pitchFamily="49" charset="0"/>
              </a:rPr>
              <a:t> = &lt;fun&gt;</a:t>
            </a:r>
          </a:p>
          <a:p>
            <a:pPr marL="36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#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sum_tree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(Node(4, Node(5, Leaf, Leaf), Leaf));;</a:t>
            </a:r>
          </a:p>
          <a:p>
            <a:pPr marL="36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-: </a:t>
            </a:r>
            <a:r>
              <a:rPr lang="en-US" altLang="ja-JP" sz="2200" b="1" dirty="0" err="1" smtClean="0">
                <a:latin typeface="Consolas" pitchFamily="49" charset="0"/>
              </a:rPr>
              <a:t>int</a:t>
            </a:r>
            <a:r>
              <a:rPr lang="en-US" altLang="ja-JP" sz="2200" b="1" dirty="0" smtClean="0">
                <a:latin typeface="Consolas" pitchFamily="49" charset="0"/>
              </a:rPr>
              <a:t> = 9</a:t>
            </a:r>
            <a:endParaRPr kumimoji="1" lang="ja-JP" altLang="en-US" sz="2200" b="1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相互</a:t>
            </a:r>
            <a:r>
              <a:rPr kumimoji="1" lang="ja-JP" altLang="en-US" dirty="0" smtClean="0"/>
              <a:t>再帰的な</a:t>
            </a:r>
            <a:r>
              <a:rPr kumimoji="1" lang="ja-JP" altLang="en-US" dirty="0" smtClean="0"/>
              <a:t>型の</a:t>
            </a:r>
            <a:r>
              <a:rPr kumimoji="1" lang="ja-JP" altLang="en-US" dirty="0" smtClean="0"/>
              <a:t>定義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</a:t>
            </a:r>
            <a:r>
              <a:rPr kumimoji="1" lang="ja-JP" altLang="en-US" dirty="0" smtClean="0"/>
              <a:t>整数値とブール値が交互に現れるリスト</a:t>
            </a:r>
            <a:endParaRPr kumimoji="1" lang="en-US" altLang="ja-JP" dirty="0" smtClean="0"/>
          </a:p>
          <a:p>
            <a:pPr marL="1080000" indent="0">
              <a:buNone/>
            </a:pPr>
            <a:r>
              <a:rPr lang="en-US" altLang="ja-JP" sz="2400" b="1" dirty="0">
                <a:latin typeface="Consolas" pitchFamily="49" charset="0"/>
              </a:rPr>
              <a:t># 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type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list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=</a:t>
            </a:r>
          </a:p>
          <a:p>
            <a:pPr marL="1080000" indent="0">
              <a:buNone/>
            </a:pP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       |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Nil</a:t>
            </a:r>
            <a:endParaRPr lang="en-US" altLang="ja-JP" sz="2400" b="1" dirty="0">
              <a:solidFill>
                <a:srgbClr val="00B050"/>
              </a:solidFill>
              <a:latin typeface="Consolas" pitchFamily="49" charset="0"/>
            </a:endParaRPr>
          </a:p>
          <a:p>
            <a:pPr marL="1080000" indent="0">
              <a:buNone/>
            </a:pP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       |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Cons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of </a:t>
            </a:r>
            <a:r>
              <a:rPr lang="en-US" altLang="ja-JP" sz="2400" b="1" dirty="0" err="1">
                <a:solidFill>
                  <a:srgbClr val="00B050"/>
                </a:solidFill>
                <a:latin typeface="Consolas" pitchFamily="49" charset="0"/>
              </a:rPr>
              <a:t>int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*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list'</a:t>
            </a:r>
            <a:endParaRPr lang="en-US" altLang="ja-JP" sz="2400" b="1" dirty="0">
              <a:solidFill>
                <a:srgbClr val="00B050"/>
              </a:solidFill>
              <a:latin typeface="Consolas" pitchFamily="49" charset="0"/>
            </a:endParaRPr>
          </a:p>
          <a:p>
            <a:pPr marL="1080000"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and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list'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=</a:t>
            </a:r>
          </a:p>
          <a:p>
            <a:pPr marL="1080000" indent="0">
              <a:buNone/>
            </a:pP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   | Nil'</a:t>
            </a:r>
          </a:p>
          <a:p>
            <a:pPr marL="1080000" indent="0">
              <a:buNone/>
            </a:pP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   | Cons' of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bool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*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list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;</a:t>
            </a:r>
          </a:p>
          <a:p>
            <a:pPr marL="108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type </a:t>
            </a:r>
            <a:r>
              <a:rPr lang="en-US" altLang="ja-JP" sz="2400" b="1" dirty="0">
                <a:latin typeface="Consolas" pitchFamily="49" charset="0"/>
              </a:rPr>
              <a:t>list = Nil | Cons of </a:t>
            </a:r>
            <a:r>
              <a:rPr lang="en-US" altLang="ja-JP" sz="2400" b="1" dirty="0" err="1">
                <a:latin typeface="Consolas" pitchFamily="49" charset="0"/>
              </a:rPr>
              <a:t>int</a:t>
            </a:r>
            <a:r>
              <a:rPr lang="en-US" altLang="ja-JP" sz="2400" b="1" dirty="0">
                <a:latin typeface="Consolas" pitchFamily="49" charset="0"/>
              </a:rPr>
              <a:t> * list'</a:t>
            </a:r>
          </a:p>
          <a:p>
            <a:pPr marL="1080000" indent="0">
              <a:buNone/>
            </a:pPr>
            <a:r>
              <a:rPr lang="en-US" altLang="ja-JP" sz="2400" b="1" dirty="0">
                <a:latin typeface="Consolas" pitchFamily="49" charset="0"/>
              </a:rPr>
              <a:t>and list' = Nil' | Cons' of </a:t>
            </a:r>
            <a:r>
              <a:rPr lang="en-US" altLang="ja-JP" sz="2400" b="1" dirty="0" err="1">
                <a:latin typeface="Consolas" pitchFamily="49" charset="0"/>
              </a:rPr>
              <a:t>bool</a:t>
            </a:r>
            <a:r>
              <a:rPr lang="en-US" altLang="ja-JP" sz="2400" b="1" dirty="0">
                <a:latin typeface="Consolas" pitchFamily="49" charset="0"/>
              </a:rPr>
              <a:t> * </a:t>
            </a:r>
            <a:r>
              <a:rPr lang="en-US" altLang="ja-JP" sz="2400" b="1" dirty="0" smtClean="0">
                <a:latin typeface="Consolas" pitchFamily="49" charset="0"/>
              </a:rPr>
              <a:t>list</a:t>
            </a:r>
            <a:endParaRPr lang="en-US" altLang="ja-JP" sz="2400" b="1" dirty="0">
              <a:latin typeface="Consolas" pitchFamily="49" charset="0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25461" y="2636912"/>
            <a:ext cx="1619672" cy="936104"/>
          </a:xfrm>
          <a:prstGeom prst="wedgeRoundRectCallout">
            <a:avLst>
              <a:gd name="adj1" fmla="val 64317"/>
              <a:gd name="adj2" fmla="val 6735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600" dirty="0"/>
              <a:t>a</a:t>
            </a:r>
            <a:r>
              <a:rPr kumimoji="1" lang="en-US" altLang="ja-JP" sz="1600" dirty="0" smtClean="0"/>
              <a:t>nd </a:t>
            </a:r>
            <a:r>
              <a:rPr kumimoji="1" lang="ja-JP" altLang="en-US" sz="1600" dirty="0" smtClean="0"/>
              <a:t>でつなくと</a:t>
            </a:r>
            <a:endParaRPr kumimoji="1" lang="en-US" altLang="ja-JP" sz="1600" dirty="0" smtClean="0"/>
          </a:p>
          <a:p>
            <a:pPr algn="ctr"/>
            <a:r>
              <a:rPr lang="ja-JP" altLang="en-US" sz="1600" dirty="0" smtClean="0"/>
              <a:t>相互再帰的に</a:t>
            </a:r>
            <a:endParaRPr lang="en-US" altLang="ja-JP" sz="1600" dirty="0" smtClean="0"/>
          </a:p>
          <a:p>
            <a:pPr algn="ctr"/>
            <a:r>
              <a:rPr lang="ja-JP" altLang="en-US" sz="1600" dirty="0" smtClean="0"/>
              <a:t>定義できる</a:t>
            </a:r>
            <a:endParaRPr lang="en-US" altLang="ja-JP" sz="1600" dirty="0" smtClean="0"/>
          </a:p>
        </p:txBody>
      </p:sp>
    </p:spTree>
    <p:extLst>
      <p:ext uri="{BB962C8B-B14F-4D97-AF65-F5344CB8AC3E}">
        <p14:creationId xmlns:p14="http://schemas.microsoft.com/office/powerpoint/2010/main" val="276130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多相データ型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Polymorphic Data Type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多相データ型の必要性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二分木が持つデータは整数とは限らない</a:t>
            </a:r>
            <a:endParaRPr kumimoji="1" lang="en-US" altLang="ja-JP" dirty="0" smtClean="0"/>
          </a:p>
          <a:p>
            <a:pPr lvl="1"/>
            <a:r>
              <a:rPr lang="en-US" altLang="ja-JP" sz="2000" dirty="0" smtClean="0">
                <a:latin typeface="Consolas" pitchFamily="49" charset="0"/>
              </a:rPr>
              <a:t>type </a:t>
            </a:r>
            <a:r>
              <a:rPr lang="en-US" altLang="ja-JP" sz="2000" dirty="0" err="1" smtClean="0">
                <a:latin typeface="Consolas" pitchFamily="49" charset="0"/>
              </a:rPr>
              <a:t>inttree</a:t>
            </a:r>
            <a:r>
              <a:rPr lang="en-US" altLang="ja-JP" sz="2000" dirty="0" smtClean="0">
                <a:latin typeface="Consolas" pitchFamily="49" charset="0"/>
              </a:rPr>
              <a:t> = Leaf </a:t>
            </a:r>
            <a:br>
              <a:rPr lang="en-US" altLang="ja-JP" sz="2000" dirty="0" smtClean="0">
                <a:latin typeface="Consolas" pitchFamily="49" charset="0"/>
              </a:rPr>
            </a:br>
            <a:r>
              <a:rPr lang="en-US" altLang="ja-JP" sz="2000" dirty="0" smtClean="0">
                <a:latin typeface="Consolas" pitchFamily="49" charset="0"/>
              </a:rPr>
              <a:t>         | Node of </a:t>
            </a:r>
            <a:r>
              <a:rPr lang="en-US" altLang="ja-JP" sz="2000" dirty="0" err="1" smtClean="0">
                <a:latin typeface="Consolas" pitchFamily="49" charset="0"/>
              </a:rPr>
              <a:t>int</a:t>
            </a:r>
            <a:r>
              <a:rPr lang="en-US" altLang="ja-JP" sz="2000" dirty="0" smtClean="0">
                <a:latin typeface="Consolas" pitchFamily="49" charset="0"/>
              </a:rPr>
              <a:t> * </a:t>
            </a:r>
            <a:r>
              <a:rPr lang="en-US" altLang="ja-JP" sz="2000" dirty="0" err="1" smtClean="0">
                <a:latin typeface="Consolas" pitchFamily="49" charset="0"/>
              </a:rPr>
              <a:t>inttree</a:t>
            </a:r>
            <a:r>
              <a:rPr lang="en-US" altLang="ja-JP" sz="2000" dirty="0" smtClean="0">
                <a:latin typeface="Consolas" pitchFamily="49" charset="0"/>
              </a:rPr>
              <a:t> * </a:t>
            </a:r>
            <a:r>
              <a:rPr lang="en-US" altLang="ja-JP" sz="2000" dirty="0" err="1" smtClean="0">
                <a:latin typeface="Consolas" pitchFamily="49" charset="0"/>
              </a:rPr>
              <a:t>inttree</a:t>
            </a:r>
            <a:endParaRPr lang="en-US" altLang="ja-JP" sz="2000" dirty="0" smtClean="0">
              <a:latin typeface="Consolas" pitchFamily="49" charset="0"/>
            </a:endParaRPr>
          </a:p>
          <a:p>
            <a:pPr lvl="1"/>
            <a:r>
              <a:rPr kumimoji="1" lang="en-US" altLang="ja-JP" sz="2000" dirty="0" smtClean="0">
                <a:latin typeface="Consolas" pitchFamily="49" charset="0"/>
              </a:rPr>
              <a:t>type </a:t>
            </a:r>
            <a:r>
              <a:rPr kumimoji="1" lang="en-US" altLang="ja-JP" sz="2000" dirty="0" err="1" smtClean="0">
                <a:latin typeface="Consolas" pitchFamily="49" charset="0"/>
              </a:rPr>
              <a:t>booltree</a:t>
            </a:r>
            <a:r>
              <a:rPr kumimoji="1" lang="en-US" altLang="ja-JP" sz="2000" dirty="0" smtClean="0">
                <a:latin typeface="Consolas" pitchFamily="49" charset="0"/>
              </a:rPr>
              <a:t> = Leaf </a:t>
            </a:r>
            <a:br>
              <a:rPr kumimoji="1" lang="en-US" altLang="ja-JP" sz="2000" dirty="0" smtClean="0">
                <a:latin typeface="Consolas" pitchFamily="49" charset="0"/>
              </a:rPr>
            </a:br>
            <a:r>
              <a:rPr kumimoji="1" lang="en-US" altLang="ja-JP" sz="2000" dirty="0" smtClean="0">
                <a:latin typeface="Consolas" pitchFamily="49" charset="0"/>
              </a:rPr>
              <a:t>         | Node of bool * </a:t>
            </a:r>
            <a:r>
              <a:rPr kumimoji="1" lang="en-US" altLang="ja-JP" sz="2000" dirty="0" err="1" smtClean="0">
                <a:latin typeface="Consolas" pitchFamily="49" charset="0"/>
              </a:rPr>
              <a:t>booltree</a:t>
            </a:r>
            <a:r>
              <a:rPr kumimoji="1" lang="en-US" altLang="ja-JP" sz="2000" dirty="0" smtClean="0">
                <a:latin typeface="Consolas" pitchFamily="49" charset="0"/>
              </a:rPr>
              <a:t> * </a:t>
            </a:r>
            <a:r>
              <a:rPr kumimoji="1" lang="en-US" altLang="ja-JP" sz="2000" dirty="0" err="1" smtClean="0">
                <a:latin typeface="Consolas" pitchFamily="49" charset="0"/>
              </a:rPr>
              <a:t>booltree</a:t>
            </a:r>
            <a:endParaRPr kumimoji="1" lang="en-US" altLang="ja-JP" sz="2000" dirty="0" smtClean="0">
              <a:latin typeface="Consolas" pitchFamily="49" charset="0"/>
            </a:endParaRPr>
          </a:p>
          <a:p>
            <a:pPr lvl="1"/>
            <a:r>
              <a:rPr lang="en-US" altLang="ja-JP" sz="2000" dirty="0" smtClean="0">
                <a:latin typeface="Consolas" pitchFamily="49" charset="0"/>
              </a:rPr>
              <a:t>type </a:t>
            </a:r>
            <a:r>
              <a:rPr lang="en-US" altLang="ja-JP" sz="2000" dirty="0" err="1" smtClean="0">
                <a:latin typeface="Consolas" pitchFamily="49" charset="0"/>
              </a:rPr>
              <a:t>ibtree</a:t>
            </a:r>
            <a:r>
              <a:rPr lang="en-US" altLang="ja-JP" sz="2000" dirty="0" smtClean="0">
                <a:latin typeface="Consolas" pitchFamily="49" charset="0"/>
              </a:rPr>
              <a:t> = Leaf </a:t>
            </a:r>
            <a:br>
              <a:rPr lang="en-US" altLang="ja-JP" sz="2000" dirty="0" smtClean="0">
                <a:latin typeface="Consolas" pitchFamily="49" charset="0"/>
              </a:rPr>
            </a:br>
            <a:r>
              <a:rPr lang="en-US" altLang="ja-JP" sz="2000" dirty="0" smtClean="0">
                <a:latin typeface="Consolas" pitchFamily="49" charset="0"/>
              </a:rPr>
              <a:t>         | Node of (</a:t>
            </a:r>
            <a:r>
              <a:rPr lang="en-US" altLang="ja-JP" sz="2000" dirty="0" err="1" smtClean="0">
                <a:latin typeface="Consolas" pitchFamily="49" charset="0"/>
              </a:rPr>
              <a:t>int</a:t>
            </a:r>
            <a:r>
              <a:rPr lang="en-US" altLang="ja-JP" sz="2000" dirty="0" smtClean="0">
                <a:latin typeface="Consolas" pitchFamily="49" charset="0"/>
              </a:rPr>
              <a:t> * bool) * </a:t>
            </a:r>
            <a:r>
              <a:rPr lang="en-US" altLang="ja-JP" sz="2000" dirty="0" err="1" smtClean="0">
                <a:latin typeface="Consolas" pitchFamily="49" charset="0"/>
              </a:rPr>
              <a:t>ibtree</a:t>
            </a:r>
            <a:r>
              <a:rPr lang="en-US" altLang="ja-JP" sz="2000" dirty="0" smtClean="0">
                <a:latin typeface="Consolas" pitchFamily="49" charset="0"/>
              </a:rPr>
              <a:t> * </a:t>
            </a:r>
            <a:r>
              <a:rPr lang="en-US" altLang="ja-JP" sz="2000" dirty="0" err="1" smtClean="0">
                <a:latin typeface="Consolas" pitchFamily="49" charset="0"/>
              </a:rPr>
              <a:t>ibtree</a:t>
            </a:r>
            <a:endParaRPr lang="en-US" altLang="ja-JP" sz="2000" dirty="0" smtClean="0">
              <a:latin typeface="Consolas" pitchFamily="49" charset="0"/>
            </a:endParaRPr>
          </a:p>
          <a:p>
            <a:r>
              <a:rPr lang="ja-JP" altLang="en-US" dirty="0" smtClean="0"/>
              <a:t>データ構造としては同じなのでまとめたい</a:t>
            </a:r>
          </a:p>
          <a:p>
            <a:pPr lvl="1"/>
            <a:r>
              <a:rPr lang="ja-JP" altLang="en-US" dirty="0" smtClean="0"/>
              <a:t>多相関数と同じように</a:t>
            </a:r>
            <a:r>
              <a:rPr lang="en-US" altLang="ja-JP" dirty="0" smtClean="0"/>
              <a:t>……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解決法</a:t>
            </a:r>
            <a:r>
              <a:rPr lang="en-US" altLang="ja-JP" dirty="0" smtClean="0"/>
              <a:t>:</a:t>
            </a:r>
            <a:r>
              <a:rPr lang="ja-JP" altLang="en-US" dirty="0" smtClean="0"/>
              <a:t> 型をパラメータにする、再び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tree[</a:t>
            </a:r>
            <a:r>
              <a:rPr kumimoji="1" lang="en-US" altLang="ja-JP" dirty="0" smtClean="0">
                <a:solidFill>
                  <a:srgbClr val="C00000"/>
                </a:solidFill>
              </a:rPr>
              <a:t>α</a:t>
            </a:r>
            <a:r>
              <a:rPr kumimoji="1" lang="en-US" altLang="ja-JP" dirty="0" smtClean="0"/>
              <a:t>] = Leaf | Node of </a:t>
            </a:r>
            <a:r>
              <a:rPr kumimoji="1" lang="en-US" altLang="ja-JP" dirty="0" smtClean="0">
                <a:solidFill>
                  <a:srgbClr val="C00000"/>
                </a:solidFill>
              </a:rPr>
              <a:t>α</a:t>
            </a:r>
            <a:r>
              <a:rPr kumimoji="1" lang="en-US" altLang="ja-JP" dirty="0" smtClean="0"/>
              <a:t> * tree[</a:t>
            </a:r>
            <a:r>
              <a:rPr kumimoji="1" lang="en-US" altLang="ja-JP" dirty="0" smtClean="0">
                <a:solidFill>
                  <a:srgbClr val="C00000"/>
                </a:solidFill>
              </a:rPr>
              <a:t>α</a:t>
            </a:r>
            <a:r>
              <a:rPr kumimoji="1" lang="en-US" altLang="ja-JP" dirty="0" smtClean="0"/>
              <a:t>] * tree[</a:t>
            </a:r>
            <a:r>
              <a:rPr kumimoji="1" lang="en-US" altLang="ja-JP" dirty="0" smtClean="0">
                <a:solidFill>
                  <a:srgbClr val="C00000"/>
                </a:solidFill>
              </a:rPr>
              <a:t>α</a:t>
            </a:r>
            <a:r>
              <a:rPr kumimoji="1" lang="en-US" altLang="ja-JP" dirty="0" smtClean="0"/>
              <a:t>]</a:t>
            </a:r>
          </a:p>
          <a:p>
            <a:endParaRPr lang="en-US" altLang="ja-JP" dirty="0" smtClean="0"/>
          </a:p>
          <a:p>
            <a:pPr lvl="1"/>
            <a:r>
              <a:rPr kumimoji="1" lang="en-US" altLang="ja-JP" dirty="0" smtClean="0"/>
              <a:t>tree[</a:t>
            </a: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] = Leaf </a:t>
            </a:r>
            <a:br>
              <a:rPr kumimoji="1" lang="en-US" altLang="ja-JP" dirty="0" smtClean="0"/>
            </a:br>
            <a:r>
              <a:rPr kumimoji="1" lang="en-US" altLang="ja-JP" dirty="0" smtClean="0"/>
              <a:t>		| Node of </a:t>
            </a: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 * tree[</a:t>
            </a: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] * tree[</a:t>
            </a:r>
            <a:r>
              <a:rPr kumimoji="1" lang="en-US" altLang="ja-JP" dirty="0" err="1" smtClean="0"/>
              <a:t>int</a:t>
            </a:r>
            <a:r>
              <a:rPr lang="en-US" altLang="ja-JP" dirty="0" smtClean="0"/>
              <a:t>]</a:t>
            </a:r>
          </a:p>
          <a:p>
            <a:pPr lvl="1"/>
            <a:r>
              <a:rPr lang="en-US" altLang="ja-JP" dirty="0" smtClean="0"/>
              <a:t>tree[bool] = Leaf </a:t>
            </a:r>
            <a:br>
              <a:rPr lang="en-US" altLang="ja-JP" dirty="0" smtClean="0"/>
            </a:br>
            <a:r>
              <a:rPr lang="en-US" altLang="ja-JP" dirty="0" smtClean="0"/>
              <a:t>		| Node of bool * tree[bool] * tree[bool]</a:t>
            </a:r>
          </a:p>
          <a:p>
            <a:pPr lvl="1"/>
            <a:r>
              <a:rPr kumimoji="1" lang="en-US" altLang="ja-JP" dirty="0" smtClean="0"/>
              <a:t>…</a:t>
            </a:r>
            <a:endParaRPr kumimoji="1" lang="ja-JP" altLang="en-US" dirty="0"/>
          </a:p>
        </p:txBody>
      </p:sp>
      <p:sp>
        <p:nvSpPr>
          <p:cNvPr id="5" name="角丸四角形吹き出し 4"/>
          <p:cNvSpPr/>
          <p:nvPr/>
        </p:nvSpPr>
        <p:spPr>
          <a:xfrm>
            <a:off x="1571604" y="2285992"/>
            <a:ext cx="2571768" cy="428628"/>
          </a:xfrm>
          <a:prstGeom prst="wedgeRoundRectCallout">
            <a:avLst>
              <a:gd name="adj1" fmla="val -39133"/>
              <a:gd name="adj2" fmla="val -10377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型パラメータ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多相データ型の例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ノードが値を持つ二分木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type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tree = </a:t>
            </a:r>
            <a:b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</a:b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  Leaf | Node of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*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tree *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tree;;</a:t>
            </a:r>
          </a:p>
          <a:p>
            <a:pPr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type 'a tree = Leaf | Node of 'a * 'a tree * 'a tree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Node (5, Leaf, Leaf);;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tree = Node (5, Leaf, Leaf)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Node (true, Leaf, Leaf);;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bool</a:t>
            </a:r>
            <a:r>
              <a:rPr lang="en-US" altLang="ja-JP" sz="2400" b="1" dirty="0" smtClean="0">
                <a:latin typeface="Consolas" pitchFamily="49" charset="0"/>
              </a:rPr>
              <a:t> tree = Node (true, Leaf, Leaf)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Leaf;;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US" altLang="ja-JP" sz="2400" b="1" dirty="0" smtClean="0">
                <a:latin typeface="Consolas" pitchFamily="49" charset="0"/>
              </a:rPr>
              <a:t> tree = Leaf</a:t>
            </a:r>
            <a:endParaRPr kumimoji="1" lang="ja-JP" altLang="en-US" sz="2400" b="1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型多相性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Type Polymorphism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組込みの多相データ型の例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オプション型</a:t>
            </a:r>
            <a:endParaRPr kumimoji="1" lang="en-US" altLang="ja-JP" dirty="0" smtClean="0"/>
          </a:p>
          <a:p>
            <a:pPr lvl="1"/>
            <a:r>
              <a:rPr lang="en-US" altLang="ja-JP" sz="2400" b="1" dirty="0" smtClean="0">
                <a:latin typeface="Consolas" pitchFamily="49" charset="0"/>
              </a:rPr>
              <a:t>type 'a option = None | Some of 'a</a:t>
            </a:r>
          </a:p>
          <a:p>
            <a:pPr lvl="1"/>
            <a:endParaRPr kumimoji="1" lang="en-US" altLang="ja-JP" dirty="0" smtClean="0"/>
          </a:p>
          <a:p>
            <a:r>
              <a:rPr lang="ja-JP" altLang="en-US" dirty="0" smtClean="0"/>
              <a:t>リスト型</a:t>
            </a:r>
            <a:endParaRPr lang="en-US" altLang="ja-JP" dirty="0" smtClean="0"/>
          </a:p>
          <a:p>
            <a:pPr lvl="1"/>
            <a:r>
              <a:rPr lang="en-US" altLang="ja-JP" sz="2400" b="1" dirty="0" smtClean="0">
                <a:latin typeface="Consolas" pitchFamily="49" charset="0"/>
              </a:rPr>
              <a:t>type 'a list = [] | (::) of 'a * 'a list</a:t>
            </a:r>
          </a:p>
          <a:p>
            <a:pPr lvl="2"/>
            <a:r>
              <a:rPr kumimoji="1" lang="ja-JP" altLang="en-US" dirty="0" smtClean="0"/>
              <a:t>ちょっと構文が特殊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オプション型の例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整数の割り算</a:t>
            </a:r>
            <a:endParaRPr kumimoji="1" lang="en-US" altLang="ja-JP" dirty="0" smtClean="0"/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div x y =</a:t>
            </a:r>
          </a:p>
          <a:p>
            <a:pPr marL="720000"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if y = 0 then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None</a:t>
            </a:r>
          </a:p>
          <a:p>
            <a:pPr marL="720000"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else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Some (x / y)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div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-&gt;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-&gt;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option = &lt;fun&gt;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div 8 2;;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option = Some 4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div 8 0;;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option = None</a:t>
            </a:r>
            <a:endParaRPr kumimoji="1" lang="ja-JP" altLang="en-US" sz="2400" b="1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多相データ型と多相関数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二分木の高さを求める関数</a:t>
            </a:r>
            <a:endParaRPr kumimoji="1" lang="en-US" altLang="ja-JP" dirty="0" smtClean="0"/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rec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height = function</a:t>
            </a:r>
          </a:p>
          <a:p>
            <a:pPr marL="720000"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| Leaf -&gt; 0</a:t>
            </a:r>
          </a:p>
          <a:p>
            <a:pPr marL="720000"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| Node (_, t1, t2) -&gt; </a:t>
            </a:r>
            <a:b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</a:b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      1 + max (height t1) (height t2);;</a:t>
            </a:r>
          </a:p>
          <a:p>
            <a:pPr marL="72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height :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US" altLang="ja-JP" sz="2400" b="1" dirty="0" smtClean="0">
                <a:latin typeface="Consolas" pitchFamily="49" charset="0"/>
              </a:rPr>
              <a:t> tree -&gt;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= &lt;fun&gt;</a:t>
            </a:r>
            <a:endParaRPr kumimoji="1" lang="ja-JP" altLang="en-US" sz="2400" b="1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複数の型パラメータを持つ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多相データ型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endParaRPr lang="en-US" altLang="ja-JP" sz="2400" dirty="0" smtClean="0">
              <a:latin typeface="Consolas" pitchFamily="49" charset="0"/>
            </a:endParaRPr>
          </a:p>
          <a:p>
            <a:pPr indent="0">
              <a:buNone/>
            </a:pPr>
            <a:endParaRPr lang="en-US" altLang="ja-JP" sz="2400" dirty="0" smtClean="0">
              <a:latin typeface="Consolas" pitchFamily="49" charset="0"/>
            </a:endParaRP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type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('a, 'b)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either = L of 'a | R of 'b;;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type ('a, 'b) either = L of 'a | R of 'b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 1;;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(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, 'a) either = L 1</a:t>
            </a:r>
            <a:endParaRPr kumimoji="1" lang="ja-JP" altLang="en-US" sz="2400" b="1" dirty="0">
              <a:latin typeface="Consolas" pitchFamily="49" charset="0"/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1500166" y="1714488"/>
            <a:ext cx="3071834" cy="571504"/>
          </a:xfrm>
          <a:prstGeom prst="wedgeRoundRectCallout">
            <a:avLst>
              <a:gd name="adj1" fmla="val -6166"/>
              <a:gd name="adj2" fmla="val 9032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タプルのように区切る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例外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Exceptions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例外処理とは</a:t>
            </a:r>
            <a:r>
              <a:rPr lang="en-GB" altLang="ja-JP" smtClean="0"/>
              <a:t>?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エラーが発生したときに現在の計算を中断してエラー処理用のコードにジャンプする機構</a:t>
            </a:r>
          </a:p>
          <a:p>
            <a:pPr lvl="1"/>
            <a:r>
              <a:rPr lang="ja-JP" altLang="en-GB" dirty="0" smtClean="0"/>
              <a:t>開こうとしているファイルが見つからない</a:t>
            </a:r>
          </a:p>
          <a:p>
            <a:pPr lvl="1"/>
            <a:r>
              <a:rPr lang="ja-JP" altLang="en-GB" dirty="0" smtClean="0"/>
              <a:t>配列の境界を越えてアクセスした</a:t>
            </a:r>
          </a:p>
          <a:p>
            <a:pPr lvl="1"/>
            <a:r>
              <a:rPr lang="en-US" altLang="ja-JP" dirty="0" smtClean="0"/>
              <a:t>0</a:t>
            </a:r>
            <a:r>
              <a:rPr lang="ja-JP" altLang="en-US" dirty="0" smtClean="0"/>
              <a:t> による除算を行った</a:t>
            </a:r>
            <a:endParaRPr lang="ja-JP" altLang="en-GB" dirty="0" smtClean="0"/>
          </a:p>
          <a:p>
            <a:pPr lvl="1"/>
            <a:r>
              <a:rPr lang="ja-JP" altLang="en-GB" dirty="0" smtClean="0"/>
              <a:t>ユーザの入力がおかしい</a:t>
            </a:r>
          </a:p>
          <a:p>
            <a:pPr lvl="1"/>
            <a:r>
              <a:rPr lang="en-GB" altLang="ja-JP" dirty="0" smtClean="0"/>
              <a:t>etc.</a:t>
            </a:r>
          </a:p>
          <a:p>
            <a:r>
              <a:rPr lang="en-GB" altLang="ja-JP" dirty="0" smtClean="0"/>
              <a:t>C++ </a:t>
            </a:r>
            <a:r>
              <a:rPr lang="ja-JP" altLang="en-GB" dirty="0" smtClean="0"/>
              <a:t>や </a:t>
            </a:r>
            <a:r>
              <a:rPr lang="en-GB" altLang="ja-JP" dirty="0" smtClean="0"/>
              <a:t>Java </a:t>
            </a:r>
            <a:r>
              <a:rPr lang="ja-JP" altLang="en-GB" dirty="0" err="1" smtClean="0"/>
              <a:t>にも</a:t>
            </a:r>
            <a:r>
              <a:rPr lang="ja-JP" altLang="en-GB" dirty="0" smtClean="0"/>
              <a:t>同様の機構がある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例外を発生させるには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Autofit/>
          </a:bodyPr>
          <a:lstStyle/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(* </a:t>
            </a:r>
            <a:r>
              <a:rPr lang="ja-JP" altLang="en-US" sz="2400" b="1" dirty="0" smtClean="0">
                <a:latin typeface="Consolas" pitchFamily="49" charset="0"/>
              </a:rPr>
              <a:t>例外発生を表す式</a:t>
            </a:r>
            <a:r>
              <a:rPr lang="en-US" altLang="ja-JP" sz="2400" b="1" dirty="0" smtClean="0">
                <a:latin typeface="Consolas" pitchFamily="49" charset="0"/>
              </a:rPr>
              <a:t>: raise </a:t>
            </a:r>
            <a:r>
              <a:rPr lang="ja-JP" altLang="en-US" sz="2400" b="1" dirty="0" smtClean="0">
                <a:latin typeface="Consolas" pitchFamily="49" charset="0"/>
              </a:rPr>
              <a:t>「</a:t>
            </a:r>
            <a:r>
              <a:rPr lang="en-US" altLang="ja-JP" sz="2400" b="1" dirty="0" smtClean="0">
                <a:latin typeface="Consolas" pitchFamily="49" charset="0"/>
              </a:rPr>
              <a:t>(</a:t>
            </a:r>
            <a:r>
              <a:rPr lang="ja-JP" altLang="en-US" sz="2400" b="1" dirty="0" smtClean="0">
                <a:latin typeface="Consolas" pitchFamily="49" charset="0"/>
              </a:rPr>
              <a:t>例外を表す</a:t>
            </a:r>
            <a:r>
              <a:rPr lang="en-US" altLang="ja-JP" sz="2400" b="1" dirty="0" smtClean="0">
                <a:latin typeface="Consolas" pitchFamily="49" charset="0"/>
              </a:rPr>
              <a:t>)</a:t>
            </a:r>
            <a:r>
              <a:rPr lang="ja-JP" altLang="en-US" sz="2400" b="1" dirty="0" smtClean="0">
                <a:latin typeface="Consolas" pitchFamily="49" charset="0"/>
              </a:rPr>
              <a:t>式」 </a:t>
            </a:r>
            <a:r>
              <a:rPr lang="en-US" altLang="ja-JP" sz="2400" b="1" dirty="0" smtClean="0">
                <a:latin typeface="Consolas" pitchFamily="49" charset="0"/>
              </a:rPr>
              <a:t>*)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div_e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x y =</a:t>
            </a:r>
          </a:p>
          <a:p>
            <a:pPr marL="720000"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if y = 0</a:t>
            </a:r>
          </a:p>
          <a:p>
            <a:pPr marL="720000"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then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raise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Division_by_zero</a:t>
            </a:r>
            <a:endParaRPr lang="en-US" altLang="ja-JP" sz="2400" b="1" dirty="0" smtClean="0">
              <a:solidFill>
                <a:srgbClr val="FF0000"/>
              </a:solidFill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else x / y;;</a:t>
            </a:r>
          </a:p>
          <a:p>
            <a:pPr marL="72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latin typeface="Consolas" pitchFamily="49" charset="0"/>
              </a:rPr>
              <a:t>div_e</a:t>
            </a:r>
            <a:r>
              <a:rPr lang="en-US" altLang="ja-JP" sz="2400" b="1" dirty="0" smtClean="0">
                <a:latin typeface="Consolas" pitchFamily="49" charset="0"/>
              </a:rPr>
              <a:t>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-&gt;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-&gt;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= &lt;fun&gt;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div_e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8 2;;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= 4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div_e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8 0;;</a:t>
            </a:r>
          </a:p>
          <a:p>
            <a:pPr marL="720000" indent="0">
              <a:buNone/>
            </a:pP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Exception: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Division_by_zero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.</a:t>
            </a:r>
            <a:endParaRPr kumimoji="1" lang="ja-JP" altLang="en-US" sz="2400" b="1" dirty="0">
              <a:solidFill>
                <a:srgbClr val="FF0000"/>
              </a:solidFill>
              <a:latin typeface="Consolas" pitchFamily="49" charset="0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5500694" y="4572008"/>
            <a:ext cx="3000396" cy="857256"/>
          </a:xfrm>
          <a:prstGeom prst="wedgeRoundRectCallout">
            <a:avLst>
              <a:gd name="adj1" fmla="val -36071"/>
              <a:gd name="adj2" fmla="val 70343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評価結果の値の代わりに</a:t>
            </a:r>
            <a:r>
              <a:rPr kumimoji="1" lang="en-US" altLang="ja-JP" sz="2000" dirty="0" smtClean="0"/>
              <a:t/>
            </a:r>
            <a:br>
              <a:rPr kumimoji="1" lang="en-US" altLang="ja-JP" sz="2000" dirty="0" smtClean="0"/>
            </a:br>
            <a:r>
              <a:rPr kumimoji="1" lang="ja-JP" altLang="en-US" sz="2000" dirty="0" smtClean="0"/>
              <a:t>例外が表示される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例外を処理するには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 fontScale="92500" lnSpcReduction="20000"/>
          </a:bodyPr>
          <a:lstStyle/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(* </a:t>
            </a:r>
            <a:r>
              <a:rPr lang="ja-JP" altLang="en-US" sz="2400" b="1" dirty="0" smtClean="0">
                <a:latin typeface="Consolas" pitchFamily="49" charset="0"/>
              </a:rPr>
              <a:t>例外処理を表す式</a:t>
            </a:r>
            <a:r>
              <a:rPr lang="en-US" altLang="ja-JP" sz="2400" b="1" dirty="0" smtClean="0">
                <a:latin typeface="Consolas" pitchFamily="49" charset="0"/>
              </a:rPr>
              <a:t>: try </a:t>
            </a:r>
            <a:r>
              <a:rPr lang="ja-JP" altLang="en-US" sz="2400" b="1" dirty="0" smtClean="0">
                <a:latin typeface="Consolas" pitchFamily="49" charset="0"/>
              </a:rPr>
              <a:t>「式」 </a:t>
            </a:r>
            <a:r>
              <a:rPr lang="en-US" altLang="ja-JP" sz="2400" b="1" dirty="0" smtClean="0">
                <a:latin typeface="Consolas" pitchFamily="49" charset="0"/>
              </a:rPr>
              <a:t>with </a:t>
            </a:r>
            <a:r>
              <a:rPr lang="ja-JP" altLang="en-US" sz="2400" b="1" dirty="0" smtClean="0">
                <a:latin typeface="Consolas" pitchFamily="49" charset="0"/>
              </a:rPr>
              <a:t>「パターン</a:t>
            </a:r>
            <a:r>
              <a:rPr lang="en-US" altLang="ja-JP" sz="2400" b="1" dirty="0" smtClean="0">
                <a:latin typeface="Consolas" pitchFamily="49" charset="0"/>
              </a:rPr>
              <a:t>1</a:t>
            </a:r>
            <a:r>
              <a:rPr lang="ja-JP" altLang="en-US" sz="2400" b="1" dirty="0" smtClean="0">
                <a:latin typeface="Consolas" pitchFamily="49" charset="0"/>
              </a:rPr>
              <a:t>」 </a:t>
            </a:r>
            <a:r>
              <a:rPr lang="en-US" altLang="ja-JP" sz="2400" b="1" dirty="0" smtClean="0">
                <a:latin typeface="Consolas" pitchFamily="49" charset="0"/>
              </a:rPr>
              <a:t>-&gt; </a:t>
            </a:r>
            <a:r>
              <a:rPr lang="ja-JP" altLang="en-US" sz="2400" b="1" dirty="0" smtClean="0">
                <a:latin typeface="Consolas" pitchFamily="49" charset="0"/>
              </a:rPr>
              <a:t>「式</a:t>
            </a:r>
            <a:r>
              <a:rPr lang="en-US" altLang="ja-JP" sz="2400" b="1" dirty="0" smtClean="0">
                <a:latin typeface="Consolas" pitchFamily="49" charset="0"/>
              </a:rPr>
              <a:t>1</a:t>
            </a:r>
            <a:r>
              <a:rPr lang="ja-JP" altLang="en-US" sz="2400" b="1" dirty="0" smtClean="0">
                <a:latin typeface="Consolas" pitchFamily="49" charset="0"/>
              </a:rPr>
              <a:t>」</a:t>
            </a:r>
            <a:endParaRPr lang="en-US" altLang="ja-JP" sz="2400" b="1" dirty="0" smtClean="0">
              <a:latin typeface="Consolas" pitchFamily="49" charset="0"/>
            </a:endParaRP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                            </a:t>
            </a:r>
            <a:r>
              <a:rPr lang="ja-JP" altLang="en-US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smtClean="0">
                <a:latin typeface="Consolas" pitchFamily="49" charset="0"/>
              </a:rPr>
              <a:t>| </a:t>
            </a:r>
            <a:r>
              <a:rPr lang="ja-JP" altLang="en-US" sz="2400" b="1" dirty="0" smtClean="0">
                <a:latin typeface="Consolas" pitchFamily="49" charset="0"/>
              </a:rPr>
              <a:t>「パターン</a:t>
            </a:r>
            <a:r>
              <a:rPr lang="en-US" altLang="ja-JP" sz="2400" b="1" dirty="0" smtClean="0">
                <a:latin typeface="Consolas" pitchFamily="49" charset="0"/>
              </a:rPr>
              <a:t>2</a:t>
            </a:r>
            <a:r>
              <a:rPr lang="ja-JP" altLang="en-US" sz="2400" b="1" dirty="0" smtClean="0">
                <a:latin typeface="Consolas" pitchFamily="49" charset="0"/>
              </a:rPr>
              <a:t>」 </a:t>
            </a:r>
            <a:r>
              <a:rPr lang="en-US" altLang="ja-JP" sz="2400" b="1" dirty="0" smtClean="0">
                <a:latin typeface="Consolas" pitchFamily="49" charset="0"/>
              </a:rPr>
              <a:t>-&gt; </a:t>
            </a:r>
            <a:r>
              <a:rPr lang="ja-JP" altLang="en-US" sz="2400" b="1" dirty="0" smtClean="0">
                <a:latin typeface="Consolas" pitchFamily="49" charset="0"/>
              </a:rPr>
              <a:t>「式</a:t>
            </a:r>
            <a:r>
              <a:rPr lang="en-US" altLang="ja-JP" sz="2400" b="1" dirty="0" smtClean="0">
                <a:latin typeface="Consolas" pitchFamily="49" charset="0"/>
              </a:rPr>
              <a:t>2</a:t>
            </a:r>
            <a:r>
              <a:rPr lang="ja-JP" altLang="en-US" sz="2400" b="1" dirty="0" smtClean="0">
                <a:latin typeface="Consolas" pitchFamily="49" charset="0"/>
              </a:rPr>
              <a:t>」</a:t>
            </a:r>
            <a:endParaRPr lang="en-US" altLang="ja-JP" sz="2400" b="1" dirty="0" smtClean="0">
              <a:latin typeface="Consolas" pitchFamily="49" charset="0"/>
            </a:endParaRP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                            </a:t>
            </a:r>
            <a:r>
              <a:rPr lang="ja-JP" altLang="en-US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smtClean="0">
                <a:latin typeface="Consolas" pitchFamily="49" charset="0"/>
              </a:rPr>
              <a:t>| … *)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div x y =</a:t>
            </a:r>
          </a:p>
          <a:p>
            <a:pPr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try</a:t>
            </a:r>
          </a:p>
          <a:p>
            <a:pPr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  Some (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div_e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x y)</a:t>
            </a:r>
          </a:p>
          <a:p>
            <a:pPr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with</a:t>
            </a:r>
          </a:p>
          <a:p>
            <a:pPr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 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Division_by_zero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-&gt;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None;;</a:t>
            </a:r>
          </a:p>
          <a:p>
            <a:pPr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div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-&gt;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-&gt;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option = &lt;fun&gt;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div 8 2;;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option = Some 4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div 8 0;;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option = None</a:t>
            </a:r>
            <a:endParaRPr kumimoji="1" lang="ja-JP" altLang="en-US" sz="2400" b="1" dirty="0">
              <a:latin typeface="Consolas" pitchFamily="49" charset="0"/>
            </a:endParaRPr>
          </a:p>
        </p:txBody>
      </p:sp>
      <p:sp>
        <p:nvSpPr>
          <p:cNvPr id="5" name="右中かっこ 4"/>
          <p:cNvSpPr/>
          <p:nvPr/>
        </p:nvSpPr>
        <p:spPr>
          <a:xfrm>
            <a:off x="4357686" y="3164896"/>
            <a:ext cx="285752" cy="50006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43438" y="3224192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この間で例外が発生したら</a:t>
            </a:r>
            <a:r>
              <a:rPr kumimoji="1" lang="en-US" altLang="ja-JP" sz="2000" dirty="0" smtClean="0"/>
              <a:t>……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215074" y="3643314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これを評価</a:t>
            </a:r>
            <a:endParaRPr kumimoji="1" lang="ja-JP" altLang="en-US" sz="2000" dirty="0"/>
          </a:p>
        </p:txBody>
      </p:sp>
      <p:sp>
        <p:nvSpPr>
          <p:cNvPr id="8" name="右矢印 7"/>
          <p:cNvSpPr/>
          <p:nvPr/>
        </p:nvSpPr>
        <p:spPr>
          <a:xfrm rot="9146670">
            <a:off x="5832623" y="3842078"/>
            <a:ext cx="428628" cy="214314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ユーザ定義例外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2100" lvl="2" indent="-342000"/>
            <a:r>
              <a:rPr lang="ja-JP" altLang="en-US" dirty="0" smtClean="0"/>
              <a:t>例外を定義する構文</a:t>
            </a:r>
            <a:r>
              <a:rPr lang="en-US" altLang="ja-JP" dirty="0" smtClean="0"/>
              <a:t>:</a:t>
            </a:r>
          </a:p>
          <a:p>
            <a:pPr marL="1599300" lvl="3" indent="-342000">
              <a:buNone/>
            </a:pPr>
            <a:r>
              <a:rPr lang="en-US" altLang="ja-JP" b="1" dirty="0" smtClean="0">
                <a:latin typeface="Consolas" pitchFamily="49" charset="0"/>
              </a:rPr>
              <a:t>exception</a:t>
            </a:r>
            <a:r>
              <a:rPr lang="en-US" altLang="ja-JP" b="1" dirty="0" smtClean="0"/>
              <a:t> </a:t>
            </a:r>
            <a:r>
              <a:rPr lang="ja-JP" altLang="en-US" b="1" dirty="0" smtClean="0"/>
              <a:t>「タグ名」 </a:t>
            </a:r>
            <a:r>
              <a:rPr lang="en-US" altLang="ja-JP" b="1" dirty="0" smtClean="0">
                <a:latin typeface="Consolas" pitchFamily="49" charset="0"/>
              </a:rPr>
              <a:t>of</a:t>
            </a:r>
            <a:r>
              <a:rPr lang="en-US" altLang="ja-JP" b="1" dirty="0" smtClean="0"/>
              <a:t> </a:t>
            </a:r>
            <a:r>
              <a:rPr lang="ja-JP" altLang="en-US" b="1" dirty="0" smtClean="0"/>
              <a:t>「型」</a:t>
            </a:r>
            <a:endParaRPr lang="en-US" altLang="ja-JP" b="1" dirty="0" smtClean="0"/>
          </a:p>
          <a:p>
            <a:pPr marL="3240000" indent="0">
              <a:buNone/>
            </a:pPr>
            <a:endParaRPr lang="en-US" altLang="ja-JP" sz="2400" b="1" dirty="0" smtClean="0">
              <a:latin typeface="Consolas" pitchFamily="49" charset="0"/>
            </a:endParaRPr>
          </a:p>
          <a:p>
            <a:pPr marL="324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exception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My_exception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324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exception </a:t>
            </a:r>
            <a:r>
              <a:rPr lang="en-US" altLang="ja-JP" sz="2400" b="1" dirty="0" err="1" smtClean="0">
                <a:latin typeface="Consolas" pitchFamily="49" charset="0"/>
              </a:rPr>
              <a:t>My_exception</a:t>
            </a:r>
            <a:endParaRPr lang="en-US" altLang="ja-JP" sz="2400" b="1" dirty="0" smtClean="0">
              <a:latin typeface="Consolas" pitchFamily="49" charset="0"/>
            </a:endParaRPr>
          </a:p>
          <a:p>
            <a:pPr marL="3240000" indent="0">
              <a:buNone/>
            </a:pPr>
            <a:endParaRPr lang="en-US" altLang="ja-JP" sz="2400" b="1" dirty="0" smtClean="0">
              <a:latin typeface="Consolas" pitchFamily="49" charset="0"/>
            </a:endParaRPr>
          </a:p>
          <a:p>
            <a:pPr marL="324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My_exception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324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err="1" smtClean="0">
                <a:latin typeface="Consolas" pitchFamily="49" charset="0"/>
              </a:rPr>
              <a:t>exn</a:t>
            </a:r>
            <a:r>
              <a:rPr lang="en-US" altLang="ja-JP" sz="2400" b="1" dirty="0" smtClean="0">
                <a:latin typeface="Consolas" pitchFamily="49" charset="0"/>
              </a:rPr>
              <a:t> = </a:t>
            </a:r>
            <a:r>
              <a:rPr lang="en-US" altLang="ja-JP" sz="2400" b="1" dirty="0" err="1" smtClean="0">
                <a:latin typeface="Consolas" pitchFamily="49" charset="0"/>
              </a:rPr>
              <a:t>My_exception</a:t>
            </a:r>
            <a:endParaRPr lang="en-US" altLang="ja-JP" sz="2400" b="1" dirty="0" smtClean="0">
              <a:latin typeface="Consolas" pitchFamily="49" charset="0"/>
            </a:endParaRPr>
          </a:p>
          <a:p>
            <a:pPr marL="3240000" indent="0">
              <a:buNone/>
            </a:pPr>
            <a:endParaRPr lang="en-US" altLang="ja-JP" sz="2400" b="1" dirty="0" smtClean="0">
              <a:latin typeface="Consolas" pitchFamily="49" charset="0"/>
            </a:endParaRPr>
          </a:p>
          <a:p>
            <a:pPr marL="324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raise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My_exception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324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Exception: </a:t>
            </a:r>
            <a:r>
              <a:rPr lang="en-US" altLang="ja-JP" sz="2400" b="1" dirty="0" err="1" smtClean="0">
                <a:latin typeface="Consolas" pitchFamily="49" charset="0"/>
              </a:rPr>
              <a:t>My_exception</a:t>
            </a:r>
            <a:r>
              <a:rPr lang="en-US" altLang="ja-JP" sz="2400" b="1" dirty="0" smtClean="0">
                <a:latin typeface="Consolas" pitchFamily="49" charset="0"/>
              </a:rPr>
              <a:t>.</a:t>
            </a:r>
          </a:p>
          <a:p>
            <a:pPr marL="3240000" indent="0">
              <a:buNone/>
            </a:pPr>
            <a:endParaRPr kumimoji="1" lang="en-US" altLang="ja-JP" sz="2400" dirty="0" smtClean="0">
              <a:latin typeface="Consolas" pitchFamily="49" charset="0"/>
            </a:endParaRPr>
          </a:p>
          <a:p>
            <a:pPr marL="742050" lvl="1" indent="-342000"/>
            <a:r>
              <a:rPr lang="ja-JP" altLang="en-US" sz="2000" dirty="0" smtClean="0">
                <a:latin typeface="Consolas" pitchFamily="49" charset="0"/>
              </a:rPr>
              <a:t>じつは例外は特殊なバリアントになっている</a:t>
            </a:r>
            <a:endParaRPr kumimoji="1" lang="ja-JP" altLang="en-US" sz="2000" dirty="0">
              <a:latin typeface="Consolas" pitchFamily="49" charset="0"/>
            </a:endParaRPr>
          </a:p>
        </p:txBody>
      </p:sp>
      <p:sp>
        <p:nvSpPr>
          <p:cNvPr id="5" name="ホームベース 4"/>
          <p:cNvSpPr/>
          <p:nvPr/>
        </p:nvSpPr>
        <p:spPr>
          <a:xfrm>
            <a:off x="714348" y="2571744"/>
            <a:ext cx="2786082" cy="571504"/>
          </a:xfrm>
          <a:prstGeom prst="homeP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例外を定義</a:t>
            </a:r>
            <a:endParaRPr kumimoji="1" lang="ja-JP" altLang="en-US" sz="2400" dirty="0"/>
          </a:p>
        </p:txBody>
      </p:sp>
      <p:sp>
        <p:nvSpPr>
          <p:cNvPr id="6" name="ホームベース 5"/>
          <p:cNvSpPr/>
          <p:nvPr/>
        </p:nvSpPr>
        <p:spPr>
          <a:xfrm>
            <a:off x="714348" y="3429000"/>
            <a:ext cx="2786082" cy="928694"/>
          </a:xfrm>
          <a:prstGeom prst="homeP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例外を普通の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式として評価</a:t>
            </a:r>
            <a:endParaRPr kumimoji="1" lang="ja-JP" altLang="en-US" sz="2400" dirty="0"/>
          </a:p>
        </p:txBody>
      </p:sp>
      <p:sp>
        <p:nvSpPr>
          <p:cNvPr id="7" name="ホームベース 6"/>
          <p:cNvSpPr/>
          <p:nvPr/>
        </p:nvSpPr>
        <p:spPr>
          <a:xfrm>
            <a:off x="714348" y="4643446"/>
            <a:ext cx="2786082" cy="571504"/>
          </a:xfrm>
          <a:prstGeom prst="homeP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例外を発生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値を持つ例外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例外はバリアントの一種なので値を持てる</a:t>
            </a:r>
            <a:endParaRPr lang="en-US" altLang="ja-JP" dirty="0" smtClean="0"/>
          </a:p>
          <a:p>
            <a:pPr marL="3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exception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My_int_exception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of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int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3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exception </a:t>
            </a:r>
            <a:r>
              <a:rPr lang="en-US" altLang="ja-JP" sz="2400" b="1" dirty="0" err="1" smtClean="0">
                <a:latin typeface="Consolas" pitchFamily="49" charset="0"/>
              </a:rPr>
              <a:t>My_int_exception</a:t>
            </a:r>
            <a:r>
              <a:rPr lang="en-US" altLang="ja-JP" sz="2400" b="1" dirty="0" smtClean="0">
                <a:latin typeface="Consolas" pitchFamily="49" charset="0"/>
              </a:rPr>
              <a:t> of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endParaRPr lang="en-US" altLang="ja-JP" sz="2400" b="1" dirty="0" smtClean="0">
              <a:latin typeface="Consolas" pitchFamily="49" charset="0"/>
            </a:endParaRPr>
          </a:p>
          <a:p>
            <a:pPr marL="3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isprime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n =</a:t>
            </a:r>
          </a:p>
          <a:p>
            <a:pPr marL="360000"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if n &lt;= 0 then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raise (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My_int_exception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n)</a:t>
            </a:r>
          </a:p>
          <a:p>
            <a:pPr marL="360000"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else …;;</a:t>
            </a:r>
          </a:p>
          <a:p>
            <a:pPr marL="36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latin typeface="Consolas" pitchFamily="49" charset="0"/>
              </a:rPr>
              <a:t>isprime</a:t>
            </a:r>
            <a:r>
              <a:rPr lang="en-US" altLang="ja-JP" sz="2400" b="1" dirty="0" smtClean="0">
                <a:latin typeface="Consolas" pitchFamily="49" charset="0"/>
              </a:rPr>
              <a:t>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-&gt; bool = &lt;fun&gt;</a:t>
            </a:r>
            <a:endParaRPr lang="en-US" altLang="ja-JP" b="1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型多相性とは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異なる型を持つ値</a:t>
            </a:r>
            <a:r>
              <a:rPr lang="ja-JP" altLang="en-US" dirty="0" smtClean="0"/>
              <a:t>・式などを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どうにかして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まとめて扱う仕組みのこと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複数の例外を処理するには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ja-JP" sz="2200" b="1" dirty="0" smtClean="0">
                <a:latin typeface="Consolas" pitchFamily="49" charset="0"/>
              </a:rPr>
              <a:t># exception </a:t>
            </a:r>
            <a:r>
              <a:rPr lang="en-US" altLang="ja-JP" sz="2200" b="1" dirty="0" err="1" smtClean="0">
                <a:latin typeface="Consolas" pitchFamily="49" charset="0"/>
              </a:rPr>
              <a:t>My_exception</a:t>
            </a:r>
            <a:r>
              <a:rPr lang="en-US" altLang="ja-JP" sz="2200" b="1" dirty="0" smtClean="0">
                <a:latin typeface="Consolas" pitchFamily="49" charset="0"/>
              </a:rPr>
              <a:t>;;</a:t>
            </a:r>
          </a:p>
          <a:p>
            <a:pPr>
              <a:buNone/>
            </a:pPr>
            <a:r>
              <a:rPr lang="en-US" altLang="ja-JP" sz="2200" b="1" dirty="0" smtClean="0">
                <a:latin typeface="Consolas" pitchFamily="49" charset="0"/>
              </a:rPr>
              <a:t># exception </a:t>
            </a:r>
            <a:r>
              <a:rPr lang="en-US" altLang="ja-JP" sz="2200" b="1" dirty="0" err="1" smtClean="0">
                <a:latin typeface="Consolas" pitchFamily="49" charset="0"/>
              </a:rPr>
              <a:t>My_int_exception</a:t>
            </a:r>
            <a:r>
              <a:rPr lang="en-US" altLang="ja-JP" sz="2200" b="1" dirty="0" smtClean="0">
                <a:latin typeface="Consolas" pitchFamily="49" charset="0"/>
              </a:rPr>
              <a:t> of </a:t>
            </a:r>
            <a:r>
              <a:rPr lang="en-US" altLang="ja-JP" sz="2200" b="1" dirty="0" err="1" smtClean="0">
                <a:latin typeface="Consolas" pitchFamily="49" charset="0"/>
              </a:rPr>
              <a:t>int</a:t>
            </a:r>
            <a:r>
              <a:rPr lang="en-US" altLang="ja-JP" sz="2200" b="1" dirty="0" smtClean="0">
                <a:latin typeface="Consolas" pitchFamily="49" charset="0"/>
              </a:rPr>
              <a:t>;;</a:t>
            </a:r>
          </a:p>
          <a:p>
            <a:pPr>
              <a:buNone/>
            </a:pPr>
            <a:r>
              <a:rPr lang="en-US" altLang="ja-JP" sz="2200" b="1" dirty="0" smtClean="0">
                <a:latin typeface="Consolas" pitchFamily="49" charset="0"/>
              </a:rPr>
              <a:t># exception </a:t>
            </a:r>
            <a:r>
              <a:rPr lang="en-US" altLang="ja-JP" sz="2200" b="1" dirty="0" err="1" smtClean="0">
                <a:latin typeface="Consolas" pitchFamily="49" charset="0"/>
              </a:rPr>
              <a:t>My_bool_exception</a:t>
            </a:r>
            <a:r>
              <a:rPr lang="en-US" altLang="ja-JP" sz="2200" b="1" dirty="0" smtClean="0">
                <a:latin typeface="Consolas" pitchFamily="49" charset="0"/>
              </a:rPr>
              <a:t> of bool;;</a:t>
            </a:r>
          </a:p>
          <a:p>
            <a:pPr>
              <a:buNone/>
            </a:pPr>
            <a:r>
              <a:rPr lang="en-US" altLang="ja-JP" sz="2400" b="1" dirty="0" smtClean="0">
                <a:latin typeface="Consolas" pitchFamily="49" charset="0"/>
              </a:rPr>
              <a:t># let </a:t>
            </a:r>
            <a:r>
              <a:rPr lang="en-US" altLang="ja-JP" sz="2400" b="1" dirty="0" err="1" smtClean="0">
                <a:latin typeface="Consolas" pitchFamily="49" charset="0"/>
              </a:rPr>
              <a:t>foo</a:t>
            </a:r>
            <a:r>
              <a:rPr lang="en-US" altLang="ja-JP" sz="2400" b="1" dirty="0" smtClean="0">
                <a:latin typeface="Consolas" pitchFamily="49" charset="0"/>
              </a:rPr>
              <a:t> x =</a:t>
            </a:r>
          </a:p>
          <a:p>
            <a:pPr>
              <a:buNone/>
            </a:pPr>
            <a:r>
              <a:rPr lang="en-US" altLang="ja-JP" sz="2400" b="1" dirty="0" smtClean="0">
                <a:latin typeface="Consolas" pitchFamily="49" charset="0"/>
              </a:rPr>
              <a:t>    try</a:t>
            </a:r>
          </a:p>
          <a:p>
            <a:pPr>
              <a:buNone/>
            </a:pPr>
            <a:r>
              <a:rPr lang="en-US" altLang="ja-JP" sz="2400" b="1" dirty="0" smtClean="0">
                <a:latin typeface="Consolas" pitchFamily="49" charset="0"/>
              </a:rPr>
              <a:t>      bar x</a:t>
            </a:r>
          </a:p>
          <a:p>
            <a:pPr>
              <a:buNone/>
            </a:pPr>
            <a:r>
              <a:rPr lang="en-US" altLang="ja-JP" sz="2400" b="1" dirty="0" smtClean="0">
                <a:latin typeface="Consolas" pitchFamily="49" charset="0"/>
              </a:rPr>
              <a:t>   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with</a:t>
            </a:r>
          </a:p>
          <a:p>
            <a:pPr>
              <a:buNone/>
            </a:pPr>
            <a:r>
              <a:rPr lang="en-US" altLang="ja-JP" sz="2400" b="1" dirty="0" smtClean="0">
                <a:latin typeface="Consolas" pitchFamily="49" charset="0"/>
              </a:rPr>
              <a:t>     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|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My_exception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-&gt;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None</a:t>
            </a:r>
          </a:p>
          <a:p>
            <a:pPr>
              <a:buNone/>
            </a:pPr>
            <a:r>
              <a:rPr lang="en-US" altLang="ja-JP" sz="2400" b="1" dirty="0" smtClean="0">
                <a:latin typeface="Consolas" pitchFamily="49" charset="0"/>
              </a:rPr>
              <a:t>     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|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My_int_exception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i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-&gt;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Some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i</a:t>
            </a:r>
            <a:endParaRPr lang="en-US" altLang="ja-JP" sz="2400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>
              <a:buNone/>
            </a:pPr>
            <a:r>
              <a:rPr lang="en-US" altLang="ja-JP" sz="2400" b="1" dirty="0" smtClean="0">
                <a:latin typeface="Consolas" pitchFamily="49" charset="0"/>
              </a:rPr>
              <a:t>     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|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My_bool_exception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_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-&gt;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None</a:t>
            </a:r>
            <a:r>
              <a:rPr lang="en-US" altLang="ja-JP" sz="2400" b="1" dirty="0" smtClean="0">
                <a:latin typeface="Consolas" pitchFamily="49" charset="0"/>
              </a:rPr>
              <a:t>;;</a:t>
            </a:r>
            <a:endParaRPr lang="en-US" altLang="ja-JP" sz="2400" b="1" dirty="0">
              <a:latin typeface="Consolas" pitchFamily="49" charset="0"/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5000628" y="3286124"/>
            <a:ext cx="3357586" cy="1285884"/>
          </a:xfrm>
          <a:prstGeom prst="wedgeRoundRectCallout">
            <a:avLst>
              <a:gd name="adj1" fmla="val -73298"/>
              <a:gd name="adj2" fmla="val 5622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with </a:t>
            </a:r>
            <a:r>
              <a:rPr kumimoji="1" lang="ja-JP" altLang="en-US" sz="2400" dirty="0" smtClean="0"/>
              <a:t>の後の部分は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パターンマッチングに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なっている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try … with </a:t>
            </a:r>
            <a:r>
              <a:rPr kumimoji="1" lang="ja-JP" altLang="en-US" dirty="0" smtClean="0"/>
              <a:t>式の入れ子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try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try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  raise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My_exception</a:t>
            </a:r>
            <a:endParaRPr lang="en-US" altLang="ja-JP" sz="2400" b="1" dirty="0" smtClean="0">
              <a:solidFill>
                <a:srgbClr val="FF0000"/>
              </a:solidFill>
              <a:latin typeface="Consolas" pitchFamily="49" charset="0"/>
            </a:endParaRP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with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 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My_int_exception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latin typeface="Consolas" pitchFamily="49" charset="0"/>
              </a:rPr>
              <a:t>i</a:t>
            </a:r>
            <a:r>
              <a:rPr lang="en-US" altLang="ja-JP" sz="2400" b="1" dirty="0" smtClean="0">
                <a:latin typeface="Consolas" pitchFamily="49" charset="0"/>
              </a:rPr>
              <a:t> -&gt; Some </a:t>
            </a:r>
            <a:r>
              <a:rPr lang="en-US" altLang="ja-JP" sz="2400" b="1" dirty="0" err="1" smtClean="0">
                <a:latin typeface="Consolas" pitchFamily="49" charset="0"/>
              </a:rPr>
              <a:t>i</a:t>
            </a:r>
            <a:endParaRPr lang="en-US" altLang="ja-JP" sz="2400" b="1" dirty="0" smtClean="0">
              <a:latin typeface="Consolas" pitchFamily="49" charset="0"/>
            </a:endParaRP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with</a:t>
            </a:r>
          </a:p>
          <a:p>
            <a:pPr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My_exception</a:t>
            </a:r>
            <a:r>
              <a:rPr lang="en-US" altLang="ja-JP" sz="2400" b="1" dirty="0" smtClean="0">
                <a:latin typeface="Consolas" pitchFamily="49" charset="0"/>
              </a:rPr>
              <a:t> -&gt; None</a:t>
            </a:r>
            <a:endParaRPr kumimoji="1" lang="ja-JP" altLang="en-US" sz="2400" b="1" dirty="0">
              <a:latin typeface="Consolas" pitchFamily="49" charset="0"/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4929190" y="3857628"/>
            <a:ext cx="3571900" cy="928694"/>
          </a:xfrm>
          <a:prstGeom prst="wedgeRoundRectCallout">
            <a:avLst>
              <a:gd name="adj1" fmla="val -70632"/>
              <a:gd name="adj2" fmla="val -5636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内側の </a:t>
            </a:r>
            <a:r>
              <a:rPr kumimoji="1" lang="en-US" altLang="ja-JP" sz="2400" dirty="0" smtClean="0"/>
              <a:t>with </a:t>
            </a:r>
            <a:r>
              <a:rPr kumimoji="1" lang="ja-JP" altLang="en-US" sz="2400" dirty="0" err="1" smtClean="0"/>
              <a:t>には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マッチしないのでスルー</a:t>
            </a:r>
            <a:endParaRPr kumimoji="1" lang="ja-JP" altLang="en-US" sz="24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4214810" y="5000636"/>
            <a:ext cx="2857520" cy="1214446"/>
          </a:xfrm>
          <a:prstGeom prst="wedgeRoundRectCallout">
            <a:avLst>
              <a:gd name="adj1" fmla="val -85859"/>
              <a:gd name="adj2" fmla="val -765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外側の </a:t>
            </a:r>
            <a:r>
              <a:rPr kumimoji="1" lang="en-US" altLang="ja-JP" sz="2400" dirty="0" smtClean="0"/>
              <a:t>with </a:t>
            </a:r>
            <a:r>
              <a:rPr kumimoji="1" lang="ja-JP" altLang="en-US" sz="2400" dirty="0" smtClean="0"/>
              <a:t>では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マッチするので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ここで処理される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副作用を利用したプログラミング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Programs with Side Effects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副作用とは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 smtClean="0"/>
              <a:t>ある式の評価が参照透過でないとき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その式は副作用を持つ、という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lvl="1"/>
            <a:r>
              <a:rPr lang="ja-JP" altLang="en-US" dirty="0" smtClean="0"/>
              <a:t>ある式が参照透過であるとは、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大雑把にいって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その式の評価結果の値が常に等しくなること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※ </a:t>
            </a:r>
            <a:r>
              <a:rPr lang="ja-JP" altLang="en-US" dirty="0" smtClean="0"/>
              <a:t>副作用はプログラムを読み難くするので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</a:t>
            </a:r>
            <a:r>
              <a:rPr lang="ja-JP" altLang="en-US" dirty="0" smtClean="0"/>
              <a:t>ここぞという時に限って使うとよい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Uni</a:t>
            </a:r>
            <a:r>
              <a:rPr lang="en-US" altLang="ja-JP" dirty="0" smtClean="0"/>
              <a:t>t </a:t>
            </a:r>
            <a:r>
              <a:rPr lang="ja-JP" altLang="en-US" dirty="0" smtClean="0"/>
              <a:t>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>
                <a:latin typeface="Consolas" pitchFamily="49" charset="0"/>
              </a:rPr>
              <a:t>()</a:t>
            </a:r>
            <a:r>
              <a:rPr kumimoji="1" lang="ja-JP" altLang="en-US" dirty="0" smtClean="0"/>
              <a:t>」を唯一の値とする型</a:t>
            </a:r>
            <a:endParaRPr kumimoji="1" lang="en-US" altLang="ja-JP" dirty="0" smtClean="0"/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()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unit</a:t>
            </a:r>
            <a:r>
              <a:rPr lang="en-US" altLang="ja-JP" sz="2400" b="1" dirty="0" smtClean="0">
                <a:latin typeface="Consolas" pitchFamily="49" charset="0"/>
              </a:rPr>
              <a:t> =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()</a:t>
            </a:r>
          </a:p>
          <a:p>
            <a:r>
              <a:rPr lang="ja-JP" altLang="en-US" smtClean="0"/>
              <a:t>用途</a:t>
            </a:r>
            <a:r>
              <a:rPr lang="en-US" altLang="ja-JP" dirty="0" smtClean="0"/>
              <a:t>:</a:t>
            </a:r>
            <a:r>
              <a:rPr lang="ja-JP" altLang="en-US" dirty="0" smtClean="0"/>
              <a:t> 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引数が不要な関数に渡すダミー引数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意味のある戻り値を返さない関数や式が返す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ダミーの値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特に式の副作用のみが重要な場合</a:t>
            </a:r>
            <a:endParaRPr lang="en-US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Unit</a:t>
            </a:r>
            <a:r>
              <a:rPr kumimoji="1" lang="ja-JP" altLang="en-US" dirty="0" smtClean="0"/>
              <a:t> の使われ方の例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print_string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string -&gt;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unit</a:t>
            </a:r>
            <a:r>
              <a:rPr lang="en-US" altLang="ja-JP" sz="2400" b="1" dirty="0" smtClean="0">
                <a:latin typeface="Consolas" pitchFamily="49" charset="0"/>
              </a:rPr>
              <a:t> = &lt;fun&gt;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print_string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"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Foo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\n";;</a:t>
            </a:r>
          </a:p>
          <a:p>
            <a:pPr marL="72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Foo</a:t>
            </a:r>
            <a:endParaRPr lang="en-US" altLang="ja-JP" sz="2400" b="1" dirty="0" smtClean="0"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unit =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()</a:t>
            </a:r>
          </a:p>
          <a:p>
            <a:pPr marL="720000" indent="0">
              <a:buNone/>
            </a:pPr>
            <a:endParaRPr lang="en-US" altLang="ja-JP" sz="2400" b="1" dirty="0" smtClean="0">
              <a:solidFill>
                <a:srgbClr val="FF0000"/>
              </a:solidFill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read_line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unit</a:t>
            </a:r>
            <a:r>
              <a:rPr lang="en-US" altLang="ja-JP" sz="2400" b="1" dirty="0" smtClean="0">
                <a:latin typeface="Consolas" pitchFamily="49" charset="0"/>
              </a:rPr>
              <a:t> -&gt; string = &lt;fun&gt;</a:t>
            </a:r>
            <a:endParaRPr kumimoji="1" lang="ja-JP" altLang="en-US" sz="2400" b="1" dirty="0" smtClean="0"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s =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read_line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()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Bar</a:t>
            </a:r>
          </a:p>
          <a:p>
            <a:pPr marL="72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s : string = "Bar"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値を変更できるレコード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レコード型を定義するとき、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フィールド名の前に </a:t>
            </a:r>
            <a:r>
              <a:rPr kumimoji="1" lang="en-US" altLang="ja-JP" dirty="0" smtClean="0">
                <a:latin typeface="Consolas" pitchFamily="49" charset="0"/>
              </a:rPr>
              <a:t>mutable</a:t>
            </a:r>
            <a:r>
              <a:rPr kumimoji="1" lang="ja-JP" altLang="en-US" dirty="0" smtClean="0"/>
              <a:t> を付けると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そのフィールドは更新可能になる</a:t>
            </a:r>
            <a:endParaRPr kumimoji="1" lang="en-US" altLang="ja-JP" dirty="0" smtClean="0"/>
          </a:p>
          <a:p>
            <a:pPr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type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bank_account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= </a:t>
            </a:r>
            <a:b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</a:b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{ name : string;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mutable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balance :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int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};;</a:t>
            </a:r>
          </a:p>
          <a:p>
            <a:pPr>
              <a:buNone/>
            </a:pPr>
            <a:r>
              <a:rPr lang="en-US" altLang="ja-JP" sz="2400" b="1" dirty="0" smtClean="0">
                <a:latin typeface="Consolas" pitchFamily="49" charset="0"/>
              </a:rPr>
              <a:t>type </a:t>
            </a:r>
            <a:r>
              <a:rPr lang="en-US" altLang="ja-JP" sz="2400" b="1" dirty="0" err="1" smtClean="0">
                <a:latin typeface="Consolas" pitchFamily="49" charset="0"/>
              </a:rPr>
              <a:t>bank_account</a:t>
            </a:r>
            <a:r>
              <a:rPr lang="en-US" altLang="ja-JP" sz="2400" b="1" dirty="0" smtClean="0">
                <a:latin typeface="Consolas" pitchFamily="49" charset="0"/>
              </a:rPr>
              <a:t> = </a:t>
            </a:r>
            <a:br>
              <a:rPr lang="en-US" altLang="ja-JP" sz="2400" b="1" dirty="0" smtClean="0">
                <a:latin typeface="Consolas" pitchFamily="49" charset="0"/>
              </a:rPr>
            </a:br>
            <a:r>
              <a:rPr lang="en-US" altLang="ja-JP" sz="2400" b="1" dirty="0" smtClean="0">
                <a:latin typeface="Consolas" pitchFamily="49" charset="0"/>
              </a:rPr>
              <a:t>   { name : string;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mutable</a:t>
            </a:r>
            <a:r>
              <a:rPr lang="en-US" altLang="ja-JP" sz="2400" b="1" dirty="0" smtClean="0">
                <a:latin typeface="Consolas" pitchFamily="49" charset="0"/>
              </a:rPr>
              <a:t> balance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; 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レコードのフィールドの更新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 smtClean="0">
                <a:latin typeface="Consolas" pitchFamily="49" charset="0"/>
              </a:rPr>
              <a:t>「</a:t>
            </a:r>
            <a:r>
              <a:rPr kumimoji="1" lang="en-US" altLang="ja-JP" dirty="0" smtClean="0">
                <a:latin typeface="Consolas" pitchFamily="49" charset="0"/>
              </a:rPr>
              <a:t>&lt;-</a:t>
            </a:r>
            <a:r>
              <a:rPr kumimoji="1" lang="ja-JP" altLang="en-US" dirty="0" smtClean="0">
                <a:latin typeface="Consolas" pitchFamily="49" charset="0"/>
              </a:rPr>
              <a:t>」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演算子を使う</a:t>
            </a:r>
            <a:endParaRPr kumimoji="1" lang="en-US" altLang="ja-JP" dirty="0" smtClean="0"/>
          </a:p>
          <a:p>
            <a:pPr marL="72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(* </a:t>
            </a:r>
            <a:r>
              <a:rPr lang="ja-JP" altLang="en-US" sz="2200" b="1" dirty="0" smtClean="0">
                <a:latin typeface="Consolas" pitchFamily="49" charset="0"/>
              </a:rPr>
              <a:t>「式</a:t>
            </a:r>
            <a:r>
              <a:rPr lang="en-US" altLang="ja-JP" sz="2200" b="1" dirty="0" smtClean="0">
                <a:latin typeface="Consolas" pitchFamily="49" charset="0"/>
              </a:rPr>
              <a:t>1</a:t>
            </a:r>
            <a:r>
              <a:rPr lang="ja-JP" altLang="en-US" sz="2200" b="1" dirty="0" smtClean="0">
                <a:latin typeface="Consolas" pitchFamily="49" charset="0"/>
              </a:rPr>
              <a:t>」</a:t>
            </a:r>
            <a:r>
              <a:rPr lang="en-US" altLang="ja-JP" sz="2200" b="1" dirty="0" smtClean="0">
                <a:latin typeface="Consolas" pitchFamily="49" charset="0"/>
              </a:rPr>
              <a:t>.</a:t>
            </a:r>
            <a:r>
              <a:rPr lang="ja-JP" altLang="en-US" sz="2200" b="1" dirty="0" smtClean="0">
                <a:latin typeface="Consolas" pitchFamily="49" charset="0"/>
              </a:rPr>
              <a:t>「フィールド名」 </a:t>
            </a:r>
            <a:r>
              <a:rPr lang="en-US" altLang="ja-JP" sz="2200" b="1" dirty="0" smtClean="0">
                <a:latin typeface="Consolas" pitchFamily="49" charset="0"/>
              </a:rPr>
              <a:t>&lt;- </a:t>
            </a:r>
            <a:r>
              <a:rPr lang="ja-JP" altLang="en-US" sz="2200" b="1" dirty="0" smtClean="0">
                <a:latin typeface="Consolas" pitchFamily="49" charset="0"/>
              </a:rPr>
              <a:t>「式</a:t>
            </a:r>
            <a:r>
              <a:rPr lang="en-US" altLang="ja-JP" sz="2200" b="1" dirty="0" smtClean="0">
                <a:latin typeface="Consolas" pitchFamily="49" charset="0"/>
              </a:rPr>
              <a:t>2</a:t>
            </a:r>
            <a:r>
              <a:rPr lang="ja-JP" altLang="en-US" sz="2200" b="1" dirty="0" smtClean="0">
                <a:latin typeface="Consolas" pitchFamily="49" charset="0"/>
              </a:rPr>
              <a:t>」 </a:t>
            </a:r>
            <a:r>
              <a:rPr lang="en-US" altLang="ja-JP" sz="2200" b="1" dirty="0" smtClean="0">
                <a:latin typeface="Consolas" pitchFamily="49" charset="0"/>
              </a:rPr>
              <a:t>*)</a:t>
            </a:r>
          </a:p>
          <a:p>
            <a:pPr marL="72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# 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a = { name = "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maeda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"; balance = 10000 };;</a:t>
            </a:r>
          </a:p>
          <a:p>
            <a:pPr marL="720000" indent="0">
              <a:buNone/>
            </a:pPr>
            <a:r>
              <a:rPr lang="en-US" altLang="ja-JP" sz="2200" b="1" dirty="0" err="1" smtClean="0">
                <a:latin typeface="Consolas" pitchFamily="49" charset="0"/>
              </a:rPr>
              <a:t>val</a:t>
            </a:r>
            <a:r>
              <a:rPr lang="en-US" altLang="ja-JP" sz="2200" b="1" dirty="0" smtClean="0">
                <a:latin typeface="Consolas" pitchFamily="49" charset="0"/>
              </a:rPr>
              <a:t> a : </a:t>
            </a:r>
            <a:r>
              <a:rPr lang="en-US" altLang="ja-JP" sz="2200" b="1" dirty="0" err="1" smtClean="0">
                <a:latin typeface="Consolas" pitchFamily="49" charset="0"/>
              </a:rPr>
              <a:t>bank_account</a:t>
            </a:r>
            <a:r>
              <a:rPr lang="en-US" altLang="ja-JP" sz="2200" b="1" dirty="0" smtClean="0">
                <a:latin typeface="Consolas" pitchFamily="49" charset="0"/>
              </a:rPr>
              <a:t> = </a:t>
            </a:r>
            <a:br>
              <a:rPr lang="en-US" altLang="ja-JP" sz="2200" b="1" dirty="0" smtClean="0">
                <a:latin typeface="Consolas" pitchFamily="49" charset="0"/>
              </a:rPr>
            </a:br>
            <a:r>
              <a:rPr lang="en-US" altLang="ja-JP" sz="2200" b="1" dirty="0" smtClean="0">
                <a:latin typeface="Consolas" pitchFamily="49" charset="0"/>
              </a:rPr>
              <a:t>          {name = "</a:t>
            </a:r>
            <a:r>
              <a:rPr lang="en-US" altLang="ja-JP" sz="2200" b="1" dirty="0" err="1" smtClean="0">
                <a:latin typeface="Consolas" pitchFamily="49" charset="0"/>
              </a:rPr>
              <a:t>maeda</a:t>
            </a:r>
            <a:r>
              <a:rPr lang="en-US" altLang="ja-JP" sz="2200" b="1" dirty="0" smtClean="0">
                <a:latin typeface="Consolas" pitchFamily="49" charset="0"/>
              </a:rPr>
              <a:t>"; balance = 10000}</a:t>
            </a:r>
          </a:p>
          <a:p>
            <a:pPr marL="72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#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a.balance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- : </a:t>
            </a:r>
            <a:r>
              <a:rPr lang="en-US" altLang="ja-JP" sz="2200" b="1" dirty="0" err="1" smtClean="0">
                <a:latin typeface="Consolas" pitchFamily="49" charset="0"/>
              </a:rPr>
              <a:t>int</a:t>
            </a:r>
            <a:r>
              <a:rPr lang="en-US" altLang="ja-JP" sz="2200" b="1" dirty="0" smtClean="0">
                <a:latin typeface="Consolas" pitchFamily="49" charset="0"/>
              </a:rPr>
              <a:t> = 10000</a:t>
            </a:r>
          </a:p>
          <a:p>
            <a:pPr marL="72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#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a.balance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&lt;-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20000;;</a:t>
            </a:r>
          </a:p>
          <a:p>
            <a:pPr marL="72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- : unit = ()</a:t>
            </a:r>
          </a:p>
          <a:p>
            <a:pPr marL="72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#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a.balance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- : </a:t>
            </a:r>
            <a:r>
              <a:rPr lang="en-US" altLang="ja-JP" sz="2200" b="1" dirty="0" err="1" smtClean="0">
                <a:latin typeface="Consolas" pitchFamily="49" charset="0"/>
              </a:rPr>
              <a:t>int</a:t>
            </a:r>
            <a:r>
              <a:rPr lang="en-US" altLang="ja-JP" sz="2200" b="1" dirty="0" smtClean="0">
                <a:latin typeface="Consolas" pitchFamily="49" charset="0"/>
              </a:rPr>
              <a:t> = 20000</a:t>
            </a:r>
            <a:endParaRPr kumimoji="1" lang="ja-JP" altLang="en-US" sz="2200" b="1" dirty="0">
              <a:latin typeface="Consolas" pitchFamily="49" charset="0"/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4643438" y="5000636"/>
            <a:ext cx="2357454" cy="642942"/>
          </a:xfrm>
          <a:prstGeom prst="wedgeRoundRectCallout">
            <a:avLst>
              <a:gd name="adj1" fmla="val -102676"/>
              <a:gd name="adj2" fmla="val -2159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代入を表す式の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型は </a:t>
            </a:r>
            <a:r>
              <a:rPr kumimoji="1" lang="en-US" altLang="ja-JP" sz="2400" dirty="0" smtClean="0"/>
              <a:t>unit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参照 </a:t>
            </a:r>
            <a:r>
              <a:rPr kumimoji="1" lang="en-US" altLang="ja-JP" dirty="0" smtClean="0"/>
              <a:t>(Reference)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中身を変更できる「入れ物」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C </a:t>
            </a:r>
            <a:r>
              <a:rPr lang="ja-JP" altLang="en-US" dirty="0" smtClean="0"/>
              <a:t>や </a:t>
            </a:r>
            <a:r>
              <a:rPr lang="en-US" altLang="ja-JP" dirty="0" smtClean="0"/>
              <a:t>Scheme</a:t>
            </a:r>
            <a:r>
              <a:rPr lang="ja-JP" altLang="en-US" dirty="0" smtClean="0"/>
              <a:t> の変数のように再代入できる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以下のようなレコードとして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組込みで定義されている</a:t>
            </a:r>
            <a:endParaRPr kumimoji="1" lang="en-US" altLang="ja-JP" dirty="0" smtClean="0"/>
          </a:p>
          <a:p>
            <a:pPr lvl="2"/>
            <a:r>
              <a:rPr lang="en-US" altLang="ja-JP" b="1" dirty="0" smtClean="0">
                <a:latin typeface="Consolas" pitchFamily="49" charset="0"/>
              </a:rPr>
              <a:t>type 'a ref = { mutable contents : 'a }</a:t>
            </a:r>
          </a:p>
          <a:p>
            <a:pPr lvl="1"/>
            <a:r>
              <a:rPr kumimoji="1" lang="ja-JP" altLang="en-US" dirty="0" smtClean="0"/>
              <a:t>参照を操作するための関数や演算子も組込みで定義されている </a:t>
            </a:r>
            <a:r>
              <a:rPr kumimoji="1" lang="en-US" altLang="ja-JP" sz="2400" dirty="0" smtClean="0"/>
              <a:t>(</a:t>
            </a:r>
            <a:r>
              <a:rPr kumimoji="1" lang="ja-JP" altLang="en-US" sz="2400" dirty="0" smtClean="0"/>
              <a:t>次ページ</a:t>
            </a:r>
            <a:r>
              <a:rPr kumimoji="1" lang="en-US" altLang="ja-JP" sz="2400" dirty="0" smtClean="0"/>
              <a:t>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参照のための組込み関数と演算子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endParaRPr lang="pt-BR" altLang="ja-JP" sz="2400" dirty="0" smtClean="0">
              <a:latin typeface="Consolas" pitchFamily="49" charset="0"/>
            </a:endParaRPr>
          </a:p>
          <a:p>
            <a:pPr indent="0">
              <a:buNone/>
            </a:pPr>
            <a:r>
              <a:rPr lang="pt-BR" altLang="ja-JP" sz="2400" b="1" dirty="0" smtClean="0">
                <a:latin typeface="Consolas" pitchFamily="49" charset="0"/>
              </a:rPr>
              <a:t># </a:t>
            </a:r>
            <a:r>
              <a:rPr lang="pt-BR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r = </a:t>
            </a:r>
            <a:r>
              <a:rPr lang="pt-BR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ref</a:t>
            </a:r>
            <a:r>
              <a:rPr lang="pt-BR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0;;</a:t>
            </a:r>
          </a:p>
          <a:p>
            <a:pPr indent="0">
              <a:buNone/>
            </a:pPr>
            <a:r>
              <a:rPr lang="pt-BR" altLang="ja-JP" sz="2400" b="1" dirty="0" smtClean="0">
                <a:latin typeface="Consolas" pitchFamily="49" charset="0"/>
              </a:rPr>
              <a:t>val r : int ref = {contents = 0}</a:t>
            </a:r>
          </a:p>
          <a:p>
            <a:pPr indent="0">
              <a:buNone/>
            </a:pPr>
            <a:r>
              <a:rPr lang="pt-BR" altLang="ja-JP" sz="2400" b="1" dirty="0" smtClean="0">
                <a:latin typeface="Consolas" pitchFamily="49" charset="0"/>
              </a:rPr>
              <a:t># </a:t>
            </a:r>
            <a:r>
              <a:rPr lang="pt-BR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!</a:t>
            </a:r>
            <a:r>
              <a:rPr lang="pt-BR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r;;</a:t>
            </a:r>
          </a:p>
          <a:p>
            <a:pPr indent="0">
              <a:buNone/>
            </a:pPr>
            <a:r>
              <a:rPr lang="pt-BR" altLang="ja-JP" sz="2400" b="1" dirty="0" smtClean="0">
                <a:latin typeface="Consolas" pitchFamily="49" charset="0"/>
              </a:rPr>
              <a:t>- : int = 0</a:t>
            </a:r>
          </a:p>
          <a:p>
            <a:pPr indent="0">
              <a:buNone/>
            </a:pPr>
            <a:r>
              <a:rPr lang="pt-BR" altLang="ja-JP" sz="2400" b="1" dirty="0" smtClean="0">
                <a:latin typeface="Consolas" pitchFamily="49" charset="0"/>
              </a:rPr>
              <a:t># </a:t>
            </a:r>
            <a:r>
              <a:rPr lang="pt-BR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r </a:t>
            </a:r>
            <a:r>
              <a:rPr lang="pt-BR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:=</a:t>
            </a:r>
            <a:r>
              <a:rPr lang="pt-BR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1;;</a:t>
            </a:r>
          </a:p>
          <a:p>
            <a:pPr indent="0">
              <a:buNone/>
            </a:pPr>
            <a:r>
              <a:rPr lang="pt-BR" altLang="ja-JP" sz="2400" b="1" dirty="0" smtClean="0">
                <a:latin typeface="Consolas" pitchFamily="49" charset="0"/>
              </a:rPr>
              <a:t>- : unit = ()</a:t>
            </a:r>
          </a:p>
          <a:p>
            <a:pPr indent="0">
              <a:buNone/>
            </a:pPr>
            <a:r>
              <a:rPr lang="pt-BR" altLang="ja-JP" sz="2400" b="1" dirty="0" smtClean="0">
                <a:latin typeface="Consolas" pitchFamily="49" charset="0"/>
              </a:rPr>
              <a:t># </a:t>
            </a:r>
            <a:r>
              <a:rPr lang="pt-BR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!</a:t>
            </a:r>
            <a:r>
              <a:rPr lang="pt-BR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r;;</a:t>
            </a:r>
          </a:p>
          <a:p>
            <a:pPr indent="0">
              <a:buNone/>
            </a:pPr>
            <a:r>
              <a:rPr lang="pt-BR" altLang="ja-JP" sz="2400" b="1" dirty="0" smtClean="0">
                <a:latin typeface="Consolas" pitchFamily="49" charset="0"/>
              </a:rPr>
              <a:t>- : int = 1</a:t>
            </a:r>
            <a:endParaRPr kumimoji="1" lang="ja-JP" altLang="en-US" sz="2400" b="1" dirty="0">
              <a:latin typeface="Consolas" pitchFamily="49" charset="0"/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4429124" y="1857364"/>
            <a:ext cx="3929090" cy="571504"/>
          </a:xfrm>
          <a:prstGeom prst="wedgeRoundRectCallout">
            <a:avLst>
              <a:gd name="adj1" fmla="val -83464"/>
              <a:gd name="adj2" fmla="val -902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新しい参照を作る </a:t>
            </a:r>
            <a:r>
              <a:rPr kumimoji="1" lang="en-US" altLang="ja-JP" sz="2400" dirty="0" smtClean="0">
                <a:latin typeface="Consolas" pitchFamily="49" charset="0"/>
              </a:rPr>
              <a:t>ref</a:t>
            </a:r>
            <a:r>
              <a:rPr kumimoji="1" lang="en-US" altLang="ja-JP" sz="2400" dirty="0" smtClean="0"/>
              <a:t> </a:t>
            </a:r>
            <a:r>
              <a:rPr kumimoji="1" lang="ja-JP" altLang="en-US" sz="2400" dirty="0" smtClean="0"/>
              <a:t>関数</a:t>
            </a:r>
            <a:endParaRPr kumimoji="1" lang="ja-JP" altLang="en-US" sz="24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3500430" y="3071810"/>
            <a:ext cx="4714908" cy="500066"/>
          </a:xfrm>
          <a:prstGeom prst="wedgeRoundRectCallout">
            <a:avLst>
              <a:gd name="adj1" fmla="val -80916"/>
              <a:gd name="adj2" fmla="val -4506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参照の中身を取り出す「</a:t>
            </a:r>
            <a:r>
              <a:rPr kumimoji="1" lang="en-US" altLang="ja-JP" sz="2400" dirty="0" smtClean="0">
                <a:latin typeface="Consolas" pitchFamily="49" charset="0"/>
              </a:rPr>
              <a:t>!</a:t>
            </a:r>
            <a:r>
              <a:rPr kumimoji="1" lang="ja-JP" altLang="en-US" sz="2400" dirty="0" smtClean="0">
                <a:latin typeface="Consolas" pitchFamily="49" charset="0"/>
              </a:rPr>
              <a:t>」</a:t>
            </a:r>
            <a:r>
              <a:rPr kumimoji="1" lang="ja-JP" altLang="en-US" sz="2400" dirty="0" smtClean="0"/>
              <a:t>演算子</a:t>
            </a:r>
            <a:endParaRPr kumimoji="1" lang="ja-JP" altLang="en-US" sz="24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3500430" y="3857628"/>
            <a:ext cx="4714908" cy="500066"/>
          </a:xfrm>
          <a:prstGeom prst="wedgeRoundRectCallout">
            <a:avLst>
              <a:gd name="adj1" fmla="val -67226"/>
              <a:gd name="adj2" fmla="val -2892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参照に代入する「</a:t>
            </a:r>
            <a:r>
              <a:rPr kumimoji="1" lang="en-US" altLang="ja-JP" sz="2400" dirty="0" smtClean="0">
                <a:latin typeface="Consolas" pitchFamily="49" charset="0"/>
              </a:rPr>
              <a:t>:=</a:t>
            </a:r>
            <a:r>
              <a:rPr kumimoji="1" lang="ja-JP" altLang="en-US" sz="2400" dirty="0" smtClean="0">
                <a:latin typeface="Consolas" pitchFamily="49" charset="0"/>
              </a:rPr>
              <a:t>」</a:t>
            </a:r>
            <a:r>
              <a:rPr kumimoji="1" lang="ja-JP" altLang="en-US" sz="2400" dirty="0" smtClean="0"/>
              <a:t>演算子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型多相性が無いと悲惨な例</a:t>
            </a:r>
            <a:r>
              <a:rPr kumimoji="1" lang="en-US" altLang="ja-JP" dirty="0" smtClean="0"/>
              <a:t>:</a:t>
            </a:r>
            <a:br>
              <a:rPr kumimoji="1" lang="en-US" altLang="ja-JP" dirty="0" smtClean="0"/>
            </a:br>
            <a:r>
              <a:rPr kumimoji="1" lang="ja-JP" altLang="en-US" dirty="0" smtClean="0"/>
              <a:t>リストの先頭を取出す関数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リストの要素の型によって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別々に定義しなければならなくなる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整数値のリストの先頭を取出す関数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kumimoji="1" lang="en-US" altLang="ja-JP" b="1" dirty="0" err="1" smtClean="0">
                <a:latin typeface="Consolas" pitchFamily="49" charset="0"/>
                <a:cs typeface="Consolas" pitchFamily="49" charset="0"/>
              </a:rPr>
              <a:t>val</a:t>
            </a:r>
            <a:r>
              <a:rPr kumimoji="1" lang="en-US" altLang="ja-JP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kumimoji="1" lang="en-US" altLang="ja-JP" b="1" dirty="0" err="1" smtClean="0">
                <a:latin typeface="Consolas" pitchFamily="49" charset="0"/>
                <a:cs typeface="Consolas" pitchFamily="49" charset="0"/>
              </a:rPr>
              <a:t>hd_int</a:t>
            </a:r>
            <a:r>
              <a:rPr kumimoji="1" lang="en-US" altLang="ja-JP" b="1" dirty="0" smtClean="0">
                <a:latin typeface="Consolas" pitchFamily="49" charset="0"/>
                <a:cs typeface="Consolas" pitchFamily="49" charset="0"/>
              </a:rPr>
              <a:t> : </a:t>
            </a:r>
            <a:r>
              <a:rPr kumimoji="1" lang="en-US" altLang="ja-JP" b="1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kumimoji="1" lang="en-US" altLang="ja-JP" b="1" dirty="0" smtClean="0">
                <a:latin typeface="Consolas" pitchFamily="49" charset="0"/>
                <a:cs typeface="Consolas" pitchFamily="49" charset="0"/>
              </a:rPr>
              <a:t> list -&gt; </a:t>
            </a:r>
            <a:r>
              <a:rPr kumimoji="1" lang="en-US" altLang="ja-JP" b="1" dirty="0" err="1" smtClean="0">
                <a:latin typeface="Consolas" pitchFamily="49" charset="0"/>
                <a:cs typeface="Consolas" pitchFamily="49" charset="0"/>
              </a:rPr>
              <a:t>int</a:t>
            </a:r>
            <a:endParaRPr kumimoji="1" lang="en-US" altLang="ja-JP" b="1" dirty="0" smtClean="0">
              <a:latin typeface="Consolas" pitchFamily="49" charset="0"/>
              <a:cs typeface="Consolas" pitchFamily="49" charset="0"/>
            </a:endParaRPr>
          </a:p>
          <a:p>
            <a:pPr lvl="2"/>
            <a:r>
              <a:rPr lang="ja-JP" altLang="en-US" dirty="0" smtClean="0"/>
              <a:t>ブール値のリストの先頭を取出す関数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hd_bool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: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bool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list -&gt;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bool</a:t>
            </a:r>
            <a:endParaRPr lang="en-US" altLang="ja-JP" b="1" dirty="0" smtClean="0">
              <a:latin typeface="Consolas" pitchFamily="49" charset="0"/>
              <a:cs typeface="Consolas" pitchFamily="49" charset="0"/>
            </a:endParaRPr>
          </a:p>
          <a:p>
            <a:pPr lvl="2"/>
            <a:r>
              <a:rPr kumimoji="1" lang="ja-JP" altLang="en-US" dirty="0" smtClean="0"/>
              <a:t>整数値とブール値の組のリストの先頭を取出す関数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kumimoji="1" lang="en-US" altLang="ja-JP" b="1" dirty="0" err="1" smtClean="0">
                <a:latin typeface="Consolas" pitchFamily="49" charset="0"/>
                <a:cs typeface="Consolas" pitchFamily="49" charset="0"/>
              </a:rPr>
              <a:t>val</a:t>
            </a:r>
            <a:r>
              <a:rPr kumimoji="1" lang="en-US" altLang="ja-JP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kumimoji="1" lang="en-US" altLang="ja-JP" b="1" dirty="0" err="1" smtClean="0">
                <a:latin typeface="Consolas" pitchFamily="49" charset="0"/>
                <a:cs typeface="Consolas" pitchFamily="49" charset="0"/>
              </a:rPr>
              <a:t>hd_i_x_b</a:t>
            </a:r>
            <a:r>
              <a:rPr kumimoji="1" lang="en-US" altLang="ja-JP" b="1" dirty="0" smtClean="0">
                <a:latin typeface="Consolas" pitchFamily="49" charset="0"/>
                <a:cs typeface="Consolas" pitchFamily="49" charset="0"/>
              </a:rPr>
              <a:t> :</a:t>
            </a:r>
            <a:br>
              <a:rPr kumimoji="1" lang="en-US" altLang="ja-JP" b="1" dirty="0" smtClean="0">
                <a:latin typeface="Consolas" pitchFamily="49" charset="0"/>
                <a:cs typeface="Consolas" pitchFamily="49" charset="0"/>
              </a:rPr>
            </a:br>
            <a:r>
              <a:rPr kumimoji="1" lang="en-US" altLang="ja-JP" b="1" dirty="0" smtClean="0">
                <a:latin typeface="Consolas" pitchFamily="49" charset="0"/>
                <a:cs typeface="Consolas" pitchFamily="49" charset="0"/>
              </a:rPr>
              <a:t>  (</a:t>
            </a:r>
            <a:r>
              <a:rPr kumimoji="1" lang="en-US" altLang="ja-JP" b="1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kumimoji="1" lang="en-US" altLang="ja-JP" b="1" dirty="0" smtClean="0">
                <a:latin typeface="Consolas" pitchFamily="49" charset="0"/>
                <a:cs typeface="Consolas" pitchFamily="49" charset="0"/>
              </a:rPr>
              <a:t> * </a:t>
            </a:r>
            <a:r>
              <a:rPr kumimoji="1" lang="en-US" altLang="ja-JP" b="1" dirty="0" err="1" smtClean="0">
                <a:latin typeface="Consolas" pitchFamily="49" charset="0"/>
                <a:cs typeface="Consolas" pitchFamily="49" charset="0"/>
              </a:rPr>
              <a:t>bool</a:t>
            </a:r>
            <a:r>
              <a:rPr kumimoji="1" lang="en-US" altLang="ja-JP" b="1" dirty="0" smtClean="0">
                <a:latin typeface="Consolas" pitchFamily="49" charset="0"/>
                <a:cs typeface="Consolas" pitchFamily="49" charset="0"/>
              </a:rPr>
              <a:t>) list -&gt; </a:t>
            </a:r>
            <a:r>
              <a:rPr kumimoji="1" lang="en-US" altLang="ja-JP" b="1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kumimoji="1" lang="en-US" altLang="ja-JP" b="1" dirty="0" smtClean="0">
                <a:latin typeface="Consolas" pitchFamily="49" charset="0"/>
                <a:cs typeface="Consolas" pitchFamily="49" charset="0"/>
              </a:rPr>
              <a:t> * </a:t>
            </a:r>
            <a:r>
              <a:rPr kumimoji="1" lang="en-US" altLang="ja-JP" b="1" dirty="0" err="1" smtClean="0">
                <a:latin typeface="Consolas" pitchFamily="49" charset="0"/>
                <a:cs typeface="Consolas" pitchFamily="49" charset="0"/>
              </a:rPr>
              <a:t>bool</a:t>
            </a:r>
            <a:endParaRPr kumimoji="1" lang="en-US" altLang="ja-JP" b="1" dirty="0" smtClean="0">
              <a:latin typeface="Consolas" pitchFamily="49" charset="0"/>
              <a:cs typeface="Consolas" pitchFamily="49" charset="0"/>
            </a:endParaRPr>
          </a:p>
          <a:p>
            <a:pPr lvl="2"/>
            <a:r>
              <a:rPr lang="en-US" altLang="ja-JP" dirty="0" smtClean="0">
                <a:cs typeface="Consolas" pitchFamily="49" charset="0"/>
              </a:rPr>
              <a:t>etc.</a:t>
            </a:r>
            <a:endParaRPr kumimoji="1" lang="en-US" altLang="ja-JP" dirty="0" smtClean="0"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複数の式の逐次実行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/>
          <a:lstStyle/>
          <a:p>
            <a:r>
              <a:rPr kumimoji="1" lang="ja-JP" altLang="en-US" dirty="0" smtClean="0"/>
              <a:t>複数の式を順番に評価する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最後に評価した式の結果を返す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構文</a:t>
            </a:r>
            <a:r>
              <a:rPr kumimoji="1" lang="en-US" altLang="ja-JP" dirty="0" smtClean="0"/>
              <a:t>:</a:t>
            </a:r>
          </a:p>
          <a:p>
            <a:pPr lvl="3">
              <a:buNone/>
            </a:pPr>
            <a:r>
              <a:rPr lang="ja-JP" altLang="en-US" b="1" dirty="0" smtClean="0"/>
              <a:t>「式</a:t>
            </a:r>
            <a:r>
              <a:rPr lang="en-US" altLang="ja-JP" b="1" dirty="0" smtClean="0"/>
              <a:t>1</a:t>
            </a:r>
            <a:r>
              <a:rPr lang="ja-JP" altLang="en-US" b="1" dirty="0" smtClean="0"/>
              <a:t>」 </a:t>
            </a:r>
            <a:r>
              <a:rPr lang="en-US" altLang="ja-JP" b="1" dirty="0" smtClean="0">
                <a:latin typeface="Consolas" pitchFamily="49" charset="0"/>
              </a:rPr>
              <a:t>;</a:t>
            </a:r>
            <a:r>
              <a:rPr lang="en-US" altLang="ja-JP" b="1" dirty="0" smtClean="0"/>
              <a:t> </a:t>
            </a:r>
            <a:r>
              <a:rPr lang="ja-JP" altLang="en-US" b="1" dirty="0" smtClean="0"/>
              <a:t>「式</a:t>
            </a:r>
            <a:r>
              <a:rPr lang="en-US" altLang="ja-JP" b="1" dirty="0" smtClean="0"/>
              <a:t>2</a:t>
            </a:r>
            <a:r>
              <a:rPr lang="ja-JP" altLang="en-US" b="1" dirty="0" smtClean="0"/>
              <a:t>」 </a:t>
            </a:r>
            <a:r>
              <a:rPr lang="en-US" altLang="ja-JP" b="1" dirty="0" smtClean="0">
                <a:latin typeface="Consolas" pitchFamily="49" charset="0"/>
              </a:rPr>
              <a:t>;</a:t>
            </a:r>
            <a:r>
              <a:rPr lang="en-US" altLang="ja-JP" b="1" dirty="0" smtClean="0"/>
              <a:t> … </a:t>
            </a:r>
            <a:r>
              <a:rPr lang="en-US" altLang="ja-JP" b="1" dirty="0" smtClean="0">
                <a:latin typeface="Consolas" pitchFamily="49" charset="0"/>
              </a:rPr>
              <a:t>;</a:t>
            </a:r>
            <a:r>
              <a:rPr lang="en-US" altLang="ja-JP" b="1" dirty="0" smtClean="0"/>
              <a:t> </a:t>
            </a:r>
            <a:r>
              <a:rPr lang="ja-JP" altLang="en-US" b="1" dirty="0" smtClean="0"/>
              <a:t>「式</a:t>
            </a:r>
            <a:r>
              <a:rPr lang="en-US" altLang="ja-JP" b="1" dirty="0" smtClean="0"/>
              <a:t>n</a:t>
            </a:r>
            <a:r>
              <a:rPr lang="ja-JP" altLang="en-US" b="1" dirty="0" smtClean="0"/>
              <a:t>」</a:t>
            </a:r>
            <a:endParaRPr kumimoji="1" lang="en-US" altLang="ja-JP" b="1" dirty="0" smtClean="0"/>
          </a:p>
          <a:p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:</a:t>
            </a:r>
          </a:p>
          <a:p>
            <a:pPr marL="54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t = (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print_string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"&gt; "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;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read_line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());;</a:t>
            </a:r>
          </a:p>
          <a:p>
            <a:pPr marL="54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&gt;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foo</a:t>
            </a:r>
            <a:endParaRPr lang="en-US" altLang="ja-JP" sz="2400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marL="54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t : string = "</a:t>
            </a:r>
            <a:r>
              <a:rPr lang="en-US" altLang="ja-JP" sz="2400" b="1" dirty="0" err="1" smtClean="0">
                <a:latin typeface="Consolas" pitchFamily="49" charset="0"/>
              </a:rPr>
              <a:t>foo</a:t>
            </a:r>
            <a:r>
              <a:rPr lang="en-US" altLang="ja-JP" sz="2400" b="1" dirty="0" smtClean="0">
                <a:latin typeface="Consolas" pitchFamily="49" charset="0"/>
              </a:rPr>
              <a:t>"</a:t>
            </a:r>
            <a:endParaRPr kumimoji="1" lang="ja-JP" altLang="en-US" b="1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</a:t>
            </a:r>
            <a:r>
              <a:rPr kumimoji="1" lang="en-US" altLang="ja-JP" dirty="0" smtClean="0"/>
              <a:t>f </a:t>
            </a:r>
            <a:r>
              <a:rPr lang="ja-JP" altLang="en-US" dirty="0"/>
              <a:t>式の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else </a:t>
            </a:r>
            <a:r>
              <a:rPr lang="ja-JP" altLang="en-US" dirty="0" smtClean="0"/>
              <a:t>節</a:t>
            </a:r>
            <a:r>
              <a:rPr kumimoji="1" lang="ja-JP" altLang="en-US" dirty="0" smtClean="0"/>
              <a:t>の省略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(* </a:t>
            </a:r>
            <a:r>
              <a:rPr lang="en-US" altLang="ja-JP" b="1" dirty="0" smtClean="0">
                <a:solidFill>
                  <a:prstClr val="black"/>
                </a:solidFill>
                <a:latin typeface="Consolas" pitchFamily="49" charset="0"/>
              </a:rPr>
              <a:t>if</a:t>
            </a:r>
            <a:r>
              <a:rPr lang="en-GB" altLang="ja-JP" b="1" dirty="0" smtClean="0">
                <a:solidFill>
                  <a:prstClr val="black"/>
                </a:solidFill>
                <a:latin typeface="Consolas" pitchFamily="49" charset="0"/>
              </a:rPr>
              <a:t> </a:t>
            </a:r>
            <a:r>
              <a:rPr lang="ja-JP" altLang="en-US" b="1" dirty="0">
                <a:solidFill>
                  <a:prstClr val="black"/>
                </a:solidFill>
                <a:latin typeface="Consolas" pitchFamily="49" charset="0"/>
              </a:rPr>
              <a:t>「式」 </a:t>
            </a:r>
            <a:r>
              <a:rPr lang="en-US" altLang="ja-JP" b="1" dirty="0">
                <a:solidFill>
                  <a:prstClr val="black"/>
                </a:solidFill>
                <a:latin typeface="Consolas" pitchFamily="49" charset="0"/>
              </a:rPr>
              <a:t>then </a:t>
            </a:r>
            <a:r>
              <a:rPr lang="ja-JP" altLang="en-US" b="1" dirty="0">
                <a:solidFill>
                  <a:prstClr val="black"/>
                </a:solidFill>
                <a:latin typeface="Consolas" pitchFamily="49" charset="0"/>
              </a:rPr>
              <a:t>「式</a:t>
            </a:r>
            <a:r>
              <a:rPr lang="en-US" altLang="ja-JP" b="1" dirty="0">
                <a:solidFill>
                  <a:prstClr val="black"/>
                </a:solidFill>
                <a:latin typeface="Consolas" pitchFamily="49" charset="0"/>
              </a:rPr>
              <a:t>1</a:t>
            </a:r>
            <a:r>
              <a:rPr lang="ja-JP" altLang="en-US" b="1" dirty="0" smtClean="0">
                <a:solidFill>
                  <a:prstClr val="black"/>
                </a:solidFill>
                <a:latin typeface="Consolas" pitchFamily="49" charset="0"/>
              </a:rPr>
              <a:t>」 は</a:t>
            </a:r>
            <a:endParaRPr lang="en-US" altLang="ja-JP" b="1" dirty="0">
              <a:solidFill>
                <a:prstClr val="black"/>
              </a:solidFill>
              <a:latin typeface="Consolas" pitchFamily="49" charset="0"/>
            </a:endParaRP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solidFill>
                  <a:prstClr val="black"/>
                </a:solidFill>
                <a:latin typeface="Consolas" pitchFamily="49" charset="0"/>
              </a:rPr>
              <a:t>   if</a:t>
            </a:r>
            <a:r>
              <a:rPr lang="en-GB" altLang="ja-JP" b="1" dirty="0" smtClean="0">
                <a:solidFill>
                  <a:prstClr val="black"/>
                </a:solidFill>
                <a:latin typeface="Consolas" pitchFamily="49" charset="0"/>
              </a:rPr>
              <a:t> </a:t>
            </a:r>
            <a:r>
              <a:rPr lang="ja-JP" altLang="en-US" b="1" dirty="0" smtClean="0">
                <a:solidFill>
                  <a:prstClr val="black"/>
                </a:solidFill>
                <a:latin typeface="Consolas" pitchFamily="49" charset="0"/>
              </a:rPr>
              <a:t>「式」 </a:t>
            </a:r>
            <a:r>
              <a:rPr lang="en-US" altLang="ja-JP" b="1" dirty="0" smtClean="0">
                <a:solidFill>
                  <a:prstClr val="black"/>
                </a:solidFill>
                <a:latin typeface="Consolas" pitchFamily="49" charset="0"/>
              </a:rPr>
              <a:t>then </a:t>
            </a:r>
            <a:r>
              <a:rPr lang="ja-JP" altLang="en-US" b="1" dirty="0">
                <a:solidFill>
                  <a:prstClr val="black"/>
                </a:solidFill>
                <a:latin typeface="Consolas" pitchFamily="49" charset="0"/>
              </a:rPr>
              <a:t>「式</a:t>
            </a:r>
            <a:r>
              <a:rPr lang="en-US" altLang="ja-JP" b="1" dirty="0">
                <a:solidFill>
                  <a:prstClr val="black"/>
                </a:solidFill>
                <a:latin typeface="Consolas" pitchFamily="49" charset="0"/>
              </a:rPr>
              <a:t>1</a:t>
            </a:r>
            <a:r>
              <a:rPr lang="ja-JP" altLang="en-US" b="1" dirty="0">
                <a:solidFill>
                  <a:prstClr val="black"/>
                </a:solidFill>
                <a:latin typeface="Consolas" pitchFamily="49" charset="0"/>
              </a:rPr>
              <a:t>」 </a:t>
            </a:r>
            <a:r>
              <a:rPr lang="en-US" altLang="ja-JP" b="1" dirty="0">
                <a:solidFill>
                  <a:prstClr val="black"/>
                </a:solidFill>
                <a:latin typeface="Consolas" pitchFamily="49" charset="0"/>
              </a:rPr>
              <a:t>else </a:t>
            </a:r>
            <a:r>
              <a:rPr lang="en-US" altLang="ja-JP" b="1" dirty="0" smtClean="0">
                <a:solidFill>
                  <a:prstClr val="black"/>
                </a:solidFill>
                <a:latin typeface="Consolas" pitchFamily="49" charset="0"/>
              </a:rPr>
              <a:t>()</a:t>
            </a:r>
            <a:r>
              <a:rPr lang="ja-JP" altLang="en-US" b="1" dirty="0" smtClean="0">
                <a:solidFill>
                  <a:prstClr val="black"/>
                </a:solidFill>
                <a:latin typeface="Consolas" pitchFamily="49" charset="0"/>
              </a:rPr>
              <a:t> と等しい </a:t>
            </a:r>
            <a:r>
              <a:rPr lang="en-US" altLang="ja-JP" b="1" dirty="0" smtClean="0">
                <a:solidFill>
                  <a:prstClr val="black"/>
                </a:solidFill>
                <a:latin typeface="Consolas" pitchFamily="49" charset="0"/>
              </a:rPr>
              <a:t>*)</a:t>
            </a:r>
          </a:p>
          <a:p>
            <a:pPr lvl="1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r </a:t>
            </a:r>
            <a:r>
              <a:rPr lang="en-GB" altLang="ja-JP" sz="2200" b="1" dirty="0">
                <a:solidFill>
                  <a:srgbClr val="00B050"/>
                </a:solidFill>
                <a:latin typeface="Consolas" pitchFamily="49" charset="0"/>
              </a:rPr>
              <a:t>= ref 0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endParaRPr lang="en-GB" altLang="ja-JP" sz="2200" b="1" dirty="0">
              <a:solidFill>
                <a:srgbClr val="00B050"/>
              </a:solidFill>
              <a:latin typeface="Consolas" pitchFamily="49" charset="0"/>
            </a:endParaRPr>
          </a:p>
          <a:p>
            <a:pPr lvl="1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fr-FR" altLang="ja-JP" sz="2200" b="1" dirty="0">
                <a:latin typeface="Consolas" pitchFamily="49" charset="0"/>
              </a:rPr>
              <a:t>val r : int ref = {contents = 0}</a:t>
            </a:r>
            <a:endParaRPr lang="en-GB" altLang="ja-JP" sz="2200" b="1" dirty="0" smtClean="0">
              <a:latin typeface="Consolas" pitchFamily="49" charset="0"/>
            </a:endParaRPr>
          </a:p>
          <a:p>
            <a:pPr lvl="1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>
                <a:latin typeface="Consolas" pitchFamily="49" charset="0"/>
              </a:rPr>
              <a:t># </a:t>
            </a:r>
            <a:r>
              <a:rPr lang="en-US" altLang="ja-JP" sz="2200" b="1">
                <a:solidFill>
                  <a:srgbClr val="FF0000"/>
                </a:solidFill>
                <a:latin typeface="Consolas" pitchFamily="49" charset="0"/>
              </a:rPr>
              <a:t>if !r = 0 then r := </a:t>
            </a:r>
            <a:r>
              <a:rPr lang="en-US" altLang="ja-JP" sz="2200" b="1" smtClean="0">
                <a:solidFill>
                  <a:srgbClr val="FF0000"/>
                </a:solidFill>
                <a:latin typeface="Consolas" pitchFamily="49" charset="0"/>
              </a:rPr>
              <a:t>3</a:t>
            </a:r>
            <a:r>
              <a:rPr lang="en-US" altLang="ja-JP" sz="2200" b="1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endParaRPr lang="en-GB" altLang="ja-JP" sz="2200" b="1" dirty="0">
              <a:solidFill>
                <a:srgbClr val="00B050"/>
              </a:solidFill>
              <a:latin typeface="Consolas" pitchFamily="49" charset="0"/>
            </a:endParaRPr>
          </a:p>
          <a:p>
            <a:pPr lvl="1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>
                <a:latin typeface="Consolas" pitchFamily="49" charset="0"/>
              </a:rPr>
              <a:t>- : unit = ()</a:t>
            </a:r>
            <a:endParaRPr lang="en-US" altLang="ja-JP" sz="2200" b="1" dirty="0" smtClean="0">
              <a:latin typeface="Consolas" pitchFamily="49" charset="0"/>
            </a:endParaRPr>
          </a:p>
          <a:p>
            <a:pPr lvl="0"/>
            <a:r>
              <a:rPr lang="ja-JP" altLang="en-US" dirty="0" smtClean="0"/>
              <a:t>誤用例</a:t>
            </a:r>
            <a:r>
              <a:rPr lang="en-US" altLang="ja-JP" dirty="0"/>
              <a:t>:</a:t>
            </a:r>
            <a:endParaRPr lang="en-US" altLang="ja-JP" dirty="0">
              <a:solidFill>
                <a:prstClr val="black"/>
              </a:solidFill>
            </a:endParaRPr>
          </a:p>
          <a:p>
            <a:pPr lvl="1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prstClr val="black"/>
                </a:solidFill>
                <a:latin typeface="Consolas" pitchFamily="49" charset="0"/>
              </a:rPr>
              <a:t># </a:t>
            </a:r>
            <a:r>
              <a:rPr lang="en-US" altLang="ja-JP" sz="2200" b="1" dirty="0">
                <a:solidFill>
                  <a:srgbClr val="00B050"/>
                </a:solidFill>
                <a:latin typeface="Consolas" pitchFamily="49" charset="0"/>
              </a:rPr>
              <a:t>r := if !r = 0 then 3;;</a:t>
            </a:r>
            <a:endParaRPr lang="en-GB" altLang="ja-JP" sz="2200" b="1" dirty="0">
              <a:solidFill>
                <a:srgbClr val="00B050"/>
              </a:solidFill>
              <a:latin typeface="Consolas" pitchFamily="49" charset="0"/>
            </a:endParaRPr>
          </a:p>
          <a:p>
            <a:pPr lvl="1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sz="2200" b="1" dirty="0" smtClean="0">
                <a:solidFill>
                  <a:prstClr val="black"/>
                </a:solidFill>
                <a:latin typeface="Consolas" pitchFamily="49" charset="0"/>
              </a:rPr>
              <a:t>This </a:t>
            </a:r>
            <a:r>
              <a:rPr lang="en-US" altLang="ja-JP" sz="2200" b="1" dirty="0">
                <a:solidFill>
                  <a:prstClr val="black"/>
                </a:solidFill>
                <a:latin typeface="Consolas" pitchFamily="49" charset="0"/>
              </a:rPr>
              <a:t>expression has type </a:t>
            </a:r>
            <a:r>
              <a:rPr lang="en-US" altLang="ja-JP" sz="2200" b="1" dirty="0" err="1">
                <a:solidFill>
                  <a:prstClr val="black"/>
                </a:solidFill>
                <a:latin typeface="Consolas" pitchFamily="49" charset="0"/>
              </a:rPr>
              <a:t>int</a:t>
            </a:r>
            <a:r>
              <a:rPr lang="en-US" altLang="ja-JP" sz="2200" b="1" dirty="0">
                <a:solidFill>
                  <a:prstClr val="black"/>
                </a:solidFill>
                <a:latin typeface="Consolas" pitchFamily="49" charset="0"/>
              </a:rPr>
              <a:t> </a:t>
            </a:r>
            <a:r>
              <a:rPr lang="en-US" altLang="ja-JP" sz="2200" b="1" dirty="0" smtClean="0">
                <a:solidFill>
                  <a:prstClr val="black"/>
                </a:solidFill>
                <a:latin typeface="Consolas" pitchFamily="49" charset="0"/>
              </a:rPr>
              <a:t>but is here used with type unit</a:t>
            </a:r>
            <a:endParaRPr lang="en-US" altLang="ja-JP" sz="2200" b="1" dirty="0">
              <a:solidFill>
                <a:prstClr val="black"/>
              </a:solidFill>
              <a:latin typeface="Consolas" pitchFamily="49" charset="0"/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6156176" y="1196752"/>
            <a:ext cx="2740992" cy="720080"/>
          </a:xfrm>
          <a:prstGeom prst="wedgeRoundRectCallout">
            <a:avLst>
              <a:gd name="adj1" fmla="val -78657"/>
              <a:gd name="adj2" fmla="val 62343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/>
              <a:t>e</a:t>
            </a:r>
            <a:r>
              <a:rPr lang="en-US" altLang="ja-JP" sz="2400" dirty="0" smtClean="0"/>
              <a:t>lse </a:t>
            </a:r>
            <a:r>
              <a:rPr lang="ja-JP" altLang="en-US" sz="2400" dirty="0" smtClean="0"/>
              <a:t>節が </a:t>
            </a:r>
            <a:r>
              <a:rPr lang="en-US" altLang="ja-JP" sz="2400" dirty="0" smtClean="0"/>
              <a:t>() </a:t>
            </a:r>
            <a:r>
              <a:rPr lang="ja-JP" altLang="en-US" sz="2400" dirty="0" smtClean="0"/>
              <a:t>だけ</a:t>
            </a:r>
            <a:r>
              <a:rPr lang="en-US" altLang="ja-JP" sz="2400" dirty="0" smtClean="0"/>
              <a:t/>
            </a:r>
            <a:br>
              <a:rPr lang="en-US" altLang="ja-JP" sz="2400" dirty="0" smtClean="0"/>
            </a:br>
            <a:r>
              <a:rPr lang="ja-JP" altLang="en-US" sz="2400" dirty="0" smtClean="0"/>
              <a:t>のときは省略可能</a:t>
            </a:r>
            <a:endParaRPr lang="en-US" altLang="ja-JP" sz="24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4427984" y="3645024"/>
            <a:ext cx="4752528" cy="872852"/>
          </a:xfrm>
          <a:prstGeom prst="wedgeRoundRectCallout">
            <a:avLst>
              <a:gd name="adj1" fmla="val -37632"/>
              <a:gd name="adj2" fmla="val -779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条件式の評価結果が真のときだけ</a:t>
            </a:r>
            <a:endParaRPr lang="en-US" altLang="ja-JP" sz="2400" dirty="0" smtClean="0"/>
          </a:p>
          <a:p>
            <a:pPr algn="ctr"/>
            <a:r>
              <a:rPr lang="ja-JP" altLang="en-US" sz="2400" dirty="0"/>
              <a:t>副作用</a:t>
            </a:r>
            <a:r>
              <a:rPr lang="ja-JP" altLang="en-US" sz="2400" dirty="0" smtClean="0"/>
              <a:t>のある計算を実行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591233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(</a:t>
            </a:r>
            <a:r>
              <a:rPr kumimoji="1" lang="ja-JP" altLang="en-US" dirty="0" smtClean="0"/>
              <a:t>実際には型エラーになる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 例</a:t>
            </a:r>
            <a:r>
              <a:rPr kumimoji="1" lang="en-US" altLang="ja-JP" dirty="0" smtClean="0"/>
              <a:t>:</a:t>
            </a:r>
          </a:p>
          <a:p>
            <a:pPr lvl="1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r1 = ref [];;</a:t>
            </a:r>
          </a:p>
          <a:p>
            <a:pPr lvl="1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r1 : 'a list ref = { contents = [] }</a:t>
            </a:r>
          </a:p>
          <a:p>
            <a:pPr lvl="1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sum () =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fold_right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(+) (!r1) 0;;</a:t>
            </a:r>
          </a:p>
          <a:p>
            <a:pPr lvl="1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sum : unit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= &lt;fun&gt;</a:t>
            </a:r>
          </a:p>
          <a:p>
            <a:pPr lvl="1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r1 := [true];;</a:t>
            </a:r>
          </a:p>
          <a:p>
            <a:pPr lvl="1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unit = ()</a:t>
            </a:r>
            <a:r>
              <a:rPr lang="x-none" altLang="ja-JP" sz="2200" b="1" dirty="0" smtClean="0">
                <a:latin typeface="Consolas" pitchFamily="49" charset="0"/>
                <a:cs typeface="Arial" charset="0"/>
              </a:rPr>
              <a:t>‏</a:t>
            </a:r>
            <a:endParaRPr lang="en-GB" altLang="ja-JP" sz="2200" b="1" dirty="0" smtClean="0">
              <a:latin typeface="Consolas" pitchFamily="49" charset="0"/>
            </a:endParaRPr>
          </a:p>
          <a:p>
            <a:pPr lvl="1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sum ();;</a:t>
            </a:r>
            <a:endParaRPr lang="en-US" altLang="ja-JP" sz="2400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r>
              <a:rPr kumimoji="1" lang="ja-JP" altLang="en-US" dirty="0" smtClean="0">
                <a:latin typeface="Consolas" pitchFamily="49" charset="0"/>
              </a:rPr>
              <a:t>どこがおかしい</a:t>
            </a:r>
            <a:r>
              <a:rPr kumimoji="1" lang="en-US" altLang="ja-JP" dirty="0" smtClean="0">
                <a:latin typeface="Consolas" pitchFamily="49" charset="0"/>
              </a:rPr>
              <a:t>??</a:t>
            </a:r>
            <a:endParaRPr kumimoji="1" lang="ja-JP" altLang="en-US" dirty="0">
              <a:latin typeface="Consolas" pitchFamily="49" charset="0"/>
            </a:endParaRPr>
          </a:p>
        </p:txBody>
      </p:sp>
      <p:sp>
        <p:nvSpPr>
          <p:cNvPr id="5" name="爆発 1 4"/>
          <p:cNvSpPr/>
          <p:nvPr/>
        </p:nvSpPr>
        <p:spPr>
          <a:xfrm>
            <a:off x="2500298" y="4500570"/>
            <a:ext cx="1357322" cy="571504"/>
          </a:xfrm>
          <a:prstGeom prst="irregularSeal1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型多相と副作用は相性が悪い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mtClean="0"/>
              <a:t>O'Caml </a:t>
            </a:r>
            <a:r>
              <a:rPr lang="ja-JP" altLang="en-GB" smtClean="0"/>
              <a:t>の解決案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ja-JP" altLang="en-GB" dirty="0" smtClean="0"/>
              <a:t>なんでもかんでも多相型にしない</a:t>
            </a:r>
          </a:p>
          <a:p>
            <a:pPr>
              <a:lnSpc>
                <a:spcPct val="120000"/>
              </a:lnSpc>
            </a:pPr>
            <a:r>
              <a:rPr lang="ja-JP" altLang="en-US" dirty="0" smtClean="0"/>
              <a:t>参照</a:t>
            </a:r>
            <a:r>
              <a:rPr lang="ja-JP" altLang="en-GB" dirty="0" smtClean="0"/>
              <a:t>には「未決定な単相型」 を与える</a:t>
            </a:r>
            <a:endParaRPr lang="en-US" altLang="ja-JP" dirty="0" smtClean="0"/>
          </a:p>
          <a:p>
            <a:pPr lvl="2">
              <a:lnSpc>
                <a:spcPct val="120000"/>
              </a:lnSpc>
            </a:pPr>
            <a:r>
              <a:rPr lang="ja-JP" altLang="en-US" dirty="0" smtClean="0"/>
              <a:t>いったん型が決まるともう他の型としては使えない</a:t>
            </a:r>
            <a:endParaRPr lang="ja-JP" altLang="en-GB" dirty="0" smtClean="0"/>
          </a:p>
          <a:p>
            <a:pPr indent="0">
              <a:lnSpc>
                <a:spcPct val="120000"/>
              </a:lnSpc>
              <a:buNone/>
            </a:pPr>
            <a:r>
              <a:rPr lang="en-GB" altLang="ja-JP" sz="2400" b="1" dirty="0" smtClean="0">
                <a:latin typeface="Consolas" pitchFamily="49" charset="0"/>
              </a:rPr>
              <a:t># 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r1 = ref [];;</a:t>
            </a:r>
          </a:p>
          <a:p>
            <a:pPr indent="0">
              <a:lnSpc>
                <a:spcPct val="120000"/>
              </a:lnSpc>
              <a:buNone/>
            </a:pPr>
            <a:r>
              <a:rPr lang="en-GB" altLang="ja-JP" sz="2400" b="1" dirty="0" err="1" smtClean="0">
                <a:latin typeface="Consolas" pitchFamily="49" charset="0"/>
              </a:rPr>
              <a:t>val</a:t>
            </a:r>
            <a:r>
              <a:rPr lang="en-GB" altLang="ja-JP" sz="2400" b="1" dirty="0" smtClean="0">
                <a:latin typeface="Consolas" pitchFamily="49" charset="0"/>
              </a:rPr>
              <a:t> r1 : </a:t>
            </a:r>
            <a:r>
              <a:rPr lang="en-GB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'_a</a:t>
            </a:r>
            <a:r>
              <a:rPr lang="en-GB" altLang="ja-JP" sz="2400" b="1" dirty="0" smtClean="0">
                <a:latin typeface="Consolas" pitchFamily="49" charset="0"/>
              </a:rPr>
              <a:t> list ref = { contents = [] }</a:t>
            </a:r>
          </a:p>
          <a:p>
            <a:pPr indent="0">
              <a:lnSpc>
                <a:spcPct val="120000"/>
              </a:lnSpc>
              <a:buNone/>
            </a:pPr>
            <a:r>
              <a:rPr lang="en-GB" altLang="ja-JP" sz="2400" b="1" dirty="0" smtClean="0">
                <a:latin typeface="Consolas" pitchFamily="49" charset="0"/>
              </a:rPr>
              <a:t># 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sum () = </a:t>
            </a:r>
            <a:r>
              <a:rPr lang="en-GB" altLang="ja-JP" sz="2400" b="1" smtClean="0">
                <a:solidFill>
                  <a:srgbClr val="00B050"/>
                </a:solidFill>
                <a:latin typeface="Consolas" pitchFamily="49" charset="0"/>
              </a:rPr>
              <a:t>fold_right 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(+) (!r1) 0;;</a:t>
            </a:r>
          </a:p>
          <a:p>
            <a:pPr indent="0">
              <a:lnSpc>
                <a:spcPct val="120000"/>
              </a:lnSpc>
              <a:buNone/>
            </a:pPr>
            <a:r>
              <a:rPr lang="en-GB" altLang="ja-JP" sz="2400" b="1" dirty="0" err="1" smtClean="0">
                <a:latin typeface="Consolas" pitchFamily="49" charset="0"/>
              </a:rPr>
              <a:t>val</a:t>
            </a:r>
            <a:r>
              <a:rPr lang="en-GB" altLang="ja-JP" sz="2400" b="1" dirty="0" smtClean="0">
                <a:latin typeface="Consolas" pitchFamily="49" charset="0"/>
              </a:rPr>
              <a:t> sum : unit -&gt; </a:t>
            </a:r>
            <a:r>
              <a:rPr lang="en-GB" altLang="ja-JP" sz="2400" b="1" dirty="0" err="1" smtClean="0">
                <a:latin typeface="Consolas" pitchFamily="49" charset="0"/>
              </a:rPr>
              <a:t>int</a:t>
            </a:r>
            <a:r>
              <a:rPr lang="en-GB" altLang="ja-JP" sz="2400" b="1" dirty="0" smtClean="0">
                <a:latin typeface="Consolas" pitchFamily="49" charset="0"/>
              </a:rPr>
              <a:t> = &lt;fun&gt;</a:t>
            </a:r>
          </a:p>
          <a:p>
            <a:pPr indent="0">
              <a:lnSpc>
                <a:spcPct val="120000"/>
              </a:lnSpc>
              <a:buNone/>
            </a:pPr>
            <a:r>
              <a:rPr lang="en-GB" altLang="ja-JP" sz="2400" b="1" dirty="0" smtClean="0">
                <a:latin typeface="Consolas" pitchFamily="49" charset="0"/>
              </a:rPr>
              <a:t># 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r1;;</a:t>
            </a:r>
          </a:p>
          <a:p>
            <a:pPr indent="0">
              <a:lnSpc>
                <a:spcPct val="120000"/>
              </a:lnSpc>
              <a:buNone/>
            </a:pPr>
            <a:r>
              <a:rPr lang="en-GB" altLang="ja-JP" sz="2400" b="1" dirty="0" smtClean="0">
                <a:latin typeface="Consolas" pitchFamily="49" charset="0"/>
              </a:rPr>
              <a:t>- : </a:t>
            </a:r>
            <a:r>
              <a:rPr lang="en-GB" altLang="ja-JP" sz="2400" b="1" dirty="0" err="1" smtClean="0">
                <a:latin typeface="Consolas" pitchFamily="49" charset="0"/>
              </a:rPr>
              <a:t>int</a:t>
            </a:r>
            <a:r>
              <a:rPr lang="en-GB" altLang="ja-JP" sz="2400" b="1" dirty="0" smtClean="0">
                <a:latin typeface="Consolas" pitchFamily="49" charset="0"/>
              </a:rPr>
              <a:t> list ref = { contents = [] }</a:t>
            </a:r>
          </a:p>
          <a:p>
            <a:pPr indent="0">
              <a:lnSpc>
                <a:spcPct val="120000"/>
              </a:lnSpc>
              <a:buNone/>
            </a:pPr>
            <a:r>
              <a:rPr lang="en-GB" altLang="ja-JP" sz="2400" b="1" dirty="0" smtClean="0">
                <a:latin typeface="Consolas" pitchFamily="49" charset="0"/>
              </a:rPr>
              <a:t># 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!r1 @ [</a:t>
            </a:r>
            <a:r>
              <a:rPr lang="en-GB" altLang="ja-JP" sz="2400" b="1" u="sng" dirty="0" smtClean="0">
                <a:solidFill>
                  <a:srgbClr val="00B050"/>
                </a:solidFill>
                <a:latin typeface="Consolas" pitchFamily="49" charset="0"/>
              </a:rPr>
              <a:t>true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];;</a:t>
            </a:r>
          </a:p>
          <a:p>
            <a:pPr indent="0">
              <a:lnSpc>
                <a:spcPct val="120000"/>
              </a:lnSpc>
              <a:buNone/>
            </a:pPr>
            <a:r>
              <a:rPr lang="en-GB" altLang="ja-JP" sz="2100" b="1" dirty="0" smtClean="0">
                <a:latin typeface="Consolas" pitchFamily="49" charset="0"/>
              </a:rPr>
              <a:t>This expression has type bool but is here used with type </a:t>
            </a:r>
            <a:r>
              <a:rPr lang="en-GB" altLang="ja-JP" sz="2100" b="1" dirty="0" err="1" smtClean="0">
                <a:latin typeface="Consolas" pitchFamily="49" charset="0"/>
              </a:rPr>
              <a:t>int</a:t>
            </a:r>
            <a:endParaRPr lang="en-GB" altLang="ja-JP" sz="2100" b="1" dirty="0" smtClean="0">
              <a:latin typeface="Consolas" pitchFamily="49" charset="0"/>
            </a:endParaRPr>
          </a:p>
        </p:txBody>
      </p:sp>
      <p:sp>
        <p:nvSpPr>
          <p:cNvPr id="12" name="左矢印吹き出し 11"/>
          <p:cNvSpPr/>
          <p:nvPr/>
        </p:nvSpPr>
        <p:spPr>
          <a:xfrm>
            <a:off x="5148064" y="3929066"/>
            <a:ext cx="3744416" cy="714380"/>
          </a:xfrm>
          <a:prstGeom prst="leftArrowCallout">
            <a:avLst>
              <a:gd name="adj1" fmla="val 25000"/>
              <a:gd name="adj2" fmla="val 32529"/>
              <a:gd name="adj3" fmla="val 25000"/>
              <a:gd name="adj4" fmla="val 6061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この時点で </a:t>
            </a:r>
            <a:r>
              <a:rPr kumimoji="1" lang="en-US" altLang="ja-JP" dirty="0" smtClean="0">
                <a:latin typeface="Consolas" pitchFamily="49" charset="0"/>
              </a:rPr>
              <a:t>'_a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に確定</a:t>
            </a:r>
            <a:endParaRPr kumimoji="1" lang="ja-JP" alt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問題は参照以外にも</a:t>
            </a:r>
            <a:r>
              <a:rPr kumimoji="1" lang="en-US" altLang="ja-JP" dirty="0" smtClean="0"/>
              <a:t>!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この関数 </a:t>
            </a:r>
            <a:r>
              <a:rPr kumimoji="1" lang="en-US" altLang="ja-JP" dirty="0" smtClean="0">
                <a:latin typeface="Consolas" pitchFamily="49" charset="0"/>
              </a:rPr>
              <a:t>f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の型は </a:t>
            </a:r>
            <a:r>
              <a:rPr kumimoji="1" lang="en-US" altLang="ja-JP" dirty="0" smtClean="0"/>
              <a:t>unit </a:t>
            </a:r>
            <a:r>
              <a:rPr kumimoji="1" lang="ja-JP" altLang="en-US" dirty="0" smtClean="0"/>
              <a:t>→ </a:t>
            </a:r>
            <a:r>
              <a:rPr kumimoji="1" lang="en-US" altLang="ja-JP" dirty="0" smtClean="0"/>
              <a:t>'a </a:t>
            </a:r>
            <a:r>
              <a:rPr kumimoji="1" lang="ja-JP" altLang="en-US" dirty="0" smtClean="0"/>
              <a:t>→ </a:t>
            </a:r>
            <a:r>
              <a:rPr kumimoji="1" lang="en-US" altLang="ja-JP" dirty="0" smtClean="0"/>
              <a:t>'a </a:t>
            </a:r>
            <a:r>
              <a:rPr kumimoji="1" lang="ja-JP" altLang="en-US" dirty="0" smtClean="0"/>
              <a:t>だが、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式 </a:t>
            </a:r>
            <a:r>
              <a:rPr kumimoji="1" lang="en-US" altLang="ja-JP" dirty="0" smtClean="0">
                <a:latin typeface="Consolas" pitchFamily="49" charset="0"/>
              </a:rPr>
              <a:t>f</a:t>
            </a:r>
            <a:r>
              <a:rPr lang="en-US" altLang="ja-JP" dirty="0" smtClean="0"/>
              <a:t> </a:t>
            </a:r>
            <a:r>
              <a:rPr kumimoji="1" lang="en-US" altLang="ja-JP" dirty="0" smtClean="0">
                <a:latin typeface="Consolas" pitchFamily="49" charset="0"/>
              </a:rPr>
              <a:t>()</a:t>
            </a:r>
            <a:r>
              <a:rPr kumimoji="1" lang="en-US" altLang="ja-JP" dirty="0" smtClean="0"/>
              <a:t> </a:t>
            </a:r>
            <a:r>
              <a:rPr lang="ja-JP" altLang="en-US" dirty="0" smtClean="0"/>
              <a:t>の型は </a:t>
            </a:r>
            <a:r>
              <a:rPr lang="en-US" altLang="ja-JP" dirty="0" smtClean="0"/>
              <a:t>'a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'a</a:t>
            </a:r>
            <a:r>
              <a:rPr lang="ja-JP" altLang="en-US" dirty="0" smtClean="0"/>
              <a:t> でよいか</a:t>
            </a:r>
            <a:r>
              <a:rPr lang="en-US" altLang="ja-JP" dirty="0" smtClean="0"/>
              <a:t>?</a:t>
            </a:r>
            <a:endParaRPr kumimoji="1" lang="en-US" altLang="ja-JP" dirty="0" smtClean="0"/>
          </a:p>
          <a:p>
            <a:pPr lvl="2">
              <a:lnSpc>
                <a:spcPct val="110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let f () =</a:t>
            </a:r>
          </a:p>
          <a:p>
            <a:pPr lvl="2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let r = ref None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in</a:t>
            </a:r>
          </a:p>
          <a:p>
            <a:pPr lvl="2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fun x -&gt;</a:t>
            </a:r>
          </a:p>
          <a:p>
            <a:pPr lvl="2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let old = match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!r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with</a:t>
            </a:r>
          </a:p>
          <a:p>
            <a:pPr lvl="2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        None -&gt; x | Some y -&gt; y</a:t>
            </a:r>
          </a:p>
          <a:p>
            <a:pPr lvl="2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in</a:t>
            </a:r>
          </a:p>
          <a:p>
            <a:pPr lvl="2">
              <a:lnSpc>
                <a:spcPct val="98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r := Some x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; old</a:t>
            </a:r>
            <a:endParaRPr kumimoji="1" lang="ja-JP" altLang="en-US" b="1" dirty="0">
              <a:solidFill>
                <a:srgbClr val="00B050"/>
              </a:solidFill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dirty="0" smtClean="0"/>
              <a:t>OCaml </a:t>
            </a:r>
            <a:r>
              <a:rPr lang="ja-JP" altLang="en-GB" dirty="0" smtClean="0"/>
              <a:t>の最終的な解決案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GB" altLang="ja-JP" dirty="0" smtClean="0"/>
              <a:t>Value restriction:</a:t>
            </a:r>
            <a:br>
              <a:rPr lang="en-GB" altLang="ja-JP" dirty="0" smtClean="0"/>
            </a:br>
            <a:r>
              <a:rPr lang="ja-JP" altLang="en-GB" dirty="0" smtClean="0"/>
              <a:t>副作用がないと確実にわかる「値」 </a:t>
            </a:r>
            <a:br>
              <a:rPr lang="ja-JP" altLang="en-GB" dirty="0" smtClean="0"/>
            </a:br>
            <a:r>
              <a:rPr lang="ja-JP" altLang="en-GB" dirty="0" smtClean="0"/>
              <a:t>にのみ多相型を与える</a:t>
            </a:r>
          </a:p>
          <a:p>
            <a:pPr lvl="2">
              <a:lnSpc>
                <a:spcPct val="120000"/>
              </a:lnSpc>
            </a:pPr>
            <a:r>
              <a:rPr lang="ja-JP" altLang="en-GB" dirty="0" smtClean="0"/>
              <a:t>結局のところ</a:t>
            </a:r>
            <a:r>
              <a:rPr lang="ja-JP" altLang="en-US" dirty="0" smtClean="0"/>
              <a:t>、</a:t>
            </a:r>
            <a:r>
              <a:rPr lang="ja-JP" altLang="en-GB" dirty="0" smtClean="0"/>
              <a:t>評価される式は副作用を持ちうるので</a:t>
            </a:r>
          </a:p>
          <a:p>
            <a:pPr lvl="1">
              <a:lnSpc>
                <a:spcPct val="120000"/>
              </a:lnSpc>
            </a:pPr>
            <a:r>
              <a:rPr lang="en-GB" altLang="ja-JP" dirty="0" smtClean="0"/>
              <a:t>OK: </a:t>
            </a:r>
            <a:r>
              <a:rPr lang="ja-JP" altLang="en-GB" dirty="0" smtClean="0"/>
              <a:t>定数、</a:t>
            </a:r>
            <a:r>
              <a:rPr lang="en-GB" altLang="ja-JP" dirty="0" smtClean="0"/>
              <a:t>fun </a:t>
            </a:r>
            <a:r>
              <a:rPr lang="ja-JP" altLang="en-GB" dirty="0" smtClean="0"/>
              <a:t>式、それらの </a:t>
            </a:r>
            <a:r>
              <a:rPr lang="ja-JP" altLang="en-US" dirty="0" smtClean="0"/>
              <a:t>タプル</a:t>
            </a:r>
            <a:r>
              <a:rPr lang="ja-JP" altLang="en-GB" dirty="0" smtClean="0"/>
              <a:t>、</a:t>
            </a:r>
            <a:br>
              <a:rPr lang="ja-JP" altLang="en-GB" dirty="0" smtClean="0"/>
            </a:br>
            <a:r>
              <a:rPr lang="ja-JP" altLang="en-GB" dirty="0" smtClean="0"/>
              <a:t>       それらからなる変更不可データ構造</a:t>
            </a:r>
          </a:p>
          <a:p>
            <a:pPr lvl="1">
              <a:lnSpc>
                <a:spcPct val="120000"/>
              </a:lnSpc>
            </a:pPr>
            <a:r>
              <a:rPr lang="en-GB" altLang="ja-JP" dirty="0" smtClean="0"/>
              <a:t>NG: </a:t>
            </a:r>
            <a:r>
              <a:rPr lang="ja-JP" altLang="en-US" dirty="0" smtClean="0"/>
              <a:t>参照</a:t>
            </a:r>
            <a:r>
              <a:rPr lang="ja-JP" altLang="en-GB" dirty="0" smtClean="0"/>
              <a:t>、</a:t>
            </a:r>
            <a:r>
              <a:rPr lang="en-GB" altLang="ja-JP" dirty="0" smtClean="0"/>
              <a:t>let </a:t>
            </a:r>
            <a:r>
              <a:rPr lang="ja-JP" altLang="en-GB" dirty="0" smtClean="0"/>
              <a:t>式、関数適用 </a:t>
            </a:r>
            <a:r>
              <a:rPr lang="en-GB" altLang="ja-JP" dirty="0" smtClean="0"/>
              <a:t>etc...</a:t>
            </a:r>
          </a:p>
          <a:p>
            <a:pPr lvl="2">
              <a:lnSpc>
                <a:spcPct val="120000"/>
              </a:lnSpc>
              <a:buNone/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(fun () x -&gt; x) ();;</a:t>
            </a:r>
          </a:p>
          <a:p>
            <a:pPr lvl="2">
              <a:lnSpc>
                <a:spcPct val="120000"/>
              </a:lnSpc>
              <a:buNone/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'_a</a:t>
            </a:r>
            <a:r>
              <a:rPr lang="en-GB" altLang="ja-JP" b="1" dirty="0" smtClean="0">
                <a:latin typeface="Consolas" pitchFamily="49" charset="0"/>
              </a:rPr>
              <a:t> -&gt;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'_a</a:t>
            </a:r>
            <a:r>
              <a:rPr lang="en-GB" altLang="ja-JP" b="1" dirty="0" smtClean="0">
                <a:latin typeface="Consolas" pitchFamily="49" charset="0"/>
              </a:rPr>
              <a:t> = &lt;fun&gt;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dirty="0" smtClean="0"/>
              <a:t>Value restriction </a:t>
            </a:r>
            <a:r>
              <a:rPr lang="ja-JP" altLang="en-US" dirty="0" smtClean="0"/>
              <a:t>で</a:t>
            </a:r>
            <a:r>
              <a:rPr lang="ja-JP" altLang="en-GB" dirty="0" smtClean="0"/>
              <a:t>注意すべきこと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部分適用が単相型になることがある</a:t>
            </a:r>
          </a:p>
          <a:p>
            <a:pPr lvl="2">
              <a:buNone/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f =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List.map (fun x -&gt; (x, x))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r>
              <a:rPr lang="en-GB" altLang="ja-JP" dirty="0" smtClean="0"/>
              <a:t/>
            </a:r>
            <a:br>
              <a:rPr lang="en-GB" altLang="ja-JP" dirty="0" smtClean="0"/>
            </a:br>
            <a:r>
              <a:rPr lang="en-GB" altLang="ja-JP" dirty="0" smtClean="0"/>
              <a:t>(* </a:t>
            </a:r>
            <a:r>
              <a:rPr lang="ja-JP" altLang="en-GB" dirty="0" smtClean="0"/>
              <a:t>多相型になってほしいが、値ではないので</a:t>
            </a:r>
            <a:br>
              <a:rPr lang="ja-JP" altLang="en-GB" dirty="0" smtClean="0"/>
            </a:br>
            <a:r>
              <a:rPr lang="ja-JP" altLang="en-GB" dirty="0" smtClean="0"/>
              <a:t>   未決定単相型になってしまう *</a:t>
            </a:r>
            <a:r>
              <a:rPr lang="en-GB" altLang="ja-JP" dirty="0" smtClean="0"/>
              <a:t>)</a:t>
            </a:r>
          </a:p>
          <a:p>
            <a:pPr lvl="2">
              <a:buNone/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f : '_a list -&gt; ('_a * '_a) list = &lt;fun&gt;</a:t>
            </a:r>
          </a:p>
          <a:p>
            <a:r>
              <a:rPr lang="ja-JP" altLang="en-GB" dirty="0" smtClean="0"/>
              <a:t>解決策</a:t>
            </a:r>
            <a:r>
              <a:rPr lang="en-GB" altLang="ja-JP" dirty="0" smtClean="0"/>
              <a:t>: η </a:t>
            </a:r>
            <a:r>
              <a:rPr lang="ja-JP" altLang="en-GB" dirty="0" smtClean="0"/>
              <a:t>展開 </a:t>
            </a:r>
            <a:r>
              <a:rPr lang="en-GB" altLang="ja-JP" dirty="0" smtClean="0"/>
              <a:t>(</a:t>
            </a:r>
            <a:r>
              <a:rPr lang="ja-JP" altLang="en-GB" dirty="0" smtClean="0"/>
              <a:t>仮引数を明示する</a:t>
            </a:r>
            <a:r>
              <a:rPr lang="en-GB" altLang="ja-JP" dirty="0" smtClean="0"/>
              <a:t>)</a:t>
            </a:r>
          </a:p>
          <a:p>
            <a:pPr lvl="2">
              <a:buNone/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f </a:t>
            </a:r>
            <a:r>
              <a:rPr lang="en-GB" altLang="ja-JP" sz="2200" b="1" dirty="0" err="1" smtClean="0">
                <a:solidFill>
                  <a:srgbClr val="FF0000"/>
                </a:solidFill>
                <a:latin typeface="Consolas" pitchFamily="49" charset="0"/>
              </a:rPr>
              <a:t>xs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= List.map (fun x -&gt; (x, x)) </a:t>
            </a:r>
            <a:r>
              <a:rPr lang="en-GB" altLang="ja-JP" sz="2200" b="1" dirty="0" err="1" smtClean="0">
                <a:solidFill>
                  <a:srgbClr val="FF0000"/>
                </a:solidFill>
                <a:latin typeface="Consolas" pitchFamily="49" charset="0"/>
              </a:rPr>
              <a:t>xs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lvl="2">
              <a:buNone/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f : 'a list -&gt; ('a * 'a) list = &lt;fun&gt;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dirty="0" smtClean="0"/>
              <a:t>Value restriction</a:t>
            </a:r>
            <a:r>
              <a:rPr lang="ja-JP" altLang="en-US" dirty="0" smtClean="0"/>
              <a:t> の</a:t>
            </a:r>
            <a:r>
              <a:rPr lang="ja-JP" altLang="en-GB" dirty="0" smtClean="0"/>
              <a:t>参考文献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smtClean="0"/>
              <a:t>最初に </a:t>
            </a:r>
            <a:r>
              <a:rPr lang="en-GB" altLang="ja-JP" smtClean="0"/>
              <a:t>Value restriction </a:t>
            </a:r>
            <a:r>
              <a:rPr lang="ja-JP" altLang="en-GB" smtClean="0"/>
              <a:t>を提案した論文</a:t>
            </a:r>
          </a:p>
          <a:p>
            <a:pPr lvl="1"/>
            <a:r>
              <a:rPr lang="en-GB" altLang="ja-JP" smtClean="0"/>
              <a:t>Andrew K. Wright, Matthias Felleisen.</a:t>
            </a:r>
            <a:br>
              <a:rPr lang="en-GB" altLang="ja-JP" smtClean="0"/>
            </a:br>
            <a:r>
              <a:rPr lang="en-GB" altLang="ja-JP" smtClean="0"/>
              <a:t>A Syntactic Approach to Type Soundness.</a:t>
            </a:r>
          </a:p>
          <a:p>
            <a:pPr lvl="2"/>
            <a:r>
              <a:rPr lang="en-GB" altLang="ja-JP" smtClean="0"/>
              <a:t>Value restriction </a:t>
            </a:r>
            <a:r>
              <a:rPr lang="ja-JP" altLang="en-GB" smtClean="0"/>
              <a:t>以外の解決法との得失比較あり</a:t>
            </a:r>
          </a:p>
          <a:p>
            <a:r>
              <a:rPr lang="ja-JP" altLang="en-GB" smtClean="0"/>
              <a:t>提案された </a:t>
            </a:r>
            <a:r>
              <a:rPr lang="en-GB" altLang="ja-JP" smtClean="0"/>
              <a:t>O'Caml </a:t>
            </a:r>
            <a:r>
              <a:rPr lang="ja-JP" altLang="en-GB" smtClean="0"/>
              <a:t>の拡張</a:t>
            </a:r>
          </a:p>
          <a:p>
            <a:pPr lvl="1"/>
            <a:r>
              <a:rPr lang="en-GB" altLang="ja-JP" smtClean="0"/>
              <a:t>Jacques Garrigue. Relaxing Value Restriction. </a:t>
            </a:r>
          </a:p>
          <a:p>
            <a:pPr lvl="2"/>
            <a:r>
              <a:rPr lang="en-GB" altLang="ja-JP" smtClean="0"/>
              <a:t>OCaml 3.07 </a:t>
            </a:r>
            <a:r>
              <a:rPr lang="ja-JP" altLang="en-GB" smtClean="0"/>
              <a:t>で採用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アドバイス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論文の探し方</a:t>
            </a:r>
          </a:p>
          <a:p>
            <a:pPr lvl="1"/>
            <a:r>
              <a:rPr lang="ja-JP" altLang="en-GB" dirty="0" smtClean="0"/>
              <a:t>基本的には </a:t>
            </a:r>
            <a:r>
              <a:rPr lang="en-GB" altLang="ja-JP" dirty="0" smtClean="0"/>
              <a:t>Google</a:t>
            </a:r>
            <a:r>
              <a:rPr lang="ja-JP" altLang="en-US" dirty="0" err="1" smtClean="0"/>
              <a:t>、</a:t>
            </a:r>
            <a:r>
              <a:rPr lang="en-GB" altLang="ja-JP" dirty="0" smtClean="0"/>
              <a:t>Google Scholar</a:t>
            </a:r>
          </a:p>
          <a:p>
            <a:pPr lvl="2"/>
            <a:r>
              <a:rPr lang="ja-JP" altLang="en-GB" dirty="0" smtClean="0"/>
              <a:t>タイトル</a:t>
            </a:r>
            <a:r>
              <a:rPr lang="ja-JP" altLang="en-US" dirty="0" smtClean="0"/>
              <a:t>、</a:t>
            </a:r>
            <a:r>
              <a:rPr lang="ja-JP" altLang="en-GB" dirty="0" smtClean="0"/>
              <a:t>著者名</a:t>
            </a:r>
            <a:r>
              <a:rPr lang="ja-JP" altLang="en-US" dirty="0" smtClean="0"/>
              <a:t>、</a:t>
            </a:r>
            <a:r>
              <a:rPr lang="ja-JP" altLang="en-GB" dirty="0" smtClean="0"/>
              <a:t>発表された会議や雑誌で検索</a:t>
            </a:r>
          </a:p>
          <a:p>
            <a:pPr lvl="1"/>
            <a:r>
              <a:rPr lang="en-GB" altLang="ja-JP" dirty="0" smtClean="0"/>
              <a:t>ACM Digital Library ( </a:t>
            </a:r>
            <a:r>
              <a:rPr lang="en-GB" altLang="ja-JP" dirty="0" smtClean="0">
                <a:hlinkClick r:id="rId3"/>
              </a:rPr>
              <a:t>http://www.acm.org/</a:t>
            </a:r>
            <a:r>
              <a:rPr lang="en-GB" altLang="ja-JP" dirty="0" smtClean="0"/>
              <a:t> </a:t>
            </a:r>
            <a:r>
              <a:rPr lang="ja-JP" altLang="en-GB" dirty="0" smtClean="0"/>
              <a:t>から </a:t>
            </a:r>
            <a:r>
              <a:rPr lang="en-GB" altLang="ja-JP" dirty="0" smtClean="0"/>
              <a:t>)</a:t>
            </a:r>
          </a:p>
          <a:p>
            <a:pPr lvl="2"/>
            <a:r>
              <a:rPr lang="en-GB" altLang="ja-JP" dirty="0" smtClean="0"/>
              <a:t>ACM </a:t>
            </a:r>
            <a:r>
              <a:rPr lang="ja-JP" altLang="en-GB" dirty="0" smtClean="0"/>
              <a:t>の学会で発表された論文ならここにもある</a:t>
            </a:r>
          </a:p>
          <a:p>
            <a:pPr lvl="1"/>
            <a:r>
              <a:rPr lang="en-GB" altLang="ja-JP" dirty="0" smtClean="0"/>
              <a:t>CiteSeer.IST ( </a:t>
            </a:r>
            <a:r>
              <a:rPr lang="en-GB" altLang="ja-JP" dirty="0" smtClean="0">
                <a:hlinkClick r:id="rId4"/>
              </a:rPr>
              <a:t>http://citeseerx.ist.psu.edu</a:t>
            </a:r>
            <a:r>
              <a:rPr lang="en-GB" altLang="ja-JP" dirty="0" smtClean="0"/>
              <a:t> )</a:t>
            </a:r>
          </a:p>
          <a:p>
            <a:pPr lvl="2"/>
            <a:r>
              <a:rPr lang="ja-JP" altLang="en-GB" dirty="0" smtClean="0"/>
              <a:t>論文データベース</a:t>
            </a:r>
          </a:p>
          <a:p>
            <a:pPr lvl="2"/>
            <a:r>
              <a:rPr lang="en-GB" altLang="ja-JP" dirty="0" smtClean="0"/>
              <a:t>Google </a:t>
            </a:r>
            <a:r>
              <a:rPr lang="ja-JP" altLang="en-GB" dirty="0" smtClean="0"/>
              <a:t>で検索すると大抵ここの検索結果がかかる</a:t>
            </a:r>
          </a:p>
          <a:p>
            <a:pPr lvl="1"/>
            <a:r>
              <a:rPr lang="ja-JP" altLang="en-GB" dirty="0" smtClean="0"/>
              <a:t>著者の </a:t>
            </a:r>
            <a:r>
              <a:rPr lang="en-GB" altLang="ja-JP" dirty="0" smtClean="0"/>
              <a:t>Web </a:t>
            </a:r>
            <a:r>
              <a:rPr lang="ja-JP" altLang="en-GB" dirty="0" smtClean="0"/>
              <a:t>サイト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057400"/>
            <a:ext cx="7772400" cy="1143000"/>
          </a:xfrm>
        </p:spPr>
        <p:txBody>
          <a:bodyPr lIns="90000" tIns="46800" rIns="90000" bIns="46800" anchor="b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第</a:t>
            </a:r>
            <a:r>
              <a:rPr lang="en-GB" altLang="ja-JP" dirty="0" smtClean="0"/>
              <a:t> 2 </a:t>
            </a:r>
            <a:r>
              <a:rPr lang="ja-JP" altLang="en-GB" dirty="0" smtClean="0"/>
              <a:t>回 課題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524000" y="4038600"/>
            <a:ext cx="6400800" cy="1752600"/>
          </a:xfrm>
        </p:spPr>
        <p:txBody>
          <a:bodyPr lIns="90000" tIns="46800" rIns="90000" bIns="46800"/>
          <a:lstStyle/>
          <a:p>
            <a:pPr marL="0" lvl="1" indent="0" algn="ctr" eaLnBrk="1" hangingPunct="1">
              <a:lnSpc>
                <a:spcPct val="69000"/>
              </a:lnSpc>
              <a:spcBef>
                <a:spcPts val="800"/>
              </a:spcBef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z="3200" dirty="0" smtClean="0"/>
              <a:t>締切</a:t>
            </a:r>
            <a:r>
              <a:rPr lang="en-GB" altLang="ja-JP" sz="3200" dirty="0" smtClean="0"/>
              <a:t>: 5/3 13:00 (</a:t>
            </a:r>
            <a:r>
              <a:rPr lang="ja-JP" altLang="en-GB" sz="3200" dirty="0" smtClean="0"/>
              <a:t>日本標準時</a:t>
            </a:r>
            <a:r>
              <a:rPr lang="en-GB" altLang="ja-JP" sz="3200" dirty="0" smtClean="0"/>
              <a:t>)</a:t>
            </a:r>
            <a:r>
              <a:rPr lang="x-none" altLang="ja-JP" sz="3200" dirty="0" smtClean="0">
                <a:cs typeface="Arial" charset="0"/>
              </a:rPr>
              <a:t>‏</a:t>
            </a:r>
            <a:endParaRPr lang="en-GB" altLang="ja-JP" sz="3200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しかし、中身は一緒でいいはず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4346" y="1600200"/>
            <a:ext cx="9001124" cy="4525963"/>
          </a:xfrm>
        </p:spPr>
        <p:txBody>
          <a:bodyPr>
            <a:normAutofit fontScale="92500"/>
          </a:bodyPr>
          <a:lstStyle/>
          <a:p>
            <a:pPr>
              <a:buClr>
                <a:schemeClr val="tx1"/>
              </a:buClr>
            </a:pP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US" altLang="ja-JP" b="1" dirty="0" err="1" smtClean="0">
                <a:solidFill>
                  <a:srgbClr val="00B050"/>
                </a:solidFill>
                <a:latin typeface="Consolas" pitchFamily="49" charset="0"/>
              </a:rPr>
              <a:t>hd_int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  = function (x :: _) -&gt; x ;; </a:t>
            </a:r>
          </a:p>
          <a:p>
            <a:pPr>
              <a:buClr>
                <a:schemeClr val="tx1"/>
              </a:buClr>
            </a:pP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US" altLang="ja-JP" b="1" dirty="0" err="1" smtClean="0">
                <a:solidFill>
                  <a:srgbClr val="00B050"/>
                </a:solidFill>
                <a:latin typeface="Consolas" pitchFamily="49" charset="0"/>
              </a:rPr>
              <a:t>hd_bool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 = function (x :: _) -&gt; x ;;</a:t>
            </a:r>
          </a:p>
          <a:p>
            <a:pPr>
              <a:buClr>
                <a:schemeClr val="tx1"/>
              </a:buClr>
            </a:pP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US" altLang="ja-JP" b="1" dirty="0" err="1" smtClean="0">
                <a:solidFill>
                  <a:srgbClr val="00B050"/>
                </a:solidFill>
                <a:latin typeface="Consolas" pitchFamily="49" charset="0"/>
              </a:rPr>
              <a:t>hd_i_x_b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= function (x :: _) -&gt; x ;;</a:t>
            </a:r>
          </a:p>
          <a:p>
            <a:endParaRPr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ja-JP" altLang="en-US" dirty="0" smtClean="0">
                <a:latin typeface="Consolas" pitchFamily="49" charset="0"/>
                <a:cs typeface="Consolas" pitchFamily="49" charset="0"/>
              </a:rPr>
              <a:t>全く同じ処理を繰返し書くのは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ja-JP" dirty="0" smtClean="0">
                <a:latin typeface="Consolas" pitchFamily="49" charset="0"/>
                <a:cs typeface="Consolas" pitchFamily="49" charset="0"/>
              </a:rPr>
            </a:br>
            <a:r>
              <a:rPr lang="ja-JP" altLang="en-US" dirty="0" smtClean="0">
                <a:latin typeface="Consolas" pitchFamily="49" charset="0"/>
                <a:cs typeface="Consolas" pitchFamily="49" charset="0"/>
              </a:rPr>
              <a:t>無駄かつ誤りを生じやすい</a:t>
            </a:r>
            <a:endParaRPr lang="en-US" altLang="ja-JP" dirty="0" smtClean="0">
              <a:latin typeface="Consolas" pitchFamily="49" charset="0"/>
              <a:cs typeface="Consolas" pitchFamily="49" charset="0"/>
            </a:endParaRPr>
          </a:p>
          <a:p>
            <a:pPr lvl="1"/>
            <a:r>
              <a:rPr lang="ja-JP" altLang="en-US" dirty="0" smtClean="0">
                <a:latin typeface="Consolas" pitchFamily="49" charset="0"/>
                <a:cs typeface="Consolas" pitchFamily="49" charset="0"/>
              </a:rPr>
              <a:t>どうやったら一つの関数で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ja-JP" dirty="0" smtClean="0">
                <a:latin typeface="Consolas" pitchFamily="49" charset="0"/>
                <a:cs typeface="Consolas" pitchFamily="49" charset="0"/>
              </a:rPr>
            </a:br>
            <a:r>
              <a:rPr lang="ja-JP" altLang="en-US" dirty="0" smtClean="0">
                <a:latin typeface="Consolas" pitchFamily="49" charset="0"/>
                <a:cs typeface="Consolas" pitchFamily="49" charset="0"/>
              </a:rPr>
              <a:t>どんな型のリストも扱えるようにできるか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?</a:t>
            </a:r>
          </a:p>
          <a:p>
            <a:endParaRPr lang="en-US" altLang="ja-JP" dirty="0" smtClean="0"/>
          </a:p>
        </p:txBody>
      </p:sp>
      <p:sp>
        <p:nvSpPr>
          <p:cNvPr id="5" name="角丸四角形 4"/>
          <p:cNvSpPr/>
          <p:nvPr/>
        </p:nvSpPr>
        <p:spPr>
          <a:xfrm>
            <a:off x="3643306" y="1500174"/>
            <a:ext cx="5429256" cy="1857388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786578" y="3357562"/>
            <a:ext cx="21980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>
                <a:latin typeface="HGP明朝E" pitchFamily="18" charset="-128"/>
                <a:ea typeface="HGP明朝E" pitchFamily="18" charset="-128"/>
              </a:rPr>
              <a:t>完全に一致</a:t>
            </a:r>
            <a:endParaRPr kumimoji="1" lang="ja-JP" altLang="en-US" sz="3200" dirty="0">
              <a:latin typeface="HGP明朝E" pitchFamily="18" charset="-128"/>
              <a:ea typeface="HGP明朝E" pitchFamily="18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GB" altLang="ja-JP" dirty="0" smtClean="0"/>
              <a:t>1 (</a:t>
            </a:r>
            <a:r>
              <a:rPr lang="en-US" altLang="ja-JP" dirty="0" smtClean="0"/>
              <a:t>5</a:t>
            </a:r>
            <a:r>
              <a:rPr lang="ja-JP" altLang="en-US" dirty="0" smtClean="0"/>
              <a:t>点</a:t>
            </a:r>
            <a:r>
              <a:rPr lang="en-US" altLang="ja-JP" dirty="0" smtClean="0"/>
              <a:t>)</a:t>
            </a:r>
            <a:endParaRPr lang="en-GB" altLang="ja-JP" dirty="0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43956" cy="45259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ja-JP" altLang="en-US" dirty="0" smtClean="0"/>
              <a:t>二分木 </a:t>
            </a:r>
            <a:r>
              <a:rPr lang="en-US" altLang="ja-JP" dirty="0" smtClean="0"/>
              <a:t>('a tree) </a:t>
            </a:r>
            <a:r>
              <a:rPr lang="ja-JP" altLang="en-US" dirty="0" smtClean="0"/>
              <a:t>を受け取り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以下に挙げた探索順それぞれについて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全要素を並べたリストを生成する関数を定義せよ</a:t>
            </a:r>
            <a:endParaRPr lang="en-US" altLang="ja-JP" dirty="0" smtClean="0"/>
          </a:p>
          <a:p>
            <a:pPr lvl="1">
              <a:lnSpc>
                <a:spcPct val="120000"/>
              </a:lnSpc>
            </a:pPr>
            <a:r>
              <a:rPr lang="ja-JP" altLang="en-US" dirty="0" smtClean="0"/>
              <a:t>行きがけ順 </a:t>
            </a:r>
            <a:r>
              <a:rPr lang="en-US" altLang="ja-JP" dirty="0" smtClean="0"/>
              <a:t>(preorder)</a:t>
            </a:r>
          </a:p>
          <a:p>
            <a:pPr lvl="1">
              <a:lnSpc>
                <a:spcPct val="120000"/>
              </a:lnSpc>
            </a:pPr>
            <a:r>
              <a:rPr lang="ja-JP" altLang="en-US" dirty="0" smtClean="0"/>
              <a:t>通りがけ順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inorder</a:t>
            </a:r>
            <a:r>
              <a:rPr lang="en-US" altLang="ja-JP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ja-JP" altLang="en-US" dirty="0" smtClean="0"/>
              <a:t>帰りがけ順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postorder</a:t>
            </a:r>
            <a:r>
              <a:rPr lang="en-US" altLang="ja-JP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ja-JP" altLang="en-US" dirty="0" smtClean="0"/>
              <a:t>二分木の定義は以下の通りでよい</a:t>
            </a:r>
            <a:endParaRPr lang="ja-JP" altLang="en-GB" dirty="0" smtClean="0"/>
          </a:p>
          <a:p>
            <a:pPr marL="540000" indent="0">
              <a:buNone/>
            </a:pPr>
            <a:r>
              <a:rPr lang="en-GB" altLang="ja-JP" sz="2800" b="1" dirty="0" smtClean="0">
                <a:latin typeface="Consolas" pitchFamily="49" charset="0"/>
              </a:rPr>
              <a:t>type 'a tree = Leaf</a:t>
            </a:r>
          </a:p>
          <a:p>
            <a:pPr marL="540000" indent="0">
              <a:buNone/>
            </a:pPr>
            <a:r>
              <a:rPr lang="en-GB" altLang="ja-JP" sz="2800" b="1" dirty="0" smtClean="0">
                <a:latin typeface="Consolas" pitchFamily="49" charset="0"/>
              </a:rPr>
              <a:t>             | Node of 'a * 'a tree * 'a tree 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GB" altLang="ja-JP" dirty="0" smtClean="0"/>
              <a:t>1 (</a:t>
            </a:r>
            <a:r>
              <a:rPr lang="ja-JP" altLang="en-GB" dirty="0" smtClean="0"/>
              <a:t>例</a:t>
            </a:r>
            <a:r>
              <a:rPr lang="en-GB" altLang="ja-JP" dirty="0" smtClean="0"/>
              <a:t>)</a:t>
            </a:r>
            <a:r>
              <a:rPr lang="x-none" altLang="ja-JP" dirty="0" smtClean="0"/>
              <a:t>‏</a:t>
            </a:r>
            <a:endParaRPr lang="en-GB" altLang="ja-JP" dirty="0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400171"/>
          </a:xfrm>
        </p:spPr>
        <p:txBody>
          <a:bodyPr>
            <a:normAutofit fontScale="62500" lnSpcReduction="20000"/>
          </a:bodyPr>
          <a:lstStyle/>
          <a:p>
            <a:pPr marL="36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err="1" smtClean="0">
                <a:solidFill>
                  <a:srgbClr val="FF0000"/>
                </a:solidFill>
                <a:latin typeface="Consolas" pitchFamily="49" charset="0"/>
              </a:rPr>
              <a:t>preorder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(Node(7,</a:t>
            </a:r>
          </a:p>
          <a:p>
            <a:pPr marL="360000" indent="0">
              <a:buNone/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            Node(5, Node(4, Leaf, Leaf), Leaf),</a:t>
            </a:r>
          </a:p>
          <a:p>
            <a:pPr marL="360000" indent="0">
              <a:buNone/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            Node(9, Leaf, Node(15, Leaf, Leaf))))</a:t>
            </a:r>
          </a:p>
          <a:p>
            <a:pPr marL="36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list = [7; 5; 4; 9; 15]</a:t>
            </a:r>
          </a:p>
        </p:txBody>
      </p:sp>
      <p:sp>
        <p:nvSpPr>
          <p:cNvPr id="5" name="円/楕円 4"/>
          <p:cNvSpPr/>
          <p:nvPr/>
        </p:nvSpPr>
        <p:spPr>
          <a:xfrm>
            <a:off x="4143372" y="3000372"/>
            <a:ext cx="714380" cy="7143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/>
              <a:t>7</a:t>
            </a:r>
            <a:endParaRPr kumimoji="1" lang="ja-JP" altLang="en-US" sz="2400" b="1" dirty="0"/>
          </a:p>
        </p:txBody>
      </p:sp>
      <p:sp>
        <p:nvSpPr>
          <p:cNvPr id="7" name="円/楕円 6"/>
          <p:cNvSpPr/>
          <p:nvPr/>
        </p:nvSpPr>
        <p:spPr>
          <a:xfrm>
            <a:off x="3357554" y="4000504"/>
            <a:ext cx="714380" cy="7143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/>
              <a:t>5</a:t>
            </a:r>
            <a:endParaRPr kumimoji="1" lang="ja-JP" altLang="en-US" sz="2400" b="1" dirty="0"/>
          </a:p>
        </p:txBody>
      </p:sp>
      <p:sp>
        <p:nvSpPr>
          <p:cNvPr id="8" name="円/楕円 7"/>
          <p:cNvSpPr/>
          <p:nvPr/>
        </p:nvSpPr>
        <p:spPr>
          <a:xfrm>
            <a:off x="4857752" y="4000504"/>
            <a:ext cx="714380" cy="7143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/>
              <a:t>9</a:t>
            </a:r>
            <a:endParaRPr kumimoji="1" lang="ja-JP" altLang="en-US" sz="2400" b="1" dirty="0"/>
          </a:p>
        </p:txBody>
      </p:sp>
      <p:sp>
        <p:nvSpPr>
          <p:cNvPr id="9" name="円/楕円 8"/>
          <p:cNvSpPr/>
          <p:nvPr/>
        </p:nvSpPr>
        <p:spPr>
          <a:xfrm>
            <a:off x="2571736" y="5072074"/>
            <a:ext cx="714380" cy="7143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4</a:t>
            </a:r>
            <a:endParaRPr kumimoji="1" lang="ja-JP" altLang="en-US" sz="2400" b="1" dirty="0"/>
          </a:p>
        </p:txBody>
      </p:sp>
      <p:sp>
        <p:nvSpPr>
          <p:cNvPr id="10" name="円/楕円 9"/>
          <p:cNvSpPr/>
          <p:nvPr/>
        </p:nvSpPr>
        <p:spPr>
          <a:xfrm>
            <a:off x="5572132" y="5072074"/>
            <a:ext cx="714380" cy="7143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15</a:t>
            </a:r>
            <a:endParaRPr kumimoji="1" lang="ja-JP" altLang="en-US" sz="2400" b="1" dirty="0"/>
          </a:p>
        </p:txBody>
      </p:sp>
      <p:cxnSp>
        <p:nvCxnSpPr>
          <p:cNvPr id="23" name="直線コネクタ 22"/>
          <p:cNvCxnSpPr>
            <a:stCxn id="5" idx="3"/>
            <a:endCxn id="7" idx="0"/>
          </p:cNvCxnSpPr>
          <p:nvPr/>
        </p:nvCxnSpPr>
        <p:spPr>
          <a:xfrm rot="5400000">
            <a:off x="3786183" y="3538696"/>
            <a:ext cx="390370" cy="5332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>
            <a:stCxn id="7" idx="3"/>
            <a:endCxn id="9" idx="0"/>
          </p:cNvCxnSpPr>
          <p:nvPr/>
        </p:nvCxnSpPr>
        <p:spPr>
          <a:xfrm rot="5400000">
            <a:off x="2964646" y="4574547"/>
            <a:ext cx="461808" cy="5332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>
            <a:stCxn id="5" idx="5"/>
            <a:endCxn id="8" idx="0"/>
          </p:cNvCxnSpPr>
          <p:nvPr/>
        </p:nvCxnSpPr>
        <p:spPr>
          <a:xfrm rot="16200000" flipH="1">
            <a:off x="4788852" y="3574414"/>
            <a:ext cx="390370" cy="4618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>
            <a:stCxn id="8" idx="5"/>
            <a:endCxn id="10" idx="0"/>
          </p:cNvCxnSpPr>
          <p:nvPr/>
        </p:nvCxnSpPr>
        <p:spPr>
          <a:xfrm rot="16200000" flipH="1">
            <a:off x="5467513" y="4610265"/>
            <a:ext cx="461808" cy="4618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GB" altLang="ja-JP" dirty="0" smtClean="0"/>
              <a:t>1 (</a:t>
            </a:r>
            <a:r>
              <a:rPr lang="ja-JP" altLang="en-GB" dirty="0" smtClean="0"/>
              <a:t>例</a:t>
            </a:r>
            <a:r>
              <a:rPr lang="en-GB" altLang="ja-JP" dirty="0" smtClean="0"/>
              <a:t>)</a:t>
            </a:r>
            <a:r>
              <a:rPr lang="x-none" altLang="ja-JP" dirty="0" smtClean="0"/>
              <a:t>‏</a:t>
            </a:r>
            <a:endParaRPr lang="en-GB" altLang="ja-JP" dirty="0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400171"/>
          </a:xfrm>
        </p:spPr>
        <p:txBody>
          <a:bodyPr>
            <a:normAutofit fontScale="62500" lnSpcReduction="20000"/>
          </a:bodyPr>
          <a:lstStyle/>
          <a:p>
            <a:pPr marL="36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err="1" smtClean="0">
                <a:solidFill>
                  <a:srgbClr val="FF0000"/>
                </a:solidFill>
                <a:latin typeface="Consolas" pitchFamily="49" charset="0"/>
              </a:rPr>
              <a:t>inorder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(Node(7,</a:t>
            </a:r>
          </a:p>
          <a:p>
            <a:pPr marL="360000" indent="0">
              <a:buNone/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            Node(5, Node(4, Leaf, Leaf), Leaf),</a:t>
            </a:r>
          </a:p>
          <a:p>
            <a:pPr marL="360000" indent="0">
              <a:buNone/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            Node(9, Leaf, Node(15, Leaf, Leaf))))</a:t>
            </a:r>
          </a:p>
          <a:p>
            <a:pPr marL="36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list = [4; 5; 7; 9; 15]</a:t>
            </a:r>
          </a:p>
        </p:txBody>
      </p:sp>
      <p:sp>
        <p:nvSpPr>
          <p:cNvPr id="5" name="円/楕円 4"/>
          <p:cNvSpPr/>
          <p:nvPr/>
        </p:nvSpPr>
        <p:spPr>
          <a:xfrm>
            <a:off x="4143372" y="3000372"/>
            <a:ext cx="714380" cy="7143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/>
              <a:t>7</a:t>
            </a:r>
            <a:endParaRPr kumimoji="1" lang="ja-JP" altLang="en-US" sz="2400" b="1" dirty="0"/>
          </a:p>
        </p:txBody>
      </p:sp>
      <p:sp>
        <p:nvSpPr>
          <p:cNvPr id="7" name="円/楕円 6"/>
          <p:cNvSpPr/>
          <p:nvPr/>
        </p:nvSpPr>
        <p:spPr>
          <a:xfrm>
            <a:off x="3357554" y="4000504"/>
            <a:ext cx="714380" cy="7143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/>
              <a:t>5</a:t>
            </a:r>
            <a:endParaRPr kumimoji="1" lang="ja-JP" altLang="en-US" sz="2400" b="1" dirty="0"/>
          </a:p>
        </p:txBody>
      </p:sp>
      <p:sp>
        <p:nvSpPr>
          <p:cNvPr id="8" name="円/楕円 7"/>
          <p:cNvSpPr/>
          <p:nvPr/>
        </p:nvSpPr>
        <p:spPr>
          <a:xfrm>
            <a:off x="4857752" y="4000504"/>
            <a:ext cx="714380" cy="7143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/>
              <a:t>9</a:t>
            </a:r>
            <a:endParaRPr kumimoji="1" lang="ja-JP" altLang="en-US" sz="2400" b="1" dirty="0"/>
          </a:p>
        </p:txBody>
      </p:sp>
      <p:sp>
        <p:nvSpPr>
          <p:cNvPr id="9" name="円/楕円 8"/>
          <p:cNvSpPr/>
          <p:nvPr/>
        </p:nvSpPr>
        <p:spPr>
          <a:xfrm>
            <a:off x="2571736" y="5072074"/>
            <a:ext cx="714380" cy="7143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4</a:t>
            </a:r>
            <a:endParaRPr kumimoji="1" lang="ja-JP" altLang="en-US" sz="2400" b="1" dirty="0"/>
          </a:p>
        </p:txBody>
      </p:sp>
      <p:sp>
        <p:nvSpPr>
          <p:cNvPr id="10" name="円/楕円 9"/>
          <p:cNvSpPr/>
          <p:nvPr/>
        </p:nvSpPr>
        <p:spPr>
          <a:xfrm>
            <a:off x="5572132" y="5072074"/>
            <a:ext cx="714380" cy="7143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15</a:t>
            </a:r>
            <a:endParaRPr kumimoji="1" lang="ja-JP" altLang="en-US" sz="2400" b="1" dirty="0"/>
          </a:p>
        </p:txBody>
      </p:sp>
      <p:cxnSp>
        <p:nvCxnSpPr>
          <p:cNvPr id="15" name="直線コネクタ 14"/>
          <p:cNvCxnSpPr>
            <a:stCxn id="5" idx="3"/>
            <a:endCxn id="7" idx="0"/>
          </p:cNvCxnSpPr>
          <p:nvPr/>
        </p:nvCxnSpPr>
        <p:spPr>
          <a:xfrm rot="5400000">
            <a:off x="3786183" y="3538696"/>
            <a:ext cx="390370" cy="5332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>
            <a:stCxn id="7" idx="3"/>
            <a:endCxn id="9" idx="0"/>
          </p:cNvCxnSpPr>
          <p:nvPr/>
        </p:nvCxnSpPr>
        <p:spPr>
          <a:xfrm rot="5400000">
            <a:off x="2964646" y="4574547"/>
            <a:ext cx="461808" cy="5332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>
            <a:stCxn id="5" idx="5"/>
            <a:endCxn id="8" idx="0"/>
          </p:cNvCxnSpPr>
          <p:nvPr/>
        </p:nvCxnSpPr>
        <p:spPr>
          <a:xfrm rot="16200000" flipH="1">
            <a:off x="4788852" y="3574414"/>
            <a:ext cx="390370" cy="4618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>
            <a:stCxn id="8" idx="5"/>
            <a:endCxn id="10" idx="0"/>
          </p:cNvCxnSpPr>
          <p:nvPr/>
        </p:nvCxnSpPr>
        <p:spPr>
          <a:xfrm rot="16200000" flipH="1">
            <a:off x="5467513" y="4610265"/>
            <a:ext cx="461808" cy="4618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GB" altLang="ja-JP" dirty="0" smtClean="0"/>
              <a:t>1 (</a:t>
            </a:r>
            <a:r>
              <a:rPr lang="ja-JP" altLang="en-GB" dirty="0" smtClean="0"/>
              <a:t>例</a:t>
            </a:r>
            <a:r>
              <a:rPr lang="en-GB" altLang="ja-JP" dirty="0" smtClean="0"/>
              <a:t>)</a:t>
            </a:r>
            <a:r>
              <a:rPr lang="x-none" altLang="ja-JP" dirty="0" smtClean="0"/>
              <a:t>‏</a:t>
            </a:r>
            <a:endParaRPr lang="en-GB" altLang="ja-JP" dirty="0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400171"/>
          </a:xfrm>
        </p:spPr>
        <p:txBody>
          <a:bodyPr>
            <a:normAutofit fontScale="62500" lnSpcReduction="20000"/>
          </a:bodyPr>
          <a:lstStyle/>
          <a:p>
            <a:pPr marL="36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err="1" smtClean="0">
                <a:solidFill>
                  <a:srgbClr val="FF0000"/>
                </a:solidFill>
                <a:latin typeface="Consolas" pitchFamily="49" charset="0"/>
              </a:rPr>
              <a:t>postorder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(Node(7,</a:t>
            </a:r>
          </a:p>
          <a:p>
            <a:pPr marL="360000" indent="0">
              <a:buNone/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            Node(5, Node(4, Leaf, Leaf), Leaf),</a:t>
            </a:r>
          </a:p>
          <a:p>
            <a:pPr marL="360000" indent="0">
              <a:buNone/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            Node(9, Leaf, Node(15, Leaf, Leaf))))</a:t>
            </a:r>
          </a:p>
          <a:p>
            <a:pPr marL="36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list = [4; 5; 15; 9; 7]</a:t>
            </a:r>
          </a:p>
        </p:txBody>
      </p:sp>
      <p:sp>
        <p:nvSpPr>
          <p:cNvPr id="5" name="円/楕円 4"/>
          <p:cNvSpPr/>
          <p:nvPr/>
        </p:nvSpPr>
        <p:spPr>
          <a:xfrm>
            <a:off x="4143372" y="3000372"/>
            <a:ext cx="714380" cy="7143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/>
              <a:t>7</a:t>
            </a:r>
            <a:endParaRPr kumimoji="1" lang="ja-JP" altLang="en-US" sz="2400" b="1" dirty="0"/>
          </a:p>
        </p:txBody>
      </p:sp>
      <p:sp>
        <p:nvSpPr>
          <p:cNvPr id="7" name="円/楕円 6"/>
          <p:cNvSpPr/>
          <p:nvPr/>
        </p:nvSpPr>
        <p:spPr>
          <a:xfrm>
            <a:off x="3357554" y="4000504"/>
            <a:ext cx="714380" cy="7143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/>
              <a:t>5</a:t>
            </a:r>
            <a:endParaRPr kumimoji="1" lang="ja-JP" altLang="en-US" sz="2400" b="1" dirty="0"/>
          </a:p>
        </p:txBody>
      </p:sp>
      <p:sp>
        <p:nvSpPr>
          <p:cNvPr id="8" name="円/楕円 7"/>
          <p:cNvSpPr/>
          <p:nvPr/>
        </p:nvSpPr>
        <p:spPr>
          <a:xfrm>
            <a:off x="4857752" y="4000504"/>
            <a:ext cx="714380" cy="7143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/>
              <a:t>9</a:t>
            </a:r>
            <a:endParaRPr kumimoji="1" lang="ja-JP" altLang="en-US" sz="2400" b="1" dirty="0"/>
          </a:p>
        </p:txBody>
      </p:sp>
      <p:sp>
        <p:nvSpPr>
          <p:cNvPr id="9" name="円/楕円 8"/>
          <p:cNvSpPr/>
          <p:nvPr/>
        </p:nvSpPr>
        <p:spPr>
          <a:xfrm>
            <a:off x="2571736" y="5072074"/>
            <a:ext cx="714380" cy="7143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4</a:t>
            </a:r>
            <a:endParaRPr kumimoji="1" lang="ja-JP" altLang="en-US" sz="2400" b="1" dirty="0"/>
          </a:p>
        </p:txBody>
      </p:sp>
      <p:sp>
        <p:nvSpPr>
          <p:cNvPr id="10" name="円/楕円 9"/>
          <p:cNvSpPr/>
          <p:nvPr/>
        </p:nvSpPr>
        <p:spPr>
          <a:xfrm>
            <a:off x="5572132" y="5072074"/>
            <a:ext cx="714380" cy="7143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15</a:t>
            </a:r>
            <a:endParaRPr kumimoji="1" lang="ja-JP" altLang="en-US" sz="2400" b="1" dirty="0"/>
          </a:p>
        </p:txBody>
      </p:sp>
      <p:cxnSp>
        <p:nvCxnSpPr>
          <p:cNvPr id="15" name="直線コネクタ 14"/>
          <p:cNvCxnSpPr>
            <a:stCxn id="7" idx="0"/>
            <a:endCxn id="5" idx="3"/>
          </p:cNvCxnSpPr>
          <p:nvPr/>
        </p:nvCxnSpPr>
        <p:spPr>
          <a:xfrm rot="5400000" flipH="1" flipV="1">
            <a:off x="3786182" y="3538696"/>
            <a:ext cx="390370" cy="5332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>
            <a:stCxn id="8" idx="0"/>
            <a:endCxn id="5" idx="5"/>
          </p:cNvCxnSpPr>
          <p:nvPr/>
        </p:nvCxnSpPr>
        <p:spPr>
          <a:xfrm rot="16200000" flipV="1">
            <a:off x="4788853" y="3574414"/>
            <a:ext cx="390370" cy="4618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>
            <a:stCxn id="10" idx="0"/>
            <a:endCxn id="8" idx="5"/>
          </p:cNvCxnSpPr>
          <p:nvPr/>
        </p:nvCxnSpPr>
        <p:spPr>
          <a:xfrm rot="16200000" flipV="1">
            <a:off x="5467514" y="4610265"/>
            <a:ext cx="461808" cy="4618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>
            <a:stCxn id="9" idx="0"/>
            <a:endCxn id="7" idx="3"/>
          </p:cNvCxnSpPr>
          <p:nvPr/>
        </p:nvCxnSpPr>
        <p:spPr>
          <a:xfrm rot="5400000" flipH="1" flipV="1">
            <a:off x="2964645" y="4574547"/>
            <a:ext cx="461808" cy="5332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GB" altLang="ja-JP" dirty="0" smtClean="0"/>
              <a:t>2 (5</a:t>
            </a:r>
            <a:r>
              <a:rPr lang="ja-JP" altLang="en-US" dirty="0" smtClean="0"/>
              <a:t>点</a:t>
            </a:r>
            <a:r>
              <a:rPr lang="en-US" altLang="ja-JP" dirty="0" smtClean="0"/>
              <a:t>)</a:t>
            </a:r>
            <a:endParaRPr lang="en-GB" altLang="ja-JP" dirty="0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ja-JP" altLang="en-GB" dirty="0" smtClean="0"/>
              <a:t>スタックのデータ構造を表現する多相型を定義して</a:t>
            </a:r>
            <a:br>
              <a:rPr lang="ja-JP" altLang="en-GB" dirty="0" smtClean="0"/>
            </a:br>
            <a:r>
              <a:rPr lang="ja-JP" altLang="en-GB" dirty="0" smtClean="0"/>
              <a:t>次の操作を実装せよ</a:t>
            </a:r>
          </a:p>
          <a:p>
            <a:pPr marL="540000" indent="0">
              <a:buNone/>
            </a:pPr>
            <a:r>
              <a:rPr lang="en-GB" altLang="ja-JP" sz="2800" b="1" dirty="0" smtClean="0">
                <a:latin typeface="Consolas" pitchFamily="49" charset="0"/>
              </a:rPr>
              <a:t>type 'a stack = { mutable s : 'a list }</a:t>
            </a:r>
          </a:p>
          <a:p>
            <a:pPr marL="540000" indent="0">
              <a:buNone/>
            </a:pPr>
            <a:r>
              <a:rPr lang="en-GB" altLang="ja-JP" sz="2800" b="1" dirty="0" err="1" smtClean="0">
                <a:latin typeface="Consolas" pitchFamily="49" charset="0"/>
              </a:rPr>
              <a:t>val</a:t>
            </a:r>
            <a:r>
              <a:rPr lang="en-GB" altLang="ja-JP" sz="2800" b="1" dirty="0" smtClean="0">
                <a:latin typeface="Consolas" pitchFamily="49" charset="0"/>
              </a:rPr>
              <a:t> </a:t>
            </a:r>
            <a:r>
              <a:rPr lang="en-GB" altLang="ja-JP" sz="2800" b="1" dirty="0" err="1" smtClean="0">
                <a:latin typeface="Consolas" pitchFamily="49" charset="0"/>
              </a:rPr>
              <a:t>new_stack</a:t>
            </a:r>
            <a:r>
              <a:rPr lang="en-GB" altLang="ja-JP" sz="2800" b="1" dirty="0" smtClean="0">
                <a:latin typeface="Consolas" pitchFamily="49" charset="0"/>
              </a:rPr>
              <a:t> : unit -&gt; 'a stack</a:t>
            </a:r>
          </a:p>
          <a:p>
            <a:pPr marL="540000" indent="0">
              <a:buNone/>
            </a:pPr>
            <a:r>
              <a:rPr lang="en-GB" altLang="ja-JP" sz="2800" dirty="0" smtClean="0">
                <a:latin typeface="Consolas" pitchFamily="49" charset="0"/>
              </a:rPr>
              <a:t>	(* ↑</a:t>
            </a:r>
            <a:r>
              <a:rPr lang="ja-JP" altLang="en-GB" sz="2800" dirty="0" smtClean="0">
                <a:latin typeface="Consolas" pitchFamily="49" charset="0"/>
              </a:rPr>
              <a:t>新しい </a:t>
            </a:r>
            <a:r>
              <a:rPr lang="en-GB" altLang="ja-JP" sz="2800" dirty="0" smtClean="0">
                <a:latin typeface="Consolas" pitchFamily="49" charset="0"/>
              </a:rPr>
              <a:t>stack </a:t>
            </a:r>
            <a:r>
              <a:rPr lang="ja-JP" altLang="en-GB" sz="2800" dirty="0" smtClean="0">
                <a:latin typeface="Consolas" pitchFamily="49" charset="0"/>
              </a:rPr>
              <a:t>を作成する *</a:t>
            </a:r>
            <a:r>
              <a:rPr lang="en-GB" altLang="ja-JP" sz="2800" dirty="0" smtClean="0">
                <a:latin typeface="Consolas" pitchFamily="49" charset="0"/>
              </a:rPr>
              <a:t>)</a:t>
            </a:r>
          </a:p>
          <a:p>
            <a:pPr marL="540000" indent="0">
              <a:buNone/>
            </a:pPr>
            <a:r>
              <a:rPr lang="en-GB" altLang="ja-JP" sz="2800" b="1" dirty="0" err="1" smtClean="0">
                <a:latin typeface="Consolas" pitchFamily="49" charset="0"/>
              </a:rPr>
              <a:t>val</a:t>
            </a:r>
            <a:r>
              <a:rPr lang="en-GB" altLang="ja-JP" sz="2800" b="1" dirty="0" smtClean="0">
                <a:latin typeface="Consolas" pitchFamily="49" charset="0"/>
              </a:rPr>
              <a:t> push : 'a stack -&gt; 'a -&gt; unit</a:t>
            </a:r>
          </a:p>
          <a:p>
            <a:pPr marL="540000" indent="0">
              <a:buNone/>
            </a:pPr>
            <a:r>
              <a:rPr lang="en-GB" altLang="ja-JP" sz="2800" dirty="0" smtClean="0">
                <a:latin typeface="Consolas" pitchFamily="49" charset="0"/>
              </a:rPr>
              <a:t>	(* ↑</a:t>
            </a:r>
            <a:r>
              <a:rPr lang="ja-JP" altLang="en-GB" sz="2800" dirty="0" smtClean="0">
                <a:latin typeface="Consolas" pitchFamily="49" charset="0"/>
              </a:rPr>
              <a:t>要素を </a:t>
            </a:r>
            <a:r>
              <a:rPr lang="en-GB" altLang="ja-JP" sz="2800" dirty="0" smtClean="0">
                <a:latin typeface="Consolas" pitchFamily="49" charset="0"/>
              </a:rPr>
              <a:t>push </a:t>
            </a:r>
            <a:r>
              <a:rPr lang="ja-JP" altLang="en-GB" sz="2800" dirty="0" smtClean="0">
                <a:latin typeface="Consolas" pitchFamily="49" charset="0"/>
              </a:rPr>
              <a:t>する *</a:t>
            </a:r>
            <a:r>
              <a:rPr lang="en-GB" altLang="ja-JP" sz="2800" dirty="0" smtClean="0">
                <a:latin typeface="Consolas" pitchFamily="49" charset="0"/>
              </a:rPr>
              <a:t>)</a:t>
            </a:r>
          </a:p>
          <a:p>
            <a:pPr marL="540000" indent="0">
              <a:buNone/>
            </a:pPr>
            <a:r>
              <a:rPr lang="en-GB" altLang="ja-JP" sz="2800" b="1" dirty="0" err="1" smtClean="0">
                <a:latin typeface="Consolas" pitchFamily="49" charset="0"/>
              </a:rPr>
              <a:t>val</a:t>
            </a:r>
            <a:r>
              <a:rPr lang="en-GB" altLang="ja-JP" sz="2800" b="1" dirty="0" smtClean="0">
                <a:latin typeface="Consolas" pitchFamily="49" charset="0"/>
              </a:rPr>
              <a:t> pop : 'a stack -&gt; 'a</a:t>
            </a:r>
          </a:p>
          <a:p>
            <a:pPr marL="540000" indent="0">
              <a:buNone/>
            </a:pPr>
            <a:r>
              <a:rPr lang="en-GB" altLang="ja-JP" sz="2800" dirty="0" smtClean="0">
                <a:latin typeface="Consolas" pitchFamily="49" charset="0"/>
              </a:rPr>
              <a:t>	(* ↑</a:t>
            </a:r>
            <a:r>
              <a:rPr lang="ja-JP" altLang="en-GB" sz="2800" dirty="0" smtClean="0">
                <a:latin typeface="Consolas" pitchFamily="49" charset="0"/>
              </a:rPr>
              <a:t>要素を </a:t>
            </a:r>
            <a:r>
              <a:rPr lang="en-GB" altLang="ja-JP" sz="2800" dirty="0" smtClean="0">
                <a:latin typeface="Consolas" pitchFamily="49" charset="0"/>
              </a:rPr>
              <a:t>pop </a:t>
            </a:r>
            <a:r>
              <a:rPr lang="ja-JP" altLang="en-GB" sz="2800" dirty="0" smtClean="0">
                <a:latin typeface="Consolas" pitchFamily="49" charset="0"/>
              </a:rPr>
              <a:t>する。 </a:t>
            </a:r>
            <a:r>
              <a:rPr lang="en-US" altLang="ja-JP" sz="2800" dirty="0" smtClean="0">
                <a:latin typeface="Consolas" pitchFamily="49" charset="0"/>
              </a:rPr>
              <a:t/>
            </a:r>
            <a:br>
              <a:rPr lang="en-US" altLang="ja-JP" sz="2800" dirty="0" smtClean="0">
                <a:latin typeface="Consolas" pitchFamily="49" charset="0"/>
              </a:rPr>
            </a:br>
            <a:r>
              <a:rPr lang="en-US" altLang="ja-JP" sz="2800" dirty="0" smtClean="0">
                <a:latin typeface="Consolas" pitchFamily="49" charset="0"/>
              </a:rPr>
              <a:t>	   </a:t>
            </a:r>
            <a:r>
              <a:rPr lang="en-GB" altLang="ja-JP" sz="2800" dirty="0" smtClean="0">
                <a:latin typeface="Consolas" pitchFamily="49" charset="0"/>
              </a:rPr>
              <a:t>stack </a:t>
            </a:r>
            <a:r>
              <a:rPr lang="ja-JP" altLang="en-GB" sz="2800" dirty="0" smtClean="0">
                <a:latin typeface="Consolas" pitchFamily="49" charset="0"/>
              </a:rPr>
              <a:t>が空なら </a:t>
            </a:r>
            <a:r>
              <a:rPr lang="en-GB" altLang="ja-JP" sz="2800" dirty="0" err="1" smtClean="0">
                <a:latin typeface="Consolas" pitchFamily="49" charset="0"/>
              </a:rPr>
              <a:t>Empty_stack</a:t>
            </a:r>
            <a:r>
              <a:rPr lang="en-GB" altLang="ja-JP" sz="2800" dirty="0" smtClean="0">
                <a:latin typeface="Consolas" pitchFamily="49" charset="0"/>
              </a:rPr>
              <a:t> </a:t>
            </a:r>
            <a:r>
              <a:rPr lang="ja-JP" altLang="en-GB" sz="2800" dirty="0" smtClean="0">
                <a:latin typeface="Consolas" pitchFamily="49" charset="0"/>
              </a:rPr>
              <a:t>例外を投げる *</a:t>
            </a:r>
            <a:r>
              <a:rPr lang="en-GB" altLang="ja-JP" sz="2800" dirty="0" smtClean="0">
                <a:latin typeface="Consolas" pitchFamily="49" charset="0"/>
              </a:rPr>
              <a:t>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GB" altLang="ja-JP" dirty="0" smtClean="0"/>
              <a:t>2 (</a:t>
            </a:r>
            <a:r>
              <a:rPr lang="ja-JP" altLang="en-GB" dirty="0" smtClean="0"/>
              <a:t>例</a:t>
            </a:r>
            <a:r>
              <a:rPr lang="en-GB" altLang="ja-JP" dirty="0" smtClean="0"/>
              <a:t>)</a:t>
            </a:r>
            <a:r>
              <a:rPr lang="x-none" altLang="ja-JP" dirty="0" smtClean="0"/>
              <a:t>‏</a:t>
            </a:r>
            <a:endParaRPr lang="en-GB" altLang="ja-JP" dirty="0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72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let s = </a:t>
            </a:r>
            <a:r>
              <a:rPr lang="en-GB" altLang="ja-JP" b="1" dirty="0" err="1" smtClean="0">
                <a:solidFill>
                  <a:srgbClr val="FF0000"/>
                </a:solidFill>
                <a:latin typeface="Consolas" pitchFamily="49" charset="0"/>
              </a:rPr>
              <a:t>new_stack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();;</a:t>
            </a:r>
          </a:p>
          <a:p>
            <a:pPr marL="720000" indent="0">
              <a:buNone/>
            </a:pPr>
            <a:r>
              <a:rPr lang="en-GB" altLang="ja-JP" b="1" dirty="0" err="1" smtClean="0">
                <a:latin typeface="Consolas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</a:rPr>
              <a:t> s : '_a stack = {s = []}</a:t>
            </a:r>
          </a:p>
          <a:p>
            <a:pPr marL="72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push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s 1;;</a:t>
            </a:r>
          </a:p>
          <a:p>
            <a:pPr marL="72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- unit = ()</a:t>
            </a:r>
            <a:r>
              <a:rPr lang="x-none" altLang="ja-JP" b="1" dirty="0" smtClean="0">
                <a:latin typeface="Consolas" pitchFamily="49" charset="0"/>
              </a:rPr>
              <a:t>‏</a:t>
            </a:r>
            <a:endParaRPr lang="en-GB" altLang="ja-JP" b="1" dirty="0" smtClean="0">
              <a:latin typeface="Consolas" pitchFamily="49" charset="0"/>
            </a:endParaRPr>
          </a:p>
          <a:p>
            <a:pPr marL="72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push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s 2;;</a:t>
            </a:r>
          </a:p>
          <a:p>
            <a:pPr marL="72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- unit = ()</a:t>
            </a:r>
            <a:r>
              <a:rPr lang="x-none" altLang="ja-JP" b="1" dirty="0" smtClean="0">
                <a:latin typeface="Consolas" pitchFamily="49" charset="0"/>
              </a:rPr>
              <a:t>‏</a:t>
            </a:r>
            <a:endParaRPr lang="en-GB" altLang="ja-JP" b="1" dirty="0" smtClean="0">
              <a:latin typeface="Consolas" pitchFamily="49" charset="0"/>
            </a:endParaRPr>
          </a:p>
          <a:p>
            <a:pPr marL="72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pop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s;;</a:t>
            </a:r>
          </a:p>
          <a:p>
            <a:pPr marL="72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2</a:t>
            </a:r>
          </a:p>
          <a:p>
            <a:pPr marL="72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pop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s;;</a:t>
            </a:r>
          </a:p>
          <a:p>
            <a:pPr marL="72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1</a:t>
            </a:r>
          </a:p>
          <a:p>
            <a:pPr marL="72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pop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s;;</a:t>
            </a:r>
          </a:p>
          <a:p>
            <a:pPr marL="720000" indent="0">
              <a:buNone/>
            </a:pPr>
            <a:r>
              <a:rPr lang="en-GB" altLang="ja-JP" b="1" dirty="0" smtClean="0">
                <a:latin typeface="Consolas" pitchFamily="49" charset="0"/>
              </a:rPr>
              <a:t>Exception : </a:t>
            </a:r>
            <a:r>
              <a:rPr lang="en-GB" altLang="ja-JP" b="1" dirty="0" err="1" smtClean="0">
                <a:latin typeface="Consolas" pitchFamily="49" charset="0"/>
              </a:rPr>
              <a:t>Empty_stack</a:t>
            </a:r>
            <a:r>
              <a:rPr lang="en-GB" altLang="ja-JP" b="1" dirty="0" smtClean="0">
                <a:latin typeface="Consolas" pitchFamily="49" charset="0"/>
              </a:rP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GB" altLang="ja-JP" dirty="0" smtClean="0"/>
              <a:t>3 (5</a:t>
            </a:r>
            <a:r>
              <a:rPr lang="ja-JP" altLang="en-US" dirty="0" smtClean="0"/>
              <a:t>点</a:t>
            </a:r>
            <a:r>
              <a:rPr lang="en-US" altLang="ja-JP" dirty="0" smtClean="0"/>
              <a:t>)</a:t>
            </a:r>
            <a:endParaRPr lang="en-GB" altLang="ja-JP" dirty="0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GB" sz="2800" dirty="0" smtClean="0"/>
              <a:t>課題 </a:t>
            </a:r>
            <a:r>
              <a:rPr lang="en-GB" altLang="ja-JP" sz="2800" dirty="0"/>
              <a:t>2</a:t>
            </a:r>
            <a:r>
              <a:rPr lang="en-GB" altLang="ja-JP" sz="2800" smtClean="0"/>
              <a:t> </a:t>
            </a:r>
            <a:r>
              <a:rPr lang="ja-JP" altLang="en-GB" sz="2800" dirty="0" smtClean="0"/>
              <a:t>の実装で、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400" dirty="0" smtClean="0"/>
              <a:t>	</a:t>
            </a:r>
            <a:r>
              <a:rPr lang="en-GB" altLang="ja-JP" sz="2400" b="1" dirty="0" smtClean="0">
                <a:latin typeface="Consolas" pitchFamily="49" charset="0"/>
              </a:rPr>
              <a:t>let s = </a:t>
            </a:r>
            <a:r>
              <a:rPr lang="en-GB" altLang="ja-JP" sz="2400" b="1" dirty="0" err="1" smtClean="0">
                <a:latin typeface="Consolas" pitchFamily="49" charset="0"/>
              </a:rPr>
              <a:t>new_stack</a:t>
            </a:r>
            <a:r>
              <a:rPr lang="en-GB" altLang="ja-JP" sz="2400" b="1" dirty="0" smtClean="0">
                <a:latin typeface="Consolas" pitchFamily="49" charset="0"/>
              </a:rPr>
              <a:t> ()</a:t>
            </a:r>
            <a:r>
              <a:rPr lang="en-GB" altLang="ja-JP" sz="2400" b="1" dirty="0" smtClean="0"/>
              <a:t> </a:t>
            </a:r>
            <a:r>
              <a:rPr lang="en-GB" altLang="ja-JP" sz="2400" dirty="0" smtClean="0"/>
              <a:t/>
            </a:r>
            <a:br>
              <a:rPr lang="en-GB" altLang="ja-JP" sz="2400" dirty="0" smtClean="0"/>
            </a:br>
            <a:r>
              <a:rPr lang="ja-JP" altLang="en-GB" sz="2800" dirty="0" smtClean="0"/>
              <a:t>に対するインタプリタの応答が 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400" dirty="0" smtClean="0"/>
              <a:t>	</a:t>
            </a:r>
            <a:r>
              <a:rPr lang="en-GB" altLang="ja-JP" sz="2400" b="1" dirty="0" err="1" smtClean="0">
                <a:latin typeface="Consolas" pitchFamily="49" charset="0"/>
              </a:rPr>
              <a:t>val</a:t>
            </a:r>
            <a:r>
              <a:rPr lang="en-GB" altLang="ja-JP" sz="2400" b="1" dirty="0" smtClean="0">
                <a:latin typeface="Consolas" pitchFamily="49" charset="0"/>
              </a:rPr>
              <a:t> s : '_a stack = {s = []}</a:t>
            </a:r>
            <a:r>
              <a:rPr lang="en-GB" altLang="ja-JP" sz="2400" b="1" dirty="0" smtClean="0"/>
              <a:t> </a:t>
            </a:r>
            <a:r>
              <a:rPr lang="en-GB" altLang="ja-JP" sz="2400" dirty="0" smtClean="0"/>
              <a:t/>
            </a:r>
            <a:br>
              <a:rPr lang="en-GB" altLang="ja-JP" sz="2400" dirty="0" smtClean="0"/>
            </a:br>
            <a:r>
              <a:rPr lang="ja-JP" altLang="en-GB" sz="2800" dirty="0" smtClean="0"/>
              <a:t>となっている。これについて以下の問いに答えよ。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GB" altLang="ja-JP" dirty="0" smtClean="0">
                <a:latin typeface="Consolas" pitchFamily="49" charset="0"/>
              </a:rPr>
              <a:t>'a stack</a:t>
            </a:r>
            <a:r>
              <a:rPr lang="en-GB" altLang="ja-JP" dirty="0" smtClean="0"/>
              <a:t> </a:t>
            </a:r>
            <a:r>
              <a:rPr lang="ja-JP" altLang="en-GB" dirty="0" smtClean="0"/>
              <a:t>と </a:t>
            </a:r>
            <a:r>
              <a:rPr lang="en-GB" altLang="ja-JP" dirty="0" smtClean="0">
                <a:latin typeface="Consolas" pitchFamily="49" charset="0"/>
              </a:rPr>
              <a:t>'_a stack</a:t>
            </a:r>
            <a:r>
              <a:rPr lang="en-GB" altLang="ja-JP" dirty="0" smtClean="0"/>
              <a:t> </a:t>
            </a:r>
            <a:r>
              <a:rPr lang="ja-JP" altLang="en-GB" dirty="0" smtClean="0"/>
              <a:t>の違いを説明せよ</a:t>
            </a:r>
          </a:p>
          <a:p>
            <a:pPr marL="971550" lvl="1" indent="-514350">
              <a:buFont typeface="+mj-lt"/>
              <a:buAutoNum type="alphaLcPeriod"/>
            </a:pPr>
            <a:r>
              <a:rPr lang="ja-JP" altLang="en-GB" dirty="0" smtClean="0"/>
              <a:t>仮に型が </a:t>
            </a:r>
            <a:r>
              <a:rPr lang="en-GB" altLang="ja-JP" dirty="0" smtClean="0">
                <a:latin typeface="Consolas" pitchFamily="49" charset="0"/>
              </a:rPr>
              <a:t>'_a stack</a:t>
            </a:r>
            <a:r>
              <a:rPr lang="en-GB" altLang="ja-JP" dirty="0" smtClean="0"/>
              <a:t> </a:t>
            </a:r>
            <a:r>
              <a:rPr lang="ja-JP" altLang="en-GB" dirty="0" smtClean="0"/>
              <a:t>ではなくて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GB" altLang="ja-JP" dirty="0" smtClean="0">
                <a:latin typeface="Consolas" pitchFamily="49" charset="0"/>
              </a:rPr>
              <a:t>'a stack</a:t>
            </a:r>
            <a:r>
              <a:rPr lang="en-GB" altLang="ja-JP" dirty="0" smtClean="0"/>
              <a:t> </a:t>
            </a:r>
            <a:r>
              <a:rPr lang="ja-JP" altLang="en-US" dirty="0" err="1" smtClean="0"/>
              <a:t>だ</a:t>
            </a:r>
            <a:r>
              <a:rPr lang="ja-JP" altLang="en-GB" dirty="0" err="1" smtClean="0"/>
              <a:t>った</a:t>
            </a:r>
            <a:r>
              <a:rPr lang="ja-JP" altLang="en-GB" dirty="0" smtClean="0"/>
              <a:t>としたら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GB" dirty="0" smtClean="0"/>
              <a:t>どのような問題が生じるか説明せよ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GB" altLang="ja-JP" dirty="0" smtClean="0"/>
              <a:t>4 (10</a:t>
            </a:r>
            <a:r>
              <a:rPr lang="ja-JP" altLang="en-US" dirty="0" smtClean="0"/>
              <a:t>点</a:t>
            </a:r>
            <a:r>
              <a:rPr lang="en-US" altLang="ja-JP" dirty="0" smtClean="0"/>
              <a:t>)</a:t>
            </a:r>
            <a:endParaRPr lang="en-GB" altLang="ja-JP" dirty="0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85000" lnSpcReduction="20000"/>
          </a:bodyPr>
          <a:lstStyle/>
          <a:p>
            <a:r>
              <a:rPr lang="ja-JP" altLang="en-GB" dirty="0" smtClean="0"/>
              <a:t>キューのデータ構造を表現する多相型を定義して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GB" dirty="0" smtClean="0"/>
              <a:t>次の操作を実装せよ</a:t>
            </a:r>
          </a:p>
          <a:p>
            <a:pPr lvl="1"/>
            <a:r>
              <a:rPr lang="ja-JP" altLang="en-GB" dirty="0" smtClean="0"/>
              <a:t>ただし</a:t>
            </a:r>
            <a:endParaRPr lang="en-US" altLang="ja-JP" dirty="0" smtClean="0"/>
          </a:p>
          <a:p>
            <a:pPr lvl="2"/>
            <a:r>
              <a:rPr lang="ja-JP" altLang="en-GB" dirty="0" smtClean="0"/>
              <a:t>各操作はキューの長さによらず </a:t>
            </a:r>
            <a:r>
              <a:rPr lang="en-GB" altLang="ja-JP" dirty="0" smtClean="0"/>
              <a:t>O(1) </a:t>
            </a:r>
            <a:r>
              <a:rPr lang="ja-JP" altLang="en-GB" dirty="0" smtClean="0"/>
              <a:t>で終了するようにすること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副作用を用いてもよい</a:t>
            </a:r>
            <a:endParaRPr lang="ja-JP" altLang="en-GB" dirty="0" smtClean="0"/>
          </a:p>
          <a:p>
            <a:pPr marL="540000" indent="0">
              <a:buNone/>
            </a:pPr>
            <a:r>
              <a:rPr lang="en-GB" altLang="ja-JP" sz="2800" b="1" dirty="0" smtClean="0">
                <a:latin typeface="Consolas" pitchFamily="49" charset="0"/>
              </a:rPr>
              <a:t>type 'a queue = ???</a:t>
            </a:r>
          </a:p>
          <a:p>
            <a:pPr marL="540000" indent="0">
              <a:buNone/>
            </a:pPr>
            <a:r>
              <a:rPr lang="en-GB" altLang="ja-JP" sz="2800" b="1" dirty="0" err="1" smtClean="0">
                <a:latin typeface="Consolas" pitchFamily="49" charset="0"/>
              </a:rPr>
              <a:t>val</a:t>
            </a:r>
            <a:r>
              <a:rPr lang="en-GB" altLang="ja-JP" sz="2800" b="1" dirty="0" smtClean="0">
                <a:latin typeface="Consolas" pitchFamily="49" charset="0"/>
              </a:rPr>
              <a:t> </a:t>
            </a:r>
            <a:r>
              <a:rPr lang="en-GB" altLang="ja-JP" sz="2800" b="1" dirty="0" err="1" smtClean="0">
                <a:latin typeface="Consolas" pitchFamily="49" charset="0"/>
              </a:rPr>
              <a:t>new_queue</a:t>
            </a:r>
            <a:r>
              <a:rPr lang="en-GB" altLang="ja-JP" sz="2800" b="1" dirty="0" smtClean="0">
                <a:latin typeface="Consolas" pitchFamily="49" charset="0"/>
              </a:rPr>
              <a:t> : unit -&gt; 'a queue</a:t>
            </a:r>
          </a:p>
          <a:p>
            <a:pPr marL="540000" indent="0">
              <a:buNone/>
            </a:pPr>
            <a:r>
              <a:rPr lang="en-GB" altLang="ja-JP" sz="2800" dirty="0" smtClean="0">
                <a:latin typeface="Consolas" pitchFamily="49" charset="0"/>
              </a:rPr>
              <a:t>	(* ↑</a:t>
            </a:r>
            <a:r>
              <a:rPr lang="ja-JP" altLang="en-GB" sz="2800" dirty="0" smtClean="0">
                <a:latin typeface="Consolas" pitchFamily="49" charset="0"/>
              </a:rPr>
              <a:t>新しい </a:t>
            </a:r>
            <a:r>
              <a:rPr lang="en-GB" altLang="ja-JP" sz="2800" dirty="0" smtClean="0">
                <a:latin typeface="Consolas" pitchFamily="49" charset="0"/>
              </a:rPr>
              <a:t>queue </a:t>
            </a:r>
            <a:r>
              <a:rPr lang="ja-JP" altLang="en-GB" sz="2800" dirty="0" smtClean="0">
                <a:latin typeface="Consolas" pitchFamily="49" charset="0"/>
              </a:rPr>
              <a:t>を作成する *</a:t>
            </a:r>
            <a:r>
              <a:rPr lang="en-GB" altLang="ja-JP" sz="2800" dirty="0" smtClean="0">
                <a:latin typeface="Consolas" pitchFamily="49" charset="0"/>
              </a:rPr>
              <a:t>)</a:t>
            </a:r>
            <a:r>
              <a:rPr lang="x-none" altLang="ja-JP" sz="2800" dirty="0" smtClean="0">
                <a:latin typeface="Consolas" pitchFamily="49" charset="0"/>
              </a:rPr>
              <a:t>‏</a:t>
            </a:r>
            <a:endParaRPr lang="en-GB" altLang="ja-JP" sz="2800" dirty="0" smtClean="0">
              <a:latin typeface="Consolas" pitchFamily="49" charset="0"/>
            </a:endParaRPr>
          </a:p>
          <a:p>
            <a:pPr marL="540000" indent="0">
              <a:buNone/>
            </a:pPr>
            <a:r>
              <a:rPr lang="en-GB" altLang="ja-JP" sz="2800" b="1" dirty="0" err="1" smtClean="0">
                <a:latin typeface="Consolas" pitchFamily="49" charset="0"/>
              </a:rPr>
              <a:t>val</a:t>
            </a:r>
            <a:r>
              <a:rPr lang="en-GB" altLang="ja-JP" sz="2800" b="1" dirty="0" smtClean="0">
                <a:latin typeface="Consolas" pitchFamily="49" charset="0"/>
              </a:rPr>
              <a:t> </a:t>
            </a:r>
            <a:r>
              <a:rPr lang="en-GB" altLang="ja-JP" sz="2800" b="1" dirty="0" err="1" smtClean="0">
                <a:latin typeface="Consolas" pitchFamily="49" charset="0"/>
              </a:rPr>
              <a:t>enqueue</a:t>
            </a:r>
            <a:r>
              <a:rPr lang="en-GB" altLang="ja-JP" sz="2800" b="1" dirty="0" smtClean="0">
                <a:latin typeface="Consolas" pitchFamily="49" charset="0"/>
              </a:rPr>
              <a:t> : 'a queue -&gt; 'a -&gt; unit</a:t>
            </a:r>
          </a:p>
          <a:p>
            <a:pPr marL="540000" indent="0">
              <a:buNone/>
            </a:pPr>
            <a:r>
              <a:rPr lang="en-GB" altLang="ja-JP" sz="2800" dirty="0" smtClean="0">
                <a:latin typeface="Consolas" pitchFamily="49" charset="0"/>
              </a:rPr>
              <a:t>	(* ↑</a:t>
            </a:r>
            <a:r>
              <a:rPr lang="ja-JP" altLang="en-GB" sz="2800" dirty="0" smtClean="0">
                <a:latin typeface="Consolas" pitchFamily="49" charset="0"/>
              </a:rPr>
              <a:t>要素を追加する *</a:t>
            </a:r>
            <a:r>
              <a:rPr lang="en-GB" altLang="ja-JP" sz="2800" dirty="0" smtClean="0">
                <a:latin typeface="Consolas" pitchFamily="49" charset="0"/>
              </a:rPr>
              <a:t>)</a:t>
            </a:r>
            <a:r>
              <a:rPr lang="x-none" altLang="ja-JP" sz="2800" dirty="0" smtClean="0">
                <a:latin typeface="Consolas" pitchFamily="49" charset="0"/>
              </a:rPr>
              <a:t>‏</a:t>
            </a:r>
            <a:endParaRPr lang="en-GB" altLang="ja-JP" sz="2800" dirty="0" smtClean="0">
              <a:latin typeface="Consolas" pitchFamily="49" charset="0"/>
            </a:endParaRPr>
          </a:p>
          <a:p>
            <a:pPr marL="540000" indent="0">
              <a:buNone/>
            </a:pPr>
            <a:r>
              <a:rPr lang="en-GB" altLang="ja-JP" sz="2800" b="1" dirty="0" err="1" smtClean="0">
                <a:latin typeface="Consolas" pitchFamily="49" charset="0"/>
              </a:rPr>
              <a:t>val</a:t>
            </a:r>
            <a:r>
              <a:rPr lang="en-GB" altLang="ja-JP" sz="2800" b="1" dirty="0" smtClean="0">
                <a:latin typeface="Consolas" pitchFamily="49" charset="0"/>
              </a:rPr>
              <a:t> </a:t>
            </a:r>
            <a:r>
              <a:rPr lang="en-GB" altLang="ja-JP" sz="2800" b="1" dirty="0" err="1" smtClean="0">
                <a:latin typeface="Consolas" pitchFamily="49" charset="0"/>
              </a:rPr>
              <a:t>dequeue</a:t>
            </a:r>
            <a:r>
              <a:rPr lang="en-GB" altLang="ja-JP" sz="2800" b="1" dirty="0" smtClean="0">
                <a:latin typeface="Consolas" pitchFamily="49" charset="0"/>
              </a:rPr>
              <a:t> : 'a queue -&gt; 'a</a:t>
            </a:r>
          </a:p>
          <a:p>
            <a:pPr marL="540000" indent="0">
              <a:buNone/>
            </a:pPr>
            <a:r>
              <a:rPr lang="en-GB" altLang="ja-JP" sz="2800" dirty="0" smtClean="0">
                <a:latin typeface="Consolas" pitchFamily="49" charset="0"/>
              </a:rPr>
              <a:t>	(* ↑</a:t>
            </a:r>
            <a:r>
              <a:rPr lang="ja-JP" altLang="en-GB" sz="2800" dirty="0" smtClean="0">
                <a:latin typeface="Consolas" pitchFamily="49" charset="0"/>
              </a:rPr>
              <a:t>要素を取り出す。 </a:t>
            </a:r>
            <a:r>
              <a:rPr lang="en-US" altLang="ja-JP" sz="2800" dirty="0" smtClean="0">
                <a:latin typeface="Consolas" pitchFamily="49" charset="0"/>
              </a:rPr>
              <a:t/>
            </a:r>
            <a:br>
              <a:rPr lang="en-US" altLang="ja-JP" sz="2800" dirty="0" smtClean="0">
                <a:latin typeface="Consolas" pitchFamily="49" charset="0"/>
              </a:rPr>
            </a:br>
            <a:r>
              <a:rPr lang="en-US" altLang="ja-JP" sz="2800" dirty="0" smtClean="0">
                <a:latin typeface="Consolas" pitchFamily="49" charset="0"/>
              </a:rPr>
              <a:t>	   </a:t>
            </a:r>
            <a:r>
              <a:rPr lang="en-GB" altLang="ja-JP" sz="2800" dirty="0" smtClean="0">
                <a:latin typeface="Consolas" pitchFamily="49" charset="0"/>
              </a:rPr>
              <a:t>queue </a:t>
            </a:r>
            <a:r>
              <a:rPr lang="ja-JP" altLang="en-GB" sz="2800" dirty="0" smtClean="0">
                <a:latin typeface="Consolas" pitchFamily="49" charset="0"/>
              </a:rPr>
              <a:t>が空なら </a:t>
            </a:r>
            <a:r>
              <a:rPr lang="en-GB" altLang="ja-JP" sz="2800" dirty="0" err="1" smtClean="0">
                <a:latin typeface="Consolas" pitchFamily="49" charset="0"/>
              </a:rPr>
              <a:t>Empty_queue</a:t>
            </a:r>
            <a:r>
              <a:rPr lang="en-GB" altLang="ja-JP" sz="2800" dirty="0" smtClean="0">
                <a:latin typeface="Consolas" pitchFamily="49" charset="0"/>
              </a:rPr>
              <a:t> </a:t>
            </a:r>
            <a:r>
              <a:rPr lang="ja-JP" altLang="en-GB" sz="2800" dirty="0" smtClean="0">
                <a:latin typeface="Consolas" pitchFamily="49" charset="0"/>
              </a:rPr>
              <a:t>例外を投げる *</a:t>
            </a:r>
            <a:r>
              <a:rPr lang="en-GB" altLang="ja-JP" sz="2800" dirty="0" smtClean="0">
                <a:latin typeface="Consolas" pitchFamily="49" charset="0"/>
              </a:rPr>
              <a:t>)</a:t>
            </a:r>
            <a:r>
              <a:rPr lang="x-none" altLang="ja-JP" sz="2800" dirty="0" smtClean="0">
                <a:latin typeface="Consolas" pitchFamily="49" charset="0"/>
              </a:rPr>
              <a:t>‏</a:t>
            </a:r>
            <a:endParaRPr lang="en-GB" altLang="ja-JP" sz="2800" dirty="0" smtClean="0">
              <a:latin typeface="Consolas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課題 </a:t>
            </a:r>
            <a:r>
              <a:rPr lang="en-GB" altLang="ja-JP" dirty="0" smtClean="0"/>
              <a:t>5 (10</a:t>
            </a:r>
            <a:r>
              <a:rPr lang="ja-JP" altLang="en-US" dirty="0" smtClean="0"/>
              <a:t>点</a:t>
            </a:r>
            <a:r>
              <a:rPr lang="en-US" altLang="ja-JP" dirty="0" smtClean="0"/>
              <a:t>)</a:t>
            </a:r>
            <a:endParaRPr lang="en-GB" altLang="ja-JP" dirty="0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 lIns="0" tIns="0" rIns="0" bIns="0">
            <a:normAutofit fontScale="85000" lnSpcReduction="10000"/>
          </a:bodyPr>
          <a:lstStyle/>
          <a:p>
            <a:pPr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関数 </a:t>
            </a:r>
            <a:r>
              <a:rPr lang="en-GB" altLang="ja-JP" dirty="0" smtClean="0">
                <a:latin typeface="Consolas" pitchFamily="49" charset="0"/>
              </a:rPr>
              <a:t>f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を受け取って</a:t>
            </a:r>
            <a:r>
              <a:rPr lang="en-GB" altLang="ja-JP" dirty="0" smtClean="0"/>
              <a:t> </a:t>
            </a:r>
            <a:r>
              <a:rPr lang="en-GB" altLang="ja-JP" dirty="0" smtClean="0">
                <a:latin typeface="Consolas" pitchFamily="49" charset="0"/>
              </a:rPr>
              <a:t>f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を再帰的に無限回合成する関数を返す関数 </a:t>
            </a:r>
            <a:r>
              <a:rPr lang="en-GB" altLang="ja-JP" dirty="0" smtClean="0">
                <a:latin typeface="Consolas" pitchFamily="49" charset="0"/>
              </a:rPr>
              <a:t>fix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を書け</a:t>
            </a:r>
            <a:endParaRPr lang="en-US" altLang="ja-JP" dirty="0" smtClean="0"/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dirty="0" smtClean="0">
                <a:latin typeface="Consolas" pitchFamily="49" charset="0"/>
              </a:rPr>
              <a:t>f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は「関数を受け取って関数を返す関数」と仮定してよい</a:t>
            </a:r>
            <a:endParaRPr lang="ja-JP" altLang="en-GB" dirty="0" smtClean="0"/>
          </a:p>
          <a:p>
            <a:pPr lvl="1"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以下のようなイメージ</a:t>
            </a:r>
          </a:p>
          <a:p>
            <a:pPr lvl="2" eaLnBrk="1" hangingPunct="1">
              <a:buSzPct val="45000"/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fix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f ≡ f (f (f (f (f (f (f ...))))))</a:t>
            </a:r>
            <a:r>
              <a:rPr lang="x-none" altLang="ja-JP" b="1" dirty="0" smtClean="0">
                <a:solidFill>
                  <a:srgbClr val="FF178B"/>
                </a:solidFill>
                <a:latin typeface="Consolas" pitchFamily="49" charset="0"/>
                <a:cs typeface="Arial" charset="0"/>
              </a:rPr>
              <a:t>‏</a:t>
            </a:r>
            <a:endParaRPr lang="en-GB" altLang="ja-JP" b="1" dirty="0" smtClean="0">
              <a:solidFill>
                <a:srgbClr val="FF178B"/>
              </a:solidFill>
              <a:latin typeface="Consolas" pitchFamily="49" charset="0"/>
            </a:endParaRP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/>
              <a:t>使用例</a:t>
            </a:r>
            <a:endParaRPr lang="ja-JP" altLang="en-GB" dirty="0" smtClean="0"/>
          </a:p>
          <a:p>
            <a:pPr marL="900000" lvl="1" indent="0" eaLnBrk="1" hangingPunct="1">
              <a:lnSpc>
                <a:spcPct val="89000"/>
              </a:lnSpc>
              <a:buSzPct val="45000"/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400" b="1" dirty="0" smtClean="0">
                <a:latin typeface="Consolas" pitchFamily="49" charset="0"/>
                <a:cs typeface="Courier New" pitchFamily="49" charset="0"/>
              </a:rPr>
              <a:t># 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fib = </a:t>
            </a:r>
            <a:r>
              <a:rPr lang="en-GB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fix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(fun g n -&gt;</a:t>
            </a:r>
          </a:p>
          <a:p>
            <a:pPr marL="900000" lvl="1" indent="0" eaLnBrk="1" hangingPunct="1">
              <a:buSzPct val="45000"/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         if n &lt;= 2 then 1</a:t>
            </a:r>
          </a:p>
          <a:p>
            <a:pPr marL="900000" lvl="1" indent="0" eaLnBrk="1" hangingPunct="1">
              <a:buSzPct val="45000"/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         else g (n - 1) + g (n - 2));;</a:t>
            </a:r>
          </a:p>
          <a:p>
            <a:pPr marL="900000" lvl="2" indent="0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fib : </a:t>
            </a: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-&gt; </a:t>
            </a: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= &lt;fun&gt;</a:t>
            </a:r>
          </a:p>
          <a:p>
            <a:pPr marL="900000" lvl="1" indent="0" eaLnBrk="1" hangingPunct="1">
              <a:lnSpc>
                <a:spcPct val="89000"/>
              </a:lnSpc>
              <a:buSzPct val="45000"/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400" b="1" dirty="0" smtClean="0">
                <a:latin typeface="Consolas" pitchFamily="49" charset="0"/>
                <a:cs typeface="Courier New" pitchFamily="49" charset="0"/>
              </a:rPr>
              <a:t># 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fib 10;;</a:t>
            </a:r>
          </a:p>
          <a:p>
            <a:pPr marL="900000" lvl="2" indent="0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= 55</a:t>
            </a:r>
          </a:p>
          <a:p>
            <a:pPr lvl="1"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>
                <a:latin typeface="Consolas" pitchFamily="49" charset="0"/>
              </a:rPr>
              <a:t>ただし、参照は使ってもよいが </a:t>
            </a:r>
            <a:r>
              <a:rPr lang="en-GB" altLang="ja-JP" dirty="0" smtClean="0">
                <a:latin typeface="Consolas" pitchFamily="49" charset="0"/>
              </a:rPr>
              <a:t>let </a:t>
            </a:r>
            <a:r>
              <a:rPr lang="en-GB" altLang="ja-JP" dirty="0" err="1" smtClean="0">
                <a:latin typeface="Consolas" pitchFamily="49" charset="0"/>
              </a:rPr>
              <a:t>rec</a:t>
            </a:r>
            <a:r>
              <a:rPr lang="en-GB" altLang="ja-JP" dirty="0" smtClean="0"/>
              <a:t> </a:t>
            </a:r>
            <a:r>
              <a:rPr lang="ja-JP" altLang="en-US" dirty="0" smtClean="0"/>
              <a:t>は使わないこと</a:t>
            </a:r>
            <a:endParaRPr lang="ja-JP" altLang="en-GB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 smtClean="0"/>
              <a:t>6 (10</a:t>
            </a:r>
            <a:r>
              <a:rPr lang="ja-JP" altLang="en-US" dirty="0" smtClean="0"/>
              <a:t>点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Bool </a:t>
            </a:r>
            <a:r>
              <a:rPr lang="ja-JP" altLang="en-US" dirty="0" smtClean="0"/>
              <a:t>値と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ja-JP" altLang="en-US" dirty="0" smtClean="0"/>
              <a:t>値に対する簡単な計算を表す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式 </a:t>
            </a:r>
            <a:r>
              <a:rPr lang="en-US" altLang="ja-JP" i="1" dirty="0" smtClean="0"/>
              <a:t>E</a:t>
            </a:r>
            <a:r>
              <a:rPr lang="ja-JP" altLang="en-US" dirty="0" smtClean="0"/>
              <a:t> の文法を以下のように定義する</a:t>
            </a:r>
            <a:endParaRPr lang="en-US" altLang="ja-JP" dirty="0" smtClean="0"/>
          </a:p>
          <a:p>
            <a:pPr marL="1080000" lvl="1" indent="0">
              <a:buNone/>
            </a:pPr>
            <a:r>
              <a:rPr kumimoji="1" lang="en-US" altLang="ja-JP" i="1" dirty="0" smtClean="0"/>
              <a:t>V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→ </a:t>
            </a:r>
            <a:r>
              <a:rPr kumimoji="1" lang="en-US" altLang="ja-JP" dirty="0" smtClean="0"/>
              <a:t>(bool </a:t>
            </a:r>
            <a:r>
              <a:rPr kumimoji="1" lang="ja-JP" altLang="en-US" dirty="0" smtClean="0"/>
              <a:t>値</a:t>
            </a:r>
            <a:r>
              <a:rPr kumimoji="1" lang="en-US" altLang="ja-JP" dirty="0" smtClean="0"/>
              <a:t>)	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ja-JP" altLang="en-US" dirty="0" smtClean="0"/>
              <a:t>値</a:t>
            </a:r>
            <a:r>
              <a:rPr lang="en-US" altLang="ja-JP" dirty="0" smtClean="0"/>
              <a:t>)</a:t>
            </a:r>
          </a:p>
          <a:p>
            <a:pPr marL="1080000" lvl="1" indent="0">
              <a:buNone/>
            </a:pPr>
            <a:r>
              <a:rPr kumimoji="1" lang="en-US" altLang="ja-JP" i="1" dirty="0" smtClean="0"/>
              <a:t>E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→ </a:t>
            </a:r>
            <a:r>
              <a:rPr kumimoji="1" lang="en-US" altLang="ja-JP" i="1" dirty="0" smtClean="0"/>
              <a:t>V</a:t>
            </a:r>
          </a:p>
          <a:p>
            <a:pPr marL="1080000" lvl="1" indent="0">
              <a:buNone/>
            </a:pPr>
            <a:r>
              <a:rPr lang="en-US" altLang="ja-JP" i="1" dirty="0" smtClean="0"/>
              <a:t>E</a:t>
            </a:r>
            <a:r>
              <a:rPr lang="ja-JP" altLang="en-US" dirty="0" smtClean="0"/>
              <a:t> →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onsolas" pitchFamily="49" charset="0"/>
              </a:rPr>
              <a:t>+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E		</a:t>
            </a:r>
            <a:r>
              <a:rPr kumimoji="1" lang="en-US" altLang="ja-JP" i="1" dirty="0" err="1" smtClean="0"/>
              <a:t>E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→ </a:t>
            </a:r>
            <a:r>
              <a:rPr kumimoji="1" lang="en-US" altLang="ja-JP" i="1" dirty="0" smtClean="0"/>
              <a:t>E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latin typeface="Consolas" pitchFamily="49" charset="0"/>
              </a:rPr>
              <a:t>-</a:t>
            </a:r>
            <a:r>
              <a:rPr kumimoji="1" lang="en-US" altLang="ja-JP" dirty="0" smtClean="0"/>
              <a:t> </a:t>
            </a:r>
            <a:r>
              <a:rPr kumimoji="1" lang="en-US" altLang="ja-JP" i="1" dirty="0" smtClean="0"/>
              <a:t>E</a:t>
            </a:r>
          </a:p>
          <a:p>
            <a:pPr marL="1080000" lvl="1" indent="0">
              <a:buNone/>
            </a:pP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onsolas" pitchFamily="49" charset="0"/>
              </a:rPr>
              <a:t>*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E		</a:t>
            </a:r>
            <a:r>
              <a:rPr lang="en-US" altLang="ja-JP" i="1" dirty="0" err="1" smtClean="0"/>
              <a:t>E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onsolas" pitchFamily="49" charset="0"/>
              </a:rPr>
              <a:t>/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E</a:t>
            </a:r>
            <a:endParaRPr kumimoji="1" lang="en-US" altLang="ja-JP" dirty="0" smtClean="0"/>
          </a:p>
          <a:p>
            <a:pPr marL="1080000" lvl="1" indent="0">
              <a:buNone/>
            </a:pPr>
            <a:r>
              <a:rPr kumimoji="1" lang="en-US" altLang="ja-JP" i="1" dirty="0" smtClean="0"/>
              <a:t>E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→ </a:t>
            </a:r>
            <a:r>
              <a:rPr kumimoji="1" lang="en-US" altLang="ja-JP" i="1" dirty="0" smtClean="0"/>
              <a:t>E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latin typeface="Consolas" pitchFamily="49" charset="0"/>
              </a:rPr>
              <a:t>&amp;&amp;</a:t>
            </a:r>
            <a:r>
              <a:rPr kumimoji="1" lang="en-US" altLang="ja-JP" dirty="0" smtClean="0"/>
              <a:t> </a:t>
            </a:r>
            <a:r>
              <a:rPr kumimoji="1" lang="en-US" altLang="ja-JP" i="1" dirty="0" smtClean="0"/>
              <a:t>E		</a:t>
            </a:r>
            <a:r>
              <a:rPr lang="en-US" altLang="ja-JP" i="1" dirty="0" err="1" smtClean="0"/>
              <a:t>E</a:t>
            </a:r>
            <a:r>
              <a:rPr lang="ja-JP" altLang="en-US" dirty="0" smtClean="0"/>
              <a:t> →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onsolas" pitchFamily="49" charset="0"/>
              </a:rPr>
              <a:t>||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E</a:t>
            </a:r>
          </a:p>
          <a:p>
            <a:pPr marL="1080000" lvl="1" indent="0">
              <a:buNone/>
            </a:pPr>
            <a:r>
              <a:rPr kumimoji="1" lang="en-US" altLang="ja-JP" i="1" dirty="0" smtClean="0"/>
              <a:t>E </a:t>
            </a:r>
            <a:r>
              <a:rPr lang="ja-JP" altLang="en-US" dirty="0" smtClean="0"/>
              <a:t>→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=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		</a:t>
            </a:r>
            <a:r>
              <a:rPr kumimoji="1" lang="en-US" altLang="ja-JP" i="1" dirty="0" err="1" smtClean="0"/>
              <a:t>E</a:t>
            </a:r>
            <a:r>
              <a:rPr kumimoji="1" lang="en-US" altLang="ja-JP" i="1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if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then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else </a:t>
            </a:r>
            <a:r>
              <a:rPr lang="en-US" altLang="ja-JP" i="1" dirty="0" smtClean="0"/>
              <a:t>E</a:t>
            </a:r>
            <a:endParaRPr kumimoji="1" lang="ja-JP" altLang="en-US" i="1" dirty="0"/>
          </a:p>
        </p:txBody>
      </p:sp>
      <p:sp>
        <p:nvSpPr>
          <p:cNvPr id="5" name="右矢印 4"/>
          <p:cNvSpPr/>
          <p:nvPr/>
        </p:nvSpPr>
        <p:spPr>
          <a:xfrm>
            <a:off x="6643702" y="5643578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解決法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型をパラメータにする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err="1" smtClean="0"/>
              <a:t>hd</a:t>
            </a:r>
            <a:r>
              <a:rPr kumimoji="1" lang="en-US" altLang="ja-JP" dirty="0" smtClean="0"/>
              <a:t>[</a:t>
            </a:r>
            <a:r>
              <a:rPr kumimoji="1" lang="en-US" altLang="ja-JP" dirty="0" smtClean="0">
                <a:solidFill>
                  <a:srgbClr val="C00000"/>
                </a:solidFill>
              </a:rPr>
              <a:t>α</a:t>
            </a:r>
            <a:r>
              <a:rPr kumimoji="1" lang="en-US" altLang="ja-JP" dirty="0" smtClean="0"/>
              <a:t>] : </a:t>
            </a:r>
            <a:r>
              <a:rPr kumimoji="1" lang="en-US" altLang="ja-JP" dirty="0" smtClean="0">
                <a:solidFill>
                  <a:srgbClr val="C00000"/>
                </a:solidFill>
              </a:rPr>
              <a:t>α</a:t>
            </a:r>
            <a:r>
              <a:rPr kumimoji="1" lang="en-US" altLang="ja-JP" dirty="0" smtClean="0"/>
              <a:t> list </a:t>
            </a:r>
            <a:r>
              <a:rPr kumimoji="1" lang="ja-JP" altLang="en-US" dirty="0" smtClean="0"/>
              <a:t>→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C00000"/>
                </a:solidFill>
              </a:rPr>
              <a:t>α</a:t>
            </a:r>
          </a:p>
          <a:p>
            <a:endParaRPr kumimoji="1" lang="en-US" altLang="ja-JP" dirty="0" smtClean="0"/>
          </a:p>
          <a:p>
            <a:pPr lvl="1"/>
            <a:r>
              <a:rPr lang="en-US" altLang="ja-JP" dirty="0" err="1" smtClean="0"/>
              <a:t>hd</a:t>
            </a:r>
            <a:r>
              <a:rPr lang="en-US" altLang="ja-JP" dirty="0" smtClean="0"/>
              <a:t>[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] :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list</a:t>
            </a:r>
            <a:r>
              <a:rPr lang="ja-JP" altLang="en-US" dirty="0" smtClean="0"/>
              <a:t> → </a:t>
            </a:r>
            <a:r>
              <a:rPr lang="en-US" altLang="ja-JP" dirty="0" err="1" smtClean="0"/>
              <a:t>int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hd</a:t>
            </a:r>
            <a:r>
              <a:rPr lang="en-US" altLang="ja-JP" dirty="0" smtClean="0"/>
              <a:t>[bool] : bool list</a:t>
            </a:r>
            <a:r>
              <a:rPr lang="ja-JP" altLang="en-US" dirty="0" smtClean="0"/>
              <a:t> → </a:t>
            </a:r>
            <a:r>
              <a:rPr lang="en-US" altLang="ja-JP" dirty="0" smtClean="0"/>
              <a:t>bool</a:t>
            </a:r>
          </a:p>
          <a:p>
            <a:pPr lvl="1"/>
            <a:r>
              <a:rPr lang="en-US" altLang="ja-JP" dirty="0" err="1" smtClean="0"/>
              <a:t>hd</a:t>
            </a:r>
            <a:r>
              <a:rPr lang="en-US" altLang="ja-JP" dirty="0" smtClean="0"/>
              <a:t>[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* </a:t>
            </a:r>
            <a:r>
              <a:rPr lang="en-US" altLang="ja-JP" dirty="0" err="1" smtClean="0"/>
              <a:t>bool</a:t>
            </a:r>
            <a:r>
              <a:rPr lang="en-US" altLang="ja-JP" dirty="0" smtClean="0"/>
              <a:t>] :</a:t>
            </a:r>
            <a:br>
              <a:rPr lang="en-US" altLang="ja-JP" dirty="0" smtClean="0"/>
            </a:br>
            <a:r>
              <a:rPr lang="en-US" altLang="ja-JP" dirty="0" smtClean="0"/>
              <a:t>            (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* </a:t>
            </a:r>
            <a:r>
              <a:rPr lang="en-US" altLang="ja-JP" dirty="0" err="1" smtClean="0"/>
              <a:t>bool</a:t>
            </a:r>
            <a:r>
              <a:rPr lang="en-US" altLang="ja-JP" dirty="0" smtClean="0"/>
              <a:t>) list</a:t>
            </a:r>
            <a:r>
              <a:rPr lang="ja-JP" altLang="en-US" dirty="0" smtClean="0"/>
              <a:t> →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* </a:t>
            </a:r>
            <a:r>
              <a:rPr lang="en-US" altLang="ja-JP" dirty="0" err="1" smtClean="0"/>
              <a:t>bool</a:t>
            </a:r>
            <a:r>
              <a:rPr lang="en-US" altLang="ja-JP" dirty="0" smtClean="0"/>
              <a:t>)</a:t>
            </a:r>
          </a:p>
          <a:p>
            <a:pPr lvl="1"/>
            <a:r>
              <a:rPr kumimoji="1" lang="en-US" altLang="ja-JP" dirty="0" smtClean="0"/>
              <a:t>…</a:t>
            </a:r>
          </a:p>
          <a:p>
            <a:r>
              <a:rPr lang="en-US" altLang="ja-JP" dirty="0" err="1" smtClean="0"/>
              <a:t>OCaml</a:t>
            </a:r>
            <a:r>
              <a:rPr lang="ja-JP" altLang="en-US" dirty="0" smtClean="0"/>
              <a:t> では型パラメータは書かなくてよい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型推論システムが自動的</a:t>
            </a:r>
            <a:r>
              <a:rPr kumimoji="1" lang="ja-JP" altLang="en-US" dirty="0" smtClean="0"/>
              <a:t>に型パラメータを補う</a:t>
            </a:r>
            <a:endParaRPr kumimoji="1" lang="ja-JP" altLang="en-US" dirty="0"/>
          </a:p>
        </p:txBody>
      </p:sp>
      <p:sp>
        <p:nvSpPr>
          <p:cNvPr id="4" name="角丸四角形吹き出し 3"/>
          <p:cNvSpPr/>
          <p:nvPr/>
        </p:nvSpPr>
        <p:spPr>
          <a:xfrm>
            <a:off x="1285852" y="2214554"/>
            <a:ext cx="2571768" cy="357190"/>
          </a:xfrm>
          <a:prstGeom prst="wedgeRoundRectCallout">
            <a:avLst>
              <a:gd name="adj1" fmla="val -39133"/>
              <a:gd name="adj2" fmla="val -10377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型パラメータ</a:t>
            </a:r>
            <a:endParaRPr kumimoji="1" lang="ja-JP" altLang="en-US" sz="2400" dirty="0"/>
          </a:p>
        </p:txBody>
      </p:sp>
      <p:sp>
        <p:nvSpPr>
          <p:cNvPr id="5" name="右中かっこ 4"/>
          <p:cNvSpPr/>
          <p:nvPr/>
        </p:nvSpPr>
        <p:spPr>
          <a:xfrm>
            <a:off x="6572264" y="2714620"/>
            <a:ext cx="285752" cy="178595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858016" y="3014489"/>
            <a:ext cx="21431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どれも</a:t>
            </a:r>
            <a:endParaRPr kumimoji="1" lang="en-US" altLang="ja-JP" sz="2400" dirty="0" smtClean="0"/>
          </a:p>
          <a:p>
            <a:r>
              <a:rPr lang="en-US" altLang="ja-JP" sz="2400" dirty="0" err="1" smtClean="0"/>
              <a:t>hd</a:t>
            </a:r>
            <a:r>
              <a:rPr lang="en-US" altLang="ja-JP" sz="2400" dirty="0" smtClean="0"/>
              <a:t>[α]</a:t>
            </a:r>
            <a:r>
              <a:rPr lang="ja-JP" altLang="en-US" sz="2400" dirty="0" smtClean="0"/>
              <a:t> の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インスタンスに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なっている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 smtClean="0"/>
              <a:t>6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続き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kumimoji="1" lang="ja-JP" altLang="en-US" dirty="0" smtClean="0"/>
              <a:t>また値 </a:t>
            </a:r>
            <a:r>
              <a:rPr kumimoji="1" lang="en-US" altLang="ja-JP" i="1" dirty="0" smtClean="0"/>
              <a:t>V </a:t>
            </a:r>
            <a:r>
              <a:rPr kumimoji="1" lang="ja-JP" altLang="en-US" dirty="0" smtClean="0"/>
              <a:t>に対応するバリアント型</a:t>
            </a:r>
            <a:r>
              <a:rPr kumimoji="1" lang="en-US" altLang="ja-JP" dirty="0" smtClean="0"/>
              <a:t>value</a:t>
            </a:r>
            <a:r>
              <a:rPr kumimoji="1" lang="ja-JP" altLang="en-US" dirty="0" smtClean="0"/>
              <a:t>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以下のように定義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</a:rPr>
              <a:t>type value =</a:t>
            </a:r>
          </a:p>
          <a:p>
            <a:pPr lvl="1" indent="0">
              <a:buNone/>
            </a:pPr>
            <a:r>
              <a:rPr lang="ja-JP" altLang="en-US" b="1" dirty="0" smtClean="0">
                <a:latin typeface="Consolas" pitchFamily="49" charset="0"/>
              </a:rPr>
              <a:t>　　　　　</a:t>
            </a:r>
            <a:r>
              <a:rPr lang="en-US" altLang="ja-JP" b="1" dirty="0" smtClean="0">
                <a:latin typeface="Consolas" pitchFamily="49" charset="0"/>
              </a:rPr>
              <a:t>| </a:t>
            </a:r>
            <a:r>
              <a:rPr lang="en-US" altLang="ja-JP" b="1" dirty="0" err="1" smtClean="0">
                <a:latin typeface="Consolas" pitchFamily="49" charset="0"/>
              </a:rPr>
              <a:t>Bool_value</a:t>
            </a:r>
            <a:r>
              <a:rPr lang="en-US" altLang="ja-JP" b="1" dirty="0" smtClean="0">
                <a:latin typeface="Consolas" pitchFamily="49" charset="0"/>
              </a:rPr>
              <a:t> of </a:t>
            </a:r>
            <a:r>
              <a:rPr lang="en-US" altLang="ja-JP" b="1" dirty="0" err="1" smtClean="0">
                <a:latin typeface="Consolas" pitchFamily="49" charset="0"/>
              </a:rPr>
              <a:t>bool</a:t>
            </a:r>
            <a:endParaRPr lang="en-US" altLang="ja-JP" b="1" dirty="0" smtClean="0">
              <a:latin typeface="Consolas" pitchFamily="49" charset="0"/>
            </a:endParaRP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  | </a:t>
            </a:r>
            <a:r>
              <a:rPr lang="en-US" altLang="ja-JP" b="1" dirty="0" err="1" smtClean="0">
                <a:latin typeface="Consolas" pitchFamily="49" charset="0"/>
              </a:rPr>
              <a:t>Int_value</a:t>
            </a:r>
            <a:r>
              <a:rPr lang="en-US" altLang="ja-JP" b="1" dirty="0" smtClean="0">
                <a:latin typeface="Consolas" pitchFamily="49" charset="0"/>
              </a:rPr>
              <a:t> of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endParaRPr lang="en-US" altLang="ja-JP" b="1" dirty="0" smtClean="0">
              <a:latin typeface="Consolas" pitchFamily="49" charset="0"/>
            </a:endParaRPr>
          </a:p>
          <a:p>
            <a:pPr>
              <a:lnSpc>
                <a:spcPct val="120000"/>
              </a:lnSpc>
            </a:pPr>
            <a:r>
              <a:rPr kumimoji="1" lang="ja-JP" altLang="en-US" dirty="0" smtClean="0"/>
              <a:t>このとき式 </a:t>
            </a:r>
            <a:r>
              <a:rPr kumimoji="1" lang="en-US" altLang="ja-JP" i="1" dirty="0" smtClean="0"/>
              <a:t>E</a:t>
            </a:r>
            <a:r>
              <a:rPr kumimoji="1" lang="ja-JP" altLang="en-US" dirty="0" smtClean="0"/>
              <a:t> の抽象構文木に対応する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バリアント型 </a:t>
            </a:r>
            <a:r>
              <a:rPr kumimoji="1" lang="en-US" altLang="ja-JP" dirty="0" err="1" smtClean="0">
                <a:latin typeface="Consolas" pitchFamily="49" charset="0"/>
              </a:rPr>
              <a:t>expr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を定義</a:t>
            </a:r>
            <a:r>
              <a:rPr lang="ja-JP" altLang="en-US" dirty="0" smtClean="0"/>
              <a:t>せよ</a:t>
            </a:r>
            <a:endParaRPr lang="en-US" altLang="ja-JP" dirty="0" smtClean="0"/>
          </a:p>
          <a:p>
            <a:pPr lvl="2">
              <a:lnSpc>
                <a:spcPct val="120000"/>
              </a:lnSpc>
            </a:pPr>
            <a:r>
              <a:rPr kumimoji="1" lang="ja-JP" altLang="en-US" dirty="0" smtClean="0"/>
              <a:t>以下の未完成の定義を完成させる形でよい</a:t>
            </a:r>
            <a:endParaRPr kumimoji="1" lang="en-US" altLang="ja-JP" dirty="0" smtClean="0"/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</a:rPr>
              <a:t>type </a:t>
            </a:r>
            <a:r>
              <a:rPr lang="en-US" altLang="ja-JP" b="1" dirty="0" err="1" smtClean="0">
                <a:latin typeface="Consolas" pitchFamily="49" charset="0"/>
              </a:rPr>
              <a:t>expr</a:t>
            </a:r>
            <a:r>
              <a:rPr lang="en-US" altLang="ja-JP" b="1" dirty="0" smtClean="0">
                <a:latin typeface="Consolas" pitchFamily="49" charset="0"/>
              </a:rPr>
              <a:t> = 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  | Const of value 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  | Add of </a:t>
            </a:r>
            <a:r>
              <a:rPr lang="en-US" altLang="ja-JP" b="1" dirty="0" err="1" smtClean="0">
                <a:latin typeface="Consolas" pitchFamily="49" charset="0"/>
              </a:rPr>
              <a:t>expr</a:t>
            </a:r>
            <a:r>
              <a:rPr lang="en-US" altLang="ja-JP" b="1" dirty="0" smtClean="0">
                <a:latin typeface="Consolas" pitchFamily="49" charset="0"/>
              </a:rPr>
              <a:t> * </a:t>
            </a:r>
            <a:r>
              <a:rPr lang="en-US" altLang="ja-JP" b="1" dirty="0" err="1" smtClean="0">
                <a:latin typeface="Consolas" pitchFamily="49" charset="0"/>
              </a:rPr>
              <a:t>expr</a:t>
            </a:r>
            <a:endParaRPr lang="en-US" altLang="ja-JP" b="1" dirty="0" smtClean="0">
              <a:latin typeface="Consolas" pitchFamily="49" charset="0"/>
            </a:endParaRP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  | 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 smtClean="0"/>
              <a:t>6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</a:t>
            </a:r>
            <a:r>
              <a:rPr lang="ja-JP" altLang="en-US" dirty="0" smtClean="0"/>
              <a:t>式の抽象構文木の例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17681"/>
            <a:ext cx="8401080" cy="1525567"/>
          </a:xfrm>
        </p:spPr>
        <p:txBody>
          <a:bodyPr>
            <a:normAutofit/>
          </a:bodyPr>
          <a:lstStyle/>
          <a:p>
            <a:pPr lvl="1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(if ((false = true) || (2 = 2)) &amp;&amp; (3 = 5)</a:t>
            </a:r>
          </a:p>
          <a:p>
            <a:pPr lvl="1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 then (3 + 5) – 9 else 3 * (18 + 20)) + 42</a:t>
            </a:r>
          </a:p>
        </p:txBody>
      </p:sp>
      <p:sp>
        <p:nvSpPr>
          <p:cNvPr id="5" name="円/楕円 4"/>
          <p:cNvSpPr/>
          <p:nvPr/>
        </p:nvSpPr>
        <p:spPr>
          <a:xfrm>
            <a:off x="4714876" y="5131370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2500298" y="3916924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5000628" y="5774312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5643570" y="5774312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500166" y="4488428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4357686" y="5774312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857224" y="5131370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2143108" y="5131370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500034" y="5774312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1214414" y="5774312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1785918" y="5774312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2428860" y="5774312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3357554" y="5131370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3071802" y="5774312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3714744" y="5774312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5143504" y="4488428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6286512" y="5774312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6929454" y="5774312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7572396" y="5774312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8215338" y="5774312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7286644" y="5131370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7000892" y="4488428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4429124" y="3488296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6429388" y="3059668"/>
            <a:ext cx="428628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直線コネクタ 29"/>
          <p:cNvCxnSpPr>
            <a:stCxn id="28" idx="5"/>
            <a:endCxn id="24" idx="0"/>
          </p:cNvCxnSpPr>
          <p:nvPr/>
        </p:nvCxnSpPr>
        <p:spPr>
          <a:xfrm rot="16200000" flipH="1">
            <a:off x="6438055" y="3782714"/>
            <a:ext cx="2348787" cy="163440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>
            <a:stCxn id="28" idx="2"/>
            <a:endCxn id="27" idx="7"/>
          </p:cNvCxnSpPr>
          <p:nvPr/>
        </p:nvCxnSpPr>
        <p:spPr>
          <a:xfrm rot="10800000" flipV="1">
            <a:off x="4794982" y="3273981"/>
            <a:ext cx="1634407" cy="2770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>
            <a:stCxn id="27" idx="2"/>
            <a:endCxn id="6" idx="7"/>
          </p:cNvCxnSpPr>
          <p:nvPr/>
        </p:nvCxnSpPr>
        <p:spPr>
          <a:xfrm rot="10800000" flipV="1">
            <a:off x="2866156" y="3702609"/>
            <a:ext cx="1562969" cy="2770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9" idx="7"/>
            <a:endCxn id="6" idx="2"/>
          </p:cNvCxnSpPr>
          <p:nvPr/>
        </p:nvCxnSpPr>
        <p:spPr>
          <a:xfrm rot="5400000" flipH="1" flipV="1">
            <a:off x="1973180" y="4024082"/>
            <a:ext cx="419961" cy="6342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>
            <a:stCxn id="20" idx="0"/>
            <a:endCxn id="27" idx="5"/>
          </p:cNvCxnSpPr>
          <p:nvPr/>
        </p:nvCxnSpPr>
        <p:spPr>
          <a:xfrm rot="16200000" flipV="1">
            <a:off x="4759263" y="3889872"/>
            <a:ext cx="634275" cy="5628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>
            <a:stCxn id="26" idx="1"/>
            <a:endCxn id="27" idx="6"/>
          </p:cNvCxnSpPr>
          <p:nvPr/>
        </p:nvCxnSpPr>
        <p:spPr>
          <a:xfrm rot="16200000" flipV="1">
            <a:off x="5536414" y="3023949"/>
            <a:ext cx="848589" cy="22059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>
            <a:stCxn id="11" idx="0"/>
            <a:endCxn id="9" idx="3"/>
          </p:cNvCxnSpPr>
          <p:nvPr/>
        </p:nvCxnSpPr>
        <p:spPr>
          <a:xfrm rot="5400000" flipH="1" flipV="1">
            <a:off x="1178695" y="4747129"/>
            <a:ext cx="277085" cy="49139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>
            <a:stCxn id="11" idx="3"/>
            <a:endCxn id="13" idx="0"/>
          </p:cNvCxnSpPr>
          <p:nvPr/>
        </p:nvCxnSpPr>
        <p:spPr>
          <a:xfrm rot="5400000">
            <a:off x="678630" y="5532946"/>
            <a:ext cx="277085" cy="2056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>
            <a:stCxn id="11" idx="5"/>
            <a:endCxn id="14" idx="0"/>
          </p:cNvCxnSpPr>
          <p:nvPr/>
        </p:nvCxnSpPr>
        <p:spPr>
          <a:xfrm rot="16200000" flipH="1">
            <a:off x="1187362" y="5532945"/>
            <a:ext cx="277085" cy="2056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>
            <a:stCxn id="9" idx="5"/>
            <a:endCxn id="12" idx="0"/>
          </p:cNvCxnSpPr>
          <p:nvPr/>
        </p:nvCxnSpPr>
        <p:spPr>
          <a:xfrm rot="16200000" flipH="1">
            <a:off x="1973180" y="4747127"/>
            <a:ext cx="277085" cy="49139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>
            <a:stCxn id="15" idx="0"/>
            <a:endCxn id="12" idx="3"/>
          </p:cNvCxnSpPr>
          <p:nvPr/>
        </p:nvCxnSpPr>
        <p:spPr>
          <a:xfrm rot="5400000" flipH="1" flipV="1">
            <a:off x="1964513" y="5532947"/>
            <a:ext cx="277085" cy="2056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>
            <a:stCxn id="16" idx="0"/>
            <a:endCxn id="12" idx="5"/>
          </p:cNvCxnSpPr>
          <p:nvPr/>
        </p:nvCxnSpPr>
        <p:spPr>
          <a:xfrm rot="16200000" flipV="1">
            <a:off x="2437528" y="5568665"/>
            <a:ext cx="277085" cy="1342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>
            <a:stCxn id="19" idx="0"/>
            <a:endCxn id="17" idx="5"/>
          </p:cNvCxnSpPr>
          <p:nvPr/>
        </p:nvCxnSpPr>
        <p:spPr>
          <a:xfrm rot="16200000" flipV="1">
            <a:off x="3687693" y="5532946"/>
            <a:ext cx="277085" cy="2056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>
            <a:stCxn id="18" idx="0"/>
            <a:endCxn id="17" idx="3"/>
          </p:cNvCxnSpPr>
          <p:nvPr/>
        </p:nvCxnSpPr>
        <p:spPr>
          <a:xfrm rot="5400000" flipH="1" flipV="1">
            <a:off x="3214678" y="5568666"/>
            <a:ext cx="277085" cy="1342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>
            <a:stCxn id="17" idx="0"/>
            <a:endCxn id="6" idx="5"/>
          </p:cNvCxnSpPr>
          <p:nvPr/>
        </p:nvCxnSpPr>
        <p:spPr>
          <a:xfrm rot="16200000" flipV="1">
            <a:off x="2794718" y="4354219"/>
            <a:ext cx="848589" cy="7057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>
            <a:stCxn id="5" idx="0"/>
            <a:endCxn id="20" idx="3"/>
          </p:cNvCxnSpPr>
          <p:nvPr/>
        </p:nvCxnSpPr>
        <p:spPr>
          <a:xfrm rot="5400000" flipH="1" flipV="1">
            <a:off x="4929190" y="4854286"/>
            <a:ext cx="277085" cy="2770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>
            <a:stCxn id="8" idx="0"/>
            <a:endCxn id="20" idx="5"/>
          </p:cNvCxnSpPr>
          <p:nvPr/>
        </p:nvCxnSpPr>
        <p:spPr>
          <a:xfrm rot="16200000" flipV="1">
            <a:off x="5223610" y="5140037"/>
            <a:ext cx="920027" cy="34852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>
            <a:stCxn id="10" idx="0"/>
            <a:endCxn id="5" idx="3"/>
          </p:cNvCxnSpPr>
          <p:nvPr/>
        </p:nvCxnSpPr>
        <p:spPr>
          <a:xfrm rot="5400000" flipH="1" flipV="1">
            <a:off x="4536281" y="5532947"/>
            <a:ext cx="277085" cy="2056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>
            <a:stCxn id="7" idx="0"/>
            <a:endCxn id="5" idx="5"/>
          </p:cNvCxnSpPr>
          <p:nvPr/>
        </p:nvCxnSpPr>
        <p:spPr>
          <a:xfrm rot="16200000" flipV="1">
            <a:off x="5009296" y="5568665"/>
            <a:ext cx="277085" cy="1342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/>
          <p:cNvCxnSpPr>
            <a:stCxn id="23" idx="0"/>
            <a:endCxn id="25" idx="5"/>
          </p:cNvCxnSpPr>
          <p:nvPr/>
        </p:nvCxnSpPr>
        <p:spPr>
          <a:xfrm rot="16200000" flipV="1">
            <a:off x="7581064" y="5568665"/>
            <a:ext cx="277085" cy="1342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/>
          <p:cNvCxnSpPr>
            <a:stCxn id="22" idx="0"/>
            <a:endCxn id="25" idx="3"/>
          </p:cNvCxnSpPr>
          <p:nvPr/>
        </p:nvCxnSpPr>
        <p:spPr>
          <a:xfrm rot="5400000" flipH="1" flipV="1">
            <a:off x="7108049" y="5532947"/>
            <a:ext cx="277085" cy="2056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stCxn id="25" idx="0"/>
            <a:endCxn id="26" idx="5"/>
          </p:cNvCxnSpPr>
          <p:nvPr/>
        </p:nvCxnSpPr>
        <p:spPr>
          <a:xfrm rot="16200000" flipV="1">
            <a:off x="7295312" y="4925723"/>
            <a:ext cx="277085" cy="1342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>
            <a:stCxn id="21" idx="0"/>
            <a:endCxn id="26" idx="3"/>
          </p:cNvCxnSpPr>
          <p:nvPr/>
        </p:nvCxnSpPr>
        <p:spPr>
          <a:xfrm rot="5400000" flipH="1" flipV="1">
            <a:off x="6322231" y="5032881"/>
            <a:ext cx="920027" cy="5628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テキスト ボックス 98"/>
          <p:cNvSpPr txBox="1"/>
          <p:nvPr/>
        </p:nvSpPr>
        <p:spPr>
          <a:xfrm>
            <a:off x="380700" y="6131502"/>
            <a:ext cx="619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false</a:t>
            </a:r>
            <a:endParaRPr kumimoji="1" lang="ja-JP" altLang="en-US" dirty="0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1135475" y="6131502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true</a:t>
            </a:r>
            <a:endParaRPr kumimoji="1" lang="ja-JP" altLang="en-US" dirty="0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1841422" y="61315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2484364" y="61315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3127306" y="61315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3770248" y="61315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</a:t>
            </a:r>
            <a:endParaRPr kumimoji="1" lang="ja-JP" altLang="en-US" dirty="0"/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4413190" y="61315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5056132" y="61315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5</a:t>
            </a:r>
            <a:endParaRPr kumimoji="1" lang="ja-JP" altLang="en-US" dirty="0"/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5715008" y="61315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9</a:t>
            </a:r>
            <a:endParaRPr kumimoji="1" lang="ja-JP" altLang="en-US" dirty="0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6342016" y="61315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929454" y="613150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18</a:t>
            </a:r>
            <a:endParaRPr kumimoji="1" lang="ja-JP" altLang="en-US" dirty="0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7582320" y="613150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20</a:t>
            </a:r>
            <a:endParaRPr kumimoji="1" lang="ja-JP" altLang="en-US" dirty="0"/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8215338" y="613150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42</a:t>
            </a:r>
            <a:endParaRPr kumimoji="1" lang="ja-JP" altLang="en-US" dirty="0"/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737890" y="4845618"/>
            <a:ext cx="415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Eq</a:t>
            </a:r>
            <a:endParaRPr kumimoji="1" lang="ja-JP" altLang="en-US" dirty="0"/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2380964" y="4917056"/>
            <a:ext cx="415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Eq</a:t>
            </a:r>
            <a:endParaRPr kumimoji="1" lang="ja-JP" altLang="en-US" dirty="0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3595410" y="4845618"/>
            <a:ext cx="415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Eq</a:t>
            </a:r>
            <a:endParaRPr kumimoji="1" lang="ja-JP" altLang="en-US" dirty="0"/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4381228" y="4845618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Add</a:t>
            </a:r>
            <a:endParaRPr kumimoji="1" lang="ja-JP" altLang="en-US" dirty="0"/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5381360" y="4202676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Sub</a:t>
            </a:r>
            <a:endParaRPr kumimoji="1" lang="ja-JP" altLang="en-US" dirty="0"/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1523708" y="4131238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Or</a:t>
            </a:r>
            <a:endParaRPr kumimoji="1" lang="ja-JP" altLang="en-US" dirty="0"/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2452402" y="3619030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And</a:t>
            </a:r>
            <a:endParaRPr kumimoji="1" lang="ja-JP" altLang="en-US" dirty="0"/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4238352" y="326184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If</a:t>
            </a:r>
            <a:endParaRPr kumimoji="1" lang="ja-JP" altLang="en-US" dirty="0"/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6810120" y="3047526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Add</a:t>
            </a:r>
            <a:endParaRPr kumimoji="1" lang="ja-JP" altLang="en-US" dirty="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6467871" y="4476286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Mul</a:t>
            </a:r>
            <a:endParaRPr kumimoji="1" lang="ja-JP" altLang="en-US" dirty="0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6810120" y="5059932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Add</a:t>
            </a:r>
            <a:endParaRPr kumimoji="1" lang="ja-JP" altLang="en-US" dirty="0"/>
          </a:p>
        </p:txBody>
      </p:sp>
      <p:sp>
        <p:nvSpPr>
          <p:cNvPr id="77" name="環状矢印 76"/>
          <p:cNvSpPr/>
          <p:nvPr/>
        </p:nvSpPr>
        <p:spPr>
          <a:xfrm rot="4385091">
            <a:off x="6681069" y="1748614"/>
            <a:ext cx="1428760" cy="1428760"/>
          </a:xfrm>
          <a:prstGeom prst="circularArrow">
            <a:avLst>
              <a:gd name="adj1" fmla="val 10771"/>
              <a:gd name="adj2" fmla="val 1142319"/>
              <a:gd name="adj3" fmla="val 20702596"/>
              <a:gd name="adj4" fmla="val 10800000"/>
              <a:gd name="adj5" fmla="val 125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7786710" y="2854107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対応する</a:t>
            </a:r>
            <a:endParaRPr kumimoji="1" lang="en-US" altLang="ja-JP" dirty="0" smtClean="0"/>
          </a:p>
          <a:p>
            <a:r>
              <a:rPr lang="ja-JP" altLang="en-US" dirty="0" smtClean="0"/>
              <a:t>抽象構文木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 smtClean="0"/>
              <a:t>7 (15</a:t>
            </a:r>
            <a:r>
              <a:rPr lang="ja-JP" altLang="en-US" dirty="0" smtClean="0"/>
              <a:t>点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課題 </a:t>
            </a:r>
            <a:r>
              <a:rPr lang="en-US" altLang="ja-JP" dirty="0" smtClean="0"/>
              <a:t>6</a:t>
            </a:r>
            <a:r>
              <a:rPr lang="ja-JP" altLang="en-US" dirty="0" smtClean="0"/>
              <a:t> </a:t>
            </a:r>
            <a:r>
              <a:rPr kumimoji="1" lang="ja-JP" altLang="en-US" dirty="0" smtClean="0"/>
              <a:t>で定義したバリアント型 </a:t>
            </a:r>
            <a:r>
              <a:rPr kumimoji="1" lang="en-US" altLang="ja-JP" dirty="0" err="1" smtClean="0">
                <a:latin typeface="Consolas" pitchFamily="49" charset="0"/>
              </a:rPr>
              <a:t>expr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与えられた式を評価し結果の値を返す関数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sz="2800" dirty="0" smtClean="0">
                <a:latin typeface="Consolas" pitchFamily="49" charset="0"/>
              </a:rPr>
              <a:t>	</a:t>
            </a:r>
            <a:r>
              <a:rPr kumimoji="1" lang="en-US" altLang="ja-JP" sz="2800" dirty="0" err="1" smtClean="0">
                <a:latin typeface="Consolas" pitchFamily="49" charset="0"/>
              </a:rPr>
              <a:t>eval</a:t>
            </a:r>
            <a:r>
              <a:rPr kumimoji="1" lang="en-US" altLang="ja-JP" sz="2800" dirty="0" smtClean="0">
                <a:latin typeface="Consolas" pitchFamily="49" charset="0"/>
              </a:rPr>
              <a:t> : </a:t>
            </a:r>
            <a:r>
              <a:rPr kumimoji="1" lang="en-US" altLang="ja-JP" sz="2800" dirty="0" err="1" smtClean="0">
                <a:latin typeface="Consolas" pitchFamily="49" charset="0"/>
              </a:rPr>
              <a:t>expr</a:t>
            </a:r>
            <a:r>
              <a:rPr kumimoji="1" lang="en-US" altLang="ja-JP" sz="2800" dirty="0" smtClean="0">
                <a:latin typeface="Consolas" pitchFamily="49" charset="0"/>
              </a:rPr>
              <a:t> -&gt; value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を実装せよ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Bool </a:t>
            </a:r>
            <a:r>
              <a:rPr lang="ja-JP" altLang="en-US" dirty="0" smtClean="0"/>
              <a:t>値と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ja-JP" altLang="en-US" dirty="0" smtClean="0"/>
              <a:t>値を足し算するなど、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評価時エラーが発生した場合は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エラーが発生した式を値に持つ例外 </a:t>
            </a:r>
            <a:r>
              <a:rPr lang="en-US" altLang="ja-JP" dirty="0" err="1" smtClean="0">
                <a:latin typeface="Consolas" pitchFamily="49" charset="0"/>
              </a:rPr>
              <a:t>Eval_error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を投げるようにせよ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課題 </a:t>
            </a:r>
            <a:r>
              <a:rPr lang="en-US" altLang="ja-JP" dirty="0" smtClean="0"/>
              <a:t>8 (20</a:t>
            </a:r>
            <a:r>
              <a:rPr lang="ja-JP" altLang="en-US" dirty="0" smtClean="0"/>
              <a:t>点</a:t>
            </a:r>
            <a:r>
              <a:rPr lang="en-US" altLang="ja-JP" dirty="0" smtClean="0"/>
              <a:t>)</a:t>
            </a:r>
            <a:endParaRPr lang="en-GB" altLang="ja-JP" dirty="0" smtClean="0"/>
          </a:p>
        </p:txBody>
      </p:sp>
      <p:sp>
        <p:nvSpPr>
          <p:cNvPr id="5734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 lIns="90000" tIns="46800" rIns="90000" bIns="46800">
            <a:normAutofit fontScale="77500" lnSpcReduction="20000"/>
          </a:bodyPr>
          <a:lstStyle/>
          <a:p>
            <a:pPr eaLnBrk="1" hangingPunct="1">
              <a:lnSpc>
                <a:spcPct val="12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型 </a:t>
            </a:r>
            <a:r>
              <a:rPr lang="en-GB" altLang="ja-JP" dirty="0" err="1" smtClean="0">
                <a:latin typeface="Consolas" pitchFamily="49" charset="0"/>
              </a:rPr>
              <a:t>false_t</a:t>
            </a:r>
            <a:r>
              <a:rPr lang="en-US" altLang="ja-JP" dirty="0" smtClean="0"/>
              <a:t>,</a:t>
            </a:r>
            <a:r>
              <a:rPr lang="ja-JP" altLang="en-GB" dirty="0" smtClean="0"/>
              <a:t> </a:t>
            </a:r>
            <a:r>
              <a:rPr lang="en-GB" altLang="ja-JP" dirty="0" err="1" smtClean="0">
                <a:latin typeface="Consolas" pitchFamily="49" charset="0"/>
              </a:rPr>
              <a:t>not_t</a:t>
            </a:r>
            <a:r>
              <a:rPr lang="en-US" altLang="ja-JP" dirty="0" smtClean="0"/>
              <a:t>,</a:t>
            </a:r>
            <a:r>
              <a:rPr lang="ja-JP" altLang="en-US" dirty="0" smtClean="0"/>
              <a:t> </a:t>
            </a:r>
            <a:r>
              <a:rPr lang="en-US" altLang="ja-JP" dirty="0" err="1" smtClean="0">
                <a:latin typeface="Consolas" pitchFamily="49" charset="0"/>
              </a:rPr>
              <a:t>and_t</a:t>
            </a:r>
            <a:r>
              <a:rPr lang="en-US" altLang="ja-JP" dirty="0" smtClean="0"/>
              <a:t>,</a:t>
            </a:r>
            <a:r>
              <a:rPr lang="ja-JP" altLang="en-GB" dirty="0" smtClean="0"/>
              <a:t> </a:t>
            </a:r>
            <a:r>
              <a:rPr lang="en-GB" altLang="ja-JP" dirty="0" err="1" smtClean="0">
                <a:latin typeface="Consolas" pitchFamily="49" charset="0"/>
              </a:rPr>
              <a:t>or_t</a:t>
            </a:r>
            <a:r>
              <a:rPr lang="en-GB" altLang="ja-JP" dirty="0" smtClean="0"/>
              <a:t> </a:t>
            </a:r>
            <a:r>
              <a:rPr lang="ja-JP" altLang="en-GB" dirty="0" smtClean="0"/>
              <a:t>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GB" dirty="0" smtClean="0"/>
              <a:t>以下のように定義されているとする</a:t>
            </a:r>
          </a:p>
          <a:p>
            <a:pPr marL="720000" indent="0" eaLnBrk="1" hangingPunct="1">
              <a:lnSpc>
                <a:spcPct val="11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400" b="1" dirty="0" smtClean="0">
                <a:latin typeface="Consolas" pitchFamily="49" charset="0"/>
              </a:rPr>
              <a:t>type </a:t>
            </a:r>
            <a:r>
              <a:rPr lang="en-GB" altLang="ja-JP" sz="2400" b="1" dirty="0" err="1" smtClean="0">
                <a:latin typeface="Consolas" pitchFamily="49" charset="0"/>
              </a:rPr>
              <a:t>false_t</a:t>
            </a:r>
            <a:r>
              <a:rPr lang="en-GB" altLang="ja-JP" sz="2400" b="1" dirty="0" smtClean="0">
                <a:latin typeface="Consolas" pitchFamily="49" charset="0"/>
              </a:rPr>
              <a:t> = B of </a:t>
            </a:r>
            <a:r>
              <a:rPr lang="en-GB" altLang="ja-JP" sz="2400" b="1" dirty="0" err="1" smtClean="0">
                <a:latin typeface="Consolas" pitchFamily="49" charset="0"/>
              </a:rPr>
              <a:t>false_t</a:t>
            </a:r>
            <a:endParaRPr lang="en-GB" altLang="ja-JP" sz="2400" b="1" dirty="0" smtClean="0">
              <a:latin typeface="Consolas" pitchFamily="49" charset="0"/>
            </a:endParaRPr>
          </a:p>
          <a:p>
            <a:pPr marL="720000" indent="0" eaLnBrk="1" hangingPunct="1">
              <a:lnSpc>
                <a:spcPct val="11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400" b="1" dirty="0" smtClean="0">
                <a:latin typeface="Consolas" pitchFamily="49" charset="0"/>
              </a:rPr>
              <a:t>type 'a </a:t>
            </a:r>
            <a:r>
              <a:rPr lang="en-GB" altLang="ja-JP" sz="2400" b="1" dirty="0" err="1" smtClean="0">
                <a:latin typeface="Consolas" pitchFamily="49" charset="0"/>
              </a:rPr>
              <a:t>not_t</a:t>
            </a:r>
            <a:r>
              <a:rPr lang="en-GB" altLang="ja-JP" sz="2400" b="1" dirty="0" smtClean="0">
                <a:latin typeface="Consolas" pitchFamily="49" charset="0"/>
              </a:rPr>
              <a:t> = 'a -&gt; </a:t>
            </a:r>
            <a:r>
              <a:rPr lang="en-GB" altLang="ja-JP" sz="2400" b="1" dirty="0" err="1" smtClean="0">
                <a:latin typeface="Consolas" pitchFamily="49" charset="0"/>
              </a:rPr>
              <a:t>false_t</a:t>
            </a:r>
            <a:endParaRPr lang="en-GB" altLang="ja-JP" sz="2400" b="1" dirty="0" smtClean="0">
              <a:latin typeface="Consolas" pitchFamily="49" charset="0"/>
            </a:endParaRPr>
          </a:p>
          <a:p>
            <a:pPr marL="720000" indent="0" eaLnBrk="1" hangingPunct="1">
              <a:lnSpc>
                <a:spcPct val="11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400" b="1" dirty="0" smtClean="0">
                <a:latin typeface="Consolas" pitchFamily="49" charset="0"/>
              </a:rPr>
              <a:t>type ('a, 'b) </a:t>
            </a:r>
            <a:r>
              <a:rPr lang="en-GB" altLang="ja-JP" sz="2400" b="1" dirty="0" err="1" smtClean="0">
                <a:latin typeface="Consolas" pitchFamily="49" charset="0"/>
              </a:rPr>
              <a:t>and_t</a:t>
            </a:r>
            <a:r>
              <a:rPr lang="en-GB" altLang="ja-JP" sz="2400" b="1" dirty="0" smtClean="0">
                <a:latin typeface="Consolas" pitchFamily="49" charset="0"/>
              </a:rPr>
              <a:t> = 'a * 'b</a:t>
            </a:r>
          </a:p>
          <a:p>
            <a:pPr marL="720000" indent="0" eaLnBrk="1" hangingPunct="1">
              <a:lnSpc>
                <a:spcPct val="11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400" b="1" dirty="0" smtClean="0">
                <a:latin typeface="Consolas" pitchFamily="49" charset="0"/>
              </a:rPr>
              <a:t>type ('a, 'b) </a:t>
            </a:r>
            <a:r>
              <a:rPr lang="en-GB" altLang="ja-JP" sz="2400" b="1" dirty="0" err="1" smtClean="0">
                <a:latin typeface="Consolas" pitchFamily="49" charset="0"/>
              </a:rPr>
              <a:t>or_t</a:t>
            </a:r>
            <a:r>
              <a:rPr lang="en-GB" altLang="ja-JP" sz="2400" b="1" dirty="0" smtClean="0">
                <a:latin typeface="Consolas" pitchFamily="49" charset="0"/>
              </a:rPr>
              <a:t> = L of 'a | R of 'b</a:t>
            </a:r>
            <a:endParaRPr lang="en-US" altLang="ja-JP" sz="2800" b="1" dirty="0" smtClean="0">
              <a:latin typeface="Lucida Console" pitchFamily="49" charset="0"/>
            </a:endParaRPr>
          </a:p>
          <a:p>
            <a:pPr eaLnBrk="1" hangingPunct="1">
              <a:lnSpc>
                <a:spcPct val="12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このとき、次ページの </a:t>
            </a:r>
            <a:r>
              <a:rPr lang="en-GB" altLang="ja-JP" dirty="0" smtClean="0"/>
              <a:t>1</a:t>
            </a:r>
            <a:r>
              <a:rPr lang="ja-JP" altLang="en-US" dirty="0" smtClean="0"/>
              <a:t>～</a:t>
            </a:r>
            <a:r>
              <a:rPr lang="en-GB" altLang="ja-JP" dirty="0" smtClean="0"/>
              <a:t>7 </a:t>
            </a:r>
            <a:r>
              <a:rPr lang="ja-JP" altLang="en-GB" dirty="0" smtClean="0"/>
              <a:t>の型について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GB" dirty="0" smtClean="0"/>
              <a:t>それぞれの型を持つ</a:t>
            </a:r>
            <a:r>
              <a:rPr lang="ja-JP" altLang="en-US" dirty="0" smtClean="0"/>
              <a:t>式</a:t>
            </a:r>
            <a:r>
              <a:rPr lang="ja-JP" altLang="en-GB" dirty="0" smtClean="0"/>
              <a:t>を</a:t>
            </a:r>
            <a:br>
              <a:rPr lang="ja-JP" altLang="en-GB" dirty="0" smtClean="0"/>
            </a:br>
            <a:r>
              <a:rPr lang="en-GB" altLang="ja-JP" dirty="0" smtClean="0"/>
              <a:t>let </a:t>
            </a:r>
            <a:r>
              <a:rPr lang="en-GB" altLang="ja-JP" dirty="0" err="1" smtClean="0"/>
              <a:t>rec</a:t>
            </a:r>
            <a:r>
              <a:rPr lang="en-GB" altLang="ja-JP" dirty="0" smtClean="0"/>
              <a:t> </a:t>
            </a:r>
            <a:r>
              <a:rPr lang="ja-JP" altLang="en-US" dirty="0" smtClean="0"/>
              <a:t>、</a:t>
            </a:r>
            <a:r>
              <a:rPr lang="ja-JP" altLang="en-GB" dirty="0" smtClean="0"/>
              <a:t>再帰型</a:t>
            </a:r>
            <a:r>
              <a:rPr lang="ja-JP" altLang="en-US" dirty="0" smtClean="0"/>
              <a:t>、例外、副作用</a:t>
            </a:r>
            <a:r>
              <a:rPr lang="ja-JP" altLang="en-GB" dirty="0" smtClean="0"/>
              <a:t>を用いずに定義できるか</a:t>
            </a:r>
            <a:r>
              <a:rPr lang="ja-JP" altLang="en-US" dirty="0" smtClean="0"/>
              <a:t>示せ</a:t>
            </a:r>
            <a:endParaRPr lang="en-GB" altLang="ja-JP" dirty="0" smtClean="0"/>
          </a:p>
          <a:p>
            <a:pPr lvl="2">
              <a:lnSpc>
                <a:spcPct val="12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定義できる場合はその定義を</a:t>
            </a:r>
            <a:r>
              <a:rPr lang="ja-JP" altLang="en-US" dirty="0" smtClean="0"/>
              <a:t>、できない場合はその理由を</a:t>
            </a:r>
            <a:r>
              <a:rPr lang="ja-JP" altLang="en-GB" dirty="0" smtClean="0"/>
              <a:t>示せ</a:t>
            </a:r>
            <a:r>
              <a:rPr lang="ja-JP" altLang="en-US" dirty="0" smtClean="0"/>
              <a:t>ばよい</a:t>
            </a:r>
            <a:endParaRPr lang="ja-JP" altLang="en-GB" dirty="0" smtClean="0"/>
          </a:p>
          <a:p>
            <a:pPr>
              <a:lnSpc>
                <a:spcPct val="12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/>
              <a:t>let </a:t>
            </a:r>
            <a:r>
              <a:rPr lang="en-GB" altLang="ja-JP" dirty="0" err="1" smtClean="0"/>
              <a:t>rec</a:t>
            </a:r>
            <a:r>
              <a:rPr lang="en-GB" altLang="ja-JP" dirty="0" smtClean="0"/>
              <a:t> </a:t>
            </a:r>
            <a:r>
              <a:rPr lang="ja-JP" altLang="en-US" dirty="0" smtClean="0"/>
              <a:t>と</a:t>
            </a:r>
            <a:r>
              <a:rPr lang="ja-JP" altLang="en-GB" dirty="0" smtClean="0"/>
              <a:t>再帰型を用いて</a:t>
            </a:r>
            <a:r>
              <a:rPr lang="ja-JP" altLang="en-US" dirty="0" smtClean="0"/>
              <a:t>も</a:t>
            </a:r>
            <a:r>
              <a:rPr lang="ja-JP" altLang="en-GB" dirty="0" smtClean="0"/>
              <a:t>よい</a:t>
            </a:r>
            <a:r>
              <a:rPr lang="ja-JP" altLang="en-US" dirty="0" smtClean="0"/>
              <a:t>とするとどうか</a:t>
            </a:r>
            <a:r>
              <a:rPr lang="en-GB" altLang="ja-JP" dirty="0" smtClean="0"/>
              <a:t>?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US" altLang="ja-JP" dirty="0" smtClean="0"/>
              <a:t>8</a:t>
            </a:r>
            <a:r>
              <a:rPr lang="en-GB" altLang="ja-JP" dirty="0" smtClean="0"/>
              <a:t> (</a:t>
            </a:r>
            <a:r>
              <a:rPr lang="ja-JP" altLang="en-US" dirty="0" smtClean="0"/>
              <a:t>続き</a:t>
            </a:r>
            <a:r>
              <a:rPr lang="en-GB" altLang="ja-JP" dirty="0" smtClean="0"/>
              <a:t>)</a:t>
            </a:r>
            <a:r>
              <a:rPr lang="x-none" altLang="ja-JP" dirty="0" smtClean="0"/>
              <a:t>‏</a:t>
            </a:r>
            <a:endParaRPr lang="en-GB" altLang="ja-JP" dirty="0" smtClean="0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altLang="ja-JP" sz="2400" b="1" dirty="0" smtClean="0">
                <a:latin typeface="Consolas" pitchFamily="49" charset="0"/>
              </a:rPr>
              <a:t>('a -&gt; 'b) -&gt; ('b -&gt; 'c) -&gt; ('a -&gt; 'c)</a:t>
            </a:r>
            <a:r>
              <a:rPr lang="x-none" altLang="ja-JP" sz="2400" b="1" dirty="0" smtClean="0">
                <a:latin typeface="Consolas" pitchFamily="49" charset="0"/>
              </a:rPr>
              <a:t>‏</a:t>
            </a:r>
            <a:endParaRPr lang="en-GB" altLang="ja-JP" sz="2400" b="1" dirty="0" smtClean="0">
              <a:latin typeface="Consolas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altLang="ja-JP" sz="2400" b="1" dirty="0" smtClean="0">
                <a:latin typeface="Consolas" pitchFamily="49" charset="0"/>
              </a:rPr>
              <a:t>('a, ('b, 'c) </a:t>
            </a:r>
            <a:r>
              <a:rPr lang="en-GB" altLang="ja-JP" sz="2400" b="1" dirty="0" err="1" smtClean="0">
                <a:latin typeface="Consolas" pitchFamily="49" charset="0"/>
              </a:rPr>
              <a:t>and_t</a:t>
            </a:r>
            <a:r>
              <a:rPr lang="en-GB" altLang="ja-JP" sz="2400" b="1" dirty="0" smtClean="0">
                <a:latin typeface="Consolas" pitchFamily="49" charset="0"/>
              </a:rPr>
              <a:t>) </a:t>
            </a:r>
            <a:r>
              <a:rPr lang="en-GB" altLang="ja-JP" sz="2400" b="1" dirty="0" err="1" smtClean="0">
                <a:latin typeface="Consolas" pitchFamily="49" charset="0"/>
              </a:rPr>
              <a:t>or_t</a:t>
            </a:r>
            <a:r>
              <a:rPr lang="en-GB" altLang="ja-JP" sz="2400" b="1" dirty="0" smtClean="0">
                <a:latin typeface="Consolas" pitchFamily="49" charset="0"/>
              </a:rPr>
              <a:t> -&gt; </a:t>
            </a:r>
            <a:br>
              <a:rPr lang="en-GB" altLang="ja-JP" sz="2400" b="1" dirty="0" smtClean="0">
                <a:latin typeface="Consolas" pitchFamily="49" charset="0"/>
              </a:rPr>
            </a:br>
            <a:r>
              <a:rPr lang="en-GB" altLang="ja-JP" sz="2400" b="1" dirty="0" smtClean="0">
                <a:latin typeface="Consolas" pitchFamily="49" charset="0"/>
              </a:rPr>
              <a:t>	(('a, 'b) </a:t>
            </a:r>
            <a:r>
              <a:rPr lang="en-GB" altLang="ja-JP" sz="2400" b="1" dirty="0" err="1" smtClean="0">
                <a:latin typeface="Consolas" pitchFamily="49" charset="0"/>
              </a:rPr>
              <a:t>or_t</a:t>
            </a:r>
            <a:r>
              <a:rPr lang="en-GB" altLang="ja-JP" sz="2400" b="1" dirty="0" smtClean="0">
                <a:latin typeface="Consolas" pitchFamily="49" charset="0"/>
              </a:rPr>
              <a:t>, ('a, 'c) </a:t>
            </a:r>
            <a:r>
              <a:rPr lang="en-GB" altLang="ja-JP" sz="2400" b="1" dirty="0" err="1" smtClean="0">
                <a:latin typeface="Consolas" pitchFamily="49" charset="0"/>
              </a:rPr>
              <a:t>or_t</a:t>
            </a:r>
            <a:r>
              <a:rPr lang="en-GB" altLang="ja-JP" sz="2400" b="1" dirty="0" smtClean="0">
                <a:latin typeface="Consolas" pitchFamily="49" charset="0"/>
              </a:rPr>
              <a:t>) </a:t>
            </a:r>
            <a:r>
              <a:rPr lang="en-GB" altLang="ja-JP" sz="2400" b="1" dirty="0" err="1" smtClean="0">
                <a:latin typeface="Consolas" pitchFamily="49" charset="0"/>
              </a:rPr>
              <a:t>and_t</a:t>
            </a:r>
            <a:endParaRPr lang="en-GB" altLang="ja-JP" sz="2400" b="1" dirty="0" smtClean="0">
              <a:latin typeface="Consolas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altLang="ja-JP" sz="2400" b="1" dirty="0" smtClean="0">
                <a:latin typeface="Consolas" pitchFamily="49" charset="0"/>
              </a:rPr>
              <a:t>(('a, 'b) </a:t>
            </a:r>
            <a:r>
              <a:rPr lang="en-GB" altLang="ja-JP" sz="2400" b="1" dirty="0" err="1" smtClean="0">
                <a:latin typeface="Consolas" pitchFamily="49" charset="0"/>
              </a:rPr>
              <a:t>or_t</a:t>
            </a:r>
            <a:r>
              <a:rPr lang="en-GB" altLang="ja-JP" sz="2400" b="1" dirty="0" smtClean="0">
                <a:latin typeface="Consolas" pitchFamily="49" charset="0"/>
              </a:rPr>
              <a:t>, ('a, 'c) </a:t>
            </a:r>
            <a:r>
              <a:rPr lang="en-GB" altLang="ja-JP" sz="2400" b="1" dirty="0" err="1" smtClean="0">
                <a:latin typeface="Consolas" pitchFamily="49" charset="0"/>
              </a:rPr>
              <a:t>or_t</a:t>
            </a:r>
            <a:r>
              <a:rPr lang="en-GB" altLang="ja-JP" sz="2400" b="1" dirty="0" smtClean="0">
                <a:latin typeface="Consolas" pitchFamily="49" charset="0"/>
              </a:rPr>
              <a:t>) </a:t>
            </a:r>
            <a:r>
              <a:rPr lang="en-GB" altLang="ja-JP" sz="2400" b="1" dirty="0" err="1" smtClean="0">
                <a:latin typeface="Consolas" pitchFamily="49" charset="0"/>
              </a:rPr>
              <a:t>and_t</a:t>
            </a:r>
            <a:r>
              <a:rPr lang="en-GB" altLang="ja-JP" sz="2400" b="1" dirty="0" smtClean="0">
                <a:latin typeface="Consolas" pitchFamily="49" charset="0"/>
              </a:rPr>
              <a:t> -&gt; </a:t>
            </a:r>
            <a:br>
              <a:rPr lang="en-GB" altLang="ja-JP" sz="2400" b="1" dirty="0" smtClean="0">
                <a:latin typeface="Consolas" pitchFamily="49" charset="0"/>
              </a:rPr>
            </a:br>
            <a:r>
              <a:rPr lang="en-GB" altLang="ja-JP" sz="2400" b="1" dirty="0" smtClean="0">
                <a:latin typeface="Consolas" pitchFamily="49" charset="0"/>
              </a:rPr>
              <a:t>	('a, ('b, 'c) </a:t>
            </a:r>
            <a:r>
              <a:rPr lang="en-GB" altLang="ja-JP" sz="2400" b="1" dirty="0" err="1" smtClean="0">
                <a:latin typeface="Consolas" pitchFamily="49" charset="0"/>
              </a:rPr>
              <a:t>and_t</a:t>
            </a:r>
            <a:r>
              <a:rPr lang="en-GB" altLang="ja-JP" sz="2400" b="1" dirty="0" smtClean="0">
                <a:latin typeface="Consolas" pitchFamily="49" charset="0"/>
              </a:rPr>
              <a:t>) </a:t>
            </a:r>
            <a:r>
              <a:rPr lang="en-GB" altLang="ja-JP" sz="2400" b="1" dirty="0" err="1" smtClean="0">
                <a:latin typeface="Consolas" pitchFamily="49" charset="0"/>
              </a:rPr>
              <a:t>or_t</a:t>
            </a:r>
            <a:endParaRPr lang="en-GB" altLang="ja-JP" sz="2400" b="1" dirty="0" smtClean="0">
              <a:latin typeface="Consolas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altLang="ja-JP" sz="2400" b="1" dirty="0" smtClean="0">
                <a:latin typeface="Consolas" pitchFamily="49" charset="0"/>
              </a:rPr>
              <a:t>('a, 'a </a:t>
            </a:r>
            <a:r>
              <a:rPr lang="en-GB" altLang="ja-JP" sz="2400" b="1" dirty="0" err="1" smtClean="0">
                <a:latin typeface="Consolas" pitchFamily="49" charset="0"/>
              </a:rPr>
              <a:t>not_t</a:t>
            </a:r>
            <a:r>
              <a:rPr lang="en-GB" altLang="ja-JP" sz="2400" b="1" dirty="0" smtClean="0">
                <a:latin typeface="Consolas" pitchFamily="49" charset="0"/>
              </a:rPr>
              <a:t>) </a:t>
            </a:r>
            <a:r>
              <a:rPr lang="en-GB" altLang="ja-JP" sz="2400" b="1" dirty="0" err="1" smtClean="0">
                <a:latin typeface="Consolas" pitchFamily="49" charset="0"/>
              </a:rPr>
              <a:t>or_t</a:t>
            </a:r>
            <a:endParaRPr lang="en-GB" altLang="ja-JP" sz="2400" b="1" dirty="0" smtClean="0">
              <a:latin typeface="Consolas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altLang="ja-JP" sz="2400" b="1" dirty="0" smtClean="0">
                <a:latin typeface="Consolas" pitchFamily="49" charset="0"/>
              </a:rPr>
              <a:t>('a, 'a </a:t>
            </a:r>
            <a:r>
              <a:rPr lang="en-GB" altLang="ja-JP" sz="2400" b="1" dirty="0" err="1" smtClean="0">
                <a:latin typeface="Consolas" pitchFamily="49" charset="0"/>
              </a:rPr>
              <a:t>not_t</a:t>
            </a:r>
            <a:r>
              <a:rPr lang="en-GB" altLang="ja-JP" sz="2400" b="1" dirty="0" smtClean="0">
                <a:latin typeface="Consolas" pitchFamily="49" charset="0"/>
              </a:rPr>
              <a:t>) </a:t>
            </a:r>
            <a:r>
              <a:rPr lang="en-GB" altLang="ja-JP" sz="2400" b="1" dirty="0" err="1" smtClean="0">
                <a:latin typeface="Consolas" pitchFamily="49" charset="0"/>
              </a:rPr>
              <a:t>and_t</a:t>
            </a:r>
            <a:endParaRPr lang="en-GB" altLang="ja-JP" sz="2400" b="1" dirty="0" smtClean="0">
              <a:latin typeface="Consolas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altLang="ja-JP" sz="2400" b="1" dirty="0" smtClean="0">
                <a:latin typeface="Consolas" pitchFamily="49" charset="0"/>
              </a:rPr>
              <a:t>'a -&gt; 'a </a:t>
            </a:r>
            <a:r>
              <a:rPr lang="en-GB" altLang="ja-JP" sz="2400" b="1" dirty="0" err="1" smtClean="0">
                <a:latin typeface="Consolas" pitchFamily="49" charset="0"/>
              </a:rPr>
              <a:t>not_t</a:t>
            </a:r>
            <a:r>
              <a:rPr lang="en-GB" altLang="ja-JP" sz="2400" b="1" dirty="0" smtClean="0">
                <a:latin typeface="Consolas" pitchFamily="49" charset="0"/>
              </a:rPr>
              <a:t> </a:t>
            </a:r>
            <a:r>
              <a:rPr lang="en-GB" altLang="ja-JP" sz="2400" b="1" dirty="0" err="1" smtClean="0">
                <a:latin typeface="Consolas" pitchFamily="49" charset="0"/>
              </a:rPr>
              <a:t>not_t</a:t>
            </a:r>
            <a:endParaRPr lang="en-GB" altLang="ja-JP" sz="2400" b="1" dirty="0" smtClean="0">
              <a:latin typeface="Consolas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altLang="ja-JP" sz="2400" b="1" dirty="0" smtClean="0">
                <a:latin typeface="Consolas" pitchFamily="49" charset="0"/>
              </a:rPr>
              <a:t>'a </a:t>
            </a:r>
            <a:r>
              <a:rPr lang="en-GB" altLang="ja-JP" sz="2400" b="1" dirty="0" err="1" smtClean="0">
                <a:latin typeface="Consolas" pitchFamily="49" charset="0"/>
              </a:rPr>
              <a:t>not_t</a:t>
            </a:r>
            <a:r>
              <a:rPr lang="en-GB" altLang="ja-JP" sz="2400" b="1" dirty="0" smtClean="0">
                <a:latin typeface="Consolas" pitchFamily="49" charset="0"/>
              </a:rPr>
              <a:t> </a:t>
            </a:r>
            <a:r>
              <a:rPr lang="en-GB" altLang="ja-JP" sz="2400" b="1" dirty="0" err="1" smtClean="0">
                <a:latin typeface="Consolas" pitchFamily="49" charset="0"/>
              </a:rPr>
              <a:t>not_t</a:t>
            </a:r>
            <a:r>
              <a:rPr lang="en-GB" altLang="ja-JP" sz="2400" b="1" dirty="0" smtClean="0">
                <a:latin typeface="Consolas" pitchFamily="49" charset="0"/>
              </a:rPr>
              <a:t> -&gt; 'a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GB" altLang="ja-JP" dirty="0" smtClean="0"/>
              <a:t>9 (20</a:t>
            </a:r>
            <a:r>
              <a:rPr lang="ja-JP" altLang="en-US" dirty="0" smtClean="0"/>
              <a:t>点</a:t>
            </a:r>
            <a:r>
              <a:rPr lang="en-US" altLang="ja-JP" dirty="0" smtClean="0"/>
              <a:t>)</a:t>
            </a:r>
            <a:endParaRPr lang="en-GB" altLang="ja-JP" dirty="0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85000" lnSpcReduction="20000"/>
          </a:bodyPr>
          <a:lstStyle/>
          <a:p>
            <a:r>
              <a:rPr lang="ja-JP" altLang="en-GB" dirty="0" smtClean="0"/>
              <a:t>キューのデータ構造を表現する多相型を定義して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GB" dirty="0" smtClean="0"/>
              <a:t>次の操作を実装せよ</a:t>
            </a:r>
          </a:p>
          <a:p>
            <a:pPr lvl="1"/>
            <a:r>
              <a:rPr lang="ja-JP" altLang="en-GB" dirty="0" smtClean="0"/>
              <a:t>ただし</a:t>
            </a:r>
            <a:endParaRPr lang="en-US" altLang="ja-JP" dirty="0" smtClean="0"/>
          </a:p>
          <a:p>
            <a:pPr lvl="2"/>
            <a:r>
              <a:rPr lang="ja-JP" altLang="en-GB" dirty="0" smtClean="0"/>
              <a:t>各操作はキューの長さによらず </a:t>
            </a:r>
            <a:r>
              <a:rPr lang="en-GB" altLang="ja-JP" dirty="0" smtClean="0"/>
              <a:t>O(1) </a:t>
            </a:r>
            <a:r>
              <a:rPr lang="ja-JP" altLang="en-GB" dirty="0" smtClean="0"/>
              <a:t>で終了するようにすること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副作用は用いないこと</a:t>
            </a:r>
            <a:endParaRPr lang="ja-JP" altLang="en-GB" dirty="0" smtClean="0"/>
          </a:p>
          <a:p>
            <a:pPr marL="540000" indent="0">
              <a:buNone/>
            </a:pPr>
            <a:r>
              <a:rPr lang="en-GB" altLang="ja-JP" sz="2800" b="1" dirty="0" smtClean="0">
                <a:latin typeface="Consolas" pitchFamily="49" charset="0"/>
              </a:rPr>
              <a:t>type 'a queue = ???</a:t>
            </a:r>
          </a:p>
          <a:p>
            <a:pPr marL="540000" indent="0">
              <a:buNone/>
            </a:pPr>
            <a:r>
              <a:rPr lang="en-GB" altLang="ja-JP" sz="2800" b="1" dirty="0" err="1" smtClean="0">
                <a:latin typeface="Consolas" pitchFamily="49" charset="0"/>
              </a:rPr>
              <a:t>val</a:t>
            </a:r>
            <a:r>
              <a:rPr lang="en-GB" altLang="ja-JP" sz="2800" b="1" dirty="0" smtClean="0">
                <a:latin typeface="Consolas" pitchFamily="49" charset="0"/>
              </a:rPr>
              <a:t> </a:t>
            </a:r>
            <a:r>
              <a:rPr lang="en-GB" altLang="ja-JP" sz="2800" b="1" dirty="0" err="1" smtClean="0">
                <a:latin typeface="Consolas" pitchFamily="49" charset="0"/>
              </a:rPr>
              <a:t>new_queue</a:t>
            </a:r>
            <a:r>
              <a:rPr lang="en-GB" altLang="ja-JP" sz="2800" b="1" dirty="0" smtClean="0">
                <a:latin typeface="Consolas" pitchFamily="49" charset="0"/>
              </a:rPr>
              <a:t> : unit -&gt; 'a queue</a:t>
            </a:r>
          </a:p>
          <a:p>
            <a:pPr marL="540000" indent="0">
              <a:buNone/>
            </a:pPr>
            <a:r>
              <a:rPr lang="en-GB" altLang="ja-JP" sz="2800" dirty="0" smtClean="0">
                <a:latin typeface="Consolas" pitchFamily="49" charset="0"/>
              </a:rPr>
              <a:t>	(* ↑</a:t>
            </a:r>
            <a:r>
              <a:rPr lang="ja-JP" altLang="en-GB" sz="2800" dirty="0" smtClean="0">
                <a:latin typeface="Consolas" pitchFamily="49" charset="0"/>
              </a:rPr>
              <a:t>新しい </a:t>
            </a:r>
            <a:r>
              <a:rPr lang="en-GB" altLang="ja-JP" sz="2800" dirty="0" smtClean="0">
                <a:latin typeface="Consolas" pitchFamily="49" charset="0"/>
              </a:rPr>
              <a:t>queue </a:t>
            </a:r>
            <a:r>
              <a:rPr lang="ja-JP" altLang="en-GB" sz="2800" dirty="0" smtClean="0">
                <a:latin typeface="Consolas" pitchFamily="49" charset="0"/>
              </a:rPr>
              <a:t>を作成する *</a:t>
            </a:r>
            <a:r>
              <a:rPr lang="en-GB" altLang="ja-JP" sz="2800" dirty="0" smtClean="0">
                <a:latin typeface="Consolas" pitchFamily="49" charset="0"/>
              </a:rPr>
              <a:t>)</a:t>
            </a:r>
            <a:r>
              <a:rPr lang="x-none" altLang="ja-JP" sz="2800" dirty="0" smtClean="0">
                <a:latin typeface="Consolas" pitchFamily="49" charset="0"/>
              </a:rPr>
              <a:t>‏</a:t>
            </a:r>
            <a:endParaRPr lang="en-GB" altLang="ja-JP" sz="2800" dirty="0" smtClean="0">
              <a:latin typeface="Consolas" pitchFamily="49" charset="0"/>
            </a:endParaRPr>
          </a:p>
          <a:p>
            <a:pPr marL="540000" indent="0">
              <a:buNone/>
            </a:pPr>
            <a:r>
              <a:rPr lang="en-GB" altLang="ja-JP" sz="2800" b="1" dirty="0" err="1" smtClean="0">
                <a:latin typeface="Consolas" pitchFamily="49" charset="0"/>
              </a:rPr>
              <a:t>val</a:t>
            </a:r>
            <a:r>
              <a:rPr lang="en-GB" altLang="ja-JP" sz="2800" b="1" dirty="0" smtClean="0">
                <a:latin typeface="Consolas" pitchFamily="49" charset="0"/>
              </a:rPr>
              <a:t> </a:t>
            </a:r>
            <a:r>
              <a:rPr lang="en-GB" altLang="ja-JP" sz="2800" b="1" dirty="0" err="1" smtClean="0">
                <a:latin typeface="Consolas" pitchFamily="49" charset="0"/>
              </a:rPr>
              <a:t>enqueue</a:t>
            </a:r>
            <a:r>
              <a:rPr lang="en-GB" altLang="ja-JP" sz="2800" b="1" dirty="0" smtClean="0">
                <a:latin typeface="Consolas" pitchFamily="49" charset="0"/>
              </a:rPr>
              <a:t> : 'a queue -&gt; 'a -&gt; 'a queue</a:t>
            </a:r>
          </a:p>
          <a:p>
            <a:pPr marL="540000" indent="0">
              <a:buNone/>
            </a:pPr>
            <a:r>
              <a:rPr lang="en-GB" altLang="ja-JP" sz="2800" dirty="0" smtClean="0">
                <a:latin typeface="Consolas" pitchFamily="49" charset="0"/>
              </a:rPr>
              <a:t>	(* ↑</a:t>
            </a:r>
            <a:r>
              <a:rPr lang="ja-JP" altLang="en-GB" sz="2800" dirty="0" smtClean="0">
                <a:latin typeface="Consolas" pitchFamily="49" charset="0"/>
              </a:rPr>
              <a:t>要素を追加する *</a:t>
            </a:r>
            <a:r>
              <a:rPr lang="en-GB" altLang="ja-JP" sz="2800" dirty="0" smtClean="0">
                <a:latin typeface="Consolas" pitchFamily="49" charset="0"/>
              </a:rPr>
              <a:t>)</a:t>
            </a:r>
            <a:r>
              <a:rPr lang="x-none" altLang="ja-JP" sz="2800" dirty="0" smtClean="0">
                <a:latin typeface="Consolas" pitchFamily="49" charset="0"/>
              </a:rPr>
              <a:t>‏</a:t>
            </a:r>
            <a:endParaRPr lang="en-GB" altLang="ja-JP" sz="2800" dirty="0" smtClean="0">
              <a:latin typeface="Consolas" pitchFamily="49" charset="0"/>
            </a:endParaRPr>
          </a:p>
          <a:p>
            <a:pPr marL="540000" indent="0">
              <a:buNone/>
            </a:pPr>
            <a:r>
              <a:rPr lang="en-GB" altLang="ja-JP" sz="2800" b="1" dirty="0" err="1" smtClean="0">
                <a:latin typeface="Consolas" pitchFamily="49" charset="0"/>
              </a:rPr>
              <a:t>val</a:t>
            </a:r>
            <a:r>
              <a:rPr lang="en-GB" altLang="ja-JP" sz="2800" b="1" dirty="0" smtClean="0">
                <a:latin typeface="Consolas" pitchFamily="49" charset="0"/>
              </a:rPr>
              <a:t> </a:t>
            </a:r>
            <a:r>
              <a:rPr lang="en-GB" altLang="ja-JP" sz="2800" b="1" dirty="0" err="1" smtClean="0">
                <a:latin typeface="Consolas" pitchFamily="49" charset="0"/>
              </a:rPr>
              <a:t>dequeue</a:t>
            </a:r>
            <a:r>
              <a:rPr lang="en-GB" altLang="ja-JP" sz="2800" b="1" dirty="0" smtClean="0">
                <a:latin typeface="Consolas" pitchFamily="49" charset="0"/>
              </a:rPr>
              <a:t> : 'a queue -&gt; 'a * 'a queue </a:t>
            </a:r>
          </a:p>
          <a:p>
            <a:pPr marL="540000" indent="0">
              <a:buNone/>
            </a:pPr>
            <a:r>
              <a:rPr lang="en-GB" altLang="ja-JP" sz="2800" dirty="0" smtClean="0">
                <a:latin typeface="Consolas" pitchFamily="49" charset="0"/>
              </a:rPr>
              <a:t>	(* ↑</a:t>
            </a:r>
            <a:r>
              <a:rPr lang="ja-JP" altLang="en-GB" sz="2800" dirty="0" smtClean="0">
                <a:latin typeface="Consolas" pitchFamily="49" charset="0"/>
              </a:rPr>
              <a:t>要素を取り出す。 </a:t>
            </a:r>
            <a:r>
              <a:rPr lang="en-US" altLang="ja-JP" sz="2800" dirty="0" smtClean="0">
                <a:latin typeface="Consolas" pitchFamily="49" charset="0"/>
              </a:rPr>
              <a:t/>
            </a:r>
            <a:br>
              <a:rPr lang="en-US" altLang="ja-JP" sz="2800" dirty="0" smtClean="0">
                <a:latin typeface="Consolas" pitchFamily="49" charset="0"/>
              </a:rPr>
            </a:br>
            <a:r>
              <a:rPr lang="en-US" altLang="ja-JP" sz="2800" dirty="0" smtClean="0">
                <a:latin typeface="Consolas" pitchFamily="49" charset="0"/>
              </a:rPr>
              <a:t>	   </a:t>
            </a:r>
            <a:r>
              <a:rPr lang="en-GB" altLang="ja-JP" sz="2800" dirty="0" smtClean="0">
                <a:latin typeface="Consolas" pitchFamily="49" charset="0"/>
              </a:rPr>
              <a:t>queue </a:t>
            </a:r>
            <a:r>
              <a:rPr lang="ja-JP" altLang="en-GB" sz="2800" dirty="0" smtClean="0">
                <a:latin typeface="Consolas" pitchFamily="49" charset="0"/>
              </a:rPr>
              <a:t>が空なら </a:t>
            </a:r>
            <a:r>
              <a:rPr lang="en-GB" altLang="ja-JP" sz="2800" dirty="0" err="1" smtClean="0">
                <a:latin typeface="Consolas" pitchFamily="49" charset="0"/>
              </a:rPr>
              <a:t>Empty_queue</a:t>
            </a:r>
            <a:r>
              <a:rPr lang="en-GB" altLang="ja-JP" sz="2800" dirty="0" smtClean="0">
                <a:latin typeface="Consolas" pitchFamily="49" charset="0"/>
              </a:rPr>
              <a:t> </a:t>
            </a:r>
            <a:r>
              <a:rPr lang="ja-JP" altLang="en-GB" sz="2800" dirty="0" smtClean="0">
                <a:latin typeface="Consolas" pitchFamily="49" charset="0"/>
              </a:rPr>
              <a:t>例外を投げる *</a:t>
            </a:r>
            <a:r>
              <a:rPr lang="en-GB" altLang="ja-JP" sz="2800" dirty="0" smtClean="0">
                <a:latin typeface="Consolas" pitchFamily="49" charset="0"/>
              </a:rPr>
              <a:t>)</a:t>
            </a:r>
            <a:r>
              <a:rPr lang="x-none" altLang="ja-JP" sz="2800" dirty="0" smtClean="0">
                <a:latin typeface="Consolas" pitchFamily="49" charset="0"/>
              </a:rPr>
              <a:t>‏</a:t>
            </a:r>
            <a:endParaRPr lang="en-GB" altLang="ja-JP" sz="2800" dirty="0" smtClean="0">
              <a:latin typeface="Consolas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mtClean="0"/>
              <a:t>Parametric Polymorphism</a:t>
            </a:r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型をパラメ</a:t>
            </a:r>
            <a:r>
              <a:rPr lang="ja-JP" altLang="en-US" dirty="0" smtClean="0"/>
              <a:t>ー</a:t>
            </a:r>
            <a:r>
              <a:rPr lang="ja-JP" altLang="en-GB" dirty="0" smtClean="0"/>
              <a:t>タにすることで</a:t>
            </a:r>
            <a:br>
              <a:rPr lang="ja-JP" altLang="en-GB" dirty="0" smtClean="0"/>
            </a:br>
            <a:r>
              <a:rPr lang="ja-JP" altLang="en-GB" dirty="0" smtClean="0"/>
              <a:t>型は異なるが本質的に同一なモノを</a:t>
            </a:r>
            <a:br>
              <a:rPr lang="ja-JP" altLang="en-GB" dirty="0" smtClean="0"/>
            </a:br>
            <a:r>
              <a:rPr lang="ja-JP" altLang="en-GB" dirty="0" smtClean="0"/>
              <a:t>ひとまとめにする方法</a:t>
            </a:r>
          </a:p>
          <a:p>
            <a:pPr lvl="1"/>
            <a:r>
              <a:rPr lang="en-GB" altLang="ja-JP" dirty="0" smtClean="0"/>
              <a:t>Cf. </a:t>
            </a:r>
            <a:r>
              <a:rPr lang="ja-JP" altLang="en-GB" dirty="0" smtClean="0"/>
              <a:t>オブジェクト指向の </a:t>
            </a:r>
            <a:r>
              <a:rPr lang="en-GB" altLang="ja-JP" dirty="0" smtClean="0"/>
              <a:t>polymorphism </a:t>
            </a:r>
            <a:br>
              <a:rPr lang="en-GB" altLang="ja-JP" dirty="0" smtClean="0"/>
            </a:br>
            <a:r>
              <a:rPr lang="en-GB" altLang="ja-JP" dirty="0" smtClean="0"/>
              <a:t>(≒ subtyping polymorphism)</a:t>
            </a:r>
          </a:p>
          <a:p>
            <a:pPr lvl="2"/>
            <a:r>
              <a:rPr lang="ja-JP" altLang="en-GB" dirty="0" smtClean="0"/>
              <a:t>例えば </a:t>
            </a:r>
            <a:r>
              <a:rPr lang="en-GB" altLang="ja-JP" dirty="0" smtClean="0"/>
              <a:t>Java</a:t>
            </a:r>
            <a:r>
              <a:rPr lang="ja-JP" altLang="en-GB" dirty="0" smtClean="0"/>
              <a:t>の継承</a:t>
            </a:r>
          </a:p>
          <a:p>
            <a:pPr lvl="1"/>
            <a:r>
              <a:rPr lang="en-GB" altLang="ja-JP" dirty="0" smtClean="0"/>
              <a:t>Cf. overloading (ad-hoc polymorphism)</a:t>
            </a:r>
          </a:p>
          <a:p>
            <a:pPr lvl="2"/>
            <a:r>
              <a:rPr lang="ja-JP" altLang="en-GB" dirty="0" smtClean="0"/>
              <a:t>例えば、</a:t>
            </a:r>
            <a:r>
              <a:rPr lang="en-GB" altLang="ja-JP" dirty="0" err="1" smtClean="0"/>
              <a:t>OCaml</a:t>
            </a:r>
            <a:r>
              <a:rPr lang="en-GB" altLang="ja-JP" dirty="0" smtClean="0"/>
              <a:t> </a:t>
            </a:r>
            <a:r>
              <a:rPr lang="ja-JP" altLang="en-GB" dirty="0" smtClean="0"/>
              <a:t>の</a:t>
            </a:r>
            <a:r>
              <a:rPr lang="ja-JP" altLang="en-US" dirty="0" smtClean="0"/>
              <a:t>比較</a:t>
            </a:r>
            <a:r>
              <a:rPr lang="ja-JP" altLang="en-GB" dirty="0" smtClean="0"/>
              <a:t>演算子</a:t>
            </a:r>
            <a:r>
              <a:rPr lang="ja-JP" altLang="en-US" dirty="0" smtClean="0"/>
              <a:t>、</a:t>
            </a:r>
            <a:r>
              <a:rPr lang="en-US" altLang="ja-JP" dirty="0" smtClean="0"/>
              <a:t>Haskell </a:t>
            </a:r>
            <a:r>
              <a:rPr lang="ja-JP" altLang="en-US" dirty="0" smtClean="0"/>
              <a:t>の </a:t>
            </a:r>
            <a:r>
              <a:rPr lang="en-US" altLang="ja-JP" dirty="0" smtClean="0"/>
              <a:t>type class</a:t>
            </a:r>
            <a:endParaRPr lang="ja-JP" altLang="en-GB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多相関数の例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恒等関数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20000" indent="0">
              <a:buNone/>
            </a:pPr>
            <a:r>
              <a:rPr lang="en-US" altLang="ja-JP" sz="2400" b="1" dirty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id x = x;;</a:t>
            </a:r>
            <a:endParaRPr lang="en-US" altLang="ja-JP" sz="2400" b="1" dirty="0">
              <a:solidFill>
                <a:srgbClr val="00B050"/>
              </a:solidFill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id :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US" altLang="ja-JP" sz="2400" b="1" dirty="0" smtClean="0">
                <a:latin typeface="Consolas" pitchFamily="49" charset="0"/>
              </a:rPr>
              <a:t> -&gt;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'a</a:t>
            </a:r>
            <a:r>
              <a:rPr lang="en-US" altLang="ja-JP" sz="2400" b="1" dirty="0" smtClean="0">
                <a:latin typeface="Consolas" pitchFamily="49" charset="0"/>
              </a:rPr>
              <a:t> = &lt;fun&gt;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id 1;;</a:t>
            </a:r>
            <a:endParaRPr lang="en-US" altLang="ja-JP" sz="2400" b="1" dirty="0">
              <a:solidFill>
                <a:srgbClr val="00B050"/>
              </a:solidFill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>
                <a:latin typeface="Consolas" pitchFamily="49" charset="0"/>
              </a:rPr>
              <a:t>- : </a:t>
            </a:r>
            <a:r>
              <a:rPr lang="en-US" altLang="ja-JP" sz="2400" b="1" dirty="0" err="1">
                <a:latin typeface="Consolas" pitchFamily="49" charset="0"/>
              </a:rPr>
              <a:t>int</a:t>
            </a:r>
            <a:r>
              <a:rPr lang="en-US" altLang="ja-JP" sz="2400" b="1" dirty="0">
                <a:latin typeface="Consolas" pitchFamily="49" charset="0"/>
              </a:rPr>
              <a:t> = 1</a:t>
            </a:r>
          </a:p>
          <a:p>
            <a:pPr marL="720000" indent="0">
              <a:buNone/>
            </a:pPr>
            <a:r>
              <a:rPr lang="en-US" altLang="ja-JP" sz="2400" b="1" dirty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id [1; 2; 3];;</a:t>
            </a:r>
            <a:endParaRPr lang="en-US" altLang="ja-JP" sz="2400" b="1" dirty="0">
              <a:solidFill>
                <a:srgbClr val="00B050"/>
              </a:solidFill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>
                <a:latin typeface="Consolas" pitchFamily="49" charset="0"/>
              </a:rPr>
              <a:t>-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>
                <a:latin typeface="Consolas" pitchFamily="49" charset="0"/>
              </a:rPr>
              <a:t>list = </a:t>
            </a:r>
            <a:r>
              <a:rPr lang="en-US" altLang="ja-JP" sz="2400" b="1" dirty="0" smtClean="0">
                <a:latin typeface="Consolas" pitchFamily="49" charset="0"/>
              </a:rPr>
              <a:t>[1; 2; 3]</a:t>
            </a:r>
            <a:endParaRPr lang="en-US" altLang="ja-JP" sz="2400" b="1" dirty="0"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id (fun x -&gt; x + 1);;</a:t>
            </a:r>
            <a:endParaRPr lang="en-US" altLang="ja-JP" sz="2400" b="1" dirty="0">
              <a:solidFill>
                <a:srgbClr val="00B050"/>
              </a:solidFill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>
                <a:latin typeface="Consolas" pitchFamily="49" charset="0"/>
              </a:rPr>
              <a:t>- : </a:t>
            </a:r>
            <a:r>
              <a:rPr lang="en-US" altLang="ja-JP" sz="2400" b="1" dirty="0" err="1">
                <a:latin typeface="Consolas" pitchFamily="49" charset="0"/>
              </a:rPr>
              <a:t>int</a:t>
            </a:r>
            <a:r>
              <a:rPr lang="en-US" altLang="ja-JP" sz="2400" b="1" dirty="0">
                <a:latin typeface="Consolas" pitchFamily="49" charset="0"/>
              </a:rPr>
              <a:t> -&gt; </a:t>
            </a:r>
            <a:r>
              <a:rPr lang="en-US" altLang="ja-JP" sz="2400" b="1" dirty="0" err="1">
                <a:latin typeface="Consolas" pitchFamily="49" charset="0"/>
              </a:rPr>
              <a:t>int</a:t>
            </a:r>
            <a:r>
              <a:rPr lang="en-US" altLang="ja-JP" sz="2400" b="1" dirty="0">
                <a:latin typeface="Consolas" pitchFamily="49" charset="0"/>
              </a:rPr>
              <a:t> = &lt;fun</a:t>
            </a:r>
            <a:r>
              <a:rPr lang="en-US" altLang="ja-JP" sz="2400" b="1" dirty="0" smtClean="0">
                <a:latin typeface="Consolas" pitchFamily="49" charset="0"/>
              </a:rPr>
              <a:t>&gt;</a:t>
            </a:r>
            <a:endParaRPr lang="en-US" altLang="ja-JP" sz="2400" b="1" dirty="0">
              <a:latin typeface="Consolas" pitchFamily="49" charset="0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4143372" y="2643182"/>
            <a:ext cx="3429024" cy="857256"/>
          </a:xfrm>
          <a:prstGeom prst="wedgeRoundRectCallout">
            <a:avLst>
              <a:gd name="adj1" fmla="val -49460"/>
              <a:gd name="adj2" fmla="val -8024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型パラメータは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en-US" altLang="ja-JP" sz="2400" dirty="0" smtClean="0">
                <a:latin typeface="Consolas" pitchFamily="49" charset="0"/>
              </a:rPr>
              <a:t>'a</a:t>
            </a:r>
            <a:r>
              <a:rPr kumimoji="1" lang="en-US" altLang="ja-JP" sz="2400" dirty="0" smtClean="0"/>
              <a:t> </a:t>
            </a:r>
            <a:r>
              <a:rPr kumimoji="1" lang="ja-JP" altLang="en-US" sz="2400" dirty="0" smtClean="0"/>
              <a:t>や </a:t>
            </a:r>
            <a:r>
              <a:rPr lang="en-US" altLang="ja-JP" sz="2400" dirty="0" smtClean="0">
                <a:latin typeface="Consolas" pitchFamily="49" charset="0"/>
              </a:rPr>
              <a:t>'b</a:t>
            </a:r>
            <a:r>
              <a:rPr lang="en-US" altLang="ja-JP" sz="2400" dirty="0" smtClean="0"/>
              <a:t> </a:t>
            </a:r>
            <a:r>
              <a:rPr lang="ja-JP" altLang="en-US" sz="2400" dirty="0" smtClean="0"/>
              <a:t>で表わされる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3874</TotalTime>
  <Words>3826</Words>
  <Application>Microsoft Macintosh PowerPoint</Application>
  <PresentationFormat>画面に合わせる (4:3)</PresentationFormat>
  <Paragraphs>710</Paragraphs>
  <Slides>75</Slides>
  <Notes>31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75</vt:i4>
      </vt:variant>
    </vt:vector>
  </HeadingPairs>
  <TitlesOfParts>
    <vt:vector size="76" baseType="lpstr">
      <vt:lpstr>Office テーマ</vt:lpstr>
      <vt:lpstr>ML 演習 第 2 回</vt:lpstr>
      <vt:lpstr>今日の内容</vt:lpstr>
      <vt:lpstr>型多相性</vt:lpstr>
      <vt:lpstr>型多相性とは?</vt:lpstr>
      <vt:lpstr>型多相性が無いと悲惨な例: リストの先頭を取出す関数</vt:lpstr>
      <vt:lpstr>しかし、中身は一緒でいいはず</vt:lpstr>
      <vt:lpstr>解決法: 型をパラメータにする</vt:lpstr>
      <vt:lpstr>Parametric Polymorphism</vt:lpstr>
      <vt:lpstr>多相関数の例: 恒等関数</vt:lpstr>
      <vt:lpstr>多相関数の例: ペアの要素を取り出す関数</vt:lpstr>
      <vt:lpstr>多相関数の例: 長さ n のリストを作る関数</vt:lpstr>
      <vt:lpstr>多相関数の例</vt:lpstr>
      <vt:lpstr>型を明示的に指定することもできる</vt:lpstr>
      <vt:lpstr>ユーザ定義型</vt:lpstr>
      <vt:lpstr>独自データ型の定義</vt:lpstr>
      <vt:lpstr>レコード型の定義</vt:lpstr>
      <vt:lpstr>レコード型の値の生成を表す式</vt:lpstr>
      <vt:lpstr>レコードのフィールドを使用する式</vt:lpstr>
      <vt:lpstr>レコードに対するパターンマッチング</vt:lpstr>
      <vt:lpstr>バリアント型の定義</vt:lpstr>
      <vt:lpstr>バリアント型の値の生成を表す式</vt:lpstr>
      <vt:lpstr>バリアント型の値を使用する式: パターンマッチング</vt:lpstr>
      <vt:lpstr>バリアント型の再帰的な定義</vt:lpstr>
      <vt:lpstr>バリアントのパターンマッチング、再び</vt:lpstr>
      <vt:lpstr>相互再帰的な型の定義</vt:lpstr>
      <vt:lpstr>多相データ型</vt:lpstr>
      <vt:lpstr>多相データ型の必要性</vt:lpstr>
      <vt:lpstr>解決法: 型をパラメータにする、再び</vt:lpstr>
      <vt:lpstr>多相データ型の例:  ノードが値を持つ二分木</vt:lpstr>
      <vt:lpstr>組込みの多相データ型の例</vt:lpstr>
      <vt:lpstr>オプション型の例</vt:lpstr>
      <vt:lpstr>多相データ型と多相関数</vt:lpstr>
      <vt:lpstr>複数の型パラメータを持つ 多相データ型</vt:lpstr>
      <vt:lpstr>例外</vt:lpstr>
      <vt:lpstr>例外処理とは?</vt:lpstr>
      <vt:lpstr>例外を発生させるには?</vt:lpstr>
      <vt:lpstr>例外を処理するには?</vt:lpstr>
      <vt:lpstr>ユーザ定義例外</vt:lpstr>
      <vt:lpstr>値を持つ例外</vt:lpstr>
      <vt:lpstr>複数の例外を処理するには?</vt:lpstr>
      <vt:lpstr>try … with 式の入れ子</vt:lpstr>
      <vt:lpstr>副作用を利用したプログラミング</vt:lpstr>
      <vt:lpstr>副作用とは?</vt:lpstr>
      <vt:lpstr>Unit 型</vt:lpstr>
      <vt:lpstr>Unit の使われ方の例</vt:lpstr>
      <vt:lpstr>値を変更できるレコード</vt:lpstr>
      <vt:lpstr>レコードのフィールドの更新</vt:lpstr>
      <vt:lpstr>参照 (Reference)</vt:lpstr>
      <vt:lpstr>参照のための組込み関数と演算子</vt:lpstr>
      <vt:lpstr>複数の式の逐次実行</vt:lpstr>
      <vt:lpstr>if 式の else 節の省略</vt:lpstr>
      <vt:lpstr>型多相と副作用は相性が悪い</vt:lpstr>
      <vt:lpstr>O'Caml の解決案</vt:lpstr>
      <vt:lpstr>問題は参照以外にも!</vt:lpstr>
      <vt:lpstr>OCaml の最終的な解決案</vt:lpstr>
      <vt:lpstr>Value restriction で注意すべきこと</vt:lpstr>
      <vt:lpstr>Value restriction の参考文献</vt:lpstr>
      <vt:lpstr>アドバイス</vt:lpstr>
      <vt:lpstr>第 2 回 課題</vt:lpstr>
      <vt:lpstr>課題 1 (5点)</vt:lpstr>
      <vt:lpstr>課題 1 (例)‏</vt:lpstr>
      <vt:lpstr>課題 1 (例)‏</vt:lpstr>
      <vt:lpstr>課題 1 (例)‏</vt:lpstr>
      <vt:lpstr>課題 2 (5点)</vt:lpstr>
      <vt:lpstr>課題 2 (例)‏</vt:lpstr>
      <vt:lpstr>課題 3 (5点)</vt:lpstr>
      <vt:lpstr>課題 4 (10点)</vt:lpstr>
      <vt:lpstr>課題 5 (10点)</vt:lpstr>
      <vt:lpstr>課題 6 (10点)</vt:lpstr>
      <vt:lpstr>課題 6 (続き)</vt:lpstr>
      <vt:lpstr>課題 6 (式の抽象構文木の例)</vt:lpstr>
      <vt:lpstr>課題 7 (15点)</vt:lpstr>
      <vt:lpstr>課題 8 (20点)</vt:lpstr>
      <vt:lpstr>課題 8 (続き)‏</vt:lpstr>
      <vt:lpstr>課題 9 (20点)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 演習 第 2 回</dc:title>
  <dc:creator>渡邊裕貴</dc:creator>
  <cp:lastModifiedBy>T</cp:lastModifiedBy>
  <cp:revision>289</cp:revision>
  <dcterms:created xsi:type="dcterms:W3CDTF">2009-06-03T05:07:57Z</dcterms:created>
  <dcterms:modified xsi:type="dcterms:W3CDTF">2011-05-24T07:28:45Z</dcterms:modified>
</cp:coreProperties>
</file>