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5"/>
  </p:notesMasterIdLst>
  <p:handoutMasterIdLst>
    <p:handoutMasterId r:id="rId7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363" r:id="rId12"/>
    <p:sldId id="342" r:id="rId13"/>
    <p:sldId id="343" r:id="rId14"/>
    <p:sldId id="268" r:id="rId15"/>
    <p:sldId id="269" r:id="rId16"/>
    <p:sldId id="270" r:id="rId17"/>
    <p:sldId id="365" r:id="rId18"/>
    <p:sldId id="273" r:id="rId19"/>
    <p:sldId id="345" r:id="rId20"/>
    <p:sldId id="336" r:id="rId21"/>
    <p:sldId id="348" r:id="rId22"/>
    <p:sldId id="349" r:id="rId23"/>
    <p:sldId id="347" r:id="rId24"/>
    <p:sldId id="352" r:id="rId25"/>
    <p:sldId id="346" r:id="rId26"/>
    <p:sldId id="344" r:id="rId27"/>
    <p:sldId id="353" r:id="rId28"/>
    <p:sldId id="337" r:id="rId29"/>
    <p:sldId id="354" r:id="rId30"/>
    <p:sldId id="356" r:id="rId31"/>
    <p:sldId id="355" r:id="rId32"/>
    <p:sldId id="357" r:id="rId33"/>
    <p:sldId id="358" r:id="rId34"/>
    <p:sldId id="287" r:id="rId35"/>
    <p:sldId id="288" r:id="rId36"/>
    <p:sldId id="350" r:id="rId37"/>
    <p:sldId id="351" r:id="rId38"/>
    <p:sldId id="360" r:id="rId39"/>
    <p:sldId id="280" r:id="rId40"/>
    <p:sldId id="329" r:id="rId41"/>
    <p:sldId id="330" r:id="rId42"/>
    <p:sldId id="366" r:id="rId43"/>
    <p:sldId id="302" r:id="rId44"/>
    <p:sldId id="303" r:id="rId45"/>
    <p:sldId id="304" r:id="rId46"/>
    <p:sldId id="305" r:id="rId47"/>
    <p:sldId id="306" r:id="rId48"/>
    <p:sldId id="335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71" r:id="rId57"/>
    <p:sldId id="324" r:id="rId58"/>
    <p:sldId id="325" r:id="rId59"/>
    <p:sldId id="326" r:id="rId60"/>
    <p:sldId id="327" r:id="rId61"/>
    <p:sldId id="295" r:id="rId62"/>
    <p:sldId id="296" r:id="rId63"/>
    <p:sldId id="297" r:id="rId64"/>
    <p:sldId id="298" r:id="rId65"/>
    <p:sldId id="299" r:id="rId66"/>
    <p:sldId id="370" r:id="rId67"/>
    <p:sldId id="341" r:id="rId68"/>
    <p:sldId id="317" r:id="rId69"/>
    <p:sldId id="368" r:id="rId70"/>
    <p:sldId id="369" r:id="rId71"/>
    <p:sldId id="372" r:id="rId72"/>
    <p:sldId id="318" r:id="rId73"/>
    <p:sldId id="300" r:id="rId74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7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theme" Target="theme/theme1.xml"/><Relationship Id="rId81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notesMaster" Target="notesMasters/notesMaster1.xml"/><Relationship Id="rId76" Type="http://schemas.openxmlformats.org/officeDocument/2006/relationships/handoutMaster" Target="handoutMasters/handoutMaster1.xml"/><Relationship Id="rId77" Type="http://schemas.openxmlformats.org/officeDocument/2006/relationships/printerSettings" Target="printerSettings/printerSettings1.bin"/><Relationship Id="rId78" Type="http://schemas.openxmlformats.org/officeDocument/2006/relationships/presProps" Target="presProps.xml"/><Relationship Id="rId79" Type="http://schemas.openxmlformats.org/officeDocument/2006/relationships/viewProps" Target="viewProp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7621E-5AF2-4CCB-964C-81D41E975DBC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C340E-AAFC-479F-A17B-D20D97052EC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411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F5C7E-9D1E-4449-9F5B-3A091A3A7666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35444-9B75-47FE-8CB9-33B14983CAC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748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8586" y="4715148"/>
            <a:ext cx="4977329" cy="4377897"/>
          </a:xfrm>
          <a:noFill/>
          <a:ln/>
        </p:spPr>
        <p:txBody>
          <a:bodyPr wrap="none" anchor="ctr"/>
          <a:lstStyle/>
          <a:p>
            <a:endParaRPr lang="ja-JP" altLang="ja-JP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32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8586" y="4715148"/>
            <a:ext cx="4977329" cy="4377897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829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8586" y="4715148"/>
            <a:ext cx="4977329" cy="4377897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83971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7577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CB70C1F-F6F7-441D-A5B0-241A118F641D}" type="slidenum">
              <a:rPr lang="en-GB" altLang="ja-JP" smtClean="0">
                <a:ea typeface="ＭＳ Ｐゴシック" charset="-128"/>
              </a:rPr>
              <a:pPr/>
              <a:t>40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76803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D1F6881-7277-401B-A248-9627389791C9}" type="slidenum">
              <a:rPr lang="en-GB" altLang="ja-JP" smtClean="0">
                <a:ea typeface="ＭＳ Ｐゴシック" charset="-128"/>
              </a:rPr>
              <a:pPr/>
              <a:t>41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77827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E921FDE-717B-4167-AEE4-15DDB96EDE90}" type="slidenum">
              <a:rPr lang="en-GB" altLang="ja-JP" smtClean="0"/>
              <a:pPr/>
              <a:t>43</a:t>
            </a:fld>
            <a:endParaRPr lang="en-GB" altLang="ja-JP" smtClean="0"/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873A41-B4AC-455A-B48A-BC7CB35ABDA3}" type="slidenum">
              <a:rPr lang="en-GB" altLang="ja-JP" smtClean="0"/>
              <a:pPr/>
              <a:t>44</a:t>
            </a:fld>
            <a:endParaRPr lang="en-GB" altLang="ja-JP" smtClean="0"/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130BCCD-5DBB-4009-8182-A8D3FF9F2884}" type="slidenum">
              <a:rPr lang="en-GB" altLang="ja-JP" smtClean="0"/>
              <a:pPr/>
              <a:t>45</a:t>
            </a:fld>
            <a:endParaRPr lang="en-GB" altLang="ja-JP" smtClean="0"/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07C8B2F-74EE-42F4-9870-1120BC1624C0}" type="slidenum">
              <a:rPr lang="en-GB" altLang="ja-JP" smtClean="0"/>
              <a:pPr/>
              <a:t>46</a:t>
            </a:fld>
            <a:endParaRPr lang="en-GB" altLang="ja-JP" smtClean="0"/>
          </a:p>
        </p:txBody>
      </p:sp>
      <p:sp>
        <p:nvSpPr>
          <p:cNvPr id="66563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D9FEDE8-C236-4435-9778-3EECCA42FF5A}" type="slidenum">
              <a:rPr lang="en-GB" altLang="ja-JP" smtClean="0"/>
              <a:pPr/>
              <a:t>47</a:t>
            </a:fld>
            <a:endParaRPr lang="en-GB" altLang="ja-JP" smtClean="0"/>
          </a:p>
        </p:txBody>
      </p:sp>
      <p:sp>
        <p:nvSpPr>
          <p:cNvPr id="67587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16258E5-0118-42C4-B6BD-21CF70435584}" type="slidenum">
              <a:rPr lang="en-GB" altLang="ja-JP" smtClean="0">
                <a:ea typeface="ＭＳ Ｐゴシック" charset="-128"/>
              </a:rPr>
              <a:pPr/>
              <a:t>48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79875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0303E26-4BFE-46E3-B963-6555317ECB2E}" type="slidenum">
              <a:rPr lang="en-GB" altLang="ja-JP" smtClean="0"/>
              <a:pPr/>
              <a:t>49</a:t>
            </a:fld>
            <a:endParaRPr lang="en-GB" altLang="ja-JP" smtClean="0"/>
          </a:p>
        </p:txBody>
      </p:sp>
      <p:sp>
        <p:nvSpPr>
          <p:cNvPr id="68611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30EC5CB-FD3A-4433-92BF-2421F8C7580B}" type="slidenum">
              <a:rPr lang="en-GB" altLang="ja-JP" smtClean="0"/>
              <a:pPr/>
              <a:t>50</a:t>
            </a:fld>
            <a:endParaRPr lang="en-GB" altLang="ja-JP" smtClean="0"/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0088032-EE09-474C-9DF3-D3BC7AD2325F}" type="slidenum">
              <a:rPr lang="en-GB" altLang="ja-JP" smtClean="0"/>
              <a:pPr/>
              <a:t>51</a:t>
            </a:fld>
            <a:endParaRPr lang="en-GB" altLang="ja-JP" smtClean="0"/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719299D-1613-4A54-81C6-07C99A24096D}" type="slidenum">
              <a:rPr lang="en-GB" altLang="ja-JP" smtClean="0"/>
              <a:pPr/>
              <a:t>52</a:t>
            </a:fld>
            <a:endParaRPr lang="en-GB" altLang="ja-JP" smtClean="0"/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1558445-C616-40B8-A604-9E01D904416A}" type="slidenum">
              <a:rPr lang="en-GB" altLang="ja-JP" smtClean="0"/>
              <a:pPr/>
              <a:t>53</a:t>
            </a:fld>
            <a:endParaRPr lang="en-GB" altLang="ja-JP" smtClean="0"/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43362E0-5278-4C1E-A7D1-6CB7E447ECFE}" type="slidenum">
              <a:rPr lang="en-GB" altLang="ja-JP" smtClean="0"/>
              <a:pPr/>
              <a:t>54</a:t>
            </a:fld>
            <a:endParaRPr lang="en-GB" altLang="ja-JP" smtClean="0"/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BE27AC6-EFA6-485D-95DB-6ED2891C26AC}" type="slidenum">
              <a:rPr lang="en-GB" altLang="ja-JP" smtClean="0"/>
              <a:pPr/>
              <a:t>55</a:t>
            </a:fld>
            <a:endParaRPr lang="en-GB" altLang="ja-JP" smtClean="0"/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6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8586" y="4715148"/>
            <a:ext cx="4977329" cy="4377897"/>
          </a:xfrm>
          <a:noFill/>
          <a:ln/>
        </p:spPr>
        <p:txBody>
          <a:bodyPr wrap="none" anchor="ctr"/>
          <a:lstStyle/>
          <a:p>
            <a:endParaRPr lang="ja-JP" altLang="ja-JP" dirty="0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BE27AC6-EFA6-485D-95DB-6ED2891C26AC}" type="slidenum">
              <a:rPr lang="en-GB" altLang="ja-JP" smtClean="0"/>
              <a:pPr/>
              <a:t>56</a:t>
            </a:fld>
            <a:endParaRPr lang="en-GB" altLang="ja-JP" smtClean="0"/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dirty="0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3187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4211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52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8586" y="4715148"/>
            <a:ext cx="4977329" cy="4377897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52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8586" y="4715148"/>
            <a:ext cx="4977329" cy="4377897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6C77E1C-C0B5-46B0-AC25-7F5B54FABB44}" type="slidenum">
              <a:rPr lang="en-GB" altLang="ja-JP" smtClean="0"/>
              <a:pPr/>
              <a:t>67</a:t>
            </a:fld>
            <a:endParaRPr lang="en-GB" altLang="ja-JP" smtClean="0"/>
          </a:p>
        </p:txBody>
      </p:sp>
      <p:sp>
        <p:nvSpPr>
          <p:cNvPr id="107523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4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5EDC07F-7CCE-4906-ACDC-C554C4095CFF}" type="slidenum">
              <a:rPr lang="en-GB" altLang="ja-JP" smtClean="0"/>
              <a:pPr/>
              <a:t>68</a:t>
            </a:fld>
            <a:endParaRPr lang="en-GB" altLang="ja-JP" smtClean="0"/>
          </a:p>
        </p:txBody>
      </p:sp>
      <p:sp>
        <p:nvSpPr>
          <p:cNvPr id="108547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548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5EDC07F-7CCE-4906-ACDC-C554C4095CFF}" type="slidenum">
              <a:rPr lang="en-GB" altLang="ja-JP" smtClean="0"/>
              <a:pPr/>
              <a:t>70</a:t>
            </a:fld>
            <a:endParaRPr lang="en-GB" altLang="ja-JP" smtClean="0"/>
          </a:p>
        </p:txBody>
      </p:sp>
      <p:sp>
        <p:nvSpPr>
          <p:cNvPr id="108547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8548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4B75120-32B1-4AE5-BB46-A6CC24C1544D}" type="slidenum">
              <a:rPr lang="en-GB" altLang="ja-JP" smtClean="0"/>
              <a:pPr/>
              <a:t>71</a:t>
            </a:fld>
            <a:endParaRPr lang="en-GB" altLang="ja-JP" smtClean="0"/>
          </a:p>
        </p:txBody>
      </p:sp>
      <p:sp>
        <p:nvSpPr>
          <p:cNvPr id="109571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4B75120-32B1-4AE5-BB46-A6CC24C1544D}" type="slidenum">
              <a:rPr lang="en-GB" altLang="ja-JP" smtClean="0"/>
              <a:pPr/>
              <a:t>72</a:t>
            </a:fld>
            <a:endParaRPr lang="en-GB" altLang="ja-JP" smtClean="0"/>
          </a:p>
        </p:txBody>
      </p:sp>
      <p:sp>
        <p:nvSpPr>
          <p:cNvPr id="109571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9572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1" y="4716456"/>
            <a:ext cx="4980177" cy="446242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625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body"/>
          </p:nvPr>
        </p:nvSpPr>
        <p:spPr>
          <a:xfrm>
            <a:off x="908586" y="4715147"/>
            <a:ext cx="4977329" cy="4468574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1"/>
          <p:cNvSpPr txBox="1">
            <a:spLocks noChangeArrowheads="1"/>
          </p:cNvSpPr>
          <p:nvPr/>
        </p:nvSpPr>
        <p:spPr bwMode="auto">
          <a:xfrm>
            <a:off x="910177" y="744498"/>
            <a:ext cx="4975739" cy="37240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body"/>
          </p:nvPr>
        </p:nvSpPr>
        <p:spPr>
          <a:xfrm>
            <a:off x="1050205" y="4724693"/>
            <a:ext cx="4697275" cy="3814752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1763713"/>
            <a:ext cx="7769225" cy="14335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06222-D812-4574-8420-427052980E67}" type="datetimeFigureOut">
              <a:rPr kumimoji="1" lang="ja-JP" altLang="en-US" smtClean="0"/>
              <a:pPr/>
              <a:t>11/04/05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0112B-83C9-40D7-8E6B-F345FA89F63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ukulele.is.s.u-tokyo.ac.jp/wiki/lectures/CamlEnshu2011.ja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aml.inria.fr/" TargetMode="External"/><Relationship Id="rId4" Type="http://schemas.openxmlformats.org/officeDocument/2006/relationships/hyperlink" Target="http://caml.inria.fr/pub/docs/oreilly-book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ML</a:t>
            </a:r>
            <a:r>
              <a:rPr kumimoji="1" lang="ja-JP" altLang="en-US" dirty="0" smtClean="0"/>
              <a:t> 演習 第 </a:t>
            </a:r>
            <a:r>
              <a:rPr kumimoji="1" lang="en-US" altLang="ja-JP" dirty="0" smtClean="0"/>
              <a:t>1 </a:t>
            </a:r>
            <a:r>
              <a:rPr kumimoji="1" lang="ja-JP" altLang="en-US" dirty="0" smtClean="0"/>
              <a:t>回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新井淳也、中村宇佑、</a:t>
            </a:r>
            <a:r>
              <a:rPr lang="ja-JP" altLang="en-GB" dirty="0" smtClean="0">
                <a:solidFill>
                  <a:schemeClr val="tx1"/>
                </a:solidFill>
              </a:rPr>
              <a:t>前田俊行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2011/04/05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smtClean="0"/>
              <a:t>ML</a:t>
            </a:r>
            <a:r>
              <a:rPr lang="ja-JP" altLang="en-GB" dirty="0" smtClean="0"/>
              <a:t>の型システムの特徴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92500" lnSpcReduction="10000"/>
          </a:bodyPr>
          <a:lstStyle/>
          <a:p>
            <a:r>
              <a:rPr lang="ja-JP" altLang="en-GB" dirty="0" smtClean="0"/>
              <a:t>強い静的な型付け </a:t>
            </a:r>
            <a:r>
              <a:rPr lang="en-GB" altLang="ja-JP" dirty="0" smtClean="0"/>
              <a:t>(Strong Static Typing)</a:t>
            </a:r>
          </a:p>
          <a:p>
            <a:pPr lvl="1"/>
            <a:r>
              <a:rPr lang="ja-JP" altLang="en-GB" dirty="0" smtClean="0"/>
              <a:t>「強い」 </a:t>
            </a:r>
            <a:r>
              <a:rPr lang="en-GB" altLang="ja-JP" dirty="0" smtClean="0"/>
              <a:t>= </a:t>
            </a:r>
            <a:r>
              <a:rPr lang="ja-JP" altLang="en-GB" dirty="0" smtClean="0"/>
              <a:t>型整合を強制する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メモリエラーなどが絶対に生じない</a:t>
            </a:r>
            <a:endParaRPr lang="ja-JP" altLang="en-GB" dirty="0" smtClean="0"/>
          </a:p>
          <a:p>
            <a:pPr lvl="3"/>
            <a:r>
              <a:rPr lang="en-US" altLang="ja-JP" dirty="0" smtClean="0"/>
              <a:t>Cf. </a:t>
            </a:r>
            <a:r>
              <a:rPr lang="ja-JP" altLang="en-GB" dirty="0" smtClean="0"/>
              <a:t>弱い型付け </a:t>
            </a:r>
            <a:r>
              <a:rPr lang="en-GB" altLang="ja-JP" dirty="0" smtClean="0"/>
              <a:t>(e.g. C, C++)</a:t>
            </a:r>
          </a:p>
          <a:p>
            <a:pPr lvl="1"/>
            <a:r>
              <a:rPr lang="ja-JP" altLang="en-GB" dirty="0" smtClean="0"/>
              <a:t>「静的な」 </a:t>
            </a:r>
            <a:r>
              <a:rPr lang="en-GB" altLang="ja-JP" dirty="0" smtClean="0"/>
              <a:t>= </a:t>
            </a:r>
            <a:r>
              <a:rPr lang="ja-JP" altLang="en-GB" dirty="0" smtClean="0"/>
              <a:t>コンパイル時に型をチェックする</a:t>
            </a:r>
          </a:p>
          <a:p>
            <a:pPr lvl="2"/>
            <a:r>
              <a:rPr lang="ja-JP" altLang="en-US" dirty="0" smtClean="0"/>
              <a:t>実行時のオーバーヘッドがない</a:t>
            </a:r>
            <a:endParaRPr lang="en-US" altLang="ja-JP" dirty="0" smtClean="0"/>
          </a:p>
          <a:p>
            <a:pPr lvl="3"/>
            <a:r>
              <a:rPr lang="en-US" altLang="ja-JP" dirty="0" smtClean="0"/>
              <a:t>Cf. </a:t>
            </a:r>
            <a:r>
              <a:rPr lang="ja-JP" altLang="en-GB" dirty="0" smtClean="0"/>
              <a:t>動的な型付け </a:t>
            </a:r>
            <a:r>
              <a:rPr lang="en-GB" altLang="ja-JP" dirty="0" smtClean="0"/>
              <a:t>(e.g. Scheme, Perl)</a:t>
            </a:r>
          </a:p>
          <a:p>
            <a:r>
              <a:rPr lang="ja-JP" altLang="en-GB" dirty="0" smtClean="0"/>
              <a:t>型推論</a:t>
            </a:r>
          </a:p>
          <a:p>
            <a:pPr lvl="1"/>
            <a:r>
              <a:rPr lang="ja-JP" altLang="en-GB" dirty="0" smtClean="0"/>
              <a:t>プログラマは変数</a:t>
            </a:r>
            <a:r>
              <a:rPr lang="ja-JP" altLang="en-US" dirty="0" smtClean="0"/>
              <a:t>等</a:t>
            </a:r>
            <a:r>
              <a:rPr lang="ja-JP" altLang="en-GB" dirty="0" smtClean="0"/>
              <a:t>の型を書かなくてよい</a:t>
            </a:r>
          </a:p>
          <a:p>
            <a:r>
              <a:rPr lang="ja-JP" altLang="en-GB" dirty="0" smtClean="0"/>
              <a:t>型多相 </a:t>
            </a:r>
            <a:r>
              <a:rPr lang="en-GB" altLang="ja-JP" dirty="0" smtClean="0"/>
              <a:t>(</a:t>
            </a:r>
            <a:r>
              <a:rPr lang="ja-JP" altLang="en-US" dirty="0" smtClean="0"/>
              <a:t>型の多態性</a:t>
            </a:r>
            <a:r>
              <a:rPr lang="en-US" altLang="ja-JP" dirty="0" smtClean="0"/>
              <a:t>: </a:t>
            </a:r>
            <a:r>
              <a:rPr lang="en-GB" altLang="ja-JP" dirty="0" smtClean="0"/>
              <a:t>Parametric Polymorphism)</a:t>
            </a:r>
          </a:p>
          <a:p>
            <a:pPr lvl="1"/>
            <a:r>
              <a:rPr lang="ja-JP" altLang="en-GB" dirty="0" smtClean="0"/>
              <a:t>第 </a:t>
            </a:r>
            <a:r>
              <a:rPr lang="en-GB" altLang="ja-JP" dirty="0" smtClean="0"/>
              <a:t>2 </a:t>
            </a:r>
            <a:r>
              <a:rPr lang="ja-JP" altLang="en-GB" dirty="0" smtClean="0"/>
              <a:t>回で解説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1752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インタプリタの使い方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インタプリタとは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「式」を入力として受け取り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その式を「評価」して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その評価の結果の「値」を返すプログラム</a:t>
            </a:r>
            <a:endParaRPr kumimoji="1" lang="ja-JP" altLang="en-US" dirty="0"/>
          </a:p>
        </p:txBody>
      </p:sp>
      <p:sp>
        <p:nvSpPr>
          <p:cNvPr id="4" name="フローチャート : 磁気ディスク 3"/>
          <p:cNvSpPr/>
          <p:nvPr/>
        </p:nvSpPr>
        <p:spPr>
          <a:xfrm>
            <a:off x="3571868" y="4349756"/>
            <a:ext cx="1928826" cy="1500198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インタプリタ</a:t>
            </a:r>
            <a:endParaRPr kumimoji="1" lang="ja-JP" altLang="en-US" sz="2800" dirty="0"/>
          </a:p>
        </p:txBody>
      </p:sp>
      <p:sp>
        <p:nvSpPr>
          <p:cNvPr id="5" name="メモ 4"/>
          <p:cNvSpPr/>
          <p:nvPr/>
        </p:nvSpPr>
        <p:spPr>
          <a:xfrm>
            <a:off x="571472" y="4135442"/>
            <a:ext cx="1767151" cy="1865326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式</a:t>
            </a:r>
            <a:endParaRPr kumimoji="1" lang="ja-JP" altLang="en-US" sz="4000" dirty="0"/>
          </a:p>
        </p:txBody>
      </p:sp>
      <p:sp>
        <p:nvSpPr>
          <p:cNvPr id="6" name="右矢印 5"/>
          <p:cNvSpPr/>
          <p:nvPr/>
        </p:nvSpPr>
        <p:spPr>
          <a:xfrm>
            <a:off x="2428860" y="4992698"/>
            <a:ext cx="1071570" cy="35719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5572132" y="4992698"/>
            <a:ext cx="1071570" cy="35719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星 5 7"/>
          <p:cNvSpPr/>
          <p:nvPr/>
        </p:nvSpPr>
        <p:spPr>
          <a:xfrm>
            <a:off x="6429388" y="4349756"/>
            <a:ext cx="1357322" cy="1357322"/>
          </a:xfrm>
          <a:prstGeom prst="star5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値</a:t>
            </a:r>
            <a:endParaRPr kumimoji="1" lang="ja-JP" altLang="en-US" sz="3200" dirty="0"/>
          </a:p>
        </p:txBody>
      </p:sp>
      <p:sp>
        <p:nvSpPr>
          <p:cNvPr id="9" name="環状矢印 8"/>
          <p:cNvSpPr/>
          <p:nvPr/>
        </p:nvSpPr>
        <p:spPr>
          <a:xfrm rot="17100000">
            <a:off x="3823887" y="3240481"/>
            <a:ext cx="1571636" cy="1571636"/>
          </a:xfrm>
          <a:prstGeom prst="circularArrow">
            <a:avLst>
              <a:gd name="adj1" fmla="val 10333"/>
              <a:gd name="adj2" fmla="val 1142319"/>
              <a:gd name="adj3" fmla="val 8520516"/>
              <a:gd name="adj4" fmla="val 10800000"/>
              <a:gd name="adj5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00298" y="4706946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入力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72132" y="4706946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3. </a:t>
            </a:r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98109" y="377825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2. </a:t>
            </a:r>
            <a:r>
              <a:rPr kumimoji="1" lang="ja-JP" altLang="en-US" dirty="0" smtClean="0"/>
              <a:t>評価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インタプリタと型検査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O’Caml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のインタプリタは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式を評価する前に「型検査」を行う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型検査にパスした式の評価は失敗しないこと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err="1" smtClean="0"/>
              <a:t>が保</a:t>
            </a:r>
            <a:r>
              <a:rPr lang="ja-JP" altLang="en-US" dirty="0" smtClean="0"/>
              <a:t>証されている</a:t>
            </a:r>
            <a:endParaRPr kumimoji="1" lang="ja-JP" altLang="en-US" dirty="0"/>
          </a:p>
        </p:txBody>
      </p:sp>
      <p:sp>
        <p:nvSpPr>
          <p:cNvPr id="4" name="フローチャート : 磁気ディスク 3"/>
          <p:cNvSpPr/>
          <p:nvPr/>
        </p:nvSpPr>
        <p:spPr>
          <a:xfrm>
            <a:off x="3571868" y="4349756"/>
            <a:ext cx="1928826" cy="1500198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インタプリタ</a:t>
            </a:r>
            <a:endParaRPr kumimoji="1" lang="ja-JP" altLang="en-US" sz="2800" dirty="0"/>
          </a:p>
        </p:txBody>
      </p:sp>
      <p:sp>
        <p:nvSpPr>
          <p:cNvPr id="5" name="メモ 4"/>
          <p:cNvSpPr/>
          <p:nvPr/>
        </p:nvSpPr>
        <p:spPr>
          <a:xfrm>
            <a:off x="571472" y="4135442"/>
            <a:ext cx="1767151" cy="1865326"/>
          </a:xfrm>
          <a:prstGeom prst="folded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/>
              <a:t>式</a:t>
            </a:r>
            <a:endParaRPr kumimoji="1" lang="ja-JP" altLang="en-US" sz="4000" dirty="0"/>
          </a:p>
        </p:txBody>
      </p:sp>
      <p:sp>
        <p:nvSpPr>
          <p:cNvPr id="6" name="右矢印 5"/>
          <p:cNvSpPr/>
          <p:nvPr/>
        </p:nvSpPr>
        <p:spPr>
          <a:xfrm>
            <a:off x="2428860" y="4992698"/>
            <a:ext cx="1071570" cy="35719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5572132" y="4992698"/>
            <a:ext cx="1071570" cy="357190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星 5 7"/>
          <p:cNvSpPr/>
          <p:nvPr/>
        </p:nvSpPr>
        <p:spPr>
          <a:xfrm>
            <a:off x="6429388" y="4349756"/>
            <a:ext cx="1357322" cy="1357322"/>
          </a:xfrm>
          <a:prstGeom prst="star5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/>
              <a:t>値</a:t>
            </a:r>
            <a:endParaRPr kumimoji="1" lang="ja-JP" altLang="en-US" sz="3200" dirty="0"/>
          </a:p>
        </p:txBody>
      </p:sp>
      <p:sp>
        <p:nvSpPr>
          <p:cNvPr id="9" name="環状矢印 8"/>
          <p:cNvSpPr/>
          <p:nvPr/>
        </p:nvSpPr>
        <p:spPr>
          <a:xfrm rot="17100000">
            <a:off x="3823887" y="3240481"/>
            <a:ext cx="1571636" cy="1571636"/>
          </a:xfrm>
          <a:prstGeom prst="circularArrow">
            <a:avLst>
              <a:gd name="adj1" fmla="val 10333"/>
              <a:gd name="adj2" fmla="val 1142319"/>
              <a:gd name="adj3" fmla="val 8520516"/>
              <a:gd name="adj4" fmla="val 10800000"/>
              <a:gd name="adj5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00298" y="4706946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入力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72132" y="4706946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4. </a:t>
            </a:r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98109" y="377825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3. </a:t>
            </a:r>
            <a:r>
              <a:rPr kumimoji="1" lang="ja-JP" altLang="en-US" dirty="0" smtClean="0"/>
              <a:t>評価</a:t>
            </a:r>
            <a:endParaRPr kumimoji="1" lang="ja-JP" altLang="en-US" dirty="0"/>
          </a:p>
        </p:txBody>
      </p:sp>
      <p:sp>
        <p:nvSpPr>
          <p:cNvPr id="13" name="下矢印 12"/>
          <p:cNvSpPr/>
          <p:nvPr/>
        </p:nvSpPr>
        <p:spPr>
          <a:xfrm rot="1800000">
            <a:off x="3141958" y="5458320"/>
            <a:ext cx="428628" cy="1319039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00430" y="5997379"/>
            <a:ext cx="4055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</a:t>
            </a:r>
            <a:r>
              <a:rPr kumimoji="1" lang="en-US" altLang="ja-JP" dirty="0" smtClean="0"/>
              <a:t>.</a:t>
            </a:r>
            <a:r>
              <a:rPr kumimoji="1" lang="ja-JP" altLang="en-US" dirty="0" smtClean="0"/>
              <a:t>型検査</a:t>
            </a:r>
            <a:endParaRPr kumimoji="1" lang="en-US" altLang="ja-JP" dirty="0" smtClean="0"/>
          </a:p>
          <a:p>
            <a:r>
              <a:rPr lang="en-US" altLang="ja-JP" dirty="0" smtClean="0"/>
              <a:t>(</a:t>
            </a:r>
            <a:r>
              <a:rPr lang="ja-JP" altLang="en-US" dirty="0" smtClean="0"/>
              <a:t>評価に失敗する可能性がある式は弾く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インタプリタ</a:t>
            </a:r>
            <a:r>
              <a:rPr lang="ja-JP" altLang="en-US" dirty="0" smtClean="0"/>
              <a:t>の準備</a:t>
            </a:r>
            <a:endParaRPr lang="ja-JP" altLang="en-GB" dirty="0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ja-JP" altLang="en-US" dirty="0" smtClean="0"/>
              <a:t>配布ノート</a:t>
            </a:r>
            <a:r>
              <a:rPr lang="en-US" altLang="ja-JP" dirty="0" smtClean="0"/>
              <a:t>PC</a:t>
            </a:r>
            <a:r>
              <a:rPr lang="ja-JP" altLang="en-US" dirty="0" err="1" smtClean="0"/>
              <a:t>には</a:t>
            </a:r>
            <a:r>
              <a:rPr lang="ja-JP" altLang="en-US" dirty="0" smtClean="0"/>
              <a:t>インストール済み</a:t>
            </a:r>
            <a:endParaRPr lang="en-US" altLang="ja-JP" dirty="0" smtClean="0"/>
          </a:p>
          <a:p>
            <a:r>
              <a:rPr lang="ja-JP" altLang="en-GB" dirty="0" smtClean="0"/>
              <a:t>地下</a:t>
            </a:r>
            <a:r>
              <a:rPr lang="ja-JP" altLang="en-US" dirty="0" smtClean="0"/>
              <a:t>マシン</a:t>
            </a:r>
            <a:r>
              <a:rPr lang="ja-JP" altLang="en-GB" dirty="0" smtClean="0"/>
              <a:t> </a:t>
            </a:r>
            <a:r>
              <a:rPr lang="en-GB" altLang="ja-JP" dirty="0" smtClean="0"/>
              <a:t>(</a:t>
            </a:r>
            <a:r>
              <a:rPr lang="en-GB" altLang="ja-JP" dirty="0" err="1" smtClean="0"/>
              <a:t>csc</a:t>
            </a:r>
            <a:r>
              <a:rPr lang="en-GB" altLang="ja-JP" dirty="0" smtClean="0"/>
              <a:t>, </a:t>
            </a:r>
            <a:r>
              <a:rPr lang="en-US" altLang="ja-JP" dirty="0" err="1" smtClean="0"/>
              <a:t>csp</a:t>
            </a:r>
            <a:r>
              <a:rPr lang="en-GB" altLang="ja-JP" dirty="0" smtClean="0"/>
              <a:t>) </a:t>
            </a:r>
            <a:r>
              <a:rPr lang="ja-JP" altLang="en-GB" dirty="0" err="1" smtClean="0"/>
              <a:t>に</a:t>
            </a:r>
            <a:r>
              <a:rPr lang="ja-JP" altLang="en-US" dirty="0" err="1" smtClean="0"/>
              <a:t>も</a:t>
            </a:r>
            <a:r>
              <a:rPr lang="ja-JP" altLang="en-GB" dirty="0" smtClean="0"/>
              <a:t>インストール済み</a:t>
            </a:r>
          </a:p>
          <a:p>
            <a:endParaRPr lang="en-US" altLang="ja-JP" dirty="0" smtClean="0"/>
          </a:p>
          <a:p>
            <a:r>
              <a:rPr lang="ja-JP" altLang="en-US" dirty="0" smtClean="0"/>
              <a:t>その他</a:t>
            </a:r>
            <a:r>
              <a:rPr lang="ja-JP" altLang="en-GB" dirty="0" smtClean="0"/>
              <a:t>のマシンを使う場合は各自インストール</a:t>
            </a:r>
          </a:p>
          <a:p>
            <a:pPr lvl="1"/>
            <a:r>
              <a:rPr lang="en-GB" altLang="ja-JP" dirty="0" smtClean="0"/>
              <a:t>Unix</a:t>
            </a:r>
          </a:p>
          <a:p>
            <a:pPr lvl="2"/>
            <a:r>
              <a:rPr lang="ja-JP" altLang="en-GB" dirty="0" smtClean="0"/>
              <a:t>パッケージを利用する </a:t>
            </a:r>
            <a:r>
              <a:rPr lang="en-GB" altLang="ja-JP" dirty="0" smtClean="0"/>
              <a:t>(Ubuntu </a:t>
            </a:r>
            <a:r>
              <a:rPr lang="ja-JP" altLang="en-GB" dirty="0" smtClean="0"/>
              <a:t>なら </a:t>
            </a:r>
            <a:r>
              <a:rPr lang="en-GB" altLang="ja-JP" dirty="0" smtClean="0"/>
              <a:t>apt </a:t>
            </a:r>
            <a:r>
              <a:rPr lang="ja-JP" altLang="en-GB" dirty="0" smtClean="0"/>
              <a:t>など</a:t>
            </a:r>
            <a:r>
              <a:rPr lang="en-GB" altLang="ja-JP" dirty="0" smtClean="0"/>
              <a:t>)</a:t>
            </a:r>
          </a:p>
          <a:p>
            <a:pPr lvl="2"/>
            <a:r>
              <a:rPr lang="ja-JP" altLang="en-GB" dirty="0" smtClean="0"/>
              <a:t>ソースからコンパイルする</a:t>
            </a:r>
          </a:p>
          <a:p>
            <a:pPr lvl="1"/>
            <a:r>
              <a:rPr lang="ja-JP" altLang="en-GB" dirty="0" smtClean="0"/>
              <a:t> </a:t>
            </a:r>
            <a:r>
              <a:rPr lang="en-GB" altLang="ja-JP" dirty="0" smtClean="0"/>
              <a:t>Windows</a:t>
            </a:r>
          </a:p>
          <a:p>
            <a:pPr lvl="2"/>
            <a:r>
              <a:rPr lang="ja-JP" altLang="en-GB" dirty="0" smtClean="0"/>
              <a:t>配布されているバイナリを利用する</a:t>
            </a:r>
          </a:p>
          <a:p>
            <a:pPr lvl="2"/>
            <a:r>
              <a:rPr lang="en-GB" altLang="ja-JP" dirty="0" smtClean="0"/>
              <a:t>Cygwin </a:t>
            </a:r>
            <a:r>
              <a:rPr lang="ja-JP" altLang="en-GB" dirty="0" smtClean="0"/>
              <a:t>ならインストーラを使えば入れられる</a:t>
            </a:r>
          </a:p>
          <a:p>
            <a:pPr lvl="2"/>
            <a:r>
              <a:rPr lang="ja-JP" altLang="en-GB" dirty="0" smtClean="0"/>
              <a:t>ソースからコンパイル </a:t>
            </a:r>
            <a:r>
              <a:rPr lang="en-GB" altLang="ja-JP" dirty="0" smtClean="0"/>
              <a:t>(VC, mingw32)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mtClean="0"/>
              <a:t>インタプリタの使い方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7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 eaLnBrk="1" hangingPunct="1">
              <a:lnSpc>
                <a:spcPct val="7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 eaLnBrk="1" hangingPunct="1">
              <a:lnSpc>
                <a:spcPct val="7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</a:rPr>
              <a:t>$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ocaml</a:t>
            </a:r>
            <a:endParaRPr lang="en-GB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</a:rPr>
              <a:t>        Objective Caml version 3.12.0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1 + 2;;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3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^D</a:t>
            </a:r>
          </a:p>
        </p:txBody>
      </p:sp>
      <p:sp>
        <p:nvSpPr>
          <p:cNvPr id="5" name="角丸四角形吹き出し 4"/>
          <p:cNvSpPr/>
          <p:nvPr/>
        </p:nvSpPr>
        <p:spPr>
          <a:xfrm>
            <a:off x="2643174" y="1571612"/>
            <a:ext cx="2928958" cy="642942"/>
          </a:xfrm>
          <a:prstGeom prst="wedgeRoundRectCallout">
            <a:avLst>
              <a:gd name="adj1" fmla="val -38104"/>
              <a:gd name="adj2" fmla="val 8929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インタプリタを起動</a:t>
            </a:r>
            <a:endParaRPr kumimoji="1" lang="ja-JP" altLang="en-US" sz="20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4500562" y="3071810"/>
            <a:ext cx="3429024" cy="785818"/>
          </a:xfrm>
          <a:prstGeom prst="wedgeRoundRectCallout">
            <a:avLst>
              <a:gd name="adj1" fmla="val -93438"/>
              <a:gd name="adj2" fmla="val 2749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式 </a:t>
            </a:r>
            <a:r>
              <a:rPr lang="en-US" altLang="ja-JP" sz="2000" dirty="0" smtClean="0"/>
              <a:t>“1 + 2” </a:t>
            </a:r>
            <a:r>
              <a:rPr kumimoji="1" lang="ja-JP" altLang="en-US" sz="2000" dirty="0" smtClean="0"/>
              <a:t>を</a:t>
            </a:r>
            <a:r>
              <a:rPr lang="ja-JP" altLang="en-US" sz="2000" dirty="0" smtClean="0"/>
              <a:t>インタプリタに</a:t>
            </a:r>
            <a:endParaRPr lang="en-US" altLang="ja-JP" sz="2000" dirty="0" smtClean="0"/>
          </a:p>
          <a:p>
            <a:pPr algn="ctr"/>
            <a:r>
              <a:rPr kumimoji="1" lang="ja-JP" altLang="en-US" sz="2000" dirty="0" smtClean="0"/>
              <a:t>評価させる</a:t>
            </a:r>
            <a:endParaRPr kumimoji="1" lang="ja-JP" altLang="en-US" sz="20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2714612" y="5000636"/>
            <a:ext cx="3571900" cy="714380"/>
          </a:xfrm>
          <a:prstGeom prst="wedgeRoundRectCallout">
            <a:avLst>
              <a:gd name="adj1" fmla="val -62446"/>
              <a:gd name="adj2" fmla="val -5746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Ctrl-D </a:t>
            </a:r>
            <a:r>
              <a:rPr kumimoji="1" lang="ja-JP" altLang="en-US" sz="2000" dirty="0" smtClean="0"/>
              <a:t>または </a:t>
            </a:r>
            <a:r>
              <a:rPr kumimoji="1" lang="en-US" altLang="ja-JP" sz="2000" dirty="0" smtClean="0"/>
              <a:t>“exit 0;;” </a:t>
            </a:r>
            <a:r>
              <a:rPr kumimoji="1" lang="ja-JP" altLang="en-US" sz="2000" dirty="0" smtClean="0"/>
              <a:t>で終了</a:t>
            </a:r>
            <a:endParaRPr kumimoji="1" lang="ja-JP" altLang="en-US" sz="20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4429124" y="4071942"/>
            <a:ext cx="3429024" cy="785818"/>
          </a:xfrm>
          <a:prstGeom prst="wedgeRoundRectCallout">
            <a:avLst>
              <a:gd name="adj1" fmla="val -81615"/>
              <a:gd name="adj2" fmla="val -4934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評価結果</a:t>
            </a:r>
            <a:r>
              <a:rPr kumimoji="1" lang="ja-JP" altLang="en-US" sz="2000" dirty="0" smtClean="0"/>
              <a:t>の値は</a:t>
            </a:r>
            <a:r>
              <a:rPr kumimoji="1" lang="en-US" altLang="ja-JP" sz="2000" dirty="0" smtClean="0"/>
              <a:t>3</a:t>
            </a:r>
            <a:r>
              <a:rPr lang="ja-JP" altLang="en-US" sz="2000" dirty="0" smtClean="0"/>
              <a:t>で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その型は整数である</a:t>
            </a:r>
            <a:endParaRPr kumimoji="1" lang="ja-JP" altLang="en-US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4000" dirty="0" smtClean="0"/>
              <a:t>ファイルに書いたプログラムの利用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9000"/>
              </a:lnSpc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ja-JP" altLang="en-US" dirty="0" smtClean="0">
                <a:latin typeface="Consolas" pitchFamily="49" charset="0"/>
              </a:rPr>
              <a:t>直接式を打つ代わりに</a:t>
            </a:r>
            <a:r>
              <a:rPr lang="en-US" altLang="ja-JP" dirty="0" smtClean="0">
                <a:latin typeface="Consolas" pitchFamily="49" charset="0"/>
              </a:rPr>
              <a:t/>
            </a:r>
            <a:br>
              <a:rPr lang="en-US" altLang="ja-JP" dirty="0" smtClean="0">
                <a:latin typeface="Consolas" pitchFamily="49" charset="0"/>
              </a:rPr>
            </a:br>
            <a:r>
              <a:rPr lang="ja-JP" altLang="en-US" dirty="0" smtClean="0">
                <a:latin typeface="Consolas" pitchFamily="49" charset="0"/>
              </a:rPr>
              <a:t>テキストファイルの内容を</a:t>
            </a:r>
            <a:r>
              <a:rPr lang="en-US" altLang="ja-JP" dirty="0" smtClean="0">
                <a:latin typeface="Consolas" pitchFamily="49" charset="0"/>
              </a:rPr>
              <a:t/>
            </a:r>
            <a:br>
              <a:rPr lang="en-US" altLang="ja-JP" dirty="0" smtClean="0">
                <a:latin typeface="Consolas" pitchFamily="49" charset="0"/>
              </a:rPr>
            </a:br>
            <a:r>
              <a:rPr lang="ja-JP" altLang="en-US" dirty="0" smtClean="0">
                <a:latin typeface="Consolas" pitchFamily="49" charset="0"/>
              </a:rPr>
              <a:t>読み込ませることができる</a:t>
            </a:r>
            <a:endParaRPr lang="en-GB" altLang="ja-JP" dirty="0" smtClean="0">
              <a:latin typeface="Consolas" pitchFamily="49" charset="0"/>
            </a:endParaRPr>
          </a:p>
          <a:p>
            <a:pPr lvl="2" eaLnBrk="1" hangingPunct="1">
              <a:lnSpc>
                <a:spcPct val="7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79000"/>
              </a:lnSpc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#use "test.ml";;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3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float = 7.</a:t>
            </a:r>
          </a:p>
        </p:txBody>
      </p:sp>
      <p:sp>
        <p:nvSpPr>
          <p:cNvPr id="6" name="角丸四角形吹き出し 5"/>
          <p:cNvSpPr/>
          <p:nvPr/>
        </p:nvSpPr>
        <p:spPr>
          <a:xfrm>
            <a:off x="5214942" y="3214686"/>
            <a:ext cx="2214578" cy="1571636"/>
          </a:xfrm>
          <a:prstGeom prst="wedgeRoundRectCallout">
            <a:avLst>
              <a:gd name="adj1" fmla="val -65818"/>
              <a:gd name="adj2" fmla="val -3193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2000" dirty="0" smtClean="0"/>
              <a:t>“test.ml” </a:t>
            </a:r>
            <a:r>
              <a:rPr kumimoji="1" lang="ja-JP" altLang="en-US" sz="2000" dirty="0" smtClean="0"/>
              <a:t>の中身</a:t>
            </a:r>
            <a:r>
              <a:rPr kumimoji="1" lang="en-US" altLang="ja-JP" sz="2000" dirty="0" smtClean="0"/>
              <a:t>:</a:t>
            </a:r>
          </a:p>
          <a:p>
            <a:r>
              <a:rPr kumimoji="1" lang="en-US" altLang="ja-JP" sz="2000" dirty="0" smtClean="0">
                <a:solidFill>
                  <a:srgbClr val="C00000"/>
                </a:solidFill>
                <a:latin typeface="Consolas" pitchFamily="49" charset="0"/>
              </a:rPr>
              <a:t>1 + 2;;</a:t>
            </a:r>
          </a:p>
          <a:p>
            <a:r>
              <a:rPr lang="en-US" altLang="ja-JP" sz="2000" dirty="0" smtClean="0">
                <a:solidFill>
                  <a:srgbClr val="C00000"/>
                </a:solidFill>
                <a:latin typeface="Consolas" pitchFamily="49" charset="0"/>
              </a:rPr>
              <a:t>3.0 +. 4.0;;</a:t>
            </a:r>
            <a:endParaRPr kumimoji="1" lang="ja-JP" altLang="en-US" sz="2000" dirty="0">
              <a:solidFill>
                <a:srgbClr val="C0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60653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基本的な式の構文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文法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3886216"/>
            <a:ext cx="8229600" cy="1685924"/>
          </a:xfrm>
        </p:spPr>
        <p:txBody>
          <a:bodyPr/>
          <a:lstStyle/>
          <a:p>
            <a:r>
              <a:rPr lang="ja-JP" altLang="en-US" dirty="0" smtClean="0"/>
              <a:t>コメント</a:t>
            </a:r>
            <a:r>
              <a:rPr lang="en-US" altLang="ja-JP" dirty="0" smtClean="0"/>
              <a:t>, </a:t>
            </a:r>
            <a:r>
              <a:rPr lang="ja-JP" altLang="en-US" dirty="0" smtClean="0"/>
              <a:t>整数</a:t>
            </a:r>
            <a:r>
              <a:rPr lang="en-US" altLang="ja-JP" dirty="0" smtClean="0"/>
              <a:t>, </a:t>
            </a:r>
            <a:r>
              <a:rPr lang="ja-JP" altLang="en-US" dirty="0" smtClean="0"/>
              <a:t>浮動小数点数</a:t>
            </a:r>
            <a:r>
              <a:rPr lang="en-US" altLang="ja-JP" dirty="0" smtClean="0"/>
              <a:t>, </a:t>
            </a:r>
            <a:r>
              <a:rPr lang="ja-JP" altLang="en-US" dirty="0" smtClean="0"/>
              <a:t>ブール演算</a:t>
            </a:r>
            <a:r>
              <a:rPr lang="en-US" altLang="ja-JP" dirty="0" smtClean="0"/>
              <a:t>, </a:t>
            </a:r>
            <a:br>
              <a:rPr lang="en-US" altLang="ja-JP" dirty="0" smtClean="0"/>
            </a:br>
            <a:r>
              <a:rPr lang="ja-JP" altLang="en-US" dirty="0" smtClean="0"/>
              <a:t>比較演算</a:t>
            </a:r>
            <a:r>
              <a:rPr lang="en-US" altLang="ja-JP" dirty="0" smtClean="0"/>
              <a:t>, </a:t>
            </a:r>
            <a:r>
              <a:rPr lang="ja-JP" altLang="en-US" dirty="0" smtClean="0"/>
              <a:t>変数</a:t>
            </a:r>
            <a:r>
              <a:rPr lang="en-US" altLang="ja-JP" dirty="0" smtClean="0"/>
              <a:t>, </a:t>
            </a:r>
            <a:r>
              <a:rPr lang="ja-JP" altLang="en-US" dirty="0" smtClean="0"/>
              <a:t>関数</a:t>
            </a:r>
            <a:r>
              <a:rPr lang="en-US" altLang="ja-JP" dirty="0" smtClean="0"/>
              <a:t>, </a:t>
            </a:r>
            <a:r>
              <a:rPr lang="ja-JP" altLang="en-US" dirty="0" smtClean="0"/>
              <a:t>条件分岐</a:t>
            </a:r>
            <a:r>
              <a:rPr lang="en-US" altLang="ja-JP" dirty="0" smtClean="0"/>
              <a:t>, </a:t>
            </a:r>
            <a:br>
              <a:rPr lang="en-US" altLang="ja-JP" dirty="0" smtClean="0"/>
            </a:br>
            <a:r>
              <a:rPr lang="ja-JP" altLang="en-US" dirty="0" smtClean="0"/>
              <a:t>文字列</a:t>
            </a:r>
            <a:r>
              <a:rPr lang="en-US" altLang="ja-JP" dirty="0" smtClean="0"/>
              <a:t>, </a:t>
            </a:r>
            <a:r>
              <a:rPr lang="ja-JP" altLang="en-US" dirty="0" smtClean="0"/>
              <a:t>タプル</a:t>
            </a:r>
            <a:r>
              <a:rPr lang="en-US" altLang="ja-JP" dirty="0" smtClean="0"/>
              <a:t>, </a:t>
            </a:r>
            <a:r>
              <a:rPr lang="ja-JP" altLang="en-US" dirty="0" smtClean="0"/>
              <a:t>リスト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609600"/>
            <a:ext cx="7772400" cy="1143000"/>
          </a:xfrm>
        </p:spPr>
        <p:txBody>
          <a:bodyPr lIns="90000" tIns="46800" rIns="90000" bIns="4680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mtClean="0"/>
              <a:t>コメントの書き方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133600"/>
            <a:ext cx="8382000" cy="4525963"/>
          </a:xfrm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</a:t>
            </a:r>
            <a:r>
              <a:rPr lang="ja-JP" altLang="en-GB" dirty="0" smtClean="0">
                <a:latin typeface="Consolas" pitchFamily="49" charset="0"/>
              </a:rPr>
              <a:t>*</a:t>
            </a:r>
            <a:r>
              <a:rPr lang="en-GB" altLang="ja-JP" dirty="0" smtClean="0"/>
              <a:t> </a:t>
            </a:r>
            <a:r>
              <a:rPr lang="ja-JP" altLang="en-GB" dirty="0" smtClean="0"/>
              <a:t>と </a:t>
            </a:r>
            <a:r>
              <a:rPr lang="ja-JP" altLang="en-GB" dirty="0" smtClean="0">
                <a:latin typeface="Consolas" pitchFamily="49" charset="0"/>
              </a:rPr>
              <a:t>*</a:t>
            </a:r>
            <a:r>
              <a:rPr lang="en-GB" altLang="ja-JP" dirty="0" smtClean="0">
                <a:latin typeface="Consolas" pitchFamily="49" charset="0"/>
              </a:rPr>
              <a:t>)</a:t>
            </a:r>
            <a:r>
              <a:rPr lang="en-GB" altLang="ja-JP" dirty="0" smtClean="0"/>
              <a:t> </a:t>
            </a:r>
            <a:r>
              <a:rPr lang="ja-JP" altLang="en-GB" dirty="0" smtClean="0"/>
              <a:t>の間はコメントとして無視される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  <a:cs typeface="Courier New" pitchFamily="49" charset="0"/>
              </a:rPr>
              <a:t>(*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  <a:cs typeface="Courier New" pitchFamily="49" charset="0"/>
              </a:rPr>
              <a:t>comment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  <a:cs typeface="Courier New" pitchFamily="49" charset="0"/>
              </a:rPr>
              <a:t> *)</a:t>
            </a:r>
            <a:r>
              <a:rPr lang="en-GB" altLang="ja-JP" b="1" dirty="0" smtClean="0">
                <a:solidFill>
                  <a:srgbClr val="FF00FF"/>
                </a:solidFill>
                <a:latin typeface="Consolas" pitchFamily="49" charset="0"/>
                <a:cs typeface="Courier New" pitchFamily="49" charset="0"/>
              </a:rPr>
              <a:t>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  <a:cs typeface="Courier New" pitchFamily="49" charset="0"/>
              </a:rPr>
              <a:t>2 + 3;;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5</a:t>
            </a:r>
          </a:p>
          <a:p>
            <a:pPr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なんと入れ子にもできる </a:t>
            </a:r>
            <a:r>
              <a:rPr lang="en-GB" altLang="ja-JP" dirty="0" smtClean="0"/>
              <a:t>(C</a:t>
            </a:r>
            <a:r>
              <a:rPr lang="ja-JP" altLang="en-GB" dirty="0" smtClean="0"/>
              <a:t> </a:t>
            </a:r>
            <a:r>
              <a:rPr lang="ja-JP" altLang="en-US" dirty="0" smtClean="0"/>
              <a:t>ではできない</a:t>
            </a:r>
            <a:r>
              <a:rPr lang="en-GB" altLang="ja-JP" dirty="0" smtClean="0"/>
              <a:t>)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(*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+ 2 +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(*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3 +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*)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*)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+ 2;;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3</a:t>
            </a:r>
            <a:r>
              <a:rPr lang="en-GB" altLang="ja-JP" dirty="0" smtClean="0">
                <a:latin typeface="Consolas" pitchFamily="49" charset="0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整数値を表す式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3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整数値</a:t>
            </a:r>
            <a:r>
              <a:rPr lang="en-US" altLang="ja-JP" dirty="0" smtClean="0">
                <a:latin typeface="Consolas" pitchFamily="49" charset="0"/>
              </a:rPr>
              <a:t>3</a:t>
            </a:r>
            <a:r>
              <a:rPr lang="ja-JP" altLang="en-US" dirty="0" smtClean="0">
                <a:latin typeface="Consolas" pitchFamily="49" charset="0"/>
              </a:rPr>
              <a:t>を表す式を評価すると</a:t>
            </a:r>
            <a:r>
              <a:rPr lang="en-US" altLang="ja-JP" dirty="0" smtClean="0">
                <a:latin typeface="Consolas" pitchFamily="49" charset="0"/>
              </a:rPr>
              <a:t>…</a:t>
            </a:r>
            <a:r>
              <a:rPr lang="ja-JP" altLang="en-US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3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整数値</a:t>
            </a:r>
            <a:r>
              <a:rPr lang="en-US" altLang="ja-JP" dirty="0" smtClean="0">
                <a:latin typeface="Consolas" pitchFamily="49" charset="0"/>
              </a:rPr>
              <a:t>3</a:t>
            </a:r>
            <a:r>
              <a:rPr lang="ja-JP" altLang="en-US" dirty="0" smtClean="0">
                <a:latin typeface="Consolas" pitchFamily="49" charset="0"/>
              </a:rPr>
              <a:t>が返される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12345678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12345678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0x12345678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en-US" altLang="ja-JP" dirty="0" smtClean="0">
                <a:latin typeface="Consolas" pitchFamily="49" charset="0"/>
              </a:rPr>
              <a:t>16</a:t>
            </a:r>
            <a:r>
              <a:rPr lang="ja-JP" altLang="en-US" dirty="0" smtClean="0">
                <a:latin typeface="Consolas" pitchFamily="49" charset="0"/>
              </a:rPr>
              <a:t>進表現も使える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305419896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0b101010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en-US" altLang="ja-JP" dirty="0" smtClean="0">
                <a:latin typeface="Consolas" pitchFamily="49" charset="0"/>
              </a:rPr>
              <a:t>2</a:t>
            </a:r>
            <a:r>
              <a:rPr lang="ja-JP" altLang="en-US" dirty="0" smtClean="0">
                <a:latin typeface="Consolas" pitchFamily="49" charset="0"/>
              </a:rPr>
              <a:t>進表現も使える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42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0o1234567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en-US" altLang="ja-JP" dirty="0" smtClean="0">
                <a:latin typeface="Consolas" pitchFamily="49" charset="0"/>
              </a:rPr>
              <a:t>8</a:t>
            </a:r>
            <a:r>
              <a:rPr lang="ja-JP" altLang="en-US" dirty="0" smtClean="0">
                <a:latin typeface="Consolas" pitchFamily="49" charset="0"/>
              </a:rPr>
              <a:t>進表現も使える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342391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今日から </a:t>
            </a:r>
            <a:r>
              <a:rPr lang="en-GB" altLang="ja-JP" smtClean="0"/>
              <a:t>ML </a:t>
            </a:r>
            <a:r>
              <a:rPr lang="ja-JP" altLang="en-GB" smtClean="0"/>
              <a:t>演習</a:t>
            </a:r>
            <a:endParaRPr lang="ja-JP" altLang="en-GB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ja-JP" altLang="en-GB" dirty="0" smtClean="0"/>
              <a:t>担当者</a:t>
            </a:r>
          </a:p>
          <a:p>
            <a:pPr lvl="1"/>
            <a:r>
              <a:rPr lang="ja-JP" altLang="en-US" dirty="0" smtClean="0"/>
              <a:t>新井淳也</a:t>
            </a:r>
            <a:r>
              <a:rPr lang="en-US" altLang="ja-JP" dirty="0" smtClean="0"/>
              <a:t> (</a:t>
            </a:r>
            <a:r>
              <a:rPr lang="ja-JP" altLang="en-US" dirty="0" smtClean="0"/>
              <a:t>石川研</a:t>
            </a:r>
            <a:r>
              <a:rPr lang="en-US" altLang="ja-JP" dirty="0" smtClean="0"/>
              <a:t>)</a:t>
            </a:r>
            <a:r>
              <a:rPr lang="ja-JP" altLang="en-US" dirty="0" smtClean="0"/>
              <a:t>、</a:t>
            </a:r>
            <a:r>
              <a:rPr lang="ja-JP" altLang="en-US" dirty="0"/>
              <a:t>中村宇</a:t>
            </a:r>
            <a:r>
              <a:rPr lang="ja-JP" altLang="en-US" dirty="0" smtClean="0"/>
              <a:t>佑</a:t>
            </a:r>
            <a:r>
              <a:rPr lang="en-US" altLang="ja-JP" dirty="0" smtClean="0"/>
              <a:t> (</a:t>
            </a:r>
            <a:r>
              <a:rPr lang="ja-JP" altLang="en-US" dirty="0" smtClean="0"/>
              <a:t>萩谷研</a:t>
            </a:r>
            <a:r>
              <a:rPr lang="en-US" altLang="ja-JP" dirty="0" smtClean="0"/>
              <a:t>)</a:t>
            </a:r>
            <a:r>
              <a:rPr lang="ja-JP" altLang="en-US" dirty="0" smtClean="0"/>
              <a:t>、</a:t>
            </a:r>
            <a:r>
              <a:rPr lang="ja-JP" altLang="en-GB" dirty="0"/>
              <a:t>前田俊</a:t>
            </a:r>
            <a:r>
              <a:rPr lang="ja-JP" altLang="en-GB" dirty="0" smtClean="0"/>
              <a:t>行</a:t>
            </a:r>
            <a:endParaRPr lang="en-GB" altLang="ja-JP" dirty="0" smtClean="0"/>
          </a:p>
          <a:p>
            <a:pPr lvl="1"/>
            <a:r>
              <a:rPr lang="ja-JP" altLang="en-GB" dirty="0" smtClean="0"/>
              <a:t>質問アドレス</a:t>
            </a:r>
            <a:r>
              <a:rPr lang="en-GB" altLang="ja-JP" dirty="0" smtClean="0"/>
              <a:t>: 	</a:t>
            </a:r>
            <a:r>
              <a:rPr lang="en-GB" altLang="ja-JP" sz="2300" dirty="0" smtClean="0">
                <a:solidFill>
                  <a:srgbClr val="FF0000"/>
                </a:solidFill>
              </a:rPr>
              <a:t>ml-query-2011@yl.is.s.u-tokyo.ac.jp</a:t>
            </a:r>
          </a:p>
          <a:p>
            <a:pPr lvl="1"/>
            <a:r>
              <a:rPr lang="ja-JP" altLang="en-GB" dirty="0" smtClean="0"/>
              <a:t>課題提出アドレス</a:t>
            </a:r>
            <a:r>
              <a:rPr lang="en-GB" altLang="ja-JP" dirty="0" smtClean="0"/>
              <a:t>: 	</a:t>
            </a:r>
            <a:r>
              <a:rPr lang="en-GB" altLang="ja-JP" sz="2300" dirty="0" smtClean="0">
                <a:solidFill>
                  <a:srgbClr val="FF0000"/>
                </a:solidFill>
              </a:rPr>
              <a:t>ml-report-2011@yl.is.s.u-tokyo.ac.jp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整数演算を表す式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 fontScale="92500" lnSpcReduction="20000"/>
          </a:bodyPr>
          <a:lstStyle/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+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和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+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17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-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差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-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9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*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積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52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/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商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/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3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mod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余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mod</a:t>
            </a:r>
            <a:r>
              <a:rPr lang="ja-JP" altLang="en-US" dirty="0" smtClean="0">
                <a:latin typeface="Consolas" pitchFamily="49" charset="0"/>
              </a:rPr>
              <a:t>　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1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-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(13 + 4);;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符号反転 </a:t>
            </a:r>
            <a:r>
              <a:rPr lang="en-US" altLang="ja-JP" dirty="0" smtClean="0">
                <a:latin typeface="Consolas" pitchFamily="49" charset="0"/>
              </a:rPr>
              <a:t>: -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-17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(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3 + 5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* 8 / -4;;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括弧で結合順の変更可 </a:t>
            </a:r>
            <a:r>
              <a:rPr lang="en-US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-16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浮動小数点数値を表す式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3.1415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値</a:t>
            </a:r>
            <a:r>
              <a:rPr lang="en-US" altLang="ja-JP" dirty="0" smtClean="0">
                <a:latin typeface="Consolas" pitchFamily="49" charset="0"/>
              </a:rPr>
              <a:t>3.1415</a:t>
            </a:r>
            <a:r>
              <a:rPr lang="ja-JP" altLang="en-US" dirty="0" smtClean="0">
                <a:latin typeface="Consolas" pitchFamily="49" charset="0"/>
              </a:rPr>
              <a:t>を表す式を評価すると</a:t>
            </a:r>
            <a:r>
              <a:rPr lang="en-US" altLang="ja-JP" dirty="0" smtClean="0">
                <a:latin typeface="Consolas" pitchFamily="49" charset="0"/>
              </a:rPr>
              <a:t>…</a:t>
            </a:r>
            <a:r>
              <a:rPr lang="ja-JP" altLang="en-US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float = 3.1415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値</a:t>
            </a:r>
            <a:r>
              <a:rPr lang="en-US" altLang="ja-JP" dirty="0" smtClean="0">
                <a:latin typeface="Consolas" pitchFamily="49" charset="0"/>
              </a:rPr>
              <a:t>3.1415</a:t>
            </a:r>
            <a:r>
              <a:rPr lang="ja-JP" altLang="en-US" dirty="0" smtClean="0">
                <a:latin typeface="Consolas" pitchFamily="49" charset="0"/>
              </a:rPr>
              <a:t>が返される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3.1415e-10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指数表現も使える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float = 3.1415e-10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infinity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無限大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float = infinity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nan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ja-JP" altLang="en-US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dirty="0" smtClean="0">
                <a:latin typeface="Consolas" pitchFamily="49" charset="0"/>
              </a:rPr>
              <a:t>(* Not a number</a:t>
            </a:r>
            <a:r>
              <a:rPr lang="ja-JP" altLang="en-US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float = </a:t>
            </a:r>
            <a:r>
              <a:rPr lang="en-GB" altLang="ja-JP" b="1" dirty="0" err="1" smtClean="0">
                <a:latin typeface="Consolas" pitchFamily="49" charset="0"/>
              </a:rPr>
              <a:t>nan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epsilon_float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float = 2.22044604925031308e-16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浮動小数点数演算を表す式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72518" cy="482919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9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sz="3800" dirty="0" smtClean="0">
                <a:latin typeface="Consolas" pitchFamily="49" charset="0"/>
              </a:rPr>
              <a:t>加減乗除は整数と異なる演算子を用いる</a:t>
            </a:r>
            <a:endParaRPr lang="en-GB" altLang="ja-JP" sz="3800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13.0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+.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4.0;;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和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+.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float = 17.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13.0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-.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4.0;;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差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-.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float = 9.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13.0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*.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4.0;;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積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*.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float = 52.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13.0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/.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4.0;;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商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&gt; /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float = 3.25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1.41421356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**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2.0;;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累乗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**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float = 1.99999999328787381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13.0 + 4.0;;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整数とは混ぜられない </a:t>
            </a:r>
            <a:r>
              <a:rPr lang="en-US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Error: This expression has type float but is here used with type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endParaRPr lang="en-US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13 +. 4.0;;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Error: This expression has type float but is here used with type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endParaRPr lang="en-GB" altLang="ja-JP" b="1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ブール値を表す式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142844" y="1600200"/>
            <a:ext cx="9001156" cy="4525963"/>
          </a:xfrm>
        </p:spPr>
        <p:txBody>
          <a:bodyPr>
            <a:normAutofit/>
          </a:bodyPr>
          <a:lstStyle/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true;;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ブール値</a:t>
            </a:r>
            <a:r>
              <a:rPr lang="en-US" altLang="ja-JP" dirty="0" smtClean="0">
                <a:latin typeface="Consolas" pitchFamily="49" charset="0"/>
              </a:rPr>
              <a:t>true</a:t>
            </a:r>
            <a:r>
              <a:rPr lang="ja-JP" altLang="en-US" dirty="0" smtClean="0">
                <a:latin typeface="Consolas" pitchFamily="49" charset="0"/>
              </a:rPr>
              <a:t>を表す式を評価すると</a:t>
            </a:r>
            <a:r>
              <a:rPr lang="en-US" altLang="ja-JP" dirty="0" smtClean="0">
                <a:latin typeface="Consolas" pitchFamily="49" charset="0"/>
              </a:rPr>
              <a:t>…</a:t>
            </a:r>
            <a:r>
              <a:rPr lang="ja-JP" altLang="en-US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bool</a:t>
            </a:r>
            <a:r>
              <a:rPr lang="en-GB" altLang="ja-JP" b="1" dirty="0" smtClean="0">
                <a:latin typeface="Consolas" pitchFamily="49" charset="0"/>
              </a:rPr>
              <a:t> = true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ブール値</a:t>
            </a:r>
            <a:r>
              <a:rPr lang="en-US" altLang="ja-JP" dirty="0" smtClean="0">
                <a:latin typeface="Consolas" pitchFamily="49" charset="0"/>
              </a:rPr>
              <a:t>true</a:t>
            </a:r>
            <a:r>
              <a:rPr lang="ja-JP" altLang="en-US" dirty="0" smtClean="0">
                <a:latin typeface="Consolas" pitchFamily="49" charset="0"/>
              </a:rPr>
              <a:t>が返される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false;;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ブール値</a:t>
            </a:r>
            <a:r>
              <a:rPr lang="en-US" altLang="ja-JP" dirty="0" smtClean="0">
                <a:latin typeface="Consolas" pitchFamily="49" charset="0"/>
              </a:rPr>
              <a:t>false</a:t>
            </a:r>
            <a:r>
              <a:rPr lang="ja-JP" altLang="en-US" dirty="0" smtClean="0">
                <a:latin typeface="Consolas" pitchFamily="49" charset="0"/>
              </a:rPr>
              <a:t>を表す式を評価すると</a:t>
            </a:r>
            <a:r>
              <a:rPr lang="en-US" altLang="ja-JP" dirty="0" smtClean="0">
                <a:latin typeface="Consolas" pitchFamily="49" charset="0"/>
              </a:rPr>
              <a:t>…</a:t>
            </a:r>
            <a:r>
              <a:rPr lang="ja-JP" altLang="en-US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bool</a:t>
            </a:r>
            <a:r>
              <a:rPr lang="en-GB" altLang="ja-JP" b="1" dirty="0" smtClean="0">
                <a:latin typeface="Consolas" pitchFamily="49" charset="0"/>
              </a:rPr>
              <a:t> = false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ブール値</a:t>
            </a:r>
            <a:r>
              <a:rPr lang="en-US" altLang="ja-JP" dirty="0" smtClean="0">
                <a:latin typeface="Consolas" pitchFamily="49" charset="0"/>
              </a:rPr>
              <a:t>false</a:t>
            </a:r>
            <a:r>
              <a:rPr lang="ja-JP" altLang="en-US" dirty="0" smtClean="0">
                <a:latin typeface="Consolas" pitchFamily="49" charset="0"/>
              </a:rPr>
              <a:t>が返される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比較演算を表す式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571472" y="1600200"/>
            <a:ext cx="8215370" cy="4525963"/>
          </a:xfrm>
        </p:spPr>
        <p:txBody>
          <a:bodyPr>
            <a:normAutofit lnSpcReduction="10000"/>
          </a:bodyPr>
          <a:lstStyle/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2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3;;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等号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=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dirty="0" smtClean="0">
              <a:latin typeface="Consolas" pitchFamily="49" charset="0"/>
            </a:endParaRP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</a:rPr>
              <a:t> = false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2.0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&lt;&gt;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3.0;;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等号の否定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&lt;&gt;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</a:rPr>
              <a:t> = true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2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&lt;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3;;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不等号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&lt;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</a:rPr>
              <a:t> = true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5.0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&lt;=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5.0 ;;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不等号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&lt;=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</a:rPr>
              <a:t> = true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5.0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&gt;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5.0;;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不等号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&gt;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</a:rPr>
              <a:t> = false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2.5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&gt;=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3.5</a:t>
            </a:r>
            <a:r>
              <a:rPr lang="en-US" altLang="ja-JP" b="1" dirty="0" smtClean="0">
                <a:latin typeface="Consolas" pitchFamily="49" charset="0"/>
              </a:rPr>
              <a:t>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不等号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&gt;=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</a:rPr>
              <a:t> = false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ブール演算を表す式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214282" y="1600200"/>
            <a:ext cx="8929718" cy="4525963"/>
          </a:xfrm>
        </p:spPr>
        <p:txBody>
          <a:bodyPr>
            <a:normAutofit/>
          </a:bodyPr>
          <a:lstStyle/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2 &lt; 3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&amp;&amp;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2.0 &gt;= 3.0;;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論理積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&amp;&amp;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dirty="0" smtClean="0">
              <a:latin typeface="Consolas" pitchFamily="49" charset="0"/>
            </a:endParaRP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</a:rPr>
              <a:t> = false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2 &lt; 3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||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2.0 &gt;= 3.0;;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論理和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||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</a:rPr>
              <a:t> = true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not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false;;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否定 </a:t>
            </a:r>
            <a:r>
              <a:rPr lang="en-US" altLang="ja-JP" dirty="0" smtClean="0">
                <a:latin typeface="Consolas" pitchFamily="49" charset="0"/>
              </a:rPr>
              <a:t>: not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bool</a:t>
            </a:r>
            <a:r>
              <a:rPr lang="en-US" altLang="ja-JP" b="1" dirty="0" smtClean="0">
                <a:latin typeface="Consolas" pitchFamily="49" charset="0"/>
              </a:rPr>
              <a:t> = true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変数を定義</a:t>
            </a:r>
            <a:r>
              <a:rPr lang="ja-JP" altLang="en-US" dirty="0" smtClean="0"/>
              <a:t>する式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69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トップレベル</a:t>
            </a:r>
            <a:r>
              <a:rPr lang="ja-JP" altLang="en-US" dirty="0" smtClean="0"/>
              <a:t>に変数を</a:t>
            </a:r>
            <a:r>
              <a:rPr lang="ja-JP" altLang="en-GB" dirty="0" smtClean="0"/>
              <a:t>定義</a:t>
            </a:r>
            <a:r>
              <a:rPr lang="ja-JP" altLang="en-US" dirty="0" smtClean="0"/>
              <a:t>する</a:t>
            </a:r>
            <a:endParaRPr lang="ja-JP" altLang="en-GB" dirty="0" smtClean="0"/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let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alice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 =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3;; </a:t>
            </a:r>
            <a:r>
              <a:rPr lang="en-GB" altLang="ja-JP" dirty="0" smtClean="0">
                <a:latin typeface="Consolas" pitchFamily="49" charset="0"/>
              </a:rPr>
              <a:t>(* let </a:t>
            </a:r>
            <a:r>
              <a:rPr lang="ja-JP" altLang="en-US" dirty="0" smtClean="0">
                <a:latin typeface="Consolas" pitchFamily="49" charset="0"/>
              </a:rPr>
              <a:t>「変数」 </a:t>
            </a:r>
            <a:r>
              <a:rPr lang="en-US" altLang="ja-JP" dirty="0" smtClean="0">
                <a:latin typeface="Consolas" pitchFamily="49" charset="0"/>
              </a:rPr>
              <a:t>= </a:t>
            </a:r>
            <a:r>
              <a:rPr lang="ja-JP" altLang="en-US" dirty="0" smtClean="0">
                <a:latin typeface="Consolas" pitchFamily="49" charset="0"/>
              </a:rPr>
              <a:t>「式」 </a:t>
            </a:r>
            <a:r>
              <a:rPr lang="ja-JP" altLang="en-GB" dirty="0" smtClean="0">
                <a:latin typeface="Consolas" pitchFamily="49" charset="0"/>
              </a:rPr>
              <a:t>*</a:t>
            </a:r>
            <a:r>
              <a:rPr lang="en-GB" altLang="ja-JP" dirty="0" smtClean="0">
                <a:latin typeface="Consolas" pitchFamily="49" charset="0"/>
              </a:rPr>
              <a:t>)</a:t>
            </a:r>
            <a:r>
              <a:rPr lang="x-none" altLang="ja-JP" dirty="0" smtClean="0">
                <a:latin typeface="Consolas" pitchFamily="49" charset="0"/>
                <a:cs typeface="Arial" charset="0"/>
              </a:rPr>
              <a:t>‏</a:t>
            </a:r>
            <a:endParaRPr lang="en-GB" altLang="ja-JP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b="1" dirty="0" err="1" smtClean="0">
                <a:latin typeface="Consolas" pitchFamily="49" charset="0"/>
              </a:rPr>
              <a:t>alice</a:t>
            </a:r>
            <a:r>
              <a:rPr lang="en-GB" altLang="ja-JP" b="1" dirty="0" smtClean="0">
                <a:latin typeface="Consolas" pitchFamily="49" charset="0"/>
              </a:rPr>
              <a:t>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3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</a:t>
            </a:r>
            <a:r>
              <a:rPr lang="ja-JP" altLang="en-US" dirty="0" smtClean="0">
                <a:latin typeface="Consolas" pitchFamily="49" charset="0"/>
              </a:rPr>
              <a:t>↑「式」を評価した結果の値に「変数」を束縛 </a:t>
            </a:r>
            <a:r>
              <a:rPr lang="ja-JP" altLang="en-GB" dirty="0" smtClean="0">
                <a:latin typeface="Consolas" pitchFamily="49" charset="0"/>
              </a:rPr>
              <a:t>*</a:t>
            </a:r>
            <a:r>
              <a:rPr lang="en-GB" altLang="ja-JP" dirty="0" smtClean="0">
                <a:latin typeface="Consolas" pitchFamily="49" charset="0"/>
              </a:rPr>
              <a:t>)</a:t>
            </a:r>
            <a:r>
              <a:rPr lang="x-none" altLang="ja-JP" dirty="0" smtClean="0">
                <a:latin typeface="Consolas" pitchFamily="49" charset="0"/>
                <a:cs typeface="Arial" charset="0"/>
              </a:rPr>
              <a:t>‏</a:t>
            </a:r>
            <a:endParaRPr lang="en-US" altLang="ja-JP" dirty="0" smtClean="0">
              <a:latin typeface="Consolas" pitchFamily="49" charset="0"/>
              <a:cs typeface="Arial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  <a:cs typeface="Arial" charset="0"/>
              </a:rPr>
              <a:t>#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  <a:cs typeface="Arial" charset="0"/>
              </a:rPr>
              <a:t>let bob =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  <a:cs typeface="Arial" charset="0"/>
              </a:rPr>
              <a:t> 1.41421356 ** 2.0;;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bob : float = 1.99999999328787381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let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charlie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 =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</a:rPr>
              <a:t>nan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=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</a:rPr>
              <a:t>nan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b="1" dirty="0" err="1" smtClean="0">
                <a:latin typeface="Consolas" pitchFamily="49" charset="0"/>
              </a:rPr>
              <a:t>charlie</a:t>
            </a:r>
            <a:r>
              <a:rPr lang="en-GB" altLang="ja-JP" b="1" dirty="0" smtClean="0">
                <a:latin typeface="Consolas" pitchFamily="49" charset="0"/>
              </a:rPr>
              <a:t> : bool = false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変数を用いた式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500034" y="1600200"/>
            <a:ext cx="8643998" cy="4525963"/>
          </a:xfrm>
        </p:spPr>
        <p:txBody>
          <a:bodyPr>
            <a:normAutofit/>
          </a:bodyPr>
          <a:lstStyle/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root_2 = 1.41421356;;</a:t>
            </a:r>
            <a:endParaRPr lang="en-GB" altLang="ja-JP" dirty="0" smtClean="0">
              <a:solidFill>
                <a:srgbClr val="00B050"/>
              </a:solidFill>
              <a:latin typeface="Consolas" pitchFamily="49" charset="0"/>
            </a:endParaRP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root_2 : float = 1.41421356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root_2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** 2.0;;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変数「</a:t>
            </a:r>
            <a:r>
              <a:rPr lang="en-US" altLang="ja-JP" dirty="0" smtClean="0">
                <a:latin typeface="Consolas" pitchFamily="49" charset="0"/>
              </a:rPr>
              <a:t>root_2</a:t>
            </a:r>
            <a:r>
              <a:rPr lang="ja-JP" altLang="en-US" dirty="0" smtClean="0">
                <a:latin typeface="Consolas" pitchFamily="49" charset="0"/>
              </a:rPr>
              <a:t>」を用いた式を評価</a:t>
            </a:r>
            <a:r>
              <a:rPr lang="en-US" altLang="ja-JP" dirty="0" smtClean="0">
                <a:latin typeface="Consolas" pitchFamily="49" charset="0"/>
              </a:rPr>
              <a:t> 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float = 1.99999999328787381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r =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root_2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** 2.0;;</a:t>
            </a:r>
            <a:r>
              <a:rPr lang="ja-JP" altLang="en-US" b="1" dirty="0" smtClean="0">
                <a:latin typeface="Consolas" pitchFamily="49" charset="0"/>
              </a:rPr>
              <a:t>　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さらに変数束縛できる </a:t>
            </a:r>
            <a:r>
              <a:rPr lang="en-US" altLang="ja-JP" dirty="0" smtClean="0">
                <a:latin typeface="Consolas" pitchFamily="49" charset="0"/>
              </a:rPr>
              <a:t>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r : float = 1.99999999328787381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局所的に</a:t>
            </a:r>
            <a:r>
              <a:rPr lang="ja-JP" altLang="en-GB" dirty="0" smtClean="0"/>
              <a:t>変数を定義</a:t>
            </a:r>
            <a:r>
              <a:rPr lang="ja-JP" altLang="en-US" dirty="0" smtClean="0"/>
              <a:t>する式</a:t>
            </a:r>
            <a:endParaRPr lang="ja-JP" altLang="en-GB" dirty="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69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>
                <a:latin typeface="Consolas" pitchFamily="49" charset="0"/>
              </a:rPr>
              <a:t>使える範囲が限定された変数を定義する</a:t>
            </a:r>
            <a:endParaRPr lang="ja-JP" altLang="en-GB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 let </a:t>
            </a:r>
            <a:r>
              <a:rPr lang="ja-JP" altLang="en-US" dirty="0" smtClean="0">
                <a:latin typeface="Consolas" pitchFamily="49" charset="0"/>
              </a:rPr>
              <a:t>「変数」 </a:t>
            </a:r>
            <a:r>
              <a:rPr lang="en-US" altLang="ja-JP" dirty="0" smtClean="0">
                <a:latin typeface="Consolas" pitchFamily="49" charset="0"/>
              </a:rPr>
              <a:t>=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1</a:t>
            </a:r>
            <a:r>
              <a:rPr lang="ja-JP" altLang="en-US" dirty="0" smtClean="0">
                <a:latin typeface="Consolas" pitchFamily="49" charset="0"/>
              </a:rPr>
              <a:t>」 </a:t>
            </a:r>
            <a:r>
              <a:rPr lang="en-US" altLang="ja-JP" dirty="0" smtClean="0">
                <a:latin typeface="Consolas" pitchFamily="49" charset="0"/>
              </a:rPr>
              <a:t>in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2</a:t>
            </a:r>
            <a:r>
              <a:rPr lang="ja-JP" altLang="en-US" dirty="0" smtClean="0">
                <a:latin typeface="Consolas" pitchFamily="49" charset="0"/>
              </a:rPr>
              <a:t>」</a:t>
            </a:r>
            <a:endParaRPr lang="en-US" altLang="ja-JP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>
                <a:latin typeface="Consolas" pitchFamily="49" charset="0"/>
              </a:rPr>
              <a:t>  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1</a:t>
            </a:r>
            <a:r>
              <a:rPr lang="ja-JP" altLang="en-US" dirty="0" smtClean="0">
                <a:latin typeface="Consolas" pitchFamily="49" charset="0"/>
              </a:rPr>
              <a:t>」を評価した結果に「変数」を束縛して</a:t>
            </a:r>
            <a:endParaRPr lang="en-US" altLang="ja-JP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>
                <a:latin typeface="Consolas" pitchFamily="49" charset="0"/>
              </a:rPr>
              <a:t>  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2</a:t>
            </a:r>
            <a:r>
              <a:rPr lang="ja-JP" altLang="en-US" dirty="0" smtClean="0">
                <a:latin typeface="Consolas" pitchFamily="49" charset="0"/>
              </a:rPr>
              <a:t>」を評価</a:t>
            </a:r>
            <a:r>
              <a:rPr lang="en-GB" altLang="ja-JP" dirty="0" smtClean="0">
                <a:latin typeface="Consolas" pitchFamily="49" charset="0"/>
              </a:rPr>
              <a:t>*)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let x =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3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x + x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6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x;;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Error: Unbound value x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x = 3 in (let x = 5 in let x =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let x = x in x + x in x + x) + x;;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23</a:t>
            </a:r>
          </a:p>
        </p:txBody>
      </p:sp>
      <p:sp>
        <p:nvSpPr>
          <p:cNvPr id="22532" name="AutoShape 3"/>
          <p:cNvSpPr>
            <a:spLocks noChangeArrowheads="1"/>
          </p:cNvSpPr>
          <p:nvPr/>
        </p:nvSpPr>
        <p:spPr bwMode="auto">
          <a:xfrm>
            <a:off x="3857620" y="3200401"/>
            <a:ext cx="1098550" cy="371475"/>
          </a:xfrm>
          <a:prstGeom prst="roundRect">
            <a:avLst>
              <a:gd name="adj" fmla="val 366"/>
            </a:avLst>
          </a:prstGeom>
          <a:solidFill>
            <a:srgbClr val="00FFFF">
              <a:alpha val="14902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角丸四角形吹き出し 7"/>
          <p:cNvSpPr/>
          <p:nvPr/>
        </p:nvSpPr>
        <p:spPr>
          <a:xfrm>
            <a:off x="5572132" y="3643314"/>
            <a:ext cx="2500330" cy="1000132"/>
          </a:xfrm>
          <a:prstGeom prst="wedgeRoundRectCallout">
            <a:avLst>
              <a:gd name="adj1" fmla="val -74695"/>
              <a:gd name="adj2" fmla="val -6021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変数「</a:t>
            </a:r>
            <a:r>
              <a:rPr lang="en-US" altLang="ja-JP" sz="2000" dirty="0" smtClean="0"/>
              <a:t>x</a:t>
            </a:r>
            <a:r>
              <a:rPr lang="ja-JP" altLang="en-US" sz="2000" dirty="0" smtClean="0"/>
              <a:t>」 は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この範囲内でのみ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利用可能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071802" y="5572140"/>
            <a:ext cx="500066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関数 </a:t>
            </a:r>
            <a:r>
              <a:rPr lang="en-US" altLang="ja-JP" dirty="0" smtClean="0"/>
              <a:t>(closure) </a:t>
            </a:r>
            <a:r>
              <a:rPr lang="ja-JP" altLang="en-US" dirty="0" smtClean="0"/>
              <a:t>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357158" y="1600200"/>
            <a:ext cx="8786842" cy="4525963"/>
          </a:xfrm>
        </p:spPr>
        <p:txBody>
          <a:bodyPr>
            <a:normAutofit/>
          </a:bodyPr>
          <a:lstStyle/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関数定義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en-GB" altLang="ja-JP" dirty="0" smtClean="0">
                <a:latin typeface="Consolas" pitchFamily="49" charset="0"/>
              </a:rPr>
              <a:t>fun </a:t>
            </a:r>
            <a:r>
              <a:rPr lang="ja-JP" altLang="en-US" dirty="0" smtClean="0">
                <a:latin typeface="Consolas" pitchFamily="49" charset="0"/>
              </a:rPr>
              <a:t>「変数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引数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smtClean="0">
                <a:latin typeface="Consolas" pitchFamily="49" charset="0"/>
              </a:rPr>
              <a:t>」 </a:t>
            </a:r>
            <a:r>
              <a:rPr lang="en-US" altLang="ja-JP" dirty="0" smtClean="0">
                <a:latin typeface="Consolas" pitchFamily="49" charset="0"/>
              </a:rPr>
              <a:t>-&gt;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本体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smtClean="0">
                <a:latin typeface="Consolas" pitchFamily="49" charset="0"/>
              </a:rPr>
              <a:t>」 </a:t>
            </a:r>
            <a:r>
              <a:rPr lang="en-US" altLang="ja-JP" dirty="0" smtClean="0">
                <a:latin typeface="Consolas" pitchFamily="49" charset="0"/>
              </a:rPr>
              <a:t>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fun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x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x + 2;;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&lt;fun&gt;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fun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x y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x + y;; </a:t>
            </a:r>
            <a:r>
              <a:rPr lang="en-GB" altLang="ja-JP" dirty="0" smtClean="0">
                <a:latin typeface="Consolas" pitchFamily="49" charset="0"/>
              </a:rPr>
              <a:t>(* fun x -&gt; fun y -&gt; x + y 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&lt;fun&gt;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pi = 3.1415;;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pi : float = 3.1415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fun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r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pi *. r *. r;;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float -&gt; float = &lt;fun&gt;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演習の内容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第 </a:t>
            </a:r>
            <a:r>
              <a:rPr lang="en-GB" altLang="ja-JP" dirty="0" smtClean="0"/>
              <a:t>1 </a:t>
            </a:r>
            <a:r>
              <a:rPr lang="ja-JP" altLang="en-GB" dirty="0" smtClean="0"/>
              <a:t>回～第 </a:t>
            </a:r>
            <a:r>
              <a:rPr lang="en-GB" altLang="ja-JP" dirty="0" smtClean="0"/>
              <a:t>3 </a:t>
            </a:r>
            <a:r>
              <a:rPr lang="ja-JP" altLang="en-GB" dirty="0" smtClean="0"/>
              <a:t>回</a:t>
            </a:r>
          </a:p>
          <a:p>
            <a:pPr lvl="1"/>
            <a:r>
              <a:rPr lang="en-GB" altLang="ja-JP" dirty="0" smtClean="0"/>
              <a:t>ML </a:t>
            </a:r>
            <a:r>
              <a:rPr lang="ja-JP" altLang="en-GB" dirty="0" smtClean="0"/>
              <a:t>言語を学ぼう</a:t>
            </a:r>
          </a:p>
          <a:p>
            <a:pPr lvl="2"/>
            <a:r>
              <a:rPr lang="ja-JP" altLang="en-GB" dirty="0" smtClean="0"/>
              <a:t>本演習では </a:t>
            </a:r>
            <a:r>
              <a:rPr lang="en-GB" altLang="ja-JP" dirty="0" smtClean="0"/>
              <a:t>ML </a:t>
            </a:r>
            <a:r>
              <a:rPr lang="ja-JP" altLang="en-GB" dirty="0" smtClean="0"/>
              <a:t>の一派である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GB" altLang="ja-JP" dirty="0" smtClean="0"/>
              <a:t>Objective Caml (OCaml) </a:t>
            </a:r>
            <a:r>
              <a:rPr lang="ja-JP" altLang="en-GB" dirty="0" smtClean="0"/>
              <a:t>を使用</a:t>
            </a:r>
          </a:p>
          <a:p>
            <a:r>
              <a:rPr lang="ja-JP" altLang="en-GB" dirty="0" smtClean="0"/>
              <a:t>第 </a:t>
            </a:r>
            <a:r>
              <a:rPr lang="en-GB" altLang="ja-JP" dirty="0" smtClean="0"/>
              <a:t>4 </a:t>
            </a:r>
            <a:r>
              <a:rPr lang="ja-JP" altLang="en-GB" dirty="0" smtClean="0"/>
              <a:t>回～第 </a:t>
            </a:r>
            <a:r>
              <a:rPr lang="en-GB" altLang="ja-JP" dirty="0" smtClean="0"/>
              <a:t>7 </a:t>
            </a:r>
            <a:r>
              <a:rPr lang="ja-JP" altLang="en-GB" dirty="0" smtClean="0"/>
              <a:t>回</a:t>
            </a:r>
          </a:p>
          <a:p>
            <a:pPr lvl="1"/>
            <a:r>
              <a:rPr lang="en-GB" altLang="ja-JP" dirty="0" smtClean="0"/>
              <a:t>ML </a:t>
            </a:r>
            <a:r>
              <a:rPr lang="ja-JP" altLang="en-GB" dirty="0" smtClean="0"/>
              <a:t>インタプリタを作ってみよう</a:t>
            </a:r>
          </a:p>
          <a:p>
            <a:r>
              <a:rPr lang="ja-JP" altLang="en-GB" dirty="0" smtClean="0"/>
              <a:t>第 </a:t>
            </a:r>
            <a:r>
              <a:rPr lang="en-GB" altLang="ja-JP" dirty="0" smtClean="0"/>
              <a:t>8 </a:t>
            </a:r>
            <a:r>
              <a:rPr lang="ja-JP" altLang="en-GB" dirty="0" smtClean="0"/>
              <a:t>回</a:t>
            </a:r>
          </a:p>
          <a:p>
            <a:pPr lvl="1"/>
            <a:r>
              <a:rPr lang="ja-JP" altLang="en-GB" dirty="0" smtClean="0"/>
              <a:t>最終課題</a:t>
            </a:r>
            <a:r>
              <a:rPr lang="en-GB" altLang="ja-JP" dirty="0" smtClean="0"/>
              <a:t>: </a:t>
            </a:r>
            <a:r>
              <a:rPr lang="ja-JP" altLang="en-GB" dirty="0" smtClean="0"/>
              <a:t>リバーシ思考ルーチンの実装 </a:t>
            </a:r>
            <a:r>
              <a:rPr lang="en-GB" altLang="ja-JP" dirty="0" smtClean="0"/>
              <a:t>(</a:t>
            </a:r>
            <a:r>
              <a:rPr lang="ja-JP" altLang="en-GB" dirty="0" smtClean="0"/>
              <a:t>予定</a:t>
            </a:r>
            <a:r>
              <a:rPr lang="en-GB" altLang="ja-JP" dirty="0" smtClean="0"/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ja-JP" dirty="0" smtClean="0"/>
              <a:t>let </a:t>
            </a:r>
            <a:r>
              <a:rPr lang="ja-JP" altLang="en-US" dirty="0" smtClean="0"/>
              <a:t>式を用いた関数の定義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285720" y="1600200"/>
            <a:ext cx="9001156" cy="4525963"/>
          </a:xfrm>
        </p:spPr>
        <p:txBody>
          <a:bodyPr>
            <a:normAutofit/>
          </a:bodyPr>
          <a:lstStyle/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関数定義</a:t>
            </a:r>
            <a:r>
              <a:rPr lang="en-US" altLang="ja-JP" dirty="0" smtClean="0">
                <a:latin typeface="Consolas" pitchFamily="49" charset="0"/>
              </a:rPr>
              <a:t>: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>
                <a:latin typeface="Consolas" pitchFamily="49" charset="0"/>
              </a:rPr>
              <a:t>   let </a:t>
            </a:r>
            <a:r>
              <a:rPr lang="ja-JP" altLang="en-US" dirty="0" smtClean="0">
                <a:latin typeface="Consolas" pitchFamily="49" charset="0"/>
              </a:rPr>
              <a:t>「変数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関数名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smtClean="0">
                <a:latin typeface="Consolas" pitchFamily="49" charset="0"/>
              </a:rPr>
              <a:t>」「変数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引数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smtClean="0">
                <a:latin typeface="Consolas" pitchFamily="49" charset="0"/>
              </a:rPr>
              <a:t>」 </a:t>
            </a:r>
            <a:r>
              <a:rPr lang="en-US" altLang="ja-JP" dirty="0" smtClean="0">
                <a:latin typeface="Consolas" pitchFamily="49" charset="0"/>
              </a:rPr>
              <a:t>…</a:t>
            </a:r>
            <a:r>
              <a:rPr lang="ja-JP" altLang="en-US" dirty="0" smtClean="0">
                <a:latin typeface="Consolas" pitchFamily="49" charset="0"/>
              </a:rPr>
              <a:t> </a:t>
            </a:r>
            <a:r>
              <a:rPr lang="en-US" altLang="ja-JP" dirty="0" smtClean="0">
                <a:latin typeface="Consolas" pitchFamily="49" charset="0"/>
              </a:rPr>
              <a:t>=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本体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smtClean="0">
                <a:latin typeface="Consolas" pitchFamily="49" charset="0"/>
              </a:rPr>
              <a:t>」 </a:t>
            </a:r>
            <a:r>
              <a:rPr lang="en-US" altLang="ja-JP" dirty="0" smtClean="0">
                <a:latin typeface="Consolas" pitchFamily="49" charset="0"/>
              </a:rPr>
              <a:t>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let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add x y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x + y;; </a:t>
            </a:r>
            <a:endParaRPr lang="en-GB" altLang="ja-JP" dirty="0" smtClean="0">
              <a:latin typeface="Consolas" pitchFamily="49" charset="0"/>
            </a:endParaRP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add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&lt;fun&gt;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</a:t>
            </a:r>
            <a:r>
              <a:rPr lang="ja-JP" altLang="en-US" dirty="0" smtClean="0">
                <a:latin typeface="Consolas" pitchFamily="49" charset="0"/>
              </a:rPr>
              <a:t>↑</a:t>
            </a:r>
            <a:r>
              <a:rPr lang="en-GB" altLang="ja-JP" dirty="0" smtClean="0">
                <a:latin typeface="Consolas" pitchFamily="49" charset="0"/>
              </a:rPr>
              <a:t>let add = fun x -&gt; fun y -&gt; x + y;; 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>
                <a:latin typeface="Consolas" pitchFamily="49" charset="0"/>
              </a:rPr>
              <a:t>		</a:t>
            </a:r>
            <a:r>
              <a:rPr lang="ja-JP" altLang="en-US" dirty="0" smtClean="0">
                <a:latin typeface="Consolas" pitchFamily="49" charset="0"/>
              </a:rPr>
              <a:t>と等しい（カリー化）</a:t>
            </a:r>
            <a:r>
              <a:rPr lang="en-US" altLang="ja-JP" dirty="0" smtClean="0">
                <a:latin typeface="Consolas" pitchFamily="49" charset="0"/>
              </a:rPr>
              <a:t>*</a:t>
            </a:r>
            <a:r>
              <a:rPr lang="en-GB" altLang="ja-JP" dirty="0" smtClean="0">
                <a:latin typeface="Consolas" pitchFamily="49" charset="0"/>
              </a:rPr>
              <a:t>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let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y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2;;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y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2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let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add2 x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x + y;;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add2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&lt;fun&gt;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関数適用</a:t>
            </a:r>
            <a:r>
              <a:rPr lang="en-US" altLang="ja-JP" dirty="0" smtClean="0"/>
              <a:t>(</a:t>
            </a:r>
            <a:r>
              <a:rPr lang="ja-JP" altLang="en-US" dirty="0" smtClean="0"/>
              <a:t>呼出</a:t>
            </a:r>
            <a:r>
              <a:rPr lang="en-US" altLang="ja-JP" dirty="0" smtClean="0"/>
              <a:t>)</a:t>
            </a:r>
            <a:r>
              <a:rPr lang="ja-JP" altLang="en-US" dirty="0" smtClean="0"/>
              <a:t>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500034" y="1600200"/>
            <a:ext cx="8286808" cy="4525963"/>
          </a:xfrm>
        </p:spPr>
        <p:txBody>
          <a:bodyPr>
            <a:normAutofit/>
          </a:bodyPr>
          <a:lstStyle/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関数適用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呼出</a:t>
            </a:r>
            <a:r>
              <a:rPr lang="en-US" altLang="ja-JP" dirty="0" smtClean="0">
                <a:latin typeface="Consolas" pitchFamily="49" charset="0"/>
              </a:rPr>
              <a:t>):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1</a:t>
            </a:r>
            <a:r>
              <a:rPr lang="ja-JP" altLang="en-US" dirty="0" smtClean="0">
                <a:latin typeface="Consolas" pitchFamily="49" charset="0"/>
              </a:rPr>
              <a:t>」「式</a:t>
            </a:r>
            <a:r>
              <a:rPr lang="en-US" altLang="ja-JP" dirty="0" smtClean="0">
                <a:latin typeface="Consolas" pitchFamily="49" charset="0"/>
              </a:rPr>
              <a:t>2</a:t>
            </a:r>
            <a:r>
              <a:rPr lang="ja-JP" altLang="en-US" dirty="0" smtClean="0">
                <a:latin typeface="Consolas" pitchFamily="49" charset="0"/>
              </a:rPr>
              <a:t>」</a:t>
            </a:r>
            <a:r>
              <a:rPr lang="en-US" altLang="ja-JP" dirty="0" smtClean="0">
                <a:latin typeface="Consolas" pitchFamily="49" charset="0"/>
              </a:rPr>
              <a:t>…</a:t>
            </a:r>
            <a:r>
              <a:rPr lang="ja-JP" altLang="en-US" dirty="0" smtClean="0">
                <a:latin typeface="Consolas" pitchFamily="49" charset="0"/>
              </a:rPr>
              <a:t> </a:t>
            </a:r>
            <a:r>
              <a:rPr lang="en-US" altLang="ja-JP" dirty="0" smtClean="0">
                <a:latin typeface="Consolas" pitchFamily="49" charset="0"/>
              </a:rPr>
              <a:t>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(fun x -&gt; x + 2) 40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42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add x y = x + y;;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add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&lt;fun&gt;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add 40 2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42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f =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add 40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;; </a:t>
            </a:r>
            <a:r>
              <a:rPr lang="en-US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「部分</a:t>
            </a:r>
            <a:r>
              <a:rPr lang="ja-JP" altLang="en-US" smtClean="0">
                <a:latin typeface="Consolas" pitchFamily="49" charset="0"/>
              </a:rPr>
              <a:t>適用」 </a:t>
            </a:r>
            <a:r>
              <a:rPr lang="en-US" altLang="ja-JP" smtClean="0">
                <a:latin typeface="Consolas" pitchFamily="49" charset="0"/>
              </a:rPr>
              <a:t>*)</a:t>
            </a:r>
            <a:endParaRPr lang="en-US" altLang="ja-JP" dirty="0" smtClean="0">
              <a:latin typeface="Consolas" pitchFamily="49" charset="0"/>
            </a:endParaRP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f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&lt;fun&gt;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f 2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42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条件分岐を表す式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500034" y="1600200"/>
            <a:ext cx="8286808" cy="4525963"/>
          </a:xfrm>
        </p:spPr>
        <p:txBody>
          <a:bodyPr>
            <a:normAutofit/>
          </a:bodyPr>
          <a:lstStyle/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条件分岐</a:t>
            </a:r>
            <a:r>
              <a:rPr lang="en-US" altLang="ja-JP" dirty="0" smtClean="0">
                <a:latin typeface="Consolas" pitchFamily="49" charset="0"/>
              </a:rPr>
              <a:t>: if</a:t>
            </a:r>
            <a:r>
              <a:rPr lang="en-GB" altLang="ja-JP" dirty="0" smtClean="0">
                <a:latin typeface="Consolas" pitchFamily="49" charset="0"/>
              </a:rPr>
              <a:t> </a:t>
            </a:r>
            <a:r>
              <a:rPr lang="ja-JP" altLang="en-US" dirty="0" smtClean="0">
                <a:latin typeface="Consolas" pitchFamily="49" charset="0"/>
              </a:rPr>
              <a:t>「式」 </a:t>
            </a:r>
            <a:r>
              <a:rPr lang="en-US" altLang="ja-JP" dirty="0" smtClean="0">
                <a:latin typeface="Consolas" pitchFamily="49" charset="0"/>
              </a:rPr>
              <a:t>then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1</a:t>
            </a:r>
            <a:r>
              <a:rPr lang="ja-JP" altLang="en-US" dirty="0" smtClean="0">
                <a:latin typeface="Consolas" pitchFamily="49" charset="0"/>
              </a:rPr>
              <a:t>」 </a:t>
            </a:r>
            <a:r>
              <a:rPr lang="en-US" altLang="ja-JP" dirty="0" smtClean="0">
                <a:latin typeface="Consolas" pitchFamily="49" charset="0"/>
              </a:rPr>
              <a:t>else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2</a:t>
            </a:r>
            <a:r>
              <a:rPr lang="ja-JP" altLang="en-US" dirty="0" smtClean="0">
                <a:latin typeface="Consolas" pitchFamily="49" charset="0"/>
              </a:rPr>
              <a:t>」 </a:t>
            </a:r>
            <a:r>
              <a:rPr lang="en-US" altLang="ja-JP" dirty="0" smtClean="0">
                <a:latin typeface="Consolas" pitchFamily="49" charset="0"/>
              </a:rPr>
              <a:t>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if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42 &gt; 156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then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1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else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-1;;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-1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let abs x =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if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x &lt; 0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then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–x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else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x;;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abs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&lt;fun&gt;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abs 10;;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10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abs (-10);;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10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再帰関数を扱う式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285720" y="1600200"/>
            <a:ext cx="8858280" cy="4525963"/>
          </a:xfrm>
        </p:spPr>
        <p:txBody>
          <a:bodyPr>
            <a:normAutofit/>
          </a:bodyPr>
          <a:lstStyle/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再帰関数定義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本体の中で自分自身を使う関数の定義</a:t>
            </a:r>
            <a:r>
              <a:rPr lang="en-US" altLang="ja-JP" dirty="0" smtClean="0">
                <a:latin typeface="Consolas" pitchFamily="49" charset="0"/>
              </a:rPr>
              <a:t>):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>
                <a:latin typeface="Consolas" pitchFamily="49" charset="0"/>
              </a:rPr>
              <a:t>   let </a:t>
            </a:r>
            <a:r>
              <a:rPr lang="en-US" altLang="ja-JP" dirty="0" err="1" smtClean="0">
                <a:latin typeface="Consolas" pitchFamily="49" charset="0"/>
              </a:rPr>
              <a:t>rec</a:t>
            </a:r>
            <a:r>
              <a:rPr lang="en-US" altLang="ja-JP" dirty="0" smtClean="0">
                <a:latin typeface="Consolas" pitchFamily="49" charset="0"/>
              </a:rPr>
              <a:t> </a:t>
            </a:r>
            <a:r>
              <a:rPr lang="ja-JP" altLang="en-US" dirty="0" smtClean="0">
                <a:latin typeface="Consolas" pitchFamily="49" charset="0"/>
              </a:rPr>
              <a:t>「変数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関数名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smtClean="0">
                <a:latin typeface="Consolas" pitchFamily="49" charset="0"/>
              </a:rPr>
              <a:t>」「変数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引数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smtClean="0">
                <a:latin typeface="Consolas" pitchFamily="49" charset="0"/>
              </a:rPr>
              <a:t>」</a:t>
            </a:r>
            <a:r>
              <a:rPr lang="en-US" altLang="ja-JP" dirty="0" smtClean="0">
                <a:latin typeface="Consolas" pitchFamily="49" charset="0"/>
              </a:rPr>
              <a:t>…</a:t>
            </a:r>
            <a:r>
              <a:rPr lang="ja-JP" altLang="en-US" dirty="0" smtClean="0">
                <a:latin typeface="Consolas" pitchFamily="49" charset="0"/>
              </a:rPr>
              <a:t> </a:t>
            </a:r>
            <a:r>
              <a:rPr lang="en-US" altLang="ja-JP" dirty="0" smtClean="0">
                <a:latin typeface="Consolas" pitchFamily="49" charset="0"/>
              </a:rPr>
              <a:t>=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(</a:t>
            </a:r>
            <a:r>
              <a:rPr lang="ja-JP" altLang="en-US" dirty="0" smtClean="0">
                <a:latin typeface="Consolas" pitchFamily="49" charset="0"/>
              </a:rPr>
              <a:t>本体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smtClean="0">
                <a:latin typeface="Consolas" pitchFamily="49" charset="0"/>
              </a:rPr>
              <a:t>」 </a:t>
            </a:r>
            <a:r>
              <a:rPr lang="en-US" altLang="ja-JP" dirty="0" smtClean="0">
                <a:latin typeface="Consolas" pitchFamily="49" charset="0"/>
              </a:rPr>
              <a:t>*)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let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rec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x n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if n = 0 then 1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else x *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x (n – 1);;</a:t>
            </a:r>
            <a:endParaRPr lang="en-GB" altLang="ja-JP" dirty="0" smtClean="0">
              <a:solidFill>
                <a:srgbClr val="00B050"/>
              </a:solidFill>
              <a:latin typeface="Consolas" pitchFamily="49" charset="0"/>
            </a:endParaRP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err="1" smtClean="0">
                <a:latin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pow</a:t>
            </a:r>
            <a:r>
              <a:rPr lang="en-US" altLang="ja-JP" b="1" dirty="0" smtClean="0">
                <a:latin typeface="Consolas" pitchFamily="49" charset="0"/>
              </a:rPr>
              <a:t>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&lt;fun&gt;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3 10;;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 = 59049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 3 (-1);;</a:t>
            </a:r>
          </a:p>
          <a:p>
            <a:pPr marL="360363"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Stack overflow during evaluation (looping recursion?).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2143108" y="2428868"/>
            <a:ext cx="642942" cy="371475"/>
          </a:xfrm>
          <a:prstGeom prst="roundRect">
            <a:avLst>
              <a:gd name="adj" fmla="val 366"/>
            </a:avLst>
          </a:prstGeom>
          <a:solidFill>
            <a:srgbClr val="00FFFF">
              <a:alpha val="14902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2643174" y="3214686"/>
            <a:ext cx="642942" cy="371475"/>
          </a:xfrm>
          <a:prstGeom prst="roundRect">
            <a:avLst>
              <a:gd name="adj" fmla="val 366"/>
            </a:avLst>
          </a:prstGeom>
          <a:solidFill>
            <a:srgbClr val="00FFFF">
              <a:alpha val="14902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末尾再帰形式にすると</a:t>
            </a:r>
            <a:r>
              <a:rPr lang="en-US" altLang="ja-JP" dirty="0" smtClean="0"/>
              <a:t>…</a:t>
            </a:r>
            <a:endParaRPr lang="en-GB" altLang="ja-JP" dirty="0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idx="1"/>
          </p:nvPr>
        </p:nvSpPr>
        <p:spPr/>
        <p:txBody>
          <a:bodyPr lIns="0" tIns="0" rIns="0" bIns="0">
            <a:normAutofit lnSpcReduction="10000"/>
          </a:bodyPr>
          <a:lstStyle/>
          <a:p>
            <a:pPr lvl="2" eaLnBrk="1" hangingPunct="1"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x n =</a:t>
            </a:r>
          </a:p>
          <a:p>
            <a:pPr lvl="2" eaLnBrk="1" hangingPunct="1"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let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rec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powsub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v n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</a:p>
          <a:p>
            <a:pPr lvl="2" eaLnBrk="1" hangingPunct="1"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if n = 0 then v</a:t>
            </a:r>
          </a:p>
          <a:p>
            <a:pPr lvl="2" eaLnBrk="1" hangingPunct="1"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else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powsub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(v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*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x) (n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-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1)</a:t>
            </a:r>
            <a:r>
              <a:rPr lang="x-none" altLang="ja-JP" b="1" dirty="0" smtClean="0">
                <a:solidFill>
                  <a:srgbClr val="00B050"/>
                </a:solidFill>
                <a:latin typeface="Consolas" pitchFamily="49" charset="0"/>
                <a:cs typeface="Arial" charset="0"/>
              </a:rPr>
              <a:t>‏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 eaLnBrk="1" hangingPunct="1"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powsub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1 n;;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b="1" dirty="0" err="1" smtClean="0">
                <a:latin typeface="Consolas" pitchFamily="49" charset="0"/>
              </a:rPr>
              <a:t>pow</a:t>
            </a:r>
            <a:r>
              <a:rPr lang="en-GB" altLang="ja-JP" b="1" dirty="0" smtClean="0">
                <a:latin typeface="Consolas" pitchFamily="49" charset="0"/>
              </a:rPr>
              <a:t>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-&gt;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-&gt;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&lt;fun&gt;</a:t>
            </a:r>
          </a:p>
          <a:p>
            <a:pPr lvl="2" eaLnBrk="1" hangingPunct="1"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3 10;;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59049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3 (-1);;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^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C</a:t>
            </a:r>
            <a:r>
              <a:rPr lang="en-GB" altLang="ja-JP" b="1" dirty="0" err="1" smtClean="0">
                <a:latin typeface="Consolas" pitchFamily="49" charset="0"/>
              </a:rPr>
              <a:t>Interrupted</a:t>
            </a:r>
            <a:r>
              <a:rPr lang="en-GB" altLang="ja-JP" b="1" dirty="0" smtClean="0">
                <a:latin typeface="Consolas" pitchFamily="49" charset="0"/>
              </a:rPr>
              <a:t>.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(*</a:t>
            </a:r>
            <a:r>
              <a:rPr lang="ja-JP" altLang="en-US" b="1" dirty="0" smtClean="0">
                <a:latin typeface="Consolas" pitchFamily="49" charset="0"/>
              </a:rPr>
              <a:t>↑止まらないので </a:t>
            </a:r>
            <a:r>
              <a:rPr lang="en-US" altLang="ja-JP" b="1" dirty="0" smtClean="0">
                <a:latin typeface="Consolas" pitchFamily="49" charset="0"/>
              </a:rPr>
              <a:t>Ctrl-C </a:t>
            </a:r>
            <a:r>
              <a:rPr lang="ja-JP" altLang="en-US" b="1" dirty="0" smtClean="0">
                <a:latin typeface="Consolas" pitchFamily="49" charset="0"/>
              </a:rPr>
              <a:t>を入力した </a:t>
            </a:r>
            <a:r>
              <a:rPr lang="en-GB" altLang="ja-JP" b="1" dirty="0" smtClean="0">
                <a:latin typeface="Consolas" pitchFamily="49" charset="0"/>
              </a:rPr>
              <a:t>*)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相互再帰関数を扱う式</a:t>
            </a:r>
            <a:endParaRPr lang="en-GB" altLang="ja-JP" dirty="0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 let </a:t>
            </a:r>
            <a:r>
              <a:rPr lang="en-GB" altLang="ja-JP" dirty="0" err="1" smtClean="0">
                <a:latin typeface="Consolas" pitchFamily="49" charset="0"/>
              </a:rPr>
              <a:t>rec</a:t>
            </a:r>
            <a:r>
              <a:rPr lang="en-GB" altLang="ja-JP" dirty="0" smtClean="0">
                <a:latin typeface="Consolas" pitchFamily="49" charset="0"/>
              </a:rPr>
              <a:t> </a:t>
            </a:r>
            <a:r>
              <a:rPr lang="ja-JP" altLang="en-US" dirty="0" smtClean="0">
                <a:latin typeface="Consolas" pitchFamily="49" charset="0"/>
              </a:rPr>
              <a:t>「定義」</a:t>
            </a:r>
            <a:r>
              <a:rPr lang="en-GB" altLang="ja-JP" dirty="0" smtClean="0">
                <a:latin typeface="Consolas" pitchFamily="49" charset="0"/>
              </a:rPr>
              <a:t> and </a:t>
            </a:r>
            <a:r>
              <a:rPr lang="ja-JP" altLang="en-US" dirty="0" smtClean="0">
                <a:latin typeface="Consolas" pitchFamily="49" charset="0"/>
              </a:rPr>
              <a:t>「定義」</a:t>
            </a:r>
            <a:r>
              <a:rPr lang="en-GB" altLang="ja-JP" dirty="0" smtClean="0">
                <a:latin typeface="Consolas" pitchFamily="49" charset="0"/>
              </a:rPr>
              <a:t> … *)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let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rec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even x = if x =</a:t>
            </a:r>
            <a:r>
              <a:rPr lang="ja-JP" altLang="en-US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0 then true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             else odd 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(x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-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1)</a:t>
            </a:r>
            <a:r>
              <a:rPr lang="x-none" altLang="ja-JP" b="1" dirty="0" smtClean="0">
                <a:solidFill>
                  <a:srgbClr val="00B050"/>
                </a:solidFill>
                <a:latin typeface="Consolas" pitchFamily="49" charset="0"/>
                <a:cs typeface="Arial" charset="0"/>
              </a:rPr>
              <a:t>‏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 eaLnBrk="1" hangingPunct="1"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and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odd  x = if x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=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0 then false</a:t>
            </a:r>
          </a:p>
          <a:p>
            <a:pPr lvl="2" eaLnBrk="1" hangingPunct="1"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                  else even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(x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-</a:t>
            </a:r>
            <a:r>
              <a:rPr lang="ja-JP" altLang="en-GB" b="1" dirty="0" smtClean="0">
                <a:solidFill>
                  <a:srgbClr val="00B050"/>
                </a:solidFill>
                <a:latin typeface="Consolas" pitchFamily="49" charset="0"/>
              </a:rPr>
              <a:t>　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1);;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even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-&gt; bool = &lt;fun&gt;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odd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-&gt; bool = &lt;fun&gt;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odd 5423;;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bool = true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3071802" y="2000240"/>
            <a:ext cx="785818" cy="371475"/>
          </a:xfrm>
          <a:prstGeom prst="roundRect">
            <a:avLst>
              <a:gd name="adj" fmla="val 366"/>
            </a:avLst>
          </a:prstGeom>
          <a:solidFill>
            <a:srgbClr val="00FFFF">
              <a:alpha val="14902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5429256" y="3286124"/>
            <a:ext cx="785818" cy="371475"/>
          </a:xfrm>
          <a:prstGeom prst="roundRect">
            <a:avLst>
              <a:gd name="adj" fmla="val 366"/>
            </a:avLst>
          </a:prstGeom>
          <a:solidFill>
            <a:srgbClr val="00FFFF">
              <a:alpha val="14902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5429256" y="2428868"/>
            <a:ext cx="785818" cy="371475"/>
          </a:xfrm>
          <a:prstGeom prst="roundRect">
            <a:avLst>
              <a:gd name="adj" fmla="val 366"/>
            </a:avLst>
          </a:prstGeom>
          <a:solidFill>
            <a:srgbClr val="C00000">
              <a:alpha val="15000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3071802" y="2857496"/>
            <a:ext cx="785818" cy="371475"/>
          </a:xfrm>
          <a:prstGeom prst="roundRect">
            <a:avLst>
              <a:gd name="adj" fmla="val 366"/>
            </a:avLst>
          </a:prstGeom>
          <a:solidFill>
            <a:srgbClr val="C00000">
              <a:alpha val="15000"/>
            </a:srgbClr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文字列値を表す式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142844" y="1600200"/>
            <a:ext cx="9001156" cy="4525963"/>
          </a:xfrm>
        </p:spPr>
        <p:txBody>
          <a:bodyPr>
            <a:normAutofit/>
          </a:bodyPr>
          <a:lstStyle/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"</a:t>
            </a:r>
            <a:r>
              <a:rPr lang="en-US" altLang="ja-JP" b="1" dirty="0" err="1" smtClean="0">
                <a:solidFill>
                  <a:srgbClr val="FF0000"/>
                </a:solidFill>
                <a:latin typeface="Consolas" pitchFamily="49" charset="0"/>
              </a:rPr>
              <a:t>O'Caml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"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GB" altLang="ja-JP" b="1" dirty="0" smtClean="0">
                <a:latin typeface="Consolas" pitchFamily="49" charset="0"/>
              </a:rPr>
              <a:t>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「</a:t>
            </a:r>
            <a:r>
              <a:rPr lang="en-GB" altLang="ja-JP" dirty="0" smtClean="0">
                <a:latin typeface="Consolas" pitchFamily="49" charset="0"/>
              </a:rPr>
              <a:t>"</a:t>
            </a:r>
            <a:r>
              <a:rPr lang="ja-JP" altLang="en-US" dirty="0" smtClean="0">
                <a:latin typeface="Consolas" pitchFamily="49" charset="0"/>
              </a:rPr>
              <a:t>」で囲まれた部分の文字列を表す </a:t>
            </a:r>
            <a:r>
              <a:rPr lang="en-GB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string = "</a:t>
            </a:r>
            <a:r>
              <a:rPr lang="en-GB" altLang="ja-JP" b="1" dirty="0" err="1" smtClean="0">
                <a:latin typeface="Consolas" pitchFamily="49" charset="0"/>
              </a:rPr>
              <a:t>O'Caml</a:t>
            </a:r>
            <a:r>
              <a:rPr lang="en-US" altLang="ja-JP" b="1" dirty="0" smtClean="0">
                <a:latin typeface="Consolas" pitchFamily="49" charset="0"/>
              </a:rPr>
              <a:t>"</a:t>
            </a:r>
            <a:endParaRPr lang="en-GB" altLang="ja-JP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"Hello, world!"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string = "Hello, world!"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"Hello, world!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\n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";;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改行文字「</a:t>
            </a:r>
            <a:r>
              <a:rPr lang="en-US" altLang="ja-JP" dirty="0" smtClean="0">
                <a:latin typeface="Consolas" pitchFamily="49" charset="0"/>
              </a:rPr>
              <a:t>\n</a:t>
            </a:r>
            <a:r>
              <a:rPr lang="ja-JP" altLang="en-US" dirty="0" smtClean="0">
                <a:latin typeface="Consolas" pitchFamily="49" charset="0"/>
              </a:rPr>
              <a:t>」も使用可 </a:t>
            </a:r>
            <a:r>
              <a:rPr lang="en-US" altLang="ja-JP" dirty="0" smtClean="0">
                <a:latin typeface="Consolas" pitchFamily="49" charset="0"/>
              </a:rPr>
              <a:t>*)</a:t>
            </a:r>
            <a:r>
              <a:rPr lang="ja-JP" altLang="en-US" dirty="0" smtClean="0">
                <a:latin typeface="Consolas" pitchFamily="49" charset="0"/>
              </a:rPr>
              <a:t> 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string = "Hello, world!\n"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"Hello,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\"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O'Caml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\"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";;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引用符「</a:t>
            </a:r>
            <a:r>
              <a:rPr lang="en-US" altLang="ja-JP" dirty="0" smtClean="0">
                <a:latin typeface="Consolas" pitchFamily="49" charset="0"/>
              </a:rPr>
              <a:t>\"</a:t>
            </a:r>
            <a:r>
              <a:rPr lang="ja-JP" altLang="en-US" dirty="0" smtClean="0">
                <a:latin typeface="Consolas" pitchFamily="49" charset="0"/>
              </a:rPr>
              <a:t>」も使用可 </a:t>
            </a:r>
            <a:r>
              <a:rPr lang="en-US" altLang="ja-JP" dirty="0" smtClean="0">
                <a:latin typeface="Consolas" pitchFamily="49" charset="0"/>
              </a:rPr>
              <a:t>*)</a:t>
            </a:r>
            <a:endParaRPr lang="en-GB" altLang="ja-JP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string = "Hello, \"</a:t>
            </a:r>
            <a:r>
              <a:rPr lang="en-GB" altLang="ja-JP" b="1" dirty="0" err="1" smtClean="0">
                <a:latin typeface="Consolas" pitchFamily="49" charset="0"/>
              </a:rPr>
              <a:t>O'Caml</a:t>
            </a:r>
            <a:r>
              <a:rPr lang="en-GB" altLang="ja-JP" b="1" dirty="0" smtClean="0">
                <a:latin typeface="Consolas" pitchFamily="49" charset="0"/>
              </a:rPr>
              <a:t>\""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文字列演算等を表す式</a:t>
            </a:r>
            <a:endParaRPr lang="ja-JP" altLang="en-GB" dirty="0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"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Str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"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^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"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ing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";; </a:t>
            </a: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文字列連結 </a:t>
            </a:r>
            <a:r>
              <a:rPr lang="en-US" altLang="ja-JP" dirty="0" smtClean="0">
                <a:latin typeface="Consolas" pitchFamily="49" charset="0"/>
              </a:rPr>
              <a:t>: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^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 *)</a:t>
            </a:r>
            <a:endParaRPr lang="en-GB" altLang="ja-JP" dirty="0" smtClean="0">
              <a:latin typeface="Consolas" pitchFamily="49" charset="0"/>
            </a:endParaRP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string = "String"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# </a:t>
            </a:r>
            <a:r>
              <a:rPr lang="en-US" altLang="ja-JP" b="1" dirty="0" err="1" smtClean="0">
                <a:solidFill>
                  <a:srgbClr val="FF0000"/>
                </a:solidFill>
                <a:latin typeface="Consolas" pitchFamily="49" charset="0"/>
              </a:rPr>
              <a:t>print_string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GB" altLang="ja-JP" dirty="0" smtClean="0">
                <a:latin typeface="Consolas" pitchFamily="49" charset="0"/>
              </a:rPr>
              <a:t> (* </a:t>
            </a:r>
            <a:r>
              <a:rPr lang="ja-JP" altLang="en-US" dirty="0" smtClean="0">
                <a:latin typeface="Consolas" pitchFamily="49" charset="0"/>
              </a:rPr>
              <a:t>文字列を表示する関数 </a:t>
            </a:r>
            <a:r>
              <a:rPr lang="en-US" altLang="ja-JP" dirty="0" smtClean="0">
                <a:latin typeface="Consolas" pitchFamily="49" charset="0"/>
              </a:rPr>
              <a:t>*)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b="1" dirty="0" smtClean="0">
                <a:latin typeface="Consolas" pitchFamily="49" charset="0"/>
              </a:rPr>
              <a:t>- : string -&gt; unit = &lt;fun&gt;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print_string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"Hello, world!";; 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Hello, world!- : unit = ()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print_string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"Hello, world!\n";;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Hello, world!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unit = ()</a:t>
            </a:r>
          </a:p>
          <a:p>
            <a:pPr lvl="2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b="1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タプル </a:t>
            </a:r>
            <a:r>
              <a:rPr lang="en-US" altLang="ja-JP" dirty="0" smtClean="0"/>
              <a:t>(</a:t>
            </a:r>
            <a:r>
              <a:rPr lang="ja-JP" altLang="en-US" dirty="0" smtClean="0"/>
              <a:t>組</a:t>
            </a:r>
            <a:r>
              <a:rPr lang="en-US" altLang="ja-JP" dirty="0" smtClean="0"/>
              <a:t>) </a:t>
            </a:r>
            <a:r>
              <a:rPr lang="ja-JP" altLang="en-US" dirty="0" smtClean="0"/>
              <a:t>値の生成を表す式</a:t>
            </a:r>
            <a:endParaRPr lang="en-GB" altLang="ja-JP" dirty="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72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タプルの生成 </a:t>
            </a:r>
            <a:r>
              <a:rPr lang="en-US" altLang="ja-JP" dirty="0" smtClean="0">
                <a:latin typeface="Consolas" pitchFamily="49" charset="0"/>
              </a:rPr>
              <a:t>: (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1</a:t>
            </a:r>
            <a:r>
              <a:rPr lang="ja-JP" altLang="en-US" dirty="0" smtClean="0">
                <a:latin typeface="Consolas" pitchFamily="49" charset="0"/>
              </a:rPr>
              <a:t>」</a:t>
            </a:r>
            <a:r>
              <a:rPr lang="en-US" altLang="ja-JP" dirty="0" smtClean="0">
                <a:latin typeface="Consolas" pitchFamily="49" charset="0"/>
              </a:rPr>
              <a:t>,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2</a:t>
            </a:r>
            <a:r>
              <a:rPr lang="ja-JP" altLang="en-US" dirty="0" smtClean="0">
                <a:latin typeface="Consolas" pitchFamily="49" charset="0"/>
              </a:rPr>
              <a:t>」</a:t>
            </a:r>
            <a:r>
              <a:rPr lang="en-US" altLang="ja-JP" dirty="0" smtClean="0">
                <a:latin typeface="Consolas" pitchFamily="49" charset="0"/>
              </a:rPr>
              <a:t>,…) </a:t>
            </a:r>
            <a:r>
              <a:rPr lang="en-GB" altLang="ja-JP" dirty="0" smtClean="0">
                <a:latin typeface="Consolas" pitchFamily="49" charset="0"/>
              </a:rPr>
              <a:t>*)</a:t>
            </a:r>
          </a:p>
          <a:p>
            <a:pPr marL="72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(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3 + 5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,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5.0 -. 1.0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* float = (8, 4.)</a:t>
            </a:r>
            <a:r>
              <a:rPr lang="x-none" altLang="ja-JP" b="1" dirty="0" smtClean="0">
                <a:latin typeface="Consolas" pitchFamily="49" charset="0"/>
                <a:cs typeface="Courier New" pitchFamily="49" charset="0"/>
              </a:rPr>
              <a:t>‏</a:t>
            </a:r>
            <a:endParaRPr lang="en-GB" altLang="ja-JP" b="1" dirty="0" smtClean="0">
              <a:latin typeface="Consolas" pitchFamily="49" charset="0"/>
            </a:endParaRP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(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3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,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true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,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"A"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* bool * string = (3, true, "A")</a:t>
            </a:r>
            <a:r>
              <a:rPr lang="x-none" altLang="ja-JP" b="1" dirty="0" smtClean="0">
                <a:latin typeface="Consolas" pitchFamily="49" charset="0"/>
                <a:cs typeface="Courier New" pitchFamily="49" charset="0"/>
              </a:rPr>
              <a:t>‏</a:t>
            </a:r>
            <a:endParaRPr lang="en-US" altLang="ja-JP" b="1" dirty="0" smtClean="0">
              <a:latin typeface="Consolas" pitchFamily="49" charset="0"/>
              <a:cs typeface="Courier New" pitchFamily="49" charset="0"/>
            </a:endParaRP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"Answer"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,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42;;</a:t>
            </a: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string *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("Answer", 42)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5286380" y="2000240"/>
            <a:ext cx="2643206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要素をカンマで区切る</a:t>
            </a:r>
            <a:endParaRPr kumimoji="1" lang="ja-JP" altLang="en-US" sz="2000" dirty="0"/>
          </a:p>
        </p:txBody>
      </p:sp>
      <p:sp>
        <p:nvSpPr>
          <p:cNvPr id="6" name="角丸四角形 5"/>
          <p:cNvSpPr/>
          <p:nvPr/>
        </p:nvSpPr>
        <p:spPr>
          <a:xfrm>
            <a:off x="4071934" y="3571876"/>
            <a:ext cx="3786214" cy="4286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実はまわりの括弧はなくてもよい</a:t>
            </a:r>
            <a:endParaRPr kumimoji="1" lang="ja-JP" altLang="en-US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タプル値の分解操作を表す式</a:t>
            </a:r>
            <a:endParaRPr lang="en-GB" altLang="ja-JP" dirty="0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idx="1"/>
          </p:nvPr>
        </p:nvSpPr>
        <p:spPr>
          <a:xfrm>
            <a:off x="142844" y="1600200"/>
            <a:ext cx="9001156" cy="4525963"/>
          </a:xfrm>
        </p:spPr>
        <p:txBody>
          <a:bodyPr>
            <a:normAutofit fontScale="92500" lnSpcReduction="10000"/>
          </a:bodyPr>
          <a:lstStyle/>
          <a:p>
            <a:pPr marL="72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v = (3, true, "A");;</a:t>
            </a:r>
          </a:p>
          <a:p>
            <a:pPr marL="72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v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* </a:t>
            </a:r>
            <a:r>
              <a:rPr lang="en-GB" altLang="ja-JP" b="1" dirty="0" err="1" smtClean="0">
                <a:latin typeface="Consolas" pitchFamily="49" charset="0"/>
              </a:rPr>
              <a:t>bool</a:t>
            </a:r>
            <a:r>
              <a:rPr lang="en-GB" altLang="ja-JP" b="1" dirty="0" smtClean="0">
                <a:latin typeface="Consolas" pitchFamily="49" charset="0"/>
              </a:rPr>
              <a:t> * string = (3, true, "A")</a:t>
            </a:r>
            <a:r>
              <a:rPr lang="x-none" altLang="ja-JP" b="1" dirty="0" smtClean="0">
                <a:latin typeface="Consolas" pitchFamily="49" charset="0"/>
                <a:cs typeface="Courier New" pitchFamily="49" charset="0"/>
              </a:rPr>
              <a:t>‏</a:t>
            </a:r>
            <a:endParaRPr lang="en-GB" altLang="ja-JP" b="1" dirty="0" smtClean="0">
              <a:latin typeface="Consolas" pitchFamily="49" charset="0"/>
            </a:endParaRP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タプルの分解</a:t>
            </a:r>
            <a:r>
              <a:rPr lang="en-US" altLang="ja-JP" dirty="0" smtClean="0">
                <a:latin typeface="Consolas" pitchFamily="49" charset="0"/>
              </a:rPr>
              <a:t>: let (</a:t>
            </a:r>
            <a:r>
              <a:rPr lang="ja-JP" altLang="en-US" dirty="0" smtClean="0">
                <a:latin typeface="Consolas" pitchFamily="49" charset="0"/>
              </a:rPr>
              <a:t>「変数</a:t>
            </a:r>
            <a:r>
              <a:rPr lang="en-US" altLang="ja-JP" dirty="0" smtClean="0">
                <a:latin typeface="Consolas" pitchFamily="49" charset="0"/>
              </a:rPr>
              <a:t>1</a:t>
            </a:r>
            <a:r>
              <a:rPr lang="ja-JP" altLang="en-US" dirty="0" smtClean="0">
                <a:latin typeface="Consolas" pitchFamily="49" charset="0"/>
              </a:rPr>
              <a:t>」</a:t>
            </a:r>
            <a:r>
              <a:rPr lang="en-US" altLang="ja-JP" dirty="0" smtClean="0">
                <a:latin typeface="Consolas" pitchFamily="49" charset="0"/>
              </a:rPr>
              <a:t>,</a:t>
            </a:r>
            <a:r>
              <a:rPr lang="ja-JP" altLang="en-US" dirty="0" smtClean="0">
                <a:latin typeface="Consolas" pitchFamily="49" charset="0"/>
              </a:rPr>
              <a:t>「変数</a:t>
            </a:r>
            <a:r>
              <a:rPr lang="en-US" altLang="ja-JP" dirty="0" smtClean="0">
                <a:latin typeface="Consolas" pitchFamily="49" charset="0"/>
              </a:rPr>
              <a:t>2</a:t>
            </a:r>
            <a:r>
              <a:rPr lang="ja-JP" altLang="en-US" dirty="0" smtClean="0">
                <a:latin typeface="Consolas" pitchFamily="49" charset="0"/>
              </a:rPr>
              <a:t>」</a:t>
            </a:r>
            <a:r>
              <a:rPr lang="en-US" altLang="ja-JP" dirty="0" smtClean="0">
                <a:latin typeface="Consolas" pitchFamily="49" charset="0"/>
              </a:rPr>
              <a:t>,…) = </a:t>
            </a:r>
            <a:r>
              <a:rPr lang="ja-JP" altLang="en-US" dirty="0" smtClean="0">
                <a:latin typeface="Consolas" pitchFamily="49" charset="0"/>
              </a:rPr>
              <a:t>「式」</a:t>
            </a:r>
            <a:r>
              <a:rPr lang="en-US" altLang="ja-JP" dirty="0" smtClean="0">
                <a:latin typeface="Consolas" pitchFamily="49" charset="0"/>
              </a:rPr>
              <a:t>… *)</a:t>
            </a:r>
            <a:endParaRPr lang="en-GB" altLang="ja-JP" dirty="0" smtClean="0">
              <a:latin typeface="Consolas" pitchFamily="49" charset="0"/>
            </a:endParaRP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(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x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,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y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,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z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v;;</a:t>
            </a: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nn-NO" altLang="ja-JP" b="1" dirty="0" smtClean="0">
                <a:latin typeface="Consolas" pitchFamily="49" charset="0"/>
              </a:rPr>
              <a:t>val x : int = 3</a:t>
            </a: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nn-NO" altLang="ja-JP" b="1" dirty="0" smtClean="0">
                <a:latin typeface="Consolas" pitchFamily="49" charset="0"/>
              </a:rPr>
              <a:t>val y : bool = true</a:t>
            </a: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nn-NO" altLang="ja-JP" b="1" dirty="0" smtClean="0">
                <a:latin typeface="Consolas" pitchFamily="49" charset="0"/>
              </a:rPr>
              <a:t>val z : string = "A"</a:t>
            </a: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nn-NO" altLang="ja-JP" b="1" dirty="0" smtClean="0">
                <a:latin typeface="Consolas" pitchFamily="49" charset="0"/>
              </a:rPr>
              <a:t># </a:t>
            </a:r>
            <a:r>
              <a:rPr lang="nn-NO" altLang="ja-JP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nn-NO" altLang="ja-JP" b="1" dirty="0" smtClean="0">
                <a:solidFill>
                  <a:srgbClr val="FF0000"/>
                </a:solidFill>
                <a:latin typeface="Consolas" pitchFamily="49" charset="0"/>
              </a:rPr>
              <a:t>(_,</a:t>
            </a:r>
            <a:r>
              <a:rPr lang="nn-NO" altLang="ja-JP" b="1" dirty="0" smtClean="0">
                <a:solidFill>
                  <a:srgbClr val="00B050"/>
                </a:solidFill>
                <a:latin typeface="Consolas" pitchFamily="49" charset="0"/>
              </a:rPr>
              <a:t> w</a:t>
            </a:r>
            <a:r>
              <a:rPr lang="nn-NO" altLang="ja-JP" b="1" dirty="0" smtClean="0">
                <a:solidFill>
                  <a:srgbClr val="FF0000"/>
                </a:solidFill>
                <a:latin typeface="Consolas" pitchFamily="49" charset="0"/>
              </a:rPr>
              <a:t>,</a:t>
            </a:r>
            <a:r>
              <a:rPr lang="nn-NO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nn-NO" altLang="ja-JP" b="1" dirty="0" smtClean="0">
                <a:solidFill>
                  <a:srgbClr val="FF0000"/>
                </a:solidFill>
                <a:latin typeface="Consolas" pitchFamily="49" charset="0"/>
              </a:rPr>
              <a:t>_)</a:t>
            </a:r>
            <a:r>
              <a:rPr lang="nn-NO" altLang="ja-JP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nn-NO" altLang="ja-JP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lang="nn-NO" altLang="ja-JP" b="1" dirty="0" smtClean="0">
                <a:solidFill>
                  <a:srgbClr val="00B050"/>
                </a:solidFill>
                <a:latin typeface="Consolas" pitchFamily="49" charset="0"/>
              </a:rPr>
              <a:t> v </a:t>
            </a:r>
            <a:r>
              <a:rPr lang="nn-NO" altLang="ja-JP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lang="nn-NO" altLang="ja-JP" b="1" dirty="0" smtClean="0">
                <a:solidFill>
                  <a:srgbClr val="00B050"/>
                </a:solidFill>
                <a:latin typeface="Consolas" pitchFamily="49" charset="0"/>
              </a:rPr>
              <a:t> if w then 42 else 156;;</a:t>
            </a:r>
          </a:p>
          <a:p>
            <a:pPr marL="720000" lvl="2" indent="0">
              <a:lnSpc>
                <a:spcPct val="89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nn-NO" altLang="ja-JP" b="1" dirty="0" smtClean="0">
                <a:latin typeface="Consolas" pitchFamily="49" charset="0"/>
              </a:rPr>
              <a:t>- : int = 42</a:t>
            </a:r>
            <a:endParaRPr lang="en-GB" altLang="ja-JP" b="1" dirty="0" smtClean="0">
              <a:latin typeface="Consolas" pitchFamily="49" charset="0"/>
            </a:endParaRPr>
          </a:p>
          <a:p>
            <a:pPr marL="72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fst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(3, 2.0);;</a:t>
            </a:r>
          </a:p>
          <a:p>
            <a:pPr marL="72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</a:rPr>
              <a:t> = 3</a:t>
            </a:r>
          </a:p>
          <a:p>
            <a:pPr marL="72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snd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(3, 2.0);;</a:t>
            </a:r>
          </a:p>
          <a:p>
            <a:pPr marL="72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</a:rPr>
              <a:t>- : float = 2.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571868" y="5143512"/>
            <a:ext cx="2643206" cy="107157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2 </a:t>
            </a:r>
            <a:r>
              <a:rPr kumimoji="1" lang="ja-JP" altLang="en-US" sz="2000" dirty="0" smtClean="0"/>
              <a:t>要素タプルは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en-US" altLang="ja-JP" sz="2000" dirty="0" err="1" smtClean="0"/>
              <a:t>fst</a:t>
            </a:r>
            <a:r>
              <a:rPr kumimoji="1" lang="en-US" altLang="ja-JP" sz="2000" dirty="0" smtClean="0"/>
              <a:t>, </a:t>
            </a:r>
            <a:r>
              <a:rPr kumimoji="1" lang="en-US" altLang="ja-JP" sz="2000" dirty="0" err="1" smtClean="0"/>
              <a:t>snd</a:t>
            </a:r>
            <a:r>
              <a:rPr kumimoji="1" lang="en-US" altLang="ja-JP" sz="2000" dirty="0" smtClean="0"/>
              <a:t> </a:t>
            </a:r>
            <a:r>
              <a:rPr kumimoji="1" lang="ja-JP" altLang="en-US" sz="2000" dirty="0" smtClean="0"/>
              <a:t>関数でも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中身を取り出せる</a:t>
            </a:r>
            <a:endParaRPr kumimoji="1" lang="ja-JP" altLang="en-US" sz="2000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4000496" y="4357694"/>
            <a:ext cx="3929090" cy="571504"/>
          </a:xfrm>
          <a:prstGeom prst="wedgeRoundRectCallout">
            <a:avLst>
              <a:gd name="adj1" fmla="val -74574"/>
              <a:gd name="adj2" fmla="val -7019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使わない要素は</a:t>
            </a:r>
            <a:r>
              <a:rPr lang="ja-JP" altLang="en-US" sz="2000" dirty="0" smtClean="0"/>
              <a:t>「</a:t>
            </a:r>
            <a:r>
              <a:rPr lang="en-US" altLang="ja-JP" sz="2000" dirty="0" smtClean="0"/>
              <a:t>_</a:t>
            </a:r>
            <a:r>
              <a:rPr lang="ja-JP" altLang="en-US" sz="2000" dirty="0" smtClean="0"/>
              <a:t>」で無視できる</a:t>
            </a:r>
            <a:endParaRPr kumimoji="1" lang="ja-JP" altLang="en-US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演習資料について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ja-JP" dirty="0" smtClean="0"/>
              <a:t>ML</a:t>
            </a:r>
            <a:r>
              <a:rPr lang="ja-JP" altLang="en-GB" dirty="0" smtClean="0"/>
              <a:t>演習ホームページ</a:t>
            </a:r>
          </a:p>
          <a:p>
            <a:pPr lvl="1">
              <a:buNone/>
            </a:pPr>
            <a:r>
              <a:rPr lang="en-GB" altLang="ja-JP" sz="2200" dirty="0" smtClean="0">
                <a:hlinkClick r:id="rId3"/>
              </a:rPr>
              <a:t>http://ukulele.is.s.u-tokyo.ac.jp/wiki/lectures/CamlEnshu2011.ja</a:t>
            </a:r>
            <a:endParaRPr lang="en-GB" altLang="ja-JP" sz="2200" dirty="0" smtClean="0"/>
          </a:p>
          <a:p>
            <a:pPr lvl="1"/>
            <a:r>
              <a:rPr lang="ja-JP" altLang="en-GB" dirty="0" smtClean="0"/>
              <a:t>講義資料</a:t>
            </a:r>
            <a:r>
              <a:rPr lang="en-GB" altLang="ja-JP" dirty="0" smtClean="0"/>
              <a:t>(PDF, PowerPoint)</a:t>
            </a:r>
          </a:p>
          <a:p>
            <a:pPr lvl="1"/>
            <a:r>
              <a:rPr lang="ja-JP" altLang="en-GB" dirty="0" smtClean="0"/>
              <a:t>演習で使用するソースファイル</a:t>
            </a:r>
          </a:p>
          <a:p>
            <a:pPr lvl="1"/>
            <a:r>
              <a:rPr lang="ja-JP" altLang="en-GB" dirty="0" smtClean="0"/>
              <a:t>参考資料へのリンク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リスト値の生成を表す式</a:t>
            </a:r>
            <a:endParaRPr lang="ja-JP" altLang="en-GB" dirty="0" smtClean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 lIns="90000" tIns="46800" rIns="90000" bIns="46800">
            <a:normAutofit fontScale="92500" lnSpcReduction="10000"/>
          </a:bodyPr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リスト</a:t>
            </a:r>
            <a:r>
              <a:rPr lang="ja-JP" altLang="en-US" dirty="0" smtClean="0"/>
              <a:t>を表す式</a:t>
            </a:r>
            <a:r>
              <a:rPr lang="en-US" altLang="ja-JP" dirty="0" smtClean="0"/>
              <a:t>: </a:t>
            </a:r>
            <a:r>
              <a:rPr lang="en-GB" altLang="ja-JP" dirty="0" smtClean="0">
                <a:latin typeface="Consolas" pitchFamily="49" charset="0"/>
              </a:rPr>
              <a:t>[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1</a:t>
            </a:r>
            <a:r>
              <a:rPr lang="ja-JP" altLang="en-US" dirty="0" smtClean="0">
                <a:latin typeface="Consolas" pitchFamily="49" charset="0"/>
              </a:rPr>
              <a:t>」</a:t>
            </a:r>
            <a:r>
              <a:rPr lang="en-US" altLang="ja-JP" dirty="0" smtClean="0">
                <a:latin typeface="Consolas" pitchFamily="49" charset="0"/>
              </a:rPr>
              <a:t>; </a:t>
            </a:r>
            <a:r>
              <a:rPr lang="ja-JP" altLang="en-US" dirty="0" smtClean="0">
                <a:latin typeface="Consolas" pitchFamily="49" charset="0"/>
              </a:rPr>
              <a:t>「式</a:t>
            </a:r>
            <a:r>
              <a:rPr lang="en-US" altLang="ja-JP" dirty="0" smtClean="0">
                <a:latin typeface="Consolas" pitchFamily="49" charset="0"/>
              </a:rPr>
              <a:t>2</a:t>
            </a:r>
            <a:r>
              <a:rPr lang="ja-JP" altLang="en-US" dirty="0" smtClean="0">
                <a:latin typeface="Consolas" pitchFamily="49" charset="0"/>
              </a:rPr>
              <a:t>」</a:t>
            </a:r>
            <a:r>
              <a:rPr lang="en-US" altLang="ja-JP" dirty="0" smtClean="0">
                <a:latin typeface="Consolas" pitchFamily="49" charset="0"/>
              </a:rPr>
              <a:t>; </a:t>
            </a:r>
            <a:r>
              <a:rPr lang="ja-JP" altLang="en-US" dirty="0" smtClean="0">
                <a:latin typeface="Consolas" pitchFamily="49" charset="0"/>
              </a:rPr>
              <a:t>「式３」</a:t>
            </a:r>
            <a:r>
              <a:rPr lang="en-US" altLang="ja-JP" dirty="0" smtClean="0">
                <a:latin typeface="Consolas" pitchFamily="49" charset="0"/>
              </a:rPr>
              <a:t>; …</a:t>
            </a:r>
            <a:r>
              <a:rPr lang="en-GB" altLang="ja-JP" dirty="0" smtClean="0">
                <a:latin typeface="Consolas" pitchFamily="49" charset="0"/>
              </a:rPr>
              <a:t>]</a:t>
            </a:r>
            <a:endParaRPr lang="en-GB" altLang="ja-JP" dirty="0" smtClean="0"/>
          </a:p>
          <a:p>
            <a:pPr marL="108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[]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GB" altLang="ja-JP" sz="2200" b="1" dirty="0" smtClean="0">
                <a:latin typeface="Consolas" pitchFamily="49" charset="0"/>
              </a:rPr>
              <a:t> (* </a:t>
            </a:r>
            <a:r>
              <a:rPr lang="ja-JP" altLang="en-US" sz="2200" b="1" dirty="0" smtClean="0">
                <a:latin typeface="Consolas" pitchFamily="49" charset="0"/>
              </a:rPr>
              <a:t>空リスト </a:t>
            </a:r>
            <a:r>
              <a:rPr lang="en-US" altLang="ja-JP" sz="2200" b="1" dirty="0" smtClean="0">
                <a:latin typeface="Consolas" pitchFamily="49" charset="0"/>
              </a:rPr>
              <a:t>*)</a:t>
            </a:r>
            <a:endParaRPr lang="en-GB" altLang="ja-JP" sz="2200" b="1" dirty="0" smtClean="0">
              <a:latin typeface="Consolas" pitchFamily="49" charset="0"/>
            </a:endParaRPr>
          </a:p>
          <a:p>
            <a:pPr marL="108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'a list = []</a:t>
            </a:r>
          </a:p>
          <a:p>
            <a:pPr marL="108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[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2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;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3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;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5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;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7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;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11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]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080000" indent="0">
              <a:lnSpc>
                <a:spcPct val="8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= [2; 3; 5; 7; 11]</a:t>
            </a:r>
          </a:p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/>
              <a:t>Cons</a:t>
            </a:r>
            <a:r>
              <a:rPr lang="ja-JP" altLang="en-US" dirty="0" smtClean="0"/>
              <a:t>セルを表す式</a:t>
            </a:r>
            <a:r>
              <a:rPr lang="en-US" altLang="ja-JP" dirty="0" smtClean="0"/>
              <a:t>: </a:t>
            </a:r>
            <a:r>
              <a:rPr lang="ja-JP" altLang="en-US" dirty="0" smtClean="0"/>
              <a:t>「式</a:t>
            </a:r>
            <a:r>
              <a:rPr lang="en-US" altLang="ja-JP" dirty="0" smtClean="0"/>
              <a:t>1</a:t>
            </a:r>
            <a:r>
              <a:rPr lang="ja-JP" altLang="en-US" dirty="0" smtClean="0"/>
              <a:t>」 </a:t>
            </a:r>
            <a:r>
              <a:rPr lang="en-US" altLang="ja-JP" dirty="0" smtClean="0"/>
              <a:t>:: </a:t>
            </a:r>
            <a:r>
              <a:rPr lang="ja-JP" altLang="en-US" dirty="0" smtClean="0"/>
              <a:t>「式</a:t>
            </a:r>
            <a:r>
              <a:rPr lang="en-US" altLang="ja-JP" dirty="0" smtClean="0"/>
              <a:t>2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 marL="1081088" lvl="2" indent="4763">
              <a:lnSpc>
                <a:spcPct val="9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1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::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[];;</a:t>
            </a:r>
          </a:p>
          <a:p>
            <a:pPr marL="1081088" lvl="2" indent="4763">
              <a:lnSpc>
                <a:spcPct val="9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list = [1]</a:t>
            </a:r>
          </a:p>
          <a:p>
            <a:pPr marL="1081088" lvl="2" indent="4763">
              <a:lnSpc>
                <a:spcPct val="9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1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::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(2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::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(3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::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[]));;</a:t>
            </a:r>
          </a:p>
          <a:p>
            <a:pPr marL="1081088" lvl="2" indent="4763">
              <a:lnSpc>
                <a:spcPct val="9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list = [1; 2; 3]</a:t>
            </a:r>
            <a:endParaRPr lang="en-US" altLang="ja-JP" dirty="0" smtClean="0"/>
          </a:p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リストの連結を表す式</a:t>
            </a:r>
            <a:r>
              <a:rPr lang="en-US" altLang="ja-JP" dirty="0" smtClean="0"/>
              <a:t>: </a:t>
            </a:r>
            <a:r>
              <a:rPr lang="ja-JP" altLang="en-US" dirty="0" smtClean="0"/>
              <a:t>「式</a:t>
            </a:r>
            <a:r>
              <a:rPr lang="en-US" altLang="ja-JP" dirty="0" smtClean="0"/>
              <a:t>1</a:t>
            </a:r>
            <a:r>
              <a:rPr lang="ja-JP" altLang="en-US" dirty="0" smtClean="0"/>
              <a:t>」 </a:t>
            </a:r>
            <a:r>
              <a:rPr lang="en-US" altLang="ja-JP" dirty="0" smtClean="0"/>
              <a:t>@</a:t>
            </a:r>
            <a:r>
              <a:rPr lang="ja-JP" altLang="en-US" dirty="0" smtClean="0"/>
              <a:t> 「式</a:t>
            </a:r>
            <a:r>
              <a:rPr lang="en-US" altLang="ja-JP" dirty="0" smtClean="0"/>
              <a:t>2</a:t>
            </a:r>
            <a:r>
              <a:rPr lang="ja-JP" altLang="en-US" dirty="0" smtClean="0"/>
              <a:t>」</a:t>
            </a:r>
            <a:endParaRPr lang="en-US" altLang="ja-JP" dirty="0" smtClean="0"/>
          </a:p>
          <a:p>
            <a:pPr marL="1081088" lvl="2" indent="4763">
              <a:lnSpc>
                <a:spcPct val="9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b="1" dirty="0" smtClean="0">
                <a:latin typeface="Consolas" pitchFamily="49" charset="0"/>
              </a:rPr>
              <a:t># [1; 2] @ [3; 4; 5]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1081088" lvl="2" indent="4763">
              <a:lnSpc>
                <a:spcPct val="9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list = [1; 2; 3; 4; 5]</a:t>
            </a:r>
          </a:p>
        </p:txBody>
      </p:sp>
      <p:sp>
        <p:nvSpPr>
          <p:cNvPr id="5" name="角丸四角形吹き出し 4"/>
          <p:cNvSpPr/>
          <p:nvPr/>
        </p:nvSpPr>
        <p:spPr>
          <a:xfrm>
            <a:off x="5889234" y="3645024"/>
            <a:ext cx="2643206" cy="714380"/>
          </a:xfrm>
          <a:prstGeom prst="wedgeRoundRectCallout">
            <a:avLst>
              <a:gd name="adj1" fmla="val -89444"/>
              <a:gd name="adj2" fmla="val 3787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括弧はなくてもよい</a:t>
            </a:r>
            <a:endParaRPr kumimoji="1" lang="ja-JP" altLang="en-US" sz="2000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817796" y="2138556"/>
            <a:ext cx="2714644" cy="714380"/>
          </a:xfrm>
          <a:prstGeom prst="wedgeRoundRectCallout">
            <a:avLst>
              <a:gd name="adj1" fmla="val -117854"/>
              <a:gd name="adj2" fmla="val -23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この 「</a:t>
            </a:r>
            <a:r>
              <a:rPr kumimoji="1" lang="en-US" altLang="ja-JP" sz="2000" dirty="0" smtClean="0">
                <a:latin typeface="Consolas" pitchFamily="49" charset="0"/>
              </a:rPr>
              <a:t>'a</a:t>
            </a:r>
            <a:r>
              <a:rPr kumimoji="1" lang="en-US" altLang="ja-JP" sz="2000" dirty="0" smtClean="0"/>
              <a:t> </a:t>
            </a:r>
            <a:r>
              <a:rPr kumimoji="1" lang="ja-JP" altLang="en-US" sz="2000" dirty="0" smtClean="0"/>
              <a:t>」については</a:t>
            </a:r>
            <a:r>
              <a:rPr kumimoji="1" lang="en-US" altLang="ja-JP" sz="2000" dirty="0" smtClean="0"/>
              <a:t/>
            </a:r>
            <a:br>
              <a:rPr kumimoji="1" lang="en-US" altLang="ja-JP" sz="2000" dirty="0" smtClean="0"/>
            </a:br>
            <a:r>
              <a:rPr kumimoji="1" lang="ja-JP" altLang="en-US" sz="2000" dirty="0" smtClean="0"/>
              <a:t>次回以降説明します</a:t>
            </a:r>
            <a:endParaRPr kumimoji="1" lang="ja-JP" altLang="en-US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リスト</a:t>
            </a:r>
            <a:r>
              <a:rPr lang="ja-JP" altLang="en-GB" dirty="0" smtClean="0"/>
              <a:t>に関する注意</a:t>
            </a:r>
          </a:p>
        </p:txBody>
      </p:sp>
      <p:sp>
        <p:nvSpPr>
          <p:cNvPr id="20484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リストの要素はすべて同じ型で</a:t>
            </a:r>
            <a:br>
              <a:rPr lang="ja-JP" altLang="en-GB" dirty="0" smtClean="0"/>
            </a:br>
            <a:r>
              <a:rPr lang="ja-JP" altLang="en-GB" dirty="0" smtClean="0"/>
              <a:t>なければならない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[1; 2; 3];;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= [1; 2; 3]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[1; </a:t>
            </a:r>
            <a:r>
              <a:rPr lang="en-GB" altLang="ja-JP" sz="2200" b="1" u="sng" dirty="0" smtClean="0">
                <a:solidFill>
                  <a:srgbClr val="00B050"/>
                </a:solidFill>
                <a:latin typeface="Consolas" pitchFamily="49" charset="0"/>
              </a:rPr>
              <a:t>true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 "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hoge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"];;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This expression has type bool but is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here used with type int.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1752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パターンマッチング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パターン</a:t>
            </a:r>
            <a:r>
              <a:rPr lang="ja-JP" altLang="en-US" dirty="0" smtClean="0"/>
              <a:t>マッチング</a:t>
            </a:r>
            <a:r>
              <a:rPr lang="ja-JP" altLang="en-GB" dirty="0" smtClean="0"/>
              <a:t>とは</a:t>
            </a:r>
            <a:r>
              <a:rPr lang="en-GB" altLang="ja-JP" dirty="0" smtClean="0"/>
              <a:t>?</a:t>
            </a:r>
          </a:p>
        </p:txBody>
      </p:sp>
      <p:sp>
        <p:nvSpPr>
          <p:cNvPr id="6148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値の 「パターン」 で処理を分岐させること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(* match </a:t>
            </a:r>
            <a:r>
              <a:rPr lang="ja-JP" altLang="en-US" sz="2200" b="1" dirty="0" smtClean="0">
                <a:latin typeface="Consolas" pitchFamily="49" charset="0"/>
              </a:rPr>
              <a:t>「式」 </a:t>
            </a:r>
            <a:r>
              <a:rPr lang="en-US" altLang="ja-JP" sz="2200" b="1" dirty="0" smtClean="0">
                <a:latin typeface="Consolas" pitchFamily="49" charset="0"/>
              </a:rPr>
              <a:t>with | </a:t>
            </a:r>
            <a:r>
              <a:rPr lang="ja-JP" altLang="en-US" sz="2200" b="1" dirty="0" smtClean="0">
                <a:latin typeface="Consolas" pitchFamily="49" charset="0"/>
              </a:rPr>
              <a:t>「パターン</a:t>
            </a:r>
            <a:r>
              <a:rPr lang="en-US" altLang="ja-JP" sz="2200" b="1" dirty="0" smtClean="0">
                <a:latin typeface="Consolas" pitchFamily="49" charset="0"/>
              </a:rPr>
              <a:t>1</a:t>
            </a:r>
            <a:r>
              <a:rPr lang="ja-JP" altLang="en-US" sz="2200" b="1" dirty="0" smtClean="0">
                <a:latin typeface="Consolas" pitchFamily="49" charset="0"/>
              </a:rPr>
              <a:t>」 </a:t>
            </a:r>
            <a:r>
              <a:rPr lang="en-US" altLang="ja-JP" sz="2200" b="1" dirty="0" smtClean="0">
                <a:latin typeface="Consolas" pitchFamily="49" charset="0"/>
              </a:rPr>
              <a:t>-&gt; </a:t>
            </a:r>
            <a:r>
              <a:rPr lang="ja-JP" altLang="en-US" sz="2200" b="1" dirty="0" smtClean="0">
                <a:latin typeface="Consolas" pitchFamily="49" charset="0"/>
              </a:rPr>
              <a:t>「式</a:t>
            </a:r>
            <a:r>
              <a:rPr lang="en-US" altLang="ja-JP" sz="2200" b="1" dirty="0" smtClean="0">
                <a:latin typeface="Consolas" pitchFamily="49" charset="0"/>
              </a:rPr>
              <a:t>1</a:t>
            </a:r>
            <a:r>
              <a:rPr lang="ja-JP" altLang="en-US" sz="2200" b="1" dirty="0" smtClean="0">
                <a:latin typeface="Consolas" pitchFamily="49" charset="0"/>
              </a:rPr>
              <a:t>」</a:t>
            </a:r>
            <a:r>
              <a:rPr lang="en-US" altLang="ja-JP" sz="2200" b="1" dirty="0" smtClean="0">
                <a:latin typeface="Consolas" pitchFamily="49" charset="0"/>
              </a:rPr>
              <a:t/>
            </a:r>
            <a:br>
              <a:rPr lang="en-US" altLang="ja-JP" sz="2200" b="1" dirty="0" smtClean="0">
                <a:latin typeface="Consolas" pitchFamily="49" charset="0"/>
              </a:rPr>
            </a:br>
            <a:r>
              <a:rPr lang="en-US" altLang="ja-JP" sz="2200" b="1" dirty="0" smtClean="0">
                <a:latin typeface="Consolas" pitchFamily="49" charset="0"/>
              </a:rPr>
              <a:t>                   | </a:t>
            </a:r>
            <a:r>
              <a:rPr lang="ja-JP" altLang="en-US" sz="2200" b="1" dirty="0" smtClean="0">
                <a:latin typeface="Consolas" pitchFamily="49" charset="0"/>
              </a:rPr>
              <a:t>「パターン２」 </a:t>
            </a:r>
            <a:r>
              <a:rPr lang="en-US" altLang="ja-JP" sz="2200" b="1" dirty="0" smtClean="0">
                <a:latin typeface="Consolas" pitchFamily="49" charset="0"/>
              </a:rPr>
              <a:t>-&gt; </a:t>
            </a:r>
            <a:r>
              <a:rPr lang="ja-JP" altLang="en-US" sz="2200" b="1" dirty="0" smtClean="0">
                <a:latin typeface="Consolas" pitchFamily="49" charset="0"/>
              </a:rPr>
              <a:t>「式</a:t>
            </a:r>
            <a:r>
              <a:rPr lang="en-US" altLang="ja-JP" sz="2200" b="1" dirty="0" smtClean="0">
                <a:latin typeface="Consolas" pitchFamily="49" charset="0"/>
              </a:rPr>
              <a:t>2</a:t>
            </a:r>
            <a:r>
              <a:rPr lang="ja-JP" altLang="en-US" sz="2200" b="1" dirty="0" smtClean="0">
                <a:latin typeface="Consolas" pitchFamily="49" charset="0"/>
              </a:rPr>
              <a:t>」</a:t>
            </a:r>
            <a:r>
              <a:rPr lang="en-US" altLang="ja-JP" sz="2200" b="1" dirty="0" smtClean="0">
                <a:latin typeface="Consolas" pitchFamily="49" charset="0"/>
              </a:rPr>
              <a:t> | … *)</a:t>
            </a:r>
            <a:endParaRPr lang="en-GB" altLang="ja-JP" sz="2200" b="1" dirty="0" smtClean="0">
              <a:latin typeface="Consolas" pitchFamily="49" charset="0"/>
            </a:endParaRP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fib n =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match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n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with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|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0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1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|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1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1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|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x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fib (x - 1) + fib (x – 2);;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fib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&lt;fun&gt;</a:t>
            </a:r>
          </a:p>
          <a:p>
            <a:pPr indent="0">
              <a:lnSpc>
                <a:spcPct val="8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Consolas" pitchFamily="49" charset="0"/>
            </a:endParaRPr>
          </a:p>
          <a:p>
            <a:pPr indent="0">
              <a:lnSpc>
                <a:spcPct val="8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sz="2200" dirty="0" smtClean="0">
                <a:latin typeface="Consolas" pitchFamily="49" charset="0"/>
              </a:rPr>
              <a:t>順番にパターンにマッチするかを判定して</a:t>
            </a:r>
            <a:r>
              <a:rPr lang="en-GB" altLang="ja-JP" sz="2200" dirty="0" smtClean="0">
                <a:latin typeface="Consolas" pitchFamily="49" charset="0"/>
              </a:rPr>
              <a:t/>
            </a:r>
            <a:br>
              <a:rPr lang="en-GB" altLang="ja-JP" sz="2200" dirty="0" smtClean="0">
                <a:latin typeface="Consolas" pitchFamily="49" charset="0"/>
              </a:rPr>
            </a:b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ja-JP" altLang="en-US" sz="2200" dirty="0" smtClean="0">
                <a:latin typeface="Consolas" pitchFamily="49" charset="0"/>
              </a:rPr>
              <a:t>マッチしたら対応する式を評価する</a:t>
            </a:r>
            <a:endParaRPr lang="en-US" altLang="ja-JP" sz="2200" dirty="0" smtClean="0">
              <a:latin typeface="Consolas" pitchFamily="49" charset="0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0" y="3929066"/>
            <a:ext cx="1428728" cy="500066"/>
          </a:xfrm>
          <a:prstGeom prst="wedgeRoundRectCallout">
            <a:avLst>
              <a:gd name="adj1" fmla="val 57192"/>
              <a:gd name="adj2" fmla="val -1060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/>
              <a:t>最初の縦棒「</a:t>
            </a:r>
            <a:r>
              <a:rPr kumimoji="1" lang="en-US" altLang="ja-JP" sz="1200" dirty="0" smtClean="0"/>
              <a:t>|</a:t>
            </a:r>
            <a:r>
              <a:rPr kumimoji="1" lang="ja-JP" altLang="en-US" sz="1200" dirty="0" smtClean="0"/>
              <a:t>」</a:t>
            </a:r>
            <a:r>
              <a:rPr lang="ja-JP" altLang="en-US" sz="1200" dirty="0" smtClean="0"/>
              <a:t>は</a:t>
            </a:r>
            <a:endParaRPr lang="en-US" altLang="ja-JP" sz="1200" dirty="0" smtClean="0"/>
          </a:p>
          <a:p>
            <a:pPr algn="ctr"/>
            <a:r>
              <a:rPr lang="ja-JP" altLang="en-US" sz="1200" dirty="0" smtClean="0"/>
              <a:t>省略してもよい</a:t>
            </a:r>
            <a:endParaRPr kumimoji="1" lang="en-US" altLang="ja-JP" sz="1200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パターンの種類</a:t>
            </a:r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定数パターン</a:t>
            </a:r>
          </a:p>
          <a:p>
            <a:r>
              <a:rPr lang="ja-JP" altLang="en-GB" dirty="0" smtClean="0"/>
              <a:t>変数束縛パターン</a:t>
            </a:r>
          </a:p>
          <a:p>
            <a:r>
              <a:rPr lang="en-GB" altLang="ja-JP" dirty="0" smtClean="0"/>
              <a:t>OR </a:t>
            </a:r>
            <a:r>
              <a:rPr lang="ja-JP" altLang="en-GB" dirty="0" smtClean="0"/>
              <a:t>パターン</a:t>
            </a:r>
          </a:p>
          <a:p>
            <a:r>
              <a:rPr lang="ja-JP" altLang="en-US" dirty="0" smtClean="0"/>
              <a:t>タプル</a:t>
            </a:r>
            <a:r>
              <a:rPr lang="ja-JP" altLang="en-GB" dirty="0" smtClean="0"/>
              <a:t>パターン</a:t>
            </a:r>
          </a:p>
          <a:p>
            <a:r>
              <a:rPr lang="ja-JP" altLang="en-US" dirty="0" smtClean="0"/>
              <a:t>リスト</a:t>
            </a:r>
            <a:r>
              <a:rPr lang="ja-JP" altLang="en-GB" dirty="0" smtClean="0"/>
              <a:t>パターン</a:t>
            </a:r>
            <a:endParaRPr lang="en-GB" altLang="ja-JP" dirty="0" smtClean="0"/>
          </a:p>
          <a:p>
            <a:r>
              <a:rPr lang="ja-JP" altLang="en-GB" dirty="0" smtClean="0"/>
              <a:t>ワイルドカード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smtClean="0"/>
              <a:t>定数パターン </a:t>
            </a:r>
            <a:r>
              <a:rPr lang="en-US" altLang="ja-JP" smtClean="0"/>
              <a:t>&amp; </a:t>
            </a:r>
            <a:r>
              <a:rPr lang="ja-JP" altLang="en-US" smtClean="0"/>
              <a:t>変数束縛パターン</a:t>
            </a:r>
            <a:endParaRPr lang="ja-JP" altLang="en-GB" dirty="0" smtClean="0"/>
          </a:p>
        </p:txBody>
      </p:sp>
      <p:sp>
        <p:nvSpPr>
          <p:cNvPr id="8195" name="Rectangle 1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定数パターン</a:t>
            </a:r>
          </a:p>
          <a:p>
            <a:pPr lvl="1" eaLnBrk="1" hangingPunct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定数と比較</a:t>
            </a:r>
            <a:r>
              <a:rPr lang="ja-JP" altLang="en-US" dirty="0" smtClean="0"/>
              <a:t> </a:t>
            </a:r>
            <a:r>
              <a:rPr lang="en-US" altLang="ja-JP" dirty="0" smtClean="0"/>
              <a:t>(</a:t>
            </a:r>
            <a:r>
              <a:rPr lang="ja-JP" altLang="en-GB" dirty="0" smtClean="0"/>
              <a:t>一致すれば </a:t>
            </a:r>
            <a:r>
              <a:rPr lang="en-GB" altLang="ja-JP" dirty="0" smtClean="0"/>
              <a:t>OK)</a:t>
            </a:r>
          </a:p>
          <a:p>
            <a:pPr eaLnBrk="1" hangingPunct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変数束縛パターン</a:t>
            </a:r>
          </a:p>
          <a:p>
            <a:pPr lvl="1" eaLnBrk="1" hangingPunct="1"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任意の値にマッチ</a:t>
            </a:r>
          </a:p>
          <a:p>
            <a:pPr lvl="1"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マッチした値は本体中で使用可能</a:t>
            </a:r>
          </a:p>
          <a:p>
            <a:pPr marL="792000" lvl="1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x n =</a:t>
            </a:r>
          </a:p>
          <a:p>
            <a:pPr marL="792000" lvl="1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match n with</a:t>
            </a:r>
          </a:p>
          <a:p>
            <a:pPr marL="792000" lvl="1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|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0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1</a:t>
            </a:r>
          </a:p>
          <a:p>
            <a:pPr marL="792000" lvl="1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|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m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x *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x (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m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– 1);;</a:t>
            </a:r>
          </a:p>
          <a:p>
            <a:pPr marL="792000" lvl="1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latin typeface="Consolas" pitchFamily="49" charset="0"/>
              </a:rPr>
              <a:t>pow</a:t>
            </a:r>
            <a:r>
              <a:rPr lang="en-GB" altLang="ja-JP" sz="2200" b="1" dirty="0" smtClean="0">
                <a:latin typeface="Consolas" pitchFamily="49" charset="0"/>
              </a:rPr>
              <a:t>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&lt;fun&gt;</a:t>
            </a:r>
          </a:p>
        </p:txBody>
      </p:sp>
      <p:sp>
        <p:nvSpPr>
          <p:cNvPr id="8197" name="Oval 3"/>
          <p:cNvSpPr>
            <a:spLocks noChangeArrowheads="1"/>
          </p:cNvSpPr>
          <p:nvPr/>
        </p:nvSpPr>
        <p:spPr bwMode="auto">
          <a:xfrm>
            <a:off x="2000232" y="5143512"/>
            <a:ext cx="431800" cy="431800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8198" name="AutoShape 4"/>
          <p:cNvCxnSpPr>
            <a:cxnSpLocks noChangeShapeType="1"/>
            <a:stCxn id="8197" idx="0"/>
            <a:endCxn id="8199" idx="0"/>
          </p:cNvCxnSpPr>
          <p:nvPr/>
        </p:nvCxnSpPr>
        <p:spPr bwMode="auto">
          <a:xfrm rot="5400000" flipH="1" flipV="1">
            <a:off x="3430578" y="3929066"/>
            <a:ext cx="1588" cy="2428892"/>
          </a:xfrm>
          <a:prstGeom prst="curvedConnector3">
            <a:avLst>
              <a:gd name="adj1" fmla="val 14395466"/>
            </a:avLst>
          </a:prstGeom>
          <a:noFill/>
          <a:ln w="9360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8199" name="Oval 5"/>
          <p:cNvSpPr>
            <a:spLocks noChangeArrowheads="1"/>
          </p:cNvSpPr>
          <p:nvPr/>
        </p:nvSpPr>
        <p:spPr bwMode="auto">
          <a:xfrm>
            <a:off x="4429124" y="5143512"/>
            <a:ext cx="431800" cy="431800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ja-JP" smtClean="0"/>
              <a:t>OR</a:t>
            </a:r>
            <a:r>
              <a:rPr lang="ja-JP" altLang="en-GB" smtClean="0"/>
              <a:t>パターン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複数のパターンのうち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一つでもマッチすれば </a:t>
            </a:r>
            <a:r>
              <a:rPr lang="en-GB" altLang="ja-JP" dirty="0" smtClean="0"/>
              <a:t>OK 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fib n =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match n with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|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0 | 1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-&gt; 1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| x     -&gt; fib (x – 1) + fib (x – 2);;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fib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&lt;fun&gt;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タプル</a:t>
            </a:r>
            <a:r>
              <a:rPr lang="ja-JP" altLang="en-GB" dirty="0" smtClean="0"/>
              <a:t>パターン</a:t>
            </a:r>
          </a:p>
        </p:txBody>
      </p:sp>
      <p:sp>
        <p:nvSpPr>
          <p:cNvPr id="10244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タプル</a:t>
            </a:r>
            <a:r>
              <a:rPr lang="ja-JP" altLang="en-GB" dirty="0" smtClean="0"/>
              <a:t>の要素それぞれがマッチすれば </a:t>
            </a:r>
            <a:r>
              <a:rPr lang="en-GB" altLang="ja-JP" dirty="0" smtClean="0"/>
              <a:t>OK</a:t>
            </a:r>
          </a:p>
          <a:p>
            <a:pPr lvl="1"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変数束縛パターンと組合わせて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要素の取出しが可能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scalar n p =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match p with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(x, y)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(n * x, n * y);;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scalar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*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*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endParaRPr lang="en-GB" altLang="ja-JP" sz="2200" b="1" dirty="0" smtClean="0">
              <a:latin typeface="Consolas" pitchFamily="49" charset="0"/>
            </a:endParaRP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scalar 3 (2, 3);;</a:t>
            </a:r>
          </a:p>
          <a:p>
            <a:pPr lvl="1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*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(6, 9)</a:t>
            </a:r>
            <a:r>
              <a:rPr lang="x-none" altLang="ja-JP" sz="2200" b="1" dirty="0" smtClean="0">
                <a:latin typeface="Consolas" pitchFamily="49" charset="0"/>
                <a:cs typeface="Arial" charset="0"/>
              </a:rPr>
              <a:t>‏</a:t>
            </a:r>
            <a:endParaRPr lang="en-GB" altLang="ja-JP" sz="2200" b="1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リスト</a:t>
            </a:r>
            <a:r>
              <a:rPr lang="ja-JP" altLang="en-US" dirty="0" smtClean="0"/>
              <a:t>パターン</a:t>
            </a:r>
            <a:endParaRPr lang="ja-JP" altLang="en-GB" dirty="0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空リスト </a:t>
            </a:r>
            <a:r>
              <a:rPr lang="en-US" altLang="ja-JP" dirty="0" smtClean="0"/>
              <a:t>[] </a:t>
            </a:r>
            <a:r>
              <a:rPr lang="ja-JP" altLang="en-US" dirty="0" smtClean="0"/>
              <a:t>と </a:t>
            </a:r>
            <a:r>
              <a:rPr lang="en-US" altLang="ja-JP" dirty="0" smtClean="0"/>
              <a:t>Cons </a:t>
            </a:r>
            <a:r>
              <a:rPr lang="ja-JP" altLang="en-US" dirty="0" smtClean="0"/>
              <a:t>セル </a:t>
            </a:r>
            <a:r>
              <a:rPr lang="en-US" altLang="ja-JP" dirty="0" smtClean="0">
                <a:latin typeface="Consolas" pitchFamily="49" charset="0"/>
              </a:rPr>
              <a:t>::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二つのパターンがある</a:t>
            </a:r>
            <a:endParaRPr lang="ja-JP" altLang="en-GB" dirty="0" smtClean="0"/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sum l =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match l with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[]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0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| </a:t>
            </a:r>
            <a:r>
              <a:rPr lang="en-GB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hd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 :: </a:t>
            </a:r>
            <a:r>
              <a:rPr lang="en-GB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tl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hd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+ sum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tl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sum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&lt;fun&gt;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sum [1; 2; 3; 4; 5];;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15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smtClean="0"/>
              <a:t>ワイルドカード </a:t>
            </a:r>
            <a:r>
              <a:rPr lang="en-US" altLang="ja-JP" smtClean="0"/>
              <a:t>( _ )</a:t>
            </a:r>
            <a:endParaRPr lang="ja-JP" altLang="en-GB" smtClean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>
            <a:normAutofit/>
          </a:bodyPr>
          <a:lstStyle/>
          <a:p>
            <a:pPr>
              <a:lnSpc>
                <a:spcPct val="93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任意の値にマッチ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マッチした値が使われないことを明示している</a:t>
            </a:r>
          </a:p>
          <a:p>
            <a:pPr lvl="1" eaLnBrk="1" hangingPunct="1">
              <a:lnSpc>
                <a:spcPct val="83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lvl="1" eaLnBrk="1" hangingPunct="1">
              <a:lnSpc>
                <a:spcPct val="83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has_single_element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lst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=</a:t>
            </a:r>
          </a:p>
          <a:p>
            <a:pPr lvl="1" eaLnBrk="1" hangingPunct="1">
              <a:lnSpc>
                <a:spcPct val="83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match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lst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with</a:t>
            </a:r>
          </a:p>
          <a:p>
            <a:pPr lvl="1" eaLnBrk="1" hangingPunct="1">
              <a:lnSpc>
                <a:spcPct val="83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| [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_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] -&gt; true</a:t>
            </a:r>
          </a:p>
          <a:p>
            <a:pPr lvl="1" eaLnBrk="1" hangingPunct="1">
              <a:lnSpc>
                <a:spcPct val="83000"/>
              </a:lnSpc>
              <a:spcBef>
                <a:spcPts val="60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|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_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false;;</a:t>
            </a:r>
          </a:p>
          <a:p>
            <a:pPr lvl="1">
              <a:lnSpc>
                <a:spcPct val="83000"/>
              </a:lnSpc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</a:t>
            </a:r>
            <a:r>
              <a:rPr lang="en-US" altLang="ja-JP" sz="2200" b="1" dirty="0" err="1" smtClean="0">
                <a:latin typeface="Consolas" pitchFamily="49" charset="0"/>
              </a:rPr>
              <a:t>has_single_element</a:t>
            </a:r>
            <a:r>
              <a:rPr lang="en-US" altLang="ja-JP" sz="2200" b="1" dirty="0" smtClean="0">
                <a:latin typeface="Consolas" pitchFamily="49" charset="0"/>
              </a:rPr>
              <a:t> : 'a list -&gt; bool = &lt;fun&gt;</a:t>
            </a:r>
            <a:endParaRPr lang="en-GB" altLang="ja-JP" sz="2400" b="1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参考資料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ja-JP" dirty="0" smtClean="0"/>
              <a:t>OCaml </a:t>
            </a:r>
            <a:r>
              <a:rPr lang="ja-JP" altLang="en-GB" dirty="0" smtClean="0"/>
              <a:t>の本家サイト </a:t>
            </a:r>
            <a:r>
              <a:rPr lang="en-GB" altLang="ja-JP" dirty="0" smtClean="0">
                <a:hlinkClick r:id="rId3"/>
              </a:rPr>
              <a:t>http://caml.inria.fr/</a:t>
            </a:r>
            <a:endParaRPr lang="en-GB" altLang="ja-JP" dirty="0" smtClean="0"/>
          </a:p>
          <a:p>
            <a:pPr lvl="1"/>
            <a:r>
              <a:rPr lang="ja-JP" altLang="en-GB" dirty="0" smtClean="0"/>
              <a:t>マニュアル・紹介など</a:t>
            </a:r>
          </a:p>
          <a:p>
            <a:pPr lvl="2"/>
            <a:r>
              <a:rPr lang="ja-JP" altLang="en-GB" dirty="0" smtClean="0"/>
              <a:t>第 </a:t>
            </a:r>
            <a:r>
              <a:rPr lang="en-GB" altLang="ja-JP" dirty="0" smtClean="0"/>
              <a:t>1 </a:t>
            </a:r>
            <a:r>
              <a:rPr lang="ja-JP" altLang="en-GB" dirty="0" smtClean="0"/>
              <a:t>章のチュートリアルは簡潔でよい</a:t>
            </a:r>
          </a:p>
          <a:p>
            <a:pPr lvl="1"/>
            <a:r>
              <a:rPr lang="ja-JP" altLang="en-GB" dirty="0" smtClean="0"/>
              <a:t>処理系のダウンロード </a:t>
            </a:r>
            <a:r>
              <a:rPr lang="en-GB" altLang="ja-JP" dirty="0" smtClean="0"/>
              <a:t>(Windows </a:t>
            </a:r>
            <a:r>
              <a:rPr lang="ja-JP" altLang="en-GB" dirty="0" smtClean="0"/>
              <a:t>版など</a:t>
            </a:r>
            <a:r>
              <a:rPr lang="en-GB" altLang="ja-JP" dirty="0" smtClean="0"/>
              <a:t>)</a:t>
            </a:r>
          </a:p>
          <a:p>
            <a:r>
              <a:rPr lang="en-GB" altLang="ja-JP" dirty="0" smtClean="0"/>
              <a:t>Developing Applications With Objective Caml</a:t>
            </a:r>
          </a:p>
          <a:p>
            <a:pPr lvl="1"/>
            <a:r>
              <a:rPr lang="en-GB" altLang="ja-JP" dirty="0" smtClean="0"/>
              <a:t>Online pre-release</a:t>
            </a:r>
          </a:p>
          <a:p>
            <a:pPr lvl="1"/>
            <a:r>
              <a:rPr lang="en-GB" altLang="ja-JP" dirty="0" smtClean="0">
                <a:hlinkClick r:id="rId4"/>
              </a:rPr>
              <a:t>http://caml.inria.fr/pub/docs/oreilly-book/</a:t>
            </a:r>
            <a:endParaRPr lang="en-GB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mtClean="0"/>
              <a:t>ガード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パターンに条件を追加する仕組み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is_diag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p =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match p with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| (x, y)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when x = y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true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| _ -&gt; false;;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latin typeface="Consolas" pitchFamily="49" charset="0"/>
              </a:rPr>
              <a:t>is_diag</a:t>
            </a:r>
            <a:r>
              <a:rPr lang="en-GB" altLang="ja-JP" sz="2200" b="1" dirty="0" smtClean="0">
                <a:latin typeface="Consolas" pitchFamily="49" charset="0"/>
              </a:rPr>
              <a:t> : 'a * 'a -&gt; bool = &lt;fun&gt;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is_diag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(3, 3);;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bool = true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is_diag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(3, 4);;</a:t>
            </a:r>
          </a:p>
          <a:p>
            <a:pPr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bool = false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4000" smtClean="0"/>
              <a:t>関数定義におけるパターンマッチ</a:t>
            </a:r>
          </a:p>
        </p:txBody>
      </p:sp>
      <p:sp>
        <p:nvSpPr>
          <p:cNvPr id="13316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/>
              <a:t>let (</a:t>
            </a:r>
            <a:r>
              <a:rPr lang="en-GB" altLang="ja-JP" dirty="0" err="1" smtClean="0"/>
              <a:t>rec</a:t>
            </a:r>
            <a:r>
              <a:rPr lang="en-GB" altLang="ja-JP" dirty="0" smtClean="0"/>
              <a:t>) </a:t>
            </a:r>
            <a:r>
              <a:rPr lang="ja-JP" altLang="en-GB" dirty="0" smtClean="0"/>
              <a:t>や </a:t>
            </a:r>
            <a:r>
              <a:rPr lang="en-GB" altLang="ja-JP" dirty="0" smtClean="0"/>
              <a:t>fun </a:t>
            </a:r>
            <a:r>
              <a:rPr lang="ja-JP" altLang="en-GB" dirty="0" smtClean="0"/>
              <a:t>の仮引数部分には</a:t>
            </a:r>
            <a:br>
              <a:rPr lang="ja-JP" altLang="en-GB" dirty="0" smtClean="0"/>
            </a:br>
            <a:r>
              <a:rPr lang="ja-JP" altLang="en-GB" dirty="0" smtClean="0"/>
              <a:t>パターンを書ける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thd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(_, _, z)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= z;;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latin typeface="Consolas" pitchFamily="49" charset="0"/>
              </a:rPr>
              <a:t>thd</a:t>
            </a:r>
            <a:r>
              <a:rPr lang="en-GB" altLang="ja-JP" sz="2200" b="1" dirty="0" smtClean="0">
                <a:latin typeface="Consolas" pitchFamily="49" charset="0"/>
              </a:rPr>
              <a:t> : 'a * 'b * 'c -&gt; 'c = &lt;fun&gt;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thd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(3, true, "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hoge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");;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string = "</a:t>
            </a:r>
            <a:r>
              <a:rPr lang="en-GB" altLang="ja-JP" sz="2200" b="1" dirty="0" err="1" smtClean="0">
                <a:latin typeface="Consolas" pitchFamily="49" charset="0"/>
              </a:rPr>
              <a:t>hoge</a:t>
            </a:r>
            <a:r>
              <a:rPr lang="en-GB" altLang="ja-JP" sz="2200" b="1" dirty="0" smtClean="0">
                <a:latin typeface="Consolas" pitchFamily="49" charset="0"/>
              </a:rPr>
              <a:t>"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fun n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(x, y)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(n * x, n * y);;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*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*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&lt;fun&gt;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altLang="ja-JP" sz="4000" smtClean="0"/>
              <a:t>function </a:t>
            </a:r>
            <a:r>
              <a:rPr lang="ja-JP" altLang="en-US" sz="4000" smtClean="0"/>
              <a:t>式</a:t>
            </a:r>
            <a:endParaRPr lang="ja-JP" altLang="en-GB" sz="4000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引数を </a:t>
            </a:r>
            <a:r>
              <a:rPr lang="en-GB" altLang="ja-JP" dirty="0" smtClean="0"/>
              <a:t>1 </a:t>
            </a:r>
            <a:r>
              <a:rPr lang="ja-JP" altLang="en-GB" dirty="0" smtClean="0"/>
              <a:t>個受け取り</a:t>
            </a:r>
            <a:br>
              <a:rPr lang="ja-JP" altLang="en-GB" dirty="0" smtClean="0"/>
            </a:br>
            <a:r>
              <a:rPr lang="ja-JP" altLang="en-GB" dirty="0" smtClean="0"/>
              <a:t>パターンマッチを行う関数を作る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fib =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function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|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0 | 1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1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|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x 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fib (x – 1) + fib (x – 2);;</a:t>
            </a:r>
            <a:endParaRPr lang="en-GB" altLang="ja-JP" sz="2200" dirty="0" smtClean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fib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&lt;fun&gt;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rec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x =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function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0 -&gt; 1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|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n -&gt; x *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pow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x (n – 1);;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latin typeface="Consolas" pitchFamily="49" charset="0"/>
              </a:rPr>
              <a:t>pow</a:t>
            </a:r>
            <a:r>
              <a:rPr lang="en-GB" altLang="ja-JP" sz="2200" b="1" dirty="0" smtClean="0">
                <a:latin typeface="Consolas" pitchFamily="49" charset="0"/>
              </a:rPr>
              <a:t>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&lt;fun&gt;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>
            <a:normAutofit fontScale="90000"/>
          </a:bodyPr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US" dirty="0" smtClean="0"/>
              <a:t>どれにも</a:t>
            </a:r>
            <a:r>
              <a:rPr lang="ja-JP" altLang="en-GB" dirty="0" smtClean="0"/>
              <a:t>マッチ</a:t>
            </a:r>
            <a:r>
              <a:rPr lang="ja-JP" altLang="en-US" dirty="0" smtClean="0"/>
              <a:t>しない</a:t>
            </a:r>
            <a:r>
              <a:rPr lang="ja-JP" altLang="en-GB" dirty="0" smtClean="0"/>
              <a:t>値がある</a:t>
            </a:r>
            <a:r>
              <a:rPr lang="ja-JP" altLang="en-US" dirty="0" smtClean="0"/>
              <a:t>場合</a:t>
            </a:r>
            <a:endParaRPr lang="ja-JP" altLang="en-GB" dirty="0" smtClean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Lucida Console" pitchFamily="49" charset="0"/>
              </a:rPr>
              <a:t>  </a:t>
            </a:r>
          </a:p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</a:t>
            </a:r>
            <a:r>
              <a:rPr lang="en-GB" altLang="ja-JP" sz="2200" dirty="0" smtClean="0">
                <a:latin typeface="Consolas" pitchFamily="49" charset="0"/>
              </a:rPr>
              <a:t>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flip x = match x with</a:t>
            </a:r>
          </a:p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0 -&gt; 1 | 1 -&gt; 0;;</a:t>
            </a:r>
          </a:p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Warning P: this pattern-matching is not</a:t>
            </a:r>
          </a:p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exhaustive. Here is an example of a value that</a:t>
            </a:r>
          </a:p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is not matched:</a:t>
            </a:r>
          </a:p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2</a:t>
            </a:r>
          </a:p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flip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&lt;fun&gt;</a:t>
            </a:r>
          </a:p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flip 2;;</a:t>
            </a:r>
          </a:p>
          <a:p>
            <a:pPr marL="252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Exception: </a:t>
            </a:r>
            <a:r>
              <a:rPr lang="en-GB" altLang="ja-JP" sz="2200" b="1" dirty="0" err="1" smtClean="0">
                <a:latin typeface="Consolas" pitchFamily="49" charset="0"/>
              </a:rPr>
              <a:t>Match_failure</a:t>
            </a:r>
            <a:r>
              <a:rPr lang="en-GB" altLang="ja-JP" sz="2200" b="1" dirty="0" smtClean="0">
                <a:latin typeface="Consolas" pitchFamily="49" charset="0"/>
              </a:rPr>
              <a:t> ("", 1, 13).</a:t>
            </a:r>
          </a:p>
        </p:txBody>
      </p:sp>
      <p:sp>
        <p:nvSpPr>
          <p:cNvPr id="15365" name="AutoShape 3"/>
          <p:cNvSpPr>
            <a:spLocks noChangeArrowheads="1"/>
          </p:cNvSpPr>
          <p:nvPr/>
        </p:nvSpPr>
        <p:spPr bwMode="auto">
          <a:xfrm>
            <a:off x="5402292" y="1565268"/>
            <a:ext cx="3313112" cy="863600"/>
          </a:xfrm>
          <a:prstGeom prst="wedgeRoundRectCallout">
            <a:avLst>
              <a:gd name="adj1" fmla="val -51245"/>
              <a:gd name="adj2" fmla="val 70037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0000" tIns="46800" rIns="90000" bIns="46800" anchor="ctr" anchorCtr="0">
            <a:normAutofit/>
          </a:bodyPr>
          <a:lstStyle/>
          <a:p>
            <a:pPr algn="ctr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z="2000" dirty="0" smtClean="0">
                <a:solidFill>
                  <a:srgbClr val="000000"/>
                </a:solidFill>
              </a:rPr>
              <a:t>2 </a:t>
            </a:r>
            <a:r>
              <a:rPr lang="ja-JP" altLang="en-GB" sz="2000" dirty="0" smtClean="0">
                <a:solidFill>
                  <a:srgbClr val="000000"/>
                </a:solidFill>
                <a:latin typeface="ＭＳ Ｐゴシック" pitchFamily="48" charset="-128"/>
              </a:rPr>
              <a:t>が</a:t>
            </a:r>
            <a:r>
              <a:rPr lang="ja-JP" altLang="en-GB" sz="2000" dirty="0">
                <a:solidFill>
                  <a:srgbClr val="000000"/>
                </a:solidFill>
                <a:latin typeface="ＭＳ Ｐゴシック" pitchFamily="48" charset="-128"/>
              </a:rPr>
              <a:t>来たときに対応</a:t>
            </a:r>
            <a:r>
              <a:rPr lang="ja-JP" altLang="en-GB" sz="2000" dirty="0" smtClean="0">
                <a:solidFill>
                  <a:srgbClr val="000000"/>
                </a:solidFill>
                <a:latin typeface="ＭＳ Ｐゴシック" pitchFamily="48" charset="-128"/>
              </a:rPr>
              <a:t>する</a:t>
            </a:r>
            <a:r>
              <a:rPr lang="en-US" altLang="ja-JP" sz="2000" dirty="0" smtClean="0">
                <a:solidFill>
                  <a:srgbClr val="000000"/>
                </a:solidFill>
                <a:latin typeface="ＭＳ Ｐゴシック" pitchFamily="48" charset="-128"/>
              </a:rPr>
              <a:t/>
            </a:r>
            <a:br>
              <a:rPr lang="en-US" altLang="ja-JP" sz="2000" dirty="0" smtClean="0">
                <a:solidFill>
                  <a:srgbClr val="000000"/>
                </a:solidFill>
                <a:latin typeface="ＭＳ Ｐゴシック" pitchFamily="48" charset="-128"/>
              </a:rPr>
            </a:br>
            <a:r>
              <a:rPr lang="ja-JP" altLang="en-GB" sz="2000" dirty="0" smtClean="0">
                <a:solidFill>
                  <a:srgbClr val="000000"/>
                </a:solidFill>
                <a:latin typeface="ＭＳ Ｐゴシック" pitchFamily="48" charset="-128"/>
              </a:rPr>
              <a:t>パターンがない</a:t>
            </a:r>
            <a:endParaRPr lang="ja-JP" altLang="en-GB" sz="2000" dirty="0">
              <a:solidFill>
                <a:srgbClr val="000000"/>
              </a:solidFill>
              <a:latin typeface="ＭＳ Ｐゴシック" pitchFamily="48" charset="-128"/>
            </a:endParaRPr>
          </a:p>
        </p:txBody>
      </p:sp>
      <p:sp>
        <p:nvSpPr>
          <p:cNvPr id="15367" name="AutoShape 5"/>
          <p:cNvSpPr>
            <a:spLocks noChangeArrowheads="1"/>
          </p:cNvSpPr>
          <p:nvPr/>
        </p:nvSpPr>
        <p:spPr bwMode="auto">
          <a:xfrm>
            <a:off x="5500694" y="3500438"/>
            <a:ext cx="2663825" cy="514351"/>
          </a:xfrm>
          <a:prstGeom prst="wedgeRoundRectCallout">
            <a:avLst>
              <a:gd name="adj1" fmla="val -51994"/>
              <a:gd name="adj2" fmla="val 90115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0000" tIns="46800" rIns="90000" bIns="46800" anchor="ctr" anchorCtr="0"/>
          <a:lstStyle/>
          <a:p>
            <a:pPr algn="ctr">
              <a:lnSpc>
                <a:spcPct val="8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2000" dirty="0">
                <a:solidFill>
                  <a:srgbClr val="000000"/>
                </a:solidFill>
                <a:latin typeface="ＭＳ Ｐゴシック" pitchFamily="48" charset="-128"/>
              </a:rPr>
              <a:t>一応定義はされる</a:t>
            </a:r>
          </a:p>
        </p:txBody>
      </p:sp>
      <p:sp>
        <p:nvSpPr>
          <p:cNvPr id="8" name="角丸四角形吹き出し 7"/>
          <p:cNvSpPr/>
          <p:nvPr/>
        </p:nvSpPr>
        <p:spPr>
          <a:xfrm>
            <a:off x="4071934" y="5500702"/>
            <a:ext cx="3286148" cy="571504"/>
          </a:xfrm>
          <a:prstGeom prst="wedgeRoundRectCallout">
            <a:avLst>
              <a:gd name="adj1" fmla="val -37284"/>
              <a:gd name="adj2" fmla="val -10213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実行すると例外が出る</a:t>
            </a:r>
            <a:endParaRPr kumimoji="1" lang="ja-JP" altLang="en-US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mtClean="0"/>
              <a:t>パターンを書く上での注意</a:t>
            </a:r>
          </a:p>
        </p:txBody>
      </p:sp>
      <p:sp>
        <p:nvSpPr>
          <p:cNvPr id="16388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/>
              <a:t>1 </a:t>
            </a:r>
            <a:r>
              <a:rPr lang="ja-JP" altLang="en-US" dirty="0" smtClean="0"/>
              <a:t>個</a:t>
            </a:r>
            <a:r>
              <a:rPr lang="ja-JP" altLang="en-GB" dirty="0" smtClean="0"/>
              <a:t>のパターン中に同じ変数を</a:t>
            </a:r>
            <a:br>
              <a:rPr lang="ja-JP" altLang="en-GB" dirty="0" smtClean="0"/>
            </a:br>
            <a:r>
              <a:rPr lang="en-GB" altLang="ja-JP" dirty="0" smtClean="0"/>
              <a:t>2 </a:t>
            </a:r>
            <a:r>
              <a:rPr lang="ja-JP" altLang="en-GB" dirty="0" smtClean="0"/>
              <a:t>回以上使うことはできない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Lucida Console" pitchFamily="49" charset="0"/>
              </a:rPr>
              <a:t>  </a:t>
            </a: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is_diag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p =</a:t>
            </a:r>
          </a:p>
          <a:p>
            <a:pPr marL="36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match p with</a:t>
            </a:r>
          </a:p>
          <a:p>
            <a:pPr marL="36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(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x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,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x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) -&gt; true | _ -&gt; false;;</a:t>
            </a:r>
          </a:p>
          <a:p>
            <a:pPr marL="36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This variable is bound several times in this matching.</a:t>
            </a:r>
          </a:p>
          <a:p>
            <a:pPr marL="36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solidFill>
                <a:srgbClr val="339933"/>
              </a:solidFill>
              <a:latin typeface="Lucida Console" pitchFamily="49" charset="0"/>
            </a:endParaRPr>
          </a:p>
          <a:p>
            <a:pPr>
              <a:lnSpc>
                <a:spcPct val="8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前述のようにガードを使えば </a:t>
            </a:r>
            <a:r>
              <a:rPr lang="en-US" altLang="ja-JP" dirty="0" smtClean="0"/>
              <a:t>OK</a:t>
            </a:r>
          </a:p>
          <a:p>
            <a:pPr marL="360000" indent="0">
              <a:lnSpc>
                <a:spcPct val="8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is_diag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p =</a:t>
            </a:r>
            <a:b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match p with</a:t>
            </a:r>
            <a:b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</a:b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(x, y)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when x = y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true | _ -&gt; false</a:t>
            </a:r>
          </a:p>
        </p:txBody>
      </p:sp>
      <p:sp>
        <p:nvSpPr>
          <p:cNvPr id="16389" name="AutoShape 3"/>
          <p:cNvSpPr>
            <a:spLocks noChangeArrowheads="1"/>
          </p:cNvSpPr>
          <p:nvPr/>
        </p:nvSpPr>
        <p:spPr bwMode="auto">
          <a:xfrm>
            <a:off x="4143372" y="2782887"/>
            <a:ext cx="3500462" cy="503237"/>
          </a:xfrm>
          <a:prstGeom prst="wedgeRoundRectCallout">
            <a:avLst>
              <a:gd name="adj1" fmla="val -92703"/>
              <a:gd name="adj2" fmla="val 68064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0000" tIns="46800" rIns="90000" bIns="46800" anchor="ctr" anchorCtr="0"/>
          <a:lstStyle/>
          <a:p>
            <a:pPr algn="ctr">
              <a:lnSpc>
                <a:spcPct val="8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z="2000" dirty="0" smtClean="0"/>
              <a:t>x </a:t>
            </a:r>
            <a:r>
              <a:rPr lang="ja-JP" altLang="en-GB" sz="2000" dirty="0" smtClean="0"/>
              <a:t>を </a:t>
            </a:r>
            <a:r>
              <a:rPr lang="en-GB" altLang="ja-JP" sz="2000" dirty="0" smtClean="0"/>
              <a:t>2 </a:t>
            </a:r>
            <a:r>
              <a:rPr lang="ja-JP" altLang="en-GB" sz="2000" dirty="0" smtClean="0"/>
              <a:t>回使用</a:t>
            </a:r>
            <a:r>
              <a:rPr lang="ja-JP" altLang="en-US" sz="2000" dirty="0" smtClean="0"/>
              <a:t>しようとしている</a:t>
            </a:r>
            <a:endParaRPr lang="ja-JP" altLang="en-GB" sz="2000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mtClean="0"/>
              <a:t>パターンを書く上での注意</a:t>
            </a:r>
          </a:p>
        </p:txBody>
      </p:sp>
      <p:sp>
        <p:nvSpPr>
          <p:cNvPr id="17412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/>
              <a:t>OR </a:t>
            </a:r>
            <a:r>
              <a:rPr lang="ja-JP" altLang="en-GB" dirty="0" smtClean="0"/>
              <a:t>でつながったそれぞれのパターンでは</a:t>
            </a:r>
            <a:br>
              <a:rPr lang="ja-JP" altLang="en-GB" dirty="0" smtClean="0"/>
            </a:br>
            <a:r>
              <a:rPr lang="ja-JP" altLang="en-GB" dirty="0" smtClean="0"/>
              <a:t>束縛する変数が一致しなければならない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Lucida Console" pitchFamily="49" charset="0"/>
              </a:rPr>
              <a:t>  </a:t>
            </a: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f p = 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match p with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 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(1, x, y) | (2, x, _)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x;;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FF179F"/>
                </a:solidFill>
                <a:latin typeface="Consolas" pitchFamily="49" charset="0"/>
              </a:rPr>
              <a:t>  </a:t>
            </a:r>
            <a:r>
              <a:rPr lang="en-GB" altLang="ja-JP" sz="2200" b="1" dirty="0" smtClean="0">
                <a:latin typeface="Consolas" pitchFamily="49" charset="0"/>
              </a:rPr>
              <a:t>Variable y must occur on both sides of this | pattern.</a:t>
            </a:r>
          </a:p>
        </p:txBody>
      </p:sp>
      <p:sp>
        <p:nvSpPr>
          <p:cNvPr id="17413" name="AutoShape 3"/>
          <p:cNvSpPr>
            <a:spLocks noChangeArrowheads="1"/>
          </p:cNvSpPr>
          <p:nvPr/>
        </p:nvSpPr>
        <p:spPr bwMode="auto">
          <a:xfrm>
            <a:off x="4929190" y="2786058"/>
            <a:ext cx="3313112" cy="720725"/>
          </a:xfrm>
          <a:prstGeom prst="wedgeRoundRectCallout">
            <a:avLst>
              <a:gd name="adj1" fmla="val -70977"/>
              <a:gd name="adj2" fmla="val 60644"/>
              <a:gd name="adj3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90000" tIns="46800" rIns="90000" bIns="46800" anchor="ctr" anchorCtr="0"/>
          <a:lstStyle/>
          <a:p>
            <a:pPr algn="ctr">
              <a:lnSpc>
                <a:spcPct val="8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ja-JP" sz="2000" dirty="0">
                <a:solidFill>
                  <a:srgbClr val="000000"/>
                </a:solidFill>
                <a:latin typeface="Consolas" pitchFamily="49" charset="0"/>
              </a:rPr>
              <a:t>|</a:t>
            </a:r>
            <a:r>
              <a:rPr lang="en-GB" altLang="ja-JP" sz="2000" dirty="0">
                <a:solidFill>
                  <a:srgbClr val="000000"/>
                </a:solidFill>
                <a:latin typeface="ＭＳ Ｐゴシック" pitchFamily="48" charset="-128"/>
              </a:rPr>
              <a:t> </a:t>
            </a:r>
            <a:r>
              <a:rPr lang="ja-JP" altLang="en-GB" sz="2000" dirty="0">
                <a:solidFill>
                  <a:srgbClr val="000000"/>
                </a:solidFill>
                <a:latin typeface="ＭＳ Ｐゴシック" pitchFamily="48" charset="-128"/>
              </a:rPr>
              <a:t>の右側で</a:t>
            </a:r>
            <a:br>
              <a:rPr lang="ja-JP" altLang="en-GB" sz="2000" dirty="0">
                <a:solidFill>
                  <a:srgbClr val="000000"/>
                </a:solidFill>
                <a:latin typeface="ＭＳ Ｐゴシック" pitchFamily="48" charset="-128"/>
              </a:rPr>
            </a:br>
            <a:r>
              <a:rPr lang="en-GB" altLang="ja-JP" sz="2000" dirty="0" smtClean="0"/>
              <a:t>y</a:t>
            </a:r>
            <a:r>
              <a:rPr lang="en-GB" altLang="ja-JP" sz="2000" dirty="0" smtClean="0">
                <a:solidFill>
                  <a:srgbClr val="000000"/>
                </a:solidFill>
                <a:latin typeface="ＭＳ Ｐゴシック" pitchFamily="48" charset="-128"/>
              </a:rPr>
              <a:t> </a:t>
            </a:r>
            <a:r>
              <a:rPr lang="ja-JP" altLang="en-GB" sz="2000" dirty="0" smtClean="0">
                <a:solidFill>
                  <a:srgbClr val="000000"/>
                </a:solidFill>
                <a:latin typeface="ＭＳ Ｐゴシック" pitchFamily="48" charset="-128"/>
              </a:rPr>
              <a:t>が</a:t>
            </a:r>
            <a:r>
              <a:rPr lang="ja-JP" altLang="en-GB" sz="2000" dirty="0">
                <a:solidFill>
                  <a:srgbClr val="000000"/>
                </a:solidFill>
                <a:latin typeface="ＭＳ Ｐゴシック" pitchFamily="48" charset="-128"/>
              </a:rPr>
              <a:t>束縛されていない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mtClean="0"/>
              <a:t>パターンを書く上での注意</a:t>
            </a:r>
          </a:p>
        </p:txBody>
      </p:sp>
      <p:sp>
        <p:nvSpPr>
          <p:cNvPr id="17412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定義された変数を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定数パターンとして使うことはできない</a:t>
            </a:r>
            <a:endParaRPr lang="en-US" altLang="ja-JP" dirty="0" smtClean="0"/>
          </a:p>
          <a:p>
            <a:pPr lvl="1">
              <a:lnSpc>
                <a:spcPct val="9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変数束縛パターンとなってしまうので注意</a:t>
            </a:r>
            <a:endParaRPr lang="ja-JP" altLang="en-GB" dirty="0" smtClean="0"/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b="1" dirty="0" smtClean="0">
              <a:latin typeface="Lucida Console" pitchFamily="49" charset="0"/>
            </a:endParaRPr>
          </a:p>
          <a:p>
            <a:pPr marL="447675" indent="1588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x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= 0;;</a:t>
            </a:r>
          </a:p>
          <a:p>
            <a:pPr marL="447675" indent="1588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x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0</a:t>
            </a:r>
          </a:p>
          <a:p>
            <a:pPr marL="447675" indent="1588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match (1, 2) with</a:t>
            </a:r>
          </a:p>
          <a:p>
            <a:pPr marL="447675" indent="1588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| (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x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, _) -&gt; true</a:t>
            </a:r>
          </a:p>
          <a:p>
            <a:pPr marL="447675" indent="1588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| _ -&gt; false;;</a:t>
            </a:r>
          </a:p>
          <a:p>
            <a:pPr marL="447675" indent="1588">
              <a:lnSpc>
                <a:spcPct val="8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b="1" dirty="0" smtClean="0">
                <a:latin typeface="Consolas" pitchFamily="49" charset="0"/>
              </a:rPr>
              <a:t>Warning U: this match case is unused.</a:t>
            </a:r>
          </a:p>
          <a:p>
            <a:pPr marL="447675" indent="1588">
              <a:lnSpc>
                <a:spcPct val="8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bool</a:t>
            </a:r>
            <a:r>
              <a:rPr lang="en-US" altLang="ja-JP" sz="2200" b="1" dirty="0" smtClean="0">
                <a:latin typeface="Consolas" pitchFamily="49" charset="0"/>
              </a:rPr>
              <a:t> = true</a:t>
            </a:r>
            <a:endParaRPr lang="en-GB" altLang="ja-JP" sz="2200" b="1" dirty="0" smtClean="0">
              <a:latin typeface="Consolas" pitchFamily="49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mtClean="0"/>
              <a:t>レポートについて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出題後 </a:t>
            </a:r>
            <a:r>
              <a:rPr lang="en-GB" altLang="ja-JP" dirty="0" smtClean="0"/>
              <a:t>2 </a:t>
            </a:r>
            <a:r>
              <a:rPr lang="ja-JP" altLang="en-GB" dirty="0" smtClean="0"/>
              <a:t>週間以内に提出</a:t>
            </a:r>
          </a:p>
          <a:p>
            <a:pPr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締め切り</a:t>
            </a:r>
            <a:r>
              <a:rPr lang="ja-JP" altLang="en-US" dirty="0" smtClean="0"/>
              <a:t>厳守</a:t>
            </a:r>
            <a:endParaRPr lang="ja-JP" altLang="en-GB" sz="5400" b="1" u="sng" dirty="0" smtClean="0">
              <a:solidFill>
                <a:srgbClr val="FF0000"/>
              </a:solidFill>
            </a:endParaRPr>
          </a:p>
          <a:p>
            <a:pPr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質問</a:t>
            </a:r>
            <a:r>
              <a:rPr lang="ja-JP" altLang="en-US" dirty="0" smtClean="0"/>
              <a:t>メール</a:t>
            </a:r>
            <a:r>
              <a:rPr lang="ja-JP" altLang="en-GB" dirty="0" smtClean="0"/>
              <a:t>は以下のアドレスまで</a:t>
            </a:r>
            <a:r>
              <a:rPr lang="en-GB" altLang="ja-JP" dirty="0" smtClean="0"/>
              <a:t>:</a:t>
            </a:r>
            <a:br>
              <a:rPr lang="en-GB" altLang="ja-JP" dirty="0" smtClean="0"/>
            </a:br>
            <a:r>
              <a:rPr lang="en-GB" altLang="ja-JP" dirty="0" smtClean="0"/>
              <a:t>ml-query-2011@yl.is.s.u-tokyo.ac.jp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単位取得条件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毎回の</a:t>
            </a:r>
            <a:r>
              <a:rPr lang="ja-JP" altLang="en-US" dirty="0" smtClean="0"/>
              <a:t>課題を</a:t>
            </a:r>
            <a:r>
              <a:rPr lang="en-US" altLang="ja-JP" dirty="0" smtClean="0"/>
              <a:t>50</a:t>
            </a:r>
            <a:r>
              <a:rPr lang="ja-JP" altLang="en-US" dirty="0" smtClean="0"/>
              <a:t>点以上得点すること</a:t>
            </a: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レポート提出上の注意 </a:t>
            </a:r>
            <a:r>
              <a:rPr lang="en-GB" altLang="ja-JP" dirty="0" smtClean="0"/>
              <a:t>(1)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idx="1"/>
          </p:nvPr>
        </p:nvSpPr>
        <p:spPr/>
        <p:txBody>
          <a:bodyPr lIns="0" tIns="0" rIns="0" bIns="0"/>
          <a:lstStyle/>
          <a:p>
            <a:pPr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提出方法</a:t>
            </a:r>
            <a:r>
              <a:rPr lang="en-GB" altLang="ja-JP" dirty="0" smtClean="0"/>
              <a:t>: </a:t>
            </a:r>
            <a:r>
              <a:rPr lang="ja-JP" altLang="en-GB" dirty="0" smtClean="0"/>
              <a:t>電子メール</a:t>
            </a:r>
          </a:p>
          <a:p>
            <a:pPr lvl="1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宛先</a:t>
            </a:r>
            <a:r>
              <a:rPr lang="en-GB" altLang="ja-JP" dirty="0" smtClean="0"/>
              <a:t>: </a:t>
            </a:r>
            <a:r>
              <a:rPr lang="en-GB" altLang="ja-JP" dirty="0" smtClean="0">
                <a:solidFill>
                  <a:srgbClr val="FF0000"/>
                </a:solidFill>
              </a:rPr>
              <a:t>ml-report-2011@yl.is.s.u-tokyo.ac.jp</a:t>
            </a:r>
          </a:p>
          <a:p>
            <a:pPr lvl="2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受領通知が</a:t>
            </a:r>
            <a:r>
              <a:rPr lang="ja-JP" altLang="en-US" dirty="0" smtClean="0"/>
              <a:t>返送されるはずな</a:t>
            </a:r>
            <a:r>
              <a:rPr lang="ja-JP" altLang="en-GB" dirty="0" smtClean="0"/>
              <a:t>ので確認のこと</a:t>
            </a:r>
          </a:p>
          <a:p>
            <a:pPr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/>
              <a:t>Subject </a:t>
            </a:r>
            <a:r>
              <a:rPr lang="ja-JP" altLang="en-GB" dirty="0" smtClean="0"/>
              <a:t>を </a:t>
            </a:r>
            <a:br>
              <a:rPr lang="ja-JP" altLang="en-GB" dirty="0" smtClean="0"/>
            </a:br>
            <a:r>
              <a:rPr lang="ja-JP" altLang="en-GB" dirty="0" smtClean="0"/>
              <a:t>     </a:t>
            </a:r>
            <a:r>
              <a:rPr lang="en-GB" altLang="ja-JP" dirty="0" smtClean="0"/>
              <a:t>Report &lt;</a:t>
            </a:r>
            <a:r>
              <a:rPr lang="ja-JP" altLang="en-GB" dirty="0" smtClean="0"/>
              <a:t>レポート番号</a:t>
            </a:r>
            <a:r>
              <a:rPr lang="en-GB" altLang="ja-JP" dirty="0" smtClean="0"/>
              <a:t>&gt; &lt;</a:t>
            </a:r>
            <a:r>
              <a:rPr lang="ja-JP" altLang="en-GB" dirty="0" smtClean="0"/>
              <a:t>学生証番号</a:t>
            </a:r>
            <a:r>
              <a:rPr lang="en-GB" altLang="ja-JP" dirty="0" smtClean="0"/>
              <a:t>&gt; </a:t>
            </a:r>
            <a:br>
              <a:rPr lang="en-GB" altLang="ja-JP" dirty="0" smtClean="0"/>
            </a:br>
            <a:r>
              <a:rPr lang="ja-JP" altLang="en-GB" dirty="0" smtClean="0"/>
              <a:t>とすること</a:t>
            </a:r>
          </a:p>
          <a:p>
            <a:pPr lvl="1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例えば</a:t>
            </a:r>
            <a:r>
              <a:rPr lang="ja-JP" altLang="en-GB" dirty="0" smtClean="0"/>
              <a:t>今回の場合</a:t>
            </a:r>
            <a:r>
              <a:rPr lang="ja-JP" altLang="en-US" dirty="0" smtClean="0"/>
              <a:t>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               </a:t>
            </a:r>
            <a:r>
              <a:rPr lang="en-GB" altLang="ja-JP" dirty="0" smtClean="0">
                <a:latin typeface="Consolas" pitchFamily="49" charset="0"/>
              </a:rPr>
              <a:t>Report 1 110xx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間に一つずつスペースを入れること</a:t>
            </a:r>
            <a:endParaRPr lang="en-GB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日本語の</a:t>
            </a:r>
            <a:r>
              <a:rPr lang="ja-JP" altLang="en-US" smtClean="0"/>
              <a:t>参考</a:t>
            </a:r>
            <a:r>
              <a:rPr lang="ja-JP" altLang="en-GB" smtClean="0"/>
              <a:t>資料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smtClean="0"/>
              <a:t>プログラミング </a:t>
            </a:r>
            <a:r>
              <a:rPr lang="en-US" altLang="ja-JP" smtClean="0"/>
              <a:t>in OCaml (</a:t>
            </a:r>
            <a:r>
              <a:rPr lang="ja-JP" altLang="en-US" smtClean="0"/>
              <a:t>技術評論社</a:t>
            </a:r>
            <a:r>
              <a:rPr lang="en-US" altLang="ja-JP" smtClean="0"/>
              <a:t>)</a:t>
            </a:r>
          </a:p>
          <a:p>
            <a:pPr lvl="1"/>
            <a:r>
              <a:rPr lang="ja-JP" altLang="en-US" smtClean="0"/>
              <a:t>五十嵐 淳 著</a:t>
            </a:r>
            <a:endParaRPr lang="en-US" altLang="ja-JP" smtClean="0"/>
          </a:p>
          <a:p>
            <a:pPr lvl="1"/>
            <a:r>
              <a:rPr lang="en-US" altLang="ja-JP" smtClean="0"/>
              <a:t>ISBN 978-4774132648</a:t>
            </a:r>
          </a:p>
          <a:p>
            <a:r>
              <a:rPr lang="ja-JP" altLang="en-GB" smtClean="0"/>
              <a:t>プログラミングの基礎（サイエンス社）</a:t>
            </a:r>
          </a:p>
          <a:p>
            <a:pPr lvl="1"/>
            <a:r>
              <a:rPr lang="ja-JP" altLang="en-GB" smtClean="0"/>
              <a:t>浅井 健一 著</a:t>
            </a:r>
          </a:p>
          <a:p>
            <a:pPr lvl="1"/>
            <a:r>
              <a:rPr lang="en-GB" altLang="ja-JP" smtClean="0"/>
              <a:t>ISBN 978-4781911609</a:t>
            </a:r>
          </a:p>
          <a:p>
            <a:r>
              <a:rPr lang="ja-JP" altLang="en-GB" smtClean="0"/>
              <a:t>入門 </a:t>
            </a:r>
            <a:r>
              <a:rPr lang="en-GB" altLang="ja-JP" smtClean="0"/>
              <a:t>OCaml </a:t>
            </a:r>
            <a:r>
              <a:rPr lang="ja-JP" altLang="en-GB" smtClean="0"/>
              <a:t>プログラミング基礎と実践理解</a:t>
            </a:r>
          </a:p>
          <a:p>
            <a:pPr lvl="1"/>
            <a:r>
              <a:rPr lang="en-GB" altLang="ja-JP" smtClean="0"/>
              <a:t>OCaml-Nagoya </a:t>
            </a:r>
            <a:r>
              <a:rPr lang="ja-JP" altLang="en-GB" smtClean="0"/>
              <a:t>著</a:t>
            </a:r>
          </a:p>
          <a:p>
            <a:pPr lvl="1"/>
            <a:r>
              <a:rPr lang="en-GB" altLang="ja-JP" smtClean="0"/>
              <a:t>ISBN 978-4839923112</a:t>
            </a:r>
            <a:endParaRPr lang="en-GB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レポート提出上の注意 </a:t>
            </a:r>
            <a:r>
              <a:rPr lang="en-GB" altLang="ja-JP" dirty="0" smtClean="0"/>
              <a:t>(</a:t>
            </a:r>
            <a:r>
              <a:rPr lang="en-GB" altLang="ja-JP" smtClean="0"/>
              <a:t>2)</a:t>
            </a:r>
            <a:endParaRPr lang="en-GB" altLang="ja-JP" dirty="0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GB" dirty="0" smtClean="0"/>
              <a:t>レポートに含めるべきもの</a:t>
            </a:r>
          </a:p>
          <a:p>
            <a:pPr lvl="1"/>
            <a:r>
              <a:rPr lang="ja-JP" altLang="en-GB" dirty="0" smtClean="0"/>
              <a:t>氏名</a:t>
            </a:r>
            <a:r>
              <a:rPr lang="ja-JP" altLang="en-US" dirty="0" smtClean="0"/>
              <a:t>、</a:t>
            </a:r>
            <a:r>
              <a:rPr lang="ja-JP" altLang="en-GB" dirty="0" smtClean="0"/>
              <a:t>学生証番号</a:t>
            </a:r>
          </a:p>
          <a:p>
            <a:pPr lvl="1"/>
            <a:r>
              <a:rPr lang="ja-JP" altLang="en-GB" dirty="0" smtClean="0"/>
              <a:t>ソース</a:t>
            </a:r>
          </a:p>
          <a:p>
            <a:pPr lvl="2"/>
            <a:r>
              <a:rPr lang="ja-JP" altLang="en-GB" smtClean="0"/>
              <a:t>コメント</a:t>
            </a:r>
            <a:r>
              <a:rPr lang="ja-JP" altLang="en-GB" dirty="0" smtClean="0"/>
              <a:t>を適宜補い</a:t>
            </a:r>
            <a:r>
              <a:rPr lang="ja-JP" altLang="en-US" dirty="0" smtClean="0"/>
              <a:t>、</a:t>
            </a:r>
            <a:r>
              <a:rPr lang="ja-JP" altLang="en-GB" dirty="0" smtClean="0"/>
              <a:t>各関数の動作を説明すること</a:t>
            </a:r>
          </a:p>
          <a:p>
            <a:pPr lvl="1"/>
            <a:r>
              <a:rPr lang="ja-JP" altLang="en-GB" dirty="0" smtClean="0"/>
              <a:t>動作例</a:t>
            </a:r>
          </a:p>
          <a:p>
            <a:pPr lvl="2"/>
            <a:r>
              <a:rPr lang="ja-JP" altLang="en-GB" dirty="0" smtClean="0"/>
              <a:t>プログラムが正しく動作することを示すのに</a:t>
            </a:r>
            <a:br>
              <a:rPr lang="ja-JP" altLang="en-GB" dirty="0" smtClean="0"/>
            </a:br>
            <a:r>
              <a:rPr lang="ja-JP" altLang="en-GB" dirty="0" smtClean="0"/>
              <a:t>ふさわしい例を考えること</a:t>
            </a:r>
          </a:p>
          <a:p>
            <a:pPr lvl="1"/>
            <a:r>
              <a:rPr lang="ja-JP" altLang="en-GB" dirty="0" smtClean="0"/>
              <a:t>考察</a:t>
            </a:r>
            <a:endParaRPr lang="en-US" altLang="ja-JP" dirty="0" smtClean="0"/>
          </a:p>
          <a:p>
            <a:pPr lvl="2"/>
            <a:r>
              <a:rPr lang="ja-JP" altLang="en-GB" dirty="0" smtClean="0"/>
              <a:t>考察不要と指定されている場合を除き</a:t>
            </a:r>
            <a:r>
              <a:rPr lang="ja-JP" altLang="en-US" dirty="0" smtClean="0"/>
              <a:t>、</a:t>
            </a:r>
            <a:r>
              <a:rPr lang="ja-JP" altLang="en-GB" dirty="0" smtClean="0"/>
              <a:t>必ず入れる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</p:spPr>
        <p:txBody>
          <a:bodyPr lIns="90000" tIns="46800" rIns="90000" bIns="46800" anchor="b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第</a:t>
            </a:r>
            <a:r>
              <a:rPr lang="en-GB" altLang="ja-JP" dirty="0" smtClean="0"/>
              <a:t>1</a:t>
            </a:r>
            <a:r>
              <a:rPr lang="ja-JP" altLang="en-GB" dirty="0" smtClean="0"/>
              <a:t>回 課題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524000" y="4038600"/>
            <a:ext cx="6400800" cy="1752600"/>
          </a:xfrm>
        </p:spPr>
        <p:txBody>
          <a:bodyPr lIns="90000" tIns="46800" rIns="90000" bIns="46800"/>
          <a:lstStyle/>
          <a:p>
            <a:pPr marL="0" lvl="1" indent="0" algn="ctr" eaLnBrk="1" hangingPunct="1">
              <a:lnSpc>
                <a:spcPct val="69000"/>
              </a:lnSpc>
              <a:spcBef>
                <a:spcPts val="800"/>
              </a:spcBef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3200" dirty="0" smtClean="0"/>
              <a:t>締切</a:t>
            </a:r>
            <a:r>
              <a:rPr lang="en-GB" altLang="ja-JP" sz="3200" dirty="0" smtClean="0"/>
              <a:t>: 4/19 13:00 (</a:t>
            </a:r>
            <a:r>
              <a:rPr lang="ja-JP" altLang="en-GB" sz="3200" dirty="0" smtClean="0"/>
              <a:t>日本標準時</a:t>
            </a:r>
            <a:r>
              <a:rPr lang="en-GB" altLang="ja-JP" sz="3200" dirty="0" smtClean="0"/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1 (</a:t>
            </a:r>
            <a:r>
              <a:rPr lang="ja-JP" altLang="en-US" dirty="0" smtClean="0"/>
              <a:t>考察不要 </a:t>
            </a:r>
            <a:r>
              <a:rPr lang="en-US" altLang="ja-JP" dirty="0" smtClean="0"/>
              <a:t>: 12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ja-JP" altLang="en-US" dirty="0" smtClean="0"/>
              <a:t>正の</a:t>
            </a:r>
            <a:r>
              <a:rPr lang="ja-JP" altLang="en-GB" dirty="0" smtClean="0"/>
              <a:t>整数 </a:t>
            </a:r>
            <a:r>
              <a:rPr lang="en-GB" altLang="ja-JP" dirty="0" smtClean="0">
                <a:latin typeface="Consolas" pitchFamily="49" charset="0"/>
              </a:rPr>
              <a:t>n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を受け取って </a:t>
            </a:r>
            <a:r>
              <a:rPr lang="en-GB" altLang="ja-JP" dirty="0" smtClean="0">
                <a:latin typeface="Consolas" pitchFamily="49" charset="0"/>
              </a:rPr>
              <a:t>n</a:t>
            </a:r>
            <a:r>
              <a:rPr lang="en-GB" altLang="ja-JP" dirty="0" smtClean="0"/>
              <a:t> </a:t>
            </a:r>
            <a:r>
              <a:rPr lang="ja-JP" altLang="en-GB" dirty="0" smtClean="0"/>
              <a:t>の階乗を</a:t>
            </a:r>
            <a:r>
              <a:rPr lang="ja-JP" altLang="en-US" dirty="0" smtClean="0"/>
              <a:t>求める</a:t>
            </a:r>
            <a:r>
              <a:rPr lang="ja-JP" altLang="en-GB" dirty="0" smtClean="0"/>
              <a:t>関数 </a:t>
            </a:r>
            <a:r>
              <a:rPr lang="en-GB" altLang="ja-JP" dirty="0" smtClean="0">
                <a:latin typeface="Consolas" pitchFamily="49" charset="0"/>
              </a:rPr>
              <a:t>fact : </a:t>
            </a:r>
            <a:r>
              <a:rPr lang="en-GB" altLang="ja-JP" dirty="0" err="1" smtClean="0">
                <a:latin typeface="Consolas" pitchFamily="49" charset="0"/>
              </a:rPr>
              <a:t>int</a:t>
            </a:r>
            <a:r>
              <a:rPr lang="en-GB" altLang="ja-JP" dirty="0" smtClean="0">
                <a:latin typeface="Consolas" pitchFamily="49" charset="0"/>
              </a:rPr>
              <a:t> -&gt; </a:t>
            </a:r>
            <a:r>
              <a:rPr lang="en-GB" altLang="ja-JP" dirty="0" err="1" smtClean="0">
                <a:latin typeface="Consolas" pitchFamily="49" charset="0"/>
              </a:rPr>
              <a:t>int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を書け</a:t>
            </a:r>
          </a:p>
          <a:p>
            <a:pPr marL="514350" indent="-514350">
              <a:buFont typeface="+mj-lt"/>
              <a:buAutoNum type="alphaLcPeriod"/>
            </a:pPr>
            <a:r>
              <a:rPr lang="ja-JP" altLang="en-US" dirty="0" smtClean="0"/>
              <a:t>二つの正の</a:t>
            </a:r>
            <a:r>
              <a:rPr lang="ja-JP" altLang="en-GB" dirty="0" smtClean="0"/>
              <a:t>整数</a:t>
            </a:r>
            <a:r>
              <a:rPr lang="ja-JP" altLang="en-US" dirty="0" smtClean="0"/>
              <a:t>の</a:t>
            </a:r>
            <a:r>
              <a:rPr lang="ja-JP" altLang="en-GB" dirty="0" smtClean="0"/>
              <a:t>最大公約数を求める関数 </a:t>
            </a:r>
            <a:r>
              <a:rPr lang="en-GB" altLang="ja-JP" dirty="0" err="1" smtClean="0">
                <a:latin typeface="Consolas" pitchFamily="49" charset="0"/>
              </a:rPr>
              <a:t>gcd</a:t>
            </a:r>
            <a:r>
              <a:rPr lang="en-GB" altLang="ja-JP" dirty="0" smtClean="0">
                <a:latin typeface="Consolas" pitchFamily="49" charset="0"/>
              </a:rPr>
              <a:t> : </a:t>
            </a:r>
            <a:r>
              <a:rPr lang="en-GB" altLang="ja-JP" dirty="0" err="1" smtClean="0">
                <a:latin typeface="Consolas" pitchFamily="49" charset="0"/>
              </a:rPr>
              <a:t>int</a:t>
            </a:r>
            <a:r>
              <a:rPr lang="en-GB" altLang="ja-JP" dirty="0" smtClean="0">
                <a:latin typeface="Consolas" pitchFamily="49" charset="0"/>
              </a:rPr>
              <a:t> -&gt; </a:t>
            </a:r>
            <a:r>
              <a:rPr lang="en-GB" altLang="ja-JP" dirty="0" err="1" smtClean="0">
                <a:latin typeface="Consolas" pitchFamily="49" charset="0"/>
              </a:rPr>
              <a:t>int</a:t>
            </a:r>
            <a:r>
              <a:rPr lang="en-GB" altLang="ja-JP" dirty="0" smtClean="0">
                <a:latin typeface="Consolas" pitchFamily="49" charset="0"/>
              </a:rPr>
              <a:t> -&gt; </a:t>
            </a:r>
            <a:r>
              <a:rPr lang="en-GB" altLang="ja-JP" dirty="0" err="1" smtClean="0">
                <a:latin typeface="Consolas" pitchFamily="49" charset="0"/>
              </a:rPr>
              <a:t>int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を書け</a:t>
            </a:r>
          </a:p>
          <a:p>
            <a:pPr marL="514350" indent="-514350">
              <a:buFont typeface="+mj-lt"/>
              <a:buAutoNum type="alphaLcPeriod"/>
            </a:pPr>
            <a:r>
              <a:rPr lang="ja-JP" altLang="en-US" dirty="0" smtClean="0"/>
              <a:t>正の整数</a:t>
            </a:r>
            <a:r>
              <a:rPr lang="ja-JP" altLang="en-GB" dirty="0" smtClean="0"/>
              <a:t> </a:t>
            </a:r>
            <a:r>
              <a:rPr lang="en-GB" altLang="ja-JP" dirty="0" smtClean="0"/>
              <a:t>n </a:t>
            </a:r>
            <a:r>
              <a:rPr lang="ja-JP" altLang="en-US" dirty="0" smtClean="0"/>
              <a:t>が素数かどうかを判定する</a:t>
            </a:r>
            <a:r>
              <a:rPr lang="ja-JP" altLang="en-GB" dirty="0" smtClean="0"/>
              <a:t>関数</a:t>
            </a:r>
            <a:br>
              <a:rPr lang="ja-JP" altLang="en-GB" dirty="0" smtClean="0"/>
            </a:br>
            <a:r>
              <a:rPr lang="en-GB" altLang="ja-JP" dirty="0" err="1" smtClean="0">
                <a:latin typeface="Consolas" pitchFamily="49" charset="0"/>
              </a:rPr>
              <a:t>isprime</a:t>
            </a:r>
            <a:r>
              <a:rPr lang="en-GB" altLang="ja-JP" dirty="0" smtClean="0">
                <a:latin typeface="Consolas" pitchFamily="49" charset="0"/>
              </a:rPr>
              <a:t> : </a:t>
            </a:r>
            <a:r>
              <a:rPr lang="en-GB" altLang="ja-JP" dirty="0" err="1" smtClean="0">
                <a:latin typeface="Consolas" pitchFamily="49" charset="0"/>
              </a:rPr>
              <a:t>int</a:t>
            </a:r>
            <a:r>
              <a:rPr lang="en-GB" altLang="ja-JP" dirty="0" smtClean="0">
                <a:latin typeface="Consolas" pitchFamily="49" charset="0"/>
              </a:rPr>
              <a:t> -&gt; bool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を書</a:t>
            </a:r>
            <a:r>
              <a:rPr lang="ja-JP" altLang="en-US" dirty="0" smtClean="0"/>
              <a:t>け</a:t>
            </a: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2 (</a:t>
            </a:r>
            <a:r>
              <a:rPr lang="ja-JP" altLang="en-US" dirty="0" smtClean="0"/>
              <a:t>考察不要 </a:t>
            </a:r>
            <a:r>
              <a:rPr lang="en-US" altLang="ja-JP" dirty="0" smtClean="0"/>
              <a:t>: 8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ja-JP" altLang="en-GB" dirty="0" smtClean="0"/>
              <a:t>関数 </a:t>
            </a: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を受け取って</a:t>
            </a:r>
            <a:r>
              <a:rPr lang="en-GB" altLang="ja-JP" dirty="0" smtClean="0"/>
              <a:t/>
            </a:r>
            <a:br>
              <a:rPr lang="en-GB" altLang="ja-JP" dirty="0" smtClean="0"/>
            </a:b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 </a:t>
            </a:r>
            <a:r>
              <a:rPr lang="en-GB" altLang="ja-JP" dirty="0" smtClean="0"/>
              <a:t>2 </a:t>
            </a:r>
            <a:r>
              <a:rPr lang="ja-JP" altLang="en-GB" dirty="0" smtClean="0"/>
              <a:t>個合成する関数を返す関数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GB" altLang="ja-JP" dirty="0" smtClean="0">
                <a:latin typeface="Consolas" pitchFamily="49" charset="0"/>
              </a:rPr>
              <a:t>double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を書け</a:t>
            </a:r>
            <a:endParaRPr lang="en-US" altLang="ja-JP" dirty="0" smtClean="0"/>
          </a:p>
          <a:p>
            <a:pPr marL="514350" indent="-514350">
              <a:buFont typeface="+mj-lt"/>
              <a:buAutoNum type="alphaLcPeriod"/>
            </a:pPr>
            <a:endParaRPr lang="ja-JP" altLang="en-GB" dirty="0" smtClean="0"/>
          </a:p>
          <a:p>
            <a:pPr marL="514350" indent="-514350">
              <a:buFont typeface="+mj-lt"/>
              <a:buAutoNum type="alphaLcPeriod"/>
            </a:pPr>
            <a:r>
              <a:rPr lang="ja-JP" altLang="en-GB" dirty="0" smtClean="0"/>
              <a:t>関数 </a:t>
            </a: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と整数 </a:t>
            </a:r>
            <a:r>
              <a:rPr lang="en-GB" altLang="ja-JP" dirty="0" smtClean="0">
                <a:latin typeface="Consolas" pitchFamily="49" charset="0"/>
              </a:rPr>
              <a:t>n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を受け取って</a:t>
            </a:r>
            <a:r>
              <a:rPr lang="en-GB" altLang="ja-JP" dirty="0" smtClean="0"/>
              <a:t/>
            </a:r>
            <a:br>
              <a:rPr lang="en-GB" altLang="ja-JP" dirty="0" smtClean="0"/>
            </a:b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 </a:t>
            </a:r>
            <a:r>
              <a:rPr lang="en-GB" altLang="ja-JP" dirty="0" smtClean="0">
                <a:latin typeface="Consolas" pitchFamily="49" charset="0"/>
              </a:rPr>
              <a:t>n</a:t>
            </a:r>
            <a:r>
              <a:rPr lang="en-GB" altLang="ja-JP" dirty="0" smtClean="0"/>
              <a:t> </a:t>
            </a:r>
            <a:r>
              <a:rPr lang="ja-JP" altLang="en-GB" dirty="0" smtClean="0"/>
              <a:t>個合成する関数を返す関数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GB" altLang="ja-JP" dirty="0" smtClean="0">
                <a:latin typeface="Consolas" pitchFamily="49" charset="0"/>
              </a:rPr>
              <a:t>repeat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を書け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GB" altLang="ja-JP" dirty="0" smtClean="0"/>
              <a:t>2 </a:t>
            </a:r>
            <a:r>
              <a:rPr lang="ja-JP" altLang="en-GB" dirty="0" smtClean="0"/>
              <a:t>の例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idx="1"/>
          </p:nvPr>
        </p:nvSpPr>
        <p:spPr/>
        <p:txBody>
          <a:bodyPr lIns="0" tIns="0" rIns="0" bIns="0">
            <a:normAutofit/>
          </a:bodyPr>
          <a:lstStyle/>
          <a:p>
            <a:pPr lvl="2">
              <a:lnSpc>
                <a:spcPct val="89000"/>
              </a:lnSpc>
              <a:buSzPct val="45000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nn-NO" altLang="ja-JP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nn-NO" altLang="ja-JP" b="1" dirty="0" smtClean="0">
                <a:solidFill>
                  <a:srgbClr val="00B050"/>
                </a:solidFill>
                <a:latin typeface="Consolas" pitchFamily="49" charset="0"/>
              </a:rPr>
              <a:t>let add1 x = x + 1;;</a:t>
            </a:r>
          </a:p>
          <a:p>
            <a:pPr lvl="2">
              <a:lnSpc>
                <a:spcPct val="89000"/>
              </a:lnSpc>
              <a:buSzPct val="45000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nn-NO" altLang="ja-JP" b="1" dirty="0" smtClean="0">
                <a:latin typeface="Consolas" pitchFamily="49" charset="0"/>
                <a:cs typeface="Courier New" pitchFamily="49" charset="0"/>
              </a:rPr>
              <a:t>val add1 : int -&gt; int = &lt;fun&gt;</a:t>
            </a:r>
          </a:p>
          <a:p>
            <a:pPr lvl="2" eaLnBrk="1" hangingPunct="1">
              <a:lnSpc>
                <a:spcPct val="89000"/>
              </a:lnSpc>
              <a:buSzPct val="45000"/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add2 =</a:t>
            </a:r>
            <a:r>
              <a:rPr lang="ja-JP" altLang="en-US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double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add1;;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add2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-&gt;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&lt;fun&gt;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  <a:cs typeface="Courier New" pitchFamily="49" charset="0"/>
              </a:rPr>
              <a:t>add2 3;;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5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let add5 = </a:t>
            </a: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repeat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add1 5;;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add5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-&gt;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&lt;fun&gt;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  <a:cs typeface="Courier New" pitchFamily="49" charset="0"/>
              </a:rPr>
              <a:t>add5 3;;</a:t>
            </a:r>
          </a:p>
          <a:p>
            <a:pPr lvl="2" eaLnBrk="1" hangingPunct="1">
              <a:lnSpc>
                <a:spcPct val="89000"/>
              </a:lnSpc>
              <a:buFont typeface="Wingdings" charset="2"/>
              <a:buNone/>
              <a:tabLst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32925" algn="l"/>
                <a:tab pos="9882188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8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GB" altLang="ja-JP" dirty="0" smtClean="0"/>
              <a:t>3 (</a:t>
            </a:r>
            <a:r>
              <a:rPr lang="en-US" altLang="ja-JP" dirty="0" smtClean="0"/>
              <a:t>5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 lIns="0" tIns="0" rIns="0" bIns="0">
            <a:normAutofit fontScale="92500" lnSpcReduction="20000"/>
          </a:bodyPr>
          <a:lstStyle/>
          <a:p>
            <a:pPr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関数 </a:t>
            </a: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を受け取って</a:t>
            </a:r>
            <a:r>
              <a:rPr lang="en-GB" altLang="ja-JP" dirty="0" smtClean="0"/>
              <a:t> </a:t>
            </a: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を再帰的に無限回合成する関数を返す関数 </a:t>
            </a:r>
            <a:r>
              <a:rPr lang="en-GB" altLang="ja-JP" dirty="0" smtClean="0">
                <a:latin typeface="Consolas" pitchFamily="49" charset="0"/>
              </a:rPr>
              <a:t>fix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を書け</a:t>
            </a:r>
            <a:endParaRPr lang="en-US" altLang="ja-JP" dirty="0" smtClean="0"/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は「関数を受け取って関数を返す関数」と仮定してよい</a:t>
            </a:r>
            <a:endParaRPr lang="ja-JP" altLang="en-GB" dirty="0" smtClean="0"/>
          </a:p>
          <a:p>
            <a:pPr lvl="1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以下のようなイメージ</a:t>
            </a:r>
          </a:p>
          <a:p>
            <a:pPr lvl="2" eaLnBrk="1" hangingPunct="1"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fix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f ≡ f (f (f (f (f (f (f ...))))))</a:t>
            </a:r>
            <a:r>
              <a:rPr lang="x-none" altLang="ja-JP" b="1" dirty="0" smtClean="0">
                <a:solidFill>
                  <a:srgbClr val="FF178B"/>
                </a:solidFill>
                <a:latin typeface="Consolas" pitchFamily="49" charset="0"/>
                <a:cs typeface="Arial" charset="0"/>
              </a:rPr>
              <a:t>‏</a:t>
            </a:r>
            <a:endParaRPr lang="en-GB" altLang="ja-JP" b="1" dirty="0" smtClean="0">
              <a:solidFill>
                <a:srgbClr val="FF178B"/>
              </a:solidFill>
              <a:latin typeface="Consolas" pitchFamily="49" charset="0"/>
            </a:endParaRP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使用例</a:t>
            </a:r>
            <a:endParaRPr lang="ja-JP" altLang="en-GB" dirty="0" smtClean="0"/>
          </a:p>
          <a:p>
            <a:pPr marL="900000" lvl="1" indent="0" eaLnBrk="1" hangingPunct="1">
              <a:lnSpc>
                <a:spcPct val="89000"/>
              </a:lnSpc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fib =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fix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(fun g n -&gt;</a:t>
            </a:r>
          </a:p>
          <a:p>
            <a:pPr marL="900000" lvl="1" indent="0" eaLnBrk="1" hangingPunct="1"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     if n &lt;= 2 then 1</a:t>
            </a:r>
          </a:p>
          <a:p>
            <a:pPr marL="900000" lvl="1" indent="0" eaLnBrk="1" hangingPunct="1"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     else g (n - 1) + g (n - 2));;</a:t>
            </a:r>
          </a:p>
          <a:p>
            <a:pPr marL="90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fib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-&gt;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&lt;fun&gt;</a:t>
            </a:r>
          </a:p>
          <a:p>
            <a:pPr marL="900000" lvl="1" indent="0" eaLnBrk="1" hangingPunct="1">
              <a:lnSpc>
                <a:spcPct val="89000"/>
              </a:lnSpc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fib 10;;</a:t>
            </a:r>
          </a:p>
          <a:p>
            <a:pPr marL="90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55</a:t>
            </a:r>
          </a:p>
          <a:p>
            <a:pPr lvl="1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>
                <a:latin typeface="Consolas" pitchFamily="49" charset="0"/>
              </a:rPr>
              <a:t>let </a:t>
            </a:r>
            <a:r>
              <a:rPr lang="en-GB" altLang="ja-JP" dirty="0" err="1" smtClean="0">
                <a:latin typeface="Consolas" pitchFamily="49" charset="0"/>
              </a:rPr>
              <a:t>rec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を使ってよい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GB" altLang="ja-JP" dirty="0" smtClean="0"/>
              <a:t>4 (</a:t>
            </a:r>
            <a:r>
              <a:rPr lang="en-US" altLang="ja-JP" dirty="0" smtClean="0"/>
              <a:t>20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idx="1"/>
          </p:nvPr>
        </p:nvSpPr>
        <p:spPr/>
        <p:txBody>
          <a:bodyPr lIns="0" tIns="0" rIns="0" bIns="0">
            <a:normAutofit/>
          </a:bodyPr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任意の関数 </a:t>
            </a:r>
            <a:r>
              <a:rPr lang="en-US" altLang="ja-JP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について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課題</a:t>
            </a:r>
            <a:r>
              <a:rPr lang="en-US" altLang="ja-JP" dirty="0" smtClean="0"/>
              <a:t>3</a:t>
            </a:r>
            <a:r>
              <a:rPr lang="ja-JP" altLang="en-US" dirty="0" smtClean="0"/>
              <a:t>の</a:t>
            </a:r>
            <a:r>
              <a:rPr lang="ja-JP" altLang="en-GB" dirty="0" smtClean="0"/>
              <a:t>関数 </a:t>
            </a:r>
            <a:r>
              <a:rPr lang="en-GB" altLang="ja-JP" dirty="0" smtClean="0">
                <a:latin typeface="Consolas" pitchFamily="49" charset="0"/>
              </a:rPr>
              <a:t>fix</a:t>
            </a:r>
            <a:r>
              <a:rPr lang="en-GB" altLang="ja-JP" dirty="0" smtClean="0"/>
              <a:t> </a:t>
            </a:r>
            <a:r>
              <a:rPr lang="ja-JP" altLang="en-US" dirty="0" smtClean="0"/>
              <a:t>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関数 </a:t>
            </a:r>
            <a:r>
              <a:rPr lang="en-US" altLang="ja-JP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の不動点を返すことを証明せよ</a:t>
            </a:r>
            <a:endParaRPr lang="en-US" altLang="ja-JP" dirty="0" smtClean="0"/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は「関数を受け取って関数を返す関数」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と仮定してよい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US" altLang="ja-JP" dirty="0" smtClean="0"/>
              <a:t>5</a:t>
            </a:r>
            <a:r>
              <a:rPr lang="en-GB" altLang="ja-JP" dirty="0" smtClean="0"/>
              <a:t> (</a:t>
            </a:r>
            <a:r>
              <a:rPr lang="en-US" altLang="ja-JP" dirty="0" smtClean="0"/>
              <a:t>8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50180" name="Rectangle 2"/>
          <p:cNvSpPr>
            <a:spLocks noGrp="1" noChangeArrowheads="1"/>
          </p:cNvSpPr>
          <p:nvPr>
            <p:ph idx="1"/>
          </p:nvPr>
        </p:nvSpPr>
        <p:spPr>
          <a:xfrm>
            <a:off x="15858" y="1600200"/>
            <a:ext cx="9020638" cy="4525963"/>
          </a:xfrm>
        </p:spPr>
        <p:txBody>
          <a:bodyPr lIns="90000" tIns="46800" rIns="90000" bIns="46800">
            <a:normAutofit fontScale="92500"/>
          </a:bodyPr>
          <a:lstStyle/>
          <a:p>
            <a:pPr marL="971550" lvl="1" indent="-514350">
              <a:lnSpc>
                <a:spcPct val="93000"/>
              </a:lnSpc>
              <a:buFont typeface="+mj-lt"/>
              <a:buAutoNum type="alphaLcPeriod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/>
              <a:t>2 </a:t>
            </a:r>
            <a:r>
              <a:rPr lang="ja-JP" altLang="en-GB" dirty="0" smtClean="0"/>
              <a:t>変数関数 </a:t>
            </a:r>
            <a:r>
              <a:rPr lang="en-GB" altLang="ja-JP" sz="2200" b="1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と値 </a:t>
            </a:r>
            <a:r>
              <a:rPr lang="en-GB" altLang="ja-JP" sz="2200" b="1" dirty="0" smtClean="0">
                <a:latin typeface="Consolas" pitchFamily="49" charset="0"/>
              </a:rPr>
              <a:t>z </a:t>
            </a:r>
            <a:r>
              <a:rPr lang="ja-JP" altLang="en-GB" dirty="0" smtClean="0"/>
              <a:t>とリスト </a:t>
            </a:r>
            <a:r>
              <a:rPr lang="en-GB" altLang="ja-JP" sz="2200" b="1" dirty="0" smtClean="0">
                <a:latin typeface="Consolas" pitchFamily="49" charset="0"/>
              </a:rPr>
              <a:t>[a</a:t>
            </a:r>
            <a:r>
              <a:rPr lang="en-GB" altLang="ja-JP" sz="2200" b="1" baseline="-25000" dirty="0" smtClean="0">
                <a:latin typeface="Consolas" pitchFamily="49" charset="0"/>
              </a:rPr>
              <a:t>1</a:t>
            </a:r>
            <a:r>
              <a:rPr lang="en-GB" altLang="ja-JP" sz="2200" b="1" dirty="0" smtClean="0">
                <a:latin typeface="Consolas" pitchFamily="49" charset="0"/>
              </a:rPr>
              <a:t>; a</a:t>
            </a:r>
            <a:r>
              <a:rPr lang="en-GB" altLang="ja-JP" sz="2200" b="1" baseline="-25000" dirty="0" smtClean="0">
                <a:latin typeface="Consolas" pitchFamily="49" charset="0"/>
              </a:rPr>
              <a:t>2</a:t>
            </a:r>
            <a:r>
              <a:rPr lang="en-GB" altLang="ja-JP" sz="2200" b="1" dirty="0" smtClean="0">
                <a:latin typeface="Consolas" pitchFamily="49" charset="0"/>
              </a:rPr>
              <a:t>; …; a</a:t>
            </a:r>
            <a:r>
              <a:rPr lang="en-GB" altLang="ja-JP" sz="2200" b="1" baseline="-25000" dirty="0" smtClean="0">
                <a:latin typeface="Consolas" pitchFamily="49" charset="0"/>
              </a:rPr>
              <a:t>n</a:t>
            </a:r>
            <a:r>
              <a:rPr lang="en-GB" altLang="ja-JP" sz="2200" b="1" dirty="0" smtClean="0">
                <a:latin typeface="Consolas" pitchFamily="49" charset="0"/>
              </a:rPr>
              <a:t>] </a:t>
            </a:r>
            <a:r>
              <a:rPr lang="ja-JP" altLang="en-GB" dirty="0" smtClean="0"/>
              <a:t>を受け取り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	</a:t>
            </a:r>
            <a:r>
              <a:rPr lang="en-US" altLang="ja-JP" sz="2200" b="1" dirty="0" smtClean="0">
                <a:latin typeface="Consolas" pitchFamily="49" charset="0"/>
              </a:rPr>
              <a:t>f (f (… (f z a</a:t>
            </a:r>
            <a:r>
              <a:rPr lang="en-US" altLang="ja-JP" sz="2200" b="1" baseline="-25000" dirty="0" smtClean="0">
                <a:latin typeface="Consolas" pitchFamily="49" charset="0"/>
              </a:rPr>
              <a:t>1</a:t>
            </a:r>
            <a:r>
              <a:rPr lang="en-US" altLang="ja-JP" sz="2200" b="1" dirty="0" smtClean="0">
                <a:latin typeface="Consolas" pitchFamily="49" charset="0"/>
              </a:rPr>
              <a:t>) …) a</a:t>
            </a:r>
            <a:r>
              <a:rPr lang="en-US" altLang="ja-JP" sz="2200" b="1" baseline="-25000" dirty="0" smtClean="0">
                <a:latin typeface="Consolas" pitchFamily="49" charset="0"/>
              </a:rPr>
              <a:t>n-1</a:t>
            </a:r>
            <a:r>
              <a:rPr lang="en-US" altLang="ja-JP" sz="2200" b="1" dirty="0" smtClean="0">
                <a:latin typeface="Consolas" pitchFamily="49" charset="0"/>
              </a:rPr>
              <a:t>) a</a:t>
            </a:r>
            <a:r>
              <a:rPr lang="en-US" altLang="ja-JP" sz="2200" b="1" baseline="-25000" dirty="0" smtClean="0">
                <a:latin typeface="Consolas" pitchFamily="49" charset="0"/>
              </a:rPr>
              <a:t>n</a:t>
            </a:r>
            <a:r>
              <a:rPr lang="en-US" altLang="ja-JP" sz="2200" b="1" dirty="0" smtClean="0">
                <a:latin typeface="Consolas" pitchFamily="49" charset="0"/>
              </a:rPr>
              <a:t> </a:t>
            </a:r>
            <a:r>
              <a:rPr lang="ja-JP" altLang="en-GB" dirty="0" smtClean="0"/>
              <a:t/>
            </a:r>
            <a:br>
              <a:rPr lang="ja-JP" altLang="en-GB" dirty="0" smtClean="0"/>
            </a:br>
            <a:r>
              <a:rPr lang="ja-JP" altLang="en-GB" dirty="0" smtClean="0"/>
              <a:t>を返す関数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GB" altLang="ja-JP" sz="2200" b="1" dirty="0" err="1" smtClean="0">
                <a:latin typeface="Consolas" pitchFamily="49" charset="0"/>
              </a:rPr>
              <a:t>fold_left</a:t>
            </a:r>
            <a:r>
              <a:rPr lang="en-GB" altLang="ja-JP" sz="2200" b="1" dirty="0" smtClean="0">
                <a:latin typeface="Consolas" pitchFamily="49" charset="0"/>
              </a:rPr>
              <a:t>: ('a -&gt; 'b -&gt; 'a) -&gt; 'a -&gt; 'b list -&gt; 'a</a:t>
            </a:r>
            <a:br>
              <a:rPr lang="en-GB" altLang="ja-JP" sz="2200" b="1" dirty="0" smtClean="0">
                <a:latin typeface="Consolas" pitchFamily="49" charset="0"/>
              </a:rPr>
            </a:br>
            <a:r>
              <a:rPr lang="ja-JP" altLang="en-GB" dirty="0" smtClean="0"/>
              <a:t>を</a:t>
            </a:r>
            <a:r>
              <a:rPr lang="ja-JP" altLang="en-US" dirty="0" smtClean="0"/>
              <a:t>書け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  <a:p>
            <a:pPr marL="971550" lvl="1" indent="-514350">
              <a:lnSpc>
                <a:spcPct val="93000"/>
              </a:lnSpc>
              <a:buFont typeface="+mj-lt"/>
              <a:buAutoNum type="alphaLcPeriod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dirty="0" smtClean="0"/>
              <a:t>2 </a:t>
            </a:r>
            <a:r>
              <a:rPr lang="ja-JP" altLang="en-GB" dirty="0" smtClean="0"/>
              <a:t>変数関数 </a:t>
            </a:r>
            <a:r>
              <a:rPr lang="en-GB" altLang="ja-JP" sz="2200" b="1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とリスト </a:t>
            </a:r>
            <a:r>
              <a:rPr lang="en-GB" altLang="ja-JP" sz="2200" b="1" dirty="0" smtClean="0">
                <a:latin typeface="Consolas" pitchFamily="49" charset="0"/>
              </a:rPr>
              <a:t>[a</a:t>
            </a:r>
            <a:r>
              <a:rPr lang="en-GB" altLang="ja-JP" sz="2200" b="1" baseline="-25000" dirty="0" smtClean="0">
                <a:latin typeface="Consolas" pitchFamily="49" charset="0"/>
              </a:rPr>
              <a:t>1</a:t>
            </a:r>
            <a:r>
              <a:rPr lang="en-GB" altLang="ja-JP" sz="2200" b="1" dirty="0" smtClean="0">
                <a:latin typeface="Consolas" pitchFamily="49" charset="0"/>
              </a:rPr>
              <a:t>; a</a:t>
            </a:r>
            <a:r>
              <a:rPr lang="en-GB" altLang="ja-JP" sz="2200" b="1" baseline="-25000" dirty="0" smtClean="0">
                <a:latin typeface="Consolas" pitchFamily="49" charset="0"/>
              </a:rPr>
              <a:t>2</a:t>
            </a:r>
            <a:r>
              <a:rPr lang="en-GB" altLang="ja-JP" sz="2200" b="1" dirty="0" smtClean="0">
                <a:latin typeface="Consolas" pitchFamily="49" charset="0"/>
              </a:rPr>
              <a:t>; …; a</a:t>
            </a:r>
            <a:r>
              <a:rPr lang="en-GB" altLang="ja-JP" sz="2200" b="1" baseline="-25000" dirty="0" smtClean="0">
                <a:latin typeface="Consolas" pitchFamily="49" charset="0"/>
              </a:rPr>
              <a:t>n</a:t>
            </a:r>
            <a:r>
              <a:rPr lang="en-GB" altLang="ja-JP" sz="2200" b="1" dirty="0" smtClean="0">
                <a:latin typeface="Consolas" pitchFamily="49" charset="0"/>
              </a:rPr>
              <a:t>] </a:t>
            </a:r>
            <a:r>
              <a:rPr lang="ja-JP" altLang="en-US" dirty="0" smtClean="0"/>
              <a:t>と値 </a:t>
            </a:r>
            <a:r>
              <a:rPr lang="en-GB" altLang="ja-JP" sz="2200" b="1" dirty="0" smtClean="0">
                <a:latin typeface="Consolas" pitchFamily="49" charset="0"/>
              </a:rPr>
              <a:t>z </a:t>
            </a:r>
            <a:r>
              <a:rPr lang="ja-JP" altLang="en-US" dirty="0" smtClean="0"/>
              <a:t>を受</a:t>
            </a:r>
            <a:r>
              <a:rPr lang="ja-JP" altLang="en-GB" dirty="0" smtClean="0"/>
              <a:t>け取り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		</a:t>
            </a:r>
            <a:r>
              <a:rPr lang="en-US" altLang="ja-JP" sz="2200" b="1" dirty="0" smtClean="0">
                <a:latin typeface="Consolas" pitchFamily="49" charset="0"/>
              </a:rPr>
              <a:t>f a</a:t>
            </a:r>
            <a:r>
              <a:rPr lang="en-US" altLang="ja-JP" sz="2200" b="1" baseline="-25000" dirty="0" smtClean="0">
                <a:latin typeface="Consolas" pitchFamily="49" charset="0"/>
              </a:rPr>
              <a:t>1</a:t>
            </a:r>
            <a:r>
              <a:rPr lang="en-US" altLang="ja-JP" sz="2200" b="1" dirty="0" smtClean="0">
                <a:latin typeface="Consolas" pitchFamily="49" charset="0"/>
              </a:rPr>
              <a:t> (… (f a</a:t>
            </a:r>
            <a:r>
              <a:rPr lang="en-US" altLang="ja-JP" sz="2200" b="1" baseline="-25000" dirty="0" smtClean="0">
                <a:latin typeface="Consolas" pitchFamily="49" charset="0"/>
              </a:rPr>
              <a:t>n-1</a:t>
            </a:r>
            <a:r>
              <a:rPr lang="en-US" altLang="ja-JP" sz="2200" b="1" dirty="0" smtClean="0">
                <a:latin typeface="Consolas" pitchFamily="49" charset="0"/>
              </a:rPr>
              <a:t> (f a</a:t>
            </a:r>
            <a:r>
              <a:rPr lang="en-US" altLang="ja-JP" sz="2200" b="1" baseline="-25000" dirty="0" smtClean="0">
                <a:latin typeface="Consolas" pitchFamily="49" charset="0"/>
              </a:rPr>
              <a:t>n</a:t>
            </a:r>
            <a:r>
              <a:rPr lang="en-US" altLang="ja-JP" sz="2200" b="1" dirty="0" smtClean="0">
                <a:latin typeface="Consolas" pitchFamily="49" charset="0"/>
              </a:rPr>
              <a:t> z) ) …) </a:t>
            </a:r>
            <a:r>
              <a:rPr lang="ja-JP" altLang="en-GB" dirty="0" smtClean="0"/>
              <a:t/>
            </a:r>
            <a:br>
              <a:rPr lang="ja-JP" altLang="en-GB" dirty="0" smtClean="0"/>
            </a:br>
            <a:r>
              <a:rPr lang="ja-JP" altLang="en-GB" dirty="0" smtClean="0"/>
              <a:t>を返す関数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GB" altLang="ja-JP" sz="2200" b="1" dirty="0" err="1" smtClean="0">
                <a:latin typeface="Consolas" pitchFamily="49" charset="0"/>
              </a:rPr>
              <a:t>fold_right</a:t>
            </a:r>
            <a:r>
              <a:rPr lang="en-GB" altLang="ja-JP" sz="2200" b="1" dirty="0" smtClean="0">
                <a:latin typeface="Consolas" pitchFamily="49" charset="0"/>
              </a:rPr>
              <a:t>: ('a -&gt; 'b -&gt; 'b) -&gt; 'a list -&gt; 'b -&gt; 'b</a:t>
            </a:r>
            <a:br>
              <a:rPr lang="en-GB" altLang="ja-JP" sz="2200" b="1" dirty="0" smtClean="0">
                <a:latin typeface="Consolas" pitchFamily="49" charset="0"/>
              </a:rPr>
            </a:br>
            <a:r>
              <a:rPr lang="ja-JP" altLang="en-GB" dirty="0" smtClean="0"/>
              <a:t>を</a:t>
            </a:r>
            <a:r>
              <a:rPr lang="ja-JP" altLang="en-US" dirty="0" smtClean="0"/>
              <a:t>書け</a:t>
            </a: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US" altLang="ja-JP" dirty="0" smtClean="0"/>
              <a:t>5</a:t>
            </a:r>
            <a:r>
              <a:rPr lang="en-GB" altLang="ja-JP" dirty="0" smtClean="0"/>
              <a:t> (</a:t>
            </a:r>
            <a:r>
              <a:rPr lang="ja-JP" altLang="en-GB" dirty="0" smtClean="0"/>
              <a:t>例</a:t>
            </a:r>
            <a:r>
              <a:rPr lang="en-GB" altLang="ja-JP" dirty="0" smtClean="0"/>
              <a:t>)</a:t>
            </a:r>
          </a:p>
        </p:txBody>
      </p:sp>
      <p:sp>
        <p:nvSpPr>
          <p:cNvPr id="51204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>
            <a:normAutofit fontScale="92500" lnSpcReduction="10000"/>
          </a:bodyPr>
          <a:lstStyle/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fold_left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(-) 0 [1; 2; 3; 4; 5];;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-15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fold_right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(-) [1; 2; 3; 4; 5] 0;;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3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flatten x = </a:t>
            </a:r>
            <a:r>
              <a:rPr lang="en-GB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fold_left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(@) [] x;;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flatten : 'a list </a:t>
            </a:r>
            <a:r>
              <a:rPr lang="en-GB" altLang="ja-JP" sz="2200" b="1" dirty="0" err="1" smtClean="0">
                <a:latin typeface="Consolas" pitchFamily="49" charset="0"/>
              </a:rPr>
              <a:t>list</a:t>
            </a:r>
            <a:r>
              <a:rPr lang="en-GB" altLang="ja-JP" sz="2200" b="1" dirty="0" smtClean="0">
                <a:latin typeface="Consolas" pitchFamily="49" charset="0"/>
              </a:rPr>
              <a:t> -&gt; 'a list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flatten [[1; 2]; [3; 4]; [5; 6; 7]];;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= [1; 2; 3; 4; 5; 6; 7]</a:t>
            </a:r>
          </a:p>
          <a:p>
            <a:pPr eaLnBrk="1" hangingPunct="1">
              <a:lnSpc>
                <a:spcPct val="83000"/>
              </a:lnSpc>
              <a:spcBef>
                <a:spcPts val="55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200" dirty="0" smtClean="0">
              <a:latin typeface="Lucida Console" pitchFamily="49" charset="0"/>
            </a:endParaRPr>
          </a:p>
          <a:p>
            <a:pPr>
              <a:lnSpc>
                <a:spcPct val="83000"/>
              </a:lnSpc>
              <a:spcBef>
                <a:spcPts val="55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sz="2200" dirty="0" smtClean="0">
                <a:latin typeface="Lucida Console" pitchFamily="49" charset="0"/>
              </a:rPr>
              <a:t>(</a:t>
            </a:r>
            <a:r>
              <a:rPr lang="ja-JP" altLang="en-US" sz="2200" dirty="0" smtClean="0">
                <a:latin typeface="Lucida Console" pitchFamily="49" charset="0"/>
              </a:rPr>
              <a:t>注</a:t>
            </a:r>
            <a:r>
              <a:rPr lang="en-US" altLang="ja-JP" sz="2200" dirty="0" smtClean="0">
                <a:latin typeface="Lucida Console" pitchFamily="49" charset="0"/>
              </a:rPr>
              <a:t>)</a:t>
            </a:r>
            <a:r>
              <a:rPr lang="ja-JP" altLang="en-GB" sz="2200" dirty="0" smtClean="0">
                <a:latin typeface="Lucida Console" pitchFamily="49" charset="0"/>
              </a:rPr>
              <a:t>中置演算子は記号を括弧で囲むことで関数として使える</a:t>
            </a:r>
          </a:p>
          <a:p>
            <a:pPr lvl="1" eaLnBrk="1" hangingPunct="1">
              <a:lnSpc>
                <a:spcPct val="84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sz="2200" dirty="0" smtClean="0">
                <a:latin typeface="Lucida Console" pitchFamily="49" charset="0"/>
              </a:rPr>
              <a:t>自分で定義することもできる</a:t>
            </a:r>
          </a:p>
          <a:p>
            <a:pPr marL="720000" lvl="1" indent="0" eaLnBrk="1" hangingPunct="1">
              <a:lnSpc>
                <a:spcPct val="84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(%)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x y = x mod y;;</a:t>
            </a:r>
          </a:p>
          <a:p>
            <a:pPr marL="720000" lvl="1" indent="0" eaLnBrk="1" hangingPunct="1">
              <a:lnSpc>
                <a:spcPct val="84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err="1" smtClean="0">
                <a:latin typeface="Consolas" pitchFamily="49" charset="0"/>
              </a:rPr>
              <a:t>val</a:t>
            </a:r>
            <a:r>
              <a:rPr lang="en-GB" altLang="ja-JP" sz="2200" b="1" dirty="0" smtClean="0">
                <a:latin typeface="Consolas" pitchFamily="49" charset="0"/>
              </a:rPr>
              <a:t> ( % )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-&gt;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endParaRPr lang="en-GB" altLang="ja-JP" sz="2200" b="1" dirty="0" smtClean="0">
              <a:latin typeface="Consolas" pitchFamily="49" charset="0"/>
            </a:endParaRPr>
          </a:p>
          <a:p>
            <a:pPr marL="720000" lvl="1" indent="0" eaLnBrk="1" hangingPunct="1">
              <a:lnSpc>
                <a:spcPct val="84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5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%</a:t>
            </a:r>
            <a:r>
              <a:rPr lang="en-GB" altLang="ja-JP" sz="2200" b="1" dirty="0" smtClean="0">
                <a:latin typeface="Consolas" pitchFamily="49" charset="0"/>
              </a:rPr>
              <a:t> 3;;</a:t>
            </a:r>
          </a:p>
          <a:p>
            <a:pPr marL="720000" lvl="1" indent="0" eaLnBrk="1" hangingPunct="1">
              <a:lnSpc>
                <a:spcPct val="84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= 2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US" altLang="ja-JP" dirty="0" smtClean="0"/>
              <a:t>6</a:t>
            </a:r>
            <a:r>
              <a:rPr lang="en-GB" altLang="ja-JP" dirty="0" smtClean="0"/>
              <a:t> (</a:t>
            </a:r>
            <a:r>
              <a:rPr lang="en-US" altLang="ja-JP" dirty="0" smtClean="0"/>
              <a:t>12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2844" y="1571612"/>
            <a:ext cx="9001156" cy="4525963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lphaLcPeriod"/>
            </a:pPr>
            <a:r>
              <a:rPr lang="ja-JP" altLang="en-US" dirty="0" smtClean="0"/>
              <a:t>二つのリストを受け取りそれらを連結する関数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600" b="1" dirty="0" smtClean="0">
                <a:latin typeface="Consolas" pitchFamily="49" charset="0"/>
              </a:rPr>
              <a:t>append : 'a list -&gt; 'a list -&gt; 'a list</a:t>
            </a:r>
            <a:r>
              <a:rPr lang="en-GB" altLang="ja-JP" dirty="0" smtClean="0"/>
              <a:t/>
            </a:r>
            <a:br>
              <a:rPr lang="en-GB" altLang="ja-JP" dirty="0" smtClean="0"/>
            </a:br>
            <a:r>
              <a:rPr lang="ja-JP" altLang="en-GB" dirty="0" smtClean="0"/>
              <a:t>を書け</a:t>
            </a:r>
            <a:endParaRPr lang="en-US" altLang="ja-JP" dirty="0" smtClean="0"/>
          </a:p>
          <a:p>
            <a:pPr marL="1314450" lvl="2" indent="-514350"/>
            <a:r>
              <a:rPr lang="ja-JP" altLang="en-US" dirty="0" smtClean="0"/>
              <a:t>ただし、</a:t>
            </a:r>
            <a:r>
              <a:rPr lang="en-US" altLang="ja-JP" dirty="0" smtClean="0"/>
              <a:t>@ </a:t>
            </a:r>
            <a:r>
              <a:rPr lang="ja-JP" altLang="en-US" dirty="0" smtClean="0"/>
              <a:t>を使ってはいけない</a:t>
            </a:r>
            <a:endParaRPr lang="ja-JP" altLang="en-GB" dirty="0" smtClean="0"/>
          </a:p>
          <a:p>
            <a:pPr marL="514350" indent="-514350">
              <a:buFont typeface="+mj-lt"/>
              <a:buAutoNum type="alphaLcPeriod"/>
            </a:pPr>
            <a:r>
              <a:rPr lang="ja-JP" altLang="en-US" dirty="0" smtClean="0"/>
              <a:t>判定関数とリストを受け取り元のリストの要素のうち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判定条件を満たす要素だけからなるリストを生成する関数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600" b="1" dirty="0" smtClean="0">
                <a:latin typeface="Consolas" pitchFamily="49" charset="0"/>
              </a:rPr>
              <a:t>filter : ('a -&gt; </a:t>
            </a:r>
            <a:r>
              <a:rPr lang="en-US" altLang="ja-JP" sz="2600" b="1" dirty="0" err="1" smtClean="0">
                <a:latin typeface="Consolas" pitchFamily="49" charset="0"/>
              </a:rPr>
              <a:t>bool</a:t>
            </a:r>
            <a:r>
              <a:rPr lang="en-US" altLang="ja-JP" sz="2600" b="1" dirty="0" smtClean="0">
                <a:latin typeface="Consolas" pitchFamily="49" charset="0"/>
              </a:rPr>
              <a:t>) -&gt; 'a list -&gt; 'a list</a:t>
            </a:r>
            <a:r>
              <a:rPr lang="en-GB" altLang="ja-JP" dirty="0" smtClean="0"/>
              <a:t/>
            </a:r>
            <a:br>
              <a:rPr lang="en-GB" altLang="ja-JP" dirty="0" smtClean="0"/>
            </a:br>
            <a:r>
              <a:rPr lang="ja-JP" altLang="en-GB" dirty="0" smtClean="0"/>
              <a:t>を書け</a:t>
            </a:r>
          </a:p>
          <a:p>
            <a:pPr marL="514350" indent="-514350">
              <a:buFont typeface="+mj-lt"/>
              <a:buAutoNum type="alphaLcPeriod"/>
            </a:pPr>
            <a:r>
              <a:rPr lang="ja-JP" altLang="en-US" dirty="0" smtClean="0"/>
              <a:t>ペア</a:t>
            </a:r>
            <a:r>
              <a:rPr lang="en-US" altLang="ja-JP" dirty="0" smtClean="0"/>
              <a:t>(</a:t>
            </a:r>
            <a:r>
              <a:rPr lang="ja-JP" altLang="en-US" dirty="0" smtClean="0"/>
              <a:t>二要素のタプル</a:t>
            </a:r>
            <a:r>
              <a:rPr lang="en-US" altLang="ja-JP" dirty="0" smtClean="0"/>
              <a:t>)</a:t>
            </a:r>
            <a:r>
              <a:rPr lang="ja-JP" altLang="en-US" dirty="0" smtClean="0"/>
              <a:t>のリストを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リストのペアに分割する関数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600" b="1" dirty="0" smtClean="0">
                <a:latin typeface="Consolas" pitchFamily="49" charset="0"/>
              </a:rPr>
              <a:t>split </a:t>
            </a:r>
            <a:r>
              <a:rPr lang="en-GB" altLang="ja-JP" sz="2600" b="1" dirty="0" smtClean="0">
                <a:latin typeface="Consolas" pitchFamily="49" charset="0"/>
              </a:rPr>
              <a:t>: ('a * 'b) list -&gt; 'a list * 'b list</a:t>
            </a:r>
            <a:r>
              <a:rPr lang="en-GB" altLang="ja-JP" dirty="0" smtClean="0"/>
              <a:t/>
            </a:r>
            <a:br>
              <a:rPr lang="en-GB" altLang="ja-JP" dirty="0" smtClean="0"/>
            </a:br>
            <a:r>
              <a:rPr lang="ja-JP" altLang="en-GB" dirty="0" smtClean="0"/>
              <a:t>を書</a:t>
            </a:r>
            <a:r>
              <a:rPr lang="ja-JP" altLang="en-US" dirty="0" smtClean="0"/>
              <a:t>け</a:t>
            </a: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今日の内容</a:t>
            </a:r>
            <a:endParaRPr lang="ja-JP" altLang="en-GB" dirty="0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ja-JP" dirty="0" smtClean="0"/>
              <a:t>Objective Caml </a:t>
            </a:r>
            <a:r>
              <a:rPr lang="ja-JP" altLang="en-GB" dirty="0" smtClean="0"/>
              <a:t>とは</a:t>
            </a:r>
            <a:r>
              <a:rPr lang="en-GB" altLang="ja-JP" dirty="0" smtClean="0"/>
              <a:t>?</a:t>
            </a:r>
          </a:p>
          <a:p>
            <a:r>
              <a:rPr lang="ja-JP" altLang="en-GB" dirty="0" smtClean="0"/>
              <a:t>インタプリタの使い方</a:t>
            </a:r>
          </a:p>
          <a:p>
            <a:r>
              <a:rPr lang="ja-JP" altLang="en-GB" dirty="0" smtClean="0"/>
              <a:t>基本的な</a:t>
            </a:r>
            <a:r>
              <a:rPr lang="ja-JP" altLang="en-US" dirty="0" smtClean="0"/>
              <a:t>式の構文</a:t>
            </a:r>
            <a:r>
              <a:rPr lang="en-US" altLang="ja-JP" dirty="0" smtClean="0"/>
              <a:t>(</a:t>
            </a:r>
            <a:r>
              <a:rPr lang="ja-JP" altLang="en-GB" dirty="0" smtClean="0"/>
              <a:t>文法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パターンマッチング</a:t>
            </a:r>
            <a:endParaRPr lang="en-US" altLang="ja-JP" dirty="0" smtClean="0"/>
          </a:p>
          <a:p>
            <a:r>
              <a:rPr lang="ja-JP" altLang="en-US" dirty="0" smtClean="0"/>
              <a:t>レポートについて</a:t>
            </a:r>
            <a:endParaRPr lang="en-US" altLang="ja-JP" dirty="0" smtClean="0"/>
          </a:p>
          <a:p>
            <a:r>
              <a:rPr lang="ja-JP" altLang="en-US" dirty="0" smtClean="0"/>
              <a:t>課題</a:t>
            </a: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US" altLang="ja-JP" dirty="0" smtClean="0"/>
              <a:t>6</a:t>
            </a:r>
            <a:r>
              <a:rPr lang="en-GB" altLang="ja-JP" dirty="0" smtClean="0"/>
              <a:t> (</a:t>
            </a:r>
            <a:r>
              <a:rPr lang="ja-JP" altLang="en-GB" dirty="0" smtClean="0"/>
              <a:t>例</a:t>
            </a:r>
            <a:r>
              <a:rPr lang="en-GB" altLang="ja-JP" dirty="0" smtClean="0"/>
              <a:t>)</a:t>
            </a:r>
          </a:p>
        </p:txBody>
      </p:sp>
      <p:sp>
        <p:nvSpPr>
          <p:cNvPr id="5120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 lIns="90000" tIns="46800" rIns="90000" bIns="46800">
            <a:normAutofit/>
          </a:bodyPr>
          <a:lstStyle/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append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[1; 2; 3; 4] [5; 6; 7];;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= [1; 2; 3; 4; 5; 6; 7]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filter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isprime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[1; 2; 3; 4; 5; 6; 7; 8];;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= [2; 3; 5; 7]</a:t>
            </a:r>
            <a:endParaRPr lang="en-GB" altLang="ja-JP" sz="2200" dirty="0" smtClean="0">
              <a:latin typeface="Consolas" pitchFamily="49" charset="0"/>
            </a:endParaRP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split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[(1, 2); (3, 4); (5, 6)];;</a:t>
            </a:r>
          </a:p>
          <a:p>
            <a:pPr marL="720000" indent="0" eaLnBrk="1" hangingPunct="1">
              <a:lnSpc>
                <a:spcPct val="83000"/>
              </a:lnSpc>
              <a:spcBef>
                <a:spcPts val="550"/>
              </a:spcBef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*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= ([1; 3; 5], </a:t>
            </a:r>
            <a:r>
              <a:rPr lang="en-GB" altLang="ja-JP" sz="2200" b="1" smtClean="0">
                <a:latin typeface="Consolas" pitchFamily="49" charset="0"/>
              </a:rPr>
              <a:t>[</a:t>
            </a:r>
            <a:r>
              <a:rPr lang="en-GB" altLang="ja-JP" sz="2200" b="1" smtClean="0">
                <a:latin typeface="Consolas" pitchFamily="49" charset="0"/>
              </a:rPr>
              <a:t>2; </a:t>
            </a:r>
            <a:r>
              <a:rPr lang="en-GB" altLang="ja-JP" sz="2200" b="1" dirty="0" smtClean="0">
                <a:latin typeface="Consolas" pitchFamily="49" charset="0"/>
              </a:rPr>
              <a:t>4; 6])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US" altLang="ja-JP" dirty="0" smtClean="0"/>
              <a:t>7</a:t>
            </a:r>
            <a:r>
              <a:rPr lang="en-GB" altLang="ja-JP" dirty="0" smtClean="0"/>
              <a:t> (</a:t>
            </a:r>
            <a:r>
              <a:rPr lang="en-US" altLang="ja-JP" dirty="0" smtClean="0"/>
              <a:t>10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52228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>
            <a:normAutofit/>
          </a:bodyPr>
          <a:lstStyle/>
          <a:p>
            <a:pPr eaLnBrk="1" hangingPunct="1">
              <a:lnSpc>
                <a:spcPct val="84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課題</a:t>
            </a:r>
            <a:r>
              <a:rPr lang="en-US" altLang="ja-JP" dirty="0" smtClean="0"/>
              <a:t>5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>課題</a:t>
            </a:r>
            <a:r>
              <a:rPr lang="en-US" altLang="ja-JP" dirty="0" smtClean="0"/>
              <a:t>6</a:t>
            </a:r>
            <a:r>
              <a:rPr lang="ja-JP" altLang="en-US" dirty="0" smtClean="0"/>
              <a:t>で定義した関数が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mtClean="0"/>
              <a:t>長さ</a:t>
            </a:r>
            <a:r>
              <a:rPr lang="en-US" altLang="ja-JP" smtClean="0"/>
              <a:t>10000000</a:t>
            </a:r>
            <a:r>
              <a:rPr lang="ja-JP" altLang="en-US" dirty="0" smtClean="0"/>
              <a:t>以上のリストを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正しく扱えるか確認せよ</a:t>
            </a:r>
            <a:endParaRPr lang="en-US" altLang="ja-JP" dirty="0" smtClean="0"/>
          </a:p>
          <a:p>
            <a:pPr lvl="1">
              <a:lnSpc>
                <a:spcPct val="84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正しく扱えない場合は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正しく扱えるように修正せよ</a:t>
            </a:r>
            <a:endParaRPr lang="en-US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US" altLang="ja-JP" dirty="0" smtClean="0"/>
              <a:t>8</a:t>
            </a:r>
            <a:r>
              <a:rPr lang="en-GB" altLang="ja-JP" dirty="0" smtClean="0"/>
              <a:t> (</a:t>
            </a:r>
            <a:r>
              <a:rPr lang="en-US" altLang="ja-JP" dirty="0" smtClean="0"/>
              <a:t>5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52228" name="Rectangle 2"/>
          <p:cNvSpPr>
            <a:spLocks noGrp="1" noChangeArrowheads="1"/>
          </p:cNvSpPr>
          <p:nvPr>
            <p:ph idx="1"/>
          </p:nvPr>
        </p:nvSpPr>
        <p:spPr/>
        <p:txBody>
          <a:bodyPr lIns="90000" tIns="46800" rIns="90000" bIns="46800"/>
          <a:lstStyle/>
          <a:p>
            <a:pPr eaLnBrk="1" hangingPunct="1">
              <a:lnSpc>
                <a:spcPct val="84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リスト </a:t>
            </a:r>
            <a:r>
              <a:rPr lang="en-GB" altLang="ja-JP" b="1" dirty="0" err="1" smtClean="0">
                <a:latin typeface="Consolas" pitchFamily="49" charset="0"/>
              </a:rPr>
              <a:t>lst</a:t>
            </a:r>
            <a:r>
              <a:rPr lang="en-GB" altLang="ja-JP" dirty="0" smtClean="0"/>
              <a:t> </a:t>
            </a:r>
            <a:r>
              <a:rPr lang="ja-JP" altLang="en-GB" dirty="0" smtClean="0"/>
              <a:t>と整数 </a:t>
            </a:r>
            <a:r>
              <a:rPr lang="en-GB" altLang="ja-JP" b="1" dirty="0" smtClean="0">
                <a:latin typeface="Consolas" pitchFamily="49" charset="0"/>
              </a:rPr>
              <a:t>n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を受け取り</a:t>
            </a:r>
            <a:br>
              <a:rPr lang="ja-JP" altLang="en-GB" dirty="0" smtClean="0"/>
            </a:br>
            <a:r>
              <a:rPr lang="en-GB" altLang="ja-JP" b="1" dirty="0" err="1" smtClean="0">
                <a:latin typeface="Consolas" pitchFamily="49" charset="0"/>
              </a:rPr>
              <a:t>lst</a:t>
            </a:r>
            <a:r>
              <a:rPr lang="en-GB" altLang="ja-JP" dirty="0" smtClean="0"/>
              <a:t> </a:t>
            </a:r>
            <a:r>
              <a:rPr lang="ja-JP" altLang="en-GB" dirty="0" smtClean="0"/>
              <a:t>から要素を </a:t>
            </a:r>
            <a:r>
              <a:rPr lang="en-GB" altLang="ja-JP" b="1" dirty="0" smtClean="0">
                <a:latin typeface="Consolas" pitchFamily="49" charset="0"/>
              </a:rPr>
              <a:t>n</a:t>
            </a:r>
            <a:r>
              <a:rPr lang="en-GB" altLang="ja-JP" dirty="0" smtClean="0"/>
              <a:t> </a:t>
            </a:r>
            <a:r>
              <a:rPr lang="ja-JP" altLang="en-GB" dirty="0" smtClean="0"/>
              <a:t>個取り出す組み合わせを</a:t>
            </a:r>
            <a:br>
              <a:rPr lang="ja-JP" altLang="en-GB" dirty="0" smtClean="0"/>
            </a:br>
            <a:r>
              <a:rPr lang="ja-JP" altLang="en-GB" dirty="0" smtClean="0"/>
              <a:t>リストにして返す関数</a:t>
            </a:r>
          </a:p>
          <a:p>
            <a:pPr eaLnBrk="1" hangingPunct="1">
              <a:lnSpc>
                <a:spcPct val="75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800" dirty="0" smtClean="0">
                <a:latin typeface="Lucida Console" pitchFamily="49" charset="0"/>
              </a:rPr>
              <a:t>  </a:t>
            </a:r>
            <a:r>
              <a:rPr lang="en-GB" altLang="ja-JP" sz="2600" b="1" dirty="0" smtClean="0">
                <a:latin typeface="Consolas" pitchFamily="49" charset="0"/>
              </a:rPr>
              <a:t>comb : </a:t>
            </a:r>
            <a:r>
              <a:rPr lang="en-GB" altLang="ja-JP" sz="2800" b="1" dirty="0" smtClean="0">
                <a:latin typeface="Consolas" pitchFamily="49" charset="0"/>
              </a:rPr>
              <a:t>'</a:t>
            </a:r>
            <a:r>
              <a:rPr lang="en-GB" altLang="ja-JP" sz="2600" b="1" dirty="0" smtClean="0">
                <a:latin typeface="Consolas" pitchFamily="49" charset="0"/>
              </a:rPr>
              <a:t>a list -&gt; </a:t>
            </a:r>
            <a:r>
              <a:rPr lang="en-GB" altLang="ja-JP" sz="2600" b="1" dirty="0" err="1" smtClean="0">
                <a:latin typeface="Consolas" pitchFamily="49" charset="0"/>
              </a:rPr>
              <a:t>int</a:t>
            </a:r>
            <a:r>
              <a:rPr lang="en-GB" altLang="ja-JP" sz="2600" b="1" dirty="0" smtClean="0">
                <a:latin typeface="Consolas" pitchFamily="49" charset="0"/>
              </a:rPr>
              <a:t> -&gt; </a:t>
            </a:r>
            <a:r>
              <a:rPr lang="en-GB" altLang="ja-JP" sz="2800" b="1" dirty="0" smtClean="0">
                <a:latin typeface="Consolas" pitchFamily="49" charset="0"/>
              </a:rPr>
              <a:t>'</a:t>
            </a:r>
            <a:r>
              <a:rPr lang="en-GB" altLang="ja-JP" sz="2600" b="1" dirty="0" smtClean="0">
                <a:latin typeface="Consolas" pitchFamily="49" charset="0"/>
              </a:rPr>
              <a:t>a list </a:t>
            </a:r>
            <a:r>
              <a:rPr lang="en-GB" altLang="ja-JP" sz="2600" b="1" dirty="0" err="1" smtClean="0">
                <a:latin typeface="Consolas" pitchFamily="49" charset="0"/>
              </a:rPr>
              <a:t>list</a:t>
            </a:r>
            <a:r>
              <a:rPr lang="en-GB" altLang="ja-JP" dirty="0" smtClean="0"/>
              <a:t/>
            </a:r>
            <a:br>
              <a:rPr lang="en-GB" altLang="ja-JP" dirty="0" smtClean="0"/>
            </a:br>
            <a:r>
              <a:rPr lang="ja-JP" altLang="en-GB" dirty="0" smtClean="0"/>
              <a:t>を</a:t>
            </a:r>
            <a:r>
              <a:rPr lang="ja-JP" altLang="en-US" dirty="0" smtClean="0"/>
              <a:t>定義せよ</a:t>
            </a:r>
            <a:endParaRPr lang="ja-JP" altLang="en-GB" dirty="0" smtClean="0"/>
          </a:p>
          <a:p>
            <a:pPr eaLnBrk="1" hangingPunct="1">
              <a:lnSpc>
                <a:spcPct val="75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altLang="ja-JP" sz="2600" b="1" dirty="0" smtClean="0">
              <a:latin typeface="Lucida Console" pitchFamily="49" charset="0"/>
            </a:endParaRPr>
          </a:p>
          <a:p>
            <a:pPr marL="720000" indent="0" eaLnBrk="1" hangingPunct="1">
              <a:lnSpc>
                <a:spcPct val="75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comb [1; 2; 3] 2;;</a:t>
            </a:r>
          </a:p>
          <a:p>
            <a:pPr marL="720000" indent="0" eaLnBrk="1" hangingPunct="1">
              <a:lnSpc>
                <a:spcPct val="75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</a:t>
            </a:r>
            <a:r>
              <a:rPr lang="en-GB" altLang="ja-JP" sz="2200" b="1" dirty="0" err="1" smtClean="0">
                <a:latin typeface="Consolas" pitchFamily="49" charset="0"/>
              </a:rPr>
              <a:t>list</a:t>
            </a:r>
            <a:r>
              <a:rPr lang="en-GB" altLang="ja-JP" sz="2200" b="1" dirty="0" smtClean="0">
                <a:latin typeface="Consolas" pitchFamily="49" charset="0"/>
              </a:rPr>
              <a:t> = [[1; 2]; [1; 3]; [2; 3]]</a:t>
            </a:r>
          </a:p>
          <a:p>
            <a:pPr marL="720000" indent="0" eaLnBrk="1" hangingPunct="1">
              <a:lnSpc>
                <a:spcPct val="75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comb [1; 2; 3] 0;;</a:t>
            </a:r>
          </a:p>
          <a:p>
            <a:pPr marL="720000" indent="0" eaLnBrk="1" hangingPunct="1">
              <a:lnSpc>
                <a:spcPct val="75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</a:t>
            </a:r>
            <a:r>
              <a:rPr lang="en-GB" altLang="ja-JP" sz="2200" b="1" dirty="0" err="1" smtClean="0">
                <a:latin typeface="Consolas" pitchFamily="49" charset="0"/>
              </a:rPr>
              <a:t>int</a:t>
            </a:r>
            <a:r>
              <a:rPr lang="en-GB" altLang="ja-JP" sz="2200" b="1" dirty="0" smtClean="0">
                <a:latin typeface="Consolas" pitchFamily="49" charset="0"/>
              </a:rPr>
              <a:t> list </a:t>
            </a:r>
            <a:r>
              <a:rPr lang="en-GB" altLang="ja-JP" sz="2200" b="1" dirty="0" err="1" smtClean="0">
                <a:latin typeface="Consolas" pitchFamily="49" charset="0"/>
              </a:rPr>
              <a:t>list</a:t>
            </a:r>
            <a:r>
              <a:rPr lang="en-GB" altLang="ja-JP" sz="2200" b="1" dirty="0" smtClean="0">
                <a:latin typeface="Consolas" pitchFamily="49" charset="0"/>
              </a:rPr>
              <a:t> = [[]]</a:t>
            </a:r>
          </a:p>
          <a:p>
            <a:pPr marL="720000" indent="0" eaLnBrk="1" hangingPunct="1">
              <a:lnSpc>
                <a:spcPct val="75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# </a:t>
            </a:r>
            <a:r>
              <a:rPr lang="en-GB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comb [] 3;;</a:t>
            </a:r>
          </a:p>
          <a:p>
            <a:pPr marL="720000" indent="0" eaLnBrk="1" hangingPunct="1">
              <a:lnSpc>
                <a:spcPct val="75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7350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200" b="1" dirty="0" smtClean="0">
                <a:latin typeface="Consolas" pitchFamily="49" charset="0"/>
              </a:rPr>
              <a:t>- : 'a list </a:t>
            </a:r>
            <a:r>
              <a:rPr lang="en-GB" altLang="ja-JP" sz="2200" b="1" dirty="0" err="1" smtClean="0">
                <a:latin typeface="Consolas" pitchFamily="49" charset="0"/>
              </a:rPr>
              <a:t>list</a:t>
            </a:r>
            <a:r>
              <a:rPr lang="en-GB" altLang="ja-JP" sz="2200" b="1" dirty="0" smtClean="0">
                <a:latin typeface="Consolas" pitchFamily="49" charset="0"/>
              </a:rPr>
              <a:t> = []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9 (20</a:t>
            </a:r>
            <a:r>
              <a:rPr lang="ja-JP" altLang="en-US" dirty="0" smtClean="0"/>
              <a:t>点</a:t>
            </a:r>
            <a:r>
              <a:rPr lang="en-GB" altLang="ja-JP" smtClean="0"/>
              <a:t>)</a:t>
            </a:r>
            <a:endParaRPr lang="en-GB" altLang="ja-JP" dirty="0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LcPeriod"/>
            </a:pPr>
            <a:r>
              <a:rPr lang="en-GB" altLang="ja-JP" dirty="0" smtClean="0"/>
              <a:t>f </a:t>
            </a:r>
            <a:r>
              <a:rPr lang="ja-JP" altLang="en-GB" dirty="0" smtClean="0"/>
              <a:t>を </a:t>
            </a:r>
            <a:r>
              <a:rPr lang="en-GB" altLang="ja-JP" dirty="0" smtClean="0"/>
              <a:t>m </a:t>
            </a:r>
            <a:r>
              <a:rPr lang="ja-JP" altLang="en-GB" dirty="0" smtClean="0"/>
              <a:t>個合成する関数</a:t>
            </a:r>
            <a:r>
              <a:rPr lang="ja-JP" altLang="en-US" dirty="0" smtClean="0"/>
              <a:t>と</a:t>
            </a:r>
            <a:r>
              <a:rPr lang="en-US" altLang="ja-JP" dirty="0" smtClean="0"/>
              <a:t> f </a:t>
            </a:r>
            <a:r>
              <a:rPr lang="ja-JP" altLang="en-US" dirty="0" smtClean="0"/>
              <a:t>を </a:t>
            </a:r>
            <a:r>
              <a:rPr lang="en-US" altLang="ja-JP" dirty="0" smtClean="0"/>
              <a:t>n </a:t>
            </a:r>
            <a:r>
              <a:rPr lang="ja-JP" altLang="en-US" dirty="0" smtClean="0"/>
              <a:t>個合成する</a:t>
            </a:r>
            <a:r>
              <a:rPr lang="ja-JP" altLang="en-GB" dirty="0" smtClean="0"/>
              <a:t>関数</a:t>
            </a:r>
            <a:r>
              <a:rPr lang="ja-JP" altLang="en-US" dirty="0" smtClean="0"/>
              <a:t>を受け取って、 </a:t>
            </a:r>
            <a:r>
              <a:rPr lang="en-US" altLang="ja-JP" dirty="0" smtClean="0"/>
              <a:t>f</a:t>
            </a:r>
            <a:r>
              <a:rPr lang="ja-JP" altLang="en-US" dirty="0" smtClean="0"/>
              <a:t> を </a:t>
            </a:r>
            <a:r>
              <a:rPr lang="en-US" altLang="ja-JP" dirty="0" smtClean="0"/>
              <a:t>m + n</a:t>
            </a:r>
            <a:r>
              <a:rPr lang="ja-JP" altLang="en-US" dirty="0" smtClean="0"/>
              <a:t> 個合成する関数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を返す関数 </a:t>
            </a:r>
            <a:r>
              <a:rPr lang="en-US" altLang="ja-JP" dirty="0" smtClean="0"/>
              <a:t>add </a:t>
            </a:r>
            <a:r>
              <a:rPr lang="ja-JP" altLang="en-GB" dirty="0" smtClean="0"/>
              <a:t>を書け</a:t>
            </a:r>
            <a:endParaRPr lang="en-US" altLang="ja-JP" dirty="0" smtClean="0"/>
          </a:p>
          <a:p>
            <a:pPr marL="514350" indent="-514350">
              <a:buFont typeface="+mj-lt"/>
              <a:buAutoNum type="alphaLcPeriod"/>
            </a:pPr>
            <a:r>
              <a:rPr lang="en-GB" altLang="ja-JP" dirty="0" smtClean="0"/>
              <a:t>f </a:t>
            </a:r>
            <a:r>
              <a:rPr lang="ja-JP" altLang="en-GB" dirty="0" smtClean="0"/>
              <a:t>を </a:t>
            </a:r>
            <a:r>
              <a:rPr lang="en-GB" altLang="ja-JP" dirty="0" smtClean="0"/>
              <a:t>m </a:t>
            </a:r>
            <a:r>
              <a:rPr lang="ja-JP" altLang="en-GB" dirty="0" smtClean="0"/>
              <a:t>個合成する関数</a:t>
            </a:r>
            <a:r>
              <a:rPr lang="ja-JP" altLang="en-US" dirty="0" smtClean="0"/>
              <a:t>と</a:t>
            </a:r>
            <a:r>
              <a:rPr lang="en-US" altLang="ja-JP" dirty="0" smtClean="0"/>
              <a:t> f </a:t>
            </a:r>
            <a:r>
              <a:rPr lang="ja-JP" altLang="en-US" dirty="0" smtClean="0"/>
              <a:t>を </a:t>
            </a:r>
            <a:r>
              <a:rPr lang="en-US" altLang="ja-JP" dirty="0" smtClean="0"/>
              <a:t>n </a:t>
            </a:r>
            <a:r>
              <a:rPr lang="ja-JP" altLang="en-US" dirty="0" smtClean="0"/>
              <a:t>個合成する</a:t>
            </a:r>
            <a:r>
              <a:rPr lang="ja-JP" altLang="en-GB" dirty="0" smtClean="0"/>
              <a:t>関数</a:t>
            </a:r>
            <a:r>
              <a:rPr lang="ja-JP" altLang="en-US" dirty="0" smtClean="0"/>
              <a:t>を受け取って、 </a:t>
            </a:r>
            <a:r>
              <a:rPr lang="en-US" altLang="ja-JP" dirty="0" smtClean="0"/>
              <a:t>f</a:t>
            </a:r>
            <a:r>
              <a:rPr lang="ja-JP" altLang="en-US" dirty="0" smtClean="0"/>
              <a:t> を </a:t>
            </a:r>
            <a:r>
              <a:rPr lang="en-US" altLang="ja-JP" dirty="0" smtClean="0"/>
              <a:t>m * n</a:t>
            </a:r>
            <a:r>
              <a:rPr lang="ja-JP" altLang="en-US" dirty="0" smtClean="0"/>
              <a:t> 個合成する関数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を返す関数 </a:t>
            </a:r>
            <a:r>
              <a:rPr lang="en-US" altLang="ja-JP" dirty="0" err="1" smtClean="0"/>
              <a:t>mul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を書け</a:t>
            </a:r>
            <a:endParaRPr lang="en-US" altLang="ja-JP" dirty="0" smtClean="0"/>
          </a:p>
          <a:p>
            <a:pPr marL="514350" indent="-514350">
              <a:buFont typeface="+mj-lt"/>
              <a:buAutoNum type="alphaLcPeriod"/>
            </a:pPr>
            <a:r>
              <a:rPr lang="en-GB" altLang="ja-JP" dirty="0" smtClean="0"/>
              <a:t>f </a:t>
            </a:r>
            <a:r>
              <a:rPr lang="ja-JP" altLang="en-GB" dirty="0" smtClean="0"/>
              <a:t>を </a:t>
            </a:r>
            <a:r>
              <a:rPr lang="en-GB" altLang="ja-JP" dirty="0" smtClean="0"/>
              <a:t>m </a:t>
            </a:r>
            <a:r>
              <a:rPr lang="ja-JP" altLang="en-GB" dirty="0" smtClean="0"/>
              <a:t>個合成する関数</a:t>
            </a:r>
            <a:r>
              <a:rPr lang="ja-JP" altLang="en-US" dirty="0" smtClean="0"/>
              <a:t>と</a:t>
            </a:r>
            <a:r>
              <a:rPr lang="en-US" altLang="ja-JP" dirty="0" smtClean="0"/>
              <a:t> f </a:t>
            </a:r>
            <a:r>
              <a:rPr lang="ja-JP" altLang="en-US" dirty="0" smtClean="0"/>
              <a:t>を </a:t>
            </a:r>
            <a:r>
              <a:rPr lang="en-US" altLang="ja-JP" dirty="0" smtClean="0"/>
              <a:t>n </a:t>
            </a:r>
            <a:r>
              <a:rPr lang="ja-JP" altLang="en-US" dirty="0" smtClean="0"/>
              <a:t>個合成する</a:t>
            </a:r>
            <a:r>
              <a:rPr lang="ja-JP" altLang="en-GB" dirty="0" smtClean="0"/>
              <a:t>関数</a:t>
            </a:r>
            <a:r>
              <a:rPr lang="ja-JP" altLang="en-US" dirty="0" smtClean="0"/>
              <a:t>を受け取って、 </a:t>
            </a:r>
            <a:r>
              <a:rPr lang="en-US" altLang="ja-JP" dirty="0" smtClean="0"/>
              <a:t>f</a:t>
            </a:r>
            <a:r>
              <a:rPr lang="ja-JP" altLang="en-US" dirty="0" smtClean="0"/>
              <a:t> を </a:t>
            </a:r>
            <a:r>
              <a:rPr lang="en-US" altLang="ja-JP" dirty="0" smtClean="0"/>
              <a:t>m - n </a:t>
            </a:r>
            <a:r>
              <a:rPr lang="ja-JP" altLang="en-US" dirty="0" smtClean="0"/>
              <a:t>個合成する関数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を返す関数 </a:t>
            </a:r>
            <a:r>
              <a:rPr lang="en-US" altLang="ja-JP" dirty="0" smtClean="0"/>
              <a:t>sub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を書け</a:t>
            </a:r>
            <a:endParaRPr lang="en-US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Objective Caml </a:t>
            </a:r>
            <a:r>
              <a:rPr lang="ja-JP" altLang="en-GB" smtClean="0"/>
              <a:t>とは</a:t>
            </a:r>
            <a:r>
              <a:rPr lang="en-GB" altLang="ja-JP" smtClean="0"/>
              <a:t>?</a:t>
            </a:r>
            <a:endParaRPr lang="en-GB" altLang="ja-JP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smtClean="0"/>
              <a:t>関数型言語 </a:t>
            </a:r>
            <a:r>
              <a:rPr lang="en-GB" altLang="ja-JP" smtClean="0"/>
              <a:t>ML </a:t>
            </a:r>
            <a:r>
              <a:rPr lang="ja-JP" altLang="en-GB" smtClean="0"/>
              <a:t>の</a:t>
            </a:r>
            <a:r>
              <a:rPr lang="ja-JP" altLang="en-US" smtClean="0"/>
              <a:t>一流派</a:t>
            </a:r>
            <a:endParaRPr lang="ja-JP" altLang="en-GB" smtClean="0"/>
          </a:p>
          <a:p>
            <a:pPr lvl="1"/>
            <a:r>
              <a:rPr lang="ja-JP" altLang="en-GB" smtClean="0"/>
              <a:t>強力な型システム</a:t>
            </a:r>
          </a:p>
          <a:p>
            <a:pPr lvl="1"/>
            <a:r>
              <a:rPr lang="ja-JP" altLang="en-GB" smtClean="0"/>
              <a:t>柔軟なデータ型定義とパターンマッチ</a:t>
            </a:r>
          </a:p>
          <a:p>
            <a:pPr lvl="1"/>
            <a:r>
              <a:rPr lang="ja-JP" altLang="en-GB" smtClean="0"/>
              <a:t>強力なモジュールシステム</a:t>
            </a:r>
          </a:p>
          <a:p>
            <a:pPr lvl="1"/>
            <a:r>
              <a:rPr lang="ja-JP" altLang="en-GB" smtClean="0"/>
              <a:t>オブジェクト指向プログラミングのサポート</a:t>
            </a:r>
            <a:endParaRPr lang="ja-JP" altLang="en-GB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85800" y="3886200"/>
            <a:ext cx="4786313" cy="2608263"/>
            <a:chOff x="432" y="2448"/>
            <a:chExt cx="3015" cy="1643"/>
          </a:xfrm>
        </p:grpSpPr>
        <p:sp>
          <p:nvSpPr>
            <p:cNvPr id="12313" name="Oval 2"/>
            <p:cNvSpPr>
              <a:spLocks noChangeArrowheads="1"/>
            </p:cNvSpPr>
            <p:nvPr/>
          </p:nvSpPr>
          <p:spPr bwMode="auto">
            <a:xfrm>
              <a:off x="432" y="2448"/>
              <a:ext cx="3016" cy="1644"/>
            </a:xfrm>
            <a:prstGeom prst="ellipse">
              <a:avLst/>
            </a:prstGeom>
            <a:gradFill rotWithShape="0">
              <a:gsLst>
                <a:gs pos="0">
                  <a:srgbClr val="FF8080"/>
                </a:gs>
                <a:gs pos="100000">
                  <a:srgbClr val="FEFEFE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4" name="AutoShape 3"/>
            <p:cNvSpPr>
              <a:spLocks noChangeArrowheads="1"/>
            </p:cNvSpPr>
            <p:nvPr/>
          </p:nvSpPr>
          <p:spPr bwMode="auto">
            <a:xfrm>
              <a:off x="879" y="2692"/>
              <a:ext cx="2123" cy="1157"/>
            </a:xfrm>
            <a:prstGeom prst="roundRect">
              <a:avLst>
                <a:gd name="adj" fmla="val 83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1" hangingPunct="1">
                <a:lnSpc>
                  <a:spcPct val="79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ja-JP" altLang="en-GB" sz="2000">
                  <a:solidFill>
                    <a:srgbClr val="000000"/>
                  </a:solidFill>
                </a:rPr>
                <a:t>手続き型</a:t>
              </a:r>
            </a:p>
          </p:txBody>
        </p:sp>
      </p:grp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4419600" y="430213"/>
            <a:ext cx="3833813" cy="2084387"/>
            <a:chOff x="2784" y="271"/>
            <a:chExt cx="2415" cy="1313"/>
          </a:xfrm>
        </p:grpSpPr>
        <p:sp>
          <p:nvSpPr>
            <p:cNvPr id="12311" name="Oval 5"/>
            <p:cNvSpPr>
              <a:spLocks noChangeArrowheads="1"/>
            </p:cNvSpPr>
            <p:nvPr/>
          </p:nvSpPr>
          <p:spPr bwMode="auto">
            <a:xfrm>
              <a:off x="2784" y="271"/>
              <a:ext cx="2416" cy="1314"/>
            </a:xfrm>
            <a:prstGeom prst="ellipse">
              <a:avLst/>
            </a:prstGeom>
            <a:gradFill rotWithShape="0">
              <a:gsLst>
                <a:gs pos="0">
                  <a:srgbClr val="8080FF"/>
                </a:gs>
                <a:gs pos="100000">
                  <a:srgbClr val="FEFEFE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2" name="AutoShape 6"/>
            <p:cNvSpPr>
              <a:spLocks noChangeArrowheads="1"/>
            </p:cNvSpPr>
            <p:nvPr/>
          </p:nvSpPr>
          <p:spPr bwMode="auto">
            <a:xfrm>
              <a:off x="3142" y="466"/>
              <a:ext cx="1701" cy="925"/>
            </a:xfrm>
            <a:prstGeom prst="roundRect">
              <a:avLst>
                <a:gd name="adj" fmla="val 10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1" hangingPunct="1">
                <a:lnSpc>
                  <a:spcPct val="79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ja-JP" altLang="en-GB" sz="2000">
                  <a:solidFill>
                    <a:srgbClr val="000000"/>
                  </a:solidFill>
                </a:rPr>
                <a:t>関数型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6172200" y="4514850"/>
            <a:ext cx="2557463" cy="1944688"/>
            <a:chOff x="3888" y="2844"/>
            <a:chExt cx="1611" cy="1225"/>
          </a:xfrm>
        </p:grpSpPr>
        <p:sp>
          <p:nvSpPr>
            <p:cNvPr id="12309" name="Oval 8"/>
            <p:cNvSpPr>
              <a:spLocks noChangeArrowheads="1"/>
            </p:cNvSpPr>
            <p:nvPr/>
          </p:nvSpPr>
          <p:spPr bwMode="auto">
            <a:xfrm>
              <a:off x="3888" y="2844"/>
              <a:ext cx="1612" cy="1226"/>
            </a:xfrm>
            <a:prstGeom prst="ellipse">
              <a:avLst/>
            </a:prstGeom>
            <a:gradFill rotWithShape="0">
              <a:gsLst>
                <a:gs pos="0">
                  <a:srgbClr val="80FF80"/>
                </a:gs>
                <a:gs pos="100000">
                  <a:srgbClr val="FEFEFE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10" name="AutoShape 9"/>
            <p:cNvSpPr>
              <a:spLocks noChangeArrowheads="1"/>
            </p:cNvSpPr>
            <p:nvPr/>
          </p:nvSpPr>
          <p:spPr bwMode="auto">
            <a:xfrm>
              <a:off x="4127" y="3026"/>
              <a:ext cx="1135" cy="863"/>
            </a:xfrm>
            <a:prstGeom prst="roundRect">
              <a:avLst>
                <a:gd name="adj" fmla="val 11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1" hangingPunct="1">
                <a:lnSpc>
                  <a:spcPct val="79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ja-JP" altLang="en-GB" sz="2000">
                  <a:solidFill>
                    <a:srgbClr val="000000"/>
                  </a:solidFill>
                </a:rPr>
                <a:t>論理型</a:t>
              </a:r>
            </a:p>
          </p:txBody>
        </p:sp>
      </p:grpSp>
      <p:sp>
        <p:nvSpPr>
          <p:cNvPr id="12293" name="AutoShape 10"/>
          <p:cNvSpPr>
            <a:spLocks noChangeArrowheads="1"/>
          </p:cNvSpPr>
          <p:nvPr/>
        </p:nvSpPr>
        <p:spPr bwMode="auto">
          <a:xfrm>
            <a:off x="571472" y="4357694"/>
            <a:ext cx="1220787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>
                <a:solidFill>
                  <a:srgbClr val="000000"/>
                </a:solidFill>
              </a:rPr>
              <a:t>Pascal</a:t>
            </a:r>
          </a:p>
        </p:txBody>
      </p:sp>
      <p:sp>
        <p:nvSpPr>
          <p:cNvPr id="12294" name="AutoShape 11"/>
          <p:cNvSpPr>
            <a:spLocks noChangeArrowheads="1"/>
          </p:cNvSpPr>
          <p:nvPr/>
        </p:nvSpPr>
        <p:spPr bwMode="auto">
          <a:xfrm>
            <a:off x="655638" y="5700713"/>
            <a:ext cx="452437" cy="546100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12295" name="AutoShape 12"/>
          <p:cNvSpPr>
            <a:spLocks noChangeArrowheads="1"/>
          </p:cNvSpPr>
          <p:nvPr/>
        </p:nvSpPr>
        <p:spPr bwMode="auto">
          <a:xfrm>
            <a:off x="2143108" y="3786190"/>
            <a:ext cx="912813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>
                <a:solidFill>
                  <a:srgbClr val="000000"/>
                </a:solidFill>
              </a:rPr>
              <a:t>C++</a:t>
            </a:r>
          </a:p>
        </p:txBody>
      </p:sp>
      <p:sp>
        <p:nvSpPr>
          <p:cNvPr id="12296" name="AutoShape 13"/>
          <p:cNvSpPr>
            <a:spLocks noChangeArrowheads="1"/>
          </p:cNvSpPr>
          <p:nvPr/>
        </p:nvSpPr>
        <p:spPr bwMode="auto">
          <a:xfrm>
            <a:off x="1285852" y="1428736"/>
            <a:ext cx="2524125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>
                <a:solidFill>
                  <a:srgbClr val="000000"/>
                </a:solidFill>
              </a:rPr>
              <a:t>Common Lisp</a:t>
            </a:r>
          </a:p>
        </p:txBody>
      </p:sp>
      <p:sp>
        <p:nvSpPr>
          <p:cNvPr id="12297" name="AutoShape 14"/>
          <p:cNvSpPr>
            <a:spLocks noChangeArrowheads="1"/>
          </p:cNvSpPr>
          <p:nvPr/>
        </p:nvSpPr>
        <p:spPr bwMode="auto">
          <a:xfrm>
            <a:off x="1500166" y="2143116"/>
            <a:ext cx="1471613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>
                <a:solidFill>
                  <a:srgbClr val="000000"/>
                </a:solidFill>
              </a:rPr>
              <a:t>Scheme</a:t>
            </a:r>
          </a:p>
        </p:txBody>
      </p:sp>
      <p:sp>
        <p:nvSpPr>
          <p:cNvPr id="12298" name="AutoShape 15"/>
          <p:cNvSpPr>
            <a:spLocks noChangeArrowheads="1"/>
          </p:cNvSpPr>
          <p:nvPr/>
        </p:nvSpPr>
        <p:spPr bwMode="auto">
          <a:xfrm>
            <a:off x="5724525" y="5589588"/>
            <a:ext cx="1268413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>
                <a:solidFill>
                  <a:srgbClr val="000000"/>
                </a:solidFill>
              </a:rPr>
              <a:t>Prolog</a:t>
            </a:r>
          </a:p>
        </p:txBody>
      </p:sp>
      <p:sp>
        <p:nvSpPr>
          <p:cNvPr id="12299" name="AutoShape 16"/>
          <p:cNvSpPr>
            <a:spLocks noChangeArrowheads="1"/>
          </p:cNvSpPr>
          <p:nvPr/>
        </p:nvSpPr>
        <p:spPr bwMode="auto">
          <a:xfrm>
            <a:off x="2751138" y="595313"/>
            <a:ext cx="2341562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>
                <a:solidFill>
                  <a:srgbClr val="000000"/>
                </a:solidFill>
              </a:rPr>
              <a:t>Standard ML</a:t>
            </a:r>
          </a:p>
        </p:txBody>
      </p:sp>
      <p:sp>
        <p:nvSpPr>
          <p:cNvPr id="12300" name="AutoShape 17"/>
          <p:cNvSpPr>
            <a:spLocks noChangeArrowheads="1"/>
          </p:cNvSpPr>
          <p:nvPr/>
        </p:nvSpPr>
        <p:spPr bwMode="auto">
          <a:xfrm>
            <a:off x="7440613" y="1052513"/>
            <a:ext cx="1425575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>
                <a:solidFill>
                  <a:srgbClr val="000000"/>
                </a:solidFill>
              </a:rPr>
              <a:t>Haskell</a:t>
            </a:r>
          </a:p>
        </p:txBody>
      </p:sp>
      <p:sp>
        <p:nvSpPr>
          <p:cNvPr id="12301" name="AutoShape 18"/>
          <p:cNvSpPr>
            <a:spLocks noChangeArrowheads="1"/>
          </p:cNvSpPr>
          <p:nvPr/>
        </p:nvSpPr>
        <p:spPr bwMode="auto">
          <a:xfrm>
            <a:off x="4130675" y="1662113"/>
            <a:ext cx="1447800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b="1" u="sng" dirty="0">
                <a:solidFill>
                  <a:srgbClr val="FF178B"/>
                </a:solidFill>
              </a:rPr>
              <a:t>OCaml</a:t>
            </a:r>
          </a:p>
        </p:txBody>
      </p:sp>
      <p:sp>
        <p:nvSpPr>
          <p:cNvPr id="12302" name="AutoShape 19"/>
          <p:cNvSpPr>
            <a:spLocks noChangeArrowheads="1"/>
          </p:cNvSpPr>
          <p:nvPr/>
        </p:nvSpPr>
        <p:spPr bwMode="auto">
          <a:xfrm>
            <a:off x="5429256" y="3429000"/>
            <a:ext cx="1741487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>
                <a:solidFill>
                  <a:srgbClr val="000000"/>
                </a:solidFill>
              </a:rPr>
              <a:t>Smalltalk</a:t>
            </a:r>
          </a:p>
        </p:txBody>
      </p: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4419600" y="2581275"/>
            <a:ext cx="2798763" cy="938213"/>
            <a:chOff x="2784" y="1626"/>
            <a:chExt cx="1763" cy="591"/>
          </a:xfrm>
        </p:grpSpPr>
        <p:sp>
          <p:nvSpPr>
            <p:cNvPr id="12307" name="Oval 21"/>
            <p:cNvSpPr>
              <a:spLocks noChangeArrowheads="1"/>
            </p:cNvSpPr>
            <p:nvPr/>
          </p:nvSpPr>
          <p:spPr bwMode="auto">
            <a:xfrm>
              <a:off x="2784" y="1626"/>
              <a:ext cx="1764" cy="592"/>
            </a:xfrm>
            <a:prstGeom prst="ellipse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FEFEFE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08" name="AutoShape 22"/>
            <p:cNvSpPr>
              <a:spLocks noChangeArrowheads="1"/>
            </p:cNvSpPr>
            <p:nvPr/>
          </p:nvSpPr>
          <p:spPr bwMode="auto">
            <a:xfrm>
              <a:off x="3045" y="1713"/>
              <a:ext cx="1242" cy="417"/>
            </a:xfrm>
            <a:prstGeom prst="roundRect">
              <a:avLst>
                <a:gd name="adj" fmla="val 236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 eaLnBrk="1" hangingPunct="1">
                <a:lnSpc>
                  <a:spcPct val="79000"/>
                </a:lnSpc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ja-JP" altLang="en-GB" sz="2000" dirty="0">
                  <a:solidFill>
                    <a:srgbClr val="000000"/>
                  </a:solidFill>
                </a:rPr>
                <a:t>オブジェクト指向</a:t>
              </a:r>
            </a:p>
          </p:txBody>
        </p:sp>
      </p:grpSp>
      <p:sp>
        <p:nvSpPr>
          <p:cNvPr id="12304" name="AutoShape 23"/>
          <p:cNvSpPr>
            <a:spLocks noChangeArrowheads="1"/>
          </p:cNvSpPr>
          <p:nvPr/>
        </p:nvSpPr>
        <p:spPr bwMode="auto">
          <a:xfrm>
            <a:off x="2714612" y="3071810"/>
            <a:ext cx="906463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>
                <a:solidFill>
                  <a:srgbClr val="000000"/>
                </a:solidFill>
              </a:rPr>
              <a:t>Java</a:t>
            </a:r>
          </a:p>
        </p:txBody>
      </p:sp>
      <p:sp>
        <p:nvSpPr>
          <p:cNvPr id="12305" name="Text Box 24"/>
          <p:cNvSpPr txBox="1">
            <a:spLocks noChangeArrowheads="1"/>
          </p:cNvSpPr>
          <p:nvPr/>
        </p:nvSpPr>
        <p:spPr bwMode="auto">
          <a:xfrm>
            <a:off x="3519478" y="6568946"/>
            <a:ext cx="5624522" cy="2976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1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1600" dirty="0" smtClean="0">
                <a:solidFill>
                  <a:srgbClr val="000000"/>
                </a:solidFill>
              </a:rPr>
              <a:t>(Original figure </a:t>
            </a:r>
            <a:r>
              <a:rPr lang="en-GB" altLang="ja-JP" sz="1600" dirty="0">
                <a:solidFill>
                  <a:srgbClr val="000000"/>
                </a:solidFill>
              </a:rPr>
              <a:t>courtesy of E. </a:t>
            </a:r>
            <a:r>
              <a:rPr lang="en-GB" altLang="ja-JP" sz="1600" dirty="0" err="1" smtClean="0">
                <a:solidFill>
                  <a:srgbClr val="000000"/>
                </a:solidFill>
              </a:rPr>
              <a:t>Sumii</a:t>
            </a:r>
            <a:r>
              <a:rPr lang="en-GB" altLang="ja-JP" sz="1600" dirty="0" smtClean="0">
                <a:solidFill>
                  <a:srgbClr val="000000"/>
                </a:solidFill>
              </a:rPr>
              <a:t>. Slightly modified by authors)</a:t>
            </a:r>
            <a:endParaRPr lang="en-GB" altLang="ja-JP" sz="1600" dirty="0">
              <a:solidFill>
                <a:srgbClr val="000000"/>
              </a:solidFill>
            </a:endParaRPr>
          </a:p>
        </p:txBody>
      </p:sp>
      <p:sp>
        <p:nvSpPr>
          <p:cNvPr id="12306" name="AutoShape 25"/>
          <p:cNvSpPr>
            <a:spLocks noChangeArrowheads="1"/>
          </p:cNvSpPr>
          <p:nvPr/>
        </p:nvSpPr>
        <p:spPr bwMode="auto">
          <a:xfrm>
            <a:off x="7596188" y="5661025"/>
            <a:ext cx="1423987" cy="546100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>
                <a:solidFill>
                  <a:srgbClr val="000000"/>
                </a:solidFill>
              </a:rPr>
              <a:t>LiLFeS</a:t>
            </a:r>
          </a:p>
        </p:txBody>
      </p:sp>
      <p:sp>
        <p:nvSpPr>
          <p:cNvPr id="27" name="AutoShape 13"/>
          <p:cNvSpPr>
            <a:spLocks noChangeArrowheads="1"/>
          </p:cNvSpPr>
          <p:nvPr/>
        </p:nvSpPr>
        <p:spPr bwMode="auto">
          <a:xfrm>
            <a:off x="3428992" y="2500306"/>
            <a:ext cx="1029554" cy="494688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 err="1" smtClean="0">
                <a:solidFill>
                  <a:srgbClr val="000000"/>
                </a:solidFill>
              </a:rPr>
              <a:t>Scala</a:t>
            </a:r>
            <a:endParaRPr lang="en-GB" altLang="ja-JP" sz="3200" dirty="0">
              <a:solidFill>
                <a:srgbClr val="000000"/>
              </a:solidFill>
            </a:endParaRPr>
          </a:p>
        </p:txBody>
      </p:sp>
      <p:sp>
        <p:nvSpPr>
          <p:cNvPr id="28" name="AutoShape 16"/>
          <p:cNvSpPr>
            <a:spLocks noChangeArrowheads="1"/>
          </p:cNvSpPr>
          <p:nvPr/>
        </p:nvSpPr>
        <p:spPr bwMode="auto">
          <a:xfrm>
            <a:off x="4214810" y="3500438"/>
            <a:ext cx="1021347" cy="494688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 smtClean="0">
                <a:solidFill>
                  <a:srgbClr val="000000"/>
                </a:solidFill>
              </a:rPr>
              <a:t>Ruby</a:t>
            </a:r>
            <a:endParaRPr lang="en-GB" altLang="ja-JP" sz="3200" dirty="0">
              <a:solidFill>
                <a:srgbClr val="000000"/>
              </a:solidFill>
            </a:endParaRPr>
          </a:p>
        </p:txBody>
      </p:sp>
      <p:sp>
        <p:nvSpPr>
          <p:cNvPr id="29" name="AutoShape 16"/>
          <p:cNvSpPr>
            <a:spLocks noChangeArrowheads="1"/>
          </p:cNvSpPr>
          <p:nvPr/>
        </p:nvSpPr>
        <p:spPr bwMode="auto">
          <a:xfrm>
            <a:off x="3428992" y="4071942"/>
            <a:ext cx="1370801" cy="494688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 smtClean="0">
                <a:solidFill>
                  <a:srgbClr val="000000"/>
                </a:solidFill>
              </a:rPr>
              <a:t>Python</a:t>
            </a:r>
            <a:endParaRPr lang="en-GB" altLang="ja-JP" sz="3200" dirty="0">
              <a:solidFill>
                <a:srgbClr val="000000"/>
              </a:solidFill>
            </a:endParaRPr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auto">
          <a:xfrm>
            <a:off x="4572000" y="4643446"/>
            <a:ext cx="825973" cy="494688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>
              <a:lnSpc>
                <a:spcPct val="79000"/>
              </a:lnSpc>
              <a:spcBef>
                <a:spcPts val="20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ja-JP" sz="3200" dirty="0" smtClean="0">
                <a:solidFill>
                  <a:srgbClr val="000000"/>
                </a:solidFill>
              </a:rPr>
              <a:t>Perl</a:t>
            </a:r>
            <a:endParaRPr lang="en-GB" altLang="ja-JP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4399</Words>
  <Application>Microsoft Macintosh PowerPoint</Application>
  <PresentationFormat>画面に合わせる (4:3)</PresentationFormat>
  <Paragraphs>685</Paragraphs>
  <Slides>73</Slides>
  <Notes>67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73</vt:i4>
      </vt:variant>
    </vt:vector>
  </HeadingPairs>
  <TitlesOfParts>
    <vt:vector size="74" baseType="lpstr">
      <vt:lpstr>Office テーマ</vt:lpstr>
      <vt:lpstr>ML 演習 第 1 回</vt:lpstr>
      <vt:lpstr>今日から ML 演習</vt:lpstr>
      <vt:lpstr>演習の内容</vt:lpstr>
      <vt:lpstr>演習資料について</vt:lpstr>
      <vt:lpstr>参考資料</vt:lpstr>
      <vt:lpstr>日本語の参考資料</vt:lpstr>
      <vt:lpstr>今日の内容</vt:lpstr>
      <vt:lpstr>Objective Caml とは?</vt:lpstr>
      <vt:lpstr>PowerPoint プレゼンテーション</vt:lpstr>
      <vt:lpstr>MLの型システムの特徴</vt:lpstr>
      <vt:lpstr>インタプリタの使い方</vt:lpstr>
      <vt:lpstr>インタプリタとは</vt:lpstr>
      <vt:lpstr>インタプリタと型検査</vt:lpstr>
      <vt:lpstr>インタプリタの準備</vt:lpstr>
      <vt:lpstr>インタプリタの使い方</vt:lpstr>
      <vt:lpstr>ファイルに書いたプログラムの利用</vt:lpstr>
      <vt:lpstr>基本的な式の構文(文法)</vt:lpstr>
      <vt:lpstr>コメントの書き方</vt:lpstr>
      <vt:lpstr>整数値を表す式</vt:lpstr>
      <vt:lpstr>整数演算を表す式</vt:lpstr>
      <vt:lpstr>浮動小数点数値を表す式</vt:lpstr>
      <vt:lpstr>浮動小数点数演算を表す式</vt:lpstr>
      <vt:lpstr>ブール値を表す式</vt:lpstr>
      <vt:lpstr>比較演算を表す式</vt:lpstr>
      <vt:lpstr>ブール演算を表す式</vt:lpstr>
      <vt:lpstr>変数を定義する式</vt:lpstr>
      <vt:lpstr>変数を用いた式</vt:lpstr>
      <vt:lpstr>局所的に変数を定義する式</vt:lpstr>
      <vt:lpstr>関数 (closure) を表す式</vt:lpstr>
      <vt:lpstr>let 式を用いた関数の定義</vt:lpstr>
      <vt:lpstr>関数適用(呼出)を表す式</vt:lpstr>
      <vt:lpstr>条件分岐を表す式</vt:lpstr>
      <vt:lpstr>再帰関数を扱う式</vt:lpstr>
      <vt:lpstr>末尾再帰形式にすると…</vt:lpstr>
      <vt:lpstr>相互再帰関数を扱う式</vt:lpstr>
      <vt:lpstr>文字列値を表す式</vt:lpstr>
      <vt:lpstr>文字列演算等を表す式</vt:lpstr>
      <vt:lpstr>タプル (組) 値の生成を表す式</vt:lpstr>
      <vt:lpstr>タプル値の分解操作を表す式</vt:lpstr>
      <vt:lpstr>リスト値の生成を表す式</vt:lpstr>
      <vt:lpstr>リストに関する注意</vt:lpstr>
      <vt:lpstr>パターンマッチング</vt:lpstr>
      <vt:lpstr>パターンマッチングとは?</vt:lpstr>
      <vt:lpstr>パターンの種類</vt:lpstr>
      <vt:lpstr>定数パターン &amp; 変数束縛パターン</vt:lpstr>
      <vt:lpstr>ORパターン</vt:lpstr>
      <vt:lpstr>タプルパターン</vt:lpstr>
      <vt:lpstr>リストパターン</vt:lpstr>
      <vt:lpstr>ワイルドカード ( _ )</vt:lpstr>
      <vt:lpstr>ガード</vt:lpstr>
      <vt:lpstr>関数定義におけるパターンマッチ</vt:lpstr>
      <vt:lpstr>function 式</vt:lpstr>
      <vt:lpstr>どれにもマッチしない値がある場合</vt:lpstr>
      <vt:lpstr>パターンを書く上での注意</vt:lpstr>
      <vt:lpstr>パターンを書く上での注意</vt:lpstr>
      <vt:lpstr>パターンを書く上での注意</vt:lpstr>
      <vt:lpstr>レポートについて</vt:lpstr>
      <vt:lpstr>単位取得条件</vt:lpstr>
      <vt:lpstr>レポート提出上の注意 (1)</vt:lpstr>
      <vt:lpstr>レポート提出上の注意 (2)</vt:lpstr>
      <vt:lpstr>第1回 課題</vt:lpstr>
      <vt:lpstr>課題 1 (考察不要 : 12点)</vt:lpstr>
      <vt:lpstr>課題 2 (考察不要 : 8点)</vt:lpstr>
      <vt:lpstr>課題 2 の例</vt:lpstr>
      <vt:lpstr>課題 3 (5点)</vt:lpstr>
      <vt:lpstr>課題 4 (20点)</vt:lpstr>
      <vt:lpstr>課題 5 (8点)</vt:lpstr>
      <vt:lpstr>課題 5 (例)</vt:lpstr>
      <vt:lpstr>課題 6 (12点)</vt:lpstr>
      <vt:lpstr>課題 6 (例)</vt:lpstr>
      <vt:lpstr>課題 7 (10点)</vt:lpstr>
      <vt:lpstr>課題 8 (5点)</vt:lpstr>
      <vt:lpstr>課題 9 (20点)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演習 第 1 回</dc:title>
  <dc:creator>渡邊裕貴</dc:creator>
  <cp:lastModifiedBy>T</cp:lastModifiedBy>
  <cp:revision>589</cp:revision>
  <dcterms:created xsi:type="dcterms:W3CDTF">2009-05-20T06:02:24Z</dcterms:created>
  <dcterms:modified xsi:type="dcterms:W3CDTF">2011-04-05T06:02:46Z</dcterms:modified>
</cp:coreProperties>
</file>