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8"/>
  </p:handoutMasterIdLst>
  <p:sldIdLst>
    <p:sldId id="256" r:id="rId2"/>
    <p:sldId id="257" r:id="rId3"/>
    <p:sldId id="258" r:id="rId4"/>
    <p:sldId id="259" r:id="rId5"/>
    <p:sldId id="260" r:id="rId6"/>
    <p:sldId id="261" r:id="rId7"/>
    <p:sldId id="262" r:id="rId8"/>
    <p:sldId id="264" r:id="rId9"/>
    <p:sldId id="270" r:id="rId10"/>
    <p:sldId id="291" r:id="rId11"/>
    <p:sldId id="277" r:id="rId12"/>
    <p:sldId id="263" r:id="rId13"/>
    <p:sldId id="265" r:id="rId14"/>
    <p:sldId id="278" r:id="rId15"/>
    <p:sldId id="266" r:id="rId16"/>
    <p:sldId id="271" r:id="rId17"/>
    <p:sldId id="267" r:id="rId18"/>
    <p:sldId id="292" r:id="rId19"/>
    <p:sldId id="279" r:id="rId20"/>
    <p:sldId id="281" r:id="rId21"/>
    <p:sldId id="282" r:id="rId22"/>
    <p:sldId id="268" r:id="rId23"/>
    <p:sldId id="283" r:id="rId24"/>
    <p:sldId id="269" r:id="rId25"/>
    <p:sldId id="284" r:id="rId26"/>
    <p:sldId id="273" r:id="rId27"/>
    <p:sldId id="275" r:id="rId28"/>
    <p:sldId id="274" r:id="rId29"/>
    <p:sldId id="285" r:id="rId30"/>
    <p:sldId id="286" r:id="rId31"/>
    <p:sldId id="287" r:id="rId32"/>
    <p:sldId id="288" r:id="rId33"/>
    <p:sldId id="293" r:id="rId34"/>
    <p:sldId id="289" r:id="rId35"/>
    <p:sldId id="290" r:id="rId36"/>
    <p:sldId id="276" r:id="rId37"/>
  </p:sldIdLst>
  <p:sldSz cx="9144000" cy="6858000" type="screen4x3"/>
  <p:notesSz cx="6781800" cy="99123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1750" y="0"/>
            <a:ext cx="2938463" cy="495300"/>
          </a:xfrm>
          <a:prstGeom prst="rect">
            <a:avLst/>
          </a:prstGeom>
        </p:spPr>
        <p:txBody>
          <a:bodyPr vert="horz" lIns="91440" tIns="45720" rIns="91440" bIns="45720" rtlCol="0"/>
          <a:lstStyle>
            <a:lvl1pPr algn="r">
              <a:defRPr sz="1200"/>
            </a:lvl1pPr>
          </a:lstStyle>
          <a:p>
            <a:fld id="{193C498F-0F9C-49B6-9AF6-F4976291E3A9}" type="datetimeFigureOut">
              <a:rPr kumimoji="1" lang="ja-JP" altLang="en-US" smtClean="0"/>
              <a:t>2011/10/5</a:t>
            </a:fld>
            <a:endParaRPr kumimoji="1" lang="ja-JP" altLang="en-US"/>
          </a:p>
        </p:txBody>
      </p:sp>
      <p:sp>
        <p:nvSpPr>
          <p:cNvPr id="4" name="フッター プレースホルダー 3"/>
          <p:cNvSpPr>
            <a:spLocks noGrp="1"/>
          </p:cNvSpPr>
          <p:nvPr>
            <p:ph type="ftr" sz="quarter" idx="2"/>
          </p:nvPr>
        </p:nvSpPr>
        <p:spPr>
          <a:xfrm>
            <a:off x="0" y="9415463"/>
            <a:ext cx="293846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1750" y="9415463"/>
            <a:ext cx="2938463" cy="495300"/>
          </a:xfrm>
          <a:prstGeom prst="rect">
            <a:avLst/>
          </a:prstGeom>
        </p:spPr>
        <p:txBody>
          <a:bodyPr vert="horz" lIns="91440" tIns="45720" rIns="91440" bIns="45720" rtlCol="0" anchor="b"/>
          <a:lstStyle>
            <a:lvl1pPr algn="r">
              <a:defRPr sz="1200"/>
            </a:lvl1pPr>
          </a:lstStyle>
          <a:p>
            <a:fld id="{2B624F89-2265-4A30-93F9-8F3DC7110F8D}" type="slidenum">
              <a:rPr kumimoji="1" lang="ja-JP" altLang="en-US" smtClean="0"/>
              <a:t>‹#›</a:t>
            </a:fld>
            <a:endParaRPr kumimoji="1" lang="ja-JP" altLang="en-US"/>
          </a:p>
        </p:txBody>
      </p:sp>
    </p:spTree>
    <p:extLst>
      <p:ext uri="{BB962C8B-B14F-4D97-AF65-F5344CB8AC3E}">
        <p14:creationId xmlns:p14="http://schemas.microsoft.com/office/powerpoint/2010/main" val="22408688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3304718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355610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268907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2438228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1536971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556514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1491148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209168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2504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4164337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CF3FBAF-BBB0-404A-AC66-EEF20641A5AA}" type="datetimeFigureOut">
              <a:rPr kumimoji="1" lang="ja-JP" altLang="en-US" smtClean="0"/>
              <a:t>2011/10/4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3274784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3FBAF-BBB0-404A-AC66-EEF20641A5AA}" type="datetimeFigureOut">
              <a:rPr kumimoji="1" lang="ja-JP" altLang="en-US" smtClean="0"/>
              <a:t>2011/10/4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E52BC-2EF4-4D5A-B613-87C6E19DD286}" type="slidenum">
              <a:rPr kumimoji="1" lang="ja-JP" altLang="en-US" smtClean="0"/>
              <a:t>‹#›</a:t>
            </a:fld>
            <a:endParaRPr kumimoji="1" lang="ja-JP" altLang="en-US"/>
          </a:p>
        </p:txBody>
      </p:sp>
    </p:spTree>
    <p:extLst>
      <p:ext uri="{BB962C8B-B14F-4D97-AF65-F5344CB8AC3E}">
        <p14:creationId xmlns:p14="http://schemas.microsoft.com/office/powerpoint/2010/main" val="2449173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全体</a:t>
            </a:r>
            <a:r>
              <a:rPr lang="ja-JP" altLang="en-US" dirty="0" smtClean="0"/>
              <a:t>ミーティング </a:t>
            </a:r>
            <a:r>
              <a:rPr lang="en-US" altLang="ja-JP" dirty="0" smtClean="0"/>
              <a:t>(10/5)</a:t>
            </a:r>
            <a:endParaRPr kumimoji="1" lang="ja-JP" altLang="en-US" dirty="0"/>
          </a:p>
        </p:txBody>
      </p:sp>
      <p:sp>
        <p:nvSpPr>
          <p:cNvPr id="3" name="サブタイトル 2"/>
          <p:cNvSpPr>
            <a:spLocks noGrp="1"/>
          </p:cNvSpPr>
          <p:nvPr>
            <p:ph type="subTitle" idx="1"/>
          </p:nvPr>
        </p:nvSpPr>
        <p:spPr/>
        <p:txBody>
          <a:bodyPr/>
          <a:lstStyle/>
          <a:p>
            <a:r>
              <a:rPr lang="ja-JP" altLang="en-US" dirty="0" smtClean="0"/>
              <a:t>村田　雅之</a:t>
            </a:r>
            <a:endParaRPr kumimoji="1" lang="ja-JP" altLang="en-US" dirty="0"/>
          </a:p>
        </p:txBody>
      </p:sp>
    </p:spTree>
    <p:extLst>
      <p:ext uri="{BB962C8B-B14F-4D97-AF65-F5344CB8AC3E}">
        <p14:creationId xmlns:p14="http://schemas.microsoft.com/office/powerpoint/2010/main" val="1121391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Two-Stage</a:t>
            </a:r>
            <a:r>
              <a:rPr lang="ja-JP" altLang="en-US" dirty="0" smtClean="0"/>
              <a:t> </a:t>
            </a:r>
            <a:r>
              <a:rPr lang="en-US" altLang="ja-JP" dirty="0" smtClean="0"/>
              <a:t>Rounds</a:t>
            </a:r>
            <a:endParaRPr kumimoji="1" lang="ja-JP" altLang="en-US" dirty="0"/>
          </a:p>
        </p:txBody>
      </p:sp>
      <p:sp>
        <p:nvSpPr>
          <p:cNvPr id="9" name="正方形/長方形 8"/>
          <p:cNvSpPr/>
          <p:nvPr/>
        </p:nvSpPr>
        <p:spPr>
          <a:xfrm>
            <a:off x="827584" y="2190726"/>
            <a:ext cx="352839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27584" y="3234842"/>
            <a:ext cx="2304256"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 name="正方形/長方形 10"/>
          <p:cNvSpPr/>
          <p:nvPr/>
        </p:nvSpPr>
        <p:spPr>
          <a:xfrm>
            <a:off x="827584" y="4278958"/>
            <a:ext cx="2880320"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5" name="正方形/長方形 14"/>
          <p:cNvSpPr/>
          <p:nvPr/>
        </p:nvSpPr>
        <p:spPr>
          <a:xfrm>
            <a:off x="4355976" y="2190726"/>
            <a:ext cx="7200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5076056" y="3234842"/>
            <a:ext cx="720080"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7" name="正方形/長方形 16"/>
          <p:cNvSpPr/>
          <p:nvPr/>
        </p:nvSpPr>
        <p:spPr>
          <a:xfrm>
            <a:off x="5796136" y="4278958"/>
            <a:ext cx="720080"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8" name="正方形/長方形 17"/>
          <p:cNvSpPr/>
          <p:nvPr/>
        </p:nvSpPr>
        <p:spPr>
          <a:xfrm>
            <a:off x="6516216" y="2190726"/>
            <a:ext cx="86409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6542789" y="3234842"/>
            <a:ext cx="864096"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0" name="正方形/長方形 19"/>
          <p:cNvSpPr/>
          <p:nvPr/>
        </p:nvSpPr>
        <p:spPr>
          <a:xfrm>
            <a:off x="6515689" y="4278958"/>
            <a:ext cx="864096"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5" name="直線コネクタ 4"/>
          <p:cNvCxnSpPr/>
          <p:nvPr/>
        </p:nvCxnSpPr>
        <p:spPr>
          <a:xfrm>
            <a:off x="827584"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355976"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515689"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1907704" y="5196127"/>
            <a:ext cx="1368152" cy="66221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800" dirty="0" smtClean="0">
                <a:solidFill>
                  <a:schemeClr val="tx1"/>
                </a:solidFill>
              </a:rPr>
              <a:t>Parallel</a:t>
            </a:r>
            <a:endParaRPr kumimoji="1" lang="ja-JP" altLang="en-US" sz="2800" dirty="0">
              <a:solidFill>
                <a:schemeClr val="tx1"/>
              </a:solidFill>
            </a:endParaRPr>
          </a:p>
        </p:txBody>
      </p:sp>
      <p:sp>
        <p:nvSpPr>
          <p:cNvPr id="25" name="正方形/長方形 24"/>
          <p:cNvSpPr/>
          <p:nvPr/>
        </p:nvSpPr>
        <p:spPr>
          <a:xfrm>
            <a:off x="4752020" y="5196127"/>
            <a:ext cx="1368152" cy="66221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800" dirty="0" smtClean="0">
                <a:solidFill>
                  <a:schemeClr val="tx1"/>
                </a:solidFill>
              </a:rPr>
              <a:t>Serial</a:t>
            </a:r>
            <a:endParaRPr kumimoji="1" lang="ja-JP" altLang="en-US" sz="2800" dirty="0">
              <a:solidFill>
                <a:schemeClr val="tx1"/>
              </a:solidFill>
            </a:endParaRPr>
          </a:p>
        </p:txBody>
      </p:sp>
    </p:spTree>
    <p:extLst>
      <p:ext uri="{BB962C8B-B14F-4D97-AF65-F5344CB8AC3E}">
        <p14:creationId xmlns:p14="http://schemas.microsoft.com/office/powerpoint/2010/main" val="220744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提案する方法</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前</a:t>
            </a:r>
            <a:r>
              <a:rPr lang="ja-JP" altLang="en-US" dirty="0"/>
              <a:t>の</a:t>
            </a:r>
            <a:r>
              <a:rPr kumimoji="1" lang="en-US" altLang="ja-JP" dirty="0" smtClean="0"/>
              <a:t>two-stage</a:t>
            </a:r>
            <a:r>
              <a:rPr kumimoji="1" lang="ja-JP" altLang="en-US" dirty="0" smtClean="0"/>
              <a:t>を</a:t>
            </a:r>
            <a:r>
              <a:rPr kumimoji="1" lang="ja-JP" altLang="en-US" dirty="0" smtClean="0"/>
              <a:t>用いた方法を</a:t>
            </a:r>
            <a:r>
              <a:rPr kumimoji="1" lang="en-US" altLang="ja-JP" dirty="0" smtClean="0"/>
              <a:t>3</a:t>
            </a:r>
            <a:r>
              <a:rPr kumimoji="1" lang="ja-JP" altLang="en-US" dirty="0" smtClean="0"/>
              <a:t>つ提案</a:t>
            </a:r>
            <a:endParaRPr kumimoji="1" lang="en-US" altLang="ja-JP" dirty="0" smtClean="0"/>
          </a:p>
          <a:p>
            <a:pPr lvl="1"/>
            <a:r>
              <a:rPr lang="en-US" altLang="ja-JP" dirty="0" smtClean="0"/>
              <a:t>DMP-O</a:t>
            </a:r>
          </a:p>
          <a:p>
            <a:pPr lvl="2"/>
            <a:r>
              <a:rPr lang="ja-JP" altLang="en-US" dirty="0" smtClean="0"/>
              <a:t>各スレッドのデータの所有状態を管理する</a:t>
            </a:r>
            <a:endParaRPr lang="en-US" altLang="ja-JP" dirty="0" smtClean="0"/>
          </a:p>
          <a:p>
            <a:pPr lvl="1"/>
            <a:r>
              <a:rPr kumimoji="1" lang="en-US" altLang="ja-JP" dirty="0" smtClean="0"/>
              <a:t>DMP-B</a:t>
            </a:r>
          </a:p>
          <a:p>
            <a:pPr lvl="2"/>
            <a:r>
              <a:rPr kumimoji="1" lang="ja-JP" altLang="en-US" dirty="0" smtClean="0"/>
              <a:t>各スレッドにバッファを持たせる</a:t>
            </a:r>
            <a:endParaRPr kumimoji="1" lang="en-US" altLang="ja-JP" dirty="0" smtClean="0"/>
          </a:p>
          <a:p>
            <a:pPr lvl="1"/>
            <a:r>
              <a:rPr lang="en-US" altLang="ja-JP" dirty="0" smtClean="0"/>
              <a:t>DMP-PB</a:t>
            </a:r>
          </a:p>
          <a:p>
            <a:pPr lvl="2"/>
            <a:r>
              <a:rPr kumimoji="1" lang="ja-JP" altLang="en-US" dirty="0" smtClean="0"/>
              <a:t>上</a:t>
            </a:r>
            <a:r>
              <a:rPr kumimoji="1" lang="en-US" altLang="ja-JP" dirty="0" smtClean="0"/>
              <a:t>2</a:t>
            </a:r>
            <a:r>
              <a:rPr kumimoji="1" lang="ja-JP" altLang="en-US" dirty="0" err="1" smtClean="0"/>
              <a:t>つを</a:t>
            </a:r>
            <a:r>
              <a:rPr kumimoji="1" lang="ja-JP" altLang="en-US" dirty="0" smtClean="0"/>
              <a:t>合わせたもの</a:t>
            </a:r>
            <a:endParaRPr kumimoji="1" lang="en-US" altLang="ja-JP" dirty="0" smtClean="0"/>
          </a:p>
          <a:p>
            <a:pPr lvl="1"/>
            <a:endParaRPr lang="en-US" altLang="ja-JP" dirty="0" smtClean="0"/>
          </a:p>
          <a:p>
            <a:pPr lvl="1"/>
            <a:r>
              <a:rPr lang="en-US" altLang="ja-JP" dirty="0" smtClean="0"/>
              <a:t>DMP</a:t>
            </a:r>
            <a:r>
              <a:rPr lang="en-US" altLang="ja-JP" dirty="0"/>
              <a:t>: </a:t>
            </a:r>
            <a:r>
              <a:rPr lang="en-US" altLang="ja-JP" dirty="0" smtClean="0"/>
              <a:t/>
            </a:r>
            <a:br>
              <a:rPr lang="en-US" altLang="ja-JP" dirty="0" smtClean="0"/>
            </a:br>
            <a:r>
              <a:rPr lang="en-US" altLang="ja-JP" dirty="0" smtClean="0"/>
              <a:t>Deterministic </a:t>
            </a:r>
            <a:r>
              <a:rPr lang="en-US" altLang="ja-JP" dirty="0"/>
              <a:t>shared </a:t>
            </a:r>
            <a:r>
              <a:rPr lang="en-US" altLang="ja-JP" dirty="0" smtClean="0"/>
              <a:t>memory</a:t>
            </a:r>
            <a:r>
              <a:rPr lang="ja-JP" altLang="en-US" dirty="0"/>
              <a:t> </a:t>
            </a:r>
            <a:r>
              <a:rPr lang="en-US" altLang="ja-JP" dirty="0" smtClean="0"/>
              <a:t>Multiprocessing</a:t>
            </a:r>
            <a:endParaRPr lang="en-US" altLang="ja-JP" dirty="0"/>
          </a:p>
          <a:p>
            <a:pPr lvl="2"/>
            <a:endParaRPr kumimoji="1" lang="ja-JP" altLang="en-US" dirty="0"/>
          </a:p>
        </p:txBody>
      </p:sp>
    </p:spTree>
    <p:extLst>
      <p:ext uri="{BB962C8B-B14F-4D97-AF65-F5344CB8AC3E}">
        <p14:creationId xmlns:p14="http://schemas.microsoft.com/office/powerpoint/2010/main" val="1905852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DMP-O: </a:t>
            </a:r>
            <a:r>
              <a:rPr lang="en-US" altLang="ja-JP" dirty="0"/>
              <a:t>O</a:t>
            </a:r>
            <a:r>
              <a:rPr kumimoji="1" lang="en-US" altLang="ja-JP" dirty="0" smtClean="0"/>
              <a:t>wnership Tracking</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メモリ領域を分割して</a:t>
            </a:r>
            <a:r>
              <a:rPr lang="ja-JP" altLang="en-US" dirty="0"/>
              <a:t>ど</a:t>
            </a:r>
            <a:r>
              <a:rPr kumimoji="1" lang="ja-JP" altLang="en-US" dirty="0" smtClean="0"/>
              <a:t>のスレッドが領域を</a:t>
            </a:r>
            <a:r>
              <a:rPr kumimoji="1" lang="en-US" altLang="ja-JP" dirty="0" smtClean="0"/>
              <a:t/>
            </a:r>
            <a:br>
              <a:rPr kumimoji="1" lang="en-US" altLang="ja-JP" dirty="0" smtClean="0"/>
            </a:br>
            <a:r>
              <a:rPr kumimoji="1" lang="ja-JP" altLang="en-US" dirty="0" smtClean="0"/>
              <a:t>所有しているかを管理する</a:t>
            </a:r>
            <a:endParaRPr kumimoji="1" lang="en-US" altLang="ja-JP" dirty="0" smtClean="0"/>
          </a:p>
          <a:p>
            <a:r>
              <a:rPr kumimoji="1" lang="ja-JP" altLang="en-US" dirty="0" smtClean="0"/>
              <a:t>同じデータへの複数スレッドからの書込みを</a:t>
            </a:r>
            <a:r>
              <a:rPr kumimoji="1" lang="en-US" altLang="ja-JP" dirty="0" smtClean="0"/>
              <a:t/>
            </a:r>
            <a:br>
              <a:rPr kumimoji="1" lang="en-US" altLang="ja-JP" dirty="0" smtClean="0"/>
            </a:br>
            <a:r>
              <a:rPr kumimoji="1" lang="ja-JP" altLang="en-US" dirty="0" smtClean="0"/>
              <a:t>防ぐことで決定性を保証しようとする</a:t>
            </a:r>
            <a:endParaRPr kumimoji="1" lang="en-US" altLang="ja-JP" dirty="0" smtClean="0"/>
          </a:p>
        </p:txBody>
      </p:sp>
    </p:spTree>
    <p:extLst>
      <p:ext uri="{BB962C8B-B14F-4D97-AF65-F5344CB8AC3E}">
        <p14:creationId xmlns:p14="http://schemas.microsoft.com/office/powerpoint/2010/main" val="41433907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Memory Ownership Table (MOT)</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a:bodyPr>
          <a:lstStyle/>
          <a:p>
            <a:r>
              <a:rPr lang="ja-JP" altLang="en-US" dirty="0"/>
              <a:t>各</a:t>
            </a:r>
            <a:r>
              <a:rPr lang="ja-JP" altLang="en-US" dirty="0" smtClean="0"/>
              <a:t>アドレスのデータの状態を記憶する</a:t>
            </a:r>
            <a:endParaRPr lang="en-US" altLang="ja-JP" dirty="0" smtClean="0"/>
          </a:p>
          <a:p>
            <a:pPr lvl="1"/>
            <a:r>
              <a:rPr lang="en-US" altLang="ja-JP" dirty="0" smtClean="0"/>
              <a:t>Parallel mode</a:t>
            </a:r>
            <a:r>
              <a:rPr lang="ja-JP" altLang="en-US" dirty="0" smtClean="0"/>
              <a:t>で使用</a:t>
            </a:r>
            <a:endParaRPr lang="en-US" altLang="ja-JP" dirty="0"/>
          </a:p>
          <a:p>
            <a:pPr lvl="1"/>
            <a:r>
              <a:rPr lang="en-US" altLang="ja-JP" dirty="0" smtClean="0"/>
              <a:t>Parallel mode</a:t>
            </a:r>
            <a:r>
              <a:rPr lang="ja-JP" altLang="en-US" dirty="0" smtClean="0"/>
              <a:t>では変更されない</a:t>
            </a:r>
            <a:endParaRPr lang="en-US" altLang="ja-JP" dirty="0" smtClean="0"/>
          </a:p>
          <a:p>
            <a:pPr lvl="2"/>
            <a:r>
              <a:rPr lang="ja-JP" altLang="en-US" dirty="0" smtClean="0"/>
              <a:t>同時アクセスされるため</a:t>
            </a:r>
            <a:endParaRPr lang="en-US" altLang="ja-JP" dirty="0" smtClean="0"/>
          </a:p>
        </p:txBody>
      </p:sp>
    </p:spTree>
    <p:extLst>
      <p:ext uri="{BB962C8B-B14F-4D97-AF65-F5344CB8AC3E}">
        <p14:creationId xmlns:p14="http://schemas.microsoft.com/office/powerpoint/2010/main" val="601933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Ownership</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a:bodyPr>
          <a:lstStyle/>
          <a:p>
            <a:r>
              <a:rPr kumimoji="1" lang="en-US" altLang="ja-JP" dirty="0" smtClean="0"/>
              <a:t>Thread-private</a:t>
            </a:r>
          </a:p>
          <a:p>
            <a:pPr lvl="1"/>
            <a:r>
              <a:rPr lang="ja-JP" altLang="en-US" dirty="0" smtClean="0"/>
              <a:t>どれかのスレッドが所有する状態</a:t>
            </a:r>
            <a:endParaRPr lang="en-US" altLang="ja-JP" dirty="0" smtClean="0"/>
          </a:p>
          <a:p>
            <a:pPr lvl="1"/>
            <a:r>
              <a:rPr kumimoji="1" lang="ja-JP" altLang="en-US" dirty="0" smtClean="0"/>
              <a:t>他のスレッドからはアクセスできない</a:t>
            </a:r>
            <a:endParaRPr kumimoji="1" lang="en-US" altLang="ja-JP" dirty="0" smtClean="0"/>
          </a:p>
          <a:p>
            <a:pPr lvl="2"/>
            <a:r>
              <a:rPr kumimoji="1" lang="en-US" altLang="ja-JP" dirty="0" smtClean="0"/>
              <a:t>serial mode </a:t>
            </a:r>
            <a:r>
              <a:rPr kumimoji="1" lang="ja-JP" altLang="en-US" dirty="0" smtClean="0"/>
              <a:t>になるまで待つ</a:t>
            </a:r>
            <a:endParaRPr kumimoji="1" lang="en-US" altLang="ja-JP" dirty="0" smtClean="0"/>
          </a:p>
          <a:p>
            <a:r>
              <a:rPr kumimoji="1" lang="en-US" altLang="ja-JP" dirty="0" smtClean="0"/>
              <a:t>Shared</a:t>
            </a:r>
          </a:p>
          <a:p>
            <a:pPr lvl="1"/>
            <a:r>
              <a:rPr lang="ja-JP" altLang="en-US" dirty="0" smtClean="0"/>
              <a:t>全てのスレッドから読める状態</a:t>
            </a:r>
            <a:endParaRPr lang="en-US" altLang="ja-JP" dirty="0" smtClean="0"/>
          </a:p>
          <a:p>
            <a:pPr lvl="1"/>
            <a:r>
              <a:rPr lang="ja-JP" altLang="en-US" dirty="0"/>
              <a:t>書き込み</a:t>
            </a:r>
            <a:r>
              <a:rPr lang="ja-JP" altLang="en-US" dirty="0" smtClean="0"/>
              <a:t>は</a:t>
            </a:r>
            <a:r>
              <a:rPr lang="ja-JP" altLang="en-US" dirty="0"/>
              <a:t>できない</a:t>
            </a:r>
            <a:endParaRPr lang="en-US" altLang="ja-JP" dirty="0" smtClean="0"/>
          </a:p>
        </p:txBody>
      </p:sp>
    </p:spTree>
    <p:extLst>
      <p:ext uri="{BB962C8B-B14F-4D97-AF65-F5344CB8AC3E}">
        <p14:creationId xmlns:p14="http://schemas.microsoft.com/office/powerpoint/2010/main" val="38234469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Ownership </a:t>
            </a:r>
            <a:r>
              <a:rPr kumimoji="1" lang="ja-JP" altLang="en-US" dirty="0" smtClean="0"/>
              <a:t>の状態遷移</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Serial mode</a:t>
            </a:r>
            <a:r>
              <a:rPr kumimoji="1" lang="ja-JP" altLang="en-US" dirty="0" smtClean="0"/>
              <a:t>では所有状態が変更される</a:t>
            </a:r>
            <a:endParaRPr kumimoji="1" lang="en-US" altLang="ja-JP" dirty="0" smtClean="0"/>
          </a:p>
          <a:p>
            <a:r>
              <a:rPr lang="ja-JP" altLang="en-US" dirty="0" smtClean="0"/>
              <a:t>そのスレッドが所有している → そのまま</a:t>
            </a:r>
            <a:endParaRPr lang="en-US" altLang="ja-JP" dirty="0" smtClean="0"/>
          </a:p>
          <a:p>
            <a:r>
              <a:rPr kumimoji="1" lang="en-US" altLang="ja-JP" dirty="0" smtClean="0"/>
              <a:t>shared</a:t>
            </a:r>
            <a:r>
              <a:rPr kumimoji="1" lang="ja-JP" altLang="en-US" dirty="0" smtClean="0"/>
              <a:t>状態</a:t>
            </a:r>
            <a:endParaRPr lang="en-US" altLang="ja-JP" dirty="0" smtClean="0"/>
          </a:p>
          <a:p>
            <a:pPr lvl="1"/>
            <a:r>
              <a:rPr kumimoji="1" lang="ja-JP" altLang="en-US" dirty="0" smtClean="0"/>
              <a:t>読む </a:t>
            </a:r>
            <a:r>
              <a:rPr lang="ja-JP" altLang="en-US" dirty="0" smtClean="0"/>
              <a:t>→ そのまま</a:t>
            </a:r>
            <a:endParaRPr lang="en-US" altLang="ja-JP" dirty="0" smtClean="0"/>
          </a:p>
          <a:p>
            <a:pPr lvl="1"/>
            <a:r>
              <a:rPr kumimoji="1" lang="ja-JP" altLang="en-US" dirty="0" smtClean="0"/>
              <a:t>書く → そのスレッドが所有する</a:t>
            </a:r>
            <a:endParaRPr kumimoji="1" lang="en-US" altLang="ja-JP" dirty="0" smtClean="0"/>
          </a:p>
          <a:p>
            <a:r>
              <a:rPr kumimoji="1" lang="ja-JP" altLang="en-US" dirty="0" smtClean="0"/>
              <a:t>他のスレッドが所有している</a:t>
            </a:r>
            <a:endParaRPr kumimoji="1" lang="en-US" altLang="ja-JP" dirty="0" smtClean="0"/>
          </a:p>
          <a:p>
            <a:pPr lvl="1"/>
            <a:r>
              <a:rPr kumimoji="1" lang="ja-JP" altLang="en-US" dirty="0" smtClean="0"/>
              <a:t>読む → </a:t>
            </a:r>
            <a:r>
              <a:rPr lang="en-US" altLang="ja-JP" dirty="0" smtClean="0"/>
              <a:t>shared</a:t>
            </a:r>
          </a:p>
          <a:p>
            <a:pPr lvl="1"/>
            <a:r>
              <a:rPr kumimoji="1" lang="ja-JP" altLang="en-US" dirty="0" smtClean="0"/>
              <a:t>書く </a:t>
            </a:r>
            <a:r>
              <a:rPr lang="ja-JP" altLang="en-US" dirty="0" smtClean="0"/>
              <a:t>→ 自分が所有する</a:t>
            </a:r>
            <a:endParaRPr kumimoji="1" lang="ja-JP" altLang="en-US" dirty="0"/>
          </a:p>
        </p:txBody>
      </p:sp>
    </p:spTree>
    <p:extLst>
      <p:ext uri="{BB962C8B-B14F-4D97-AF65-F5344CB8AC3E}">
        <p14:creationId xmlns:p14="http://schemas.microsoft.com/office/powerpoint/2010/main" val="300431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Serial mode</a:t>
            </a:r>
            <a:r>
              <a:rPr kumimoji="1" lang="ja-JP" altLang="en-US" dirty="0" smtClean="0"/>
              <a:t>の長さ</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長くなると並列性が失われる</a:t>
            </a:r>
            <a:endParaRPr kumimoji="1" lang="en-US" altLang="ja-JP" dirty="0" smtClean="0"/>
          </a:p>
          <a:p>
            <a:pPr lvl="1"/>
            <a:r>
              <a:rPr kumimoji="1" lang="en-US" altLang="ja-JP" dirty="0" smtClean="0"/>
              <a:t>quantum</a:t>
            </a:r>
            <a:r>
              <a:rPr kumimoji="1" lang="ja-JP" altLang="en-US" dirty="0" smtClean="0"/>
              <a:t>の区切りまでを</a:t>
            </a:r>
            <a:r>
              <a:rPr kumimoji="1" lang="en-US" altLang="ja-JP" dirty="0" smtClean="0"/>
              <a:t>serial mode</a:t>
            </a:r>
            <a:r>
              <a:rPr kumimoji="1" lang="ja-JP" altLang="en-US" dirty="0" smtClean="0"/>
              <a:t>にする、など</a:t>
            </a:r>
            <a:endParaRPr kumimoji="1" lang="en-US" altLang="ja-JP" dirty="0" smtClean="0"/>
          </a:p>
          <a:p>
            <a:pPr lvl="1"/>
            <a:endParaRPr lang="en-US" altLang="ja-JP" dirty="0"/>
          </a:p>
          <a:p>
            <a:r>
              <a:rPr lang="ja-JP" altLang="en-US" dirty="0"/>
              <a:t>スレッド間通信</a:t>
            </a:r>
            <a:r>
              <a:rPr lang="ja-JP" altLang="en-US" dirty="0" smtClean="0"/>
              <a:t>が終了したら</a:t>
            </a:r>
            <a:r>
              <a:rPr lang="en-US" altLang="ja-JP" dirty="0" smtClean="0"/>
              <a:t>serial mode</a:t>
            </a:r>
            <a:r>
              <a:rPr lang="ja-JP" altLang="en-US" dirty="0" smtClean="0"/>
              <a:t>を</a:t>
            </a:r>
            <a:r>
              <a:rPr lang="en-US" altLang="ja-JP" dirty="0" smtClean="0"/>
              <a:t/>
            </a:r>
            <a:br>
              <a:rPr lang="en-US" altLang="ja-JP" dirty="0" smtClean="0"/>
            </a:br>
            <a:r>
              <a:rPr lang="ja-JP" altLang="en-US" dirty="0" smtClean="0"/>
              <a:t>抜けるようにする</a:t>
            </a:r>
            <a:endParaRPr lang="en-US" altLang="ja-JP" dirty="0" smtClean="0"/>
          </a:p>
          <a:p>
            <a:pPr lvl="1"/>
            <a:r>
              <a:rPr lang="ja-JP" altLang="en-US" dirty="0" smtClean="0"/>
              <a:t>すべてのロックを解放した時をスレッド間通信の</a:t>
            </a:r>
            <a:r>
              <a:rPr lang="en-US" altLang="ja-JP" dirty="0" smtClean="0"/>
              <a:t/>
            </a:r>
            <a:br>
              <a:rPr lang="en-US" altLang="ja-JP" dirty="0" smtClean="0"/>
            </a:br>
            <a:r>
              <a:rPr lang="ja-JP" altLang="en-US" dirty="0" smtClean="0"/>
              <a:t>終わりとみなす</a:t>
            </a:r>
            <a:endParaRPr lang="en-US" altLang="ja-JP" dirty="0" smtClean="0"/>
          </a:p>
          <a:p>
            <a:pPr lvl="1"/>
            <a:endParaRPr kumimoji="1" lang="ja-JP" altLang="en-US" dirty="0"/>
          </a:p>
        </p:txBody>
      </p:sp>
    </p:spTree>
    <p:extLst>
      <p:ext uri="{BB962C8B-B14F-4D97-AF65-F5344CB8AC3E}">
        <p14:creationId xmlns:p14="http://schemas.microsoft.com/office/powerpoint/2010/main" val="25058985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DMP-B: </a:t>
            </a:r>
            <a:r>
              <a:rPr lang="en-US" altLang="ja-JP" dirty="0"/>
              <a:t>S</a:t>
            </a:r>
            <a:r>
              <a:rPr kumimoji="1" lang="en-US" altLang="ja-JP" dirty="0" smtClean="0"/>
              <a:t>tore Buffering</a:t>
            </a:r>
            <a:endParaRPr kumimoji="1" lang="ja-JP" altLang="en-US" dirty="0"/>
          </a:p>
        </p:txBody>
      </p:sp>
      <p:sp>
        <p:nvSpPr>
          <p:cNvPr id="3" name="コンテンツ プレースホルダー 2"/>
          <p:cNvSpPr>
            <a:spLocks noGrp="1"/>
          </p:cNvSpPr>
          <p:nvPr>
            <p:ph idx="1"/>
          </p:nvPr>
        </p:nvSpPr>
        <p:spPr/>
        <p:txBody>
          <a:bodyPr/>
          <a:lstStyle/>
          <a:p>
            <a:r>
              <a:rPr lang="ja-JP" altLang="en-US" dirty="0"/>
              <a:t>各</a:t>
            </a:r>
            <a:r>
              <a:rPr kumimoji="1" lang="ja-JP" altLang="en-US" dirty="0" smtClean="0"/>
              <a:t>スレッドがバッファを持つ</a:t>
            </a:r>
            <a:endParaRPr lang="en-US" altLang="ja-JP" dirty="0" smtClean="0"/>
          </a:p>
          <a:p>
            <a:r>
              <a:rPr lang="ja-JP" altLang="en-US" dirty="0" smtClean="0"/>
              <a:t>アクセス</a:t>
            </a:r>
            <a:r>
              <a:rPr kumimoji="1" lang="ja-JP" altLang="en-US" dirty="0" smtClean="0"/>
              <a:t>はバッファに行う</a:t>
            </a:r>
            <a:endParaRPr kumimoji="1" lang="en-US" altLang="ja-JP" dirty="0" smtClean="0"/>
          </a:p>
          <a:p>
            <a:r>
              <a:rPr lang="ja-JP" altLang="en-US" dirty="0" smtClean="0"/>
              <a:t>バッファに書き込まれた内容を後で</a:t>
            </a:r>
            <a:r>
              <a:rPr lang="en-US" altLang="ja-JP" dirty="0" smtClean="0"/>
              <a:t>commit</a:t>
            </a:r>
          </a:p>
          <a:p>
            <a:pPr lvl="1"/>
            <a:r>
              <a:rPr lang="ja-JP" altLang="en-US" dirty="0" smtClean="0"/>
              <a:t>バッファがいっぱいになったとき</a:t>
            </a:r>
            <a:endParaRPr lang="en-US" altLang="ja-JP" dirty="0" smtClean="0"/>
          </a:p>
          <a:p>
            <a:pPr lvl="1"/>
            <a:r>
              <a:rPr lang="ja-JP" altLang="en-US" dirty="0" smtClean="0"/>
              <a:t>同期が行われる</a:t>
            </a:r>
            <a:r>
              <a:rPr lang="ja-JP" altLang="en-US" dirty="0" smtClean="0"/>
              <a:t>とき</a:t>
            </a:r>
            <a:endParaRPr lang="en-US" altLang="ja-JP" dirty="0" smtClean="0"/>
          </a:p>
          <a:p>
            <a:r>
              <a:rPr lang="en-US" altLang="ja-JP" dirty="0" smtClean="0"/>
              <a:t>commit</a:t>
            </a:r>
            <a:r>
              <a:rPr lang="ja-JP" altLang="en-US" dirty="0" smtClean="0"/>
              <a:t>は各スレッドが順番に行う</a:t>
            </a:r>
            <a:endParaRPr lang="en-US" altLang="ja-JP" dirty="0" smtClean="0"/>
          </a:p>
          <a:p>
            <a:pPr lvl="1"/>
            <a:r>
              <a:rPr lang="ja-JP" altLang="en-US" dirty="0" smtClean="0"/>
              <a:t>実際は並列化してそのように見せる</a:t>
            </a:r>
            <a:endParaRPr lang="en-US" altLang="ja-JP" dirty="0" smtClean="0"/>
          </a:p>
        </p:txBody>
      </p:sp>
    </p:spTree>
    <p:extLst>
      <p:ext uri="{BB962C8B-B14F-4D97-AF65-F5344CB8AC3E}">
        <p14:creationId xmlns:p14="http://schemas.microsoft.com/office/powerpoint/2010/main" val="1618825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DMP-B</a:t>
            </a:r>
            <a:r>
              <a:rPr lang="ja-JP" altLang="en-US" dirty="0" err="1" smtClean="0"/>
              <a:t>で</a:t>
            </a:r>
            <a:r>
              <a:rPr kumimoji="1" lang="ja-JP" altLang="en-US" dirty="0" err="1" smtClean="0"/>
              <a:t>の</a:t>
            </a:r>
            <a:r>
              <a:rPr kumimoji="1" lang="ja-JP" altLang="en-US" dirty="0" smtClean="0"/>
              <a:t>タイムライン</a:t>
            </a:r>
            <a:endParaRPr kumimoji="1" lang="ja-JP" altLang="en-US" dirty="0"/>
          </a:p>
        </p:txBody>
      </p:sp>
      <p:sp>
        <p:nvSpPr>
          <p:cNvPr id="9" name="正方形/長方形 8"/>
          <p:cNvSpPr/>
          <p:nvPr/>
        </p:nvSpPr>
        <p:spPr>
          <a:xfrm>
            <a:off x="1115616" y="2190726"/>
            <a:ext cx="288032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115616" y="3234842"/>
            <a:ext cx="2880320"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1" name="正方形/長方形 10"/>
          <p:cNvSpPr/>
          <p:nvPr/>
        </p:nvSpPr>
        <p:spPr>
          <a:xfrm>
            <a:off x="1115616" y="4278958"/>
            <a:ext cx="2880320"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2" name="正方形/長方形 11"/>
          <p:cNvSpPr/>
          <p:nvPr/>
        </p:nvSpPr>
        <p:spPr>
          <a:xfrm>
            <a:off x="3995936" y="2190726"/>
            <a:ext cx="1728192" cy="5040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3" name="正方形/長方形 12"/>
          <p:cNvSpPr/>
          <p:nvPr/>
        </p:nvSpPr>
        <p:spPr>
          <a:xfrm>
            <a:off x="3995936" y="3234842"/>
            <a:ext cx="1728192" cy="5040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4" name="正方形/長方形 13"/>
          <p:cNvSpPr/>
          <p:nvPr/>
        </p:nvSpPr>
        <p:spPr>
          <a:xfrm>
            <a:off x="3995936" y="4278958"/>
            <a:ext cx="1728192" cy="5040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5" name="正方形/長方形 14"/>
          <p:cNvSpPr/>
          <p:nvPr/>
        </p:nvSpPr>
        <p:spPr>
          <a:xfrm>
            <a:off x="5724128" y="2190726"/>
            <a:ext cx="54006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7380312" y="2190726"/>
            <a:ext cx="86409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7380312" y="3234842"/>
            <a:ext cx="864096"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0" name="正方形/長方形 19"/>
          <p:cNvSpPr/>
          <p:nvPr/>
        </p:nvSpPr>
        <p:spPr>
          <a:xfrm>
            <a:off x="7380312" y="4278958"/>
            <a:ext cx="864096"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6" name="直線コネクタ 5"/>
          <p:cNvCxnSpPr/>
          <p:nvPr/>
        </p:nvCxnSpPr>
        <p:spPr>
          <a:xfrm>
            <a:off x="3995936"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1115616"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5724128"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6804248" y="4278958"/>
            <a:ext cx="576064" cy="50405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7380312" y="1830686"/>
            <a:ext cx="0" cy="33123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871700" y="5196127"/>
            <a:ext cx="1368152" cy="66221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800" dirty="0" smtClean="0">
                <a:solidFill>
                  <a:schemeClr val="tx1"/>
                </a:solidFill>
              </a:rPr>
              <a:t>Parallel</a:t>
            </a:r>
            <a:endParaRPr kumimoji="1" lang="ja-JP" altLang="en-US" sz="2800" dirty="0">
              <a:solidFill>
                <a:schemeClr val="tx1"/>
              </a:solidFill>
            </a:endParaRPr>
          </a:p>
        </p:txBody>
      </p:sp>
      <p:sp>
        <p:nvSpPr>
          <p:cNvPr id="23" name="正方形/長方形 22"/>
          <p:cNvSpPr/>
          <p:nvPr/>
        </p:nvSpPr>
        <p:spPr>
          <a:xfrm>
            <a:off x="4175956" y="5196127"/>
            <a:ext cx="1368152" cy="66221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800" dirty="0" smtClean="0">
                <a:solidFill>
                  <a:schemeClr val="tx1"/>
                </a:solidFill>
              </a:rPr>
              <a:t>Commit</a:t>
            </a:r>
            <a:endParaRPr kumimoji="1" lang="ja-JP" altLang="en-US" sz="2800" dirty="0">
              <a:solidFill>
                <a:schemeClr val="tx1"/>
              </a:solidFill>
            </a:endParaRPr>
          </a:p>
        </p:txBody>
      </p:sp>
      <p:sp>
        <p:nvSpPr>
          <p:cNvPr id="24" name="正方形/長方形 23"/>
          <p:cNvSpPr/>
          <p:nvPr/>
        </p:nvSpPr>
        <p:spPr>
          <a:xfrm>
            <a:off x="5850142" y="5206300"/>
            <a:ext cx="1368152" cy="66221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800" dirty="0" smtClean="0">
                <a:solidFill>
                  <a:schemeClr val="tx1"/>
                </a:solidFill>
              </a:rPr>
              <a:t>Serial</a:t>
            </a:r>
            <a:endParaRPr kumimoji="1" lang="ja-JP" altLang="en-US" sz="2800" dirty="0">
              <a:solidFill>
                <a:schemeClr val="tx1"/>
              </a:solidFill>
            </a:endParaRPr>
          </a:p>
        </p:txBody>
      </p:sp>
      <p:sp>
        <p:nvSpPr>
          <p:cNvPr id="25" name="正方形/長方形 24"/>
          <p:cNvSpPr/>
          <p:nvPr/>
        </p:nvSpPr>
        <p:spPr>
          <a:xfrm>
            <a:off x="6264188" y="3234842"/>
            <a:ext cx="540060"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cxnSp>
        <p:nvCxnSpPr>
          <p:cNvPr id="27" name="直線矢印コネクタ 26"/>
          <p:cNvCxnSpPr>
            <a:stCxn id="12" idx="2"/>
            <a:endCxn id="13" idx="0"/>
          </p:cNvCxnSpPr>
          <p:nvPr/>
        </p:nvCxnSpPr>
        <p:spPr>
          <a:xfrm>
            <a:off x="4860032" y="2694782"/>
            <a:ext cx="0" cy="540060"/>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13" idx="2"/>
            <a:endCxn id="14" idx="0"/>
          </p:cNvCxnSpPr>
          <p:nvPr/>
        </p:nvCxnSpPr>
        <p:spPr>
          <a:xfrm>
            <a:off x="4860032" y="3738898"/>
            <a:ext cx="0" cy="540060"/>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561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Parallel mode</a:t>
            </a:r>
            <a:r>
              <a:rPr kumimoji="1" lang="ja-JP" altLang="en-US" dirty="0" err="1" smtClean="0"/>
              <a:t>での</a:t>
            </a:r>
            <a:r>
              <a:rPr kumimoji="1" lang="ja-JP" altLang="en-US" dirty="0" smtClean="0"/>
              <a:t>アクセス</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書き込むときはバッファに行う</a:t>
            </a:r>
          </a:p>
          <a:p>
            <a:r>
              <a:rPr kumimoji="1" lang="ja-JP" altLang="en-US" dirty="0" smtClean="0"/>
              <a:t>読み込むとき、</a:t>
            </a:r>
            <a:endParaRPr kumimoji="1" lang="en-US" altLang="ja-JP" dirty="0" smtClean="0"/>
          </a:p>
          <a:p>
            <a:pPr lvl="1"/>
            <a:r>
              <a:rPr kumimoji="1" lang="ja-JP" altLang="en-US" dirty="0" smtClean="0"/>
              <a:t>同じ</a:t>
            </a:r>
            <a:r>
              <a:rPr kumimoji="1" lang="en-US" altLang="ja-JP" dirty="0" smtClean="0"/>
              <a:t>quantum</a:t>
            </a:r>
            <a:r>
              <a:rPr kumimoji="1" lang="ja-JP" altLang="en-US" dirty="0" smtClean="0"/>
              <a:t>内で同じ場所へ書き込んでいたら</a:t>
            </a:r>
            <a:r>
              <a:rPr kumimoji="1" lang="en-US" altLang="ja-JP" dirty="0" smtClean="0"/>
              <a:t/>
            </a:r>
            <a:br>
              <a:rPr kumimoji="1" lang="en-US" altLang="ja-JP" dirty="0" smtClean="0"/>
            </a:br>
            <a:r>
              <a:rPr kumimoji="1" lang="ja-JP" altLang="en-US" dirty="0" smtClean="0"/>
              <a:t>バッファから読む</a:t>
            </a:r>
            <a:endParaRPr kumimoji="1" lang="en-US" altLang="ja-JP" dirty="0" smtClean="0"/>
          </a:p>
          <a:p>
            <a:pPr lvl="1"/>
            <a:r>
              <a:rPr kumimoji="1" lang="ja-JP" altLang="en-US" dirty="0" smtClean="0"/>
              <a:t>過去にアクセスがなければ直接メモリから読む</a:t>
            </a:r>
            <a:endParaRPr kumimoji="1" lang="en-US" altLang="ja-JP" dirty="0" smtClean="0"/>
          </a:p>
          <a:p>
            <a:r>
              <a:rPr lang="en-US" altLang="ja-JP" dirty="0" smtClean="0"/>
              <a:t>atomic</a:t>
            </a:r>
            <a:r>
              <a:rPr lang="ja-JP" altLang="en-US" dirty="0" smtClean="0"/>
              <a:t>な操作はさせない</a:t>
            </a:r>
            <a:endParaRPr lang="en-US" altLang="ja-JP" dirty="0" smtClean="0"/>
          </a:p>
          <a:p>
            <a:pPr lvl="1"/>
            <a:r>
              <a:rPr lang="en-US" altLang="ja-JP" dirty="0" smtClean="0"/>
              <a:t>commit </a:t>
            </a:r>
            <a:r>
              <a:rPr lang="en-US" altLang="ja-JP" dirty="0" smtClean="0"/>
              <a:t>mode</a:t>
            </a:r>
            <a:r>
              <a:rPr lang="ja-JP" altLang="en-US" dirty="0" smtClean="0"/>
              <a:t>では</a:t>
            </a:r>
            <a:r>
              <a:rPr lang="en-US" altLang="ja-JP" dirty="0" smtClean="0"/>
              <a:t>atomic</a:t>
            </a:r>
            <a:r>
              <a:rPr lang="ja-JP" altLang="en-US" dirty="0" smtClean="0"/>
              <a:t>にならない</a:t>
            </a:r>
            <a:endParaRPr kumimoji="1" lang="en-US" altLang="ja-JP" dirty="0" smtClean="0"/>
          </a:p>
        </p:txBody>
      </p:sp>
    </p:spTree>
    <p:extLst>
      <p:ext uri="{BB962C8B-B14F-4D97-AF65-F5344CB8AC3E}">
        <p14:creationId xmlns:p14="http://schemas.microsoft.com/office/powerpoint/2010/main" val="602685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今日の内容</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err="1" smtClean="0"/>
              <a:t>CoreDet</a:t>
            </a:r>
            <a:r>
              <a:rPr kumimoji="1" lang="en-US" altLang="ja-JP" dirty="0" smtClean="0"/>
              <a:t>: A Compiler and Runtime System for Deterministic Multithreaded Execution.</a:t>
            </a:r>
          </a:p>
          <a:p>
            <a:pPr lvl="1"/>
            <a:r>
              <a:rPr lang="en-US" altLang="ja-JP" dirty="0" smtClean="0"/>
              <a:t>T. </a:t>
            </a:r>
            <a:r>
              <a:rPr lang="en-US" altLang="ja-JP" dirty="0" smtClean="0"/>
              <a:t>Bergan</a:t>
            </a:r>
            <a:r>
              <a:rPr lang="en-US" altLang="ja-JP" dirty="0" smtClean="0"/>
              <a:t>, O. Anderson, J. </a:t>
            </a:r>
            <a:r>
              <a:rPr lang="en-US" altLang="ja-JP" dirty="0" err="1" smtClean="0"/>
              <a:t>Devietti</a:t>
            </a:r>
            <a:r>
              <a:rPr lang="en-US" altLang="ja-JP" dirty="0" smtClean="0"/>
              <a:t>, L. </a:t>
            </a:r>
            <a:r>
              <a:rPr lang="en-US" altLang="ja-JP" dirty="0" err="1" smtClean="0"/>
              <a:t>Ceze</a:t>
            </a:r>
            <a:r>
              <a:rPr lang="en-US" altLang="ja-JP" dirty="0" smtClean="0"/>
              <a:t> </a:t>
            </a:r>
            <a:br>
              <a:rPr lang="en-US" altLang="ja-JP" dirty="0" smtClean="0"/>
            </a:br>
            <a:r>
              <a:rPr lang="en-US" altLang="ja-JP" dirty="0" smtClean="0"/>
              <a:t>and D. Grossman</a:t>
            </a:r>
          </a:p>
          <a:p>
            <a:pPr lvl="1"/>
            <a:r>
              <a:rPr lang="en-US" altLang="ja-JP" dirty="0"/>
              <a:t>Architectural Support </a:t>
            </a:r>
            <a:r>
              <a:rPr lang="en-US" altLang="ja-JP" dirty="0" smtClean="0"/>
              <a:t>for</a:t>
            </a:r>
            <a:r>
              <a:rPr lang="en-US" altLang="ja-JP" dirty="0" smtClean="0"/>
              <a:t> Programming Languages </a:t>
            </a:r>
            <a:r>
              <a:rPr lang="en-US" altLang="ja-JP" dirty="0"/>
              <a:t>and Operating </a:t>
            </a:r>
            <a:r>
              <a:rPr lang="en-US" altLang="ja-JP" dirty="0" smtClean="0"/>
              <a:t>Systems </a:t>
            </a:r>
            <a:r>
              <a:rPr lang="en-US" altLang="ja-JP" dirty="0" smtClean="0"/>
              <a:t>(ASPLOS) 2010</a:t>
            </a:r>
          </a:p>
        </p:txBody>
      </p:sp>
    </p:spTree>
    <p:extLst>
      <p:ext uri="{BB962C8B-B14F-4D97-AF65-F5344CB8AC3E}">
        <p14:creationId xmlns:p14="http://schemas.microsoft.com/office/powerpoint/2010/main" val="842320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Commit mode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各スレッドのバッファが順番に</a:t>
            </a:r>
            <a:r>
              <a:rPr kumimoji="1" lang="en-US" altLang="ja-JP" dirty="0" smtClean="0"/>
              <a:t>commit</a:t>
            </a:r>
            <a:r>
              <a:rPr kumimoji="1" lang="ja-JP" altLang="en-US" dirty="0" smtClean="0"/>
              <a:t>されるようにする</a:t>
            </a:r>
            <a:endParaRPr kumimoji="1" lang="en-US" altLang="ja-JP" dirty="0" smtClean="0"/>
          </a:p>
          <a:p>
            <a:r>
              <a:rPr kumimoji="1" lang="ja-JP" altLang="en-US" dirty="0" smtClean="0"/>
              <a:t>できるだけ</a:t>
            </a:r>
            <a:r>
              <a:rPr kumimoji="1" lang="ja-JP" altLang="en-US" dirty="0" smtClean="0"/>
              <a:t>並列化したい</a:t>
            </a:r>
            <a:endParaRPr kumimoji="1" lang="en-US" altLang="ja-JP" dirty="0" smtClean="0"/>
          </a:p>
          <a:p>
            <a:endParaRPr kumimoji="1" lang="en-US" altLang="ja-JP" dirty="0" smtClean="0"/>
          </a:p>
        </p:txBody>
      </p:sp>
    </p:spTree>
    <p:extLst>
      <p:ext uri="{BB962C8B-B14F-4D97-AF65-F5344CB8AC3E}">
        <p14:creationId xmlns:p14="http://schemas.microsoft.com/office/powerpoint/2010/main" val="2335505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Commit mode</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テーブルを用意して各スレッドのバッファを</a:t>
            </a:r>
            <a:r>
              <a:rPr lang="en-US" altLang="ja-JP" dirty="0" smtClean="0"/>
              <a:t/>
            </a:r>
            <a:br>
              <a:rPr lang="en-US" altLang="ja-JP" dirty="0" smtClean="0"/>
            </a:br>
            <a:r>
              <a:rPr lang="ja-JP" altLang="en-US" dirty="0" smtClean="0"/>
              <a:t>並列に</a:t>
            </a:r>
            <a:r>
              <a:rPr lang="en-US" altLang="ja-JP" dirty="0" smtClean="0"/>
              <a:t>commit</a:t>
            </a:r>
            <a:r>
              <a:rPr lang="ja-JP" altLang="en-US" dirty="0" smtClean="0"/>
              <a:t>する</a:t>
            </a:r>
            <a:endParaRPr lang="en-US" altLang="ja-JP" dirty="0" smtClean="0"/>
          </a:p>
          <a:p>
            <a:r>
              <a:rPr kumimoji="1" lang="ja-JP" altLang="en-US" dirty="0" smtClean="0"/>
              <a:t>テーブルにはアドレスごとにロックがある</a:t>
            </a:r>
            <a:endParaRPr kumimoji="1" lang="en-US" altLang="ja-JP" dirty="0" smtClean="0"/>
          </a:p>
          <a:p>
            <a:pPr lvl="1"/>
            <a:r>
              <a:rPr kumimoji="1" lang="ja-JP" altLang="en-US" dirty="0" smtClean="0"/>
              <a:t>もし</a:t>
            </a:r>
            <a:r>
              <a:rPr kumimoji="1" lang="en-US" altLang="ja-JP" dirty="0" smtClean="0"/>
              <a:t>1</a:t>
            </a:r>
            <a:r>
              <a:rPr kumimoji="1" lang="ja-JP" altLang="en-US" dirty="0" smtClean="0"/>
              <a:t>回しか</a:t>
            </a:r>
            <a:r>
              <a:rPr kumimoji="1" lang="en-US" altLang="ja-JP" dirty="0" smtClean="0"/>
              <a:t>commit</a:t>
            </a:r>
            <a:r>
              <a:rPr kumimoji="1" lang="ja-JP" altLang="en-US" dirty="0" smtClean="0"/>
              <a:t>されないならロックしない</a:t>
            </a:r>
            <a:endParaRPr kumimoji="1" lang="en-US" altLang="ja-JP" dirty="0" smtClean="0"/>
          </a:p>
          <a:p>
            <a:r>
              <a:rPr kumimoji="1" lang="ja-JP" altLang="en-US" dirty="0" smtClean="0"/>
              <a:t>既に同じアドレスに</a:t>
            </a:r>
            <a:r>
              <a:rPr kumimoji="1" lang="en-US" altLang="ja-JP" dirty="0" smtClean="0"/>
              <a:t>commit</a:t>
            </a:r>
            <a:r>
              <a:rPr kumimoji="1" lang="ja-JP" altLang="en-US" dirty="0" smtClean="0"/>
              <a:t>されたデータがあれば、後に起きるアクセスを優先する</a:t>
            </a:r>
            <a:endParaRPr kumimoji="1" lang="en-US" altLang="ja-JP" dirty="0" smtClean="0"/>
          </a:p>
        </p:txBody>
      </p:sp>
    </p:spTree>
    <p:extLst>
      <p:ext uri="{BB962C8B-B14F-4D97-AF65-F5344CB8AC3E}">
        <p14:creationId xmlns:p14="http://schemas.microsoft.com/office/powerpoint/2010/main" val="26638908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DMP-PB: Partial Buffering</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前出の</a:t>
            </a:r>
            <a:r>
              <a:rPr kumimoji="1" lang="en-US" altLang="ja-JP" dirty="0" smtClean="0"/>
              <a:t>2</a:t>
            </a:r>
            <a:r>
              <a:rPr kumimoji="1" lang="ja-JP" altLang="en-US" dirty="0" err="1" smtClean="0"/>
              <a:t>つの</a:t>
            </a:r>
            <a:r>
              <a:rPr kumimoji="1" lang="ja-JP" altLang="en-US" dirty="0" smtClean="0"/>
              <a:t>方法を合わせる</a:t>
            </a:r>
            <a:endParaRPr kumimoji="1" lang="en-US" altLang="ja-JP" dirty="0" smtClean="0"/>
          </a:p>
          <a:p>
            <a:r>
              <a:rPr lang="ja-JP" altLang="en-US" dirty="0" smtClean="0"/>
              <a:t>データ</a:t>
            </a:r>
            <a:r>
              <a:rPr lang="ja-JP" altLang="en-US" dirty="0"/>
              <a:t>を</a:t>
            </a:r>
            <a:r>
              <a:rPr kumimoji="1" lang="ja-JP" altLang="en-US" dirty="0" smtClean="0"/>
              <a:t>所有していればそのままアクセス</a:t>
            </a:r>
            <a:endParaRPr kumimoji="1" lang="en-US" altLang="ja-JP" dirty="0" smtClean="0"/>
          </a:p>
          <a:p>
            <a:r>
              <a:rPr lang="ja-JP" altLang="en-US" dirty="0"/>
              <a:t>そうで</a:t>
            </a:r>
            <a:r>
              <a:rPr lang="ja-JP" altLang="en-US" dirty="0" smtClean="0"/>
              <a:t>なければバッファに書き込む</a:t>
            </a:r>
            <a:endParaRPr lang="en-US" altLang="ja-JP" dirty="0"/>
          </a:p>
          <a:p>
            <a:pPr lvl="1"/>
            <a:r>
              <a:rPr lang="en-US" altLang="ja-JP" dirty="0" smtClean="0"/>
              <a:t>serial mode</a:t>
            </a:r>
            <a:r>
              <a:rPr lang="ja-JP" altLang="en-US" dirty="0" smtClean="0"/>
              <a:t>を待たなくてもよい</a:t>
            </a:r>
            <a:endParaRPr lang="en-US" altLang="ja-JP" dirty="0" smtClean="0"/>
          </a:p>
        </p:txBody>
      </p:sp>
    </p:spTree>
    <p:extLst>
      <p:ext uri="{BB962C8B-B14F-4D97-AF65-F5344CB8AC3E}">
        <p14:creationId xmlns:p14="http://schemas.microsoft.com/office/powerpoint/2010/main" val="839001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Always-shared</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MOT</a:t>
            </a:r>
            <a:r>
              <a:rPr lang="ja-JP" altLang="en-US" dirty="0" smtClean="0"/>
              <a:t>を</a:t>
            </a:r>
            <a:r>
              <a:rPr lang="ja-JP" altLang="en-US" dirty="0" smtClean="0"/>
              <a:t>拡張して新しい状態を追加</a:t>
            </a:r>
            <a:endParaRPr lang="en-US" altLang="ja-JP" dirty="0" smtClean="0"/>
          </a:p>
          <a:p>
            <a:r>
              <a:rPr lang="en-US" altLang="ja-JP" dirty="0" smtClean="0"/>
              <a:t>Serial mode</a:t>
            </a:r>
            <a:r>
              <a:rPr lang="ja-JP" altLang="en-US" dirty="0" smtClean="0"/>
              <a:t>を待つスレッドを減らす</a:t>
            </a:r>
            <a:endParaRPr lang="en-US" altLang="ja-JP" dirty="0"/>
          </a:p>
          <a:p>
            <a:r>
              <a:rPr lang="ja-JP" altLang="en-US" dirty="0" smtClean="0"/>
              <a:t>基本的</a:t>
            </a:r>
            <a:r>
              <a:rPr lang="ja-JP" altLang="en-US" dirty="0" smtClean="0"/>
              <a:t>に</a:t>
            </a:r>
            <a:r>
              <a:rPr lang="en-US" altLang="ja-JP" dirty="0" smtClean="0"/>
              <a:t>shared</a:t>
            </a:r>
            <a:r>
              <a:rPr lang="ja-JP" altLang="en-US" dirty="0" smtClean="0"/>
              <a:t>と同じ扱い</a:t>
            </a:r>
            <a:endParaRPr lang="en-US" altLang="ja-JP" dirty="0" smtClean="0"/>
          </a:p>
          <a:p>
            <a:pPr lvl="1"/>
            <a:r>
              <a:rPr lang="ja-JP" altLang="en-US" dirty="0" smtClean="0"/>
              <a:t>読むことはできるが書くことはできない</a:t>
            </a:r>
            <a:endParaRPr lang="en-US" altLang="ja-JP" dirty="0" smtClean="0"/>
          </a:p>
          <a:p>
            <a:r>
              <a:rPr kumimoji="1" lang="ja-JP" altLang="en-US" dirty="0" smtClean="0"/>
              <a:t>ここから</a:t>
            </a:r>
            <a:r>
              <a:rPr lang="ja-JP" altLang="en-US" dirty="0" smtClean="0"/>
              <a:t>所有状態</a:t>
            </a:r>
            <a:r>
              <a:rPr kumimoji="1" lang="ja-JP" altLang="en-US" dirty="0" smtClean="0"/>
              <a:t>は変化しない</a:t>
            </a:r>
            <a:endParaRPr lang="en-US" altLang="ja-JP" dirty="0" smtClean="0"/>
          </a:p>
          <a:p>
            <a:r>
              <a:rPr lang="en-US" altLang="ja-JP" dirty="0" smtClean="0"/>
              <a:t>Serial </a:t>
            </a:r>
            <a:r>
              <a:rPr lang="en-US" altLang="ja-JP" dirty="0" smtClean="0"/>
              <a:t>mode</a:t>
            </a:r>
            <a:r>
              <a:rPr lang="ja-JP" altLang="en-US" dirty="0" smtClean="0"/>
              <a:t>で他のスレッドが所有しているデータにアクセスすると</a:t>
            </a:r>
            <a:r>
              <a:rPr lang="ja-JP" altLang="en-US" dirty="0" smtClean="0"/>
              <a:t>遷移</a:t>
            </a:r>
            <a:endParaRPr lang="en-US" altLang="ja-JP" dirty="0" smtClean="0"/>
          </a:p>
        </p:txBody>
      </p:sp>
    </p:spTree>
    <p:extLst>
      <p:ext uri="{BB962C8B-B14F-4D97-AF65-F5344CB8AC3E}">
        <p14:creationId xmlns:p14="http://schemas.microsoft.com/office/powerpoint/2010/main" val="12809150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決定的</a:t>
            </a:r>
            <a:r>
              <a:rPr lang="ja-JP" altLang="en-US" dirty="0" smtClean="0"/>
              <a:t>な実行</a:t>
            </a:r>
            <a:r>
              <a:rPr kumimoji="1" lang="ja-JP" altLang="en-US" dirty="0" smtClean="0"/>
              <a:t>の実現</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コンパイラが</a:t>
            </a:r>
            <a:r>
              <a:rPr lang="en-US" altLang="ja-JP" dirty="0" smtClean="0"/>
              <a:t>load, store</a:t>
            </a:r>
            <a:r>
              <a:rPr lang="ja-JP" altLang="en-US" dirty="0" smtClean="0"/>
              <a:t>命令を書き換えて</a:t>
            </a:r>
            <a:r>
              <a:rPr lang="en-US" altLang="ja-JP" dirty="0" smtClean="0"/>
              <a:t/>
            </a:r>
            <a:br>
              <a:rPr lang="en-US" altLang="ja-JP" dirty="0" smtClean="0"/>
            </a:br>
            <a:r>
              <a:rPr lang="ja-JP" altLang="en-US" dirty="0" smtClean="0"/>
              <a:t>実現する</a:t>
            </a:r>
            <a:endParaRPr lang="en-US" altLang="ja-JP" dirty="0" smtClean="0"/>
          </a:p>
          <a:p>
            <a:r>
              <a:rPr lang="ja-JP" altLang="en-US" dirty="0" smtClean="0"/>
              <a:t>バッファを用いる方法では適宜</a:t>
            </a:r>
            <a:r>
              <a:rPr lang="en-US" altLang="ja-JP" dirty="0" smtClean="0"/>
              <a:t>commit</a:t>
            </a:r>
            <a:r>
              <a:rPr lang="ja-JP" altLang="en-US" dirty="0" smtClean="0"/>
              <a:t>命令を</a:t>
            </a:r>
            <a:r>
              <a:rPr lang="en-US" altLang="ja-JP" dirty="0" smtClean="0"/>
              <a:t/>
            </a:r>
            <a:br>
              <a:rPr lang="en-US" altLang="ja-JP" dirty="0" smtClean="0"/>
            </a:br>
            <a:r>
              <a:rPr lang="ja-JP" altLang="en-US" dirty="0" smtClean="0"/>
              <a:t>挟み込む</a:t>
            </a:r>
            <a:endParaRPr lang="en-US" altLang="ja-JP" dirty="0" smtClean="0"/>
          </a:p>
        </p:txBody>
      </p:sp>
    </p:spTree>
    <p:extLst>
      <p:ext uri="{BB962C8B-B14F-4D97-AF65-F5344CB8AC3E}">
        <p14:creationId xmlns:p14="http://schemas.microsoft.com/office/powerpoint/2010/main" val="29188892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コンパイラによる最適化</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必ず一つのスレッドからしかアクセスされない</a:t>
            </a:r>
            <a:r>
              <a:rPr kumimoji="1" lang="en-US" altLang="ja-JP" dirty="0" smtClean="0"/>
              <a:t/>
            </a:r>
            <a:br>
              <a:rPr kumimoji="1" lang="en-US" altLang="ja-JP" dirty="0" smtClean="0"/>
            </a:br>
            <a:r>
              <a:rPr kumimoji="1" lang="ja-JP" altLang="en-US" dirty="0" smtClean="0"/>
              <a:t>データについては普通にアクセスさせる</a:t>
            </a:r>
            <a:endParaRPr kumimoji="1" lang="en-US" altLang="ja-JP" dirty="0" smtClean="0"/>
          </a:p>
          <a:p>
            <a:pPr lvl="1"/>
            <a:r>
              <a:rPr kumimoji="1" lang="en-US" altLang="ja-JP" dirty="0" smtClean="0"/>
              <a:t>points-to</a:t>
            </a:r>
            <a:r>
              <a:rPr lang="ja-JP" altLang="en-US" dirty="0"/>
              <a:t> </a:t>
            </a:r>
            <a:r>
              <a:rPr lang="en-US" altLang="ja-JP" dirty="0" smtClean="0"/>
              <a:t>analysis</a:t>
            </a:r>
          </a:p>
          <a:p>
            <a:r>
              <a:rPr lang="en-US" altLang="ja-JP" dirty="0" smtClean="0"/>
              <a:t>DMP-O</a:t>
            </a:r>
            <a:r>
              <a:rPr lang="ja-JP" altLang="en-US" dirty="0" smtClean="0"/>
              <a:t>では、冗長なマクロを削除できる</a:t>
            </a:r>
            <a:endParaRPr lang="en-US" altLang="ja-JP" dirty="0" smtClean="0"/>
          </a:p>
          <a:p>
            <a:pPr lvl="1"/>
            <a:r>
              <a:rPr lang="ja-JP" altLang="en-US" dirty="0" smtClean="0"/>
              <a:t>同じ</a:t>
            </a:r>
            <a:r>
              <a:rPr lang="en-US" altLang="ja-JP" dirty="0" smtClean="0"/>
              <a:t>quantum</a:t>
            </a:r>
            <a:r>
              <a:rPr lang="ja-JP" altLang="en-US" dirty="0" smtClean="0"/>
              <a:t>内で以前にアクセスがあれば</a:t>
            </a:r>
            <a:r>
              <a:rPr lang="en-US" altLang="ja-JP" dirty="0" smtClean="0"/>
              <a:t/>
            </a:r>
            <a:br>
              <a:rPr lang="en-US" altLang="ja-JP" dirty="0" smtClean="0"/>
            </a:br>
            <a:r>
              <a:rPr lang="ja-JP" altLang="en-US" dirty="0" smtClean="0"/>
              <a:t>そこで自分が所有することがわかる</a:t>
            </a:r>
            <a:endParaRPr lang="en-US" altLang="ja-JP" dirty="0" smtClean="0"/>
          </a:p>
        </p:txBody>
      </p:sp>
    </p:spTree>
    <p:extLst>
      <p:ext uri="{BB962C8B-B14F-4D97-AF65-F5344CB8AC3E}">
        <p14:creationId xmlns:p14="http://schemas.microsoft.com/office/powerpoint/2010/main" val="8674516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実装</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LLVM</a:t>
            </a:r>
            <a:r>
              <a:rPr kumimoji="1" lang="ja-JP" altLang="en-US" dirty="0" smtClean="0"/>
              <a:t>に</a:t>
            </a:r>
            <a:r>
              <a:rPr lang="ja-JP" altLang="en-US" dirty="0" smtClean="0"/>
              <a:t>パスを追加して</a:t>
            </a:r>
            <a:r>
              <a:rPr kumimoji="1" lang="ja-JP" altLang="en-US" dirty="0" smtClean="0"/>
              <a:t>実装</a:t>
            </a:r>
            <a:endParaRPr kumimoji="1" lang="en-US" altLang="ja-JP" dirty="0" smtClean="0"/>
          </a:p>
          <a:p>
            <a:r>
              <a:rPr kumimoji="1" lang="en-US" altLang="ja-JP" dirty="0" err="1" smtClean="0"/>
              <a:t>pthread</a:t>
            </a:r>
            <a:r>
              <a:rPr kumimoji="1" lang="en-US" altLang="ja-JP" dirty="0" smtClean="0"/>
              <a:t> </a:t>
            </a:r>
            <a:r>
              <a:rPr kumimoji="1" lang="ja-JP" altLang="en-US" dirty="0" smtClean="0"/>
              <a:t>ライブラリを自分で実装</a:t>
            </a:r>
            <a:endParaRPr kumimoji="1" lang="en-US" altLang="ja-JP" dirty="0" smtClean="0"/>
          </a:p>
          <a:p>
            <a:pPr lvl="1"/>
            <a:r>
              <a:rPr kumimoji="1" lang="ja-JP" altLang="en-US" dirty="0" smtClean="0"/>
              <a:t>決定的に実行</a:t>
            </a:r>
            <a:r>
              <a:rPr kumimoji="1" lang="ja-JP" altLang="en-US" dirty="0" err="1" smtClean="0"/>
              <a:t>できるする</a:t>
            </a:r>
            <a:r>
              <a:rPr kumimoji="1" lang="ja-JP" altLang="en-US" dirty="0" smtClean="0"/>
              <a:t>ため</a:t>
            </a:r>
            <a:endParaRPr kumimoji="1" lang="en-US" altLang="ja-JP" dirty="0" smtClean="0"/>
          </a:p>
          <a:p>
            <a:r>
              <a:rPr kumimoji="1" lang="ja-JP" altLang="en-US" dirty="0" smtClean="0"/>
              <a:t>外部ライブラリは基本的に</a:t>
            </a:r>
            <a:r>
              <a:rPr kumimoji="1" lang="en-US" altLang="ja-JP" dirty="0" smtClean="0"/>
              <a:t>serial mode</a:t>
            </a:r>
          </a:p>
          <a:p>
            <a:pPr lvl="1"/>
            <a:r>
              <a:rPr lang="en-US" altLang="ja-JP" dirty="0" err="1" smtClean="0"/>
              <a:t>libc</a:t>
            </a:r>
            <a:r>
              <a:rPr lang="ja-JP" altLang="en-US" dirty="0" smtClean="0"/>
              <a:t>については</a:t>
            </a:r>
            <a:r>
              <a:rPr lang="en-US" altLang="ja-JP" dirty="0" smtClean="0"/>
              <a:t>deterministic</a:t>
            </a:r>
            <a:r>
              <a:rPr lang="ja-JP" altLang="en-US" dirty="0" smtClean="0"/>
              <a:t>な実装を用意する</a:t>
            </a:r>
            <a:endParaRPr lang="en-US" altLang="ja-JP" dirty="0" smtClean="0"/>
          </a:p>
          <a:p>
            <a:r>
              <a:rPr kumimoji="1" lang="en-US" altLang="ja-JP" dirty="0" smtClean="0"/>
              <a:t>Allocator</a:t>
            </a:r>
            <a:r>
              <a:rPr kumimoji="1" lang="ja-JP" altLang="en-US" dirty="0" smtClean="0"/>
              <a:t>も決定的なものを用意</a:t>
            </a:r>
            <a:endParaRPr kumimoji="1" lang="en-US" altLang="ja-JP" dirty="0" smtClean="0"/>
          </a:p>
          <a:p>
            <a:pPr lvl="1"/>
            <a:r>
              <a:rPr lang="en-US" altLang="ja-JP" dirty="0" smtClean="0"/>
              <a:t>Hoard [Berger et al. 2000]</a:t>
            </a:r>
            <a:endParaRPr kumimoji="1" lang="ja-JP" altLang="en-US" dirty="0"/>
          </a:p>
        </p:txBody>
      </p:sp>
    </p:spTree>
    <p:extLst>
      <p:ext uri="{BB962C8B-B14F-4D97-AF65-F5344CB8AC3E}">
        <p14:creationId xmlns:p14="http://schemas.microsoft.com/office/powerpoint/2010/main" val="3060047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実験</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決定性の確認</a:t>
            </a:r>
            <a:endParaRPr kumimoji="1" lang="en-US" altLang="ja-JP" dirty="0" smtClean="0"/>
          </a:p>
          <a:p>
            <a:r>
              <a:rPr kumimoji="1" lang="ja-JP" altLang="en-US" dirty="0" smtClean="0"/>
              <a:t>性能の評価</a:t>
            </a:r>
            <a:endParaRPr kumimoji="1" lang="en-US" altLang="ja-JP" dirty="0" smtClean="0"/>
          </a:p>
        </p:txBody>
      </p:sp>
    </p:spTree>
    <p:extLst>
      <p:ext uri="{BB962C8B-B14F-4D97-AF65-F5344CB8AC3E}">
        <p14:creationId xmlns:p14="http://schemas.microsoft.com/office/powerpoint/2010/main" val="3066086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決定性の確認</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err="1" smtClean="0"/>
              <a:t>racey</a:t>
            </a:r>
            <a:r>
              <a:rPr lang="ja-JP" altLang="en-US" dirty="0"/>
              <a:t> </a:t>
            </a:r>
            <a:r>
              <a:rPr kumimoji="1" lang="en-US" altLang="ja-JP" dirty="0" smtClean="0"/>
              <a:t>[</a:t>
            </a:r>
            <a:r>
              <a:rPr kumimoji="1" lang="en-US" altLang="ja-JP" dirty="0" err="1" smtClean="0"/>
              <a:t>Xu</a:t>
            </a:r>
            <a:r>
              <a:rPr kumimoji="1" lang="en-US" altLang="ja-JP" dirty="0" smtClean="0"/>
              <a:t> et al. 2003]</a:t>
            </a:r>
            <a:r>
              <a:rPr kumimoji="1" lang="ja-JP" altLang="en-US" dirty="0" smtClean="0"/>
              <a:t>で確認</a:t>
            </a:r>
            <a:endParaRPr kumimoji="1" lang="en-US" altLang="ja-JP" dirty="0" smtClean="0"/>
          </a:p>
          <a:p>
            <a:pPr lvl="1"/>
            <a:r>
              <a:rPr lang="ja-JP" altLang="en-US" dirty="0" smtClean="0"/>
              <a:t>決定性についてのストレステスト</a:t>
            </a:r>
            <a:endParaRPr lang="en-US" altLang="ja-JP" dirty="0" smtClean="0"/>
          </a:p>
          <a:p>
            <a:pPr lvl="1"/>
            <a:r>
              <a:rPr kumimoji="1" lang="en-US" altLang="ja-JP" dirty="0" smtClean="0"/>
              <a:t>10000</a:t>
            </a:r>
            <a:r>
              <a:rPr kumimoji="1" lang="ja-JP" altLang="en-US" dirty="0" smtClean="0"/>
              <a:t>回実行</a:t>
            </a:r>
            <a:endParaRPr kumimoji="1" lang="en-US" altLang="ja-JP" dirty="0" smtClean="0"/>
          </a:p>
        </p:txBody>
      </p:sp>
    </p:spTree>
    <p:extLst>
      <p:ext uri="{BB962C8B-B14F-4D97-AF65-F5344CB8AC3E}">
        <p14:creationId xmlns:p14="http://schemas.microsoft.com/office/powerpoint/2010/main" val="15071146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性能の評価</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CPU: Xeon E5462</a:t>
            </a:r>
          </a:p>
          <a:p>
            <a:pPr lvl="1"/>
            <a:r>
              <a:rPr lang="en-US" altLang="ja-JP" dirty="0" smtClean="0"/>
              <a:t>8 cores, 2.4 GHz</a:t>
            </a:r>
          </a:p>
          <a:p>
            <a:r>
              <a:rPr kumimoji="1" lang="en-US" altLang="ja-JP" dirty="0" smtClean="0"/>
              <a:t>RAM: 10GB</a:t>
            </a:r>
          </a:p>
          <a:p>
            <a:r>
              <a:rPr kumimoji="1" lang="ja-JP" altLang="en-US" dirty="0" smtClean="0"/>
              <a:t>提案した</a:t>
            </a:r>
            <a:r>
              <a:rPr kumimoji="1" lang="en-US" altLang="ja-JP" dirty="0" smtClean="0"/>
              <a:t>3</a:t>
            </a:r>
            <a:r>
              <a:rPr kumimoji="1" lang="ja-JP" altLang="en-US" dirty="0" err="1" smtClean="0"/>
              <a:t>つの</a:t>
            </a:r>
            <a:r>
              <a:rPr kumimoji="1" lang="ja-JP" altLang="en-US" dirty="0" smtClean="0"/>
              <a:t>手法と通常のプログラム</a:t>
            </a:r>
            <a:r>
              <a:rPr kumimoji="1" lang="en-US" altLang="ja-JP" dirty="0" smtClean="0"/>
              <a:t>(ND)</a:t>
            </a:r>
            <a:r>
              <a:rPr lang="ja-JP" altLang="en-US" dirty="0" smtClean="0"/>
              <a:t>について実行時間を</a:t>
            </a:r>
            <a:r>
              <a:rPr kumimoji="1" lang="ja-JP" altLang="en-US" dirty="0" smtClean="0"/>
              <a:t>計測</a:t>
            </a:r>
            <a:endParaRPr kumimoji="1" lang="en-US" altLang="ja-JP" dirty="0" smtClean="0"/>
          </a:p>
          <a:p>
            <a:r>
              <a:rPr lang="ja-JP" altLang="en-US" dirty="0" smtClean="0"/>
              <a:t>以下のベンチマークを使用</a:t>
            </a:r>
            <a:endParaRPr lang="en-US" altLang="ja-JP" dirty="0" smtClean="0"/>
          </a:p>
          <a:p>
            <a:pPr lvl="1"/>
            <a:r>
              <a:rPr kumimoji="1" lang="en-US" altLang="ja-JP" dirty="0" smtClean="0"/>
              <a:t>SPLASH2: </a:t>
            </a:r>
            <a:r>
              <a:rPr kumimoji="1" lang="ja-JP" altLang="en-US" dirty="0" smtClean="0"/>
              <a:t>科学計算プログラム</a:t>
            </a:r>
            <a:endParaRPr kumimoji="1" lang="en-US" altLang="ja-JP" dirty="0" smtClean="0"/>
          </a:p>
          <a:p>
            <a:pPr lvl="1"/>
            <a:r>
              <a:rPr lang="en-US" altLang="ja-JP" dirty="0" smtClean="0"/>
              <a:t>PARSEC: </a:t>
            </a:r>
            <a:r>
              <a:rPr lang="ja-JP" altLang="en-US" dirty="0"/>
              <a:t>一般的な</a:t>
            </a:r>
            <a:r>
              <a:rPr lang="ja-JP" altLang="en-US" dirty="0" smtClean="0"/>
              <a:t>並列プログラム</a:t>
            </a:r>
            <a:endParaRPr kumimoji="1" lang="ja-JP" altLang="en-US" dirty="0"/>
          </a:p>
        </p:txBody>
      </p:sp>
    </p:spTree>
    <p:extLst>
      <p:ext uri="{BB962C8B-B14F-4D97-AF65-F5344CB8AC3E}">
        <p14:creationId xmlns:p14="http://schemas.microsoft.com/office/powerpoint/2010/main" val="2150763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並列プログラムの非決定性</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非決定性は並列プログラムの開発を難しく</a:t>
            </a:r>
            <a:r>
              <a:rPr kumimoji="1" lang="en-US" altLang="ja-JP" dirty="0" smtClean="0"/>
              <a:t/>
            </a:r>
            <a:br>
              <a:rPr kumimoji="1" lang="en-US" altLang="ja-JP" dirty="0" smtClean="0"/>
            </a:br>
            <a:r>
              <a:rPr kumimoji="1" lang="ja-JP" altLang="en-US" dirty="0" smtClean="0"/>
              <a:t>している</a:t>
            </a:r>
            <a:endParaRPr kumimoji="1" lang="en-US" altLang="ja-JP" dirty="0" smtClean="0"/>
          </a:p>
          <a:p>
            <a:pPr lvl="1"/>
            <a:r>
              <a:rPr lang="ja-JP" altLang="en-US" dirty="0"/>
              <a:t>人間が理解するの</a:t>
            </a:r>
            <a:r>
              <a:rPr lang="ja-JP" altLang="en-US" dirty="0" smtClean="0"/>
              <a:t>は難しい</a:t>
            </a:r>
            <a:endParaRPr kumimoji="1" lang="en-US" altLang="ja-JP" dirty="0" smtClean="0"/>
          </a:p>
          <a:p>
            <a:pPr lvl="1"/>
            <a:r>
              <a:rPr lang="ja-JP" altLang="en-US" dirty="0" smtClean="0"/>
              <a:t>ほとんど再現性</a:t>
            </a:r>
            <a:r>
              <a:rPr lang="ja-JP" altLang="en-US" dirty="0"/>
              <a:t>の</a:t>
            </a:r>
            <a:r>
              <a:rPr lang="ja-JP" altLang="en-US" dirty="0" smtClean="0"/>
              <a:t>ないバグの発生</a:t>
            </a:r>
            <a:endParaRPr lang="en-US" altLang="ja-JP" dirty="0" smtClean="0"/>
          </a:p>
          <a:p>
            <a:pPr lvl="1"/>
            <a:endParaRPr lang="en-US" altLang="ja-JP" dirty="0" smtClean="0"/>
          </a:p>
          <a:p>
            <a:r>
              <a:rPr lang="ja-JP" altLang="en-US" dirty="0" smtClean="0"/>
              <a:t>非決定性はスレッド間のスケジューリング</a:t>
            </a:r>
            <a:r>
              <a:rPr lang="en-US" altLang="ja-JP" dirty="0" smtClean="0"/>
              <a:t/>
            </a:r>
            <a:br>
              <a:rPr lang="en-US" altLang="ja-JP" dirty="0" smtClean="0"/>
            </a:br>
            <a:r>
              <a:rPr lang="ja-JP" altLang="en-US" dirty="0" smtClean="0"/>
              <a:t>などに依存する</a:t>
            </a:r>
            <a:endParaRPr lang="en-US" altLang="ja-JP" dirty="0" smtClean="0"/>
          </a:p>
        </p:txBody>
      </p:sp>
    </p:spTree>
    <p:extLst>
      <p:ext uri="{BB962C8B-B14F-4D97-AF65-F5344CB8AC3E}">
        <p14:creationId xmlns:p14="http://schemas.microsoft.com/office/powerpoint/2010/main" val="26122471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スケーラビリティ</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Figure 6</a:t>
            </a:r>
          </a:p>
          <a:p>
            <a:pPr lvl="1"/>
            <a:r>
              <a:rPr kumimoji="1" lang="en-US" altLang="ja-JP" dirty="0" smtClean="0"/>
              <a:t>2</a:t>
            </a:r>
            <a:r>
              <a:rPr kumimoji="1" lang="ja-JP" altLang="en-US" dirty="0" smtClean="0"/>
              <a:t>スレッドに対する</a:t>
            </a:r>
            <a:r>
              <a:rPr lang="en-US" altLang="ja-JP" dirty="0" smtClean="0"/>
              <a:t>4,8</a:t>
            </a:r>
            <a:r>
              <a:rPr lang="ja-JP" altLang="en-US" dirty="0" smtClean="0"/>
              <a:t>スレッドの速度</a:t>
            </a:r>
            <a:endParaRPr kumimoji="1" lang="en-US" altLang="ja-JP" dirty="0" smtClean="0"/>
          </a:p>
          <a:p>
            <a:pPr lvl="1"/>
            <a:r>
              <a:rPr lang="en-US" altLang="ja-JP" dirty="0" err="1" smtClean="0"/>
              <a:t>hmean</a:t>
            </a:r>
            <a:r>
              <a:rPr lang="ja-JP" altLang="en-US" dirty="0" smtClean="0"/>
              <a:t>は調和平均</a:t>
            </a:r>
            <a:endParaRPr lang="en-US" altLang="ja-JP" dirty="0" smtClean="0"/>
          </a:p>
          <a:p>
            <a:r>
              <a:rPr lang="en-US" altLang="ja-JP" dirty="0" err="1" smtClean="0"/>
              <a:t>lu</a:t>
            </a:r>
            <a:r>
              <a:rPr lang="ja-JP" altLang="en-US" dirty="0" smtClean="0"/>
              <a:t>などではスケーラビリティが損なわれない</a:t>
            </a:r>
            <a:endParaRPr lang="en-US" altLang="ja-JP" dirty="0" smtClean="0"/>
          </a:p>
          <a:p>
            <a:r>
              <a:rPr lang="ja-JP" altLang="en-US" dirty="0" smtClean="0"/>
              <a:t>一方</a:t>
            </a:r>
            <a:r>
              <a:rPr lang="en-US" altLang="ja-JP" dirty="0" err="1" smtClean="0"/>
              <a:t>fmm</a:t>
            </a:r>
            <a:r>
              <a:rPr lang="en-US" altLang="ja-JP" dirty="0" smtClean="0"/>
              <a:t>, </a:t>
            </a:r>
            <a:r>
              <a:rPr lang="en-US" altLang="ja-JP" dirty="0" err="1" smtClean="0"/>
              <a:t>canneal</a:t>
            </a:r>
            <a:r>
              <a:rPr lang="en-US" altLang="ja-JP" dirty="0" smtClean="0"/>
              <a:t>, x264</a:t>
            </a:r>
            <a:r>
              <a:rPr lang="ja-JP" altLang="en-US" dirty="0" smtClean="0"/>
              <a:t>では良くない</a:t>
            </a:r>
            <a:endParaRPr lang="en-US" altLang="ja-JP" dirty="0" smtClean="0"/>
          </a:p>
          <a:p>
            <a:r>
              <a:rPr lang="ja-JP" altLang="en-US" dirty="0" smtClean="0"/>
              <a:t>スケーラビリティは</a:t>
            </a:r>
            <a:r>
              <a:rPr lang="en-US" altLang="ja-JP" dirty="0" smtClean="0"/>
              <a:t>B&gt;PB&gt;O</a:t>
            </a:r>
            <a:r>
              <a:rPr lang="ja-JP" altLang="en-US" dirty="0" smtClean="0"/>
              <a:t>という傾向</a:t>
            </a:r>
            <a:endParaRPr kumimoji="1" lang="ja-JP" altLang="en-US" dirty="0"/>
          </a:p>
        </p:txBody>
      </p:sp>
    </p:spTree>
    <p:extLst>
      <p:ext uri="{BB962C8B-B14F-4D97-AF65-F5344CB8AC3E}">
        <p14:creationId xmlns:p14="http://schemas.microsoft.com/office/powerpoint/2010/main" val="11432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オーバーヘッド</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Figure 7</a:t>
            </a:r>
          </a:p>
          <a:p>
            <a:pPr lvl="1"/>
            <a:r>
              <a:rPr kumimoji="1" lang="ja-JP" altLang="en-US" dirty="0" smtClean="0"/>
              <a:t>縦軸が</a:t>
            </a:r>
            <a:r>
              <a:rPr lang="ja-JP" altLang="en-US" dirty="0"/>
              <a:t>何</a:t>
            </a:r>
            <a:r>
              <a:rPr lang="ja-JP" altLang="en-US" dirty="0" smtClean="0"/>
              <a:t>もしない場合に対する</a:t>
            </a:r>
            <a:r>
              <a:rPr kumimoji="1" lang="ja-JP" altLang="en-US" dirty="0" smtClean="0"/>
              <a:t>速さ</a:t>
            </a:r>
            <a:endParaRPr kumimoji="1" lang="en-US" altLang="ja-JP" dirty="0" smtClean="0"/>
          </a:p>
          <a:p>
            <a:r>
              <a:rPr lang="ja-JP" altLang="en-US" dirty="0" smtClean="0"/>
              <a:t>オーバーヘッドは</a:t>
            </a:r>
            <a:r>
              <a:rPr lang="en-US" altLang="ja-JP" dirty="0" smtClean="0"/>
              <a:t>O ,PB, B</a:t>
            </a:r>
            <a:r>
              <a:rPr lang="ja-JP" altLang="en-US" dirty="0" smtClean="0"/>
              <a:t>の順で少ない</a:t>
            </a:r>
            <a:endParaRPr lang="en-US" altLang="ja-JP" dirty="0" smtClean="0"/>
          </a:p>
          <a:p>
            <a:pPr lvl="1"/>
            <a:r>
              <a:rPr lang="ja-JP" altLang="en-US" dirty="0" smtClean="0"/>
              <a:t>スケーラビリティと逆の関係</a:t>
            </a:r>
            <a:endParaRPr lang="en-US" altLang="ja-JP" dirty="0" smtClean="0"/>
          </a:p>
          <a:p>
            <a:r>
              <a:rPr lang="en-US" altLang="ja-JP" dirty="0" smtClean="0"/>
              <a:t>ocean</a:t>
            </a:r>
            <a:r>
              <a:rPr lang="ja-JP" altLang="en-US" dirty="0" smtClean="0"/>
              <a:t>ではスレッドが増えるほど少なくなる</a:t>
            </a:r>
            <a:endParaRPr lang="en-US" altLang="ja-JP" dirty="0"/>
          </a:p>
          <a:p>
            <a:pPr lvl="1"/>
            <a:r>
              <a:rPr kumimoji="1" lang="ja-JP" altLang="en-US" dirty="0" smtClean="0"/>
              <a:t>並列性を取り戻している</a:t>
            </a:r>
            <a:r>
              <a:rPr lang="ja-JP" altLang="en-US" dirty="0"/>
              <a:t>？</a:t>
            </a:r>
            <a:endParaRPr kumimoji="1" lang="en-US" altLang="ja-JP" dirty="0" smtClean="0"/>
          </a:p>
          <a:p>
            <a:endParaRPr kumimoji="1" lang="ja-JP" altLang="en-US" dirty="0"/>
          </a:p>
        </p:txBody>
      </p:sp>
    </p:spTree>
    <p:extLst>
      <p:ext uri="{BB962C8B-B14F-4D97-AF65-F5344CB8AC3E}">
        <p14:creationId xmlns:p14="http://schemas.microsoft.com/office/powerpoint/2010/main" val="33361805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パラメータの影響</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quantum</a:t>
            </a:r>
            <a:r>
              <a:rPr kumimoji="1" lang="ja-JP" altLang="en-US" dirty="0" smtClean="0"/>
              <a:t>の</a:t>
            </a:r>
            <a:r>
              <a:rPr kumimoji="1" lang="ja-JP" altLang="en-US" dirty="0" smtClean="0"/>
              <a:t>大きさ</a:t>
            </a:r>
            <a:endParaRPr lang="en-US" altLang="ja-JP" dirty="0" smtClean="0"/>
          </a:p>
          <a:p>
            <a:r>
              <a:rPr kumimoji="1" lang="en-US" altLang="ja-JP" dirty="0" smtClean="0"/>
              <a:t>MOT/</a:t>
            </a:r>
            <a:r>
              <a:rPr kumimoji="1" lang="ja-JP" altLang="en-US" dirty="0" smtClean="0"/>
              <a:t>バッファの</a:t>
            </a:r>
            <a:r>
              <a:rPr kumimoji="1" lang="ja-JP" altLang="en-US" dirty="0" smtClean="0"/>
              <a:t>精度</a:t>
            </a:r>
            <a:endParaRPr kumimoji="1" lang="en-US" altLang="ja-JP" dirty="0" smtClean="0"/>
          </a:p>
          <a:p>
            <a:pPr lvl="1"/>
            <a:r>
              <a:rPr lang="ja-JP" altLang="en-US" dirty="0" smtClean="0"/>
              <a:t>どれぐらいの細かさでアクセスを制御するか</a:t>
            </a:r>
            <a:endParaRPr lang="en-US" altLang="ja-JP" dirty="0"/>
          </a:p>
        </p:txBody>
      </p:sp>
    </p:spTree>
    <p:extLst>
      <p:ext uri="{BB962C8B-B14F-4D97-AF65-F5344CB8AC3E}">
        <p14:creationId xmlns:p14="http://schemas.microsoft.com/office/powerpoint/2010/main" val="842051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パラメータの影響</a:t>
            </a:r>
            <a:endParaRPr kumimoji="1" lang="ja-JP" altLang="en-US" dirty="0"/>
          </a:p>
        </p:txBody>
      </p:sp>
      <p:sp>
        <p:nvSpPr>
          <p:cNvPr id="3" name="コンテンツ プレースホルダー 2"/>
          <p:cNvSpPr>
            <a:spLocks noGrp="1"/>
          </p:cNvSpPr>
          <p:nvPr>
            <p:ph idx="1"/>
          </p:nvPr>
        </p:nvSpPr>
        <p:spPr>
          <a:xfrm>
            <a:off x="457200" y="1600201"/>
            <a:ext cx="8229600" cy="1972816"/>
          </a:xfrm>
        </p:spPr>
        <p:txBody>
          <a:bodyPr/>
          <a:lstStyle/>
          <a:p>
            <a:r>
              <a:rPr kumimoji="1" lang="ja-JP" altLang="en-US" dirty="0" smtClean="0"/>
              <a:t>パラメータによって速さが</a:t>
            </a:r>
            <a:r>
              <a:rPr kumimoji="1" lang="en-US" altLang="ja-JP" dirty="0" smtClean="0"/>
              <a:t>4</a:t>
            </a:r>
            <a:r>
              <a:rPr kumimoji="1" lang="ja-JP" altLang="en-US" dirty="0" smtClean="0"/>
              <a:t>倍ほど変わる</a:t>
            </a:r>
            <a:endParaRPr kumimoji="1" lang="ja-JP"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307008"/>
            <a:ext cx="5403019" cy="337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92038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Serial mode</a:t>
            </a:r>
            <a:r>
              <a:rPr kumimoji="1" lang="ja-JP" altLang="en-US" dirty="0" smtClean="0"/>
              <a:t>の割合</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984671000"/>
              </p:ext>
            </p:extLst>
          </p:nvPr>
        </p:nvGraphicFramePr>
        <p:xfrm>
          <a:off x="1524000" y="1397000"/>
          <a:ext cx="6096000" cy="51917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kumimoji="1" lang="en-US" altLang="ja-JP" dirty="0" smtClean="0"/>
                        <a:t>Benchmark</a:t>
                      </a:r>
                      <a:endParaRPr kumimoji="1" lang="ja-JP" altLang="en-US" dirty="0"/>
                    </a:p>
                  </a:txBody>
                  <a:tcPr/>
                </a:tc>
                <a:tc>
                  <a:txBody>
                    <a:bodyPr/>
                    <a:lstStyle/>
                    <a:p>
                      <a:r>
                        <a:rPr kumimoji="1" lang="en-US" altLang="ja-JP" dirty="0" smtClean="0"/>
                        <a:t>O</a:t>
                      </a:r>
                      <a:endParaRPr kumimoji="1" lang="ja-JP" altLang="en-US" dirty="0"/>
                    </a:p>
                  </a:txBody>
                  <a:tcPr/>
                </a:tc>
                <a:tc>
                  <a:txBody>
                    <a:bodyPr/>
                    <a:lstStyle/>
                    <a:p>
                      <a:r>
                        <a:rPr kumimoji="1" lang="en-US" altLang="ja-JP" dirty="0" smtClean="0"/>
                        <a:t>B</a:t>
                      </a:r>
                      <a:endParaRPr kumimoji="1" lang="ja-JP" altLang="en-US" dirty="0"/>
                    </a:p>
                  </a:txBody>
                  <a:tcPr/>
                </a:tc>
                <a:tc>
                  <a:txBody>
                    <a:bodyPr/>
                    <a:lstStyle/>
                    <a:p>
                      <a:r>
                        <a:rPr kumimoji="1" lang="en-US" altLang="ja-JP" dirty="0" smtClean="0"/>
                        <a:t>PB</a:t>
                      </a:r>
                      <a:endParaRPr kumimoji="1" lang="ja-JP" altLang="en-US" dirty="0"/>
                    </a:p>
                  </a:txBody>
                  <a:tcPr/>
                </a:tc>
              </a:tr>
              <a:tr h="370840">
                <a:tc>
                  <a:txBody>
                    <a:bodyPr/>
                    <a:lstStyle/>
                    <a:p>
                      <a:r>
                        <a:rPr kumimoji="1" lang="en-US" altLang="ja-JP" dirty="0" err="1" smtClean="0"/>
                        <a:t>barnes</a:t>
                      </a:r>
                      <a:endParaRPr kumimoji="1" lang="en-US" altLang="ja-JP" dirty="0" smtClean="0"/>
                    </a:p>
                  </a:txBody>
                  <a:tcPr/>
                </a:tc>
                <a:tc>
                  <a:txBody>
                    <a:bodyPr/>
                    <a:lstStyle/>
                    <a:p>
                      <a:r>
                        <a:rPr kumimoji="1" lang="en-US" altLang="ja-JP" dirty="0" smtClean="0"/>
                        <a:t>56.2</a:t>
                      </a:r>
                      <a:endParaRPr kumimoji="1" lang="ja-JP" altLang="en-US" dirty="0"/>
                    </a:p>
                  </a:txBody>
                  <a:tcPr/>
                </a:tc>
                <a:tc>
                  <a:txBody>
                    <a:bodyPr/>
                    <a:lstStyle/>
                    <a:p>
                      <a:r>
                        <a:rPr kumimoji="1" lang="en-US" altLang="ja-JP" dirty="0" smtClean="0"/>
                        <a:t>8.8</a:t>
                      </a:r>
                      <a:endParaRPr kumimoji="1" lang="ja-JP" altLang="en-US" dirty="0"/>
                    </a:p>
                  </a:txBody>
                  <a:tcPr/>
                </a:tc>
                <a:tc>
                  <a:txBody>
                    <a:bodyPr/>
                    <a:lstStyle/>
                    <a:p>
                      <a:r>
                        <a:rPr kumimoji="1" lang="en-US" altLang="ja-JP" dirty="0" smtClean="0"/>
                        <a:t>36.9</a:t>
                      </a:r>
                      <a:endParaRPr kumimoji="1" lang="ja-JP" altLang="en-US" dirty="0"/>
                    </a:p>
                  </a:txBody>
                  <a:tcPr/>
                </a:tc>
              </a:tr>
              <a:tr h="370840">
                <a:tc>
                  <a:txBody>
                    <a:bodyPr/>
                    <a:lstStyle/>
                    <a:p>
                      <a:r>
                        <a:rPr kumimoji="1" lang="en-US" altLang="ja-JP" dirty="0" err="1" smtClean="0"/>
                        <a:t>fft</a:t>
                      </a:r>
                      <a:endParaRPr kumimoji="1" lang="ja-JP" altLang="en-US" dirty="0"/>
                    </a:p>
                  </a:txBody>
                  <a:tcPr/>
                </a:tc>
                <a:tc>
                  <a:txBody>
                    <a:bodyPr/>
                    <a:lstStyle/>
                    <a:p>
                      <a:r>
                        <a:rPr kumimoji="1" lang="en-US" altLang="ja-JP" dirty="0" smtClean="0"/>
                        <a:t>62.6</a:t>
                      </a:r>
                      <a:endParaRPr kumimoji="1" lang="ja-JP" altLang="en-US" dirty="0"/>
                    </a:p>
                  </a:txBody>
                  <a:tcPr/>
                </a:tc>
                <a:tc>
                  <a:txBody>
                    <a:bodyPr/>
                    <a:lstStyle/>
                    <a:p>
                      <a:r>
                        <a:rPr kumimoji="1" lang="en-US" altLang="ja-JP" dirty="0" smtClean="0"/>
                        <a:t>6.5</a:t>
                      </a:r>
                      <a:endParaRPr kumimoji="1" lang="ja-JP" altLang="en-US" dirty="0"/>
                    </a:p>
                  </a:txBody>
                  <a:tcPr/>
                </a:tc>
                <a:tc>
                  <a:txBody>
                    <a:bodyPr/>
                    <a:lstStyle/>
                    <a:p>
                      <a:r>
                        <a:rPr kumimoji="1" lang="en-US" altLang="ja-JP" dirty="0" smtClean="0"/>
                        <a:t>47.9</a:t>
                      </a:r>
                      <a:endParaRPr kumimoji="1" lang="ja-JP" altLang="en-US" dirty="0"/>
                    </a:p>
                  </a:txBody>
                  <a:tcPr/>
                </a:tc>
              </a:tr>
              <a:tr h="370840">
                <a:tc>
                  <a:txBody>
                    <a:bodyPr/>
                    <a:lstStyle/>
                    <a:p>
                      <a:r>
                        <a:rPr kumimoji="1" lang="en-US" altLang="ja-JP" dirty="0" err="1" smtClean="0"/>
                        <a:t>fmm</a:t>
                      </a:r>
                      <a:endParaRPr kumimoji="1" lang="ja-JP" altLang="en-US" dirty="0"/>
                    </a:p>
                  </a:txBody>
                  <a:tcPr/>
                </a:tc>
                <a:tc>
                  <a:txBody>
                    <a:bodyPr/>
                    <a:lstStyle/>
                    <a:p>
                      <a:r>
                        <a:rPr kumimoji="1" lang="en-US" altLang="ja-JP" dirty="0" smtClean="0"/>
                        <a:t>68.3</a:t>
                      </a:r>
                      <a:endParaRPr kumimoji="1" lang="ja-JP" altLang="en-US" dirty="0"/>
                    </a:p>
                  </a:txBody>
                  <a:tcPr/>
                </a:tc>
                <a:tc>
                  <a:txBody>
                    <a:bodyPr/>
                    <a:lstStyle/>
                    <a:p>
                      <a:r>
                        <a:rPr kumimoji="1" lang="en-US" altLang="ja-JP" dirty="0" smtClean="0"/>
                        <a:t>23.6</a:t>
                      </a:r>
                      <a:endParaRPr kumimoji="1" lang="ja-JP" altLang="en-US" dirty="0"/>
                    </a:p>
                  </a:txBody>
                  <a:tcPr/>
                </a:tc>
                <a:tc>
                  <a:txBody>
                    <a:bodyPr/>
                    <a:lstStyle/>
                    <a:p>
                      <a:r>
                        <a:rPr kumimoji="1" lang="en-US" altLang="ja-JP" dirty="0" smtClean="0"/>
                        <a:t>36.9</a:t>
                      </a:r>
                      <a:endParaRPr kumimoji="1" lang="ja-JP" altLang="en-US" dirty="0"/>
                    </a:p>
                  </a:txBody>
                  <a:tcPr/>
                </a:tc>
              </a:tr>
              <a:tr h="370840">
                <a:tc>
                  <a:txBody>
                    <a:bodyPr/>
                    <a:lstStyle/>
                    <a:p>
                      <a:r>
                        <a:rPr kumimoji="1" lang="en-US" altLang="ja-JP" dirty="0" err="1" smtClean="0"/>
                        <a:t>lu</a:t>
                      </a:r>
                      <a:endParaRPr kumimoji="1" lang="ja-JP" altLang="en-US" dirty="0"/>
                    </a:p>
                  </a:txBody>
                  <a:tcPr/>
                </a:tc>
                <a:tc>
                  <a:txBody>
                    <a:bodyPr/>
                    <a:lstStyle/>
                    <a:p>
                      <a:r>
                        <a:rPr kumimoji="1" lang="en-US" altLang="ja-JP" dirty="0" smtClean="0"/>
                        <a:t>22.4</a:t>
                      </a:r>
                      <a:endParaRPr kumimoji="1" lang="ja-JP" altLang="en-US" dirty="0"/>
                    </a:p>
                  </a:txBody>
                  <a:tcPr/>
                </a:tc>
                <a:tc>
                  <a:txBody>
                    <a:bodyPr/>
                    <a:lstStyle/>
                    <a:p>
                      <a:r>
                        <a:rPr kumimoji="1" lang="en-US" altLang="ja-JP" dirty="0" smtClean="0"/>
                        <a:t>2.1</a:t>
                      </a:r>
                      <a:endParaRPr kumimoji="1" lang="ja-JP" altLang="en-US" dirty="0"/>
                    </a:p>
                  </a:txBody>
                  <a:tcPr/>
                </a:tc>
                <a:tc>
                  <a:txBody>
                    <a:bodyPr/>
                    <a:lstStyle/>
                    <a:p>
                      <a:r>
                        <a:rPr kumimoji="1" lang="en-US" altLang="ja-JP" dirty="0" smtClean="0"/>
                        <a:t>6.7</a:t>
                      </a:r>
                      <a:endParaRPr kumimoji="1" lang="ja-JP" altLang="en-US" dirty="0"/>
                    </a:p>
                  </a:txBody>
                  <a:tcPr/>
                </a:tc>
              </a:tr>
              <a:tr h="370840">
                <a:tc>
                  <a:txBody>
                    <a:bodyPr/>
                    <a:lstStyle/>
                    <a:p>
                      <a:r>
                        <a:rPr kumimoji="1" lang="en-US" altLang="ja-JP" dirty="0" smtClean="0"/>
                        <a:t>ocean</a:t>
                      </a:r>
                      <a:endParaRPr kumimoji="1" lang="ja-JP" altLang="en-US" dirty="0"/>
                    </a:p>
                  </a:txBody>
                  <a:tcPr/>
                </a:tc>
                <a:tc>
                  <a:txBody>
                    <a:bodyPr/>
                    <a:lstStyle/>
                    <a:p>
                      <a:r>
                        <a:rPr kumimoji="1" lang="en-US" altLang="ja-JP" dirty="0" smtClean="0"/>
                        <a:t>40.0</a:t>
                      </a:r>
                      <a:endParaRPr kumimoji="1" lang="ja-JP" altLang="en-US" dirty="0"/>
                    </a:p>
                  </a:txBody>
                  <a:tcPr/>
                </a:tc>
                <a:tc>
                  <a:txBody>
                    <a:bodyPr/>
                    <a:lstStyle/>
                    <a:p>
                      <a:r>
                        <a:rPr kumimoji="1" lang="en-US" altLang="ja-JP" dirty="0" smtClean="0"/>
                        <a:t>4.6</a:t>
                      </a:r>
                      <a:endParaRPr kumimoji="1" lang="ja-JP" altLang="en-US" dirty="0"/>
                    </a:p>
                  </a:txBody>
                  <a:tcPr/>
                </a:tc>
                <a:tc>
                  <a:txBody>
                    <a:bodyPr/>
                    <a:lstStyle/>
                    <a:p>
                      <a:r>
                        <a:rPr kumimoji="1" lang="en-US" altLang="ja-JP" dirty="0" smtClean="0"/>
                        <a:t>7.3</a:t>
                      </a:r>
                      <a:endParaRPr kumimoji="1" lang="ja-JP" altLang="en-US" dirty="0"/>
                    </a:p>
                  </a:txBody>
                  <a:tcPr/>
                </a:tc>
              </a:tr>
              <a:tr h="370840">
                <a:tc>
                  <a:txBody>
                    <a:bodyPr/>
                    <a:lstStyle/>
                    <a:p>
                      <a:r>
                        <a:rPr kumimoji="1" lang="en-US" altLang="ja-JP" dirty="0" smtClean="0"/>
                        <a:t>radix</a:t>
                      </a:r>
                      <a:endParaRPr kumimoji="1" lang="ja-JP" altLang="en-US" dirty="0"/>
                    </a:p>
                  </a:txBody>
                  <a:tcPr/>
                </a:tc>
                <a:tc>
                  <a:txBody>
                    <a:bodyPr/>
                    <a:lstStyle/>
                    <a:p>
                      <a:r>
                        <a:rPr kumimoji="1" lang="en-US" altLang="ja-JP" dirty="0" smtClean="0"/>
                        <a:t>55.0</a:t>
                      </a:r>
                      <a:endParaRPr kumimoji="1" lang="ja-JP" altLang="en-US" dirty="0"/>
                    </a:p>
                  </a:txBody>
                  <a:tcPr/>
                </a:tc>
                <a:tc>
                  <a:txBody>
                    <a:bodyPr/>
                    <a:lstStyle/>
                    <a:p>
                      <a:r>
                        <a:rPr kumimoji="1" lang="en-US" altLang="ja-JP" dirty="0" smtClean="0"/>
                        <a:t>3.2</a:t>
                      </a:r>
                      <a:endParaRPr kumimoji="1" lang="ja-JP" altLang="en-US" dirty="0"/>
                    </a:p>
                  </a:txBody>
                  <a:tcPr/>
                </a:tc>
                <a:tc>
                  <a:txBody>
                    <a:bodyPr/>
                    <a:lstStyle/>
                    <a:p>
                      <a:r>
                        <a:rPr kumimoji="1" lang="en-US" altLang="ja-JP" dirty="0" smtClean="0"/>
                        <a:t>57.9</a:t>
                      </a:r>
                      <a:endParaRPr kumimoji="1" lang="ja-JP" altLang="en-US" dirty="0"/>
                    </a:p>
                  </a:txBody>
                  <a:tcPr/>
                </a:tc>
              </a:tr>
              <a:tr h="370840">
                <a:tc>
                  <a:txBody>
                    <a:bodyPr/>
                    <a:lstStyle/>
                    <a:p>
                      <a:r>
                        <a:rPr kumimoji="1" lang="en-US" altLang="ja-JP" dirty="0" smtClean="0"/>
                        <a:t>water</a:t>
                      </a:r>
                      <a:endParaRPr kumimoji="1" lang="ja-JP" altLang="en-US" dirty="0"/>
                    </a:p>
                  </a:txBody>
                  <a:tcPr/>
                </a:tc>
                <a:tc>
                  <a:txBody>
                    <a:bodyPr/>
                    <a:lstStyle/>
                    <a:p>
                      <a:r>
                        <a:rPr kumimoji="1" lang="en-US" altLang="ja-JP" dirty="0" smtClean="0"/>
                        <a:t>20.3</a:t>
                      </a:r>
                      <a:endParaRPr kumimoji="1" lang="ja-JP" altLang="en-US" dirty="0"/>
                    </a:p>
                  </a:txBody>
                  <a:tcPr/>
                </a:tc>
                <a:tc>
                  <a:txBody>
                    <a:bodyPr/>
                    <a:lstStyle/>
                    <a:p>
                      <a:r>
                        <a:rPr kumimoji="1" lang="en-US" altLang="ja-JP" dirty="0" smtClean="0"/>
                        <a:t>2.2</a:t>
                      </a:r>
                      <a:endParaRPr kumimoji="1" lang="ja-JP" altLang="en-US" dirty="0"/>
                    </a:p>
                  </a:txBody>
                  <a:tcPr/>
                </a:tc>
                <a:tc>
                  <a:txBody>
                    <a:bodyPr/>
                    <a:lstStyle/>
                    <a:p>
                      <a:r>
                        <a:rPr kumimoji="1" lang="en-US" altLang="ja-JP" dirty="0" smtClean="0"/>
                        <a:t>5.8</a:t>
                      </a:r>
                      <a:endParaRPr kumimoji="1" lang="ja-JP" altLang="en-US" dirty="0"/>
                    </a:p>
                  </a:txBody>
                  <a:tcPr/>
                </a:tc>
              </a:tr>
              <a:tr h="370840">
                <a:tc>
                  <a:txBody>
                    <a:bodyPr/>
                    <a:lstStyle/>
                    <a:p>
                      <a:r>
                        <a:rPr kumimoji="1" lang="en-US" altLang="ja-JP" dirty="0" err="1" smtClean="0"/>
                        <a:t>blackscholes</a:t>
                      </a:r>
                      <a:endParaRPr kumimoji="1" lang="ja-JP" altLang="en-US" dirty="0"/>
                    </a:p>
                  </a:txBody>
                  <a:tcPr/>
                </a:tc>
                <a:tc>
                  <a:txBody>
                    <a:bodyPr/>
                    <a:lstStyle/>
                    <a:p>
                      <a:r>
                        <a:rPr kumimoji="1" lang="en-US" altLang="ja-JP" dirty="0" smtClean="0"/>
                        <a:t>12.9</a:t>
                      </a:r>
                      <a:endParaRPr kumimoji="1" lang="ja-JP" altLang="en-US" dirty="0"/>
                    </a:p>
                  </a:txBody>
                  <a:tcPr/>
                </a:tc>
                <a:tc>
                  <a:txBody>
                    <a:bodyPr/>
                    <a:lstStyle/>
                    <a:p>
                      <a:r>
                        <a:rPr kumimoji="1" lang="en-US" altLang="ja-JP" dirty="0" smtClean="0"/>
                        <a:t>3.9</a:t>
                      </a:r>
                      <a:endParaRPr kumimoji="1" lang="ja-JP" altLang="en-US" dirty="0"/>
                    </a:p>
                  </a:txBody>
                  <a:tcPr/>
                </a:tc>
                <a:tc>
                  <a:txBody>
                    <a:bodyPr/>
                    <a:lstStyle/>
                    <a:p>
                      <a:r>
                        <a:rPr kumimoji="1" lang="en-US" altLang="ja-JP" dirty="0" smtClean="0"/>
                        <a:t>6.1</a:t>
                      </a:r>
                      <a:endParaRPr kumimoji="1" lang="ja-JP" altLang="en-US" dirty="0"/>
                    </a:p>
                  </a:txBody>
                  <a:tcPr/>
                </a:tc>
              </a:tr>
              <a:tr h="370840">
                <a:tc>
                  <a:txBody>
                    <a:bodyPr/>
                    <a:lstStyle/>
                    <a:p>
                      <a:r>
                        <a:rPr kumimoji="1" lang="en-US" altLang="ja-JP" dirty="0" err="1" smtClean="0"/>
                        <a:t>canneal</a:t>
                      </a:r>
                      <a:endParaRPr kumimoji="1" lang="ja-JP" altLang="en-US" dirty="0"/>
                    </a:p>
                  </a:txBody>
                  <a:tcPr/>
                </a:tc>
                <a:tc>
                  <a:txBody>
                    <a:bodyPr/>
                    <a:lstStyle/>
                    <a:p>
                      <a:r>
                        <a:rPr kumimoji="1" lang="en-US" altLang="ja-JP" dirty="0" smtClean="0"/>
                        <a:t>70.2</a:t>
                      </a:r>
                      <a:endParaRPr kumimoji="1" lang="ja-JP" altLang="en-US" dirty="0"/>
                    </a:p>
                  </a:txBody>
                  <a:tcPr/>
                </a:tc>
                <a:tc>
                  <a:txBody>
                    <a:bodyPr/>
                    <a:lstStyle/>
                    <a:p>
                      <a:r>
                        <a:rPr kumimoji="1" lang="en-US" altLang="ja-JP" dirty="0" smtClean="0"/>
                        <a:t>96.1</a:t>
                      </a:r>
                      <a:endParaRPr kumimoji="1" lang="ja-JP" altLang="en-US" dirty="0"/>
                    </a:p>
                  </a:txBody>
                  <a:tcPr/>
                </a:tc>
                <a:tc>
                  <a:txBody>
                    <a:bodyPr/>
                    <a:lstStyle/>
                    <a:p>
                      <a:r>
                        <a:rPr kumimoji="1" lang="en-US" altLang="ja-JP" dirty="0" smtClean="0"/>
                        <a:t>98.1</a:t>
                      </a:r>
                      <a:endParaRPr kumimoji="1" lang="ja-JP" altLang="en-US" dirty="0"/>
                    </a:p>
                  </a:txBody>
                  <a:tcPr/>
                </a:tc>
              </a:tr>
              <a:tr h="370840">
                <a:tc>
                  <a:txBody>
                    <a:bodyPr/>
                    <a:lstStyle/>
                    <a:p>
                      <a:r>
                        <a:rPr kumimoji="1" lang="en-US" altLang="ja-JP" dirty="0" err="1" smtClean="0"/>
                        <a:t>fluidanimate</a:t>
                      </a:r>
                      <a:endParaRPr kumimoji="1" lang="ja-JP" altLang="en-US" dirty="0"/>
                    </a:p>
                  </a:txBody>
                  <a:tcPr/>
                </a:tc>
                <a:tc>
                  <a:txBody>
                    <a:bodyPr/>
                    <a:lstStyle/>
                    <a:p>
                      <a:r>
                        <a:rPr kumimoji="1" lang="en-US" altLang="ja-JP" dirty="0" smtClean="0"/>
                        <a:t>65.1</a:t>
                      </a:r>
                      <a:endParaRPr kumimoji="1" lang="ja-JP" altLang="en-US" dirty="0"/>
                    </a:p>
                  </a:txBody>
                  <a:tcPr/>
                </a:tc>
                <a:tc>
                  <a:txBody>
                    <a:bodyPr/>
                    <a:lstStyle/>
                    <a:p>
                      <a:r>
                        <a:rPr kumimoji="1" lang="en-US" altLang="ja-JP" dirty="0" smtClean="0"/>
                        <a:t>49.2</a:t>
                      </a:r>
                      <a:endParaRPr kumimoji="1" lang="ja-JP" altLang="en-US" dirty="0"/>
                    </a:p>
                  </a:txBody>
                  <a:tcPr/>
                </a:tc>
                <a:tc>
                  <a:txBody>
                    <a:bodyPr/>
                    <a:lstStyle/>
                    <a:p>
                      <a:r>
                        <a:rPr kumimoji="1" lang="en-US" altLang="ja-JP" dirty="0" smtClean="0"/>
                        <a:t>67.3</a:t>
                      </a:r>
                      <a:endParaRPr kumimoji="1" lang="ja-JP" altLang="en-US" dirty="0"/>
                    </a:p>
                  </a:txBody>
                  <a:tcPr/>
                </a:tc>
              </a:tr>
              <a:tr h="370840">
                <a:tc>
                  <a:txBody>
                    <a:bodyPr/>
                    <a:lstStyle/>
                    <a:p>
                      <a:r>
                        <a:rPr kumimoji="1" lang="en-US" altLang="ja-JP" dirty="0" err="1" smtClean="0"/>
                        <a:t>steamcluster</a:t>
                      </a:r>
                      <a:endParaRPr kumimoji="1" lang="ja-JP" altLang="en-US" dirty="0"/>
                    </a:p>
                  </a:txBody>
                  <a:tcPr/>
                </a:tc>
                <a:tc>
                  <a:txBody>
                    <a:bodyPr/>
                    <a:lstStyle/>
                    <a:p>
                      <a:r>
                        <a:rPr kumimoji="1" lang="en-US" altLang="ja-JP" dirty="0" smtClean="0"/>
                        <a:t>24.8</a:t>
                      </a:r>
                      <a:endParaRPr kumimoji="1" lang="ja-JP" altLang="en-US" dirty="0"/>
                    </a:p>
                  </a:txBody>
                  <a:tcPr/>
                </a:tc>
                <a:tc>
                  <a:txBody>
                    <a:bodyPr/>
                    <a:lstStyle/>
                    <a:p>
                      <a:r>
                        <a:rPr kumimoji="1" lang="en-US" altLang="ja-JP" dirty="0" smtClean="0"/>
                        <a:t>8.0</a:t>
                      </a:r>
                      <a:endParaRPr kumimoji="1" lang="ja-JP" altLang="en-US" dirty="0"/>
                    </a:p>
                  </a:txBody>
                  <a:tcPr/>
                </a:tc>
                <a:tc>
                  <a:txBody>
                    <a:bodyPr/>
                    <a:lstStyle/>
                    <a:p>
                      <a:r>
                        <a:rPr kumimoji="1" lang="en-US" altLang="ja-JP" dirty="0" smtClean="0"/>
                        <a:t>11.7</a:t>
                      </a:r>
                      <a:endParaRPr kumimoji="1" lang="ja-JP" altLang="en-US" dirty="0"/>
                    </a:p>
                  </a:txBody>
                  <a:tcPr/>
                </a:tc>
              </a:tr>
              <a:tr h="370840">
                <a:tc>
                  <a:txBody>
                    <a:bodyPr/>
                    <a:lstStyle/>
                    <a:p>
                      <a:r>
                        <a:rPr kumimoji="1" lang="en-US" altLang="ja-JP" dirty="0" err="1" smtClean="0"/>
                        <a:t>swaptions</a:t>
                      </a:r>
                      <a:endParaRPr kumimoji="1" lang="ja-JP" altLang="en-US" dirty="0"/>
                    </a:p>
                  </a:txBody>
                  <a:tcPr/>
                </a:tc>
                <a:tc>
                  <a:txBody>
                    <a:bodyPr/>
                    <a:lstStyle/>
                    <a:p>
                      <a:r>
                        <a:rPr kumimoji="1" lang="en-US" altLang="ja-JP" dirty="0" smtClean="0"/>
                        <a:t>10.2</a:t>
                      </a:r>
                      <a:endParaRPr kumimoji="1" lang="ja-JP" altLang="en-US" dirty="0"/>
                    </a:p>
                  </a:txBody>
                  <a:tcPr/>
                </a:tc>
                <a:tc>
                  <a:txBody>
                    <a:bodyPr/>
                    <a:lstStyle/>
                    <a:p>
                      <a:r>
                        <a:rPr kumimoji="1" lang="en-US" altLang="ja-JP" dirty="0" smtClean="0"/>
                        <a:t>11.1</a:t>
                      </a:r>
                      <a:endParaRPr kumimoji="1" lang="ja-JP" altLang="en-US" dirty="0"/>
                    </a:p>
                  </a:txBody>
                  <a:tcPr/>
                </a:tc>
                <a:tc>
                  <a:txBody>
                    <a:bodyPr/>
                    <a:lstStyle/>
                    <a:p>
                      <a:r>
                        <a:rPr kumimoji="1" lang="en-US" altLang="ja-JP" dirty="0" smtClean="0"/>
                        <a:t>10.3</a:t>
                      </a:r>
                      <a:endParaRPr kumimoji="1" lang="ja-JP" altLang="en-US" dirty="0"/>
                    </a:p>
                  </a:txBody>
                  <a:tcPr/>
                </a:tc>
              </a:tr>
              <a:tr h="370840">
                <a:tc>
                  <a:txBody>
                    <a:bodyPr/>
                    <a:lstStyle/>
                    <a:p>
                      <a:r>
                        <a:rPr kumimoji="1" lang="en-US" altLang="ja-JP" dirty="0" smtClean="0"/>
                        <a:t>x264</a:t>
                      </a:r>
                      <a:endParaRPr kumimoji="1" lang="ja-JP" altLang="en-US" dirty="0"/>
                    </a:p>
                  </a:txBody>
                  <a:tcPr/>
                </a:tc>
                <a:tc>
                  <a:txBody>
                    <a:bodyPr/>
                    <a:lstStyle/>
                    <a:p>
                      <a:r>
                        <a:rPr kumimoji="1" lang="en-US" altLang="ja-JP" dirty="0" smtClean="0"/>
                        <a:t>53.0</a:t>
                      </a:r>
                      <a:endParaRPr kumimoji="1" lang="ja-JP" altLang="en-US" dirty="0"/>
                    </a:p>
                  </a:txBody>
                  <a:tcPr/>
                </a:tc>
                <a:tc>
                  <a:txBody>
                    <a:bodyPr/>
                    <a:lstStyle/>
                    <a:p>
                      <a:r>
                        <a:rPr kumimoji="1" lang="en-US" altLang="ja-JP" dirty="0" smtClean="0"/>
                        <a:t>30.4</a:t>
                      </a:r>
                      <a:endParaRPr kumimoji="1" lang="ja-JP" altLang="en-US" dirty="0"/>
                    </a:p>
                  </a:txBody>
                  <a:tcPr/>
                </a:tc>
                <a:tc>
                  <a:txBody>
                    <a:bodyPr/>
                    <a:lstStyle/>
                    <a:p>
                      <a:r>
                        <a:rPr kumimoji="1" lang="en-US" altLang="ja-JP" dirty="0" smtClean="0"/>
                        <a:t>21.5</a:t>
                      </a:r>
                      <a:endParaRPr kumimoji="1" lang="ja-JP" altLang="en-US" dirty="0"/>
                    </a:p>
                  </a:txBody>
                  <a:tcPr/>
                </a:tc>
              </a:tr>
            </a:tbl>
          </a:graphicData>
        </a:graphic>
      </p:graphicFrame>
    </p:spTree>
    <p:extLst>
      <p:ext uri="{BB962C8B-B14F-4D97-AF65-F5344CB8AC3E}">
        <p14:creationId xmlns:p14="http://schemas.microsoft.com/office/powerpoint/2010/main" val="4981131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関連研究</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Grace: Safe and Efficient Concurrent Programming</a:t>
            </a:r>
          </a:p>
          <a:p>
            <a:pPr lvl="1"/>
            <a:r>
              <a:rPr lang="en-US" altLang="ja-JP" dirty="0" smtClean="0"/>
              <a:t>E. Berger, T. Yang, T. Liu and G. </a:t>
            </a:r>
            <a:r>
              <a:rPr lang="en-US" altLang="ja-JP" dirty="0" err="1" smtClean="0"/>
              <a:t>Novark</a:t>
            </a:r>
            <a:endParaRPr kumimoji="1" lang="en-US" altLang="ja-JP" dirty="0" smtClean="0"/>
          </a:p>
          <a:p>
            <a:pPr lvl="1"/>
            <a:r>
              <a:rPr lang="en-US" altLang="ja-JP" dirty="0" smtClean="0"/>
              <a:t>OOPSLA 2009</a:t>
            </a:r>
          </a:p>
          <a:p>
            <a:pPr lvl="1"/>
            <a:r>
              <a:rPr lang="en-US" altLang="ja-JP" dirty="0" smtClean="0"/>
              <a:t>C/C++</a:t>
            </a:r>
            <a:r>
              <a:rPr lang="ja-JP" altLang="en-US" dirty="0" smtClean="0"/>
              <a:t>を対象としたランタイムシステム</a:t>
            </a:r>
            <a:endParaRPr lang="en-US" altLang="ja-JP" dirty="0" smtClean="0"/>
          </a:p>
          <a:p>
            <a:pPr lvl="2"/>
            <a:r>
              <a:rPr lang="en-US" altLang="ja-JP" dirty="0" err="1" smtClean="0"/>
              <a:t>forkjoin</a:t>
            </a:r>
            <a:r>
              <a:rPr lang="ja-JP" altLang="en-US" dirty="0" smtClean="0"/>
              <a:t>による並列化</a:t>
            </a:r>
            <a:endParaRPr lang="en-US" altLang="ja-JP" dirty="0"/>
          </a:p>
          <a:p>
            <a:pPr lvl="1"/>
            <a:r>
              <a:rPr lang="en-US" altLang="ja-JP" dirty="0" smtClean="0"/>
              <a:t>VM</a:t>
            </a:r>
            <a:r>
              <a:rPr lang="ja-JP" altLang="en-US" dirty="0" smtClean="0"/>
              <a:t>ベースの</a:t>
            </a:r>
            <a:r>
              <a:rPr lang="en-US" altLang="ja-JP" dirty="0" smtClean="0"/>
              <a:t>STM</a:t>
            </a:r>
            <a:r>
              <a:rPr lang="ja-JP" altLang="en-US" dirty="0" smtClean="0"/>
              <a:t>で逐次実行したように見せる</a:t>
            </a:r>
            <a:endParaRPr lang="en-US" altLang="ja-JP" dirty="0" smtClean="0"/>
          </a:p>
          <a:p>
            <a:pPr lvl="2"/>
            <a:r>
              <a:rPr lang="ja-JP" altLang="en-US" dirty="0"/>
              <a:t>同じ場所</a:t>
            </a:r>
            <a:r>
              <a:rPr lang="ja-JP" altLang="en-US" dirty="0" smtClean="0"/>
              <a:t>への書き込みは早いものを優先して後の</a:t>
            </a:r>
            <a:r>
              <a:rPr lang="en-US" altLang="ja-JP" dirty="0" smtClean="0"/>
              <a:t/>
            </a:r>
            <a:br>
              <a:rPr lang="en-US" altLang="ja-JP" dirty="0" smtClean="0"/>
            </a:br>
            <a:r>
              <a:rPr lang="ja-JP" altLang="en-US" dirty="0" smtClean="0"/>
              <a:t>スレッドはもういちど実行する</a:t>
            </a:r>
            <a:endParaRPr lang="en-US" altLang="ja-JP" dirty="0" smtClean="0"/>
          </a:p>
        </p:txBody>
      </p:sp>
    </p:spTree>
    <p:extLst>
      <p:ext uri="{BB962C8B-B14F-4D97-AF65-F5344CB8AC3E}">
        <p14:creationId xmlns:p14="http://schemas.microsoft.com/office/powerpoint/2010/main" val="18347333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決定性を保証するためのコンパイラとランタイムシステムを提案</a:t>
            </a:r>
            <a:endParaRPr kumimoji="1" lang="en-US" altLang="ja-JP" dirty="0" smtClean="0"/>
          </a:p>
          <a:p>
            <a:pPr lvl="1"/>
            <a:r>
              <a:rPr kumimoji="1" lang="en-US" altLang="ja-JP" dirty="0" smtClean="0"/>
              <a:t>2</a:t>
            </a:r>
            <a:r>
              <a:rPr kumimoji="1" lang="ja-JP" altLang="en-US" dirty="0" err="1" smtClean="0"/>
              <a:t>つの</a:t>
            </a:r>
            <a:r>
              <a:rPr kumimoji="1" lang="ja-JP" altLang="en-US" dirty="0" smtClean="0"/>
              <a:t>アプローチ</a:t>
            </a:r>
            <a:endParaRPr kumimoji="1" lang="en-US" altLang="ja-JP" dirty="0" smtClean="0"/>
          </a:p>
          <a:p>
            <a:pPr lvl="2"/>
            <a:r>
              <a:rPr kumimoji="1" lang="ja-JP" altLang="en-US" dirty="0" smtClean="0"/>
              <a:t>メモリの所有者を管理</a:t>
            </a:r>
            <a:endParaRPr kumimoji="1" lang="en-US" altLang="ja-JP" dirty="0" smtClean="0"/>
          </a:p>
          <a:p>
            <a:pPr lvl="2"/>
            <a:r>
              <a:rPr kumimoji="1" lang="ja-JP" altLang="en-US" dirty="0" smtClean="0"/>
              <a:t>スレッドにバッファを持たせる</a:t>
            </a:r>
            <a:endParaRPr kumimoji="1" lang="en-US" altLang="ja-JP" dirty="0" smtClean="0"/>
          </a:p>
          <a:p>
            <a:r>
              <a:rPr kumimoji="1" lang="ja-JP" altLang="en-US" dirty="0" smtClean="0"/>
              <a:t>少しスケーラビリティを犠牲にすることで任意のプログラムの決定性を保証できる</a:t>
            </a:r>
            <a:endParaRPr kumimoji="1" lang="ja-JP" altLang="en-US" dirty="0"/>
          </a:p>
        </p:txBody>
      </p:sp>
    </p:spTree>
    <p:extLst>
      <p:ext uri="{BB962C8B-B14F-4D97-AF65-F5344CB8AC3E}">
        <p14:creationId xmlns:p14="http://schemas.microsoft.com/office/powerpoint/2010/main" val="1184247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CoreDet</a:t>
            </a:r>
            <a:endParaRPr kumimoji="1" lang="ja-JP" altLang="en-US" dirty="0"/>
          </a:p>
        </p:txBody>
      </p:sp>
      <p:sp>
        <p:nvSpPr>
          <p:cNvPr id="3" name="コンテンツ プレースホルダー 2"/>
          <p:cNvSpPr>
            <a:spLocks noGrp="1"/>
          </p:cNvSpPr>
          <p:nvPr>
            <p:ph idx="1"/>
          </p:nvPr>
        </p:nvSpPr>
        <p:spPr/>
        <p:txBody>
          <a:bodyPr/>
          <a:lstStyle/>
          <a:p>
            <a:r>
              <a:rPr kumimoji="1" lang="en-US" altLang="ja-JP" u="sng" dirty="0" smtClean="0"/>
              <a:t>Co</a:t>
            </a:r>
            <a:r>
              <a:rPr kumimoji="1" lang="en-US" altLang="ja-JP" dirty="0" smtClean="0"/>
              <a:t>mpiler and </a:t>
            </a:r>
            <a:r>
              <a:rPr kumimoji="1" lang="en-US" altLang="ja-JP" u="sng" dirty="0" smtClean="0"/>
              <a:t>R</a:t>
            </a:r>
            <a:r>
              <a:rPr kumimoji="1" lang="en-US" altLang="ja-JP" dirty="0" smtClean="0"/>
              <a:t>untime </a:t>
            </a:r>
            <a:r>
              <a:rPr lang="en-US" altLang="ja-JP" u="sng" dirty="0"/>
              <a:t>E</a:t>
            </a:r>
            <a:r>
              <a:rPr kumimoji="1" lang="en-US" altLang="ja-JP" dirty="0" smtClean="0"/>
              <a:t>nvironment that executes multithreaded C and C++ programs </a:t>
            </a:r>
            <a:r>
              <a:rPr kumimoji="1" lang="en-US" altLang="ja-JP" u="sng" dirty="0" smtClean="0"/>
              <a:t>Det</a:t>
            </a:r>
            <a:r>
              <a:rPr kumimoji="1" lang="en-US" altLang="ja-JP" dirty="0" smtClean="0"/>
              <a:t>erministically</a:t>
            </a:r>
          </a:p>
          <a:p>
            <a:endParaRPr kumimoji="1" lang="en-US" altLang="ja-JP" dirty="0" smtClean="0"/>
          </a:p>
          <a:p>
            <a:r>
              <a:rPr lang="ja-JP" altLang="en-US" dirty="0" smtClean="0"/>
              <a:t>スレッドがどのように実行されるかを制御して</a:t>
            </a:r>
            <a:r>
              <a:rPr lang="en-US" altLang="ja-JP" dirty="0" smtClean="0"/>
              <a:t/>
            </a:r>
            <a:br>
              <a:rPr lang="en-US" altLang="ja-JP" dirty="0" smtClean="0"/>
            </a:br>
            <a:r>
              <a:rPr lang="ja-JP" altLang="en-US" dirty="0" smtClean="0"/>
              <a:t>決定性を保証する</a:t>
            </a:r>
            <a:endParaRPr lang="en-US" altLang="ja-JP" dirty="0" smtClean="0"/>
          </a:p>
        </p:txBody>
      </p:sp>
    </p:spTree>
    <p:extLst>
      <p:ext uri="{BB962C8B-B14F-4D97-AF65-F5344CB8AC3E}">
        <p14:creationId xmlns:p14="http://schemas.microsoft.com/office/powerpoint/2010/main" val="1403860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決定的に実行するには？</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各スレッドの実行を一定の長さで区切って</a:t>
            </a:r>
            <a:r>
              <a:rPr kumimoji="1" lang="en-US" altLang="ja-JP" dirty="0" smtClean="0"/>
              <a:t/>
            </a:r>
            <a:br>
              <a:rPr kumimoji="1" lang="en-US" altLang="ja-JP" dirty="0" smtClean="0"/>
            </a:br>
            <a:r>
              <a:rPr kumimoji="1" lang="ja-JP" altLang="en-US" dirty="0" smtClean="0"/>
              <a:t>あらかじめ決められた順番に従って実行する</a:t>
            </a:r>
            <a:endParaRPr kumimoji="1" lang="en-US" altLang="ja-JP" dirty="0" smtClean="0"/>
          </a:p>
          <a:p>
            <a:pPr lvl="1"/>
            <a:r>
              <a:rPr kumimoji="1" lang="ja-JP" altLang="en-US" dirty="0" smtClean="0"/>
              <a:t>もちろん並列ではないので速くならない</a:t>
            </a:r>
            <a:endParaRPr kumimoji="1" lang="en-US" altLang="ja-JP" dirty="0" smtClean="0"/>
          </a:p>
          <a:p>
            <a:pPr lvl="1"/>
            <a:r>
              <a:rPr kumimoji="1" lang="ja-JP" altLang="en-US" dirty="0" smtClean="0"/>
              <a:t>一定の長さの実行 </a:t>
            </a:r>
            <a:r>
              <a:rPr kumimoji="1" lang="en-US" altLang="ja-JP" dirty="0" smtClean="0"/>
              <a:t>= quantum</a:t>
            </a:r>
            <a:r>
              <a:rPr kumimoji="1" lang="ja-JP" altLang="en-US" dirty="0" smtClean="0"/>
              <a:t>とよぶ</a:t>
            </a:r>
            <a:endParaRPr kumimoji="1" lang="en-US" altLang="ja-JP" dirty="0" smtClean="0"/>
          </a:p>
          <a:p>
            <a:pPr lvl="2"/>
            <a:r>
              <a:rPr kumimoji="1" lang="ja-JP" altLang="en-US" dirty="0" smtClean="0"/>
              <a:t>一定の命令数で区切る</a:t>
            </a:r>
            <a:endParaRPr kumimoji="1" lang="en-US" altLang="ja-JP" dirty="0" smtClean="0"/>
          </a:p>
        </p:txBody>
      </p:sp>
    </p:spTree>
    <p:extLst>
      <p:ext uri="{BB962C8B-B14F-4D97-AF65-F5344CB8AC3E}">
        <p14:creationId xmlns:p14="http://schemas.microsoft.com/office/powerpoint/2010/main" val="3231389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決定的に実行するには？</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トランザクショナルメモリを使う</a:t>
            </a:r>
            <a:endParaRPr kumimoji="1" lang="en-US" altLang="ja-JP" dirty="0" smtClean="0"/>
          </a:p>
          <a:p>
            <a:pPr lvl="1"/>
            <a:r>
              <a:rPr lang="ja-JP" altLang="en-US" dirty="0" smtClean="0"/>
              <a:t>メモリの書き込みの順番を制御することで</a:t>
            </a:r>
            <a:r>
              <a:rPr lang="en-US" altLang="ja-JP" dirty="0" smtClean="0"/>
              <a:t/>
            </a:r>
            <a:br>
              <a:rPr lang="en-US" altLang="ja-JP" dirty="0" smtClean="0"/>
            </a:br>
            <a:r>
              <a:rPr lang="ja-JP" altLang="en-US" dirty="0" smtClean="0"/>
              <a:t>決定性を保証</a:t>
            </a:r>
            <a:r>
              <a:rPr lang="ja-JP" altLang="en-US" dirty="0" smtClean="0"/>
              <a:t>する</a:t>
            </a:r>
            <a:endParaRPr lang="en-US" altLang="ja-JP" dirty="0" smtClean="0"/>
          </a:p>
          <a:p>
            <a:pPr lvl="1"/>
            <a:r>
              <a:rPr lang="en-US" altLang="ja-JP" dirty="0" smtClean="0"/>
              <a:t>2009</a:t>
            </a:r>
            <a:r>
              <a:rPr lang="ja-JP" altLang="en-US" dirty="0" smtClean="0"/>
              <a:t>年に著者らが提案している</a:t>
            </a:r>
            <a:endParaRPr lang="en-US" altLang="ja-JP" dirty="0"/>
          </a:p>
          <a:p>
            <a:r>
              <a:rPr lang="en-US" altLang="ja-JP" dirty="0" smtClean="0"/>
              <a:t>Software transactional memory (STM)</a:t>
            </a:r>
            <a:r>
              <a:rPr lang="ja-JP" altLang="en-US" dirty="0" smtClean="0"/>
              <a:t>を用い</a:t>
            </a:r>
            <a:r>
              <a:rPr lang="en-US" altLang="ja-JP" dirty="0" smtClean="0"/>
              <a:t/>
            </a:r>
            <a:br>
              <a:rPr lang="en-US" altLang="ja-JP" dirty="0" smtClean="0"/>
            </a:br>
            <a:r>
              <a:rPr lang="ja-JP" altLang="en-US" dirty="0" smtClean="0"/>
              <a:t>実装することができる</a:t>
            </a:r>
            <a:endParaRPr kumimoji="1" lang="en-US" altLang="ja-JP" dirty="0" smtClean="0"/>
          </a:p>
          <a:p>
            <a:endParaRPr lang="en-US" altLang="ja-JP" dirty="0" smtClean="0"/>
          </a:p>
          <a:p>
            <a:r>
              <a:rPr lang="ja-JP" altLang="en-US" dirty="0" smtClean="0"/>
              <a:t>しかし</a:t>
            </a:r>
            <a:r>
              <a:rPr kumimoji="1" lang="ja-JP" altLang="en-US" dirty="0" smtClean="0"/>
              <a:t>既存の</a:t>
            </a:r>
            <a:r>
              <a:rPr kumimoji="1" lang="en-US" altLang="ja-JP" dirty="0" smtClean="0"/>
              <a:t>STM</a:t>
            </a:r>
            <a:r>
              <a:rPr kumimoji="1" lang="ja-JP" altLang="en-US" dirty="0" smtClean="0"/>
              <a:t>実装では性能は上がらない</a:t>
            </a:r>
            <a:endParaRPr kumimoji="1" lang="en-US" altLang="ja-JP" dirty="0" smtClean="0"/>
          </a:p>
        </p:txBody>
      </p:sp>
    </p:spTree>
    <p:extLst>
      <p:ext uri="{BB962C8B-B14F-4D97-AF65-F5344CB8AC3E}">
        <p14:creationId xmlns:p14="http://schemas.microsoft.com/office/powerpoint/2010/main" val="3595632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STM</a:t>
            </a:r>
            <a:r>
              <a:rPr kumimoji="1" lang="ja-JP" altLang="en-US" dirty="0" smtClean="0"/>
              <a:t>がうまくいかない理由</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ほぼトランザクションの中で実行される</a:t>
            </a:r>
            <a:endParaRPr kumimoji="1" lang="en-US" altLang="ja-JP" dirty="0" smtClean="0"/>
          </a:p>
          <a:p>
            <a:pPr lvl="1"/>
            <a:r>
              <a:rPr kumimoji="1" lang="ja-JP" altLang="en-US" dirty="0" smtClean="0"/>
              <a:t>クリティカルな部分のみではない</a:t>
            </a:r>
            <a:endParaRPr kumimoji="1" lang="en-US" altLang="ja-JP" dirty="0" smtClean="0"/>
          </a:p>
          <a:p>
            <a:r>
              <a:rPr kumimoji="1" lang="ja-JP" altLang="en-US" dirty="0" smtClean="0"/>
              <a:t>長いトランザクションが多くなる</a:t>
            </a:r>
            <a:endParaRPr kumimoji="1" lang="en-US" altLang="ja-JP" dirty="0" smtClean="0"/>
          </a:p>
          <a:p>
            <a:pPr lvl="1"/>
            <a:r>
              <a:rPr kumimoji="1" lang="en-US" altLang="ja-JP" dirty="0" smtClean="0"/>
              <a:t>commit</a:t>
            </a:r>
            <a:r>
              <a:rPr kumimoji="1" lang="ja-JP" altLang="en-US" dirty="0" smtClean="0"/>
              <a:t>の</a:t>
            </a:r>
            <a:r>
              <a:rPr lang="ja-JP" altLang="en-US" dirty="0"/>
              <a:t>回数</a:t>
            </a:r>
            <a:r>
              <a:rPr kumimoji="1" lang="ja-JP" altLang="en-US" dirty="0" smtClean="0"/>
              <a:t>を減らすため</a:t>
            </a:r>
            <a:endParaRPr kumimoji="1" lang="en-US" altLang="ja-JP" dirty="0" smtClean="0"/>
          </a:p>
          <a:p>
            <a:r>
              <a:rPr lang="ja-JP" altLang="en-US" dirty="0" smtClean="0"/>
              <a:t>変数</a:t>
            </a:r>
            <a:r>
              <a:rPr lang="ja-JP" altLang="en-US" dirty="0"/>
              <a:t>のスコープ</a:t>
            </a:r>
            <a:r>
              <a:rPr lang="ja-JP" altLang="en-US" dirty="0" smtClean="0"/>
              <a:t>が局所的ではない</a:t>
            </a:r>
            <a:endParaRPr lang="en-US" altLang="ja-JP" dirty="0" smtClean="0"/>
          </a:p>
          <a:p>
            <a:pPr lvl="1"/>
            <a:r>
              <a:rPr lang="ja-JP" altLang="en-US" dirty="0" smtClean="0"/>
              <a:t>ブロックではなく命令数</a:t>
            </a:r>
            <a:r>
              <a:rPr lang="ja-JP" altLang="en-US" dirty="0" smtClean="0"/>
              <a:t>で区切っているため</a:t>
            </a:r>
            <a:endParaRPr lang="en-US" altLang="ja-JP" dirty="0" smtClean="0"/>
          </a:p>
          <a:p>
            <a:pPr lvl="1"/>
            <a:r>
              <a:rPr kumimoji="1" lang="ja-JP" altLang="en-US" dirty="0" smtClean="0"/>
              <a:t>暗示的なトランザクションが生まれる</a:t>
            </a:r>
            <a:endParaRPr kumimoji="1" lang="en-US" altLang="ja-JP" dirty="0" smtClean="0"/>
          </a:p>
        </p:txBody>
      </p:sp>
    </p:spTree>
    <p:extLst>
      <p:ext uri="{BB962C8B-B14F-4D97-AF65-F5344CB8AC3E}">
        <p14:creationId xmlns:p14="http://schemas.microsoft.com/office/powerpoint/2010/main" val="37958428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代わりの</a:t>
            </a:r>
            <a:r>
              <a:rPr kumimoji="1" lang="ja-JP" altLang="en-US" dirty="0" smtClean="0"/>
              <a:t>方法</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実行</a:t>
            </a:r>
            <a:r>
              <a:rPr lang="en-US" altLang="ja-JP" dirty="0" smtClean="0"/>
              <a:t>(</a:t>
            </a:r>
            <a:r>
              <a:rPr lang="en-US" altLang="ja-JP" dirty="0" smtClean="0"/>
              <a:t>quantum)</a:t>
            </a:r>
            <a:r>
              <a:rPr lang="ja-JP" altLang="en-US" dirty="0" smtClean="0"/>
              <a:t>を</a:t>
            </a:r>
            <a:r>
              <a:rPr lang="ja-JP" altLang="en-US" dirty="0" smtClean="0"/>
              <a:t>並列実行と逐次実行</a:t>
            </a:r>
            <a:r>
              <a:rPr lang="ja-JP" altLang="en-US" dirty="0" smtClean="0"/>
              <a:t>の</a:t>
            </a:r>
            <a:r>
              <a:rPr lang="en-US" altLang="ja-JP" dirty="0" smtClean="0"/>
              <a:t/>
            </a:r>
            <a:br>
              <a:rPr lang="en-US" altLang="ja-JP" dirty="0" smtClean="0"/>
            </a:br>
            <a:r>
              <a:rPr lang="en-US" altLang="ja-JP" dirty="0" smtClean="0"/>
              <a:t>2</a:t>
            </a:r>
            <a:r>
              <a:rPr lang="ja-JP" altLang="en-US" dirty="0"/>
              <a:t>段階に</a:t>
            </a:r>
            <a:r>
              <a:rPr lang="ja-JP" altLang="en-US" dirty="0" smtClean="0"/>
              <a:t>分ける</a:t>
            </a:r>
            <a:endParaRPr lang="en-US" altLang="ja-JP" dirty="0" smtClean="0"/>
          </a:p>
          <a:p>
            <a:pPr lvl="1"/>
            <a:r>
              <a:rPr lang="en-US" altLang="ja-JP" dirty="0" smtClean="0"/>
              <a:t>two-stage rounds</a:t>
            </a:r>
          </a:p>
          <a:p>
            <a:r>
              <a:rPr lang="en-US" altLang="ja-JP" dirty="0" smtClean="0"/>
              <a:t>2</a:t>
            </a:r>
            <a:r>
              <a:rPr lang="ja-JP" altLang="en-US" dirty="0" err="1" smtClean="0"/>
              <a:t>つの</a:t>
            </a:r>
            <a:r>
              <a:rPr lang="ja-JP" altLang="en-US" dirty="0" smtClean="0"/>
              <a:t>段階を繰り返す</a:t>
            </a:r>
            <a:endParaRPr lang="en-US" altLang="ja-JP" dirty="0" smtClean="0"/>
          </a:p>
        </p:txBody>
      </p:sp>
    </p:spTree>
    <p:extLst>
      <p:ext uri="{BB962C8B-B14F-4D97-AF65-F5344CB8AC3E}">
        <p14:creationId xmlns:p14="http://schemas.microsoft.com/office/powerpoint/2010/main" val="2409653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Two-Stage Rounds</a:t>
            </a:r>
            <a:endParaRPr kumimoji="1" lang="ja-JP" altLang="en-US" dirty="0"/>
          </a:p>
        </p:txBody>
      </p:sp>
      <p:sp>
        <p:nvSpPr>
          <p:cNvPr id="3" name="コンテンツ プレースホルダー 2"/>
          <p:cNvSpPr>
            <a:spLocks noGrp="1"/>
          </p:cNvSpPr>
          <p:nvPr>
            <p:ph idx="1"/>
          </p:nvPr>
        </p:nvSpPr>
        <p:spPr/>
        <p:txBody>
          <a:bodyPr>
            <a:normAutofit/>
          </a:bodyPr>
          <a:lstStyle/>
          <a:p>
            <a:r>
              <a:rPr lang="en-US" altLang="ja-JP" dirty="0"/>
              <a:t>P</a:t>
            </a:r>
            <a:r>
              <a:rPr kumimoji="1" lang="en-US" altLang="ja-JP" dirty="0" smtClean="0"/>
              <a:t>arallel mode</a:t>
            </a:r>
          </a:p>
          <a:p>
            <a:pPr lvl="1"/>
            <a:r>
              <a:rPr kumimoji="1" lang="ja-JP" altLang="en-US" dirty="0" smtClean="0"/>
              <a:t>決定的かつ並列に実行できる</a:t>
            </a:r>
            <a:r>
              <a:rPr lang="ja-JP" altLang="en-US" dirty="0" smtClean="0"/>
              <a:t>限り並列</a:t>
            </a:r>
            <a:r>
              <a:rPr kumimoji="1" lang="ja-JP" altLang="en-US" dirty="0" smtClean="0"/>
              <a:t>実行する</a:t>
            </a:r>
            <a:endParaRPr kumimoji="1" lang="en-US" altLang="ja-JP" dirty="0" smtClean="0"/>
          </a:p>
          <a:p>
            <a:pPr lvl="1"/>
            <a:r>
              <a:rPr kumimoji="1" lang="ja-JP" altLang="en-US" dirty="0" smtClean="0"/>
              <a:t>スレッド間通信は禁止</a:t>
            </a:r>
            <a:endParaRPr kumimoji="1" lang="en-US" altLang="ja-JP" dirty="0" smtClean="0"/>
          </a:p>
          <a:p>
            <a:r>
              <a:rPr lang="en-US" altLang="ja-JP" dirty="0"/>
              <a:t>S</a:t>
            </a:r>
            <a:r>
              <a:rPr lang="en-US" altLang="ja-JP" dirty="0" smtClean="0"/>
              <a:t>erial mode</a:t>
            </a:r>
          </a:p>
          <a:p>
            <a:pPr lvl="1"/>
            <a:r>
              <a:rPr lang="ja-JP" altLang="en-US" dirty="0" smtClean="0"/>
              <a:t>各スレッドを順番に実行する</a:t>
            </a:r>
            <a:endParaRPr lang="en-US" altLang="ja-JP" dirty="0" smtClean="0"/>
          </a:p>
          <a:p>
            <a:pPr lvl="1"/>
            <a:r>
              <a:rPr lang="ja-JP" altLang="en-US" dirty="0" smtClean="0"/>
              <a:t>自由に通信できる</a:t>
            </a:r>
            <a:endParaRPr lang="en-US" altLang="ja-JP" dirty="0" smtClean="0"/>
          </a:p>
          <a:p>
            <a:pPr lvl="1"/>
            <a:r>
              <a:rPr lang="en-US" altLang="ja-JP" dirty="0" smtClean="0"/>
              <a:t>serial mode </a:t>
            </a:r>
            <a:r>
              <a:rPr lang="ja-JP" altLang="en-US" dirty="0" smtClean="0"/>
              <a:t>は極力短くしたい</a:t>
            </a:r>
            <a:endParaRPr lang="en-US" altLang="ja-JP" dirty="0" smtClean="0"/>
          </a:p>
          <a:p>
            <a:pPr lvl="2"/>
            <a:r>
              <a:rPr lang="en-US" altLang="ja-JP" dirty="0" smtClean="0"/>
              <a:t>Amdahl</a:t>
            </a:r>
            <a:r>
              <a:rPr lang="ja-JP" altLang="en-US" dirty="0" smtClean="0"/>
              <a:t>の法則</a:t>
            </a:r>
            <a:endParaRPr lang="en-US" altLang="ja-JP" dirty="0"/>
          </a:p>
        </p:txBody>
      </p:sp>
    </p:spTree>
    <p:extLst>
      <p:ext uri="{BB962C8B-B14F-4D97-AF65-F5344CB8AC3E}">
        <p14:creationId xmlns:p14="http://schemas.microsoft.com/office/powerpoint/2010/main" val="4040288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1818</TotalTime>
  <Words>1024</Words>
  <Application>Microsoft Office PowerPoint</Application>
  <PresentationFormat>画面に合わせる (4:3)</PresentationFormat>
  <Paragraphs>254</Paragraphs>
  <Slides>36</Slides>
  <Notes>0</Notes>
  <HiddenSlides>0</HiddenSlides>
  <MMClips>0</MMClips>
  <ScaleCrop>false</ScaleCrop>
  <HeadingPairs>
    <vt:vector size="4" baseType="variant">
      <vt:variant>
        <vt:lpstr>テーマ</vt:lpstr>
      </vt:variant>
      <vt:variant>
        <vt:i4>1</vt:i4>
      </vt:variant>
      <vt:variant>
        <vt:lpstr>スライド タイトル</vt:lpstr>
      </vt:variant>
      <vt:variant>
        <vt:i4>36</vt:i4>
      </vt:variant>
    </vt:vector>
  </HeadingPairs>
  <TitlesOfParts>
    <vt:vector size="37" baseType="lpstr">
      <vt:lpstr>Office ​​テーマ</vt:lpstr>
      <vt:lpstr>全体ミーティング (10/5)</vt:lpstr>
      <vt:lpstr>今日の内容</vt:lpstr>
      <vt:lpstr>並列プログラムの非決定性</vt:lpstr>
      <vt:lpstr>CoreDet</vt:lpstr>
      <vt:lpstr>決定的に実行するには？</vt:lpstr>
      <vt:lpstr>決定的に実行するには？</vt:lpstr>
      <vt:lpstr>STMがうまくいかない理由</vt:lpstr>
      <vt:lpstr>代わりの方法</vt:lpstr>
      <vt:lpstr>Two-Stage Rounds</vt:lpstr>
      <vt:lpstr>Two-Stage Rounds</vt:lpstr>
      <vt:lpstr>提案する方法</vt:lpstr>
      <vt:lpstr>DMP-O: Ownership Tracking</vt:lpstr>
      <vt:lpstr>Memory Ownership Table (MOT)</vt:lpstr>
      <vt:lpstr>Ownership</vt:lpstr>
      <vt:lpstr>Ownership の状態遷移</vt:lpstr>
      <vt:lpstr>Serial modeの長さ</vt:lpstr>
      <vt:lpstr>DMP-B: Store Buffering</vt:lpstr>
      <vt:lpstr>DMP-Bでのタイムライン</vt:lpstr>
      <vt:lpstr>Parallel modeでのアクセス</vt:lpstr>
      <vt:lpstr>Commit mode</vt:lpstr>
      <vt:lpstr>Commit mode</vt:lpstr>
      <vt:lpstr>DMP-PB: Partial Buffering</vt:lpstr>
      <vt:lpstr>Always-shared</vt:lpstr>
      <vt:lpstr>決定的な実行の実現</vt:lpstr>
      <vt:lpstr>コンパイラによる最適化</vt:lpstr>
      <vt:lpstr>実装</vt:lpstr>
      <vt:lpstr>実験</vt:lpstr>
      <vt:lpstr>決定性の確認</vt:lpstr>
      <vt:lpstr>性能の評価</vt:lpstr>
      <vt:lpstr>スケーラビリティ</vt:lpstr>
      <vt:lpstr>オーバーヘッド</vt:lpstr>
      <vt:lpstr>パラメータの影響</vt:lpstr>
      <vt:lpstr>パラメータの影響</vt:lpstr>
      <vt:lpstr>Serial modeの割合</vt:lpstr>
      <vt:lpstr>関連研究</vt:lpstr>
      <vt:lpstr>まとめ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murata</dc:creator>
  <cp:lastModifiedBy>murata</cp:lastModifiedBy>
  <cp:revision>78</cp:revision>
  <cp:lastPrinted>2011-10-05T05:50:47Z</cp:lastPrinted>
  <dcterms:created xsi:type="dcterms:W3CDTF">2011-10-01T07:54:48Z</dcterms:created>
  <dcterms:modified xsi:type="dcterms:W3CDTF">2011-10-05T07:33:58Z</dcterms:modified>
</cp:coreProperties>
</file>