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theme/themeOverride1.xml" ContentType="application/vnd.openxmlformats-officedocument.themeOverrid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0"/>
  </p:notesMasterIdLst>
  <p:handoutMasterIdLst>
    <p:handoutMasterId r:id="rId81"/>
  </p:handoutMasterIdLst>
  <p:sldIdLst>
    <p:sldId id="256" r:id="rId2"/>
    <p:sldId id="387" r:id="rId3"/>
    <p:sldId id="263" r:id="rId4"/>
    <p:sldId id="264" r:id="rId5"/>
    <p:sldId id="381" r:id="rId6"/>
    <p:sldId id="267" r:id="rId7"/>
    <p:sldId id="268" r:id="rId8"/>
    <p:sldId id="382" r:id="rId9"/>
    <p:sldId id="329" r:id="rId10"/>
    <p:sldId id="269" r:id="rId11"/>
    <p:sldId id="270" r:id="rId12"/>
    <p:sldId id="323" r:id="rId13"/>
    <p:sldId id="300" r:id="rId14"/>
    <p:sldId id="324" r:id="rId15"/>
    <p:sldId id="325" r:id="rId16"/>
    <p:sldId id="301" r:id="rId17"/>
    <p:sldId id="320" r:id="rId18"/>
    <p:sldId id="372" r:id="rId19"/>
    <p:sldId id="374" r:id="rId20"/>
    <p:sldId id="373" r:id="rId21"/>
    <p:sldId id="326" r:id="rId22"/>
    <p:sldId id="370" r:id="rId23"/>
    <p:sldId id="371" r:id="rId24"/>
    <p:sldId id="366" r:id="rId25"/>
    <p:sldId id="327" r:id="rId26"/>
    <p:sldId id="363" r:id="rId27"/>
    <p:sldId id="364" r:id="rId28"/>
    <p:sldId id="365" r:id="rId29"/>
    <p:sldId id="383" r:id="rId30"/>
    <p:sldId id="317" r:id="rId31"/>
    <p:sldId id="342" r:id="rId32"/>
    <p:sldId id="348" r:id="rId33"/>
    <p:sldId id="349" r:id="rId34"/>
    <p:sldId id="350" r:id="rId35"/>
    <p:sldId id="351" r:id="rId36"/>
    <p:sldId id="318" r:id="rId37"/>
    <p:sldId id="369" r:id="rId38"/>
    <p:sldId id="352" r:id="rId39"/>
    <p:sldId id="353" r:id="rId40"/>
    <p:sldId id="393" r:id="rId41"/>
    <p:sldId id="356" r:id="rId42"/>
    <p:sldId id="289" r:id="rId43"/>
    <p:sldId id="307" r:id="rId44"/>
    <p:sldId id="388" r:id="rId45"/>
    <p:sldId id="290" r:id="rId46"/>
    <p:sldId id="292" r:id="rId47"/>
    <p:sldId id="328" r:id="rId48"/>
    <p:sldId id="293" r:id="rId49"/>
    <p:sldId id="295" r:id="rId50"/>
    <p:sldId id="305" r:id="rId51"/>
    <p:sldId id="384" r:id="rId52"/>
    <p:sldId id="306" r:id="rId53"/>
    <p:sldId id="359" r:id="rId54"/>
    <p:sldId id="330" r:id="rId55"/>
    <p:sldId id="331" r:id="rId56"/>
    <p:sldId id="332" r:id="rId57"/>
    <p:sldId id="360" r:id="rId58"/>
    <p:sldId id="279" r:id="rId59"/>
    <p:sldId id="361" r:id="rId60"/>
    <p:sldId id="362" r:id="rId61"/>
    <p:sldId id="394" r:id="rId62"/>
    <p:sldId id="402" r:id="rId63"/>
    <p:sldId id="396" r:id="rId64"/>
    <p:sldId id="397" r:id="rId65"/>
    <p:sldId id="398" r:id="rId66"/>
    <p:sldId id="399" r:id="rId67"/>
    <p:sldId id="400" r:id="rId68"/>
    <p:sldId id="401" r:id="rId69"/>
    <p:sldId id="391" r:id="rId70"/>
    <p:sldId id="392" r:id="rId71"/>
    <p:sldId id="304" r:id="rId72"/>
    <p:sldId id="337" r:id="rId73"/>
    <p:sldId id="390" r:id="rId74"/>
    <p:sldId id="283" r:id="rId75"/>
    <p:sldId id="336" r:id="rId76"/>
    <p:sldId id="284" r:id="rId77"/>
    <p:sldId id="357" r:id="rId78"/>
    <p:sldId id="282" r:id="rId79"/>
  </p:sldIdLst>
  <p:sldSz cx="9144000" cy="6858000" type="screen4x3"/>
  <p:notesSz cx="6781800" cy="99123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2" autoAdjust="0"/>
  </p:normalViewPr>
  <p:slideViewPr>
    <p:cSldViewPr>
      <p:cViewPr varScale="1">
        <p:scale>
          <a:sx n="74" d="100"/>
          <a:sy n="74" d="100"/>
        </p:scale>
        <p:origin x="-39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s\20110801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s\20110801.xlsx" TargetMode="Externa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E:\Documents\20110801.xlsx" TargetMode="External"/><Relationship Id="rId1" Type="http://schemas.openxmlformats.org/officeDocument/2006/relationships/themeOverride" Target="../theme/themeOverride2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s\2011080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s\2011080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s\2011080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s\2011080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s\2011080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s\2011080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s\20110801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E:\Documents\20110801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Parallel</c:v>
          </c:tx>
          <c:val>
            <c:numRef>
              <c:f>Sheet3!$J$10:$J$21</c:f>
              <c:numCache>
                <c:formatCode>General</c:formatCode>
                <c:ptCount val="12"/>
                <c:pt idx="0">
                  <c:v>0.44278985317165837</c:v>
                </c:pt>
                <c:pt idx="1">
                  <c:v>0.71831172462354831</c:v>
                </c:pt>
                <c:pt idx="3">
                  <c:v>1.4809667563973898</c:v>
                </c:pt>
                <c:pt idx="5">
                  <c:v>2.0023474685472307</c:v>
                </c:pt>
                <c:pt idx="7">
                  <c:v>2.3032901385449129</c:v>
                </c:pt>
                <c:pt idx="11">
                  <c:v>3.210623131964828</c:v>
                </c:pt>
              </c:numCache>
            </c:numRef>
          </c:val>
          <c:smooth val="0"/>
        </c:ser>
        <c:ser>
          <c:idx val="1"/>
          <c:order val="1"/>
          <c:tx>
            <c:v>Sequential</c:v>
          </c:tx>
          <c:marker>
            <c:symbol val="none"/>
          </c:marker>
          <c:val>
            <c:numRef>
              <c:f>Sheet3!$M$10:$M$21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3">
                  <c:v>1</c:v>
                </c:pt>
                <c:pt idx="5">
                  <c:v>1</c:v>
                </c:pt>
                <c:pt idx="7">
                  <c:v>1</c:v>
                </c:pt>
                <c:pt idx="11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1047424"/>
        <c:axId val="91066368"/>
      </c:lineChart>
      <c:catAx>
        <c:axId val="910474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altLang="ja-JP" sz="1200" b="0" dirty="0"/>
                  <a:t>Number</a:t>
                </a:r>
                <a:r>
                  <a:rPr lang="en-US" altLang="ja-JP" sz="1200" b="0" baseline="0" dirty="0"/>
                  <a:t> of worker threads</a:t>
                </a:r>
                <a:endParaRPr lang="ja-JP" altLang="en-US" sz="1200" b="0" dirty="0"/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ja-JP"/>
          </a:p>
        </c:txPr>
        <c:crossAx val="91066368"/>
        <c:crosses val="autoZero"/>
        <c:auto val="1"/>
        <c:lblAlgn val="ctr"/>
        <c:lblOffset val="100"/>
        <c:noMultiLvlLbl val="0"/>
      </c:catAx>
      <c:valAx>
        <c:axId val="910663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altLang="ja-JP" sz="1200" b="0" dirty="0"/>
                  <a:t>Speed</a:t>
                </a:r>
                <a:r>
                  <a:rPr lang="en-US" altLang="ja-JP" sz="1200" b="0" baseline="0" dirty="0"/>
                  <a:t> to sequential algorithm</a:t>
                </a:r>
                <a:endParaRPr lang="ja-JP" altLang="en-US" sz="1200" b="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ja-JP"/>
          </a:p>
        </c:txPr>
        <c:crossAx val="9104742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ja-JP"/>
        </a:p>
      </c:txPr>
    </c:legend>
    <c:plotVisOnly val="1"/>
    <c:dispBlanksAs val="span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20%</c:v>
          </c:tx>
          <c:cat>
            <c:numRef>
              <c:f>Sheet7!$A$59:$A$67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</c:numCache>
            </c:numRef>
          </c:cat>
          <c:val>
            <c:numRef>
              <c:f>Sheet7!$B$59:$B$67</c:f>
              <c:numCache>
                <c:formatCode>General</c:formatCode>
                <c:ptCount val="9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97.294572900208024</c:v>
                </c:pt>
                <c:pt idx="4">
                  <c:v>95.922995291317235</c:v>
                </c:pt>
                <c:pt idx="5">
                  <c:v>97.67293469476482</c:v>
                </c:pt>
                <c:pt idx="6">
                  <c:v>97.427593866366408</c:v>
                </c:pt>
                <c:pt idx="7">
                  <c:v>98.159352792870052</c:v>
                </c:pt>
                <c:pt idx="8">
                  <c:v>99.295711213356014</c:v>
                </c:pt>
              </c:numCache>
            </c:numRef>
          </c:val>
          <c:smooth val="0"/>
        </c:ser>
        <c:ser>
          <c:idx val="1"/>
          <c:order val="1"/>
          <c:tx>
            <c:v>40%</c:v>
          </c:tx>
          <c:cat>
            <c:numRef>
              <c:f>Sheet7!$A$59:$A$67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</c:numCache>
            </c:numRef>
          </c:cat>
          <c:val>
            <c:numRef>
              <c:f>Sheet7!$C$59:$C$67</c:f>
              <c:numCache>
                <c:formatCode>General</c:formatCode>
                <c:ptCount val="9"/>
                <c:pt idx="0">
                  <c:v>100</c:v>
                </c:pt>
                <c:pt idx="1">
                  <c:v>100</c:v>
                </c:pt>
                <c:pt idx="2">
                  <c:v>93.418396653796677</c:v>
                </c:pt>
                <c:pt idx="3">
                  <c:v>89.98851900704328</c:v>
                </c:pt>
                <c:pt idx="4">
                  <c:v>88.227014286477299</c:v>
                </c:pt>
                <c:pt idx="5">
                  <c:v>87.295941995513218</c:v>
                </c:pt>
                <c:pt idx="6">
                  <c:v>86.789186371837403</c:v>
                </c:pt>
                <c:pt idx="7">
                  <c:v>84.667675020388373</c:v>
                </c:pt>
                <c:pt idx="8">
                  <c:v>94.642270322213932</c:v>
                </c:pt>
              </c:numCache>
            </c:numRef>
          </c:val>
          <c:smooth val="0"/>
        </c:ser>
        <c:ser>
          <c:idx val="2"/>
          <c:order val="2"/>
          <c:tx>
            <c:v>60%</c:v>
          </c:tx>
          <c:cat>
            <c:numRef>
              <c:f>Sheet7!$A$59:$A$67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</c:numCache>
            </c:numRef>
          </c:cat>
          <c:val>
            <c:numRef>
              <c:f>Sheet7!$D$59:$D$67</c:f>
              <c:numCache>
                <c:formatCode>General</c:formatCode>
                <c:ptCount val="9"/>
                <c:pt idx="0">
                  <c:v>100</c:v>
                </c:pt>
                <c:pt idx="1">
                  <c:v>50.069402445282854</c:v>
                </c:pt>
                <c:pt idx="2">
                  <c:v>25.067428765306214</c:v>
                </c:pt>
                <c:pt idx="3">
                  <c:v>12.567967084181362</c:v>
                </c:pt>
                <c:pt idx="4">
                  <c:v>6.316863320023808</c:v>
                </c:pt>
                <c:pt idx="5">
                  <c:v>3.1900547369741239</c:v>
                </c:pt>
                <c:pt idx="6">
                  <c:v>1.6269310634554386</c:v>
                </c:pt>
                <c:pt idx="7">
                  <c:v>0.84569240509985433</c:v>
                </c:pt>
                <c:pt idx="8">
                  <c:v>71.967542206070604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4611200"/>
        <c:axId val="144617472"/>
      </c:lineChart>
      <c:catAx>
        <c:axId val="1446112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 b="0"/>
                  <a:t>Number of divided regions</a:t>
                </a:r>
                <a:endParaRPr lang="ja-JP" altLang="en-US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4617472"/>
        <c:crosses val="autoZero"/>
        <c:auto val="1"/>
        <c:lblAlgn val="ctr"/>
        <c:lblOffset val="100"/>
        <c:noMultiLvlLbl val="0"/>
      </c:catAx>
      <c:valAx>
        <c:axId val="144617472"/>
        <c:scaling>
          <c:orientation val="minMax"/>
          <c:max val="1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altLang="ja-JP" b="0"/>
                  <a:t>Ratio</a:t>
                </a:r>
                <a:r>
                  <a:rPr lang="en-US" altLang="ja-JP" b="0" baseline="0"/>
                  <a:t> of free spaces at the tail  (%)</a:t>
                </a:r>
                <a:endParaRPr lang="ja-JP" altLang="en-US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46112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v>20%</c:v>
          </c:tx>
          <c:cat>
            <c:numRef>
              <c:f>Sheet7!$A$59:$A$67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</c:numCache>
            </c:numRef>
          </c:cat>
          <c:val>
            <c:numRef>
              <c:f>Sheet7!$B$59:$B$67</c:f>
              <c:numCache>
                <c:formatCode>General</c:formatCode>
                <c:ptCount val="9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97.294572900208024</c:v>
                </c:pt>
                <c:pt idx="4">
                  <c:v>95.922995291317235</c:v>
                </c:pt>
                <c:pt idx="5">
                  <c:v>97.67293469476482</c:v>
                </c:pt>
                <c:pt idx="6">
                  <c:v>97.427593866366408</c:v>
                </c:pt>
                <c:pt idx="7">
                  <c:v>98.159352792870052</c:v>
                </c:pt>
                <c:pt idx="8">
                  <c:v>99.295711213356014</c:v>
                </c:pt>
              </c:numCache>
            </c:numRef>
          </c:val>
          <c:smooth val="0"/>
        </c:ser>
        <c:ser>
          <c:idx val="1"/>
          <c:order val="1"/>
          <c:tx>
            <c:v>40%</c:v>
          </c:tx>
          <c:cat>
            <c:numRef>
              <c:f>Sheet7!$A$59:$A$67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</c:numCache>
            </c:numRef>
          </c:cat>
          <c:val>
            <c:numRef>
              <c:f>Sheet7!$C$59:$C$67</c:f>
              <c:numCache>
                <c:formatCode>General</c:formatCode>
                <c:ptCount val="9"/>
                <c:pt idx="0">
                  <c:v>100</c:v>
                </c:pt>
                <c:pt idx="1">
                  <c:v>100</c:v>
                </c:pt>
                <c:pt idx="2">
                  <c:v>93.418396653796677</c:v>
                </c:pt>
                <c:pt idx="3">
                  <c:v>89.98851900704328</c:v>
                </c:pt>
                <c:pt idx="4">
                  <c:v>88.227014286477299</c:v>
                </c:pt>
                <c:pt idx="5">
                  <c:v>87.295941995513218</c:v>
                </c:pt>
                <c:pt idx="6">
                  <c:v>86.789186371837403</c:v>
                </c:pt>
                <c:pt idx="7">
                  <c:v>84.667675020388373</c:v>
                </c:pt>
                <c:pt idx="8">
                  <c:v>94.642270322213932</c:v>
                </c:pt>
              </c:numCache>
            </c:numRef>
          </c:val>
          <c:smooth val="0"/>
        </c:ser>
        <c:ser>
          <c:idx val="2"/>
          <c:order val="2"/>
          <c:tx>
            <c:v>60%</c:v>
          </c:tx>
          <c:cat>
            <c:numRef>
              <c:f>Sheet7!$A$59:$A$67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</c:numCache>
            </c:numRef>
          </c:cat>
          <c:val>
            <c:numRef>
              <c:f>Sheet7!$D$59:$D$67</c:f>
              <c:numCache>
                <c:formatCode>General</c:formatCode>
                <c:ptCount val="9"/>
                <c:pt idx="0">
                  <c:v>100</c:v>
                </c:pt>
                <c:pt idx="1">
                  <c:v>50.069402445282854</c:v>
                </c:pt>
                <c:pt idx="2">
                  <c:v>25.067428765306214</c:v>
                </c:pt>
                <c:pt idx="3">
                  <c:v>12.567967084181362</c:v>
                </c:pt>
                <c:pt idx="4">
                  <c:v>6.316863320023808</c:v>
                </c:pt>
                <c:pt idx="5">
                  <c:v>3.1900547369741239</c:v>
                </c:pt>
                <c:pt idx="6">
                  <c:v>1.6269310634554386</c:v>
                </c:pt>
                <c:pt idx="7">
                  <c:v>0.84569240509985433</c:v>
                </c:pt>
                <c:pt idx="8">
                  <c:v>71.967542206070604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4652928"/>
        <c:axId val="144663296"/>
      </c:lineChart>
      <c:catAx>
        <c:axId val="1446529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 b="0"/>
                  <a:t>Number of divided regions</a:t>
                </a:r>
                <a:endParaRPr lang="ja-JP" altLang="en-US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4663296"/>
        <c:crosses val="autoZero"/>
        <c:auto val="1"/>
        <c:lblAlgn val="ctr"/>
        <c:lblOffset val="100"/>
        <c:noMultiLvlLbl val="0"/>
      </c:catAx>
      <c:valAx>
        <c:axId val="144663296"/>
        <c:scaling>
          <c:orientation val="minMax"/>
          <c:max val="1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altLang="ja-JP" b="0"/>
                  <a:t>Ratio</a:t>
                </a:r>
                <a:r>
                  <a:rPr lang="en-US" altLang="ja-JP" b="0" baseline="0"/>
                  <a:t> of free spaces at the tail  (%)</a:t>
                </a:r>
                <a:endParaRPr lang="ja-JP" altLang="en-US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46529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Copying</c:v>
          </c:tx>
          <c:cat>
            <c:numRef>
              <c:f>Sheet3!$A$10:$A$21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Sheet3!$B$10:$B$21</c:f>
              <c:numCache>
                <c:formatCode>General</c:formatCode>
                <c:ptCount val="12"/>
                <c:pt idx="0">
                  <c:v>48903269.689000003</c:v>
                </c:pt>
                <c:pt idx="1">
                  <c:v>35856133.038000003</c:v>
                </c:pt>
                <c:pt idx="3">
                  <c:v>17231793.931000002</c:v>
                </c:pt>
                <c:pt idx="5">
                  <c:v>12988815.284</c:v>
                </c:pt>
                <c:pt idx="7">
                  <c:v>12249163.816</c:v>
                </c:pt>
                <c:pt idx="11">
                  <c:v>8873665.182</c:v>
                </c:pt>
              </c:numCache>
            </c:numRef>
          </c:val>
          <c:smooth val="0"/>
        </c:ser>
        <c:ser>
          <c:idx val="1"/>
          <c:order val="1"/>
          <c:tx>
            <c:v>Defrag</c:v>
          </c:tx>
          <c:cat>
            <c:numRef>
              <c:f>Sheet3!$A$10:$A$21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Sheet3!$C$10:$C$21</c:f>
              <c:numCache>
                <c:formatCode>General</c:formatCode>
                <c:ptCount val="12"/>
                <c:pt idx="0">
                  <c:v>43096101.362999998</c:v>
                </c:pt>
                <c:pt idx="1">
                  <c:v>20855161.798999999</c:v>
                </c:pt>
                <c:pt idx="3">
                  <c:v>10274824.853</c:v>
                </c:pt>
                <c:pt idx="5">
                  <c:v>7355499.8959999997</c:v>
                </c:pt>
                <c:pt idx="7">
                  <c:v>5437009.2450000001</c:v>
                </c:pt>
                <c:pt idx="11">
                  <c:v>3814335.3480000002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4530432"/>
        <c:axId val="144536704"/>
      </c:lineChart>
      <c:catAx>
        <c:axId val="1445304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altLang="ja-JP" b="0"/>
                  <a:t>Number</a:t>
                </a:r>
                <a:r>
                  <a:rPr lang="en-US" altLang="ja-JP" b="0" baseline="0"/>
                  <a:t> of worker threads</a:t>
                </a:r>
                <a:endParaRPr lang="ja-JP" altLang="en-US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4536704"/>
        <c:crosses val="autoZero"/>
        <c:auto val="1"/>
        <c:lblAlgn val="ctr"/>
        <c:lblOffset val="100"/>
        <c:noMultiLvlLbl val="0"/>
      </c:catAx>
      <c:valAx>
        <c:axId val="1445367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altLang="ja-JP" b="0"/>
                  <a:t>Time</a:t>
                </a:r>
                <a:r>
                  <a:rPr lang="en-US" altLang="ja-JP" b="0" baseline="0"/>
                  <a:t> (sec)</a:t>
                </a:r>
                <a:endParaRPr lang="ja-JP" altLang="en-US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4530432"/>
        <c:crosses val="autoZero"/>
        <c:crossBetween val="between"/>
        <c:dispUnits>
          <c:builtInUnit val="millions"/>
        </c:dispUnits>
      </c:valAx>
    </c:plotArea>
    <c:legend>
      <c:legendPos val="r"/>
      <c:layout/>
      <c:overlay val="0"/>
    </c:legend>
    <c:plotVisOnly val="1"/>
    <c:dispBlanksAs val="span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v>Copying</c:v>
          </c:tx>
          <c:invertIfNegative val="0"/>
          <c:cat>
            <c:numRef>
              <c:f>Sheet5!$A$16:$A$24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</c:numCache>
            </c:numRef>
          </c:cat>
          <c:val>
            <c:numRef>
              <c:f>Sheet5!$B$16:$B$24</c:f>
              <c:numCache>
                <c:formatCode>General</c:formatCode>
                <c:ptCount val="9"/>
                <c:pt idx="0">
                  <c:v>58401716.601000004</c:v>
                </c:pt>
                <c:pt idx="1">
                  <c:v>33332220.511</c:v>
                </c:pt>
                <c:pt idx="2">
                  <c:v>17929331.173999999</c:v>
                </c:pt>
                <c:pt idx="3">
                  <c:v>12860279.232000001</c:v>
                </c:pt>
                <c:pt idx="4">
                  <c:v>10095923.039000001</c:v>
                </c:pt>
                <c:pt idx="5">
                  <c:v>10376419.173</c:v>
                </c:pt>
                <c:pt idx="6">
                  <c:v>9276571.6420000009</c:v>
                </c:pt>
                <c:pt idx="7">
                  <c:v>8639021.4069999997</c:v>
                </c:pt>
                <c:pt idx="8">
                  <c:v>8292819.4280000003</c:v>
                </c:pt>
              </c:numCache>
            </c:numRef>
          </c:val>
        </c:ser>
        <c:ser>
          <c:idx val="1"/>
          <c:order val="1"/>
          <c:tx>
            <c:v>Defrag</c:v>
          </c:tx>
          <c:invertIfNegative val="0"/>
          <c:cat>
            <c:numRef>
              <c:f>Sheet5!$A$16:$A$24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</c:numCache>
            </c:numRef>
          </c:cat>
          <c:val>
            <c:numRef>
              <c:f>Sheet5!$C$16:$C$24</c:f>
              <c:numCache>
                <c:formatCode>General</c:formatCode>
                <c:ptCount val="9"/>
                <c:pt idx="0">
                  <c:v>8.8439999999999994</c:v>
                </c:pt>
                <c:pt idx="1">
                  <c:v>1124982.2960000001</c:v>
                </c:pt>
                <c:pt idx="2">
                  <c:v>1428547.2069999999</c:v>
                </c:pt>
                <c:pt idx="3">
                  <c:v>2068249.62</c:v>
                </c:pt>
                <c:pt idx="4">
                  <c:v>3439689.676</c:v>
                </c:pt>
                <c:pt idx="5">
                  <c:v>6410109.9189999998</c:v>
                </c:pt>
                <c:pt idx="6">
                  <c:v>11539134.617000001</c:v>
                </c:pt>
                <c:pt idx="7">
                  <c:v>21510415.252</c:v>
                </c:pt>
                <c:pt idx="8">
                  <c:v>57850479.836000003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6975360"/>
        <c:axId val="167002112"/>
      </c:barChart>
      <c:catAx>
        <c:axId val="1669753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 b="0" dirty="0">
                    <a:latin typeface="+mn-lt"/>
                    <a:cs typeface="Times New Roman" pitchFamily="18" charset="0"/>
                  </a:rPr>
                  <a:t>Number</a:t>
                </a:r>
                <a:r>
                  <a:rPr lang="en-US" altLang="ja-JP" b="0" baseline="0" dirty="0">
                    <a:latin typeface="+mn-lt"/>
                    <a:cs typeface="Times New Roman" pitchFamily="18" charset="0"/>
                  </a:rPr>
                  <a:t> of divided </a:t>
                </a:r>
                <a:r>
                  <a:rPr lang="en-US" altLang="ja-JP" b="0" baseline="0" dirty="0" smtClean="0">
                    <a:latin typeface="+mn-lt"/>
                    <a:cs typeface="Times New Roman" pitchFamily="18" charset="0"/>
                  </a:rPr>
                  <a:t>regions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7002112"/>
        <c:crosses val="autoZero"/>
        <c:auto val="1"/>
        <c:lblAlgn val="ctr"/>
        <c:lblOffset val="100"/>
        <c:noMultiLvlLbl val="0"/>
      </c:catAx>
      <c:valAx>
        <c:axId val="1670021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altLang="ja-JP" b="0"/>
                  <a:t>Time</a:t>
                </a:r>
                <a:r>
                  <a:rPr lang="en-US" altLang="ja-JP" b="0" baseline="0"/>
                  <a:t> (sec)</a:t>
                </a:r>
                <a:endParaRPr lang="ja-JP" altLang="en-US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6975360"/>
        <c:crosses val="autoZero"/>
        <c:crossBetween val="between"/>
        <c:dispUnits>
          <c:builtInUnit val="millions"/>
        </c:dispUnits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Parallel</c:v>
          </c:tx>
          <c:cat>
            <c:numRef>
              <c:f>Sheet2!$A$10:$A$15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12</c:v>
                </c:pt>
              </c:numCache>
            </c:numRef>
          </c:cat>
          <c:val>
            <c:numRef>
              <c:f>Sheet2!$J$10:$J$15</c:f>
              <c:numCache>
                <c:formatCode>General</c:formatCode>
                <c:ptCount val="6"/>
                <c:pt idx="0">
                  <c:v>0.56014586912091602</c:v>
                </c:pt>
                <c:pt idx="1">
                  <c:v>0.84794009673638027</c:v>
                </c:pt>
                <c:pt idx="2">
                  <c:v>1.3448021216530288</c:v>
                </c:pt>
                <c:pt idx="3">
                  <c:v>1.4724654927152594</c:v>
                </c:pt>
                <c:pt idx="4">
                  <c:v>1.4421137690522929</c:v>
                </c:pt>
                <c:pt idx="5">
                  <c:v>1.4877529250461767</c:v>
                </c:pt>
              </c:numCache>
            </c:numRef>
          </c:val>
          <c:smooth val="0"/>
        </c:ser>
        <c:ser>
          <c:idx val="1"/>
          <c:order val="1"/>
          <c:tx>
            <c:v>Sequential</c:v>
          </c:tx>
          <c:marker>
            <c:symbol val="none"/>
          </c:marker>
          <c:cat>
            <c:numRef>
              <c:f>Sheet2!$A$10:$A$15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12</c:v>
                </c:pt>
              </c:numCache>
            </c:numRef>
          </c:cat>
          <c:val>
            <c:numRef>
              <c:f>Sheet2!$K$10:$K$15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1094016"/>
        <c:axId val="141177984"/>
      </c:lineChart>
      <c:catAx>
        <c:axId val="910940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altLang="ja-JP" b="0"/>
                  <a:t>Number</a:t>
                </a:r>
                <a:r>
                  <a:rPr lang="en-US" altLang="ja-JP" b="0" baseline="0"/>
                  <a:t> of worker threads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1177984"/>
        <c:crosses val="autoZero"/>
        <c:auto val="1"/>
        <c:lblAlgn val="ctr"/>
        <c:lblOffset val="100"/>
        <c:noMultiLvlLbl val="0"/>
      </c:catAx>
      <c:valAx>
        <c:axId val="1411779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altLang="ja-JP" b="0"/>
                  <a:t>Speed to sequential algorithm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10940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Copy</c:v>
          </c:tx>
          <c:cat>
            <c:numRef>
              <c:f>Sheet2!$A$10:$A$15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12</c:v>
                </c:pt>
              </c:numCache>
            </c:numRef>
          </c:cat>
          <c:val>
            <c:numRef>
              <c:f>Sheet2!$E$10:$E$15</c:f>
              <c:numCache>
                <c:formatCode>General</c:formatCode>
                <c:ptCount val="6"/>
                <c:pt idx="0">
                  <c:v>1</c:v>
                </c:pt>
                <c:pt idx="1">
                  <c:v>1.2638253141118621</c:v>
                </c:pt>
                <c:pt idx="2">
                  <c:v>1.8567717315705299</c:v>
                </c:pt>
                <c:pt idx="3">
                  <c:v>1.8872066206152276</c:v>
                </c:pt>
                <c:pt idx="4">
                  <c:v>1.760771489749577</c:v>
                </c:pt>
                <c:pt idx="5">
                  <c:v>1.7468506395842835</c:v>
                </c:pt>
              </c:numCache>
            </c:numRef>
          </c:val>
          <c:smooth val="0"/>
        </c:ser>
        <c:ser>
          <c:idx val="1"/>
          <c:order val="1"/>
          <c:tx>
            <c:v>Defrag</c:v>
          </c:tx>
          <c:cat>
            <c:numRef>
              <c:f>Sheet2!$A$10:$A$15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12</c:v>
                </c:pt>
              </c:numCache>
            </c:numRef>
          </c:cat>
          <c:val>
            <c:numRef>
              <c:f>Sheet2!$F$10:$F$15</c:f>
              <c:numCache>
                <c:formatCode>General</c:formatCode>
                <c:ptCount val="6"/>
                <c:pt idx="0">
                  <c:v>1</c:v>
                </c:pt>
                <c:pt idx="1">
                  <c:v>2.1584383296598424</c:v>
                </c:pt>
                <c:pt idx="2">
                  <c:v>4.3060678010816735</c:v>
                </c:pt>
                <c:pt idx="3">
                  <c:v>6.4641607497974372</c:v>
                </c:pt>
                <c:pt idx="4">
                  <c:v>8.5223804218579247</c:v>
                </c:pt>
                <c:pt idx="5">
                  <c:v>12.407760203997032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1196288"/>
        <c:axId val="141202560"/>
      </c:lineChart>
      <c:catAx>
        <c:axId val="1411962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altLang="ja-JP" b="0"/>
                  <a:t>Number</a:t>
                </a:r>
                <a:r>
                  <a:rPr lang="en-US" altLang="ja-JP" b="0" baseline="0"/>
                  <a:t> of worker threads</a:t>
                </a:r>
                <a:endParaRPr lang="ja-JP" altLang="en-US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1202560"/>
        <c:crosses val="autoZero"/>
        <c:auto val="1"/>
        <c:lblAlgn val="ctr"/>
        <c:lblOffset val="100"/>
        <c:noMultiLvlLbl val="0"/>
      </c:catAx>
      <c:valAx>
        <c:axId val="1412025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altLang="ja-JP" b="0"/>
                  <a:t>Speedup</a:t>
                </a:r>
                <a:endParaRPr lang="ja-JP" altLang="en-US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11962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Parallel</c:v>
          </c:tx>
          <c:val>
            <c:numRef>
              <c:f>Sheet10!$F$10:$F$21</c:f>
              <c:numCache>
                <c:formatCode>General</c:formatCode>
                <c:ptCount val="12"/>
                <c:pt idx="0">
                  <c:v>0.87315710840950289</c:v>
                </c:pt>
                <c:pt idx="1">
                  <c:v>1.0697805839430894</c:v>
                </c:pt>
                <c:pt idx="3">
                  <c:v>1.8231505940944426</c:v>
                </c:pt>
                <c:pt idx="7">
                  <c:v>2.9495778339524041</c:v>
                </c:pt>
                <c:pt idx="11">
                  <c:v>2.8984491301945514</c:v>
                </c:pt>
              </c:numCache>
            </c:numRef>
          </c:val>
          <c:smooth val="0"/>
        </c:ser>
        <c:ser>
          <c:idx val="1"/>
          <c:order val="1"/>
          <c:tx>
            <c:v>Sequential</c:v>
          </c:tx>
          <c:marker>
            <c:symbol val="none"/>
          </c:marker>
          <c:val>
            <c:numRef>
              <c:f>Sheet10!$G$10:$G$21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5238912"/>
        <c:axId val="90855296"/>
      </c:lineChart>
      <c:catAx>
        <c:axId val="852389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altLang="ja-JP" b="0"/>
                  <a:t>Number of worker threads</a:t>
                </a:r>
                <a:endParaRPr lang="ja-JP" altLang="en-US" b="0"/>
              </a:p>
            </c:rich>
          </c:tx>
          <c:layout/>
          <c:overlay val="0"/>
        </c:title>
        <c:majorTickMark val="out"/>
        <c:minorTickMark val="none"/>
        <c:tickLblPos val="nextTo"/>
        <c:crossAx val="90855296"/>
        <c:crosses val="autoZero"/>
        <c:auto val="1"/>
        <c:lblAlgn val="ctr"/>
        <c:lblOffset val="100"/>
        <c:noMultiLvlLbl val="0"/>
      </c:catAx>
      <c:valAx>
        <c:axId val="908552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altLang="ja-JP" b="0"/>
                  <a:t>Speed to sequential</a:t>
                </a:r>
                <a:endParaRPr lang="ja-JP" altLang="en-US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5238912"/>
        <c:crosses val="autoZero"/>
        <c:crossBetween val="between"/>
      </c:valAx>
    </c:plotArea>
    <c:legend>
      <c:legendPos val="r"/>
      <c:layout/>
      <c:overlay val="0"/>
    </c:legend>
    <c:plotVisOnly val="1"/>
    <c:dispBlanksAs val="span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Copy</c:v>
          </c:tx>
          <c:val>
            <c:numRef>
              <c:f>Sheet10!$B$10:$B$21</c:f>
              <c:numCache>
                <c:formatCode>General</c:formatCode>
                <c:ptCount val="12"/>
                <c:pt idx="0">
                  <c:v>46226134.693999998</c:v>
                </c:pt>
                <c:pt idx="1">
                  <c:v>31664504.624000002</c:v>
                </c:pt>
                <c:pt idx="3">
                  <c:v>18737256.342999998</c:v>
                </c:pt>
                <c:pt idx="7">
                  <c:v>10688519.789000001</c:v>
                </c:pt>
                <c:pt idx="11">
                  <c:v>10085138.054</c:v>
                </c:pt>
              </c:numCache>
            </c:numRef>
          </c:val>
          <c:smooth val="0"/>
        </c:ser>
        <c:ser>
          <c:idx val="1"/>
          <c:order val="1"/>
          <c:tx>
            <c:v>Defrag</c:v>
          </c:tx>
          <c:val>
            <c:numRef>
              <c:f>Sheet10!$C$10:$C$21</c:f>
              <c:numCache>
                <c:formatCode>General</c:formatCode>
                <c:ptCount val="12"/>
                <c:pt idx="0">
                  <c:v>13.625999999999999</c:v>
                </c:pt>
                <c:pt idx="1">
                  <c:v>6065372.517</c:v>
                </c:pt>
                <c:pt idx="3">
                  <c:v>3401721.1669999999</c:v>
                </c:pt>
                <c:pt idx="7">
                  <c:v>2995706.318</c:v>
                </c:pt>
                <c:pt idx="11">
                  <c:v>3840478.09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358016"/>
        <c:axId val="38368384"/>
      </c:lineChart>
      <c:catAx>
        <c:axId val="383580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altLang="ja-JP" b="0"/>
                  <a:t>Number</a:t>
                </a:r>
                <a:r>
                  <a:rPr lang="en-US" altLang="ja-JP" b="0" baseline="0"/>
                  <a:t> of worker threads</a:t>
                </a:r>
                <a:endParaRPr lang="ja-JP" altLang="en-US" b="0"/>
              </a:p>
            </c:rich>
          </c:tx>
          <c:layout/>
          <c:overlay val="0"/>
        </c:title>
        <c:majorTickMark val="out"/>
        <c:minorTickMark val="none"/>
        <c:tickLblPos val="nextTo"/>
        <c:crossAx val="38368384"/>
        <c:crosses val="autoZero"/>
        <c:auto val="1"/>
        <c:lblAlgn val="ctr"/>
        <c:lblOffset val="100"/>
        <c:noMultiLvlLbl val="0"/>
      </c:catAx>
      <c:valAx>
        <c:axId val="383683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altLang="ja-JP" b="0"/>
                  <a:t>Time (sec)</a:t>
                </a:r>
                <a:endParaRPr lang="ja-JP" altLang="en-US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8358016"/>
        <c:crosses val="autoZero"/>
        <c:crossBetween val="between"/>
        <c:dispUnits>
          <c:builtInUnit val="millions"/>
        </c:dispUnits>
      </c:valAx>
    </c:plotArea>
    <c:legend>
      <c:legendPos val="r"/>
      <c:layout/>
      <c:overlay val="0"/>
    </c:legend>
    <c:plotVisOnly val="1"/>
    <c:dispBlanksAs val="span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Copying</c:v>
          </c:tx>
          <c:cat>
            <c:numRef>
              <c:f>Sheet1!$A$24:$A$34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  <c:pt idx="9">
                  <c:v>512</c:v>
                </c:pt>
                <c:pt idx="10">
                  <c:v>1024</c:v>
                </c:pt>
              </c:numCache>
            </c:numRef>
          </c:cat>
          <c:val>
            <c:numRef>
              <c:f>Sheet1!$B$24:$B$34</c:f>
              <c:numCache>
                <c:formatCode>General</c:formatCode>
                <c:ptCount val="11"/>
                <c:pt idx="0">
                  <c:v>41784.785000000003</c:v>
                </c:pt>
                <c:pt idx="1">
                  <c:v>91499.495999999999</c:v>
                </c:pt>
                <c:pt idx="2">
                  <c:v>169688.54800000001</c:v>
                </c:pt>
                <c:pt idx="3">
                  <c:v>257326.01199999999</c:v>
                </c:pt>
                <c:pt idx="4">
                  <c:v>406546.72899999999</c:v>
                </c:pt>
                <c:pt idx="5">
                  <c:v>673829.43500000006</c:v>
                </c:pt>
                <c:pt idx="6">
                  <c:v>1028941.999</c:v>
                </c:pt>
                <c:pt idx="7">
                  <c:v>1519811.0430000001</c:v>
                </c:pt>
                <c:pt idx="8">
                  <c:v>2496968.889</c:v>
                </c:pt>
                <c:pt idx="9">
                  <c:v>4405116.7850000001</c:v>
                </c:pt>
                <c:pt idx="10">
                  <c:v>8409925.1009999998</c:v>
                </c:pt>
              </c:numCache>
            </c:numRef>
          </c:val>
          <c:smooth val="0"/>
        </c:ser>
        <c:ser>
          <c:idx val="1"/>
          <c:order val="1"/>
          <c:tx>
            <c:v>Defrag</c:v>
          </c:tx>
          <c:cat>
            <c:numRef>
              <c:f>Sheet1!$A$24:$A$34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  <c:pt idx="9">
                  <c:v>512</c:v>
                </c:pt>
                <c:pt idx="10">
                  <c:v>1024</c:v>
                </c:pt>
              </c:numCache>
            </c:numRef>
          </c:cat>
          <c:val>
            <c:numRef>
              <c:f>Sheet1!$C$24:$C$34</c:f>
              <c:numCache>
                <c:formatCode>General</c:formatCode>
                <c:ptCount val="11"/>
                <c:pt idx="0">
                  <c:v>16330.561</c:v>
                </c:pt>
                <c:pt idx="1">
                  <c:v>33124.027999999998</c:v>
                </c:pt>
                <c:pt idx="2">
                  <c:v>61060.796000000002</c:v>
                </c:pt>
                <c:pt idx="3">
                  <c:v>125647.351</c:v>
                </c:pt>
                <c:pt idx="4">
                  <c:v>212959.04699999999</c:v>
                </c:pt>
                <c:pt idx="5">
                  <c:v>465814.73300000001</c:v>
                </c:pt>
                <c:pt idx="6">
                  <c:v>821188.46699999995</c:v>
                </c:pt>
                <c:pt idx="7">
                  <c:v>1609126.554</c:v>
                </c:pt>
                <c:pt idx="8">
                  <c:v>3660938.7510000002</c:v>
                </c:pt>
                <c:pt idx="9">
                  <c:v>5151380.9720000001</c:v>
                </c:pt>
                <c:pt idx="10">
                  <c:v>13783326.022</c:v>
                </c:pt>
              </c:numCache>
            </c:numRef>
          </c:val>
          <c:smooth val="0"/>
        </c:ser>
        <c:ser>
          <c:idx val="2"/>
          <c:order val="2"/>
          <c:tx>
            <c:v>Total</c:v>
          </c:tx>
          <c:cat>
            <c:numRef>
              <c:f>Sheet1!$A$24:$A$34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  <c:pt idx="9">
                  <c:v>512</c:v>
                </c:pt>
                <c:pt idx="10">
                  <c:v>1024</c:v>
                </c:pt>
              </c:numCache>
            </c:numRef>
          </c:cat>
          <c:val>
            <c:numRef>
              <c:f>Sheet1!$D$24:$D$34</c:f>
              <c:numCache>
                <c:formatCode>General</c:formatCode>
                <c:ptCount val="11"/>
                <c:pt idx="0">
                  <c:v>58115.346000000005</c:v>
                </c:pt>
                <c:pt idx="1">
                  <c:v>124623.524</c:v>
                </c:pt>
                <c:pt idx="2">
                  <c:v>230749.34400000001</c:v>
                </c:pt>
                <c:pt idx="3">
                  <c:v>382973.36300000001</c:v>
                </c:pt>
                <c:pt idx="4">
                  <c:v>619505.77599999995</c:v>
                </c:pt>
                <c:pt idx="5">
                  <c:v>1139644.1680000001</c:v>
                </c:pt>
                <c:pt idx="6">
                  <c:v>1850130.466</c:v>
                </c:pt>
                <c:pt idx="7">
                  <c:v>3128937.5970000001</c:v>
                </c:pt>
                <c:pt idx="8">
                  <c:v>6157907.6400000006</c:v>
                </c:pt>
                <c:pt idx="9">
                  <c:v>9556497.7569999993</c:v>
                </c:pt>
                <c:pt idx="10">
                  <c:v>22193251.123</c:v>
                </c:pt>
              </c:numCache>
            </c:numRef>
          </c:val>
          <c:smooth val="0"/>
        </c:ser>
        <c:ser>
          <c:idx val="3"/>
          <c:order val="3"/>
          <c:tx>
            <c:v>Sequential</c:v>
          </c:tx>
          <c:cat>
            <c:numRef>
              <c:f>Sheet1!$A$24:$A$34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  <c:pt idx="9">
                  <c:v>512</c:v>
                </c:pt>
                <c:pt idx="10">
                  <c:v>1024</c:v>
                </c:pt>
              </c:numCache>
            </c:numRef>
          </c:cat>
          <c:val>
            <c:numRef>
              <c:f>Sheet1!$E$24:$E$34</c:f>
              <c:numCache>
                <c:formatCode>General</c:formatCode>
                <c:ptCount val="11"/>
                <c:pt idx="0">
                  <c:v>25582</c:v>
                </c:pt>
                <c:pt idx="1">
                  <c:v>64621</c:v>
                </c:pt>
                <c:pt idx="2">
                  <c:v>132923</c:v>
                </c:pt>
                <c:pt idx="3">
                  <c:v>469557</c:v>
                </c:pt>
                <c:pt idx="4">
                  <c:v>975028</c:v>
                </c:pt>
                <c:pt idx="5">
                  <c:v>1759740</c:v>
                </c:pt>
                <c:pt idx="6">
                  <c:v>2778226</c:v>
                </c:pt>
                <c:pt idx="7">
                  <c:v>7087275</c:v>
                </c:pt>
                <c:pt idx="8">
                  <c:v>14232262</c:v>
                </c:pt>
                <c:pt idx="9">
                  <c:v>22152875</c:v>
                </c:pt>
                <c:pt idx="10">
                  <c:v>40165673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3710848"/>
        <c:axId val="143725312"/>
      </c:lineChart>
      <c:catAx>
        <c:axId val="1437108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altLang="ja-JP" b="0"/>
                  <a:t>Size</a:t>
                </a:r>
                <a:r>
                  <a:rPr lang="en-US" altLang="ja-JP" b="0" baseline="0"/>
                  <a:t> of Heap (M)</a:t>
                </a:r>
                <a:endParaRPr lang="ja-JP" altLang="en-US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3725312"/>
        <c:crosses val="autoZero"/>
        <c:auto val="1"/>
        <c:lblAlgn val="ctr"/>
        <c:lblOffset val="100"/>
        <c:noMultiLvlLbl val="0"/>
      </c:catAx>
      <c:valAx>
        <c:axId val="143725312"/>
        <c:scaling>
          <c:logBase val="10"/>
          <c:orientation val="minMax"/>
          <c:min val="10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altLang="ja-JP" b="0"/>
                  <a:t>Time</a:t>
                </a:r>
                <a:r>
                  <a:rPr lang="en-US" altLang="ja-JP" b="0" baseline="0"/>
                  <a:t> (sec)</a:t>
                </a:r>
                <a:endParaRPr lang="ja-JP" altLang="en-US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3710848"/>
        <c:crosses val="autoZero"/>
        <c:crossBetween val="between"/>
        <c:dispUnits>
          <c:builtInUnit val="millions"/>
        </c:dispUnits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v>Copying</c:v>
          </c:tx>
          <c:cat>
            <c:numRef>
              <c:f>Sheet1!$A$24:$A$34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  <c:pt idx="9">
                  <c:v>512</c:v>
                </c:pt>
                <c:pt idx="10">
                  <c:v>1024</c:v>
                </c:pt>
              </c:numCache>
            </c:numRef>
          </c:cat>
          <c:val>
            <c:numRef>
              <c:f>Sheet1!$B$24:$B$34</c:f>
              <c:numCache>
                <c:formatCode>General</c:formatCode>
                <c:ptCount val="11"/>
                <c:pt idx="0">
                  <c:v>41784.785000000003</c:v>
                </c:pt>
                <c:pt idx="1">
                  <c:v>91499.495999999999</c:v>
                </c:pt>
                <c:pt idx="2">
                  <c:v>169688.54800000001</c:v>
                </c:pt>
                <c:pt idx="3">
                  <c:v>257326.01199999999</c:v>
                </c:pt>
                <c:pt idx="4">
                  <c:v>406546.72899999999</c:v>
                </c:pt>
                <c:pt idx="5">
                  <c:v>673829.43500000006</c:v>
                </c:pt>
                <c:pt idx="6">
                  <c:v>1028941.999</c:v>
                </c:pt>
                <c:pt idx="7">
                  <c:v>1519811.0430000001</c:v>
                </c:pt>
                <c:pt idx="8">
                  <c:v>2496968.889</c:v>
                </c:pt>
                <c:pt idx="9">
                  <c:v>4405116.7850000001</c:v>
                </c:pt>
                <c:pt idx="10">
                  <c:v>8409925.1009999998</c:v>
                </c:pt>
              </c:numCache>
            </c:numRef>
          </c:val>
          <c:smooth val="0"/>
        </c:ser>
        <c:ser>
          <c:idx val="1"/>
          <c:order val="1"/>
          <c:tx>
            <c:v>Defrag</c:v>
          </c:tx>
          <c:cat>
            <c:numRef>
              <c:f>Sheet1!$A$24:$A$34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  <c:pt idx="9">
                  <c:v>512</c:v>
                </c:pt>
                <c:pt idx="10">
                  <c:v>1024</c:v>
                </c:pt>
              </c:numCache>
            </c:numRef>
          </c:cat>
          <c:val>
            <c:numRef>
              <c:f>Sheet1!$C$24:$C$34</c:f>
              <c:numCache>
                <c:formatCode>General</c:formatCode>
                <c:ptCount val="11"/>
                <c:pt idx="0">
                  <c:v>16330.561</c:v>
                </c:pt>
                <c:pt idx="1">
                  <c:v>33124.027999999998</c:v>
                </c:pt>
                <c:pt idx="2">
                  <c:v>61060.796000000002</c:v>
                </c:pt>
                <c:pt idx="3">
                  <c:v>125647.351</c:v>
                </c:pt>
                <c:pt idx="4">
                  <c:v>212959.04699999999</c:v>
                </c:pt>
                <c:pt idx="5">
                  <c:v>465814.73300000001</c:v>
                </c:pt>
                <c:pt idx="6">
                  <c:v>821188.46699999995</c:v>
                </c:pt>
                <c:pt idx="7">
                  <c:v>1609126.554</c:v>
                </c:pt>
                <c:pt idx="8">
                  <c:v>3660938.7510000002</c:v>
                </c:pt>
                <c:pt idx="9">
                  <c:v>5151380.9720000001</c:v>
                </c:pt>
                <c:pt idx="10">
                  <c:v>13783326.022</c:v>
                </c:pt>
              </c:numCache>
            </c:numRef>
          </c:val>
          <c:smooth val="0"/>
        </c:ser>
        <c:ser>
          <c:idx val="2"/>
          <c:order val="2"/>
          <c:tx>
            <c:v>Total</c:v>
          </c:tx>
          <c:cat>
            <c:numRef>
              <c:f>Sheet1!$A$24:$A$34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  <c:pt idx="9">
                  <c:v>512</c:v>
                </c:pt>
                <c:pt idx="10">
                  <c:v>1024</c:v>
                </c:pt>
              </c:numCache>
            </c:numRef>
          </c:cat>
          <c:val>
            <c:numRef>
              <c:f>Sheet1!$D$24:$D$34</c:f>
              <c:numCache>
                <c:formatCode>General</c:formatCode>
                <c:ptCount val="11"/>
                <c:pt idx="0">
                  <c:v>58115.346000000005</c:v>
                </c:pt>
                <c:pt idx="1">
                  <c:v>124623.524</c:v>
                </c:pt>
                <c:pt idx="2">
                  <c:v>230749.34400000001</c:v>
                </c:pt>
                <c:pt idx="3">
                  <c:v>382973.36300000001</c:v>
                </c:pt>
                <c:pt idx="4">
                  <c:v>619505.77599999995</c:v>
                </c:pt>
                <c:pt idx="5">
                  <c:v>1139644.1680000001</c:v>
                </c:pt>
                <c:pt idx="6">
                  <c:v>1850130.466</c:v>
                </c:pt>
                <c:pt idx="7">
                  <c:v>3128937.5970000001</c:v>
                </c:pt>
                <c:pt idx="8">
                  <c:v>6157907.6400000006</c:v>
                </c:pt>
                <c:pt idx="9">
                  <c:v>9556497.7569999993</c:v>
                </c:pt>
                <c:pt idx="10">
                  <c:v>22193251.123</c:v>
                </c:pt>
              </c:numCache>
            </c:numRef>
          </c:val>
          <c:smooth val="0"/>
        </c:ser>
        <c:ser>
          <c:idx val="3"/>
          <c:order val="3"/>
          <c:tx>
            <c:v>Sequential</c:v>
          </c:tx>
          <c:cat>
            <c:numRef>
              <c:f>Sheet1!$A$24:$A$34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  <c:pt idx="9">
                  <c:v>512</c:v>
                </c:pt>
                <c:pt idx="10">
                  <c:v>1024</c:v>
                </c:pt>
              </c:numCache>
            </c:numRef>
          </c:cat>
          <c:val>
            <c:numRef>
              <c:f>Sheet1!$E$24:$E$34</c:f>
              <c:numCache>
                <c:formatCode>General</c:formatCode>
                <c:ptCount val="11"/>
                <c:pt idx="0">
                  <c:v>25582</c:v>
                </c:pt>
                <c:pt idx="1">
                  <c:v>64621</c:v>
                </c:pt>
                <c:pt idx="2">
                  <c:v>132923</c:v>
                </c:pt>
                <c:pt idx="3">
                  <c:v>469557</c:v>
                </c:pt>
                <c:pt idx="4">
                  <c:v>975028</c:v>
                </c:pt>
                <c:pt idx="5">
                  <c:v>1759740</c:v>
                </c:pt>
                <c:pt idx="6">
                  <c:v>2778226</c:v>
                </c:pt>
                <c:pt idx="7">
                  <c:v>7087275</c:v>
                </c:pt>
                <c:pt idx="8">
                  <c:v>14232262</c:v>
                </c:pt>
                <c:pt idx="9">
                  <c:v>22152875</c:v>
                </c:pt>
                <c:pt idx="10">
                  <c:v>40165673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3778560"/>
        <c:axId val="143780480"/>
      </c:lineChart>
      <c:catAx>
        <c:axId val="1437785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altLang="ja-JP" b="0"/>
                  <a:t>Size</a:t>
                </a:r>
                <a:r>
                  <a:rPr lang="en-US" altLang="ja-JP" b="0" baseline="0"/>
                  <a:t> of Heap (M)</a:t>
                </a:r>
                <a:endParaRPr lang="ja-JP" altLang="en-US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3780480"/>
        <c:crosses val="autoZero"/>
        <c:auto val="1"/>
        <c:lblAlgn val="ctr"/>
        <c:lblOffset val="100"/>
        <c:noMultiLvlLbl val="0"/>
      </c:catAx>
      <c:valAx>
        <c:axId val="143780480"/>
        <c:scaling>
          <c:logBase val="10"/>
          <c:orientation val="minMax"/>
          <c:min val="10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altLang="ja-JP" b="0"/>
                  <a:t>Time</a:t>
                </a:r>
                <a:r>
                  <a:rPr lang="en-US" altLang="ja-JP" b="0" baseline="0"/>
                  <a:t> (sec)</a:t>
                </a:r>
                <a:endParaRPr lang="ja-JP" altLang="en-US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3778560"/>
        <c:crosses val="autoZero"/>
        <c:crossBetween val="between"/>
        <c:dispUnits>
          <c:builtInUnit val="millions"/>
        </c:dispUnits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1753" y="1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4D0EB4-9AE5-4BBA-B5D6-2AFDFAFF3F4D}" type="datetimeFigureOut">
              <a:rPr kumimoji="1" lang="ja-JP" altLang="en-US" smtClean="0"/>
              <a:t>2011/9/12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41546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1753" y="941546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F3E8A-E348-43FB-B7DC-AD2DF552BA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8080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38780" cy="495618"/>
          </a:xfrm>
          <a:prstGeom prst="rect">
            <a:avLst/>
          </a:prstGeom>
        </p:spPr>
        <p:txBody>
          <a:bodyPr vert="horz" lIns="91265" tIns="45633" rIns="91265" bIns="4563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1453" y="2"/>
            <a:ext cx="2938780" cy="495618"/>
          </a:xfrm>
          <a:prstGeom prst="rect">
            <a:avLst/>
          </a:prstGeom>
        </p:spPr>
        <p:txBody>
          <a:bodyPr vert="horz" lIns="91265" tIns="45633" rIns="91265" bIns="45633" rtlCol="0"/>
          <a:lstStyle>
            <a:lvl1pPr algn="r">
              <a:defRPr sz="1200"/>
            </a:lvl1pPr>
          </a:lstStyle>
          <a:p>
            <a:fld id="{D730DFCD-8E59-4504-845C-16D3399094F1}" type="datetimeFigureOut">
              <a:rPr kumimoji="1" lang="ja-JP" altLang="en-US" smtClean="0"/>
              <a:t>2011/9/12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42950"/>
            <a:ext cx="4956175" cy="3717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65" tIns="45633" rIns="91265" bIns="4563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8180" y="4708367"/>
            <a:ext cx="5425440" cy="4460558"/>
          </a:xfrm>
          <a:prstGeom prst="rect">
            <a:avLst/>
          </a:prstGeom>
        </p:spPr>
        <p:txBody>
          <a:bodyPr vert="horz" lIns="91265" tIns="45633" rIns="91265" bIns="4563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15013"/>
            <a:ext cx="2938780" cy="495618"/>
          </a:xfrm>
          <a:prstGeom prst="rect">
            <a:avLst/>
          </a:prstGeom>
        </p:spPr>
        <p:txBody>
          <a:bodyPr vert="horz" lIns="91265" tIns="45633" rIns="91265" bIns="4563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1453" y="9415013"/>
            <a:ext cx="2938780" cy="495618"/>
          </a:xfrm>
          <a:prstGeom prst="rect">
            <a:avLst/>
          </a:prstGeom>
        </p:spPr>
        <p:txBody>
          <a:bodyPr vert="horz" lIns="91265" tIns="45633" rIns="91265" bIns="45633" rtlCol="0" anchor="b"/>
          <a:lstStyle>
            <a:lvl1pPr algn="r">
              <a:defRPr sz="1200"/>
            </a:lvl1pPr>
          </a:lstStyle>
          <a:p>
            <a:fld id="{ABB616D0-2EC2-43C1-B319-08048C27A2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5959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Citation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616D0-2EC2-43C1-B319-08048C27A25D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245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Citation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616D0-2EC2-43C1-B319-08048C27A25D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245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616D0-2EC2-43C1-B319-08048C27A25D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42494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616D0-2EC2-43C1-B319-08048C27A25D}" type="slidenum">
              <a:rPr kumimoji="1" lang="ja-JP" altLang="en-US" smtClean="0"/>
              <a:t>51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983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616D0-2EC2-43C1-B319-08048C27A25D}" type="slidenum">
              <a:rPr kumimoji="1" lang="ja-JP" altLang="en-US" smtClean="0"/>
              <a:t>52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9834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616D0-2EC2-43C1-B319-08048C27A25D}" type="slidenum">
              <a:rPr kumimoji="1" lang="ja-JP" altLang="en-US" smtClean="0"/>
              <a:t>60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8122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616D0-2EC2-43C1-B319-08048C27A25D}" type="slidenum">
              <a:rPr kumimoji="1" lang="ja-JP" altLang="en-US" smtClean="0"/>
              <a:t>61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812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69770-C7C7-492C-8006-DA295CB2851E}" type="datetimeFigureOut">
              <a:rPr kumimoji="1" lang="ja-JP" altLang="en-US" smtClean="0"/>
              <a:t>2011/9/12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6917-584C-45E2-A48B-6903181176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3349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69770-C7C7-492C-8006-DA295CB2851E}" type="datetimeFigureOut">
              <a:rPr kumimoji="1" lang="ja-JP" altLang="en-US" smtClean="0"/>
              <a:t>2011/9/12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6917-584C-45E2-A48B-6903181176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9752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69770-C7C7-492C-8006-DA295CB2851E}" type="datetimeFigureOut">
              <a:rPr kumimoji="1" lang="ja-JP" altLang="en-US" smtClean="0"/>
              <a:t>2011/9/12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6917-584C-45E2-A48B-6903181176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92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69770-C7C7-492C-8006-DA295CB2851E}" type="datetimeFigureOut">
              <a:rPr kumimoji="1" lang="ja-JP" altLang="en-US" smtClean="0"/>
              <a:t>2011/9/12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6917-584C-45E2-A48B-6903181176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9937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69770-C7C7-492C-8006-DA295CB2851E}" type="datetimeFigureOut">
              <a:rPr kumimoji="1" lang="ja-JP" altLang="en-US" smtClean="0"/>
              <a:t>2011/9/12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6917-584C-45E2-A48B-6903181176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261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69770-C7C7-492C-8006-DA295CB2851E}" type="datetimeFigureOut">
              <a:rPr kumimoji="1" lang="ja-JP" altLang="en-US" smtClean="0"/>
              <a:t>2011/9/12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6917-584C-45E2-A48B-6903181176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9106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69770-C7C7-492C-8006-DA295CB2851E}" type="datetimeFigureOut">
              <a:rPr kumimoji="1" lang="ja-JP" altLang="en-US" smtClean="0"/>
              <a:t>2011/9/12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6917-584C-45E2-A48B-6903181176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435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69770-C7C7-492C-8006-DA295CB2851E}" type="datetimeFigureOut">
              <a:rPr kumimoji="1" lang="ja-JP" altLang="en-US" smtClean="0"/>
              <a:t>2011/9/12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6917-584C-45E2-A48B-6903181176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315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69770-C7C7-492C-8006-DA295CB2851E}" type="datetimeFigureOut">
              <a:rPr kumimoji="1" lang="ja-JP" altLang="en-US" smtClean="0"/>
              <a:t>2011/9/12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6917-584C-45E2-A48B-6903181176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048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69770-C7C7-492C-8006-DA295CB2851E}" type="datetimeFigureOut">
              <a:rPr kumimoji="1" lang="ja-JP" altLang="en-US" smtClean="0"/>
              <a:t>2011/9/12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6917-584C-45E2-A48B-6903181176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6844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69770-C7C7-492C-8006-DA295CB2851E}" type="datetimeFigureOut">
              <a:rPr kumimoji="1" lang="ja-JP" altLang="en-US" smtClean="0"/>
              <a:t>2011/9/12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6917-584C-45E2-A48B-6903181176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9185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69770-C7C7-492C-8006-DA295CB2851E}" type="datetimeFigureOut">
              <a:rPr kumimoji="1" lang="ja-JP" altLang="en-US" smtClean="0"/>
              <a:t>2011/9/12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16917-584C-45E2-A48B-6903181176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5915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全体ミーティング </a:t>
            </a:r>
            <a:r>
              <a:rPr kumimoji="1" lang="en-US" altLang="ja-JP" dirty="0" smtClean="0"/>
              <a:t>(9/12)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村田　雅之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3934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本研究で提案する手法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並列</a:t>
            </a:r>
            <a:r>
              <a:rPr lang="en-US" altLang="ja-JP" dirty="0" smtClean="0"/>
              <a:t>GC</a:t>
            </a:r>
            <a:r>
              <a:rPr lang="ja-JP" altLang="en-US" dirty="0" smtClean="0"/>
              <a:t>のアルゴリズムを考える</a:t>
            </a:r>
            <a:endParaRPr lang="en-US" altLang="ja-JP" dirty="0" smtClean="0"/>
          </a:p>
          <a:p>
            <a:r>
              <a:rPr lang="ja-JP" altLang="en-US" dirty="0" smtClean="0"/>
              <a:t>決定性を検証できる型システムを</a:t>
            </a:r>
            <a:r>
              <a:rPr lang="ja-JP" altLang="en-US" dirty="0"/>
              <a:t>適用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30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DPJ (Deterministic </a:t>
            </a:r>
            <a:r>
              <a:rPr lang="en-US" altLang="ja-JP" dirty="0"/>
              <a:t>Parallel </a:t>
            </a:r>
            <a:r>
              <a:rPr lang="en-US" altLang="ja-JP" dirty="0" smtClean="0"/>
              <a:t>Java)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Type and Effect System for Deterministic Parallel </a:t>
            </a:r>
            <a:r>
              <a:rPr lang="en-US" altLang="ja-JP" dirty="0" smtClean="0"/>
              <a:t>Java</a:t>
            </a:r>
          </a:p>
          <a:p>
            <a:pPr lvl="1"/>
            <a:r>
              <a:rPr lang="en-US" altLang="ja-JP" dirty="0" err="1"/>
              <a:t>Bocchino</a:t>
            </a:r>
            <a:r>
              <a:rPr lang="en-US" altLang="ja-JP" dirty="0"/>
              <a:t> </a:t>
            </a:r>
            <a:r>
              <a:rPr lang="en-US" altLang="ja-JP" dirty="0" smtClean="0"/>
              <a:t>Jr. </a:t>
            </a:r>
            <a:r>
              <a:rPr lang="ja-JP" altLang="en-US" dirty="0" err="1" smtClean="0"/>
              <a:t>らが</a:t>
            </a:r>
            <a:r>
              <a:rPr lang="ja-JP" altLang="en-US" dirty="0" smtClean="0"/>
              <a:t>提案</a:t>
            </a:r>
            <a:r>
              <a:rPr lang="en-US" altLang="ja-JP" dirty="0"/>
              <a:t> </a:t>
            </a:r>
            <a:r>
              <a:rPr lang="en-US" altLang="ja-JP" dirty="0" smtClean="0"/>
              <a:t>(2009)</a:t>
            </a:r>
            <a:endParaRPr lang="en-US" altLang="ja-JP" dirty="0"/>
          </a:p>
          <a:p>
            <a:r>
              <a:rPr lang="ja-JP" altLang="en-US" dirty="0" smtClean="0"/>
              <a:t>型システムを用いて静的に決定性を検証</a:t>
            </a:r>
            <a:endParaRPr lang="en-US" altLang="ja-JP" dirty="0" smtClean="0"/>
          </a:p>
          <a:p>
            <a:r>
              <a:rPr lang="ja-JP" altLang="en-US" dirty="0" smtClean="0"/>
              <a:t>実装</a:t>
            </a:r>
            <a:r>
              <a:rPr lang="ja-JP" altLang="en-US" dirty="0"/>
              <a:t>が</a:t>
            </a:r>
            <a:r>
              <a:rPr lang="ja-JP" altLang="en-US" dirty="0" smtClean="0"/>
              <a:t>公開されている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http://dpj.cs.uiuc.edu/</a:t>
            </a: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0268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DPJ</a:t>
            </a:r>
            <a:r>
              <a:rPr kumimoji="1" lang="ja-JP" altLang="en-US" dirty="0" smtClean="0"/>
              <a:t>の型システムの特徴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R</a:t>
            </a:r>
            <a:r>
              <a:rPr kumimoji="1" lang="en-US" altLang="ja-JP" dirty="0" smtClean="0"/>
              <a:t>egion</a:t>
            </a:r>
          </a:p>
          <a:p>
            <a:pPr lvl="1"/>
            <a:r>
              <a:rPr lang="ja-JP" altLang="en-US" dirty="0" smtClean="0"/>
              <a:t>ヒープ領域を分割する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一つのスレッドからしかアクセスしないようにする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配列を分割して別の</a:t>
            </a:r>
            <a:r>
              <a:rPr lang="en-US" altLang="ja-JP" dirty="0" smtClean="0"/>
              <a:t>region</a:t>
            </a:r>
            <a:r>
              <a:rPr lang="ja-JP" altLang="en-US" dirty="0" smtClean="0"/>
              <a:t>に配置することも可能</a:t>
            </a:r>
            <a:endParaRPr lang="en-US" altLang="ja-JP" dirty="0" smtClean="0"/>
          </a:p>
          <a:p>
            <a:r>
              <a:rPr lang="en-US" altLang="ja-JP" dirty="0"/>
              <a:t>E</a:t>
            </a:r>
            <a:r>
              <a:rPr lang="en-US" altLang="ja-JP" dirty="0" smtClean="0"/>
              <a:t>ffect</a:t>
            </a:r>
          </a:p>
          <a:p>
            <a:pPr lvl="1"/>
            <a:r>
              <a:rPr lang="ja-JP" altLang="en-US" dirty="0" smtClean="0"/>
              <a:t>スレッドの</a:t>
            </a:r>
            <a:r>
              <a:rPr lang="en-US" altLang="ja-JP" dirty="0" smtClean="0"/>
              <a:t>region</a:t>
            </a:r>
            <a:r>
              <a:rPr lang="ja-JP" altLang="en-US" dirty="0" err="1"/>
              <a:t>への</a:t>
            </a:r>
            <a:r>
              <a:rPr lang="ja-JP" altLang="en-US" dirty="0"/>
              <a:t>アクセスを</a:t>
            </a:r>
            <a:r>
              <a:rPr lang="ja-JP" altLang="en-US" dirty="0" smtClean="0"/>
              <a:t>表す型情報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0950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</a:t>
            </a:r>
            <a:r>
              <a:rPr kumimoji="1" lang="en-US" altLang="ja-JP" dirty="0" smtClean="0"/>
              <a:t>egion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ヒープを分割しデータ</a:t>
            </a:r>
            <a:r>
              <a:rPr lang="ja-JP" altLang="en-US" dirty="0"/>
              <a:t>を配置する</a:t>
            </a:r>
            <a:endParaRPr lang="en-US" altLang="ja-JP" dirty="0"/>
          </a:p>
          <a:p>
            <a:pPr lvl="1"/>
            <a:r>
              <a:rPr lang="ja-JP" altLang="en-US" dirty="0" smtClean="0"/>
              <a:t>図</a:t>
            </a:r>
            <a:r>
              <a:rPr kumimoji="1" lang="ja-JP" altLang="en-US" dirty="0" smtClean="0"/>
              <a:t>では変数</a:t>
            </a:r>
            <a:r>
              <a:rPr kumimoji="1" lang="en-US" altLang="ja-JP" dirty="0" smtClean="0"/>
              <a:t>x</a:t>
            </a:r>
            <a:r>
              <a:rPr kumimoji="1" lang="ja-JP" altLang="en-US" dirty="0" smtClean="0"/>
              <a:t>を</a:t>
            </a:r>
            <a:r>
              <a:rPr kumimoji="1" lang="en-US" altLang="ja-JP" dirty="0" smtClean="0"/>
              <a:t>region A</a:t>
            </a:r>
            <a:r>
              <a:rPr kumimoji="1" lang="ja-JP" altLang="en-US" dirty="0" smtClean="0"/>
              <a:t>に変数</a:t>
            </a:r>
            <a:r>
              <a:rPr kumimoji="1" lang="en-US" altLang="ja-JP" dirty="0" smtClean="0"/>
              <a:t>y</a:t>
            </a:r>
            <a:r>
              <a:rPr lang="ja-JP" altLang="en-US" dirty="0" smtClean="0"/>
              <a:t>を</a:t>
            </a:r>
            <a:r>
              <a:rPr lang="en-US" altLang="ja-JP" dirty="0" smtClean="0"/>
              <a:t>region B</a:t>
            </a:r>
            <a:r>
              <a:rPr lang="ja-JP" altLang="en-US" dirty="0" smtClean="0"/>
              <a:t>に配置</a:t>
            </a:r>
            <a:endParaRPr lang="en-US" altLang="ja-JP" dirty="0" smtClean="0"/>
          </a:p>
          <a:p>
            <a:r>
              <a:rPr lang="ja-JP" altLang="en-US" dirty="0" smtClean="0"/>
              <a:t>ひとつの</a:t>
            </a:r>
            <a:r>
              <a:rPr lang="en-US" altLang="ja-JP" dirty="0" smtClean="0"/>
              <a:t>region</a:t>
            </a:r>
            <a:r>
              <a:rPr lang="ja-JP" altLang="en-US" dirty="0" smtClean="0"/>
              <a:t>に複数のスレッドが同時に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アクセス</a:t>
            </a:r>
            <a:r>
              <a:rPr lang="ja-JP" altLang="en-US" dirty="0"/>
              <a:t>しない</a:t>
            </a:r>
            <a:r>
              <a:rPr lang="ja-JP" altLang="en-US" dirty="0" smtClean="0"/>
              <a:t>よう型システムで保証する</a:t>
            </a:r>
            <a:endParaRPr lang="en-US" altLang="ja-JP" dirty="0"/>
          </a:p>
          <a:p>
            <a:pPr lvl="1"/>
            <a:r>
              <a:rPr lang="ja-JP" altLang="en-US" dirty="0" smtClean="0"/>
              <a:t>決定性を保証できる</a:t>
            </a:r>
            <a:endParaRPr lang="en-US" altLang="ja-JP" dirty="0" smtClean="0"/>
          </a:p>
        </p:txBody>
      </p:sp>
      <p:sp>
        <p:nvSpPr>
          <p:cNvPr id="4" name="角丸四角形 3"/>
          <p:cNvSpPr/>
          <p:nvPr/>
        </p:nvSpPr>
        <p:spPr>
          <a:xfrm>
            <a:off x="4577320" y="5110184"/>
            <a:ext cx="1800200" cy="936104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2569480" y="5110184"/>
            <a:ext cx="1800200" cy="9361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5189388" y="5218196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bg1"/>
                </a:solidFill>
                <a:cs typeface="Courier New" pitchFamily="49" charset="0"/>
              </a:rPr>
              <a:t>y</a:t>
            </a:r>
            <a:endParaRPr kumimoji="1" lang="ja-JP" altLang="en-US" sz="3200" dirty="0">
              <a:solidFill>
                <a:schemeClr val="bg1"/>
              </a:solidFill>
              <a:cs typeface="Courier New" pitchFamily="49" charset="0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3181548" y="525420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bg1"/>
                </a:solidFill>
                <a:cs typeface="Courier New" pitchFamily="49" charset="0"/>
              </a:rPr>
              <a:t>x</a:t>
            </a:r>
            <a:endParaRPr kumimoji="1" lang="ja-JP" altLang="en-US" sz="3200" dirty="0">
              <a:solidFill>
                <a:schemeClr val="bg1"/>
              </a:solidFill>
              <a:cs typeface="Courier New" pitchFamily="49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569480" y="4678136"/>
            <a:ext cx="1800199" cy="4431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tx1"/>
                </a:solidFill>
              </a:rPr>
              <a:t>region A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577320" y="4678136"/>
            <a:ext cx="1800199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tx1"/>
                </a:solidFill>
              </a:rPr>
              <a:t>region B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2195736" y="4678135"/>
            <a:ext cx="5112568" cy="1636728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5189388" y="4221127"/>
            <a:ext cx="1872208" cy="457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ja-JP" altLang="en-US" sz="2400" dirty="0" smtClean="0">
                <a:solidFill>
                  <a:schemeClr val="tx1"/>
                </a:solidFill>
              </a:rPr>
              <a:t>ヒープ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80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配列の分割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配列を分割</a:t>
            </a:r>
            <a:r>
              <a:rPr lang="ja-JP" altLang="en-US" dirty="0" smtClean="0"/>
              <a:t>してそれぞれを別の</a:t>
            </a:r>
            <a:r>
              <a:rPr lang="en-US" altLang="ja-JP" dirty="0" smtClean="0"/>
              <a:t>region</a:t>
            </a:r>
            <a:r>
              <a:rPr lang="ja-JP" altLang="en-US" dirty="0" smtClean="0"/>
              <a:t>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配置することができる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2499246" y="4105450"/>
            <a:ext cx="3854114" cy="1074765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845494" y="4390803"/>
            <a:ext cx="3159932" cy="504058"/>
          </a:xfrm>
          <a:prstGeom prst="rect">
            <a:avLst/>
          </a:prstGeom>
          <a:solidFill>
            <a:schemeClr val="accent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2658808" y="3624416"/>
            <a:ext cx="1714400" cy="470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2800" dirty="0" smtClean="0">
                <a:solidFill>
                  <a:schemeClr val="tx1"/>
                </a:solidFill>
              </a:rPr>
              <a:t>region A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65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配列の分割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配列を分割してそれぞれを別の</a:t>
            </a:r>
            <a:r>
              <a:rPr lang="en-US" altLang="ja-JP" dirty="0"/>
              <a:t>region</a:t>
            </a:r>
            <a:r>
              <a:rPr lang="ja-JP" altLang="en-US" dirty="0"/>
              <a:t>に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配置することが</a:t>
            </a:r>
            <a:r>
              <a:rPr lang="ja-JP" altLang="en-US" dirty="0" smtClean="0"/>
              <a:t>できる</a:t>
            </a:r>
            <a:endParaRPr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2499246" y="4105450"/>
            <a:ext cx="1926214" cy="1074765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2845494" y="4390803"/>
            <a:ext cx="1579966" cy="50405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4427146" y="4105450"/>
            <a:ext cx="1926214" cy="1074765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4425460" y="4390803"/>
            <a:ext cx="1579966" cy="504058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605153" y="3624416"/>
            <a:ext cx="1714400" cy="470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2800" dirty="0" smtClean="0">
                <a:solidFill>
                  <a:schemeClr val="tx1"/>
                </a:solidFill>
              </a:rPr>
              <a:t>region A0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572424" y="3624416"/>
            <a:ext cx="1635658" cy="470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en-US" altLang="ja-JP" sz="2800" dirty="0" smtClean="0">
                <a:solidFill>
                  <a:schemeClr val="tx1"/>
                </a:solidFill>
              </a:rPr>
              <a:t>region A1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40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2773300" y="3396497"/>
            <a:ext cx="2272220" cy="581608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y = x + 1;</a:t>
            </a:r>
            <a:endParaRPr kumimoji="1" lang="ja-JP" altLang="en-US" sz="2800" dirty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</a:t>
            </a:r>
            <a:r>
              <a:rPr lang="en-US" altLang="ja-JP" dirty="0" smtClean="0"/>
              <a:t>ffect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プログラム中の文の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region</a:t>
            </a:r>
            <a:r>
              <a:rPr lang="ja-JP" altLang="en-US" dirty="0" err="1" smtClean="0"/>
              <a:t>への</a:t>
            </a:r>
            <a:r>
              <a:rPr lang="ja-JP" altLang="en-US" dirty="0"/>
              <a:t>アクセス</a:t>
            </a:r>
            <a:r>
              <a:rPr lang="ja-JP" altLang="en-US" dirty="0" smtClean="0"/>
              <a:t>を表す型情報</a:t>
            </a:r>
            <a:endParaRPr lang="en-US" altLang="ja-JP" dirty="0"/>
          </a:p>
          <a:p>
            <a:r>
              <a:rPr lang="ja-JP" altLang="en-US" dirty="0" smtClean="0"/>
              <a:t>例</a:t>
            </a:r>
            <a:endParaRPr lang="en-US" altLang="ja-JP" dirty="0"/>
          </a:p>
        </p:txBody>
      </p:sp>
      <p:sp>
        <p:nvSpPr>
          <p:cNvPr id="4" name="角丸四角形 3"/>
          <p:cNvSpPr/>
          <p:nvPr/>
        </p:nvSpPr>
        <p:spPr>
          <a:xfrm>
            <a:off x="4117050" y="4534935"/>
            <a:ext cx="1800200" cy="936104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2109210" y="4534935"/>
            <a:ext cx="1800200" cy="9361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4729118" y="4642947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bg1"/>
                </a:solidFill>
                <a:cs typeface="Courier New" pitchFamily="49" charset="0"/>
              </a:rPr>
              <a:t>y</a:t>
            </a:r>
            <a:endParaRPr kumimoji="1" lang="ja-JP" altLang="en-US" sz="3200" dirty="0">
              <a:solidFill>
                <a:schemeClr val="bg1"/>
              </a:solidFill>
              <a:cs typeface="Courier New" pitchFamily="49" charset="0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2721278" y="4678951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bg1"/>
                </a:solidFill>
                <a:cs typeface="Courier New" pitchFamily="49" charset="0"/>
              </a:rPr>
              <a:t>x</a:t>
            </a:r>
            <a:endParaRPr kumimoji="1" lang="ja-JP" altLang="en-US" sz="3200" dirty="0">
              <a:solidFill>
                <a:schemeClr val="bg1"/>
              </a:solidFill>
              <a:cs typeface="Courier New" pitchFamily="49" charset="0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109211" y="5471039"/>
            <a:ext cx="1800199" cy="4431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tx1"/>
                </a:solidFill>
              </a:rPr>
              <a:t>region A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130601" y="5471039"/>
            <a:ext cx="1800199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tx1"/>
                </a:solidFill>
              </a:rPr>
              <a:t>region B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15" name="下矢印 14"/>
          <p:cNvSpPr/>
          <p:nvPr/>
        </p:nvSpPr>
        <p:spPr>
          <a:xfrm rot="10800000" flipV="1">
            <a:off x="4223215" y="3890523"/>
            <a:ext cx="432048" cy="864353"/>
          </a:xfrm>
          <a:prstGeom prst="downArrow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下矢印 13"/>
          <p:cNvSpPr/>
          <p:nvPr/>
        </p:nvSpPr>
        <p:spPr>
          <a:xfrm flipV="1">
            <a:off x="3081318" y="3890523"/>
            <a:ext cx="432048" cy="752424"/>
          </a:xfrm>
          <a:prstGeom prst="downArrow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4942992" y="3174931"/>
            <a:ext cx="2537414" cy="443133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</a:rPr>
              <a:t>A</a:t>
            </a:r>
            <a:r>
              <a:rPr lang="ja-JP" altLang="en-US" sz="2400" dirty="0" smtClean="0">
                <a:solidFill>
                  <a:schemeClr val="tx1"/>
                </a:solidFill>
              </a:rPr>
              <a:t>を読む、</a:t>
            </a:r>
            <a:r>
              <a:rPr lang="en-US" altLang="ja-JP" sz="2400" dirty="0" smtClean="0">
                <a:solidFill>
                  <a:schemeClr val="tx1"/>
                </a:solidFill>
              </a:rPr>
              <a:t>B</a:t>
            </a:r>
            <a:r>
              <a:rPr lang="ja-JP" altLang="en-US" sz="2400" dirty="0" smtClean="0">
                <a:solidFill>
                  <a:schemeClr val="tx1"/>
                </a:solidFill>
              </a:rPr>
              <a:t>に書く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31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型検査による決定性の検証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各スレッドの</a:t>
            </a:r>
            <a:r>
              <a:rPr lang="en-US" altLang="ja-JP" dirty="0" smtClean="0"/>
              <a:t>effect</a:t>
            </a:r>
            <a:r>
              <a:rPr kumimoji="1" lang="ja-JP" altLang="en-US" dirty="0" smtClean="0"/>
              <a:t>が</a:t>
            </a:r>
            <a:r>
              <a:rPr lang="ja-JP" altLang="en-US" dirty="0" smtClean="0"/>
              <a:t>異なる</a:t>
            </a:r>
            <a:r>
              <a:rPr lang="en-US" altLang="ja-JP" dirty="0" smtClean="0"/>
              <a:t>region</a:t>
            </a:r>
            <a:r>
              <a:rPr lang="ja-JP" altLang="en-US" dirty="0" err="1"/>
              <a:t>へ</a:t>
            </a:r>
            <a:r>
              <a:rPr lang="ja-JP" altLang="en-US" dirty="0" err="1" smtClean="0"/>
              <a:t>の</a:t>
            </a:r>
            <a:r>
              <a:rPr lang="ja-JP" altLang="en-US" dirty="0" smtClean="0"/>
              <a:t>ものに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なっていることを型</a:t>
            </a:r>
            <a:r>
              <a:rPr lang="ja-JP" altLang="en-US" dirty="0"/>
              <a:t>検査</a:t>
            </a:r>
            <a:r>
              <a:rPr lang="ja-JP" altLang="en-US" dirty="0" smtClean="0"/>
              <a:t>で確かめる</a:t>
            </a:r>
            <a:endParaRPr lang="en-US" altLang="ja-JP" dirty="0"/>
          </a:p>
          <a:p>
            <a:pPr lvl="1"/>
            <a:r>
              <a:rPr lang="ja-JP" altLang="en-US" dirty="0"/>
              <a:t>各スレッド</a:t>
            </a:r>
            <a:r>
              <a:rPr lang="ja-JP" altLang="en-US" dirty="0" smtClean="0"/>
              <a:t>が違うデータにアクセスしていれば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実行順序は結果に影響しない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68213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検証の例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525963"/>
          </a:xfrm>
        </p:spPr>
        <p:txBody>
          <a:bodyPr/>
          <a:lstStyle/>
          <a:p>
            <a:r>
              <a:rPr kumimoji="1" lang="ja-JP" altLang="en-US" dirty="0" smtClean="0"/>
              <a:t>配列に書き込みを行う</a:t>
            </a:r>
            <a:endParaRPr kumimoji="1" lang="en-US" altLang="ja-JP" dirty="0" smtClean="0"/>
          </a:p>
          <a:p>
            <a:pPr lvl="1"/>
            <a:r>
              <a:rPr lang="en-US" altLang="ja-JP" dirty="0"/>
              <a:t>2</a:t>
            </a:r>
            <a:r>
              <a:rPr lang="ja-JP" altLang="en-US" dirty="0" err="1" smtClean="0"/>
              <a:t>つの</a:t>
            </a:r>
            <a:r>
              <a:rPr lang="ja-JP" altLang="en-US" dirty="0" smtClean="0"/>
              <a:t>区間</a:t>
            </a:r>
            <a:r>
              <a:rPr kumimoji="1" lang="ja-JP" altLang="en-US" dirty="0" smtClean="0"/>
              <a:t>に分けて並列処理</a:t>
            </a:r>
            <a:endParaRPr kumimoji="1" lang="en-US" altLang="ja-JP" dirty="0" smtClean="0"/>
          </a:p>
          <a:p>
            <a:r>
              <a:rPr kumimoji="1" lang="ja-JP" altLang="en-US" dirty="0" smtClean="0"/>
              <a:t>配列は</a:t>
            </a:r>
            <a:r>
              <a:rPr kumimoji="1" lang="en-US" altLang="ja-JP" dirty="0" smtClean="0"/>
              <a:t>region A</a:t>
            </a:r>
            <a:r>
              <a:rPr kumimoji="1" lang="ja-JP" altLang="en-US" dirty="0" smtClean="0"/>
              <a:t>に配置されている</a:t>
            </a:r>
            <a:endParaRPr kumimoji="1" lang="en-US" altLang="ja-JP" dirty="0" smtClean="0"/>
          </a:p>
        </p:txBody>
      </p:sp>
      <p:sp>
        <p:nvSpPr>
          <p:cNvPr id="7" name="正方形/長方形 6"/>
          <p:cNvSpPr/>
          <p:nvPr/>
        </p:nvSpPr>
        <p:spPr>
          <a:xfrm>
            <a:off x="1282837" y="4088765"/>
            <a:ext cx="3168352" cy="5040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363893" y="4088765"/>
            <a:ext cx="887301" cy="5040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ja-JP" altLang="en-US" sz="2400" dirty="0" smtClean="0">
                <a:solidFill>
                  <a:schemeClr val="tx1"/>
                </a:solidFill>
              </a:rPr>
              <a:t>配列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30" name="角丸四角形 29"/>
          <p:cNvSpPr/>
          <p:nvPr/>
        </p:nvSpPr>
        <p:spPr>
          <a:xfrm>
            <a:off x="363893" y="3803410"/>
            <a:ext cx="4442933" cy="107476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363893" y="3332680"/>
            <a:ext cx="1581589" cy="470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tx1"/>
                </a:solidFill>
              </a:rPr>
              <a:t>region A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404453" y="3584708"/>
            <a:ext cx="3168352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並列実行</a:t>
            </a:r>
            <a:r>
              <a:rPr lang="en-US" altLang="ja-JP" sz="2800" dirty="0" smtClean="0">
                <a:latin typeface="Consolas" pitchFamily="49" charset="0"/>
                <a:cs typeface="Consolas" pitchFamily="49" charset="0"/>
              </a:rPr>
              <a:t>{</a:t>
            </a:r>
            <a:endParaRPr kumimoji="1" lang="en-US" altLang="ja-JP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sz="2800" dirty="0" smtClean="0">
                <a:latin typeface="Consolas" pitchFamily="49" charset="0"/>
                <a:cs typeface="Consolas" pitchFamily="49" charset="0"/>
              </a:rPr>
              <a:t> write(</a:t>
            </a:r>
            <a:r>
              <a:rPr lang="en-US" altLang="ja-JP" sz="2800" dirty="0" err="1" smtClean="0">
                <a:latin typeface="Consolas" pitchFamily="49" charset="0"/>
                <a:cs typeface="Consolas" pitchFamily="49" charset="0"/>
              </a:rPr>
              <a:t>i,j</a:t>
            </a:r>
            <a:r>
              <a:rPr lang="en-US" altLang="ja-JP" sz="2800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altLang="ja-JP" sz="2800" dirty="0" smtClean="0">
                <a:latin typeface="Consolas" pitchFamily="49" charset="0"/>
                <a:cs typeface="Consolas" pitchFamily="49" charset="0"/>
              </a:rPr>
              <a:t> write(</a:t>
            </a:r>
            <a:r>
              <a:rPr lang="en-US" altLang="ja-JP" sz="2800" dirty="0" err="1" smtClean="0">
                <a:latin typeface="Consolas" pitchFamily="49" charset="0"/>
                <a:cs typeface="Consolas" pitchFamily="49" charset="0"/>
              </a:rPr>
              <a:t>k,l</a:t>
            </a:r>
            <a:r>
              <a:rPr lang="en-US" altLang="ja-JP" sz="2800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altLang="ja-JP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6" name="下矢印 15"/>
          <p:cNvSpPr/>
          <p:nvPr/>
        </p:nvSpPr>
        <p:spPr>
          <a:xfrm rot="10800000">
            <a:off x="3559819" y="4340796"/>
            <a:ext cx="343346" cy="864089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下矢印 16"/>
          <p:cNvSpPr/>
          <p:nvPr/>
        </p:nvSpPr>
        <p:spPr>
          <a:xfrm rot="10800000">
            <a:off x="1945481" y="4340794"/>
            <a:ext cx="343346" cy="86409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5597142" y="4086187"/>
            <a:ext cx="2153528" cy="4064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5597142" y="4494431"/>
            <a:ext cx="2153528" cy="4064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曲線コネクタ 17"/>
          <p:cNvCxnSpPr>
            <a:stCxn id="14" idx="1"/>
            <a:endCxn id="17" idx="0"/>
          </p:cNvCxnSpPr>
          <p:nvPr/>
        </p:nvCxnSpPr>
        <p:spPr>
          <a:xfrm rot="10800000" flipV="1">
            <a:off x="2117154" y="4289418"/>
            <a:ext cx="3479988" cy="915466"/>
          </a:xfrm>
          <a:prstGeom prst="curvedConnector4">
            <a:avLst>
              <a:gd name="adj1" fmla="val 35320"/>
              <a:gd name="adj2" fmla="val 139039"/>
            </a:avLst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曲線コネクタ 21"/>
          <p:cNvCxnSpPr>
            <a:stCxn id="19" idx="1"/>
            <a:endCxn id="16" idx="0"/>
          </p:cNvCxnSpPr>
          <p:nvPr/>
        </p:nvCxnSpPr>
        <p:spPr>
          <a:xfrm rot="10800000" flipV="1">
            <a:off x="3731492" y="4697661"/>
            <a:ext cx="1865650" cy="507223"/>
          </a:xfrm>
          <a:prstGeom prst="curvedConnector4">
            <a:avLst>
              <a:gd name="adj1" fmla="val 45399"/>
              <a:gd name="adj2" fmla="val 145069"/>
            </a:avLst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正方形/長方形 4"/>
          <p:cNvSpPr/>
          <p:nvPr/>
        </p:nvSpPr>
        <p:spPr>
          <a:xfrm>
            <a:off x="4719661" y="5573254"/>
            <a:ext cx="3908489" cy="43204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二つ</a:t>
            </a:r>
            <a:r>
              <a:rPr lang="ja-JP" altLang="en-US" sz="2400" dirty="0" smtClean="0"/>
              <a:t>の文を</a:t>
            </a:r>
            <a:r>
              <a:rPr kumimoji="1" lang="ja-JP" altLang="en-US" sz="2400" dirty="0" smtClean="0"/>
              <a:t>並列実行する</a:t>
            </a:r>
            <a:endParaRPr kumimoji="1" lang="ja-JP" altLang="en-US" sz="2400" dirty="0"/>
          </a:p>
        </p:txBody>
      </p:sp>
      <p:cxnSp>
        <p:nvCxnSpPr>
          <p:cNvPr id="20" name="曲線コネクタ 19"/>
          <p:cNvCxnSpPr>
            <a:stCxn id="5" idx="0"/>
            <a:endCxn id="14" idx="3"/>
          </p:cNvCxnSpPr>
          <p:nvPr/>
        </p:nvCxnSpPr>
        <p:spPr>
          <a:xfrm rot="5400000" flipH="1" flipV="1">
            <a:off x="6570370" y="4392954"/>
            <a:ext cx="1283836" cy="1076764"/>
          </a:xfrm>
          <a:prstGeom prst="curvedConnector4">
            <a:avLst>
              <a:gd name="adj1" fmla="val 31050"/>
              <a:gd name="adj2" fmla="val 121230"/>
            </a:avLst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曲線コネクタ 20"/>
          <p:cNvCxnSpPr>
            <a:stCxn id="5" idx="0"/>
            <a:endCxn id="19" idx="2"/>
          </p:cNvCxnSpPr>
          <p:nvPr/>
        </p:nvCxnSpPr>
        <p:spPr>
          <a:xfrm rot="5400000" flipH="1" flipV="1">
            <a:off x="6337726" y="5237074"/>
            <a:ext cx="672361" cy="12700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55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6713" y="116632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Region</a:t>
            </a:r>
            <a:r>
              <a:rPr lang="ja-JP" altLang="en-US" dirty="0"/>
              <a:t>を分割</a:t>
            </a:r>
            <a:r>
              <a:rPr lang="ja-JP" altLang="en-US" dirty="0" smtClean="0"/>
              <a:t>しなかったとき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6712" y="1442194"/>
            <a:ext cx="8176851" cy="4525963"/>
          </a:xfrm>
        </p:spPr>
        <p:txBody>
          <a:bodyPr/>
          <a:lstStyle/>
          <a:p>
            <a:r>
              <a:rPr lang="ja-JP" altLang="en-US" dirty="0" smtClean="0"/>
              <a:t>ともに「</a:t>
            </a:r>
            <a:r>
              <a:rPr lang="en-US" altLang="ja-JP" dirty="0" smtClean="0"/>
              <a:t>A</a:t>
            </a:r>
            <a:r>
              <a:rPr lang="ja-JP" altLang="en-US" dirty="0" smtClean="0"/>
              <a:t>に書く」と</a:t>
            </a:r>
            <a:r>
              <a:rPr lang="ja-JP" altLang="en-US" dirty="0"/>
              <a:t>いう</a:t>
            </a:r>
            <a:r>
              <a:rPr lang="en-US" altLang="ja-JP" dirty="0" smtClean="0"/>
              <a:t>effect</a:t>
            </a:r>
            <a:r>
              <a:rPr lang="ja-JP" altLang="en-US" dirty="0" smtClean="0"/>
              <a:t>を持つ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同じ</a:t>
            </a:r>
            <a:r>
              <a:rPr lang="en-US" altLang="ja-JP" dirty="0" smtClean="0"/>
              <a:t>region</a:t>
            </a:r>
            <a:r>
              <a:rPr lang="ja-JP" altLang="en-US" dirty="0" smtClean="0"/>
              <a:t>に並列にアクセスする</a:t>
            </a:r>
            <a:endParaRPr lang="en-US" altLang="ja-JP" dirty="0" smtClean="0"/>
          </a:p>
          <a:p>
            <a:r>
              <a:rPr lang="ja-JP" altLang="en-US" dirty="0" smtClean="0"/>
              <a:t>型検査によりエラーと</a:t>
            </a:r>
            <a:r>
              <a:rPr lang="ja-JP" altLang="en-US" dirty="0"/>
              <a:t>なる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決定性は</a:t>
            </a:r>
            <a:r>
              <a:rPr lang="ja-JP" altLang="en-US" dirty="0"/>
              <a:t>保証されない</a:t>
            </a:r>
            <a:endParaRPr kumimoji="1" lang="en-US" altLang="ja-JP" dirty="0" smtClean="0"/>
          </a:p>
        </p:txBody>
      </p:sp>
      <p:sp>
        <p:nvSpPr>
          <p:cNvPr id="7" name="正方形/長方形 6"/>
          <p:cNvSpPr/>
          <p:nvPr/>
        </p:nvSpPr>
        <p:spPr>
          <a:xfrm>
            <a:off x="987037" y="4356463"/>
            <a:ext cx="3168352" cy="5040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722343" y="4071108"/>
            <a:ext cx="3788683" cy="107476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722343" y="3600378"/>
            <a:ext cx="1581589" cy="470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tx1"/>
                </a:solidFill>
              </a:rPr>
              <a:t>region A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9" name="下矢印 8"/>
          <p:cNvSpPr/>
          <p:nvPr/>
        </p:nvSpPr>
        <p:spPr>
          <a:xfrm rot="10800000">
            <a:off x="3217628" y="4713828"/>
            <a:ext cx="343346" cy="864089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下矢印 7"/>
          <p:cNvSpPr/>
          <p:nvPr/>
        </p:nvSpPr>
        <p:spPr>
          <a:xfrm rot="10800000">
            <a:off x="1604534" y="4713828"/>
            <a:ext cx="343346" cy="86409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225866" y="3762035"/>
            <a:ext cx="3168352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並列実行</a:t>
            </a:r>
            <a:r>
              <a:rPr lang="en-US" altLang="ja-JP" sz="2800" dirty="0" smtClean="0">
                <a:latin typeface="Consolas" pitchFamily="49" charset="0"/>
                <a:cs typeface="Consolas" pitchFamily="49" charset="0"/>
              </a:rPr>
              <a:t>{</a:t>
            </a:r>
            <a:endParaRPr kumimoji="1" lang="en-US" altLang="ja-JP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sz="2800" dirty="0" smtClean="0">
                <a:latin typeface="Consolas" pitchFamily="49" charset="0"/>
                <a:cs typeface="Consolas" pitchFamily="49" charset="0"/>
              </a:rPr>
              <a:t> write(</a:t>
            </a:r>
            <a:r>
              <a:rPr lang="en-US" altLang="ja-JP" sz="2800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sz="2800" dirty="0" err="1" smtClean="0">
                <a:latin typeface="Consolas" pitchFamily="49" charset="0"/>
                <a:cs typeface="Consolas" pitchFamily="49" charset="0"/>
              </a:rPr>
              <a:t>,j</a:t>
            </a:r>
            <a:r>
              <a:rPr lang="en-US" altLang="ja-JP" sz="2800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altLang="ja-JP" sz="2800" dirty="0" smtClean="0">
                <a:latin typeface="Consolas" pitchFamily="49" charset="0"/>
                <a:cs typeface="Consolas" pitchFamily="49" charset="0"/>
              </a:rPr>
              <a:t> write(</a:t>
            </a:r>
            <a:r>
              <a:rPr lang="en-US" altLang="ja-JP" sz="2800" dirty="0" err="1" smtClean="0">
                <a:latin typeface="Consolas" pitchFamily="49" charset="0"/>
                <a:cs typeface="Consolas" pitchFamily="49" charset="0"/>
              </a:rPr>
              <a:t>k,l</a:t>
            </a:r>
            <a:r>
              <a:rPr lang="en-US" altLang="ja-JP" sz="2800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altLang="ja-JP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7232646" y="3762035"/>
            <a:ext cx="1260419" cy="463526"/>
          </a:xfrm>
          <a:prstGeom prst="rect">
            <a:avLst/>
          </a:prstGeom>
          <a:solidFill>
            <a:schemeClr val="accent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bg1"/>
                </a:solidFill>
              </a:rPr>
              <a:t>A</a:t>
            </a:r>
            <a:r>
              <a:rPr kumimoji="1" lang="ja-JP" altLang="en-US" sz="2400" dirty="0" smtClean="0">
                <a:solidFill>
                  <a:schemeClr val="bg1"/>
                </a:solidFill>
              </a:rPr>
              <a:t>に書く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7238331" y="5145872"/>
            <a:ext cx="1260419" cy="463526"/>
          </a:xfrm>
          <a:prstGeom prst="rect">
            <a:avLst/>
          </a:prstGeom>
          <a:solidFill>
            <a:schemeClr val="accent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bg1"/>
                </a:solidFill>
              </a:rPr>
              <a:t>A</a:t>
            </a:r>
            <a:r>
              <a:rPr kumimoji="1" lang="ja-JP" altLang="en-US" sz="2400" dirty="0" smtClean="0">
                <a:solidFill>
                  <a:schemeClr val="bg1"/>
                </a:solidFill>
              </a:rPr>
              <a:t>に書く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5388399" y="4263513"/>
            <a:ext cx="2321466" cy="4064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曲線コネクタ 16"/>
          <p:cNvCxnSpPr>
            <a:stCxn id="16" idx="1"/>
            <a:endCxn id="8" idx="0"/>
          </p:cNvCxnSpPr>
          <p:nvPr/>
        </p:nvCxnSpPr>
        <p:spPr>
          <a:xfrm rot="10800000" flipV="1">
            <a:off x="1776207" y="4466744"/>
            <a:ext cx="3612192" cy="1111174"/>
          </a:xfrm>
          <a:prstGeom prst="curvedConnector4">
            <a:avLst>
              <a:gd name="adj1" fmla="val 31936"/>
              <a:gd name="adj2" fmla="val 126369"/>
            </a:avLst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角丸四角形 20"/>
          <p:cNvSpPr/>
          <p:nvPr/>
        </p:nvSpPr>
        <p:spPr>
          <a:xfrm>
            <a:off x="5388399" y="4713828"/>
            <a:ext cx="2321466" cy="4064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曲線コネクタ 21"/>
          <p:cNvCxnSpPr>
            <a:stCxn id="21" idx="1"/>
            <a:endCxn id="9" idx="0"/>
          </p:cNvCxnSpPr>
          <p:nvPr/>
        </p:nvCxnSpPr>
        <p:spPr>
          <a:xfrm rot="10800000" flipV="1">
            <a:off x="3389301" y="4917059"/>
            <a:ext cx="1999098" cy="660858"/>
          </a:xfrm>
          <a:prstGeom prst="curvedConnector4">
            <a:avLst>
              <a:gd name="adj1" fmla="val 45706"/>
              <a:gd name="adj2" fmla="val 134591"/>
            </a:avLst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425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今日の内容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修士論文について</a:t>
            </a:r>
            <a:endParaRPr lang="en-US" altLang="ja-JP" dirty="0"/>
          </a:p>
          <a:p>
            <a:pPr lvl="1"/>
            <a:r>
              <a:rPr kumimoji="1" lang="en-US" altLang="ja-JP" dirty="0" smtClean="0"/>
              <a:t>Deterministic Parallel Copying Garbage Collection</a:t>
            </a:r>
          </a:p>
          <a:p>
            <a:r>
              <a:rPr kumimoji="1" lang="ja-JP" altLang="en-US" dirty="0" smtClean="0"/>
              <a:t>先日の発表と基本的には同じになります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0185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5148019" y="3604747"/>
            <a:ext cx="3168352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並列実行</a:t>
            </a:r>
            <a:r>
              <a:rPr lang="en-US" altLang="ja-JP" sz="2800" dirty="0" smtClean="0">
                <a:latin typeface="Consolas" pitchFamily="49" charset="0"/>
                <a:cs typeface="Consolas" pitchFamily="49" charset="0"/>
              </a:rPr>
              <a:t>{</a:t>
            </a:r>
            <a:endParaRPr kumimoji="1" lang="en-US" altLang="ja-JP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sz="2800" dirty="0" smtClean="0">
                <a:latin typeface="Consolas" pitchFamily="49" charset="0"/>
                <a:cs typeface="Consolas" pitchFamily="49" charset="0"/>
              </a:rPr>
              <a:t> write(</a:t>
            </a:r>
            <a:r>
              <a:rPr lang="en-US" altLang="ja-JP" sz="2800" dirty="0" err="1" smtClean="0">
                <a:latin typeface="Consolas" pitchFamily="49" charset="0"/>
                <a:cs typeface="Consolas" pitchFamily="49" charset="0"/>
              </a:rPr>
              <a:t>i,j</a:t>
            </a:r>
            <a:r>
              <a:rPr lang="en-US" altLang="ja-JP" sz="2800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altLang="ja-JP" sz="2800" dirty="0" smtClean="0">
                <a:latin typeface="Consolas" pitchFamily="49" charset="0"/>
                <a:cs typeface="Consolas" pitchFamily="49" charset="0"/>
              </a:rPr>
              <a:t> write(</a:t>
            </a:r>
            <a:r>
              <a:rPr lang="en-US" altLang="ja-JP" sz="2800" dirty="0" err="1" smtClean="0">
                <a:latin typeface="Consolas" pitchFamily="49" charset="0"/>
                <a:cs typeface="Consolas" pitchFamily="49" charset="0"/>
              </a:rPr>
              <a:t>k,l</a:t>
            </a:r>
            <a:r>
              <a:rPr lang="en-US" altLang="ja-JP" sz="2800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altLang="ja-JP" sz="28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2272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Region</a:t>
            </a:r>
            <a:r>
              <a:rPr kumimoji="1" lang="ja-JP" altLang="en-US" dirty="0" smtClean="0"/>
              <a:t>を分割したとき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2272" y="1325562"/>
            <a:ext cx="8291264" cy="4525963"/>
          </a:xfrm>
        </p:spPr>
        <p:txBody>
          <a:bodyPr/>
          <a:lstStyle/>
          <a:p>
            <a:r>
              <a:rPr lang="ja-JP" altLang="en-US" dirty="0" smtClean="0"/>
              <a:t>並列実行されるスレッドが別の</a:t>
            </a:r>
            <a:r>
              <a:rPr lang="en-US" altLang="ja-JP" dirty="0" smtClean="0"/>
              <a:t>region</a:t>
            </a:r>
            <a:r>
              <a:rPr lang="ja-JP" altLang="en-US" dirty="0"/>
              <a:t>へ</a:t>
            </a:r>
            <a:r>
              <a:rPr lang="ja-JP" altLang="en-US" dirty="0" smtClean="0"/>
              <a:t>の</a:t>
            </a:r>
            <a:r>
              <a:rPr lang="en-US" altLang="ja-JP" dirty="0" smtClean="0"/>
              <a:t>effect</a:t>
            </a:r>
            <a:r>
              <a:rPr lang="ja-JP" altLang="en-US" dirty="0" smtClean="0"/>
              <a:t>を持つ</a:t>
            </a:r>
            <a:endParaRPr lang="en-US" altLang="ja-JP" dirty="0" smtClean="0"/>
          </a:p>
          <a:p>
            <a:r>
              <a:rPr lang="ja-JP" altLang="en-US" dirty="0" smtClean="0"/>
              <a:t>型検査を通る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決定性</a:t>
            </a:r>
            <a:r>
              <a:rPr lang="ja-JP" altLang="en-US" dirty="0"/>
              <a:t>が</a:t>
            </a:r>
            <a:r>
              <a:rPr lang="ja-JP" altLang="en-US" dirty="0" smtClean="0"/>
              <a:t>保証される</a:t>
            </a:r>
            <a:endParaRPr lang="en-US" altLang="ja-JP" dirty="0" smtClean="0"/>
          </a:p>
        </p:txBody>
      </p:sp>
      <p:sp>
        <p:nvSpPr>
          <p:cNvPr id="7" name="正方形/長方形 6"/>
          <p:cNvSpPr/>
          <p:nvPr/>
        </p:nvSpPr>
        <p:spPr>
          <a:xfrm>
            <a:off x="942422" y="4199173"/>
            <a:ext cx="1584176" cy="50405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605719" y="3913818"/>
            <a:ext cx="1920879" cy="1074765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605719" y="3443087"/>
            <a:ext cx="1581589" cy="470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tx1"/>
                </a:solidFill>
              </a:rPr>
              <a:t>region A0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8" name="下矢印 7"/>
          <p:cNvSpPr/>
          <p:nvPr/>
        </p:nvSpPr>
        <p:spPr>
          <a:xfrm rot="10800000">
            <a:off x="1559919" y="4556538"/>
            <a:ext cx="343346" cy="86409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7143434" y="3655647"/>
            <a:ext cx="1584176" cy="463526"/>
          </a:xfrm>
          <a:prstGeom prst="rect">
            <a:avLst/>
          </a:prstGeom>
          <a:solidFill>
            <a:schemeClr val="accent3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bg1"/>
                </a:solidFill>
              </a:rPr>
              <a:t>A0</a:t>
            </a:r>
            <a:r>
              <a:rPr kumimoji="1" lang="ja-JP" altLang="en-US" sz="2400" dirty="0" smtClean="0">
                <a:solidFill>
                  <a:schemeClr val="bg1"/>
                </a:solidFill>
              </a:rPr>
              <a:t>に書く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7143434" y="4957101"/>
            <a:ext cx="1584176" cy="463526"/>
          </a:xfrm>
          <a:prstGeom prst="rect">
            <a:avLst/>
          </a:prstGeom>
          <a:solidFill>
            <a:schemeClr val="accent5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bg1"/>
                </a:solidFill>
              </a:rPr>
              <a:t>A1</a:t>
            </a:r>
            <a:r>
              <a:rPr kumimoji="1" lang="ja-JP" altLang="en-US" sz="2400" dirty="0" smtClean="0">
                <a:solidFill>
                  <a:schemeClr val="bg1"/>
                </a:solidFill>
              </a:rPr>
              <a:t>に書く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526599" y="4199174"/>
            <a:ext cx="1584176" cy="504058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2526599" y="3913817"/>
            <a:ext cx="1895545" cy="1074765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2840555" y="3439327"/>
            <a:ext cx="1581589" cy="470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tx1"/>
                </a:solidFill>
              </a:rPr>
              <a:t>region A1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9" name="下矢印 8"/>
          <p:cNvSpPr/>
          <p:nvPr/>
        </p:nvSpPr>
        <p:spPr>
          <a:xfrm rot="10800000">
            <a:off x="3173013" y="4556538"/>
            <a:ext cx="343346" cy="864089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5358248" y="4120126"/>
            <a:ext cx="2232247" cy="4064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曲線コネクタ 18"/>
          <p:cNvCxnSpPr>
            <a:stCxn id="18" idx="1"/>
            <a:endCxn id="8" idx="0"/>
          </p:cNvCxnSpPr>
          <p:nvPr/>
        </p:nvCxnSpPr>
        <p:spPr>
          <a:xfrm rot="10800000" flipV="1">
            <a:off x="1731592" y="4323356"/>
            <a:ext cx="3626656" cy="1097271"/>
          </a:xfrm>
          <a:prstGeom prst="curvedConnector4">
            <a:avLst>
              <a:gd name="adj1" fmla="val 30943"/>
              <a:gd name="adj2" fmla="val 131397"/>
            </a:avLst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角丸四角形 21"/>
          <p:cNvSpPr/>
          <p:nvPr/>
        </p:nvSpPr>
        <p:spPr>
          <a:xfrm>
            <a:off x="5358249" y="4556538"/>
            <a:ext cx="2232247" cy="4064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" name="曲線コネクタ 22"/>
          <p:cNvCxnSpPr>
            <a:stCxn id="22" idx="1"/>
            <a:endCxn id="9" idx="0"/>
          </p:cNvCxnSpPr>
          <p:nvPr/>
        </p:nvCxnSpPr>
        <p:spPr>
          <a:xfrm rot="10800000" flipV="1">
            <a:off x="3344687" y="4759769"/>
            <a:ext cx="2013563" cy="660858"/>
          </a:xfrm>
          <a:prstGeom prst="curvedConnector4">
            <a:avLst>
              <a:gd name="adj1" fmla="val 45737"/>
              <a:gd name="adj2" fmla="val 134591"/>
            </a:avLst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40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本研究で行ったこと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並列コピー</a:t>
            </a:r>
            <a:r>
              <a:rPr lang="en-US" altLang="ja-JP" dirty="0" smtClean="0"/>
              <a:t>GC</a:t>
            </a:r>
            <a:r>
              <a:rPr lang="ja-JP" altLang="en-US" dirty="0" smtClean="0"/>
              <a:t>のアルゴリズムを考えた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逐次のコピー</a:t>
            </a:r>
            <a:r>
              <a:rPr lang="en-US" altLang="ja-JP" dirty="0" smtClean="0"/>
              <a:t>GC</a:t>
            </a:r>
            <a:r>
              <a:rPr lang="ja-JP" altLang="en-US" dirty="0" smtClean="0"/>
              <a:t>のアルゴリズムを</a:t>
            </a:r>
            <a:r>
              <a:rPr lang="ja-JP" altLang="en-US" dirty="0"/>
              <a:t>拡張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DPJ</a:t>
            </a:r>
            <a:r>
              <a:rPr lang="ja-JP" altLang="en-US" dirty="0" smtClean="0"/>
              <a:t>の型検査によって決定性を検証した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61024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4358" y="0"/>
            <a:ext cx="8229600" cy="1143000"/>
          </a:xfrm>
        </p:spPr>
        <p:txBody>
          <a:bodyPr/>
          <a:lstStyle/>
          <a:p>
            <a:r>
              <a:rPr kumimoji="1" lang="ja-JP" altLang="en-US" dirty="0" smtClean="0"/>
              <a:t>コピー</a:t>
            </a:r>
            <a:r>
              <a:rPr kumimoji="1" lang="en-US" altLang="ja-JP" dirty="0" smtClean="0"/>
              <a:t>GC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4358" y="1325562"/>
            <a:ext cx="8229600" cy="4525963"/>
          </a:xfrm>
        </p:spPr>
        <p:txBody>
          <a:bodyPr/>
          <a:lstStyle/>
          <a:p>
            <a:r>
              <a:rPr kumimoji="1" lang="ja-JP" altLang="en-US" dirty="0" smtClean="0"/>
              <a:t>ヒープを二つに</a:t>
            </a:r>
            <a:r>
              <a:rPr lang="ja-JP" altLang="en-US" dirty="0" smtClean="0"/>
              <a:t>わけて埋まって</a:t>
            </a:r>
            <a:r>
              <a:rPr lang="ja-JP" altLang="en-US" dirty="0"/>
              <a:t>きたら必要なものだけコピー</a:t>
            </a:r>
            <a:r>
              <a:rPr lang="ja-JP" altLang="en-US" dirty="0" smtClean="0"/>
              <a:t>すること</a:t>
            </a:r>
            <a:r>
              <a:rPr lang="ja-JP" altLang="en-US" dirty="0"/>
              <a:t>で</a:t>
            </a:r>
            <a:r>
              <a:rPr lang="en-US" altLang="ja-JP" dirty="0"/>
              <a:t>GC</a:t>
            </a:r>
            <a:r>
              <a:rPr lang="ja-JP" altLang="en-US" dirty="0"/>
              <a:t>を</a:t>
            </a:r>
            <a:r>
              <a:rPr lang="ja-JP" altLang="en-US" dirty="0" smtClean="0"/>
              <a:t>行う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プログラムは普段は</a:t>
            </a:r>
            <a:r>
              <a:rPr lang="ja-JP" altLang="en-US" dirty="0"/>
              <a:t>一方</a:t>
            </a:r>
            <a:r>
              <a:rPr kumimoji="1" lang="ja-JP" altLang="en-US" dirty="0" smtClean="0"/>
              <a:t>を使用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必要なもの </a:t>
            </a:r>
            <a:r>
              <a:rPr lang="en-US" altLang="ja-JP" dirty="0" smtClean="0"/>
              <a:t>= </a:t>
            </a:r>
            <a:r>
              <a:rPr kumimoji="1" lang="en-US" altLang="ja-JP" dirty="0" smtClean="0"/>
              <a:t>root</a:t>
            </a:r>
            <a:r>
              <a:rPr kumimoji="1" lang="ja-JP" altLang="en-US" dirty="0" smtClean="0"/>
              <a:t>から到達可能なもの</a:t>
            </a:r>
            <a:endParaRPr kumimoji="1" lang="en-US" altLang="ja-JP" dirty="0" smtClean="0"/>
          </a:p>
        </p:txBody>
      </p:sp>
      <p:sp>
        <p:nvSpPr>
          <p:cNvPr id="4" name="角丸四角形 3"/>
          <p:cNvSpPr/>
          <p:nvPr/>
        </p:nvSpPr>
        <p:spPr>
          <a:xfrm>
            <a:off x="1249238" y="3722057"/>
            <a:ext cx="7280359" cy="1326205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1249239" y="5292277"/>
            <a:ext cx="7280358" cy="1080121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1861" y="4123549"/>
            <a:ext cx="1072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From</a:t>
            </a:r>
            <a:endParaRPr kumimoji="1"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6670" y="5570727"/>
            <a:ext cx="1072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To</a:t>
            </a:r>
            <a:endParaRPr kumimoji="1" lang="ja-JP" altLang="en-US" sz="2800" dirty="0"/>
          </a:p>
        </p:txBody>
      </p:sp>
      <p:sp>
        <p:nvSpPr>
          <p:cNvPr id="8" name="円/楕円 7"/>
          <p:cNvSpPr/>
          <p:nvPr/>
        </p:nvSpPr>
        <p:spPr>
          <a:xfrm>
            <a:off x="1482365" y="4061123"/>
            <a:ext cx="648072" cy="64807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曲線コネクタ 8"/>
          <p:cNvCxnSpPr>
            <a:stCxn id="8" idx="7"/>
            <a:endCxn id="17" idx="1"/>
          </p:cNvCxnSpPr>
          <p:nvPr/>
        </p:nvCxnSpPr>
        <p:spPr>
          <a:xfrm rot="5400000" flipH="1" flipV="1">
            <a:off x="2238107" y="3953453"/>
            <a:ext cx="12700" cy="405156"/>
          </a:xfrm>
          <a:prstGeom prst="curvedConnector3">
            <a:avLst>
              <a:gd name="adj1" fmla="val 131301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曲線コネクタ 9"/>
          <p:cNvCxnSpPr>
            <a:stCxn id="18" idx="5"/>
            <a:endCxn id="20" idx="3"/>
          </p:cNvCxnSpPr>
          <p:nvPr/>
        </p:nvCxnSpPr>
        <p:spPr>
          <a:xfrm rot="16200000" flipH="1">
            <a:off x="4450733" y="3952955"/>
            <a:ext cx="12700" cy="1322664"/>
          </a:xfrm>
          <a:prstGeom prst="curvedConnector3">
            <a:avLst>
              <a:gd name="adj1" fmla="val 1872307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曲線コネクタ 10"/>
          <p:cNvCxnSpPr>
            <a:stCxn id="17" idx="7"/>
            <a:endCxn id="20" idx="0"/>
          </p:cNvCxnSpPr>
          <p:nvPr/>
        </p:nvCxnSpPr>
        <p:spPr>
          <a:xfrm rot="5400000" flipH="1" flipV="1">
            <a:off x="4072613" y="2887451"/>
            <a:ext cx="94908" cy="2442252"/>
          </a:xfrm>
          <a:prstGeom prst="curvedConnector3">
            <a:avLst>
              <a:gd name="adj1" fmla="val 340865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曲線コネクタ 11"/>
          <p:cNvCxnSpPr>
            <a:stCxn id="19" idx="5"/>
            <a:endCxn id="21" idx="3"/>
          </p:cNvCxnSpPr>
          <p:nvPr/>
        </p:nvCxnSpPr>
        <p:spPr>
          <a:xfrm rot="16200000" flipH="1">
            <a:off x="5341193" y="3952955"/>
            <a:ext cx="12700" cy="1322664"/>
          </a:xfrm>
          <a:prstGeom prst="curvedConnector3">
            <a:avLst>
              <a:gd name="adj1" fmla="val 2547307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曲線コネクタ 12"/>
          <p:cNvCxnSpPr>
            <a:stCxn id="20" idx="1"/>
            <a:endCxn id="19" idx="7"/>
          </p:cNvCxnSpPr>
          <p:nvPr/>
        </p:nvCxnSpPr>
        <p:spPr>
          <a:xfrm rot="16200000" flipV="1">
            <a:off x="4895963" y="3939929"/>
            <a:ext cx="12700" cy="432204"/>
          </a:xfrm>
          <a:prstGeom prst="curvedConnector3">
            <a:avLst>
              <a:gd name="adj1" fmla="val 1169449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21" idx="7"/>
            <a:endCxn id="23" idx="1"/>
          </p:cNvCxnSpPr>
          <p:nvPr/>
        </p:nvCxnSpPr>
        <p:spPr>
          <a:xfrm rot="5400000" flipH="1" flipV="1">
            <a:off x="7122113" y="3494699"/>
            <a:ext cx="12700" cy="1322664"/>
          </a:xfrm>
          <a:prstGeom prst="curvedConnector3">
            <a:avLst>
              <a:gd name="adj1" fmla="val 2547307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22" idx="3"/>
            <a:endCxn id="20" idx="5"/>
          </p:cNvCxnSpPr>
          <p:nvPr/>
        </p:nvCxnSpPr>
        <p:spPr>
          <a:xfrm rot="5400000">
            <a:off x="6231653" y="3952955"/>
            <a:ext cx="12700" cy="1322664"/>
          </a:xfrm>
          <a:prstGeom prst="curvedConnector3">
            <a:avLst>
              <a:gd name="adj1" fmla="val 2547307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23" idx="3"/>
            <a:endCxn id="21" idx="5"/>
          </p:cNvCxnSpPr>
          <p:nvPr/>
        </p:nvCxnSpPr>
        <p:spPr>
          <a:xfrm rot="5400000">
            <a:off x="7122113" y="3952955"/>
            <a:ext cx="12700" cy="1322664"/>
          </a:xfrm>
          <a:prstGeom prst="curvedConnector3">
            <a:avLst>
              <a:gd name="adj1" fmla="val 2547307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円/楕円 16"/>
          <p:cNvSpPr/>
          <p:nvPr/>
        </p:nvSpPr>
        <p:spPr>
          <a:xfrm>
            <a:off x="2345777" y="4061123"/>
            <a:ext cx="648072" cy="64807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3236237" y="4061123"/>
            <a:ext cx="648072" cy="64807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4126697" y="4061123"/>
            <a:ext cx="648072" cy="64807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5017157" y="4061123"/>
            <a:ext cx="648072" cy="64807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5907617" y="4061123"/>
            <a:ext cx="648072" cy="64807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6798077" y="4061123"/>
            <a:ext cx="648072" cy="64807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7688537" y="4061123"/>
            <a:ext cx="648072" cy="64807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11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曲線コネクタ 34"/>
          <p:cNvCxnSpPr>
            <a:stCxn id="43" idx="5"/>
            <a:endCxn id="45" idx="3"/>
          </p:cNvCxnSpPr>
          <p:nvPr/>
        </p:nvCxnSpPr>
        <p:spPr>
          <a:xfrm rot="16200000" flipH="1">
            <a:off x="4463612" y="3952213"/>
            <a:ext cx="12700" cy="1322664"/>
          </a:xfrm>
          <a:prstGeom prst="curvedConnector3">
            <a:avLst>
              <a:gd name="adj1" fmla="val 1872307"/>
            </a:avLst>
          </a:prstGeom>
          <a:ln w="28575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曲線コネクタ 39"/>
          <p:cNvCxnSpPr>
            <a:stCxn id="47" idx="3"/>
            <a:endCxn id="45" idx="5"/>
          </p:cNvCxnSpPr>
          <p:nvPr/>
        </p:nvCxnSpPr>
        <p:spPr>
          <a:xfrm rot="5400000">
            <a:off x="6244532" y="3952213"/>
            <a:ext cx="12700" cy="1322664"/>
          </a:xfrm>
          <a:prstGeom prst="curvedConnector3">
            <a:avLst>
              <a:gd name="adj1" fmla="val 2547307"/>
            </a:avLst>
          </a:prstGeom>
          <a:ln w="28575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237" y="-742"/>
            <a:ext cx="8229600" cy="1143000"/>
          </a:xfrm>
        </p:spPr>
        <p:txBody>
          <a:bodyPr/>
          <a:lstStyle/>
          <a:p>
            <a:r>
              <a:rPr lang="ja-JP" altLang="en-US" dirty="0"/>
              <a:t>コピー</a:t>
            </a:r>
            <a:r>
              <a:rPr kumimoji="1" lang="en-US" altLang="ja-JP" dirty="0" smtClean="0"/>
              <a:t>GC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237" y="1324820"/>
            <a:ext cx="8229600" cy="4525963"/>
          </a:xfrm>
        </p:spPr>
        <p:txBody>
          <a:bodyPr/>
          <a:lstStyle/>
          <a:p>
            <a:r>
              <a:rPr kumimoji="1" lang="ja-JP" altLang="en-US" dirty="0" smtClean="0"/>
              <a:t>ヒープを二つに</a:t>
            </a:r>
            <a:r>
              <a:rPr lang="ja-JP" altLang="en-US" dirty="0" smtClean="0"/>
              <a:t>わけて埋まって</a:t>
            </a:r>
            <a:r>
              <a:rPr lang="ja-JP" altLang="en-US" dirty="0"/>
              <a:t>きたら必要なものだけコピー</a:t>
            </a:r>
            <a:r>
              <a:rPr lang="ja-JP" altLang="en-US" dirty="0" smtClean="0"/>
              <a:t>すること</a:t>
            </a:r>
            <a:r>
              <a:rPr lang="ja-JP" altLang="en-US" dirty="0"/>
              <a:t>で</a:t>
            </a:r>
            <a:r>
              <a:rPr lang="en-US" altLang="ja-JP" dirty="0"/>
              <a:t>GC</a:t>
            </a:r>
            <a:r>
              <a:rPr lang="ja-JP" altLang="en-US" dirty="0"/>
              <a:t>を</a:t>
            </a:r>
            <a:r>
              <a:rPr lang="ja-JP" altLang="en-US" dirty="0" smtClean="0"/>
              <a:t>行う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プログラムは普段は</a:t>
            </a:r>
            <a:r>
              <a:rPr lang="ja-JP" altLang="en-US" dirty="0"/>
              <a:t>一方</a:t>
            </a:r>
            <a:r>
              <a:rPr kumimoji="1" lang="ja-JP" altLang="en-US" dirty="0" smtClean="0"/>
              <a:t>を使用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必要なもの </a:t>
            </a:r>
            <a:r>
              <a:rPr lang="en-US" altLang="ja-JP" dirty="0" smtClean="0"/>
              <a:t>= </a:t>
            </a:r>
            <a:r>
              <a:rPr kumimoji="1" lang="en-US" altLang="ja-JP" dirty="0" smtClean="0"/>
              <a:t>root</a:t>
            </a:r>
            <a:r>
              <a:rPr kumimoji="1" lang="ja-JP" altLang="en-US" dirty="0" smtClean="0"/>
              <a:t>から到達可能なもの</a:t>
            </a:r>
            <a:endParaRPr kumimoji="1" lang="en-US" altLang="ja-JP" dirty="0" smtClean="0"/>
          </a:p>
        </p:txBody>
      </p:sp>
      <p:sp>
        <p:nvSpPr>
          <p:cNvPr id="24" name="角丸四角形 23"/>
          <p:cNvSpPr/>
          <p:nvPr/>
        </p:nvSpPr>
        <p:spPr>
          <a:xfrm>
            <a:off x="1262118" y="5335654"/>
            <a:ext cx="7280358" cy="1080121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矢印コネクタ 24"/>
          <p:cNvCxnSpPr>
            <a:stCxn id="44" idx="4"/>
            <a:endCxn id="57" idx="0"/>
          </p:cNvCxnSpPr>
          <p:nvPr/>
        </p:nvCxnSpPr>
        <p:spPr>
          <a:xfrm>
            <a:off x="4463612" y="4708453"/>
            <a:ext cx="6350" cy="843226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42" idx="4"/>
            <a:endCxn id="56" idx="0"/>
          </p:cNvCxnSpPr>
          <p:nvPr/>
        </p:nvCxnSpPr>
        <p:spPr>
          <a:xfrm>
            <a:off x="2682692" y="4708453"/>
            <a:ext cx="0" cy="843226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>
            <a:stCxn id="46" idx="4"/>
            <a:endCxn id="59" idx="0"/>
          </p:cNvCxnSpPr>
          <p:nvPr/>
        </p:nvCxnSpPr>
        <p:spPr>
          <a:xfrm flipH="1">
            <a:off x="5354072" y="4708453"/>
            <a:ext cx="890460" cy="843226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>
            <a:stCxn id="45" idx="4"/>
            <a:endCxn id="58" idx="0"/>
          </p:cNvCxnSpPr>
          <p:nvPr/>
        </p:nvCxnSpPr>
        <p:spPr>
          <a:xfrm flipH="1">
            <a:off x="3579502" y="4708453"/>
            <a:ext cx="1774570" cy="843226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33" idx="4"/>
            <a:endCxn id="49" idx="0"/>
          </p:cNvCxnSpPr>
          <p:nvPr/>
        </p:nvCxnSpPr>
        <p:spPr>
          <a:xfrm>
            <a:off x="1819280" y="4708453"/>
            <a:ext cx="0" cy="843226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174740" y="4122807"/>
            <a:ext cx="1072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From</a:t>
            </a:r>
            <a:endParaRPr kumimoji="1" lang="ja-JP" altLang="en-US" sz="28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89549" y="5614615"/>
            <a:ext cx="1072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To</a:t>
            </a:r>
            <a:endParaRPr kumimoji="1" lang="ja-JP" altLang="en-US" sz="2800" dirty="0"/>
          </a:p>
        </p:txBody>
      </p:sp>
      <p:sp>
        <p:nvSpPr>
          <p:cNvPr id="32" name="角丸四角形 31"/>
          <p:cNvSpPr/>
          <p:nvPr/>
        </p:nvSpPr>
        <p:spPr>
          <a:xfrm>
            <a:off x="1262117" y="3721315"/>
            <a:ext cx="7280359" cy="1326205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円/楕円 32"/>
          <p:cNvSpPr/>
          <p:nvPr/>
        </p:nvSpPr>
        <p:spPr>
          <a:xfrm>
            <a:off x="1495244" y="4060381"/>
            <a:ext cx="648072" cy="64807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4" name="曲線コネクタ 33"/>
          <p:cNvCxnSpPr>
            <a:stCxn id="33" idx="7"/>
            <a:endCxn id="42" idx="1"/>
          </p:cNvCxnSpPr>
          <p:nvPr/>
        </p:nvCxnSpPr>
        <p:spPr>
          <a:xfrm rot="5400000" flipH="1" flipV="1">
            <a:off x="2250986" y="3952711"/>
            <a:ext cx="12700" cy="405156"/>
          </a:xfrm>
          <a:prstGeom prst="curvedConnector3">
            <a:avLst>
              <a:gd name="adj1" fmla="val 1313016"/>
            </a:avLst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曲線コネクタ 35"/>
          <p:cNvCxnSpPr>
            <a:stCxn id="42" idx="7"/>
            <a:endCxn id="45" idx="0"/>
          </p:cNvCxnSpPr>
          <p:nvPr/>
        </p:nvCxnSpPr>
        <p:spPr>
          <a:xfrm rot="5400000" flipH="1" flipV="1">
            <a:off x="4085492" y="2886709"/>
            <a:ext cx="94908" cy="2442252"/>
          </a:xfrm>
          <a:prstGeom prst="curvedConnector3">
            <a:avLst>
              <a:gd name="adj1" fmla="val 340865"/>
            </a:avLst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曲線コネクタ 36"/>
          <p:cNvCxnSpPr>
            <a:stCxn id="44" idx="5"/>
            <a:endCxn id="46" idx="3"/>
          </p:cNvCxnSpPr>
          <p:nvPr/>
        </p:nvCxnSpPr>
        <p:spPr>
          <a:xfrm rot="16200000" flipH="1">
            <a:off x="5354072" y="3952213"/>
            <a:ext cx="12700" cy="1322664"/>
          </a:xfrm>
          <a:prstGeom prst="curvedConnector3">
            <a:avLst>
              <a:gd name="adj1" fmla="val 2547307"/>
            </a:avLst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曲線コネクタ 37"/>
          <p:cNvCxnSpPr>
            <a:stCxn id="45" idx="1"/>
            <a:endCxn id="44" idx="7"/>
          </p:cNvCxnSpPr>
          <p:nvPr/>
        </p:nvCxnSpPr>
        <p:spPr>
          <a:xfrm rot="16200000" flipV="1">
            <a:off x="4908842" y="3939187"/>
            <a:ext cx="12700" cy="432204"/>
          </a:xfrm>
          <a:prstGeom prst="curvedConnector3">
            <a:avLst>
              <a:gd name="adj1" fmla="val 1122307"/>
            </a:avLst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曲線コネクタ 38"/>
          <p:cNvCxnSpPr>
            <a:stCxn id="46" idx="7"/>
            <a:endCxn id="48" idx="1"/>
          </p:cNvCxnSpPr>
          <p:nvPr/>
        </p:nvCxnSpPr>
        <p:spPr>
          <a:xfrm rot="5400000" flipH="1" flipV="1">
            <a:off x="7134992" y="3493957"/>
            <a:ext cx="12700" cy="1322664"/>
          </a:xfrm>
          <a:prstGeom prst="curvedConnector3">
            <a:avLst>
              <a:gd name="adj1" fmla="val 2547307"/>
            </a:avLst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曲線コネクタ 40"/>
          <p:cNvCxnSpPr>
            <a:stCxn id="48" idx="3"/>
            <a:endCxn id="46" idx="5"/>
          </p:cNvCxnSpPr>
          <p:nvPr/>
        </p:nvCxnSpPr>
        <p:spPr>
          <a:xfrm rot="5400000">
            <a:off x="7134992" y="3952213"/>
            <a:ext cx="12700" cy="1322664"/>
          </a:xfrm>
          <a:prstGeom prst="curvedConnector3">
            <a:avLst>
              <a:gd name="adj1" fmla="val 2547307"/>
            </a:avLst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円/楕円 41"/>
          <p:cNvSpPr/>
          <p:nvPr/>
        </p:nvSpPr>
        <p:spPr>
          <a:xfrm>
            <a:off x="2358656" y="4060381"/>
            <a:ext cx="648072" cy="64807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3249116" y="4060381"/>
            <a:ext cx="648072" cy="64807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円/楕円 43"/>
          <p:cNvSpPr/>
          <p:nvPr/>
        </p:nvSpPr>
        <p:spPr>
          <a:xfrm>
            <a:off x="4139576" y="4060381"/>
            <a:ext cx="648072" cy="64807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44"/>
          <p:cNvSpPr/>
          <p:nvPr/>
        </p:nvSpPr>
        <p:spPr>
          <a:xfrm>
            <a:off x="5030036" y="4060381"/>
            <a:ext cx="648072" cy="64807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円/楕円 45"/>
          <p:cNvSpPr/>
          <p:nvPr/>
        </p:nvSpPr>
        <p:spPr>
          <a:xfrm>
            <a:off x="5920496" y="4060381"/>
            <a:ext cx="648072" cy="64807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円/楕円 46"/>
          <p:cNvSpPr/>
          <p:nvPr/>
        </p:nvSpPr>
        <p:spPr>
          <a:xfrm>
            <a:off x="6810956" y="4060381"/>
            <a:ext cx="648072" cy="64807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円/楕円 47"/>
          <p:cNvSpPr/>
          <p:nvPr/>
        </p:nvSpPr>
        <p:spPr>
          <a:xfrm>
            <a:off x="7701416" y="4060381"/>
            <a:ext cx="648072" cy="64807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円/楕円 48"/>
          <p:cNvSpPr/>
          <p:nvPr/>
        </p:nvSpPr>
        <p:spPr>
          <a:xfrm>
            <a:off x="1495244" y="5551679"/>
            <a:ext cx="648072" cy="648072"/>
          </a:xfrm>
          <a:prstGeom prst="ellipse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0" name="曲線コネクタ 49"/>
          <p:cNvCxnSpPr>
            <a:stCxn id="49" idx="7"/>
            <a:endCxn id="56" idx="1"/>
          </p:cNvCxnSpPr>
          <p:nvPr/>
        </p:nvCxnSpPr>
        <p:spPr>
          <a:xfrm rot="5400000" flipH="1" flipV="1">
            <a:off x="2250986" y="5444009"/>
            <a:ext cx="12700" cy="405156"/>
          </a:xfrm>
          <a:prstGeom prst="curvedConnector3">
            <a:avLst>
              <a:gd name="adj1" fmla="val 1724449"/>
            </a:avLst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曲線コネクタ 50"/>
          <p:cNvCxnSpPr>
            <a:stCxn id="57" idx="7"/>
            <a:endCxn id="59" idx="1"/>
          </p:cNvCxnSpPr>
          <p:nvPr/>
        </p:nvCxnSpPr>
        <p:spPr>
          <a:xfrm rot="5400000" flipH="1" flipV="1">
            <a:off x="4912017" y="5433660"/>
            <a:ext cx="12700" cy="425854"/>
          </a:xfrm>
          <a:prstGeom prst="curvedConnector3">
            <a:avLst>
              <a:gd name="adj1" fmla="val 1724449"/>
            </a:avLst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曲線コネクタ 51"/>
          <p:cNvCxnSpPr>
            <a:stCxn id="56" idx="7"/>
            <a:endCxn id="58" idx="1"/>
          </p:cNvCxnSpPr>
          <p:nvPr/>
        </p:nvCxnSpPr>
        <p:spPr>
          <a:xfrm rot="5400000" flipH="1" flipV="1">
            <a:off x="3131097" y="5427310"/>
            <a:ext cx="12700" cy="438554"/>
          </a:xfrm>
          <a:prstGeom prst="curvedConnector3">
            <a:avLst>
              <a:gd name="adj1" fmla="val 1422307"/>
            </a:avLst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曲線コネクタ 52"/>
          <p:cNvCxnSpPr>
            <a:stCxn id="58" idx="7"/>
            <a:endCxn id="57" idx="1"/>
          </p:cNvCxnSpPr>
          <p:nvPr/>
        </p:nvCxnSpPr>
        <p:spPr>
          <a:xfrm rot="5400000" flipH="1" flipV="1">
            <a:off x="4024732" y="5430485"/>
            <a:ext cx="12700" cy="432204"/>
          </a:xfrm>
          <a:prstGeom prst="curvedConnector3">
            <a:avLst>
              <a:gd name="adj1" fmla="val 1724449"/>
            </a:avLst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曲線コネクタ 53"/>
          <p:cNvCxnSpPr>
            <a:stCxn id="59" idx="7"/>
            <a:endCxn id="60" idx="1"/>
          </p:cNvCxnSpPr>
          <p:nvPr/>
        </p:nvCxnSpPr>
        <p:spPr>
          <a:xfrm rot="5400000" flipH="1" flipV="1">
            <a:off x="5802477" y="5427310"/>
            <a:ext cx="12700" cy="438554"/>
          </a:xfrm>
          <a:prstGeom prst="curvedConnector3">
            <a:avLst>
              <a:gd name="adj1" fmla="val 1518732"/>
            </a:avLst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曲線コネクタ 54"/>
          <p:cNvCxnSpPr>
            <a:stCxn id="60" idx="3"/>
            <a:endCxn id="59" idx="5"/>
          </p:cNvCxnSpPr>
          <p:nvPr/>
        </p:nvCxnSpPr>
        <p:spPr>
          <a:xfrm rot="5400000">
            <a:off x="5802477" y="5885566"/>
            <a:ext cx="12700" cy="438554"/>
          </a:xfrm>
          <a:prstGeom prst="curvedConnector3">
            <a:avLst>
              <a:gd name="adj1" fmla="val 1107307"/>
            </a:avLst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円/楕円 55"/>
          <p:cNvSpPr/>
          <p:nvPr/>
        </p:nvSpPr>
        <p:spPr>
          <a:xfrm>
            <a:off x="2358656" y="5551679"/>
            <a:ext cx="648072" cy="648072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円/楕円 56"/>
          <p:cNvSpPr/>
          <p:nvPr/>
        </p:nvSpPr>
        <p:spPr>
          <a:xfrm>
            <a:off x="4145926" y="5551679"/>
            <a:ext cx="648072" cy="648072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円/楕円 57"/>
          <p:cNvSpPr/>
          <p:nvPr/>
        </p:nvSpPr>
        <p:spPr>
          <a:xfrm>
            <a:off x="3255466" y="5551679"/>
            <a:ext cx="648072" cy="648072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/楕円 58"/>
          <p:cNvSpPr/>
          <p:nvPr/>
        </p:nvSpPr>
        <p:spPr>
          <a:xfrm>
            <a:off x="5030036" y="5551679"/>
            <a:ext cx="648072" cy="648072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円/楕円 59"/>
          <p:cNvSpPr/>
          <p:nvPr/>
        </p:nvSpPr>
        <p:spPr>
          <a:xfrm>
            <a:off x="5926846" y="5551679"/>
            <a:ext cx="648072" cy="648072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1" name="直線矢印コネクタ 60"/>
          <p:cNvCxnSpPr>
            <a:stCxn id="48" idx="4"/>
            <a:endCxn id="60" idx="0"/>
          </p:cNvCxnSpPr>
          <p:nvPr/>
        </p:nvCxnSpPr>
        <p:spPr>
          <a:xfrm flipH="1">
            <a:off x="6250882" y="4708453"/>
            <a:ext cx="1774570" cy="843226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角丸四角形 5"/>
          <p:cNvSpPr/>
          <p:nvPr/>
        </p:nvSpPr>
        <p:spPr>
          <a:xfrm>
            <a:off x="6810956" y="5412499"/>
            <a:ext cx="1538532" cy="92643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766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並列コピー</a:t>
            </a:r>
            <a:r>
              <a:rPr lang="en-US" altLang="ja-JP" dirty="0" smtClean="0"/>
              <a:t>GC</a:t>
            </a:r>
            <a:r>
              <a:rPr lang="ja-JP" altLang="en-US" dirty="0" smtClean="0"/>
              <a:t>のアルゴリズム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69449" y="1268760"/>
            <a:ext cx="525658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copy(</a:t>
            </a:r>
            <a:r>
              <a:rPr lang="en-US" altLang="ja-JP" sz="2400" dirty="0" err="1" smtClean="0"/>
              <a:t>from,to</a:t>
            </a:r>
            <a:r>
              <a:rPr lang="en-US" altLang="ja-JP" sz="2400" dirty="0" smtClean="0"/>
              <a:t>){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if(</a:t>
            </a:r>
            <a:r>
              <a:rPr lang="en-US" altLang="ja-JP" sz="2400" dirty="0" err="1" smtClean="0"/>
              <a:t>from,to</a:t>
            </a:r>
            <a:r>
              <a:rPr lang="ja-JP" altLang="en-US" sz="2400" dirty="0" smtClean="0"/>
              <a:t>が十分</a:t>
            </a:r>
            <a:r>
              <a:rPr lang="ja-JP" altLang="en-US" sz="2400" dirty="0"/>
              <a:t>短ければ</a:t>
            </a:r>
            <a:r>
              <a:rPr lang="en-US" altLang="ja-JP" sz="2400" dirty="0" smtClean="0"/>
              <a:t>){</a:t>
            </a:r>
          </a:p>
          <a:p>
            <a:r>
              <a:rPr lang="en-US" altLang="ja-JP" sz="2400" dirty="0" smtClean="0"/>
              <a:t>        </a:t>
            </a:r>
            <a:r>
              <a:rPr lang="ja-JP" altLang="en-US" sz="2400" dirty="0" smtClean="0"/>
              <a:t>逐次</a:t>
            </a:r>
            <a:r>
              <a:rPr lang="ja-JP" altLang="en-US" sz="2400" dirty="0"/>
              <a:t>コピー</a:t>
            </a:r>
            <a:r>
              <a:rPr lang="en-US" altLang="ja-JP" sz="2400" dirty="0"/>
              <a:t>GC</a:t>
            </a:r>
            <a:r>
              <a:rPr lang="ja-JP" altLang="en-US" sz="2400" dirty="0"/>
              <a:t>を</a:t>
            </a:r>
            <a:r>
              <a:rPr lang="ja-JP" altLang="en-US" sz="2400" dirty="0" smtClean="0"/>
              <a:t>行う</a:t>
            </a:r>
            <a:endParaRPr lang="en-US" altLang="ja-JP" sz="2400" dirty="0"/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}</a:t>
            </a:r>
            <a:r>
              <a:rPr lang="en-US" altLang="ja-JP" sz="2400" dirty="0"/>
              <a:t>else</a:t>
            </a:r>
            <a:r>
              <a:rPr lang="en-US" altLang="ja-JP" sz="2400" dirty="0" smtClean="0"/>
              <a:t>{</a:t>
            </a:r>
          </a:p>
          <a:p>
            <a:r>
              <a:rPr lang="en-US" altLang="ja-JP" sz="2400" dirty="0" smtClean="0"/>
              <a:t>        </a:t>
            </a:r>
            <a:r>
              <a:rPr lang="en-US" altLang="ja-JP" sz="2400" dirty="0" err="1" smtClean="0"/>
              <a:t>from,to</a:t>
            </a:r>
            <a:r>
              <a:rPr lang="ja-JP" altLang="en-US" sz="2400" dirty="0" smtClean="0"/>
              <a:t>を分割</a:t>
            </a:r>
            <a:endParaRPr lang="en-US" altLang="ja-JP" sz="2400" dirty="0" smtClean="0"/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  </a:t>
            </a:r>
            <a:r>
              <a:rPr lang="ja-JP" altLang="en-US" sz="2400" dirty="0" smtClean="0"/>
              <a:t>並列実行</a:t>
            </a:r>
            <a:r>
              <a:rPr lang="en-US" altLang="ja-JP" sz="2400" dirty="0" smtClean="0"/>
              <a:t>{ </a:t>
            </a:r>
            <a:r>
              <a:rPr lang="en-US" altLang="ja-JP" sz="2400" dirty="0" smtClean="0">
                <a:solidFill>
                  <a:schemeClr val="accent6">
                    <a:lumMod val="50000"/>
                  </a:schemeClr>
                </a:solidFill>
              </a:rPr>
              <a:t>// </a:t>
            </a:r>
            <a:r>
              <a:rPr lang="ja-JP" altLang="en-US" sz="2400" dirty="0" smtClean="0">
                <a:solidFill>
                  <a:schemeClr val="accent6">
                    <a:lumMod val="50000"/>
                  </a:schemeClr>
                </a:solidFill>
              </a:rPr>
              <a:t>再帰呼び出し</a:t>
            </a:r>
            <a:endParaRPr lang="en-US" altLang="ja-JP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altLang="ja-JP" sz="2400" dirty="0" smtClean="0"/>
              <a:t>            copy(from</a:t>
            </a:r>
            <a:r>
              <a:rPr lang="ja-JP" altLang="en-US" sz="2400" dirty="0" smtClean="0"/>
              <a:t>の前半</a:t>
            </a:r>
            <a:r>
              <a:rPr lang="en-US" altLang="ja-JP" sz="2400" dirty="0" smtClean="0"/>
              <a:t>, to</a:t>
            </a:r>
            <a:r>
              <a:rPr lang="ja-JP" altLang="en-US" sz="2400" dirty="0" smtClean="0"/>
              <a:t>の前半</a:t>
            </a:r>
            <a:r>
              <a:rPr lang="en-US" altLang="ja-JP" sz="2400" dirty="0" smtClean="0"/>
              <a:t>);  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      copy(from</a:t>
            </a:r>
            <a:r>
              <a:rPr lang="ja-JP" altLang="en-US" sz="2400" dirty="0" smtClean="0"/>
              <a:t>の後半</a:t>
            </a:r>
            <a:r>
              <a:rPr lang="en-US" altLang="ja-JP" sz="2400" dirty="0" smtClean="0"/>
              <a:t>, to</a:t>
            </a:r>
            <a:r>
              <a:rPr lang="ja-JP" altLang="en-US" sz="2400" dirty="0" smtClean="0"/>
              <a:t>の後半</a:t>
            </a:r>
            <a:r>
              <a:rPr lang="en-US" altLang="ja-JP" sz="2400" dirty="0" smtClean="0"/>
              <a:t>);</a:t>
            </a:r>
          </a:p>
          <a:p>
            <a:r>
              <a:rPr lang="en-US" altLang="ja-JP" sz="2400" dirty="0" smtClean="0"/>
              <a:t>        }</a:t>
            </a:r>
          </a:p>
          <a:p>
            <a:r>
              <a:rPr lang="en-US" altLang="ja-JP" sz="2400" dirty="0" smtClean="0"/>
              <a:t>       </a:t>
            </a:r>
            <a:r>
              <a:rPr lang="ja-JP" altLang="en-US" sz="2400" dirty="0"/>
              <a:t> </a:t>
            </a:r>
            <a:r>
              <a:rPr lang="ja-JP" altLang="en-US" sz="2400" dirty="0" smtClean="0"/>
              <a:t>返ってきた結果を統合</a:t>
            </a:r>
            <a:endParaRPr lang="en-US" altLang="ja-JP" sz="2400" dirty="0" smtClean="0"/>
          </a:p>
          <a:p>
            <a:r>
              <a:rPr kumimoji="1" lang="en-US" altLang="ja-JP" sz="2400" dirty="0" smtClean="0"/>
              <a:t>    }</a:t>
            </a:r>
            <a:endParaRPr lang="en-US" altLang="ja-JP" sz="2400" dirty="0" smtClean="0"/>
          </a:p>
          <a:p>
            <a:r>
              <a:rPr kumimoji="1" lang="en-US" altLang="ja-JP" sz="2400" dirty="0" smtClean="0"/>
              <a:t>}</a:t>
            </a:r>
          </a:p>
          <a:p>
            <a:r>
              <a:rPr lang="ja-JP" altLang="en-US" sz="2400" dirty="0" smtClean="0"/>
              <a:t>終了後にデフラグ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5923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1669449" y="1268760"/>
            <a:ext cx="525658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copy(</a:t>
            </a:r>
            <a:r>
              <a:rPr lang="en-US" altLang="ja-JP" sz="2400" dirty="0" err="1" smtClean="0"/>
              <a:t>from,to</a:t>
            </a:r>
            <a:r>
              <a:rPr lang="en-US" altLang="ja-JP" sz="2400" dirty="0" smtClean="0"/>
              <a:t>){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if(</a:t>
            </a:r>
            <a:r>
              <a:rPr lang="en-US" altLang="ja-JP" sz="2400" dirty="0" err="1" smtClean="0"/>
              <a:t>from,to</a:t>
            </a:r>
            <a:r>
              <a:rPr lang="ja-JP" altLang="en-US" sz="2400" dirty="0" smtClean="0"/>
              <a:t>が十分</a:t>
            </a:r>
            <a:r>
              <a:rPr lang="ja-JP" altLang="en-US" sz="2400" dirty="0"/>
              <a:t>短ければ</a:t>
            </a:r>
            <a:r>
              <a:rPr lang="en-US" altLang="ja-JP" sz="2400" dirty="0" smtClean="0"/>
              <a:t>){</a:t>
            </a:r>
          </a:p>
          <a:p>
            <a:r>
              <a:rPr lang="en-US" altLang="ja-JP" sz="2400" dirty="0" smtClean="0"/>
              <a:t>        </a:t>
            </a:r>
            <a:r>
              <a:rPr lang="ja-JP" altLang="en-US" sz="2400" dirty="0" smtClean="0"/>
              <a:t>逐次</a:t>
            </a:r>
            <a:r>
              <a:rPr lang="ja-JP" altLang="en-US" sz="2400" dirty="0"/>
              <a:t>コピー</a:t>
            </a:r>
            <a:r>
              <a:rPr lang="en-US" altLang="ja-JP" sz="2400" dirty="0"/>
              <a:t>GC</a:t>
            </a:r>
            <a:r>
              <a:rPr lang="ja-JP" altLang="en-US" sz="2400" dirty="0"/>
              <a:t>を</a:t>
            </a:r>
            <a:r>
              <a:rPr lang="ja-JP" altLang="en-US" sz="2400" dirty="0" smtClean="0"/>
              <a:t>行う</a:t>
            </a:r>
            <a:endParaRPr lang="en-US" altLang="ja-JP" sz="2400" dirty="0"/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}</a:t>
            </a:r>
            <a:r>
              <a:rPr lang="en-US" altLang="ja-JP" sz="2400" dirty="0"/>
              <a:t>else</a:t>
            </a:r>
            <a:r>
              <a:rPr lang="en-US" altLang="ja-JP" sz="2400" dirty="0" smtClean="0"/>
              <a:t>{</a:t>
            </a:r>
          </a:p>
          <a:p>
            <a:r>
              <a:rPr lang="en-US" altLang="ja-JP" sz="2400" dirty="0" smtClean="0"/>
              <a:t>        </a:t>
            </a:r>
            <a:r>
              <a:rPr lang="en-US" altLang="ja-JP" sz="2400" dirty="0" err="1" smtClean="0"/>
              <a:t>from,to</a:t>
            </a:r>
            <a:r>
              <a:rPr lang="ja-JP" altLang="en-US" sz="2400" dirty="0" smtClean="0"/>
              <a:t>を分割</a:t>
            </a:r>
            <a:endParaRPr lang="en-US" altLang="ja-JP" sz="2400" dirty="0" smtClean="0"/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  </a:t>
            </a:r>
            <a:r>
              <a:rPr lang="ja-JP" altLang="en-US" sz="2400" dirty="0" smtClean="0"/>
              <a:t>並列実行</a:t>
            </a:r>
            <a:r>
              <a:rPr lang="en-US" altLang="ja-JP" sz="2400" dirty="0" smtClean="0"/>
              <a:t>{ </a:t>
            </a:r>
            <a:r>
              <a:rPr lang="en-US" altLang="ja-JP" sz="2400" dirty="0" smtClean="0">
                <a:solidFill>
                  <a:schemeClr val="accent6">
                    <a:lumMod val="50000"/>
                  </a:schemeClr>
                </a:solidFill>
              </a:rPr>
              <a:t>// </a:t>
            </a:r>
            <a:r>
              <a:rPr lang="ja-JP" altLang="en-US" sz="2400" dirty="0" smtClean="0">
                <a:solidFill>
                  <a:schemeClr val="accent6">
                    <a:lumMod val="50000"/>
                  </a:schemeClr>
                </a:solidFill>
              </a:rPr>
              <a:t>再帰呼び出し</a:t>
            </a:r>
            <a:endParaRPr lang="en-US" altLang="ja-JP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altLang="ja-JP" sz="2400" dirty="0" smtClean="0"/>
              <a:t>            copy(from</a:t>
            </a:r>
            <a:r>
              <a:rPr lang="ja-JP" altLang="en-US" sz="2400" dirty="0" smtClean="0"/>
              <a:t>の前半</a:t>
            </a:r>
            <a:r>
              <a:rPr lang="en-US" altLang="ja-JP" sz="2400" dirty="0" smtClean="0"/>
              <a:t>, to</a:t>
            </a:r>
            <a:r>
              <a:rPr lang="ja-JP" altLang="en-US" sz="2400" dirty="0" smtClean="0"/>
              <a:t>の前半</a:t>
            </a:r>
            <a:r>
              <a:rPr lang="en-US" altLang="ja-JP" sz="2400" dirty="0" smtClean="0"/>
              <a:t>);  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      copy(from</a:t>
            </a:r>
            <a:r>
              <a:rPr lang="ja-JP" altLang="en-US" sz="2400" dirty="0" smtClean="0"/>
              <a:t>の後半</a:t>
            </a:r>
            <a:r>
              <a:rPr lang="en-US" altLang="ja-JP" sz="2400" dirty="0" smtClean="0"/>
              <a:t>, to</a:t>
            </a:r>
            <a:r>
              <a:rPr lang="ja-JP" altLang="en-US" sz="2400" dirty="0" smtClean="0"/>
              <a:t>の後半</a:t>
            </a:r>
            <a:r>
              <a:rPr lang="en-US" altLang="ja-JP" sz="2400" dirty="0" smtClean="0"/>
              <a:t>);</a:t>
            </a:r>
          </a:p>
          <a:p>
            <a:r>
              <a:rPr lang="en-US" altLang="ja-JP" sz="2400" dirty="0" smtClean="0"/>
              <a:t>        }</a:t>
            </a:r>
          </a:p>
          <a:p>
            <a:r>
              <a:rPr lang="en-US" altLang="ja-JP" sz="2400" dirty="0" smtClean="0"/>
              <a:t>       </a:t>
            </a:r>
            <a:r>
              <a:rPr lang="ja-JP" altLang="en-US" sz="2400" dirty="0"/>
              <a:t> </a:t>
            </a:r>
            <a:r>
              <a:rPr lang="ja-JP" altLang="en-US" sz="2400" dirty="0" smtClean="0"/>
              <a:t>返ってきた結果を統合</a:t>
            </a:r>
            <a:endParaRPr lang="en-US" altLang="ja-JP" sz="2400" dirty="0" smtClean="0"/>
          </a:p>
          <a:p>
            <a:r>
              <a:rPr kumimoji="1" lang="en-US" altLang="ja-JP" sz="2400" dirty="0" smtClean="0"/>
              <a:t>    }</a:t>
            </a:r>
            <a:endParaRPr lang="en-US" altLang="ja-JP" sz="2400" dirty="0" smtClean="0"/>
          </a:p>
          <a:p>
            <a:r>
              <a:rPr kumimoji="1" lang="en-US" altLang="ja-JP" sz="2400" dirty="0" smtClean="0"/>
              <a:t>}</a:t>
            </a:r>
          </a:p>
          <a:p>
            <a:r>
              <a:rPr lang="ja-JP" altLang="en-US" sz="2400" dirty="0" smtClean="0"/>
              <a:t>終了後にデフラグ</a:t>
            </a:r>
            <a:endParaRPr kumimoji="1" lang="ja-JP" altLang="en-US" sz="24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並列コピー</a:t>
            </a:r>
            <a:r>
              <a:rPr lang="en-US" altLang="ja-JP" dirty="0"/>
              <a:t>GC</a:t>
            </a:r>
            <a:r>
              <a:rPr lang="ja-JP" altLang="en-US" dirty="0"/>
              <a:t>のアルゴリズム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1669449" y="2780928"/>
            <a:ext cx="4702751" cy="187220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5290887" y="2086834"/>
            <a:ext cx="3203848" cy="936104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2800" dirty="0" smtClean="0"/>
              <a:t>STEP 1</a:t>
            </a:r>
          </a:p>
          <a:p>
            <a:r>
              <a:rPr lang="ja-JP" altLang="en-US" sz="2800" dirty="0" smtClean="0"/>
              <a:t>大きなヒープの分割</a:t>
            </a:r>
            <a:endParaRPr kumimoji="1" lang="ja-JP" altLang="en-US" sz="2800" dirty="0"/>
          </a:p>
        </p:txBody>
      </p:sp>
      <p:sp>
        <p:nvSpPr>
          <p:cNvPr id="9" name="正方形/長方形 8"/>
          <p:cNvSpPr/>
          <p:nvPr/>
        </p:nvSpPr>
        <p:spPr>
          <a:xfrm>
            <a:off x="5796136" y="4797152"/>
            <a:ext cx="3203848" cy="936104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800" dirty="0" smtClean="0"/>
              <a:t>2</a:t>
            </a:r>
            <a:r>
              <a:rPr lang="ja-JP" altLang="en-US" sz="2800" dirty="0" err="1" smtClean="0"/>
              <a:t>つを</a:t>
            </a:r>
            <a:r>
              <a:rPr kumimoji="1" lang="ja-JP" altLang="en-US" sz="2800" dirty="0" smtClean="0"/>
              <a:t>並列実行する</a:t>
            </a:r>
            <a:endParaRPr kumimoji="1" lang="ja-JP" altLang="en-US" sz="2800" dirty="0"/>
          </a:p>
        </p:txBody>
      </p:sp>
      <p:sp>
        <p:nvSpPr>
          <p:cNvPr id="10" name="角丸四角形 9"/>
          <p:cNvSpPr/>
          <p:nvPr/>
        </p:nvSpPr>
        <p:spPr>
          <a:xfrm>
            <a:off x="2369322" y="3573016"/>
            <a:ext cx="4320480" cy="720080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/>
          <p:cNvCxnSpPr>
            <a:stCxn id="9" idx="0"/>
            <a:endCxn id="10" idx="3"/>
          </p:cNvCxnSpPr>
          <p:nvPr/>
        </p:nvCxnSpPr>
        <p:spPr>
          <a:xfrm flipH="1" flipV="1">
            <a:off x="6689802" y="3933056"/>
            <a:ext cx="708258" cy="864096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153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669449" y="1268760"/>
            <a:ext cx="525658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copy(</a:t>
            </a:r>
            <a:r>
              <a:rPr lang="en-US" altLang="ja-JP" sz="2400" dirty="0" err="1" smtClean="0"/>
              <a:t>from,to</a:t>
            </a:r>
            <a:r>
              <a:rPr lang="en-US" altLang="ja-JP" sz="2400" dirty="0" smtClean="0"/>
              <a:t>){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if(</a:t>
            </a:r>
            <a:r>
              <a:rPr lang="en-US" altLang="ja-JP" sz="2400" dirty="0" err="1" smtClean="0"/>
              <a:t>from,to</a:t>
            </a:r>
            <a:r>
              <a:rPr lang="ja-JP" altLang="en-US" sz="2400" dirty="0" smtClean="0"/>
              <a:t>が十分</a:t>
            </a:r>
            <a:r>
              <a:rPr lang="ja-JP" altLang="en-US" sz="2400" dirty="0"/>
              <a:t>短ければ</a:t>
            </a:r>
            <a:r>
              <a:rPr lang="en-US" altLang="ja-JP" sz="2400" dirty="0" smtClean="0"/>
              <a:t>){</a:t>
            </a:r>
          </a:p>
          <a:p>
            <a:r>
              <a:rPr lang="en-US" altLang="ja-JP" sz="2400" dirty="0" smtClean="0"/>
              <a:t>        </a:t>
            </a:r>
            <a:r>
              <a:rPr lang="ja-JP" altLang="en-US" sz="2400" dirty="0" smtClean="0"/>
              <a:t>逐次</a:t>
            </a:r>
            <a:r>
              <a:rPr lang="ja-JP" altLang="en-US" sz="2400" dirty="0"/>
              <a:t>コピー</a:t>
            </a:r>
            <a:r>
              <a:rPr lang="en-US" altLang="ja-JP" sz="2400" dirty="0"/>
              <a:t>GC</a:t>
            </a:r>
            <a:r>
              <a:rPr lang="ja-JP" altLang="en-US" sz="2400" dirty="0"/>
              <a:t>を</a:t>
            </a:r>
            <a:r>
              <a:rPr lang="ja-JP" altLang="en-US" sz="2400" dirty="0" smtClean="0"/>
              <a:t>行う</a:t>
            </a:r>
            <a:endParaRPr lang="en-US" altLang="ja-JP" sz="2400" dirty="0"/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}</a:t>
            </a:r>
            <a:r>
              <a:rPr lang="en-US" altLang="ja-JP" sz="2400" dirty="0"/>
              <a:t>else</a:t>
            </a:r>
            <a:r>
              <a:rPr lang="en-US" altLang="ja-JP" sz="2400" dirty="0" smtClean="0"/>
              <a:t>{</a:t>
            </a:r>
          </a:p>
          <a:p>
            <a:r>
              <a:rPr lang="en-US" altLang="ja-JP" sz="2400" dirty="0" smtClean="0"/>
              <a:t>        </a:t>
            </a:r>
            <a:r>
              <a:rPr lang="en-US" altLang="ja-JP" sz="2400" dirty="0" err="1" smtClean="0"/>
              <a:t>from,to</a:t>
            </a:r>
            <a:r>
              <a:rPr lang="ja-JP" altLang="en-US" sz="2400" dirty="0" smtClean="0"/>
              <a:t>を分割</a:t>
            </a:r>
            <a:endParaRPr lang="en-US" altLang="ja-JP" sz="2400" dirty="0" smtClean="0"/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  </a:t>
            </a:r>
            <a:r>
              <a:rPr lang="ja-JP" altLang="en-US" sz="2400" dirty="0" smtClean="0"/>
              <a:t>並列実行</a:t>
            </a:r>
            <a:r>
              <a:rPr lang="en-US" altLang="ja-JP" sz="2400" dirty="0" smtClean="0"/>
              <a:t>{ </a:t>
            </a:r>
            <a:r>
              <a:rPr lang="en-US" altLang="ja-JP" sz="2400" dirty="0" smtClean="0">
                <a:solidFill>
                  <a:schemeClr val="accent6">
                    <a:lumMod val="50000"/>
                  </a:schemeClr>
                </a:solidFill>
              </a:rPr>
              <a:t>// </a:t>
            </a:r>
            <a:r>
              <a:rPr lang="ja-JP" altLang="en-US" sz="2400" dirty="0" smtClean="0">
                <a:solidFill>
                  <a:schemeClr val="accent6">
                    <a:lumMod val="50000"/>
                  </a:schemeClr>
                </a:solidFill>
              </a:rPr>
              <a:t>再帰呼び出し</a:t>
            </a:r>
            <a:endParaRPr lang="en-US" altLang="ja-JP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altLang="ja-JP" sz="2400" dirty="0" smtClean="0"/>
              <a:t>            copy(from</a:t>
            </a:r>
            <a:r>
              <a:rPr lang="ja-JP" altLang="en-US" sz="2400" dirty="0" smtClean="0"/>
              <a:t>の前半</a:t>
            </a:r>
            <a:r>
              <a:rPr lang="en-US" altLang="ja-JP" sz="2400" dirty="0" smtClean="0"/>
              <a:t>, to</a:t>
            </a:r>
            <a:r>
              <a:rPr lang="ja-JP" altLang="en-US" sz="2400" dirty="0" smtClean="0"/>
              <a:t>の前半</a:t>
            </a:r>
            <a:r>
              <a:rPr lang="en-US" altLang="ja-JP" sz="2400" dirty="0" smtClean="0"/>
              <a:t>);  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      copy(from</a:t>
            </a:r>
            <a:r>
              <a:rPr lang="ja-JP" altLang="en-US" sz="2400" dirty="0" smtClean="0"/>
              <a:t>の後半</a:t>
            </a:r>
            <a:r>
              <a:rPr lang="en-US" altLang="ja-JP" sz="2400" dirty="0" smtClean="0"/>
              <a:t>, to</a:t>
            </a:r>
            <a:r>
              <a:rPr lang="ja-JP" altLang="en-US" sz="2400" dirty="0" smtClean="0"/>
              <a:t>の後半</a:t>
            </a:r>
            <a:r>
              <a:rPr lang="en-US" altLang="ja-JP" sz="2400" dirty="0" smtClean="0"/>
              <a:t>);</a:t>
            </a:r>
          </a:p>
          <a:p>
            <a:r>
              <a:rPr lang="en-US" altLang="ja-JP" sz="2400" dirty="0" smtClean="0"/>
              <a:t>        }</a:t>
            </a:r>
          </a:p>
          <a:p>
            <a:r>
              <a:rPr lang="en-US" altLang="ja-JP" sz="2400" dirty="0" smtClean="0"/>
              <a:t>       </a:t>
            </a:r>
            <a:r>
              <a:rPr lang="ja-JP" altLang="en-US" sz="2400" dirty="0"/>
              <a:t> </a:t>
            </a:r>
            <a:r>
              <a:rPr lang="ja-JP" altLang="en-US" sz="2400" dirty="0" smtClean="0"/>
              <a:t>返ってきた結果を統合</a:t>
            </a:r>
            <a:endParaRPr lang="en-US" altLang="ja-JP" sz="2400" dirty="0" smtClean="0"/>
          </a:p>
          <a:p>
            <a:r>
              <a:rPr kumimoji="1" lang="en-US" altLang="ja-JP" sz="2400" dirty="0" smtClean="0"/>
              <a:t>    }</a:t>
            </a:r>
            <a:endParaRPr lang="en-US" altLang="ja-JP" sz="2400" dirty="0" smtClean="0"/>
          </a:p>
          <a:p>
            <a:r>
              <a:rPr kumimoji="1" lang="en-US" altLang="ja-JP" sz="2400" dirty="0" smtClean="0"/>
              <a:t>}</a:t>
            </a:r>
          </a:p>
          <a:p>
            <a:r>
              <a:rPr lang="ja-JP" altLang="en-US" sz="2400" dirty="0" smtClean="0"/>
              <a:t>終了後にデフラグ</a:t>
            </a:r>
            <a:endParaRPr kumimoji="1" lang="ja-JP" altLang="en-US" sz="24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並列コピー</a:t>
            </a:r>
            <a:r>
              <a:rPr lang="en-US" altLang="ja-JP" dirty="0"/>
              <a:t>GC</a:t>
            </a:r>
            <a:r>
              <a:rPr lang="ja-JP" altLang="en-US" dirty="0"/>
              <a:t>のアルゴリズム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1643323" y="1700808"/>
            <a:ext cx="4728877" cy="7200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5724128" y="1351477"/>
            <a:ext cx="2664296" cy="1418742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2800" dirty="0" smtClean="0"/>
              <a:t>STEP 2</a:t>
            </a:r>
          </a:p>
          <a:p>
            <a:r>
              <a:rPr kumimoji="1" lang="ja-JP" altLang="en-US" sz="2800" dirty="0" smtClean="0"/>
              <a:t>各区間について</a:t>
            </a:r>
            <a:r>
              <a:rPr kumimoji="1" lang="en-US" altLang="ja-JP" sz="2800" dirty="0" smtClean="0"/>
              <a:t/>
            </a:r>
            <a:br>
              <a:rPr kumimoji="1" lang="en-US" altLang="ja-JP" sz="2800" dirty="0" smtClean="0"/>
            </a:br>
            <a:r>
              <a:rPr kumimoji="1" lang="ja-JP" altLang="en-US" sz="2800" dirty="0" smtClean="0"/>
              <a:t>コピー</a:t>
            </a:r>
            <a:r>
              <a:rPr kumimoji="1" lang="en-US" altLang="ja-JP" sz="2800" dirty="0" smtClean="0"/>
              <a:t>GC</a:t>
            </a:r>
            <a:r>
              <a:rPr kumimoji="1" lang="ja-JP" altLang="en-US" sz="2800" dirty="0" smtClean="0"/>
              <a:t>をする</a:t>
            </a:r>
            <a:endParaRPr kumimoji="1" lang="en-US" altLang="ja-JP" sz="2800" dirty="0" smtClean="0"/>
          </a:p>
        </p:txBody>
      </p:sp>
    </p:spTree>
    <p:extLst>
      <p:ext uri="{BB962C8B-B14F-4D97-AF65-F5344CB8AC3E}">
        <p14:creationId xmlns:p14="http://schemas.microsoft.com/office/powerpoint/2010/main" val="376288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669449" y="1268760"/>
            <a:ext cx="525658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copy(</a:t>
            </a:r>
            <a:r>
              <a:rPr lang="en-US" altLang="ja-JP" sz="2400" dirty="0" err="1" smtClean="0"/>
              <a:t>from,to</a:t>
            </a:r>
            <a:r>
              <a:rPr lang="en-US" altLang="ja-JP" sz="2400" dirty="0" smtClean="0"/>
              <a:t>){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if(</a:t>
            </a:r>
            <a:r>
              <a:rPr lang="en-US" altLang="ja-JP" sz="2400" dirty="0" err="1" smtClean="0"/>
              <a:t>from,to</a:t>
            </a:r>
            <a:r>
              <a:rPr lang="ja-JP" altLang="en-US" sz="2400" dirty="0" smtClean="0"/>
              <a:t>が十分</a:t>
            </a:r>
            <a:r>
              <a:rPr lang="ja-JP" altLang="en-US" sz="2400" dirty="0"/>
              <a:t>短ければ</a:t>
            </a:r>
            <a:r>
              <a:rPr lang="en-US" altLang="ja-JP" sz="2400" dirty="0" smtClean="0"/>
              <a:t>){</a:t>
            </a:r>
          </a:p>
          <a:p>
            <a:r>
              <a:rPr lang="en-US" altLang="ja-JP" sz="2400" dirty="0" smtClean="0"/>
              <a:t>        </a:t>
            </a:r>
            <a:r>
              <a:rPr lang="ja-JP" altLang="en-US" sz="2400" dirty="0" smtClean="0"/>
              <a:t>逐次</a:t>
            </a:r>
            <a:r>
              <a:rPr lang="ja-JP" altLang="en-US" sz="2400" dirty="0"/>
              <a:t>コピー</a:t>
            </a:r>
            <a:r>
              <a:rPr lang="en-US" altLang="ja-JP" sz="2400" dirty="0"/>
              <a:t>GC</a:t>
            </a:r>
            <a:r>
              <a:rPr lang="ja-JP" altLang="en-US" sz="2400" dirty="0"/>
              <a:t>を</a:t>
            </a:r>
            <a:r>
              <a:rPr lang="ja-JP" altLang="en-US" sz="2400" dirty="0" smtClean="0"/>
              <a:t>行う</a:t>
            </a:r>
            <a:endParaRPr lang="en-US" altLang="ja-JP" sz="2400" dirty="0"/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}</a:t>
            </a:r>
            <a:r>
              <a:rPr lang="en-US" altLang="ja-JP" sz="2400" dirty="0"/>
              <a:t>else</a:t>
            </a:r>
            <a:r>
              <a:rPr lang="en-US" altLang="ja-JP" sz="2400" dirty="0" smtClean="0"/>
              <a:t>{</a:t>
            </a:r>
          </a:p>
          <a:p>
            <a:r>
              <a:rPr lang="en-US" altLang="ja-JP" sz="2400" dirty="0" smtClean="0"/>
              <a:t>        </a:t>
            </a:r>
            <a:r>
              <a:rPr lang="en-US" altLang="ja-JP" sz="2400" dirty="0" err="1" smtClean="0"/>
              <a:t>from,to</a:t>
            </a:r>
            <a:r>
              <a:rPr lang="ja-JP" altLang="en-US" sz="2400" dirty="0" smtClean="0"/>
              <a:t>を分割</a:t>
            </a:r>
            <a:endParaRPr lang="en-US" altLang="ja-JP" sz="2400" dirty="0" smtClean="0"/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  </a:t>
            </a:r>
            <a:r>
              <a:rPr lang="ja-JP" altLang="en-US" sz="2400" dirty="0" smtClean="0"/>
              <a:t>並列実行</a:t>
            </a:r>
            <a:r>
              <a:rPr lang="en-US" altLang="ja-JP" sz="2400" dirty="0" smtClean="0"/>
              <a:t>{ </a:t>
            </a:r>
            <a:r>
              <a:rPr lang="en-US" altLang="ja-JP" sz="2400" dirty="0" smtClean="0">
                <a:solidFill>
                  <a:schemeClr val="accent6">
                    <a:lumMod val="50000"/>
                  </a:schemeClr>
                </a:solidFill>
              </a:rPr>
              <a:t>// </a:t>
            </a:r>
            <a:r>
              <a:rPr lang="ja-JP" altLang="en-US" sz="2400" dirty="0" smtClean="0">
                <a:solidFill>
                  <a:schemeClr val="accent6">
                    <a:lumMod val="50000"/>
                  </a:schemeClr>
                </a:solidFill>
              </a:rPr>
              <a:t>再帰呼び出し</a:t>
            </a:r>
            <a:endParaRPr lang="en-US" altLang="ja-JP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altLang="ja-JP" sz="2400" dirty="0" smtClean="0"/>
              <a:t>            copy(from</a:t>
            </a:r>
            <a:r>
              <a:rPr lang="ja-JP" altLang="en-US" sz="2400" dirty="0" smtClean="0"/>
              <a:t>の前半</a:t>
            </a:r>
            <a:r>
              <a:rPr lang="en-US" altLang="ja-JP" sz="2400" dirty="0" smtClean="0"/>
              <a:t>, to</a:t>
            </a:r>
            <a:r>
              <a:rPr lang="ja-JP" altLang="en-US" sz="2400" dirty="0" smtClean="0"/>
              <a:t>の前半</a:t>
            </a:r>
            <a:r>
              <a:rPr lang="en-US" altLang="ja-JP" sz="2400" dirty="0" smtClean="0"/>
              <a:t>);  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      copy(from</a:t>
            </a:r>
            <a:r>
              <a:rPr lang="ja-JP" altLang="en-US" sz="2400" dirty="0" smtClean="0"/>
              <a:t>の後半</a:t>
            </a:r>
            <a:r>
              <a:rPr lang="en-US" altLang="ja-JP" sz="2400" dirty="0" smtClean="0"/>
              <a:t>, to</a:t>
            </a:r>
            <a:r>
              <a:rPr lang="ja-JP" altLang="en-US" sz="2400" dirty="0" smtClean="0"/>
              <a:t>の後半</a:t>
            </a:r>
            <a:r>
              <a:rPr lang="en-US" altLang="ja-JP" sz="2400" dirty="0" smtClean="0"/>
              <a:t>);</a:t>
            </a:r>
          </a:p>
          <a:p>
            <a:r>
              <a:rPr lang="en-US" altLang="ja-JP" sz="2400" dirty="0" smtClean="0"/>
              <a:t>        }</a:t>
            </a:r>
          </a:p>
          <a:p>
            <a:r>
              <a:rPr lang="en-US" altLang="ja-JP" sz="2400" dirty="0" smtClean="0"/>
              <a:t>       </a:t>
            </a:r>
            <a:r>
              <a:rPr lang="ja-JP" altLang="en-US" sz="2400" dirty="0"/>
              <a:t> </a:t>
            </a:r>
            <a:r>
              <a:rPr lang="ja-JP" altLang="en-US" sz="2400" dirty="0" smtClean="0"/>
              <a:t>返ってきた結果を統合</a:t>
            </a:r>
            <a:endParaRPr lang="en-US" altLang="ja-JP" sz="2400" dirty="0" smtClean="0"/>
          </a:p>
          <a:p>
            <a:r>
              <a:rPr kumimoji="1" lang="en-US" altLang="ja-JP" sz="2400" dirty="0" smtClean="0"/>
              <a:t>    }</a:t>
            </a:r>
            <a:endParaRPr lang="en-US" altLang="ja-JP" sz="2400" dirty="0" smtClean="0"/>
          </a:p>
          <a:p>
            <a:r>
              <a:rPr kumimoji="1" lang="en-US" altLang="ja-JP" sz="2400" dirty="0" smtClean="0"/>
              <a:t>}</a:t>
            </a:r>
          </a:p>
          <a:p>
            <a:r>
              <a:rPr lang="ja-JP" altLang="en-US" sz="2400" dirty="0" smtClean="0"/>
              <a:t>終了後にデフラグ</a:t>
            </a:r>
            <a:endParaRPr kumimoji="1" lang="ja-JP" altLang="en-US" sz="24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並列コピー</a:t>
            </a:r>
            <a:r>
              <a:rPr lang="en-US" altLang="ja-JP" dirty="0"/>
              <a:t>GC</a:t>
            </a:r>
            <a:r>
              <a:rPr lang="ja-JP" altLang="en-US" dirty="0"/>
              <a:t>のアルゴリズム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1666001" y="4642832"/>
            <a:ext cx="4486727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5508103" y="4263542"/>
            <a:ext cx="3457317" cy="147866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2800" dirty="0" smtClean="0"/>
              <a:t>STEP 3</a:t>
            </a:r>
          </a:p>
          <a:p>
            <a:r>
              <a:rPr lang="ja-JP" altLang="en-US" sz="2800" dirty="0" smtClean="0"/>
              <a:t>分割した結果を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ja-JP" altLang="en-US" sz="2800" dirty="0" smtClean="0"/>
              <a:t>ひとつにまとめる</a:t>
            </a:r>
            <a:endParaRPr kumimoji="1" lang="en-US" altLang="ja-JP" sz="2800" dirty="0" smtClean="0"/>
          </a:p>
        </p:txBody>
      </p:sp>
    </p:spTree>
    <p:extLst>
      <p:ext uri="{BB962C8B-B14F-4D97-AF65-F5344CB8AC3E}">
        <p14:creationId xmlns:p14="http://schemas.microsoft.com/office/powerpoint/2010/main" val="97867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669449" y="1268760"/>
            <a:ext cx="525658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copy(</a:t>
            </a:r>
            <a:r>
              <a:rPr lang="en-US" altLang="ja-JP" sz="2400" dirty="0" err="1" smtClean="0"/>
              <a:t>from,to</a:t>
            </a:r>
            <a:r>
              <a:rPr lang="en-US" altLang="ja-JP" sz="2400" dirty="0" smtClean="0"/>
              <a:t>){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if(</a:t>
            </a:r>
            <a:r>
              <a:rPr lang="en-US" altLang="ja-JP" sz="2400" dirty="0" err="1" smtClean="0"/>
              <a:t>from,to</a:t>
            </a:r>
            <a:r>
              <a:rPr lang="ja-JP" altLang="en-US" sz="2400" dirty="0" smtClean="0"/>
              <a:t>が十分</a:t>
            </a:r>
            <a:r>
              <a:rPr lang="ja-JP" altLang="en-US" sz="2400" dirty="0"/>
              <a:t>短ければ</a:t>
            </a:r>
            <a:r>
              <a:rPr lang="en-US" altLang="ja-JP" sz="2400" dirty="0" smtClean="0"/>
              <a:t>){</a:t>
            </a:r>
          </a:p>
          <a:p>
            <a:r>
              <a:rPr lang="en-US" altLang="ja-JP" sz="2400" dirty="0" smtClean="0"/>
              <a:t>        </a:t>
            </a:r>
            <a:r>
              <a:rPr lang="ja-JP" altLang="en-US" sz="2400" dirty="0" smtClean="0"/>
              <a:t>逐次</a:t>
            </a:r>
            <a:r>
              <a:rPr lang="ja-JP" altLang="en-US" sz="2400" dirty="0"/>
              <a:t>コピー</a:t>
            </a:r>
            <a:r>
              <a:rPr lang="en-US" altLang="ja-JP" sz="2400" dirty="0"/>
              <a:t>GC</a:t>
            </a:r>
            <a:r>
              <a:rPr lang="ja-JP" altLang="en-US" sz="2400" dirty="0"/>
              <a:t>を</a:t>
            </a:r>
            <a:r>
              <a:rPr lang="ja-JP" altLang="en-US" sz="2400" dirty="0" smtClean="0"/>
              <a:t>行う</a:t>
            </a:r>
            <a:endParaRPr lang="en-US" altLang="ja-JP" sz="2400" dirty="0"/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}</a:t>
            </a:r>
            <a:r>
              <a:rPr lang="en-US" altLang="ja-JP" sz="2400" dirty="0"/>
              <a:t>else</a:t>
            </a:r>
            <a:r>
              <a:rPr lang="en-US" altLang="ja-JP" sz="2400" dirty="0" smtClean="0"/>
              <a:t>{</a:t>
            </a:r>
          </a:p>
          <a:p>
            <a:r>
              <a:rPr lang="en-US" altLang="ja-JP" sz="2400" dirty="0" smtClean="0"/>
              <a:t>        </a:t>
            </a:r>
            <a:r>
              <a:rPr lang="en-US" altLang="ja-JP" sz="2400" dirty="0" err="1" smtClean="0"/>
              <a:t>from,to</a:t>
            </a:r>
            <a:r>
              <a:rPr lang="ja-JP" altLang="en-US" sz="2400" dirty="0" smtClean="0"/>
              <a:t>を分割</a:t>
            </a:r>
            <a:endParaRPr lang="en-US" altLang="ja-JP" sz="2400" dirty="0" smtClean="0"/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  </a:t>
            </a:r>
            <a:r>
              <a:rPr lang="ja-JP" altLang="en-US" sz="2400" dirty="0" smtClean="0"/>
              <a:t>並列実行</a:t>
            </a:r>
            <a:r>
              <a:rPr lang="en-US" altLang="ja-JP" sz="2400" dirty="0" smtClean="0"/>
              <a:t>{ </a:t>
            </a:r>
            <a:r>
              <a:rPr lang="en-US" altLang="ja-JP" sz="2400" dirty="0" smtClean="0">
                <a:solidFill>
                  <a:schemeClr val="accent6">
                    <a:lumMod val="50000"/>
                  </a:schemeClr>
                </a:solidFill>
              </a:rPr>
              <a:t>// </a:t>
            </a:r>
            <a:r>
              <a:rPr lang="ja-JP" altLang="en-US" sz="2400" dirty="0" smtClean="0">
                <a:solidFill>
                  <a:schemeClr val="accent6">
                    <a:lumMod val="50000"/>
                  </a:schemeClr>
                </a:solidFill>
              </a:rPr>
              <a:t>再帰呼び出し</a:t>
            </a:r>
            <a:endParaRPr lang="en-US" altLang="ja-JP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altLang="ja-JP" sz="2400" dirty="0" smtClean="0"/>
              <a:t>            copy(from</a:t>
            </a:r>
            <a:r>
              <a:rPr lang="ja-JP" altLang="en-US" sz="2400" dirty="0" smtClean="0"/>
              <a:t>の前半</a:t>
            </a:r>
            <a:r>
              <a:rPr lang="en-US" altLang="ja-JP" sz="2400" dirty="0" smtClean="0"/>
              <a:t>, to</a:t>
            </a:r>
            <a:r>
              <a:rPr lang="ja-JP" altLang="en-US" sz="2400" dirty="0" smtClean="0"/>
              <a:t>の前半</a:t>
            </a:r>
            <a:r>
              <a:rPr lang="en-US" altLang="ja-JP" sz="2400" dirty="0" smtClean="0"/>
              <a:t>);  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      copy(from</a:t>
            </a:r>
            <a:r>
              <a:rPr lang="ja-JP" altLang="en-US" sz="2400" dirty="0" smtClean="0"/>
              <a:t>の後半</a:t>
            </a:r>
            <a:r>
              <a:rPr lang="en-US" altLang="ja-JP" sz="2400" dirty="0" smtClean="0"/>
              <a:t>, to</a:t>
            </a:r>
            <a:r>
              <a:rPr lang="ja-JP" altLang="en-US" sz="2400" dirty="0" smtClean="0"/>
              <a:t>の後半</a:t>
            </a:r>
            <a:r>
              <a:rPr lang="en-US" altLang="ja-JP" sz="2400" dirty="0" smtClean="0"/>
              <a:t>);</a:t>
            </a:r>
          </a:p>
          <a:p>
            <a:r>
              <a:rPr lang="en-US" altLang="ja-JP" sz="2400" dirty="0" smtClean="0"/>
              <a:t>        }</a:t>
            </a:r>
          </a:p>
          <a:p>
            <a:r>
              <a:rPr lang="en-US" altLang="ja-JP" sz="2400" dirty="0" smtClean="0"/>
              <a:t>       </a:t>
            </a:r>
            <a:r>
              <a:rPr lang="ja-JP" altLang="en-US" sz="2400" dirty="0"/>
              <a:t> </a:t>
            </a:r>
            <a:r>
              <a:rPr lang="ja-JP" altLang="en-US" sz="2400" dirty="0" smtClean="0"/>
              <a:t>返ってきた結果を統合</a:t>
            </a:r>
            <a:endParaRPr lang="en-US" altLang="ja-JP" sz="2400" dirty="0" smtClean="0"/>
          </a:p>
          <a:p>
            <a:r>
              <a:rPr kumimoji="1" lang="en-US" altLang="ja-JP" sz="2400" dirty="0" smtClean="0"/>
              <a:t>    }</a:t>
            </a:r>
            <a:endParaRPr lang="en-US" altLang="ja-JP" sz="2400" dirty="0" smtClean="0"/>
          </a:p>
          <a:p>
            <a:r>
              <a:rPr kumimoji="1" lang="en-US" altLang="ja-JP" sz="2400" dirty="0" smtClean="0"/>
              <a:t>}</a:t>
            </a:r>
          </a:p>
          <a:p>
            <a:r>
              <a:rPr lang="ja-JP" altLang="en-US" sz="2400" dirty="0" smtClean="0"/>
              <a:t>終了後にデフラグ</a:t>
            </a:r>
            <a:endParaRPr kumimoji="1" lang="ja-JP" altLang="en-US" sz="24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並列コピー</a:t>
            </a:r>
            <a:r>
              <a:rPr lang="en-US" altLang="ja-JP" dirty="0"/>
              <a:t>GC</a:t>
            </a:r>
            <a:r>
              <a:rPr lang="ja-JP" altLang="en-US" dirty="0"/>
              <a:t>のアルゴリズム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1677766" y="5733256"/>
            <a:ext cx="4486727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5476827" y="4434616"/>
            <a:ext cx="3457317" cy="147866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2800" dirty="0" smtClean="0"/>
              <a:t>STEP 4</a:t>
            </a:r>
          </a:p>
          <a:p>
            <a:r>
              <a:rPr lang="ja-JP" altLang="en-US" sz="2800" dirty="0"/>
              <a:t>データ</a:t>
            </a:r>
            <a:r>
              <a:rPr lang="ja-JP" altLang="en-US" sz="2800" dirty="0" smtClean="0"/>
              <a:t>を移動させて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ja-JP" altLang="en-US" sz="2800" dirty="0" smtClean="0"/>
              <a:t>隙間を減らす</a:t>
            </a:r>
            <a:endParaRPr kumimoji="1" lang="en-US" altLang="ja-JP" sz="2800" dirty="0" smtClean="0"/>
          </a:p>
        </p:txBody>
      </p:sp>
    </p:spTree>
    <p:extLst>
      <p:ext uri="{BB962C8B-B14F-4D97-AF65-F5344CB8AC3E}">
        <p14:creationId xmlns:p14="http://schemas.microsoft.com/office/powerpoint/2010/main" val="429210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4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ステップ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kumimoji="1" lang="ja-JP" altLang="en-US" dirty="0" smtClean="0"/>
              <a:t>ヒープを分割する</a:t>
            </a:r>
            <a:endParaRPr kumimoji="1"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/>
              <a:t>分割</a:t>
            </a:r>
            <a:r>
              <a:rPr lang="ja-JP" altLang="en-US" dirty="0" smtClean="0"/>
              <a:t>したヒープそれぞれで並列にコピー</a:t>
            </a:r>
            <a:r>
              <a:rPr lang="en-US" altLang="ja-JP" dirty="0" smtClean="0"/>
              <a:t>GC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ja-JP" altLang="en-US" dirty="0"/>
              <a:t>分割</a:t>
            </a:r>
            <a:r>
              <a:rPr kumimoji="1" lang="ja-JP" altLang="en-US" dirty="0" smtClean="0"/>
              <a:t>した結果をまとめる</a:t>
            </a:r>
            <a:endParaRPr kumimoji="1"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/>
              <a:t>データの移動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2877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並列プログラムの非決定性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スレッドの実行順序により結果が非決定的に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なること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バグの原因になる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デバッグが困難である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30512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STEP 1: </a:t>
            </a:r>
            <a:r>
              <a:rPr lang="ja-JP" altLang="en-US" dirty="0" smtClean="0"/>
              <a:t>ヒープの分割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大きなヒープをあるサイズ以下になるまで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並列かつ</a:t>
            </a:r>
            <a:r>
              <a:rPr kumimoji="1" lang="ja-JP" altLang="en-US" dirty="0" smtClean="0"/>
              <a:t>再帰的に分割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分割</a:t>
            </a:r>
            <a:r>
              <a:rPr lang="ja-JP" altLang="en-US" dirty="0"/>
              <a:t>し</a:t>
            </a:r>
            <a:r>
              <a:rPr kumimoji="1" lang="ja-JP" altLang="en-US" dirty="0" smtClean="0"/>
              <a:t>た</a:t>
            </a:r>
            <a:r>
              <a:rPr lang="ja-JP" altLang="en-US" dirty="0"/>
              <a:t>ヒープ</a:t>
            </a:r>
            <a:r>
              <a:rPr kumimoji="1" lang="ja-JP" altLang="en-US" dirty="0" smtClean="0"/>
              <a:t>をそれぞれ別の</a:t>
            </a:r>
            <a:r>
              <a:rPr kumimoji="1" lang="en-US" altLang="ja-JP" dirty="0" smtClean="0"/>
              <a:t>region</a:t>
            </a:r>
            <a:r>
              <a:rPr kumimoji="1" lang="ja-JP" altLang="en-US" dirty="0" smtClean="0"/>
              <a:t>に配置</a:t>
            </a:r>
            <a:r>
              <a:rPr lang="ja-JP" altLang="en-US" dirty="0" smtClean="0"/>
              <a:t>する</a:t>
            </a:r>
            <a:r>
              <a:rPr lang="ja-JP" altLang="en-US" dirty="0"/>
              <a:t>こと</a:t>
            </a:r>
            <a:r>
              <a:rPr lang="ja-JP" altLang="en-US" dirty="0" smtClean="0"/>
              <a:t>で</a:t>
            </a:r>
            <a:r>
              <a:rPr kumimoji="1" lang="ja-JP" altLang="en-US" dirty="0" smtClean="0"/>
              <a:t>決定的な並列実行ができる</a:t>
            </a:r>
            <a:endParaRPr kumimoji="1" lang="en-US" altLang="ja-JP" dirty="0" smtClean="0"/>
          </a:p>
          <a:p>
            <a:pPr lvl="1"/>
            <a:endParaRPr lang="en-US" altLang="ja-JP" dirty="0"/>
          </a:p>
          <a:p>
            <a:r>
              <a:rPr kumimoji="1" lang="ja-JP" altLang="en-US" dirty="0" smtClean="0"/>
              <a:t>十分小さくなったら逐次コピー</a:t>
            </a:r>
            <a:r>
              <a:rPr kumimoji="1" lang="en-US" altLang="ja-JP" dirty="0" smtClean="0"/>
              <a:t>GC</a:t>
            </a:r>
            <a:r>
              <a:rPr lang="ja-JP" altLang="en-US" dirty="0" smtClean="0"/>
              <a:t>を行う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0851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2: </a:t>
            </a:r>
            <a:r>
              <a:rPr kumimoji="1" lang="ja-JP" altLang="en-US" dirty="0" smtClean="0"/>
              <a:t>逐次コピー</a:t>
            </a:r>
            <a:r>
              <a:rPr kumimoji="1" lang="en-US" altLang="ja-JP" dirty="0" smtClean="0"/>
              <a:t>GC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基本的には逐次アルゴリズムと同様</a:t>
            </a:r>
            <a:endParaRPr lang="en-US" altLang="ja-JP" dirty="0" smtClean="0"/>
          </a:p>
          <a:p>
            <a:r>
              <a:rPr lang="ja-JP" altLang="en-US" dirty="0" smtClean="0"/>
              <a:t>ただし分割された</a:t>
            </a:r>
            <a:r>
              <a:rPr lang="en-US" altLang="ja-JP" dirty="0" smtClean="0"/>
              <a:t>region</a:t>
            </a:r>
            <a:r>
              <a:rPr lang="ja-JP" altLang="en-US" dirty="0" smtClean="0"/>
              <a:t>の外へのポインタは後回しにする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75083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曲線コネクタ 66"/>
          <p:cNvCxnSpPr>
            <a:stCxn id="23" idx="7"/>
            <a:endCxn id="26" idx="0"/>
          </p:cNvCxnSpPr>
          <p:nvPr/>
        </p:nvCxnSpPr>
        <p:spPr>
          <a:xfrm rot="5400000" flipH="1" flipV="1">
            <a:off x="4001391" y="2248313"/>
            <a:ext cx="84363" cy="2388619"/>
          </a:xfrm>
          <a:prstGeom prst="curvedConnector3">
            <a:avLst>
              <a:gd name="adj1" fmla="val 525812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例</a:t>
            </a:r>
            <a:r>
              <a:rPr lang="en-US" altLang="ja-JP" dirty="0" smtClean="0"/>
              <a:t>: STEP 1 </a:t>
            </a:r>
            <a:br>
              <a:rPr lang="en-US" altLang="ja-JP" dirty="0" smtClean="0"/>
            </a:br>
            <a:r>
              <a:rPr lang="ja-JP" altLang="en-US" dirty="0" smtClean="0"/>
              <a:t>ヒープの分割</a:t>
            </a:r>
            <a:endParaRPr kumimoji="1" lang="ja-JP" altLang="en-US" dirty="0"/>
          </a:p>
        </p:txBody>
      </p:sp>
      <p:sp>
        <p:nvSpPr>
          <p:cNvPr id="5" name="円/楕円 4"/>
          <p:cNvSpPr/>
          <p:nvPr/>
        </p:nvSpPr>
        <p:spPr>
          <a:xfrm>
            <a:off x="1493466" y="3400440"/>
            <a:ext cx="576064" cy="576064"/>
          </a:xfrm>
          <a:prstGeom prst="ellipse">
            <a:avLst/>
          </a:prstGeom>
          <a:solidFill>
            <a:schemeClr val="accent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2357562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3221658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4085754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4949850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5813946" y="3400440"/>
            <a:ext cx="576064" cy="576064"/>
          </a:xfrm>
          <a:prstGeom prst="ellipse">
            <a:avLst/>
          </a:prstGeom>
          <a:solidFill>
            <a:schemeClr val="accent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6678042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7542138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1061418" y="2896384"/>
            <a:ext cx="7632848" cy="15121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4" name="曲線コネクタ 43"/>
          <p:cNvCxnSpPr>
            <a:stCxn id="5" idx="7"/>
            <a:endCxn id="24" idx="1"/>
          </p:cNvCxnSpPr>
          <p:nvPr/>
        </p:nvCxnSpPr>
        <p:spPr>
          <a:xfrm rot="5400000" flipH="1" flipV="1">
            <a:off x="2645594" y="2824376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曲線コネクタ 44"/>
          <p:cNvCxnSpPr>
            <a:stCxn id="24" idx="7"/>
            <a:endCxn id="26" idx="1"/>
          </p:cNvCxnSpPr>
          <p:nvPr/>
        </p:nvCxnSpPr>
        <p:spPr>
          <a:xfrm rot="5400000" flipH="1" flipV="1">
            <a:off x="4373786" y="2824376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曲線コネクタ 45"/>
          <p:cNvCxnSpPr>
            <a:stCxn id="26" idx="5"/>
            <a:endCxn id="28" idx="4"/>
          </p:cNvCxnSpPr>
          <p:nvPr/>
        </p:nvCxnSpPr>
        <p:spPr>
          <a:xfrm rot="16200000" flipH="1">
            <a:off x="6161631" y="3172060"/>
            <a:ext cx="84363" cy="1524523"/>
          </a:xfrm>
          <a:prstGeom prst="curvedConnector3">
            <a:avLst>
              <a:gd name="adj1" fmla="val 370973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曲線コネクタ 52"/>
          <p:cNvCxnSpPr>
            <a:stCxn id="27" idx="7"/>
            <a:endCxn id="28" idx="1"/>
          </p:cNvCxnSpPr>
          <p:nvPr/>
        </p:nvCxnSpPr>
        <p:spPr>
          <a:xfrm rot="5400000" flipH="1" flipV="1">
            <a:off x="6534026" y="3256424"/>
            <a:ext cx="12700" cy="456758"/>
          </a:xfrm>
          <a:prstGeom prst="curvedConnector3">
            <a:avLst>
              <a:gd name="adj1" fmla="val 1229984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曲線コネクタ 55"/>
          <p:cNvCxnSpPr>
            <a:stCxn id="28" idx="3"/>
            <a:endCxn id="27" idx="5"/>
          </p:cNvCxnSpPr>
          <p:nvPr/>
        </p:nvCxnSpPr>
        <p:spPr>
          <a:xfrm rot="5400000">
            <a:off x="6534026" y="3663762"/>
            <a:ext cx="12700" cy="456758"/>
          </a:xfrm>
          <a:prstGeom prst="curvedConnector3">
            <a:avLst>
              <a:gd name="adj1" fmla="val 921417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曲線コネクタ 63"/>
          <p:cNvCxnSpPr>
            <a:stCxn id="25" idx="3"/>
            <a:endCxn id="23" idx="5"/>
          </p:cNvCxnSpPr>
          <p:nvPr/>
        </p:nvCxnSpPr>
        <p:spPr>
          <a:xfrm rot="5400000">
            <a:off x="3509690" y="3231714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曲線コネクタ 69"/>
          <p:cNvCxnSpPr>
            <a:stCxn id="29" idx="3"/>
            <a:endCxn id="25" idx="5"/>
          </p:cNvCxnSpPr>
          <p:nvPr/>
        </p:nvCxnSpPr>
        <p:spPr>
          <a:xfrm rot="5400000">
            <a:off x="6101978" y="2367618"/>
            <a:ext cx="12700" cy="3049046"/>
          </a:xfrm>
          <a:prstGeom prst="curvedConnector3">
            <a:avLst>
              <a:gd name="adj1" fmla="val 3287134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角丸四角形 33"/>
          <p:cNvSpPr/>
          <p:nvPr/>
        </p:nvSpPr>
        <p:spPr>
          <a:xfrm>
            <a:off x="1061418" y="4653136"/>
            <a:ext cx="7632848" cy="1512168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27869" y="3442623"/>
            <a:ext cx="833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From</a:t>
            </a:r>
            <a:endParaRPr kumimoji="1" lang="ja-JP" altLang="en-US" sz="24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51519" y="5178387"/>
            <a:ext cx="833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To</a:t>
            </a:r>
            <a:endParaRPr kumimoji="1" lang="ja-JP" altLang="en-US" sz="2400" dirty="0"/>
          </a:p>
        </p:txBody>
      </p:sp>
      <p:sp>
        <p:nvSpPr>
          <p:cNvPr id="3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ja-JP" altLang="en-US" dirty="0" smtClean="0"/>
              <a:t>ヒープを</a:t>
            </a:r>
            <a:r>
              <a:rPr lang="en-US" altLang="ja-JP" dirty="0" smtClean="0"/>
              <a:t>2</a:t>
            </a:r>
            <a:r>
              <a:rPr lang="ja-JP" altLang="en-US" dirty="0" smtClean="0"/>
              <a:t>分割するケース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50778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曲線コネクタ 66"/>
          <p:cNvCxnSpPr>
            <a:stCxn id="23" idx="7"/>
            <a:endCxn id="26" idx="0"/>
          </p:cNvCxnSpPr>
          <p:nvPr/>
        </p:nvCxnSpPr>
        <p:spPr>
          <a:xfrm rot="5400000" flipH="1" flipV="1">
            <a:off x="4001391" y="2248313"/>
            <a:ext cx="84363" cy="2388619"/>
          </a:xfrm>
          <a:prstGeom prst="curvedConnector3">
            <a:avLst>
              <a:gd name="adj1" fmla="val 525812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例</a:t>
            </a:r>
            <a:r>
              <a:rPr lang="en-US" altLang="ja-JP" dirty="0"/>
              <a:t>: STEP 1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ヒープの分割</a:t>
            </a:r>
            <a:endParaRPr kumimoji="1" lang="ja-JP" altLang="en-US" dirty="0"/>
          </a:p>
        </p:txBody>
      </p:sp>
      <p:sp>
        <p:nvSpPr>
          <p:cNvPr id="5" name="円/楕円 4"/>
          <p:cNvSpPr/>
          <p:nvPr/>
        </p:nvSpPr>
        <p:spPr>
          <a:xfrm>
            <a:off x="1493466" y="3400440"/>
            <a:ext cx="576064" cy="576064"/>
          </a:xfrm>
          <a:prstGeom prst="ellipse">
            <a:avLst/>
          </a:prstGeom>
          <a:solidFill>
            <a:schemeClr val="accent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2357562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3221658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4085754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4949850" y="3400440"/>
            <a:ext cx="576064" cy="57606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5813946" y="3400440"/>
            <a:ext cx="576064" cy="576064"/>
          </a:xfrm>
          <a:prstGeom prst="ellipse">
            <a:avLst/>
          </a:prstGeom>
          <a:solidFill>
            <a:schemeClr val="accent6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6678042" y="3400440"/>
            <a:ext cx="576064" cy="57606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7542138" y="3400440"/>
            <a:ext cx="576064" cy="57606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1061418" y="2932388"/>
            <a:ext cx="3726606" cy="15121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4" name="曲線コネクタ 43"/>
          <p:cNvCxnSpPr>
            <a:stCxn id="5" idx="7"/>
            <a:endCxn id="24" idx="1"/>
          </p:cNvCxnSpPr>
          <p:nvPr/>
        </p:nvCxnSpPr>
        <p:spPr>
          <a:xfrm rot="5400000" flipH="1" flipV="1">
            <a:off x="2645594" y="2824376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曲線コネクタ 44"/>
          <p:cNvCxnSpPr>
            <a:stCxn id="24" idx="7"/>
            <a:endCxn id="26" idx="1"/>
          </p:cNvCxnSpPr>
          <p:nvPr/>
        </p:nvCxnSpPr>
        <p:spPr>
          <a:xfrm rot="5400000" flipH="1" flipV="1">
            <a:off x="4373786" y="2824376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曲線コネクタ 45"/>
          <p:cNvCxnSpPr>
            <a:stCxn id="26" idx="5"/>
            <a:endCxn id="28" idx="4"/>
          </p:cNvCxnSpPr>
          <p:nvPr/>
        </p:nvCxnSpPr>
        <p:spPr>
          <a:xfrm rot="16200000" flipH="1">
            <a:off x="6161631" y="3172060"/>
            <a:ext cx="84363" cy="1524523"/>
          </a:xfrm>
          <a:prstGeom prst="curvedConnector3">
            <a:avLst>
              <a:gd name="adj1" fmla="val 370973"/>
            </a:avLst>
          </a:prstGeom>
          <a:ln w="28575"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曲線コネクタ 52"/>
          <p:cNvCxnSpPr>
            <a:stCxn id="27" idx="7"/>
            <a:endCxn id="28" idx="1"/>
          </p:cNvCxnSpPr>
          <p:nvPr/>
        </p:nvCxnSpPr>
        <p:spPr>
          <a:xfrm rot="5400000" flipH="1" flipV="1">
            <a:off x="6534026" y="3256424"/>
            <a:ext cx="12700" cy="456758"/>
          </a:xfrm>
          <a:prstGeom prst="curvedConnector3">
            <a:avLst>
              <a:gd name="adj1" fmla="val 1229984"/>
            </a:avLst>
          </a:prstGeom>
          <a:ln w="28575"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曲線コネクタ 55"/>
          <p:cNvCxnSpPr>
            <a:stCxn id="28" idx="3"/>
            <a:endCxn id="27" idx="5"/>
          </p:cNvCxnSpPr>
          <p:nvPr/>
        </p:nvCxnSpPr>
        <p:spPr>
          <a:xfrm rot="5400000">
            <a:off x="6534026" y="3663762"/>
            <a:ext cx="12700" cy="456758"/>
          </a:xfrm>
          <a:prstGeom prst="curvedConnector3">
            <a:avLst>
              <a:gd name="adj1" fmla="val 921417"/>
            </a:avLst>
          </a:prstGeom>
          <a:ln w="28575"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曲線コネクタ 63"/>
          <p:cNvCxnSpPr>
            <a:stCxn id="25" idx="3"/>
            <a:endCxn id="23" idx="5"/>
          </p:cNvCxnSpPr>
          <p:nvPr/>
        </p:nvCxnSpPr>
        <p:spPr>
          <a:xfrm rot="5400000">
            <a:off x="3509690" y="3231714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曲線コネクタ 69"/>
          <p:cNvCxnSpPr>
            <a:stCxn id="29" idx="3"/>
            <a:endCxn id="25" idx="5"/>
          </p:cNvCxnSpPr>
          <p:nvPr/>
        </p:nvCxnSpPr>
        <p:spPr>
          <a:xfrm rot="5400000">
            <a:off x="6101978" y="2367618"/>
            <a:ext cx="12700" cy="3049046"/>
          </a:xfrm>
          <a:prstGeom prst="curvedConnector3">
            <a:avLst>
              <a:gd name="adj1" fmla="val 3492850"/>
            </a:avLst>
          </a:prstGeom>
          <a:ln w="28575"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角丸四角形 33"/>
          <p:cNvSpPr/>
          <p:nvPr/>
        </p:nvSpPr>
        <p:spPr>
          <a:xfrm>
            <a:off x="1061418" y="4653136"/>
            <a:ext cx="3726606" cy="1512168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59691" y="2466704"/>
            <a:ext cx="1108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From0</a:t>
            </a:r>
            <a:endParaRPr kumimoji="1" lang="ja-JP" altLang="en-US" sz="24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296942" y="6165304"/>
            <a:ext cx="833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To0</a:t>
            </a:r>
            <a:endParaRPr kumimoji="1" lang="ja-JP" altLang="en-US" sz="2400" dirty="0"/>
          </a:p>
        </p:txBody>
      </p:sp>
      <p:sp>
        <p:nvSpPr>
          <p:cNvPr id="3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altLang="ja-JP" dirty="0" smtClean="0"/>
              <a:t>From, To</a:t>
            </a:r>
            <a:r>
              <a:rPr lang="ja-JP" altLang="en-US" dirty="0" smtClean="0"/>
              <a:t>をそれぞれ</a:t>
            </a:r>
            <a:r>
              <a:rPr lang="en-US" altLang="ja-JP" dirty="0" smtClean="0"/>
              <a:t>2</a:t>
            </a:r>
            <a:r>
              <a:rPr lang="ja-JP" altLang="en-US" dirty="0" smtClean="0"/>
              <a:t>分割し別の</a:t>
            </a:r>
            <a:r>
              <a:rPr lang="en-US" altLang="ja-JP" dirty="0" smtClean="0"/>
              <a:t>region</a:t>
            </a:r>
            <a:r>
              <a:rPr lang="ja-JP" altLang="en-US" dirty="0" smtClean="0"/>
              <a:t>とする</a:t>
            </a:r>
            <a:endParaRPr lang="en-US" altLang="ja-JP" dirty="0" smtClean="0"/>
          </a:p>
        </p:txBody>
      </p:sp>
      <p:sp>
        <p:nvSpPr>
          <p:cNvPr id="32" name="角丸四角形 31"/>
          <p:cNvSpPr/>
          <p:nvPr/>
        </p:nvSpPr>
        <p:spPr>
          <a:xfrm>
            <a:off x="4788024" y="2932387"/>
            <a:ext cx="3726606" cy="1512168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角丸四角形 32"/>
          <p:cNvSpPr/>
          <p:nvPr/>
        </p:nvSpPr>
        <p:spPr>
          <a:xfrm>
            <a:off x="4788024" y="4653136"/>
            <a:ext cx="3726606" cy="1512168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254106" y="2466703"/>
            <a:ext cx="1108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/>
              <a:t>From1</a:t>
            </a:r>
            <a:endParaRPr kumimoji="1" lang="ja-JP" altLang="en-US" sz="24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254106" y="6151877"/>
            <a:ext cx="905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400" dirty="0" smtClean="0"/>
              <a:t>To</a:t>
            </a:r>
            <a:r>
              <a:rPr kumimoji="1" lang="en-US" altLang="ja-JP" sz="2400" dirty="0" smtClean="0"/>
              <a:t>1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1326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曲線コネクタ 66"/>
          <p:cNvCxnSpPr>
            <a:stCxn id="23" idx="7"/>
            <a:endCxn id="26" idx="0"/>
          </p:cNvCxnSpPr>
          <p:nvPr/>
        </p:nvCxnSpPr>
        <p:spPr>
          <a:xfrm rot="5400000" flipH="1" flipV="1">
            <a:off x="4001391" y="2248313"/>
            <a:ext cx="84363" cy="2388619"/>
          </a:xfrm>
          <a:prstGeom prst="curvedConnector3">
            <a:avLst>
              <a:gd name="adj1" fmla="val 525812"/>
            </a:avLst>
          </a:prstGeom>
          <a:ln w="28575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例</a:t>
            </a:r>
            <a:r>
              <a:rPr lang="en-US" altLang="ja-JP" dirty="0" smtClean="0"/>
              <a:t>: STEP 2</a:t>
            </a:r>
            <a:br>
              <a:rPr lang="en-US" altLang="ja-JP" dirty="0" smtClean="0"/>
            </a:br>
            <a:r>
              <a:rPr lang="ja-JP" altLang="en-US" dirty="0" smtClean="0"/>
              <a:t>逐次コピー</a:t>
            </a:r>
            <a:r>
              <a:rPr lang="en-US" altLang="ja-JP" dirty="0" smtClean="0"/>
              <a:t>GC</a:t>
            </a:r>
            <a:endParaRPr kumimoji="1" lang="ja-JP" altLang="en-US" dirty="0"/>
          </a:p>
        </p:txBody>
      </p:sp>
      <p:sp>
        <p:nvSpPr>
          <p:cNvPr id="5" name="円/楕円 4"/>
          <p:cNvSpPr/>
          <p:nvPr/>
        </p:nvSpPr>
        <p:spPr>
          <a:xfrm>
            <a:off x="1493466" y="3400440"/>
            <a:ext cx="576064" cy="576064"/>
          </a:xfrm>
          <a:prstGeom prst="ellipse">
            <a:avLst/>
          </a:prstGeom>
          <a:solidFill>
            <a:schemeClr val="accent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2357562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3221658" y="3400440"/>
            <a:ext cx="576064" cy="576064"/>
          </a:xfrm>
          <a:prstGeom prst="ellipse">
            <a:avLst/>
          </a:prstGeom>
          <a:solidFill>
            <a:schemeClr val="accent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4085754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4949850" y="3400440"/>
            <a:ext cx="576064" cy="57606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5813946" y="3400440"/>
            <a:ext cx="576064" cy="576064"/>
          </a:xfrm>
          <a:prstGeom prst="ellipse">
            <a:avLst/>
          </a:prstGeom>
          <a:solidFill>
            <a:schemeClr val="accent6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6678042" y="3400440"/>
            <a:ext cx="576064" cy="576064"/>
          </a:xfrm>
          <a:prstGeom prst="ellipse">
            <a:avLst/>
          </a:prstGeom>
          <a:solidFill>
            <a:schemeClr val="accent6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7542138" y="3400440"/>
            <a:ext cx="576064" cy="57606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1061418" y="2932388"/>
            <a:ext cx="3726606" cy="15121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4" name="曲線コネクタ 43"/>
          <p:cNvCxnSpPr>
            <a:stCxn id="5" idx="7"/>
            <a:endCxn id="24" idx="1"/>
          </p:cNvCxnSpPr>
          <p:nvPr/>
        </p:nvCxnSpPr>
        <p:spPr>
          <a:xfrm rot="5400000" flipH="1" flipV="1">
            <a:off x="2645594" y="2824376"/>
            <a:ext cx="12700" cy="1320854"/>
          </a:xfrm>
          <a:prstGeom prst="curvedConnector3">
            <a:avLst>
              <a:gd name="adj1" fmla="val 2464276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曲線コネクタ 44"/>
          <p:cNvCxnSpPr>
            <a:stCxn id="24" idx="7"/>
            <a:endCxn id="26" idx="1"/>
          </p:cNvCxnSpPr>
          <p:nvPr/>
        </p:nvCxnSpPr>
        <p:spPr>
          <a:xfrm rot="5400000" flipH="1" flipV="1">
            <a:off x="4373786" y="2824376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曲線コネクタ 45"/>
          <p:cNvCxnSpPr>
            <a:stCxn id="26" idx="5"/>
            <a:endCxn id="28" idx="4"/>
          </p:cNvCxnSpPr>
          <p:nvPr/>
        </p:nvCxnSpPr>
        <p:spPr>
          <a:xfrm rot="16200000" flipH="1">
            <a:off x="6161631" y="3172060"/>
            <a:ext cx="84363" cy="1524523"/>
          </a:xfrm>
          <a:prstGeom prst="curvedConnector3">
            <a:avLst>
              <a:gd name="adj1" fmla="val 370973"/>
            </a:avLst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曲線コネクタ 52"/>
          <p:cNvCxnSpPr>
            <a:stCxn id="27" idx="7"/>
            <a:endCxn id="28" idx="1"/>
          </p:cNvCxnSpPr>
          <p:nvPr/>
        </p:nvCxnSpPr>
        <p:spPr>
          <a:xfrm rot="5400000" flipH="1" flipV="1">
            <a:off x="6534026" y="3256424"/>
            <a:ext cx="12700" cy="456758"/>
          </a:xfrm>
          <a:prstGeom prst="curvedConnector3">
            <a:avLst>
              <a:gd name="adj1" fmla="val 1229984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曲線コネクタ 55"/>
          <p:cNvCxnSpPr>
            <a:stCxn id="28" idx="3"/>
            <a:endCxn id="27" idx="5"/>
          </p:cNvCxnSpPr>
          <p:nvPr/>
        </p:nvCxnSpPr>
        <p:spPr>
          <a:xfrm rot="5400000">
            <a:off x="6534026" y="3663762"/>
            <a:ext cx="12700" cy="456758"/>
          </a:xfrm>
          <a:prstGeom prst="curvedConnector3">
            <a:avLst>
              <a:gd name="adj1" fmla="val 921417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曲線コネクタ 63"/>
          <p:cNvCxnSpPr>
            <a:stCxn id="25" idx="3"/>
            <a:endCxn id="23" idx="5"/>
          </p:cNvCxnSpPr>
          <p:nvPr/>
        </p:nvCxnSpPr>
        <p:spPr>
          <a:xfrm rot="5400000">
            <a:off x="3509690" y="3231714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曲線コネクタ 69"/>
          <p:cNvCxnSpPr>
            <a:stCxn id="29" idx="3"/>
            <a:endCxn id="25" idx="5"/>
          </p:cNvCxnSpPr>
          <p:nvPr/>
        </p:nvCxnSpPr>
        <p:spPr>
          <a:xfrm rot="5400000">
            <a:off x="6101978" y="2367618"/>
            <a:ext cx="12700" cy="3049046"/>
          </a:xfrm>
          <a:prstGeom prst="curvedConnector3">
            <a:avLst>
              <a:gd name="adj1" fmla="val 3389984"/>
            </a:avLst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角丸四角形 33"/>
          <p:cNvSpPr/>
          <p:nvPr/>
        </p:nvSpPr>
        <p:spPr>
          <a:xfrm>
            <a:off x="1061418" y="4653136"/>
            <a:ext cx="3726606" cy="1512168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altLang="ja-JP" dirty="0" smtClean="0"/>
              <a:t>2</a:t>
            </a:r>
            <a:r>
              <a:rPr lang="ja-JP" altLang="en-US" dirty="0" err="1" smtClean="0"/>
              <a:t>つに</a:t>
            </a:r>
            <a:r>
              <a:rPr lang="ja-JP" altLang="en-US" dirty="0" smtClean="0"/>
              <a:t>分けた</a:t>
            </a:r>
            <a:r>
              <a:rPr lang="en-US" altLang="ja-JP" dirty="0" smtClean="0"/>
              <a:t>region</a:t>
            </a:r>
            <a:r>
              <a:rPr lang="ja-JP" altLang="en-US" dirty="0" smtClean="0"/>
              <a:t>で並列にコピー</a:t>
            </a:r>
            <a:r>
              <a:rPr lang="en-US" altLang="ja-JP" dirty="0" smtClean="0"/>
              <a:t>GC</a:t>
            </a:r>
            <a:r>
              <a:rPr lang="ja-JP" altLang="en-US" dirty="0" smtClean="0"/>
              <a:t>を行う</a:t>
            </a:r>
            <a:endParaRPr lang="en-US" altLang="ja-JP" dirty="0" smtClean="0"/>
          </a:p>
        </p:txBody>
      </p:sp>
      <p:sp>
        <p:nvSpPr>
          <p:cNvPr id="32" name="角丸四角形 31"/>
          <p:cNvSpPr/>
          <p:nvPr/>
        </p:nvSpPr>
        <p:spPr>
          <a:xfrm>
            <a:off x="4788024" y="2932387"/>
            <a:ext cx="3726606" cy="1512168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角丸四角形 32"/>
          <p:cNvSpPr/>
          <p:nvPr/>
        </p:nvSpPr>
        <p:spPr>
          <a:xfrm>
            <a:off x="4788024" y="4653136"/>
            <a:ext cx="3726606" cy="1512168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1493466" y="5121188"/>
            <a:ext cx="576064" cy="576064"/>
          </a:xfrm>
          <a:prstGeom prst="ellipse">
            <a:avLst/>
          </a:prstGeom>
          <a:solidFill>
            <a:schemeClr val="accent3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/>
        </p:nvSpPr>
        <p:spPr>
          <a:xfrm>
            <a:off x="2363912" y="5121188"/>
            <a:ext cx="576064" cy="576064"/>
          </a:xfrm>
          <a:prstGeom prst="ellipse">
            <a:avLst/>
          </a:prstGeom>
          <a:solidFill>
            <a:schemeClr val="accent3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曲線コネクタ 35"/>
          <p:cNvCxnSpPr>
            <a:stCxn id="31" idx="7"/>
            <a:endCxn id="35" idx="1"/>
          </p:cNvCxnSpPr>
          <p:nvPr/>
        </p:nvCxnSpPr>
        <p:spPr>
          <a:xfrm rot="5400000" flipH="1" flipV="1">
            <a:off x="2216721" y="4973997"/>
            <a:ext cx="12700" cy="463108"/>
          </a:xfrm>
          <a:prstGeom prst="curvedConnector3">
            <a:avLst>
              <a:gd name="adj1" fmla="val 1332850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円/楕円 38"/>
          <p:cNvSpPr/>
          <p:nvPr/>
        </p:nvSpPr>
        <p:spPr>
          <a:xfrm>
            <a:off x="4949851" y="5121188"/>
            <a:ext cx="576064" cy="576064"/>
          </a:xfrm>
          <a:prstGeom prst="ellipse">
            <a:avLst/>
          </a:prstGeom>
          <a:solidFill>
            <a:schemeClr val="accent5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/>
        </p:nvSpPr>
        <p:spPr>
          <a:xfrm>
            <a:off x="5813946" y="5121187"/>
            <a:ext cx="576064" cy="576064"/>
          </a:xfrm>
          <a:prstGeom prst="ellipse">
            <a:avLst/>
          </a:prstGeom>
          <a:solidFill>
            <a:schemeClr val="accent5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1" name="曲線コネクタ 40"/>
          <p:cNvCxnSpPr>
            <a:stCxn id="39" idx="7"/>
            <a:endCxn id="40" idx="1"/>
          </p:cNvCxnSpPr>
          <p:nvPr/>
        </p:nvCxnSpPr>
        <p:spPr>
          <a:xfrm rot="5400000" flipH="1" flipV="1">
            <a:off x="5669930" y="4977173"/>
            <a:ext cx="1" cy="456757"/>
          </a:xfrm>
          <a:prstGeom prst="curvedConnector3">
            <a:avLst>
              <a:gd name="adj1" fmla="val 31296400000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曲線コネクタ 41"/>
          <p:cNvCxnSpPr>
            <a:stCxn id="40" idx="3"/>
            <a:endCxn id="39" idx="5"/>
          </p:cNvCxnSpPr>
          <p:nvPr/>
        </p:nvCxnSpPr>
        <p:spPr>
          <a:xfrm rot="5400000">
            <a:off x="5669931" y="5384510"/>
            <a:ext cx="1" cy="456757"/>
          </a:xfrm>
          <a:prstGeom prst="curvedConnector3">
            <a:avLst>
              <a:gd name="adj1" fmla="val 31296400000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stCxn id="5" idx="4"/>
            <a:endCxn id="31" idx="0"/>
          </p:cNvCxnSpPr>
          <p:nvPr/>
        </p:nvCxnSpPr>
        <p:spPr>
          <a:xfrm>
            <a:off x="1781498" y="3976504"/>
            <a:ext cx="0" cy="114468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>
            <a:stCxn id="24" idx="4"/>
            <a:endCxn id="35" idx="0"/>
          </p:cNvCxnSpPr>
          <p:nvPr/>
        </p:nvCxnSpPr>
        <p:spPr>
          <a:xfrm flipH="1">
            <a:off x="2651944" y="3976504"/>
            <a:ext cx="857746" cy="114468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>
            <a:stCxn id="27" idx="4"/>
            <a:endCxn id="39" idx="0"/>
          </p:cNvCxnSpPr>
          <p:nvPr/>
        </p:nvCxnSpPr>
        <p:spPr>
          <a:xfrm flipH="1">
            <a:off x="5237883" y="3976504"/>
            <a:ext cx="864095" cy="114468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28" idx="4"/>
            <a:endCxn id="40" idx="0"/>
          </p:cNvCxnSpPr>
          <p:nvPr/>
        </p:nvCxnSpPr>
        <p:spPr>
          <a:xfrm flipH="1">
            <a:off x="6101978" y="3976504"/>
            <a:ext cx="864096" cy="114468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1159691" y="2466704"/>
            <a:ext cx="1108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From0</a:t>
            </a:r>
            <a:endParaRPr kumimoji="1" lang="ja-JP" altLang="en-US" sz="24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296942" y="6165304"/>
            <a:ext cx="833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To0</a:t>
            </a:r>
            <a:endParaRPr kumimoji="1" lang="ja-JP" altLang="en-US" sz="2400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7254106" y="2466703"/>
            <a:ext cx="1108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/>
              <a:t>From1</a:t>
            </a:r>
            <a:endParaRPr kumimoji="1" lang="ja-JP" altLang="en-US" sz="2400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254106" y="6151877"/>
            <a:ext cx="905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400" dirty="0" smtClean="0"/>
              <a:t>To</a:t>
            </a:r>
            <a:r>
              <a:rPr kumimoji="1" lang="en-US" altLang="ja-JP" sz="2400" dirty="0" smtClean="0"/>
              <a:t>1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3638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曲線コネクタ 66"/>
          <p:cNvCxnSpPr>
            <a:stCxn id="23" idx="7"/>
            <a:endCxn id="26" idx="0"/>
          </p:cNvCxnSpPr>
          <p:nvPr/>
        </p:nvCxnSpPr>
        <p:spPr>
          <a:xfrm rot="5400000" flipH="1" flipV="1">
            <a:off x="4001391" y="2248313"/>
            <a:ext cx="84363" cy="2388619"/>
          </a:xfrm>
          <a:prstGeom prst="curvedConnector3">
            <a:avLst>
              <a:gd name="adj1" fmla="val 525812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例</a:t>
            </a:r>
            <a:r>
              <a:rPr lang="en-US" altLang="ja-JP" dirty="0"/>
              <a:t>: STEP 2</a:t>
            </a:r>
            <a:br>
              <a:rPr lang="en-US" altLang="ja-JP" dirty="0"/>
            </a:br>
            <a:r>
              <a:rPr lang="ja-JP" altLang="en-US" dirty="0"/>
              <a:t>逐次コピー</a:t>
            </a:r>
            <a:r>
              <a:rPr lang="en-US" altLang="ja-JP" dirty="0"/>
              <a:t>GC</a:t>
            </a:r>
            <a:endParaRPr kumimoji="1" lang="ja-JP" altLang="en-US" dirty="0"/>
          </a:p>
        </p:txBody>
      </p:sp>
      <p:sp>
        <p:nvSpPr>
          <p:cNvPr id="5" name="円/楕円 4"/>
          <p:cNvSpPr/>
          <p:nvPr/>
        </p:nvSpPr>
        <p:spPr>
          <a:xfrm>
            <a:off x="1493466" y="3400440"/>
            <a:ext cx="576064" cy="576064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2357562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3221658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4085754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4949850" y="3400440"/>
            <a:ext cx="576064" cy="57606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5813946" y="3400440"/>
            <a:ext cx="576064" cy="57606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6678042" y="3400440"/>
            <a:ext cx="576064" cy="57606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7542138" y="3400440"/>
            <a:ext cx="576064" cy="57606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1061418" y="2932388"/>
            <a:ext cx="3726606" cy="15121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4" name="曲線コネクタ 43"/>
          <p:cNvCxnSpPr>
            <a:stCxn id="5" idx="7"/>
            <a:endCxn id="24" idx="1"/>
          </p:cNvCxnSpPr>
          <p:nvPr/>
        </p:nvCxnSpPr>
        <p:spPr>
          <a:xfrm rot="5400000" flipH="1" flipV="1">
            <a:off x="2645594" y="2824376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曲線コネクタ 45"/>
          <p:cNvCxnSpPr>
            <a:stCxn id="26" idx="5"/>
            <a:endCxn id="28" idx="4"/>
          </p:cNvCxnSpPr>
          <p:nvPr/>
        </p:nvCxnSpPr>
        <p:spPr>
          <a:xfrm rot="16200000" flipH="1">
            <a:off x="6161631" y="3172060"/>
            <a:ext cx="84363" cy="1524523"/>
          </a:xfrm>
          <a:prstGeom prst="curvedConnector3">
            <a:avLst>
              <a:gd name="adj1" fmla="val 370973"/>
            </a:avLst>
          </a:prstGeom>
          <a:ln w="28575"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曲線コネクタ 52"/>
          <p:cNvCxnSpPr>
            <a:stCxn id="27" idx="7"/>
            <a:endCxn id="28" idx="1"/>
          </p:cNvCxnSpPr>
          <p:nvPr/>
        </p:nvCxnSpPr>
        <p:spPr>
          <a:xfrm rot="5400000" flipH="1" flipV="1">
            <a:off x="6534026" y="3256424"/>
            <a:ext cx="12700" cy="456758"/>
          </a:xfrm>
          <a:prstGeom prst="curvedConnector3">
            <a:avLst>
              <a:gd name="adj1" fmla="val 1229984"/>
            </a:avLst>
          </a:prstGeom>
          <a:ln w="28575"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曲線コネクタ 55"/>
          <p:cNvCxnSpPr>
            <a:stCxn id="28" idx="3"/>
            <a:endCxn id="27" idx="5"/>
          </p:cNvCxnSpPr>
          <p:nvPr/>
        </p:nvCxnSpPr>
        <p:spPr>
          <a:xfrm rot="5400000">
            <a:off x="6534026" y="3663762"/>
            <a:ext cx="12700" cy="456758"/>
          </a:xfrm>
          <a:prstGeom prst="curvedConnector3">
            <a:avLst>
              <a:gd name="adj1" fmla="val 921417"/>
            </a:avLst>
          </a:prstGeom>
          <a:ln w="28575"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曲線コネクタ 63"/>
          <p:cNvCxnSpPr>
            <a:stCxn id="25" idx="3"/>
            <a:endCxn id="23" idx="5"/>
          </p:cNvCxnSpPr>
          <p:nvPr/>
        </p:nvCxnSpPr>
        <p:spPr>
          <a:xfrm rot="5400000">
            <a:off x="3509690" y="3231714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曲線コネクタ 69"/>
          <p:cNvCxnSpPr>
            <a:stCxn id="29" idx="3"/>
            <a:endCxn id="25" idx="5"/>
          </p:cNvCxnSpPr>
          <p:nvPr/>
        </p:nvCxnSpPr>
        <p:spPr>
          <a:xfrm rot="5400000">
            <a:off x="6101978" y="2367618"/>
            <a:ext cx="12700" cy="3049046"/>
          </a:xfrm>
          <a:prstGeom prst="curvedConnector3">
            <a:avLst>
              <a:gd name="adj1" fmla="val 3389992"/>
            </a:avLst>
          </a:prstGeom>
          <a:ln w="28575"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角丸四角形 33"/>
          <p:cNvSpPr/>
          <p:nvPr/>
        </p:nvSpPr>
        <p:spPr>
          <a:xfrm>
            <a:off x="1061418" y="4653136"/>
            <a:ext cx="3726606" cy="1512168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ja-JP" altLang="en-US" dirty="0" smtClean="0"/>
              <a:t>ただし、</a:t>
            </a:r>
            <a:r>
              <a:rPr lang="en-US" altLang="ja-JP" dirty="0" smtClean="0"/>
              <a:t>region</a:t>
            </a:r>
            <a:r>
              <a:rPr lang="ja-JP" altLang="en-US" dirty="0" smtClean="0"/>
              <a:t>の外へのポインタがあれば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それを記憶して後で追跡する</a:t>
            </a:r>
            <a:endParaRPr lang="en-US" altLang="ja-JP" dirty="0" smtClean="0"/>
          </a:p>
        </p:txBody>
      </p:sp>
      <p:sp>
        <p:nvSpPr>
          <p:cNvPr id="32" name="角丸四角形 31"/>
          <p:cNvSpPr/>
          <p:nvPr/>
        </p:nvSpPr>
        <p:spPr>
          <a:xfrm>
            <a:off x="4788024" y="2932387"/>
            <a:ext cx="3726606" cy="1512168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角丸四角形 32"/>
          <p:cNvSpPr/>
          <p:nvPr/>
        </p:nvSpPr>
        <p:spPr>
          <a:xfrm>
            <a:off x="4788024" y="4653136"/>
            <a:ext cx="3726606" cy="1512168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1493466" y="5121188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/>
        </p:nvSpPr>
        <p:spPr>
          <a:xfrm>
            <a:off x="2363912" y="5121188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曲線コネクタ 35"/>
          <p:cNvCxnSpPr>
            <a:stCxn id="31" idx="7"/>
            <a:endCxn id="35" idx="1"/>
          </p:cNvCxnSpPr>
          <p:nvPr/>
        </p:nvCxnSpPr>
        <p:spPr>
          <a:xfrm rot="5400000" flipH="1" flipV="1">
            <a:off x="2216721" y="4973997"/>
            <a:ext cx="12700" cy="463108"/>
          </a:xfrm>
          <a:prstGeom prst="curvedConnector3">
            <a:avLst>
              <a:gd name="adj1" fmla="val 1332850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円/楕円 38"/>
          <p:cNvSpPr/>
          <p:nvPr/>
        </p:nvSpPr>
        <p:spPr>
          <a:xfrm>
            <a:off x="4949851" y="5121188"/>
            <a:ext cx="576064" cy="576064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/>
        </p:nvSpPr>
        <p:spPr>
          <a:xfrm>
            <a:off x="5813946" y="5121187"/>
            <a:ext cx="576064" cy="576064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1" name="曲線コネクタ 40"/>
          <p:cNvCxnSpPr>
            <a:stCxn id="39" idx="7"/>
            <a:endCxn id="40" idx="1"/>
          </p:cNvCxnSpPr>
          <p:nvPr/>
        </p:nvCxnSpPr>
        <p:spPr>
          <a:xfrm rot="5400000" flipH="1" flipV="1">
            <a:off x="5669930" y="4977173"/>
            <a:ext cx="1" cy="456757"/>
          </a:xfrm>
          <a:prstGeom prst="curvedConnector3">
            <a:avLst>
              <a:gd name="adj1" fmla="val 31296400000"/>
            </a:avLst>
          </a:prstGeom>
          <a:ln w="28575">
            <a:solidFill>
              <a:schemeClr val="accent5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曲線コネクタ 41"/>
          <p:cNvCxnSpPr>
            <a:stCxn id="40" idx="3"/>
            <a:endCxn id="39" idx="5"/>
          </p:cNvCxnSpPr>
          <p:nvPr/>
        </p:nvCxnSpPr>
        <p:spPr>
          <a:xfrm rot="5400000">
            <a:off x="5669931" y="5384510"/>
            <a:ext cx="1" cy="456757"/>
          </a:xfrm>
          <a:prstGeom prst="curvedConnector3">
            <a:avLst>
              <a:gd name="adj1" fmla="val 31296400000"/>
            </a:avLst>
          </a:prstGeom>
          <a:ln w="28575">
            <a:solidFill>
              <a:schemeClr val="accent5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>
            <a:stCxn id="5" idx="4"/>
            <a:endCxn id="31" idx="0"/>
          </p:cNvCxnSpPr>
          <p:nvPr/>
        </p:nvCxnSpPr>
        <p:spPr>
          <a:xfrm>
            <a:off x="1781498" y="3976504"/>
            <a:ext cx="0" cy="11446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>
            <a:stCxn id="24" idx="4"/>
          </p:cNvCxnSpPr>
          <p:nvPr/>
        </p:nvCxnSpPr>
        <p:spPr>
          <a:xfrm flipH="1">
            <a:off x="2651944" y="3976504"/>
            <a:ext cx="857746" cy="11446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>
            <a:stCxn id="27" idx="4"/>
          </p:cNvCxnSpPr>
          <p:nvPr/>
        </p:nvCxnSpPr>
        <p:spPr>
          <a:xfrm flipH="1">
            <a:off x="5237884" y="3976504"/>
            <a:ext cx="864094" cy="11446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>
            <a:stCxn id="28" idx="4"/>
          </p:cNvCxnSpPr>
          <p:nvPr/>
        </p:nvCxnSpPr>
        <p:spPr>
          <a:xfrm flipH="1">
            <a:off x="6101978" y="3976504"/>
            <a:ext cx="864096" cy="1144683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曲線コネクタ 44"/>
          <p:cNvCxnSpPr>
            <a:stCxn id="24" idx="7"/>
            <a:endCxn id="26" idx="1"/>
          </p:cNvCxnSpPr>
          <p:nvPr/>
        </p:nvCxnSpPr>
        <p:spPr>
          <a:xfrm rot="5400000" flipH="1" flipV="1">
            <a:off x="4373786" y="2824376"/>
            <a:ext cx="12700" cy="1320854"/>
          </a:xfrm>
          <a:prstGeom prst="curvedConnector3">
            <a:avLst>
              <a:gd name="adj1" fmla="val 2464276"/>
            </a:avLst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/>
          <p:cNvSpPr txBox="1"/>
          <p:nvPr/>
        </p:nvSpPr>
        <p:spPr>
          <a:xfrm>
            <a:off x="1159691" y="2466704"/>
            <a:ext cx="1108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From0</a:t>
            </a:r>
            <a:endParaRPr kumimoji="1" lang="ja-JP" altLang="en-US" sz="2400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296942" y="6165304"/>
            <a:ext cx="833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To0</a:t>
            </a:r>
            <a:endParaRPr kumimoji="1" lang="ja-JP" altLang="en-US" sz="2400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254106" y="2466703"/>
            <a:ext cx="1108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/>
              <a:t>From1</a:t>
            </a:r>
            <a:endParaRPr kumimoji="1" lang="ja-JP" altLang="en-US" sz="2400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7254106" y="6151877"/>
            <a:ext cx="905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400" dirty="0" smtClean="0"/>
              <a:t>To</a:t>
            </a:r>
            <a:r>
              <a:rPr kumimoji="1" lang="en-US" altLang="ja-JP" sz="2400" dirty="0" smtClean="0"/>
              <a:t>1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4362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</a:t>
            </a:r>
            <a:r>
              <a:rPr lang="en-US" altLang="ja-JP" dirty="0" smtClean="0"/>
              <a:t>TEP 3: </a:t>
            </a:r>
            <a:r>
              <a:rPr lang="ja-JP" altLang="en-US" dirty="0" smtClean="0"/>
              <a:t>分割</a:t>
            </a:r>
            <a:r>
              <a:rPr lang="ja-JP" altLang="en-US" dirty="0"/>
              <a:t>した</a:t>
            </a:r>
            <a:r>
              <a:rPr lang="en-US" altLang="ja-JP" dirty="0" smtClean="0"/>
              <a:t>region</a:t>
            </a:r>
            <a:r>
              <a:rPr kumimoji="1" lang="ja-JP" altLang="en-US" dirty="0" smtClean="0"/>
              <a:t>の統合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後回しに</a:t>
            </a:r>
            <a:r>
              <a:rPr lang="ja-JP" altLang="en-US" dirty="0"/>
              <a:t>していた</a:t>
            </a:r>
            <a:r>
              <a:rPr lang="ja-JP" altLang="en-US" dirty="0" smtClean="0"/>
              <a:t>、</a:t>
            </a:r>
            <a:r>
              <a:rPr lang="en-US" altLang="ja-JP" dirty="0" smtClean="0"/>
              <a:t>region</a:t>
            </a:r>
            <a:r>
              <a:rPr lang="ja-JP" altLang="en-US" dirty="0" smtClean="0"/>
              <a:t>の</a:t>
            </a:r>
            <a:r>
              <a:rPr kumimoji="1" lang="ja-JP" altLang="en-US" dirty="0" smtClean="0"/>
              <a:t>外へのポインタを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再び追跡する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859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ja-JP" altLang="en-US" dirty="0" smtClean="0"/>
              <a:t>統合前の状態</a:t>
            </a:r>
            <a:endParaRPr lang="en-US" altLang="ja-JP" dirty="0"/>
          </a:p>
        </p:txBody>
      </p:sp>
      <p:cxnSp>
        <p:nvCxnSpPr>
          <p:cNvPr id="67" name="曲線コネクタ 66"/>
          <p:cNvCxnSpPr>
            <a:stCxn id="23" idx="7"/>
            <a:endCxn id="26" idx="0"/>
          </p:cNvCxnSpPr>
          <p:nvPr/>
        </p:nvCxnSpPr>
        <p:spPr>
          <a:xfrm rot="5400000" flipH="1" flipV="1">
            <a:off x="4001391" y="2248313"/>
            <a:ext cx="84363" cy="2388619"/>
          </a:xfrm>
          <a:prstGeom prst="curvedConnector3">
            <a:avLst>
              <a:gd name="adj1" fmla="val 525812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例</a:t>
            </a:r>
            <a:r>
              <a:rPr lang="en-US" altLang="ja-JP" dirty="0"/>
              <a:t>: STEP3</a:t>
            </a:r>
            <a:br>
              <a:rPr lang="en-US" altLang="ja-JP" dirty="0"/>
            </a:br>
            <a:r>
              <a:rPr lang="ja-JP" altLang="en-US" dirty="0"/>
              <a:t>分割した</a:t>
            </a:r>
            <a:r>
              <a:rPr lang="en-US" altLang="ja-JP" dirty="0"/>
              <a:t>region</a:t>
            </a:r>
            <a:r>
              <a:rPr lang="ja-JP" altLang="en-US" dirty="0"/>
              <a:t>の統合</a:t>
            </a:r>
            <a:endParaRPr kumimoji="1" lang="ja-JP" altLang="en-US" dirty="0"/>
          </a:p>
        </p:txBody>
      </p:sp>
      <p:sp>
        <p:nvSpPr>
          <p:cNvPr id="5" name="円/楕円 4"/>
          <p:cNvSpPr/>
          <p:nvPr/>
        </p:nvSpPr>
        <p:spPr>
          <a:xfrm>
            <a:off x="1493466" y="3400440"/>
            <a:ext cx="576064" cy="576064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2357562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3221658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4085754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4949850" y="3400440"/>
            <a:ext cx="576064" cy="57606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5813946" y="3400440"/>
            <a:ext cx="576064" cy="576064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6678042" y="3400440"/>
            <a:ext cx="576064" cy="57606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7542138" y="3400440"/>
            <a:ext cx="576064" cy="57606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1061418" y="2932388"/>
            <a:ext cx="3726606" cy="15121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4" name="曲線コネクタ 43"/>
          <p:cNvCxnSpPr>
            <a:stCxn id="5" idx="7"/>
            <a:endCxn id="24" idx="1"/>
          </p:cNvCxnSpPr>
          <p:nvPr/>
        </p:nvCxnSpPr>
        <p:spPr>
          <a:xfrm rot="5400000" flipH="1" flipV="1">
            <a:off x="2645594" y="2824376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曲線コネクタ 45"/>
          <p:cNvCxnSpPr>
            <a:stCxn id="26" idx="5"/>
            <a:endCxn id="28" idx="4"/>
          </p:cNvCxnSpPr>
          <p:nvPr/>
        </p:nvCxnSpPr>
        <p:spPr>
          <a:xfrm rot="16200000" flipH="1">
            <a:off x="6161631" y="3172060"/>
            <a:ext cx="84363" cy="1524523"/>
          </a:xfrm>
          <a:prstGeom prst="curvedConnector3">
            <a:avLst>
              <a:gd name="adj1" fmla="val 370973"/>
            </a:avLst>
          </a:prstGeom>
          <a:ln w="28575"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曲線コネクタ 52"/>
          <p:cNvCxnSpPr>
            <a:stCxn id="27" idx="7"/>
            <a:endCxn id="28" idx="1"/>
          </p:cNvCxnSpPr>
          <p:nvPr/>
        </p:nvCxnSpPr>
        <p:spPr>
          <a:xfrm rot="5400000" flipH="1" flipV="1">
            <a:off x="6534026" y="3256424"/>
            <a:ext cx="12700" cy="456758"/>
          </a:xfrm>
          <a:prstGeom prst="curvedConnector3">
            <a:avLst>
              <a:gd name="adj1" fmla="val 1229984"/>
            </a:avLst>
          </a:prstGeom>
          <a:ln w="28575"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曲線コネクタ 55"/>
          <p:cNvCxnSpPr>
            <a:stCxn id="28" idx="3"/>
            <a:endCxn id="27" idx="5"/>
          </p:cNvCxnSpPr>
          <p:nvPr/>
        </p:nvCxnSpPr>
        <p:spPr>
          <a:xfrm rot="5400000">
            <a:off x="6534026" y="3663762"/>
            <a:ext cx="12700" cy="456758"/>
          </a:xfrm>
          <a:prstGeom prst="curvedConnector3">
            <a:avLst>
              <a:gd name="adj1" fmla="val 921417"/>
            </a:avLst>
          </a:prstGeom>
          <a:ln w="28575"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曲線コネクタ 63"/>
          <p:cNvCxnSpPr>
            <a:stCxn id="25" idx="3"/>
            <a:endCxn id="23" idx="5"/>
          </p:cNvCxnSpPr>
          <p:nvPr/>
        </p:nvCxnSpPr>
        <p:spPr>
          <a:xfrm rot="5400000">
            <a:off x="3509690" y="3231714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曲線コネクタ 69"/>
          <p:cNvCxnSpPr>
            <a:stCxn id="29" idx="3"/>
            <a:endCxn id="25" idx="5"/>
          </p:cNvCxnSpPr>
          <p:nvPr/>
        </p:nvCxnSpPr>
        <p:spPr>
          <a:xfrm rot="5400000">
            <a:off x="6101978" y="2367618"/>
            <a:ext cx="12700" cy="3049046"/>
          </a:xfrm>
          <a:prstGeom prst="curvedConnector3">
            <a:avLst>
              <a:gd name="adj1" fmla="val 3389992"/>
            </a:avLst>
          </a:prstGeom>
          <a:ln w="28575"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角丸四角形 33"/>
          <p:cNvSpPr/>
          <p:nvPr/>
        </p:nvSpPr>
        <p:spPr>
          <a:xfrm>
            <a:off x="1061418" y="4653136"/>
            <a:ext cx="3726606" cy="1512168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角丸四角形 31"/>
          <p:cNvSpPr/>
          <p:nvPr/>
        </p:nvSpPr>
        <p:spPr>
          <a:xfrm>
            <a:off x="4788024" y="2932387"/>
            <a:ext cx="3726606" cy="1512168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角丸四角形 32"/>
          <p:cNvSpPr/>
          <p:nvPr/>
        </p:nvSpPr>
        <p:spPr>
          <a:xfrm>
            <a:off x="4788024" y="4653136"/>
            <a:ext cx="3726606" cy="1512168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1493466" y="5121188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/>
        </p:nvSpPr>
        <p:spPr>
          <a:xfrm>
            <a:off x="2363912" y="5121188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曲線コネクタ 35"/>
          <p:cNvCxnSpPr>
            <a:stCxn id="31" idx="7"/>
            <a:endCxn id="35" idx="1"/>
          </p:cNvCxnSpPr>
          <p:nvPr/>
        </p:nvCxnSpPr>
        <p:spPr>
          <a:xfrm rot="5400000" flipH="1" flipV="1">
            <a:off x="2216721" y="4973997"/>
            <a:ext cx="12700" cy="463108"/>
          </a:xfrm>
          <a:prstGeom prst="curvedConnector3">
            <a:avLst>
              <a:gd name="adj1" fmla="val 1332850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円/楕円 38"/>
          <p:cNvSpPr/>
          <p:nvPr/>
        </p:nvSpPr>
        <p:spPr>
          <a:xfrm>
            <a:off x="4949851" y="5121188"/>
            <a:ext cx="576064" cy="576064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/>
        </p:nvSpPr>
        <p:spPr>
          <a:xfrm>
            <a:off x="5813946" y="5121187"/>
            <a:ext cx="576064" cy="576064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1" name="曲線コネクタ 40"/>
          <p:cNvCxnSpPr>
            <a:stCxn id="39" idx="7"/>
            <a:endCxn id="40" idx="1"/>
          </p:cNvCxnSpPr>
          <p:nvPr/>
        </p:nvCxnSpPr>
        <p:spPr>
          <a:xfrm rot="5400000" flipH="1" flipV="1">
            <a:off x="5669930" y="4977173"/>
            <a:ext cx="1" cy="456757"/>
          </a:xfrm>
          <a:prstGeom prst="curvedConnector3">
            <a:avLst>
              <a:gd name="adj1" fmla="val 31296400000"/>
            </a:avLst>
          </a:prstGeom>
          <a:ln w="28575">
            <a:solidFill>
              <a:schemeClr val="accent5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曲線コネクタ 41"/>
          <p:cNvCxnSpPr>
            <a:stCxn id="40" idx="3"/>
            <a:endCxn id="39" idx="5"/>
          </p:cNvCxnSpPr>
          <p:nvPr/>
        </p:nvCxnSpPr>
        <p:spPr>
          <a:xfrm rot="5400000">
            <a:off x="5669931" y="5384510"/>
            <a:ext cx="1" cy="456757"/>
          </a:xfrm>
          <a:prstGeom prst="curvedConnector3">
            <a:avLst>
              <a:gd name="adj1" fmla="val 31296400000"/>
            </a:avLst>
          </a:prstGeom>
          <a:ln w="28575">
            <a:solidFill>
              <a:schemeClr val="accent5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>
            <a:stCxn id="5" idx="4"/>
            <a:endCxn id="31" idx="0"/>
          </p:cNvCxnSpPr>
          <p:nvPr/>
        </p:nvCxnSpPr>
        <p:spPr>
          <a:xfrm>
            <a:off x="1781498" y="3976504"/>
            <a:ext cx="0" cy="11446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>
            <a:stCxn id="24" idx="4"/>
          </p:cNvCxnSpPr>
          <p:nvPr/>
        </p:nvCxnSpPr>
        <p:spPr>
          <a:xfrm flipH="1">
            <a:off x="2651944" y="3976504"/>
            <a:ext cx="857746" cy="11446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>
            <a:stCxn id="27" idx="4"/>
          </p:cNvCxnSpPr>
          <p:nvPr/>
        </p:nvCxnSpPr>
        <p:spPr>
          <a:xfrm flipH="1">
            <a:off x="5237884" y="3976504"/>
            <a:ext cx="864094" cy="11446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>
            <a:stCxn id="28" idx="4"/>
          </p:cNvCxnSpPr>
          <p:nvPr/>
        </p:nvCxnSpPr>
        <p:spPr>
          <a:xfrm flipH="1">
            <a:off x="6101978" y="3976504"/>
            <a:ext cx="864096" cy="1144683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曲線コネクタ 44"/>
          <p:cNvCxnSpPr>
            <a:stCxn id="24" idx="7"/>
            <a:endCxn id="26" idx="1"/>
          </p:cNvCxnSpPr>
          <p:nvPr/>
        </p:nvCxnSpPr>
        <p:spPr>
          <a:xfrm rot="5400000" flipH="1" flipV="1">
            <a:off x="4373786" y="2824376"/>
            <a:ext cx="12700" cy="1320854"/>
          </a:xfrm>
          <a:prstGeom prst="curvedConnector3">
            <a:avLst>
              <a:gd name="adj1" fmla="val 2464276"/>
            </a:avLst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/>
          <p:cNvSpPr txBox="1"/>
          <p:nvPr/>
        </p:nvSpPr>
        <p:spPr>
          <a:xfrm>
            <a:off x="1159691" y="2466704"/>
            <a:ext cx="1108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From0</a:t>
            </a:r>
            <a:endParaRPr kumimoji="1" lang="ja-JP" altLang="en-US" sz="2400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296942" y="6165304"/>
            <a:ext cx="833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To0</a:t>
            </a:r>
            <a:endParaRPr kumimoji="1" lang="ja-JP" altLang="en-US" sz="2400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254106" y="2466703"/>
            <a:ext cx="1108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/>
              <a:t>From1</a:t>
            </a:r>
            <a:endParaRPr kumimoji="1" lang="ja-JP" altLang="en-US" sz="2400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7254106" y="6151877"/>
            <a:ext cx="905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400" dirty="0" smtClean="0"/>
              <a:t>To</a:t>
            </a:r>
            <a:r>
              <a:rPr kumimoji="1" lang="en-US" altLang="ja-JP" sz="2400" dirty="0" smtClean="0"/>
              <a:t>1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4914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altLang="ja-JP" dirty="0"/>
              <a:t>R</a:t>
            </a:r>
            <a:r>
              <a:rPr lang="en-US" altLang="ja-JP" dirty="0" smtClean="0"/>
              <a:t>egion</a:t>
            </a:r>
            <a:r>
              <a:rPr lang="ja-JP" altLang="en-US" dirty="0" err="1" smtClean="0"/>
              <a:t>が統</a:t>
            </a:r>
            <a:r>
              <a:rPr lang="ja-JP" altLang="en-US" dirty="0" smtClean="0"/>
              <a:t>合される</a:t>
            </a:r>
            <a:endParaRPr lang="en-US" altLang="ja-JP" dirty="0" smtClean="0"/>
          </a:p>
        </p:txBody>
      </p:sp>
      <p:cxnSp>
        <p:nvCxnSpPr>
          <p:cNvPr id="67" name="曲線コネクタ 66"/>
          <p:cNvCxnSpPr>
            <a:stCxn id="23" idx="7"/>
            <a:endCxn id="26" idx="0"/>
          </p:cNvCxnSpPr>
          <p:nvPr/>
        </p:nvCxnSpPr>
        <p:spPr>
          <a:xfrm rot="5400000" flipH="1" flipV="1">
            <a:off x="4001391" y="2248313"/>
            <a:ext cx="84363" cy="2388619"/>
          </a:xfrm>
          <a:prstGeom prst="curvedConnector3">
            <a:avLst>
              <a:gd name="adj1" fmla="val 525812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例</a:t>
            </a:r>
            <a:r>
              <a:rPr lang="en-US" altLang="ja-JP" dirty="0" smtClean="0"/>
              <a:t>: STEP3</a:t>
            </a:r>
            <a:br>
              <a:rPr lang="en-US" altLang="ja-JP" dirty="0" smtClean="0"/>
            </a:br>
            <a:r>
              <a:rPr lang="ja-JP" altLang="en-US" dirty="0" smtClean="0"/>
              <a:t>分割した</a:t>
            </a:r>
            <a:r>
              <a:rPr lang="en-US" altLang="ja-JP" dirty="0" smtClean="0"/>
              <a:t>region</a:t>
            </a:r>
            <a:r>
              <a:rPr lang="ja-JP" altLang="en-US" dirty="0"/>
              <a:t>の</a:t>
            </a:r>
            <a:r>
              <a:rPr lang="ja-JP" altLang="en-US" dirty="0" smtClean="0"/>
              <a:t>統合</a:t>
            </a:r>
            <a:endParaRPr kumimoji="1" lang="ja-JP" altLang="en-US" dirty="0"/>
          </a:p>
        </p:txBody>
      </p:sp>
      <p:sp>
        <p:nvSpPr>
          <p:cNvPr id="5" name="円/楕円 4"/>
          <p:cNvSpPr/>
          <p:nvPr/>
        </p:nvSpPr>
        <p:spPr>
          <a:xfrm>
            <a:off x="1493466" y="3400440"/>
            <a:ext cx="576064" cy="576064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2357562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3221658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4085754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4949850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5813946" y="3400440"/>
            <a:ext cx="576064" cy="576064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6678042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7542138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1061418" y="2932388"/>
            <a:ext cx="7399014" cy="15121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4" name="曲線コネクタ 43"/>
          <p:cNvCxnSpPr>
            <a:stCxn id="5" idx="7"/>
            <a:endCxn id="24" idx="1"/>
          </p:cNvCxnSpPr>
          <p:nvPr/>
        </p:nvCxnSpPr>
        <p:spPr>
          <a:xfrm rot="5400000" flipH="1" flipV="1">
            <a:off x="2645594" y="2824376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曲線コネクタ 44"/>
          <p:cNvCxnSpPr>
            <a:stCxn id="24" idx="7"/>
            <a:endCxn id="26" idx="1"/>
          </p:cNvCxnSpPr>
          <p:nvPr/>
        </p:nvCxnSpPr>
        <p:spPr>
          <a:xfrm rot="5400000" flipH="1" flipV="1">
            <a:off x="4373786" y="2824376"/>
            <a:ext cx="12700" cy="1320854"/>
          </a:xfrm>
          <a:prstGeom prst="curvedConnector3">
            <a:avLst>
              <a:gd name="adj1" fmla="val 2464276"/>
            </a:avLst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曲線コネクタ 45"/>
          <p:cNvCxnSpPr>
            <a:stCxn id="26" idx="5"/>
            <a:endCxn id="28" idx="4"/>
          </p:cNvCxnSpPr>
          <p:nvPr/>
        </p:nvCxnSpPr>
        <p:spPr>
          <a:xfrm rot="16200000" flipH="1">
            <a:off x="6161631" y="3172060"/>
            <a:ext cx="84363" cy="1524523"/>
          </a:xfrm>
          <a:prstGeom prst="curvedConnector3">
            <a:avLst>
              <a:gd name="adj1" fmla="val 370973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曲線コネクタ 52"/>
          <p:cNvCxnSpPr>
            <a:stCxn id="27" idx="7"/>
            <a:endCxn id="28" idx="1"/>
          </p:cNvCxnSpPr>
          <p:nvPr/>
        </p:nvCxnSpPr>
        <p:spPr>
          <a:xfrm rot="5400000" flipH="1" flipV="1">
            <a:off x="6534026" y="3256424"/>
            <a:ext cx="12700" cy="456758"/>
          </a:xfrm>
          <a:prstGeom prst="curvedConnector3">
            <a:avLst>
              <a:gd name="adj1" fmla="val 1229984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曲線コネクタ 55"/>
          <p:cNvCxnSpPr>
            <a:stCxn id="28" idx="3"/>
            <a:endCxn id="27" idx="5"/>
          </p:cNvCxnSpPr>
          <p:nvPr/>
        </p:nvCxnSpPr>
        <p:spPr>
          <a:xfrm rot="5400000">
            <a:off x="6534026" y="3663762"/>
            <a:ext cx="12700" cy="456758"/>
          </a:xfrm>
          <a:prstGeom prst="curvedConnector3">
            <a:avLst>
              <a:gd name="adj1" fmla="val 921417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曲線コネクタ 63"/>
          <p:cNvCxnSpPr>
            <a:stCxn id="25" idx="3"/>
            <a:endCxn id="23" idx="5"/>
          </p:cNvCxnSpPr>
          <p:nvPr/>
        </p:nvCxnSpPr>
        <p:spPr>
          <a:xfrm rot="5400000">
            <a:off x="3509690" y="3231714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曲線コネクタ 69"/>
          <p:cNvCxnSpPr>
            <a:stCxn id="29" idx="3"/>
            <a:endCxn id="25" idx="5"/>
          </p:cNvCxnSpPr>
          <p:nvPr/>
        </p:nvCxnSpPr>
        <p:spPr>
          <a:xfrm rot="5400000">
            <a:off x="6101978" y="2367618"/>
            <a:ext cx="12700" cy="3049046"/>
          </a:xfrm>
          <a:prstGeom prst="curvedConnector3">
            <a:avLst>
              <a:gd name="adj1" fmla="val 3595701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角丸四角形 33"/>
          <p:cNvSpPr/>
          <p:nvPr/>
        </p:nvSpPr>
        <p:spPr>
          <a:xfrm>
            <a:off x="1061418" y="4653136"/>
            <a:ext cx="7399014" cy="1512168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2736" y="3457639"/>
            <a:ext cx="833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From</a:t>
            </a:r>
            <a:endParaRPr kumimoji="1" lang="ja-JP" altLang="en-US" sz="24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51519" y="5178387"/>
            <a:ext cx="833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To</a:t>
            </a:r>
            <a:endParaRPr kumimoji="1" lang="ja-JP" altLang="en-US" sz="2400" dirty="0"/>
          </a:p>
        </p:txBody>
      </p:sp>
      <p:sp>
        <p:nvSpPr>
          <p:cNvPr id="31" name="円/楕円 30"/>
          <p:cNvSpPr/>
          <p:nvPr/>
        </p:nvSpPr>
        <p:spPr>
          <a:xfrm>
            <a:off x="1493466" y="5121188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/>
        </p:nvSpPr>
        <p:spPr>
          <a:xfrm>
            <a:off x="2363912" y="5121188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曲線コネクタ 35"/>
          <p:cNvCxnSpPr>
            <a:stCxn id="31" idx="7"/>
            <a:endCxn id="35" idx="1"/>
          </p:cNvCxnSpPr>
          <p:nvPr/>
        </p:nvCxnSpPr>
        <p:spPr>
          <a:xfrm rot="5400000" flipH="1" flipV="1">
            <a:off x="2216721" y="4973997"/>
            <a:ext cx="12700" cy="463108"/>
          </a:xfrm>
          <a:prstGeom prst="curvedConnector3">
            <a:avLst>
              <a:gd name="adj1" fmla="val 1332850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円/楕円 38"/>
          <p:cNvSpPr/>
          <p:nvPr/>
        </p:nvSpPr>
        <p:spPr>
          <a:xfrm>
            <a:off x="4949851" y="5121188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/>
        </p:nvSpPr>
        <p:spPr>
          <a:xfrm>
            <a:off x="5813946" y="5121187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1" name="曲線コネクタ 40"/>
          <p:cNvCxnSpPr>
            <a:stCxn id="39" idx="7"/>
            <a:endCxn id="40" idx="1"/>
          </p:cNvCxnSpPr>
          <p:nvPr/>
        </p:nvCxnSpPr>
        <p:spPr>
          <a:xfrm rot="5400000" flipH="1" flipV="1">
            <a:off x="5669930" y="4977173"/>
            <a:ext cx="1" cy="456757"/>
          </a:xfrm>
          <a:prstGeom prst="curvedConnector3">
            <a:avLst>
              <a:gd name="adj1" fmla="val 31296400000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曲線コネクタ 41"/>
          <p:cNvCxnSpPr>
            <a:stCxn id="40" idx="3"/>
            <a:endCxn id="39" idx="5"/>
          </p:cNvCxnSpPr>
          <p:nvPr/>
        </p:nvCxnSpPr>
        <p:spPr>
          <a:xfrm rot="5400000">
            <a:off x="5669931" y="5384510"/>
            <a:ext cx="1" cy="456757"/>
          </a:xfrm>
          <a:prstGeom prst="curvedConnector3">
            <a:avLst>
              <a:gd name="adj1" fmla="val 31296400000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>
            <a:stCxn id="5" idx="4"/>
            <a:endCxn id="31" idx="0"/>
          </p:cNvCxnSpPr>
          <p:nvPr/>
        </p:nvCxnSpPr>
        <p:spPr>
          <a:xfrm>
            <a:off x="1781498" y="3976504"/>
            <a:ext cx="0" cy="11446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>
            <a:stCxn id="24" idx="4"/>
          </p:cNvCxnSpPr>
          <p:nvPr/>
        </p:nvCxnSpPr>
        <p:spPr>
          <a:xfrm flipH="1">
            <a:off x="2651944" y="3976504"/>
            <a:ext cx="857746" cy="11446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>
            <a:stCxn id="27" idx="4"/>
          </p:cNvCxnSpPr>
          <p:nvPr/>
        </p:nvCxnSpPr>
        <p:spPr>
          <a:xfrm flipH="1">
            <a:off x="5237884" y="3976504"/>
            <a:ext cx="864094" cy="11446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>
            <a:stCxn id="28" idx="4"/>
          </p:cNvCxnSpPr>
          <p:nvPr/>
        </p:nvCxnSpPr>
        <p:spPr>
          <a:xfrm flipH="1">
            <a:off x="6101978" y="3976504"/>
            <a:ext cx="864096" cy="1144683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78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ja-JP" altLang="en-US" dirty="0" smtClean="0"/>
              <a:t>後回しにしていたポインタから新たに到達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可能になるデータをコピー</a:t>
            </a:r>
            <a:endParaRPr lang="en-US" altLang="ja-JP" dirty="0" smtClean="0"/>
          </a:p>
        </p:txBody>
      </p:sp>
      <p:cxnSp>
        <p:nvCxnSpPr>
          <p:cNvPr id="67" name="曲線コネクタ 66"/>
          <p:cNvCxnSpPr>
            <a:stCxn id="23" idx="7"/>
            <a:endCxn id="26" idx="0"/>
          </p:cNvCxnSpPr>
          <p:nvPr/>
        </p:nvCxnSpPr>
        <p:spPr>
          <a:xfrm rot="5400000" flipH="1" flipV="1">
            <a:off x="4001391" y="2248313"/>
            <a:ext cx="84363" cy="2388619"/>
          </a:xfrm>
          <a:prstGeom prst="curvedConnector3">
            <a:avLst>
              <a:gd name="adj1" fmla="val 525812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例</a:t>
            </a:r>
            <a:r>
              <a:rPr lang="en-US" altLang="ja-JP" dirty="0"/>
              <a:t>: STEP3</a:t>
            </a:r>
            <a:br>
              <a:rPr lang="en-US" altLang="ja-JP" dirty="0"/>
            </a:br>
            <a:r>
              <a:rPr lang="ja-JP" altLang="en-US" dirty="0"/>
              <a:t>分割した</a:t>
            </a:r>
            <a:r>
              <a:rPr lang="en-US" altLang="ja-JP" dirty="0"/>
              <a:t>region</a:t>
            </a:r>
            <a:r>
              <a:rPr lang="ja-JP" altLang="en-US" dirty="0"/>
              <a:t>の統合</a:t>
            </a:r>
            <a:endParaRPr kumimoji="1" lang="ja-JP" altLang="en-US" dirty="0"/>
          </a:p>
        </p:txBody>
      </p:sp>
      <p:sp>
        <p:nvSpPr>
          <p:cNvPr id="5" name="円/楕円 4"/>
          <p:cNvSpPr/>
          <p:nvPr/>
        </p:nvSpPr>
        <p:spPr>
          <a:xfrm>
            <a:off x="1493466" y="3400440"/>
            <a:ext cx="576064" cy="576064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2357562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3221658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4085754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4949850" y="3400440"/>
            <a:ext cx="576064" cy="576064"/>
          </a:xfrm>
          <a:prstGeom prst="ellipse">
            <a:avLst/>
          </a:prstGeom>
          <a:solidFill>
            <a:schemeClr val="accent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5813946" y="3400440"/>
            <a:ext cx="576064" cy="576064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6678042" y="3400440"/>
            <a:ext cx="576064" cy="576064"/>
          </a:xfrm>
          <a:prstGeom prst="ellipse">
            <a:avLst/>
          </a:prstGeom>
          <a:solidFill>
            <a:schemeClr val="accent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7542138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1061418" y="2932388"/>
            <a:ext cx="7399014" cy="15121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4" name="曲線コネクタ 43"/>
          <p:cNvCxnSpPr>
            <a:stCxn id="5" idx="7"/>
            <a:endCxn id="24" idx="1"/>
          </p:cNvCxnSpPr>
          <p:nvPr/>
        </p:nvCxnSpPr>
        <p:spPr>
          <a:xfrm rot="5400000" flipH="1" flipV="1">
            <a:off x="2645594" y="2824376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曲線コネクタ 44"/>
          <p:cNvCxnSpPr>
            <a:stCxn id="24" idx="7"/>
            <a:endCxn id="26" idx="1"/>
          </p:cNvCxnSpPr>
          <p:nvPr/>
        </p:nvCxnSpPr>
        <p:spPr>
          <a:xfrm rot="5400000" flipH="1" flipV="1">
            <a:off x="4373786" y="2824376"/>
            <a:ext cx="12700" cy="1320854"/>
          </a:xfrm>
          <a:prstGeom prst="curvedConnector3">
            <a:avLst>
              <a:gd name="adj1" fmla="val 2464276"/>
            </a:avLst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曲線コネクタ 52"/>
          <p:cNvCxnSpPr>
            <a:stCxn id="27" idx="7"/>
            <a:endCxn id="28" idx="1"/>
          </p:cNvCxnSpPr>
          <p:nvPr/>
        </p:nvCxnSpPr>
        <p:spPr>
          <a:xfrm rot="5400000" flipH="1" flipV="1">
            <a:off x="6534026" y="3256424"/>
            <a:ext cx="12700" cy="456758"/>
          </a:xfrm>
          <a:prstGeom prst="curvedConnector3">
            <a:avLst>
              <a:gd name="adj1" fmla="val 1229984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曲線コネクタ 55"/>
          <p:cNvCxnSpPr>
            <a:stCxn id="28" idx="3"/>
            <a:endCxn id="27" idx="5"/>
          </p:cNvCxnSpPr>
          <p:nvPr/>
        </p:nvCxnSpPr>
        <p:spPr>
          <a:xfrm rot="5400000">
            <a:off x="6534026" y="3663762"/>
            <a:ext cx="12700" cy="456758"/>
          </a:xfrm>
          <a:prstGeom prst="curvedConnector3">
            <a:avLst>
              <a:gd name="adj1" fmla="val 921417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曲線コネクタ 63"/>
          <p:cNvCxnSpPr>
            <a:stCxn id="25" idx="3"/>
            <a:endCxn id="23" idx="5"/>
          </p:cNvCxnSpPr>
          <p:nvPr/>
        </p:nvCxnSpPr>
        <p:spPr>
          <a:xfrm rot="5400000">
            <a:off x="3509690" y="3231714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曲線コネクタ 69"/>
          <p:cNvCxnSpPr>
            <a:stCxn id="29" idx="3"/>
            <a:endCxn id="25" idx="5"/>
          </p:cNvCxnSpPr>
          <p:nvPr/>
        </p:nvCxnSpPr>
        <p:spPr>
          <a:xfrm rot="5400000">
            <a:off x="6101978" y="2367618"/>
            <a:ext cx="12700" cy="3049046"/>
          </a:xfrm>
          <a:prstGeom prst="curvedConnector3">
            <a:avLst>
              <a:gd name="adj1" fmla="val 318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角丸四角形 33"/>
          <p:cNvSpPr/>
          <p:nvPr/>
        </p:nvSpPr>
        <p:spPr>
          <a:xfrm>
            <a:off x="1061418" y="4653136"/>
            <a:ext cx="7399014" cy="1512168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2736" y="3457639"/>
            <a:ext cx="833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From</a:t>
            </a:r>
            <a:endParaRPr kumimoji="1" lang="ja-JP" altLang="en-US" sz="24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51519" y="5178387"/>
            <a:ext cx="833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To</a:t>
            </a:r>
            <a:endParaRPr kumimoji="1" lang="ja-JP" altLang="en-US" sz="2400" dirty="0"/>
          </a:p>
        </p:txBody>
      </p:sp>
      <p:sp>
        <p:nvSpPr>
          <p:cNvPr id="31" name="円/楕円 30"/>
          <p:cNvSpPr/>
          <p:nvPr/>
        </p:nvSpPr>
        <p:spPr>
          <a:xfrm>
            <a:off x="1493466" y="5121188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/>
        </p:nvSpPr>
        <p:spPr>
          <a:xfrm>
            <a:off x="2363912" y="5121188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曲線コネクタ 35"/>
          <p:cNvCxnSpPr>
            <a:stCxn id="31" idx="7"/>
            <a:endCxn id="35" idx="1"/>
          </p:cNvCxnSpPr>
          <p:nvPr/>
        </p:nvCxnSpPr>
        <p:spPr>
          <a:xfrm rot="5400000" flipH="1" flipV="1">
            <a:off x="2216721" y="4973997"/>
            <a:ext cx="12700" cy="463108"/>
          </a:xfrm>
          <a:prstGeom prst="curvedConnector3">
            <a:avLst>
              <a:gd name="adj1" fmla="val 1332850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円/楕円 38"/>
          <p:cNvSpPr/>
          <p:nvPr/>
        </p:nvSpPr>
        <p:spPr>
          <a:xfrm>
            <a:off x="4949851" y="5121188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/>
        </p:nvSpPr>
        <p:spPr>
          <a:xfrm>
            <a:off x="5813946" y="5121187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1" name="曲線コネクタ 40"/>
          <p:cNvCxnSpPr>
            <a:stCxn id="39" idx="7"/>
            <a:endCxn id="40" idx="1"/>
          </p:cNvCxnSpPr>
          <p:nvPr/>
        </p:nvCxnSpPr>
        <p:spPr>
          <a:xfrm rot="5400000" flipH="1" flipV="1">
            <a:off x="5669930" y="4977173"/>
            <a:ext cx="1" cy="456757"/>
          </a:xfrm>
          <a:prstGeom prst="curvedConnector3">
            <a:avLst>
              <a:gd name="adj1" fmla="val 31296400000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曲線コネクタ 41"/>
          <p:cNvCxnSpPr>
            <a:stCxn id="40" idx="3"/>
            <a:endCxn id="39" idx="5"/>
          </p:cNvCxnSpPr>
          <p:nvPr/>
        </p:nvCxnSpPr>
        <p:spPr>
          <a:xfrm rot="5400000">
            <a:off x="5669931" y="5384510"/>
            <a:ext cx="1" cy="456757"/>
          </a:xfrm>
          <a:prstGeom prst="curvedConnector3">
            <a:avLst>
              <a:gd name="adj1" fmla="val 31296400000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>
            <a:stCxn id="5" idx="4"/>
            <a:endCxn id="31" idx="0"/>
          </p:cNvCxnSpPr>
          <p:nvPr/>
        </p:nvCxnSpPr>
        <p:spPr>
          <a:xfrm>
            <a:off x="1781498" y="3976504"/>
            <a:ext cx="0" cy="11446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>
            <a:stCxn id="24" idx="4"/>
          </p:cNvCxnSpPr>
          <p:nvPr/>
        </p:nvCxnSpPr>
        <p:spPr>
          <a:xfrm flipH="1">
            <a:off x="2651944" y="3976504"/>
            <a:ext cx="857746" cy="11446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>
            <a:stCxn id="27" idx="4"/>
          </p:cNvCxnSpPr>
          <p:nvPr/>
        </p:nvCxnSpPr>
        <p:spPr>
          <a:xfrm flipH="1">
            <a:off x="5237884" y="3976504"/>
            <a:ext cx="864094" cy="11446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>
            <a:stCxn id="28" idx="4"/>
          </p:cNvCxnSpPr>
          <p:nvPr/>
        </p:nvCxnSpPr>
        <p:spPr>
          <a:xfrm flipH="1">
            <a:off x="6101978" y="3976504"/>
            <a:ext cx="864096" cy="1144683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円/楕円 49"/>
          <p:cNvSpPr/>
          <p:nvPr/>
        </p:nvSpPr>
        <p:spPr>
          <a:xfrm>
            <a:off x="3228008" y="5121188"/>
            <a:ext cx="576064" cy="576064"/>
          </a:xfrm>
          <a:prstGeom prst="ellipse">
            <a:avLst/>
          </a:prstGeom>
          <a:solidFill>
            <a:schemeClr val="accent3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1" name="直線矢印コネクタ 50"/>
          <p:cNvCxnSpPr>
            <a:stCxn id="26" idx="3"/>
            <a:endCxn id="50" idx="7"/>
          </p:cNvCxnSpPr>
          <p:nvPr/>
        </p:nvCxnSpPr>
        <p:spPr>
          <a:xfrm flipH="1">
            <a:off x="3719709" y="3892141"/>
            <a:ext cx="1314504" cy="131341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曲線コネクタ 45"/>
          <p:cNvCxnSpPr>
            <a:stCxn id="26" idx="5"/>
            <a:endCxn id="28" idx="3"/>
          </p:cNvCxnSpPr>
          <p:nvPr/>
        </p:nvCxnSpPr>
        <p:spPr>
          <a:xfrm rot="16200000" flipH="1">
            <a:off x="6101978" y="3231714"/>
            <a:ext cx="12700" cy="1320854"/>
          </a:xfrm>
          <a:prstGeom prst="curvedConnector3">
            <a:avLst>
              <a:gd name="adj1" fmla="val 2464276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曲線コネクタ 51"/>
          <p:cNvCxnSpPr>
            <a:stCxn id="35" idx="7"/>
            <a:endCxn id="50" idx="1"/>
          </p:cNvCxnSpPr>
          <p:nvPr/>
        </p:nvCxnSpPr>
        <p:spPr>
          <a:xfrm rot="5400000" flipH="1" flipV="1">
            <a:off x="3083992" y="4977172"/>
            <a:ext cx="12700" cy="456758"/>
          </a:xfrm>
          <a:prstGeom prst="curvedConnector3">
            <a:avLst>
              <a:gd name="adj1" fmla="val 2464276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曲線コネクタ 53"/>
          <p:cNvCxnSpPr>
            <a:stCxn id="50" idx="5"/>
            <a:endCxn id="40" idx="4"/>
          </p:cNvCxnSpPr>
          <p:nvPr/>
        </p:nvCxnSpPr>
        <p:spPr>
          <a:xfrm rot="16200000" flipH="1">
            <a:off x="4868662" y="4463935"/>
            <a:ext cx="84362" cy="2382269"/>
          </a:xfrm>
          <a:prstGeom prst="curvedConnector3">
            <a:avLst>
              <a:gd name="adj1" fmla="val 572272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944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下矢印 69"/>
          <p:cNvSpPr/>
          <p:nvPr/>
        </p:nvSpPr>
        <p:spPr>
          <a:xfrm>
            <a:off x="3487852" y="2065429"/>
            <a:ext cx="432048" cy="2881131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下矢印 68"/>
          <p:cNvSpPr/>
          <p:nvPr/>
        </p:nvSpPr>
        <p:spPr>
          <a:xfrm>
            <a:off x="8052186" y="2065430"/>
            <a:ext cx="432048" cy="2881131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下矢印 67"/>
          <p:cNvSpPr/>
          <p:nvPr/>
        </p:nvSpPr>
        <p:spPr>
          <a:xfrm>
            <a:off x="5226127" y="2067299"/>
            <a:ext cx="432048" cy="2881131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下矢印 66"/>
          <p:cNvSpPr/>
          <p:nvPr/>
        </p:nvSpPr>
        <p:spPr>
          <a:xfrm>
            <a:off x="661793" y="2072330"/>
            <a:ext cx="432048" cy="2881131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非決定性の例</a:t>
            </a:r>
            <a:endParaRPr kumimoji="1" lang="ja-JP" altLang="en-US" dirty="0"/>
          </a:p>
        </p:txBody>
      </p:sp>
      <p:cxnSp>
        <p:nvCxnSpPr>
          <p:cNvPr id="17" name="直線コネクタ 16"/>
          <p:cNvCxnSpPr/>
          <p:nvPr/>
        </p:nvCxnSpPr>
        <p:spPr>
          <a:xfrm>
            <a:off x="4572000" y="1490525"/>
            <a:ext cx="0" cy="431473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1737703" y="1777746"/>
            <a:ext cx="10801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x = 3</a:t>
            </a:r>
            <a:endParaRPr kumimoji="1" lang="ja-JP" altLang="en-US" sz="2800" dirty="0"/>
          </a:p>
        </p:txBody>
      </p:sp>
      <p:sp>
        <p:nvSpPr>
          <p:cNvPr id="28" name="正方形/長方形 27"/>
          <p:cNvSpPr/>
          <p:nvPr/>
        </p:nvSpPr>
        <p:spPr>
          <a:xfrm>
            <a:off x="2835754" y="1489714"/>
            <a:ext cx="1736245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tx1"/>
                </a:solidFill>
              </a:rPr>
              <a:t>Thread2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-17932" y="1487904"/>
            <a:ext cx="1755635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tx1"/>
                </a:solidFill>
              </a:rPr>
              <a:t>Thread 1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1737703" y="2858676"/>
            <a:ext cx="10801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x = 4</a:t>
            </a:r>
            <a:endParaRPr kumimoji="1" lang="ja-JP" altLang="en-US" sz="2800" dirty="0"/>
          </a:p>
        </p:txBody>
      </p:sp>
      <p:sp>
        <p:nvSpPr>
          <p:cNvPr id="44" name="正方形/長方形 43"/>
          <p:cNvSpPr/>
          <p:nvPr/>
        </p:nvSpPr>
        <p:spPr>
          <a:xfrm>
            <a:off x="1737703" y="3939607"/>
            <a:ext cx="10801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x = 8</a:t>
            </a:r>
            <a:endParaRPr kumimoji="1" lang="ja-JP" altLang="en-US" sz="2800" dirty="0"/>
          </a:p>
        </p:txBody>
      </p:sp>
      <p:cxnSp>
        <p:nvCxnSpPr>
          <p:cNvPr id="25" name="直線矢印コネクタ 24"/>
          <p:cNvCxnSpPr>
            <a:stCxn id="18" idx="2"/>
            <a:endCxn id="35" idx="0"/>
          </p:cNvCxnSpPr>
          <p:nvPr/>
        </p:nvCxnSpPr>
        <p:spPr>
          <a:xfrm>
            <a:off x="2277763" y="2353810"/>
            <a:ext cx="0" cy="504866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>
            <a:stCxn id="35" idx="2"/>
            <a:endCxn id="44" idx="0"/>
          </p:cNvCxnSpPr>
          <p:nvPr/>
        </p:nvCxnSpPr>
        <p:spPr>
          <a:xfrm>
            <a:off x="2277763" y="3434740"/>
            <a:ext cx="0" cy="504867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四角形吹き出し 45"/>
          <p:cNvSpPr/>
          <p:nvPr/>
        </p:nvSpPr>
        <p:spPr>
          <a:xfrm>
            <a:off x="251520" y="2354520"/>
            <a:ext cx="1224136" cy="720891"/>
          </a:xfrm>
          <a:prstGeom prst="wedgeRectCallout">
            <a:avLst>
              <a:gd name="adj1" fmla="val 113741"/>
              <a:gd name="adj2" fmla="val -29914"/>
            </a:avLst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x=x+1;</a:t>
            </a:r>
            <a:endParaRPr kumimoji="1" lang="ja-JP" altLang="en-US" sz="2800" dirty="0"/>
          </a:p>
        </p:txBody>
      </p:sp>
      <p:sp>
        <p:nvSpPr>
          <p:cNvPr id="47" name="四角形吹き出し 46"/>
          <p:cNvSpPr/>
          <p:nvPr/>
        </p:nvSpPr>
        <p:spPr>
          <a:xfrm>
            <a:off x="3091808" y="3326727"/>
            <a:ext cx="1224136" cy="720891"/>
          </a:xfrm>
          <a:prstGeom prst="wedgeRectCallout">
            <a:avLst>
              <a:gd name="adj1" fmla="val -117821"/>
              <a:gd name="adj2" fmla="val -4545"/>
            </a:avLst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x=x*2;</a:t>
            </a:r>
            <a:endParaRPr kumimoji="1" lang="ja-JP" altLang="en-US" sz="2800" dirty="0"/>
          </a:p>
        </p:txBody>
      </p:sp>
      <p:sp>
        <p:nvSpPr>
          <p:cNvPr id="58" name="正方形/長方形 57"/>
          <p:cNvSpPr/>
          <p:nvPr/>
        </p:nvSpPr>
        <p:spPr>
          <a:xfrm>
            <a:off x="6302037" y="1778456"/>
            <a:ext cx="10801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x = 3</a:t>
            </a:r>
            <a:endParaRPr kumimoji="1" lang="ja-JP" altLang="en-US" sz="2800" dirty="0"/>
          </a:p>
        </p:txBody>
      </p:sp>
      <p:sp>
        <p:nvSpPr>
          <p:cNvPr id="59" name="正方形/長方形 58"/>
          <p:cNvSpPr/>
          <p:nvPr/>
        </p:nvSpPr>
        <p:spPr>
          <a:xfrm>
            <a:off x="7400088" y="1489365"/>
            <a:ext cx="1736245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tx1"/>
                </a:solidFill>
              </a:rPr>
              <a:t>Thread2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4564334" y="1491235"/>
            <a:ext cx="1755635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tx1"/>
                </a:solidFill>
              </a:rPr>
              <a:t>Thread 1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6302037" y="2859386"/>
            <a:ext cx="10801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x = 6</a:t>
            </a:r>
            <a:endParaRPr kumimoji="1" lang="ja-JP" altLang="en-US" sz="2800" dirty="0"/>
          </a:p>
        </p:txBody>
      </p:sp>
      <p:sp>
        <p:nvSpPr>
          <p:cNvPr id="62" name="正方形/長方形 61"/>
          <p:cNvSpPr/>
          <p:nvPr/>
        </p:nvSpPr>
        <p:spPr>
          <a:xfrm>
            <a:off x="6302037" y="3940317"/>
            <a:ext cx="10801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x = 7</a:t>
            </a:r>
            <a:endParaRPr kumimoji="1" lang="ja-JP" altLang="en-US" sz="2800" dirty="0"/>
          </a:p>
        </p:txBody>
      </p:sp>
      <p:cxnSp>
        <p:nvCxnSpPr>
          <p:cNvPr id="63" name="直線矢印コネクタ 62"/>
          <p:cNvCxnSpPr>
            <a:stCxn id="58" idx="2"/>
            <a:endCxn id="61" idx="0"/>
          </p:cNvCxnSpPr>
          <p:nvPr/>
        </p:nvCxnSpPr>
        <p:spPr>
          <a:xfrm>
            <a:off x="6842097" y="2354520"/>
            <a:ext cx="0" cy="504866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矢印コネクタ 63"/>
          <p:cNvCxnSpPr>
            <a:stCxn id="61" idx="2"/>
            <a:endCxn id="62" idx="0"/>
          </p:cNvCxnSpPr>
          <p:nvPr/>
        </p:nvCxnSpPr>
        <p:spPr>
          <a:xfrm>
            <a:off x="6842097" y="3435450"/>
            <a:ext cx="0" cy="504867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四角形吹き出し 64"/>
          <p:cNvSpPr/>
          <p:nvPr/>
        </p:nvSpPr>
        <p:spPr>
          <a:xfrm>
            <a:off x="4830083" y="3327437"/>
            <a:ext cx="1224136" cy="720891"/>
          </a:xfrm>
          <a:prstGeom prst="wedgeRectCallout">
            <a:avLst>
              <a:gd name="adj1" fmla="val 115875"/>
              <a:gd name="adj2" fmla="val -8170"/>
            </a:avLst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x=x+1;</a:t>
            </a:r>
            <a:endParaRPr kumimoji="1" lang="ja-JP" altLang="en-US" sz="2800" dirty="0"/>
          </a:p>
        </p:txBody>
      </p:sp>
      <p:sp>
        <p:nvSpPr>
          <p:cNvPr id="66" name="四角形吹き出し 65"/>
          <p:cNvSpPr/>
          <p:nvPr/>
        </p:nvSpPr>
        <p:spPr>
          <a:xfrm>
            <a:off x="7656142" y="2245797"/>
            <a:ext cx="1224136" cy="720891"/>
          </a:xfrm>
          <a:prstGeom prst="wedgeRectCallout">
            <a:avLst>
              <a:gd name="adj1" fmla="val -112485"/>
              <a:gd name="adj2" fmla="val -6357"/>
            </a:avLst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x=x*2;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54618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ja-JP" altLang="en-US" dirty="0" smtClean="0"/>
              <a:t>ここでは新しいデータは前から詰めていく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空き領域をリストで管理</a:t>
            </a:r>
            <a:r>
              <a:rPr lang="ja-JP" altLang="en-US" dirty="0"/>
              <a:t>してい</a:t>
            </a:r>
            <a:r>
              <a:rPr lang="ja-JP" altLang="en-US" dirty="0" smtClean="0"/>
              <a:t>る</a:t>
            </a:r>
            <a:endParaRPr lang="en-US" altLang="ja-JP" dirty="0" smtClean="0"/>
          </a:p>
        </p:txBody>
      </p:sp>
      <p:cxnSp>
        <p:nvCxnSpPr>
          <p:cNvPr id="67" name="曲線コネクタ 66"/>
          <p:cNvCxnSpPr>
            <a:stCxn id="23" idx="7"/>
            <a:endCxn id="26" idx="0"/>
          </p:cNvCxnSpPr>
          <p:nvPr/>
        </p:nvCxnSpPr>
        <p:spPr>
          <a:xfrm rot="5400000" flipH="1" flipV="1">
            <a:off x="4001391" y="2248313"/>
            <a:ext cx="84363" cy="2388619"/>
          </a:xfrm>
          <a:prstGeom prst="curvedConnector3">
            <a:avLst>
              <a:gd name="adj1" fmla="val 525812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例</a:t>
            </a:r>
            <a:r>
              <a:rPr lang="en-US" altLang="ja-JP" dirty="0"/>
              <a:t>: STEP3</a:t>
            </a:r>
            <a:br>
              <a:rPr lang="en-US" altLang="ja-JP" dirty="0"/>
            </a:br>
            <a:r>
              <a:rPr lang="ja-JP" altLang="en-US" dirty="0"/>
              <a:t>分割した</a:t>
            </a:r>
            <a:r>
              <a:rPr lang="en-US" altLang="ja-JP" dirty="0"/>
              <a:t>region</a:t>
            </a:r>
            <a:r>
              <a:rPr lang="ja-JP" altLang="en-US" dirty="0"/>
              <a:t>の統合</a:t>
            </a:r>
            <a:endParaRPr kumimoji="1" lang="ja-JP" altLang="en-US" dirty="0"/>
          </a:p>
        </p:txBody>
      </p:sp>
      <p:sp>
        <p:nvSpPr>
          <p:cNvPr id="5" name="円/楕円 4"/>
          <p:cNvSpPr/>
          <p:nvPr/>
        </p:nvSpPr>
        <p:spPr>
          <a:xfrm>
            <a:off x="1493466" y="3400440"/>
            <a:ext cx="576064" cy="576064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2357562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3221658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4085754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4949850" y="3400440"/>
            <a:ext cx="576064" cy="576064"/>
          </a:xfrm>
          <a:prstGeom prst="ellipse">
            <a:avLst/>
          </a:prstGeom>
          <a:solidFill>
            <a:schemeClr val="accent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5813946" y="3400440"/>
            <a:ext cx="576064" cy="576064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6678042" y="3400440"/>
            <a:ext cx="576064" cy="576064"/>
          </a:xfrm>
          <a:prstGeom prst="ellipse">
            <a:avLst/>
          </a:prstGeom>
          <a:solidFill>
            <a:schemeClr val="accent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7542138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1061418" y="2932388"/>
            <a:ext cx="7399014" cy="15121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4" name="曲線コネクタ 43"/>
          <p:cNvCxnSpPr>
            <a:stCxn id="5" idx="7"/>
            <a:endCxn id="24" idx="1"/>
          </p:cNvCxnSpPr>
          <p:nvPr/>
        </p:nvCxnSpPr>
        <p:spPr>
          <a:xfrm rot="5400000" flipH="1" flipV="1">
            <a:off x="2645594" y="2824376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曲線コネクタ 44"/>
          <p:cNvCxnSpPr>
            <a:stCxn id="24" idx="7"/>
            <a:endCxn id="26" idx="1"/>
          </p:cNvCxnSpPr>
          <p:nvPr/>
        </p:nvCxnSpPr>
        <p:spPr>
          <a:xfrm rot="5400000" flipH="1" flipV="1">
            <a:off x="4373786" y="2824376"/>
            <a:ext cx="12700" cy="1320854"/>
          </a:xfrm>
          <a:prstGeom prst="curvedConnector3">
            <a:avLst>
              <a:gd name="adj1" fmla="val 2464276"/>
            </a:avLst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曲線コネクタ 52"/>
          <p:cNvCxnSpPr>
            <a:stCxn id="27" idx="7"/>
            <a:endCxn id="28" idx="1"/>
          </p:cNvCxnSpPr>
          <p:nvPr/>
        </p:nvCxnSpPr>
        <p:spPr>
          <a:xfrm rot="5400000" flipH="1" flipV="1">
            <a:off x="6534026" y="3256424"/>
            <a:ext cx="12700" cy="456758"/>
          </a:xfrm>
          <a:prstGeom prst="curvedConnector3">
            <a:avLst>
              <a:gd name="adj1" fmla="val 1229984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曲線コネクタ 55"/>
          <p:cNvCxnSpPr>
            <a:stCxn id="28" idx="3"/>
            <a:endCxn id="27" idx="5"/>
          </p:cNvCxnSpPr>
          <p:nvPr/>
        </p:nvCxnSpPr>
        <p:spPr>
          <a:xfrm rot="5400000">
            <a:off x="6534026" y="3663762"/>
            <a:ext cx="12700" cy="456758"/>
          </a:xfrm>
          <a:prstGeom prst="curvedConnector3">
            <a:avLst>
              <a:gd name="adj1" fmla="val 921417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曲線コネクタ 63"/>
          <p:cNvCxnSpPr>
            <a:stCxn id="25" idx="3"/>
            <a:endCxn id="23" idx="5"/>
          </p:cNvCxnSpPr>
          <p:nvPr/>
        </p:nvCxnSpPr>
        <p:spPr>
          <a:xfrm rot="5400000">
            <a:off x="3509690" y="3231714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曲線コネクタ 69"/>
          <p:cNvCxnSpPr>
            <a:stCxn id="29" idx="3"/>
            <a:endCxn id="25" idx="5"/>
          </p:cNvCxnSpPr>
          <p:nvPr/>
        </p:nvCxnSpPr>
        <p:spPr>
          <a:xfrm rot="5400000">
            <a:off x="6101978" y="2367618"/>
            <a:ext cx="12700" cy="3049046"/>
          </a:xfrm>
          <a:prstGeom prst="curvedConnector3">
            <a:avLst>
              <a:gd name="adj1" fmla="val 318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角丸四角形 33"/>
          <p:cNvSpPr/>
          <p:nvPr/>
        </p:nvSpPr>
        <p:spPr>
          <a:xfrm>
            <a:off x="1061418" y="4653136"/>
            <a:ext cx="7399014" cy="1512168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2736" y="3457639"/>
            <a:ext cx="833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From</a:t>
            </a:r>
            <a:endParaRPr kumimoji="1" lang="ja-JP" altLang="en-US" sz="24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51519" y="5178387"/>
            <a:ext cx="833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To</a:t>
            </a:r>
            <a:endParaRPr kumimoji="1" lang="ja-JP" altLang="en-US" sz="2400" dirty="0"/>
          </a:p>
        </p:txBody>
      </p:sp>
      <p:sp>
        <p:nvSpPr>
          <p:cNvPr id="31" name="円/楕円 30"/>
          <p:cNvSpPr/>
          <p:nvPr/>
        </p:nvSpPr>
        <p:spPr>
          <a:xfrm>
            <a:off x="1493466" y="5121188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/>
        </p:nvSpPr>
        <p:spPr>
          <a:xfrm>
            <a:off x="2363912" y="5121188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曲線コネクタ 35"/>
          <p:cNvCxnSpPr>
            <a:stCxn id="31" idx="7"/>
            <a:endCxn id="35" idx="1"/>
          </p:cNvCxnSpPr>
          <p:nvPr/>
        </p:nvCxnSpPr>
        <p:spPr>
          <a:xfrm rot="5400000" flipH="1" flipV="1">
            <a:off x="2216721" y="4973997"/>
            <a:ext cx="12700" cy="463108"/>
          </a:xfrm>
          <a:prstGeom prst="curvedConnector3">
            <a:avLst>
              <a:gd name="adj1" fmla="val 1332850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円/楕円 38"/>
          <p:cNvSpPr/>
          <p:nvPr/>
        </p:nvSpPr>
        <p:spPr>
          <a:xfrm>
            <a:off x="4949851" y="5121188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/>
        </p:nvSpPr>
        <p:spPr>
          <a:xfrm>
            <a:off x="5813946" y="5121187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1" name="曲線コネクタ 40"/>
          <p:cNvCxnSpPr>
            <a:stCxn id="39" idx="7"/>
            <a:endCxn id="40" idx="1"/>
          </p:cNvCxnSpPr>
          <p:nvPr/>
        </p:nvCxnSpPr>
        <p:spPr>
          <a:xfrm rot="5400000" flipH="1" flipV="1">
            <a:off x="5669930" y="4977173"/>
            <a:ext cx="1" cy="456757"/>
          </a:xfrm>
          <a:prstGeom prst="curvedConnector3">
            <a:avLst>
              <a:gd name="adj1" fmla="val 31296400000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曲線コネクタ 41"/>
          <p:cNvCxnSpPr>
            <a:stCxn id="40" idx="3"/>
            <a:endCxn id="39" idx="5"/>
          </p:cNvCxnSpPr>
          <p:nvPr/>
        </p:nvCxnSpPr>
        <p:spPr>
          <a:xfrm rot="5400000">
            <a:off x="5669931" y="5384510"/>
            <a:ext cx="1" cy="456757"/>
          </a:xfrm>
          <a:prstGeom prst="curvedConnector3">
            <a:avLst>
              <a:gd name="adj1" fmla="val 31296400000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>
            <a:stCxn id="5" idx="4"/>
            <a:endCxn id="31" idx="0"/>
          </p:cNvCxnSpPr>
          <p:nvPr/>
        </p:nvCxnSpPr>
        <p:spPr>
          <a:xfrm>
            <a:off x="1781498" y="3976504"/>
            <a:ext cx="0" cy="11446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>
            <a:stCxn id="24" idx="4"/>
          </p:cNvCxnSpPr>
          <p:nvPr/>
        </p:nvCxnSpPr>
        <p:spPr>
          <a:xfrm flipH="1">
            <a:off x="2651944" y="3976504"/>
            <a:ext cx="857746" cy="11446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>
            <a:stCxn id="27" idx="4"/>
          </p:cNvCxnSpPr>
          <p:nvPr/>
        </p:nvCxnSpPr>
        <p:spPr>
          <a:xfrm flipH="1">
            <a:off x="5237884" y="3976504"/>
            <a:ext cx="864094" cy="11446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>
            <a:stCxn id="28" idx="4"/>
          </p:cNvCxnSpPr>
          <p:nvPr/>
        </p:nvCxnSpPr>
        <p:spPr>
          <a:xfrm flipH="1">
            <a:off x="6101978" y="3976504"/>
            <a:ext cx="864096" cy="1144683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円/楕円 49"/>
          <p:cNvSpPr/>
          <p:nvPr/>
        </p:nvSpPr>
        <p:spPr>
          <a:xfrm>
            <a:off x="3228008" y="5121188"/>
            <a:ext cx="576064" cy="576064"/>
          </a:xfrm>
          <a:prstGeom prst="ellipse">
            <a:avLst/>
          </a:prstGeom>
          <a:solidFill>
            <a:schemeClr val="accent3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1" name="直線矢印コネクタ 50"/>
          <p:cNvCxnSpPr>
            <a:stCxn id="26" idx="3"/>
            <a:endCxn id="50" idx="7"/>
          </p:cNvCxnSpPr>
          <p:nvPr/>
        </p:nvCxnSpPr>
        <p:spPr>
          <a:xfrm flipH="1">
            <a:off x="3719709" y="3892141"/>
            <a:ext cx="1314504" cy="131341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曲線コネクタ 45"/>
          <p:cNvCxnSpPr>
            <a:stCxn id="26" idx="5"/>
            <a:endCxn id="28" idx="3"/>
          </p:cNvCxnSpPr>
          <p:nvPr/>
        </p:nvCxnSpPr>
        <p:spPr>
          <a:xfrm rot="16200000" flipH="1">
            <a:off x="6101978" y="3231714"/>
            <a:ext cx="12700" cy="1320854"/>
          </a:xfrm>
          <a:prstGeom prst="curvedConnector3">
            <a:avLst>
              <a:gd name="adj1" fmla="val 2464276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曲線コネクタ 51"/>
          <p:cNvCxnSpPr>
            <a:stCxn id="35" idx="7"/>
            <a:endCxn id="50" idx="1"/>
          </p:cNvCxnSpPr>
          <p:nvPr/>
        </p:nvCxnSpPr>
        <p:spPr>
          <a:xfrm rot="5400000" flipH="1" flipV="1">
            <a:off x="3083992" y="4977172"/>
            <a:ext cx="12700" cy="456758"/>
          </a:xfrm>
          <a:prstGeom prst="curvedConnector3">
            <a:avLst>
              <a:gd name="adj1" fmla="val 2464276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曲線コネクタ 53"/>
          <p:cNvCxnSpPr>
            <a:stCxn id="50" idx="5"/>
            <a:endCxn id="40" idx="4"/>
          </p:cNvCxnSpPr>
          <p:nvPr/>
        </p:nvCxnSpPr>
        <p:spPr>
          <a:xfrm rot="16200000" flipH="1">
            <a:off x="4868662" y="4463935"/>
            <a:ext cx="84362" cy="2382269"/>
          </a:xfrm>
          <a:prstGeom prst="curvedConnector3">
            <a:avLst>
              <a:gd name="adj1" fmla="val 572272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078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角丸四角形 57"/>
          <p:cNvSpPr/>
          <p:nvPr/>
        </p:nvSpPr>
        <p:spPr>
          <a:xfrm>
            <a:off x="4085754" y="4797152"/>
            <a:ext cx="576064" cy="115212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ja-JP" altLang="en-US" dirty="0" smtClean="0"/>
              <a:t>これで必要なデータのコピーが終わる</a:t>
            </a:r>
            <a:endParaRPr lang="en-US" altLang="ja-JP" dirty="0" smtClean="0"/>
          </a:p>
        </p:txBody>
      </p:sp>
      <p:cxnSp>
        <p:nvCxnSpPr>
          <p:cNvPr id="67" name="曲線コネクタ 66"/>
          <p:cNvCxnSpPr>
            <a:stCxn id="23" idx="7"/>
            <a:endCxn id="26" idx="0"/>
          </p:cNvCxnSpPr>
          <p:nvPr/>
        </p:nvCxnSpPr>
        <p:spPr>
          <a:xfrm rot="5400000" flipH="1" flipV="1">
            <a:off x="4001391" y="2248313"/>
            <a:ext cx="84363" cy="2388619"/>
          </a:xfrm>
          <a:prstGeom prst="curvedConnector3">
            <a:avLst>
              <a:gd name="adj1" fmla="val 525812"/>
            </a:avLst>
          </a:prstGeom>
          <a:ln w="28575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例</a:t>
            </a:r>
            <a:r>
              <a:rPr lang="en-US" altLang="ja-JP" dirty="0"/>
              <a:t>: STEP3</a:t>
            </a:r>
            <a:br>
              <a:rPr lang="en-US" altLang="ja-JP" dirty="0"/>
            </a:br>
            <a:r>
              <a:rPr lang="ja-JP" altLang="en-US" dirty="0"/>
              <a:t>分割した</a:t>
            </a:r>
            <a:r>
              <a:rPr lang="en-US" altLang="ja-JP" dirty="0"/>
              <a:t>region</a:t>
            </a:r>
            <a:r>
              <a:rPr lang="ja-JP" altLang="en-US" dirty="0"/>
              <a:t>の統合</a:t>
            </a:r>
            <a:endParaRPr kumimoji="1" lang="ja-JP" altLang="en-US" dirty="0"/>
          </a:p>
        </p:txBody>
      </p:sp>
      <p:sp>
        <p:nvSpPr>
          <p:cNvPr id="5" name="円/楕円 4"/>
          <p:cNvSpPr/>
          <p:nvPr/>
        </p:nvSpPr>
        <p:spPr>
          <a:xfrm>
            <a:off x="1493466" y="3400440"/>
            <a:ext cx="576064" cy="576064"/>
          </a:xfrm>
          <a:prstGeom prst="ellipse">
            <a:avLst/>
          </a:prstGeom>
          <a:solidFill>
            <a:schemeClr val="accent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2357562" y="3400440"/>
            <a:ext cx="576064" cy="57606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3221658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4085754" y="3400440"/>
            <a:ext cx="576064" cy="57606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4949850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5813946" y="3400440"/>
            <a:ext cx="576064" cy="576064"/>
          </a:xfrm>
          <a:prstGeom prst="ellipse">
            <a:avLst/>
          </a:prstGeom>
          <a:solidFill>
            <a:schemeClr val="accent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6678042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7542138" y="3400440"/>
            <a:ext cx="576064" cy="57606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1061418" y="2932388"/>
            <a:ext cx="7399014" cy="15121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4" name="曲線コネクタ 43"/>
          <p:cNvCxnSpPr>
            <a:stCxn id="5" idx="7"/>
            <a:endCxn id="24" idx="1"/>
          </p:cNvCxnSpPr>
          <p:nvPr/>
        </p:nvCxnSpPr>
        <p:spPr>
          <a:xfrm rot="5400000" flipH="1" flipV="1">
            <a:off x="2645594" y="2824376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曲線コネクタ 44"/>
          <p:cNvCxnSpPr>
            <a:stCxn id="24" idx="7"/>
            <a:endCxn id="26" idx="1"/>
          </p:cNvCxnSpPr>
          <p:nvPr/>
        </p:nvCxnSpPr>
        <p:spPr>
          <a:xfrm rot="5400000" flipH="1" flipV="1">
            <a:off x="4373786" y="2824376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曲線コネクタ 52"/>
          <p:cNvCxnSpPr>
            <a:stCxn id="27" idx="7"/>
            <a:endCxn id="28" idx="1"/>
          </p:cNvCxnSpPr>
          <p:nvPr/>
        </p:nvCxnSpPr>
        <p:spPr>
          <a:xfrm rot="5400000" flipH="1" flipV="1">
            <a:off x="6534026" y="3256424"/>
            <a:ext cx="12700" cy="456758"/>
          </a:xfrm>
          <a:prstGeom prst="curvedConnector3">
            <a:avLst>
              <a:gd name="adj1" fmla="val 1229984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曲線コネクタ 55"/>
          <p:cNvCxnSpPr>
            <a:stCxn id="28" idx="3"/>
            <a:endCxn id="27" idx="5"/>
          </p:cNvCxnSpPr>
          <p:nvPr/>
        </p:nvCxnSpPr>
        <p:spPr>
          <a:xfrm rot="5400000">
            <a:off x="6534026" y="3663762"/>
            <a:ext cx="12700" cy="456758"/>
          </a:xfrm>
          <a:prstGeom prst="curvedConnector3">
            <a:avLst>
              <a:gd name="adj1" fmla="val 921417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曲線コネクタ 63"/>
          <p:cNvCxnSpPr>
            <a:stCxn id="25" idx="3"/>
            <a:endCxn id="23" idx="5"/>
          </p:cNvCxnSpPr>
          <p:nvPr/>
        </p:nvCxnSpPr>
        <p:spPr>
          <a:xfrm rot="5400000">
            <a:off x="3509690" y="3231714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曲線コネクタ 69"/>
          <p:cNvCxnSpPr>
            <a:stCxn id="29" idx="3"/>
            <a:endCxn id="25" idx="5"/>
          </p:cNvCxnSpPr>
          <p:nvPr/>
        </p:nvCxnSpPr>
        <p:spPr>
          <a:xfrm rot="5400000">
            <a:off x="6101978" y="2367618"/>
            <a:ext cx="12700" cy="3049046"/>
          </a:xfrm>
          <a:prstGeom prst="curvedConnector3">
            <a:avLst>
              <a:gd name="adj1" fmla="val 3184276"/>
            </a:avLst>
          </a:prstGeom>
          <a:ln w="28575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角丸四角形 33"/>
          <p:cNvSpPr/>
          <p:nvPr/>
        </p:nvSpPr>
        <p:spPr>
          <a:xfrm>
            <a:off x="1061418" y="4653136"/>
            <a:ext cx="7399014" cy="1512168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2736" y="3457639"/>
            <a:ext cx="833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From</a:t>
            </a:r>
            <a:endParaRPr kumimoji="1" lang="ja-JP" altLang="en-US" sz="24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51519" y="5178387"/>
            <a:ext cx="833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To</a:t>
            </a:r>
            <a:endParaRPr kumimoji="1" lang="ja-JP" altLang="en-US" sz="2400" dirty="0"/>
          </a:p>
        </p:txBody>
      </p:sp>
      <p:sp>
        <p:nvSpPr>
          <p:cNvPr id="31" name="円/楕円 30"/>
          <p:cNvSpPr/>
          <p:nvPr/>
        </p:nvSpPr>
        <p:spPr>
          <a:xfrm>
            <a:off x="1493466" y="5121188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/>
        </p:nvSpPr>
        <p:spPr>
          <a:xfrm>
            <a:off x="2363912" y="5121188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曲線コネクタ 35"/>
          <p:cNvCxnSpPr>
            <a:stCxn id="31" idx="7"/>
            <a:endCxn id="35" idx="1"/>
          </p:cNvCxnSpPr>
          <p:nvPr/>
        </p:nvCxnSpPr>
        <p:spPr>
          <a:xfrm rot="5400000" flipH="1" flipV="1">
            <a:off x="2216721" y="4973997"/>
            <a:ext cx="12700" cy="463108"/>
          </a:xfrm>
          <a:prstGeom prst="curvedConnector3">
            <a:avLst>
              <a:gd name="adj1" fmla="val 1332850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円/楕円 38"/>
          <p:cNvSpPr/>
          <p:nvPr/>
        </p:nvSpPr>
        <p:spPr>
          <a:xfrm>
            <a:off x="4949851" y="5121188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/>
        </p:nvSpPr>
        <p:spPr>
          <a:xfrm>
            <a:off x="5813946" y="5121187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1" name="曲線コネクタ 40"/>
          <p:cNvCxnSpPr>
            <a:stCxn id="39" idx="7"/>
            <a:endCxn id="40" idx="1"/>
          </p:cNvCxnSpPr>
          <p:nvPr/>
        </p:nvCxnSpPr>
        <p:spPr>
          <a:xfrm rot="5400000" flipH="1" flipV="1">
            <a:off x="5669930" y="4977173"/>
            <a:ext cx="1" cy="456757"/>
          </a:xfrm>
          <a:prstGeom prst="curvedConnector3">
            <a:avLst>
              <a:gd name="adj1" fmla="val 31296400000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曲線コネクタ 41"/>
          <p:cNvCxnSpPr>
            <a:stCxn id="40" idx="3"/>
            <a:endCxn id="39" idx="5"/>
          </p:cNvCxnSpPr>
          <p:nvPr/>
        </p:nvCxnSpPr>
        <p:spPr>
          <a:xfrm rot="5400000">
            <a:off x="5669931" y="5384510"/>
            <a:ext cx="1" cy="456757"/>
          </a:xfrm>
          <a:prstGeom prst="curvedConnector3">
            <a:avLst>
              <a:gd name="adj1" fmla="val 31296400000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>
            <a:stCxn id="5" idx="4"/>
            <a:endCxn id="31" idx="0"/>
          </p:cNvCxnSpPr>
          <p:nvPr/>
        </p:nvCxnSpPr>
        <p:spPr>
          <a:xfrm>
            <a:off x="1781498" y="3976504"/>
            <a:ext cx="0" cy="11446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>
            <a:stCxn id="24" idx="4"/>
          </p:cNvCxnSpPr>
          <p:nvPr/>
        </p:nvCxnSpPr>
        <p:spPr>
          <a:xfrm flipH="1">
            <a:off x="2651944" y="3976504"/>
            <a:ext cx="857746" cy="11446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>
            <a:stCxn id="27" idx="4"/>
          </p:cNvCxnSpPr>
          <p:nvPr/>
        </p:nvCxnSpPr>
        <p:spPr>
          <a:xfrm flipH="1">
            <a:off x="5237884" y="3976504"/>
            <a:ext cx="864094" cy="11446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>
            <a:stCxn id="28" idx="4"/>
          </p:cNvCxnSpPr>
          <p:nvPr/>
        </p:nvCxnSpPr>
        <p:spPr>
          <a:xfrm flipH="1">
            <a:off x="6101978" y="3976504"/>
            <a:ext cx="864096" cy="1144683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円/楕円 49"/>
          <p:cNvSpPr/>
          <p:nvPr/>
        </p:nvSpPr>
        <p:spPr>
          <a:xfrm>
            <a:off x="3228008" y="5121188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1" name="直線矢印コネクタ 50"/>
          <p:cNvCxnSpPr>
            <a:stCxn id="26" idx="3"/>
            <a:endCxn id="50" idx="7"/>
          </p:cNvCxnSpPr>
          <p:nvPr/>
        </p:nvCxnSpPr>
        <p:spPr>
          <a:xfrm flipH="1">
            <a:off x="3719709" y="3892141"/>
            <a:ext cx="1314504" cy="131341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曲線コネクタ 45"/>
          <p:cNvCxnSpPr>
            <a:stCxn id="26" idx="5"/>
            <a:endCxn id="28" idx="3"/>
          </p:cNvCxnSpPr>
          <p:nvPr/>
        </p:nvCxnSpPr>
        <p:spPr>
          <a:xfrm rot="16200000" flipH="1">
            <a:off x="6101978" y="3231714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曲線コネクタ 51"/>
          <p:cNvCxnSpPr>
            <a:stCxn id="35" idx="7"/>
            <a:endCxn id="50" idx="1"/>
          </p:cNvCxnSpPr>
          <p:nvPr/>
        </p:nvCxnSpPr>
        <p:spPr>
          <a:xfrm rot="5400000" flipH="1" flipV="1">
            <a:off x="3083992" y="4977172"/>
            <a:ext cx="12700" cy="456758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曲線コネクタ 53"/>
          <p:cNvCxnSpPr>
            <a:stCxn id="50" idx="5"/>
            <a:endCxn id="40" idx="4"/>
          </p:cNvCxnSpPr>
          <p:nvPr/>
        </p:nvCxnSpPr>
        <p:spPr>
          <a:xfrm rot="16200000" flipH="1">
            <a:off x="4868662" y="4463935"/>
            <a:ext cx="84362" cy="2382269"/>
          </a:xfrm>
          <a:prstGeom prst="curvedConnector3">
            <a:avLst>
              <a:gd name="adj1" fmla="val 572272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角丸四角形 58"/>
          <p:cNvSpPr/>
          <p:nvPr/>
        </p:nvSpPr>
        <p:spPr>
          <a:xfrm>
            <a:off x="6678042" y="4786074"/>
            <a:ext cx="1440160" cy="124075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7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角丸四角形 41"/>
          <p:cNvSpPr/>
          <p:nvPr/>
        </p:nvSpPr>
        <p:spPr>
          <a:xfrm>
            <a:off x="4085754" y="4807439"/>
            <a:ext cx="576064" cy="12035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まだ不満なこと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ヒープを分割する</a:t>
            </a:r>
            <a:r>
              <a:rPr lang="ja-JP" altLang="en-US" dirty="0"/>
              <a:t>ので</a:t>
            </a:r>
            <a:r>
              <a:rPr lang="ja-JP" altLang="en-US" dirty="0" smtClean="0"/>
              <a:t>データが連続して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配置</a:t>
            </a:r>
            <a:r>
              <a:rPr lang="ja-JP" altLang="en-US" dirty="0"/>
              <a:t>されない</a:t>
            </a:r>
            <a:endParaRPr kumimoji="1" lang="en-US" altLang="ja-JP" dirty="0" smtClean="0"/>
          </a:p>
        </p:txBody>
      </p:sp>
      <p:cxnSp>
        <p:nvCxnSpPr>
          <p:cNvPr id="4" name="曲線コネクタ 3"/>
          <p:cNvCxnSpPr>
            <a:stCxn id="6" idx="7"/>
            <a:endCxn id="9" idx="0"/>
          </p:cNvCxnSpPr>
          <p:nvPr/>
        </p:nvCxnSpPr>
        <p:spPr>
          <a:xfrm rot="5400000" flipH="1" flipV="1">
            <a:off x="4001391" y="2248313"/>
            <a:ext cx="84363" cy="2388619"/>
          </a:xfrm>
          <a:prstGeom prst="curvedConnector3">
            <a:avLst>
              <a:gd name="adj1" fmla="val 525812"/>
            </a:avLst>
          </a:prstGeom>
          <a:ln w="28575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円/楕円 4"/>
          <p:cNvSpPr/>
          <p:nvPr/>
        </p:nvSpPr>
        <p:spPr>
          <a:xfrm>
            <a:off x="1493466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2357562" y="3400440"/>
            <a:ext cx="576064" cy="57606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3221658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4085754" y="3400440"/>
            <a:ext cx="576064" cy="57606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4949850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5813946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6678042" y="3400440"/>
            <a:ext cx="576064" cy="57606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7542138" y="3400440"/>
            <a:ext cx="576064" cy="57606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1061418" y="2932388"/>
            <a:ext cx="7399014" cy="15121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曲線コネクタ 13"/>
          <p:cNvCxnSpPr>
            <a:stCxn id="5" idx="7"/>
            <a:endCxn id="7" idx="1"/>
          </p:cNvCxnSpPr>
          <p:nvPr/>
        </p:nvCxnSpPr>
        <p:spPr>
          <a:xfrm rot="5400000" flipH="1" flipV="1">
            <a:off x="2645594" y="2824376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7" idx="7"/>
            <a:endCxn id="9" idx="1"/>
          </p:cNvCxnSpPr>
          <p:nvPr/>
        </p:nvCxnSpPr>
        <p:spPr>
          <a:xfrm rot="5400000" flipH="1" flipV="1">
            <a:off x="4373786" y="2824376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10" idx="7"/>
            <a:endCxn id="11" idx="1"/>
          </p:cNvCxnSpPr>
          <p:nvPr/>
        </p:nvCxnSpPr>
        <p:spPr>
          <a:xfrm rot="5400000" flipH="1" flipV="1">
            <a:off x="6534026" y="3256424"/>
            <a:ext cx="12700" cy="456758"/>
          </a:xfrm>
          <a:prstGeom prst="curvedConnector3">
            <a:avLst>
              <a:gd name="adj1" fmla="val 1229984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11" idx="3"/>
            <a:endCxn id="10" idx="5"/>
          </p:cNvCxnSpPr>
          <p:nvPr/>
        </p:nvCxnSpPr>
        <p:spPr>
          <a:xfrm rot="5400000">
            <a:off x="6534026" y="3663762"/>
            <a:ext cx="12700" cy="456758"/>
          </a:xfrm>
          <a:prstGeom prst="curvedConnector3">
            <a:avLst>
              <a:gd name="adj1" fmla="val 921417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8" idx="3"/>
            <a:endCxn id="6" idx="5"/>
          </p:cNvCxnSpPr>
          <p:nvPr/>
        </p:nvCxnSpPr>
        <p:spPr>
          <a:xfrm rot="5400000">
            <a:off x="3509690" y="3231714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2" idx="3"/>
            <a:endCxn id="8" idx="5"/>
          </p:cNvCxnSpPr>
          <p:nvPr/>
        </p:nvCxnSpPr>
        <p:spPr>
          <a:xfrm rot="5400000">
            <a:off x="6101978" y="2367618"/>
            <a:ext cx="12700" cy="3049046"/>
          </a:xfrm>
          <a:prstGeom prst="curvedConnector3">
            <a:avLst>
              <a:gd name="adj1" fmla="val 3287134"/>
            </a:avLst>
          </a:prstGeom>
          <a:ln w="28575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角丸四角形 19"/>
          <p:cNvSpPr/>
          <p:nvPr/>
        </p:nvSpPr>
        <p:spPr>
          <a:xfrm>
            <a:off x="1061418" y="4653136"/>
            <a:ext cx="7399014" cy="1512168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12736" y="3457639"/>
            <a:ext cx="833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From</a:t>
            </a:r>
            <a:endParaRPr kumimoji="1" lang="ja-JP" altLang="en-US" sz="2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51519" y="5178387"/>
            <a:ext cx="833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To</a:t>
            </a:r>
            <a:endParaRPr kumimoji="1" lang="ja-JP" altLang="en-US" sz="2400" dirty="0"/>
          </a:p>
        </p:txBody>
      </p:sp>
      <p:sp>
        <p:nvSpPr>
          <p:cNvPr id="23" name="円/楕円 22"/>
          <p:cNvSpPr/>
          <p:nvPr/>
        </p:nvSpPr>
        <p:spPr>
          <a:xfrm>
            <a:off x="1493466" y="5121188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2363912" y="5121188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曲線コネクタ 24"/>
          <p:cNvCxnSpPr>
            <a:stCxn id="23" idx="7"/>
            <a:endCxn id="24" idx="1"/>
          </p:cNvCxnSpPr>
          <p:nvPr/>
        </p:nvCxnSpPr>
        <p:spPr>
          <a:xfrm rot="5400000" flipH="1" flipV="1">
            <a:off x="2216721" y="4973997"/>
            <a:ext cx="12700" cy="463108"/>
          </a:xfrm>
          <a:prstGeom prst="curvedConnector3">
            <a:avLst>
              <a:gd name="adj1" fmla="val 1332850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円/楕円 25"/>
          <p:cNvSpPr/>
          <p:nvPr/>
        </p:nvSpPr>
        <p:spPr>
          <a:xfrm>
            <a:off x="4949851" y="5121188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5813946" y="5121187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8" name="曲線コネクタ 27"/>
          <p:cNvCxnSpPr>
            <a:stCxn id="26" idx="7"/>
            <a:endCxn id="27" idx="1"/>
          </p:cNvCxnSpPr>
          <p:nvPr/>
        </p:nvCxnSpPr>
        <p:spPr>
          <a:xfrm rot="5400000" flipH="1" flipV="1">
            <a:off x="5669930" y="4977173"/>
            <a:ext cx="1" cy="456757"/>
          </a:xfrm>
          <a:prstGeom prst="curvedConnector3">
            <a:avLst>
              <a:gd name="adj1" fmla="val 31296400000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曲線コネクタ 28"/>
          <p:cNvCxnSpPr>
            <a:stCxn id="27" idx="3"/>
            <a:endCxn id="26" idx="5"/>
          </p:cNvCxnSpPr>
          <p:nvPr/>
        </p:nvCxnSpPr>
        <p:spPr>
          <a:xfrm rot="5400000">
            <a:off x="5669931" y="5384510"/>
            <a:ext cx="1" cy="456757"/>
          </a:xfrm>
          <a:prstGeom prst="curvedConnector3">
            <a:avLst>
              <a:gd name="adj1" fmla="val 31296400000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>
            <a:stCxn id="5" idx="4"/>
            <a:endCxn id="23" idx="0"/>
          </p:cNvCxnSpPr>
          <p:nvPr/>
        </p:nvCxnSpPr>
        <p:spPr>
          <a:xfrm>
            <a:off x="1781498" y="3976504"/>
            <a:ext cx="0" cy="11446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>
            <a:stCxn id="7" idx="4"/>
          </p:cNvCxnSpPr>
          <p:nvPr/>
        </p:nvCxnSpPr>
        <p:spPr>
          <a:xfrm flipH="1">
            <a:off x="2651944" y="3976504"/>
            <a:ext cx="857746" cy="11446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>
            <a:stCxn id="10" idx="4"/>
          </p:cNvCxnSpPr>
          <p:nvPr/>
        </p:nvCxnSpPr>
        <p:spPr>
          <a:xfrm flipH="1">
            <a:off x="5237884" y="3976504"/>
            <a:ext cx="864094" cy="11446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>
            <a:stCxn id="11" idx="4"/>
          </p:cNvCxnSpPr>
          <p:nvPr/>
        </p:nvCxnSpPr>
        <p:spPr>
          <a:xfrm flipH="1">
            <a:off x="6101978" y="3976504"/>
            <a:ext cx="864096" cy="1144683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円/楕円 33"/>
          <p:cNvSpPr/>
          <p:nvPr/>
        </p:nvSpPr>
        <p:spPr>
          <a:xfrm>
            <a:off x="3228008" y="5121188"/>
            <a:ext cx="576064" cy="57606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5" name="直線矢印コネクタ 34"/>
          <p:cNvCxnSpPr>
            <a:stCxn id="9" idx="3"/>
            <a:endCxn id="34" idx="7"/>
          </p:cNvCxnSpPr>
          <p:nvPr/>
        </p:nvCxnSpPr>
        <p:spPr>
          <a:xfrm flipH="1">
            <a:off x="3719709" y="3892141"/>
            <a:ext cx="1314504" cy="131341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曲線コネクタ 35"/>
          <p:cNvCxnSpPr>
            <a:stCxn id="9" idx="5"/>
            <a:endCxn id="11" idx="3"/>
          </p:cNvCxnSpPr>
          <p:nvPr/>
        </p:nvCxnSpPr>
        <p:spPr>
          <a:xfrm rot="16200000" flipH="1">
            <a:off x="6101978" y="3231714"/>
            <a:ext cx="12700" cy="1320854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曲線コネクタ 36"/>
          <p:cNvCxnSpPr>
            <a:stCxn id="24" idx="7"/>
            <a:endCxn id="34" idx="1"/>
          </p:cNvCxnSpPr>
          <p:nvPr/>
        </p:nvCxnSpPr>
        <p:spPr>
          <a:xfrm rot="5400000" flipH="1" flipV="1">
            <a:off x="3083992" y="4977172"/>
            <a:ext cx="12700" cy="456758"/>
          </a:xfrm>
          <a:prstGeom prst="curvedConnector3">
            <a:avLst>
              <a:gd name="adj1" fmla="val 2464276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曲線コネクタ 37"/>
          <p:cNvCxnSpPr>
            <a:stCxn id="34" idx="5"/>
            <a:endCxn id="27" idx="4"/>
          </p:cNvCxnSpPr>
          <p:nvPr/>
        </p:nvCxnSpPr>
        <p:spPr>
          <a:xfrm rot="16200000" flipH="1">
            <a:off x="4868662" y="4463935"/>
            <a:ext cx="84362" cy="2382269"/>
          </a:xfrm>
          <a:prstGeom prst="curvedConnector3">
            <a:avLst>
              <a:gd name="adj1" fmla="val 572272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角丸四角形 40"/>
          <p:cNvSpPr/>
          <p:nvPr/>
        </p:nvSpPr>
        <p:spPr>
          <a:xfrm>
            <a:off x="6678042" y="4797152"/>
            <a:ext cx="1440160" cy="129614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四角形吹き出し 39"/>
          <p:cNvSpPr/>
          <p:nvPr/>
        </p:nvSpPr>
        <p:spPr>
          <a:xfrm>
            <a:off x="3437236" y="5949280"/>
            <a:ext cx="3309193" cy="792088"/>
          </a:xfrm>
          <a:prstGeom prst="wedgeRectCallout">
            <a:avLst>
              <a:gd name="adj1" fmla="val -25236"/>
              <a:gd name="adj2" fmla="val -102417"/>
            </a:avLst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隙間</a:t>
            </a:r>
            <a:r>
              <a:rPr kumimoji="1" lang="ja-JP" altLang="en-US" sz="2800" dirty="0" smtClean="0"/>
              <a:t>が空いている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89932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4: </a:t>
            </a:r>
            <a:r>
              <a:rPr kumimoji="1" lang="ja-JP" altLang="en-US" dirty="0" smtClean="0"/>
              <a:t>デフラグを行う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データ</a:t>
            </a:r>
            <a:r>
              <a:rPr lang="ja-JP" altLang="en-US" dirty="0"/>
              <a:t>を</a:t>
            </a:r>
            <a:r>
              <a:rPr lang="ja-JP" altLang="en-US" dirty="0" smtClean="0"/>
              <a:t>移動して間</a:t>
            </a:r>
            <a:r>
              <a:rPr lang="ja-JP" altLang="en-US" dirty="0"/>
              <a:t>を</a:t>
            </a:r>
            <a:r>
              <a:rPr lang="ja-JP" altLang="en-US" dirty="0" smtClean="0"/>
              <a:t>詰める</a:t>
            </a:r>
            <a:endParaRPr lang="en-US" altLang="ja-JP" dirty="0"/>
          </a:p>
          <a:p>
            <a:pPr lvl="1"/>
            <a:r>
              <a:rPr lang="ja-JP" altLang="en-US" dirty="0" smtClean="0"/>
              <a:t>末尾に大きく連続した空き領域ができる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/>
              <a:t>本研究では</a:t>
            </a:r>
            <a:r>
              <a:rPr lang="ja-JP" altLang="en-US" dirty="0" smtClean="0"/>
              <a:t>単純な方法をとる</a:t>
            </a:r>
            <a:endParaRPr lang="en-US" altLang="ja-JP" dirty="0"/>
          </a:p>
          <a:p>
            <a:pPr lvl="1"/>
            <a:r>
              <a:rPr lang="ja-JP" altLang="en-US" dirty="0"/>
              <a:t>後ろ</a:t>
            </a:r>
            <a:r>
              <a:rPr lang="ja-JP" altLang="en-US" dirty="0" smtClean="0"/>
              <a:t>の断片から順にできるだけ前に移動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71495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デフラグをするメリット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単純なメモリ管理ができる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データ</a:t>
            </a:r>
            <a:r>
              <a:rPr lang="ja-JP" altLang="en-US" dirty="0" smtClean="0"/>
              <a:t>をうしろに配置</a:t>
            </a:r>
            <a:r>
              <a:rPr lang="ja-JP" altLang="en-US" dirty="0"/>
              <a:t>していくだけ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逐次のコピー</a:t>
            </a:r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で</a:t>
            </a:r>
            <a:r>
              <a:rPr lang="ja-JP" altLang="en-US" dirty="0" smtClean="0"/>
              <a:t>可能</a:t>
            </a:r>
            <a:r>
              <a:rPr lang="ja-JP" altLang="en-US" dirty="0"/>
              <a:t>だった</a:t>
            </a:r>
            <a:r>
              <a:rPr lang="ja-JP" altLang="en-US" dirty="0" smtClean="0"/>
              <a:t>こと</a:t>
            </a:r>
            <a:endParaRPr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1349185" y="4041940"/>
            <a:ext cx="208823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3437417" y="4041940"/>
            <a:ext cx="417646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右矢印 5"/>
          <p:cNvSpPr/>
          <p:nvPr/>
        </p:nvSpPr>
        <p:spPr>
          <a:xfrm>
            <a:off x="3437417" y="4257964"/>
            <a:ext cx="936104" cy="360040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244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例</a:t>
            </a:r>
            <a:r>
              <a:rPr lang="en-US" altLang="ja-JP" dirty="0"/>
              <a:t>: </a:t>
            </a:r>
            <a:r>
              <a:rPr lang="en-US" altLang="ja-JP" dirty="0" smtClean="0"/>
              <a:t>STEP4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デフラグ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68760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このような状態のヒープがあるときを考える</a:t>
            </a:r>
            <a:endParaRPr kumimoji="1"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539552" y="3573016"/>
            <a:ext cx="115212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691680" y="3573016"/>
            <a:ext cx="86409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2555776" y="3573016"/>
            <a:ext cx="79208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347864" y="3573016"/>
            <a:ext cx="122413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4572000" y="3573016"/>
            <a:ext cx="1008112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5580112" y="3573016"/>
            <a:ext cx="1008112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7020272" y="3573016"/>
            <a:ext cx="158417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6588224" y="3573016"/>
            <a:ext cx="43204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915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例</a:t>
            </a:r>
            <a:r>
              <a:rPr lang="en-US" altLang="ja-JP" dirty="0"/>
              <a:t>: STEP4</a:t>
            </a:r>
            <a:br>
              <a:rPr lang="en-US" altLang="ja-JP" dirty="0"/>
            </a:br>
            <a:r>
              <a:rPr lang="ja-JP" altLang="en-US" dirty="0"/>
              <a:t>デフラグ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68760"/>
          </a:xfrm>
        </p:spPr>
        <p:txBody>
          <a:bodyPr/>
          <a:lstStyle/>
          <a:p>
            <a:r>
              <a:rPr kumimoji="1" lang="ja-JP" altLang="en-US" dirty="0" smtClean="0"/>
              <a:t>一番うしろから動かそうとする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末尾の空き領域を大きくしたいので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539552" y="3573016"/>
            <a:ext cx="115212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2555776" y="3573016"/>
            <a:ext cx="79208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347864" y="3573016"/>
            <a:ext cx="122413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4572000" y="3573016"/>
            <a:ext cx="1008112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5580112" y="3573016"/>
            <a:ext cx="1008112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7020272" y="3573016"/>
            <a:ext cx="158417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6588224" y="3573016"/>
            <a:ext cx="43204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691680" y="3573016"/>
            <a:ext cx="86409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6444208" y="3429000"/>
            <a:ext cx="720080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154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例</a:t>
            </a:r>
            <a:r>
              <a:rPr lang="en-US" altLang="ja-JP" dirty="0"/>
              <a:t>: STEP4</a:t>
            </a:r>
            <a:br>
              <a:rPr lang="en-US" altLang="ja-JP" dirty="0"/>
            </a:br>
            <a:r>
              <a:rPr lang="ja-JP" altLang="en-US" dirty="0"/>
              <a:t>デフラグ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68760"/>
          </a:xfrm>
        </p:spPr>
        <p:txBody>
          <a:bodyPr/>
          <a:lstStyle/>
          <a:p>
            <a:r>
              <a:rPr kumimoji="1" lang="ja-JP" altLang="en-US" dirty="0" smtClean="0"/>
              <a:t>移動可能な空き領域を前から探していく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この場合一番最初で見つかる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539552" y="3573016"/>
            <a:ext cx="115212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2555776" y="3573016"/>
            <a:ext cx="79208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347864" y="3573016"/>
            <a:ext cx="122413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4572000" y="3573016"/>
            <a:ext cx="1008112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5580112" y="3573016"/>
            <a:ext cx="1008112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7020272" y="3573016"/>
            <a:ext cx="158417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6588224" y="3573016"/>
            <a:ext cx="43204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123728" y="3573016"/>
            <a:ext cx="432048" cy="72008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1691680" y="3573016"/>
            <a:ext cx="432048" cy="72008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6444208" y="3429000"/>
            <a:ext cx="720080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1547664" y="3429000"/>
            <a:ext cx="720080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35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例</a:t>
            </a:r>
            <a:r>
              <a:rPr lang="en-US" altLang="ja-JP" dirty="0"/>
              <a:t>: STEP4</a:t>
            </a:r>
            <a:br>
              <a:rPr lang="en-US" altLang="ja-JP" dirty="0"/>
            </a:br>
            <a:r>
              <a:rPr lang="ja-JP" altLang="en-US" dirty="0"/>
              <a:t>デフラグ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68760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移動可能な領域を</a:t>
            </a:r>
            <a:r>
              <a:rPr lang="ja-JP" altLang="en-US" dirty="0"/>
              <a:t>移動する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移動</a:t>
            </a:r>
            <a:r>
              <a:rPr kumimoji="1" lang="ja-JP" altLang="en-US" dirty="0" smtClean="0"/>
              <a:t>を並列化することで高速化する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539552" y="3573016"/>
            <a:ext cx="115212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2555776" y="3573016"/>
            <a:ext cx="79208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347864" y="3573016"/>
            <a:ext cx="122413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4572000" y="3573016"/>
            <a:ext cx="1008112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5580112" y="3573016"/>
            <a:ext cx="1008112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7020272" y="3573016"/>
            <a:ext cx="158417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6588224" y="3573016"/>
            <a:ext cx="432048" cy="72008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123728" y="3573016"/>
            <a:ext cx="432048" cy="72008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1691680" y="3573016"/>
            <a:ext cx="43204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曲線コネクタ 15"/>
          <p:cNvCxnSpPr>
            <a:stCxn id="14" idx="2"/>
            <a:endCxn id="15" idx="2"/>
          </p:cNvCxnSpPr>
          <p:nvPr/>
        </p:nvCxnSpPr>
        <p:spPr>
          <a:xfrm rot="5400000">
            <a:off x="4355976" y="1988840"/>
            <a:ext cx="12700" cy="4896544"/>
          </a:xfrm>
          <a:prstGeom prst="curvedConnector3">
            <a:avLst>
              <a:gd name="adj1" fmla="val 3342858"/>
            </a:avLst>
          </a:prstGeom>
          <a:ln w="38100">
            <a:solidFill>
              <a:srgbClr val="FF0000"/>
            </a:solidFill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角丸四角形 13"/>
          <p:cNvSpPr/>
          <p:nvPr/>
        </p:nvSpPr>
        <p:spPr>
          <a:xfrm>
            <a:off x="6444208" y="3429000"/>
            <a:ext cx="720080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1547664" y="3429000"/>
            <a:ext cx="720080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414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例</a:t>
            </a:r>
            <a:r>
              <a:rPr lang="en-US" altLang="ja-JP" dirty="0"/>
              <a:t>: STEP4</a:t>
            </a:r>
            <a:br>
              <a:rPr lang="en-US" altLang="ja-JP" dirty="0"/>
            </a:br>
            <a:r>
              <a:rPr lang="ja-JP" altLang="en-US" dirty="0"/>
              <a:t>デフラグ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68760"/>
          </a:xfrm>
        </p:spPr>
        <p:txBody>
          <a:bodyPr/>
          <a:lstStyle/>
          <a:p>
            <a:r>
              <a:rPr kumimoji="1" lang="ja-JP" altLang="en-US" dirty="0" smtClean="0"/>
              <a:t>以上の手続きをできるだけ繰り返す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539552" y="3573016"/>
            <a:ext cx="1584176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2555776" y="3573016"/>
            <a:ext cx="79208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4355976" y="3573016"/>
            <a:ext cx="216024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5580112" y="3573016"/>
            <a:ext cx="302433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123728" y="3573016"/>
            <a:ext cx="432048" cy="72008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4572000" y="3573016"/>
            <a:ext cx="1008112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3347864" y="3573016"/>
            <a:ext cx="1008112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4507234" y="3429000"/>
            <a:ext cx="1137644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3233541" y="3429001"/>
            <a:ext cx="1236758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19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下矢印 69"/>
          <p:cNvSpPr/>
          <p:nvPr/>
        </p:nvSpPr>
        <p:spPr>
          <a:xfrm>
            <a:off x="3487852" y="2065429"/>
            <a:ext cx="432048" cy="2881131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下矢印 68"/>
          <p:cNvSpPr/>
          <p:nvPr/>
        </p:nvSpPr>
        <p:spPr>
          <a:xfrm>
            <a:off x="8052186" y="2065430"/>
            <a:ext cx="432048" cy="2881131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下矢印 67"/>
          <p:cNvSpPr/>
          <p:nvPr/>
        </p:nvSpPr>
        <p:spPr>
          <a:xfrm>
            <a:off x="5226127" y="2067299"/>
            <a:ext cx="432048" cy="2881131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下矢印 66"/>
          <p:cNvSpPr/>
          <p:nvPr/>
        </p:nvSpPr>
        <p:spPr>
          <a:xfrm>
            <a:off x="661793" y="2072330"/>
            <a:ext cx="432048" cy="2881131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非決定性の例</a:t>
            </a:r>
            <a:endParaRPr kumimoji="1" lang="ja-JP" altLang="en-US" dirty="0"/>
          </a:p>
        </p:txBody>
      </p:sp>
      <p:cxnSp>
        <p:nvCxnSpPr>
          <p:cNvPr id="17" name="直線コネクタ 16"/>
          <p:cNvCxnSpPr/>
          <p:nvPr/>
        </p:nvCxnSpPr>
        <p:spPr>
          <a:xfrm>
            <a:off x="4572000" y="1490525"/>
            <a:ext cx="0" cy="431473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1737703" y="1777746"/>
            <a:ext cx="10801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x = 3</a:t>
            </a:r>
            <a:endParaRPr kumimoji="1" lang="ja-JP" altLang="en-US" sz="2800" dirty="0"/>
          </a:p>
        </p:txBody>
      </p:sp>
      <p:sp>
        <p:nvSpPr>
          <p:cNvPr id="28" name="正方形/長方形 27"/>
          <p:cNvSpPr/>
          <p:nvPr/>
        </p:nvSpPr>
        <p:spPr>
          <a:xfrm>
            <a:off x="2835754" y="1489714"/>
            <a:ext cx="1736245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tx1"/>
                </a:solidFill>
              </a:rPr>
              <a:t>Thread2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-17932" y="1487904"/>
            <a:ext cx="1755635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tx1"/>
                </a:solidFill>
              </a:rPr>
              <a:t>Thread 1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1737703" y="2858676"/>
            <a:ext cx="10801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x = 4</a:t>
            </a:r>
            <a:endParaRPr kumimoji="1" lang="ja-JP" altLang="en-US" sz="2800" dirty="0"/>
          </a:p>
        </p:txBody>
      </p:sp>
      <p:sp>
        <p:nvSpPr>
          <p:cNvPr id="44" name="正方形/長方形 43"/>
          <p:cNvSpPr/>
          <p:nvPr/>
        </p:nvSpPr>
        <p:spPr>
          <a:xfrm>
            <a:off x="1737703" y="3939607"/>
            <a:ext cx="1080120" cy="57606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x = 8</a:t>
            </a:r>
            <a:endParaRPr kumimoji="1" lang="ja-JP" altLang="en-US" sz="2800" dirty="0"/>
          </a:p>
        </p:txBody>
      </p:sp>
      <p:cxnSp>
        <p:nvCxnSpPr>
          <p:cNvPr id="25" name="直線矢印コネクタ 24"/>
          <p:cNvCxnSpPr>
            <a:stCxn id="18" idx="2"/>
            <a:endCxn id="35" idx="0"/>
          </p:cNvCxnSpPr>
          <p:nvPr/>
        </p:nvCxnSpPr>
        <p:spPr>
          <a:xfrm>
            <a:off x="2277763" y="2353810"/>
            <a:ext cx="0" cy="504866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>
            <a:stCxn id="35" idx="2"/>
            <a:endCxn id="44" idx="0"/>
          </p:cNvCxnSpPr>
          <p:nvPr/>
        </p:nvCxnSpPr>
        <p:spPr>
          <a:xfrm>
            <a:off x="2277763" y="3434740"/>
            <a:ext cx="0" cy="504867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四角形吹き出し 45"/>
          <p:cNvSpPr/>
          <p:nvPr/>
        </p:nvSpPr>
        <p:spPr>
          <a:xfrm>
            <a:off x="251520" y="2354520"/>
            <a:ext cx="1224136" cy="720891"/>
          </a:xfrm>
          <a:prstGeom prst="wedgeRectCallout">
            <a:avLst>
              <a:gd name="adj1" fmla="val 113741"/>
              <a:gd name="adj2" fmla="val -29914"/>
            </a:avLst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x=x+1;</a:t>
            </a:r>
            <a:endParaRPr kumimoji="1" lang="ja-JP" altLang="en-US" sz="2800" dirty="0"/>
          </a:p>
        </p:txBody>
      </p:sp>
      <p:sp>
        <p:nvSpPr>
          <p:cNvPr id="47" name="四角形吹き出し 46"/>
          <p:cNvSpPr/>
          <p:nvPr/>
        </p:nvSpPr>
        <p:spPr>
          <a:xfrm>
            <a:off x="3091808" y="3326727"/>
            <a:ext cx="1224136" cy="720891"/>
          </a:xfrm>
          <a:prstGeom prst="wedgeRectCallout">
            <a:avLst>
              <a:gd name="adj1" fmla="val -117821"/>
              <a:gd name="adj2" fmla="val -4545"/>
            </a:avLst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x=x*2;</a:t>
            </a:r>
            <a:endParaRPr kumimoji="1" lang="ja-JP" altLang="en-US" sz="2800" dirty="0"/>
          </a:p>
        </p:txBody>
      </p:sp>
      <p:sp>
        <p:nvSpPr>
          <p:cNvPr id="58" name="正方形/長方形 57"/>
          <p:cNvSpPr/>
          <p:nvPr/>
        </p:nvSpPr>
        <p:spPr>
          <a:xfrm>
            <a:off x="6302037" y="1778456"/>
            <a:ext cx="10801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x = 3</a:t>
            </a:r>
            <a:endParaRPr kumimoji="1" lang="ja-JP" altLang="en-US" sz="2800" dirty="0"/>
          </a:p>
        </p:txBody>
      </p:sp>
      <p:sp>
        <p:nvSpPr>
          <p:cNvPr id="59" name="正方形/長方形 58"/>
          <p:cNvSpPr/>
          <p:nvPr/>
        </p:nvSpPr>
        <p:spPr>
          <a:xfrm>
            <a:off x="7400088" y="1489365"/>
            <a:ext cx="1736245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tx1"/>
                </a:solidFill>
              </a:rPr>
              <a:t>Thread2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4564334" y="1491235"/>
            <a:ext cx="1755635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tx1"/>
                </a:solidFill>
              </a:rPr>
              <a:t>Thread 1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6302037" y="2859386"/>
            <a:ext cx="10801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x = 6</a:t>
            </a:r>
            <a:endParaRPr kumimoji="1" lang="ja-JP" altLang="en-US" sz="2800" dirty="0"/>
          </a:p>
        </p:txBody>
      </p:sp>
      <p:sp>
        <p:nvSpPr>
          <p:cNvPr id="62" name="正方形/長方形 61"/>
          <p:cNvSpPr/>
          <p:nvPr/>
        </p:nvSpPr>
        <p:spPr>
          <a:xfrm>
            <a:off x="6302037" y="3940317"/>
            <a:ext cx="1080120" cy="57606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x = 7</a:t>
            </a:r>
            <a:endParaRPr kumimoji="1" lang="ja-JP" altLang="en-US" sz="2800" dirty="0"/>
          </a:p>
        </p:txBody>
      </p:sp>
      <p:cxnSp>
        <p:nvCxnSpPr>
          <p:cNvPr id="63" name="直線矢印コネクタ 62"/>
          <p:cNvCxnSpPr>
            <a:stCxn id="58" idx="2"/>
            <a:endCxn id="61" idx="0"/>
          </p:cNvCxnSpPr>
          <p:nvPr/>
        </p:nvCxnSpPr>
        <p:spPr>
          <a:xfrm>
            <a:off x="6842097" y="2354520"/>
            <a:ext cx="0" cy="504866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矢印コネクタ 63"/>
          <p:cNvCxnSpPr>
            <a:stCxn id="61" idx="2"/>
            <a:endCxn id="62" idx="0"/>
          </p:cNvCxnSpPr>
          <p:nvPr/>
        </p:nvCxnSpPr>
        <p:spPr>
          <a:xfrm>
            <a:off x="6842097" y="3435450"/>
            <a:ext cx="0" cy="504867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四角形吹き出し 64"/>
          <p:cNvSpPr/>
          <p:nvPr/>
        </p:nvSpPr>
        <p:spPr>
          <a:xfrm>
            <a:off x="4830083" y="3327437"/>
            <a:ext cx="1224136" cy="720891"/>
          </a:xfrm>
          <a:prstGeom prst="wedgeRectCallout">
            <a:avLst>
              <a:gd name="adj1" fmla="val 115875"/>
              <a:gd name="adj2" fmla="val -8170"/>
            </a:avLst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x=x+1;</a:t>
            </a:r>
            <a:endParaRPr kumimoji="1" lang="ja-JP" altLang="en-US" sz="2800" dirty="0"/>
          </a:p>
        </p:txBody>
      </p:sp>
      <p:sp>
        <p:nvSpPr>
          <p:cNvPr id="66" name="四角形吹き出し 65"/>
          <p:cNvSpPr/>
          <p:nvPr/>
        </p:nvSpPr>
        <p:spPr>
          <a:xfrm>
            <a:off x="7656142" y="2245797"/>
            <a:ext cx="1224136" cy="720891"/>
          </a:xfrm>
          <a:prstGeom prst="wedgeRectCallout">
            <a:avLst>
              <a:gd name="adj1" fmla="val -112485"/>
              <a:gd name="adj2" fmla="val -6357"/>
            </a:avLst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x=x*2;</a:t>
            </a:r>
            <a:endParaRPr kumimoji="1" lang="ja-JP" altLang="en-US" sz="2800" dirty="0"/>
          </a:p>
        </p:txBody>
      </p:sp>
      <p:sp>
        <p:nvSpPr>
          <p:cNvPr id="29" name="下矢印 28"/>
          <p:cNvSpPr/>
          <p:nvPr/>
        </p:nvSpPr>
        <p:spPr>
          <a:xfrm rot="12815606">
            <a:off x="5745359" y="4255944"/>
            <a:ext cx="432048" cy="1662712"/>
          </a:xfrm>
          <a:prstGeom prst="downArrow">
            <a:avLst/>
          </a:prstGeom>
          <a:solidFill>
            <a:srgbClr val="FFFF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下矢印 29"/>
          <p:cNvSpPr/>
          <p:nvPr/>
        </p:nvSpPr>
        <p:spPr>
          <a:xfrm rot="9250451">
            <a:off x="2871731" y="4325541"/>
            <a:ext cx="432048" cy="1721847"/>
          </a:xfrm>
          <a:prstGeom prst="downArrow">
            <a:avLst/>
          </a:prstGeom>
          <a:solidFill>
            <a:srgbClr val="FFFF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円/楕円 3"/>
          <p:cNvSpPr/>
          <p:nvPr/>
        </p:nvSpPr>
        <p:spPr>
          <a:xfrm>
            <a:off x="3121131" y="5380294"/>
            <a:ext cx="2741254" cy="1007302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/>
              <a:t>非決定的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84575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例</a:t>
            </a:r>
            <a:r>
              <a:rPr lang="en-US" altLang="ja-JP" dirty="0"/>
              <a:t>: STEP4</a:t>
            </a:r>
            <a:br>
              <a:rPr lang="en-US" altLang="ja-JP" dirty="0"/>
            </a:br>
            <a:r>
              <a:rPr lang="ja-JP" altLang="en-US" dirty="0"/>
              <a:t>デフラグ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68760"/>
          </a:xfrm>
        </p:spPr>
        <p:txBody>
          <a:bodyPr/>
          <a:lstStyle/>
          <a:p>
            <a:r>
              <a:rPr kumimoji="1" lang="ja-JP" altLang="en-US" dirty="0" smtClean="0"/>
              <a:t>以上の手続きをできるだけ繰り返す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539552" y="3573016"/>
            <a:ext cx="1584176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2555776" y="3573016"/>
            <a:ext cx="79208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4355976" y="3573016"/>
            <a:ext cx="216024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5580112" y="3573016"/>
            <a:ext cx="302433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2123728" y="3573016"/>
            <a:ext cx="432048" cy="72008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4572000" y="3573016"/>
            <a:ext cx="1008112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3347864" y="3573016"/>
            <a:ext cx="1008112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曲線コネクタ 10"/>
          <p:cNvCxnSpPr>
            <a:stCxn id="19" idx="2"/>
            <a:endCxn id="20" idx="2"/>
          </p:cNvCxnSpPr>
          <p:nvPr/>
        </p:nvCxnSpPr>
        <p:spPr>
          <a:xfrm rot="5400000">
            <a:off x="4463988" y="3825044"/>
            <a:ext cx="1" cy="1224136"/>
          </a:xfrm>
          <a:prstGeom prst="curvedConnector3">
            <a:avLst>
              <a:gd name="adj1" fmla="val 22860100000"/>
            </a:avLst>
          </a:prstGeom>
          <a:ln w="38100">
            <a:solidFill>
              <a:srgbClr val="FF0000"/>
            </a:solidFill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角丸四角形 18"/>
          <p:cNvSpPr/>
          <p:nvPr/>
        </p:nvSpPr>
        <p:spPr>
          <a:xfrm>
            <a:off x="4507234" y="3429000"/>
            <a:ext cx="1137644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3233541" y="3429001"/>
            <a:ext cx="1236758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020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デフラグの注意点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773015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データを移動させると</a:t>
            </a:r>
            <a:r>
              <a:rPr lang="ja-JP" altLang="en-US" dirty="0" smtClean="0"/>
              <a:t>間違った場所を指す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ポインタが生まれる</a:t>
            </a:r>
            <a:endParaRPr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538781" y="4280416"/>
            <a:ext cx="115212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555005" y="4280416"/>
            <a:ext cx="79208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3347093" y="4280416"/>
            <a:ext cx="122413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4571229" y="4280416"/>
            <a:ext cx="1008112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5579341" y="4280416"/>
            <a:ext cx="1008112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7019501" y="4280416"/>
            <a:ext cx="158417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6587453" y="4280416"/>
            <a:ext cx="43204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1690909" y="4280416"/>
            <a:ext cx="86409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曲線コネクタ 17"/>
          <p:cNvCxnSpPr>
            <a:stCxn id="7" idx="2"/>
            <a:endCxn id="10" idx="2"/>
          </p:cNvCxnSpPr>
          <p:nvPr/>
        </p:nvCxnSpPr>
        <p:spPr>
          <a:xfrm rot="16200000" flipH="1">
            <a:off x="5939381" y="4136400"/>
            <a:ext cx="12700" cy="1728192"/>
          </a:xfrm>
          <a:prstGeom prst="curvedConnector3">
            <a:avLst>
              <a:gd name="adj1" fmla="val 1800000"/>
            </a:avLst>
          </a:prstGeom>
          <a:ln w="5715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角丸四角形吹き出し 18"/>
          <p:cNvSpPr/>
          <p:nvPr/>
        </p:nvSpPr>
        <p:spPr>
          <a:xfrm>
            <a:off x="2257906" y="5365606"/>
            <a:ext cx="3402510" cy="576064"/>
          </a:xfrm>
          <a:prstGeom prst="wedgeRoundRectCallout">
            <a:avLst>
              <a:gd name="adj1" fmla="val 48078"/>
              <a:gd name="adj2" fmla="val -73876"/>
              <a:gd name="adj3" fmla="val 16667"/>
            </a:avLst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もともとのポインタ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84287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デフラグの注意点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773015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データを移動させると</a:t>
            </a:r>
            <a:r>
              <a:rPr lang="ja-JP" altLang="en-US" dirty="0" smtClean="0"/>
              <a:t>間違った場所を指す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ポインタが生まれる</a:t>
            </a:r>
            <a:endParaRPr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538781" y="4317325"/>
            <a:ext cx="115212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555005" y="4317325"/>
            <a:ext cx="79208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3347093" y="4317325"/>
            <a:ext cx="122413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4571229" y="4317325"/>
            <a:ext cx="1008112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5579341" y="4317325"/>
            <a:ext cx="1008112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7019501" y="4317325"/>
            <a:ext cx="158417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6587453" y="4317325"/>
            <a:ext cx="432048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2122957" y="4317325"/>
            <a:ext cx="432048" cy="72008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1690909" y="4317325"/>
            <a:ext cx="43204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吹き出し 14"/>
          <p:cNvSpPr/>
          <p:nvPr/>
        </p:nvSpPr>
        <p:spPr>
          <a:xfrm>
            <a:off x="2680887" y="5463103"/>
            <a:ext cx="2556547" cy="576064"/>
          </a:xfrm>
          <a:prstGeom prst="wedgeRoundRectCallout">
            <a:avLst>
              <a:gd name="adj1" fmla="val 49214"/>
              <a:gd name="adj2" fmla="val -96233"/>
              <a:gd name="adj3" fmla="val 16667"/>
            </a:avLst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間違った</a:t>
            </a:r>
            <a:r>
              <a:rPr kumimoji="1" lang="ja-JP" altLang="en-US" sz="2400" dirty="0" smtClean="0"/>
              <a:t>ポインタ</a:t>
            </a:r>
            <a:endParaRPr kumimoji="1" lang="ja-JP" altLang="en-US" sz="2400" dirty="0"/>
          </a:p>
        </p:txBody>
      </p:sp>
      <p:sp>
        <p:nvSpPr>
          <p:cNvPr id="20" name="角丸四角形吹き出し 19"/>
          <p:cNvSpPr/>
          <p:nvPr/>
        </p:nvSpPr>
        <p:spPr>
          <a:xfrm>
            <a:off x="1726527" y="3221525"/>
            <a:ext cx="3241131" cy="576064"/>
          </a:xfrm>
          <a:prstGeom prst="wedgeRoundRectCallout">
            <a:avLst>
              <a:gd name="adj1" fmla="val -9050"/>
              <a:gd name="adj2" fmla="val 85176"/>
              <a:gd name="adj3" fmla="val 16667"/>
            </a:avLst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データ</a:t>
            </a:r>
            <a:r>
              <a:rPr lang="ja-JP" altLang="en-US" sz="2400" dirty="0" smtClean="0"/>
              <a:t>を</a:t>
            </a:r>
            <a:r>
              <a:rPr lang="ja-JP" altLang="en-US" sz="2400" dirty="0"/>
              <a:t>移動</a:t>
            </a:r>
            <a:r>
              <a:rPr kumimoji="1" lang="ja-JP" altLang="en-US" sz="2400" dirty="0" smtClean="0"/>
              <a:t>した</a:t>
            </a:r>
            <a:endParaRPr kumimoji="1" lang="ja-JP" altLang="en-US" sz="2400" dirty="0"/>
          </a:p>
        </p:txBody>
      </p:sp>
      <p:cxnSp>
        <p:nvCxnSpPr>
          <p:cNvPr id="21" name="曲線コネクタ 20"/>
          <p:cNvCxnSpPr>
            <a:stCxn id="28" idx="0"/>
            <a:endCxn id="29" idx="0"/>
          </p:cNvCxnSpPr>
          <p:nvPr/>
        </p:nvCxnSpPr>
        <p:spPr>
          <a:xfrm rot="16200000" flipV="1">
            <a:off x="4355205" y="1725037"/>
            <a:ext cx="12700" cy="4896544"/>
          </a:xfrm>
          <a:prstGeom prst="curvedConnector3">
            <a:avLst>
              <a:gd name="adj1" fmla="val 1800000"/>
            </a:avLst>
          </a:prstGeom>
          <a:ln w="38100">
            <a:solidFill>
              <a:schemeClr val="accent3">
                <a:lumMod val="50000"/>
              </a:schemeClr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角丸四角形 27"/>
          <p:cNvSpPr/>
          <p:nvPr/>
        </p:nvSpPr>
        <p:spPr>
          <a:xfrm>
            <a:off x="6443437" y="4173309"/>
            <a:ext cx="720080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角丸四角形 28"/>
          <p:cNvSpPr/>
          <p:nvPr/>
        </p:nvSpPr>
        <p:spPr>
          <a:xfrm>
            <a:off x="1546893" y="4173309"/>
            <a:ext cx="720080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曲線コネクタ 17"/>
          <p:cNvCxnSpPr>
            <a:stCxn id="7" idx="2"/>
            <a:endCxn id="10" idx="2"/>
          </p:cNvCxnSpPr>
          <p:nvPr/>
        </p:nvCxnSpPr>
        <p:spPr>
          <a:xfrm rot="16200000" flipH="1">
            <a:off x="5939381" y="4173309"/>
            <a:ext cx="12700" cy="1728192"/>
          </a:xfrm>
          <a:prstGeom prst="curvedConnector3">
            <a:avLst>
              <a:gd name="adj1" fmla="val 1800000"/>
            </a:avLst>
          </a:prstGeom>
          <a:ln w="5715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83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間違ったポインタの</a:t>
            </a:r>
            <a:r>
              <a:rPr lang="ja-JP" altLang="en-US" dirty="0"/>
              <a:t>修正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773015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データ移動の履歴を記憶しておいて移動後に</a:t>
            </a:r>
            <a:r>
              <a:rPr lang="ja-JP" altLang="en-US" dirty="0"/>
              <a:t>間違った</a:t>
            </a:r>
            <a:r>
              <a:rPr lang="ja-JP" altLang="en-US" dirty="0" smtClean="0"/>
              <a:t>ポインタを修正する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修正は並列に行うことで高速化</a:t>
            </a:r>
            <a:r>
              <a:rPr lang="ja-JP" altLang="en-US" dirty="0"/>
              <a:t>す</a:t>
            </a:r>
            <a:r>
              <a:rPr kumimoji="1" lang="ja-JP" altLang="en-US" dirty="0" smtClean="0"/>
              <a:t>る</a:t>
            </a:r>
            <a:endParaRPr kumimoji="1" lang="en-US" altLang="ja-JP" dirty="0" smtClean="0"/>
          </a:p>
        </p:txBody>
      </p:sp>
      <p:sp>
        <p:nvSpPr>
          <p:cNvPr id="15" name="正方形/長方形 14"/>
          <p:cNvSpPr/>
          <p:nvPr/>
        </p:nvSpPr>
        <p:spPr>
          <a:xfrm>
            <a:off x="538781" y="4299446"/>
            <a:ext cx="115212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2555005" y="4299446"/>
            <a:ext cx="79208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3347093" y="4299446"/>
            <a:ext cx="122413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4571229" y="4299446"/>
            <a:ext cx="1008112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5579341" y="4299446"/>
            <a:ext cx="1008112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7019501" y="4299446"/>
            <a:ext cx="158417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6587453" y="4299446"/>
            <a:ext cx="432048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2122957" y="4299446"/>
            <a:ext cx="432048" cy="72008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1690909" y="4299446"/>
            <a:ext cx="432048" cy="7200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曲線コネクタ 25"/>
          <p:cNvCxnSpPr>
            <a:stCxn id="20" idx="2"/>
            <a:endCxn id="25" idx="2"/>
          </p:cNvCxnSpPr>
          <p:nvPr/>
        </p:nvCxnSpPr>
        <p:spPr>
          <a:xfrm rot="5400000">
            <a:off x="3491109" y="3435350"/>
            <a:ext cx="12700" cy="3168352"/>
          </a:xfrm>
          <a:prstGeom prst="curvedConnector3">
            <a:avLst>
              <a:gd name="adj1" fmla="val 1800000"/>
            </a:avLst>
          </a:prstGeom>
          <a:ln w="5715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角丸四角形吹き出し 26"/>
          <p:cNvSpPr/>
          <p:nvPr/>
        </p:nvSpPr>
        <p:spPr>
          <a:xfrm>
            <a:off x="3563888" y="5517232"/>
            <a:ext cx="3708675" cy="576064"/>
          </a:xfrm>
          <a:prstGeom prst="wedgeRoundRectCallout">
            <a:avLst>
              <a:gd name="adj1" fmla="val -49246"/>
              <a:gd name="adj2" fmla="val -93965"/>
              <a:gd name="adj3" fmla="val 16667"/>
            </a:avLst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後でポインタを修正する</a:t>
            </a:r>
            <a:endParaRPr kumimoji="1" lang="ja-JP" altLang="en-US" sz="2400" dirty="0"/>
          </a:p>
        </p:txBody>
      </p:sp>
      <p:sp>
        <p:nvSpPr>
          <p:cNvPr id="29" name="角丸四角形吹き出し 28"/>
          <p:cNvSpPr/>
          <p:nvPr/>
        </p:nvSpPr>
        <p:spPr>
          <a:xfrm>
            <a:off x="245556" y="3237966"/>
            <a:ext cx="4614476" cy="576064"/>
          </a:xfrm>
          <a:prstGeom prst="wedgeRoundRectCallout">
            <a:avLst>
              <a:gd name="adj1" fmla="val -1802"/>
              <a:gd name="adj2" fmla="val 82908"/>
              <a:gd name="adj3" fmla="val 16667"/>
            </a:avLst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この移動の</a:t>
            </a:r>
            <a:r>
              <a:rPr lang="ja-JP" altLang="en-US" sz="2400" dirty="0"/>
              <a:t>情報</a:t>
            </a:r>
            <a:r>
              <a:rPr kumimoji="1" lang="ja-JP" altLang="en-US" sz="2400" dirty="0" smtClean="0"/>
              <a:t>を覚えておいて</a:t>
            </a:r>
            <a:endParaRPr kumimoji="1" lang="ja-JP" altLang="en-US" sz="2400" dirty="0"/>
          </a:p>
        </p:txBody>
      </p:sp>
      <p:cxnSp>
        <p:nvCxnSpPr>
          <p:cNvPr id="30" name="曲線コネクタ 29"/>
          <p:cNvCxnSpPr>
            <a:stCxn id="31" idx="0"/>
            <a:endCxn id="32" idx="0"/>
          </p:cNvCxnSpPr>
          <p:nvPr/>
        </p:nvCxnSpPr>
        <p:spPr>
          <a:xfrm rot="16200000" flipV="1">
            <a:off x="4355205" y="1707158"/>
            <a:ext cx="12700" cy="4896544"/>
          </a:xfrm>
          <a:prstGeom prst="curvedConnector3">
            <a:avLst>
              <a:gd name="adj1" fmla="val 1800000"/>
            </a:avLst>
          </a:prstGeom>
          <a:ln w="38100">
            <a:solidFill>
              <a:schemeClr val="accent3">
                <a:lumMod val="50000"/>
              </a:schemeClr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角丸四角形 30"/>
          <p:cNvSpPr/>
          <p:nvPr/>
        </p:nvSpPr>
        <p:spPr>
          <a:xfrm>
            <a:off x="6443437" y="4155430"/>
            <a:ext cx="720080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角丸四角形 31"/>
          <p:cNvSpPr/>
          <p:nvPr/>
        </p:nvSpPr>
        <p:spPr>
          <a:xfrm>
            <a:off x="1546893" y="4155430"/>
            <a:ext cx="720080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424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このアルゴリズム</a:t>
            </a:r>
            <a:r>
              <a:rPr lang="ja-JP" altLang="en-US" dirty="0" smtClean="0"/>
              <a:t>の決定性の検証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DPJ</a:t>
            </a:r>
            <a:r>
              <a:rPr kumimoji="1" lang="ja-JP" altLang="en-US" dirty="0" smtClean="0"/>
              <a:t>言語でこのアルゴリズムを</a:t>
            </a:r>
            <a:r>
              <a:rPr lang="ja-JP" altLang="en-US" dirty="0" smtClean="0"/>
              <a:t>記述する</a:t>
            </a:r>
            <a:endParaRPr lang="en-US" altLang="ja-JP" dirty="0"/>
          </a:p>
          <a:p>
            <a:r>
              <a:rPr kumimoji="1" lang="en-US" altLang="ja-JP" dirty="0" smtClean="0"/>
              <a:t>DPJ</a:t>
            </a:r>
            <a:r>
              <a:rPr kumimoji="1" lang="ja-JP" altLang="en-US" dirty="0" smtClean="0"/>
              <a:t>の型</a:t>
            </a:r>
            <a:r>
              <a:rPr lang="ja-JP" altLang="en-US" dirty="0"/>
              <a:t>検査</a:t>
            </a:r>
            <a:r>
              <a:rPr kumimoji="1" lang="ja-JP" altLang="en-US" dirty="0" smtClean="0"/>
              <a:t>により決定性が</a:t>
            </a:r>
            <a:r>
              <a:rPr lang="ja-JP" altLang="en-US" dirty="0"/>
              <a:t>検証</a:t>
            </a:r>
            <a:r>
              <a:rPr kumimoji="1" lang="ja-JP" altLang="en-US" dirty="0" smtClean="0"/>
              <a:t>される</a:t>
            </a:r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69700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実験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本研究の並列</a:t>
            </a:r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の正しさを</a:t>
            </a:r>
            <a:r>
              <a:rPr lang="ja-JP" altLang="en-US" dirty="0"/>
              <a:t>確</a:t>
            </a:r>
            <a:r>
              <a:rPr lang="ja-JP" altLang="en-US" dirty="0" smtClean="0"/>
              <a:t>認する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単純な</a:t>
            </a:r>
            <a:r>
              <a:rPr lang="ja-JP" altLang="en-US" dirty="0" smtClean="0"/>
              <a:t>データ</a:t>
            </a:r>
            <a:r>
              <a:rPr lang="ja-JP" altLang="en-US" dirty="0"/>
              <a:t>に</a:t>
            </a:r>
            <a:r>
              <a:rPr lang="ja-JP" altLang="en-US" dirty="0" smtClean="0"/>
              <a:t>ついて</a:t>
            </a:r>
            <a:r>
              <a:rPr lang="ja-JP" altLang="en-US" dirty="0"/>
              <a:t>確認</a:t>
            </a:r>
            <a:endParaRPr kumimoji="1" lang="en-US" altLang="ja-JP" dirty="0" smtClean="0"/>
          </a:p>
          <a:p>
            <a:r>
              <a:rPr kumimoji="1" lang="ja-JP" altLang="en-US" dirty="0" smtClean="0"/>
              <a:t>性能を測定する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スケーラビリティ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デフラグの効果</a:t>
            </a:r>
            <a:endParaRPr kumimoji="1" lang="en-US" altLang="ja-JP" dirty="0" smtClean="0"/>
          </a:p>
          <a:p>
            <a:pPr lvl="1"/>
            <a:endParaRPr lang="en-US" altLang="ja-JP" dirty="0"/>
          </a:p>
          <a:p>
            <a:r>
              <a:rPr lang="ja-JP" altLang="en-US" dirty="0"/>
              <a:t>環境</a:t>
            </a:r>
            <a:endParaRPr lang="en-US" altLang="ja-JP" dirty="0"/>
          </a:p>
          <a:p>
            <a:pPr lvl="1"/>
            <a:r>
              <a:rPr lang="en-US" altLang="ja-JP" dirty="0"/>
              <a:t>6-core Opteron 2.80 GHz * </a:t>
            </a:r>
            <a:r>
              <a:rPr lang="en-US" altLang="ja-JP" dirty="0" smtClean="0"/>
              <a:t>2</a:t>
            </a:r>
            <a:r>
              <a:rPr lang="ja-JP" altLang="en-US" dirty="0"/>
              <a:t> </a:t>
            </a:r>
            <a:r>
              <a:rPr lang="en-US" altLang="ja-JP" dirty="0" smtClean="0"/>
              <a:t>(12 </a:t>
            </a:r>
            <a:r>
              <a:rPr lang="ja-JP" altLang="en-US" dirty="0" smtClean="0"/>
              <a:t>コア</a:t>
            </a:r>
            <a:r>
              <a:rPr lang="en-US" altLang="ja-JP" dirty="0" smtClean="0"/>
              <a:t>), 64GB RAM</a:t>
            </a:r>
            <a:endParaRPr lang="en-US" altLang="ja-JP" dirty="0"/>
          </a:p>
          <a:p>
            <a:pPr lvl="1"/>
            <a:r>
              <a:rPr lang="en-US" altLang="ja-JP" dirty="0" smtClean="0"/>
              <a:t>Linux, Java </a:t>
            </a:r>
            <a:r>
              <a:rPr lang="en-US" altLang="ja-JP" dirty="0"/>
              <a:t>1.6.0 update 18, DPJ version </a:t>
            </a:r>
            <a:r>
              <a:rPr lang="en-US" altLang="ja-JP" dirty="0" smtClean="0"/>
              <a:t>1.7.0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2090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本研究の並列</a:t>
            </a:r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の正しさの確認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単純なモデルについて結果を</a:t>
            </a:r>
            <a:r>
              <a:rPr lang="ja-JP" altLang="en-US" dirty="0"/>
              <a:t>検証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すべて</a:t>
            </a:r>
            <a:r>
              <a:rPr lang="ja-JP" altLang="en-US" dirty="0" smtClean="0"/>
              <a:t>コピーされる</a:t>
            </a:r>
            <a:r>
              <a:rPr kumimoji="1" lang="ja-JP" altLang="en-US" dirty="0" smtClean="0"/>
              <a:t>ことが予想されるヒープに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このアルゴリズムを適用する</a:t>
            </a:r>
            <a:endParaRPr kumimoji="1" lang="en-US" altLang="ja-JP" dirty="0" smtClean="0"/>
          </a:p>
          <a:p>
            <a:pPr lvl="1"/>
            <a:endParaRPr lang="en-US" altLang="ja-JP" dirty="0"/>
          </a:p>
          <a:p>
            <a:r>
              <a:rPr kumimoji="1" lang="ja-JP" altLang="en-US" dirty="0" smtClean="0"/>
              <a:t>実際にすべて</a:t>
            </a:r>
            <a:r>
              <a:rPr lang="ja-JP" altLang="en-US" dirty="0" smtClean="0"/>
              <a:t>のデータがコピーされている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ことを確認</a:t>
            </a:r>
            <a:endParaRPr lang="en-US" altLang="ja-JP" dirty="0" smtClean="0"/>
          </a:p>
          <a:p>
            <a:r>
              <a:rPr kumimoji="1" lang="ja-JP" altLang="en-US" dirty="0" smtClean="0"/>
              <a:t>形式的検証は難しいのでできなかった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747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性能測定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スケーラビリティ</a:t>
            </a:r>
            <a:endParaRPr kumimoji="1" lang="en-US" altLang="ja-JP" dirty="0" smtClean="0"/>
          </a:p>
          <a:p>
            <a:r>
              <a:rPr lang="ja-JP" altLang="en-US" dirty="0" smtClean="0"/>
              <a:t>デフラグの効果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ヒープの仮想的なモデルを作成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そのモデルについてコピー</a:t>
            </a:r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を行う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665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ヒープの仮想的モデル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2</a:t>
            </a:r>
            <a:r>
              <a:rPr lang="ja-JP" altLang="en-US" dirty="0" err="1" smtClean="0"/>
              <a:t>つの</a:t>
            </a:r>
            <a:r>
              <a:rPr lang="ja-JP" altLang="en-US" dirty="0" smtClean="0"/>
              <a:t>ポインタを持つオブジェクトを配置</a:t>
            </a:r>
            <a:endParaRPr lang="en-US" altLang="ja-JP" dirty="0" smtClean="0"/>
          </a:p>
          <a:p>
            <a:r>
              <a:rPr lang="ja-JP" altLang="en-US" dirty="0" smtClean="0"/>
              <a:t>ポインタは一定距離より近いところを指す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局所性がある</a:t>
            </a:r>
            <a:endParaRPr lang="en-US" altLang="ja-JP" dirty="0" smtClean="0"/>
          </a:p>
          <a:p>
            <a:r>
              <a:rPr lang="ja-JP" altLang="en-US" dirty="0" smtClean="0"/>
              <a:t>サイズ</a:t>
            </a:r>
            <a:r>
              <a:rPr lang="ja-JP" altLang="en-US" dirty="0"/>
              <a:t>は</a:t>
            </a:r>
            <a:r>
              <a:rPr lang="en-US" altLang="ja-JP" dirty="0"/>
              <a:t>2</a:t>
            </a:r>
            <a:r>
              <a:rPr lang="en-US" altLang="ja-JP" baseline="30000" dirty="0"/>
              <a:t>30</a:t>
            </a:r>
            <a:r>
              <a:rPr lang="en-US" altLang="ja-JP" dirty="0"/>
              <a:t> (= </a:t>
            </a:r>
            <a:r>
              <a:rPr lang="en-US" altLang="ja-JP" dirty="0" smtClean="0"/>
              <a:t>1G</a:t>
            </a:r>
            <a:r>
              <a:rPr lang="en-US" altLang="ja-JP" dirty="0"/>
              <a:t>)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92602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スケーラビリティの評価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実行時間を計測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ヒープを</a:t>
            </a:r>
            <a:r>
              <a:rPr kumimoji="1" lang="en-US" altLang="ja-JP" dirty="0" smtClean="0"/>
              <a:t>16</a:t>
            </a:r>
            <a:r>
              <a:rPr kumimoji="1" lang="ja-JP" altLang="en-US" dirty="0" smtClean="0"/>
              <a:t>分割して</a:t>
            </a:r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を行う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約</a:t>
            </a:r>
            <a:r>
              <a:rPr lang="en-US" altLang="ja-JP" dirty="0" smtClean="0"/>
              <a:t>40%</a:t>
            </a:r>
            <a:r>
              <a:rPr lang="ja-JP" altLang="en-US" dirty="0" smtClean="0"/>
              <a:t>が生きているデータ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ワーカースレッドの数を</a:t>
            </a:r>
            <a:r>
              <a:rPr lang="en-US" altLang="ja-JP" dirty="0" smtClean="0"/>
              <a:t>1</a:t>
            </a:r>
            <a:r>
              <a:rPr lang="ja-JP" altLang="en-US" dirty="0" smtClean="0"/>
              <a:t>から</a:t>
            </a:r>
            <a:r>
              <a:rPr lang="en-US" altLang="ja-JP" dirty="0" smtClean="0"/>
              <a:t>12</a:t>
            </a:r>
            <a:r>
              <a:rPr lang="ja-JP" altLang="en-US" dirty="0" err="1" smtClean="0"/>
              <a:t>まで</a:t>
            </a:r>
            <a:r>
              <a:rPr lang="ja-JP" altLang="en-US" dirty="0" smtClean="0"/>
              <a:t>変化させる</a:t>
            </a:r>
            <a:endParaRPr lang="en-US" altLang="ja-JP" dirty="0" smtClean="0"/>
          </a:p>
          <a:p>
            <a:pPr marL="457200" lvl="1" indent="0">
              <a:buNone/>
            </a:pPr>
            <a:endParaRPr lang="en-US" altLang="ja-JP" dirty="0" smtClean="0"/>
          </a:p>
          <a:p>
            <a:r>
              <a:rPr lang="ja-JP" altLang="en-US" dirty="0"/>
              <a:t>環境</a:t>
            </a:r>
            <a:endParaRPr lang="en-US" altLang="ja-JP" dirty="0"/>
          </a:p>
          <a:p>
            <a:pPr lvl="1"/>
            <a:r>
              <a:rPr lang="en-US" altLang="ja-JP" dirty="0"/>
              <a:t>6-core Opteron 2.80 GHz * 2</a:t>
            </a:r>
            <a:r>
              <a:rPr lang="ja-JP" altLang="en-US" dirty="0"/>
              <a:t> </a:t>
            </a:r>
            <a:r>
              <a:rPr lang="en-US" altLang="ja-JP" dirty="0"/>
              <a:t>(12 </a:t>
            </a:r>
            <a:r>
              <a:rPr lang="ja-JP" altLang="en-US" dirty="0"/>
              <a:t>コア</a:t>
            </a:r>
            <a:r>
              <a:rPr lang="en-US" altLang="ja-JP" dirty="0"/>
              <a:t>), 64GB RAM</a:t>
            </a:r>
          </a:p>
          <a:p>
            <a:pPr lvl="1"/>
            <a:r>
              <a:rPr lang="en-US" altLang="ja-JP" dirty="0"/>
              <a:t>Linux, Java 1.6.0 update 18, DPJ version 1.7.0</a:t>
            </a:r>
            <a:endParaRPr lang="ja-JP" altLang="en-US" dirty="0"/>
          </a:p>
          <a:p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90806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ガベージコレクション </a:t>
            </a:r>
            <a:r>
              <a:rPr lang="en-US" altLang="ja-JP" dirty="0" smtClean="0"/>
              <a:t>(GC)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不要なメモリ領域を再利用するアルゴリズム</a:t>
            </a:r>
            <a:endParaRPr kumimoji="1" lang="en-US" altLang="ja-JP" dirty="0" smtClean="0"/>
          </a:p>
          <a:p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の実行はユーザプログラムの性能に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影響を与えるので高速化したい</a:t>
            </a:r>
            <a:endParaRPr kumimoji="1" lang="en-US" altLang="ja-JP" dirty="0" smtClean="0"/>
          </a:p>
          <a:p>
            <a:pPr lvl="1"/>
            <a:endParaRPr kumimoji="1" lang="en-US" altLang="ja-JP" dirty="0" smtClean="0"/>
          </a:p>
          <a:p>
            <a:r>
              <a:rPr kumimoji="1" lang="ja-JP" altLang="en-US" dirty="0" smtClean="0"/>
              <a:t>並列化すれば高速化が期待</a:t>
            </a:r>
            <a:r>
              <a:rPr lang="ja-JP" altLang="en-US" dirty="0"/>
              <a:t>できる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3506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実験結果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逐次コピー</a:t>
            </a:r>
            <a:r>
              <a:rPr lang="en-US" altLang="ja-JP" dirty="0" smtClean="0"/>
              <a:t>GC</a:t>
            </a:r>
            <a:r>
              <a:rPr lang="ja-JP" altLang="en-US" dirty="0" smtClean="0"/>
              <a:t>に対して</a:t>
            </a:r>
            <a:r>
              <a:rPr lang="en-US" altLang="ja-JP" dirty="0" smtClean="0"/>
              <a:t>3.2</a:t>
            </a:r>
            <a:r>
              <a:rPr lang="ja-JP" altLang="en-US" dirty="0" smtClean="0"/>
              <a:t>倍速い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12</a:t>
            </a:r>
            <a:r>
              <a:rPr lang="ja-JP" altLang="en-US" dirty="0" smtClean="0"/>
              <a:t>スレッド使用時</a:t>
            </a:r>
            <a:endParaRPr lang="en-US" altLang="ja-JP" dirty="0" smtClean="0"/>
          </a:p>
          <a:p>
            <a:r>
              <a:rPr lang="en-US" altLang="ja-JP" dirty="0" smtClean="0"/>
              <a:t>1</a:t>
            </a:r>
            <a:r>
              <a:rPr lang="ja-JP" altLang="en-US" dirty="0" smtClean="0"/>
              <a:t>スレッドの場合に対して</a:t>
            </a:r>
            <a:r>
              <a:rPr lang="en-US" altLang="ja-JP" dirty="0" smtClean="0"/>
              <a:t>7.3</a:t>
            </a:r>
            <a:r>
              <a:rPr lang="ja-JP" altLang="en-US" dirty="0" smtClean="0"/>
              <a:t>倍速い</a:t>
            </a:r>
            <a:endParaRPr lang="en-US" altLang="ja-JP" dirty="0" smtClean="0"/>
          </a:p>
        </p:txBody>
      </p:sp>
      <p:graphicFrame>
        <p:nvGraphicFramePr>
          <p:cNvPr id="9" name="グラフ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7599896"/>
              </p:ext>
            </p:extLst>
          </p:nvPr>
        </p:nvGraphicFramePr>
        <p:xfrm>
          <a:off x="1259632" y="3284984"/>
          <a:ext cx="6336704" cy="3573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0944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実験結果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コピーとデフラグ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コピーの</a:t>
            </a:r>
            <a:r>
              <a:rPr lang="ja-JP" altLang="en-US" dirty="0" smtClean="0"/>
              <a:t>速度は</a:t>
            </a:r>
            <a:r>
              <a:rPr lang="en-US" altLang="ja-JP" dirty="0" smtClean="0"/>
              <a:t>12</a:t>
            </a:r>
            <a:r>
              <a:rPr lang="ja-JP" altLang="en-US" dirty="0"/>
              <a:t>スレッド</a:t>
            </a:r>
            <a:r>
              <a:rPr lang="ja-JP" altLang="en-US" dirty="0" smtClean="0"/>
              <a:t>で</a:t>
            </a:r>
            <a:r>
              <a:rPr lang="en-US" altLang="ja-JP" dirty="0" smtClean="0"/>
              <a:t>5.5</a:t>
            </a:r>
            <a:r>
              <a:rPr lang="ja-JP" altLang="en-US" dirty="0" smtClean="0"/>
              <a:t>倍</a:t>
            </a:r>
            <a:endParaRPr lang="en-US" altLang="ja-JP" dirty="0" smtClean="0"/>
          </a:p>
          <a:p>
            <a:pPr lvl="1"/>
            <a:r>
              <a:rPr kumimoji="1" lang="en-US" altLang="ja-JP" dirty="0"/>
              <a:t>1</a:t>
            </a:r>
            <a:r>
              <a:rPr kumimoji="1" lang="ja-JP" altLang="en-US" dirty="0" smtClean="0"/>
              <a:t>スレッドの時に対して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分割区間外へのポインタで並列性が下がる</a:t>
            </a:r>
            <a:endParaRPr kumimoji="1" lang="en-US" altLang="ja-JP" dirty="0" smtClean="0"/>
          </a:p>
          <a:p>
            <a:r>
              <a:rPr lang="ja-JP" altLang="en-US" dirty="0" smtClean="0"/>
              <a:t>デフラグの速度は</a:t>
            </a:r>
            <a:r>
              <a:rPr lang="en-US" altLang="ja-JP" dirty="0" smtClean="0"/>
              <a:t>11.3</a:t>
            </a:r>
            <a:r>
              <a:rPr lang="ja-JP" altLang="en-US" dirty="0" smtClean="0"/>
              <a:t>倍</a:t>
            </a:r>
            <a:endParaRPr lang="en-US" altLang="ja-JP" dirty="0" smtClean="0"/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706321"/>
              </p:ext>
            </p:extLst>
          </p:nvPr>
        </p:nvGraphicFramePr>
        <p:xfrm>
          <a:off x="1619672" y="3717032"/>
          <a:ext cx="6192688" cy="3140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7412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コピー</a:t>
            </a:r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とデフラグの時間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044823"/>
          </a:xfrm>
        </p:spPr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コピー</a:t>
            </a:r>
            <a:r>
              <a:rPr lang="ja-JP" altLang="en-US" dirty="0" smtClean="0"/>
              <a:t>は分割すると速くなる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16</a:t>
            </a:r>
            <a:r>
              <a:rPr lang="ja-JP" altLang="en-US" dirty="0" smtClean="0"/>
              <a:t>分割までは特に </a:t>
            </a:r>
            <a:endParaRPr lang="en-US" altLang="ja-JP" dirty="0"/>
          </a:p>
          <a:p>
            <a:pPr lvl="2"/>
            <a:r>
              <a:rPr lang="en-US" altLang="ja-JP" dirty="0" smtClean="0"/>
              <a:t>12 cores</a:t>
            </a:r>
            <a:r>
              <a:rPr lang="ja-JP" altLang="en-US" dirty="0" err="1" smtClean="0"/>
              <a:t>なの</a:t>
            </a:r>
            <a:r>
              <a:rPr lang="ja-JP" altLang="en-US" dirty="0" smtClean="0"/>
              <a:t>で</a:t>
            </a:r>
            <a:endParaRPr lang="en-US" altLang="ja-JP" dirty="0" smtClean="0"/>
          </a:p>
          <a:p>
            <a:r>
              <a:rPr lang="ja-JP" altLang="en-US" dirty="0"/>
              <a:t>デフラグ</a:t>
            </a:r>
            <a:r>
              <a:rPr lang="ja-JP" altLang="en-US" dirty="0" smtClean="0"/>
              <a:t>は分割</a:t>
            </a:r>
            <a:r>
              <a:rPr kumimoji="1" lang="ja-JP" altLang="en-US" dirty="0" smtClean="0"/>
              <a:t>が増えると非常に重くなる</a:t>
            </a:r>
            <a:endParaRPr kumimoji="1" lang="en-US" altLang="ja-JP" dirty="0" smtClean="0"/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2422847"/>
              </p:ext>
            </p:extLst>
          </p:nvPr>
        </p:nvGraphicFramePr>
        <p:xfrm>
          <a:off x="1403648" y="3501008"/>
          <a:ext cx="5904656" cy="33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1433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条件を変えてみたとき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ポインタがさしている距離を広くする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範囲外へのポインタが増える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708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実験</a:t>
            </a:r>
            <a:r>
              <a:rPr kumimoji="1" lang="ja-JP" altLang="en-US" dirty="0" smtClean="0"/>
              <a:t>結果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速度が伸びない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スレッド使って</a:t>
            </a:r>
            <a:r>
              <a:rPr kumimoji="1" lang="en-US" altLang="ja-JP" dirty="0" smtClean="0"/>
              <a:t>1.5</a:t>
            </a:r>
            <a:r>
              <a:rPr kumimoji="1" lang="ja-JP" altLang="en-US" dirty="0" smtClean="0"/>
              <a:t>倍弱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8344543"/>
              </p:ext>
            </p:extLst>
          </p:nvPr>
        </p:nvGraphicFramePr>
        <p:xfrm>
          <a:off x="1403648" y="3429000"/>
          <a:ext cx="6624736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2518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実験</a:t>
            </a:r>
            <a:r>
              <a:rPr kumimoji="1" lang="ja-JP" altLang="en-US" dirty="0" smtClean="0"/>
              <a:t>結果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コピーの並列性が低いためと考えられる</a:t>
            </a:r>
            <a:endParaRPr kumimoji="1" lang="en-US" altLang="ja-JP" dirty="0" smtClean="0"/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4640617"/>
              </p:ext>
            </p:extLst>
          </p:nvPr>
        </p:nvGraphicFramePr>
        <p:xfrm>
          <a:off x="1907704" y="3429000"/>
          <a:ext cx="5616624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1739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さらに別のケース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ワーカースレッドの数と分割数をあわせる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1, 2, 4, 8, 12</a:t>
            </a:r>
            <a:r>
              <a:rPr lang="ja-JP" altLang="en-US" dirty="0" smtClean="0"/>
              <a:t>スレッドで実験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12</a:t>
            </a:r>
            <a:r>
              <a:rPr lang="ja-JP" altLang="en-US" dirty="0" smtClean="0"/>
              <a:t>のときのみ</a:t>
            </a:r>
            <a:r>
              <a:rPr lang="en-US" altLang="ja-JP" dirty="0" smtClean="0"/>
              <a:t>16</a:t>
            </a:r>
            <a:r>
              <a:rPr lang="ja-JP" altLang="en-US" dirty="0" smtClean="0"/>
              <a:t>分割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5624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結果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8</a:t>
            </a:r>
            <a:r>
              <a:rPr lang="ja-JP" altLang="en-US" dirty="0"/>
              <a:t>スレッド</a:t>
            </a:r>
            <a:r>
              <a:rPr kumimoji="1" lang="ja-JP" altLang="en-US" dirty="0" smtClean="0"/>
              <a:t>で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倍弱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12</a:t>
            </a:r>
            <a:r>
              <a:rPr lang="ja-JP" altLang="en-US" dirty="0"/>
              <a:t>スレッド</a:t>
            </a:r>
            <a:r>
              <a:rPr kumimoji="1" lang="ja-JP" altLang="en-US" dirty="0" smtClean="0"/>
              <a:t>でも同じくらい</a:t>
            </a:r>
            <a:endParaRPr kumimoji="1" lang="en-US" altLang="ja-JP" dirty="0" smtClean="0"/>
          </a:p>
          <a:p>
            <a:pPr lvl="2"/>
            <a:r>
              <a:rPr kumimoji="1" lang="en-US" altLang="ja-JP" dirty="0" smtClean="0"/>
              <a:t>16</a:t>
            </a:r>
            <a:r>
              <a:rPr kumimoji="1" lang="ja-JP" altLang="en-US" dirty="0" smtClean="0"/>
              <a:t>分割のため遅くなる</a:t>
            </a:r>
            <a:endParaRPr kumimoji="1" lang="ja-JP" altLang="en-US" dirty="0"/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9631008"/>
              </p:ext>
            </p:extLst>
          </p:nvPr>
        </p:nvGraphicFramePr>
        <p:xfrm>
          <a:off x="1763688" y="3573016"/>
          <a:ext cx="6264696" cy="3284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1564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結果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2"/>
          </a:xfrm>
        </p:spPr>
        <p:txBody>
          <a:bodyPr/>
          <a:lstStyle/>
          <a:p>
            <a:r>
              <a:rPr lang="ja-JP" altLang="en-US" dirty="0"/>
              <a:t>コピーだけ</a:t>
            </a:r>
            <a:r>
              <a:rPr lang="ja-JP" altLang="en-US" dirty="0" smtClean="0"/>
              <a:t>なら</a:t>
            </a:r>
            <a:r>
              <a:rPr lang="en-US" altLang="ja-JP" dirty="0" smtClean="0"/>
              <a:t>4.5</a:t>
            </a:r>
            <a:r>
              <a:rPr lang="ja-JP" altLang="en-US" dirty="0" smtClean="0"/>
              <a:t>倍程度</a:t>
            </a:r>
            <a:endParaRPr lang="en-US" altLang="ja-JP" dirty="0" smtClean="0"/>
          </a:p>
          <a:p>
            <a:r>
              <a:rPr lang="ja-JP" altLang="en-US" dirty="0" smtClean="0"/>
              <a:t>デフラグの時間はあまり変わっていない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問題は複雑になるがスレッド数が増えるため？</a:t>
            </a:r>
            <a:endParaRPr kumimoji="1" lang="ja-JP" altLang="en-US" dirty="0"/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3943874"/>
              </p:ext>
            </p:extLst>
          </p:nvPr>
        </p:nvGraphicFramePr>
        <p:xfrm>
          <a:off x="1763688" y="3717032"/>
          <a:ext cx="5688632" cy="3140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4343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ヒープの長さ</a:t>
            </a:r>
            <a:r>
              <a:rPr lang="ja-JP" altLang="en-US" dirty="0" smtClean="0"/>
              <a:t>を変えてみたとき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だいたい線型</a:t>
            </a:r>
            <a:endParaRPr kumimoji="1" lang="en-US" altLang="ja-JP" dirty="0" smtClean="0"/>
          </a:p>
          <a:p>
            <a:r>
              <a:rPr lang="ja-JP" altLang="en-US" dirty="0" smtClean="0"/>
              <a:t>並列コピー部分は増えにくい</a:t>
            </a:r>
            <a:endParaRPr kumimoji="1" lang="ja-JP" altLang="en-US" dirty="0"/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9734164"/>
              </p:ext>
            </p:extLst>
          </p:nvPr>
        </p:nvGraphicFramePr>
        <p:xfrm>
          <a:off x="971600" y="3068960"/>
          <a:ext cx="7128792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0129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並列</a:t>
            </a:r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の</a:t>
            </a:r>
            <a:r>
              <a:rPr lang="ja-JP" altLang="en-US" dirty="0" smtClean="0"/>
              <a:t>難しさ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実装が難しい</a:t>
            </a:r>
            <a:endParaRPr kumimoji="1" lang="en-US" altLang="ja-JP" dirty="0" smtClean="0"/>
          </a:p>
          <a:p>
            <a:r>
              <a:rPr lang="en-US" altLang="ja-JP" dirty="0" smtClean="0"/>
              <a:t>GC</a:t>
            </a:r>
            <a:r>
              <a:rPr lang="ja-JP" altLang="en-US" dirty="0" smtClean="0"/>
              <a:t>の正しさの</a:t>
            </a:r>
            <a:r>
              <a:rPr lang="ja-JP" altLang="en-US" dirty="0"/>
              <a:t>検証</a:t>
            </a:r>
            <a:r>
              <a:rPr kumimoji="1" lang="ja-JP" altLang="en-US" dirty="0" smtClean="0"/>
              <a:t>は複雑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必要な</a:t>
            </a:r>
            <a:r>
              <a:rPr kumimoji="1" lang="ja-JP" altLang="en-US" dirty="0" smtClean="0"/>
              <a:t>データがすべてコピーされるか、等</a:t>
            </a:r>
            <a:endParaRPr kumimoji="1" lang="en-US" altLang="ja-JP" dirty="0" smtClean="0"/>
          </a:p>
          <a:p>
            <a:r>
              <a:rPr kumimoji="1" lang="ja-JP" altLang="en-US" dirty="0" smtClean="0"/>
              <a:t>並列化すると検証はもっと難しくなる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前述の非決定性が絡む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6667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ヒープの長さ</a:t>
            </a:r>
            <a:r>
              <a:rPr lang="ja-JP" altLang="en-US" dirty="0" smtClean="0"/>
              <a:t>を変えてみたとき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逐次と並列の時間の関係が変わっている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キャッシュの効果？</a:t>
            </a:r>
            <a:endParaRPr kumimoji="1" lang="en-US" altLang="ja-JP" dirty="0" smtClean="0"/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0058155"/>
              </p:ext>
            </p:extLst>
          </p:nvPr>
        </p:nvGraphicFramePr>
        <p:xfrm>
          <a:off x="971600" y="3068960"/>
          <a:ext cx="7128792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127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デフラグの</a:t>
            </a:r>
            <a:r>
              <a:rPr lang="ja-JP" altLang="en-US" dirty="0"/>
              <a:t>効果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すべての空き領域に対する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末尾にある空き領域の割合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理想的には</a:t>
            </a:r>
            <a:r>
              <a:rPr lang="en-US" altLang="ja-JP" dirty="0" smtClean="0"/>
              <a:t>100%</a:t>
            </a:r>
            <a:endParaRPr lang="en-US" altLang="ja-JP" dirty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生きているデータ</a:t>
            </a:r>
            <a:r>
              <a:rPr kumimoji="1" lang="ja-JP" altLang="en-US" dirty="0" smtClean="0"/>
              <a:t>の割合と分割区間数を</a:t>
            </a:r>
            <a:r>
              <a:rPr lang="ja-JP" altLang="en-US" dirty="0"/>
              <a:t>変化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20, 40, 60%</a:t>
            </a:r>
          </a:p>
          <a:p>
            <a:pPr lvl="1"/>
            <a:r>
              <a:rPr kumimoji="1" lang="en-US" altLang="ja-JP" dirty="0" smtClean="0"/>
              <a:t>1, 2, 4, 8,</a:t>
            </a:r>
            <a:r>
              <a:rPr lang="ja-JP" altLang="en-US" dirty="0"/>
              <a:t> </a:t>
            </a:r>
            <a:r>
              <a:rPr lang="en-US" altLang="ja-JP" dirty="0" smtClean="0"/>
              <a:t>… , 256</a:t>
            </a:r>
            <a:r>
              <a:rPr lang="ja-JP" altLang="en-US" dirty="0" smtClean="0"/>
              <a:t>分割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283041" y="3282086"/>
            <a:ext cx="1080120" cy="64807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363161" y="3282086"/>
            <a:ext cx="43204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2795209" y="3282086"/>
            <a:ext cx="792088" cy="64807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587297" y="3282086"/>
            <a:ext cx="18002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3767317" y="3282086"/>
            <a:ext cx="1260140" cy="64807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5027457" y="3282086"/>
            <a:ext cx="36004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5387497" y="3282086"/>
            <a:ext cx="504056" cy="64807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5891553" y="3282087"/>
            <a:ext cx="2016224" cy="6480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四角形吹き出し 11"/>
          <p:cNvSpPr/>
          <p:nvPr/>
        </p:nvSpPr>
        <p:spPr>
          <a:xfrm>
            <a:off x="5908066" y="2132856"/>
            <a:ext cx="3000927" cy="576064"/>
          </a:xfrm>
          <a:prstGeom prst="wedgeRectCallout">
            <a:avLst>
              <a:gd name="adj1" fmla="val -16541"/>
              <a:gd name="adj2" fmla="val 196640"/>
            </a:avLst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末尾にある空き領域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72978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測定結果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20, 40%</a:t>
            </a:r>
            <a:r>
              <a:rPr kumimoji="1" lang="ja-JP" altLang="en-US" dirty="0" smtClean="0"/>
              <a:t>では約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割の空き領域が</a:t>
            </a:r>
            <a:r>
              <a:rPr lang="ja-JP" altLang="en-US" dirty="0"/>
              <a:t>末尾</a:t>
            </a:r>
            <a:r>
              <a:rPr lang="ja-JP" altLang="en-US" dirty="0" smtClean="0"/>
              <a:t>に</a:t>
            </a:r>
            <a:r>
              <a:rPr lang="ja-JP" altLang="en-US" dirty="0"/>
              <a:t>ある</a:t>
            </a:r>
            <a:endParaRPr kumimoji="1" lang="en-US" altLang="ja-JP" dirty="0" smtClean="0"/>
          </a:p>
          <a:p>
            <a:r>
              <a:rPr lang="en-US" altLang="ja-JP" dirty="0" smtClean="0"/>
              <a:t>60%</a:t>
            </a:r>
            <a:r>
              <a:rPr lang="ja-JP" altLang="en-US" dirty="0" smtClean="0"/>
              <a:t>では非常に悪い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使用領域＞</a:t>
            </a:r>
            <a:r>
              <a:rPr lang="ja-JP" altLang="en-US" dirty="0"/>
              <a:t>空き</a:t>
            </a:r>
            <a:r>
              <a:rPr kumimoji="1" lang="ja-JP" altLang="en-US" dirty="0" smtClean="0"/>
              <a:t>領域のためデータ移動</a:t>
            </a:r>
            <a:r>
              <a:rPr lang="ja-JP" altLang="en-US" dirty="0" smtClean="0"/>
              <a:t>が困難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4340422"/>
              </p:ext>
            </p:extLst>
          </p:nvPr>
        </p:nvGraphicFramePr>
        <p:xfrm>
          <a:off x="971600" y="3212976"/>
          <a:ext cx="7416824" cy="3645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312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測定結果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分割を増やしたところで改善している</a:t>
            </a:r>
          </a:p>
          <a:p>
            <a:r>
              <a:rPr lang="ja-JP" altLang="en-US" dirty="0"/>
              <a:t>ピースが小さくなって移動が容易になるため</a:t>
            </a:r>
          </a:p>
        </p:txBody>
      </p:sp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1032770"/>
              </p:ext>
            </p:extLst>
          </p:nvPr>
        </p:nvGraphicFramePr>
        <p:xfrm>
          <a:off x="971600" y="3212976"/>
          <a:ext cx="7416824" cy="3645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515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関連研究</a:t>
            </a:r>
            <a:r>
              <a:rPr lang="en-US" altLang="ja-JP" dirty="0" smtClean="0"/>
              <a:t>: GC</a:t>
            </a:r>
            <a:r>
              <a:rPr lang="ja-JP" altLang="en-US" dirty="0" smtClean="0"/>
              <a:t>の形式的検証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en-US" altLang="ja-JP" dirty="0"/>
              <a:t>Automated Verification of Practical Garbage </a:t>
            </a:r>
            <a:r>
              <a:rPr lang="en-US" altLang="ja-JP" dirty="0" smtClean="0"/>
              <a:t>Collectors.</a:t>
            </a:r>
            <a:endParaRPr lang="en-US" altLang="ja-JP" dirty="0"/>
          </a:p>
          <a:p>
            <a:pPr lvl="1"/>
            <a:r>
              <a:rPr lang="en-US" altLang="ja-JP" dirty="0" err="1"/>
              <a:t>Hawblitzel</a:t>
            </a:r>
            <a:r>
              <a:rPr lang="en-US" altLang="ja-JP" dirty="0"/>
              <a:t> and </a:t>
            </a:r>
            <a:r>
              <a:rPr lang="en-US" altLang="ja-JP" dirty="0" err="1"/>
              <a:t>Petrank</a:t>
            </a:r>
            <a:r>
              <a:rPr lang="en-US" altLang="ja-JP" dirty="0"/>
              <a:t>, 2009</a:t>
            </a:r>
          </a:p>
          <a:p>
            <a:pPr lvl="1"/>
            <a:r>
              <a:rPr lang="ja-JP" altLang="en-US" dirty="0" smtClean="0"/>
              <a:t>正しさや安全性</a:t>
            </a:r>
            <a:r>
              <a:rPr lang="ja-JP" altLang="en-US" dirty="0"/>
              <a:t>に関する条件式</a:t>
            </a:r>
            <a:r>
              <a:rPr lang="ja-JP" altLang="en-US" dirty="0" smtClean="0"/>
              <a:t>を含めて</a:t>
            </a:r>
            <a:r>
              <a:rPr lang="en-US" altLang="ja-JP" dirty="0" smtClean="0"/>
              <a:t>GC</a:t>
            </a:r>
            <a:r>
              <a:rPr lang="ja-JP" altLang="en-US" dirty="0" smtClean="0"/>
              <a:t>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アルゴリズムを記述する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そこから得られた条件式を</a:t>
            </a:r>
            <a:r>
              <a:rPr lang="en-US" altLang="ja-JP" dirty="0" smtClean="0"/>
              <a:t>Theorem </a:t>
            </a:r>
            <a:r>
              <a:rPr lang="en-US" altLang="ja-JP" dirty="0" err="1"/>
              <a:t>Prover</a:t>
            </a:r>
            <a:r>
              <a:rPr lang="ja-JP" altLang="en-US" dirty="0" smtClean="0"/>
              <a:t>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用いて解くことで性質を検証する</a:t>
            </a:r>
            <a:endParaRPr lang="en-US" altLang="ja-JP" dirty="0"/>
          </a:p>
          <a:p>
            <a:pPr lvl="1"/>
            <a:r>
              <a:rPr lang="ja-JP" altLang="en-US" dirty="0" smtClean="0"/>
              <a:t>並列</a:t>
            </a:r>
            <a:r>
              <a:rPr lang="en-US" altLang="ja-JP" dirty="0" smtClean="0"/>
              <a:t>GC</a:t>
            </a:r>
            <a:r>
              <a:rPr lang="ja-JP" altLang="en-US" dirty="0" smtClean="0"/>
              <a:t>の決定性については扱わない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20295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関連</a:t>
            </a:r>
            <a:r>
              <a:rPr lang="ja-JP" altLang="en-US" dirty="0" smtClean="0"/>
              <a:t>研究</a:t>
            </a:r>
            <a:r>
              <a:rPr lang="en-US" altLang="ja-JP" dirty="0" smtClean="0"/>
              <a:t>: </a:t>
            </a:r>
            <a:r>
              <a:rPr lang="ja-JP" altLang="en-US" dirty="0" smtClean="0"/>
              <a:t>並列</a:t>
            </a:r>
            <a:r>
              <a:rPr lang="en-US" altLang="ja-JP" dirty="0" smtClean="0"/>
              <a:t>GC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Parallel </a:t>
            </a:r>
            <a:r>
              <a:rPr lang="en-US" altLang="ja-JP" dirty="0"/>
              <a:t>Garbage Collection for Shared Memory </a:t>
            </a:r>
            <a:r>
              <a:rPr lang="en-US" altLang="ja-JP" dirty="0" smtClean="0"/>
              <a:t>Multiprocessors</a:t>
            </a:r>
            <a:r>
              <a:rPr lang="ja-JP" altLang="en-US" dirty="0"/>
              <a:t> </a:t>
            </a:r>
            <a:endParaRPr lang="en-US" altLang="ja-JP" dirty="0"/>
          </a:p>
          <a:p>
            <a:pPr lvl="1"/>
            <a:r>
              <a:rPr lang="en-US" altLang="ja-JP" dirty="0" smtClean="0"/>
              <a:t>Flood </a:t>
            </a:r>
            <a:r>
              <a:rPr lang="en-US" altLang="ja-JP" dirty="0"/>
              <a:t>et al., </a:t>
            </a:r>
            <a:r>
              <a:rPr lang="en-US" altLang="ja-JP" dirty="0" smtClean="0"/>
              <a:t>2001</a:t>
            </a:r>
            <a:endParaRPr lang="en-US" altLang="ja-JP" dirty="0"/>
          </a:p>
          <a:p>
            <a:pPr lvl="1"/>
            <a:r>
              <a:rPr lang="ja-JP" altLang="en-US" dirty="0" smtClean="0"/>
              <a:t>ヒープを分割して行う並列コピー</a:t>
            </a:r>
            <a:r>
              <a:rPr lang="en-US" altLang="ja-JP" dirty="0" smtClean="0"/>
              <a:t>GC</a:t>
            </a:r>
          </a:p>
          <a:p>
            <a:pPr lvl="1"/>
            <a:r>
              <a:rPr lang="ja-JP" altLang="en-US" dirty="0" smtClean="0"/>
              <a:t>ヒープ</a:t>
            </a:r>
            <a:r>
              <a:rPr lang="ja-JP" altLang="en-US" dirty="0"/>
              <a:t>分割による隙間はその</a:t>
            </a:r>
            <a:r>
              <a:rPr lang="ja-JP" altLang="en-US" dirty="0" smtClean="0"/>
              <a:t>まま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8</a:t>
            </a:r>
            <a:r>
              <a:rPr lang="ja-JP" altLang="en-US" dirty="0" smtClean="0"/>
              <a:t>コアで</a:t>
            </a:r>
            <a:r>
              <a:rPr lang="en-US" altLang="ja-JP" dirty="0" smtClean="0"/>
              <a:t>5</a:t>
            </a:r>
            <a:r>
              <a:rPr lang="ja-JP" altLang="en-US" dirty="0" smtClean="0"/>
              <a:t>倍前後の高速化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条件の差異</a:t>
            </a:r>
            <a:r>
              <a:rPr lang="ja-JP" altLang="en-US" dirty="0"/>
              <a:t>の</a:t>
            </a:r>
            <a:r>
              <a:rPr lang="ja-JP" altLang="en-US" dirty="0" smtClean="0"/>
              <a:t>ため単純比較はできない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決定性についての考察はされていない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05575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Future Works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並列</a:t>
            </a:r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の検証</a:t>
            </a:r>
            <a:r>
              <a:rPr lang="ja-JP" altLang="en-US" dirty="0"/>
              <a:t>に</a:t>
            </a:r>
            <a:r>
              <a:rPr kumimoji="1" lang="ja-JP" altLang="en-US" dirty="0" smtClean="0"/>
              <a:t>形式的な証明を与える</a:t>
            </a:r>
            <a:endParaRPr kumimoji="1" lang="en-US" altLang="ja-JP" dirty="0" smtClean="0"/>
          </a:p>
          <a:p>
            <a:r>
              <a:rPr lang="ja-JP" altLang="en-US" dirty="0" smtClean="0"/>
              <a:t>アルゴリズム</a:t>
            </a:r>
            <a:r>
              <a:rPr lang="ja-JP" altLang="en-US" dirty="0"/>
              <a:t>の</a:t>
            </a:r>
            <a:r>
              <a:rPr lang="ja-JP" altLang="en-US" dirty="0" smtClean="0"/>
              <a:t>改善</a:t>
            </a:r>
            <a:endParaRPr lang="en-US" altLang="ja-JP" dirty="0" smtClean="0"/>
          </a:p>
          <a:p>
            <a:pPr lvl="1"/>
            <a:r>
              <a:rPr lang="ja-JP" altLang="en-US" dirty="0"/>
              <a:t>コピー</a:t>
            </a:r>
            <a:r>
              <a:rPr lang="en-US" altLang="ja-JP" dirty="0" smtClean="0"/>
              <a:t>GC</a:t>
            </a:r>
            <a:r>
              <a:rPr lang="ja-JP" altLang="en-US" dirty="0" smtClean="0"/>
              <a:t>の</a:t>
            </a:r>
            <a:r>
              <a:rPr lang="ja-JP" altLang="en-US" dirty="0"/>
              <a:t>速度</a:t>
            </a:r>
            <a:r>
              <a:rPr lang="ja-JP" altLang="en-US" dirty="0" smtClean="0"/>
              <a:t>向上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デフラグの効果を</a:t>
            </a:r>
            <a:r>
              <a:rPr lang="ja-JP" altLang="en-US" dirty="0" smtClean="0"/>
              <a:t>高める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現実的な構造のヒープについて効果的か？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8665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並列</a:t>
            </a:r>
            <a:r>
              <a:rPr lang="en-US" altLang="ja-JP" dirty="0"/>
              <a:t>GC</a:t>
            </a:r>
            <a:r>
              <a:rPr lang="ja-JP" altLang="en-US" dirty="0" smtClean="0"/>
              <a:t>の形式的検証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決定性を検証して、</a:t>
            </a:r>
            <a:r>
              <a:rPr lang="ja-JP" altLang="en-US" dirty="0" smtClean="0"/>
              <a:t>逐次環境での正しさを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検証すれば</a:t>
            </a:r>
            <a:r>
              <a:rPr kumimoji="1" lang="ja-JP" altLang="en-US" dirty="0" smtClean="0"/>
              <a:t>並列</a:t>
            </a:r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の正しさの検証になる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並列環境と逐次環境の結果は決定的</a:t>
            </a:r>
            <a:endParaRPr kumimoji="1" lang="en-US" altLang="ja-JP" dirty="0" smtClean="0"/>
          </a:p>
          <a:p>
            <a:pPr lvl="1"/>
            <a:endParaRPr kumimoji="1" lang="en-US" altLang="ja-JP" dirty="0" smtClean="0"/>
          </a:p>
          <a:p>
            <a:r>
              <a:rPr kumimoji="1" lang="ja-JP" altLang="en-US" dirty="0" smtClean="0"/>
              <a:t>本研究の並列アルゴリズムは決定的なので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あとは逐次環境での形式的検証が必要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57540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並列なコピー</a:t>
            </a:r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のアルゴリズムを考えた</a:t>
            </a:r>
            <a:endParaRPr lang="en-US" altLang="ja-JP" dirty="0"/>
          </a:p>
          <a:p>
            <a:r>
              <a:rPr kumimoji="1" lang="ja-JP" altLang="en-US" dirty="0" smtClean="0"/>
              <a:t>そのアルゴリズムに</a:t>
            </a:r>
            <a:r>
              <a:rPr kumimoji="1" lang="en-US" altLang="ja-JP" dirty="0" smtClean="0"/>
              <a:t>DPJ</a:t>
            </a:r>
            <a:r>
              <a:rPr kumimoji="1" lang="ja-JP" altLang="en-US" dirty="0" smtClean="0"/>
              <a:t>の</a:t>
            </a:r>
            <a:r>
              <a:rPr lang="ja-JP" altLang="en-US" dirty="0" smtClean="0"/>
              <a:t>型</a:t>
            </a:r>
            <a:r>
              <a:rPr lang="ja-JP" altLang="en-US" dirty="0"/>
              <a:t>検査</a:t>
            </a:r>
            <a:r>
              <a:rPr kumimoji="1" lang="ja-JP" altLang="en-US" dirty="0" smtClean="0"/>
              <a:t>を適用し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決定性を検証した</a:t>
            </a:r>
            <a:endParaRPr kumimoji="1" lang="en-US" altLang="ja-JP" dirty="0" smtClean="0"/>
          </a:p>
          <a:p>
            <a:r>
              <a:rPr lang="ja-JP" altLang="en-US" dirty="0" smtClean="0"/>
              <a:t>単純</a:t>
            </a:r>
            <a:r>
              <a:rPr lang="ja-JP" altLang="en-US" dirty="0"/>
              <a:t>なモデルに</a:t>
            </a:r>
            <a:r>
              <a:rPr lang="ja-JP" altLang="en-US" dirty="0" smtClean="0"/>
              <a:t>ついては正しさを確認</a:t>
            </a:r>
            <a:r>
              <a:rPr lang="ja-JP" altLang="en-US" dirty="0"/>
              <a:t>し</a:t>
            </a:r>
            <a:r>
              <a:rPr lang="ja-JP" altLang="en-US" dirty="0" smtClean="0"/>
              <a:t>た</a:t>
            </a:r>
            <a:endParaRPr kumimoji="1" lang="en-US" altLang="ja-JP" dirty="0" smtClean="0"/>
          </a:p>
          <a:p>
            <a:r>
              <a:rPr lang="ja-JP" altLang="en-US" dirty="0"/>
              <a:t>性能</a:t>
            </a:r>
            <a:r>
              <a:rPr lang="ja-JP" altLang="en-US" dirty="0" smtClean="0"/>
              <a:t>測定を行った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12</a:t>
            </a:r>
            <a:r>
              <a:rPr lang="ja-JP" altLang="en-US" dirty="0" smtClean="0"/>
              <a:t>コアで逐次コピー</a:t>
            </a:r>
            <a:r>
              <a:rPr lang="en-US" altLang="ja-JP" dirty="0" smtClean="0"/>
              <a:t>GC</a:t>
            </a:r>
            <a:r>
              <a:rPr lang="ja-JP" altLang="en-US" dirty="0" smtClean="0"/>
              <a:t>より</a:t>
            </a:r>
            <a:r>
              <a:rPr lang="en-US" altLang="ja-JP" dirty="0" smtClean="0"/>
              <a:t>3.2</a:t>
            </a:r>
            <a:r>
              <a:rPr lang="ja-JP" altLang="en-US" dirty="0" smtClean="0"/>
              <a:t>倍速い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1158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並列</a:t>
            </a:r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の</a:t>
            </a:r>
            <a:r>
              <a:rPr lang="ja-JP" altLang="en-US" dirty="0" smtClean="0"/>
              <a:t>難しさ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実装が難しい</a:t>
            </a:r>
            <a:endParaRPr kumimoji="1" lang="en-US" altLang="ja-JP" dirty="0" smtClean="0"/>
          </a:p>
          <a:p>
            <a:r>
              <a:rPr lang="en-US" altLang="ja-JP" dirty="0" smtClean="0"/>
              <a:t>GC</a:t>
            </a:r>
            <a:r>
              <a:rPr lang="ja-JP" altLang="en-US" dirty="0" smtClean="0"/>
              <a:t>の正しさの</a:t>
            </a:r>
            <a:r>
              <a:rPr lang="ja-JP" altLang="en-US" dirty="0"/>
              <a:t>検証</a:t>
            </a:r>
            <a:r>
              <a:rPr lang="ja-JP" altLang="en-US" dirty="0" smtClean="0"/>
              <a:t>は</a:t>
            </a:r>
            <a:r>
              <a:rPr kumimoji="1" lang="ja-JP" altLang="en-US" dirty="0" smtClean="0"/>
              <a:t>複雑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必要な</a:t>
            </a:r>
            <a:r>
              <a:rPr kumimoji="1" lang="ja-JP" altLang="en-US" dirty="0" smtClean="0"/>
              <a:t>データがすべてコピーされるか、等</a:t>
            </a:r>
            <a:endParaRPr kumimoji="1" lang="en-US" altLang="ja-JP" dirty="0" smtClean="0"/>
          </a:p>
          <a:p>
            <a:r>
              <a:rPr kumimoji="1" lang="ja-JP" altLang="en-US" dirty="0" smtClean="0"/>
              <a:t>並列化すると検証はもっと難しくなる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前述の非決定性が絡む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2339752" y="3861048"/>
            <a:ext cx="1512168" cy="50405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0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本研究の目標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並列</a:t>
            </a:r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の決定性を保証</a:t>
            </a:r>
            <a:r>
              <a:rPr lang="ja-JP" altLang="en-US" dirty="0"/>
              <a:t>する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の実装の正しさの証明</a:t>
            </a:r>
            <a:r>
              <a:rPr lang="ja-JP" altLang="en-US" dirty="0"/>
              <a:t>を</a:t>
            </a:r>
            <a:r>
              <a:rPr kumimoji="1" lang="ja-JP" altLang="en-US" dirty="0" smtClean="0"/>
              <a:t>難しくする一因となる非決定性を排除できる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32686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3815</TotalTime>
  <Words>2308</Words>
  <Application>Microsoft Office PowerPoint</Application>
  <PresentationFormat>画面に合わせる (4:3)</PresentationFormat>
  <Paragraphs>497</Paragraphs>
  <Slides>78</Slides>
  <Notes>7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78</vt:i4>
      </vt:variant>
    </vt:vector>
  </HeadingPairs>
  <TitlesOfParts>
    <vt:vector size="79" baseType="lpstr">
      <vt:lpstr>Office ​​テーマ</vt:lpstr>
      <vt:lpstr>全体ミーティング (9/12)</vt:lpstr>
      <vt:lpstr>今日の内容</vt:lpstr>
      <vt:lpstr>並列プログラムの非決定性</vt:lpstr>
      <vt:lpstr>非決定性の例</vt:lpstr>
      <vt:lpstr>非決定性の例</vt:lpstr>
      <vt:lpstr>ガベージコレクション (GC)</vt:lpstr>
      <vt:lpstr>並列GCの難しさ</vt:lpstr>
      <vt:lpstr>並列GCの難しさ</vt:lpstr>
      <vt:lpstr>本研究の目標</vt:lpstr>
      <vt:lpstr>本研究で提案する手法</vt:lpstr>
      <vt:lpstr>DPJ (Deterministic Parallel Java)</vt:lpstr>
      <vt:lpstr>DPJの型システムの特徴</vt:lpstr>
      <vt:lpstr>Region</vt:lpstr>
      <vt:lpstr>配列の分割</vt:lpstr>
      <vt:lpstr>配列の分割</vt:lpstr>
      <vt:lpstr>Effect</vt:lpstr>
      <vt:lpstr>型検査による決定性の検証</vt:lpstr>
      <vt:lpstr>検証の例</vt:lpstr>
      <vt:lpstr>Regionを分割しなかったとき</vt:lpstr>
      <vt:lpstr>Regionを分割したとき</vt:lpstr>
      <vt:lpstr>本研究で行ったこと</vt:lpstr>
      <vt:lpstr>コピーGC</vt:lpstr>
      <vt:lpstr>コピーGC</vt:lpstr>
      <vt:lpstr>並列コピーGCのアルゴリズム</vt:lpstr>
      <vt:lpstr>並列コピーGCのアルゴリズム</vt:lpstr>
      <vt:lpstr>並列コピーGCのアルゴリズム</vt:lpstr>
      <vt:lpstr>並列コピーGCのアルゴリズム</vt:lpstr>
      <vt:lpstr>並列コピーGCのアルゴリズム</vt:lpstr>
      <vt:lpstr>4つのステップ</vt:lpstr>
      <vt:lpstr>STEP 1: ヒープの分割</vt:lpstr>
      <vt:lpstr>STEP 2: 逐次コピーGC</vt:lpstr>
      <vt:lpstr>例: STEP 1  ヒープの分割</vt:lpstr>
      <vt:lpstr>例: STEP 1  ヒープの分割</vt:lpstr>
      <vt:lpstr>例: STEP 2 逐次コピーGC</vt:lpstr>
      <vt:lpstr>例: STEP 2 逐次コピーGC</vt:lpstr>
      <vt:lpstr>STEP 3: 分割したregionの統合</vt:lpstr>
      <vt:lpstr>例: STEP3 分割したregionの統合</vt:lpstr>
      <vt:lpstr>例: STEP3 分割したregionの統合</vt:lpstr>
      <vt:lpstr>例: STEP3 分割したregionの統合</vt:lpstr>
      <vt:lpstr>例: STEP3 分割したregionの統合</vt:lpstr>
      <vt:lpstr>例: STEP3 分割したregionの統合</vt:lpstr>
      <vt:lpstr>まだ不満なこと</vt:lpstr>
      <vt:lpstr>STEP 4: デフラグを行う</vt:lpstr>
      <vt:lpstr>デフラグをするメリット</vt:lpstr>
      <vt:lpstr>例: STEP4 デフラグ</vt:lpstr>
      <vt:lpstr>例: STEP4 デフラグ</vt:lpstr>
      <vt:lpstr>例: STEP4 デフラグ</vt:lpstr>
      <vt:lpstr>例: STEP4 デフラグ</vt:lpstr>
      <vt:lpstr>例: STEP4 デフラグ</vt:lpstr>
      <vt:lpstr>例: STEP4 デフラグ</vt:lpstr>
      <vt:lpstr>デフラグの注意点</vt:lpstr>
      <vt:lpstr>デフラグの注意点</vt:lpstr>
      <vt:lpstr>間違ったポインタの修正</vt:lpstr>
      <vt:lpstr>このアルゴリズムの決定性の検証</vt:lpstr>
      <vt:lpstr>実験</vt:lpstr>
      <vt:lpstr>本研究の並列GCの正しさの確認</vt:lpstr>
      <vt:lpstr>性能測定</vt:lpstr>
      <vt:lpstr>ヒープの仮想的モデル</vt:lpstr>
      <vt:lpstr>スケーラビリティの評価</vt:lpstr>
      <vt:lpstr>実験結果</vt:lpstr>
      <vt:lpstr>実験結果(コピーとデフラグ)</vt:lpstr>
      <vt:lpstr>コピーGCとデフラグの時間</vt:lpstr>
      <vt:lpstr>条件を変えてみたとき</vt:lpstr>
      <vt:lpstr>実験結果</vt:lpstr>
      <vt:lpstr>実験結果</vt:lpstr>
      <vt:lpstr>さらに別のケース</vt:lpstr>
      <vt:lpstr>結果</vt:lpstr>
      <vt:lpstr>結果</vt:lpstr>
      <vt:lpstr>ヒープの長さを変えてみたとき</vt:lpstr>
      <vt:lpstr>ヒープの長さを変えてみたとき</vt:lpstr>
      <vt:lpstr>デフラグの効果</vt:lpstr>
      <vt:lpstr>測定結果</vt:lpstr>
      <vt:lpstr>測定結果</vt:lpstr>
      <vt:lpstr>関連研究: GCの形式的検証</vt:lpstr>
      <vt:lpstr>関連研究: 並列GC</vt:lpstr>
      <vt:lpstr>Future Works</vt:lpstr>
      <vt:lpstr>並列GCの形式的検証</vt:lpstr>
      <vt:lpstr>まとめ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murata</dc:creator>
  <cp:lastModifiedBy>murata</cp:lastModifiedBy>
  <cp:revision>563</cp:revision>
  <cp:lastPrinted>2011-09-12T05:50:42Z</cp:lastPrinted>
  <dcterms:created xsi:type="dcterms:W3CDTF">2011-08-24T03:34:21Z</dcterms:created>
  <dcterms:modified xsi:type="dcterms:W3CDTF">2011-09-12T07:45:21Z</dcterms:modified>
</cp:coreProperties>
</file>