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257" r:id="rId2"/>
    <p:sldId id="258" r:id="rId3"/>
    <p:sldId id="260" r:id="rId4"/>
    <p:sldId id="261" r:id="rId5"/>
    <p:sldId id="262" r:id="rId6"/>
    <p:sldId id="259" r:id="rId7"/>
    <p:sldId id="295" r:id="rId8"/>
    <p:sldId id="263" r:id="rId9"/>
    <p:sldId id="264" r:id="rId10"/>
    <p:sldId id="265" r:id="rId11"/>
    <p:sldId id="266" r:id="rId12"/>
    <p:sldId id="267" r:id="rId13"/>
    <p:sldId id="268" r:id="rId14"/>
    <p:sldId id="269" r:id="rId15"/>
    <p:sldId id="270" r:id="rId16"/>
    <p:sldId id="271" r:id="rId17"/>
    <p:sldId id="272" r:id="rId18"/>
    <p:sldId id="276" r:id="rId19"/>
    <p:sldId id="274" r:id="rId20"/>
    <p:sldId id="278" r:id="rId21"/>
    <p:sldId id="277" r:id="rId22"/>
    <p:sldId id="279" r:id="rId23"/>
    <p:sldId id="280" r:id="rId24"/>
    <p:sldId id="281" r:id="rId25"/>
    <p:sldId id="275" r:id="rId26"/>
    <p:sldId id="283" r:id="rId27"/>
    <p:sldId id="282" r:id="rId28"/>
    <p:sldId id="284" r:id="rId29"/>
    <p:sldId id="286" r:id="rId30"/>
    <p:sldId id="285" r:id="rId31"/>
    <p:sldId id="289" r:id="rId32"/>
    <p:sldId id="288" r:id="rId33"/>
    <p:sldId id="290" r:id="rId34"/>
    <p:sldId id="291" r:id="rId35"/>
    <p:sldId id="292" r:id="rId36"/>
    <p:sldId id="293" r:id="rId37"/>
    <p:sldId id="294" r:id="rId38"/>
    <p:sldId id="287" r:id="rId39"/>
    <p:sldId id="296" r:id="rId40"/>
    <p:sldId id="297" r:id="rId41"/>
  </p:sldIdLst>
  <p:sldSz cx="9144000" cy="6858000" type="screen4x3"/>
  <p:notesSz cx="6794500" cy="99314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94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48100" y="0"/>
            <a:ext cx="2944813" cy="496888"/>
          </a:xfrm>
          <a:prstGeom prst="rect">
            <a:avLst/>
          </a:prstGeom>
        </p:spPr>
        <p:txBody>
          <a:bodyPr vert="horz" lIns="91440" tIns="45720" rIns="91440" bIns="45720" rtlCol="0"/>
          <a:lstStyle>
            <a:lvl1pPr algn="r">
              <a:defRPr sz="1200"/>
            </a:lvl1pPr>
          </a:lstStyle>
          <a:p>
            <a:fld id="{D9912BB3-E3D0-44AA-9FA9-05D13F668339}" type="datetimeFigureOut">
              <a:rPr kumimoji="1" lang="ja-JP" altLang="en-US" smtClean="0"/>
              <a:t>2011/3/2</a:t>
            </a:fld>
            <a:endParaRPr kumimoji="1" lang="ja-JP" altLang="en-US"/>
          </a:p>
        </p:txBody>
      </p:sp>
      <p:sp>
        <p:nvSpPr>
          <p:cNvPr id="4" name="フッター プレースホルダ 3"/>
          <p:cNvSpPr>
            <a:spLocks noGrp="1"/>
          </p:cNvSpPr>
          <p:nvPr>
            <p:ph type="ftr" sz="quarter" idx="2"/>
          </p:nvPr>
        </p:nvSpPr>
        <p:spPr>
          <a:xfrm>
            <a:off x="0" y="9432925"/>
            <a:ext cx="2944813" cy="49688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48100" y="9432925"/>
            <a:ext cx="2944813" cy="496888"/>
          </a:xfrm>
          <a:prstGeom prst="rect">
            <a:avLst/>
          </a:prstGeom>
        </p:spPr>
        <p:txBody>
          <a:bodyPr vert="horz" lIns="91440" tIns="45720" rIns="91440" bIns="45720" rtlCol="0" anchor="b"/>
          <a:lstStyle>
            <a:lvl1pPr algn="r">
              <a:defRPr sz="1200"/>
            </a:lvl1pPr>
          </a:lstStyle>
          <a:p>
            <a:fld id="{4154D3D5-CE5F-4DEB-9609-7C6DC8D47135}" type="slidenum">
              <a:rPr kumimoji="1" lang="ja-JP" altLang="en-US" smtClean="0"/>
              <a:t>&lt;#&gt;</a:t>
            </a:fld>
            <a:endParaRPr kumimoji="1"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48645" y="0"/>
            <a:ext cx="2944283" cy="496570"/>
          </a:xfrm>
          <a:prstGeom prst="rect">
            <a:avLst/>
          </a:prstGeom>
        </p:spPr>
        <p:txBody>
          <a:bodyPr vert="horz" lIns="91440" tIns="45720" rIns="91440" bIns="45720" rtlCol="0"/>
          <a:lstStyle>
            <a:lvl1pPr algn="r">
              <a:defRPr sz="1200"/>
            </a:lvl1pPr>
          </a:lstStyle>
          <a:p>
            <a:fld id="{7327AB02-0917-4D63-B443-FBFCE27A535F}" type="datetimeFigureOut">
              <a:rPr kumimoji="1" lang="ja-JP" altLang="en-US" smtClean="0"/>
              <a:pPr/>
              <a:t>2011/3/2</a:t>
            </a:fld>
            <a:endParaRPr kumimoji="1" lang="ja-JP" altLang="en-US"/>
          </a:p>
        </p:txBody>
      </p:sp>
      <p:sp>
        <p:nvSpPr>
          <p:cNvPr id="4" name="スライド イメージ プレースホルダ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79450" y="4717415"/>
            <a:ext cx="5435600" cy="446913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a:defRPr sz="1200"/>
            </a:lvl1pPr>
          </a:lstStyle>
          <a:p>
            <a:fld id="{B6DF5F1C-6DCD-4858-8AA3-EB79206A42D7}"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B6DF5F1C-6DCD-4858-8AA3-EB79206A42D7}" type="slidenum">
              <a:rPr kumimoji="1" lang="ja-JP" altLang="en-US" smtClean="0"/>
              <a:pPr/>
              <a:t>17</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20729D3E-2564-4D1E-B8A0-4037D5DA50D6}" type="datetime1">
              <a:rPr kumimoji="1" lang="ja-JP" altLang="en-US" smtClean="0"/>
              <a:pPr/>
              <a:t>2011/3/2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CC948F5-95D5-40C5-B24B-16AB17208F6D}"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343A3BDC-1230-4C5D-BF37-52CE573D3F15}" type="datetime1">
              <a:rPr kumimoji="1" lang="ja-JP" altLang="en-US" smtClean="0"/>
              <a:pPr/>
              <a:t>2011/3/2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CC948F5-95D5-40C5-B24B-16AB17208F6D}"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29D30B75-DE5B-42E2-B5EF-2E56CD4C2945}" type="datetime1">
              <a:rPr kumimoji="1" lang="ja-JP" altLang="en-US" smtClean="0"/>
              <a:pPr/>
              <a:t>2011/3/2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CC948F5-95D5-40C5-B24B-16AB17208F6D}"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57137BB3-2A64-460E-9B74-7DCEEAA93E94}" type="datetime1">
              <a:rPr kumimoji="1" lang="ja-JP" altLang="en-US" smtClean="0"/>
              <a:pPr/>
              <a:t>2011/3/2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CC948F5-95D5-40C5-B24B-16AB17208F6D}"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CD9584B0-4422-444C-8A60-3D928BF13D65}" type="datetime1">
              <a:rPr kumimoji="1" lang="ja-JP" altLang="en-US" smtClean="0"/>
              <a:pPr/>
              <a:t>2011/3/2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CC948F5-95D5-40C5-B24B-16AB17208F6D}"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D9D056F2-EBB1-421F-9CA1-134999205C48}" type="datetime1">
              <a:rPr kumimoji="1" lang="ja-JP" altLang="en-US" smtClean="0"/>
              <a:pPr/>
              <a:t>2011/3/2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5CC948F5-95D5-40C5-B24B-16AB17208F6D}"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F31114C6-E760-4880-A0D0-41C76FC5FB05}" type="datetime1">
              <a:rPr kumimoji="1" lang="ja-JP" altLang="en-US" smtClean="0"/>
              <a:pPr/>
              <a:t>2011/3/2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5CC948F5-95D5-40C5-B24B-16AB17208F6D}"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F37E6093-C0B7-4376-ABF4-D0CEFD166257}" type="datetime1">
              <a:rPr kumimoji="1" lang="ja-JP" altLang="en-US" smtClean="0"/>
              <a:pPr/>
              <a:t>2011/3/2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5CC948F5-95D5-40C5-B24B-16AB17208F6D}"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00B1FEF7-698F-4EC0-9110-258BD1524179}" type="datetime1">
              <a:rPr kumimoji="1" lang="ja-JP" altLang="en-US" smtClean="0"/>
              <a:pPr/>
              <a:t>2011/3/2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D01E972F-6EB2-412D-BAFC-B6B88C033524}" type="datetime1">
              <a:rPr kumimoji="1" lang="ja-JP" altLang="en-US" smtClean="0"/>
              <a:pPr/>
              <a:t>2011/3/2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5CC948F5-95D5-40C5-B24B-16AB17208F6D}"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13C5B973-E479-48E5-99B7-418637417607}" type="datetime1">
              <a:rPr kumimoji="1" lang="ja-JP" altLang="en-US" smtClean="0"/>
              <a:pPr/>
              <a:t>2011/3/2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5CC948F5-95D5-40C5-B24B-16AB17208F6D}"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E1579D-0720-4559-AFD9-2D750740F05C}" type="datetime1">
              <a:rPr kumimoji="1" lang="ja-JP" altLang="en-US" smtClean="0"/>
              <a:pPr/>
              <a:t>2011/3/2</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C948F5-95D5-40C5-B24B-16AB17208F6D}"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isabelle.in.tum.de/nomina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米澤研究室 全体ミーティング</a:t>
            </a:r>
            <a:endParaRPr kumimoji="1" lang="ja-JP" altLang="en-US" dirty="0"/>
          </a:p>
        </p:txBody>
      </p:sp>
      <p:sp>
        <p:nvSpPr>
          <p:cNvPr id="3" name="サブタイトル 2"/>
          <p:cNvSpPr>
            <a:spLocks noGrp="1"/>
          </p:cNvSpPr>
          <p:nvPr>
            <p:ph type="subTitle" idx="1"/>
          </p:nvPr>
        </p:nvSpPr>
        <p:spPr/>
        <p:txBody>
          <a:bodyPr/>
          <a:lstStyle/>
          <a:p>
            <a:r>
              <a:rPr kumimoji="1" lang="en-US" altLang="ja-JP" dirty="0" smtClean="0"/>
              <a:t>2011/03/02</a:t>
            </a:r>
          </a:p>
          <a:p>
            <a:r>
              <a:rPr kumimoji="1" lang="en-US" altLang="ja-JP" dirty="0" smtClean="0"/>
              <a:t>M2 </a:t>
            </a:r>
            <a:r>
              <a:rPr kumimoji="1" lang="ja-JP" altLang="en-US" dirty="0" smtClean="0"/>
              <a:t>渡邊裕貴</a:t>
            </a:r>
            <a:endParaRPr kumimoji="1"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1</a:t>
            </a:fld>
            <a:endParaRPr kumimoji="1" lang="ja-JP"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Sorts</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Sorts</a:t>
            </a:r>
            <a:r>
              <a:rPr kumimoji="1" lang="ja-JP" altLang="en-US" dirty="0" smtClean="0"/>
              <a:t>   </a:t>
            </a:r>
            <a:r>
              <a:rPr kumimoji="1" lang="en-US" altLang="ja-JP" i="1" dirty="0" smtClean="0"/>
              <a:t>S</a:t>
            </a:r>
            <a:r>
              <a:rPr kumimoji="1" lang="en-US" altLang="ja-JP" dirty="0" smtClean="0"/>
              <a:t> :=	</a:t>
            </a:r>
            <a:r>
              <a:rPr kumimoji="1" lang="en-US" altLang="ja-JP" i="1" dirty="0" smtClean="0"/>
              <a:t>A</a:t>
            </a:r>
            <a:r>
              <a:rPr kumimoji="1" lang="en-US" altLang="ja-JP" dirty="0" smtClean="0"/>
              <a:t>	</a:t>
            </a:r>
            <a:r>
              <a:rPr kumimoji="1" lang="en-US" altLang="ja-JP" sz="2400" dirty="0" smtClean="0"/>
              <a:t>(sort of atoms)</a:t>
            </a:r>
            <a:r>
              <a:rPr kumimoji="1" lang="en-US" altLang="ja-JP" dirty="0" smtClean="0"/>
              <a:t/>
            </a:r>
            <a:br>
              <a:rPr kumimoji="1" lang="en-US" altLang="ja-JP" dirty="0" smtClean="0"/>
            </a:br>
            <a:r>
              <a:rPr kumimoji="1" lang="en-US" altLang="ja-JP" dirty="0" smtClean="0"/>
              <a:t>			</a:t>
            </a:r>
            <a:r>
              <a:rPr kumimoji="1" lang="en-US" altLang="ja-JP" i="1" dirty="0" smtClean="0"/>
              <a:t>D</a:t>
            </a:r>
            <a:r>
              <a:rPr kumimoji="1" lang="en-US" altLang="ja-JP" dirty="0" smtClean="0"/>
              <a:t>	</a:t>
            </a:r>
            <a:r>
              <a:rPr kumimoji="1" lang="en-US" altLang="ja-JP" sz="2400" dirty="0" smtClean="0"/>
              <a:t>(sort of data)</a:t>
            </a:r>
            <a:r>
              <a:rPr kumimoji="1" lang="en-US" altLang="ja-JP" dirty="0" smtClean="0"/>
              <a:t/>
            </a:r>
            <a:br>
              <a:rPr kumimoji="1" lang="en-US" altLang="ja-JP" dirty="0" smtClean="0"/>
            </a:br>
            <a:r>
              <a:rPr kumimoji="1" lang="en-US" altLang="ja-JP" dirty="0" smtClean="0"/>
              <a:t>			[</a:t>
            </a:r>
            <a:r>
              <a:rPr kumimoji="1" lang="en-US" altLang="ja-JP" i="1" dirty="0" smtClean="0"/>
              <a:t>A</a:t>
            </a:r>
            <a:r>
              <a:rPr kumimoji="1" lang="en-US" altLang="ja-JP" dirty="0" smtClean="0"/>
              <a:t>]</a:t>
            </a:r>
            <a:r>
              <a:rPr kumimoji="1" lang="en-US" altLang="ja-JP" i="1" dirty="0" smtClean="0"/>
              <a:t>S</a:t>
            </a:r>
            <a:r>
              <a:rPr kumimoji="1" lang="en-US" altLang="ja-JP" dirty="0" smtClean="0"/>
              <a:t>	</a:t>
            </a:r>
            <a:r>
              <a:rPr kumimoji="1" lang="en-US" altLang="ja-JP" sz="2400" dirty="0" smtClean="0"/>
              <a:t>(sort of atom-abstraction)</a:t>
            </a:r>
            <a:endParaRPr lang="en-US" altLang="ja-JP" dirty="0"/>
          </a:p>
          <a:p>
            <a:pPr lvl="1"/>
            <a:r>
              <a:rPr lang="en-US" altLang="ja-JP" i="1" dirty="0" smtClean="0"/>
              <a:t>A</a:t>
            </a:r>
            <a:r>
              <a:rPr lang="en-US" altLang="ja-JP" dirty="0" smtClean="0"/>
              <a:t> </a:t>
            </a:r>
            <a:r>
              <a:rPr lang="ja-JP" altLang="en-US" dirty="0" smtClean="0"/>
              <a:t>と </a:t>
            </a:r>
            <a:r>
              <a:rPr lang="en-US" altLang="ja-JP" i="1" dirty="0" smtClean="0"/>
              <a:t>D</a:t>
            </a:r>
            <a:r>
              <a:rPr lang="ja-JP" altLang="en-US" dirty="0" smtClean="0"/>
              <a:t> は </a:t>
            </a:r>
            <a:r>
              <a:rPr lang="en-US" altLang="ja-JP" dirty="0" smtClean="0"/>
              <a:t>signature</a:t>
            </a:r>
            <a:r>
              <a:rPr lang="ja-JP" altLang="en-US" dirty="0" smtClean="0"/>
              <a:t> で定義された </a:t>
            </a:r>
            <a:r>
              <a:rPr lang="en-US" altLang="ja-JP" dirty="0" smtClean="0"/>
              <a:t>sort </a:t>
            </a:r>
            <a:r>
              <a:rPr lang="ja-JP" altLang="en-US" dirty="0" smtClean="0"/>
              <a:t>を表す記号</a:t>
            </a:r>
            <a:endParaRPr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10</a:t>
            </a:fld>
            <a:endParaRPr kumimoji="1" lang="ja-JP"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t>
            </a:r>
            <a:r>
              <a:rPr kumimoji="1" lang="ja-JP" altLang="en-US" dirty="0" smtClean="0"/>
              <a:t>例</a:t>
            </a:r>
            <a:r>
              <a:rPr kumimoji="1" lang="en-US" altLang="ja-JP" dirty="0" smtClean="0"/>
              <a:t>)</a:t>
            </a:r>
            <a:r>
              <a:rPr kumimoji="1" lang="ja-JP" altLang="en-US" dirty="0" smtClean="0"/>
              <a:t> ラムダ計算の定式化</a:t>
            </a:r>
            <a:endParaRPr kumimoji="1" lang="ja-JP" altLang="en-US" dirty="0"/>
          </a:p>
        </p:txBody>
      </p:sp>
      <p:sp>
        <p:nvSpPr>
          <p:cNvPr id="3" name="コンテンツ プレースホルダ 2"/>
          <p:cNvSpPr>
            <a:spLocks noGrp="1"/>
          </p:cNvSpPr>
          <p:nvPr>
            <p:ph idx="1"/>
          </p:nvPr>
        </p:nvSpPr>
        <p:spPr/>
        <p:txBody>
          <a:bodyPr>
            <a:normAutofit fontScale="92500" lnSpcReduction="10000"/>
          </a:bodyPr>
          <a:lstStyle/>
          <a:p>
            <a:r>
              <a:rPr kumimoji="1" lang="en-US" altLang="ja-JP" dirty="0" smtClean="0"/>
              <a:t>Sort </a:t>
            </a:r>
            <a:r>
              <a:rPr kumimoji="1" lang="ja-JP" altLang="en-US" dirty="0" smtClean="0"/>
              <a:t>記号の集合 </a:t>
            </a:r>
            <a:r>
              <a:rPr kumimoji="1" lang="en-US" altLang="ja-JP" dirty="0" smtClean="0"/>
              <a:t>:= { </a:t>
            </a:r>
            <a:r>
              <a:rPr kumimoji="1" lang="en-US" altLang="ja-JP" dirty="0" err="1" smtClean="0"/>
              <a:t>Var</a:t>
            </a:r>
            <a:r>
              <a:rPr kumimoji="1" lang="en-US" altLang="ja-JP" baseline="-25000" dirty="0" smtClean="0"/>
              <a:t>(</a:t>
            </a:r>
            <a:r>
              <a:rPr lang="en-US" altLang="ja-JP" baseline="-25000" dirty="0" smtClean="0"/>
              <a:t>atoms)</a:t>
            </a:r>
            <a:r>
              <a:rPr kumimoji="1" lang="en-US" altLang="ja-JP" dirty="0" smtClean="0"/>
              <a:t>, Term</a:t>
            </a:r>
            <a:r>
              <a:rPr lang="en-US" altLang="ja-JP" baseline="-25000" dirty="0"/>
              <a:t>(data)</a:t>
            </a:r>
            <a:r>
              <a:rPr kumimoji="1" lang="en-US" altLang="ja-JP" dirty="0" smtClean="0"/>
              <a:t> }</a:t>
            </a:r>
          </a:p>
          <a:p>
            <a:r>
              <a:rPr lang="ja-JP" altLang="en-US" dirty="0"/>
              <a:t>関数</a:t>
            </a:r>
            <a:r>
              <a:rPr lang="ja-JP" altLang="en-US" dirty="0" smtClean="0"/>
              <a:t>記号</a:t>
            </a:r>
            <a:r>
              <a:rPr lang="ja-JP" altLang="en-US" dirty="0"/>
              <a:t>の</a:t>
            </a:r>
            <a:r>
              <a:rPr lang="ja-JP" altLang="en-US" dirty="0" smtClean="0"/>
              <a:t>集合 </a:t>
            </a:r>
            <a:r>
              <a:rPr lang="en-US" altLang="ja-JP" dirty="0" smtClean="0"/>
              <a:t>:= {</a:t>
            </a:r>
            <a:br>
              <a:rPr lang="en-US" altLang="ja-JP" dirty="0" smtClean="0"/>
            </a:br>
            <a:r>
              <a:rPr lang="en-US" altLang="ja-JP" dirty="0" smtClean="0"/>
              <a:t>	</a:t>
            </a:r>
            <a:r>
              <a:rPr lang="en-US" altLang="ja-JP" dirty="0" err="1" smtClean="0"/>
              <a:t>var</a:t>
            </a:r>
            <a:r>
              <a:rPr lang="en-US" altLang="ja-JP" dirty="0" smtClean="0"/>
              <a:t> : </a:t>
            </a:r>
            <a:r>
              <a:rPr lang="en-US" altLang="ja-JP" dirty="0" err="1" smtClean="0"/>
              <a:t>Var</a:t>
            </a:r>
            <a:r>
              <a:rPr lang="ja-JP" altLang="en-US" dirty="0" smtClean="0"/>
              <a:t> → </a:t>
            </a:r>
            <a:r>
              <a:rPr lang="en-US" altLang="ja-JP" dirty="0" smtClean="0"/>
              <a:t>Term,</a:t>
            </a:r>
            <a:br>
              <a:rPr lang="en-US" altLang="ja-JP" dirty="0" smtClean="0"/>
            </a:br>
            <a:r>
              <a:rPr lang="en-US" altLang="ja-JP" dirty="0" smtClean="0"/>
              <a:t>	app : Term, Term </a:t>
            </a:r>
            <a:r>
              <a:rPr lang="ja-JP" altLang="en-US" dirty="0" smtClean="0"/>
              <a:t>→ </a:t>
            </a:r>
            <a:r>
              <a:rPr lang="en-US" altLang="ja-JP" dirty="0" smtClean="0"/>
              <a:t>Term,</a:t>
            </a:r>
            <a:br>
              <a:rPr lang="en-US" altLang="ja-JP" dirty="0" smtClean="0"/>
            </a:br>
            <a:r>
              <a:rPr lang="en-US" altLang="ja-JP" dirty="0" smtClean="0"/>
              <a:t>	lam : [</a:t>
            </a:r>
            <a:r>
              <a:rPr lang="en-US" altLang="ja-JP" dirty="0" err="1" smtClean="0"/>
              <a:t>Var</a:t>
            </a:r>
            <a:r>
              <a:rPr lang="en-US" altLang="ja-JP" dirty="0" smtClean="0"/>
              <a:t>]Term </a:t>
            </a:r>
            <a:r>
              <a:rPr lang="ja-JP" altLang="en-US" dirty="0" smtClean="0"/>
              <a:t>→ </a:t>
            </a:r>
            <a:r>
              <a:rPr lang="en-US" altLang="ja-JP" dirty="0" smtClean="0"/>
              <a:t>Term,</a:t>
            </a:r>
            <a:br>
              <a:rPr lang="en-US" altLang="ja-JP" dirty="0" smtClean="0"/>
            </a:br>
            <a:r>
              <a:rPr lang="en-US" altLang="ja-JP" dirty="0" smtClean="0"/>
              <a:t>}</a:t>
            </a:r>
          </a:p>
          <a:p>
            <a:r>
              <a:rPr kumimoji="1" lang="ja-JP" altLang="en-US" dirty="0"/>
              <a:t>関係記号の</a:t>
            </a:r>
            <a:r>
              <a:rPr kumimoji="1" lang="ja-JP" altLang="en-US" dirty="0" smtClean="0"/>
              <a:t>集合 </a:t>
            </a:r>
            <a:r>
              <a:rPr kumimoji="1" lang="en-US" altLang="ja-JP" dirty="0" smtClean="0"/>
              <a:t>:= {</a:t>
            </a:r>
            <a:br>
              <a:rPr kumimoji="1" lang="en-US" altLang="ja-JP" dirty="0" smtClean="0"/>
            </a:br>
            <a:r>
              <a:rPr kumimoji="1" lang="en-US" altLang="ja-JP" dirty="0" smtClean="0"/>
              <a:t>	</a:t>
            </a:r>
            <a:r>
              <a:rPr kumimoji="1" lang="en-US" altLang="ja-JP" dirty="0" err="1" smtClean="0"/>
              <a:t>Subst</a:t>
            </a:r>
            <a:r>
              <a:rPr kumimoji="1" lang="en-US" altLang="ja-JP" dirty="0" smtClean="0"/>
              <a:t> &lt;: Term, </a:t>
            </a:r>
            <a:r>
              <a:rPr kumimoji="1" lang="en-US" altLang="ja-JP" dirty="0" err="1" smtClean="0"/>
              <a:t>Var</a:t>
            </a:r>
            <a:r>
              <a:rPr lang="en-US" altLang="ja-JP" dirty="0" smtClean="0"/>
              <a:t>, Term, Term</a:t>
            </a:r>
            <a:r>
              <a:rPr kumimoji="1" lang="en-US" altLang="ja-JP" dirty="0" smtClean="0"/>
              <a:t/>
            </a:r>
            <a:br>
              <a:rPr kumimoji="1" lang="en-US" altLang="ja-JP" dirty="0" smtClean="0"/>
            </a:br>
            <a:r>
              <a:rPr kumimoji="1" lang="en-US" altLang="ja-JP" dirty="0" smtClean="0"/>
              <a:t>	</a:t>
            </a:r>
            <a:r>
              <a:rPr kumimoji="1" lang="en-US" altLang="ja-JP" dirty="0" err="1" smtClean="0"/>
              <a:t>Eval</a:t>
            </a:r>
            <a:r>
              <a:rPr kumimoji="1" lang="en-US" altLang="ja-JP" dirty="0" smtClean="0"/>
              <a:t> &lt;: Term, Term</a:t>
            </a:r>
            <a:br>
              <a:rPr kumimoji="1" lang="en-US" altLang="ja-JP" dirty="0" smtClean="0"/>
            </a:br>
            <a:r>
              <a:rPr kumimoji="1" lang="en-US" altLang="ja-JP" dirty="0" smtClean="0"/>
              <a:t>}</a:t>
            </a:r>
            <a:endParaRPr kumimoji="1" lang="ja-JP" altLang="en-US" dirty="0"/>
          </a:p>
        </p:txBody>
      </p:sp>
      <p:sp>
        <p:nvSpPr>
          <p:cNvPr id="4" name="四角形吹き出し 3"/>
          <p:cNvSpPr/>
          <p:nvPr/>
        </p:nvSpPr>
        <p:spPr>
          <a:xfrm>
            <a:off x="6372200" y="3501008"/>
            <a:ext cx="2448272" cy="864096"/>
          </a:xfrm>
          <a:prstGeom prst="wedgeRectCallout">
            <a:avLst>
              <a:gd name="adj1" fmla="val -69674"/>
              <a:gd name="adj2" fmla="val -43322"/>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en-US" altLang="ja-JP" sz="2400" i="1" dirty="0" smtClean="0"/>
              <a:t>t</a:t>
            </a:r>
            <a:r>
              <a:rPr kumimoji="1" lang="en-US" altLang="ja-JP" sz="2400" dirty="0" smtClean="0"/>
              <a:t> := </a:t>
            </a:r>
            <a:r>
              <a:rPr kumimoji="1" lang="en-US" altLang="ja-JP" sz="2400" i="1" dirty="0" smtClean="0"/>
              <a:t>x</a:t>
            </a:r>
            <a:r>
              <a:rPr kumimoji="1" lang="en-US" altLang="ja-JP" sz="2400" dirty="0" smtClean="0"/>
              <a:t> | </a:t>
            </a:r>
            <a:r>
              <a:rPr kumimoji="1" lang="en-US" altLang="ja-JP" sz="2400" i="1" dirty="0" smtClean="0"/>
              <a:t>t</a:t>
            </a:r>
            <a:r>
              <a:rPr kumimoji="1" lang="en-US" altLang="ja-JP" sz="2400" dirty="0" smtClean="0"/>
              <a:t> </a:t>
            </a:r>
            <a:r>
              <a:rPr kumimoji="1" lang="en-US" altLang="ja-JP" sz="2400" i="1" dirty="0" err="1" smtClean="0"/>
              <a:t>t</a:t>
            </a:r>
            <a:r>
              <a:rPr kumimoji="1" lang="en-US" altLang="ja-JP" sz="2400" dirty="0" smtClean="0"/>
              <a:t> | </a:t>
            </a:r>
            <a:r>
              <a:rPr kumimoji="1" lang="en-US" altLang="ja-JP" sz="2400" dirty="0" err="1" smtClean="0"/>
              <a:t>λ</a:t>
            </a:r>
            <a:r>
              <a:rPr kumimoji="1" lang="en-US" altLang="ja-JP" sz="2400" i="1" dirty="0" err="1" smtClean="0"/>
              <a:t>x</a:t>
            </a:r>
            <a:r>
              <a:rPr kumimoji="1" lang="en-US" altLang="ja-JP" sz="2400" dirty="0" smtClean="0"/>
              <a:t>. </a:t>
            </a:r>
            <a:r>
              <a:rPr kumimoji="1" lang="en-US" altLang="ja-JP" sz="2400" i="1" dirty="0" smtClean="0"/>
              <a:t>t</a:t>
            </a:r>
            <a:endParaRPr kumimoji="1" lang="ja-JP" altLang="en-US" sz="2400" i="1" dirty="0"/>
          </a:p>
        </p:txBody>
      </p:sp>
      <p:sp>
        <p:nvSpPr>
          <p:cNvPr id="5" name="スライド番号プレースホルダ 4"/>
          <p:cNvSpPr>
            <a:spLocks noGrp="1"/>
          </p:cNvSpPr>
          <p:nvPr>
            <p:ph type="sldNum" sz="quarter" idx="12"/>
          </p:nvPr>
        </p:nvSpPr>
        <p:spPr/>
        <p:txBody>
          <a:bodyPr/>
          <a:lstStyle/>
          <a:p>
            <a:fld id="{5CC948F5-95D5-40C5-B24B-16AB17208F6D}" type="slidenum">
              <a:rPr kumimoji="1" lang="ja-JP" altLang="en-US" smtClean="0"/>
              <a:pPr/>
              <a:t>11</a:t>
            </a:fld>
            <a:endParaRPr kumimoji="1" lang="ja-JP"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Terms</a:t>
            </a:r>
            <a:endParaRPr kumimoji="1" lang="ja-JP" altLang="en-US" dirty="0"/>
          </a:p>
        </p:txBody>
      </p:sp>
      <p:sp>
        <p:nvSpPr>
          <p:cNvPr id="3" name="コンテンツ プレースホルダ 2"/>
          <p:cNvSpPr>
            <a:spLocks noGrp="1"/>
          </p:cNvSpPr>
          <p:nvPr>
            <p:ph idx="1"/>
          </p:nvPr>
        </p:nvSpPr>
        <p:spPr/>
        <p:txBody>
          <a:bodyPr>
            <a:normAutofit fontScale="92500" lnSpcReduction="20000"/>
          </a:bodyPr>
          <a:lstStyle/>
          <a:p>
            <a:r>
              <a:rPr kumimoji="1" lang="en-US" altLang="ja-JP" dirty="0" smtClean="0"/>
              <a:t>Term </a:t>
            </a:r>
            <a:r>
              <a:rPr kumimoji="1" lang="ja-JP" altLang="en-US" dirty="0" smtClean="0"/>
              <a:t>は帰納的に定義</a:t>
            </a:r>
            <a:endParaRPr kumimoji="1" lang="en-US" altLang="ja-JP" dirty="0" smtClean="0"/>
          </a:p>
          <a:p>
            <a:pPr lvl="1"/>
            <a:r>
              <a:rPr kumimoji="1" lang="en-US" altLang="ja-JP" dirty="0" smtClean="0"/>
              <a:t>Well-formed </a:t>
            </a:r>
            <a:r>
              <a:rPr kumimoji="1" lang="ja-JP" altLang="en-US" dirty="0" smtClean="0"/>
              <a:t>な </a:t>
            </a:r>
            <a:r>
              <a:rPr kumimoji="1" lang="en-US" altLang="ja-JP" dirty="0" smtClean="0"/>
              <a:t>term </a:t>
            </a:r>
            <a:r>
              <a:rPr kumimoji="1" lang="ja-JP" altLang="en-US" dirty="0" smtClean="0"/>
              <a:t>は一つの </a:t>
            </a:r>
            <a:r>
              <a:rPr kumimoji="1" lang="en-US" altLang="ja-JP" dirty="0" smtClean="0"/>
              <a:t>sort </a:t>
            </a:r>
            <a:r>
              <a:rPr kumimoji="1" lang="ja-JP" altLang="en-US" dirty="0" smtClean="0"/>
              <a:t>に属する</a:t>
            </a:r>
            <a:endParaRPr kumimoji="1" lang="en-US" altLang="ja-JP" dirty="0" smtClean="0"/>
          </a:p>
          <a:p>
            <a:pPr marL="514350" indent="-514350">
              <a:buFont typeface="+mj-lt"/>
              <a:buAutoNum type="arabicPeriod"/>
            </a:pPr>
            <a:r>
              <a:rPr lang="en-US" altLang="ja-JP" dirty="0" smtClean="0"/>
              <a:t> </a:t>
            </a:r>
            <a:r>
              <a:rPr kumimoji="1" lang="en-US" altLang="ja-JP" i="1" dirty="0" smtClean="0"/>
              <a:t>x</a:t>
            </a:r>
            <a:r>
              <a:rPr kumimoji="1" lang="en-US" altLang="ja-JP" dirty="0" smtClean="0"/>
              <a:t> : </a:t>
            </a:r>
            <a:r>
              <a:rPr kumimoji="1" lang="en-US" altLang="ja-JP" i="1" dirty="0" smtClean="0"/>
              <a:t>S</a:t>
            </a:r>
            <a:r>
              <a:rPr lang="en-US" altLang="ja-JP" sz="2400" dirty="0" smtClean="0"/>
              <a:t>   </a:t>
            </a:r>
            <a:r>
              <a:rPr lang="ja-JP" altLang="en-US" sz="2400" dirty="0" smtClean="0"/>
              <a:t>ただし </a:t>
            </a:r>
            <a:r>
              <a:rPr lang="en-US" altLang="ja-JP" sz="2400" i="1" dirty="0" smtClean="0"/>
              <a:t>x</a:t>
            </a:r>
            <a:r>
              <a:rPr lang="en-US" altLang="ja-JP" sz="2400" dirty="0" smtClean="0"/>
              <a:t> </a:t>
            </a:r>
            <a:r>
              <a:rPr lang="ja-JP" altLang="en-US" sz="2400" dirty="0" smtClean="0"/>
              <a:t>は </a:t>
            </a:r>
            <a:r>
              <a:rPr lang="en-US" altLang="ja-JP" sz="2400" dirty="0" smtClean="0"/>
              <a:t>sort </a:t>
            </a:r>
            <a:r>
              <a:rPr lang="en-US" altLang="ja-JP" sz="2400" i="1" dirty="0" smtClean="0"/>
              <a:t>S</a:t>
            </a:r>
            <a:r>
              <a:rPr lang="en-US" altLang="ja-JP" sz="2400" dirty="0" smtClean="0"/>
              <a:t> </a:t>
            </a:r>
            <a:r>
              <a:rPr lang="ja-JP" altLang="en-US" sz="2400" dirty="0" smtClean="0"/>
              <a:t>の変数</a:t>
            </a:r>
            <a:endParaRPr lang="en-US" altLang="ja-JP" dirty="0"/>
          </a:p>
          <a:p>
            <a:pPr marL="514350" indent="-514350">
              <a:buFont typeface="+mj-lt"/>
              <a:buAutoNum type="arabicPeriod"/>
            </a:pPr>
            <a:r>
              <a:rPr lang="en-US" altLang="ja-JP" dirty="0" smtClean="0"/>
              <a:t> </a:t>
            </a:r>
            <a:r>
              <a:rPr lang="en-US" altLang="ja-JP" i="1" dirty="0" smtClean="0"/>
              <a:t>f</a:t>
            </a:r>
            <a:r>
              <a:rPr lang="en-US" altLang="ja-JP" dirty="0" smtClean="0"/>
              <a:t>(</a:t>
            </a:r>
            <a:r>
              <a:rPr lang="en-US" altLang="ja-JP" i="1" dirty="0" smtClean="0"/>
              <a:t>t</a:t>
            </a:r>
            <a:r>
              <a:rPr lang="en-US" altLang="ja-JP" baseline="-25000" dirty="0" smtClean="0"/>
              <a:t>1</a:t>
            </a:r>
            <a:r>
              <a:rPr lang="en-US" altLang="ja-JP" dirty="0" smtClean="0"/>
              <a:t>, …, </a:t>
            </a:r>
            <a:r>
              <a:rPr lang="en-US" altLang="ja-JP" i="1" dirty="0" err="1" smtClean="0"/>
              <a:t>t</a:t>
            </a:r>
            <a:r>
              <a:rPr lang="en-US" altLang="ja-JP" i="1" baseline="-25000" dirty="0" err="1" smtClean="0"/>
              <a:t>n</a:t>
            </a:r>
            <a:r>
              <a:rPr lang="en-US" altLang="ja-JP" dirty="0" smtClean="0"/>
              <a:t>) : </a:t>
            </a:r>
            <a:r>
              <a:rPr lang="en-US" altLang="ja-JP" i="1" dirty="0" smtClean="0"/>
              <a:t>S</a:t>
            </a:r>
            <a:r>
              <a:rPr lang="en-US" altLang="ja-JP" dirty="0" smtClean="0"/>
              <a:t> </a:t>
            </a:r>
            <a:r>
              <a:rPr lang="en-US" altLang="ja-JP" sz="2400" dirty="0" smtClean="0"/>
              <a:t>  </a:t>
            </a:r>
            <a:r>
              <a:rPr lang="ja-JP" altLang="en-US" sz="2400" dirty="0" smtClean="0"/>
              <a:t>ただし</a:t>
            </a:r>
            <a:endParaRPr lang="en-US" altLang="ja-JP" sz="2400" dirty="0" smtClean="0"/>
          </a:p>
          <a:p>
            <a:pPr marL="914400" lvl="1" indent="-514350"/>
            <a:r>
              <a:rPr lang="en-US" altLang="ja-JP" dirty="0" smtClean="0"/>
              <a:t> </a:t>
            </a:r>
            <a:r>
              <a:rPr lang="en-US" altLang="ja-JP" i="1" dirty="0" smtClean="0"/>
              <a:t>f</a:t>
            </a:r>
            <a:r>
              <a:rPr lang="en-US" altLang="ja-JP" dirty="0" smtClean="0"/>
              <a:t> : </a:t>
            </a:r>
            <a:r>
              <a:rPr lang="en-US" altLang="ja-JP" i="1" dirty="0" smtClean="0"/>
              <a:t>S</a:t>
            </a:r>
            <a:r>
              <a:rPr lang="en-US" altLang="ja-JP" baseline="-25000" dirty="0" smtClean="0"/>
              <a:t>1</a:t>
            </a:r>
            <a:r>
              <a:rPr lang="en-US" altLang="ja-JP" dirty="0" smtClean="0"/>
              <a:t>, …, </a:t>
            </a:r>
            <a:r>
              <a:rPr lang="en-US" altLang="ja-JP" i="1" dirty="0" err="1" smtClean="0"/>
              <a:t>S</a:t>
            </a:r>
            <a:r>
              <a:rPr lang="en-US" altLang="ja-JP" i="1" baseline="-25000" dirty="0" err="1" smtClean="0"/>
              <a:t>n</a:t>
            </a:r>
            <a:r>
              <a:rPr lang="en-US" altLang="ja-JP" dirty="0" smtClean="0"/>
              <a:t> </a:t>
            </a:r>
            <a:r>
              <a:rPr lang="ja-JP" altLang="en-US" dirty="0" smtClean="0"/>
              <a:t>→ </a:t>
            </a:r>
            <a:r>
              <a:rPr lang="en-US" altLang="ja-JP" i="1" dirty="0" smtClean="0"/>
              <a:t>S</a:t>
            </a:r>
          </a:p>
          <a:p>
            <a:pPr marL="914400" lvl="1" indent="-514350"/>
            <a:r>
              <a:rPr lang="en-US" altLang="ja-JP" dirty="0"/>
              <a:t> </a:t>
            </a:r>
            <a:r>
              <a:rPr lang="en-US" altLang="ja-JP" i="1" dirty="0" err="1" smtClean="0"/>
              <a:t>t</a:t>
            </a:r>
            <a:r>
              <a:rPr lang="en-US" altLang="ja-JP" i="1" baseline="-25000" dirty="0" err="1" smtClean="0"/>
              <a:t>i</a:t>
            </a:r>
            <a:r>
              <a:rPr lang="en-US" altLang="ja-JP" dirty="0" smtClean="0"/>
              <a:t> : </a:t>
            </a:r>
            <a:r>
              <a:rPr lang="en-US" altLang="ja-JP" i="1" dirty="0" smtClean="0"/>
              <a:t>S</a:t>
            </a:r>
            <a:r>
              <a:rPr lang="en-US" altLang="ja-JP" i="1" baseline="-25000" dirty="0" smtClean="0"/>
              <a:t>i</a:t>
            </a:r>
            <a:r>
              <a:rPr lang="en-US" altLang="ja-JP" dirty="0"/>
              <a:t> </a:t>
            </a:r>
            <a:r>
              <a:rPr lang="en-US" altLang="ja-JP" dirty="0" smtClean="0"/>
              <a:t> </a:t>
            </a:r>
            <a:r>
              <a:rPr lang="en-US" altLang="ja-JP" sz="2000" dirty="0" smtClean="0"/>
              <a:t>(1 </a:t>
            </a:r>
            <a:r>
              <a:rPr lang="ja-JP" altLang="en-US" sz="2000" dirty="0" smtClean="0"/>
              <a:t>≤ </a:t>
            </a:r>
            <a:r>
              <a:rPr lang="en-US" altLang="ja-JP" sz="2000" i="1" dirty="0" err="1" smtClean="0"/>
              <a:t>i</a:t>
            </a:r>
            <a:r>
              <a:rPr lang="en-US" altLang="ja-JP" sz="2000" dirty="0" smtClean="0"/>
              <a:t> </a:t>
            </a:r>
            <a:r>
              <a:rPr lang="ja-JP" altLang="en-US" sz="2000" dirty="0" smtClean="0"/>
              <a:t>≤ </a:t>
            </a:r>
            <a:r>
              <a:rPr lang="en-US" altLang="ja-JP" sz="2000" i="1" dirty="0" smtClean="0"/>
              <a:t>n</a:t>
            </a:r>
            <a:r>
              <a:rPr lang="en-US" altLang="ja-JP" sz="2000" dirty="0" smtClean="0"/>
              <a:t>)</a:t>
            </a:r>
            <a:endParaRPr lang="en-US" altLang="ja-JP" i="1" baseline="-25000" dirty="0" smtClean="0"/>
          </a:p>
          <a:p>
            <a:pPr marL="514350" indent="-514350">
              <a:buFont typeface="+mj-lt"/>
              <a:buAutoNum type="arabicPeriod" startAt="3"/>
            </a:pPr>
            <a:r>
              <a:rPr lang="en-US" altLang="ja-JP" dirty="0" smtClean="0"/>
              <a:t>(</a:t>
            </a:r>
            <a:r>
              <a:rPr lang="en-US" altLang="ja-JP" i="1" dirty="0" smtClean="0"/>
              <a:t>t</a:t>
            </a:r>
            <a:r>
              <a:rPr lang="en-US" altLang="ja-JP" baseline="-25000" dirty="0" smtClean="0"/>
              <a:t>1</a:t>
            </a:r>
            <a:r>
              <a:rPr lang="en-US" altLang="ja-JP" dirty="0" smtClean="0"/>
              <a:t> </a:t>
            </a:r>
            <a:r>
              <a:rPr lang="en-US" altLang="ja-JP" i="1" dirty="0" smtClean="0"/>
              <a:t>t</a:t>
            </a:r>
            <a:r>
              <a:rPr lang="en-US" altLang="ja-JP" baseline="-25000" dirty="0" smtClean="0"/>
              <a:t>2</a:t>
            </a:r>
            <a:r>
              <a:rPr lang="en-US" altLang="ja-JP" dirty="0" smtClean="0"/>
              <a:t>)·</a:t>
            </a:r>
            <a:r>
              <a:rPr lang="en-US" altLang="ja-JP" i="1" dirty="0" smtClean="0"/>
              <a:t>t</a:t>
            </a:r>
            <a:r>
              <a:rPr lang="en-US" altLang="ja-JP" baseline="-25000" dirty="0" smtClean="0"/>
              <a:t>3</a:t>
            </a:r>
            <a:r>
              <a:rPr lang="en-US" altLang="ja-JP" dirty="0" smtClean="0"/>
              <a:t> : </a:t>
            </a:r>
            <a:r>
              <a:rPr lang="en-US" altLang="ja-JP" i="1" dirty="0" smtClean="0"/>
              <a:t>S</a:t>
            </a:r>
            <a:r>
              <a:rPr lang="en-US" altLang="ja-JP" dirty="0" smtClean="0"/>
              <a:t>   </a:t>
            </a:r>
            <a:r>
              <a:rPr lang="ja-JP" altLang="en-US" sz="2400" dirty="0" smtClean="0"/>
              <a:t>ただし</a:t>
            </a:r>
            <a:endParaRPr lang="en-US" altLang="ja-JP" dirty="0" smtClean="0"/>
          </a:p>
          <a:p>
            <a:pPr marL="914400" lvl="1" indent="-514350"/>
            <a:r>
              <a:rPr lang="en-US" altLang="ja-JP" dirty="0"/>
              <a:t> </a:t>
            </a:r>
            <a:r>
              <a:rPr lang="en-US" altLang="ja-JP" i="1" dirty="0"/>
              <a:t>t</a:t>
            </a:r>
            <a:r>
              <a:rPr lang="en-US" altLang="ja-JP" baseline="-25000" dirty="0"/>
              <a:t>1</a:t>
            </a:r>
            <a:r>
              <a:rPr lang="en-US" altLang="ja-JP" dirty="0"/>
              <a:t> : </a:t>
            </a:r>
            <a:r>
              <a:rPr lang="en-US" altLang="ja-JP" i="1" dirty="0"/>
              <a:t>A</a:t>
            </a:r>
            <a:r>
              <a:rPr lang="en-US" altLang="ja-JP" dirty="0"/>
              <a:t>, </a:t>
            </a:r>
            <a:r>
              <a:rPr lang="en-US" altLang="ja-JP" i="1" dirty="0"/>
              <a:t>t</a:t>
            </a:r>
            <a:r>
              <a:rPr lang="en-US" altLang="ja-JP" baseline="-25000" dirty="0"/>
              <a:t>2</a:t>
            </a:r>
            <a:r>
              <a:rPr lang="en-US" altLang="ja-JP" dirty="0"/>
              <a:t> : </a:t>
            </a:r>
            <a:r>
              <a:rPr lang="en-US" altLang="ja-JP" i="1" dirty="0"/>
              <a:t>A</a:t>
            </a:r>
            <a:r>
              <a:rPr lang="en-US" altLang="ja-JP" dirty="0"/>
              <a:t>, </a:t>
            </a:r>
            <a:r>
              <a:rPr lang="en-US" altLang="ja-JP" i="1" dirty="0"/>
              <a:t>t</a:t>
            </a:r>
            <a:r>
              <a:rPr lang="en-US" altLang="ja-JP" baseline="-25000" dirty="0"/>
              <a:t>3</a:t>
            </a:r>
            <a:r>
              <a:rPr lang="en-US" altLang="ja-JP" dirty="0"/>
              <a:t> : </a:t>
            </a:r>
            <a:r>
              <a:rPr lang="en-US" altLang="ja-JP" i="1" dirty="0"/>
              <a:t>S</a:t>
            </a:r>
            <a:endParaRPr lang="en-US" altLang="ja-JP" dirty="0"/>
          </a:p>
          <a:p>
            <a:pPr marL="514350" indent="-514350">
              <a:buFont typeface="+mj-lt"/>
              <a:buAutoNum type="arabicPeriod" startAt="3"/>
            </a:pPr>
            <a:r>
              <a:rPr lang="en-US" altLang="ja-JP" dirty="0"/>
              <a:t> </a:t>
            </a:r>
            <a:r>
              <a:rPr lang="en-US" altLang="ja-JP" i="1" dirty="0"/>
              <a:t>t</a:t>
            </a:r>
            <a:r>
              <a:rPr lang="en-US" altLang="ja-JP" baseline="-25000" dirty="0"/>
              <a:t>1</a:t>
            </a:r>
            <a:r>
              <a:rPr lang="en-US" altLang="ja-JP" dirty="0"/>
              <a:t>.</a:t>
            </a:r>
            <a:r>
              <a:rPr lang="en-US" altLang="ja-JP" i="1" dirty="0"/>
              <a:t>t</a:t>
            </a:r>
            <a:r>
              <a:rPr lang="en-US" altLang="ja-JP" baseline="-25000" dirty="0"/>
              <a:t>2</a:t>
            </a:r>
            <a:r>
              <a:rPr lang="en-US" altLang="ja-JP" dirty="0"/>
              <a:t> : [</a:t>
            </a:r>
            <a:r>
              <a:rPr lang="en-US" altLang="ja-JP" i="1" dirty="0"/>
              <a:t>A</a:t>
            </a:r>
            <a:r>
              <a:rPr lang="en-US" altLang="ja-JP" dirty="0"/>
              <a:t>]</a:t>
            </a:r>
            <a:r>
              <a:rPr lang="en-US" altLang="ja-JP" i="1" dirty="0"/>
              <a:t>S</a:t>
            </a:r>
            <a:r>
              <a:rPr lang="en-US" altLang="ja-JP" dirty="0"/>
              <a:t>   </a:t>
            </a:r>
            <a:r>
              <a:rPr lang="ja-JP" altLang="en-US" sz="2000" dirty="0"/>
              <a:t>ただし</a:t>
            </a:r>
            <a:endParaRPr lang="en-US" altLang="ja-JP" dirty="0"/>
          </a:p>
          <a:p>
            <a:pPr marL="914400" lvl="1" indent="-514350"/>
            <a:r>
              <a:rPr lang="en-US" altLang="ja-JP" dirty="0" smtClean="0"/>
              <a:t> </a:t>
            </a:r>
            <a:r>
              <a:rPr lang="en-US" altLang="ja-JP" i="1" dirty="0" smtClean="0"/>
              <a:t>t</a:t>
            </a:r>
            <a:r>
              <a:rPr lang="en-US" altLang="ja-JP" baseline="-25000" dirty="0" smtClean="0"/>
              <a:t>1</a:t>
            </a:r>
            <a:r>
              <a:rPr lang="en-US" altLang="ja-JP" dirty="0" smtClean="0"/>
              <a:t> : </a:t>
            </a:r>
            <a:r>
              <a:rPr lang="en-US" altLang="ja-JP" i="1" dirty="0" smtClean="0"/>
              <a:t>A</a:t>
            </a:r>
            <a:r>
              <a:rPr lang="en-US" altLang="ja-JP" dirty="0" smtClean="0"/>
              <a:t>, </a:t>
            </a:r>
            <a:r>
              <a:rPr lang="en-US" altLang="ja-JP" i="1" dirty="0" smtClean="0"/>
              <a:t>t</a:t>
            </a:r>
            <a:r>
              <a:rPr lang="en-US" altLang="ja-JP" baseline="-25000" dirty="0" smtClean="0"/>
              <a:t>2</a:t>
            </a:r>
            <a:r>
              <a:rPr lang="en-US" altLang="ja-JP" dirty="0" smtClean="0"/>
              <a:t> : </a:t>
            </a:r>
            <a:r>
              <a:rPr lang="en-US" altLang="ja-JP" i="1" dirty="0" smtClean="0"/>
              <a:t>S</a:t>
            </a:r>
            <a:endParaRPr lang="ja-JP" altLang="en-US" dirty="0"/>
          </a:p>
        </p:txBody>
      </p:sp>
      <p:sp>
        <p:nvSpPr>
          <p:cNvPr id="5" name="スライド番号プレースホルダ 4"/>
          <p:cNvSpPr>
            <a:spLocks noGrp="1"/>
          </p:cNvSpPr>
          <p:nvPr>
            <p:ph type="sldNum" sz="quarter" idx="12"/>
          </p:nvPr>
        </p:nvSpPr>
        <p:spPr/>
        <p:txBody>
          <a:bodyPr/>
          <a:lstStyle/>
          <a:p>
            <a:fld id="{5CC948F5-95D5-40C5-B24B-16AB17208F6D}" type="slidenum">
              <a:rPr kumimoji="1" lang="ja-JP" altLang="en-US" smtClean="0"/>
              <a:pPr/>
              <a:t>12</a:t>
            </a:fld>
            <a:endParaRPr kumimoji="1" lang="ja-JP" altLang="en-US"/>
          </a:p>
        </p:txBody>
      </p:sp>
      <p:sp>
        <p:nvSpPr>
          <p:cNvPr id="6" name="テキスト ボックス 5"/>
          <p:cNvSpPr txBox="1"/>
          <p:nvPr/>
        </p:nvSpPr>
        <p:spPr>
          <a:xfrm>
            <a:off x="5940152" y="3410997"/>
            <a:ext cx="2880320" cy="830997"/>
          </a:xfrm>
          <a:prstGeom prst="rect">
            <a:avLst/>
          </a:prstGeom>
          <a:noFill/>
        </p:spPr>
        <p:txBody>
          <a:bodyPr wrap="square" rtlCol="0">
            <a:spAutoFit/>
          </a:bodyPr>
          <a:lstStyle/>
          <a:p>
            <a:r>
              <a:rPr lang="en-US" altLang="ja-JP" sz="2400" i="1" dirty="0"/>
              <a:t>A</a:t>
            </a:r>
            <a:r>
              <a:rPr lang="en-US" altLang="ja-JP" sz="2400" dirty="0"/>
              <a:t> </a:t>
            </a:r>
            <a:r>
              <a:rPr lang="ja-JP" altLang="en-US" sz="2400" dirty="0"/>
              <a:t>は </a:t>
            </a:r>
            <a:r>
              <a:rPr lang="en-US" altLang="ja-JP" sz="2400" dirty="0"/>
              <a:t>sort of </a:t>
            </a:r>
            <a:r>
              <a:rPr lang="en-US" altLang="ja-JP" sz="2400" dirty="0" smtClean="0"/>
              <a:t>atoms</a:t>
            </a:r>
            <a:endParaRPr lang="en-US" altLang="ja-JP" sz="2400" dirty="0"/>
          </a:p>
          <a:p>
            <a:r>
              <a:rPr lang="en-US" altLang="ja-JP" sz="2400" i="1" dirty="0" smtClean="0"/>
              <a:t>S</a:t>
            </a:r>
            <a:r>
              <a:rPr lang="en-US" altLang="ja-JP" sz="2400" dirty="0" smtClean="0"/>
              <a:t> </a:t>
            </a:r>
            <a:r>
              <a:rPr lang="ja-JP" altLang="en-US" sz="2400" dirty="0"/>
              <a:t>は </a:t>
            </a:r>
            <a:r>
              <a:rPr lang="en-US" altLang="ja-JP" sz="2400" dirty="0" smtClean="0"/>
              <a:t>sort</a:t>
            </a:r>
            <a:endParaRPr kumimoji="1" lang="ja-JP" altLang="en-US"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t>
            </a:r>
            <a:r>
              <a:rPr kumimoji="1" lang="ja-JP" altLang="en-US" dirty="0" smtClean="0"/>
              <a:t>例</a:t>
            </a:r>
            <a:r>
              <a:rPr kumimoji="1" lang="en-US" altLang="ja-JP" dirty="0" smtClean="0"/>
              <a:t>) </a:t>
            </a:r>
            <a:r>
              <a:rPr kumimoji="1" lang="ja-JP" altLang="en-US" dirty="0" smtClean="0"/>
              <a:t>ラムダ項</a:t>
            </a:r>
            <a:endParaRPr kumimoji="1" lang="ja-JP" altLang="en-US" dirty="0"/>
          </a:p>
        </p:txBody>
      </p:sp>
      <p:sp>
        <p:nvSpPr>
          <p:cNvPr id="3" name="コンテンツ プレースホルダ 2"/>
          <p:cNvSpPr>
            <a:spLocks noGrp="1"/>
          </p:cNvSpPr>
          <p:nvPr>
            <p:ph idx="1"/>
          </p:nvPr>
        </p:nvSpPr>
        <p:spPr/>
        <p:txBody>
          <a:bodyPr/>
          <a:lstStyle/>
          <a:p>
            <a:pPr>
              <a:buNone/>
            </a:pPr>
            <a:r>
              <a:rPr kumimoji="1" lang="en-US" altLang="ja-JP" i="1" dirty="0" smtClean="0"/>
              <a:t>x</a:t>
            </a:r>
            <a:r>
              <a:rPr kumimoji="1" lang="en-US" altLang="ja-JP" dirty="0" smtClean="0"/>
              <a:t> : </a:t>
            </a:r>
            <a:r>
              <a:rPr kumimoji="1" lang="en-US" altLang="ja-JP" dirty="0" err="1" smtClean="0"/>
              <a:t>Var</a:t>
            </a:r>
            <a:r>
              <a:rPr kumimoji="1" lang="en-US" altLang="ja-JP" dirty="0" smtClean="0"/>
              <a:t>, </a:t>
            </a:r>
            <a:r>
              <a:rPr kumimoji="1" lang="en-US" altLang="ja-JP" i="1" dirty="0" smtClean="0"/>
              <a:t>t</a:t>
            </a:r>
            <a:r>
              <a:rPr kumimoji="1" lang="en-US" altLang="ja-JP" dirty="0" smtClean="0"/>
              <a:t> : Term </a:t>
            </a:r>
            <a:r>
              <a:rPr kumimoji="1" lang="ja-JP" altLang="en-US" dirty="0" smtClean="0"/>
              <a:t>とすると</a:t>
            </a:r>
            <a:endParaRPr kumimoji="1" lang="en-US" altLang="ja-JP" dirty="0" smtClean="0"/>
          </a:p>
          <a:p>
            <a:pPr>
              <a:buNone/>
            </a:pPr>
            <a:r>
              <a:rPr lang="en-US" altLang="ja-JP" dirty="0" smtClean="0"/>
              <a:t>			</a:t>
            </a:r>
            <a:r>
              <a:rPr lang="en-US" altLang="ja-JP" dirty="0" err="1" smtClean="0"/>
              <a:t>var</a:t>
            </a:r>
            <a:r>
              <a:rPr lang="en-US" altLang="ja-JP" dirty="0" smtClean="0"/>
              <a:t>(</a:t>
            </a:r>
            <a:r>
              <a:rPr lang="en-US" altLang="ja-JP" i="1" dirty="0" smtClean="0"/>
              <a:t>x</a:t>
            </a:r>
            <a:r>
              <a:rPr lang="en-US" altLang="ja-JP" dirty="0" smtClean="0"/>
              <a:t>) 			: Term</a:t>
            </a:r>
          </a:p>
          <a:p>
            <a:pPr>
              <a:buNone/>
            </a:pPr>
            <a:r>
              <a:rPr kumimoji="1" lang="en-US" altLang="ja-JP" dirty="0" smtClean="0"/>
              <a:t>			app(</a:t>
            </a:r>
            <a:r>
              <a:rPr kumimoji="1" lang="en-US" altLang="ja-JP" dirty="0" err="1" smtClean="0"/>
              <a:t>var</a:t>
            </a:r>
            <a:r>
              <a:rPr kumimoji="1" lang="en-US" altLang="ja-JP" dirty="0" smtClean="0"/>
              <a:t>(</a:t>
            </a:r>
            <a:r>
              <a:rPr kumimoji="1" lang="en-US" altLang="ja-JP" i="1" dirty="0" smtClean="0"/>
              <a:t>x</a:t>
            </a:r>
            <a:r>
              <a:rPr kumimoji="1" lang="en-US" altLang="ja-JP" dirty="0" smtClean="0"/>
              <a:t>), </a:t>
            </a:r>
            <a:r>
              <a:rPr kumimoji="1" lang="en-US" altLang="ja-JP" i="1" dirty="0" smtClean="0"/>
              <a:t>t</a:t>
            </a:r>
            <a:r>
              <a:rPr kumimoji="1" lang="en-US" altLang="ja-JP" dirty="0" smtClean="0"/>
              <a:t>) 		: Term</a:t>
            </a:r>
          </a:p>
          <a:p>
            <a:pPr>
              <a:buNone/>
            </a:pPr>
            <a:r>
              <a:rPr lang="en-US" altLang="ja-JP" i="1" dirty="0" smtClean="0"/>
              <a:t>			x</a:t>
            </a:r>
            <a:r>
              <a:rPr lang="en-US" altLang="ja-JP" dirty="0" smtClean="0"/>
              <a:t>.app(</a:t>
            </a:r>
            <a:r>
              <a:rPr lang="en-US" altLang="ja-JP" dirty="0" err="1" smtClean="0"/>
              <a:t>var</a:t>
            </a:r>
            <a:r>
              <a:rPr lang="en-US" altLang="ja-JP" dirty="0" smtClean="0"/>
              <a:t>(</a:t>
            </a:r>
            <a:r>
              <a:rPr lang="en-US" altLang="ja-JP" i="1" dirty="0" smtClean="0"/>
              <a:t>x</a:t>
            </a:r>
            <a:r>
              <a:rPr lang="en-US" altLang="ja-JP" dirty="0"/>
              <a:t>), </a:t>
            </a:r>
            <a:r>
              <a:rPr lang="en-US" altLang="ja-JP" i="1" dirty="0"/>
              <a:t>t</a:t>
            </a:r>
            <a:r>
              <a:rPr lang="en-US" altLang="ja-JP" dirty="0"/>
              <a:t>) </a:t>
            </a:r>
            <a:r>
              <a:rPr lang="en-US" altLang="ja-JP" dirty="0" smtClean="0"/>
              <a:t>		: [</a:t>
            </a:r>
            <a:r>
              <a:rPr lang="en-US" altLang="ja-JP" dirty="0" err="1" smtClean="0"/>
              <a:t>Var</a:t>
            </a:r>
            <a:r>
              <a:rPr lang="en-US" altLang="ja-JP" dirty="0" smtClean="0"/>
              <a:t>]Term</a:t>
            </a:r>
            <a:endParaRPr kumimoji="1" lang="en-US" altLang="ja-JP" dirty="0" smtClean="0"/>
          </a:p>
          <a:p>
            <a:pPr>
              <a:buNone/>
            </a:pPr>
            <a:r>
              <a:rPr kumimoji="1" lang="en-US" altLang="ja-JP" dirty="0" smtClean="0"/>
              <a:t>			lam(</a:t>
            </a:r>
            <a:r>
              <a:rPr kumimoji="1" lang="en-US" altLang="ja-JP" i="1" dirty="0" smtClean="0"/>
              <a:t>x</a:t>
            </a:r>
            <a:r>
              <a:rPr kumimoji="1" lang="en-US" altLang="ja-JP" dirty="0" smtClean="0"/>
              <a:t>.</a:t>
            </a:r>
            <a:r>
              <a:rPr lang="en-US" altLang="ja-JP" dirty="0" smtClean="0"/>
              <a:t>app(</a:t>
            </a:r>
            <a:r>
              <a:rPr lang="en-US" altLang="ja-JP" dirty="0" err="1" smtClean="0"/>
              <a:t>var</a:t>
            </a:r>
            <a:r>
              <a:rPr lang="en-US" altLang="ja-JP" dirty="0" smtClean="0"/>
              <a:t>(</a:t>
            </a:r>
            <a:r>
              <a:rPr lang="en-US" altLang="ja-JP" i="1" dirty="0" smtClean="0"/>
              <a:t>x</a:t>
            </a:r>
            <a:r>
              <a:rPr lang="en-US" altLang="ja-JP" dirty="0" smtClean="0"/>
              <a:t>), </a:t>
            </a:r>
            <a:r>
              <a:rPr lang="en-US" altLang="ja-JP" i="1" dirty="0" smtClean="0"/>
              <a:t>t</a:t>
            </a:r>
            <a:r>
              <a:rPr lang="en-US" altLang="ja-JP" dirty="0" smtClean="0"/>
              <a:t>)</a:t>
            </a:r>
            <a:r>
              <a:rPr kumimoji="1" lang="en-US" altLang="ja-JP" dirty="0" smtClean="0"/>
              <a:t>) 	: Term</a:t>
            </a:r>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13</a:t>
            </a:fld>
            <a:endParaRPr kumimoji="1" lang="ja-JP" altLang="en-US"/>
          </a:p>
        </p:txBody>
      </p:sp>
      <p:sp>
        <p:nvSpPr>
          <p:cNvPr id="5" name="大かっこ 4"/>
          <p:cNvSpPr/>
          <p:nvPr/>
        </p:nvSpPr>
        <p:spPr>
          <a:xfrm>
            <a:off x="971599" y="2307771"/>
            <a:ext cx="859239" cy="360040"/>
          </a:xfrm>
          <a:prstGeom prst="bracketPair">
            <a:avLst/>
          </a:prstGeom>
        </p:spPr>
        <p:style>
          <a:lnRef idx="2">
            <a:schemeClr val="accent1"/>
          </a:lnRef>
          <a:fillRef idx="0">
            <a:schemeClr val="accent1"/>
          </a:fillRef>
          <a:effectRef idx="1">
            <a:schemeClr val="accent1"/>
          </a:effectRef>
          <a:fontRef idx="minor">
            <a:schemeClr val="tx1"/>
          </a:fontRef>
        </p:style>
        <p:txBody>
          <a:bodyPr rtlCol="0" anchor="ctr"/>
          <a:lstStyle/>
          <a:p>
            <a:pPr algn="ctr"/>
            <a:r>
              <a:rPr kumimoji="1" lang="en-US" altLang="ja-JP" sz="2000" i="1" dirty="0" smtClean="0"/>
              <a:t>x</a:t>
            </a:r>
            <a:endParaRPr kumimoji="1" lang="ja-JP" altLang="en-US" sz="2000" i="1" dirty="0"/>
          </a:p>
        </p:txBody>
      </p:sp>
      <p:sp>
        <p:nvSpPr>
          <p:cNvPr id="6" name="大かっこ 5"/>
          <p:cNvSpPr/>
          <p:nvPr/>
        </p:nvSpPr>
        <p:spPr>
          <a:xfrm>
            <a:off x="971599" y="2924944"/>
            <a:ext cx="859239" cy="360040"/>
          </a:xfrm>
          <a:prstGeom prst="bracketPair">
            <a:avLst/>
          </a:prstGeom>
        </p:spPr>
        <p:style>
          <a:lnRef idx="2">
            <a:schemeClr val="accent1"/>
          </a:lnRef>
          <a:fillRef idx="0">
            <a:schemeClr val="accent1"/>
          </a:fillRef>
          <a:effectRef idx="1">
            <a:schemeClr val="accent1"/>
          </a:effectRef>
          <a:fontRef idx="minor">
            <a:schemeClr val="tx1"/>
          </a:fontRef>
        </p:style>
        <p:txBody>
          <a:bodyPr rtlCol="0" anchor="ctr"/>
          <a:lstStyle/>
          <a:p>
            <a:pPr algn="ctr"/>
            <a:r>
              <a:rPr kumimoji="1" lang="en-US" altLang="ja-JP" sz="2000" i="1" dirty="0" smtClean="0"/>
              <a:t>x</a:t>
            </a:r>
            <a:r>
              <a:rPr lang="en-US" altLang="ja-JP" sz="2000" dirty="0" smtClean="0"/>
              <a:t> </a:t>
            </a:r>
            <a:r>
              <a:rPr kumimoji="1" lang="en-US" altLang="ja-JP" sz="2000" i="1" dirty="0" smtClean="0"/>
              <a:t>t</a:t>
            </a:r>
            <a:endParaRPr kumimoji="1" lang="ja-JP" altLang="en-US" sz="2000" i="1" dirty="0"/>
          </a:p>
        </p:txBody>
      </p:sp>
      <p:sp>
        <p:nvSpPr>
          <p:cNvPr id="7" name="大かっこ 6"/>
          <p:cNvSpPr/>
          <p:nvPr/>
        </p:nvSpPr>
        <p:spPr>
          <a:xfrm>
            <a:off x="971599" y="4077072"/>
            <a:ext cx="859239" cy="360040"/>
          </a:xfrm>
          <a:prstGeom prst="bracketPair">
            <a:avLst/>
          </a:prstGeom>
        </p:spPr>
        <p:style>
          <a:lnRef idx="2">
            <a:schemeClr val="accent1"/>
          </a:lnRef>
          <a:fillRef idx="0">
            <a:schemeClr val="accent1"/>
          </a:fillRef>
          <a:effectRef idx="1">
            <a:schemeClr val="accent1"/>
          </a:effectRef>
          <a:fontRef idx="minor">
            <a:schemeClr val="tx1"/>
          </a:fontRef>
        </p:style>
        <p:txBody>
          <a:bodyPr rtlCol="0" anchor="ctr"/>
          <a:lstStyle/>
          <a:p>
            <a:pPr algn="ctr"/>
            <a:r>
              <a:rPr kumimoji="1" lang="el-GR" altLang="ja-JP" sz="2000" dirty="0" smtClean="0"/>
              <a:t>λ</a:t>
            </a:r>
            <a:r>
              <a:rPr kumimoji="1" lang="fr-FR" altLang="ja-JP" sz="2000" i="1" dirty="0" smtClean="0"/>
              <a:t>x</a:t>
            </a:r>
            <a:r>
              <a:rPr kumimoji="1" lang="en-US" altLang="ja-JP" sz="2000" i="1" dirty="0" smtClean="0"/>
              <a:t>. x</a:t>
            </a:r>
            <a:r>
              <a:rPr lang="en-US" altLang="ja-JP" sz="2000" dirty="0" smtClean="0"/>
              <a:t> </a:t>
            </a:r>
            <a:r>
              <a:rPr kumimoji="1" lang="en-US" altLang="ja-JP" sz="2000" i="1" dirty="0" smtClean="0"/>
              <a:t>t</a:t>
            </a:r>
            <a:endParaRPr kumimoji="1" lang="ja-JP" altLang="en-US" sz="2000" i="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Formulas</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Formula </a:t>
            </a:r>
            <a:r>
              <a:rPr kumimoji="1" lang="ja-JP" altLang="en-US" dirty="0" smtClean="0"/>
              <a:t>は帰納的に定義</a:t>
            </a:r>
            <a:endParaRPr kumimoji="1" lang="en-US" altLang="ja-JP" dirty="0" smtClean="0"/>
          </a:p>
          <a:p>
            <a:pPr marL="514350" indent="-514350">
              <a:buFont typeface="+mj-lt"/>
              <a:buAutoNum type="arabicPeriod"/>
            </a:pPr>
            <a:r>
              <a:rPr lang="en-US" altLang="ja-JP" dirty="0"/>
              <a:t> </a:t>
            </a:r>
            <a:r>
              <a:rPr lang="en-US" altLang="ja-JP" i="1" dirty="0" smtClean="0"/>
              <a:t>R</a:t>
            </a:r>
            <a:r>
              <a:rPr lang="en-US" altLang="ja-JP" dirty="0" smtClean="0"/>
              <a:t>(</a:t>
            </a:r>
            <a:r>
              <a:rPr lang="en-US" altLang="ja-JP" i="1" dirty="0" smtClean="0"/>
              <a:t>t</a:t>
            </a:r>
            <a:r>
              <a:rPr lang="en-US" altLang="ja-JP" baseline="-25000" dirty="0" smtClean="0"/>
              <a:t>1</a:t>
            </a:r>
            <a:r>
              <a:rPr lang="en-US" altLang="ja-JP" dirty="0" smtClean="0"/>
              <a:t>, …, </a:t>
            </a:r>
            <a:r>
              <a:rPr lang="en-US" altLang="ja-JP" i="1" dirty="0" err="1" smtClean="0"/>
              <a:t>t</a:t>
            </a:r>
            <a:r>
              <a:rPr lang="en-US" altLang="ja-JP" i="1" baseline="-25000" dirty="0" err="1" smtClean="0"/>
              <a:t>n</a:t>
            </a:r>
            <a:r>
              <a:rPr lang="en-US" altLang="ja-JP" dirty="0" smtClean="0"/>
              <a:t>) </a:t>
            </a:r>
            <a:r>
              <a:rPr lang="ja-JP" altLang="en-US" dirty="0" smtClean="0"/>
              <a:t>は </a:t>
            </a:r>
            <a:r>
              <a:rPr lang="en-US" altLang="ja-JP" dirty="0" smtClean="0"/>
              <a:t>formula </a:t>
            </a:r>
            <a:r>
              <a:rPr lang="en-US" altLang="ja-JP" sz="2400" dirty="0" smtClean="0"/>
              <a:t>  </a:t>
            </a:r>
            <a:r>
              <a:rPr lang="ja-JP" altLang="en-US" sz="2400" dirty="0" smtClean="0"/>
              <a:t>ただし</a:t>
            </a:r>
            <a:endParaRPr lang="en-US" altLang="ja-JP" sz="2400" dirty="0" smtClean="0"/>
          </a:p>
          <a:p>
            <a:pPr marL="914400" lvl="1" indent="-514350"/>
            <a:r>
              <a:rPr lang="en-US" altLang="ja-JP" dirty="0" smtClean="0"/>
              <a:t> </a:t>
            </a:r>
            <a:r>
              <a:rPr lang="en-US" altLang="ja-JP" i="1" dirty="0" smtClean="0"/>
              <a:t>R</a:t>
            </a:r>
            <a:r>
              <a:rPr lang="en-US" altLang="ja-JP" dirty="0" smtClean="0"/>
              <a:t> &lt;: </a:t>
            </a:r>
            <a:r>
              <a:rPr lang="en-US" altLang="ja-JP" i="1" dirty="0" smtClean="0"/>
              <a:t>S</a:t>
            </a:r>
            <a:r>
              <a:rPr lang="en-US" altLang="ja-JP" baseline="-25000" dirty="0" smtClean="0"/>
              <a:t>1</a:t>
            </a:r>
            <a:r>
              <a:rPr lang="en-US" altLang="ja-JP" dirty="0" smtClean="0"/>
              <a:t>, …, </a:t>
            </a:r>
            <a:r>
              <a:rPr lang="en-US" altLang="ja-JP" i="1" dirty="0" err="1" smtClean="0"/>
              <a:t>S</a:t>
            </a:r>
            <a:r>
              <a:rPr lang="en-US" altLang="ja-JP" i="1" baseline="-25000" dirty="0" err="1" smtClean="0"/>
              <a:t>n</a:t>
            </a:r>
            <a:endParaRPr lang="en-US" altLang="ja-JP" i="1" dirty="0" smtClean="0"/>
          </a:p>
          <a:p>
            <a:pPr marL="914400" lvl="1" indent="-514350"/>
            <a:r>
              <a:rPr lang="en-US" altLang="ja-JP" dirty="0"/>
              <a:t> </a:t>
            </a:r>
            <a:r>
              <a:rPr lang="en-US" altLang="ja-JP" i="1" dirty="0" err="1" smtClean="0"/>
              <a:t>t</a:t>
            </a:r>
            <a:r>
              <a:rPr lang="en-US" altLang="ja-JP" i="1" baseline="-25000" dirty="0" err="1" smtClean="0"/>
              <a:t>i</a:t>
            </a:r>
            <a:r>
              <a:rPr lang="en-US" altLang="ja-JP" dirty="0" smtClean="0"/>
              <a:t> : </a:t>
            </a:r>
            <a:r>
              <a:rPr lang="en-US" altLang="ja-JP" i="1" dirty="0" smtClean="0"/>
              <a:t>S</a:t>
            </a:r>
            <a:r>
              <a:rPr lang="en-US" altLang="ja-JP" i="1" baseline="-25000" dirty="0" smtClean="0"/>
              <a:t>i</a:t>
            </a:r>
            <a:r>
              <a:rPr lang="en-US" altLang="ja-JP" dirty="0" smtClean="0"/>
              <a:t>  </a:t>
            </a:r>
            <a:r>
              <a:rPr lang="en-US" altLang="ja-JP" sz="2000" dirty="0" smtClean="0"/>
              <a:t>(1 </a:t>
            </a:r>
            <a:r>
              <a:rPr lang="ja-JP" altLang="en-US" sz="2000" dirty="0" smtClean="0"/>
              <a:t>≤ </a:t>
            </a:r>
            <a:r>
              <a:rPr lang="en-US" altLang="ja-JP" sz="2000" i="1" dirty="0" err="1" smtClean="0"/>
              <a:t>i</a:t>
            </a:r>
            <a:r>
              <a:rPr lang="en-US" altLang="ja-JP" sz="2000" dirty="0" smtClean="0"/>
              <a:t> </a:t>
            </a:r>
            <a:r>
              <a:rPr lang="ja-JP" altLang="en-US" sz="2000" dirty="0" smtClean="0"/>
              <a:t>≤ </a:t>
            </a:r>
            <a:r>
              <a:rPr lang="en-US" altLang="ja-JP" sz="2000" i="1" dirty="0" smtClean="0"/>
              <a:t>n</a:t>
            </a:r>
            <a:r>
              <a:rPr lang="en-US" altLang="ja-JP" sz="2000" dirty="0" smtClean="0"/>
              <a:t>)</a:t>
            </a:r>
            <a:endParaRPr kumimoji="1" lang="en-US" altLang="ja-JP" dirty="0" smtClean="0"/>
          </a:p>
          <a:p>
            <a:pPr marL="514350" indent="-514350">
              <a:buFont typeface="+mj-lt"/>
              <a:buAutoNum type="arabicPeriod"/>
            </a:pPr>
            <a:r>
              <a:rPr kumimoji="1" lang="en-US" altLang="ja-JP" dirty="0" smtClean="0"/>
              <a:t> </a:t>
            </a:r>
            <a:r>
              <a:rPr kumimoji="1" lang="en-US" altLang="ja-JP" i="1" dirty="0" smtClean="0"/>
              <a:t>t</a:t>
            </a:r>
            <a:r>
              <a:rPr kumimoji="1" lang="en-US" altLang="ja-JP" baseline="-25000" dirty="0" smtClean="0"/>
              <a:t>1</a:t>
            </a:r>
            <a:r>
              <a:rPr kumimoji="1" lang="en-US" altLang="ja-JP" dirty="0" smtClean="0"/>
              <a:t> = </a:t>
            </a:r>
            <a:r>
              <a:rPr kumimoji="1" lang="en-US" altLang="ja-JP" i="1" dirty="0" smtClean="0"/>
              <a:t>t</a:t>
            </a:r>
            <a:r>
              <a:rPr kumimoji="1" lang="en-US" altLang="ja-JP" baseline="-25000" dirty="0" smtClean="0"/>
              <a:t>2</a:t>
            </a:r>
            <a:r>
              <a:rPr kumimoji="1" lang="en-US" altLang="ja-JP" dirty="0" smtClean="0"/>
              <a:t> </a:t>
            </a:r>
            <a:r>
              <a:rPr kumimoji="1" lang="ja-JP" altLang="en-US" dirty="0" smtClean="0"/>
              <a:t>は </a:t>
            </a:r>
            <a:r>
              <a:rPr kumimoji="1" lang="en-US" altLang="ja-JP" dirty="0" smtClean="0"/>
              <a:t>formula   </a:t>
            </a:r>
            <a:r>
              <a:rPr kumimoji="1" lang="ja-JP" altLang="en-US" sz="2400" dirty="0" smtClean="0"/>
              <a:t>ただし</a:t>
            </a:r>
            <a:endParaRPr kumimoji="1" lang="en-US" altLang="ja-JP" dirty="0" smtClean="0"/>
          </a:p>
          <a:p>
            <a:pPr marL="914400" lvl="1" indent="-514350"/>
            <a:r>
              <a:rPr lang="en-US" altLang="ja-JP" dirty="0" smtClean="0"/>
              <a:t> </a:t>
            </a:r>
            <a:r>
              <a:rPr lang="en-US" altLang="ja-JP" i="1" dirty="0" smtClean="0"/>
              <a:t>t</a:t>
            </a:r>
            <a:r>
              <a:rPr lang="en-US" altLang="ja-JP" baseline="-25000" dirty="0" smtClean="0"/>
              <a:t>1</a:t>
            </a:r>
            <a:r>
              <a:rPr lang="en-US" altLang="ja-JP" dirty="0" smtClean="0"/>
              <a:t> : </a:t>
            </a:r>
            <a:r>
              <a:rPr lang="en-US" altLang="ja-JP" i="1" dirty="0" smtClean="0"/>
              <a:t>S</a:t>
            </a:r>
            <a:r>
              <a:rPr lang="en-US" altLang="ja-JP" dirty="0" smtClean="0"/>
              <a:t>, </a:t>
            </a:r>
            <a:r>
              <a:rPr lang="en-US" altLang="ja-JP" i="1" dirty="0" smtClean="0"/>
              <a:t>t</a:t>
            </a:r>
            <a:r>
              <a:rPr lang="en-US" altLang="ja-JP" baseline="-25000" dirty="0" smtClean="0"/>
              <a:t>2</a:t>
            </a:r>
            <a:r>
              <a:rPr lang="en-US" altLang="ja-JP" dirty="0" smtClean="0"/>
              <a:t> : </a:t>
            </a:r>
            <a:r>
              <a:rPr lang="en-US" altLang="ja-JP" i="1" dirty="0" smtClean="0"/>
              <a:t>S</a:t>
            </a:r>
            <a:endParaRPr lang="en-US" altLang="ja-JP" dirty="0"/>
          </a:p>
          <a:p>
            <a:pPr marL="514350" indent="-514350">
              <a:buFont typeface="+mj-lt"/>
              <a:buAutoNum type="arabicPeriod"/>
            </a:pPr>
            <a:r>
              <a:rPr kumimoji="1" lang="en-US" altLang="ja-JP" dirty="0" smtClean="0"/>
              <a:t> </a:t>
            </a:r>
            <a:r>
              <a:rPr kumimoji="1" lang="en-US" altLang="ja-JP" i="1" dirty="0" smtClean="0"/>
              <a:t>t</a:t>
            </a:r>
            <a:r>
              <a:rPr kumimoji="1" lang="en-US" altLang="ja-JP" baseline="-25000" dirty="0" smtClean="0"/>
              <a:t>1</a:t>
            </a:r>
            <a:r>
              <a:rPr kumimoji="1" lang="en-US" altLang="ja-JP" dirty="0" smtClean="0"/>
              <a:t> # </a:t>
            </a:r>
            <a:r>
              <a:rPr kumimoji="1" lang="en-US" altLang="ja-JP" i="1" dirty="0" smtClean="0"/>
              <a:t>t</a:t>
            </a:r>
            <a:r>
              <a:rPr kumimoji="1" lang="en-US" altLang="ja-JP" baseline="-25000" dirty="0" smtClean="0"/>
              <a:t>2</a:t>
            </a:r>
            <a:r>
              <a:rPr kumimoji="1" lang="en-US" altLang="ja-JP" dirty="0" smtClean="0"/>
              <a:t> </a:t>
            </a:r>
            <a:r>
              <a:rPr kumimoji="1" lang="ja-JP" altLang="en-US" dirty="0" smtClean="0"/>
              <a:t>は </a:t>
            </a:r>
            <a:r>
              <a:rPr kumimoji="1" lang="en-US" altLang="ja-JP" dirty="0" smtClean="0"/>
              <a:t>formula   </a:t>
            </a:r>
            <a:r>
              <a:rPr kumimoji="1" lang="ja-JP" altLang="en-US" sz="2400" dirty="0" smtClean="0"/>
              <a:t>ただし</a:t>
            </a:r>
            <a:endParaRPr kumimoji="1" lang="en-US" altLang="ja-JP" dirty="0" smtClean="0"/>
          </a:p>
          <a:p>
            <a:pPr marL="914400" lvl="1" indent="-514350"/>
            <a:r>
              <a:rPr lang="en-US" altLang="ja-JP" dirty="0" smtClean="0"/>
              <a:t> </a:t>
            </a:r>
            <a:r>
              <a:rPr lang="en-US" altLang="ja-JP" i="1" dirty="0" smtClean="0"/>
              <a:t>t</a:t>
            </a:r>
            <a:r>
              <a:rPr lang="en-US" altLang="ja-JP" baseline="-25000" dirty="0" smtClean="0"/>
              <a:t>1</a:t>
            </a:r>
            <a:r>
              <a:rPr lang="en-US" altLang="ja-JP" dirty="0" smtClean="0"/>
              <a:t> : </a:t>
            </a:r>
            <a:r>
              <a:rPr lang="en-US" altLang="ja-JP" i="1" dirty="0" smtClean="0"/>
              <a:t>A</a:t>
            </a:r>
            <a:r>
              <a:rPr lang="en-US" altLang="ja-JP" dirty="0" smtClean="0"/>
              <a:t>, </a:t>
            </a:r>
            <a:r>
              <a:rPr lang="en-US" altLang="ja-JP" i="1" dirty="0" smtClean="0"/>
              <a:t>t</a:t>
            </a:r>
            <a:r>
              <a:rPr lang="en-US" altLang="ja-JP" baseline="-25000" dirty="0" smtClean="0"/>
              <a:t>2</a:t>
            </a:r>
            <a:r>
              <a:rPr lang="en-US" altLang="ja-JP" dirty="0" smtClean="0"/>
              <a:t> : </a:t>
            </a:r>
            <a:r>
              <a:rPr lang="en-US" altLang="ja-JP" i="1" dirty="0" smtClean="0"/>
              <a:t>S</a:t>
            </a:r>
            <a:endParaRPr kumimoji="1" lang="en-US" altLang="ja-JP" dirty="0" smtClean="0"/>
          </a:p>
          <a:p>
            <a:pPr marL="514350" indent="-514350">
              <a:buFont typeface="+mj-lt"/>
              <a:buAutoNum type="arabicPeriod"/>
            </a:pPr>
            <a:endParaRPr kumimoji="1"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14</a:t>
            </a:fld>
            <a:endParaRPr kumimoji="1" lang="ja-JP" altLang="en-US"/>
          </a:p>
        </p:txBody>
      </p:sp>
      <p:sp>
        <p:nvSpPr>
          <p:cNvPr id="5" name="ホームベース 4"/>
          <p:cNvSpPr/>
          <p:nvPr/>
        </p:nvSpPr>
        <p:spPr>
          <a:xfrm>
            <a:off x="7812360" y="5877272"/>
            <a:ext cx="720080" cy="504056"/>
          </a:xfrm>
          <a:prstGeom prst="homePlate">
            <a:avLst/>
          </a:prstGeom>
        </p:spPr>
        <p:style>
          <a:lnRef idx="1">
            <a:schemeClr val="dk1"/>
          </a:lnRef>
          <a:fillRef idx="2">
            <a:schemeClr val="dk1"/>
          </a:fillRef>
          <a:effectRef idx="1">
            <a:schemeClr val="dk1"/>
          </a:effectRef>
          <a:fontRef idx="minor">
            <a:schemeClr val="dk1"/>
          </a:fontRef>
        </p:style>
        <p:txBody>
          <a:bodyPr rtlCol="0" anchor="ctr"/>
          <a:lstStyle/>
          <a:p>
            <a:pPr algn="ctr"/>
            <a:r>
              <a:rPr kumimoji="1" lang="ja-JP" altLang="en-US" dirty="0" smtClean="0"/>
              <a:t>続く</a:t>
            </a:r>
            <a:endParaRPr kumimoji="1" lang="ja-JP"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Formulas</a:t>
            </a:r>
            <a:endParaRPr kumimoji="1" lang="ja-JP" altLang="en-US" dirty="0"/>
          </a:p>
        </p:txBody>
      </p:sp>
      <p:sp>
        <p:nvSpPr>
          <p:cNvPr id="3" name="コンテンツ プレースホルダ 2"/>
          <p:cNvSpPr>
            <a:spLocks noGrp="1"/>
          </p:cNvSpPr>
          <p:nvPr>
            <p:ph idx="1"/>
          </p:nvPr>
        </p:nvSpPr>
        <p:spPr/>
        <p:txBody>
          <a:bodyPr/>
          <a:lstStyle/>
          <a:p>
            <a:pPr marL="514350" indent="-514350">
              <a:buFont typeface="+mj-lt"/>
              <a:buAutoNum type="arabicPeriod" startAt="4"/>
            </a:pPr>
            <a:r>
              <a:rPr kumimoji="1" lang="en-US" altLang="ja-JP" dirty="0" smtClean="0"/>
              <a:t> </a:t>
            </a:r>
            <a:r>
              <a:rPr kumimoji="1" lang="en-US" altLang="ja-JP" i="1" dirty="0" smtClean="0"/>
              <a:t>φ</a:t>
            </a:r>
            <a:r>
              <a:rPr kumimoji="1" lang="en-US" altLang="ja-JP" dirty="0" smtClean="0"/>
              <a:t> </a:t>
            </a:r>
            <a:r>
              <a:rPr kumimoji="1" lang="ja-JP" altLang="en-US" dirty="0" smtClean="0"/>
              <a:t>と </a:t>
            </a:r>
            <a:r>
              <a:rPr kumimoji="1" lang="en-US" altLang="ja-JP" i="1" dirty="0" smtClean="0"/>
              <a:t>Ψ</a:t>
            </a:r>
            <a:r>
              <a:rPr kumimoji="1" lang="en-US" altLang="ja-JP" dirty="0" smtClean="0"/>
              <a:t> </a:t>
            </a:r>
            <a:r>
              <a:rPr kumimoji="1" lang="ja-JP" altLang="en-US" dirty="0" smtClean="0"/>
              <a:t>が </a:t>
            </a:r>
            <a:r>
              <a:rPr kumimoji="1" lang="en-US" altLang="ja-JP" dirty="0" smtClean="0"/>
              <a:t>formula </a:t>
            </a:r>
            <a:r>
              <a:rPr kumimoji="1" lang="ja-JP" altLang="en-US" dirty="0" smtClean="0"/>
              <a:t>ならば以下も </a:t>
            </a:r>
            <a:r>
              <a:rPr kumimoji="1" lang="en-US" altLang="ja-JP" dirty="0" smtClean="0"/>
              <a:t>formula</a:t>
            </a:r>
          </a:p>
          <a:p>
            <a:pPr marL="914400" lvl="1" indent="-514350"/>
            <a:r>
              <a:rPr lang="en-US" altLang="ja-JP" dirty="0">
                <a:latin typeface="Cambria Math" pitchFamily="18" charset="0"/>
              </a:rPr>
              <a:t>¬</a:t>
            </a:r>
            <a:r>
              <a:rPr kumimoji="1" lang="en-US" altLang="ja-JP" i="1" dirty="0" smtClean="0"/>
              <a:t>φ</a:t>
            </a:r>
          </a:p>
          <a:p>
            <a:pPr marL="914400" lvl="1" indent="-514350"/>
            <a:r>
              <a:rPr kumimoji="1" lang="el-GR" altLang="ja-JP" i="1" dirty="0" smtClean="0"/>
              <a:t>φ</a:t>
            </a:r>
            <a:r>
              <a:rPr kumimoji="1" lang="en-US" altLang="ja-JP" dirty="0" smtClean="0"/>
              <a:t> </a:t>
            </a:r>
            <a:r>
              <a:rPr kumimoji="1" lang="en-US" altLang="ja-JP" dirty="0" smtClean="0">
                <a:latin typeface="Cambria Math" pitchFamily="18" charset="0"/>
                <a:ea typeface="Cambria Math" pitchFamily="18" charset="0"/>
              </a:rPr>
              <a:t>∧</a:t>
            </a:r>
            <a:r>
              <a:rPr kumimoji="1" lang="ja-JP" altLang="en-US" dirty="0" smtClean="0"/>
              <a:t> </a:t>
            </a:r>
            <a:r>
              <a:rPr kumimoji="1" lang="en-US" altLang="ja-JP" i="1" dirty="0" smtClean="0"/>
              <a:t>Ψ</a:t>
            </a:r>
          </a:p>
          <a:p>
            <a:pPr marL="914400" lvl="1" indent="-514350"/>
            <a:r>
              <a:rPr lang="el-GR" altLang="ja-JP" i="1" dirty="0"/>
              <a:t>φ</a:t>
            </a:r>
            <a:r>
              <a:rPr lang="en-US" altLang="ja-JP" dirty="0"/>
              <a:t> </a:t>
            </a:r>
            <a:r>
              <a:rPr lang="en-US" altLang="ja-JP" dirty="0" smtClean="0">
                <a:latin typeface="Cambria Math" pitchFamily="18" charset="0"/>
              </a:rPr>
              <a:t>∨</a:t>
            </a:r>
            <a:r>
              <a:rPr lang="ja-JP" altLang="en-US" dirty="0" smtClean="0"/>
              <a:t> </a:t>
            </a:r>
            <a:r>
              <a:rPr lang="en-US" altLang="ja-JP" i="1" dirty="0"/>
              <a:t>Ψ</a:t>
            </a:r>
          </a:p>
          <a:p>
            <a:pPr marL="914400" lvl="1" indent="-514350"/>
            <a:r>
              <a:rPr lang="el-GR" altLang="ja-JP" i="1" dirty="0" smtClean="0"/>
              <a:t>φ</a:t>
            </a:r>
            <a:r>
              <a:rPr lang="en-US" altLang="ja-JP" dirty="0" smtClean="0"/>
              <a:t> </a:t>
            </a:r>
            <a:r>
              <a:rPr lang="en-US" altLang="ja-JP" dirty="0" smtClean="0">
                <a:latin typeface="Cambria Math" pitchFamily="18" charset="0"/>
                <a:ea typeface="Cambria Math" pitchFamily="18" charset="0"/>
              </a:rPr>
              <a:t>⇒</a:t>
            </a:r>
            <a:r>
              <a:rPr lang="ja-JP" altLang="en-US" dirty="0" smtClean="0"/>
              <a:t> </a:t>
            </a:r>
            <a:r>
              <a:rPr lang="en-US" altLang="ja-JP" i="1" dirty="0" smtClean="0"/>
              <a:t>Ψ</a:t>
            </a:r>
          </a:p>
          <a:p>
            <a:pPr marL="914400" lvl="1" indent="-514350"/>
            <a:r>
              <a:rPr lang="el-GR" altLang="ja-JP" i="1" dirty="0" smtClean="0"/>
              <a:t>φ</a:t>
            </a:r>
            <a:r>
              <a:rPr lang="en-US" altLang="ja-JP" dirty="0" smtClean="0"/>
              <a:t> </a:t>
            </a:r>
            <a:r>
              <a:rPr lang="en-US" altLang="ja-JP" dirty="0" smtClean="0">
                <a:latin typeface="Cambria Math" pitchFamily="18" charset="0"/>
              </a:rPr>
              <a:t>⇔</a:t>
            </a:r>
            <a:r>
              <a:rPr lang="ja-JP" altLang="en-US" dirty="0" smtClean="0"/>
              <a:t> </a:t>
            </a:r>
            <a:r>
              <a:rPr lang="en-US" altLang="ja-JP" i="1" dirty="0" smtClean="0"/>
              <a:t>Ψ</a:t>
            </a:r>
            <a:endParaRPr kumimoji="1"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15</a:t>
            </a:fld>
            <a:endParaRPr kumimoji="1" lang="ja-JP" altLang="en-US"/>
          </a:p>
        </p:txBody>
      </p:sp>
      <p:sp>
        <p:nvSpPr>
          <p:cNvPr id="5" name="ホームベース 4"/>
          <p:cNvSpPr/>
          <p:nvPr/>
        </p:nvSpPr>
        <p:spPr>
          <a:xfrm>
            <a:off x="7812360" y="5877272"/>
            <a:ext cx="720080" cy="504056"/>
          </a:xfrm>
          <a:prstGeom prst="homePlate">
            <a:avLst/>
          </a:prstGeom>
        </p:spPr>
        <p:style>
          <a:lnRef idx="1">
            <a:schemeClr val="dk1"/>
          </a:lnRef>
          <a:fillRef idx="2">
            <a:schemeClr val="dk1"/>
          </a:fillRef>
          <a:effectRef idx="1">
            <a:schemeClr val="dk1"/>
          </a:effectRef>
          <a:fontRef idx="minor">
            <a:schemeClr val="dk1"/>
          </a:fontRef>
        </p:style>
        <p:txBody>
          <a:bodyPr rtlCol="0" anchor="ctr"/>
          <a:lstStyle/>
          <a:p>
            <a:pPr algn="ctr"/>
            <a:r>
              <a:rPr kumimoji="1" lang="ja-JP" altLang="en-US" dirty="0" smtClean="0"/>
              <a:t>続く</a:t>
            </a:r>
            <a:endParaRPr kumimoji="1" lang="ja-JP"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Formulas</a:t>
            </a:r>
            <a:endParaRPr kumimoji="1" lang="ja-JP" altLang="en-US" dirty="0"/>
          </a:p>
        </p:txBody>
      </p:sp>
      <p:sp>
        <p:nvSpPr>
          <p:cNvPr id="3" name="コンテンツ プレースホルダ 2"/>
          <p:cNvSpPr>
            <a:spLocks noGrp="1"/>
          </p:cNvSpPr>
          <p:nvPr>
            <p:ph idx="1"/>
          </p:nvPr>
        </p:nvSpPr>
        <p:spPr/>
        <p:txBody>
          <a:bodyPr/>
          <a:lstStyle/>
          <a:p>
            <a:pPr marL="514350" indent="-514350">
              <a:buFont typeface="+mj-lt"/>
              <a:buAutoNum type="arabicPeriod" startAt="5"/>
            </a:pPr>
            <a:r>
              <a:rPr lang="en-US" altLang="ja-JP" dirty="0" smtClean="0"/>
              <a:t>(</a:t>
            </a:r>
            <a:r>
              <a:rPr lang="en-US" altLang="ja-JP" dirty="0" smtClean="0">
                <a:latin typeface="Cambria Math" pitchFamily="18" charset="0"/>
              </a:rPr>
              <a:t>∀</a:t>
            </a:r>
            <a:r>
              <a:rPr lang="en-US" altLang="ja-JP" i="1" dirty="0" smtClean="0"/>
              <a:t>x</a:t>
            </a:r>
            <a:r>
              <a:rPr lang="en-US" altLang="ja-JP" dirty="0" smtClean="0"/>
              <a:t> : </a:t>
            </a:r>
            <a:r>
              <a:rPr lang="en-US" altLang="ja-JP" i="1" dirty="0" smtClean="0"/>
              <a:t>S</a:t>
            </a:r>
            <a:r>
              <a:rPr lang="en-US" altLang="ja-JP" dirty="0" smtClean="0"/>
              <a:t>)</a:t>
            </a:r>
            <a:r>
              <a:rPr lang="en-US" altLang="ja-JP" i="1" dirty="0" smtClean="0"/>
              <a:t>φ</a:t>
            </a:r>
            <a:r>
              <a:rPr lang="en-US" altLang="ja-JP" dirty="0" smtClean="0"/>
              <a:t> </a:t>
            </a:r>
            <a:r>
              <a:rPr lang="ja-JP" altLang="en-US" dirty="0" smtClean="0"/>
              <a:t>と </a:t>
            </a:r>
            <a:r>
              <a:rPr lang="en-US" altLang="ja-JP" dirty="0" smtClean="0"/>
              <a:t>(</a:t>
            </a:r>
            <a:r>
              <a:rPr lang="en-US" altLang="ja-JP" dirty="0" smtClean="0">
                <a:latin typeface="Cambria Math" pitchFamily="18" charset="0"/>
              </a:rPr>
              <a:t>∃</a:t>
            </a:r>
            <a:r>
              <a:rPr lang="en-US" altLang="ja-JP" i="1" dirty="0" smtClean="0"/>
              <a:t>x</a:t>
            </a:r>
            <a:r>
              <a:rPr lang="en-US" altLang="ja-JP" dirty="0" smtClean="0"/>
              <a:t> : </a:t>
            </a:r>
            <a:r>
              <a:rPr lang="en-US" altLang="ja-JP" i="1" dirty="0" smtClean="0"/>
              <a:t>S</a:t>
            </a:r>
            <a:r>
              <a:rPr lang="en-US" altLang="ja-JP" dirty="0" smtClean="0"/>
              <a:t>)</a:t>
            </a:r>
            <a:r>
              <a:rPr lang="en-US" altLang="ja-JP" i="1" dirty="0" smtClean="0"/>
              <a:t>φ</a:t>
            </a:r>
            <a:r>
              <a:rPr lang="en-US" altLang="ja-JP" dirty="0"/>
              <a:t> </a:t>
            </a:r>
            <a:r>
              <a:rPr lang="ja-JP" altLang="en-US" dirty="0" smtClean="0"/>
              <a:t>は </a:t>
            </a:r>
            <a:r>
              <a:rPr lang="en-US" altLang="ja-JP" dirty="0" smtClean="0"/>
              <a:t>formula   </a:t>
            </a:r>
            <a:r>
              <a:rPr lang="ja-JP" altLang="en-US" sz="2400" dirty="0" smtClean="0"/>
              <a:t>ただし</a:t>
            </a:r>
            <a:endParaRPr lang="en-US" altLang="ja-JP" dirty="0" smtClean="0"/>
          </a:p>
          <a:p>
            <a:pPr marL="914400" lvl="1" indent="-514350"/>
            <a:r>
              <a:rPr kumimoji="1" lang="en-US" altLang="ja-JP" dirty="0" smtClean="0"/>
              <a:t> </a:t>
            </a:r>
            <a:r>
              <a:rPr kumimoji="1" lang="en-US" altLang="ja-JP" i="1" dirty="0" smtClean="0"/>
              <a:t>x</a:t>
            </a:r>
            <a:r>
              <a:rPr kumimoji="1" lang="en-US" altLang="ja-JP" dirty="0" smtClean="0"/>
              <a:t> </a:t>
            </a:r>
            <a:r>
              <a:rPr kumimoji="1" lang="ja-JP" altLang="en-US" dirty="0" smtClean="0"/>
              <a:t>は </a:t>
            </a:r>
            <a:r>
              <a:rPr kumimoji="1" lang="en-US" altLang="ja-JP" dirty="0" smtClean="0"/>
              <a:t>sort </a:t>
            </a:r>
            <a:r>
              <a:rPr kumimoji="1" lang="en-US" altLang="ja-JP" i="1" dirty="0" smtClean="0"/>
              <a:t>S</a:t>
            </a:r>
            <a:r>
              <a:rPr kumimoji="1" lang="en-US" altLang="ja-JP" dirty="0" smtClean="0"/>
              <a:t> </a:t>
            </a:r>
            <a:r>
              <a:rPr kumimoji="1" lang="ja-JP" altLang="en-US" dirty="0" smtClean="0"/>
              <a:t>の変数</a:t>
            </a:r>
            <a:endParaRPr kumimoji="1" lang="en-US" altLang="ja-JP" dirty="0" smtClean="0"/>
          </a:p>
          <a:p>
            <a:pPr marL="914400" lvl="1" indent="-514350"/>
            <a:r>
              <a:rPr kumimoji="1" lang="en-US" altLang="ja-JP" dirty="0" smtClean="0"/>
              <a:t> </a:t>
            </a:r>
            <a:r>
              <a:rPr lang="en-US" altLang="ja-JP" i="1" dirty="0" smtClean="0"/>
              <a:t>φ</a:t>
            </a:r>
            <a:r>
              <a:rPr lang="en-US" altLang="ja-JP" dirty="0" smtClean="0"/>
              <a:t> </a:t>
            </a:r>
            <a:r>
              <a:rPr lang="ja-JP" altLang="en-US" dirty="0" smtClean="0"/>
              <a:t>は </a:t>
            </a:r>
            <a:r>
              <a:rPr lang="en-US" altLang="ja-JP" dirty="0" smtClean="0"/>
              <a:t>formula</a:t>
            </a:r>
            <a:endParaRPr kumimoji="1" lang="en-US" altLang="ja-JP" dirty="0" smtClean="0"/>
          </a:p>
          <a:p>
            <a:pPr marL="514350" indent="-514350">
              <a:buFont typeface="+mj-lt"/>
              <a:buAutoNum type="arabicPeriod" startAt="5"/>
            </a:pPr>
            <a:r>
              <a:rPr lang="en-US" altLang="ja-JP" dirty="0" smtClean="0"/>
              <a:t>(</a:t>
            </a:r>
            <a:r>
              <a:rPr lang="en-US" altLang="ja-JP" dirty="0" err="1" smtClean="0"/>
              <a:t>N</a:t>
            </a:r>
            <a:r>
              <a:rPr lang="en-US" altLang="ja-JP" i="1" dirty="0" err="1" smtClean="0"/>
              <a:t>x</a:t>
            </a:r>
            <a:r>
              <a:rPr lang="en-US" altLang="ja-JP" dirty="0" smtClean="0"/>
              <a:t> : </a:t>
            </a:r>
            <a:r>
              <a:rPr lang="en-US" altLang="ja-JP" i="1" dirty="0" smtClean="0"/>
              <a:t>A</a:t>
            </a:r>
            <a:r>
              <a:rPr lang="en-US" altLang="ja-JP" dirty="0" smtClean="0"/>
              <a:t>)</a:t>
            </a:r>
            <a:r>
              <a:rPr lang="en-US" altLang="ja-JP" i="1" dirty="0" smtClean="0"/>
              <a:t>φ</a:t>
            </a:r>
            <a:r>
              <a:rPr lang="en-US" altLang="ja-JP" dirty="0" smtClean="0"/>
              <a:t> </a:t>
            </a:r>
            <a:r>
              <a:rPr lang="ja-JP" altLang="en-US" dirty="0" smtClean="0"/>
              <a:t>は </a:t>
            </a:r>
            <a:r>
              <a:rPr lang="en-US" altLang="ja-JP" dirty="0" smtClean="0"/>
              <a:t>formula   </a:t>
            </a:r>
            <a:r>
              <a:rPr lang="ja-JP" altLang="en-US" sz="2400" dirty="0" smtClean="0"/>
              <a:t>ただし</a:t>
            </a:r>
          </a:p>
          <a:p>
            <a:pPr marL="914400" lvl="1" indent="-514350"/>
            <a:r>
              <a:rPr kumimoji="1" lang="en-US" altLang="ja-JP" dirty="0" smtClean="0"/>
              <a:t> </a:t>
            </a:r>
            <a:r>
              <a:rPr kumimoji="1" lang="en-US" altLang="ja-JP" i="1" dirty="0" smtClean="0"/>
              <a:t>x</a:t>
            </a:r>
            <a:r>
              <a:rPr kumimoji="1" lang="en-US" altLang="ja-JP" dirty="0" smtClean="0"/>
              <a:t> </a:t>
            </a:r>
            <a:r>
              <a:rPr kumimoji="1" lang="ja-JP" altLang="en-US" dirty="0" smtClean="0"/>
              <a:t>は </a:t>
            </a:r>
            <a:r>
              <a:rPr kumimoji="1" lang="en-US" altLang="ja-JP" dirty="0" smtClean="0"/>
              <a:t>sort of atoms </a:t>
            </a:r>
            <a:r>
              <a:rPr kumimoji="1" lang="en-US" altLang="ja-JP" i="1" dirty="0" smtClean="0"/>
              <a:t>A</a:t>
            </a:r>
            <a:r>
              <a:rPr kumimoji="1" lang="en-US" altLang="ja-JP" dirty="0" smtClean="0"/>
              <a:t> </a:t>
            </a:r>
            <a:r>
              <a:rPr kumimoji="1" lang="ja-JP" altLang="en-US" dirty="0" smtClean="0"/>
              <a:t>の変数</a:t>
            </a:r>
            <a:endParaRPr kumimoji="1" lang="en-US" altLang="ja-JP" dirty="0" smtClean="0"/>
          </a:p>
          <a:p>
            <a:pPr marL="914400" lvl="1" indent="-514350"/>
            <a:r>
              <a:rPr kumimoji="1" lang="en-US" altLang="ja-JP" dirty="0" smtClean="0"/>
              <a:t> </a:t>
            </a:r>
            <a:r>
              <a:rPr lang="en-US" altLang="ja-JP" i="1" dirty="0" smtClean="0"/>
              <a:t>φ</a:t>
            </a:r>
            <a:r>
              <a:rPr lang="en-US" altLang="ja-JP" dirty="0" smtClean="0"/>
              <a:t> </a:t>
            </a:r>
            <a:r>
              <a:rPr lang="ja-JP" altLang="en-US" dirty="0" smtClean="0"/>
              <a:t>は </a:t>
            </a:r>
            <a:r>
              <a:rPr lang="en-US" altLang="ja-JP" dirty="0" smtClean="0"/>
              <a:t>formula</a:t>
            </a:r>
            <a:endParaRPr kumimoji="1" lang="en-US" altLang="ja-JP" dirty="0" smtClean="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16</a:t>
            </a:fld>
            <a:endParaRPr kumimoji="1" lang="ja-JP" altLang="en-US"/>
          </a:p>
        </p:txBody>
      </p:sp>
      <p:pic>
        <p:nvPicPr>
          <p:cNvPr id="5" name="Picture 2"/>
          <p:cNvPicPr>
            <a:picLocks noChangeAspect="1" noChangeArrowheads="1"/>
          </p:cNvPicPr>
          <p:nvPr/>
        </p:nvPicPr>
        <p:blipFill>
          <a:blip r:embed="rId2" cstate="print"/>
          <a:srcRect l="13466" r="14186"/>
          <a:stretch>
            <a:fillRect/>
          </a:stretch>
        </p:blipFill>
        <p:spPr bwMode="auto">
          <a:xfrm>
            <a:off x="1208972" y="3292857"/>
            <a:ext cx="220929" cy="442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t>
            </a:r>
            <a:r>
              <a:rPr kumimoji="1" lang="ja-JP" altLang="en-US" dirty="0" smtClean="0"/>
              <a:t>例</a:t>
            </a:r>
            <a:r>
              <a:rPr kumimoji="1" lang="en-US" altLang="ja-JP" dirty="0" smtClean="0"/>
              <a:t>) Formulas</a:t>
            </a:r>
            <a:endParaRPr kumimoji="1" lang="ja-JP" altLang="en-US" dirty="0"/>
          </a:p>
        </p:txBody>
      </p:sp>
      <p:sp>
        <p:nvSpPr>
          <p:cNvPr id="3" name="コンテンツ プレースホルダ 2"/>
          <p:cNvSpPr>
            <a:spLocks noGrp="1"/>
          </p:cNvSpPr>
          <p:nvPr>
            <p:ph idx="1"/>
          </p:nvPr>
        </p:nvSpPr>
        <p:spPr/>
        <p:txBody>
          <a:bodyPr/>
          <a:lstStyle/>
          <a:p>
            <a:pPr>
              <a:buNone/>
            </a:pPr>
            <a:r>
              <a:rPr lang="en-US" altLang="ja-JP" i="1" dirty="0"/>
              <a:t>x</a:t>
            </a:r>
            <a:r>
              <a:rPr lang="en-US" altLang="ja-JP" dirty="0"/>
              <a:t> : </a:t>
            </a:r>
            <a:r>
              <a:rPr lang="en-US" altLang="ja-JP" dirty="0" err="1"/>
              <a:t>Var</a:t>
            </a:r>
            <a:r>
              <a:rPr lang="en-US" altLang="ja-JP" dirty="0"/>
              <a:t>, </a:t>
            </a:r>
            <a:r>
              <a:rPr lang="en-US" altLang="ja-JP" i="1" dirty="0" smtClean="0"/>
              <a:t>y</a:t>
            </a:r>
            <a:r>
              <a:rPr lang="en-US" altLang="ja-JP" dirty="0" smtClean="0"/>
              <a:t> : </a:t>
            </a:r>
            <a:r>
              <a:rPr lang="en-US" altLang="ja-JP" dirty="0" err="1" smtClean="0"/>
              <a:t>Var</a:t>
            </a:r>
            <a:r>
              <a:rPr lang="en-US" altLang="ja-JP" dirty="0" smtClean="0"/>
              <a:t>, </a:t>
            </a:r>
            <a:r>
              <a:rPr lang="en-US" altLang="ja-JP" i="1" dirty="0"/>
              <a:t>z</a:t>
            </a:r>
            <a:r>
              <a:rPr lang="en-US" altLang="ja-JP" dirty="0" smtClean="0"/>
              <a:t> : </a:t>
            </a:r>
            <a:r>
              <a:rPr lang="en-US" altLang="ja-JP" dirty="0" err="1" smtClean="0"/>
              <a:t>Var</a:t>
            </a:r>
            <a:r>
              <a:rPr lang="en-US" altLang="ja-JP" dirty="0" smtClean="0"/>
              <a:t>, </a:t>
            </a:r>
            <a:r>
              <a:rPr lang="en-US" altLang="ja-JP" i="1" dirty="0" smtClean="0"/>
              <a:t>t</a:t>
            </a:r>
            <a:r>
              <a:rPr lang="en-US" altLang="ja-JP" dirty="0" smtClean="0"/>
              <a:t> </a:t>
            </a:r>
            <a:r>
              <a:rPr lang="en-US" altLang="ja-JP" dirty="0"/>
              <a:t>: Term </a:t>
            </a:r>
            <a:r>
              <a:rPr lang="ja-JP" altLang="en-US" dirty="0"/>
              <a:t>とする</a:t>
            </a:r>
            <a:r>
              <a:rPr lang="ja-JP" altLang="en-US" dirty="0" smtClean="0"/>
              <a:t>と</a:t>
            </a:r>
            <a:r>
              <a:rPr lang="en-US" altLang="ja-JP" dirty="0" smtClean="0"/>
              <a:t/>
            </a:r>
            <a:br>
              <a:rPr lang="en-US" altLang="ja-JP" dirty="0" smtClean="0"/>
            </a:br>
            <a:r>
              <a:rPr lang="ja-JP" altLang="en-US" dirty="0" smtClean="0"/>
              <a:t>以下は </a:t>
            </a:r>
            <a:r>
              <a:rPr lang="en-US" altLang="ja-JP" dirty="0" smtClean="0"/>
              <a:t>formula</a:t>
            </a:r>
          </a:p>
          <a:p>
            <a:r>
              <a:rPr lang="en-US" altLang="ja-JP" dirty="0" smtClean="0">
                <a:latin typeface="Cambria Math" pitchFamily="18" charset="0"/>
              </a:rPr>
              <a:t>¬</a:t>
            </a:r>
            <a:r>
              <a:rPr lang="en-US" altLang="ja-JP" dirty="0" smtClean="0"/>
              <a:t> </a:t>
            </a:r>
            <a:r>
              <a:rPr lang="en-US" altLang="ja-JP" i="1" dirty="0"/>
              <a:t>t</a:t>
            </a:r>
            <a:r>
              <a:rPr lang="en-US" altLang="ja-JP" dirty="0"/>
              <a:t> = </a:t>
            </a:r>
            <a:r>
              <a:rPr lang="en-US" altLang="ja-JP" i="1" dirty="0" smtClean="0"/>
              <a:t>t</a:t>
            </a:r>
          </a:p>
          <a:p>
            <a:r>
              <a:rPr lang="en-US" altLang="ja-JP" i="1" dirty="0" smtClean="0"/>
              <a:t>x</a:t>
            </a:r>
            <a:r>
              <a:rPr lang="en-US" altLang="ja-JP" dirty="0" smtClean="0"/>
              <a:t> # </a:t>
            </a:r>
            <a:r>
              <a:rPr lang="en-US" altLang="ja-JP" i="1" dirty="0" smtClean="0"/>
              <a:t>y</a:t>
            </a:r>
          </a:p>
          <a:p>
            <a:r>
              <a:rPr lang="en-US" altLang="ja-JP" i="1" dirty="0" smtClean="0"/>
              <a:t>x</a:t>
            </a:r>
            <a:r>
              <a:rPr lang="en-US" altLang="ja-JP" dirty="0" smtClean="0"/>
              <a:t> # </a:t>
            </a:r>
            <a:r>
              <a:rPr lang="en-US" altLang="ja-JP" i="1" dirty="0" smtClean="0"/>
              <a:t>t</a:t>
            </a:r>
            <a:r>
              <a:rPr lang="en-US" altLang="ja-JP" dirty="0" smtClean="0"/>
              <a:t> </a:t>
            </a:r>
            <a:r>
              <a:rPr lang="en-US" altLang="ja-JP" dirty="0" smtClean="0">
                <a:latin typeface="Cambria Math" pitchFamily="18" charset="0"/>
                <a:ea typeface="Cambria Math" pitchFamily="18" charset="0"/>
              </a:rPr>
              <a:t>∧</a:t>
            </a:r>
            <a:r>
              <a:rPr lang="en-US" altLang="ja-JP" dirty="0"/>
              <a:t> </a:t>
            </a:r>
            <a:r>
              <a:rPr lang="en-US" altLang="ja-JP" i="1" dirty="0" smtClean="0"/>
              <a:t>y</a:t>
            </a:r>
            <a:r>
              <a:rPr lang="en-US" altLang="ja-JP" dirty="0" smtClean="0"/>
              <a:t> # </a:t>
            </a:r>
            <a:r>
              <a:rPr lang="en-US" altLang="ja-JP" i="1" dirty="0" smtClean="0"/>
              <a:t>t</a:t>
            </a:r>
            <a:r>
              <a:rPr lang="en-US" altLang="ja-JP" dirty="0" smtClean="0"/>
              <a:t> </a:t>
            </a:r>
            <a:r>
              <a:rPr lang="en-US" altLang="ja-JP" dirty="0" smtClean="0">
                <a:latin typeface="Cambria Math" pitchFamily="18" charset="0"/>
                <a:ea typeface="Cambria Math" pitchFamily="18" charset="0"/>
              </a:rPr>
              <a:t>⇒</a:t>
            </a:r>
            <a:r>
              <a:rPr lang="en-US" altLang="ja-JP" dirty="0"/>
              <a:t> </a:t>
            </a:r>
            <a:r>
              <a:rPr lang="en-US" altLang="ja-JP" dirty="0" smtClean="0"/>
              <a:t>(</a:t>
            </a:r>
            <a:r>
              <a:rPr lang="en-US" altLang="ja-JP" i="1" dirty="0" smtClean="0"/>
              <a:t>x</a:t>
            </a:r>
            <a:r>
              <a:rPr lang="en-US" altLang="ja-JP" dirty="0" smtClean="0"/>
              <a:t> </a:t>
            </a:r>
            <a:r>
              <a:rPr lang="en-US" altLang="ja-JP" i="1" dirty="0" smtClean="0"/>
              <a:t>y</a:t>
            </a:r>
            <a:r>
              <a:rPr lang="en-US" altLang="ja-JP" dirty="0" smtClean="0"/>
              <a:t>)·</a:t>
            </a:r>
            <a:r>
              <a:rPr lang="en-US" altLang="ja-JP" i="1" dirty="0" smtClean="0"/>
              <a:t>t</a:t>
            </a:r>
            <a:r>
              <a:rPr lang="en-US" altLang="ja-JP" dirty="0" smtClean="0"/>
              <a:t> = </a:t>
            </a:r>
            <a:r>
              <a:rPr lang="en-US" altLang="ja-JP" i="1" dirty="0" smtClean="0"/>
              <a:t>t</a:t>
            </a:r>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17</a:t>
            </a:fld>
            <a:endParaRPr kumimoji="1" lang="ja-JP"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Axioms</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Nominal logic </a:t>
            </a:r>
            <a:r>
              <a:rPr kumimoji="1" lang="ja-JP" altLang="en-US" dirty="0" smtClean="0"/>
              <a:t>の公理は</a:t>
            </a:r>
            <a:endParaRPr kumimoji="1" lang="en-US" altLang="ja-JP" dirty="0" smtClean="0"/>
          </a:p>
          <a:p>
            <a:pPr lvl="1"/>
            <a:r>
              <a:rPr lang="ja-JP" altLang="en-US" dirty="0"/>
              <a:t>普通</a:t>
            </a:r>
            <a:r>
              <a:rPr lang="ja-JP" altLang="en-US" dirty="0" smtClean="0"/>
              <a:t>の一階述語論理の公理</a:t>
            </a:r>
            <a:endParaRPr lang="en-US" altLang="ja-JP" dirty="0" smtClean="0"/>
          </a:p>
          <a:p>
            <a:pPr lvl="2"/>
            <a:r>
              <a:rPr lang="ja-JP" altLang="en-US" dirty="0" smtClean="0"/>
              <a:t>例</a:t>
            </a:r>
            <a:r>
              <a:rPr lang="en-US" altLang="ja-JP" dirty="0" smtClean="0"/>
              <a:t>:</a:t>
            </a:r>
            <a:r>
              <a:rPr lang="ja-JP" altLang="en-US" dirty="0" smtClean="0"/>
              <a:t> </a:t>
            </a:r>
            <a:r>
              <a:rPr lang="el-GR" altLang="ja-JP" i="1" dirty="0"/>
              <a:t>φ</a:t>
            </a:r>
            <a:r>
              <a:rPr lang="en-US" altLang="ja-JP" dirty="0"/>
              <a:t> </a:t>
            </a:r>
            <a:r>
              <a:rPr lang="en-US" altLang="ja-JP" dirty="0">
                <a:latin typeface="Cambria Math" pitchFamily="18" charset="0"/>
                <a:ea typeface="Cambria Math" pitchFamily="18" charset="0"/>
              </a:rPr>
              <a:t>∧</a:t>
            </a:r>
            <a:r>
              <a:rPr lang="ja-JP" altLang="en-US" dirty="0"/>
              <a:t> </a:t>
            </a:r>
            <a:r>
              <a:rPr lang="en-US" altLang="ja-JP" i="1" dirty="0" smtClean="0"/>
              <a:t>Ψ</a:t>
            </a:r>
            <a:r>
              <a:rPr lang="en-US" altLang="ja-JP" dirty="0"/>
              <a:t> </a:t>
            </a:r>
            <a:r>
              <a:rPr lang="en-US" altLang="ja-JP" dirty="0" smtClean="0">
                <a:latin typeface="Cambria Math" pitchFamily="18" charset="0"/>
                <a:ea typeface="Cambria Math" pitchFamily="18" charset="0"/>
              </a:rPr>
              <a:t>⇒ </a:t>
            </a:r>
            <a:r>
              <a:rPr lang="el-GR" altLang="ja-JP" i="1" dirty="0" smtClean="0"/>
              <a:t>φ</a:t>
            </a:r>
            <a:endParaRPr lang="en-US" altLang="ja-JP" dirty="0" smtClean="0"/>
          </a:p>
          <a:p>
            <a:pPr lvl="1"/>
            <a:r>
              <a:rPr kumimoji="1" lang="en-US" altLang="ja-JP" dirty="0" smtClean="0"/>
              <a:t>Nominal logic </a:t>
            </a:r>
            <a:r>
              <a:rPr kumimoji="1" lang="ja-JP" altLang="en-US" dirty="0" smtClean="0"/>
              <a:t>独自の公理</a:t>
            </a:r>
            <a:endParaRPr kumimoji="1" lang="en-US" altLang="ja-JP" dirty="0" smtClean="0"/>
          </a:p>
          <a:p>
            <a:pPr lvl="2"/>
            <a:r>
              <a:rPr lang="en-US" altLang="ja-JP" dirty="0" smtClean="0"/>
              <a:t>Swapping </a:t>
            </a:r>
            <a:r>
              <a:rPr lang="ja-JP" altLang="en-US" dirty="0" smtClean="0"/>
              <a:t>に関する公理</a:t>
            </a:r>
            <a:endParaRPr lang="en-US" altLang="ja-JP" dirty="0" smtClean="0"/>
          </a:p>
          <a:p>
            <a:pPr lvl="2"/>
            <a:r>
              <a:rPr lang="en-US" altLang="ja-JP" dirty="0" smtClean="0"/>
              <a:t>Equivariance </a:t>
            </a:r>
            <a:r>
              <a:rPr lang="ja-JP" altLang="en-US" dirty="0" smtClean="0"/>
              <a:t>に関する公理</a:t>
            </a:r>
            <a:endParaRPr lang="en-US" altLang="ja-JP" dirty="0" smtClean="0"/>
          </a:p>
          <a:p>
            <a:pPr lvl="2"/>
            <a:r>
              <a:rPr lang="en-US" altLang="ja-JP" dirty="0" smtClean="0"/>
              <a:t>Freshness </a:t>
            </a:r>
            <a:r>
              <a:rPr lang="ja-JP" altLang="en-US" dirty="0" smtClean="0"/>
              <a:t>に関する公理</a:t>
            </a:r>
            <a:endParaRPr lang="en-US" altLang="ja-JP" dirty="0" smtClean="0"/>
          </a:p>
          <a:p>
            <a:pPr lvl="2"/>
            <a:r>
              <a:rPr kumimoji="1" lang="en-US" altLang="ja-JP" dirty="0" smtClean="0"/>
              <a:t>……</a:t>
            </a:r>
            <a:endParaRPr kumimoji="1"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18</a:t>
            </a:fld>
            <a:endParaRPr kumimoji="1" lang="ja-JP"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Swapping</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 </a:t>
            </a:r>
            <a:r>
              <a:rPr lang="en-US" altLang="ja-JP" dirty="0" smtClean="0"/>
              <a:t>(</a:t>
            </a:r>
            <a:r>
              <a:rPr lang="en-US" altLang="ja-JP" i="1" dirty="0" smtClean="0"/>
              <a:t>t</a:t>
            </a:r>
            <a:r>
              <a:rPr lang="en-US" altLang="ja-JP" baseline="-25000" dirty="0" smtClean="0"/>
              <a:t>1</a:t>
            </a:r>
            <a:r>
              <a:rPr lang="en-US" altLang="ja-JP" dirty="0" smtClean="0"/>
              <a:t> </a:t>
            </a:r>
            <a:r>
              <a:rPr lang="en-US" altLang="ja-JP" i="1" dirty="0" smtClean="0"/>
              <a:t>t</a:t>
            </a:r>
            <a:r>
              <a:rPr lang="en-US" altLang="ja-JP" baseline="-25000" dirty="0" smtClean="0"/>
              <a:t>2</a:t>
            </a:r>
            <a:r>
              <a:rPr lang="en-US" altLang="ja-JP" dirty="0" smtClean="0"/>
              <a:t>)·</a:t>
            </a:r>
            <a:r>
              <a:rPr lang="en-US" altLang="ja-JP" i="1" dirty="0" smtClean="0"/>
              <a:t>t</a:t>
            </a:r>
            <a:r>
              <a:rPr lang="en-US" altLang="ja-JP" baseline="-25000" dirty="0" smtClean="0"/>
              <a:t>3</a:t>
            </a:r>
            <a:r>
              <a:rPr lang="en-US" altLang="ja-JP" dirty="0"/>
              <a:t> </a:t>
            </a:r>
            <a:r>
              <a:rPr lang="ja-JP" altLang="en-US" dirty="0" smtClean="0"/>
              <a:t>は </a:t>
            </a:r>
            <a:r>
              <a:rPr lang="en-US" altLang="ja-JP" i="1" dirty="0" smtClean="0"/>
              <a:t>t</a:t>
            </a:r>
            <a:r>
              <a:rPr lang="en-US" altLang="ja-JP" baseline="-25000" dirty="0" smtClean="0"/>
              <a:t>3</a:t>
            </a:r>
            <a:r>
              <a:rPr lang="en-US" altLang="ja-JP" dirty="0" smtClean="0"/>
              <a:t> </a:t>
            </a:r>
            <a:r>
              <a:rPr lang="ja-JP" altLang="en-US" dirty="0" smtClean="0"/>
              <a:t>に含まれる </a:t>
            </a:r>
            <a:r>
              <a:rPr lang="en-US" altLang="ja-JP" i="1" dirty="0" smtClean="0"/>
              <a:t>t</a:t>
            </a:r>
            <a:r>
              <a:rPr lang="en-US" altLang="ja-JP" baseline="-25000" dirty="0" smtClean="0"/>
              <a:t>1</a:t>
            </a:r>
            <a:r>
              <a:rPr lang="en-US" altLang="ja-JP" dirty="0" smtClean="0"/>
              <a:t> </a:t>
            </a:r>
            <a:r>
              <a:rPr lang="ja-JP" altLang="en-US" dirty="0" smtClean="0"/>
              <a:t>と </a:t>
            </a:r>
            <a:r>
              <a:rPr lang="en-US" altLang="ja-JP" i="1" dirty="0" smtClean="0"/>
              <a:t>t</a:t>
            </a:r>
            <a:r>
              <a:rPr lang="en-US" altLang="ja-JP" baseline="-25000" dirty="0" smtClean="0"/>
              <a:t>2</a:t>
            </a:r>
            <a:r>
              <a:rPr lang="en-US" altLang="ja-JP" dirty="0" smtClean="0"/>
              <a:t> </a:t>
            </a:r>
            <a:r>
              <a:rPr lang="ja-JP" altLang="en-US" dirty="0" smtClean="0"/>
              <a:t>を全て入れ替えたものを表す</a:t>
            </a:r>
            <a:endParaRPr lang="en-US" altLang="ja-JP" dirty="0" smtClean="0"/>
          </a:p>
          <a:p>
            <a:pPr lvl="1"/>
            <a:r>
              <a:rPr lang="en-US" altLang="ja-JP" dirty="0" smtClean="0"/>
              <a:t>Free</a:t>
            </a:r>
            <a:r>
              <a:rPr lang="ja-JP" altLang="en-US" dirty="0" smtClean="0"/>
              <a:t> か</a:t>
            </a:r>
            <a:r>
              <a:rPr lang="en-US" altLang="ja-JP" dirty="0" smtClean="0"/>
              <a:t> bound</a:t>
            </a:r>
            <a:r>
              <a:rPr lang="ja-JP" altLang="en-US" dirty="0" smtClean="0"/>
              <a:t> かにかかわらず全部入れ替える</a:t>
            </a:r>
            <a:endParaRPr kumimoji="1" lang="en-US" altLang="ja-JP" dirty="0"/>
          </a:p>
          <a:p>
            <a:r>
              <a:rPr lang="en-US" altLang="ja-JP" dirty="0" smtClean="0"/>
              <a:t>Swapping</a:t>
            </a:r>
            <a:r>
              <a:rPr lang="ja-JP" altLang="en-US" dirty="0" smtClean="0"/>
              <a:t> に関する </a:t>
            </a:r>
            <a:r>
              <a:rPr lang="en-US" altLang="ja-JP" dirty="0" smtClean="0"/>
              <a:t>axioms</a:t>
            </a:r>
          </a:p>
          <a:p>
            <a:pPr lvl="1"/>
            <a:r>
              <a:rPr lang="en-US" altLang="ja-JP" dirty="0"/>
              <a:t>(S1)	(</a:t>
            </a:r>
            <a:r>
              <a:rPr lang="en-US" altLang="ja-JP" dirty="0" smtClean="0">
                <a:latin typeface="Cambria Math" pitchFamily="18" charset="0"/>
                <a:ea typeface="Cambria Math" pitchFamily="18" charset="0"/>
              </a:rPr>
              <a:t>∀</a:t>
            </a:r>
            <a:r>
              <a:rPr lang="en-US" altLang="ja-JP" i="1" dirty="0" smtClean="0"/>
              <a:t>a</a:t>
            </a:r>
            <a:r>
              <a:rPr lang="en-US" altLang="ja-JP" dirty="0" smtClean="0"/>
              <a:t> : </a:t>
            </a:r>
            <a:r>
              <a:rPr lang="en-US" altLang="ja-JP" i="1" dirty="0" smtClean="0"/>
              <a:t>A</a:t>
            </a:r>
            <a:r>
              <a:rPr lang="en-US" altLang="ja-JP" dirty="0" smtClean="0"/>
              <a:t>)(</a:t>
            </a:r>
            <a:r>
              <a:rPr lang="en-US" altLang="ja-JP" dirty="0" smtClean="0">
                <a:latin typeface="Cambria Math" pitchFamily="18" charset="0"/>
                <a:ea typeface="Cambria Math" pitchFamily="18" charset="0"/>
              </a:rPr>
              <a:t>∀</a:t>
            </a:r>
            <a:r>
              <a:rPr lang="en-US" altLang="ja-JP" i="1" dirty="0" smtClean="0"/>
              <a:t>x</a:t>
            </a:r>
            <a:r>
              <a:rPr lang="en-US" altLang="ja-JP" dirty="0" smtClean="0"/>
              <a:t> : </a:t>
            </a:r>
            <a:r>
              <a:rPr lang="en-US" altLang="ja-JP" i="1" dirty="0" smtClean="0"/>
              <a:t>S</a:t>
            </a:r>
            <a:r>
              <a:rPr lang="en-US" altLang="ja-JP" dirty="0" smtClean="0"/>
              <a:t>) (</a:t>
            </a:r>
            <a:r>
              <a:rPr lang="en-US" altLang="ja-JP" i="1" dirty="0" smtClean="0"/>
              <a:t>a</a:t>
            </a:r>
            <a:r>
              <a:rPr lang="en-US" altLang="ja-JP" dirty="0" smtClean="0"/>
              <a:t> </a:t>
            </a:r>
            <a:r>
              <a:rPr lang="en-US" altLang="ja-JP" i="1" dirty="0" err="1" smtClean="0"/>
              <a:t>a</a:t>
            </a:r>
            <a:r>
              <a:rPr lang="en-US" altLang="ja-JP" dirty="0" smtClean="0"/>
              <a:t>)·</a:t>
            </a:r>
            <a:r>
              <a:rPr lang="en-US" altLang="ja-JP" i="1" dirty="0" smtClean="0"/>
              <a:t>x</a:t>
            </a:r>
            <a:r>
              <a:rPr lang="en-US" altLang="ja-JP" dirty="0" smtClean="0"/>
              <a:t> = </a:t>
            </a:r>
            <a:r>
              <a:rPr lang="en-US" altLang="ja-JP" i="1" dirty="0" smtClean="0"/>
              <a:t>x</a:t>
            </a:r>
          </a:p>
          <a:p>
            <a:pPr lvl="1"/>
            <a:r>
              <a:rPr kumimoji="1" lang="en-US" altLang="ja-JP" dirty="0" smtClean="0"/>
              <a:t>(S2)	</a:t>
            </a:r>
            <a:r>
              <a:rPr lang="en-US" altLang="ja-JP" dirty="0" smtClean="0"/>
              <a:t>(</a:t>
            </a:r>
            <a:r>
              <a:rPr lang="en-US" altLang="ja-JP" dirty="0" smtClean="0">
                <a:latin typeface="Cambria Math" pitchFamily="18" charset="0"/>
                <a:ea typeface="Cambria Math" pitchFamily="18" charset="0"/>
              </a:rPr>
              <a:t>∀</a:t>
            </a:r>
            <a:r>
              <a:rPr lang="en-US" altLang="ja-JP" i="1" dirty="0" smtClean="0"/>
              <a:t>a</a:t>
            </a:r>
            <a:r>
              <a:rPr lang="en-US" altLang="ja-JP" dirty="0"/>
              <a:t>, </a:t>
            </a:r>
            <a:r>
              <a:rPr lang="en-US" altLang="ja-JP" i="1" dirty="0" smtClean="0"/>
              <a:t>a</a:t>
            </a:r>
            <a:r>
              <a:rPr lang="en-US" altLang="ja-JP" dirty="0"/>
              <a:t>′</a:t>
            </a:r>
            <a:r>
              <a:rPr lang="en-US" altLang="ja-JP" dirty="0" smtClean="0"/>
              <a:t> : </a:t>
            </a:r>
            <a:r>
              <a:rPr lang="en-US" altLang="ja-JP" i="1" dirty="0" smtClean="0"/>
              <a:t>A</a:t>
            </a:r>
            <a:r>
              <a:rPr lang="en-US" altLang="ja-JP" dirty="0" smtClean="0"/>
              <a:t>)(</a:t>
            </a:r>
            <a:r>
              <a:rPr lang="en-US" altLang="ja-JP" dirty="0" smtClean="0">
                <a:latin typeface="Cambria Math" pitchFamily="18" charset="0"/>
                <a:ea typeface="Cambria Math" pitchFamily="18" charset="0"/>
              </a:rPr>
              <a:t>∀</a:t>
            </a:r>
            <a:r>
              <a:rPr lang="en-US" altLang="ja-JP" i="1" dirty="0" smtClean="0"/>
              <a:t>x</a:t>
            </a:r>
            <a:r>
              <a:rPr lang="en-US" altLang="ja-JP" dirty="0" smtClean="0"/>
              <a:t> : </a:t>
            </a:r>
            <a:r>
              <a:rPr lang="en-US" altLang="ja-JP" i="1" dirty="0" smtClean="0"/>
              <a:t>S</a:t>
            </a:r>
            <a:r>
              <a:rPr lang="en-US" altLang="ja-JP" dirty="0" smtClean="0"/>
              <a:t>) (</a:t>
            </a:r>
            <a:r>
              <a:rPr lang="en-US" altLang="ja-JP" i="1" dirty="0" smtClean="0"/>
              <a:t>a</a:t>
            </a:r>
            <a:r>
              <a:rPr lang="en-US" altLang="ja-JP" dirty="0" smtClean="0"/>
              <a:t> </a:t>
            </a:r>
            <a:r>
              <a:rPr lang="en-US" altLang="ja-JP" i="1" dirty="0" err="1" smtClean="0"/>
              <a:t>a</a:t>
            </a:r>
            <a:r>
              <a:rPr lang="en-US" altLang="ja-JP" dirty="0" smtClean="0"/>
              <a:t>′)·(</a:t>
            </a:r>
            <a:r>
              <a:rPr lang="en-US" altLang="ja-JP" i="1" dirty="0" smtClean="0"/>
              <a:t>a</a:t>
            </a:r>
            <a:r>
              <a:rPr lang="en-US" altLang="ja-JP" dirty="0" smtClean="0"/>
              <a:t> </a:t>
            </a:r>
            <a:r>
              <a:rPr lang="en-US" altLang="ja-JP" i="1" dirty="0" err="1" smtClean="0"/>
              <a:t>a</a:t>
            </a:r>
            <a:r>
              <a:rPr lang="en-US" altLang="ja-JP" dirty="0" smtClean="0"/>
              <a:t>′)·</a:t>
            </a:r>
            <a:r>
              <a:rPr lang="en-US" altLang="ja-JP" i="1" dirty="0" smtClean="0"/>
              <a:t>x</a:t>
            </a:r>
            <a:r>
              <a:rPr lang="en-US" altLang="ja-JP" dirty="0" smtClean="0"/>
              <a:t> = </a:t>
            </a:r>
            <a:r>
              <a:rPr lang="en-US" altLang="ja-JP" i="1" dirty="0" smtClean="0"/>
              <a:t>x</a:t>
            </a:r>
            <a:endParaRPr kumimoji="1" lang="en-US" altLang="ja-JP" dirty="0" smtClean="0"/>
          </a:p>
          <a:p>
            <a:pPr lvl="1"/>
            <a:r>
              <a:rPr kumimoji="1" lang="en-US" altLang="ja-JP" dirty="0" smtClean="0"/>
              <a:t>(S3)	</a:t>
            </a:r>
            <a:r>
              <a:rPr lang="en-US" altLang="ja-JP" dirty="0" smtClean="0"/>
              <a:t>(</a:t>
            </a:r>
            <a:r>
              <a:rPr lang="en-US" altLang="ja-JP" dirty="0" smtClean="0">
                <a:latin typeface="Cambria Math" pitchFamily="18" charset="0"/>
                <a:ea typeface="Cambria Math" pitchFamily="18" charset="0"/>
              </a:rPr>
              <a:t>∀</a:t>
            </a:r>
            <a:r>
              <a:rPr lang="en-US" altLang="ja-JP" i="1" dirty="0" smtClean="0"/>
              <a:t>a</a:t>
            </a:r>
            <a:r>
              <a:rPr lang="en-US" altLang="ja-JP" dirty="0" smtClean="0"/>
              <a:t>, </a:t>
            </a:r>
            <a:r>
              <a:rPr lang="en-US" altLang="ja-JP" i="1" dirty="0" smtClean="0"/>
              <a:t>a</a:t>
            </a:r>
            <a:r>
              <a:rPr lang="en-US" altLang="ja-JP" dirty="0" smtClean="0"/>
              <a:t>′ : </a:t>
            </a:r>
            <a:r>
              <a:rPr lang="en-US" altLang="ja-JP" i="1" dirty="0" smtClean="0"/>
              <a:t>A</a:t>
            </a:r>
            <a:r>
              <a:rPr lang="en-US" altLang="ja-JP" dirty="0" smtClean="0"/>
              <a:t>) (</a:t>
            </a:r>
            <a:r>
              <a:rPr lang="en-US" altLang="ja-JP" i="1" dirty="0" smtClean="0"/>
              <a:t>a</a:t>
            </a:r>
            <a:r>
              <a:rPr lang="en-US" altLang="ja-JP" dirty="0" smtClean="0"/>
              <a:t> </a:t>
            </a:r>
            <a:r>
              <a:rPr lang="en-US" altLang="ja-JP" i="1" dirty="0" err="1" smtClean="0"/>
              <a:t>a</a:t>
            </a:r>
            <a:r>
              <a:rPr lang="en-US" altLang="ja-JP" dirty="0" smtClean="0"/>
              <a:t>′)·</a:t>
            </a:r>
            <a:r>
              <a:rPr lang="en-US" altLang="ja-JP" i="1" dirty="0" smtClean="0"/>
              <a:t>a</a:t>
            </a:r>
            <a:r>
              <a:rPr lang="en-US" altLang="ja-JP" dirty="0" smtClean="0"/>
              <a:t> = </a:t>
            </a:r>
            <a:r>
              <a:rPr lang="en-US" altLang="ja-JP" i="1" dirty="0" smtClean="0"/>
              <a:t>a</a:t>
            </a:r>
            <a:r>
              <a:rPr lang="en-US" altLang="ja-JP" dirty="0" smtClean="0"/>
              <a:t>′</a:t>
            </a:r>
            <a:endParaRPr kumimoji="1"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19</a:t>
            </a:fld>
            <a:endParaRPr kumimoji="1" lang="ja-JP" altLang="en-US"/>
          </a:p>
        </p:txBody>
      </p:sp>
      <p:sp>
        <p:nvSpPr>
          <p:cNvPr id="5" name="テキスト ボックス 4"/>
          <p:cNvSpPr txBox="1"/>
          <p:nvPr/>
        </p:nvSpPr>
        <p:spPr>
          <a:xfrm>
            <a:off x="5940152" y="5301208"/>
            <a:ext cx="2880320" cy="830997"/>
          </a:xfrm>
          <a:prstGeom prst="rect">
            <a:avLst/>
          </a:prstGeom>
          <a:noFill/>
        </p:spPr>
        <p:txBody>
          <a:bodyPr wrap="square" rtlCol="0">
            <a:spAutoFit/>
          </a:bodyPr>
          <a:lstStyle/>
          <a:p>
            <a:r>
              <a:rPr lang="en-US" altLang="ja-JP" sz="2400" i="1" dirty="0"/>
              <a:t>A</a:t>
            </a:r>
            <a:r>
              <a:rPr lang="en-US" altLang="ja-JP" sz="2400" dirty="0"/>
              <a:t> </a:t>
            </a:r>
            <a:r>
              <a:rPr lang="ja-JP" altLang="en-US" sz="2400" dirty="0"/>
              <a:t>は </a:t>
            </a:r>
            <a:r>
              <a:rPr lang="en-US" altLang="ja-JP" sz="2400" dirty="0"/>
              <a:t>sort of </a:t>
            </a:r>
            <a:r>
              <a:rPr lang="en-US" altLang="ja-JP" sz="2400" dirty="0" smtClean="0"/>
              <a:t>atoms</a:t>
            </a:r>
            <a:endParaRPr lang="en-US" altLang="ja-JP" sz="2400" dirty="0"/>
          </a:p>
          <a:p>
            <a:r>
              <a:rPr lang="en-US" altLang="ja-JP" sz="2400" i="1" dirty="0" smtClean="0"/>
              <a:t>S</a:t>
            </a:r>
            <a:r>
              <a:rPr lang="en-US" altLang="ja-JP" sz="2400" dirty="0" smtClean="0"/>
              <a:t> </a:t>
            </a:r>
            <a:r>
              <a:rPr lang="ja-JP" altLang="en-US" sz="2400" dirty="0"/>
              <a:t>は </a:t>
            </a:r>
            <a:r>
              <a:rPr lang="en-US" altLang="ja-JP" sz="2400" dirty="0" smtClean="0"/>
              <a:t>sort</a:t>
            </a:r>
            <a:endParaRPr kumimoji="1" lang="ja-JP" alt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今日の内容</a:t>
            </a:r>
            <a:endParaRPr kumimoji="1" lang="ja-JP" altLang="en-US" dirty="0"/>
          </a:p>
        </p:txBody>
      </p:sp>
      <p:sp>
        <p:nvSpPr>
          <p:cNvPr id="3" name="コンテンツ プレースホルダ 2"/>
          <p:cNvSpPr>
            <a:spLocks noGrp="1"/>
          </p:cNvSpPr>
          <p:nvPr>
            <p:ph idx="1"/>
          </p:nvPr>
        </p:nvSpPr>
        <p:spPr/>
        <p:txBody>
          <a:bodyPr>
            <a:normAutofit fontScale="92500" lnSpcReduction="10000"/>
          </a:bodyPr>
          <a:lstStyle/>
          <a:p>
            <a:r>
              <a:rPr kumimoji="1" lang="en-US" altLang="ja-JP" dirty="0" smtClean="0"/>
              <a:t>Nominal logic</a:t>
            </a:r>
          </a:p>
          <a:p>
            <a:pPr lvl="1"/>
            <a:r>
              <a:rPr lang="en-US" altLang="ja-JP" dirty="0" smtClean="0"/>
              <a:t>Andrew M. Pitts. </a:t>
            </a:r>
            <a:br>
              <a:rPr lang="en-US" altLang="ja-JP" dirty="0" smtClean="0"/>
            </a:br>
            <a:r>
              <a:rPr lang="en-US" altLang="ja-JP" b="1" dirty="0" smtClean="0"/>
              <a:t>“Nominal logic: A first order theory of names and binding.” </a:t>
            </a:r>
            <a:br>
              <a:rPr lang="en-US" altLang="ja-JP" b="1" dirty="0" smtClean="0"/>
            </a:br>
            <a:r>
              <a:rPr lang="en-US" altLang="ja-JP" dirty="0" smtClean="0"/>
              <a:t>In </a:t>
            </a:r>
            <a:r>
              <a:rPr lang="en-US" altLang="ja-JP" i="1" dirty="0" smtClean="0"/>
              <a:t>Information and Computation</a:t>
            </a:r>
            <a:r>
              <a:rPr lang="en-US" altLang="ja-JP" dirty="0" smtClean="0"/>
              <a:t>, Vol. 186, No. 2, pp. 165–193, 2003. (TACS 2001)</a:t>
            </a:r>
          </a:p>
          <a:p>
            <a:pPr lvl="1"/>
            <a:r>
              <a:rPr kumimoji="1" lang="en-US" altLang="ja-JP" dirty="0" smtClean="0"/>
              <a:t>Murdoch J. </a:t>
            </a:r>
            <a:r>
              <a:rPr kumimoji="1" lang="en-US" altLang="ja-JP" dirty="0" err="1" smtClean="0"/>
              <a:t>Gabbay</a:t>
            </a:r>
            <a:r>
              <a:rPr kumimoji="1" lang="en-US" altLang="ja-JP" dirty="0" smtClean="0"/>
              <a:t> and </a:t>
            </a:r>
            <a:r>
              <a:rPr lang="en-US" altLang="ja-JP" dirty="0" smtClean="0"/>
              <a:t>Andrew M. Pitts. </a:t>
            </a:r>
            <a:br>
              <a:rPr lang="en-US" altLang="ja-JP" dirty="0" smtClean="0"/>
            </a:br>
            <a:r>
              <a:rPr lang="en-US" altLang="ja-JP" b="1" dirty="0" smtClean="0"/>
              <a:t>“A new approach to abstract syntax with variable binding.” </a:t>
            </a:r>
            <a:br>
              <a:rPr lang="en-US" altLang="ja-JP" b="1" dirty="0" smtClean="0"/>
            </a:br>
            <a:r>
              <a:rPr lang="en-US" altLang="ja-JP" dirty="0" smtClean="0"/>
              <a:t>In </a:t>
            </a:r>
            <a:r>
              <a:rPr lang="en-US" altLang="ja-JP" i="1" dirty="0" smtClean="0"/>
              <a:t>Formal Aspects of Computing</a:t>
            </a:r>
            <a:r>
              <a:rPr lang="en-US" altLang="ja-JP" dirty="0" smtClean="0"/>
              <a:t>,</a:t>
            </a:r>
            <a:r>
              <a:rPr lang="en-US" altLang="ja-JP" i="1" dirty="0" smtClean="0"/>
              <a:t> </a:t>
            </a:r>
            <a:r>
              <a:rPr lang="en-US" altLang="ja-JP" dirty="0" smtClean="0"/>
              <a:t>Vol. 13, No. 3, pp. 341–363, 2002.</a:t>
            </a:r>
            <a:endParaRPr kumimoji="1"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2</a:t>
            </a:fld>
            <a:endParaRPr kumimoji="1" lang="ja-JP"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なぜ </a:t>
            </a:r>
            <a:r>
              <a:rPr kumimoji="1" lang="en-US" altLang="ja-JP" dirty="0" smtClean="0"/>
              <a:t>Swapping </a:t>
            </a:r>
            <a:r>
              <a:rPr kumimoji="1" lang="ja-JP" altLang="en-US" dirty="0" smtClean="0"/>
              <a:t>を扱うのか</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普通の </a:t>
            </a:r>
            <a:r>
              <a:rPr kumimoji="1" lang="en-US" altLang="ja-JP" dirty="0" smtClean="0"/>
              <a:t>substitution </a:t>
            </a:r>
            <a:r>
              <a:rPr kumimoji="1" lang="ja-JP" altLang="en-US" dirty="0" smtClean="0"/>
              <a:t>よりも</a:t>
            </a:r>
            <a:endParaRPr kumimoji="1" lang="en-US" altLang="ja-JP" dirty="0" smtClean="0"/>
          </a:p>
          <a:p>
            <a:pPr lvl="1"/>
            <a:r>
              <a:rPr lang="ja-JP" altLang="en-US" dirty="0" smtClean="0"/>
              <a:t>単純</a:t>
            </a:r>
            <a:endParaRPr lang="en-US" altLang="ja-JP" dirty="0" smtClean="0"/>
          </a:p>
          <a:p>
            <a:pPr lvl="1"/>
            <a:r>
              <a:rPr kumimoji="1" lang="ja-JP" altLang="en-US" dirty="0" smtClean="0"/>
              <a:t>よい性質を持つ</a:t>
            </a:r>
            <a:endParaRPr kumimoji="1" lang="en-US" altLang="ja-JP" dirty="0" smtClean="0"/>
          </a:p>
          <a:p>
            <a:pPr lvl="2">
              <a:buNone/>
            </a:pPr>
            <a:r>
              <a:rPr lang="ja-JP" altLang="en-US" dirty="0" smtClean="0"/>
              <a:t>例えば</a:t>
            </a:r>
            <a:endParaRPr lang="en-US" altLang="ja-JP" dirty="0" smtClean="0"/>
          </a:p>
          <a:p>
            <a:pPr lvl="2" algn="ctr">
              <a:buNone/>
            </a:pPr>
            <a:r>
              <a:rPr kumimoji="1" lang="en-US" altLang="ja-JP" i="1" dirty="0" smtClean="0"/>
              <a:t>t</a:t>
            </a:r>
            <a:r>
              <a:rPr kumimoji="1" lang="en-US" altLang="ja-JP" dirty="0" smtClean="0"/>
              <a:t> = </a:t>
            </a:r>
            <a:r>
              <a:rPr kumimoji="1" lang="en-US" altLang="ja-JP" i="1" dirty="0" smtClean="0"/>
              <a:t>t</a:t>
            </a:r>
            <a:r>
              <a:rPr lang="en-US" altLang="ja-JP" dirty="0" smtClean="0"/>
              <a:t>′ </a:t>
            </a:r>
            <a:r>
              <a:rPr lang="ja-JP" altLang="en-US" dirty="0" smtClean="0"/>
              <a:t>ならば </a:t>
            </a:r>
            <a:r>
              <a:rPr lang="en-US" altLang="ja-JP" dirty="0" smtClean="0"/>
              <a:t>(</a:t>
            </a:r>
            <a:r>
              <a:rPr lang="en-US" altLang="ja-JP" i="1" dirty="0" smtClean="0"/>
              <a:t>a</a:t>
            </a:r>
            <a:r>
              <a:rPr lang="en-US" altLang="ja-JP" dirty="0" smtClean="0"/>
              <a:t> </a:t>
            </a:r>
            <a:r>
              <a:rPr lang="en-US" altLang="ja-JP" i="1" dirty="0" smtClean="0"/>
              <a:t>b</a:t>
            </a:r>
            <a:r>
              <a:rPr lang="en-US" altLang="ja-JP" dirty="0" smtClean="0"/>
              <a:t>)·</a:t>
            </a:r>
            <a:r>
              <a:rPr lang="en-US" altLang="ja-JP" i="1" dirty="0" smtClean="0"/>
              <a:t>t</a:t>
            </a:r>
            <a:r>
              <a:rPr lang="en-US" altLang="ja-JP" dirty="0" smtClean="0"/>
              <a:t> =</a:t>
            </a:r>
            <a:r>
              <a:rPr lang="en-US" altLang="ja-JP" baseline="-25000" dirty="0" smtClean="0"/>
              <a:t>α</a:t>
            </a:r>
            <a:r>
              <a:rPr lang="en-US" altLang="ja-JP" dirty="0" smtClean="0"/>
              <a:t> (</a:t>
            </a:r>
            <a:r>
              <a:rPr lang="en-US" altLang="ja-JP" i="1" dirty="0" smtClean="0"/>
              <a:t>a</a:t>
            </a:r>
            <a:r>
              <a:rPr lang="en-US" altLang="ja-JP" dirty="0" smtClean="0"/>
              <a:t> </a:t>
            </a:r>
            <a:r>
              <a:rPr lang="en-US" altLang="ja-JP" i="1" dirty="0" smtClean="0"/>
              <a:t>b</a:t>
            </a:r>
            <a:r>
              <a:rPr lang="en-US" altLang="ja-JP" dirty="0" smtClean="0"/>
              <a:t>)·</a:t>
            </a:r>
            <a:r>
              <a:rPr lang="en-US" altLang="ja-JP" i="1" dirty="0" smtClean="0"/>
              <a:t>t</a:t>
            </a:r>
            <a:r>
              <a:rPr lang="en-US" altLang="ja-JP" dirty="0" smtClean="0"/>
              <a:t>′</a:t>
            </a:r>
          </a:p>
          <a:p>
            <a:pPr lvl="2">
              <a:buNone/>
            </a:pPr>
            <a:r>
              <a:rPr kumimoji="1" lang="ja-JP" altLang="en-US" dirty="0" smtClean="0"/>
              <a:t>は成り立つが</a:t>
            </a:r>
            <a:endParaRPr kumimoji="1" lang="en-US" altLang="ja-JP" dirty="0" smtClean="0"/>
          </a:p>
          <a:p>
            <a:pPr lvl="2" algn="ctr">
              <a:buNone/>
            </a:pPr>
            <a:r>
              <a:rPr lang="en-US" altLang="ja-JP" i="1" dirty="0" smtClean="0"/>
              <a:t>t</a:t>
            </a:r>
            <a:r>
              <a:rPr lang="en-US" altLang="ja-JP" dirty="0" smtClean="0"/>
              <a:t> = </a:t>
            </a:r>
            <a:r>
              <a:rPr lang="en-US" altLang="ja-JP" i="1" dirty="0" smtClean="0"/>
              <a:t>t</a:t>
            </a:r>
            <a:r>
              <a:rPr lang="en-US" altLang="ja-JP" dirty="0" smtClean="0"/>
              <a:t>′ </a:t>
            </a:r>
            <a:r>
              <a:rPr lang="ja-JP" altLang="en-US" dirty="0" smtClean="0"/>
              <a:t>ならば </a:t>
            </a:r>
            <a:r>
              <a:rPr lang="en-US" altLang="ja-JP" i="1" dirty="0" smtClean="0"/>
              <a:t>t</a:t>
            </a:r>
            <a:r>
              <a:rPr lang="en-US" altLang="ja-JP" dirty="0" smtClean="0"/>
              <a:t>{</a:t>
            </a:r>
            <a:r>
              <a:rPr lang="en-US" altLang="ja-JP" i="1" dirty="0" smtClean="0"/>
              <a:t>a</a:t>
            </a:r>
            <a:r>
              <a:rPr lang="en-US" altLang="ja-JP" dirty="0" smtClean="0"/>
              <a:t> ↦ </a:t>
            </a:r>
            <a:r>
              <a:rPr lang="en-US" altLang="ja-JP" i="1" dirty="0" smtClean="0"/>
              <a:t>b</a:t>
            </a:r>
            <a:r>
              <a:rPr lang="en-US" altLang="ja-JP" dirty="0" smtClean="0"/>
              <a:t>} =</a:t>
            </a:r>
            <a:r>
              <a:rPr lang="en-US" altLang="ja-JP" baseline="-25000" dirty="0" smtClean="0"/>
              <a:t>α</a:t>
            </a:r>
            <a:r>
              <a:rPr lang="en-US" altLang="ja-JP" i="1" dirty="0" smtClean="0"/>
              <a:t> t</a:t>
            </a:r>
            <a:r>
              <a:rPr lang="en-US" altLang="ja-JP" dirty="0" smtClean="0"/>
              <a:t>′{</a:t>
            </a:r>
            <a:r>
              <a:rPr lang="en-US" altLang="ja-JP" i="1" dirty="0" smtClean="0"/>
              <a:t>a</a:t>
            </a:r>
            <a:r>
              <a:rPr lang="en-US" altLang="ja-JP" dirty="0" smtClean="0"/>
              <a:t> ↦ </a:t>
            </a:r>
            <a:r>
              <a:rPr lang="en-US" altLang="ja-JP" i="1" dirty="0" smtClean="0"/>
              <a:t>b</a:t>
            </a:r>
            <a:r>
              <a:rPr lang="en-US" altLang="ja-JP" dirty="0" smtClean="0"/>
              <a:t>}</a:t>
            </a:r>
            <a:endParaRPr kumimoji="1" lang="en-US" altLang="ja-JP" dirty="0" smtClean="0"/>
          </a:p>
          <a:p>
            <a:pPr lvl="2">
              <a:buNone/>
            </a:pPr>
            <a:r>
              <a:rPr lang="ja-JP" altLang="en-US" dirty="0" smtClean="0"/>
              <a:t>は成り立たない</a:t>
            </a:r>
            <a:endParaRPr kumimoji="1"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20</a:t>
            </a:fld>
            <a:endParaRPr kumimoji="1" lang="ja-JP" altLang="en-US"/>
          </a:p>
        </p:txBody>
      </p:sp>
      <p:sp>
        <p:nvSpPr>
          <p:cNvPr id="5" name="テキスト ボックス 4"/>
          <p:cNvSpPr txBox="1"/>
          <p:nvPr/>
        </p:nvSpPr>
        <p:spPr>
          <a:xfrm>
            <a:off x="4211960" y="4941168"/>
            <a:ext cx="4248472" cy="369332"/>
          </a:xfrm>
          <a:prstGeom prst="rect">
            <a:avLst/>
          </a:prstGeom>
          <a:noFill/>
        </p:spPr>
        <p:txBody>
          <a:bodyPr wrap="square" rtlCol="0">
            <a:spAutoFit/>
          </a:bodyPr>
          <a:lstStyle/>
          <a:p>
            <a:pPr algn="ctr"/>
            <a:r>
              <a:rPr kumimoji="1" lang="en-US" altLang="ja-JP" smtClean="0"/>
              <a:t>(</a:t>
            </a:r>
            <a:r>
              <a:rPr kumimoji="1" lang="ja-JP" altLang="en-US" dirty="0" smtClean="0"/>
              <a:t>自由変数の </a:t>
            </a:r>
            <a:r>
              <a:rPr kumimoji="1" lang="en-US" altLang="ja-JP" dirty="0" smtClean="0"/>
              <a:t>capture-avoiding</a:t>
            </a:r>
            <a:r>
              <a:rPr kumimoji="1" lang="ja-JP" altLang="en-US" dirty="0" smtClean="0"/>
              <a:t> でない置換</a:t>
            </a:r>
            <a:r>
              <a:rPr kumimoji="1" lang="en-US" altLang="ja-JP" dirty="0" smtClean="0"/>
              <a:t>)</a:t>
            </a:r>
            <a:endParaRPr kumimoji="1" lang="ja-JP" alt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Equivariance</a:t>
            </a:r>
            <a:endParaRPr kumimoji="1" lang="ja-JP" altLang="en-US" dirty="0"/>
          </a:p>
        </p:txBody>
      </p:sp>
      <p:sp>
        <p:nvSpPr>
          <p:cNvPr id="3" name="コンテンツ プレースホルダ 2"/>
          <p:cNvSpPr>
            <a:spLocks noGrp="1"/>
          </p:cNvSpPr>
          <p:nvPr>
            <p:ph idx="1"/>
          </p:nvPr>
        </p:nvSpPr>
        <p:spPr/>
        <p:txBody>
          <a:bodyPr>
            <a:normAutofit fontScale="85000" lnSpcReduction="20000"/>
          </a:bodyPr>
          <a:lstStyle/>
          <a:p>
            <a:r>
              <a:rPr kumimoji="1" lang="en-US" altLang="ja-JP" dirty="0" smtClean="0"/>
              <a:t>Equivariance </a:t>
            </a:r>
            <a:r>
              <a:rPr kumimoji="1" lang="ja-JP" altLang="en-US" dirty="0" smtClean="0"/>
              <a:t>に関する公理</a:t>
            </a:r>
            <a:endParaRPr kumimoji="1" lang="en-US" altLang="ja-JP" dirty="0" smtClean="0"/>
          </a:p>
          <a:p>
            <a:pPr lvl="1"/>
            <a:r>
              <a:rPr kumimoji="1" lang="en-US" altLang="ja-JP" dirty="0" smtClean="0"/>
              <a:t>(E1)	</a:t>
            </a:r>
            <a:r>
              <a:rPr lang="en-US" altLang="ja-JP" dirty="0" smtClean="0"/>
              <a:t>(</a:t>
            </a:r>
            <a:r>
              <a:rPr lang="en-US" altLang="ja-JP" dirty="0" smtClean="0">
                <a:latin typeface="Cambria Math" pitchFamily="18" charset="0"/>
                <a:ea typeface="Cambria Math" pitchFamily="18" charset="0"/>
              </a:rPr>
              <a:t>∀</a:t>
            </a:r>
            <a:r>
              <a:rPr lang="en-US" altLang="ja-JP" i="1" dirty="0" smtClean="0"/>
              <a:t>a</a:t>
            </a:r>
            <a:r>
              <a:rPr lang="en-US" altLang="ja-JP" dirty="0" smtClean="0"/>
              <a:t>, </a:t>
            </a:r>
            <a:r>
              <a:rPr lang="en-US" altLang="ja-JP" i="1" dirty="0" smtClean="0"/>
              <a:t>a</a:t>
            </a:r>
            <a:r>
              <a:rPr lang="en-US" altLang="ja-JP" dirty="0" smtClean="0"/>
              <a:t>′ : </a:t>
            </a:r>
            <a:r>
              <a:rPr lang="en-US" altLang="ja-JP" i="1" dirty="0" smtClean="0"/>
              <a:t>A</a:t>
            </a:r>
            <a:r>
              <a:rPr lang="en-US" altLang="ja-JP" dirty="0" smtClean="0"/>
              <a:t>)(</a:t>
            </a:r>
            <a:r>
              <a:rPr lang="en-US" altLang="ja-JP" dirty="0" smtClean="0">
                <a:latin typeface="Cambria Math" pitchFamily="18" charset="0"/>
                <a:ea typeface="Cambria Math" pitchFamily="18" charset="0"/>
              </a:rPr>
              <a:t>∀</a:t>
            </a:r>
            <a:r>
              <a:rPr lang="en-US" altLang="ja-JP" i="1" dirty="0" smtClean="0"/>
              <a:t>b</a:t>
            </a:r>
            <a:r>
              <a:rPr lang="en-US" altLang="ja-JP" dirty="0" smtClean="0"/>
              <a:t>, </a:t>
            </a:r>
            <a:r>
              <a:rPr lang="en-US" altLang="ja-JP" i="1" dirty="0" smtClean="0"/>
              <a:t>b</a:t>
            </a:r>
            <a:r>
              <a:rPr lang="en-US" altLang="ja-JP" dirty="0" smtClean="0"/>
              <a:t>′ : </a:t>
            </a:r>
            <a:r>
              <a:rPr lang="en-US" altLang="ja-JP" i="1" dirty="0" smtClean="0"/>
              <a:t>A</a:t>
            </a:r>
            <a:r>
              <a:rPr lang="en-US" altLang="ja-JP" dirty="0" smtClean="0"/>
              <a:t>′)(</a:t>
            </a:r>
            <a:r>
              <a:rPr lang="en-US" altLang="ja-JP" dirty="0" smtClean="0">
                <a:latin typeface="Cambria Math" pitchFamily="18" charset="0"/>
                <a:ea typeface="Cambria Math" pitchFamily="18" charset="0"/>
              </a:rPr>
              <a:t>∀</a:t>
            </a:r>
            <a:r>
              <a:rPr lang="en-US" altLang="ja-JP" i="1" dirty="0" smtClean="0"/>
              <a:t>x</a:t>
            </a:r>
            <a:r>
              <a:rPr lang="en-US" altLang="ja-JP" dirty="0" smtClean="0"/>
              <a:t> : </a:t>
            </a:r>
            <a:r>
              <a:rPr lang="en-US" altLang="ja-JP" i="1" dirty="0" smtClean="0"/>
              <a:t>S</a:t>
            </a:r>
            <a:r>
              <a:rPr lang="en-US" altLang="ja-JP" dirty="0" smtClean="0"/>
              <a:t>) </a:t>
            </a:r>
            <a:br>
              <a:rPr lang="en-US" altLang="ja-JP" dirty="0" smtClean="0"/>
            </a:br>
            <a:r>
              <a:rPr lang="en-US" altLang="ja-JP" dirty="0" smtClean="0"/>
              <a:t>		(</a:t>
            </a:r>
            <a:r>
              <a:rPr lang="en-US" altLang="ja-JP" i="1" dirty="0" smtClean="0"/>
              <a:t>a</a:t>
            </a:r>
            <a:r>
              <a:rPr lang="en-US" altLang="ja-JP" dirty="0" smtClean="0"/>
              <a:t> </a:t>
            </a:r>
            <a:r>
              <a:rPr lang="en-US" altLang="ja-JP" i="1" dirty="0" err="1" smtClean="0"/>
              <a:t>a</a:t>
            </a:r>
            <a:r>
              <a:rPr lang="en-US" altLang="ja-JP" dirty="0" smtClean="0"/>
              <a:t>′)·(</a:t>
            </a:r>
            <a:r>
              <a:rPr lang="en-US" altLang="ja-JP" i="1" dirty="0" smtClean="0"/>
              <a:t>b</a:t>
            </a:r>
            <a:r>
              <a:rPr lang="en-US" altLang="ja-JP" dirty="0" smtClean="0"/>
              <a:t> </a:t>
            </a:r>
            <a:r>
              <a:rPr lang="en-US" altLang="ja-JP" i="1" dirty="0" err="1" smtClean="0"/>
              <a:t>b</a:t>
            </a:r>
            <a:r>
              <a:rPr lang="en-US" altLang="ja-JP" dirty="0" smtClean="0"/>
              <a:t>′)·</a:t>
            </a:r>
            <a:r>
              <a:rPr lang="en-US" altLang="ja-JP" i="1" dirty="0" smtClean="0"/>
              <a:t>x</a:t>
            </a:r>
            <a:r>
              <a:rPr lang="en-US" altLang="ja-JP" dirty="0" smtClean="0"/>
              <a:t> = ((</a:t>
            </a:r>
            <a:r>
              <a:rPr lang="en-US" altLang="ja-JP" i="1" dirty="0" smtClean="0"/>
              <a:t>a</a:t>
            </a:r>
            <a:r>
              <a:rPr lang="en-US" altLang="ja-JP" dirty="0" smtClean="0"/>
              <a:t> </a:t>
            </a:r>
            <a:r>
              <a:rPr lang="en-US" altLang="ja-JP" i="1" dirty="0" err="1" smtClean="0"/>
              <a:t>a</a:t>
            </a:r>
            <a:r>
              <a:rPr lang="en-US" altLang="ja-JP" dirty="0" smtClean="0"/>
              <a:t>′)·</a:t>
            </a:r>
            <a:r>
              <a:rPr lang="en-US" altLang="ja-JP" i="1" dirty="0" smtClean="0"/>
              <a:t>b</a:t>
            </a:r>
            <a:r>
              <a:rPr lang="en-US" altLang="ja-JP" dirty="0" smtClean="0"/>
              <a:t> (</a:t>
            </a:r>
            <a:r>
              <a:rPr lang="en-US" altLang="ja-JP" i="1" dirty="0" smtClean="0"/>
              <a:t>a</a:t>
            </a:r>
            <a:r>
              <a:rPr lang="en-US" altLang="ja-JP" dirty="0" smtClean="0"/>
              <a:t> </a:t>
            </a:r>
            <a:r>
              <a:rPr lang="en-US" altLang="ja-JP" i="1" dirty="0" err="1" smtClean="0"/>
              <a:t>a</a:t>
            </a:r>
            <a:r>
              <a:rPr lang="en-US" altLang="ja-JP" dirty="0" smtClean="0"/>
              <a:t>′)·</a:t>
            </a:r>
            <a:r>
              <a:rPr lang="en-US" altLang="ja-JP" i="1" dirty="0" smtClean="0"/>
              <a:t>b</a:t>
            </a:r>
            <a:r>
              <a:rPr lang="en-US" altLang="ja-JP" dirty="0" smtClean="0"/>
              <a:t>′)·(</a:t>
            </a:r>
            <a:r>
              <a:rPr lang="en-US" altLang="ja-JP" i="1" dirty="0" smtClean="0"/>
              <a:t>a</a:t>
            </a:r>
            <a:r>
              <a:rPr lang="en-US" altLang="ja-JP" dirty="0" smtClean="0"/>
              <a:t> </a:t>
            </a:r>
            <a:r>
              <a:rPr lang="en-US" altLang="ja-JP" i="1" dirty="0" err="1" smtClean="0"/>
              <a:t>a</a:t>
            </a:r>
            <a:r>
              <a:rPr lang="en-US" altLang="ja-JP" dirty="0" smtClean="0"/>
              <a:t>′)·</a:t>
            </a:r>
            <a:r>
              <a:rPr lang="en-US" altLang="ja-JP" i="1" dirty="0" smtClean="0"/>
              <a:t>x</a:t>
            </a:r>
          </a:p>
          <a:p>
            <a:pPr lvl="1"/>
            <a:r>
              <a:rPr kumimoji="1" lang="en-US" altLang="ja-JP" dirty="0" smtClean="0"/>
              <a:t>(E2)	</a:t>
            </a:r>
            <a:r>
              <a:rPr lang="en-US" altLang="ja-JP" dirty="0" smtClean="0"/>
              <a:t>(</a:t>
            </a:r>
            <a:r>
              <a:rPr lang="en-US" altLang="ja-JP" dirty="0" smtClean="0">
                <a:latin typeface="Cambria Math" pitchFamily="18" charset="0"/>
                <a:ea typeface="Cambria Math" pitchFamily="18" charset="0"/>
              </a:rPr>
              <a:t>∀</a:t>
            </a:r>
            <a:r>
              <a:rPr lang="en-US" altLang="ja-JP" i="1" dirty="0" smtClean="0"/>
              <a:t>a</a:t>
            </a:r>
            <a:r>
              <a:rPr lang="en-US" altLang="ja-JP" dirty="0" smtClean="0"/>
              <a:t>, </a:t>
            </a:r>
            <a:r>
              <a:rPr lang="en-US" altLang="ja-JP" i="1" dirty="0" smtClean="0"/>
              <a:t>a</a:t>
            </a:r>
            <a:r>
              <a:rPr lang="en-US" altLang="ja-JP" dirty="0" smtClean="0"/>
              <a:t>′ : </a:t>
            </a:r>
            <a:r>
              <a:rPr lang="en-US" altLang="ja-JP" i="1" dirty="0" smtClean="0"/>
              <a:t>A</a:t>
            </a:r>
            <a:r>
              <a:rPr lang="en-US" altLang="ja-JP" dirty="0" smtClean="0"/>
              <a:t>)(</a:t>
            </a:r>
            <a:r>
              <a:rPr lang="en-US" altLang="ja-JP" dirty="0" smtClean="0">
                <a:latin typeface="Cambria Math" pitchFamily="18" charset="0"/>
                <a:ea typeface="Cambria Math" pitchFamily="18" charset="0"/>
              </a:rPr>
              <a:t>∀</a:t>
            </a:r>
            <a:r>
              <a:rPr lang="en-US" altLang="ja-JP" i="1" dirty="0" smtClean="0"/>
              <a:t>b</a:t>
            </a:r>
            <a:r>
              <a:rPr lang="en-US" altLang="ja-JP" dirty="0" smtClean="0"/>
              <a:t> : </a:t>
            </a:r>
            <a:r>
              <a:rPr lang="en-US" altLang="ja-JP" i="1" dirty="0" smtClean="0"/>
              <a:t>A</a:t>
            </a:r>
            <a:r>
              <a:rPr lang="en-US" altLang="ja-JP" dirty="0" smtClean="0"/>
              <a:t>)(</a:t>
            </a:r>
            <a:r>
              <a:rPr lang="en-US" altLang="ja-JP" dirty="0" smtClean="0">
                <a:latin typeface="Cambria Math" pitchFamily="18" charset="0"/>
                <a:ea typeface="Cambria Math" pitchFamily="18" charset="0"/>
              </a:rPr>
              <a:t>∀</a:t>
            </a:r>
            <a:r>
              <a:rPr lang="en-US" altLang="ja-JP" i="1" dirty="0" smtClean="0"/>
              <a:t>x</a:t>
            </a:r>
            <a:r>
              <a:rPr lang="en-US" altLang="ja-JP" dirty="0" smtClean="0"/>
              <a:t> : </a:t>
            </a:r>
            <a:r>
              <a:rPr lang="en-US" altLang="ja-JP" i="1" dirty="0" smtClean="0"/>
              <a:t>S</a:t>
            </a:r>
            <a:r>
              <a:rPr lang="en-US" altLang="ja-JP" dirty="0" smtClean="0"/>
              <a:t>) </a:t>
            </a:r>
            <a:br>
              <a:rPr lang="en-US" altLang="ja-JP" dirty="0" smtClean="0"/>
            </a:br>
            <a:r>
              <a:rPr lang="en-US" altLang="ja-JP" dirty="0" smtClean="0"/>
              <a:t>		</a:t>
            </a:r>
            <a:r>
              <a:rPr lang="en-US" altLang="ja-JP" i="1" dirty="0" smtClean="0"/>
              <a:t>b</a:t>
            </a:r>
            <a:r>
              <a:rPr lang="en-US" altLang="ja-JP" dirty="0" smtClean="0"/>
              <a:t> # </a:t>
            </a:r>
            <a:r>
              <a:rPr lang="en-US" altLang="ja-JP" i="1" dirty="0" smtClean="0"/>
              <a:t>x</a:t>
            </a:r>
            <a:r>
              <a:rPr lang="en-US" altLang="ja-JP" dirty="0" smtClean="0"/>
              <a:t> </a:t>
            </a:r>
            <a:r>
              <a:rPr lang="en-US" altLang="ja-JP" dirty="0" smtClean="0">
                <a:latin typeface="Cambria Math" pitchFamily="18" charset="0"/>
                <a:ea typeface="Cambria Math" pitchFamily="18" charset="0"/>
              </a:rPr>
              <a:t>⇒</a:t>
            </a:r>
            <a:r>
              <a:rPr lang="en-US" altLang="ja-JP" dirty="0" smtClean="0"/>
              <a:t> (</a:t>
            </a:r>
            <a:r>
              <a:rPr lang="en-US" altLang="ja-JP" i="1" dirty="0" smtClean="0"/>
              <a:t>a</a:t>
            </a:r>
            <a:r>
              <a:rPr lang="en-US" altLang="ja-JP" dirty="0" smtClean="0"/>
              <a:t> </a:t>
            </a:r>
            <a:r>
              <a:rPr lang="en-US" altLang="ja-JP" i="1" dirty="0" err="1" smtClean="0"/>
              <a:t>a</a:t>
            </a:r>
            <a:r>
              <a:rPr lang="en-US" altLang="ja-JP" dirty="0" smtClean="0"/>
              <a:t>′)·</a:t>
            </a:r>
            <a:r>
              <a:rPr lang="en-US" altLang="ja-JP" i="1" dirty="0" smtClean="0"/>
              <a:t>b</a:t>
            </a:r>
            <a:r>
              <a:rPr lang="en-US" altLang="ja-JP" dirty="0" smtClean="0"/>
              <a:t> # (</a:t>
            </a:r>
            <a:r>
              <a:rPr lang="en-US" altLang="ja-JP" i="1" dirty="0" smtClean="0"/>
              <a:t>a</a:t>
            </a:r>
            <a:r>
              <a:rPr lang="en-US" altLang="ja-JP" dirty="0" smtClean="0"/>
              <a:t> </a:t>
            </a:r>
            <a:r>
              <a:rPr lang="en-US" altLang="ja-JP" i="1" dirty="0" err="1" smtClean="0"/>
              <a:t>a</a:t>
            </a:r>
            <a:r>
              <a:rPr lang="en-US" altLang="ja-JP" dirty="0" smtClean="0"/>
              <a:t>′)·</a:t>
            </a:r>
            <a:r>
              <a:rPr lang="en-US" altLang="ja-JP" i="1" dirty="0" smtClean="0"/>
              <a:t>x</a:t>
            </a:r>
            <a:endParaRPr kumimoji="1" lang="en-US" altLang="ja-JP" i="1" dirty="0" smtClean="0"/>
          </a:p>
          <a:p>
            <a:pPr lvl="1"/>
            <a:r>
              <a:rPr kumimoji="1" lang="en-US" altLang="ja-JP" dirty="0" smtClean="0"/>
              <a:t>(E3)	</a:t>
            </a:r>
            <a:r>
              <a:rPr lang="en-US" altLang="ja-JP" dirty="0" smtClean="0"/>
              <a:t>(</a:t>
            </a:r>
            <a:r>
              <a:rPr lang="en-US" altLang="ja-JP" dirty="0" smtClean="0">
                <a:latin typeface="Cambria Math" pitchFamily="18" charset="0"/>
                <a:ea typeface="Cambria Math" pitchFamily="18" charset="0"/>
              </a:rPr>
              <a:t>∀</a:t>
            </a:r>
            <a:r>
              <a:rPr lang="en-US" altLang="ja-JP" i="1" dirty="0" smtClean="0"/>
              <a:t>a</a:t>
            </a:r>
            <a:r>
              <a:rPr lang="en-US" altLang="ja-JP" dirty="0" smtClean="0"/>
              <a:t>, </a:t>
            </a:r>
            <a:r>
              <a:rPr lang="en-US" altLang="ja-JP" i="1" dirty="0" smtClean="0"/>
              <a:t>a</a:t>
            </a:r>
            <a:r>
              <a:rPr lang="en-US" altLang="ja-JP" dirty="0" smtClean="0"/>
              <a:t>′ : </a:t>
            </a:r>
            <a:r>
              <a:rPr lang="en-US" altLang="ja-JP" i="1" dirty="0" smtClean="0"/>
              <a:t>A</a:t>
            </a:r>
            <a:r>
              <a:rPr lang="en-US" altLang="ja-JP" dirty="0" smtClean="0"/>
              <a:t>)(</a:t>
            </a:r>
            <a:r>
              <a:rPr lang="en-US" altLang="ja-JP" dirty="0" smtClean="0">
                <a:latin typeface="Cambria Math" pitchFamily="18" charset="0"/>
                <a:ea typeface="Cambria Math" pitchFamily="18" charset="0"/>
              </a:rPr>
              <a:t>∀</a:t>
            </a:r>
            <a:r>
              <a:rPr lang="en-US" altLang="ja-JP" i="1" dirty="0" smtClean="0"/>
              <a:t>x</a:t>
            </a:r>
            <a:r>
              <a:rPr lang="en-US" altLang="ja-JP" baseline="-25000" dirty="0" smtClean="0"/>
              <a:t>1</a:t>
            </a:r>
            <a:r>
              <a:rPr lang="en-US" altLang="ja-JP" dirty="0" smtClean="0"/>
              <a:t> : </a:t>
            </a:r>
            <a:r>
              <a:rPr lang="en-US" altLang="ja-JP" i="1" dirty="0" smtClean="0"/>
              <a:t>S</a:t>
            </a:r>
            <a:r>
              <a:rPr lang="en-US" altLang="ja-JP" baseline="-25000" dirty="0" smtClean="0"/>
              <a:t>1</a:t>
            </a:r>
            <a:r>
              <a:rPr lang="en-US" altLang="ja-JP" dirty="0" smtClean="0"/>
              <a:t>)...(</a:t>
            </a:r>
            <a:r>
              <a:rPr lang="en-US" altLang="ja-JP" dirty="0" smtClean="0">
                <a:latin typeface="Cambria Math" pitchFamily="18" charset="0"/>
                <a:ea typeface="Cambria Math" pitchFamily="18" charset="0"/>
              </a:rPr>
              <a:t>∀</a:t>
            </a:r>
            <a:r>
              <a:rPr lang="en-US" altLang="ja-JP" i="1" dirty="0" err="1" smtClean="0"/>
              <a:t>x</a:t>
            </a:r>
            <a:r>
              <a:rPr lang="en-US" altLang="ja-JP" i="1" baseline="-25000" dirty="0" err="1" smtClean="0"/>
              <a:t>n</a:t>
            </a:r>
            <a:r>
              <a:rPr lang="en-US" altLang="ja-JP" dirty="0" smtClean="0"/>
              <a:t> : </a:t>
            </a:r>
            <a:r>
              <a:rPr lang="en-US" altLang="ja-JP" i="1" dirty="0" err="1" smtClean="0"/>
              <a:t>S</a:t>
            </a:r>
            <a:r>
              <a:rPr lang="en-US" altLang="ja-JP" i="1" baseline="-25000" dirty="0" err="1" smtClean="0"/>
              <a:t>n</a:t>
            </a:r>
            <a:r>
              <a:rPr lang="en-US" altLang="ja-JP" dirty="0" smtClean="0"/>
              <a:t>)</a:t>
            </a:r>
            <a:br>
              <a:rPr lang="en-US" altLang="ja-JP" dirty="0" smtClean="0"/>
            </a:br>
            <a:r>
              <a:rPr lang="en-US" altLang="ja-JP" dirty="0" smtClean="0"/>
              <a:t>		(</a:t>
            </a:r>
            <a:r>
              <a:rPr lang="en-US" altLang="ja-JP" i="1" dirty="0" smtClean="0"/>
              <a:t>a</a:t>
            </a:r>
            <a:r>
              <a:rPr lang="en-US" altLang="ja-JP" dirty="0" smtClean="0"/>
              <a:t> </a:t>
            </a:r>
            <a:r>
              <a:rPr lang="en-US" altLang="ja-JP" i="1" dirty="0" err="1" smtClean="0"/>
              <a:t>a</a:t>
            </a:r>
            <a:r>
              <a:rPr lang="en-US" altLang="ja-JP" dirty="0" smtClean="0"/>
              <a:t>′)·</a:t>
            </a:r>
            <a:r>
              <a:rPr lang="en-US" altLang="ja-JP" i="1" dirty="0" smtClean="0"/>
              <a:t>f</a:t>
            </a:r>
            <a:r>
              <a:rPr lang="en-US" altLang="ja-JP" dirty="0" smtClean="0"/>
              <a:t>(</a:t>
            </a:r>
            <a:r>
              <a:rPr lang="en-US" altLang="ja-JP" i="1" dirty="0" smtClean="0"/>
              <a:t>x</a:t>
            </a:r>
            <a:r>
              <a:rPr lang="en-US" altLang="ja-JP" baseline="-25000" dirty="0" smtClean="0"/>
              <a:t>1</a:t>
            </a:r>
            <a:r>
              <a:rPr lang="en-US" altLang="ja-JP" dirty="0" smtClean="0"/>
              <a:t>, …, </a:t>
            </a:r>
            <a:r>
              <a:rPr lang="en-US" altLang="ja-JP" i="1" dirty="0" err="1" smtClean="0"/>
              <a:t>x</a:t>
            </a:r>
            <a:r>
              <a:rPr lang="en-US" altLang="ja-JP" i="1" baseline="-25000" dirty="0" err="1" smtClean="0"/>
              <a:t>n</a:t>
            </a:r>
            <a:r>
              <a:rPr lang="en-US" altLang="ja-JP" dirty="0" smtClean="0"/>
              <a:t>) = </a:t>
            </a:r>
            <a:r>
              <a:rPr lang="en-US" altLang="ja-JP" i="1" dirty="0" smtClean="0"/>
              <a:t>f</a:t>
            </a:r>
            <a:r>
              <a:rPr lang="en-US" altLang="ja-JP" dirty="0" smtClean="0"/>
              <a:t>((</a:t>
            </a:r>
            <a:r>
              <a:rPr lang="en-US" altLang="ja-JP" i="1" dirty="0" smtClean="0"/>
              <a:t>a</a:t>
            </a:r>
            <a:r>
              <a:rPr lang="en-US" altLang="ja-JP" dirty="0" smtClean="0"/>
              <a:t> </a:t>
            </a:r>
            <a:r>
              <a:rPr lang="en-US" altLang="ja-JP" i="1" dirty="0" err="1" smtClean="0"/>
              <a:t>a</a:t>
            </a:r>
            <a:r>
              <a:rPr lang="en-US" altLang="ja-JP" dirty="0" smtClean="0"/>
              <a:t>′)·</a:t>
            </a:r>
            <a:r>
              <a:rPr lang="en-US" altLang="ja-JP" i="1" dirty="0" smtClean="0"/>
              <a:t>x</a:t>
            </a:r>
            <a:r>
              <a:rPr lang="en-US" altLang="ja-JP" baseline="-25000" dirty="0" smtClean="0"/>
              <a:t>1</a:t>
            </a:r>
            <a:r>
              <a:rPr lang="en-US" altLang="ja-JP" dirty="0" smtClean="0"/>
              <a:t>, …, (</a:t>
            </a:r>
            <a:r>
              <a:rPr lang="en-US" altLang="ja-JP" i="1" dirty="0" smtClean="0"/>
              <a:t>a</a:t>
            </a:r>
            <a:r>
              <a:rPr lang="en-US" altLang="ja-JP" dirty="0" smtClean="0"/>
              <a:t> </a:t>
            </a:r>
            <a:r>
              <a:rPr lang="en-US" altLang="ja-JP" i="1" dirty="0" err="1" smtClean="0"/>
              <a:t>a</a:t>
            </a:r>
            <a:r>
              <a:rPr lang="en-US" altLang="ja-JP" dirty="0" smtClean="0"/>
              <a:t>′)·</a:t>
            </a:r>
            <a:r>
              <a:rPr lang="en-US" altLang="ja-JP" i="1" dirty="0" err="1" smtClean="0"/>
              <a:t>x</a:t>
            </a:r>
            <a:r>
              <a:rPr lang="en-US" altLang="ja-JP" i="1" baseline="-25000" dirty="0" err="1" smtClean="0"/>
              <a:t>n</a:t>
            </a:r>
            <a:r>
              <a:rPr lang="en-US" altLang="ja-JP" dirty="0" smtClean="0"/>
              <a:t>)</a:t>
            </a:r>
            <a:br>
              <a:rPr lang="en-US" altLang="ja-JP" dirty="0" smtClean="0"/>
            </a:br>
            <a:r>
              <a:rPr lang="en-US" altLang="ja-JP" dirty="0" smtClean="0"/>
              <a:t>		</a:t>
            </a:r>
            <a:r>
              <a:rPr lang="ja-JP" altLang="en-US" sz="1900" dirty="0" smtClean="0"/>
              <a:t>ただし </a:t>
            </a:r>
            <a:r>
              <a:rPr lang="en-US" altLang="ja-JP" sz="1900" i="1" dirty="0" smtClean="0"/>
              <a:t>f</a:t>
            </a:r>
            <a:r>
              <a:rPr lang="en-US" altLang="ja-JP" sz="1900" dirty="0" smtClean="0"/>
              <a:t> : </a:t>
            </a:r>
            <a:r>
              <a:rPr lang="en-US" altLang="ja-JP" sz="1900" i="1" dirty="0" smtClean="0"/>
              <a:t>S</a:t>
            </a:r>
            <a:r>
              <a:rPr lang="en-US" altLang="ja-JP" sz="1900" baseline="-25000" dirty="0" smtClean="0"/>
              <a:t>1</a:t>
            </a:r>
            <a:r>
              <a:rPr lang="en-US" altLang="ja-JP" sz="1900" dirty="0" smtClean="0"/>
              <a:t>, …, </a:t>
            </a:r>
            <a:r>
              <a:rPr lang="en-US" altLang="ja-JP" sz="1900" i="1" dirty="0" err="1" smtClean="0"/>
              <a:t>S</a:t>
            </a:r>
            <a:r>
              <a:rPr lang="en-US" altLang="ja-JP" sz="1900" i="1" baseline="-25000" dirty="0" err="1" smtClean="0"/>
              <a:t>n</a:t>
            </a:r>
            <a:r>
              <a:rPr lang="en-US" altLang="ja-JP" sz="1900" dirty="0" smtClean="0"/>
              <a:t> </a:t>
            </a:r>
            <a:r>
              <a:rPr lang="ja-JP" altLang="en-US" sz="1900" dirty="0" smtClean="0"/>
              <a:t>→ </a:t>
            </a:r>
            <a:r>
              <a:rPr lang="en-US" altLang="ja-JP" sz="1900" i="1" dirty="0" smtClean="0"/>
              <a:t>S</a:t>
            </a:r>
            <a:endParaRPr kumimoji="1" lang="en-US" altLang="ja-JP" sz="1900" i="1" dirty="0" smtClean="0"/>
          </a:p>
          <a:p>
            <a:pPr lvl="1"/>
            <a:r>
              <a:rPr lang="en-US" altLang="ja-JP" dirty="0" smtClean="0"/>
              <a:t>(E4)	(</a:t>
            </a:r>
            <a:r>
              <a:rPr lang="en-US" altLang="ja-JP" dirty="0" smtClean="0">
                <a:latin typeface="Cambria Math" pitchFamily="18" charset="0"/>
                <a:ea typeface="Cambria Math" pitchFamily="18" charset="0"/>
              </a:rPr>
              <a:t>∀</a:t>
            </a:r>
            <a:r>
              <a:rPr lang="en-US" altLang="ja-JP" i="1" dirty="0" smtClean="0"/>
              <a:t>a</a:t>
            </a:r>
            <a:r>
              <a:rPr lang="en-US" altLang="ja-JP" dirty="0" smtClean="0"/>
              <a:t>, </a:t>
            </a:r>
            <a:r>
              <a:rPr lang="en-US" altLang="ja-JP" i="1" dirty="0" smtClean="0"/>
              <a:t>a</a:t>
            </a:r>
            <a:r>
              <a:rPr lang="en-US" altLang="ja-JP" dirty="0" smtClean="0"/>
              <a:t>′ : </a:t>
            </a:r>
            <a:r>
              <a:rPr lang="en-US" altLang="ja-JP" i="1" dirty="0" smtClean="0"/>
              <a:t>A</a:t>
            </a:r>
            <a:r>
              <a:rPr lang="en-US" altLang="ja-JP" dirty="0" smtClean="0"/>
              <a:t>)(</a:t>
            </a:r>
            <a:r>
              <a:rPr lang="en-US" altLang="ja-JP" dirty="0" smtClean="0">
                <a:latin typeface="Cambria Math" pitchFamily="18" charset="0"/>
                <a:ea typeface="Cambria Math" pitchFamily="18" charset="0"/>
              </a:rPr>
              <a:t>∀</a:t>
            </a:r>
            <a:r>
              <a:rPr lang="en-US" altLang="ja-JP" i="1" dirty="0" smtClean="0"/>
              <a:t>x</a:t>
            </a:r>
            <a:r>
              <a:rPr lang="en-US" altLang="ja-JP" baseline="-25000" dirty="0" smtClean="0"/>
              <a:t>1</a:t>
            </a:r>
            <a:r>
              <a:rPr lang="en-US" altLang="ja-JP" dirty="0" smtClean="0"/>
              <a:t> : </a:t>
            </a:r>
            <a:r>
              <a:rPr lang="en-US" altLang="ja-JP" i="1" dirty="0" smtClean="0"/>
              <a:t>S</a:t>
            </a:r>
            <a:r>
              <a:rPr lang="en-US" altLang="ja-JP" baseline="-25000" dirty="0" smtClean="0"/>
              <a:t>1</a:t>
            </a:r>
            <a:r>
              <a:rPr lang="en-US" altLang="ja-JP" dirty="0" smtClean="0"/>
              <a:t>)...(</a:t>
            </a:r>
            <a:r>
              <a:rPr lang="en-US" altLang="ja-JP" dirty="0" smtClean="0">
                <a:latin typeface="Cambria Math" pitchFamily="18" charset="0"/>
                <a:ea typeface="Cambria Math" pitchFamily="18" charset="0"/>
              </a:rPr>
              <a:t>∀</a:t>
            </a:r>
            <a:r>
              <a:rPr lang="en-US" altLang="ja-JP" i="1" dirty="0" err="1" smtClean="0"/>
              <a:t>x</a:t>
            </a:r>
            <a:r>
              <a:rPr lang="en-US" altLang="ja-JP" i="1" baseline="-25000" dirty="0" err="1" smtClean="0"/>
              <a:t>n</a:t>
            </a:r>
            <a:r>
              <a:rPr lang="en-US" altLang="ja-JP" dirty="0" smtClean="0"/>
              <a:t> : </a:t>
            </a:r>
            <a:r>
              <a:rPr lang="en-US" altLang="ja-JP" i="1" dirty="0" err="1" smtClean="0"/>
              <a:t>S</a:t>
            </a:r>
            <a:r>
              <a:rPr lang="en-US" altLang="ja-JP" i="1" baseline="-25000" dirty="0" err="1" smtClean="0"/>
              <a:t>n</a:t>
            </a:r>
            <a:r>
              <a:rPr lang="en-US" altLang="ja-JP" dirty="0" smtClean="0"/>
              <a:t>)</a:t>
            </a:r>
            <a:br>
              <a:rPr lang="en-US" altLang="ja-JP" dirty="0" smtClean="0"/>
            </a:br>
            <a:r>
              <a:rPr lang="en-US" altLang="ja-JP" dirty="0" smtClean="0"/>
              <a:t>		</a:t>
            </a:r>
            <a:r>
              <a:rPr lang="en-US" altLang="ja-JP" i="1" dirty="0" smtClean="0"/>
              <a:t>R</a:t>
            </a:r>
            <a:r>
              <a:rPr lang="en-US" altLang="ja-JP" dirty="0" smtClean="0"/>
              <a:t>(</a:t>
            </a:r>
            <a:r>
              <a:rPr lang="en-US" altLang="ja-JP" i="1" dirty="0" smtClean="0"/>
              <a:t>x</a:t>
            </a:r>
            <a:r>
              <a:rPr lang="en-US" altLang="ja-JP" baseline="-25000" dirty="0" smtClean="0"/>
              <a:t>1</a:t>
            </a:r>
            <a:r>
              <a:rPr lang="en-US" altLang="ja-JP" dirty="0" smtClean="0"/>
              <a:t>, …, </a:t>
            </a:r>
            <a:r>
              <a:rPr lang="en-US" altLang="ja-JP" i="1" dirty="0" err="1" smtClean="0"/>
              <a:t>x</a:t>
            </a:r>
            <a:r>
              <a:rPr lang="en-US" altLang="ja-JP" i="1" baseline="-25000" dirty="0" err="1" smtClean="0"/>
              <a:t>n</a:t>
            </a:r>
            <a:r>
              <a:rPr lang="en-US" altLang="ja-JP" dirty="0" smtClean="0"/>
              <a:t>) </a:t>
            </a:r>
            <a:r>
              <a:rPr lang="en-US" altLang="ja-JP" dirty="0" smtClean="0">
                <a:latin typeface="Cambria Math" pitchFamily="18" charset="0"/>
                <a:ea typeface="Cambria Math" pitchFamily="18" charset="0"/>
              </a:rPr>
              <a:t>⇒</a:t>
            </a:r>
            <a:r>
              <a:rPr lang="en-US" altLang="ja-JP" dirty="0" smtClean="0"/>
              <a:t> </a:t>
            </a:r>
            <a:r>
              <a:rPr lang="en-US" altLang="ja-JP" i="1" dirty="0" smtClean="0"/>
              <a:t>R</a:t>
            </a:r>
            <a:r>
              <a:rPr lang="en-US" altLang="ja-JP" dirty="0" smtClean="0"/>
              <a:t>((</a:t>
            </a:r>
            <a:r>
              <a:rPr lang="en-US" altLang="ja-JP" i="1" dirty="0" smtClean="0"/>
              <a:t>a</a:t>
            </a:r>
            <a:r>
              <a:rPr lang="en-US" altLang="ja-JP" dirty="0" smtClean="0"/>
              <a:t> </a:t>
            </a:r>
            <a:r>
              <a:rPr lang="en-US" altLang="ja-JP" i="1" dirty="0" err="1" smtClean="0"/>
              <a:t>a</a:t>
            </a:r>
            <a:r>
              <a:rPr lang="en-US" altLang="ja-JP" dirty="0" smtClean="0"/>
              <a:t>′)·</a:t>
            </a:r>
            <a:r>
              <a:rPr lang="en-US" altLang="ja-JP" i="1" dirty="0" smtClean="0"/>
              <a:t>x</a:t>
            </a:r>
            <a:r>
              <a:rPr lang="en-US" altLang="ja-JP" baseline="-25000" dirty="0" smtClean="0"/>
              <a:t>1</a:t>
            </a:r>
            <a:r>
              <a:rPr lang="en-US" altLang="ja-JP" dirty="0" smtClean="0"/>
              <a:t>, …, (</a:t>
            </a:r>
            <a:r>
              <a:rPr lang="en-US" altLang="ja-JP" i="1" dirty="0" smtClean="0"/>
              <a:t>a</a:t>
            </a:r>
            <a:r>
              <a:rPr lang="en-US" altLang="ja-JP" dirty="0" smtClean="0"/>
              <a:t> </a:t>
            </a:r>
            <a:r>
              <a:rPr lang="en-US" altLang="ja-JP" i="1" dirty="0" err="1" smtClean="0"/>
              <a:t>a</a:t>
            </a:r>
            <a:r>
              <a:rPr lang="en-US" altLang="ja-JP" dirty="0" smtClean="0"/>
              <a:t>′)·</a:t>
            </a:r>
            <a:r>
              <a:rPr lang="en-US" altLang="ja-JP" i="1" dirty="0" err="1" smtClean="0"/>
              <a:t>x</a:t>
            </a:r>
            <a:r>
              <a:rPr lang="en-US" altLang="ja-JP" i="1" baseline="-25000" dirty="0" err="1" smtClean="0"/>
              <a:t>n</a:t>
            </a:r>
            <a:r>
              <a:rPr lang="en-US" altLang="ja-JP" dirty="0" smtClean="0"/>
              <a:t>)</a:t>
            </a:r>
            <a:br>
              <a:rPr lang="en-US" altLang="ja-JP" dirty="0" smtClean="0"/>
            </a:br>
            <a:r>
              <a:rPr lang="en-US" altLang="ja-JP" dirty="0" smtClean="0"/>
              <a:t>		</a:t>
            </a:r>
            <a:r>
              <a:rPr lang="ja-JP" altLang="en-US" sz="1900" dirty="0" smtClean="0"/>
              <a:t>ただし </a:t>
            </a:r>
            <a:r>
              <a:rPr lang="en-US" altLang="ja-JP" sz="1900" i="1" dirty="0" smtClean="0"/>
              <a:t>R</a:t>
            </a:r>
            <a:r>
              <a:rPr lang="en-US" altLang="ja-JP" sz="1900" dirty="0" smtClean="0"/>
              <a:t> &lt;: </a:t>
            </a:r>
            <a:r>
              <a:rPr lang="en-US" altLang="ja-JP" sz="1900" i="1" dirty="0" smtClean="0"/>
              <a:t>S</a:t>
            </a:r>
            <a:r>
              <a:rPr lang="en-US" altLang="ja-JP" sz="1900" baseline="-25000" dirty="0" smtClean="0"/>
              <a:t>1</a:t>
            </a:r>
            <a:r>
              <a:rPr lang="en-US" altLang="ja-JP" sz="1900" dirty="0" smtClean="0"/>
              <a:t>, …, </a:t>
            </a:r>
            <a:r>
              <a:rPr lang="en-US" altLang="ja-JP" sz="1900" i="1" dirty="0" err="1" smtClean="0"/>
              <a:t>S</a:t>
            </a:r>
            <a:r>
              <a:rPr lang="en-US" altLang="ja-JP" sz="1900" i="1" baseline="-25000" dirty="0" err="1" smtClean="0"/>
              <a:t>n</a:t>
            </a:r>
            <a:endParaRPr lang="en-US" altLang="ja-JP" dirty="0" smtClean="0"/>
          </a:p>
          <a:p>
            <a:pPr lvl="1"/>
            <a:r>
              <a:rPr kumimoji="1" lang="en-US" altLang="ja-JP" dirty="0" smtClean="0"/>
              <a:t>(E5)</a:t>
            </a:r>
            <a:r>
              <a:rPr lang="en-US" altLang="ja-JP" dirty="0" smtClean="0"/>
              <a:t>	(</a:t>
            </a:r>
            <a:r>
              <a:rPr lang="en-US" altLang="ja-JP" dirty="0" smtClean="0">
                <a:latin typeface="Cambria Math" pitchFamily="18" charset="0"/>
                <a:ea typeface="Cambria Math" pitchFamily="18" charset="0"/>
              </a:rPr>
              <a:t>∀</a:t>
            </a:r>
            <a:r>
              <a:rPr lang="en-US" altLang="ja-JP" i="1" dirty="0" smtClean="0"/>
              <a:t>b</a:t>
            </a:r>
            <a:r>
              <a:rPr lang="en-US" altLang="ja-JP" dirty="0" smtClean="0"/>
              <a:t>, </a:t>
            </a:r>
            <a:r>
              <a:rPr lang="en-US" altLang="ja-JP" i="1" dirty="0" smtClean="0"/>
              <a:t>b</a:t>
            </a:r>
            <a:r>
              <a:rPr lang="en-US" altLang="ja-JP" dirty="0" smtClean="0"/>
              <a:t>′ : </a:t>
            </a:r>
            <a:r>
              <a:rPr lang="en-US" altLang="ja-JP" i="1" dirty="0" smtClean="0"/>
              <a:t>A</a:t>
            </a:r>
            <a:r>
              <a:rPr lang="en-US" altLang="ja-JP" dirty="0" smtClean="0"/>
              <a:t>)(</a:t>
            </a:r>
            <a:r>
              <a:rPr lang="en-US" altLang="ja-JP" dirty="0" smtClean="0">
                <a:latin typeface="Cambria Math" pitchFamily="18" charset="0"/>
                <a:ea typeface="Cambria Math" pitchFamily="18" charset="0"/>
              </a:rPr>
              <a:t>∀</a:t>
            </a:r>
            <a:r>
              <a:rPr lang="en-US" altLang="ja-JP" i="1" dirty="0" smtClean="0"/>
              <a:t>a</a:t>
            </a:r>
            <a:r>
              <a:rPr lang="en-US" altLang="ja-JP" dirty="0" smtClean="0"/>
              <a:t> : </a:t>
            </a:r>
            <a:r>
              <a:rPr lang="en-US" altLang="ja-JP" i="1" dirty="0" smtClean="0"/>
              <a:t>A</a:t>
            </a:r>
            <a:r>
              <a:rPr lang="en-US" altLang="ja-JP" dirty="0" smtClean="0"/>
              <a:t>)(</a:t>
            </a:r>
            <a:r>
              <a:rPr lang="en-US" altLang="ja-JP" dirty="0" smtClean="0">
                <a:latin typeface="Cambria Math" pitchFamily="18" charset="0"/>
                <a:ea typeface="Cambria Math" pitchFamily="18" charset="0"/>
              </a:rPr>
              <a:t>∀</a:t>
            </a:r>
            <a:r>
              <a:rPr lang="en-US" altLang="ja-JP" i="1" dirty="0" smtClean="0"/>
              <a:t>x</a:t>
            </a:r>
            <a:r>
              <a:rPr lang="en-US" altLang="ja-JP" dirty="0" smtClean="0"/>
              <a:t> : </a:t>
            </a:r>
            <a:r>
              <a:rPr lang="en-US" altLang="ja-JP" i="1" dirty="0" smtClean="0"/>
              <a:t>S</a:t>
            </a:r>
            <a:r>
              <a:rPr lang="en-US" altLang="ja-JP" dirty="0" smtClean="0"/>
              <a:t>) </a:t>
            </a:r>
            <a:br>
              <a:rPr lang="en-US" altLang="ja-JP" dirty="0" smtClean="0"/>
            </a:br>
            <a:r>
              <a:rPr lang="en-US" altLang="ja-JP" dirty="0" smtClean="0"/>
              <a:t>		(</a:t>
            </a:r>
            <a:r>
              <a:rPr lang="en-US" altLang="ja-JP" i="1" dirty="0" smtClean="0"/>
              <a:t>b</a:t>
            </a:r>
            <a:r>
              <a:rPr lang="en-US" altLang="ja-JP" dirty="0" smtClean="0"/>
              <a:t> </a:t>
            </a:r>
            <a:r>
              <a:rPr lang="en-US" altLang="ja-JP" i="1" dirty="0" err="1" smtClean="0"/>
              <a:t>b</a:t>
            </a:r>
            <a:r>
              <a:rPr lang="en-US" altLang="ja-JP" dirty="0" smtClean="0"/>
              <a:t>′)·(</a:t>
            </a:r>
            <a:r>
              <a:rPr lang="en-US" altLang="ja-JP" i="1" dirty="0" err="1" smtClean="0"/>
              <a:t>a</a:t>
            </a:r>
            <a:r>
              <a:rPr lang="en-US" altLang="ja-JP" dirty="0" err="1" smtClean="0"/>
              <a:t>.</a:t>
            </a:r>
            <a:r>
              <a:rPr lang="en-US" altLang="ja-JP" i="1" dirty="0" err="1" smtClean="0"/>
              <a:t>x</a:t>
            </a:r>
            <a:r>
              <a:rPr lang="en-US" altLang="ja-JP" dirty="0" smtClean="0"/>
              <a:t>) = ((</a:t>
            </a:r>
            <a:r>
              <a:rPr lang="en-US" altLang="ja-JP" i="1" dirty="0" smtClean="0"/>
              <a:t>b</a:t>
            </a:r>
            <a:r>
              <a:rPr lang="en-US" altLang="ja-JP" dirty="0" smtClean="0"/>
              <a:t> </a:t>
            </a:r>
            <a:r>
              <a:rPr lang="en-US" altLang="ja-JP" i="1" dirty="0" err="1" smtClean="0"/>
              <a:t>b</a:t>
            </a:r>
            <a:r>
              <a:rPr lang="en-US" altLang="ja-JP" dirty="0" smtClean="0"/>
              <a:t>′)·</a:t>
            </a:r>
            <a:r>
              <a:rPr lang="en-US" altLang="ja-JP" i="1" dirty="0" smtClean="0"/>
              <a:t>a</a:t>
            </a:r>
            <a:r>
              <a:rPr lang="en-US" altLang="ja-JP" dirty="0" smtClean="0"/>
              <a:t>).((</a:t>
            </a:r>
            <a:r>
              <a:rPr lang="en-US" altLang="ja-JP" i="1" dirty="0" smtClean="0"/>
              <a:t>b</a:t>
            </a:r>
            <a:r>
              <a:rPr lang="en-US" altLang="ja-JP" dirty="0" smtClean="0"/>
              <a:t> </a:t>
            </a:r>
            <a:r>
              <a:rPr lang="en-US" altLang="ja-JP" i="1" dirty="0" err="1" smtClean="0"/>
              <a:t>b</a:t>
            </a:r>
            <a:r>
              <a:rPr lang="en-US" altLang="ja-JP" dirty="0" smtClean="0"/>
              <a:t>′)·</a:t>
            </a:r>
            <a:r>
              <a:rPr lang="en-US" altLang="ja-JP" i="1" dirty="0" smtClean="0"/>
              <a:t>x</a:t>
            </a:r>
            <a:r>
              <a:rPr lang="en-US" altLang="ja-JP" dirty="0" smtClean="0"/>
              <a:t>) </a:t>
            </a:r>
            <a:endParaRPr kumimoji="1" lang="en-US" altLang="ja-JP"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21</a:t>
            </a:fld>
            <a:endParaRPr kumimoji="1" lang="ja-JP"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Equivariance </a:t>
            </a:r>
            <a:r>
              <a:rPr kumimoji="1" lang="ja-JP" altLang="en-US" dirty="0" smtClean="0"/>
              <a:t>に関する定理</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 </a:t>
            </a:r>
            <a:r>
              <a:rPr kumimoji="1" lang="en-US" altLang="ja-JP" i="1" dirty="0" smtClean="0"/>
              <a:t>n</a:t>
            </a:r>
            <a:r>
              <a:rPr kumimoji="1" lang="ja-JP" altLang="en-US" dirty="0" smtClean="0"/>
              <a:t> 個の自由変数 </a:t>
            </a:r>
            <a:r>
              <a:rPr kumimoji="1" lang="en-US" altLang="ja-JP" i="1" dirty="0" smtClean="0"/>
              <a:t>x</a:t>
            </a:r>
            <a:r>
              <a:rPr kumimoji="1" lang="en-US" altLang="ja-JP" baseline="-25000" dirty="0" smtClean="0"/>
              <a:t>1</a:t>
            </a:r>
            <a:r>
              <a:rPr kumimoji="1" lang="en-US" altLang="ja-JP" dirty="0" smtClean="0"/>
              <a:t>, …, </a:t>
            </a:r>
            <a:r>
              <a:rPr kumimoji="1" lang="en-US" altLang="ja-JP" i="1" dirty="0" err="1" smtClean="0"/>
              <a:t>x</a:t>
            </a:r>
            <a:r>
              <a:rPr kumimoji="1" lang="en-US" altLang="ja-JP" i="1" baseline="-25000" dirty="0" err="1" smtClean="0"/>
              <a:t>n</a:t>
            </a:r>
            <a:r>
              <a:rPr kumimoji="1" lang="en-US" altLang="ja-JP" dirty="0" smtClean="0"/>
              <a:t> </a:t>
            </a:r>
            <a:r>
              <a:rPr kumimoji="1" lang="ja-JP" altLang="en-US" dirty="0" smtClean="0"/>
              <a:t>を持つ </a:t>
            </a:r>
            <a:r>
              <a:rPr lang="en-US" altLang="ja-JP" dirty="0" smtClean="0"/>
              <a:t>term </a:t>
            </a:r>
            <a:br>
              <a:rPr lang="en-US" altLang="ja-JP" dirty="0" smtClean="0"/>
            </a:br>
            <a:r>
              <a:rPr lang="en-US" altLang="ja-JP" i="1" dirty="0" smtClean="0"/>
              <a:t>t</a:t>
            </a:r>
            <a:r>
              <a:rPr lang="en-US" altLang="ja-JP" dirty="0" smtClean="0"/>
              <a:t>(</a:t>
            </a:r>
            <a:r>
              <a:rPr lang="en-US" altLang="ja-JP" i="1" dirty="0" smtClean="0"/>
              <a:t>x</a:t>
            </a:r>
            <a:r>
              <a:rPr lang="en-US" altLang="ja-JP" baseline="-25000" dirty="0" smtClean="0"/>
              <a:t>1</a:t>
            </a:r>
            <a:r>
              <a:rPr lang="en-US" altLang="ja-JP" dirty="0" smtClean="0"/>
              <a:t>, …, </a:t>
            </a:r>
            <a:r>
              <a:rPr lang="en-US" altLang="ja-JP" i="1" dirty="0" err="1" smtClean="0"/>
              <a:t>x</a:t>
            </a:r>
            <a:r>
              <a:rPr lang="en-US" altLang="ja-JP" i="1" baseline="-25000" dirty="0" err="1" smtClean="0"/>
              <a:t>n</a:t>
            </a:r>
            <a:r>
              <a:rPr lang="en-US" altLang="ja-JP" dirty="0" smtClean="0"/>
              <a:t>) </a:t>
            </a:r>
            <a:r>
              <a:rPr lang="ja-JP" altLang="en-US" dirty="0" smtClean="0"/>
              <a:t>について</a:t>
            </a:r>
            <a:endParaRPr lang="en-US" altLang="ja-JP" dirty="0" smtClean="0"/>
          </a:p>
          <a:p>
            <a:pPr>
              <a:buNone/>
            </a:pPr>
            <a:r>
              <a:rPr lang="en-US" altLang="ja-JP" dirty="0" smtClean="0"/>
              <a:t>		(</a:t>
            </a:r>
            <a:r>
              <a:rPr lang="en-US" altLang="ja-JP" dirty="0" smtClean="0">
                <a:latin typeface="Cambria Math" pitchFamily="18" charset="0"/>
                <a:ea typeface="Cambria Math" pitchFamily="18" charset="0"/>
              </a:rPr>
              <a:t>∀</a:t>
            </a:r>
            <a:r>
              <a:rPr lang="en-US" altLang="ja-JP" i="1" dirty="0" smtClean="0"/>
              <a:t>a</a:t>
            </a:r>
            <a:r>
              <a:rPr lang="en-US" altLang="ja-JP" dirty="0" smtClean="0"/>
              <a:t>, </a:t>
            </a:r>
            <a:r>
              <a:rPr lang="en-US" altLang="ja-JP" i="1" dirty="0" smtClean="0"/>
              <a:t>a</a:t>
            </a:r>
            <a:r>
              <a:rPr lang="en-US" altLang="ja-JP" dirty="0" smtClean="0"/>
              <a:t>′ : </a:t>
            </a:r>
            <a:r>
              <a:rPr lang="en-US" altLang="ja-JP" i="1" dirty="0" smtClean="0"/>
              <a:t>A</a:t>
            </a:r>
            <a:r>
              <a:rPr lang="en-US" altLang="ja-JP" dirty="0" smtClean="0"/>
              <a:t>)(</a:t>
            </a:r>
            <a:r>
              <a:rPr lang="en-US" altLang="ja-JP" dirty="0" smtClean="0">
                <a:latin typeface="Cambria Math" pitchFamily="18" charset="0"/>
                <a:ea typeface="Cambria Math" pitchFamily="18" charset="0"/>
              </a:rPr>
              <a:t>∀</a:t>
            </a:r>
            <a:r>
              <a:rPr lang="en-US" altLang="ja-JP" i="1" dirty="0" smtClean="0"/>
              <a:t>x</a:t>
            </a:r>
            <a:r>
              <a:rPr lang="en-US" altLang="ja-JP" baseline="-25000" dirty="0" smtClean="0"/>
              <a:t>1</a:t>
            </a:r>
            <a:r>
              <a:rPr lang="en-US" altLang="ja-JP" dirty="0" smtClean="0"/>
              <a:t> : </a:t>
            </a:r>
            <a:r>
              <a:rPr lang="en-US" altLang="ja-JP" i="1" dirty="0" smtClean="0"/>
              <a:t>S</a:t>
            </a:r>
            <a:r>
              <a:rPr lang="en-US" altLang="ja-JP" baseline="-25000" dirty="0" smtClean="0"/>
              <a:t>1</a:t>
            </a:r>
            <a:r>
              <a:rPr lang="en-US" altLang="ja-JP" dirty="0" smtClean="0"/>
              <a:t>)...(</a:t>
            </a:r>
            <a:r>
              <a:rPr lang="en-US" altLang="ja-JP" dirty="0" smtClean="0">
                <a:latin typeface="Cambria Math" pitchFamily="18" charset="0"/>
                <a:ea typeface="Cambria Math" pitchFamily="18" charset="0"/>
              </a:rPr>
              <a:t>∀</a:t>
            </a:r>
            <a:r>
              <a:rPr lang="en-US" altLang="ja-JP" i="1" dirty="0" err="1" smtClean="0"/>
              <a:t>x</a:t>
            </a:r>
            <a:r>
              <a:rPr lang="en-US" altLang="ja-JP" i="1" baseline="-25000" dirty="0" err="1" smtClean="0"/>
              <a:t>n</a:t>
            </a:r>
            <a:r>
              <a:rPr lang="en-US" altLang="ja-JP" dirty="0" smtClean="0"/>
              <a:t> : </a:t>
            </a:r>
            <a:r>
              <a:rPr lang="en-US" altLang="ja-JP" i="1" dirty="0" err="1" smtClean="0"/>
              <a:t>S</a:t>
            </a:r>
            <a:r>
              <a:rPr lang="en-US" altLang="ja-JP" i="1" baseline="-25000" dirty="0" err="1" smtClean="0"/>
              <a:t>n</a:t>
            </a:r>
            <a:r>
              <a:rPr lang="en-US" altLang="ja-JP" dirty="0" smtClean="0"/>
              <a:t>)</a:t>
            </a:r>
            <a:br>
              <a:rPr lang="en-US" altLang="ja-JP" dirty="0" smtClean="0"/>
            </a:br>
            <a:r>
              <a:rPr lang="en-US" altLang="ja-JP" dirty="0" smtClean="0"/>
              <a:t>	(</a:t>
            </a:r>
            <a:r>
              <a:rPr lang="en-US" altLang="ja-JP" i="1" dirty="0" smtClean="0"/>
              <a:t>a</a:t>
            </a:r>
            <a:r>
              <a:rPr lang="en-US" altLang="ja-JP" dirty="0" smtClean="0"/>
              <a:t> </a:t>
            </a:r>
            <a:r>
              <a:rPr lang="en-US" altLang="ja-JP" i="1" dirty="0" err="1" smtClean="0"/>
              <a:t>a</a:t>
            </a:r>
            <a:r>
              <a:rPr lang="en-US" altLang="ja-JP" dirty="0" smtClean="0"/>
              <a:t>′)·</a:t>
            </a:r>
            <a:r>
              <a:rPr lang="en-US" altLang="ja-JP" i="1" dirty="0" smtClean="0"/>
              <a:t>t</a:t>
            </a:r>
            <a:r>
              <a:rPr lang="en-US" altLang="ja-JP" dirty="0" smtClean="0"/>
              <a:t>(</a:t>
            </a:r>
            <a:r>
              <a:rPr lang="en-US" altLang="ja-JP" i="1" dirty="0" smtClean="0"/>
              <a:t>x</a:t>
            </a:r>
            <a:r>
              <a:rPr lang="en-US" altLang="ja-JP" baseline="-25000" dirty="0" smtClean="0"/>
              <a:t>1</a:t>
            </a:r>
            <a:r>
              <a:rPr lang="en-US" altLang="ja-JP" dirty="0" smtClean="0"/>
              <a:t>, …, </a:t>
            </a:r>
            <a:r>
              <a:rPr lang="en-US" altLang="ja-JP" i="1" dirty="0" err="1" smtClean="0"/>
              <a:t>x</a:t>
            </a:r>
            <a:r>
              <a:rPr lang="en-US" altLang="ja-JP" i="1" baseline="-25000" dirty="0" err="1" smtClean="0"/>
              <a:t>n</a:t>
            </a:r>
            <a:r>
              <a:rPr lang="en-US" altLang="ja-JP" dirty="0" smtClean="0"/>
              <a:t>) = </a:t>
            </a:r>
            <a:r>
              <a:rPr lang="en-US" altLang="ja-JP" i="1" dirty="0" smtClean="0"/>
              <a:t>t</a:t>
            </a:r>
            <a:r>
              <a:rPr lang="en-US" altLang="ja-JP" dirty="0" smtClean="0"/>
              <a:t>((</a:t>
            </a:r>
            <a:r>
              <a:rPr lang="en-US" altLang="ja-JP" i="1" dirty="0" smtClean="0"/>
              <a:t>a</a:t>
            </a:r>
            <a:r>
              <a:rPr lang="en-US" altLang="ja-JP" dirty="0" smtClean="0"/>
              <a:t> </a:t>
            </a:r>
            <a:r>
              <a:rPr lang="en-US" altLang="ja-JP" i="1" dirty="0" err="1" smtClean="0"/>
              <a:t>a</a:t>
            </a:r>
            <a:r>
              <a:rPr lang="en-US" altLang="ja-JP" dirty="0" smtClean="0"/>
              <a:t>′)·</a:t>
            </a:r>
            <a:r>
              <a:rPr lang="en-US" altLang="ja-JP" i="1" dirty="0" smtClean="0"/>
              <a:t>x</a:t>
            </a:r>
            <a:r>
              <a:rPr lang="en-US" altLang="ja-JP" baseline="-25000" dirty="0" smtClean="0"/>
              <a:t>1</a:t>
            </a:r>
            <a:r>
              <a:rPr lang="en-US" altLang="ja-JP" dirty="0" smtClean="0"/>
              <a:t>, …, (</a:t>
            </a:r>
            <a:r>
              <a:rPr lang="en-US" altLang="ja-JP" i="1" dirty="0" smtClean="0"/>
              <a:t>a</a:t>
            </a:r>
            <a:r>
              <a:rPr lang="en-US" altLang="ja-JP" dirty="0" smtClean="0"/>
              <a:t> </a:t>
            </a:r>
            <a:r>
              <a:rPr lang="en-US" altLang="ja-JP" i="1" dirty="0" err="1" smtClean="0"/>
              <a:t>a</a:t>
            </a:r>
            <a:r>
              <a:rPr lang="en-US" altLang="ja-JP" dirty="0" smtClean="0"/>
              <a:t>′)·</a:t>
            </a:r>
            <a:r>
              <a:rPr lang="en-US" altLang="ja-JP" i="1" dirty="0" err="1" smtClean="0"/>
              <a:t>x</a:t>
            </a:r>
            <a:r>
              <a:rPr lang="en-US" altLang="ja-JP" i="1" baseline="-25000" dirty="0" err="1" smtClean="0"/>
              <a:t>n</a:t>
            </a:r>
            <a:r>
              <a:rPr lang="en-US" altLang="ja-JP" dirty="0" smtClean="0"/>
              <a:t>)</a:t>
            </a:r>
            <a:endParaRPr kumimoji="1" lang="en-US" altLang="ja-JP" dirty="0" smtClean="0"/>
          </a:p>
          <a:p>
            <a:r>
              <a:rPr lang="en-US" altLang="ja-JP" dirty="0" smtClean="0"/>
              <a:t> </a:t>
            </a:r>
            <a:r>
              <a:rPr lang="en-US" altLang="ja-JP" i="1" dirty="0" smtClean="0"/>
              <a:t>n</a:t>
            </a:r>
            <a:r>
              <a:rPr lang="ja-JP" altLang="en-US" dirty="0" smtClean="0"/>
              <a:t> 個の自由変数 </a:t>
            </a:r>
            <a:r>
              <a:rPr lang="en-US" altLang="ja-JP" i="1" dirty="0" smtClean="0"/>
              <a:t>x</a:t>
            </a:r>
            <a:r>
              <a:rPr lang="en-US" altLang="ja-JP" baseline="-25000" dirty="0" smtClean="0"/>
              <a:t>1</a:t>
            </a:r>
            <a:r>
              <a:rPr lang="en-US" altLang="ja-JP" dirty="0" smtClean="0"/>
              <a:t>, …, </a:t>
            </a:r>
            <a:r>
              <a:rPr lang="en-US" altLang="ja-JP" i="1" dirty="0" err="1" smtClean="0"/>
              <a:t>x</a:t>
            </a:r>
            <a:r>
              <a:rPr lang="en-US" altLang="ja-JP" i="1" baseline="-25000" dirty="0" err="1" smtClean="0"/>
              <a:t>n</a:t>
            </a:r>
            <a:r>
              <a:rPr lang="en-US" altLang="ja-JP" dirty="0" smtClean="0"/>
              <a:t> </a:t>
            </a:r>
            <a:r>
              <a:rPr lang="ja-JP" altLang="en-US" dirty="0" smtClean="0"/>
              <a:t>を持つ </a:t>
            </a:r>
            <a:r>
              <a:rPr lang="en-US" altLang="ja-JP" dirty="0" smtClean="0"/>
              <a:t>formula </a:t>
            </a:r>
            <a:br>
              <a:rPr lang="en-US" altLang="ja-JP" dirty="0" smtClean="0"/>
            </a:br>
            <a:r>
              <a:rPr lang="en-US" altLang="ja-JP" i="1" dirty="0" smtClean="0"/>
              <a:t>φ</a:t>
            </a:r>
            <a:r>
              <a:rPr lang="en-US" altLang="ja-JP" dirty="0" smtClean="0"/>
              <a:t>(</a:t>
            </a:r>
            <a:r>
              <a:rPr lang="en-US" altLang="ja-JP" i="1" dirty="0" smtClean="0"/>
              <a:t>x</a:t>
            </a:r>
            <a:r>
              <a:rPr lang="en-US" altLang="ja-JP" baseline="-25000" dirty="0" smtClean="0"/>
              <a:t>1</a:t>
            </a:r>
            <a:r>
              <a:rPr lang="en-US" altLang="ja-JP" dirty="0" smtClean="0"/>
              <a:t>, …, </a:t>
            </a:r>
            <a:r>
              <a:rPr lang="en-US" altLang="ja-JP" i="1" dirty="0" err="1" smtClean="0"/>
              <a:t>x</a:t>
            </a:r>
            <a:r>
              <a:rPr lang="en-US" altLang="ja-JP" i="1" baseline="-25000" dirty="0" err="1" smtClean="0"/>
              <a:t>n</a:t>
            </a:r>
            <a:r>
              <a:rPr lang="en-US" altLang="ja-JP" dirty="0" smtClean="0"/>
              <a:t>) </a:t>
            </a:r>
            <a:r>
              <a:rPr lang="ja-JP" altLang="en-US" dirty="0" smtClean="0"/>
              <a:t>について</a:t>
            </a:r>
            <a:endParaRPr lang="en-US" altLang="ja-JP" dirty="0" smtClean="0"/>
          </a:p>
          <a:p>
            <a:pPr>
              <a:buNone/>
            </a:pPr>
            <a:r>
              <a:rPr kumimoji="1" lang="en-US" altLang="ja-JP" dirty="0" smtClean="0"/>
              <a:t>		</a:t>
            </a:r>
            <a:r>
              <a:rPr lang="en-US" altLang="ja-JP" dirty="0" smtClean="0"/>
              <a:t>(</a:t>
            </a:r>
            <a:r>
              <a:rPr lang="en-US" altLang="ja-JP" dirty="0" smtClean="0">
                <a:latin typeface="Cambria Math" pitchFamily="18" charset="0"/>
                <a:ea typeface="Cambria Math" pitchFamily="18" charset="0"/>
              </a:rPr>
              <a:t>∀</a:t>
            </a:r>
            <a:r>
              <a:rPr lang="en-US" altLang="ja-JP" i="1" dirty="0" smtClean="0"/>
              <a:t>a</a:t>
            </a:r>
            <a:r>
              <a:rPr lang="en-US" altLang="ja-JP" dirty="0" smtClean="0"/>
              <a:t>, </a:t>
            </a:r>
            <a:r>
              <a:rPr lang="en-US" altLang="ja-JP" i="1" dirty="0" smtClean="0"/>
              <a:t>a</a:t>
            </a:r>
            <a:r>
              <a:rPr lang="en-US" altLang="ja-JP" dirty="0" smtClean="0"/>
              <a:t>′ : </a:t>
            </a:r>
            <a:r>
              <a:rPr lang="en-US" altLang="ja-JP" i="1" dirty="0" smtClean="0"/>
              <a:t>A</a:t>
            </a:r>
            <a:r>
              <a:rPr lang="en-US" altLang="ja-JP" dirty="0" smtClean="0"/>
              <a:t>)(</a:t>
            </a:r>
            <a:r>
              <a:rPr lang="en-US" altLang="ja-JP" dirty="0" smtClean="0">
                <a:latin typeface="Cambria Math" pitchFamily="18" charset="0"/>
                <a:ea typeface="Cambria Math" pitchFamily="18" charset="0"/>
              </a:rPr>
              <a:t>∀</a:t>
            </a:r>
            <a:r>
              <a:rPr lang="en-US" altLang="ja-JP" i="1" dirty="0" smtClean="0"/>
              <a:t>x</a:t>
            </a:r>
            <a:r>
              <a:rPr lang="en-US" altLang="ja-JP" baseline="-25000" dirty="0" smtClean="0"/>
              <a:t>1</a:t>
            </a:r>
            <a:r>
              <a:rPr lang="en-US" altLang="ja-JP" dirty="0" smtClean="0"/>
              <a:t> : </a:t>
            </a:r>
            <a:r>
              <a:rPr lang="en-US" altLang="ja-JP" i="1" dirty="0" smtClean="0"/>
              <a:t>S</a:t>
            </a:r>
            <a:r>
              <a:rPr lang="en-US" altLang="ja-JP" baseline="-25000" dirty="0" smtClean="0"/>
              <a:t>1</a:t>
            </a:r>
            <a:r>
              <a:rPr lang="en-US" altLang="ja-JP" dirty="0" smtClean="0"/>
              <a:t>)...(</a:t>
            </a:r>
            <a:r>
              <a:rPr lang="en-US" altLang="ja-JP" dirty="0" smtClean="0">
                <a:latin typeface="Cambria Math" pitchFamily="18" charset="0"/>
                <a:ea typeface="Cambria Math" pitchFamily="18" charset="0"/>
              </a:rPr>
              <a:t>∀</a:t>
            </a:r>
            <a:r>
              <a:rPr lang="en-US" altLang="ja-JP" i="1" dirty="0" err="1" smtClean="0"/>
              <a:t>x</a:t>
            </a:r>
            <a:r>
              <a:rPr lang="en-US" altLang="ja-JP" i="1" baseline="-25000" dirty="0" err="1" smtClean="0"/>
              <a:t>n</a:t>
            </a:r>
            <a:r>
              <a:rPr lang="en-US" altLang="ja-JP" dirty="0" smtClean="0"/>
              <a:t> : </a:t>
            </a:r>
            <a:r>
              <a:rPr lang="en-US" altLang="ja-JP" i="1" dirty="0" err="1" smtClean="0"/>
              <a:t>S</a:t>
            </a:r>
            <a:r>
              <a:rPr lang="en-US" altLang="ja-JP" i="1" baseline="-25000" dirty="0" err="1" smtClean="0"/>
              <a:t>n</a:t>
            </a:r>
            <a:r>
              <a:rPr lang="en-US" altLang="ja-JP" dirty="0" smtClean="0"/>
              <a:t>)</a:t>
            </a:r>
            <a:br>
              <a:rPr lang="en-US" altLang="ja-JP" dirty="0" smtClean="0"/>
            </a:br>
            <a:r>
              <a:rPr lang="en-US" altLang="ja-JP" dirty="0" smtClean="0"/>
              <a:t>	</a:t>
            </a:r>
            <a:r>
              <a:rPr lang="en-US" altLang="ja-JP" i="1" dirty="0" smtClean="0"/>
              <a:t>φ</a:t>
            </a:r>
            <a:r>
              <a:rPr lang="en-US" altLang="ja-JP" dirty="0" smtClean="0"/>
              <a:t>(</a:t>
            </a:r>
            <a:r>
              <a:rPr lang="en-US" altLang="ja-JP" i="1" dirty="0" smtClean="0"/>
              <a:t>x</a:t>
            </a:r>
            <a:r>
              <a:rPr lang="en-US" altLang="ja-JP" baseline="-25000" dirty="0" smtClean="0"/>
              <a:t>1</a:t>
            </a:r>
            <a:r>
              <a:rPr lang="en-US" altLang="ja-JP" dirty="0" smtClean="0"/>
              <a:t>, …, </a:t>
            </a:r>
            <a:r>
              <a:rPr lang="en-US" altLang="ja-JP" i="1" dirty="0" err="1" smtClean="0"/>
              <a:t>x</a:t>
            </a:r>
            <a:r>
              <a:rPr lang="en-US" altLang="ja-JP" i="1" baseline="-25000" dirty="0" err="1" smtClean="0"/>
              <a:t>n</a:t>
            </a:r>
            <a:r>
              <a:rPr lang="en-US" altLang="ja-JP" dirty="0" smtClean="0"/>
              <a:t>) </a:t>
            </a:r>
            <a:r>
              <a:rPr lang="en-US" altLang="ja-JP" dirty="0" smtClean="0">
                <a:latin typeface="Cambria Math" pitchFamily="18" charset="0"/>
              </a:rPr>
              <a:t>⇔</a:t>
            </a:r>
            <a:r>
              <a:rPr lang="en-US" altLang="ja-JP" dirty="0" smtClean="0"/>
              <a:t> </a:t>
            </a:r>
            <a:r>
              <a:rPr lang="en-US" altLang="ja-JP" i="1" dirty="0" smtClean="0"/>
              <a:t>φ</a:t>
            </a:r>
            <a:r>
              <a:rPr lang="en-US" altLang="ja-JP" dirty="0" smtClean="0"/>
              <a:t>((</a:t>
            </a:r>
            <a:r>
              <a:rPr lang="en-US" altLang="ja-JP" i="1" dirty="0" smtClean="0"/>
              <a:t>a</a:t>
            </a:r>
            <a:r>
              <a:rPr lang="en-US" altLang="ja-JP" dirty="0" smtClean="0"/>
              <a:t> </a:t>
            </a:r>
            <a:r>
              <a:rPr lang="en-US" altLang="ja-JP" i="1" dirty="0" err="1" smtClean="0"/>
              <a:t>a</a:t>
            </a:r>
            <a:r>
              <a:rPr lang="en-US" altLang="ja-JP" dirty="0" smtClean="0"/>
              <a:t>′)·</a:t>
            </a:r>
            <a:r>
              <a:rPr lang="en-US" altLang="ja-JP" i="1" dirty="0" smtClean="0"/>
              <a:t>x</a:t>
            </a:r>
            <a:r>
              <a:rPr lang="en-US" altLang="ja-JP" baseline="-25000" dirty="0" smtClean="0"/>
              <a:t>1</a:t>
            </a:r>
            <a:r>
              <a:rPr lang="en-US" altLang="ja-JP" dirty="0" smtClean="0"/>
              <a:t>, …, (</a:t>
            </a:r>
            <a:r>
              <a:rPr lang="en-US" altLang="ja-JP" i="1" dirty="0" smtClean="0"/>
              <a:t>a</a:t>
            </a:r>
            <a:r>
              <a:rPr lang="en-US" altLang="ja-JP" dirty="0" smtClean="0"/>
              <a:t> </a:t>
            </a:r>
            <a:r>
              <a:rPr lang="en-US" altLang="ja-JP" i="1" dirty="0" err="1" smtClean="0"/>
              <a:t>a</a:t>
            </a:r>
            <a:r>
              <a:rPr lang="en-US" altLang="ja-JP" dirty="0" smtClean="0"/>
              <a:t>′)·</a:t>
            </a:r>
            <a:r>
              <a:rPr lang="en-US" altLang="ja-JP" i="1" dirty="0" err="1" smtClean="0"/>
              <a:t>x</a:t>
            </a:r>
            <a:r>
              <a:rPr lang="en-US" altLang="ja-JP" i="1" baseline="-25000" dirty="0" err="1" smtClean="0"/>
              <a:t>n</a:t>
            </a:r>
            <a:r>
              <a:rPr lang="en-US" altLang="ja-JP" dirty="0" smtClean="0"/>
              <a:t>)</a:t>
            </a:r>
            <a:endParaRPr kumimoji="1"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22</a:t>
            </a:fld>
            <a:endParaRPr kumimoji="1" lang="ja-JP" altLang="en-US"/>
          </a:p>
        </p:txBody>
      </p:sp>
      <p:sp>
        <p:nvSpPr>
          <p:cNvPr id="5" name="角丸四角形 4"/>
          <p:cNvSpPr/>
          <p:nvPr/>
        </p:nvSpPr>
        <p:spPr>
          <a:xfrm>
            <a:off x="3131840" y="6021288"/>
            <a:ext cx="4608512" cy="43204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000" dirty="0" smtClean="0"/>
              <a:t>自由変数の名前を自由に変えられる</a:t>
            </a:r>
            <a:endParaRPr kumimoji="1" lang="ja-JP" altLang="en-US" sz="20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Freshness</a:t>
            </a:r>
            <a:endParaRPr kumimoji="1" lang="ja-JP" altLang="en-US" dirty="0"/>
          </a:p>
        </p:txBody>
      </p:sp>
      <p:sp>
        <p:nvSpPr>
          <p:cNvPr id="3" name="コンテンツ プレースホルダ 2"/>
          <p:cNvSpPr>
            <a:spLocks noGrp="1"/>
          </p:cNvSpPr>
          <p:nvPr>
            <p:ph idx="1"/>
          </p:nvPr>
        </p:nvSpPr>
        <p:spPr/>
        <p:txBody>
          <a:bodyPr>
            <a:normAutofit fontScale="92500"/>
          </a:bodyPr>
          <a:lstStyle/>
          <a:p>
            <a:r>
              <a:rPr kumimoji="1" lang="en-US" altLang="ja-JP" dirty="0" smtClean="0"/>
              <a:t> </a:t>
            </a:r>
            <a:r>
              <a:rPr lang="en-US" altLang="ja-JP" i="1" dirty="0"/>
              <a:t>t</a:t>
            </a:r>
            <a:r>
              <a:rPr lang="en-US" altLang="ja-JP" baseline="-25000" dirty="0"/>
              <a:t>1</a:t>
            </a:r>
            <a:r>
              <a:rPr lang="en-US" altLang="ja-JP" dirty="0"/>
              <a:t> # </a:t>
            </a:r>
            <a:r>
              <a:rPr lang="en-US" altLang="ja-JP" i="1" dirty="0" smtClean="0"/>
              <a:t>t</a:t>
            </a:r>
            <a:r>
              <a:rPr lang="en-US" altLang="ja-JP" baseline="-25000" dirty="0" smtClean="0"/>
              <a:t>2</a:t>
            </a:r>
            <a:r>
              <a:rPr lang="en-US" altLang="ja-JP" dirty="0"/>
              <a:t> </a:t>
            </a:r>
            <a:r>
              <a:rPr lang="ja-JP" altLang="en-US" dirty="0" smtClean="0"/>
              <a:t>は </a:t>
            </a:r>
            <a:r>
              <a:rPr lang="en-US" altLang="ja-JP" i="1" dirty="0" smtClean="0"/>
              <a:t>t</a:t>
            </a:r>
            <a:r>
              <a:rPr lang="en-US" altLang="ja-JP" baseline="-25000" dirty="0" smtClean="0"/>
              <a:t>1</a:t>
            </a:r>
            <a:r>
              <a:rPr lang="en-US" altLang="ja-JP" dirty="0" smtClean="0"/>
              <a:t> </a:t>
            </a:r>
            <a:r>
              <a:rPr lang="ja-JP" altLang="en-US" dirty="0" smtClean="0"/>
              <a:t>が </a:t>
            </a:r>
            <a:r>
              <a:rPr lang="en-US" altLang="ja-JP" i="1" dirty="0" smtClean="0"/>
              <a:t>t</a:t>
            </a:r>
            <a:r>
              <a:rPr lang="en-US" altLang="ja-JP" baseline="-25000" dirty="0" smtClean="0"/>
              <a:t>2</a:t>
            </a:r>
            <a:r>
              <a:rPr lang="en-US" altLang="ja-JP" dirty="0" smtClean="0"/>
              <a:t> </a:t>
            </a:r>
            <a:r>
              <a:rPr lang="ja-JP" altLang="en-US" dirty="0" smtClean="0"/>
              <a:t>の自由変数でないことを表す</a:t>
            </a:r>
            <a:endParaRPr lang="en-US" altLang="ja-JP" dirty="0" smtClean="0"/>
          </a:p>
          <a:p>
            <a:endParaRPr kumimoji="1" lang="en-US" altLang="ja-JP" dirty="0"/>
          </a:p>
          <a:p>
            <a:r>
              <a:rPr lang="en-US" altLang="ja-JP" dirty="0" smtClean="0"/>
              <a:t>Freshness </a:t>
            </a:r>
            <a:r>
              <a:rPr lang="ja-JP" altLang="en-US" dirty="0" smtClean="0"/>
              <a:t>に関する </a:t>
            </a:r>
            <a:r>
              <a:rPr lang="en-US" altLang="ja-JP" dirty="0" smtClean="0"/>
              <a:t>axioms</a:t>
            </a:r>
          </a:p>
          <a:p>
            <a:pPr lvl="1"/>
            <a:r>
              <a:rPr kumimoji="1" lang="en-US" altLang="ja-JP" dirty="0" smtClean="0"/>
              <a:t>(F1)	</a:t>
            </a:r>
            <a:r>
              <a:rPr lang="en-US" altLang="ja-JP" dirty="0" smtClean="0"/>
              <a:t>(</a:t>
            </a:r>
            <a:r>
              <a:rPr lang="en-US" altLang="ja-JP" dirty="0" smtClean="0">
                <a:latin typeface="Cambria Math" pitchFamily="18" charset="0"/>
                <a:ea typeface="Cambria Math" pitchFamily="18" charset="0"/>
              </a:rPr>
              <a:t>∀</a:t>
            </a:r>
            <a:r>
              <a:rPr lang="en-US" altLang="ja-JP" i="1" dirty="0" smtClean="0"/>
              <a:t>a</a:t>
            </a:r>
            <a:r>
              <a:rPr lang="en-US" altLang="ja-JP" dirty="0" smtClean="0"/>
              <a:t>, </a:t>
            </a:r>
            <a:r>
              <a:rPr lang="en-US" altLang="ja-JP" i="1" dirty="0" smtClean="0"/>
              <a:t>a</a:t>
            </a:r>
            <a:r>
              <a:rPr lang="en-US" altLang="ja-JP" dirty="0" smtClean="0"/>
              <a:t>′ : </a:t>
            </a:r>
            <a:r>
              <a:rPr lang="en-US" altLang="ja-JP" i="1" dirty="0" smtClean="0"/>
              <a:t>A</a:t>
            </a:r>
            <a:r>
              <a:rPr lang="en-US" altLang="ja-JP" dirty="0" smtClean="0"/>
              <a:t>)(</a:t>
            </a:r>
            <a:r>
              <a:rPr lang="en-US" altLang="ja-JP" dirty="0" smtClean="0">
                <a:latin typeface="Cambria Math" pitchFamily="18" charset="0"/>
                <a:ea typeface="Cambria Math" pitchFamily="18" charset="0"/>
              </a:rPr>
              <a:t>∀</a:t>
            </a:r>
            <a:r>
              <a:rPr lang="en-US" altLang="ja-JP" i="1" dirty="0" smtClean="0"/>
              <a:t>x</a:t>
            </a:r>
            <a:r>
              <a:rPr lang="en-US" altLang="ja-JP" dirty="0" smtClean="0"/>
              <a:t> : </a:t>
            </a:r>
            <a:r>
              <a:rPr lang="en-US" altLang="ja-JP" i="1" dirty="0" smtClean="0"/>
              <a:t>S</a:t>
            </a:r>
            <a:r>
              <a:rPr lang="en-US" altLang="ja-JP" dirty="0" smtClean="0"/>
              <a:t>) </a:t>
            </a:r>
            <a:r>
              <a:rPr lang="en-US" altLang="ja-JP" i="1" dirty="0" smtClean="0"/>
              <a:t>a</a:t>
            </a:r>
            <a:r>
              <a:rPr lang="en-US" altLang="ja-JP" dirty="0" smtClean="0"/>
              <a:t> # </a:t>
            </a:r>
            <a:r>
              <a:rPr lang="en-US" altLang="ja-JP" i="1" dirty="0" smtClean="0"/>
              <a:t>x</a:t>
            </a:r>
            <a:r>
              <a:rPr lang="en-US" altLang="ja-JP" dirty="0" smtClean="0"/>
              <a:t> </a:t>
            </a:r>
            <a:r>
              <a:rPr lang="en-US" altLang="ja-JP" dirty="0" smtClean="0">
                <a:latin typeface="Cambria Math" pitchFamily="18" charset="0"/>
                <a:ea typeface="Cambria Math" pitchFamily="18" charset="0"/>
              </a:rPr>
              <a:t>∧</a:t>
            </a:r>
            <a:r>
              <a:rPr lang="en-US" altLang="ja-JP" dirty="0" smtClean="0"/>
              <a:t> </a:t>
            </a:r>
            <a:r>
              <a:rPr lang="en-US" altLang="ja-JP" i="1" dirty="0" smtClean="0"/>
              <a:t>a</a:t>
            </a:r>
            <a:r>
              <a:rPr lang="en-US" altLang="ja-JP" dirty="0" smtClean="0"/>
              <a:t>′ # </a:t>
            </a:r>
            <a:r>
              <a:rPr lang="en-US" altLang="ja-JP" i="1" dirty="0" smtClean="0"/>
              <a:t>x</a:t>
            </a:r>
            <a:r>
              <a:rPr lang="en-US" altLang="ja-JP" dirty="0" smtClean="0"/>
              <a:t> </a:t>
            </a:r>
            <a:r>
              <a:rPr lang="en-US" altLang="ja-JP" dirty="0" smtClean="0">
                <a:latin typeface="Cambria Math" pitchFamily="18" charset="0"/>
                <a:ea typeface="Cambria Math" pitchFamily="18" charset="0"/>
              </a:rPr>
              <a:t>⇒</a:t>
            </a:r>
            <a:r>
              <a:rPr lang="en-US" altLang="ja-JP" dirty="0" smtClean="0"/>
              <a:t> (</a:t>
            </a:r>
            <a:r>
              <a:rPr lang="en-US" altLang="ja-JP" i="1" dirty="0" smtClean="0"/>
              <a:t>a</a:t>
            </a:r>
            <a:r>
              <a:rPr lang="en-US" altLang="ja-JP" dirty="0" smtClean="0"/>
              <a:t> </a:t>
            </a:r>
            <a:r>
              <a:rPr lang="en-US" altLang="ja-JP" i="1" dirty="0" err="1" smtClean="0"/>
              <a:t>a</a:t>
            </a:r>
            <a:r>
              <a:rPr lang="en-US" altLang="ja-JP" dirty="0" smtClean="0"/>
              <a:t>′)·</a:t>
            </a:r>
            <a:r>
              <a:rPr lang="en-US" altLang="ja-JP" i="1" dirty="0" smtClean="0"/>
              <a:t>x</a:t>
            </a:r>
            <a:r>
              <a:rPr lang="en-US" altLang="ja-JP" dirty="0" smtClean="0"/>
              <a:t> = </a:t>
            </a:r>
            <a:r>
              <a:rPr lang="en-US" altLang="ja-JP" i="1" dirty="0" smtClean="0"/>
              <a:t>x</a:t>
            </a:r>
            <a:endParaRPr kumimoji="1" lang="en-US" altLang="ja-JP" i="1" dirty="0" smtClean="0"/>
          </a:p>
          <a:p>
            <a:pPr lvl="1"/>
            <a:r>
              <a:rPr lang="en-US" altLang="ja-JP" dirty="0" smtClean="0"/>
              <a:t>(F2)	(</a:t>
            </a:r>
            <a:r>
              <a:rPr lang="en-US" altLang="ja-JP" dirty="0" smtClean="0">
                <a:latin typeface="Cambria Math" pitchFamily="18" charset="0"/>
                <a:ea typeface="Cambria Math" pitchFamily="18" charset="0"/>
              </a:rPr>
              <a:t>∀</a:t>
            </a:r>
            <a:r>
              <a:rPr lang="en-US" altLang="ja-JP" i="1" dirty="0" smtClean="0"/>
              <a:t>a</a:t>
            </a:r>
            <a:r>
              <a:rPr lang="en-US" altLang="ja-JP" dirty="0" smtClean="0"/>
              <a:t>, </a:t>
            </a:r>
            <a:r>
              <a:rPr lang="en-US" altLang="ja-JP" i="1" dirty="0" smtClean="0"/>
              <a:t>a</a:t>
            </a:r>
            <a:r>
              <a:rPr lang="en-US" altLang="ja-JP" dirty="0" smtClean="0"/>
              <a:t>′ : </a:t>
            </a:r>
            <a:r>
              <a:rPr lang="en-US" altLang="ja-JP" i="1" dirty="0" smtClean="0"/>
              <a:t>A</a:t>
            </a:r>
            <a:r>
              <a:rPr lang="en-US" altLang="ja-JP" dirty="0" smtClean="0"/>
              <a:t>)</a:t>
            </a:r>
            <a:r>
              <a:rPr lang="en-US" altLang="ja-JP" i="1" dirty="0" smtClean="0"/>
              <a:t> a</a:t>
            </a:r>
            <a:r>
              <a:rPr lang="en-US" altLang="ja-JP" dirty="0" smtClean="0"/>
              <a:t> # </a:t>
            </a:r>
            <a:r>
              <a:rPr lang="en-US" altLang="ja-JP" i="1" dirty="0" smtClean="0"/>
              <a:t>a</a:t>
            </a:r>
            <a:r>
              <a:rPr lang="en-US" altLang="ja-JP" dirty="0" smtClean="0"/>
              <a:t>′ </a:t>
            </a:r>
            <a:r>
              <a:rPr lang="en-US" altLang="ja-JP" dirty="0" smtClean="0">
                <a:latin typeface="Cambria Math" pitchFamily="18" charset="0"/>
                <a:ea typeface="Cambria Math" pitchFamily="18" charset="0"/>
              </a:rPr>
              <a:t>⇔</a:t>
            </a:r>
            <a:r>
              <a:rPr lang="en-US" altLang="ja-JP" dirty="0" smtClean="0">
                <a:latin typeface="Cambria Math" pitchFamily="18" charset="0"/>
              </a:rPr>
              <a:t> ¬</a:t>
            </a:r>
            <a:r>
              <a:rPr lang="en-US" altLang="ja-JP" dirty="0" smtClean="0"/>
              <a:t> </a:t>
            </a:r>
            <a:r>
              <a:rPr lang="en-US" altLang="ja-JP" i="1" dirty="0" smtClean="0"/>
              <a:t>a</a:t>
            </a:r>
            <a:r>
              <a:rPr lang="en-US" altLang="ja-JP" dirty="0" smtClean="0"/>
              <a:t> = </a:t>
            </a:r>
            <a:r>
              <a:rPr lang="en-US" altLang="ja-JP" i="1" dirty="0" smtClean="0"/>
              <a:t>a</a:t>
            </a:r>
            <a:r>
              <a:rPr lang="en-US" altLang="ja-JP" dirty="0" smtClean="0"/>
              <a:t>′</a:t>
            </a:r>
          </a:p>
          <a:p>
            <a:pPr lvl="1"/>
            <a:r>
              <a:rPr kumimoji="1" lang="en-US" altLang="ja-JP" dirty="0" smtClean="0"/>
              <a:t>(F3)	</a:t>
            </a:r>
            <a:r>
              <a:rPr lang="en-US" altLang="ja-JP" dirty="0" smtClean="0"/>
              <a:t>(</a:t>
            </a:r>
            <a:r>
              <a:rPr lang="en-US" altLang="ja-JP" dirty="0" smtClean="0">
                <a:latin typeface="Cambria Math" pitchFamily="18" charset="0"/>
                <a:ea typeface="Cambria Math" pitchFamily="18" charset="0"/>
              </a:rPr>
              <a:t>∀</a:t>
            </a:r>
            <a:r>
              <a:rPr lang="en-US" altLang="ja-JP" i="1" dirty="0" smtClean="0"/>
              <a:t>a</a:t>
            </a:r>
            <a:r>
              <a:rPr lang="en-US" altLang="ja-JP" dirty="0" smtClean="0"/>
              <a:t> : </a:t>
            </a:r>
            <a:r>
              <a:rPr lang="en-US" altLang="ja-JP" i="1" dirty="0" smtClean="0"/>
              <a:t>A</a:t>
            </a:r>
            <a:r>
              <a:rPr lang="en-US" altLang="ja-JP" dirty="0" smtClean="0"/>
              <a:t>)(</a:t>
            </a:r>
            <a:r>
              <a:rPr lang="en-US" altLang="ja-JP" dirty="0" smtClean="0">
                <a:latin typeface="Cambria Math" pitchFamily="18" charset="0"/>
                <a:ea typeface="Cambria Math" pitchFamily="18" charset="0"/>
              </a:rPr>
              <a:t>∀</a:t>
            </a:r>
            <a:r>
              <a:rPr lang="en-US" altLang="ja-JP" i="1" dirty="0" smtClean="0"/>
              <a:t>a</a:t>
            </a:r>
            <a:r>
              <a:rPr lang="en-US" altLang="ja-JP" dirty="0" smtClean="0"/>
              <a:t>′ : </a:t>
            </a:r>
            <a:r>
              <a:rPr lang="en-US" altLang="ja-JP" i="1" dirty="0" smtClean="0"/>
              <a:t>A</a:t>
            </a:r>
            <a:r>
              <a:rPr lang="en-US" altLang="ja-JP" dirty="0" smtClean="0"/>
              <a:t>′)</a:t>
            </a:r>
            <a:r>
              <a:rPr lang="en-US" altLang="ja-JP" i="1" dirty="0" smtClean="0"/>
              <a:t> a</a:t>
            </a:r>
            <a:r>
              <a:rPr lang="en-US" altLang="ja-JP" dirty="0" smtClean="0"/>
              <a:t> # </a:t>
            </a:r>
            <a:r>
              <a:rPr lang="en-US" altLang="ja-JP" i="1" dirty="0" smtClean="0"/>
              <a:t>a</a:t>
            </a:r>
            <a:r>
              <a:rPr lang="en-US" altLang="ja-JP" dirty="0" smtClean="0"/>
              <a:t>′   </a:t>
            </a:r>
            <a:r>
              <a:rPr lang="ja-JP" altLang="en-US" sz="2000" dirty="0" smtClean="0"/>
              <a:t>ただし</a:t>
            </a:r>
            <a:r>
              <a:rPr lang="en-US" altLang="ja-JP" sz="2000" dirty="0" smtClean="0"/>
              <a:t> </a:t>
            </a:r>
            <a:r>
              <a:rPr lang="en-US" altLang="ja-JP" sz="2000" i="1" dirty="0" smtClean="0"/>
              <a:t>A</a:t>
            </a:r>
            <a:r>
              <a:rPr lang="en-US" altLang="ja-JP" sz="2000" dirty="0" smtClean="0"/>
              <a:t> ≠ </a:t>
            </a:r>
            <a:r>
              <a:rPr lang="en-US" altLang="ja-JP" sz="2000" i="1" dirty="0" smtClean="0"/>
              <a:t>A</a:t>
            </a:r>
            <a:r>
              <a:rPr lang="en-US" altLang="ja-JP" sz="2000" dirty="0" smtClean="0"/>
              <a:t>′</a:t>
            </a:r>
            <a:endParaRPr lang="en-US" altLang="ja-JP" dirty="0" smtClean="0"/>
          </a:p>
          <a:p>
            <a:pPr lvl="1"/>
            <a:r>
              <a:rPr lang="en-US" altLang="ja-JP" dirty="0" smtClean="0"/>
              <a:t>(F4)	(</a:t>
            </a:r>
            <a:r>
              <a:rPr lang="en-US" altLang="ja-JP" dirty="0" smtClean="0">
                <a:latin typeface="Cambria Math" pitchFamily="18" charset="0"/>
                <a:ea typeface="Cambria Math" pitchFamily="18" charset="0"/>
              </a:rPr>
              <a:t>∀</a:t>
            </a:r>
            <a:r>
              <a:rPr lang="en-US" altLang="ja-JP" i="1" dirty="0" smtClean="0"/>
              <a:t>x</a:t>
            </a:r>
            <a:r>
              <a:rPr lang="en-US" altLang="ja-JP" baseline="-25000" dirty="0" smtClean="0"/>
              <a:t>1</a:t>
            </a:r>
            <a:r>
              <a:rPr lang="en-US" altLang="ja-JP" dirty="0" smtClean="0"/>
              <a:t> : </a:t>
            </a:r>
            <a:r>
              <a:rPr lang="en-US" altLang="ja-JP" i="1" dirty="0" smtClean="0"/>
              <a:t>S</a:t>
            </a:r>
            <a:r>
              <a:rPr lang="en-US" altLang="ja-JP" baseline="-25000" dirty="0" smtClean="0"/>
              <a:t>1</a:t>
            </a:r>
            <a:r>
              <a:rPr lang="en-US" altLang="ja-JP" dirty="0" smtClean="0"/>
              <a:t>)...(</a:t>
            </a:r>
            <a:r>
              <a:rPr lang="en-US" altLang="ja-JP" dirty="0" smtClean="0">
                <a:latin typeface="Cambria Math" pitchFamily="18" charset="0"/>
                <a:ea typeface="Cambria Math" pitchFamily="18" charset="0"/>
              </a:rPr>
              <a:t>∀</a:t>
            </a:r>
            <a:r>
              <a:rPr lang="en-US" altLang="ja-JP" i="1" dirty="0" err="1" smtClean="0"/>
              <a:t>x</a:t>
            </a:r>
            <a:r>
              <a:rPr lang="en-US" altLang="ja-JP" i="1" baseline="-25000" dirty="0" err="1" smtClean="0"/>
              <a:t>n</a:t>
            </a:r>
            <a:r>
              <a:rPr lang="en-US" altLang="ja-JP" dirty="0" smtClean="0"/>
              <a:t> : </a:t>
            </a:r>
            <a:r>
              <a:rPr lang="en-US" altLang="ja-JP" i="1" dirty="0" err="1" smtClean="0"/>
              <a:t>S</a:t>
            </a:r>
            <a:r>
              <a:rPr lang="en-US" altLang="ja-JP" i="1" baseline="-25000" dirty="0" err="1" smtClean="0"/>
              <a:t>n</a:t>
            </a:r>
            <a:r>
              <a:rPr lang="en-US" altLang="ja-JP" dirty="0" smtClean="0"/>
              <a:t>)(</a:t>
            </a:r>
            <a:r>
              <a:rPr lang="en-US" altLang="ja-JP" dirty="0" smtClean="0">
                <a:latin typeface="Cambria Math" pitchFamily="18" charset="0"/>
              </a:rPr>
              <a:t>∃</a:t>
            </a:r>
            <a:r>
              <a:rPr lang="en-US" altLang="ja-JP" i="1" dirty="0" smtClean="0"/>
              <a:t>a</a:t>
            </a:r>
            <a:r>
              <a:rPr lang="en-US" altLang="ja-JP" dirty="0" smtClean="0"/>
              <a:t> : </a:t>
            </a:r>
            <a:r>
              <a:rPr lang="en-US" altLang="ja-JP" i="1" dirty="0" smtClean="0"/>
              <a:t>A</a:t>
            </a:r>
            <a:r>
              <a:rPr lang="en-US" altLang="ja-JP" dirty="0" smtClean="0"/>
              <a:t>)</a:t>
            </a:r>
            <a:r>
              <a:rPr lang="en-US" altLang="ja-JP" i="1" dirty="0" smtClean="0"/>
              <a:t> </a:t>
            </a:r>
            <a:br>
              <a:rPr lang="en-US" altLang="ja-JP" i="1" dirty="0" smtClean="0"/>
            </a:br>
            <a:r>
              <a:rPr lang="en-US" altLang="ja-JP" i="1" dirty="0" smtClean="0"/>
              <a:t>			a</a:t>
            </a:r>
            <a:r>
              <a:rPr lang="en-US" altLang="ja-JP" dirty="0" smtClean="0"/>
              <a:t> # </a:t>
            </a:r>
            <a:r>
              <a:rPr lang="en-US" altLang="ja-JP" i="1" dirty="0" smtClean="0"/>
              <a:t>x</a:t>
            </a:r>
            <a:r>
              <a:rPr lang="en-US" altLang="ja-JP" baseline="-25000" dirty="0" smtClean="0"/>
              <a:t>1</a:t>
            </a:r>
            <a:r>
              <a:rPr lang="en-US" altLang="ja-JP" dirty="0" smtClean="0">
                <a:latin typeface="Cambria Math" pitchFamily="18" charset="0"/>
                <a:ea typeface="Cambria Math" pitchFamily="18" charset="0"/>
              </a:rPr>
              <a:t> ∧ ... ∧</a:t>
            </a:r>
            <a:r>
              <a:rPr lang="en-US" altLang="ja-JP" i="1" dirty="0" smtClean="0"/>
              <a:t> a</a:t>
            </a:r>
            <a:r>
              <a:rPr lang="en-US" altLang="ja-JP" dirty="0" smtClean="0"/>
              <a:t> # </a:t>
            </a:r>
            <a:r>
              <a:rPr lang="en-US" altLang="ja-JP" i="1" dirty="0" err="1" smtClean="0"/>
              <a:t>x</a:t>
            </a:r>
            <a:r>
              <a:rPr lang="en-US" altLang="ja-JP" i="1" baseline="-25000" dirty="0" err="1" smtClean="0"/>
              <a:t>n</a:t>
            </a:r>
            <a:endParaRPr lang="en-US" altLang="ja-JP" i="1" dirty="0" smtClean="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23</a:t>
            </a:fld>
            <a:endParaRPr kumimoji="1" lang="ja-JP" alt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Freshness</a:t>
            </a:r>
            <a:r>
              <a:rPr kumimoji="1" lang="ja-JP" altLang="en-US" dirty="0" smtClean="0"/>
              <a:t> に関する定理</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 </a:t>
            </a:r>
            <a:r>
              <a:rPr kumimoji="1" lang="en-US" altLang="ja-JP" i="1" dirty="0" smtClean="0"/>
              <a:t>n</a:t>
            </a:r>
            <a:r>
              <a:rPr kumimoji="1" lang="en-US" altLang="ja-JP" dirty="0" smtClean="0"/>
              <a:t>+1 </a:t>
            </a:r>
            <a:r>
              <a:rPr lang="ja-JP" altLang="en-US" dirty="0" smtClean="0"/>
              <a:t>個の自由変数 </a:t>
            </a:r>
            <a:r>
              <a:rPr lang="en-US" altLang="ja-JP" i="1" dirty="0" smtClean="0"/>
              <a:t>a</a:t>
            </a:r>
            <a:r>
              <a:rPr lang="en-US" altLang="ja-JP" dirty="0" smtClean="0"/>
              <a:t>, </a:t>
            </a:r>
            <a:r>
              <a:rPr lang="en-US" altLang="ja-JP" i="1" dirty="0" smtClean="0"/>
              <a:t>x</a:t>
            </a:r>
            <a:r>
              <a:rPr lang="en-US" altLang="ja-JP" baseline="-25000" dirty="0" smtClean="0"/>
              <a:t>1</a:t>
            </a:r>
            <a:r>
              <a:rPr lang="en-US" altLang="ja-JP" dirty="0" smtClean="0"/>
              <a:t>, …, </a:t>
            </a:r>
            <a:r>
              <a:rPr lang="en-US" altLang="ja-JP" i="1" dirty="0" err="1" smtClean="0"/>
              <a:t>x</a:t>
            </a:r>
            <a:r>
              <a:rPr lang="en-US" altLang="ja-JP" i="1" baseline="-25000" dirty="0" err="1" smtClean="0"/>
              <a:t>n</a:t>
            </a:r>
            <a:r>
              <a:rPr lang="ja-JP" altLang="en-US" dirty="0" smtClean="0"/>
              <a:t> を持つ任意の </a:t>
            </a:r>
            <a:r>
              <a:rPr lang="en-US" altLang="ja-JP" dirty="0" smtClean="0"/>
              <a:t>formula </a:t>
            </a:r>
            <a:r>
              <a:rPr lang="en-US" altLang="ja-JP" i="1" dirty="0" smtClean="0"/>
              <a:t>φ</a:t>
            </a:r>
            <a:r>
              <a:rPr lang="en-US" altLang="ja-JP" dirty="0" smtClean="0"/>
              <a:t>(</a:t>
            </a:r>
            <a:r>
              <a:rPr lang="en-US" altLang="ja-JP" i="1" dirty="0" smtClean="0"/>
              <a:t>a</a:t>
            </a:r>
            <a:r>
              <a:rPr lang="en-US" altLang="ja-JP" dirty="0" smtClean="0"/>
              <a:t>, </a:t>
            </a:r>
            <a:r>
              <a:rPr lang="en-US" altLang="ja-JP" i="1" dirty="0" smtClean="0"/>
              <a:t>x</a:t>
            </a:r>
            <a:r>
              <a:rPr lang="en-US" altLang="ja-JP" baseline="-25000" dirty="0" smtClean="0"/>
              <a:t>1</a:t>
            </a:r>
            <a:r>
              <a:rPr lang="en-US" altLang="ja-JP" dirty="0" smtClean="0"/>
              <a:t>, …, </a:t>
            </a:r>
            <a:r>
              <a:rPr lang="en-US" altLang="ja-JP" i="1" dirty="0" err="1" smtClean="0"/>
              <a:t>x</a:t>
            </a:r>
            <a:r>
              <a:rPr lang="en-US" altLang="ja-JP" i="1" baseline="-25000" dirty="0" err="1" smtClean="0"/>
              <a:t>n</a:t>
            </a:r>
            <a:r>
              <a:rPr lang="en-US" altLang="ja-JP" dirty="0" smtClean="0"/>
              <a:t>) </a:t>
            </a:r>
            <a:r>
              <a:rPr lang="ja-JP" altLang="en-US" dirty="0" smtClean="0"/>
              <a:t>について</a:t>
            </a:r>
            <a:r>
              <a:rPr lang="en-US" altLang="ja-JP" dirty="0" smtClean="0"/>
              <a:t/>
            </a:r>
            <a:br>
              <a:rPr lang="en-US" altLang="ja-JP" dirty="0" smtClean="0"/>
            </a:br>
            <a:endParaRPr lang="en-US" altLang="ja-JP" dirty="0" smtClean="0"/>
          </a:p>
          <a:p>
            <a:pPr>
              <a:buNone/>
            </a:pPr>
            <a:r>
              <a:rPr kumimoji="1" lang="en-US" altLang="ja-JP" dirty="0" smtClean="0"/>
              <a:t>	</a:t>
            </a:r>
            <a:r>
              <a:rPr lang="en-US" altLang="ja-JP" dirty="0" smtClean="0"/>
              <a:t>(</a:t>
            </a:r>
            <a:r>
              <a:rPr lang="en-US" altLang="ja-JP" dirty="0" smtClean="0">
                <a:latin typeface="Cambria Math" pitchFamily="18" charset="0"/>
              </a:rPr>
              <a:t>∃</a:t>
            </a:r>
            <a:r>
              <a:rPr lang="en-US" altLang="ja-JP" i="1" dirty="0" smtClean="0"/>
              <a:t>a</a:t>
            </a:r>
            <a:r>
              <a:rPr lang="en-US" altLang="ja-JP" dirty="0" smtClean="0"/>
              <a:t> : </a:t>
            </a:r>
            <a:r>
              <a:rPr lang="en-US" altLang="ja-JP" i="1" dirty="0" smtClean="0"/>
              <a:t>A</a:t>
            </a:r>
            <a:r>
              <a:rPr lang="en-US" altLang="ja-JP" dirty="0" smtClean="0"/>
              <a:t>) </a:t>
            </a:r>
            <a:r>
              <a:rPr lang="en-US" altLang="ja-JP" i="1" dirty="0" smtClean="0"/>
              <a:t>a</a:t>
            </a:r>
            <a:r>
              <a:rPr lang="en-US" altLang="ja-JP" dirty="0" smtClean="0"/>
              <a:t> # </a:t>
            </a:r>
            <a:r>
              <a:rPr lang="en-US" altLang="ja-JP" i="1" dirty="0" smtClean="0"/>
              <a:t>x</a:t>
            </a:r>
            <a:r>
              <a:rPr lang="en-US" altLang="ja-JP" baseline="-25000" dirty="0" smtClean="0"/>
              <a:t>1</a:t>
            </a:r>
            <a:r>
              <a:rPr lang="en-US" altLang="ja-JP" dirty="0" smtClean="0">
                <a:latin typeface="Cambria Math" pitchFamily="18" charset="0"/>
                <a:ea typeface="Cambria Math" pitchFamily="18" charset="0"/>
              </a:rPr>
              <a:t> ∧ ... ∧</a:t>
            </a:r>
            <a:r>
              <a:rPr lang="en-US" altLang="ja-JP" i="1" dirty="0" smtClean="0"/>
              <a:t> a</a:t>
            </a:r>
            <a:r>
              <a:rPr lang="en-US" altLang="ja-JP" dirty="0" smtClean="0"/>
              <a:t> # </a:t>
            </a:r>
            <a:r>
              <a:rPr lang="en-US" altLang="ja-JP" i="1" dirty="0" err="1" smtClean="0"/>
              <a:t>x</a:t>
            </a:r>
            <a:r>
              <a:rPr lang="en-US" altLang="ja-JP" i="1" baseline="-25000" dirty="0" err="1" smtClean="0"/>
              <a:t>n</a:t>
            </a:r>
            <a:r>
              <a:rPr lang="en-US" altLang="ja-JP" dirty="0" smtClean="0">
                <a:latin typeface="Cambria Math" pitchFamily="18" charset="0"/>
                <a:ea typeface="Cambria Math" pitchFamily="18" charset="0"/>
              </a:rPr>
              <a:t> ∧ </a:t>
            </a:r>
            <a:r>
              <a:rPr lang="en-US" altLang="ja-JP" i="1" dirty="0" smtClean="0"/>
              <a:t>φ</a:t>
            </a:r>
            <a:r>
              <a:rPr lang="en-US" altLang="ja-JP" dirty="0" smtClean="0"/>
              <a:t>(</a:t>
            </a:r>
            <a:r>
              <a:rPr lang="en-US" altLang="ja-JP" i="1" dirty="0" smtClean="0"/>
              <a:t>a</a:t>
            </a:r>
            <a:r>
              <a:rPr lang="en-US" altLang="ja-JP" dirty="0" smtClean="0"/>
              <a:t>, </a:t>
            </a:r>
            <a:r>
              <a:rPr lang="en-US" altLang="ja-JP" i="1" dirty="0" smtClean="0"/>
              <a:t>x</a:t>
            </a:r>
            <a:r>
              <a:rPr lang="en-US" altLang="ja-JP" baseline="-25000" dirty="0" smtClean="0"/>
              <a:t>1</a:t>
            </a:r>
            <a:r>
              <a:rPr lang="en-US" altLang="ja-JP" dirty="0" smtClean="0"/>
              <a:t>, …, </a:t>
            </a:r>
            <a:r>
              <a:rPr lang="en-US" altLang="ja-JP" i="1" dirty="0" err="1" smtClean="0"/>
              <a:t>x</a:t>
            </a:r>
            <a:r>
              <a:rPr lang="en-US" altLang="ja-JP" i="1" baseline="-25000" dirty="0" err="1" smtClean="0"/>
              <a:t>n</a:t>
            </a:r>
            <a:r>
              <a:rPr lang="en-US" altLang="ja-JP" dirty="0" smtClean="0"/>
              <a:t>)</a:t>
            </a:r>
            <a:br>
              <a:rPr lang="en-US" altLang="ja-JP" dirty="0" smtClean="0"/>
            </a:br>
            <a:r>
              <a:rPr lang="en-US" altLang="ja-JP" dirty="0" smtClean="0">
                <a:latin typeface="Cambria Math" pitchFamily="18" charset="0"/>
                <a:ea typeface="Cambria Math" pitchFamily="18" charset="0"/>
              </a:rPr>
              <a:t> ⇔</a:t>
            </a:r>
            <a:br>
              <a:rPr lang="en-US" altLang="ja-JP" dirty="0" smtClean="0">
                <a:latin typeface="Cambria Math" pitchFamily="18" charset="0"/>
                <a:ea typeface="Cambria Math" pitchFamily="18" charset="0"/>
              </a:rPr>
            </a:br>
            <a:r>
              <a:rPr lang="en-US" altLang="ja-JP" dirty="0" smtClean="0"/>
              <a:t>(</a:t>
            </a:r>
            <a:r>
              <a:rPr lang="en-US" altLang="ja-JP" dirty="0" smtClean="0">
                <a:latin typeface="Cambria Math" pitchFamily="18" charset="0"/>
                <a:ea typeface="Cambria Math" pitchFamily="18" charset="0"/>
              </a:rPr>
              <a:t>∀</a:t>
            </a:r>
            <a:r>
              <a:rPr lang="en-US" altLang="ja-JP" i="1" dirty="0" smtClean="0"/>
              <a:t>a</a:t>
            </a:r>
            <a:r>
              <a:rPr lang="en-US" altLang="ja-JP" dirty="0" smtClean="0"/>
              <a:t> : </a:t>
            </a:r>
            <a:r>
              <a:rPr lang="en-US" altLang="ja-JP" i="1" dirty="0" smtClean="0"/>
              <a:t>A</a:t>
            </a:r>
            <a:r>
              <a:rPr lang="en-US" altLang="ja-JP" dirty="0" smtClean="0"/>
              <a:t>) </a:t>
            </a:r>
            <a:r>
              <a:rPr lang="en-US" altLang="ja-JP" i="1" dirty="0" smtClean="0"/>
              <a:t>a</a:t>
            </a:r>
            <a:r>
              <a:rPr lang="en-US" altLang="ja-JP" dirty="0" smtClean="0"/>
              <a:t> # </a:t>
            </a:r>
            <a:r>
              <a:rPr lang="en-US" altLang="ja-JP" i="1" dirty="0" smtClean="0"/>
              <a:t>x</a:t>
            </a:r>
            <a:r>
              <a:rPr lang="en-US" altLang="ja-JP" baseline="-25000" dirty="0" smtClean="0"/>
              <a:t>1</a:t>
            </a:r>
            <a:r>
              <a:rPr lang="en-US" altLang="ja-JP" dirty="0" smtClean="0">
                <a:latin typeface="Cambria Math" pitchFamily="18" charset="0"/>
                <a:ea typeface="Cambria Math" pitchFamily="18" charset="0"/>
              </a:rPr>
              <a:t> ∧ ... ∧</a:t>
            </a:r>
            <a:r>
              <a:rPr lang="en-US" altLang="ja-JP" i="1" dirty="0" smtClean="0"/>
              <a:t> a</a:t>
            </a:r>
            <a:r>
              <a:rPr lang="en-US" altLang="ja-JP" dirty="0" smtClean="0"/>
              <a:t> # </a:t>
            </a:r>
            <a:r>
              <a:rPr lang="en-US" altLang="ja-JP" i="1" dirty="0" err="1" smtClean="0"/>
              <a:t>x</a:t>
            </a:r>
            <a:r>
              <a:rPr lang="en-US" altLang="ja-JP" i="1" baseline="-25000" dirty="0" err="1" smtClean="0"/>
              <a:t>n</a:t>
            </a:r>
            <a:r>
              <a:rPr lang="en-US" altLang="ja-JP" dirty="0" smtClean="0">
                <a:latin typeface="Cambria Math" pitchFamily="18" charset="0"/>
                <a:ea typeface="Cambria Math" pitchFamily="18" charset="0"/>
              </a:rPr>
              <a:t> ⇒ </a:t>
            </a:r>
            <a:r>
              <a:rPr lang="en-US" altLang="ja-JP" i="1" dirty="0" smtClean="0"/>
              <a:t>φ</a:t>
            </a:r>
            <a:r>
              <a:rPr lang="en-US" altLang="ja-JP" dirty="0" smtClean="0"/>
              <a:t>(</a:t>
            </a:r>
            <a:r>
              <a:rPr lang="en-US" altLang="ja-JP" i="1" dirty="0" smtClean="0"/>
              <a:t>a</a:t>
            </a:r>
            <a:r>
              <a:rPr lang="en-US" altLang="ja-JP" dirty="0" smtClean="0"/>
              <a:t>, </a:t>
            </a:r>
            <a:r>
              <a:rPr lang="en-US" altLang="ja-JP" i="1" dirty="0" smtClean="0"/>
              <a:t>x</a:t>
            </a:r>
            <a:r>
              <a:rPr lang="en-US" altLang="ja-JP" baseline="-25000" dirty="0" smtClean="0"/>
              <a:t>1</a:t>
            </a:r>
            <a:r>
              <a:rPr lang="en-US" altLang="ja-JP" dirty="0" smtClean="0"/>
              <a:t>, …, </a:t>
            </a:r>
            <a:r>
              <a:rPr lang="en-US" altLang="ja-JP" i="1" dirty="0" err="1" smtClean="0"/>
              <a:t>x</a:t>
            </a:r>
            <a:r>
              <a:rPr lang="en-US" altLang="ja-JP" i="1" baseline="-25000" dirty="0" err="1" smtClean="0"/>
              <a:t>n</a:t>
            </a:r>
            <a:r>
              <a:rPr lang="en-US" altLang="ja-JP" dirty="0" smtClean="0"/>
              <a:t>)</a:t>
            </a:r>
            <a:endParaRPr kumimoji="1" lang="en-US" altLang="ja-JP"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24</a:t>
            </a:fld>
            <a:endParaRPr kumimoji="1" lang="ja-JP" altLang="en-US"/>
          </a:p>
        </p:txBody>
      </p:sp>
      <p:sp>
        <p:nvSpPr>
          <p:cNvPr id="5" name="テキスト ボックス 4"/>
          <p:cNvSpPr txBox="1"/>
          <p:nvPr/>
        </p:nvSpPr>
        <p:spPr>
          <a:xfrm>
            <a:off x="2267744" y="5517232"/>
            <a:ext cx="6480720" cy="646331"/>
          </a:xfrm>
          <a:prstGeom prst="rect">
            <a:avLst/>
          </a:prstGeom>
          <a:noFill/>
        </p:spPr>
        <p:txBody>
          <a:bodyPr wrap="square" rtlCol="0">
            <a:spAutoFit/>
          </a:bodyPr>
          <a:lstStyle/>
          <a:p>
            <a:r>
              <a:rPr kumimoji="1" lang="en-US" altLang="ja-JP" dirty="0" smtClean="0"/>
              <a:t>Locally nameless representation </a:t>
            </a:r>
            <a:r>
              <a:rPr kumimoji="1" lang="ja-JP" altLang="en-US" dirty="0" smtClean="0"/>
              <a:t>を使った型システムの定義でも</a:t>
            </a:r>
            <a:r>
              <a:rPr kumimoji="1" lang="en-US" altLang="ja-JP" dirty="0" smtClean="0"/>
              <a:t/>
            </a:r>
            <a:br>
              <a:rPr kumimoji="1" lang="en-US" altLang="ja-JP" dirty="0" smtClean="0"/>
            </a:br>
            <a:r>
              <a:rPr kumimoji="1" lang="ja-JP" altLang="en-US" dirty="0" smtClean="0"/>
              <a:t>同様の性質が成り立つ</a:t>
            </a:r>
            <a:endParaRPr kumimoji="1" lang="ja-JP" alt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N </a:t>
            </a:r>
            <a:r>
              <a:rPr kumimoji="1" lang="ja-JP" altLang="en-US" dirty="0" smtClean="0"/>
              <a:t>量化子</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N </a:t>
            </a:r>
            <a:r>
              <a:rPr kumimoji="1" lang="ja-JP" altLang="en-US" dirty="0" smtClean="0"/>
              <a:t>量化子に関する </a:t>
            </a:r>
            <a:r>
              <a:rPr kumimoji="1" lang="en-US" altLang="ja-JP" dirty="0" smtClean="0"/>
              <a:t>axiom</a:t>
            </a:r>
          </a:p>
          <a:p>
            <a:pPr lvl="1"/>
            <a:r>
              <a:rPr lang="en-US" altLang="ja-JP" dirty="0" smtClean="0"/>
              <a:t>(Q) 	</a:t>
            </a:r>
            <a:r>
              <a:rPr lang="pt-BR" altLang="ja-JP" dirty="0" smtClean="0"/>
              <a:t>(N</a:t>
            </a:r>
            <a:r>
              <a:rPr lang="pt-BR" altLang="ja-JP" i="1" dirty="0" smtClean="0"/>
              <a:t>a</a:t>
            </a:r>
            <a:r>
              <a:rPr lang="pt-BR" altLang="ja-JP" dirty="0" smtClean="0"/>
              <a:t> : </a:t>
            </a:r>
            <a:r>
              <a:rPr lang="pt-BR" altLang="ja-JP" i="1" dirty="0" smtClean="0"/>
              <a:t>A</a:t>
            </a:r>
            <a:r>
              <a:rPr lang="pt-BR" altLang="ja-JP" dirty="0" smtClean="0"/>
              <a:t>) </a:t>
            </a:r>
            <a:r>
              <a:rPr lang="en-US" altLang="ja-JP" i="1" dirty="0" smtClean="0"/>
              <a:t>φ</a:t>
            </a:r>
            <a:r>
              <a:rPr lang="en-US" altLang="ja-JP" dirty="0" smtClean="0"/>
              <a:t>(</a:t>
            </a:r>
            <a:r>
              <a:rPr lang="en-US" altLang="ja-JP" i="1" dirty="0" smtClean="0"/>
              <a:t>a</a:t>
            </a:r>
            <a:r>
              <a:rPr lang="en-US" altLang="ja-JP" dirty="0" smtClean="0"/>
              <a:t>, </a:t>
            </a:r>
            <a:r>
              <a:rPr lang="en-US" altLang="ja-JP" i="1" dirty="0" smtClean="0"/>
              <a:t>x</a:t>
            </a:r>
            <a:r>
              <a:rPr lang="en-US" altLang="ja-JP" baseline="-25000" dirty="0" smtClean="0"/>
              <a:t>1</a:t>
            </a:r>
            <a:r>
              <a:rPr lang="en-US" altLang="ja-JP" dirty="0" smtClean="0"/>
              <a:t>, …, </a:t>
            </a:r>
            <a:r>
              <a:rPr lang="en-US" altLang="ja-JP" i="1" dirty="0" err="1" smtClean="0"/>
              <a:t>x</a:t>
            </a:r>
            <a:r>
              <a:rPr lang="en-US" altLang="ja-JP" i="1" baseline="-25000" dirty="0" err="1" smtClean="0"/>
              <a:t>n</a:t>
            </a:r>
            <a:r>
              <a:rPr lang="en-US" altLang="ja-JP" dirty="0" smtClean="0"/>
              <a:t>) </a:t>
            </a:r>
            <a:br>
              <a:rPr lang="en-US" altLang="ja-JP" dirty="0" smtClean="0"/>
            </a:br>
            <a:r>
              <a:rPr lang="en-US" altLang="ja-JP" dirty="0" smtClean="0"/>
              <a:t>		</a:t>
            </a:r>
            <a:r>
              <a:rPr lang="pt-BR" altLang="ja-JP" dirty="0" smtClean="0">
                <a:latin typeface="Cambria Math" pitchFamily="18" charset="0"/>
                <a:ea typeface="Cambria Math" pitchFamily="18" charset="0"/>
              </a:rPr>
              <a:t>⇔</a:t>
            </a:r>
            <a:r>
              <a:rPr lang="pt-BR" altLang="ja-JP" dirty="0" smtClean="0"/>
              <a:t/>
            </a:r>
            <a:br>
              <a:rPr lang="pt-BR" altLang="ja-JP" dirty="0" smtClean="0"/>
            </a:br>
            <a:r>
              <a:rPr lang="pt-BR" altLang="ja-JP" dirty="0" smtClean="0"/>
              <a:t> 		(</a:t>
            </a:r>
            <a:r>
              <a:rPr lang="en-US" altLang="ja-JP" dirty="0" smtClean="0">
                <a:latin typeface="Cambria Math" pitchFamily="18" charset="0"/>
              </a:rPr>
              <a:t>∃</a:t>
            </a:r>
            <a:r>
              <a:rPr lang="en-US" altLang="ja-JP" i="1" dirty="0" smtClean="0"/>
              <a:t>a</a:t>
            </a:r>
            <a:r>
              <a:rPr lang="en-US" altLang="ja-JP" dirty="0" smtClean="0"/>
              <a:t> : </a:t>
            </a:r>
            <a:r>
              <a:rPr lang="en-US" altLang="ja-JP" i="1" dirty="0" smtClean="0"/>
              <a:t>A</a:t>
            </a:r>
            <a:r>
              <a:rPr lang="pt-BR" altLang="ja-JP" dirty="0" smtClean="0"/>
              <a:t>) </a:t>
            </a:r>
            <a:r>
              <a:rPr lang="pt-BR" altLang="ja-JP" i="1" dirty="0" smtClean="0"/>
              <a:t>a</a:t>
            </a:r>
            <a:r>
              <a:rPr lang="pt-BR" altLang="ja-JP" dirty="0" smtClean="0"/>
              <a:t> # </a:t>
            </a:r>
            <a:r>
              <a:rPr lang="en-US" altLang="ja-JP" i="1" dirty="0" smtClean="0"/>
              <a:t>x</a:t>
            </a:r>
            <a:r>
              <a:rPr lang="en-US" altLang="ja-JP" baseline="-25000" dirty="0" smtClean="0"/>
              <a:t>1</a:t>
            </a:r>
            <a:r>
              <a:rPr lang="pt-BR" altLang="ja-JP" dirty="0" smtClean="0">
                <a:latin typeface="Cambria Math" pitchFamily="18" charset="0"/>
                <a:ea typeface="Cambria Math" pitchFamily="18" charset="0"/>
              </a:rPr>
              <a:t> ∧ </a:t>
            </a:r>
            <a:r>
              <a:rPr lang="en-US" altLang="ja-JP" dirty="0" smtClean="0"/>
              <a:t>…</a:t>
            </a:r>
            <a:r>
              <a:rPr lang="pt-BR" altLang="ja-JP" dirty="0" smtClean="0">
                <a:latin typeface="Cambria Math" pitchFamily="18" charset="0"/>
                <a:ea typeface="Cambria Math" pitchFamily="18" charset="0"/>
              </a:rPr>
              <a:t> ∧</a:t>
            </a:r>
            <a:r>
              <a:rPr lang="pt-BR" altLang="ja-JP" i="1" dirty="0" smtClean="0"/>
              <a:t> a</a:t>
            </a:r>
            <a:r>
              <a:rPr lang="pt-BR" altLang="ja-JP" dirty="0" smtClean="0"/>
              <a:t> # </a:t>
            </a:r>
            <a:r>
              <a:rPr lang="en-US" altLang="ja-JP" i="1" dirty="0" err="1" smtClean="0"/>
              <a:t>x</a:t>
            </a:r>
            <a:r>
              <a:rPr lang="en-US" altLang="ja-JP" i="1" baseline="-25000" dirty="0" err="1" smtClean="0"/>
              <a:t>n</a:t>
            </a:r>
            <a:r>
              <a:rPr lang="pt-BR" altLang="ja-JP" dirty="0" smtClean="0">
                <a:latin typeface="Cambria Math" pitchFamily="18" charset="0"/>
                <a:ea typeface="Cambria Math" pitchFamily="18" charset="0"/>
              </a:rPr>
              <a:t> ∧ </a:t>
            </a:r>
            <a:r>
              <a:rPr lang="en-US" altLang="ja-JP" i="1" dirty="0" smtClean="0"/>
              <a:t>φ</a:t>
            </a:r>
            <a:r>
              <a:rPr lang="en-US" altLang="ja-JP" dirty="0" smtClean="0"/>
              <a:t>(</a:t>
            </a:r>
            <a:r>
              <a:rPr lang="en-US" altLang="ja-JP" i="1" dirty="0" smtClean="0"/>
              <a:t>a</a:t>
            </a:r>
            <a:r>
              <a:rPr lang="en-US" altLang="ja-JP" dirty="0" smtClean="0"/>
              <a:t>, </a:t>
            </a:r>
            <a:r>
              <a:rPr lang="en-US" altLang="ja-JP" i="1" dirty="0" smtClean="0"/>
              <a:t>x</a:t>
            </a:r>
            <a:r>
              <a:rPr lang="en-US" altLang="ja-JP" baseline="-25000" dirty="0" smtClean="0"/>
              <a:t>1</a:t>
            </a:r>
            <a:r>
              <a:rPr lang="en-US" altLang="ja-JP" dirty="0" smtClean="0"/>
              <a:t>, …, </a:t>
            </a:r>
            <a:r>
              <a:rPr lang="en-US" altLang="ja-JP" i="1" dirty="0" err="1" smtClean="0"/>
              <a:t>x</a:t>
            </a:r>
            <a:r>
              <a:rPr lang="en-US" altLang="ja-JP" i="1" baseline="-25000" dirty="0" err="1" smtClean="0"/>
              <a:t>n</a:t>
            </a:r>
            <a:r>
              <a:rPr lang="en-US" altLang="ja-JP" dirty="0" smtClean="0"/>
              <a:t>)</a:t>
            </a:r>
          </a:p>
          <a:p>
            <a:pPr lvl="1"/>
            <a:endParaRPr kumimoji="1" lang="en-US" altLang="ja-JP" dirty="0" smtClean="0"/>
          </a:p>
          <a:p>
            <a:pPr lvl="1"/>
            <a:r>
              <a:rPr kumimoji="1" lang="ja-JP" altLang="en-US" dirty="0" smtClean="0"/>
              <a:t>「</a:t>
            </a:r>
            <a:r>
              <a:rPr lang="en-US" altLang="ja-JP" dirty="0" smtClean="0"/>
              <a:t>(</a:t>
            </a:r>
            <a:r>
              <a:rPr lang="en-US" altLang="ja-JP" dirty="0" smtClean="0">
                <a:latin typeface="Cambria Math" pitchFamily="18" charset="0"/>
              </a:rPr>
              <a:t>∃</a:t>
            </a:r>
            <a:r>
              <a:rPr lang="en-US" altLang="ja-JP" i="1" dirty="0" smtClean="0"/>
              <a:t>a</a:t>
            </a:r>
            <a:r>
              <a:rPr lang="en-US" altLang="ja-JP" dirty="0" smtClean="0"/>
              <a:t> : </a:t>
            </a:r>
            <a:r>
              <a:rPr lang="en-US" altLang="ja-JP" i="1" dirty="0" smtClean="0"/>
              <a:t>A</a:t>
            </a:r>
            <a:r>
              <a:rPr lang="en-US" altLang="ja-JP" dirty="0" smtClean="0"/>
              <a:t>) </a:t>
            </a:r>
            <a:r>
              <a:rPr lang="en-US" altLang="ja-JP" i="1" dirty="0" smtClean="0"/>
              <a:t>a</a:t>
            </a:r>
            <a:r>
              <a:rPr lang="en-US" altLang="ja-JP" dirty="0" smtClean="0"/>
              <a:t> # </a:t>
            </a:r>
            <a:r>
              <a:rPr lang="en-US" altLang="ja-JP" i="1" dirty="0" smtClean="0"/>
              <a:t>x</a:t>
            </a:r>
            <a:r>
              <a:rPr lang="en-US" altLang="ja-JP" baseline="-25000" dirty="0" smtClean="0"/>
              <a:t>1</a:t>
            </a:r>
            <a:r>
              <a:rPr lang="en-US" altLang="ja-JP" dirty="0" smtClean="0">
                <a:latin typeface="Cambria Math" pitchFamily="18" charset="0"/>
                <a:ea typeface="Cambria Math" pitchFamily="18" charset="0"/>
              </a:rPr>
              <a:t> ∧ ... ∧</a:t>
            </a:r>
            <a:r>
              <a:rPr lang="en-US" altLang="ja-JP" i="1" dirty="0" smtClean="0"/>
              <a:t> a</a:t>
            </a:r>
            <a:r>
              <a:rPr lang="en-US" altLang="ja-JP" dirty="0" smtClean="0"/>
              <a:t> # </a:t>
            </a:r>
            <a:r>
              <a:rPr lang="en-US" altLang="ja-JP" i="1" dirty="0" err="1" smtClean="0"/>
              <a:t>x</a:t>
            </a:r>
            <a:r>
              <a:rPr lang="en-US" altLang="ja-JP" i="1" baseline="-25000" dirty="0" err="1" smtClean="0"/>
              <a:t>n</a:t>
            </a:r>
            <a:r>
              <a:rPr lang="en-US" altLang="ja-JP" dirty="0" smtClean="0">
                <a:latin typeface="Cambria Math" pitchFamily="18" charset="0"/>
                <a:ea typeface="Cambria Math" pitchFamily="18" charset="0"/>
              </a:rPr>
              <a:t> ∧</a:t>
            </a:r>
            <a:r>
              <a:rPr lang="en-US" altLang="ja-JP" dirty="0" smtClean="0"/>
              <a:t> …</a:t>
            </a:r>
            <a:r>
              <a:rPr kumimoji="1" lang="ja-JP" altLang="en-US" dirty="0" smtClean="0"/>
              <a:t>」と</a:t>
            </a:r>
            <a:r>
              <a:rPr kumimoji="1" lang="en-US" altLang="ja-JP" dirty="0" smtClean="0"/>
              <a:t/>
            </a:r>
            <a:br>
              <a:rPr kumimoji="1" lang="en-US" altLang="ja-JP" dirty="0" smtClean="0"/>
            </a:br>
            <a:r>
              <a:rPr kumimoji="1" lang="ja-JP" altLang="en-US" dirty="0" smtClean="0"/>
              <a:t>「</a:t>
            </a:r>
            <a:r>
              <a:rPr lang="en-US" altLang="ja-JP" dirty="0" smtClean="0"/>
              <a:t>(</a:t>
            </a:r>
            <a:r>
              <a:rPr lang="en-US" altLang="ja-JP" dirty="0" smtClean="0">
                <a:latin typeface="Cambria Math" pitchFamily="18" charset="0"/>
                <a:ea typeface="Cambria Math" pitchFamily="18" charset="0"/>
              </a:rPr>
              <a:t>∀</a:t>
            </a:r>
            <a:r>
              <a:rPr lang="en-US" altLang="ja-JP" i="1" dirty="0" smtClean="0"/>
              <a:t>a</a:t>
            </a:r>
            <a:r>
              <a:rPr lang="en-US" altLang="ja-JP" dirty="0" smtClean="0"/>
              <a:t> : </a:t>
            </a:r>
            <a:r>
              <a:rPr lang="en-US" altLang="ja-JP" i="1" dirty="0" smtClean="0"/>
              <a:t>A</a:t>
            </a:r>
            <a:r>
              <a:rPr lang="en-US" altLang="ja-JP" dirty="0" smtClean="0"/>
              <a:t>) </a:t>
            </a:r>
            <a:r>
              <a:rPr lang="en-US" altLang="ja-JP" i="1" dirty="0" smtClean="0"/>
              <a:t>a</a:t>
            </a:r>
            <a:r>
              <a:rPr lang="en-US" altLang="ja-JP" dirty="0" smtClean="0"/>
              <a:t> # </a:t>
            </a:r>
            <a:r>
              <a:rPr lang="en-US" altLang="ja-JP" i="1" dirty="0" smtClean="0"/>
              <a:t>x</a:t>
            </a:r>
            <a:r>
              <a:rPr lang="en-US" altLang="ja-JP" baseline="-25000" dirty="0" smtClean="0"/>
              <a:t>1</a:t>
            </a:r>
            <a:r>
              <a:rPr lang="en-US" altLang="ja-JP" dirty="0" smtClean="0">
                <a:latin typeface="Cambria Math" pitchFamily="18" charset="0"/>
                <a:ea typeface="Cambria Math" pitchFamily="18" charset="0"/>
              </a:rPr>
              <a:t> ∧ ... ∧</a:t>
            </a:r>
            <a:r>
              <a:rPr lang="en-US" altLang="ja-JP" i="1" dirty="0" smtClean="0"/>
              <a:t> a</a:t>
            </a:r>
            <a:r>
              <a:rPr lang="en-US" altLang="ja-JP" dirty="0" smtClean="0"/>
              <a:t> # </a:t>
            </a:r>
            <a:r>
              <a:rPr lang="en-US" altLang="ja-JP" i="1" dirty="0" err="1" smtClean="0"/>
              <a:t>x</a:t>
            </a:r>
            <a:r>
              <a:rPr lang="en-US" altLang="ja-JP" i="1" baseline="-25000" dirty="0" err="1" smtClean="0"/>
              <a:t>n</a:t>
            </a:r>
            <a:r>
              <a:rPr lang="en-US" altLang="ja-JP" dirty="0" smtClean="0">
                <a:latin typeface="Cambria Math" pitchFamily="18" charset="0"/>
                <a:ea typeface="Cambria Math" pitchFamily="18" charset="0"/>
              </a:rPr>
              <a:t> ⇒</a:t>
            </a:r>
            <a:r>
              <a:rPr lang="en-US" altLang="ja-JP" dirty="0" smtClean="0"/>
              <a:t> …</a:t>
            </a:r>
            <a:r>
              <a:rPr kumimoji="1" lang="ja-JP" altLang="en-US" dirty="0" smtClean="0"/>
              <a:t>」が</a:t>
            </a:r>
            <a:r>
              <a:rPr kumimoji="1" lang="en-US" altLang="ja-JP" dirty="0" smtClean="0"/>
              <a:t/>
            </a:r>
            <a:br>
              <a:rPr kumimoji="1" lang="en-US" altLang="ja-JP" dirty="0" smtClean="0"/>
            </a:br>
            <a:r>
              <a:rPr kumimoji="1" lang="ja-JP" altLang="en-US" dirty="0" smtClean="0"/>
              <a:t>等しいことがわかっているのでこれを</a:t>
            </a:r>
            <a:r>
              <a:rPr kumimoji="1" lang="en-US" altLang="ja-JP" dirty="0" smtClean="0"/>
              <a:t/>
            </a:r>
            <a:br>
              <a:rPr kumimoji="1" lang="en-US" altLang="ja-JP" dirty="0" smtClean="0"/>
            </a:br>
            <a:r>
              <a:rPr kumimoji="1" lang="ja-JP" altLang="en-US" dirty="0" smtClean="0"/>
              <a:t>「</a:t>
            </a:r>
            <a:r>
              <a:rPr lang="en-US" altLang="ja-JP" dirty="0" smtClean="0"/>
              <a:t>(N</a:t>
            </a:r>
            <a:r>
              <a:rPr lang="en-US" altLang="ja-JP" i="1" dirty="0" smtClean="0"/>
              <a:t>a</a:t>
            </a:r>
            <a:r>
              <a:rPr lang="en-US" altLang="ja-JP" dirty="0" smtClean="0"/>
              <a:t> : </a:t>
            </a:r>
            <a:r>
              <a:rPr lang="en-US" altLang="ja-JP" i="1" dirty="0" smtClean="0"/>
              <a:t>A</a:t>
            </a:r>
            <a:r>
              <a:rPr lang="en-US" altLang="ja-JP" dirty="0" smtClean="0"/>
              <a:t>) …</a:t>
            </a:r>
            <a:r>
              <a:rPr kumimoji="1" lang="ja-JP" altLang="en-US" dirty="0" smtClean="0"/>
              <a:t>」で表す</a:t>
            </a:r>
            <a:endParaRPr kumimoji="1"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25</a:t>
            </a:fld>
            <a:endParaRPr kumimoji="1" lang="ja-JP" altLang="en-US"/>
          </a:p>
        </p:txBody>
      </p:sp>
      <p:pic>
        <p:nvPicPr>
          <p:cNvPr id="5" name="Picture 2"/>
          <p:cNvPicPr>
            <a:picLocks noChangeAspect="1" noChangeArrowheads="1"/>
          </p:cNvPicPr>
          <p:nvPr/>
        </p:nvPicPr>
        <p:blipFill>
          <a:blip r:embed="rId2" cstate="print"/>
          <a:srcRect l="13466" r="14186"/>
          <a:stretch>
            <a:fillRect/>
          </a:stretch>
        </p:blipFill>
        <p:spPr bwMode="auto">
          <a:xfrm>
            <a:off x="3508894" y="545473"/>
            <a:ext cx="329509" cy="659938"/>
          </a:xfrm>
          <a:prstGeom prst="rect">
            <a:avLst/>
          </a:prstGeom>
          <a:noFill/>
          <a:ln w="9525">
            <a:noFill/>
            <a:miter lim="800000"/>
            <a:headEnd/>
            <a:tailEnd/>
          </a:ln>
        </p:spPr>
      </p:pic>
      <p:pic>
        <p:nvPicPr>
          <p:cNvPr id="7" name="Picture 2"/>
          <p:cNvPicPr>
            <a:picLocks noChangeAspect="1" noChangeArrowheads="1"/>
          </p:cNvPicPr>
          <p:nvPr/>
        </p:nvPicPr>
        <p:blipFill>
          <a:blip r:embed="rId2" cstate="print"/>
          <a:srcRect l="13466" r="14186"/>
          <a:stretch>
            <a:fillRect/>
          </a:stretch>
        </p:blipFill>
        <p:spPr bwMode="auto">
          <a:xfrm>
            <a:off x="899592" y="1628800"/>
            <a:ext cx="251677" cy="504056"/>
          </a:xfrm>
          <a:prstGeom prst="rect">
            <a:avLst/>
          </a:prstGeom>
          <a:noFill/>
          <a:ln w="9525">
            <a:noFill/>
            <a:miter lim="800000"/>
            <a:headEnd/>
            <a:tailEnd/>
          </a:ln>
        </p:spPr>
      </p:pic>
      <p:pic>
        <p:nvPicPr>
          <p:cNvPr id="8" name="Picture 2"/>
          <p:cNvPicPr>
            <a:picLocks noChangeAspect="1" noChangeArrowheads="1"/>
          </p:cNvPicPr>
          <p:nvPr/>
        </p:nvPicPr>
        <p:blipFill>
          <a:blip r:embed="rId2" cstate="print"/>
          <a:srcRect l="13466" r="14186"/>
          <a:stretch>
            <a:fillRect/>
          </a:stretch>
        </p:blipFill>
        <p:spPr bwMode="auto">
          <a:xfrm>
            <a:off x="2483768" y="2240722"/>
            <a:ext cx="216024" cy="432651"/>
          </a:xfrm>
          <a:prstGeom prst="rect">
            <a:avLst/>
          </a:prstGeom>
          <a:noFill/>
          <a:ln w="9525">
            <a:noFill/>
            <a:miter lim="800000"/>
            <a:headEnd/>
            <a:tailEnd/>
          </a:ln>
        </p:spPr>
      </p:pic>
      <p:pic>
        <p:nvPicPr>
          <p:cNvPr id="9" name="Picture 2"/>
          <p:cNvPicPr>
            <a:picLocks noChangeAspect="1" noChangeArrowheads="1"/>
          </p:cNvPicPr>
          <p:nvPr/>
        </p:nvPicPr>
        <p:blipFill>
          <a:blip r:embed="rId2" cstate="print"/>
          <a:srcRect l="13466" r="14186"/>
          <a:stretch>
            <a:fillRect/>
          </a:stretch>
        </p:blipFill>
        <p:spPr bwMode="auto">
          <a:xfrm>
            <a:off x="1580483" y="5399342"/>
            <a:ext cx="216024" cy="43265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Atom Abstraction</a:t>
            </a:r>
            <a:endParaRPr kumimoji="1" lang="ja-JP" altLang="en-US" dirty="0"/>
          </a:p>
        </p:txBody>
      </p:sp>
      <p:sp>
        <p:nvSpPr>
          <p:cNvPr id="3" name="コンテンツ プレースホルダ 2"/>
          <p:cNvSpPr>
            <a:spLocks noGrp="1"/>
          </p:cNvSpPr>
          <p:nvPr>
            <p:ph idx="1"/>
          </p:nvPr>
        </p:nvSpPr>
        <p:spPr/>
        <p:txBody>
          <a:bodyPr>
            <a:normAutofit fontScale="92500" lnSpcReduction="10000"/>
          </a:bodyPr>
          <a:lstStyle/>
          <a:p>
            <a:r>
              <a:rPr kumimoji="1" lang="en-US" altLang="ja-JP" dirty="0" smtClean="0"/>
              <a:t>Term </a:t>
            </a:r>
            <a:r>
              <a:rPr kumimoji="1" lang="en-US" altLang="ja-JP" i="1" dirty="0" smtClean="0"/>
              <a:t>t</a:t>
            </a:r>
            <a:r>
              <a:rPr kumimoji="1" lang="en-US" altLang="ja-JP" baseline="-25000" dirty="0" smtClean="0"/>
              <a:t>1</a:t>
            </a:r>
            <a:r>
              <a:rPr kumimoji="1" lang="en-US" altLang="ja-JP" dirty="0" smtClean="0"/>
              <a:t> : </a:t>
            </a:r>
            <a:r>
              <a:rPr kumimoji="1" lang="en-US" altLang="ja-JP" i="1" dirty="0" smtClean="0"/>
              <a:t>A</a:t>
            </a:r>
            <a:r>
              <a:rPr kumimoji="1" lang="en-US" altLang="ja-JP" dirty="0" smtClean="0"/>
              <a:t>, </a:t>
            </a:r>
            <a:r>
              <a:rPr kumimoji="1" lang="en-US" altLang="ja-JP" i="1" dirty="0" smtClean="0"/>
              <a:t>t</a:t>
            </a:r>
            <a:r>
              <a:rPr kumimoji="1" lang="en-US" altLang="ja-JP" baseline="-25000" dirty="0" smtClean="0"/>
              <a:t>2</a:t>
            </a:r>
            <a:r>
              <a:rPr kumimoji="1" lang="en-US" altLang="ja-JP" dirty="0" smtClean="0"/>
              <a:t> : </a:t>
            </a:r>
            <a:r>
              <a:rPr kumimoji="1" lang="en-US" altLang="ja-JP" i="1" dirty="0" smtClean="0"/>
              <a:t>S</a:t>
            </a:r>
            <a:r>
              <a:rPr kumimoji="1" lang="en-US" altLang="ja-JP" dirty="0" smtClean="0"/>
              <a:t> </a:t>
            </a:r>
            <a:r>
              <a:rPr kumimoji="1" lang="ja-JP" altLang="en-US" dirty="0" smtClean="0"/>
              <a:t>に対し</a:t>
            </a:r>
            <a:r>
              <a:rPr kumimoji="1" lang="en-US" altLang="ja-JP" dirty="0" smtClean="0"/>
              <a:t/>
            </a:r>
            <a:br>
              <a:rPr kumimoji="1" lang="en-US" altLang="ja-JP" dirty="0" smtClean="0"/>
            </a:br>
            <a:r>
              <a:rPr kumimoji="1" lang="en-US" altLang="ja-JP" i="1" dirty="0" smtClean="0"/>
              <a:t>t</a:t>
            </a:r>
            <a:r>
              <a:rPr kumimoji="1" lang="en-US" altLang="ja-JP" baseline="-25000" dirty="0" smtClean="0"/>
              <a:t>1</a:t>
            </a:r>
            <a:r>
              <a:rPr kumimoji="1" lang="en-US" altLang="ja-JP" dirty="0" smtClean="0"/>
              <a:t>.</a:t>
            </a:r>
            <a:r>
              <a:rPr kumimoji="1" lang="en-US" altLang="ja-JP" i="1" dirty="0" smtClean="0"/>
              <a:t>t</a:t>
            </a:r>
            <a:r>
              <a:rPr kumimoji="1" lang="en-US" altLang="ja-JP" baseline="-25000" dirty="0" smtClean="0"/>
              <a:t>2</a:t>
            </a:r>
            <a:r>
              <a:rPr kumimoji="1" lang="en-US" altLang="ja-JP" dirty="0" smtClean="0"/>
              <a:t> </a:t>
            </a:r>
            <a:r>
              <a:rPr kumimoji="1" lang="ja-JP" altLang="en-US" dirty="0" smtClean="0"/>
              <a:t>は </a:t>
            </a:r>
            <a:r>
              <a:rPr kumimoji="1" lang="en-US" altLang="ja-JP" i="1" dirty="0" smtClean="0"/>
              <a:t>t</a:t>
            </a:r>
            <a:r>
              <a:rPr kumimoji="1" lang="en-US" altLang="ja-JP" baseline="-25000" dirty="0" smtClean="0"/>
              <a:t>2</a:t>
            </a:r>
            <a:r>
              <a:rPr kumimoji="1" lang="en-US" altLang="ja-JP" dirty="0" smtClean="0"/>
              <a:t> </a:t>
            </a:r>
            <a:r>
              <a:rPr kumimoji="1" lang="ja-JP" altLang="en-US" dirty="0" smtClean="0"/>
              <a:t>の中で </a:t>
            </a:r>
            <a:r>
              <a:rPr kumimoji="1" lang="en-US" altLang="ja-JP" i="1" dirty="0" smtClean="0"/>
              <a:t>t</a:t>
            </a:r>
            <a:r>
              <a:rPr kumimoji="1" lang="en-US" altLang="ja-JP" baseline="-25000" dirty="0" smtClean="0"/>
              <a:t>1</a:t>
            </a:r>
            <a:r>
              <a:rPr kumimoji="1" lang="en-US" altLang="ja-JP" dirty="0" smtClean="0"/>
              <a:t> </a:t>
            </a:r>
            <a:r>
              <a:rPr kumimoji="1" lang="ja-JP" altLang="en-US" dirty="0" smtClean="0"/>
              <a:t>を束縛することを表す</a:t>
            </a:r>
            <a:endParaRPr kumimoji="1" lang="en-US" altLang="ja-JP" dirty="0" smtClean="0"/>
          </a:p>
          <a:p>
            <a:pPr lvl="1"/>
            <a:r>
              <a:rPr kumimoji="1" lang="en-US" altLang="ja-JP" dirty="0" smtClean="0"/>
              <a:t>Cf. </a:t>
            </a:r>
            <a:r>
              <a:rPr kumimoji="1" lang="ja-JP" altLang="en-US" dirty="0" smtClean="0"/>
              <a:t>スライド </a:t>
            </a:r>
            <a:r>
              <a:rPr kumimoji="1" lang="en-US" altLang="ja-JP" dirty="0" smtClean="0"/>
              <a:t>12</a:t>
            </a:r>
          </a:p>
          <a:p>
            <a:r>
              <a:rPr lang="en-US" altLang="ja-JP" dirty="0" smtClean="0"/>
              <a:t>Atom abstraction </a:t>
            </a:r>
            <a:r>
              <a:rPr lang="ja-JP" altLang="en-US" dirty="0" smtClean="0"/>
              <a:t>に関する公理</a:t>
            </a:r>
            <a:endParaRPr lang="en-US" altLang="ja-JP" dirty="0" smtClean="0"/>
          </a:p>
          <a:p>
            <a:pPr lvl="1"/>
            <a:r>
              <a:rPr lang="en-US" altLang="ja-JP" dirty="0" smtClean="0"/>
              <a:t>(E5)</a:t>
            </a:r>
            <a:r>
              <a:rPr lang="ja-JP" altLang="en-US" sz="1500" dirty="0" smtClean="0"/>
              <a:t>再掲</a:t>
            </a:r>
            <a:r>
              <a:rPr lang="en-US" altLang="ja-JP" dirty="0" smtClean="0"/>
              <a:t>	(</a:t>
            </a:r>
            <a:r>
              <a:rPr lang="en-US" altLang="ja-JP" dirty="0" smtClean="0">
                <a:latin typeface="Cambria Math" pitchFamily="18" charset="0"/>
                <a:ea typeface="Cambria Math" pitchFamily="18" charset="0"/>
              </a:rPr>
              <a:t>∀</a:t>
            </a:r>
            <a:r>
              <a:rPr lang="en-US" altLang="ja-JP" i="1" dirty="0" smtClean="0"/>
              <a:t>b</a:t>
            </a:r>
            <a:r>
              <a:rPr lang="en-US" altLang="ja-JP" dirty="0" smtClean="0"/>
              <a:t>, </a:t>
            </a:r>
            <a:r>
              <a:rPr lang="en-US" altLang="ja-JP" i="1" dirty="0" smtClean="0"/>
              <a:t>b</a:t>
            </a:r>
            <a:r>
              <a:rPr lang="en-US" altLang="ja-JP" dirty="0" smtClean="0"/>
              <a:t>′ : </a:t>
            </a:r>
            <a:r>
              <a:rPr lang="en-US" altLang="ja-JP" i="1" dirty="0" smtClean="0"/>
              <a:t>A</a:t>
            </a:r>
            <a:r>
              <a:rPr lang="en-US" altLang="ja-JP" dirty="0" smtClean="0"/>
              <a:t>)(</a:t>
            </a:r>
            <a:r>
              <a:rPr lang="en-US" altLang="ja-JP" dirty="0" smtClean="0">
                <a:latin typeface="Cambria Math" pitchFamily="18" charset="0"/>
                <a:ea typeface="Cambria Math" pitchFamily="18" charset="0"/>
              </a:rPr>
              <a:t>∀</a:t>
            </a:r>
            <a:r>
              <a:rPr lang="en-US" altLang="ja-JP" i="1" dirty="0" smtClean="0"/>
              <a:t>a</a:t>
            </a:r>
            <a:r>
              <a:rPr lang="en-US" altLang="ja-JP" dirty="0" smtClean="0"/>
              <a:t> : </a:t>
            </a:r>
            <a:r>
              <a:rPr lang="en-US" altLang="ja-JP" i="1" dirty="0" smtClean="0"/>
              <a:t>A</a:t>
            </a:r>
            <a:r>
              <a:rPr lang="en-US" altLang="ja-JP" dirty="0" smtClean="0"/>
              <a:t>)(</a:t>
            </a:r>
            <a:r>
              <a:rPr lang="en-US" altLang="ja-JP" dirty="0" smtClean="0">
                <a:latin typeface="Cambria Math" pitchFamily="18" charset="0"/>
                <a:ea typeface="Cambria Math" pitchFamily="18" charset="0"/>
              </a:rPr>
              <a:t>∀</a:t>
            </a:r>
            <a:r>
              <a:rPr lang="en-US" altLang="ja-JP" i="1" dirty="0" smtClean="0"/>
              <a:t>x</a:t>
            </a:r>
            <a:r>
              <a:rPr lang="en-US" altLang="ja-JP" dirty="0" smtClean="0"/>
              <a:t> : </a:t>
            </a:r>
            <a:r>
              <a:rPr lang="en-US" altLang="ja-JP" i="1" dirty="0" smtClean="0"/>
              <a:t>S</a:t>
            </a:r>
            <a:r>
              <a:rPr lang="en-US" altLang="ja-JP" dirty="0" smtClean="0"/>
              <a:t>) </a:t>
            </a:r>
            <a:br>
              <a:rPr lang="en-US" altLang="ja-JP" dirty="0" smtClean="0"/>
            </a:br>
            <a:r>
              <a:rPr lang="en-US" altLang="ja-JP" dirty="0" smtClean="0"/>
              <a:t>		(</a:t>
            </a:r>
            <a:r>
              <a:rPr lang="en-US" altLang="ja-JP" i="1" dirty="0" smtClean="0"/>
              <a:t>b</a:t>
            </a:r>
            <a:r>
              <a:rPr lang="en-US" altLang="ja-JP" dirty="0" smtClean="0"/>
              <a:t> </a:t>
            </a:r>
            <a:r>
              <a:rPr lang="en-US" altLang="ja-JP" i="1" dirty="0" err="1" smtClean="0"/>
              <a:t>b</a:t>
            </a:r>
            <a:r>
              <a:rPr lang="en-US" altLang="ja-JP" dirty="0" smtClean="0"/>
              <a:t>′)·(</a:t>
            </a:r>
            <a:r>
              <a:rPr lang="en-US" altLang="ja-JP" i="1" dirty="0" err="1" smtClean="0"/>
              <a:t>a</a:t>
            </a:r>
            <a:r>
              <a:rPr lang="en-US" altLang="ja-JP" dirty="0" err="1" smtClean="0"/>
              <a:t>.</a:t>
            </a:r>
            <a:r>
              <a:rPr lang="en-US" altLang="ja-JP" i="1" dirty="0" err="1" smtClean="0"/>
              <a:t>x</a:t>
            </a:r>
            <a:r>
              <a:rPr lang="en-US" altLang="ja-JP" dirty="0" smtClean="0"/>
              <a:t>) = ((</a:t>
            </a:r>
            <a:r>
              <a:rPr lang="en-US" altLang="ja-JP" i="1" dirty="0" smtClean="0"/>
              <a:t>b</a:t>
            </a:r>
            <a:r>
              <a:rPr lang="en-US" altLang="ja-JP" dirty="0" smtClean="0"/>
              <a:t> </a:t>
            </a:r>
            <a:r>
              <a:rPr lang="en-US" altLang="ja-JP" i="1" dirty="0" err="1" smtClean="0"/>
              <a:t>b</a:t>
            </a:r>
            <a:r>
              <a:rPr lang="en-US" altLang="ja-JP" dirty="0" smtClean="0"/>
              <a:t>′)·</a:t>
            </a:r>
            <a:r>
              <a:rPr lang="en-US" altLang="ja-JP" i="1" dirty="0" smtClean="0"/>
              <a:t>a</a:t>
            </a:r>
            <a:r>
              <a:rPr lang="en-US" altLang="ja-JP" dirty="0" smtClean="0"/>
              <a:t>).((</a:t>
            </a:r>
            <a:r>
              <a:rPr lang="en-US" altLang="ja-JP" i="1" dirty="0" smtClean="0"/>
              <a:t>b</a:t>
            </a:r>
            <a:r>
              <a:rPr lang="en-US" altLang="ja-JP" dirty="0" smtClean="0"/>
              <a:t> </a:t>
            </a:r>
            <a:r>
              <a:rPr lang="en-US" altLang="ja-JP" i="1" dirty="0" err="1" smtClean="0"/>
              <a:t>b</a:t>
            </a:r>
            <a:r>
              <a:rPr lang="en-US" altLang="ja-JP" dirty="0" smtClean="0"/>
              <a:t>′)·</a:t>
            </a:r>
            <a:r>
              <a:rPr lang="en-US" altLang="ja-JP" i="1" dirty="0" smtClean="0"/>
              <a:t>x</a:t>
            </a:r>
            <a:r>
              <a:rPr lang="en-US" altLang="ja-JP" dirty="0" smtClean="0"/>
              <a:t>) </a:t>
            </a:r>
          </a:p>
          <a:p>
            <a:pPr lvl="1"/>
            <a:r>
              <a:rPr kumimoji="1" lang="en-US" altLang="ja-JP" dirty="0" smtClean="0"/>
              <a:t>(A1)	</a:t>
            </a:r>
            <a:r>
              <a:rPr lang="en-US" altLang="ja-JP" dirty="0" smtClean="0"/>
              <a:t>(</a:t>
            </a:r>
            <a:r>
              <a:rPr lang="en-US" altLang="ja-JP" dirty="0" smtClean="0">
                <a:latin typeface="Cambria Math" pitchFamily="18" charset="0"/>
                <a:ea typeface="Cambria Math" pitchFamily="18" charset="0"/>
              </a:rPr>
              <a:t>∀</a:t>
            </a:r>
            <a:r>
              <a:rPr lang="en-US" altLang="ja-JP" i="1" dirty="0" smtClean="0"/>
              <a:t>a</a:t>
            </a:r>
            <a:r>
              <a:rPr lang="en-US" altLang="ja-JP" dirty="0" smtClean="0"/>
              <a:t>, </a:t>
            </a:r>
            <a:r>
              <a:rPr lang="en-US" altLang="ja-JP" i="1" dirty="0" smtClean="0"/>
              <a:t>a</a:t>
            </a:r>
            <a:r>
              <a:rPr lang="en-US" altLang="ja-JP" dirty="0" smtClean="0"/>
              <a:t>′ : </a:t>
            </a:r>
            <a:r>
              <a:rPr lang="en-US" altLang="ja-JP" i="1" dirty="0" smtClean="0"/>
              <a:t>A</a:t>
            </a:r>
            <a:r>
              <a:rPr lang="en-US" altLang="ja-JP" dirty="0" smtClean="0"/>
              <a:t>)(</a:t>
            </a:r>
            <a:r>
              <a:rPr lang="en-US" altLang="ja-JP" dirty="0" smtClean="0">
                <a:latin typeface="Cambria Math" pitchFamily="18" charset="0"/>
                <a:ea typeface="Cambria Math" pitchFamily="18" charset="0"/>
              </a:rPr>
              <a:t>∀</a:t>
            </a:r>
            <a:r>
              <a:rPr lang="en-US" altLang="ja-JP" i="1" dirty="0" smtClean="0"/>
              <a:t>x</a:t>
            </a:r>
            <a:r>
              <a:rPr lang="en-US" altLang="ja-JP" dirty="0" smtClean="0"/>
              <a:t>, </a:t>
            </a:r>
            <a:r>
              <a:rPr lang="en-US" altLang="ja-JP" i="1" dirty="0" smtClean="0"/>
              <a:t>x</a:t>
            </a:r>
            <a:r>
              <a:rPr lang="en-US" altLang="ja-JP" dirty="0" smtClean="0"/>
              <a:t>′ : </a:t>
            </a:r>
            <a:r>
              <a:rPr lang="en-US" altLang="ja-JP" i="1" dirty="0" smtClean="0"/>
              <a:t>S</a:t>
            </a:r>
            <a:r>
              <a:rPr lang="en-US" altLang="ja-JP" dirty="0" smtClean="0"/>
              <a:t>)</a:t>
            </a:r>
            <a:br>
              <a:rPr lang="en-US" altLang="ja-JP" dirty="0" smtClean="0"/>
            </a:br>
            <a:r>
              <a:rPr lang="en-US" altLang="ja-JP" dirty="0" smtClean="0"/>
              <a:t>		</a:t>
            </a:r>
            <a:r>
              <a:rPr lang="en-US" altLang="ja-JP" i="1" dirty="0" err="1" smtClean="0"/>
              <a:t>a</a:t>
            </a:r>
            <a:r>
              <a:rPr lang="en-US" altLang="ja-JP" dirty="0" err="1" smtClean="0"/>
              <a:t>.</a:t>
            </a:r>
            <a:r>
              <a:rPr lang="en-US" altLang="ja-JP" i="1" dirty="0" err="1" smtClean="0"/>
              <a:t>x</a:t>
            </a:r>
            <a:r>
              <a:rPr lang="en-US" altLang="ja-JP" dirty="0" smtClean="0"/>
              <a:t> = </a:t>
            </a:r>
            <a:r>
              <a:rPr lang="en-US" altLang="ja-JP" i="1" dirty="0" err="1" smtClean="0"/>
              <a:t>a</a:t>
            </a:r>
            <a:r>
              <a:rPr lang="en-US" altLang="ja-JP" dirty="0" err="1" smtClean="0"/>
              <a:t>′.</a:t>
            </a:r>
            <a:r>
              <a:rPr lang="en-US" altLang="ja-JP" i="1" dirty="0" err="1" smtClean="0"/>
              <a:t>x</a:t>
            </a:r>
            <a:r>
              <a:rPr lang="en-US" altLang="ja-JP" dirty="0" smtClean="0"/>
              <a:t>′ </a:t>
            </a:r>
            <a:r>
              <a:rPr lang="en-US" altLang="ja-JP" dirty="0" smtClean="0">
                <a:latin typeface="Cambria Math" pitchFamily="18" charset="0"/>
                <a:ea typeface="Cambria Math" pitchFamily="18" charset="0"/>
              </a:rPr>
              <a:t>⇔</a:t>
            </a:r>
            <a:r>
              <a:rPr lang="en-US" altLang="ja-JP" dirty="0" smtClean="0"/>
              <a:t> </a:t>
            </a:r>
            <a:br>
              <a:rPr lang="en-US" altLang="ja-JP" dirty="0" smtClean="0"/>
            </a:br>
            <a:r>
              <a:rPr lang="en-US" altLang="ja-JP" dirty="0" smtClean="0"/>
              <a:t>		</a:t>
            </a:r>
            <a:r>
              <a:rPr lang="en-US" altLang="ja-JP" i="1" dirty="0" smtClean="0"/>
              <a:t>a</a:t>
            </a:r>
            <a:r>
              <a:rPr lang="en-US" altLang="ja-JP" dirty="0" smtClean="0"/>
              <a:t> = </a:t>
            </a:r>
            <a:r>
              <a:rPr lang="en-US" altLang="ja-JP" i="1" dirty="0" smtClean="0"/>
              <a:t>a</a:t>
            </a:r>
            <a:r>
              <a:rPr lang="en-US" altLang="ja-JP" dirty="0" smtClean="0"/>
              <a:t>′ </a:t>
            </a:r>
            <a:r>
              <a:rPr lang="pt-BR" altLang="ja-JP" dirty="0" smtClean="0">
                <a:latin typeface="Cambria Math" pitchFamily="18" charset="0"/>
                <a:ea typeface="Cambria Math" pitchFamily="18" charset="0"/>
              </a:rPr>
              <a:t>∧</a:t>
            </a:r>
            <a:r>
              <a:rPr lang="pt-BR" altLang="ja-JP" dirty="0" smtClean="0"/>
              <a:t> </a:t>
            </a:r>
            <a:r>
              <a:rPr lang="pt-BR" altLang="ja-JP" i="1" dirty="0" smtClean="0"/>
              <a:t>x</a:t>
            </a:r>
            <a:r>
              <a:rPr lang="pt-BR" altLang="ja-JP" dirty="0" smtClean="0"/>
              <a:t> = </a:t>
            </a:r>
            <a:r>
              <a:rPr lang="pt-BR" altLang="ja-JP" i="1" dirty="0" smtClean="0"/>
              <a:t>x</a:t>
            </a:r>
            <a:r>
              <a:rPr lang="en-US" altLang="ja-JP" dirty="0" smtClean="0"/>
              <a:t>′</a:t>
            </a:r>
            <a:r>
              <a:rPr lang="pt-BR" altLang="ja-JP" dirty="0" smtClean="0"/>
              <a:t> </a:t>
            </a:r>
            <a:r>
              <a:rPr lang="en-US" altLang="ja-JP" dirty="0" smtClean="0">
                <a:latin typeface="Cambria Math" pitchFamily="18" charset="0"/>
              </a:rPr>
              <a:t>∨ </a:t>
            </a:r>
            <a:r>
              <a:rPr lang="en-US" altLang="ja-JP" i="1" dirty="0" smtClean="0"/>
              <a:t>a</a:t>
            </a:r>
            <a:r>
              <a:rPr lang="en-US" altLang="ja-JP" dirty="0" smtClean="0"/>
              <a:t>′ # </a:t>
            </a:r>
            <a:r>
              <a:rPr lang="en-US" altLang="ja-JP" i="1" dirty="0" smtClean="0"/>
              <a:t>x</a:t>
            </a:r>
            <a:r>
              <a:rPr lang="en-US" altLang="ja-JP" dirty="0" smtClean="0"/>
              <a:t> </a:t>
            </a:r>
            <a:r>
              <a:rPr lang="pt-BR" altLang="ja-JP" dirty="0" smtClean="0">
                <a:latin typeface="Cambria Math" pitchFamily="18" charset="0"/>
                <a:ea typeface="Cambria Math" pitchFamily="18" charset="0"/>
              </a:rPr>
              <a:t>∧</a:t>
            </a:r>
            <a:r>
              <a:rPr lang="pt-BR" altLang="ja-JP" dirty="0" smtClean="0"/>
              <a:t> </a:t>
            </a:r>
            <a:r>
              <a:rPr lang="pt-BR" altLang="ja-JP" i="1" dirty="0" smtClean="0"/>
              <a:t>x</a:t>
            </a:r>
            <a:r>
              <a:rPr lang="en-US" altLang="ja-JP" dirty="0" smtClean="0"/>
              <a:t>′</a:t>
            </a:r>
            <a:r>
              <a:rPr lang="pt-BR" altLang="ja-JP" dirty="0" smtClean="0"/>
              <a:t> = (</a:t>
            </a:r>
            <a:r>
              <a:rPr lang="pt-BR" altLang="ja-JP" i="1" dirty="0" smtClean="0"/>
              <a:t>a</a:t>
            </a:r>
            <a:r>
              <a:rPr lang="pt-BR" altLang="ja-JP" dirty="0" smtClean="0"/>
              <a:t> </a:t>
            </a:r>
            <a:r>
              <a:rPr lang="pt-BR" altLang="ja-JP" i="1" dirty="0" smtClean="0"/>
              <a:t>a</a:t>
            </a:r>
            <a:r>
              <a:rPr lang="en-US" altLang="ja-JP" dirty="0" smtClean="0"/>
              <a:t>′)·</a:t>
            </a:r>
            <a:r>
              <a:rPr lang="en-US" altLang="ja-JP" i="1" dirty="0" smtClean="0"/>
              <a:t>x</a:t>
            </a:r>
            <a:endParaRPr kumimoji="1" lang="en-US" altLang="ja-JP" dirty="0" smtClean="0"/>
          </a:p>
          <a:p>
            <a:pPr lvl="1"/>
            <a:r>
              <a:rPr lang="en-US" altLang="ja-JP" dirty="0" smtClean="0"/>
              <a:t>(A2)	(</a:t>
            </a:r>
            <a:r>
              <a:rPr lang="en-US" altLang="ja-JP" dirty="0" smtClean="0">
                <a:latin typeface="Cambria Math" pitchFamily="18" charset="0"/>
                <a:ea typeface="Cambria Math" pitchFamily="18" charset="0"/>
              </a:rPr>
              <a:t>∀</a:t>
            </a:r>
            <a:r>
              <a:rPr lang="en-US" altLang="ja-JP" i="1" dirty="0" smtClean="0"/>
              <a:t>y</a:t>
            </a:r>
            <a:r>
              <a:rPr lang="en-US" altLang="ja-JP" dirty="0" smtClean="0"/>
              <a:t> : [</a:t>
            </a:r>
            <a:r>
              <a:rPr lang="en-US" altLang="ja-JP" i="1" dirty="0" smtClean="0"/>
              <a:t>A</a:t>
            </a:r>
            <a:r>
              <a:rPr lang="en-US" altLang="ja-JP" dirty="0" smtClean="0"/>
              <a:t>]</a:t>
            </a:r>
            <a:r>
              <a:rPr lang="en-US" altLang="ja-JP" i="1" dirty="0" smtClean="0"/>
              <a:t>S</a:t>
            </a:r>
            <a:r>
              <a:rPr lang="en-US" altLang="ja-JP" dirty="0" smtClean="0"/>
              <a:t>)</a:t>
            </a:r>
            <a:r>
              <a:rPr lang="pt-BR" altLang="ja-JP" dirty="0" smtClean="0"/>
              <a:t>(</a:t>
            </a:r>
            <a:r>
              <a:rPr lang="en-US" altLang="ja-JP" dirty="0" smtClean="0">
                <a:latin typeface="Cambria Math" pitchFamily="18" charset="0"/>
              </a:rPr>
              <a:t>∃</a:t>
            </a:r>
            <a:r>
              <a:rPr lang="en-US" altLang="ja-JP" i="1" dirty="0" smtClean="0"/>
              <a:t>a</a:t>
            </a:r>
            <a:r>
              <a:rPr lang="en-US" altLang="ja-JP" dirty="0" smtClean="0"/>
              <a:t> : </a:t>
            </a:r>
            <a:r>
              <a:rPr lang="en-US" altLang="ja-JP" i="1" dirty="0" smtClean="0"/>
              <a:t>A</a:t>
            </a:r>
            <a:r>
              <a:rPr lang="pt-BR" altLang="ja-JP" dirty="0" smtClean="0"/>
              <a:t>)(</a:t>
            </a:r>
            <a:r>
              <a:rPr lang="en-US" altLang="ja-JP" dirty="0" smtClean="0">
                <a:latin typeface="Cambria Math" pitchFamily="18" charset="0"/>
              </a:rPr>
              <a:t>∃</a:t>
            </a:r>
            <a:r>
              <a:rPr lang="en-US" altLang="ja-JP" i="1" dirty="0" smtClean="0"/>
              <a:t>x</a:t>
            </a:r>
            <a:r>
              <a:rPr lang="en-US" altLang="ja-JP" dirty="0" smtClean="0"/>
              <a:t> : </a:t>
            </a:r>
            <a:r>
              <a:rPr lang="en-US" altLang="ja-JP" i="1" dirty="0" smtClean="0"/>
              <a:t>S</a:t>
            </a:r>
            <a:r>
              <a:rPr lang="pt-BR" altLang="ja-JP" dirty="0" smtClean="0"/>
              <a:t>) </a:t>
            </a:r>
            <a:r>
              <a:rPr lang="pt-BR" altLang="ja-JP" i="1" dirty="0" smtClean="0"/>
              <a:t>y</a:t>
            </a:r>
            <a:r>
              <a:rPr lang="pt-BR" altLang="ja-JP" dirty="0" smtClean="0"/>
              <a:t> = </a:t>
            </a:r>
            <a:r>
              <a:rPr lang="pt-BR" altLang="ja-JP" i="1" dirty="0" smtClean="0"/>
              <a:t>a</a:t>
            </a:r>
            <a:r>
              <a:rPr lang="pt-BR" altLang="ja-JP" dirty="0" smtClean="0"/>
              <a:t>.</a:t>
            </a:r>
            <a:r>
              <a:rPr lang="pt-BR" altLang="ja-JP" i="1" dirty="0" smtClean="0"/>
              <a:t>x</a:t>
            </a:r>
            <a:endParaRPr kumimoji="1" lang="en-US" altLang="ja-JP" i="1" dirty="0" smtClean="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26</a:t>
            </a:fld>
            <a:endParaRPr kumimoji="1" lang="ja-JP"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mtClean="0"/>
              <a:t>Atom Abstraction </a:t>
            </a:r>
            <a:r>
              <a:rPr lang="ja-JP" altLang="en-US" smtClean="0"/>
              <a:t>に</a:t>
            </a:r>
            <a:r>
              <a:rPr lang="ja-JP" altLang="en-US" dirty="0" smtClean="0"/>
              <a:t>関する定理</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a:t>
            </a:r>
            <a:r>
              <a:rPr lang="en-US" altLang="ja-JP" dirty="0" smtClean="0">
                <a:latin typeface="Cambria Math" pitchFamily="18" charset="0"/>
                <a:ea typeface="Cambria Math" pitchFamily="18" charset="0"/>
              </a:rPr>
              <a:t>∀</a:t>
            </a:r>
            <a:r>
              <a:rPr lang="en-US" altLang="ja-JP" i="1" dirty="0" smtClean="0"/>
              <a:t>a</a:t>
            </a:r>
            <a:r>
              <a:rPr lang="en-US" altLang="ja-JP" dirty="0" smtClean="0"/>
              <a:t>, </a:t>
            </a:r>
            <a:r>
              <a:rPr lang="en-US" altLang="ja-JP" i="1" dirty="0" smtClean="0"/>
              <a:t>a</a:t>
            </a:r>
            <a:r>
              <a:rPr lang="en-US" altLang="ja-JP" dirty="0" smtClean="0"/>
              <a:t>′ : </a:t>
            </a:r>
            <a:r>
              <a:rPr lang="en-US" altLang="ja-JP" i="1" dirty="0" smtClean="0"/>
              <a:t>A</a:t>
            </a:r>
            <a:r>
              <a:rPr lang="en-US" altLang="ja-JP" dirty="0" smtClean="0"/>
              <a:t>)(</a:t>
            </a:r>
            <a:r>
              <a:rPr lang="en-US" altLang="ja-JP" dirty="0" smtClean="0">
                <a:latin typeface="Cambria Math" pitchFamily="18" charset="0"/>
                <a:ea typeface="Cambria Math" pitchFamily="18" charset="0"/>
              </a:rPr>
              <a:t>∀</a:t>
            </a:r>
            <a:r>
              <a:rPr lang="en-US" altLang="ja-JP" i="1" dirty="0" smtClean="0"/>
              <a:t>x</a:t>
            </a:r>
            <a:r>
              <a:rPr lang="en-US" altLang="ja-JP" dirty="0" smtClean="0"/>
              <a:t> : </a:t>
            </a:r>
            <a:r>
              <a:rPr lang="en-US" altLang="ja-JP" i="1" dirty="0" smtClean="0"/>
              <a:t>S</a:t>
            </a:r>
            <a:r>
              <a:rPr lang="en-US" altLang="ja-JP" dirty="0" smtClean="0"/>
              <a:t>) </a:t>
            </a:r>
            <a:r>
              <a:rPr lang="en-US" altLang="ja-JP" i="1" dirty="0" smtClean="0"/>
              <a:t>a</a:t>
            </a:r>
            <a:r>
              <a:rPr lang="en-US" altLang="ja-JP" dirty="0" smtClean="0"/>
              <a:t>′ # </a:t>
            </a:r>
            <a:r>
              <a:rPr lang="en-US" altLang="ja-JP" i="1" dirty="0" err="1" smtClean="0"/>
              <a:t>a</a:t>
            </a:r>
            <a:r>
              <a:rPr lang="en-US" altLang="ja-JP" dirty="0" err="1" smtClean="0"/>
              <a:t>.</a:t>
            </a:r>
            <a:r>
              <a:rPr lang="en-US" altLang="ja-JP" i="1" dirty="0" err="1" smtClean="0"/>
              <a:t>x</a:t>
            </a:r>
            <a:r>
              <a:rPr lang="en-US" altLang="ja-JP" dirty="0" smtClean="0"/>
              <a:t> </a:t>
            </a:r>
            <a:r>
              <a:rPr lang="en-US" altLang="ja-JP" dirty="0" smtClean="0">
                <a:latin typeface="Cambria Math" pitchFamily="18" charset="0"/>
                <a:ea typeface="Cambria Math" pitchFamily="18" charset="0"/>
              </a:rPr>
              <a:t>⇔ </a:t>
            </a:r>
            <a:r>
              <a:rPr lang="en-US" altLang="ja-JP" i="1" dirty="0" smtClean="0"/>
              <a:t>a</a:t>
            </a:r>
            <a:r>
              <a:rPr lang="en-US" altLang="ja-JP" dirty="0" smtClean="0"/>
              <a:t>′ = </a:t>
            </a:r>
            <a:r>
              <a:rPr lang="en-US" altLang="ja-JP" i="1" dirty="0" smtClean="0"/>
              <a:t>a</a:t>
            </a:r>
            <a:r>
              <a:rPr lang="en-US" altLang="ja-JP" dirty="0" smtClean="0"/>
              <a:t> </a:t>
            </a:r>
            <a:r>
              <a:rPr lang="en-US" altLang="ja-JP" dirty="0" smtClean="0">
                <a:latin typeface="Cambria Math" pitchFamily="18" charset="0"/>
              </a:rPr>
              <a:t>∨ </a:t>
            </a:r>
            <a:r>
              <a:rPr lang="en-US" altLang="ja-JP" i="1" dirty="0" smtClean="0"/>
              <a:t>a</a:t>
            </a:r>
            <a:r>
              <a:rPr lang="en-US" altLang="ja-JP" dirty="0" smtClean="0"/>
              <a:t>′ # </a:t>
            </a:r>
            <a:r>
              <a:rPr lang="en-US" altLang="ja-JP" i="1" dirty="0" smtClean="0"/>
              <a:t>x</a:t>
            </a:r>
            <a:r>
              <a:rPr lang="en-US" altLang="ja-JP" dirty="0" smtClean="0"/>
              <a:t> </a:t>
            </a:r>
          </a:p>
          <a:p>
            <a:r>
              <a:rPr lang="en-US" altLang="ja-JP" dirty="0" smtClean="0"/>
              <a:t>(</a:t>
            </a:r>
            <a:r>
              <a:rPr lang="en-US" altLang="ja-JP" dirty="0" smtClean="0">
                <a:latin typeface="Cambria Math" pitchFamily="18" charset="0"/>
                <a:ea typeface="Cambria Math" pitchFamily="18" charset="0"/>
              </a:rPr>
              <a:t>∀</a:t>
            </a:r>
            <a:r>
              <a:rPr lang="en-US" altLang="ja-JP" i="1" dirty="0" smtClean="0"/>
              <a:t>a</a:t>
            </a:r>
            <a:r>
              <a:rPr lang="en-US" altLang="ja-JP" dirty="0" smtClean="0"/>
              <a:t> : </a:t>
            </a:r>
            <a:r>
              <a:rPr lang="en-US" altLang="ja-JP" i="1" dirty="0" smtClean="0"/>
              <a:t>A</a:t>
            </a:r>
            <a:r>
              <a:rPr lang="en-US" altLang="ja-JP" dirty="0" smtClean="0"/>
              <a:t>)(</a:t>
            </a:r>
            <a:r>
              <a:rPr lang="en-US" altLang="ja-JP" dirty="0" smtClean="0">
                <a:latin typeface="Cambria Math" pitchFamily="18" charset="0"/>
                <a:ea typeface="Cambria Math" pitchFamily="18" charset="0"/>
              </a:rPr>
              <a:t>∀</a:t>
            </a:r>
            <a:r>
              <a:rPr lang="en-US" altLang="ja-JP" i="1" dirty="0" smtClean="0"/>
              <a:t>a</a:t>
            </a:r>
            <a:r>
              <a:rPr lang="en-US" altLang="ja-JP" dirty="0" smtClean="0"/>
              <a:t>′ : </a:t>
            </a:r>
            <a:r>
              <a:rPr lang="en-US" altLang="ja-JP" i="1" dirty="0" smtClean="0"/>
              <a:t>A</a:t>
            </a:r>
            <a:r>
              <a:rPr lang="en-US" altLang="ja-JP" dirty="0" smtClean="0"/>
              <a:t>′)(</a:t>
            </a:r>
            <a:r>
              <a:rPr lang="en-US" altLang="ja-JP" dirty="0" smtClean="0">
                <a:latin typeface="Cambria Math" pitchFamily="18" charset="0"/>
                <a:ea typeface="Cambria Math" pitchFamily="18" charset="0"/>
              </a:rPr>
              <a:t>∀</a:t>
            </a:r>
            <a:r>
              <a:rPr lang="en-US" altLang="ja-JP" i="1" dirty="0" smtClean="0"/>
              <a:t>x</a:t>
            </a:r>
            <a:r>
              <a:rPr lang="en-US" altLang="ja-JP" dirty="0" smtClean="0"/>
              <a:t> : </a:t>
            </a:r>
            <a:r>
              <a:rPr lang="en-US" altLang="ja-JP" i="1" dirty="0" smtClean="0"/>
              <a:t>S</a:t>
            </a:r>
            <a:r>
              <a:rPr lang="en-US" altLang="ja-JP" dirty="0" smtClean="0"/>
              <a:t>) </a:t>
            </a:r>
            <a:r>
              <a:rPr lang="en-US" altLang="ja-JP" i="1" dirty="0" smtClean="0"/>
              <a:t>a</a:t>
            </a:r>
            <a:r>
              <a:rPr lang="en-US" altLang="ja-JP" dirty="0" smtClean="0"/>
              <a:t>′ # </a:t>
            </a:r>
            <a:r>
              <a:rPr lang="en-US" altLang="ja-JP" i="1" dirty="0" err="1" smtClean="0"/>
              <a:t>a</a:t>
            </a:r>
            <a:r>
              <a:rPr lang="en-US" altLang="ja-JP" dirty="0" err="1" smtClean="0"/>
              <a:t>.</a:t>
            </a:r>
            <a:r>
              <a:rPr lang="en-US" altLang="ja-JP" i="1" dirty="0" err="1" smtClean="0"/>
              <a:t>x</a:t>
            </a:r>
            <a:r>
              <a:rPr lang="en-US" altLang="ja-JP" dirty="0" smtClean="0"/>
              <a:t> </a:t>
            </a:r>
            <a:r>
              <a:rPr lang="en-US" altLang="ja-JP" dirty="0" smtClean="0">
                <a:latin typeface="Cambria Math" pitchFamily="18" charset="0"/>
                <a:ea typeface="Cambria Math" pitchFamily="18" charset="0"/>
              </a:rPr>
              <a:t>⇔ </a:t>
            </a:r>
            <a:r>
              <a:rPr lang="en-US" altLang="ja-JP" i="1" dirty="0" smtClean="0"/>
              <a:t>a</a:t>
            </a:r>
            <a:r>
              <a:rPr lang="en-US" altLang="ja-JP" dirty="0" smtClean="0"/>
              <a:t>′ # </a:t>
            </a:r>
            <a:r>
              <a:rPr lang="en-US" altLang="ja-JP" i="1" dirty="0" smtClean="0"/>
              <a:t>x</a:t>
            </a:r>
            <a:r>
              <a:rPr lang="en-US" altLang="ja-JP" dirty="0" smtClean="0"/>
              <a:t> </a:t>
            </a:r>
          </a:p>
          <a:p>
            <a:endParaRPr lang="en-US" altLang="ja-JP" dirty="0" smtClean="0"/>
          </a:p>
          <a:p>
            <a:r>
              <a:rPr lang="en-US" altLang="ja-JP" dirty="0" smtClean="0"/>
              <a:t>(</a:t>
            </a:r>
            <a:r>
              <a:rPr lang="en-US" altLang="ja-JP" dirty="0" smtClean="0">
                <a:latin typeface="Cambria Math" pitchFamily="18" charset="0"/>
                <a:ea typeface="Cambria Math" pitchFamily="18" charset="0"/>
              </a:rPr>
              <a:t>∀</a:t>
            </a:r>
            <a:r>
              <a:rPr lang="en-US" altLang="ja-JP" i="1" dirty="0" smtClean="0"/>
              <a:t>a</a:t>
            </a:r>
            <a:r>
              <a:rPr lang="en-US" altLang="ja-JP" dirty="0" smtClean="0"/>
              <a:t>, </a:t>
            </a:r>
            <a:r>
              <a:rPr lang="en-US" altLang="ja-JP" i="1" dirty="0" smtClean="0"/>
              <a:t>a</a:t>
            </a:r>
            <a:r>
              <a:rPr lang="en-US" altLang="ja-JP" dirty="0" smtClean="0"/>
              <a:t>′ : </a:t>
            </a:r>
            <a:r>
              <a:rPr lang="en-US" altLang="ja-JP" i="1" dirty="0" smtClean="0"/>
              <a:t>A</a:t>
            </a:r>
            <a:r>
              <a:rPr lang="en-US" altLang="ja-JP" dirty="0" smtClean="0"/>
              <a:t>)(</a:t>
            </a:r>
            <a:r>
              <a:rPr lang="en-US" altLang="ja-JP" dirty="0" smtClean="0">
                <a:latin typeface="Cambria Math" pitchFamily="18" charset="0"/>
                <a:ea typeface="Cambria Math" pitchFamily="18" charset="0"/>
              </a:rPr>
              <a:t>∀</a:t>
            </a:r>
            <a:r>
              <a:rPr lang="en-US" altLang="ja-JP" i="1" dirty="0" smtClean="0"/>
              <a:t>x, x</a:t>
            </a:r>
            <a:r>
              <a:rPr lang="en-US" altLang="ja-JP" dirty="0" smtClean="0"/>
              <a:t>′ : </a:t>
            </a:r>
            <a:r>
              <a:rPr lang="en-US" altLang="ja-JP" i="1" dirty="0" smtClean="0"/>
              <a:t>S</a:t>
            </a:r>
            <a:r>
              <a:rPr lang="en-US" altLang="ja-JP" dirty="0" smtClean="0"/>
              <a:t>) </a:t>
            </a:r>
            <a:br>
              <a:rPr lang="en-US" altLang="ja-JP" dirty="0" smtClean="0"/>
            </a:br>
            <a:r>
              <a:rPr lang="en-US" altLang="ja-JP" i="1" dirty="0" err="1" smtClean="0"/>
              <a:t>a</a:t>
            </a:r>
            <a:r>
              <a:rPr lang="en-US" altLang="ja-JP" dirty="0" err="1" smtClean="0"/>
              <a:t>.</a:t>
            </a:r>
            <a:r>
              <a:rPr lang="en-US" altLang="ja-JP" i="1" dirty="0" err="1" smtClean="0"/>
              <a:t>x</a:t>
            </a:r>
            <a:r>
              <a:rPr lang="en-US" altLang="ja-JP" dirty="0" smtClean="0"/>
              <a:t> = </a:t>
            </a:r>
            <a:r>
              <a:rPr lang="en-US" altLang="ja-JP" i="1" dirty="0" err="1" smtClean="0"/>
              <a:t>a</a:t>
            </a:r>
            <a:r>
              <a:rPr lang="en-US" altLang="ja-JP" dirty="0" err="1" smtClean="0"/>
              <a:t>′.</a:t>
            </a:r>
            <a:r>
              <a:rPr lang="en-US" altLang="ja-JP" i="1" dirty="0" err="1" smtClean="0"/>
              <a:t>x</a:t>
            </a:r>
            <a:r>
              <a:rPr lang="en-US" altLang="ja-JP" dirty="0" smtClean="0"/>
              <a:t>′ </a:t>
            </a:r>
            <a:r>
              <a:rPr lang="en-US" altLang="ja-JP" dirty="0" smtClean="0">
                <a:latin typeface="Cambria Math" pitchFamily="18" charset="0"/>
                <a:ea typeface="Cambria Math" pitchFamily="18" charset="0"/>
              </a:rPr>
              <a:t>⇔ </a:t>
            </a:r>
            <a:r>
              <a:rPr lang="en-US" altLang="ja-JP" dirty="0" smtClean="0"/>
              <a:t>(N</a:t>
            </a:r>
            <a:r>
              <a:rPr lang="en-US" altLang="ja-JP" i="1" dirty="0" smtClean="0"/>
              <a:t>a</a:t>
            </a:r>
            <a:r>
              <a:rPr lang="en-US" altLang="ja-JP" dirty="0" smtClean="0"/>
              <a:t>″ : </a:t>
            </a:r>
            <a:r>
              <a:rPr lang="en-US" altLang="ja-JP" i="1" dirty="0" smtClean="0"/>
              <a:t>A</a:t>
            </a:r>
            <a:r>
              <a:rPr lang="en-US" altLang="ja-JP" dirty="0" smtClean="0"/>
              <a:t>) (</a:t>
            </a:r>
            <a:r>
              <a:rPr lang="en-US" altLang="ja-JP" i="1" dirty="0" smtClean="0"/>
              <a:t>a</a:t>
            </a:r>
            <a:r>
              <a:rPr lang="en-US" altLang="ja-JP" dirty="0" smtClean="0"/>
              <a:t> </a:t>
            </a:r>
            <a:r>
              <a:rPr lang="en-US" altLang="ja-JP" i="1" dirty="0" err="1" smtClean="0"/>
              <a:t>a</a:t>
            </a:r>
            <a:r>
              <a:rPr lang="en-US" altLang="ja-JP" dirty="0" smtClean="0"/>
              <a:t>″)·</a:t>
            </a:r>
            <a:r>
              <a:rPr lang="en-US" altLang="ja-JP" i="1" dirty="0" smtClean="0"/>
              <a:t>x</a:t>
            </a:r>
            <a:r>
              <a:rPr lang="en-US" altLang="ja-JP" dirty="0" smtClean="0"/>
              <a:t> = (</a:t>
            </a:r>
            <a:r>
              <a:rPr lang="en-US" altLang="ja-JP" i="1" dirty="0" smtClean="0"/>
              <a:t>a</a:t>
            </a:r>
            <a:r>
              <a:rPr lang="en-US" altLang="ja-JP" dirty="0" smtClean="0"/>
              <a:t>′ </a:t>
            </a:r>
            <a:r>
              <a:rPr lang="en-US" altLang="ja-JP" i="1" dirty="0" smtClean="0"/>
              <a:t>a</a:t>
            </a:r>
            <a:r>
              <a:rPr lang="en-US" altLang="ja-JP" dirty="0" smtClean="0"/>
              <a:t>″)·</a:t>
            </a:r>
            <a:r>
              <a:rPr lang="en-US" altLang="ja-JP" i="1" dirty="0" smtClean="0"/>
              <a:t>x</a:t>
            </a:r>
            <a:r>
              <a:rPr lang="en-US" altLang="ja-JP" dirty="0" smtClean="0"/>
              <a:t>′</a:t>
            </a:r>
            <a:endParaRPr kumimoji="1" lang="en-US" altLang="ja-JP" i="1"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27</a:t>
            </a:fld>
            <a:endParaRPr kumimoji="1" lang="ja-JP" altLang="en-US"/>
          </a:p>
        </p:txBody>
      </p:sp>
      <p:pic>
        <p:nvPicPr>
          <p:cNvPr id="6" name="Picture 2"/>
          <p:cNvPicPr>
            <a:picLocks noChangeAspect="1" noChangeArrowheads="1"/>
          </p:cNvPicPr>
          <p:nvPr/>
        </p:nvPicPr>
        <p:blipFill>
          <a:blip r:embed="rId2" cstate="print"/>
          <a:srcRect l="13466" r="14186"/>
          <a:stretch>
            <a:fillRect/>
          </a:stretch>
        </p:blipFill>
        <p:spPr bwMode="auto">
          <a:xfrm>
            <a:off x="3160306" y="3904590"/>
            <a:ext cx="251677" cy="5040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Atom Abstraction</a:t>
            </a:r>
            <a:r>
              <a:rPr kumimoji="1" lang="ja-JP" altLang="en-US" dirty="0" smtClean="0"/>
              <a:t> に関する例</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以下の </a:t>
            </a:r>
            <a:r>
              <a:rPr kumimoji="1" lang="en-US" altLang="ja-JP" dirty="0" smtClean="0"/>
              <a:t>formula </a:t>
            </a:r>
            <a:r>
              <a:rPr kumimoji="1" lang="ja-JP" altLang="en-US" dirty="0" smtClean="0"/>
              <a:t>は </a:t>
            </a:r>
            <a:r>
              <a:rPr kumimoji="1" lang="en-US" altLang="ja-JP" dirty="0" smtClean="0"/>
              <a:t>nominal logic</a:t>
            </a:r>
            <a:r>
              <a:rPr kumimoji="1" lang="ja-JP" altLang="en-US" dirty="0" smtClean="0"/>
              <a:t> で証明可能</a:t>
            </a:r>
            <a:endParaRPr kumimoji="1" lang="en-US" altLang="ja-JP" dirty="0" smtClean="0"/>
          </a:p>
          <a:p>
            <a:pPr lvl="1"/>
            <a:r>
              <a:rPr lang="en-US" altLang="ja-JP" dirty="0" smtClean="0"/>
              <a:t>(</a:t>
            </a:r>
            <a:r>
              <a:rPr lang="en-US" altLang="ja-JP" dirty="0" smtClean="0">
                <a:latin typeface="Cambria Math" pitchFamily="18" charset="0"/>
                <a:ea typeface="Cambria Math" pitchFamily="18" charset="0"/>
              </a:rPr>
              <a:t>∀</a:t>
            </a:r>
            <a:r>
              <a:rPr lang="en-US" altLang="ja-JP" i="1" dirty="0" smtClean="0"/>
              <a:t>x</a:t>
            </a:r>
            <a:r>
              <a:rPr lang="en-US" altLang="ja-JP" dirty="0" smtClean="0"/>
              <a:t>, </a:t>
            </a:r>
            <a:r>
              <a:rPr lang="en-US" altLang="ja-JP" i="1" dirty="0" smtClean="0"/>
              <a:t>y</a:t>
            </a:r>
            <a:r>
              <a:rPr lang="en-US" altLang="ja-JP" dirty="0" smtClean="0"/>
              <a:t> : </a:t>
            </a:r>
            <a:r>
              <a:rPr lang="en-US" altLang="ja-JP" dirty="0" err="1" smtClean="0"/>
              <a:t>Var</a:t>
            </a:r>
            <a:r>
              <a:rPr lang="en-US" altLang="ja-JP" dirty="0" smtClean="0"/>
              <a:t>)(</a:t>
            </a:r>
            <a:r>
              <a:rPr lang="en-US" altLang="ja-JP" dirty="0" smtClean="0">
                <a:latin typeface="Cambria Math" pitchFamily="18" charset="0"/>
                <a:ea typeface="Cambria Math" pitchFamily="18" charset="0"/>
              </a:rPr>
              <a:t>∀</a:t>
            </a:r>
            <a:r>
              <a:rPr lang="en-US" altLang="ja-JP" i="1" dirty="0" smtClean="0"/>
              <a:t>t</a:t>
            </a:r>
            <a:r>
              <a:rPr lang="en-US" altLang="ja-JP" dirty="0" smtClean="0"/>
              <a:t> : Term) </a:t>
            </a:r>
            <a:r>
              <a:rPr lang="en-US" altLang="ja-JP" i="1" dirty="0" smtClean="0"/>
              <a:t>x</a:t>
            </a:r>
            <a:r>
              <a:rPr lang="en-US" altLang="ja-JP" dirty="0" smtClean="0"/>
              <a:t> # </a:t>
            </a:r>
            <a:r>
              <a:rPr lang="en-US" altLang="ja-JP" i="1" dirty="0" smtClean="0"/>
              <a:t>t</a:t>
            </a:r>
            <a:r>
              <a:rPr lang="pt-BR" altLang="ja-JP" dirty="0" smtClean="0">
                <a:latin typeface="Cambria Math" pitchFamily="18" charset="0"/>
                <a:ea typeface="Cambria Math" pitchFamily="18" charset="0"/>
              </a:rPr>
              <a:t> ∧</a:t>
            </a:r>
            <a:r>
              <a:rPr lang="pt-BR" altLang="ja-JP" dirty="0" smtClean="0"/>
              <a:t> </a:t>
            </a:r>
            <a:r>
              <a:rPr lang="pt-BR" altLang="ja-JP" i="1" dirty="0" smtClean="0"/>
              <a:t>y</a:t>
            </a:r>
            <a:r>
              <a:rPr lang="pt-BR" altLang="ja-JP" dirty="0" smtClean="0"/>
              <a:t> # </a:t>
            </a:r>
            <a:r>
              <a:rPr lang="pt-BR" altLang="ja-JP" i="1" dirty="0" smtClean="0"/>
              <a:t>t</a:t>
            </a:r>
            <a:r>
              <a:rPr lang="pt-BR" altLang="ja-JP" dirty="0" smtClean="0"/>
              <a:t> </a:t>
            </a:r>
            <a:r>
              <a:rPr lang="en-US" altLang="ja-JP" dirty="0" smtClean="0">
                <a:latin typeface="Cambria Math" pitchFamily="18" charset="0"/>
                <a:ea typeface="Cambria Math" pitchFamily="18" charset="0"/>
              </a:rPr>
              <a:t>⇒</a:t>
            </a:r>
            <a:r>
              <a:rPr lang="en-US" altLang="ja-JP" dirty="0" smtClean="0"/>
              <a:t/>
            </a:r>
            <a:br>
              <a:rPr lang="en-US" altLang="ja-JP" dirty="0" smtClean="0"/>
            </a:br>
            <a:r>
              <a:rPr lang="en-US" altLang="ja-JP" dirty="0" smtClean="0"/>
              <a:t>lam(</a:t>
            </a:r>
            <a:r>
              <a:rPr lang="en-US" altLang="ja-JP" i="1" dirty="0" smtClean="0"/>
              <a:t>x</a:t>
            </a:r>
            <a:r>
              <a:rPr lang="en-US" altLang="ja-JP" dirty="0" smtClean="0"/>
              <a:t>.app(</a:t>
            </a:r>
            <a:r>
              <a:rPr lang="en-US" altLang="ja-JP" dirty="0" err="1" smtClean="0"/>
              <a:t>var</a:t>
            </a:r>
            <a:r>
              <a:rPr lang="en-US" altLang="ja-JP" dirty="0" smtClean="0"/>
              <a:t>(</a:t>
            </a:r>
            <a:r>
              <a:rPr lang="en-US" altLang="ja-JP" i="1" dirty="0" smtClean="0"/>
              <a:t>x</a:t>
            </a:r>
            <a:r>
              <a:rPr lang="en-US" altLang="ja-JP" dirty="0" smtClean="0"/>
              <a:t>), </a:t>
            </a:r>
            <a:r>
              <a:rPr lang="en-US" altLang="ja-JP" i="1" dirty="0" smtClean="0"/>
              <a:t>t</a:t>
            </a:r>
            <a:r>
              <a:rPr lang="en-US" altLang="ja-JP" dirty="0" smtClean="0"/>
              <a:t>)) = lam(</a:t>
            </a:r>
            <a:r>
              <a:rPr lang="en-US" altLang="ja-JP" i="1" dirty="0" smtClean="0"/>
              <a:t>y</a:t>
            </a:r>
            <a:r>
              <a:rPr lang="en-US" altLang="ja-JP" dirty="0" smtClean="0"/>
              <a:t>.app(</a:t>
            </a:r>
            <a:r>
              <a:rPr lang="en-US" altLang="ja-JP" dirty="0" err="1" smtClean="0"/>
              <a:t>var</a:t>
            </a:r>
            <a:r>
              <a:rPr lang="en-US" altLang="ja-JP" dirty="0" smtClean="0"/>
              <a:t>(</a:t>
            </a:r>
            <a:r>
              <a:rPr lang="en-US" altLang="ja-JP" i="1" dirty="0" smtClean="0"/>
              <a:t>y</a:t>
            </a:r>
            <a:r>
              <a:rPr lang="en-US" altLang="ja-JP" dirty="0" smtClean="0"/>
              <a:t>), </a:t>
            </a:r>
            <a:r>
              <a:rPr lang="en-US" altLang="ja-JP" i="1" dirty="0" smtClean="0"/>
              <a:t>t</a:t>
            </a:r>
            <a:r>
              <a:rPr lang="en-US" altLang="ja-JP" dirty="0" smtClean="0"/>
              <a:t>))</a:t>
            </a:r>
            <a:endParaRPr kumimoji="1"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28</a:t>
            </a:fld>
            <a:endParaRPr kumimoji="1" lang="ja-JP" altLang="en-US"/>
          </a:p>
        </p:txBody>
      </p:sp>
      <p:sp>
        <p:nvSpPr>
          <p:cNvPr id="5" name="角丸四角形 4"/>
          <p:cNvSpPr/>
          <p:nvPr/>
        </p:nvSpPr>
        <p:spPr>
          <a:xfrm>
            <a:off x="1007604" y="3501008"/>
            <a:ext cx="7128792" cy="72008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en-US" altLang="ja-JP" sz="2400" dirty="0" smtClean="0"/>
              <a:t>Alpha equivalent </a:t>
            </a:r>
            <a:r>
              <a:rPr kumimoji="1" lang="ja-JP" altLang="en-US" sz="2400" dirty="0" smtClean="0"/>
              <a:t>な </a:t>
            </a:r>
            <a:r>
              <a:rPr kumimoji="1" lang="en-US" altLang="ja-JP" sz="2400" dirty="0" smtClean="0"/>
              <a:t>term </a:t>
            </a:r>
            <a:r>
              <a:rPr kumimoji="1" lang="ja-JP" altLang="en-US" sz="2400" dirty="0" smtClean="0"/>
              <a:t>を等しいものとして扱える</a:t>
            </a:r>
            <a:endParaRPr kumimoji="1" lang="ja-JP" altLang="en-US" sz="2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論理体系の解釈</a:t>
            </a:r>
            <a:endParaRPr kumimoji="1" lang="ja-JP" altLang="en-US" dirty="0"/>
          </a:p>
        </p:txBody>
      </p:sp>
      <p:sp>
        <p:nvSpPr>
          <p:cNvPr id="3" name="コンテンツ プレースホルダ 2"/>
          <p:cNvSpPr>
            <a:spLocks noGrp="1"/>
          </p:cNvSpPr>
          <p:nvPr>
            <p:ph idx="1"/>
          </p:nvPr>
        </p:nvSpPr>
        <p:spPr/>
        <p:txBody>
          <a:bodyPr>
            <a:normAutofit lnSpcReduction="10000"/>
          </a:bodyPr>
          <a:lstStyle/>
          <a:p>
            <a:r>
              <a:rPr kumimoji="1" lang="ja-JP" altLang="en-US" dirty="0" smtClean="0"/>
              <a:t>論理体系に現れる記号に意味を与えること</a:t>
            </a:r>
            <a:endParaRPr kumimoji="1" lang="en-US" altLang="ja-JP" dirty="0" smtClean="0"/>
          </a:p>
          <a:p>
            <a:endParaRPr lang="en-US" altLang="ja-JP" dirty="0" smtClean="0"/>
          </a:p>
          <a:p>
            <a:r>
              <a:rPr kumimoji="1" lang="ja-JP" altLang="en-US" dirty="0" smtClean="0"/>
              <a:t>命題論理での例</a:t>
            </a:r>
            <a:endParaRPr kumimoji="1" lang="en-US" altLang="ja-JP" dirty="0" smtClean="0"/>
          </a:p>
          <a:p>
            <a:pPr lvl="1"/>
            <a:r>
              <a:rPr kumimoji="1" lang="ja-JP" altLang="en-US" dirty="0" smtClean="0"/>
              <a:t>解釈関数 </a:t>
            </a:r>
            <a:r>
              <a:rPr lang="en-US" altLang="ja-JP" dirty="0" smtClean="0"/>
              <a:t>[[·]]</a:t>
            </a:r>
            <a:r>
              <a:rPr lang="ja-JP" altLang="en-US" dirty="0" smtClean="0"/>
              <a:t> を以下のように定める</a:t>
            </a:r>
            <a:endParaRPr lang="en-US" altLang="ja-JP" dirty="0" smtClean="0"/>
          </a:p>
          <a:p>
            <a:pPr lvl="2"/>
            <a:r>
              <a:rPr kumimoji="1" lang="en-US" altLang="ja-JP" dirty="0" smtClean="0"/>
              <a:t>[[</a:t>
            </a:r>
            <a:r>
              <a:rPr kumimoji="1" lang="en-US" altLang="ja-JP" i="1" dirty="0" smtClean="0"/>
              <a:t>P</a:t>
            </a:r>
            <a:r>
              <a:rPr kumimoji="1" lang="en-US" altLang="ja-JP" dirty="0" smtClean="0"/>
              <a:t>]] </a:t>
            </a:r>
            <a:r>
              <a:rPr lang="en-US" altLang="ja-JP" dirty="0" smtClean="0"/>
              <a:t>= </a:t>
            </a:r>
            <a:r>
              <a:rPr lang="en-US" altLang="ja-JP" dirty="0" smtClean="0">
                <a:latin typeface="Cambria Math" pitchFamily="18" charset="0"/>
                <a:ea typeface="Cambria Math" pitchFamily="18" charset="0"/>
              </a:rPr>
              <a:t>⊥</a:t>
            </a:r>
            <a:endParaRPr kumimoji="1" lang="en-US" altLang="ja-JP" dirty="0" smtClean="0">
              <a:latin typeface="Cambria Math" pitchFamily="18" charset="0"/>
              <a:ea typeface="Cambria Math" pitchFamily="18" charset="0"/>
            </a:endParaRPr>
          </a:p>
          <a:p>
            <a:pPr lvl="2"/>
            <a:r>
              <a:rPr lang="en-US" altLang="ja-JP" dirty="0" smtClean="0"/>
              <a:t>[[</a:t>
            </a:r>
            <a:r>
              <a:rPr lang="en-US" altLang="ja-JP" i="1" dirty="0" smtClean="0"/>
              <a:t>Q</a:t>
            </a:r>
            <a:r>
              <a:rPr lang="en-US" altLang="ja-JP" dirty="0" smtClean="0"/>
              <a:t>]] = ⊤</a:t>
            </a:r>
          </a:p>
          <a:p>
            <a:pPr lvl="2"/>
            <a:r>
              <a:rPr lang="en-US" altLang="ja-JP" dirty="0" smtClean="0"/>
              <a:t>[[⊤</a:t>
            </a:r>
            <a:r>
              <a:rPr lang="en-US" altLang="ja-JP" dirty="0" smtClean="0">
                <a:latin typeface="Cambria Math" pitchFamily="18" charset="0"/>
                <a:ea typeface="Cambria Math" pitchFamily="18" charset="0"/>
              </a:rPr>
              <a:t>⇒</a:t>
            </a:r>
            <a:r>
              <a:rPr lang="en-US" altLang="ja-JP" dirty="0" smtClean="0"/>
              <a:t>⊤]] = ⊤, [[⊤</a:t>
            </a:r>
            <a:r>
              <a:rPr lang="en-US" altLang="ja-JP" dirty="0" smtClean="0">
                <a:latin typeface="Cambria Math" pitchFamily="18" charset="0"/>
                <a:ea typeface="Cambria Math" pitchFamily="18" charset="0"/>
              </a:rPr>
              <a:t>⇒⊥</a:t>
            </a:r>
            <a:r>
              <a:rPr lang="en-US" altLang="ja-JP" dirty="0" smtClean="0"/>
              <a:t>]] = </a:t>
            </a:r>
            <a:r>
              <a:rPr lang="en-US" altLang="ja-JP" dirty="0" smtClean="0">
                <a:latin typeface="Cambria Math" pitchFamily="18" charset="0"/>
                <a:ea typeface="Cambria Math" pitchFamily="18" charset="0"/>
              </a:rPr>
              <a:t>⊥, </a:t>
            </a:r>
            <a:r>
              <a:rPr lang="en-US" altLang="ja-JP" dirty="0" smtClean="0"/>
              <a:t>[[</a:t>
            </a:r>
            <a:r>
              <a:rPr lang="en-US" altLang="ja-JP" dirty="0" smtClean="0">
                <a:latin typeface="Cambria Math" pitchFamily="18" charset="0"/>
                <a:ea typeface="Cambria Math" pitchFamily="18" charset="0"/>
              </a:rPr>
              <a:t>⊥⇒</a:t>
            </a:r>
            <a:r>
              <a:rPr lang="en-US" altLang="ja-JP" dirty="0" smtClean="0"/>
              <a:t>⊤]] = ⊤, </a:t>
            </a:r>
            <a:r>
              <a:rPr kumimoji="1" lang="en-US" altLang="ja-JP" dirty="0" smtClean="0"/>
              <a:t>[[</a:t>
            </a:r>
            <a:r>
              <a:rPr lang="en-US" altLang="ja-JP" dirty="0" smtClean="0">
                <a:latin typeface="Cambria Math" pitchFamily="18" charset="0"/>
                <a:ea typeface="Cambria Math" pitchFamily="18" charset="0"/>
              </a:rPr>
              <a:t>⊥⇒⊥</a:t>
            </a:r>
            <a:r>
              <a:rPr lang="en-US" altLang="ja-JP" dirty="0" smtClean="0"/>
              <a:t>]] = ⊤</a:t>
            </a:r>
          </a:p>
          <a:p>
            <a:pPr lvl="1"/>
            <a:r>
              <a:rPr kumimoji="1" lang="ja-JP" altLang="en-US" dirty="0" smtClean="0"/>
              <a:t>すると論理式 </a:t>
            </a:r>
            <a:r>
              <a:rPr kumimoji="1" lang="en-US" altLang="ja-JP" i="1" dirty="0" smtClean="0"/>
              <a:t>P</a:t>
            </a:r>
            <a:r>
              <a:rPr kumimoji="1" lang="en-US" altLang="ja-JP" dirty="0" smtClean="0"/>
              <a:t> </a:t>
            </a:r>
            <a:r>
              <a:rPr lang="en-US" altLang="ja-JP" dirty="0" smtClean="0">
                <a:latin typeface="Cambria Math" pitchFamily="18" charset="0"/>
                <a:ea typeface="Cambria Math" pitchFamily="18" charset="0"/>
              </a:rPr>
              <a:t>⇒</a:t>
            </a:r>
            <a:r>
              <a:rPr lang="en-US" altLang="ja-JP" dirty="0" smtClean="0"/>
              <a:t> </a:t>
            </a:r>
            <a:r>
              <a:rPr lang="en-US" altLang="ja-JP" i="1" dirty="0" smtClean="0"/>
              <a:t>Q</a:t>
            </a:r>
            <a:r>
              <a:rPr lang="en-US" altLang="ja-JP" dirty="0" smtClean="0"/>
              <a:t> </a:t>
            </a:r>
            <a:r>
              <a:rPr lang="ja-JP" altLang="en-US" dirty="0" smtClean="0"/>
              <a:t>はこの解釈により充足される</a:t>
            </a:r>
            <a:endParaRPr lang="en-US" altLang="ja-JP" dirty="0" smtClean="0"/>
          </a:p>
          <a:p>
            <a:pPr lvl="2"/>
            <a:r>
              <a:rPr lang="en-US" altLang="ja-JP" dirty="0" smtClean="0"/>
              <a:t>[[</a:t>
            </a:r>
            <a:r>
              <a:rPr lang="en-US" altLang="ja-JP" i="1" dirty="0" smtClean="0"/>
              <a:t>P</a:t>
            </a:r>
            <a:r>
              <a:rPr lang="en-US" altLang="ja-JP" dirty="0" smtClean="0"/>
              <a:t> </a:t>
            </a:r>
            <a:r>
              <a:rPr lang="en-US" altLang="ja-JP" dirty="0" smtClean="0">
                <a:latin typeface="Cambria Math" pitchFamily="18" charset="0"/>
                <a:ea typeface="Cambria Math" pitchFamily="18" charset="0"/>
              </a:rPr>
              <a:t>⇒</a:t>
            </a:r>
            <a:r>
              <a:rPr lang="en-US" altLang="ja-JP" dirty="0" smtClean="0"/>
              <a:t> </a:t>
            </a:r>
            <a:r>
              <a:rPr lang="en-US" altLang="ja-JP" i="1" dirty="0" smtClean="0"/>
              <a:t>Q</a:t>
            </a:r>
            <a:r>
              <a:rPr lang="en-US" altLang="ja-JP" dirty="0" smtClean="0"/>
              <a:t>]] = ⊤</a:t>
            </a:r>
            <a:endParaRPr kumimoji="1"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29</a:t>
            </a:fld>
            <a:endParaRPr kumimoji="1" lang="ja-JP"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Alpha Equivalence</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束縛変数名の選び方の違いを無視する</a:t>
            </a:r>
            <a:endParaRPr kumimoji="1" lang="en-US" altLang="ja-JP" dirty="0" smtClean="0"/>
          </a:p>
          <a:p>
            <a:pPr lvl="1"/>
            <a:endParaRPr kumimoji="1" lang="en-US" altLang="ja-JP" dirty="0" smtClean="0"/>
          </a:p>
          <a:p>
            <a:pPr algn="ctr">
              <a:buNone/>
            </a:pPr>
            <a:r>
              <a:rPr kumimoji="1" lang="en-US" altLang="ja-JP" dirty="0" err="1" smtClean="0"/>
              <a:t>λ</a:t>
            </a:r>
            <a:r>
              <a:rPr kumimoji="1" lang="en-US" altLang="ja-JP" i="1" dirty="0" err="1" smtClean="0"/>
              <a:t>x</a:t>
            </a:r>
            <a:r>
              <a:rPr kumimoji="1" lang="en-US" altLang="ja-JP" dirty="0" smtClean="0"/>
              <a:t>. </a:t>
            </a:r>
            <a:r>
              <a:rPr kumimoji="1" lang="en-US" altLang="ja-JP" i="1" dirty="0" smtClean="0"/>
              <a:t>a</a:t>
            </a:r>
            <a:r>
              <a:rPr kumimoji="1" lang="en-US" altLang="ja-JP" dirty="0" smtClean="0"/>
              <a:t> </a:t>
            </a:r>
            <a:r>
              <a:rPr kumimoji="1" lang="en-US" altLang="ja-JP" i="1" dirty="0" smtClean="0"/>
              <a:t>x</a:t>
            </a:r>
            <a:r>
              <a:rPr kumimoji="1" lang="en-US" altLang="ja-JP" dirty="0" smtClean="0"/>
              <a:t> =</a:t>
            </a:r>
            <a:r>
              <a:rPr lang="en-US" altLang="ja-JP" baseline="-25000" dirty="0" smtClean="0"/>
              <a:t>α</a:t>
            </a:r>
            <a:r>
              <a:rPr kumimoji="1" lang="en-US" altLang="ja-JP" dirty="0" smtClean="0"/>
              <a:t> </a:t>
            </a:r>
            <a:r>
              <a:rPr kumimoji="1" lang="en-US" altLang="ja-JP" dirty="0" err="1" smtClean="0"/>
              <a:t>λ</a:t>
            </a:r>
            <a:r>
              <a:rPr kumimoji="1" lang="en-US" altLang="ja-JP" i="1" dirty="0" err="1" smtClean="0"/>
              <a:t>y</a:t>
            </a:r>
            <a:r>
              <a:rPr kumimoji="1" lang="en-US" altLang="ja-JP" dirty="0" smtClean="0"/>
              <a:t>. </a:t>
            </a:r>
            <a:r>
              <a:rPr kumimoji="1" lang="en-US" altLang="ja-JP" i="1" dirty="0" smtClean="0"/>
              <a:t>a</a:t>
            </a:r>
            <a:r>
              <a:rPr kumimoji="1" lang="en-US" altLang="ja-JP" dirty="0" smtClean="0"/>
              <a:t> </a:t>
            </a:r>
            <a:r>
              <a:rPr kumimoji="1" lang="en-US" altLang="ja-JP" i="1" dirty="0" smtClean="0"/>
              <a:t>y</a:t>
            </a:r>
            <a:r>
              <a:rPr lang="en-US" altLang="ja-JP" dirty="0"/>
              <a:t> </a:t>
            </a:r>
            <a:r>
              <a:rPr lang="en-US" altLang="ja-JP" dirty="0" smtClean="0"/>
              <a:t>=</a:t>
            </a:r>
            <a:r>
              <a:rPr lang="en-US" altLang="ja-JP" baseline="-25000" dirty="0" smtClean="0"/>
              <a:t>α</a:t>
            </a:r>
            <a:r>
              <a:rPr lang="en-US" altLang="ja-JP" dirty="0" smtClean="0"/>
              <a:t> </a:t>
            </a:r>
            <a:r>
              <a:rPr lang="en-US" altLang="ja-JP" dirty="0" err="1" smtClean="0"/>
              <a:t>λ</a:t>
            </a:r>
            <a:r>
              <a:rPr lang="en-US" altLang="ja-JP" i="1" dirty="0" err="1" smtClean="0"/>
              <a:t>z</a:t>
            </a:r>
            <a:r>
              <a:rPr lang="en-US" altLang="ja-JP" dirty="0" smtClean="0"/>
              <a:t>. </a:t>
            </a:r>
            <a:r>
              <a:rPr lang="en-US" altLang="ja-JP" i="1" dirty="0" err="1"/>
              <a:t>a</a:t>
            </a:r>
            <a:r>
              <a:rPr lang="en-US" altLang="ja-JP" dirty="0"/>
              <a:t> </a:t>
            </a:r>
            <a:r>
              <a:rPr lang="en-US" altLang="ja-JP" i="1" dirty="0" smtClean="0"/>
              <a:t>z</a:t>
            </a:r>
          </a:p>
          <a:p>
            <a:pPr algn="ctr">
              <a:buNone/>
            </a:pPr>
            <a:endParaRPr kumimoji="1" lang="ja-JP" altLang="en-US" i="1" dirty="0"/>
          </a:p>
          <a:p>
            <a:r>
              <a:rPr lang="ja-JP" altLang="en-US" dirty="0" smtClean="0"/>
              <a:t>型システムなどの証明では </a:t>
            </a:r>
            <a:r>
              <a:rPr lang="en-US" altLang="ja-JP" dirty="0" smtClean="0"/>
              <a:t>alpha-equivalent</a:t>
            </a:r>
            <a:r>
              <a:rPr lang="ja-JP" altLang="en-US" dirty="0" smtClean="0"/>
              <a:t> な項を同一視することがよくある</a:t>
            </a:r>
            <a:endParaRPr lang="en-US" altLang="ja-JP" dirty="0" smtClean="0"/>
          </a:p>
          <a:p>
            <a:pPr lvl="1"/>
            <a:r>
              <a:rPr lang="ja-JP" altLang="en-US" dirty="0"/>
              <a:t>構文的には異なる項であるにもかかわらず</a:t>
            </a:r>
            <a:endParaRPr lang="en-US" altLang="ja-JP"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3</a:t>
            </a:fld>
            <a:endParaRPr kumimoji="1" lang="ja-JP" alt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Nominal Logic </a:t>
            </a:r>
            <a:r>
              <a:rPr kumimoji="1" lang="ja-JP" altLang="en-US" dirty="0" smtClean="0"/>
              <a:t>の解釈</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Atoms, swapping, freshness </a:t>
            </a:r>
            <a:r>
              <a:rPr kumimoji="1" lang="ja-JP" altLang="en-US" dirty="0" smtClean="0"/>
              <a:t>を </a:t>
            </a:r>
            <a:r>
              <a:rPr kumimoji="1" lang="en-US" altLang="ja-JP" dirty="0" smtClean="0"/>
              <a:t>“nominal set” </a:t>
            </a:r>
            <a:r>
              <a:rPr kumimoji="1" lang="ja-JP" altLang="en-US" dirty="0" smtClean="0"/>
              <a:t>によって解釈する</a:t>
            </a:r>
            <a:endParaRPr kumimoji="1" lang="en-US" altLang="ja-JP" dirty="0" smtClean="0"/>
          </a:p>
          <a:p>
            <a:endParaRPr lang="en-US" altLang="ja-JP" dirty="0" smtClean="0"/>
          </a:p>
          <a:p>
            <a:r>
              <a:rPr kumimoji="1" lang="en-US" altLang="ja-JP" dirty="0" smtClean="0"/>
              <a:t>Nominal set </a:t>
            </a:r>
            <a:r>
              <a:rPr kumimoji="1" lang="ja-JP" altLang="en-US" dirty="0" smtClean="0"/>
              <a:t>とは</a:t>
            </a:r>
            <a:endParaRPr kumimoji="1" lang="en-US" altLang="ja-JP" dirty="0" smtClean="0"/>
          </a:p>
          <a:p>
            <a:pPr lvl="1"/>
            <a:r>
              <a:rPr kumimoji="1" lang="ja-JP" altLang="en-US" dirty="0" smtClean="0"/>
              <a:t>その要素に対して </a:t>
            </a:r>
            <a:r>
              <a:rPr kumimoji="1" lang="en-US" altLang="ja-JP" dirty="0" smtClean="0"/>
              <a:t>atom </a:t>
            </a:r>
            <a:r>
              <a:rPr kumimoji="1" lang="ja-JP" altLang="en-US" dirty="0" smtClean="0"/>
              <a:t>の </a:t>
            </a:r>
            <a:r>
              <a:rPr kumimoji="1" lang="en-US" altLang="ja-JP" dirty="0" smtClean="0"/>
              <a:t>swapping </a:t>
            </a:r>
            <a:r>
              <a:rPr kumimoji="1" lang="ja-JP" altLang="en-US" dirty="0" smtClean="0"/>
              <a:t>が</a:t>
            </a:r>
            <a:r>
              <a:rPr kumimoji="1" lang="en-US" altLang="ja-JP" dirty="0" smtClean="0"/>
              <a:t/>
            </a:r>
            <a:br>
              <a:rPr kumimoji="1" lang="en-US" altLang="ja-JP" dirty="0" smtClean="0"/>
            </a:br>
            <a:r>
              <a:rPr kumimoji="1" lang="ja-JP" altLang="en-US" dirty="0" smtClean="0"/>
              <a:t>適切に定義されている</a:t>
            </a:r>
            <a:endParaRPr kumimoji="1" lang="en-US" altLang="ja-JP" dirty="0" smtClean="0"/>
          </a:p>
          <a:p>
            <a:pPr lvl="1"/>
            <a:r>
              <a:rPr lang="en-US" altLang="ja-JP" dirty="0" smtClean="0"/>
              <a:t>Finite support property </a:t>
            </a:r>
            <a:r>
              <a:rPr lang="ja-JP" altLang="en-US" dirty="0" smtClean="0"/>
              <a:t>を持つ</a:t>
            </a:r>
            <a:endParaRPr lang="en-US" altLang="ja-JP" dirty="0" smtClean="0"/>
          </a:p>
          <a:p>
            <a:pPr lvl="1"/>
            <a:r>
              <a:rPr kumimoji="1" lang="ja-JP" altLang="en-US" dirty="0" smtClean="0"/>
              <a:t>射が定義される</a:t>
            </a:r>
            <a:endParaRPr kumimoji="1" lang="en-US" altLang="ja-JP" dirty="0" smtClean="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30</a:t>
            </a:fld>
            <a:endParaRPr kumimoji="1" lang="ja-JP"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Nominal Set </a:t>
            </a:r>
            <a:r>
              <a:rPr kumimoji="1" lang="ja-JP" altLang="en-US" dirty="0" smtClean="0"/>
              <a:t>において</a:t>
            </a:r>
            <a:r>
              <a:rPr kumimoji="1" lang="en-US" altLang="ja-JP" dirty="0" smtClean="0"/>
              <a:t/>
            </a:r>
            <a:br>
              <a:rPr kumimoji="1" lang="en-US" altLang="ja-JP" dirty="0" smtClean="0"/>
            </a:br>
            <a:r>
              <a:rPr kumimoji="1" lang="en-US" altLang="ja-JP" dirty="0" smtClean="0"/>
              <a:t>Swapping </a:t>
            </a:r>
            <a:r>
              <a:rPr kumimoji="1" lang="ja-JP" altLang="en-US" dirty="0" smtClean="0"/>
              <a:t>が満たすべき条件</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Nominal set </a:t>
            </a:r>
            <a:r>
              <a:rPr kumimoji="1" lang="en-US" altLang="ja-JP" i="1" dirty="0" smtClean="0"/>
              <a:t>X</a:t>
            </a:r>
            <a:r>
              <a:rPr kumimoji="1" lang="en-US" altLang="ja-JP" dirty="0" smtClean="0"/>
              <a:t> </a:t>
            </a:r>
            <a:r>
              <a:rPr kumimoji="1" lang="ja-JP" altLang="en-US" dirty="0" smtClean="0"/>
              <a:t>の要素 </a:t>
            </a:r>
            <a:r>
              <a:rPr lang="en-US" altLang="ja-JP" i="1" dirty="0" smtClean="0"/>
              <a:t>x</a:t>
            </a:r>
            <a:r>
              <a:rPr lang="en-US" altLang="ja-JP" dirty="0" smtClean="0"/>
              <a:t> </a:t>
            </a:r>
            <a:r>
              <a:rPr lang="en-US" altLang="ja-JP" dirty="0" smtClean="0">
                <a:latin typeface="Cambria Math" pitchFamily="18" charset="0"/>
                <a:ea typeface="Cambria Math" pitchFamily="18" charset="0"/>
              </a:rPr>
              <a:t>∈</a:t>
            </a:r>
            <a:r>
              <a:rPr lang="en-US" altLang="ja-JP" dirty="0" smtClean="0"/>
              <a:t> </a:t>
            </a:r>
            <a:r>
              <a:rPr lang="en-US" altLang="ja-JP" i="1" dirty="0" smtClean="0"/>
              <a:t>X</a:t>
            </a:r>
            <a:r>
              <a:rPr lang="en-US" altLang="ja-JP" dirty="0" smtClean="0"/>
              <a:t> </a:t>
            </a:r>
            <a:r>
              <a:rPr lang="ja-JP" altLang="en-US" dirty="0" smtClean="0"/>
              <a:t>と</a:t>
            </a:r>
            <a:r>
              <a:rPr lang="en-US" altLang="ja-JP" dirty="0" smtClean="0"/>
              <a:t/>
            </a:r>
            <a:br>
              <a:rPr lang="en-US" altLang="ja-JP" dirty="0" smtClean="0"/>
            </a:br>
            <a:r>
              <a:rPr lang="ja-JP" altLang="en-US" dirty="0" smtClean="0"/>
              <a:t>同種の </a:t>
            </a:r>
            <a:r>
              <a:rPr lang="en-US" altLang="ja-JP" dirty="0" smtClean="0"/>
              <a:t>atom </a:t>
            </a:r>
            <a:r>
              <a:rPr lang="en-US" altLang="ja-JP" i="1" dirty="0" smtClean="0"/>
              <a:t>a</a:t>
            </a:r>
            <a:r>
              <a:rPr lang="en-US" altLang="ja-JP" dirty="0" smtClean="0"/>
              <a:t>, </a:t>
            </a:r>
            <a:r>
              <a:rPr lang="en-US" altLang="ja-JP" i="1" dirty="0" smtClean="0"/>
              <a:t>a</a:t>
            </a:r>
            <a:r>
              <a:rPr lang="en-US" altLang="ja-JP" dirty="0" smtClean="0"/>
              <a:t>′ </a:t>
            </a:r>
            <a:r>
              <a:rPr lang="ja-JP" altLang="en-US" dirty="0" smtClean="0"/>
              <a:t>について </a:t>
            </a:r>
            <a:r>
              <a:rPr lang="en-US" altLang="ja-JP" dirty="0" smtClean="0"/>
              <a:t/>
            </a:r>
            <a:br>
              <a:rPr lang="en-US" altLang="ja-JP" dirty="0" smtClean="0"/>
            </a:br>
            <a:r>
              <a:rPr lang="en-US" altLang="ja-JP" dirty="0" smtClean="0"/>
              <a:t>swapping (</a:t>
            </a:r>
            <a:r>
              <a:rPr lang="en-US" altLang="ja-JP" i="1" dirty="0" smtClean="0"/>
              <a:t>a</a:t>
            </a:r>
            <a:r>
              <a:rPr lang="en-US" altLang="ja-JP" dirty="0" smtClean="0"/>
              <a:t> </a:t>
            </a:r>
            <a:r>
              <a:rPr lang="en-US" altLang="ja-JP" i="1" dirty="0" err="1" smtClean="0"/>
              <a:t>a</a:t>
            </a:r>
            <a:r>
              <a:rPr lang="en-US" altLang="ja-JP" dirty="0" smtClean="0"/>
              <a:t>′)·</a:t>
            </a:r>
            <a:r>
              <a:rPr lang="en-US" altLang="ja-JP" i="1" baseline="-25000" dirty="0" smtClean="0"/>
              <a:t>X</a:t>
            </a:r>
            <a:r>
              <a:rPr lang="en-US" altLang="ja-JP" dirty="0" smtClean="0"/>
              <a:t> </a:t>
            </a:r>
            <a:r>
              <a:rPr lang="en-US" altLang="ja-JP" i="1" dirty="0" err="1" smtClean="0"/>
              <a:t>x</a:t>
            </a:r>
            <a:r>
              <a:rPr lang="en-US" altLang="ja-JP" dirty="0" smtClean="0"/>
              <a:t> </a:t>
            </a:r>
            <a:r>
              <a:rPr lang="ja-JP" altLang="en-US" dirty="0" smtClean="0"/>
              <a:t>が常に定義される</a:t>
            </a:r>
            <a:endParaRPr lang="en-US" altLang="ja-JP" dirty="0" smtClean="0"/>
          </a:p>
          <a:p>
            <a:r>
              <a:rPr lang="en-US" altLang="ja-JP" dirty="0" smtClean="0"/>
              <a:t>(</a:t>
            </a:r>
            <a:r>
              <a:rPr lang="en-US" altLang="ja-JP" i="1" dirty="0" smtClean="0"/>
              <a:t>a</a:t>
            </a:r>
            <a:r>
              <a:rPr lang="en-US" altLang="ja-JP" dirty="0" smtClean="0"/>
              <a:t> </a:t>
            </a:r>
            <a:r>
              <a:rPr lang="en-US" altLang="ja-JP" i="1" dirty="0" err="1" smtClean="0"/>
              <a:t>a</a:t>
            </a:r>
            <a:r>
              <a:rPr lang="en-US" altLang="ja-JP" dirty="0" smtClean="0"/>
              <a:t>)·</a:t>
            </a:r>
            <a:r>
              <a:rPr lang="en-US" altLang="ja-JP" i="1" baseline="-25000" dirty="0" smtClean="0"/>
              <a:t>X</a:t>
            </a:r>
            <a:r>
              <a:rPr lang="en-US" altLang="ja-JP" dirty="0" smtClean="0"/>
              <a:t> </a:t>
            </a:r>
            <a:r>
              <a:rPr lang="en-US" altLang="ja-JP" i="1" dirty="0" err="1" smtClean="0"/>
              <a:t>x</a:t>
            </a:r>
            <a:r>
              <a:rPr lang="en-US" altLang="ja-JP" dirty="0" smtClean="0"/>
              <a:t> = </a:t>
            </a:r>
            <a:r>
              <a:rPr lang="en-US" altLang="ja-JP" i="1" dirty="0" smtClean="0"/>
              <a:t>x</a:t>
            </a:r>
            <a:endParaRPr lang="en-US" altLang="ja-JP" dirty="0" smtClean="0"/>
          </a:p>
          <a:p>
            <a:r>
              <a:rPr lang="en-US" altLang="ja-JP" dirty="0" smtClean="0"/>
              <a:t>(</a:t>
            </a:r>
            <a:r>
              <a:rPr lang="en-US" altLang="ja-JP" i="1" dirty="0" smtClean="0"/>
              <a:t>a</a:t>
            </a:r>
            <a:r>
              <a:rPr lang="en-US" altLang="ja-JP" dirty="0" smtClean="0"/>
              <a:t> </a:t>
            </a:r>
            <a:r>
              <a:rPr lang="en-US" altLang="ja-JP" i="1" dirty="0" err="1" smtClean="0"/>
              <a:t>a</a:t>
            </a:r>
            <a:r>
              <a:rPr lang="en-US" altLang="ja-JP" dirty="0" smtClean="0"/>
              <a:t>′)·</a:t>
            </a:r>
            <a:r>
              <a:rPr lang="en-US" altLang="ja-JP" i="1" baseline="-25000" dirty="0" smtClean="0"/>
              <a:t>X</a:t>
            </a:r>
            <a:r>
              <a:rPr lang="en-US" altLang="ja-JP" dirty="0" smtClean="0"/>
              <a:t>(</a:t>
            </a:r>
            <a:r>
              <a:rPr lang="en-US" altLang="ja-JP" i="1" dirty="0" smtClean="0"/>
              <a:t>a</a:t>
            </a:r>
            <a:r>
              <a:rPr lang="en-US" altLang="ja-JP" dirty="0" smtClean="0"/>
              <a:t> </a:t>
            </a:r>
            <a:r>
              <a:rPr lang="en-US" altLang="ja-JP" i="1" dirty="0" err="1" smtClean="0"/>
              <a:t>a</a:t>
            </a:r>
            <a:r>
              <a:rPr lang="en-US" altLang="ja-JP" dirty="0" smtClean="0"/>
              <a:t>′)·</a:t>
            </a:r>
            <a:r>
              <a:rPr lang="en-US" altLang="ja-JP" i="1" baseline="-25000" dirty="0" smtClean="0"/>
              <a:t>X</a:t>
            </a:r>
            <a:r>
              <a:rPr lang="en-US" altLang="ja-JP" dirty="0" smtClean="0"/>
              <a:t> </a:t>
            </a:r>
            <a:r>
              <a:rPr lang="en-US" altLang="ja-JP" i="1" dirty="0" err="1" smtClean="0"/>
              <a:t>x</a:t>
            </a:r>
            <a:r>
              <a:rPr lang="en-US" altLang="ja-JP" dirty="0" smtClean="0"/>
              <a:t> = </a:t>
            </a:r>
            <a:r>
              <a:rPr lang="en-US" altLang="ja-JP" i="1" dirty="0" smtClean="0"/>
              <a:t>x</a:t>
            </a:r>
            <a:endParaRPr lang="en-US" altLang="ja-JP" dirty="0" smtClean="0"/>
          </a:p>
          <a:p>
            <a:r>
              <a:rPr lang="en-US" altLang="ja-JP" dirty="0" smtClean="0"/>
              <a:t>(</a:t>
            </a:r>
            <a:r>
              <a:rPr lang="en-US" altLang="ja-JP" i="1" dirty="0" smtClean="0"/>
              <a:t>a</a:t>
            </a:r>
            <a:r>
              <a:rPr lang="en-US" altLang="ja-JP" dirty="0" smtClean="0"/>
              <a:t> </a:t>
            </a:r>
            <a:r>
              <a:rPr lang="en-US" altLang="ja-JP" i="1" dirty="0" err="1" smtClean="0"/>
              <a:t>a</a:t>
            </a:r>
            <a:r>
              <a:rPr lang="en-US" altLang="ja-JP" dirty="0" smtClean="0"/>
              <a:t>′)·</a:t>
            </a:r>
            <a:r>
              <a:rPr lang="en-US" altLang="ja-JP" i="1" baseline="-25000" dirty="0" smtClean="0"/>
              <a:t>X</a:t>
            </a:r>
            <a:r>
              <a:rPr lang="en-US" altLang="ja-JP" dirty="0" smtClean="0"/>
              <a:t>(</a:t>
            </a:r>
            <a:r>
              <a:rPr lang="en-US" altLang="ja-JP" i="1" dirty="0" smtClean="0"/>
              <a:t>b</a:t>
            </a:r>
            <a:r>
              <a:rPr lang="en-US" altLang="ja-JP" dirty="0" smtClean="0"/>
              <a:t> </a:t>
            </a:r>
            <a:r>
              <a:rPr lang="en-US" altLang="ja-JP" i="1" dirty="0" err="1" smtClean="0"/>
              <a:t>b</a:t>
            </a:r>
            <a:r>
              <a:rPr lang="en-US" altLang="ja-JP" dirty="0" smtClean="0"/>
              <a:t>′)·</a:t>
            </a:r>
            <a:r>
              <a:rPr lang="en-US" altLang="ja-JP" i="1" baseline="-25000" dirty="0" smtClean="0"/>
              <a:t>X</a:t>
            </a:r>
            <a:r>
              <a:rPr lang="en-US" altLang="ja-JP" dirty="0" smtClean="0"/>
              <a:t> </a:t>
            </a:r>
            <a:r>
              <a:rPr lang="en-US" altLang="ja-JP" i="1" dirty="0" err="1" smtClean="0"/>
              <a:t>x</a:t>
            </a:r>
            <a:r>
              <a:rPr lang="en-US" altLang="ja-JP" dirty="0" smtClean="0"/>
              <a:t> = ((</a:t>
            </a:r>
            <a:r>
              <a:rPr lang="en-US" altLang="ja-JP" i="1" dirty="0" smtClean="0"/>
              <a:t>a</a:t>
            </a:r>
            <a:r>
              <a:rPr lang="en-US" altLang="ja-JP" dirty="0" smtClean="0"/>
              <a:t> </a:t>
            </a:r>
            <a:r>
              <a:rPr lang="en-US" altLang="ja-JP" i="1" dirty="0" err="1" smtClean="0"/>
              <a:t>a</a:t>
            </a:r>
            <a:r>
              <a:rPr lang="en-US" altLang="ja-JP" dirty="0" smtClean="0"/>
              <a:t>′)</a:t>
            </a:r>
            <a:r>
              <a:rPr lang="en-US" altLang="ja-JP" i="1" dirty="0" smtClean="0"/>
              <a:t>b</a:t>
            </a:r>
            <a:r>
              <a:rPr lang="en-US" altLang="ja-JP" dirty="0" smtClean="0"/>
              <a:t> (</a:t>
            </a:r>
            <a:r>
              <a:rPr lang="en-US" altLang="ja-JP" i="1" dirty="0" smtClean="0"/>
              <a:t>a</a:t>
            </a:r>
            <a:r>
              <a:rPr lang="en-US" altLang="ja-JP" dirty="0" smtClean="0"/>
              <a:t> </a:t>
            </a:r>
            <a:r>
              <a:rPr lang="en-US" altLang="ja-JP" i="1" dirty="0" err="1" smtClean="0"/>
              <a:t>a</a:t>
            </a:r>
            <a:r>
              <a:rPr lang="en-US" altLang="ja-JP" dirty="0" smtClean="0"/>
              <a:t>′)</a:t>
            </a:r>
            <a:r>
              <a:rPr lang="en-US" altLang="ja-JP" i="1" dirty="0" smtClean="0"/>
              <a:t>b</a:t>
            </a:r>
            <a:r>
              <a:rPr lang="en-US" altLang="ja-JP" dirty="0" smtClean="0"/>
              <a:t>′)·</a:t>
            </a:r>
            <a:r>
              <a:rPr lang="en-US" altLang="ja-JP" i="1" baseline="-25000" dirty="0" smtClean="0"/>
              <a:t>X</a:t>
            </a:r>
            <a:r>
              <a:rPr lang="en-US" altLang="ja-JP" dirty="0" smtClean="0"/>
              <a:t>(</a:t>
            </a:r>
            <a:r>
              <a:rPr lang="en-US" altLang="ja-JP" i="1" dirty="0" smtClean="0"/>
              <a:t>a</a:t>
            </a:r>
            <a:r>
              <a:rPr lang="en-US" altLang="ja-JP" dirty="0" smtClean="0"/>
              <a:t> </a:t>
            </a:r>
            <a:r>
              <a:rPr lang="en-US" altLang="ja-JP" i="1" dirty="0" err="1" smtClean="0"/>
              <a:t>a</a:t>
            </a:r>
            <a:r>
              <a:rPr lang="en-US" altLang="ja-JP" dirty="0" smtClean="0"/>
              <a:t>′)·</a:t>
            </a:r>
            <a:r>
              <a:rPr lang="en-US" altLang="ja-JP" i="1" baseline="-25000" dirty="0" smtClean="0"/>
              <a:t>X</a:t>
            </a:r>
            <a:r>
              <a:rPr lang="en-US" altLang="ja-JP" dirty="0" smtClean="0"/>
              <a:t> </a:t>
            </a:r>
            <a:r>
              <a:rPr lang="en-US" altLang="ja-JP" i="1" dirty="0" err="1" smtClean="0"/>
              <a:t>x</a:t>
            </a:r>
            <a:endParaRPr lang="en-US" altLang="ja-JP" dirty="0" smtClean="0"/>
          </a:p>
          <a:p>
            <a:pPr lvl="1"/>
            <a:r>
              <a:rPr lang="ja-JP" altLang="en-US" dirty="0" smtClean="0"/>
              <a:t>ただし </a:t>
            </a:r>
            <a:r>
              <a:rPr lang="en-US" altLang="ja-JP" dirty="0" smtClean="0"/>
              <a:t>(</a:t>
            </a:r>
            <a:r>
              <a:rPr lang="en-US" altLang="ja-JP" i="1" dirty="0" smtClean="0"/>
              <a:t>a</a:t>
            </a:r>
            <a:r>
              <a:rPr lang="en-US" altLang="ja-JP" dirty="0" smtClean="0"/>
              <a:t> </a:t>
            </a:r>
            <a:r>
              <a:rPr lang="en-US" altLang="ja-JP" i="1" dirty="0" err="1" smtClean="0"/>
              <a:t>a</a:t>
            </a:r>
            <a:r>
              <a:rPr lang="en-US" altLang="ja-JP" dirty="0" smtClean="0"/>
              <a:t>′) </a:t>
            </a:r>
            <a:r>
              <a:rPr lang="ja-JP" altLang="en-US" dirty="0" smtClean="0"/>
              <a:t>は </a:t>
            </a:r>
            <a:r>
              <a:rPr lang="en-US" altLang="ja-JP" i="1" dirty="0" smtClean="0"/>
              <a:t>a</a:t>
            </a:r>
            <a:r>
              <a:rPr lang="en-US" altLang="ja-JP" dirty="0" smtClean="0"/>
              <a:t> </a:t>
            </a:r>
            <a:r>
              <a:rPr lang="ja-JP" altLang="en-US" dirty="0" smtClean="0"/>
              <a:t>と</a:t>
            </a:r>
            <a:r>
              <a:rPr lang="en-US" altLang="ja-JP" dirty="0" smtClean="0"/>
              <a:t> </a:t>
            </a:r>
            <a:r>
              <a:rPr lang="en-US" altLang="ja-JP" i="1" dirty="0" smtClean="0"/>
              <a:t>a</a:t>
            </a:r>
            <a:r>
              <a:rPr lang="en-US" altLang="ja-JP" dirty="0" smtClean="0"/>
              <a:t>′ </a:t>
            </a:r>
            <a:r>
              <a:rPr lang="ja-JP" altLang="en-US" dirty="0" smtClean="0"/>
              <a:t>との互換</a:t>
            </a:r>
            <a:endParaRPr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31</a:t>
            </a:fld>
            <a:endParaRPr kumimoji="1" lang="ja-JP" altLang="en-US"/>
          </a:p>
        </p:txBody>
      </p:sp>
      <p:sp>
        <p:nvSpPr>
          <p:cNvPr id="5" name="フローチャート : 代替処理 4"/>
          <p:cNvSpPr/>
          <p:nvPr/>
        </p:nvSpPr>
        <p:spPr>
          <a:xfrm>
            <a:off x="4572000" y="5661248"/>
            <a:ext cx="4032448" cy="504056"/>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dirty="0" smtClean="0"/>
              <a:t>実は公理 </a:t>
            </a:r>
            <a:r>
              <a:rPr kumimoji="1" lang="en-US" altLang="ja-JP" dirty="0" smtClean="0"/>
              <a:t>(S1), (S2), (E1) </a:t>
            </a:r>
            <a:r>
              <a:rPr kumimoji="1" lang="ja-JP" altLang="en-US" dirty="0" smtClean="0"/>
              <a:t>そのもの</a:t>
            </a:r>
            <a:endParaRPr kumimoji="1" lang="ja-JP" alt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Finite Support Property</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Nominal set </a:t>
            </a:r>
            <a:r>
              <a:rPr lang="en-US" altLang="ja-JP" i="1" dirty="0" smtClean="0"/>
              <a:t>X</a:t>
            </a:r>
            <a:r>
              <a:rPr lang="en-US" altLang="ja-JP" dirty="0" smtClean="0"/>
              <a:t> </a:t>
            </a:r>
            <a:r>
              <a:rPr lang="ja-JP" altLang="en-US" dirty="0" smtClean="0"/>
              <a:t>の任意の要素 </a:t>
            </a:r>
            <a:r>
              <a:rPr lang="en-US" altLang="ja-JP" i="1" dirty="0" smtClean="0"/>
              <a:t>x</a:t>
            </a:r>
            <a:r>
              <a:rPr lang="en-US" altLang="ja-JP" dirty="0" smtClean="0"/>
              <a:t> </a:t>
            </a:r>
            <a:r>
              <a:rPr lang="en-US" altLang="ja-JP" dirty="0" smtClean="0">
                <a:latin typeface="Cambria Math" pitchFamily="18" charset="0"/>
                <a:ea typeface="Cambria Math" pitchFamily="18" charset="0"/>
              </a:rPr>
              <a:t>∈</a:t>
            </a:r>
            <a:r>
              <a:rPr lang="en-US" altLang="ja-JP" dirty="0" smtClean="0"/>
              <a:t> </a:t>
            </a:r>
            <a:r>
              <a:rPr lang="en-US" altLang="ja-JP" i="1" dirty="0" smtClean="0"/>
              <a:t>X</a:t>
            </a:r>
            <a:r>
              <a:rPr lang="en-US" altLang="ja-JP" dirty="0" smtClean="0"/>
              <a:t> </a:t>
            </a:r>
            <a:r>
              <a:rPr lang="ja-JP" altLang="en-US" dirty="0" smtClean="0"/>
              <a:t>に含まれる </a:t>
            </a:r>
            <a:r>
              <a:rPr lang="en-US" altLang="ja-JP" dirty="0" smtClean="0"/>
              <a:t>atom </a:t>
            </a:r>
            <a:r>
              <a:rPr lang="ja-JP" altLang="en-US" dirty="0" smtClean="0"/>
              <a:t>は有限である。すなわち</a:t>
            </a:r>
            <a:endParaRPr kumimoji="1" lang="ja-JP" altLang="en-US" dirty="0" smtClean="0"/>
          </a:p>
          <a:p>
            <a:pPr lvl="1"/>
            <a:r>
              <a:rPr kumimoji="1" lang="ja-JP" altLang="en-US" dirty="0" smtClean="0"/>
              <a:t>任意の </a:t>
            </a:r>
            <a:r>
              <a:rPr lang="en-US" altLang="ja-JP" i="1" dirty="0" smtClean="0"/>
              <a:t>x</a:t>
            </a:r>
            <a:r>
              <a:rPr lang="en-US" altLang="ja-JP" dirty="0" smtClean="0"/>
              <a:t> </a:t>
            </a:r>
            <a:r>
              <a:rPr lang="en-US" altLang="ja-JP" dirty="0" smtClean="0">
                <a:latin typeface="Cambria Math" pitchFamily="18" charset="0"/>
                <a:ea typeface="Cambria Math" pitchFamily="18" charset="0"/>
              </a:rPr>
              <a:t>∈</a:t>
            </a:r>
            <a:r>
              <a:rPr lang="en-US" altLang="ja-JP" dirty="0" smtClean="0"/>
              <a:t> </a:t>
            </a:r>
            <a:r>
              <a:rPr lang="en-US" altLang="ja-JP" i="1" dirty="0" smtClean="0"/>
              <a:t>X</a:t>
            </a:r>
            <a:r>
              <a:rPr lang="en-US" altLang="ja-JP" dirty="0" smtClean="0"/>
              <a:t> </a:t>
            </a:r>
            <a:r>
              <a:rPr lang="ja-JP" altLang="en-US" dirty="0" smtClean="0"/>
              <a:t>に対し </a:t>
            </a:r>
            <a:r>
              <a:rPr lang="en-US" altLang="ja-JP" dirty="0" smtClean="0"/>
              <a:t/>
            </a:r>
            <a:br>
              <a:rPr lang="en-US" altLang="ja-JP" dirty="0" smtClean="0"/>
            </a:br>
            <a:r>
              <a:rPr lang="en-US" altLang="ja-JP" dirty="0" smtClean="0"/>
              <a:t>atom </a:t>
            </a:r>
            <a:r>
              <a:rPr lang="ja-JP" altLang="en-US" dirty="0" smtClean="0"/>
              <a:t>の有限集合 </a:t>
            </a:r>
            <a:r>
              <a:rPr lang="en-US" altLang="ja-JP" i="1" dirty="0" smtClean="0"/>
              <a:t>w</a:t>
            </a:r>
            <a:r>
              <a:rPr lang="en-US" altLang="ja-JP" dirty="0" smtClean="0"/>
              <a:t> </a:t>
            </a:r>
            <a:r>
              <a:rPr lang="ja-JP" altLang="en-US" dirty="0" err="1" smtClean="0"/>
              <a:t>が存</a:t>
            </a:r>
            <a:r>
              <a:rPr lang="ja-JP" altLang="en-US" dirty="0" smtClean="0"/>
              <a:t>在し</a:t>
            </a:r>
            <a:r>
              <a:rPr lang="en-US" altLang="ja-JP" dirty="0" smtClean="0"/>
              <a:t/>
            </a:r>
            <a:br>
              <a:rPr lang="en-US" altLang="ja-JP" dirty="0" smtClean="0"/>
            </a:br>
            <a:r>
              <a:rPr lang="ja-JP" altLang="en-US" dirty="0" smtClean="0"/>
              <a:t>任意の </a:t>
            </a:r>
            <a:r>
              <a:rPr lang="en-US" altLang="ja-JP" i="1" dirty="0" smtClean="0"/>
              <a:t>a,</a:t>
            </a:r>
            <a:r>
              <a:rPr lang="en-US" altLang="ja-JP" dirty="0" smtClean="0"/>
              <a:t> </a:t>
            </a:r>
            <a:r>
              <a:rPr lang="en-US" altLang="ja-JP" i="1" dirty="0" smtClean="0"/>
              <a:t>a</a:t>
            </a:r>
            <a:r>
              <a:rPr lang="en-US" altLang="ja-JP" dirty="0" smtClean="0"/>
              <a:t>′ </a:t>
            </a:r>
            <a:r>
              <a:rPr lang="en-US" altLang="ja-JP" dirty="0" smtClean="0">
                <a:latin typeface="Cambria Math" pitchFamily="18" charset="0"/>
                <a:ea typeface="Cambria Math" pitchFamily="18" charset="0"/>
              </a:rPr>
              <a:t>∉</a:t>
            </a:r>
            <a:r>
              <a:rPr lang="en-US" altLang="ja-JP" dirty="0" smtClean="0"/>
              <a:t> </a:t>
            </a:r>
            <a:r>
              <a:rPr lang="en-US" altLang="ja-JP" i="1" dirty="0" smtClean="0"/>
              <a:t>w</a:t>
            </a:r>
            <a:r>
              <a:rPr lang="en-US" altLang="ja-JP" dirty="0" smtClean="0"/>
              <a:t> </a:t>
            </a:r>
            <a:r>
              <a:rPr lang="ja-JP" altLang="en-US" dirty="0" smtClean="0"/>
              <a:t>に対し </a:t>
            </a:r>
            <a:r>
              <a:rPr lang="en-US" altLang="ja-JP" dirty="0" smtClean="0"/>
              <a:t>(</a:t>
            </a:r>
            <a:r>
              <a:rPr lang="en-US" altLang="ja-JP" i="1" dirty="0" smtClean="0"/>
              <a:t>a</a:t>
            </a:r>
            <a:r>
              <a:rPr lang="en-US" altLang="ja-JP" dirty="0" smtClean="0"/>
              <a:t> </a:t>
            </a:r>
            <a:r>
              <a:rPr lang="en-US" altLang="ja-JP" i="1" dirty="0" err="1" smtClean="0"/>
              <a:t>a</a:t>
            </a:r>
            <a:r>
              <a:rPr lang="en-US" altLang="ja-JP" dirty="0" smtClean="0"/>
              <a:t>′)·</a:t>
            </a:r>
            <a:r>
              <a:rPr lang="en-US" altLang="ja-JP" i="1" baseline="-25000" dirty="0" smtClean="0"/>
              <a:t>X</a:t>
            </a:r>
            <a:r>
              <a:rPr lang="en-US" altLang="ja-JP" dirty="0" smtClean="0"/>
              <a:t> </a:t>
            </a:r>
            <a:r>
              <a:rPr lang="en-US" altLang="ja-JP" i="1" dirty="0" err="1" smtClean="0"/>
              <a:t>x</a:t>
            </a:r>
            <a:r>
              <a:rPr lang="en-US" altLang="ja-JP" dirty="0" smtClean="0"/>
              <a:t> = </a:t>
            </a:r>
            <a:r>
              <a:rPr lang="en-US" altLang="ja-JP" i="1" dirty="0" smtClean="0"/>
              <a:t>x</a:t>
            </a:r>
            <a:endParaRPr lang="en-US" altLang="ja-JP" dirty="0" smtClean="0"/>
          </a:p>
          <a:p>
            <a:pPr lvl="1"/>
            <a:endParaRPr lang="en-US" altLang="ja-JP" dirty="0" smtClean="0"/>
          </a:p>
          <a:p>
            <a:pPr lvl="1"/>
            <a:r>
              <a:rPr lang="ja-JP" altLang="en-US" dirty="0" smtClean="0"/>
              <a:t>このような最小の </a:t>
            </a:r>
            <a:r>
              <a:rPr lang="en-US" altLang="ja-JP" i="1" dirty="0" smtClean="0"/>
              <a:t>w</a:t>
            </a:r>
            <a:r>
              <a:rPr lang="en-US" altLang="ja-JP" dirty="0" smtClean="0"/>
              <a:t> </a:t>
            </a:r>
            <a:r>
              <a:rPr lang="ja-JP" altLang="en-US" dirty="0" smtClean="0"/>
              <a:t>は各 </a:t>
            </a:r>
            <a:r>
              <a:rPr lang="en-US" altLang="ja-JP" i="1" dirty="0" smtClean="0"/>
              <a:t>x</a:t>
            </a:r>
            <a:r>
              <a:rPr lang="en-US" altLang="ja-JP" dirty="0" smtClean="0"/>
              <a:t> </a:t>
            </a:r>
            <a:r>
              <a:rPr lang="ja-JP" altLang="en-US" dirty="0" smtClean="0"/>
              <a:t>に対し一意に求まるのでそれを </a:t>
            </a:r>
            <a:r>
              <a:rPr lang="en-US" altLang="ja-JP" i="1" dirty="0" smtClean="0"/>
              <a:t>x</a:t>
            </a:r>
            <a:r>
              <a:rPr lang="en-US" altLang="ja-JP" dirty="0" smtClean="0"/>
              <a:t> </a:t>
            </a:r>
            <a:r>
              <a:rPr lang="ja-JP" altLang="en-US" dirty="0" smtClean="0"/>
              <a:t>の </a:t>
            </a:r>
            <a:r>
              <a:rPr lang="en-US" altLang="ja-JP" dirty="0" smtClean="0"/>
              <a:t>support</a:t>
            </a:r>
            <a:r>
              <a:rPr lang="ja-JP" altLang="en-US" dirty="0" smtClean="0"/>
              <a:t> と呼ぶ </a:t>
            </a:r>
            <a:r>
              <a:rPr lang="en-US" altLang="ja-JP" dirty="0" smtClean="0"/>
              <a:t>(= supp(</a:t>
            </a:r>
            <a:r>
              <a:rPr lang="en-US" altLang="ja-JP" i="1" dirty="0" smtClean="0"/>
              <a:t>x</a:t>
            </a:r>
            <a:r>
              <a:rPr lang="en-US" altLang="ja-JP" dirty="0" smtClean="0"/>
              <a:t>))</a:t>
            </a:r>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32</a:t>
            </a:fld>
            <a:endParaRPr kumimoji="1" lang="ja-JP" alt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Nominal Set </a:t>
            </a:r>
            <a:r>
              <a:rPr kumimoji="1" lang="ja-JP" altLang="en-US" dirty="0" smtClean="0"/>
              <a:t>の射</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Nominal set </a:t>
            </a:r>
            <a:r>
              <a:rPr kumimoji="1" lang="en-US" altLang="ja-JP" i="1" dirty="0" smtClean="0"/>
              <a:t>X</a:t>
            </a:r>
            <a:r>
              <a:rPr kumimoji="1" lang="en-US" altLang="ja-JP" dirty="0" smtClean="0"/>
              <a:t>, </a:t>
            </a:r>
            <a:r>
              <a:rPr kumimoji="1" lang="en-US" altLang="ja-JP" i="1" dirty="0" smtClean="0"/>
              <a:t>Y</a:t>
            </a:r>
            <a:r>
              <a:rPr kumimoji="1" lang="en-US" altLang="ja-JP" dirty="0" smtClean="0"/>
              <a:t> </a:t>
            </a:r>
            <a:r>
              <a:rPr kumimoji="1" lang="ja-JP" altLang="en-US" dirty="0" smtClean="0"/>
              <a:t>に対し </a:t>
            </a:r>
            <a:r>
              <a:rPr kumimoji="1" lang="en-US" altLang="ja-JP" i="1" dirty="0" smtClean="0"/>
              <a:t>X</a:t>
            </a:r>
            <a:r>
              <a:rPr kumimoji="1" lang="en-US" altLang="ja-JP" dirty="0" smtClean="0"/>
              <a:t> </a:t>
            </a:r>
            <a:r>
              <a:rPr kumimoji="1" lang="ja-JP" altLang="en-US" dirty="0" smtClean="0"/>
              <a:t>から </a:t>
            </a:r>
            <a:r>
              <a:rPr kumimoji="1" lang="en-US" altLang="ja-JP" i="1" dirty="0" smtClean="0"/>
              <a:t>Y</a:t>
            </a:r>
            <a:r>
              <a:rPr kumimoji="1" lang="en-US" altLang="ja-JP" dirty="0" smtClean="0"/>
              <a:t> </a:t>
            </a:r>
            <a:r>
              <a:rPr kumimoji="1" lang="ja-JP" altLang="en-US" dirty="0" err="1" smtClean="0"/>
              <a:t>への</a:t>
            </a:r>
            <a:r>
              <a:rPr kumimoji="1" lang="ja-JP" altLang="en-US" dirty="0" smtClean="0"/>
              <a:t>関数 </a:t>
            </a:r>
            <a:r>
              <a:rPr kumimoji="1" lang="en-US" altLang="ja-JP" dirty="0" smtClean="0"/>
              <a:t/>
            </a:r>
            <a:br>
              <a:rPr kumimoji="1" lang="en-US" altLang="ja-JP" dirty="0" smtClean="0"/>
            </a:br>
            <a:r>
              <a:rPr kumimoji="1" lang="en-US" altLang="ja-JP" i="1" dirty="0" smtClean="0"/>
              <a:t>f</a:t>
            </a:r>
            <a:r>
              <a:rPr kumimoji="1" lang="en-US" altLang="ja-JP" dirty="0" smtClean="0"/>
              <a:t> : </a:t>
            </a:r>
            <a:r>
              <a:rPr kumimoji="1" lang="en-US" altLang="ja-JP" i="1" dirty="0" smtClean="0"/>
              <a:t>X</a:t>
            </a:r>
            <a:r>
              <a:rPr kumimoji="1" lang="en-US" altLang="ja-JP" dirty="0" smtClean="0"/>
              <a:t> </a:t>
            </a:r>
            <a:r>
              <a:rPr kumimoji="1" lang="ja-JP" altLang="en-US" dirty="0" smtClean="0"/>
              <a:t>→ </a:t>
            </a:r>
            <a:r>
              <a:rPr kumimoji="1" lang="en-US" altLang="ja-JP" i="1" dirty="0" smtClean="0"/>
              <a:t>Y</a:t>
            </a:r>
            <a:r>
              <a:rPr kumimoji="1" lang="en-US" altLang="ja-JP" dirty="0" smtClean="0"/>
              <a:t> </a:t>
            </a:r>
            <a:r>
              <a:rPr lang="ja-JP" altLang="en-US" dirty="0" smtClean="0"/>
              <a:t>が射であるとは</a:t>
            </a:r>
            <a:r>
              <a:rPr lang="en-US" altLang="ja-JP" dirty="0" smtClean="0"/>
              <a:t/>
            </a:r>
            <a:br>
              <a:rPr lang="en-US" altLang="ja-JP" dirty="0" smtClean="0"/>
            </a:br>
            <a:r>
              <a:rPr lang="en-US" altLang="ja-JP" dirty="0" smtClean="0"/>
              <a:t/>
            </a:r>
            <a:br>
              <a:rPr lang="en-US" altLang="ja-JP" dirty="0" smtClean="0"/>
            </a:br>
            <a:r>
              <a:rPr lang="ja-JP" altLang="en-US" dirty="0" smtClean="0"/>
              <a:t>任意の </a:t>
            </a:r>
            <a:r>
              <a:rPr lang="en-US" altLang="ja-JP" i="1" dirty="0" smtClean="0"/>
              <a:t>x</a:t>
            </a:r>
            <a:r>
              <a:rPr lang="en-US" altLang="ja-JP" dirty="0" smtClean="0"/>
              <a:t> </a:t>
            </a:r>
            <a:r>
              <a:rPr lang="en-US" altLang="ja-JP" dirty="0" smtClean="0">
                <a:latin typeface="Cambria Math" pitchFamily="18" charset="0"/>
                <a:ea typeface="Cambria Math" pitchFamily="18" charset="0"/>
              </a:rPr>
              <a:t>∈</a:t>
            </a:r>
            <a:r>
              <a:rPr lang="en-US" altLang="ja-JP" dirty="0" smtClean="0"/>
              <a:t> </a:t>
            </a:r>
            <a:r>
              <a:rPr lang="en-US" altLang="ja-JP" i="1" dirty="0" smtClean="0"/>
              <a:t>X</a:t>
            </a:r>
            <a:r>
              <a:rPr lang="en-US" altLang="ja-JP" dirty="0" smtClean="0"/>
              <a:t> </a:t>
            </a:r>
            <a:r>
              <a:rPr lang="ja-JP" altLang="en-US" dirty="0" smtClean="0"/>
              <a:t>と </a:t>
            </a:r>
            <a:r>
              <a:rPr lang="en-US" altLang="ja-JP" dirty="0" smtClean="0"/>
              <a:t>atom </a:t>
            </a:r>
            <a:r>
              <a:rPr lang="en-US" altLang="ja-JP" i="1" dirty="0" smtClean="0"/>
              <a:t>a,</a:t>
            </a:r>
            <a:r>
              <a:rPr lang="en-US" altLang="ja-JP" dirty="0" smtClean="0"/>
              <a:t> </a:t>
            </a:r>
            <a:r>
              <a:rPr lang="en-US" altLang="ja-JP" i="1" dirty="0" smtClean="0"/>
              <a:t>a</a:t>
            </a:r>
            <a:r>
              <a:rPr lang="en-US" altLang="ja-JP" dirty="0" smtClean="0"/>
              <a:t>′ </a:t>
            </a:r>
            <a:r>
              <a:rPr lang="ja-JP" altLang="en-US" dirty="0" smtClean="0"/>
              <a:t>に対し</a:t>
            </a:r>
            <a:endParaRPr lang="en-US" altLang="ja-JP" dirty="0" smtClean="0"/>
          </a:p>
          <a:p>
            <a:pPr algn="ctr">
              <a:buNone/>
            </a:pPr>
            <a:r>
              <a:rPr lang="en-US" altLang="ja-JP" i="1" dirty="0" smtClean="0"/>
              <a:t>f</a:t>
            </a:r>
            <a:r>
              <a:rPr lang="en-US" altLang="ja-JP" dirty="0" smtClean="0"/>
              <a:t>((</a:t>
            </a:r>
            <a:r>
              <a:rPr lang="en-US" altLang="ja-JP" i="1" dirty="0" smtClean="0"/>
              <a:t>a</a:t>
            </a:r>
            <a:r>
              <a:rPr lang="en-US" altLang="ja-JP" dirty="0" smtClean="0"/>
              <a:t> </a:t>
            </a:r>
            <a:r>
              <a:rPr lang="en-US" altLang="ja-JP" i="1" dirty="0" err="1" smtClean="0"/>
              <a:t>a</a:t>
            </a:r>
            <a:r>
              <a:rPr lang="en-US" altLang="ja-JP" dirty="0" smtClean="0"/>
              <a:t>′)·</a:t>
            </a:r>
            <a:r>
              <a:rPr lang="en-US" altLang="ja-JP" i="1" baseline="-25000" dirty="0" smtClean="0"/>
              <a:t>X</a:t>
            </a:r>
            <a:r>
              <a:rPr lang="en-US" altLang="ja-JP" dirty="0" smtClean="0"/>
              <a:t> </a:t>
            </a:r>
            <a:r>
              <a:rPr lang="en-US" altLang="ja-JP" i="1" dirty="0" err="1" smtClean="0"/>
              <a:t>x</a:t>
            </a:r>
            <a:r>
              <a:rPr lang="en-US" altLang="ja-JP" dirty="0" smtClean="0"/>
              <a:t>) = (</a:t>
            </a:r>
            <a:r>
              <a:rPr lang="en-US" altLang="ja-JP" i="1" dirty="0" smtClean="0"/>
              <a:t>a</a:t>
            </a:r>
            <a:r>
              <a:rPr lang="en-US" altLang="ja-JP" dirty="0" smtClean="0"/>
              <a:t> </a:t>
            </a:r>
            <a:r>
              <a:rPr lang="en-US" altLang="ja-JP" i="1" dirty="0" err="1" smtClean="0"/>
              <a:t>a</a:t>
            </a:r>
            <a:r>
              <a:rPr lang="en-US" altLang="ja-JP" dirty="0" smtClean="0"/>
              <a:t>′)·</a:t>
            </a:r>
            <a:r>
              <a:rPr lang="en-US" altLang="ja-JP" i="1" baseline="-25000" dirty="0" smtClean="0"/>
              <a:t>Y</a:t>
            </a:r>
            <a:r>
              <a:rPr lang="en-US" altLang="ja-JP" dirty="0" smtClean="0"/>
              <a:t> </a:t>
            </a:r>
            <a:r>
              <a:rPr lang="en-US" altLang="ja-JP" i="1" dirty="0" smtClean="0"/>
              <a:t>f</a:t>
            </a:r>
            <a:r>
              <a:rPr lang="en-US" altLang="ja-JP" dirty="0" smtClean="0"/>
              <a:t>(</a:t>
            </a:r>
            <a:r>
              <a:rPr lang="en-US" altLang="ja-JP" i="1" dirty="0" smtClean="0"/>
              <a:t>x</a:t>
            </a:r>
            <a:r>
              <a:rPr lang="en-US" altLang="ja-JP" dirty="0" smtClean="0"/>
              <a:t>)</a:t>
            </a:r>
          </a:p>
          <a:p>
            <a:endParaRPr lang="en-US" altLang="ja-JP" dirty="0" smtClean="0"/>
          </a:p>
          <a:p>
            <a:pPr lvl="1"/>
            <a:endParaRPr lang="en-US" altLang="ja-JP" dirty="0" smtClean="0"/>
          </a:p>
          <a:p>
            <a:pPr lvl="1"/>
            <a:r>
              <a:rPr lang="ja-JP" altLang="en-US" dirty="0" smtClean="0"/>
              <a:t>定理</a:t>
            </a:r>
            <a:r>
              <a:rPr lang="en-US" altLang="ja-JP" dirty="0" smtClean="0"/>
              <a:t>:</a:t>
            </a:r>
            <a:r>
              <a:rPr lang="ja-JP" altLang="en-US" dirty="0" smtClean="0"/>
              <a:t> </a:t>
            </a:r>
            <a:r>
              <a:rPr lang="en-US" altLang="ja-JP" dirty="0" smtClean="0"/>
              <a:t>Nominal set </a:t>
            </a:r>
            <a:r>
              <a:rPr lang="ja-JP" altLang="en-US" dirty="0" smtClean="0"/>
              <a:t>は圏をなす</a:t>
            </a:r>
            <a:endParaRPr lang="en-US" altLang="ja-JP" dirty="0" smtClean="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33</a:t>
            </a:fld>
            <a:endParaRPr kumimoji="1" lang="ja-JP" alt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Signature </a:t>
            </a:r>
            <a:r>
              <a:rPr kumimoji="1" lang="ja-JP" altLang="en-US" dirty="0" smtClean="0"/>
              <a:t>の解釈</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Nominal set </a:t>
            </a:r>
            <a:r>
              <a:rPr kumimoji="1" lang="ja-JP" altLang="en-US" dirty="0" smtClean="0"/>
              <a:t>の圏をあてはめる</a:t>
            </a:r>
            <a:endParaRPr kumimoji="1" lang="en-US" altLang="ja-JP" dirty="0" smtClean="0"/>
          </a:p>
          <a:p>
            <a:pPr lvl="1"/>
            <a:r>
              <a:rPr kumimoji="1" lang="en-US" altLang="ja-JP" dirty="0" smtClean="0"/>
              <a:t>[[</a:t>
            </a:r>
            <a:r>
              <a:rPr kumimoji="1" lang="en-US" altLang="ja-JP" i="1" dirty="0" smtClean="0"/>
              <a:t>S</a:t>
            </a:r>
            <a:r>
              <a:rPr kumimoji="1" lang="en-US" altLang="ja-JP" dirty="0" smtClean="0"/>
              <a:t>]] = (</a:t>
            </a:r>
            <a:r>
              <a:rPr kumimoji="1" lang="ja-JP" altLang="en-US" dirty="0" smtClean="0"/>
              <a:t>対応する適当な </a:t>
            </a:r>
            <a:r>
              <a:rPr kumimoji="1" lang="ja-JP" altLang="en-US" sz="1400" dirty="0" smtClean="0"/>
              <a:t>圏論的意味での</a:t>
            </a:r>
            <a:r>
              <a:rPr lang="ja-JP" altLang="en-US" dirty="0" smtClean="0"/>
              <a:t> </a:t>
            </a:r>
            <a:r>
              <a:rPr kumimoji="1" lang="en-US" altLang="ja-JP" dirty="0" smtClean="0"/>
              <a:t>object)</a:t>
            </a:r>
          </a:p>
          <a:p>
            <a:pPr lvl="1"/>
            <a:r>
              <a:rPr lang="en-US" altLang="ja-JP" dirty="0" smtClean="0"/>
              <a:t>[[</a:t>
            </a:r>
            <a:r>
              <a:rPr lang="en-US" altLang="ja-JP" i="1" dirty="0" smtClean="0"/>
              <a:t>f</a:t>
            </a:r>
            <a:r>
              <a:rPr lang="en-US" altLang="ja-JP" dirty="0" smtClean="0"/>
              <a:t> : </a:t>
            </a:r>
            <a:r>
              <a:rPr lang="en-US" altLang="ja-JP" i="1" dirty="0" smtClean="0"/>
              <a:t>S</a:t>
            </a:r>
            <a:r>
              <a:rPr lang="en-US" altLang="ja-JP" baseline="-25000" dirty="0" smtClean="0"/>
              <a:t>1</a:t>
            </a:r>
            <a:r>
              <a:rPr lang="en-US" altLang="ja-JP" dirty="0" smtClean="0"/>
              <a:t>, …, </a:t>
            </a:r>
            <a:r>
              <a:rPr lang="en-US" altLang="ja-JP" i="1" dirty="0" err="1" smtClean="0"/>
              <a:t>S</a:t>
            </a:r>
            <a:r>
              <a:rPr lang="en-US" altLang="ja-JP" i="1" baseline="-25000" dirty="0" err="1" smtClean="0"/>
              <a:t>n</a:t>
            </a:r>
            <a:r>
              <a:rPr lang="en-US" altLang="ja-JP" dirty="0" smtClean="0"/>
              <a:t> </a:t>
            </a:r>
            <a:r>
              <a:rPr lang="ja-JP" altLang="en-US" dirty="0" smtClean="0"/>
              <a:t>→ </a:t>
            </a:r>
            <a:r>
              <a:rPr lang="en-US" altLang="ja-JP" i="1" dirty="0" smtClean="0"/>
              <a:t>S</a:t>
            </a:r>
            <a:r>
              <a:rPr lang="en-US" altLang="ja-JP" dirty="0" smtClean="0"/>
              <a:t>]] = (</a:t>
            </a:r>
            <a:r>
              <a:rPr lang="ja-JP" altLang="en-US" dirty="0" smtClean="0"/>
              <a:t>対応する適当な射</a:t>
            </a:r>
            <a:r>
              <a:rPr lang="en-US" altLang="ja-JP" dirty="0" smtClean="0"/>
              <a:t>)</a:t>
            </a:r>
            <a:br>
              <a:rPr lang="en-US" altLang="ja-JP" dirty="0" smtClean="0"/>
            </a:br>
            <a:r>
              <a:rPr lang="en-US" altLang="ja-JP" dirty="0" smtClean="0"/>
              <a:t>	: [[</a:t>
            </a:r>
            <a:r>
              <a:rPr lang="en-US" altLang="ja-JP" i="1" dirty="0" smtClean="0"/>
              <a:t>S</a:t>
            </a:r>
            <a:r>
              <a:rPr lang="en-US" altLang="ja-JP" baseline="-25000" dirty="0" smtClean="0"/>
              <a:t>1</a:t>
            </a:r>
            <a:r>
              <a:rPr lang="en-US" altLang="ja-JP" dirty="0" smtClean="0"/>
              <a:t>]]×…×[[</a:t>
            </a:r>
            <a:r>
              <a:rPr lang="en-US" altLang="ja-JP" i="1" dirty="0" err="1" smtClean="0"/>
              <a:t>S</a:t>
            </a:r>
            <a:r>
              <a:rPr lang="en-US" altLang="ja-JP" i="1" baseline="-25000" dirty="0" err="1" smtClean="0"/>
              <a:t>n</a:t>
            </a:r>
            <a:r>
              <a:rPr lang="en-US" altLang="ja-JP" dirty="0" smtClean="0"/>
              <a:t>]]</a:t>
            </a:r>
            <a:r>
              <a:rPr lang="ja-JP" altLang="en-US" dirty="0" smtClean="0"/>
              <a:t> → </a:t>
            </a:r>
            <a:r>
              <a:rPr lang="en-US" altLang="ja-JP" dirty="0" smtClean="0"/>
              <a:t>[[</a:t>
            </a:r>
            <a:r>
              <a:rPr lang="en-US" altLang="ja-JP" i="1" dirty="0" smtClean="0"/>
              <a:t>S</a:t>
            </a:r>
            <a:r>
              <a:rPr lang="en-US" altLang="ja-JP" dirty="0" smtClean="0"/>
              <a:t>]]</a:t>
            </a:r>
          </a:p>
          <a:p>
            <a:pPr lvl="1"/>
            <a:r>
              <a:rPr kumimoji="1" lang="en-US" altLang="ja-JP" dirty="0" smtClean="0"/>
              <a:t>[[</a:t>
            </a:r>
            <a:r>
              <a:rPr kumimoji="1" lang="en-US" altLang="ja-JP" i="1" dirty="0" smtClean="0"/>
              <a:t>R</a:t>
            </a:r>
            <a:r>
              <a:rPr kumimoji="1" lang="en-US" altLang="ja-JP" dirty="0" smtClean="0"/>
              <a:t> &lt;: </a:t>
            </a:r>
            <a:r>
              <a:rPr lang="en-US" altLang="ja-JP" i="1" dirty="0" smtClean="0"/>
              <a:t>S</a:t>
            </a:r>
            <a:r>
              <a:rPr lang="en-US" altLang="ja-JP" baseline="-25000" dirty="0" smtClean="0"/>
              <a:t>1</a:t>
            </a:r>
            <a:r>
              <a:rPr lang="en-US" altLang="ja-JP" dirty="0" smtClean="0"/>
              <a:t>, …, </a:t>
            </a:r>
            <a:r>
              <a:rPr lang="en-US" altLang="ja-JP" i="1" dirty="0" err="1" smtClean="0"/>
              <a:t>S</a:t>
            </a:r>
            <a:r>
              <a:rPr lang="en-US" altLang="ja-JP" i="1" baseline="-25000" dirty="0" err="1" smtClean="0"/>
              <a:t>n</a:t>
            </a:r>
            <a:r>
              <a:rPr lang="en-US" altLang="ja-JP" dirty="0" smtClean="0"/>
              <a:t>]] = [[</a:t>
            </a:r>
            <a:r>
              <a:rPr lang="en-US" altLang="ja-JP" i="1" dirty="0" smtClean="0"/>
              <a:t>S</a:t>
            </a:r>
            <a:r>
              <a:rPr lang="en-US" altLang="ja-JP" baseline="-25000" dirty="0" smtClean="0"/>
              <a:t>1</a:t>
            </a:r>
            <a:r>
              <a:rPr lang="en-US" altLang="ja-JP" dirty="0" smtClean="0"/>
              <a:t>]]×…×[[</a:t>
            </a:r>
            <a:r>
              <a:rPr lang="en-US" altLang="ja-JP" i="1" dirty="0" err="1" smtClean="0"/>
              <a:t>S</a:t>
            </a:r>
            <a:r>
              <a:rPr lang="en-US" altLang="ja-JP" i="1" baseline="-25000" dirty="0" err="1" smtClean="0"/>
              <a:t>n</a:t>
            </a:r>
            <a:r>
              <a:rPr lang="en-US" altLang="ja-JP" dirty="0" smtClean="0"/>
              <a:t>]] </a:t>
            </a:r>
            <a:r>
              <a:rPr lang="ja-JP" altLang="en-US" dirty="0" smtClean="0"/>
              <a:t>の </a:t>
            </a:r>
            <a:r>
              <a:rPr lang="en-US" altLang="ja-JP" dirty="0" err="1" smtClean="0"/>
              <a:t>subobject</a:t>
            </a:r>
            <a:endParaRPr kumimoji="1"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34</a:t>
            </a:fld>
            <a:endParaRPr kumimoji="1" lang="ja-JP" alt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Atom </a:t>
            </a:r>
            <a:r>
              <a:rPr kumimoji="1" lang="ja-JP" altLang="en-US" dirty="0" smtClean="0"/>
              <a:t>の解釈</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a:t>
            </a:r>
            <a:r>
              <a:rPr lang="en-US" altLang="ja-JP" i="1" dirty="0" smtClean="0"/>
              <a:t>A</a:t>
            </a:r>
            <a:r>
              <a:rPr lang="en-US" altLang="ja-JP" dirty="0" smtClean="0"/>
              <a:t>]] = (</a:t>
            </a:r>
            <a:r>
              <a:rPr lang="ja-JP" altLang="en-US" dirty="0" smtClean="0"/>
              <a:t>対応する適当な </a:t>
            </a:r>
            <a:r>
              <a:rPr lang="ja-JP" altLang="en-US" sz="1400" dirty="0" smtClean="0"/>
              <a:t>圏論的意味での</a:t>
            </a:r>
            <a:r>
              <a:rPr lang="ja-JP" altLang="en-US" dirty="0" smtClean="0"/>
              <a:t> </a:t>
            </a:r>
            <a:r>
              <a:rPr lang="en-US" altLang="ja-JP" dirty="0" smtClean="0"/>
              <a:t>object)</a:t>
            </a:r>
          </a:p>
          <a:p>
            <a:r>
              <a:rPr lang="ja-JP" altLang="en-US" dirty="0" smtClean="0"/>
              <a:t>ただし</a:t>
            </a:r>
            <a:endParaRPr lang="en-US" altLang="ja-JP" dirty="0" smtClean="0"/>
          </a:p>
          <a:p>
            <a:pPr lvl="1"/>
            <a:r>
              <a:rPr kumimoji="1" lang="en-US" altLang="ja-JP" dirty="0" smtClean="0"/>
              <a:t>Atom </a:t>
            </a:r>
            <a:r>
              <a:rPr kumimoji="1" lang="ja-JP" altLang="en-US" dirty="0" smtClean="0"/>
              <a:t>の互換が定義されていること</a:t>
            </a:r>
            <a:endParaRPr kumimoji="1" lang="en-US" altLang="ja-JP" dirty="0" smtClean="0"/>
          </a:p>
          <a:p>
            <a:pPr lvl="1"/>
            <a:r>
              <a:rPr kumimoji="1" lang="ja-JP" altLang="en-US" dirty="0" smtClean="0"/>
              <a:t>異なる </a:t>
            </a:r>
            <a:r>
              <a:rPr kumimoji="1" lang="en-US" altLang="ja-JP" dirty="0" smtClean="0"/>
              <a:t>sorts of atoms </a:t>
            </a:r>
            <a:r>
              <a:rPr kumimoji="1" lang="ja-JP" altLang="en-US" dirty="0" smtClean="0"/>
              <a:t>は互いに素であること</a:t>
            </a:r>
            <a:endParaRPr kumimoji="1"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35</a:t>
            </a:fld>
            <a:endParaRPr kumimoji="1" lang="ja-JP" alt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Swapping</a:t>
            </a:r>
            <a:r>
              <a:rPr kumimoji="1" lang="ja-JP" altLang="en-US" dirty="0" smtClean="0"/>
              <a:t> の解釈</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Term </a:t>
            </a:r>
            <a:r>
              <a:rPr lang="en-US" altLang="ja-JP" i="1" dirty="0" smtClean="0"/>
              <a:t>x</a:t>
            </a:r>
            <a:r>
              <a:rPr lang="en-US" altLang="ja-JP" dirty="0" smtClean="0"/>
              <a:t> : </a:t>
            </a:r>
            <a:r>
              <a:rPr lang="en-US" altLang="ja-JP" i="1" dirty="0" smtClean="0"/>
              <a:t>S</a:t>
            </a:r>
            <a:r>
              <a:rPr lang="ja-JP" altLang="en-US" dirty="0" smtClean="0"/>
              <a:t> に対し</a:t>
            </a:r>
            <a:r>
              <a:rPr kumimoji="1" lang="en-US" altLang="ja-JP" dirty="0" smtClean="0"/>
              <a:t/>
            </a:r>
            <a:br>
              <a:rPr kumimoji="1" lang="en-US" altLang="ja-JP" dirty="0" smtClean="0"/>
            </a:br>
            <a:r>
              <a:rPr kumimoji="1" lang="en-US" altLang="ja-JP" dirty="0" smtClean="0"/>
              <a:t>[[</a:t>
            </a:r>
            <a:r>
              <a:rPr lang="en-US" altLang="ja-JP" dirty="0" smtClean="0"/>
              <a:t>(</a:t>
            </a:r>
            <a:r>
              <a:rPr lang="en-US" altLang="ja-JP" i="1" dirty="0" smtClean="0"/>
              <a:t>a</a:t>
            </a:r>
            <a:r>
              <a:rPr lang="en-US" altLang="ja-JP" dirty="0" smtClean="0"/>
              <a:t> </a:t>
            </a:r>
            <a:r>
              <a:rPr lang="en-US" altLang="ja-JP" i="1" dirty="0" err="1" smtClean="0"/>
              <a:t>a</a:t>
            </a:r>
            <a:r>
              <a:rPr lang="en-US" altLang="ja-JP" dirty="0" smtClean="0"/>
              <a:t>′)·</a:t>
            </a:r>
            <a:r>
              <a:rPr lang="en-US" altLang="ja-JP" i="1" dirty="0" smtClean="0"/>
              <a:t>x</a:t>
            </a:r>
            <a:r>
              <a:rPr lang="en-US" altLang="ja-JP" dirty="0" smtClean="0"/>
              <a:t>]] = ([[</a:t>
            </a:r>
            <a:r>
              <a:rPr lang="en-US" altLang="ja-JP" i="1" dirty="0" smtClean="0"/>
              <a:t>a</a:t>
            </a:r>
            <a:r>
              <a:rPr lang="en-US" altLang="ja-JP" dirty="0" smtClean="0"/>
              <a:t>]] [[</a:t>
            </a:r>
            <a:r>
              <a:rPr lang="en-US" altLang="ja-JP" i="1" dirty="0" smtClean="0"/>
              <a:t>a</a:t>
            </a:r>
            <a:r>
              <a:rPr lang="en-US" altLang="ja-JP" dirty="0" smtClean="0"/>
              <a:t>′]])·</a:t>
            </a:r>
            <a:r>
              <a:rPr lang="en-US" altLang="ja-JP" baseline="-25000" dirty="0" smtClean="0"/>
              <a:t>[[</a:t>
            </a:r>
            <a:r>
              <a:rPr lang="en-US" altLang="ja-JP" i="1" baseline="-25000" dirty="0" smtClean="0"/>
              <a:t>S</a:t>
            </a:r>
            <a:r>
              <a:rPr lang="en-US" altLang="ja-JP" baseline="-25000" dirty="0" smtClean="0"/>
              <a:t>]]</a:t>
            </a:r>
            <a:r>
              <a:rPr lang="en-US" altLang="ja-JP" dirty="0" smtClean="0"/>
              <a:t> [[</a:t>
            </a:r>
            <a:r>
              <a:rPr lang="en-US" altLang="ja-JP" i="1" dirty="0" smtClean="0"/>
              <a:t>x</a:t>
            </a:r>
            <a:r>
              <a:rPr lang="en-US" altLang="ja-JP" dirty="0" smtClean="0"/>
              <a:t>]]</a:t>
            </a:r>
            <a:endParaRPr kumimoji="1"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36</a:t>
            </a:fld>
            <a:endParaRPr kumimoji="1" lang="ja-JP" alt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Freshness </a:t>
            </a:r>
            <a:r>
              <a:rPr kumimoji="1" lang="ja-JP" altLang="en-US" dirty="0" smtClean="0"/>
              <a:t>の解釈</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a:t>
            </a:r>
            <a:r>
              <a:rPr kumimoji="1" lang="en-US" altLang="ja-JP" i="1" dirty="0" smtClean="0"/>
              <a:t>a</a:t>
            </a:r>
            <a:r>
              <a:rPr kumimoji="1" lang="en-US" altLang="ja-JP" dirty="0" smtClean="0"/>
              <a:t> # </a:t>
            </a:r>
            <a:r>
              <a:rPr kumimoji="1" lang="en-US" altLang="ja-JP" i="1" dirty="0" smtClean="0"/>
              <a:t>x</a:t>
            </a:r>
            <a:r>
              <a:rPr kumimoji="1" lang="en-US" altLang="ja-JP" dirty="0" smtClean="0"/>
              <a:t>]] = (</a:t>
            </a:r>
            <a:r>
              <a:rPr kumimoji="1" lang="en-US" altLang="ja-JP" i="1" dirty="0" smtClean="0"/>
              <a:t>a</a:t>
            </a:r>
            <a:r>
              <a:rPr kumimoji="1" lang="en-US" altLang="ja-JP" dirty="0" smtClean="0"/>
              <a:t> </a:t>
            </a:r>
            <a:r>
              <a:rPr lang="ja-JP" altLang="en-US" dirty="0" smtClean="0"/>
              <a:t>∉ </a:t>
            </a:r>
            <a:r>
              <a:rPr lang="en-US" altLang="ja-JP" dirty="0" smtClean="0"/>
              <a:t>supp(</a:t>
            </a:r>
            <a:r>
              <a:rPr kumimoji="1" lang="en-US" altLang="ja-JP" i="1" dirty="0" smtClean="0"/>
              <a:t>x</a:t>
            </a:r>
            <a:r>
              <a:rPr kumimoji="1" lang="en-US" altLang="ja-JP" dirty="0" smtClean="0"/>
              <a:t>))</a:t>
            </a:r>
            <a:endParaRPr kumimoji="1"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37</a:t>
            </a:fld>
            <a:endParaRPr kumimoji="1" lang="ja-JP" alt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Nominal Logic </a:t>
            </a:r>
            <a:r>
              <a:rPr kumimoji="1" lang="ja-JP" altLang="en-US" dirty="0" smtClean="0"/>
              <a:t>の健全性</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定理</a:t>
            </a:r>
            <a:r>
              <a:rPr kumimoji="1" lang="en-US" altLang="ja-JP" dirty="0" smtClean="0"/>
              <a:t>:</a:t>
            </a:r>
            <a:r>
              <a:rPr kumimoji="1" lang="ja-JP" altLang="en-US" dirty="0" smtClean="0"/>
              <a:t> </a:t>
            </a:r>
            <a:r>
              <a:rPr kumimoji="1" lang="en-US" altLang="ja-JP" dirty="0" smtClean="0"/>
              <a:t>nominal sets </a:t>
            </a:r>
            <a:r>
              <a:rPr kumimoji="1" lang="ja-JP" altLang="en-US" dirty="0" smtClean="0"/>
              <a:t>による解釈は </a:t>
            </a:r>
            <a:r>
              <a:rPr kumimoji="1" lang="en-US" altLang="ja-JP" dirty="0" smtClean="0"/>
              <a:t>nominal logic </a:t>
            </a:r>
            <a:r>
              <a:rPr kumimoji="1" lang="ja-JP" altLang="en-US" dirty="0" smtClean="0"/>
              <a:t>の </a:t>
            </a:r>
            <a:r>
              <a:rPr kumimoji="1" lang="en-US" altLang="ja-JP" dirty="0" smtClean="0"/>
              <a:t>axioms</a:t>
            </a:r>
            <a:r>
              <a:rPr kumimoji="1" lang="ja-JP" altLang="en-US" dirty="0" smtClean="0"/>
              <a:t> を全て充足する</a:t>
            </a:r>
            <a:endParaRPr kumimoji="1"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38</a:t>
            </a:fld>
            <a:endParaRPr kumimoji="1" lang="ja-JP" alt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まとめ</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Nominal logic</a:t>
            </a:r>
            <a:r>
              <a:rPr kumimoji="1" lang="ja-JP" altLang="en-US" dirty="0" smtClean="0"/>
              <a:t> という一階述語論理の拡張を定義した</a:t>
            </a:r>
            <a:endParaRPr kumimoji="1" lang="en-US" altLang="ja-JP" dirty="0" smtClean="0"/>
          </a:p>
          <a:p>
            <a:pPr lvl="1"/>
            <a:r>
              <a:rPr lang="en-US" altLang="ja-JP" dirty="0" smtClean="0"/>
              <a:t>Alpha equivalent</a:t>
            </a:r>
            <a:r>
              <a:rPr lang="ja-JP" altLang="en-US" dirty="0" smtClean="0"/>
              <a:t> な項を同一視して扱える</a:t>
            </a:r>
            <a:endParaRPr lang="en-US" altLang="ja-JP" dirty="0" smtClean="0"/>
          </a:p>
          <a:p>
            <a:r>
              <a:rPr kumimoji="1" lang="ja-JP" altLang="en-US" dirty="0" smtClean="0"/>
              <a:t>ポイント</a:t>
            </a:r>
            <a:r>
              <a:rPr kumimoji="1" lang="en-US" altLang="ja-JP" dirty="0" smtClean="0"/>
              <a:t>:</a:t>
            </a:r>
          </a:p>
          <a:p>
            <a:pPr lvl="1"/>
            <a:r>
              <a:rPr lang="en-US" altLang="ja-JP" dirty="0" smtClean="0"/>
              <a:t>Substitution </a:t>
            </a:r>
            <a:r>
              <a:rPr lang="ja-JP" altLang="en-US" dirty="0" smtClean="0"/>
              <a:t>より </a:t>
            </a:r>
            <a:r>
              <a:rPr lang="en-US" altLang="ja-JP" dirty="0" smtClean="0"/>
              <a:t>swapping</a:t>
            </a:r>
            <a:r>
              <a:rPr lang="ja-JP" altLang="en-US" dirty="0" smtClean="0"/>
              <a:t> の方がよい性質を持つ</a:t>
            </a:r>
            <a:endParaRPr lang="en-US" altLang="ja-JP" dirty="0" smtClean="0"/>
          </a:p>
          <a:p>
            <a:pPr lvl="1"/>
            <a:r>
              <a:rPr kumimoji="1" lang="ja-JP" altLang="en-US" dirty="0" smtClean="0"/>
              <a:t>特に </a:t>
            </a:r>
            <a:r>
              <a:rPr kumimoji="1" lang="en-US" altLang="ja-JP" dirty="0" err="1" smtClean="0"/>
              <a:t>equivariant</a:t>
            </a:r>
            <a:r>
              <a:rPr kumimoji="1" lang="en-US" altLang="ja-JP" dirty="0" smtClean="0"/>
              <a:t> </a:t>
            </a:r>
            <a:r>
              <a:rPr kumimoji="1" lang="ja-JP" altLang="en-US" dirty="0" smtClean="0"/>
              <a:t>な </a:t>
            </a:r>
            <a:r>
              <a:rPr kumimoji="1" lang="en-US" altLang="ja-JP" dirty="0" smtClean="0"/>
              <a:t>formula </a:t>
            </a:r>
            <a:r>
              <a:rPr kumimoji="1" lang="ja-JP" altLang="en-US" dirty="0" smtClean="0"/>
              <a:t>と親和性が高い</a:t>
            </a:r>
            <a:endParaRPr kumimoji="1"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39</a:t>
            </a:fld>
            <a:endParaRPr kumimoji="1" lang="ja-JP"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Alpha Equivalence </a:t>
            </a:r>
            <a:r>
              <a:rPr kumimoji="1" lang="ja-JP" altLang="en-US" dirty="0" smtClean="0"/>
              <a:t>の必要性</a:t>
            </a:r>
            <a:endParaRPr kumimoji="1" lang="ja-JP" altLang="en-US" dirty="0"/>
          </a:p>
        </p:txBody>
      </p:sp>
      <p:sp>
        <p:nvSpPr>
          <p:cNvPr id="3" name="コンテンツ プレースホルダ 2"/>
          <p:cNvSpPr>
            <a:spLocks noGrp="1"/>
          </p:cNvSpPr>
          <p:nvPr>
            <p:ph idx="1"/>
          </p:nvPr>
        </p:nvSpPr>
        <p:spPr/>
        <p:txBody>
          <a:bodyPr>
            <a:normAutofit lnSpcReduction="10000"/>
          </a:bodyPr>
          <a:lstStyle/>
          <a:p>
            <a:r>
              <a:rPr kumimoji="1" lang="ja-JP" altLang="en-US" dirty="0" smtClean="0"/>
              <a:t>置換 </a:t>
            </a:r>
            <a:r>
              <a:rPr kumimoji="1" lang="en-US" altLang="ja-JP" dirty="0" smtClean="0"/>
              <a:t>(substitution)</a:t>
            </a:r>
          </a:p>
          <a:p>
            <a:endParaRPr lang="en-US" altLang="ja-JP" dirty="0"/>
          </a:p>
          <a:p>
            <a:pPr lvl="1">
              <a:buNone/>
            </a:pPr>
            <a:r>
              <a:rPr kumimoji="1" lang="en-US" altLang="ja-JP" dirty="0" smtClean="0">
                <a:solidFill>
                  <a:srgbClr val="FF0000"/>
                </a:solidFill>
              </a:rPr>
              <a:t>×</a:t>
            </a:r>
            <a:r>
              <a:rPr kumimoji="1" lang="en-US" altLang="ja-JP" dirty="0" smtClean="0"/>
              <a:t>	(</a:t>
            </a:r>
            <a:r>
              <a:rPr kumimoji="1" lang="en-US" altLang="ja-JP" dirty="0" err="1" smtClean="0"/>
              <a:t>λ</a:t>
            </a:r>
            <a:r>
              <a:rPr kumimoji="1" lang="en-US" altLang="ja-JP" i="1" dirty="0" err="1" smtClean="0"/>
              <a:t>y</a:t>
            </a:r>
            <a:r>
              <a:rPr kumimoji="1" lang="en-US" altLang="ja-JP" dirty="0" smtClean="0"/>
              <a:t>. </a:t>
            </a:r>
            <a:r>
              <a:rPr lang="en-US" altLang="ja-JP" i="1" dirty="0"/>
              <a:t>y</a:t>
            </a:r>
            <a:r>
              <a:rPr lang="en-US" altLang="ja-JP" dirty="0"/>
              <a:t> </a:t>
            </a:r>
            <a:r>
              <a:rPr lang="en-US" altLang="ja-JP" i="1" dirty="0"/>
              <a:t>x</a:t>
            </a:r>
            <a:r>
              <a:rPr lang="en-US" altLang="ja-JP" dirty="0"/>
              <a:t>)[</a:t>
            </a:r>
            <a:r>
              <a:rPr lang="en-US" altLang="ja-JP" i="1" dirty="0"/>
              <a:t>x</a:t>
            </a:r>
            <a:r>
              <a:rPr lang="en-US" altLang="ja-JP" dirty="0"/>
              <a:t> </a:t>
            </a:r>
            <a:r>
              <a:rPr lang="en-US" altLang="ja-JP" dirty="0" smtClean="0"/>
              <a:t>↦ </a:t>
            </a:r>
            <a:r>
              <a:rPr lang="en-US" altLang="ja-JP" dirty="0" err="1" smtClean="0"/>
              <a:t>λ</a:t>
            </a:r>
            <a:r>
              <a:rPr lang="en-US" altLang="ja-JP" i="1" dirty="0" err="1" smtClean="0"/>
              <a:t>w</a:t>
            </a:r>
            <a:r>
              <a:rPr lang="en-US" altLang="ja-JP" dirty="0" smtClean="0"/>
              <a:t>. </a:t>
            </a:r>
            <a:r>
              <a:rPr lang="en-US" altLang="ja-JP" i="1" dirty="0" smtClean="0"/>
              <a:t>y</a:t>
            </a:r>
            <a:r>
              <a:rPr lang="en-US" altLang="ja-JP" dirty="0" smtClean="0"/>
              <a:t>] = </a:t>
            </a:r>
            <a:r>
              <a:rPr lang="en-US" altLang="ja-JP" dirty="0" err="1" smtClean="0"/>
              <a:t>λ</a:t>
            </a:r>
            <a:r>
              <a:rPr lang="en-US" altLang="ja-JP" i="1" dirty="0" err="1" smtClean="0"/>
              <a:t>y</a:t>
            </a:r>
            <a:r>
              <a:rPr lang="en-US" altLang="ja-JP" dirty="0" smtClean="0"/>
              <a:t>. </a:t>
            </a:r>
            <a:r>
              <a:rPr lang="en-US" altLang="ja-JP" i="1" dirty="0" smtClean="0"/>
              <a:t>y</a:t>
            </a:r>
            <a:r>
              <a:rPr lang="en-US" altLang="ja-JP" dirty="0" smtClean="0"/>
              <a:t> (</a:t>
            </a:r>
            <a:r>
              <a:rPr lang="en-US" altLang="ja-JP" dirty="0" err="1" smtClean="0"/>
              <a:t>λ</a:t>
            </a:r>
            <a:r>
              <a:rPr lang="en-US" altLang="ja-JP" i="1" dirty="0" err="1" smtClean="0"/>
              <a:t>w</a:t>
            </a:r>
            <a:r>
              <a:rPr lang="en-US" altLang="ja-JP" dirty="0" smtClean="0"/>
              <a:t>. </a:t>
            </a:r>
            <a:r>
              <a:rPr lang="en-US" altLang="ja-JP" i="1" dirty="0" smtClean="0"/>
              <a:t>y</a:t>
            </a:r>
            <a:r>
              <a:rPr lang="en-US" altLang="ja-JP" dirty="0" smtClean="0"/>
              <a:t>)</a:t>
            </a:r>
          </a:p>
          <a:p>
            <a:pPr lvl="1">
              <a:buNone/>
            </a:pPr>
            <a:endParaRPr kumimoji="1" lang="en-US" altLang="ja-JP" dirty="0"/>
          </a:p>
          <a:p>
            <a:pPr lvl="1">
              <a:buNone/>
            </a:pPr>
            <a:r>
              <a:rPr lang="en-US" altLang="ja-JP" dirty="0" smtClean="0">
                <a:solidFill>
                  <a:srgbClr val="00B050"/>
                </a:solidFill>
              </a:rPr>
              <a:t>○</a:t>
            </a:r>
            <a:r>
              <a:rPr lang="en-US" altLang="ja-JP" dirty="0" smtClean="0"/>
              <a:t>	(</a:t>
            </a:r>
            <a:r>
              <a:rPr lang="en-US" altLang="ja-JP" dirty="0" err="1"/>
              <a:t>λ</a:t>
            </a:r>
            <a:r>
              <a:rPr lang="en-US" altLang="ja-JP" i="1" dirty="0" err="1"/>
              <a:t>y</a:t>
            </a:r>
            <a:r>
              <a:rPr lang="en-US" altLang="ja-JP" dirty="0"/>
              <a:t>. </a:t>
            </a:r>
            <a:r>
              <a:rPr lang="en-US" altLang="ja-JP" i="1" dirty="0" smtClean="0"/>
              <a:t>y</a:t>
            </a:r>
            <a:r>
              <a:rPr lang="en-US" altLang="ja-JP" dirty="0" smtClean="0"/>
              <a:t> </a:t>
            </a:r>
            <a:r>
              <a:rPr lang="en-US" altLang="ja-JP" i="1" dirty="0" smtClean="0"/>
              <a:t>x</a:t>
            </a:r>
            <a:r>
              <a:rPr lang="en-US" altLang="ja-JP" dirty="0" smtClean="0"/>
              <a:t>)[</a:t>
            </a:r>
            <a:r>
              <a:rPr lang="en-US" altLang="ja-JP" i="1" dirty="0" smtClean="0"/>
              <a:t>x</a:t>
            </a:r>
            <a:r>
              <a:rPr lang="en-US" altLang="ja-JP" dirty="0" smtClean="0"/>
              <a:t> ↦ </a:t>
            </a:r>
            <a:r>
              <a:rPr lang="en-US" altLang="ja-JP" dirty="0" err="1" smtClean="0"/>
              <a:t>λ</a:t>
            </a:r>
            <a:r>
              <a:rPr lang="en-US" altLang="ja-JP" i="1" dirty="0" err="1" smtClean="0"/>
              <a:t>w</a:t>
            </a:r>
            <a:r>
              <a:rPr lang="en-US" altLang="ja-JP" dirty="0" smtClean="0"/>
              <a:t>. </a:t>
            </a:r>
            <a:r>
              <a:rPr lang="en-US" altLang="ja-JP" i="1" dirty="0" smtClean="0"/>
              <a:t>y</a:t>
            </a:r>
            <a:r>
              <a:rPr lang="en-US" altLang="ja-JP" dirty="0" smtClean="0"/>
              <a:t>] = </a:t>
            </a:r>
            <a:br>
              <a:rPr lang="en-US" altLang="ja-JP" dirty="0" smtClean="0"/>
            </a:br>
            <a:r>
              <a:rPr lang="en-US" altLang="ja-JP" dirty="0" smtClean="0"/>
              <a:t>	(</a:t>
            </a:r>
            <a:r>
              <a:rPr lang="en-US" altLang="ja-JP" dirty="0" err="1" smtClean="0"/>
              <a:t>λ</a:t>
            </a:r>
            <a:r>
              <a:rPr lang="en-US" altLang="ja-JP" i="1" dirty="0" err="1" smtClean="0"/>
              <a:t>z</a:t>
            </a:r>
            <a:r>
              <a:rPr lang="en-US" altLang="ja-JP" dirty="0" smtClean="0"/>
              <a:t>. </a:t>
            </a:r>
            <a:r>
              <a:rPr lang="en-US" altLang="ja-JP" i="1" dirty="0" smtClean="0"/>
              <a:t>z</a:t>
            </a:r>
            <a:r>
              <a:rPr lang="en-US" altLang="ja-JP" dirty="0" smtClean="0"/>
              <a:t> </a:t>
            </a:r>
            <a:r>
              <a:rPr lang="en-US" altLang="ja-JP" i="1" dirty="0" smtClean="0"/>
              <a:t>x</a:t>
            </a:r>
            <a:r>
              <a:rPr lang="en-US" altLang="ja-JP" dirty="0" smtClean="0"/>
              <a:t>)[</a:t>
            </a:r>
            <a:r>
              <a:rPr lang="en-US" altLang="ja-JP" i="1" dirty="0" smtClean="0"/>
              <a:t>x</a:t>
            </a:r>
            <a:r>
              <a:rPr lang="en-US" altLang="ja-JP" dirty="0" smtClean="0"/>
              <a:t> ↦ </a:t>
            </a:r>
            <a:r>
              <a:rPr lang="en-US" altLang="ja-JP" dirty="0" err="1" smtClean="0"/>
              <a:t>λ</a:t>
            </a:r>
            <a:r>
              <a:rPr lang="en-US" altLang="ja-JP" i="1" dirty="0" err="1" smtClean="0"/>
              <a:t>w</a:t>
            </a:r>
            <a:r>
              <a:rPr lang="en-US" altLang="ja-JP" dirty="0" smtClean="0"/>
              <a:t>. </a:t>
            </a:r>
            <a:r>
              <a:rPr lang="en-US" altLang="ja-JP" i="1" dirty="0" smtClean="0"/>
              <a:t>y</a:t>
            </a:r>
            <a:r>
              <a:rPr lang="en-US" altLang="ja-JP" dirty="0" smtClean="0"/>
              <a:t>] = </a:t>
            </a:r>
            <a:r>
              <a:rPr lang="en-US" altLang="ja-JP" dirty="0" err="1" smtClean="0"/>
              <a:t>λ</a:t>
            </a:r>
            <a:r>
              <a:rPr lang="en-US" altLang="ja-JP" i="1" dirty="0" err="1" smtClean="0"/>
              <a:t>z</a:t>
            </a:r>
            <a:r>
              <a:rPr lang="en-US" altLang="ja-JP" dirty="0" smtClean="0"/>
              <a:t>. </a:t>
            </a:r>
            <a:r>
              <a:rPr lang="en-US" altLang="ja-JP" i="1" dirty="0" smtClean="0"/>
              <a:t>z</a:t>
            </a:r>
            <a:r>
              <a:rPr lang="en-US" altLang="ja-JP" dirty="0" smtClean="0"/>
              <a:t> (</a:t>
            </a:r>
            <a:r>
              <a:rPr lang="en-US" altLang="ja-JP" dirty="0" err="1" smtClean="0"/>
              <a:t>λ</a:t>
            </a:r>
            <a:r>
              <a:rPr lang="en-US" altLang="ja-JP" i="1" dirty="0" err="1" smtClean="0"/>
              <a:t>w</a:t>
            </a:r>
            <a:r>
              <a:rPr lang="en-US" altLang="ja-JP" dirty="0" smtClean="0"/>
              <a:t>. </a:t>
            </a:r>
            <a:r>
              <a:rPr lang="en-US" altLang="ja-JP" i="1" dirty="0" smtClean="0"/>
              <a:t>y</a:t>
            </a:r>
            <a:r>
              <a:rPr lang="en-US" altLang="ja-JP" dirty="0" smtClean="0"/>
              <a:t>)</a:t>
            </a:r>
            <a:br>
              <a:rPr lang="en-US" altLang="ja-JP" dirty="0" smtClean="0"/>
            </a:br>
            <a:r>
              <a:rPr lang="en-US" altLang="ja-JP" dirty="0" smtClean="0"/>
              <a:t>		where </a:t>
            </a:r>
            <a:r>
              <a:rPr lang="en-US" altLang="ja-JP" i="1" dirty="0" smtClean="0"/>
              <a:t>z</a:t>
            </a:r>
            <a:r>
              <a:rPr lang="en-US" altLang="ja-JP" dirty="0" smtClean="0"/>
              <a:t> ≠ </a:t>
            </a:r>
            <a:r>
              <a:rPr lang="en-US" altLang="ja-JP" i="1" dirty="0" smtClean="0"/>
              <a:t>y</a:t>
            </a:r>
          </a:p>
          <a:p>
            <a:pPr lvl="1">
              <a:buNone/>
            </a:pPr>
            <a:endParaRPr kumimoji="1" lang="en-US" altLang="ja-JP" dirty="0"/>
          </a:p>
          <a:p>
            <a:pPr lvl="1"/>
            <a:r>
              <a:rPr lang="en-US" altLang="ja-JP" dirty="0" smtClean="0"/>
              <a:t>Coq</a:t>
            </a:r>
            <a:r>
              <a:rPr lang="ja-JP" altLang="en-US" dirty="0" smtClean="0"/>
              <a:t> などでこれを定義しようとすると複雑に</a:t>
            </a:r>
            <a:r>
              <a:rPr lang="ja-JP" altLang="en-US" dirty="0"/>
              <a:t>なる</a:t>
            </a:r>
            <a:endParaRPr kumimoji="1"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4</a:t>
            </a:fld>
            <a:endParaRPr kumimoji="1" lang="ja-JP" alt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関連研究</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Nominal Isabelle</a:t>
            </a:r>
          </a:p>
          <a:p>
            <a:pPr lvl="1"/>
            <a:r>
              <a:rPr lang="en-US" altLang="ja-JP" dirty="0" smtClean="0"/>
              <a:t>Isabelle/HOL </a:t>
            </a:r>
            <a:r>
              <a:rPr lang="ja-JP" altLang="en-US" dirty="0" smtClean="0"/>
              <a:t>の </a:t>
            </a:r>
            <a:r>
              <a:rPr lang="en-US" altLang="ja-JP" dirty="0" smtClean="0"/>
              <a:t>nominal logic</a:t>
            </a:r>
            <a:r>
              <a:rPr lang="ja-JP" altLang="en-US" dirty="0" smtClean="0"/>
              <a:t> による拡張</a:t>
            </a:r>
            <a:endParaRPr kumimoji="1" lang="en-US" altLang="ja-JP" dirty="0" smtClean="0"/>
          </a:p>
          <a:p>
            <a:pPr lvl="1"/>
            <a:r>
              <a:rPr lang="fr-FR" altLang="ja-JP" dirty="0" smtClean="0">
                <a:hlinkClick r:id="rId2"/>
              </a:rPr>
              <a:t>http://isabelle.in.tum.de/nominal/</a:t>
            </a:r>
            <a:endParaRPr lang="fr-FR" altLang="ja-JP" dirty="0" smtClean="0"/>
          </a:p>
          <a:p>
            <a:r>
              <a:rPr kumimoji="1" lang="en-US" altLang="ja-JP" dirty="0" smtClean="0"/>
              <a:t>B. </a:t>
            </a:r>
            <a:r>
              <a:rPr kumimoji="1" lang="en-US" altLang="ja-JP" dirty="0" err="1" smtClean="0"/>
              <a:t>Aydemir</a:t>
            </a:r>
            <a:r>
              <a:rPr kumimoji="1" lang="en-US" altLang="ja-JP" dirty="0" smtClean="0"/>
              <a:t> et al. “</a:t>
            </a:r>
            <a:r>
              <a:rPr lang="en-US" altLang="ja-JP" dirty="0" smtClean="0"/>
              <a:t>Nominal Reasoning Techniques in Coq” </a:t>
            </a:r>
            <a:r>
              <a:rPr lang="fr-FR" altLang="ja-JP" dirty="0" smtClean="0"/>
              <a:t>LFMTP 2006.</a:t>
            </a:r>
          </a:p>
          <a:p>
            <a:pPr lvl="1"/>
            <a:r>
              <a:rPr lang="fr-FR" altLang="ja-JP" dirty="0" smtClean="0"/>
              <a:t>Coq </a:t>
            </a:r>
            <a:r>
              <a:rPr lang="ja-JP" altLang="en-US" dirty="0" smtClean="0"/>
              <a:t>上に </a:t>
            </a:r>
            <a:r>
              <a:rPr lang="en-US" altLang="ja-JP" dirty="0" smtClean="0"/>
              <a:t>locally nameless representation </a:t>
            </a:r>
            <a:r>
              <a:rPr lang="ja-JP" altLang="en-US" dirty="0" smtClean="0"/>
              <a:t>を使って </a:t>
            </a:r>
            <a:r>
              <a:rPr lang="en-US" altLang="ja-JP" dirty="0" smtClean="0"/>
              <a:t>nominal logic </a:t>
            </a:r>
            <a:r>
              <a:rPr lang="ja-JP" altLang="en-US" dirty="0" smtClean="0"/>
              <a:t>を実装</a:t>
            </a:r>
            <a:endParaRPr lang="en-US" altLang="ja-JP" dirty="0" smtClean="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40</a:t>
            </a:fld>
            <a:endParaRPr kumimoji="1" lang="ja-JP"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Locally Nameless Representation</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Alpha-equivalent </a:t>
            </a:r>
            <a:r>
              <a:rPr kumimoji="1" lang="ja-JP" altLang="en-US" dirty="0" smtClean="0"/>
              <a:t>な項が全て構文的に等しくなるようにする</a:t>
            </a:r>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pPr lvl="1"/>
            <a:r>
              <a:rPr kumimoji="1" lang="ja-JP" altLang="en-US" dirty="0" smtClean="0"/>
              <a:t> </a:t>
            </a:r>
            <a:r>
              <a:rPr kumimoji="1" lang="en-US" altLang="ja-JP" sz="1800" dirty="0" smtClean="0"/>
              <a:t>(</a:t>
            </a:r>
            <a:r>
              <a:rPr kumimoji="1" lang="ja-JP" altLang="en-US" sz="1800" dirty="0" smtClean="0"/>
              <a:t>著者ら曰く</a:t>
            </a:r>
            <a:r>
              <a:rPr kumimoji="1" lang="en-US" altLang="ja-JP" sz="1800" dirty="0" smtClean="0"/>
              <a:t>)</a:t>
            </a:r>
            <a:r>
              <a:rPr kumimoji="1" lang="ja-JP" altLang="en-US" dirty="0" smtClean="0"/>
              <a:t> 人間にとって分かりにくい</a:t>
            </a:r>
            <a:endParaRPr kumimoji="1" lang="ja-JP" altLang="en-US" dirty="0"/>
          </a:p>
        </p:txBody>
      </p:sp>
      <p:grpSp>
        <p:nvGrpSpPr>
          <p:cNvPr id="13" name="グループ化 12"/>
          <p:cNvGrpSpPr/>
          <p:nvPr/>
        </p:nvGrpSpPr>
        <p:grpSpPr>
          <a:xfrm>
            <a:off x="1763688" y="2852936"/>
            <a:ext cx="5616624" cy="1675348"/>
            <a:chOff x="1475656" y="2852936"/>
            <a:chExt cx="5616624" cy="1675348"/>
          </a:xfrm>
        </p:grpSpPr>
        <p:sp>
          <p:nvSpPr>
            <p:cNvPr id="5" name="テキスト ボックス 4"/>
            <p:cNvSpPr txBox="1"/>
            <p:nvPr/>
          </p:nvSpPr>
          <p:spPr>
            <a:xfrm>
              <a:off x="1475656" y="2852936"/>
              <a:ext cx="2664296" cy="523220"/>
            </a:xfrm>
            <a:prstGeom prst="rect">
              <a:avLst/>
            </a:prstGeom>
            <a:noFill/>
          </p:spPr>
          <p:txBody>
            <a:bodyPr wrap="square" rtlCol="0">
              <a:spAutoFit/>
            </a:bodyPr>
            <a:lstStyle/>
            <a:p>
              <a:pPr algn="ctr"/>
              <a:r>
                <a:rPr kumimoji="1" lang="en-US" altLang="ja-JP" sz="2800" dirty="0" err="1" smtClean="0"/>
                <a:t>λ</a:t>
              </a:r>
              <a:r>
                <a:rPr kumimoji="1" lang="en-US" altLang="ja-JP" sz="2800" i="1" dirty="0" err="1" smtClean="0"/>
                <a:t>x</a:t>
              </a:r>
              <a:r>
                <a:rPr kumimoji="1" lang="en-US" altLang="ja-JP" sz="2800" dirty="0" smtClean="0"/>
                <a:t>. </a:t>
              </a:r>
              <a:r>
                <a:rPr kumimoji="1" lang="en-US" altLang="ja-JP" sz="2800" dirty="0" err="1" smtClean="0"/>
                <a:t>λ</a:t>
              </a:r>
              <a:r>
                <a:rPr kumimoji="1" lang="en-US" altLang="ja-JP" sz="2800" i="1" dirty="0" err="1" smtClean="0"/>
                <a:t>y</a:t>
              </a:r>
              <a:r>
                <a:rPr kumimoji="1" lang="en-US" altLang="ja-JP" sz="2800" dirty="0" smtClean="0"/>
                <a:t>. </a:t>
              </a:r>
              <a:r>
                <a:rPr kumimoji="1" lang="en-US" altLang="ja-JP" sz="2800" i="1" dirty="0" smtClean="0"/>
                <a:t>x</a:t>
              </a:r>
              <a:r>
                <a:rPr kumimoji="1" lang="en-US" altLang="ja-JP" sz="2800" dirty="0" smtClean="0"/>
                <a:t> </a:t>
              </a:r>
              <a:r>
                <a:rPr kumimoji="1" lang="en-US" altLang="ja-JP" sz="2800" i="1" dirty="0" smtClean="0"/>
                <a:t>a</a:t>
              </a:r>
              <a:r>
                <a:rPr kumimoji="1" lang="en-US" altLang="ja-JP" sz="2800" dirty="0" smtClean="0"/>
                <a:t> </a:t>
              </a:r>
              <a:r>
                <a:rPr kumimoji="1" lang="en-US" altLang="ja-JP" sz="2800" i="1" dirty="0" smtClean="0"/>
                <a:t>y</a:t>
              </a:r>
              <a:endParaRPr kumimoji="1" lang="ja-JP" altLang="en-US" sz="2800" i="1" dirty="0"/>
            </a:p>
          </p:txBody>
        </p:sp>
        <p:sp>
          <p:nvSpPr>
            <p:cNvPr id="6" name="テキスト ボックス 5"/>
            <p:cNvSpPr txBox="1"/>
            <p:nvPr/>
          </p:nvSpPr>
          <p:spPr>
            <a:xfrm>
              <a:off x="4427984" y="2852936"/>
              <a:ext cx="2664296" cy="523220"/>
            </a:xfrm>
            <a:prstGeom prst="rect">
              <a:avLst/>
            </a:prstGeom>
            <a:noFill/>
          </p:spPr>
          <p:txBody>
            <a:bodyPr wrap="square" rtlCol="0">
              <a:spAutoFit/>
            </a:bodyPr>
            <a:lstStyle/>
            <a:p>
              <a:pPr algn="ctr"/>
              <a:r>
                <a:rPr kumimoji="1" lang="en-US" altLang="ja-JP" sz="2800" dirty="0" err="1" smtClean="0"/>
                <a:t>λ</a:t>
              </a:r>
              <a:r>
                <a:rPr lang="en-US" altLang="ja-JP" sz="2800" i="1" dirty="0" err="1"/>
                <a:t>z</a:t>
              </a:r>
              <a:r>
                <a:rPr kumimoji="1" lang="en-US" altLang="ja-JP" sz="2800" dirty="0" smtClean="0"/>
                <a:t>. </a:t>
              </a:r>
              <a:r>
                <a:rPr kumimoji="1" lang="en-US" altLang="ja-JP" sz="2800" dirty="0" err="1" smtClean="0"/>
                <a:t>λ</a:t>
              </a:r>
              <a:r>
                <a:rPr lang="en-US" altLang="ja-JP" sz="2800" i="1" dirty="0" err="1"/>
                <a:t>k</a:t>
              </a:r>
              <a:r>
                <a:rPr kumimoji="1" lang="en-US" altLang="ja-JP" sz="2800" dirty="0" smtClean="0"/>
                <a:t>. </a:t>
              </a:r>
              <a:r>
                <a:rPr lang="en-US" altLang="ja-JP" sz="2800" i="1" dirty="0"/>
                <a:t>z</a:t>
              </a:r>
              <a:r>
                <a:rPr kumimoji="1" lang="en-US" altLang="ja-JP" sz="2800" dirty="0" smtClean="0"/>
                <a:t> </a:t>
              </a:r>
              <a:r>
                <a:rPr kumimoji="1" lang="en-US" altLang="ja-JP" sz="2800" i="1" dirty="0" smtClean="0"/>
                <a:t>a</a:t>
              </a:r>
              <a:r>
                <a:rPr kumimoji="1" lang="en-US" altLang="ja-JP" sz="2800" dirty="0" smtClean="0"/>
                <a:t> </a:t>
              </a:r>
              <a:r>
                <a:rPr kumimoji="1" lang="en-US" altLang="ja-JP" sz="2800" i="1" dirty="0" smtClean="0"/>
                <a:t>k</a:t>
              </a:r>
              <a:endParaRPr kumimoji="1" lang="ja-JP" altLang="en-US" sz="2800" i="1" dirty="0"/>
            </a:p>
          </p:txBody>
        </p:sp>
        <p:sp>
          <p:nvSpPr>
            <p:cNvPr id="7" name="テキスト ボックス 6"/>
            <p:cNvSpPr txBox="1"/>
            <p:nvPr/>
          </p:nvSpPr>
          <p:spPr>
            <a:xfrm>
              <a:off x="2915816" y="4005064"/>
              <a:ext cx="2664296" cy="523220"/>
            </a:xfrm>
            <a:prstGeom prst="rect">
              <a:avLst/>
            </a:prstGeom>
            <a:noFill/>
          </p:spPr>
          <p:txBody>
            <a:bodyPr wrap="square" rtlCol="0">
              <a:spAutoFit/>
            </a:bodyPr>
            <a:lstStyle/>
            <a:p>
              <a:pPr algn="ctr"/>
              <a:r>
                <a:rPr kumimoji="1" lang="en-US" altLang="ja-JP" sz="2800" dirty="0" smtClean="0"/>
                <a:t>λ. λ. </a:t>
              </a:r>
              <a:r>
                <a:rPr lang="en-US" altLang="ja-JP" sz="2800" dirty="0" smtClean="0"/>
                <a:t>1</a:t>
              </a:r>
              <a:r>
                <a:rPr kumimoji="1" lang="en-US" altLang="ja-JP" sz="2800" dirty="0" smtClean="0"/>
                <a:t> </a:t>
              </a:r>
              <a:r>
                <a:rPr kumimoji="1" lang="en-US" altLang="ja-JP" sz="2800" i="1" dirty="0" smtClean="0"/>
                <a:t>a</a:t>
              </a:r>
              <a:r>
                <a:rPr kumimoji="1" lang="en-US" altLang="ja-JP" sz="2800" dirty="0" smtClean="0"/>
                <a:t> 0</a:t>
              </a:r>
              <a:endParaRPr kumimoji="1" lang="ja-JP" altLang="en-US" sz="2800" dirty="0"/>
            </a:p>
          </p:txBody>
        </p:sp>
        <p:cxnSp>
          <p:nvCxnSpPr>
            <p:cNvPr id="9" name="直線矢印コネクタ 8"/>
            <p:cNvCxnSpPr>
              <a:stCxn id="5" idx="2"/>
            </p:cNvCxnSpPr>
            <p:nvPr/>
          </p:nvCxnSpPr>
          <p:spPr>
            <a:xfrm rot="16200000" flipH="1">
              <a:off x="2835388" y="3348572"/>
              <a:ext cx="628908" cy="68407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2" name="直線矢印コネクタ 11"/>
            <p:cNvCxnSpPr>
              <a:stCxn id="6" idx="2"/>
            </p:cNvCxnSpPr>
            <p:nvPr/>
          </p:nvCxnSpPr>
          <p:spPr>
            <a:xfrm rot="5400000">
              <a:off x="5067636" y="3312568"/>
              <a:ext cx="628908" cy="75608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pSp>
      <p:sp>
        <p:nvSpPr>
          <p:cNvPr id="15" name="スライド番号プレースホルダ 14"/>
          <p:cNvSpPr>
            <a:spLocks noGrp="1"/>
          </p:cNvSpPr>
          <p:nvPr>
            <p:ph type="sldNum" sz="quarter" idx="12"/>
          </p:nvPr>
        </p:nvSpPr>
        <p:spPr/>
        <p:txBody>
          <a:bodyPr/>
          <a:lstStyle/>
          <a:p>
            <a:fld id="{5CC948F5-95D5-40C5-B24B-16AB17208F6D}" type="slidenum">
              <a:rPr kumimoji="1" lang="ja-JP" altLang="en-US" smtClean="0"/>
              <a:pPr/>
              <a:t>5</a:t>
            </a:fld>
            <a:endParaRPr kumimoji="1" lang="ja-JP"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Nominal Logic</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一階述語論理の拡張</a:t>
            </a:r>
            <a:endParaRPr kumimoji="1" lang="en-US" altLang="ja-JP" dirty="0" smtClean="0"/>
          </a:p>
          <a:p>
            <a:pPr lvl="1"/>
            <a:r>
              <a:rPr kumimoji="1" lang="en-US" altLang="ja-JP" dirty="0" smtClean="0"/>
              <a:t>Atom</a:t>
            </a:r>
            <a:r>
              <a:rPr kumimoji="1" lang="ja-JP" altLang="en-US" dirty="0" smtClean="0"/>
              <a:t> の互換、</a:t>
            </a:r>
            <a:r>
              <a:rPr lang="en-US" altLang="ja-JP" dirty="0" smtClean="0"/>
              <a:t>N </a:t>
            </a:r>
            <a:r>
              <a:rPr lang="ja-JP" altLang="en-US" dirty="0" smtClean="0"/>
              <a:t>量化子、</a:t>
            </a:r>
            <a:r>
              <a:rPr kumimoji="1" lang="en-US" altLang="ja-JP" dirty="0" smtClean="0"/>
              <a:t># </a:t>
            </a:r>
            <a:r>
              <a:rPr kumimoji="1" lang="ja-JP" altLang="en-US" dirty="0" smtClean="0"/>
              <a:t>演算子</a:t>
            </a:r>
            <a:r>
              <a:rPr kumimoji="1" lang="en-US" altLang="ja-JP" dirty="0" smtClean="0"/>
              <a:t>……</a:t>
            </a:r>
          </a:p>
          <a:p>
            <a:pPr lvl="1"/>
            <a:endParaRPr lang="en-US" altLang="ja-JP" dirty="0"/>
          </a:p>
          <a:p>
            <a:pPr lvl="1"/>
            <a:r>
              <a:rPr kumimoji="1" lang="en-US" altLang="ja-JP" dirty="0" smtClean="0"/>
              <a:t>Nominal logic </a:t>
            </a:r>
            <a:r>
              <a:rPr kumimoji="1" lang="ja-JP" altLang="en-US" dirty="0" smtClean="0"/>
              <a:t>の上で型付きラムダ計算を定義し健全性などを証明することを想定</a:t>
            </a:r>
            <a:endParaRPr kumimoji="1" lang="en-US" altLang="ja-JP" dirty="0" smtClean="0"/>
          </a:p>
          <a:p>
            <a:pPr lvl="2"/>
            <a:r>
              <a:rPr kumimoji="1" lang="ja-JP" altLang="en-US" dirty="0" smtClean="0"/>
              <a:t>変数名を明示的に扱える</a:t>
            </a:r>
            <a:endParaRPr kumimoji="1" lang="en-US" altLang="ja-JP" dirty="0" smtClean="0"/>
          </a:p>
          <a:p>
            <a:pPr lvl="2"/>
            <a:r>
              <a:rPr lang="en-US" altLang="ja-JP" dirty="0" smtClean="0"/>
              <a:t>Alpha equivalent </a:t>
            </a:r>
            <a:r>
              <a:rPr lang="ja-JP" altLang="en-US" dirty="0" smtClean="0"/>
              <a:t>な項を同一視できる</a:t>
            </a:r>
            <a:endParaRPr kumimoji="1" lang="ja-JP" altLang="en-US" dirty="0"/>
          </a:p>
        </p:txBody>
      </p:sp>
      <p:pic>
        <p:nvPicPr>
          <p:cNvPr id="1026" name="Picture 2"/>
          <p:cNvPicPr>
            <a:picLocks noChangeAspect="1" noChangeArrowheads="1"/>
          </p:cNvPicPr>
          <p:nvPr/>
        </p:nvPicPr>
        <p:blipFill>
          <a:blip r:embed="rId2" cstate="print"/>
          <a:srcRect/>
          <a:stretch>
            <a:fillRect/>
          </a:stretch>
        </p:blipFill>
        <p:spPr bwMode="auto">
          <a:xfrm>
            <a:off x="3419872" y="2204864"/>
            <a:ext cx="305370" cy="442475"/>
          </a:xfrm>
          <a:prstGeom prst="rect">
            <a:avLst/>
          </a:prstGeom>
          <a:noFill/>
          <a:ln w="9525">
            <a:noFill/>
            <a:miter lim="800000"/>
            <a:headEnd/>
            <a:tailEnd/>
          </a:ln>
        </p:spPr>
      </p:pic>
      <p:sp>
        <p:nvSpPr>
          <p:cNvPr id="6" name="スライド番号プレースホルダ 5"/>
          <p:cNvSpPr>
            <a:spLocks noGrp="1"/>
          </p:cNvSpPr>
          <p:nvPr>
            <p:ph type="sldNum" sz="quarter" idx="12"/>
          </p:nvPr>
        </p:nvSpPr>
        <p:spPr/>
        <p:txBody>
          <a:bodyPr/>
          <a:lstStyle/>
          <a:p>
            <a:fld id="{5CC948F5-95D5-40C5-B24B-16AB17208F6D}" type="slidenum">
              <a:rPr kumimoji="1" lang="ja-JP" altLang="en-US" smtClean="0"/>
              <a:pPr/>
              <a:t>6</a:t>
            </a:fld>
            <a:endParaRPr kumimoji="1" lang="ja-JP"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Nominal Logic vs. CIC</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Nominal logic</a:t>
            </a:r>
          </a:p>
          <a:p>
            <a:pPr lvl="1"/>
            <a:r>
              <a:rPr lang="en-US" altLang="ja-JP" dirty="0" smtClean="0"/>
              <a:t>Alpha equivalent </a:t>
            </a:r>
            <a:r>
              <a:rPr lang="ja-JP" altLang="en-US" dirty="0" smtClean="0"/>
              <a:t>な項を等しいものとして扱える</a:t>
            </a:r>
            <a:endParaRPr lang="en-US" altLang="ja-JP" dirty="0" smtClean="0"/>
          </a:p>
          <a:p>
            <a:r>
              <a:rPr kumimoji="1" lang="en-US" altLang="ja-JP" dirty="0" smtClean="0"/>
              <a:t>CIC</a:t>
            </a:r>
          </a:p>
          <a:p>
            <a:pPr lvl="1"/>
            <a:r>
              <a:rPr kumimoji="1" lang="ja-JP" altLang="en-US" dirty="0" smtClean="0"/>
              <a:t>帰納的データ型を定義する機能が備わっている</a:t>
            </a:r>
            <a:endParaRPr kumimoji="1"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7</a:t>
            </a:fld>
            <a:endParaRPr kumimoji="1" lang="ja-JP"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Nominal Logic</a:t>
            </a:r>
            <a:r>
              <a:rPr kumimoji="1" lang="ja-JP" altLang="en-US" dirty="0" smtClean="0"/>
              <a:t> の定義の構成</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Signatures and sorts</a:t>
            </a:r>
          </a:p>
          <a:p>
            <a:r>
              <a:rPr lang="en-US" altLang="ja-JP" dirty="0" smtClean="0"/>
              <a:t>Terms and formulas</a:t>
            </a:r>
          </a:p>
          <a:p>
            <a:r>
              <a:rPr kumimoji="1" lang="en-US" altLang="ja-JP" dirty="0" smtClean="0"/>
              <a:t>Axioms</a:t>
            </a:r>
            <a:endParaRPr kumimoji="1"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8</a:t>
            </a:fld>
            <a:endParaRPr kumimoji="1" lang="ja-JP"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Signature </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Signature </a:t>
            </a:r>
            <a:r>
              <a:rPr kumimoji="1" lang="ja-JP" altLang="en-US" dirty="0" smtClean="0"/>
              <a:t>とは以下の集まり</a:t>
            </a:r>
            <a:endParaRPr kumimoji="1" lang="en-US" altLang="ja-JP" dirty="0" smtClean="0"/>
          </a:p>
          <a:p>
            <a:pPr lvl="1"/>
            <a:r>
              <a:rPr lang="en-US" altLang="ja-JP" dirty="0" smtClean="0"/>
              <a:t>Sort </a:t>
            </a:r>
            <a:r>
              <a:rPr lang="ja-JP" altLang="en-US" dirty="0"/>
              <a:t>を表す記号</a:t>
            </a:r>
            <a:r>
              <a:rPr lang="ja-JP" altLang="en-US" dirty="0" smtClean="0"/>
              <a:t>の集合</a:t>
            </a:r>
            <a:endParaRPr lang="en-US" altLang="ja-JP" dirty="0" smtClean="0"/>
          </a:p>
          <a:p>
            <a:pPr lvl="2"/>
            <a:r>
              <a:rPr lang="ja-JP" altLang="en-US" dirty="0" smtClean="0"/>
              <a:t>各記号は以下のどちらかを表す</a:t>
            </a:r>
            <a:endParaRPr lang="en-US" altLang="ja-JP" dirty="0" smtClean="0"/>
          </a:p>
          <a:p>
            <a:pPr lvl="3"/>
            <a:r>
              <a:rPr lang="en-US" altLang="ja-JP" dirty="0" smtClean="0"/>
              <a:t>A sort of atoms</a:t>
            </a:r>
          </a:p>
          <a:p>
            <a:pPr lvl="3"/>
            <a:r>
              <a:rPr lang="en-US" altLang="ja-JP" dirty="0" smtClean="0"/>
              <a:t>A sort of data</a:t>
            </a:r>
          </a:p>
          <a:p>
            <a:pPr lvl="1"/>
            <a:r>
              <a:rPr kumimoji="1" lang="ja-JP" altLang="en-US" dirty="0" smtClean="0"/>
              <a:t>関数</a:t>
            </a:r>
            <a:r>
              <a:rPr lang="ja-JP" altLang="en-US" dirty="0" smtClean="0"/>
              <a:t>を</a:t>
            </a:r>
            <a:r>
              <a:rPr lang="ja-JP" altLang="en-US" dirty="0"/>
              <a:t>表す記号</a:t>
            </a:r>
            <a:r>
              <a:rPr kumimoji="1" lang="ja-JP" altLang="en-US" dirty="0" smtClean="0"/>
              <a:t>とその </a:t>
            </a:r>
            <a:r>
              <a:rPr kumimoji="1" lang="en-US" altLang="ja-JP" dirty="0" smtClean="0"/>
              <a:t>arity </a:t>
            </a:r>
            <a:r>
              <a:rPr kumimoji="1" lang="ja-JP" altLang="en-US" dirty="0" smtClean="0"/>
              <a:t>の集合</a:t>
            </a:r>
            <a:endParaRPr kumimoji="1" lang="en-US" altLang="ja-JP" dirty="0" smtClean="0"/>
          </a:p>
          <a:p>
            <a:pPr lvl="2"/>
            <a:r>
              <a:rPr lang="en-US" altLang="ja-JP" dirty="0" smtClean="0"/>
              <a:t>Arity </a:t>
            </a:r>
            <a:r>
              <a:rPr lang="ja-JP" altLang="en-US" dirty="0" smtClean="0"/>
              <a:t>は関数の </a:t>
            </a:r>
            <a:r>
              <a:rPr lang="en-US" altLang="ja-JP" sz="1800" dirty="0" smtClean="0"/>
              <a:t>(</a:t>
            </a:r>
            <a:r>
              <a:rPr lang="ja-JP" altLang="en-US" sz="1800" dirty="0" smtClean="0"/>
              <a:t>一つ以上の</a:t>
            </a:r>
            <a:r>
              <a:rPr lang="en-US" altLang="ja-JP" sz="1800" dirty="0" smtClean="0"/>
              <a:t>)</a:t>
            </a:r>
            <a:r>
              <a:rPr lang="en-US" altLang="ja-JP" dirty="0" smtClean="0"/>
              <a:t> </a:t>
            </a:r>
            <a:r>
              <a:rPr lang="ja-JP" altLang="en-US" dirty="0" smtClean="0"/>
              <a:t>引数と戻り値の </a:t>
            </a:r>
            <a:r>
              <a:rPr lang="en-US" altLang="ja-JP" dirty="0" smtClean="0"/>
              <a:t>sort</a:t>
            </a:r>
          </a:p>
          <a:p>
            <a:pPr lvl="1"/>
            <a:r>
              <a:rPr kumimoji="1" lang="ja-JP" altLang="en-US" dirty="0" smtClean="0"/>
              <a:t>関係</a:t>
            </a:r>
            <a:r>
              <a:rPr lang="ja-JP" altLang="en-US" dirty="0" smtClean="0"/>
              <a:t>を表す記号</a:t>
            </a:r>
            <a:r>
              <a:rPr kumimoji="1" lang="ja-JP" altLang="en-US" dirty="0" smtClean="0"/>
              <a:t>とその </a:t>
            </a:r>
            <a:r>
              <a:rPr kumimoji="1" lang="en-US" altLang="ja-JP" dirty="0" smtClean="0"/>
              <a:t>arity </a:t>
            </a:r>
            <a:r>
              <a:rPr kumimoji="1" lang="ja-JP" altLang="en-US" dirty="0" smtClean="0"/>
              <a:t>の集合</a:t>
            </a:r>
            <a:endParaRPr kumimoji="1" lang="en-US" altLang="ja-JP" dirty="0" smtClean="0"/>
          </a:p>
          <a:p>
            <a:pPr lvl="2"/>
            <a:r>
              <a:rPr lang="en-US" altLang="ja-JP" dirty="0" smtClean="0"/>
              <a:t>Arity </a:t>
            </a:r>
            <a:r>
              <a:rPr lang="ja-JP" altLang="en-US" dirty="0" smtClean="0"/>
              <a:t>は関係の</a:t>
            </a:r>
            <a:r>
              <a:rPr lang="en-US" altLang="ja-JP" sz="1800" dirty="0" smtClean="0"/>
              <a:t>(</a:t>
            </a:r>
            <a:r>
              <a:rPr lang="ja-JP" altLang="en-US" sz="1800" dirty="0" smtClean="0"/>
              <a:t>一つ以上の</a:t>
            </a:r>
            <a:r>
              <a:rPr lang="en-US" altLang="ja-JP" sz="1800" dirty="0" smtClean="0"/>
              <a:t>)</a:t>
            </a:r>
            <a:r>
              <a:rPr lang="en-US" altLang="ja-JP" dirty="0" smtClean="0"/>
              <a:t> </a:t>
            </a:r>
            <a:r>
              <a:rPr lang="ja-JP" altLang="en-US" dirty="0" smtClean="0"/>
              <a:t>引数の </a:t>
            </a:r>
            <a:r>
              <a:rPr lang="en-US" altLang="ja-JP" dirty="0" smtClean="0"/>
              <a:t>sort</a:t>
            </a:r>
            <a:endParaRPr kumimoji="1" lang="ja-JP" altLang="en-US" dirty="0"/>
          </a:p>
        </p:txBody>
      </p:sp>
      <p:sp>
        <p:nvSpPr>
          <p:cNvPr id="4" name="スライド番号プレースホルダ 3"/>
          <p:cNvSpPr>
            <a:spLocks noGrp="1"/>
          </p:cNvSpPr>
          <p:nvPr>
            <p:ph type="sldNum" sz="quarter" idx="12"/>
          </p:nvPr>
        </p:nvSpPr>
        <p:spPr/>
        <p:txBody>
          <a:bodyPr/>
          <a:lstStyle/>
          <a:p>
            <a:fld id="{5CC948F5-95D5-40C5-B24B-16AB17208F6D}" type="slidenum">
              <a:rPr kumimoji="1" lang="ja-JP" altLang="en-US" smtClean="0"/>
              <a:pPr/>
              <a:t>9</a:t>
            </a:fld>
            <a:endParaRPr kumimoji="1" lang="ja-JP"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899</TotalTime>
  <Words>1422</Words>
  <Application>Microsoft Office PowerPoint</Application>
  <PresentationFormat>画面に合わせる (4:3)</PresentationFormat>
  <Paragraphs>296</Paragraphs>
  <Slides>40</Slides>
  <Notes>1</Notes>
  <HiddenSlides>0</HiddenSlides>
  <MMClips>0</MMClips>
  <ScaleCrop>false</ScaleCrop>
  <HeadingPairs>
    <vt:vector size="4" baseType="variant">
      <vt:variant>
        <vt:lpstr>テーマ</vt:lpstr>
      </vt:variant>
      <vt:variant>
        <vt:i4>1</vt:i4>
      </vt:variant>
      <vt:variant>
        <vt:lpstr>スライド タイトル</vt:lpstr>
      </vt:variant>
      <vt:variant>
        <vt:i4>40</vt:i4>
      </vt:variant>
    </vt:vector>
  </HeadingPairs>
  <TitlesOfParts>
    <vt:vector size="41" baseType="lpstr">
      <vt:lpstr>Office テーマ</vt:lpstr>
      <vt:lpstr>米澤研究室 全体ミーティング</vt:lpstr>
      <vt:lpstr>今日の内容</vt:lpstr>
      <vt:lpstr>Alpha Equivalence</vt:lpstr>
      <vt:lpstr>Alpha Equivalence の必要性</vt:lpstr>
      <vt:lpstr>Locally Nameless Representation</vt:lpstr>
      <vt:lpstr>Nominal Logic</vt:lpstr>
      <vt:lpstr>Nominal Logic vs. CIC</vt:lpstr>
      <vt:lpstr>Nominal Logic の定義の構成</vt:lpstr>
      <vt:lpstr>Signature </vt:lpstr>
      <vt:lpstr>Sorts</vt:lpstr>
      <vt:lpstr>(例) ラムダ計算の定式化</vt:lpstr>
      <vt:lpstr>Terms</vt:lpstr>
      <vt:lpstr>(例) ラムダ項</vt:lpstr>
      <vt:lpstr>Formulas</vt:lpstr>
      <vt:lpstr>Formulas</vt:lpstr>
      <vt:lpstr>Formulas</vt:lpstr>
      <vt:lpstr>(例) Formulas</vt:lpstr>
      <vt:lpstr>Axioms</vt:lpstr>
      <vt:lpstr>Swapping</vt:lpstr>
      <vt:lpstr>なぜ Swapping を扱うのか</vt:lpstr>
      <vt:lpstr>Equivariance</vt:lpstr>
      <vt:lpstr>Equivariance に関する定理</vt:lpstr>
      <vt:lpstr>Freshness</vt:lpstr>
      <vt:lpstr>Freshness に関する定理</vt:lpstr>
      <vt:lpstr>N 量化子</vt:lpstr>
      <vt:lpstr>Atom Abstraction</vt:lpstr>
      <vt:lpstr>Atom Abstraction に関する定理</vt:lpstr>
      <vt:lpstr>Atom Abstraction に関する例</vt:lpstr>
      <vt:lpstr>論理体系の解釈</vt:lpstr>
      <vt:lpstr>Nominal Logic の解釈</vt:lpstr>
      <vt:lpstr>Nominal Set において Swapping が満たすべき条件</vt:lpstr>
      <vt:lpstr>Finite Support Property</vt:lpstr>
      <vt:lpstr>Nominal Set の射</vt:lpstr>
      <vt:lpstr>Signature の解釈</vt:lpstr>
      <vt:lpstr>Atom の解釈</vt:lpstr>
      <vt:lpstr>Swapping の解釈</vt:lpstr>
      <vt:lpstr>Freshness の解釈</vt:lpstr>
      <vt:lpstr>Nominal Logic の健全性</vt:lpstr>
      <vt:lpstr>まとめ</vt:lpstr>
      <vt:lpstr>関連研究</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米澤研究室 全体ミーティング</dc:title>
  <dc:creator>渡邊 裕貴</dc:creator>
  <cp:lastModifiedBy>渡邊 裕貴</cp:lastModifiedBy>
  <cp:revision>799</cp:revision>
  <dcterms:created xsi:type="dcterms:W3CDTF">2011-03-01T02:59:07Z</dcterms:created>
  <dcterms:modified xsi:type="dcterms:W3CDTF">2011-03-02T09:27:07Z</dcterms:modified>
  <cp:contentStatus>最終版</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