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794500" cy="99314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201" autoAdjust="0"/>
  </p:normalViewPr>
  <p:slideViewPr>
    <p:cSldViewPr>
      <p:cViewPr varScale="1">
        <p:scale>
          <a:sx n="70" d="100"/>
          <a:sy n="70" d="100"/>
        </p:scale>
        <p:origin x="-11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12986-4630-47A8-BB21-4015EA231472}" type="datetimeFigureOut">
              <a:rPr kumimoji="1" lang="ja-JP" altLang="en-US" smtClean="0"/>
              <a:pPr/>
              <a:t>2010/12/22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4963EF-BE7B-42D8-B0F5-6DA95AE1EDB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A8A5E9-4F05-4B85-96F9-51653780B225}" type="datetimeFigureOut">
              <a:rPr kumimoji="1" lang="ja-JP" altLang="en-US" smtClean="0"/>
              <a:pPr/>
              <a:t>2010/12/22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48422-6577-45E1-87D3-E70C0696F37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48422-6577-45E1-87D3-E70C0696F37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48422-6577-45E1-87D3-E70C0696F37E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4751-D0DA-42AE-B618-80291606B6FF}" type="datetime1">
              <a:rPr kumimoji="1" lang="ja-JP" altLang="en-US" smtClean="0"/>
              <a:pPr/>
              <a:t>2010/12/22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A67-AF31-4B66-8BDF-FB344D158C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7A95-AD13-43FE-B657-D018C2581D0E}" type="datetime1">
              <a:rPr kumimoji="1" lang="ja-JP" altLang="en-US" smtClean="0"/>
              <a:pPr/>
              <a:t>2010/12/22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A67-AF31-4B66-8BDF-FB344D158C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E12B0-2C6A-49ED-B0D1-59ACA81CC9BE}" type="datetime1">
              <a:rPr kumimoji="1" lang="ja-JP" altLang="en-US" smtClean="0"/>
              <a:pPr/>
              <a:t>2010/12/22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A67-AF31-4B66-8BDF-FB344D158C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97AC-B8C6-44E6-8614-22DBE29411D5}" type="datetime1">
              <a:rPr kumimoji="1" lang="ja-JP" altLang="en-US" smtClean="0"/>
              <a:pPr/>
              <a:t>2010/12/22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A67-AF31-4B66-8BDF-FB344D158C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386B-1783-4022-9E30-C37E0F59E49A}" type="datetime1">
              <a:rPr kumimoji="1" lang="ja-JP" altLang="en-US" smtClean="0"/>
              <a:pPr/>
              <a:t>2010/12/22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A67-AF31-4B66-8BDF-FB344D158C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14C01-3C95-4668-B159-1A634E510A8C}" type="datetime1">
              <a:rPr kumimoji="1" lang="ja-JP" altLang="en-US" smtClean="0"/>
              <a:pPr/>
              <a:t>2010/12/22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A67-AF31-4B66-8BDF-FB344D158C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0FEBD-36E8-4CF4-833C-073FDFB881FD}" type="datetime1">
              <a:rPr kumimoji="1" lang="ja-JP" altLang="en-US" smtClean="0"/>
              <a:pPr/>
              <a:t>2010/12/22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A67-AF31-4B66-8BDF-FB344D158C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ACE3-2142-4FA3-8065-2476E9005B63}" type="datetime1">
              <a:rPr kumimoji="1" lang="ja-JP" altLang="en-US" smtClean="0"/>
              <a:pPr/>
              <a:t>2010/12/22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A67-AF31-4B66-8BDF-FB344D158C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91E2-201D-48C9-9F22-FD2DAE42BF56}" type="datetime1">
              <a:rPr kumimoji="1" lang="ja-JP" altLang="en-US" smtClean="0"/>
              <a:pPr/>
              <a:t>2010/12/22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A67-AF31-4B66-8BDF-FB344D158C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2140-FD1C-42E8-B48E-3651A2364779}" type="datetime1">
              <a:rPr kumimoji="1" lang="ja-JP" altLang="en-US" smtClean="0"/>
              <a:pPr/>
              <a:t>2010/12/22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A67-AF31-4B66-8BDF-FB344D158C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F911-7031-48D2-8743-F19B3AF88790}" type="datetime1">
              <a:rPr kumimoji="1" lang="ja-JP" altLang="en-US" smtClean="0"/>
              <a:pPr/>
              <a:t>2010/12/22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A67-AF31-4B66-8BDF-FB344D158C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2A37A-BAAE-4E25-ABEB-181376D95912}" type="datetime1">
              <a:rPr kumimoji="1" lang="ja-JP" altLang="en-US" smtClean="0"/>
              <a:pPr/>
              <a:t>2010/12/22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68A67-AF31-4B66-8BDF-FB344D158C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米澤研究室 全体ミーティング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2010/12/22</a:t>
            </a:r>
            <a:br>
              <a:rPr lang="en-US" altLang="ja-JP" dirty="0" smtClean="0"/>
            </a:br>
            <a:r>
              <a:rPr lang="en-US" altLang="ja-JP" dirty="0" smtClean="0"/>
              <a:t>M2 </a:t>
            </a:r>
            <a:r>
              <a:rPr lang="ja-JP" altLang="en-US" dirty="0" smtClean="0"/>
              <a:t>渡邊裕貴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A67-AF31-4B66-8BDF-FB344D158CE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 smtClean="0"/>
              <a:t>しかし</a:t>
            </a:r>
            <a:r>
              <a:rPr kumimoji="1" lang="ja-JP" altLang="en-US" dirty="0" smtClean="0"/>
              <a:t>自己言及的な型が必要</a:t>
            </a:r>
            <a:endParaRPr kumimoji="1"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これまでの規則では型付けできない</a:t>
            </a:r>
            <a:r>
              <a:rPr kumimoji="1" lang="en-US" altLang="ja-JP" dirty="0" smtClean="0"/>
              <a:t>……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A67-AF31-4B66-8BDF-FB344D158CE9}" type="slidenum">
              <a:rPr kumimoji="1" lang="ja-JP" altLang="en-US" smtClean="0"/>
              <a:pPr/>
              <a:t>10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71600" y="2905780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i="1" dirty="0" smtClean="0"/>
              <a:t>f</a:t>
            </a:r>
            <a:r>
              <a:rPr kumimoji="1" lang="en-US" altLang="ja-JP" sz="2800" dirty="0" smtClean="0"/>
              <a:t> : </a:t>
            </a:r>
            <a:r>
              <a:rPr kumimoji="1" lang="en-US" altLang="ja-JP" sz="2800" dirty="0" err="1" smtClean="0"/>
              <a:t>Π</a:t>
            </a:r>
            <a:r>
              <a:rPr kumimoji="1" lang="en-US" altLang="ja-JP" sz="2800" i="1" dirty="0" err="1" smtClean="0"/>
              <a:t>x</a:t>
            </a:r>
            <a:r>
              <a:rPr kumimoji="1" lang="en-US" altLang="ja-JP" sz="2800" dirty="0" err="1" smtClean="0"/>
              <a:t>:Nat</a:t>
            </a:r>
            <a:r>
              <a:rPr kumimoji="1" lang="en-US" altLang="ja-JP" sz="2800" dirty="0" smtClean="0"/>
              <a:t>. {</a:t>
            </a:r>
            <a:r>
              <a:rPr kumimoji="1" lang="en-US" altLang="ja-JP" sz="2800" i="1" dirty="0" smtClean="0"/>
              <a:t>f</a:t>
            </a:r>
            <a:r>
              <a:rPr kumimoji="1" lang="en-US" altLang="ja-JP" sz="2800" dirty="0" smtClean="0"/>
              <a:t> </a:t>
            </a:r>
            <a:r>
              <a:rPr kumimoji="1" lang="en-US" altLang="ja-JP" sz="2800" i="1" dirty="0" smtClean="0"/>
              <a:t>x</a:t>
            </a:r>
            <a:r>
              <a:rPr kumimoji="1" lang="en-US" altLang="ja-JP" sz="2800" dirty="0" smtClean="0"/>
              <a:t> : Nat}</a:t>
            </a:r>
            <a:endParaRPr kumimoji="1" lang="ja-JP" altLang="en-US" sz="2800" dirty="0"/>
          </a:p>
        </p:txBody>
      </p:sp>
      <p:sp>
        <p:nvSpPr>
          <p:cNvPr id="7" name="角丸四角形 6"/>
          <p:cNvSpPr/>
          <p:nvPr/>
        </p:nvSpPr>
        <p:spPr>
          <a:xfrm>
            <a:off x="3707904" y="3933056"/>
            <a:ext cx="4392488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関数の戻り値を </a:t>
            </a:r>
            <a:r>
              <a:rPr kumimoji="1" lang="en-US" altLang="ja-JP" dirty="0" smtClean="0"/>
              <a:t>singleton type </a:t>
            </a:r>
            <a:r>
              <a:rPr kumimoji="1" lang="ja-JP" altLang="en-US" dirty="0" smtClean="0"/>
              <a:t>で表したい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研究内容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型システムによる </a:t>
            </a:r>
            <a:r>
              <a:rPr kumimoji="1" lang="en-US" altLang="ja-JP" dirty="0" smtClean="0"/>
              <a:t>CPS</a:t>
            </a:r>
            <a:r>
              <a:rPr kumimoji="1" lang="ja-JP" altLang="en-US" dirty="0" smtClean="0"/>
              <a:t> 変換の検証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型を使って項の </a:t>
            </a:r>
            <a:r>
              <a:rPr lang="en-US" altLang="ja-JP" dirty="0" smtClean="0"/>
              <a:t>semantics </a:t>
            </a:r>
            <a:r>
              <a:rPr lang="ja-JP" altLang="en-US" dirty="0" smtClean="0"/>
              <a:t>を表す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型の保存を示すことで </a:t>
            </a:r>
            <a:r>
              <a:rPr lang="en-US" altLang="ja-JP" dirty="0" smtClean="0"/>
              <a:t>semantics </a:t>
            </a:r>
            <a:r>
              <a:rPr lang="ja-JP" altLang="en-US" dirty="0" smtClean="0"/>
              <a:t>の保存を示す</a:t>
            </a:r>
            <a:endParaRPr lang="en-US" altLang="ja-JP" dirty="0" smtClean="0"/>
          </a:p>
          <a:p>
            <a:pPr lvl="1"/>
            <a:endParaRPr kumimoji="1" lang="en-US" altLang="ja-JP" dirty="0" smtClean="0"/>
          </a:p>
          <a:p>
            <a:pPr lvl="1"/>
            <a:r>
              <a:rPr lang="en-US" altLang="ja-JP" dirty="0" smtClean="0"/>
              <a:t>From λ</a:t>
            </a:r>
            <a:r>
              <a:rPr lang="ja-JP" altLang="en-US" baseline="-25000" dirty="0" smtClean="0"/>
              <a:t>→</a:t>
            </a:r>
            <a:r>
              <a:rPr lang="ja-JP" altLang="en-US" dirty="0" smtClean="0"/>
              <a:t> </a:t>
            </a:r>
            <a:r>
              <a:rPr lang="en-US" altLang="ja-JP" dirty="0" smtClean="0"/>
              <a:t>to λ</a:t>
            </a:r>
            <a:r>
              <a:rPr lang="ja-JP" altLang="en-US" baseline="-25000" dirty="0" smtClean="0"/>
              <a:t>≤</a:t>
            </a:r>
            <a:r>
              <a:rPr lang="en-US" altLang="ja-JP" baseline="-25000" dirty="0" smtClean="0"/>
              <a:t>{}</a:t>
            </a:r>
            <a:endParaRPr lang="en-US" altLang="ja-JP" dirty="0"/>
          </a:p>
          <a:p>
            <a:pPr lvl="1"/>
            <a:r>
              <a:rPr lang="en-US" altLang="ja-JP" dirty="0" smtClean="0"/>
              <a:t>From </a:t>
            </a:r>
            <a:r>
              <a:rPr lang="en-US" altLang="ja-JP" dirty="0" err="1" smtClean="0"/>
              <a:t>λP</a:t>
            </a:r>
            <a:r>
              <a:rPr lang="en-US" altLang="ja-JP" dirty="0" smtClean="0"/>
              <a:t> to ?</a:t>
            </a:r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A67-AF31-4B66-8BDF-FB344D158CE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CPS </a:t>
            </a:r>
            <a:r>
              <a:rPr kumimoji="1" lang="ja-JP" altLang="en-US" dirty="0" smtClean="0"/>
              <a:t>変換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99950"/>
            <a:r>
              <a:rPr lang="ja-JP" altLang="en-US" dirty="0" smtClean="0"/>
              <a:t>継続を受け取って評価結果を継続に渡す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ように項を変換する</a:t>
            </a:r>
            <a:endParaRPr lang="en-US" altLang="ja-JP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27584" y="6084004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r"/>
            <a:r>
              <a:rPr lang="en-US" altLang="ja-JP" dirty="0" smtClean="0"/>
              <a:t>G.D. </a:t>
            </a:r>
            <a:r>
              <a:rPr lang="en-US" altLang="ja-JP" dirty="0" err="1" smtClean="0"/>
              <a:t>Plotkin</a:t>
            </a:r>
            <a:r>
              <a:rPr lang="en-US" altLang="ja-JP" dirty="0" smtClean="0"/>
              <a:t>. “Call-by-name, call-by-value and the lambda-calculus.” 1975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91680" y="3308791"/>
            <a:ext cx="7056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buNone/>
            </a:pPr>
            <a:r>
              <a:rPr lang="en-US" altLang="ja-JP" sz="2400" dirty="0" smtClean="0"/>
              <a:t>[[</a:t>
            </a:r>
            <a:r>
              <a:rPr lang="en-US" altLang="ja-JP" sz="2400" i="1" dirty="0" smtClean="0"/>
              <a:t>x</a:t>
            </a:r>
            <a:r>
              <a:rPr lang="en-US" altLang="ja-JP" sz="2400" dirty="0" smtClean="0"/>
              <a:t>]]	= </a:t>
            </a:r>
            <a:r>
              <a:rPr lang="en-US" altLang="ja-JP" sz="2400" dirty="0" err="1" smtClean="0"/>
              <a:t>λ</a:t>
            </a:r>
            <a:r>
              <a:rPr lang="en-US" altLang="ja-JP" sz="2400" i="1" dirty="0" err="1" smtClean="0"/>
              <a:t>k</a:t>
            </a:r>
            <a:r>
              <a:rPr lang="en-US" altLang="ja-JP" sz="2400" dirty="0" smtClean="0"/>
              <a:t>. </a:t>
            </a:r>
            <a:r>
              <a:rPr lang="en-US" altLang="ja-JP" sz="2400" i="1" dirty="0" smtClean="0"/>
              <a:t>k</a:t>
            </a:r>
            <a:r>
              <a:rPr lang="en-US" altLang="ja-JP" sz="2400" dirty="0" smtClean="0"/>
              <a:t> </a:t>
            </a:r>
            <a:r>
              <a:rPr lang="en-US" altLang="ja-JP" sz="2400" i="1" dirty="0" smtClean="0"/>
              <a:t>x</a:t>
            </a:r>
          </a:p>
          <a:p>
            <a:pPr marL="0" lvl="1">
              <a:buNone/>
            </a:pPr>
            <a:r>
              <a:rPr lang="en-US" altLang="ja-JP" sz="2400" dirty="0" smtClean="0"/>
              <a:t>[[</a:t>
            </a:r>
            <a:r>
              <a:rPr lang="en-US" altLang="ja-JP" sz="2400" dirty="0" err="1" smtClean="0"/>
              <a:t>λ</a:t>
            </a:r>
            <a:r>
              <a:rPr lang="en-US" altLang="ja-JP" sz="2400" i="1" dirty="0" err="1" smtClean="0"/>
              <a:t>x</a:t>
            </a:r>
            <a:r>
              <a:rPr lang="en-US" altLang="ja-JP" sz="2400" dirty="0" smtClean="0"/>
              <a:t>. </a:t>
            </a:r>
            <a:r>
              <a:rPr lang="en-US" altLang="ja-JP" sz="2400" i="1" dirty="0" smtClean="0"/>
              <a:t>t</a:t>
            </a:r>
            <a:r>
              <a:rPr lang="en-US" altLang="ja-JP" sz="2400" dirty="0" smtClean="0"/>
              <a:t>]]	= </a:t>
            </a:r>
            <a:r>
              <a:rPr lang="en-US" altLang="ja-JP" sz="2400" dirty="0" err="1" smtClean="0"/>
              <a:t>λ</a:t>
            </a:r>
            <a:r>
              <a:rPr lang="en-US" altLang="ja-JP" sz="2400" i="1" dirty="0" err="1" smtClean="0"/>
              <a:t>k</a:t>
            </a:r>
            <a:r>
              <a:rPr lang="en-US" altLang="ja-JP" sz="2400" dirty="0" smtClean="0"/>
              <a:t>. </a:t>
            </a:r>
            <a:r>
              <a:rPr lang="en-US" altLang="ja-JP" sz="2400" i="1" dirty="0" smtClean="0"/>
              <a:t>k</a:t>
            </a:r>
            <a:r>
              <a:rPr lang="en-US" altLang="ja-JP" sz="2400" dirty="0" smtClean="0"/>
              <a:t> (</a:t>
            </a:r>
            <a:r>
              <a:rPr lang="en-US" altLang="ja-JP" sz="2400" dirty="0" err="1" smtClean="0"/>
              <a:t>λ</a:t>
            </a:r>
            <a:r>
              <a:rPr lang="en-US" altLang="ja-JP" sz="2400" i="1" dirty="0" err="1" smtClean="0"/>
              <a:t>x</a:t>
            </a:r>
            <a:r>
              <a:rPr lang="en-US" altLang="ja-JP" sz="2400" dirty="0" smtClean="0"/>
              <a:t>. [[</a:t>
            </a:r>
            <a:r>
              <a:rPr lang="en-US" altLang="ja-JP" sz="2400" i="1" dirty="0" smtClean="0"/>
              <a:t>t</a:t>
            </a:r>
            <a:r>
              <a:rPr lang="en-US" altLang="ja-JP" sz="2400" dirty="0" smtClean="0"/>
              <a:t>]])</a:t>
            </a:r>
          </a:p>
          <a:p>
            <a:pPr marL="0" lvl="1"/>
            <a:r>
              <a:rPr lang="en-US" altLang="ja-JP" sz="2400" dirty="0" smtClean="0"/>
              <a:t>[[</a:t>
            </a:r>
            <a:r>
              <a:rPr lang="en-US" altLang="ja-JP" sz="2400" i="1" dirty="0" smtClean="0"/>
              <a:t>t</a:t>
            </a:r>
            <a:r>
              <a:rPr lang="en-US" altLang="ja-JP" sz="2400" baseline="-25000" dirty="0" smtClean="0"/>
              <a:t>1</a:t>
            </a:r>
            <a:r>
              <a:rPr lang="en-US" altLang="ja-JP" sz="2400" dirty="0" smtClean="0"/>
              <a:t> </a:t>
            </a:r>
            <a:r>
              <a:rPr lang="en-US" altLang="ja-JP" sz="2400" i="1" dirty="0" smtClean="0"/>
              <a:t>t</a:t>
            </a:r>
            <a:r>
              <a:rPr lang="en-US" altLang="ja-JP" sz="2400" baseline="-25000" dirty="0" smtClean="0"/>
              <a:t>2</a:t>
            </a:r>
            <a:r>
              <a:rPr lang="en-US" altLang="ja-JP" sz="2400" dirty="0" smtClean="0"/>
              <a:t>]]	= </a:t>
            </a:r>
            <a:r>
              <a:rPr lang="en-US" altLang="ja-JP" sz="2400" dirty="0" err="1" smtClean="0"/>
              <a:t>λ</a:t>
            </a:r>
            <a:r>
              <a:rPr lang="en-US" altLang="ja-JP" sz="2400" i="1" dirty="0" err="1" smtClean="0"/>
              <a:t>k</a:t>
            </a:r>
            <a:r>
              <a:rPr lang="en-US" altLang="ja-JP" sz="2400" dirty="0" smtClean="0"/>
              <a:t>. [[</a:t>
            </a:r>
            <a:r>
              <a:rPr lang="en-US" altLang="ja-JP" sz="2400" i="1" dirty="0" smtClean="0"/>
              <a:t>t</a:t>
            </a:r>
            <a:r>
              <a:rPr lang="en-US" altLang="ja-JP" sz="2400" baseline="-25000" dirty="0" smtClean="0"/>
              <a:t>1</a:t>
            </a:r>
            <a:r>
              <a:rPr lang="en-US" altLang="ja-JP" sz="2400" dirty="0" smtClean="0"/>
              <a:t>]] (λ</a:t>
            </a:r>
            <a:r>
              <a:rPr lang="en-US" altLang="ja-JP" sz="2400" i="1" dirty="0" smtClean="0"/>
              <a:t>v</a:t>
            </a:r>
            <a:r>
              <a:rPr lang="en-US" altLang="ja-JP" sz="2400" baseline="-25000" dirty="0" smtClean="0"/>
              <a:t>1</a:t>
            </a:r>
            <a:r>
              <a:rPr lang="en-US" altLang="ja-JP" sz="2400" dirty="0" smtClean="0"/>
              <a:t>. </a:t>
            </a:r>
            <a:r>
              <a:rPr lang="en-US" altLang="ja-JP" sz="2400" i="1" dirty="0" smtClean="0"/>
              <a:t>v</a:t>
            </a:r>
            <a:r>
              <a:rPr lang="en-US" altLang="ja-JP" sz="2400" baseline="-25000" dirty="0" smtClean="0"/>
              <a:t>1</a:t>
            </a:r>
            <a:r>
              <a:rPr lang="en-US" altLang="ja-JP" sz="2400" dirty="0" smtClean="0"/>
              <a:t>[[</a:t>
            </a:r>
            <a:r>
              <a:rPr lang="en-US" altLang="ja-JP" sz="2400" i="1" dirty="0" smtClean="0"/>
              <a:t>t</a:t>
            </a:r>
            <a:r>
              <a:rPr lang="en-US" altLang="ja-JP" sz="2400" baseline="-25000" dirty="0" smtClean="0"/>
              <a:t>2</a:t>
            </a:r>
            <a:r>
              <a:rPr lang="en-US" altLang="ja-JP" sz="2400" dirty="0" smtClean="0"/>
              <a:t>]] </a:t>
            </a:r>
            <a:r>
              <a:rPr lang="en-US" altLang="ja-JP" sz="2400" i="1" dirty="0" smtClean="0"/>
              <a:t>k</a:t>
            </a:r>
            <a:r>
              <a:rPr lang="en-US" altLang="ja-JP" sz="2400" dirty="0" smtClean="0"/>
              <a:t>)		</a:t>
            </a:r>
            <a:r>
              <a:rPr lang="en-US" altLang="ja-JP" dirty="0" smtClean="0"/>
              <a:t>call-by-name</a:t>
            </a:r>
            <a:endParaRPr lang="en-US" altLang="ja-JP" sz="2400" dirty="0" smtClean="0"/>
          </a:p>
          <a:p>
            <a:pPr marL="0" lvl="1">
              <a:buNone/>
            </a:pPr>
            <a:r>
              <a:rPr lang="en-US" altLang="ja-JP" sz="2400" dirty="0" smtClean="0"/>
              <a:t>[[</a:t>
            </a:r>
            <a:r>
              <a:rPr lang="en-US" altLang="ja-JP" sz="2400" i="1" dirty="0" smtClean="0"/>
              <a:t>t</a:t>
            </a:r>
            <a:r>
              <a:rPr lang="en-US" altLang="ja-JP" sz="2400" baseline="-25000" dirty="0" smtClean="0"/>
              <a:t>1</a:t>
            </a:r>
            <a:r>
              <a:rPr lang="en-US" altLang="ja-JP" sz="2400" dirty="0" smtClean="0"/>
              <a:t> </a:t>
            </a:r>
            <a:r>
              <a:rPr lang="en-US" altLang="ja-JP" sz="2400" i="1" dirty="0" smtClean="0"/>
              <a:t>t</a:t>
            </a:r>
            <a:r>
              <a:rPr lang="en-US" altLang="ja-JP" sz="2400" baseline="-25000" dirty="0" smtClean="0"/>
              <a:t>2</a:t>
            </a:r>
            <a:r>
              <a:rPr lang="en-US" altLang="ja-JP" sz="2400" dirty="0" smtClean="0"/>
              <a:t>]]	= </a:t>
            </a:r>
            <a:r>
              <a:rPr lang="en-US" altLang="ja-JP" sz="2400" dirty="0" err="1" smtClean="0"/>
              <a:t>λ</a:t>
            </a:r>
            <a:r>
              <a:rPr lang="en-US" altLang="ja-JP" sz="2400" i="1" dirty="0" err="1" smtClean="0"/>
              <a:t>k</a:t>
            </a:r>
            <a:r>
              <a:rPr lang="en-US" altLang="ja-JP" sz="2400" dirty="0" smtClean="0"/>
              <a:t>. [[</a:t>
            </a:r>
            <a:r>
              <a:rPr lang="en-US" altLang="ja-JP" sz="2400" i="1" dirty="0" smtClean="0"/>
              <a:t>t</a:t>
            </a:r>
            <a:r>
              <a:rPr lang="en-US" altLang="ja-JP" sz="2400" baseline="-25000" dirty="0" smtClean="0"/>
              <a:t>1</a:t>
            </a:r>
            <a:r>
              <a:rPr lang="en-US" altLang="ja-JP" sz="2400" dirty="0" smtClean="0"/>
              <a:t>]] (λ</a:t>
            </a:r>
            <a:r>
              <a:rPr lang="en-US" altLang="ja-JP" sz="2400" i="1" dirty="0" smtClean="0"/>
              <a:t>v</a:t>
            </a:r>
            <a:r>
              <a:rPr lang="en-US" altLang="ja-JP" sz="2400" baseline="-25000" dirty="0" smtClean="0"/>
              <a:t>1</a:t>
            </a:r>
            <a:r>
              <a:rPr lang="en-US" altLang="ja-JP" sz="2400" dirty="0" smtClean="0"/>
              <a:t>. [[</a:t>
            </a:r>
            <a:r>
              <a:rPr lang="en-US" altLang="ja-JP" sz="2400" i="1" dirty="0" smtClean="0"/>
              <a:t>t</a:t>
            </a:r>
            <a:r>
              <a:rPr lang="en-US" altLang="ja-JP" sz="2400" baseline="-25000" dirty="0" smtClean="0"/>
              <a:t>2</a:t>
            </a:r>
            <a:r>
              <a:rPr lang="en-US" altLang="ja-JP" sz="2400" dirty="0" smtClean="0"/>
              <a:t>]] (λ</a:t>
            </a:r>
            <a:r>
              <a:rPr lang="en-US" altLang="ja-JP" sz="2400" i="1" dirty="0" smtClean="0"/>
              <a:t>v</a:t>
            </a:r>
            <a:r>
              <a:rPr lang="en-US" altLang="ja-JP" sz="2400" baseline="-25000" dirty="0" smtClean="0"/>
              <a:t>2</a:t>
            </a:r>
            <a:r>
              <a:rPr lang="en-US" altLang="ja-JP" sz="2400" dirty="0" smtClean="0"/>
              <a:t>. </a:t>
            </a:r>
            <a:r>
              <a:rPr lang="en-US" altLang="ja-JP" sz="2400" i="1" dirty="0" smtClean="0"/>
              <a:t>v</a:t>
            </a:r>
            <a:r>
              <a:rPr lang="en-US" altLang="ja-JP" sz="2400" baseline="-25000" dirty="0" smtClean="0"/>
              <a:t>1</a:t>
            </a:r>
            <a:r>
              <a:rPr lang="en-US" altLang="ja-JP" sz="2400" dirty="0" smtClean="0"/>
              <a:t> </a:t>
            </a:r>
            <a:r>
              <a:rPr lang="en-US" altLang="ja-JP" sz="2400" i="1" dirty="0" smtClean="0"/>
              <a:t>v</a:t>
            </a:r>
            <a:r>
              <a:rPr lang="en-US" altLang="ja-JP" sz="2400" baseline="-25000" dirty="0" smtClean="0"/>
              <a:t>2</a:t>
            </a:r>
            <a:r>
              <a:rPr lang="en-US" altLang="ja-JP" sz="2400" dirty="0" smtClean="0"/>
              <a:t> </a:t>
            </a:r>
            <a:r>
              <a:rPr lang="en-US" altLang="ja-JP" sz="2400" i="1" dirty="0" smtClean="0"/>
              <a:t>k</a:t>
            </a:r>
            <a:r>
              <a:rPr lang="en-US" altLang="ja-JP" sz="2400" dirty="0" smtClean="0"/>
              <a:t>))	</a:t>
            </a:r>
            <a:r>
              <a:rPr lang="en-US" altLang="ja-JP" dirty="0" smtClean="0"/>
              <a:t>call-by-value</a:t>
            </a:r>
            <a:endParaRPr lang="en-US" altLang="ja-JP" sz="2400" dirty="0" smtClean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0149-0DC8-4BA0-A544-721FFDAC1E75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何を証明するのか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CPS</a:t>
            </a:r>
            <a:r>
              <a:rPr kumimoji="1" lang="ja-JP" altLang="en-US" dirty="0" smtClean="0"/>
              <a:t> 変換前の項が型付けされているなら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変換後の項も必ず型付けされること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91680" y="3341310"/>
            <a:ext cx="57606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If</a:t>
            </a:r>
          </a:p>
          <a:p>
            <a:pPr algn="ctr"/>
            <a:r>
              <a:rPr kumimoji="1" lang="en-US" altLang="ja-JP" sz="2800" dirty="0" smtClean="0"/>
              <a:t>Γ</a:t>
            </a:r>
            <a:r>
              <a:rPr lang="ja-JP" altLang="en-US" sz="2800" dirty="0" smtClean="0"/>
              <a:t> ⊢ </a:t>
            </a:r>
            <a:r>
              <a:rPr lang="en-US" altLang="ja-JP" sz="2800" i="1" dirty="0" smtClean="0"/>
              <a:t>t</a:t>
            </a:r>
            <a:r>
              <a:rPr lang="en-US" altLang="ja-JP" sz="2800" dirty="0" smtClean="0"/>
              <a:t> : </a:t>
            </a:r>
            <a:r>
              <a:rPr lang="en-US" altLang="ja-JP" sz="2800" i="1" dirty="0" smtClean="0"/>
              <a:t>T</a:t>
            </a:r>
          </a:p>
          <a:p>
            <a:r>
              <a:rPr lang="en-US" altLang="ja-JP" sz="2800" dirty="0" smtClean="0"/>
              <a:t>then</a:t>
            </a:r>
          </a:p>
          <a:p>
            <a:pPr algn="ctr"/>
            <a:r>
              <a:rPr lang="en-US" altLang="ja-JP" sz="2800" dirty="0" smtClean="0"/>
              <a:t>[[Γ]] ⊢ [[</a:t>
            </a:r>
            <a:r>
              <a:rPr lang="en-US" altLang="ja-JP" sz="2800" i="1" dirty="0" smtClean="0"/>
              <a:t>t</a:t>
            </a:r>
            <a:r>
              <a:rPr lang="en-US" altLang="ja-JP" sz="2800" dirty="0" smtClean="0"/>
              <a:t>]] : ([[</a:t>
            </a:r>
            <a:r>
              <a:rPr lang="en-US" altLang="ja-JP" sz="2800" i="1" dirty="0" smtClean="0"/>
              <a:t>T</a:t>
            </a:r>
            <a:r>
              <a:rPr lang="en-US" altLang="ja-JP" sz="2800" dirty="0" smtClean="0"/>
              <a:t>]] </a:t>
            </a:r>
            <a:r>
              <a:rPr lang="ja-JP" altLang="en-US" sz="2800" dirty="0" smtClean="0"/>
              <a:t>→ ⊥</a:t>
            </a:r>
            <a:r>
              <a:rPr lang="en-US" altLang="ja-JP" sz="2800" dirty="0" smtClean="0"/>
              <a:t>)</a:t>
            </a:r>
            <a:r>
              <a:rPr lang="ja-JP" altLang="en-US" sz="2800" dirty="0" smtClean="0"/>
              <a:t> → ⊥</a:t>
            </a:r>
            <a:endParaRPr lang="en-US" altLang="ja-JP" sz="2800" dirty="0" smtClean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0149-0DC8-4BA0-A544-721FFDAC1E75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やろうとしていたこと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依存型付きラムダ計算の </a:t>
            </a:r>
            <a:r>
              <a:rPr lang="en-US" altLang="ja-JP" dirty="0"/>
              <a:t>CPS </a:t>
            </a:r>
            <a:r>
              <a:rPr lang="ja-JP" altLang="en-US" dirty="0"/>
              <a:t>変換における型付けの保存の</a:t>
            </a:r>
            <a:r>
              <a:rPr lang="ja-JP" altLang="en-US" dirty="0" smtClean="0"/>
              <a:t>証明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Call-by-name </a:t>
            </a:r>
            <a:r>
              <a:rPr kumimoji="1" lang="ja-JP" altLang="en-US" dirty="0" smtClean="0"/>
              <a:t>の場合は既に証明されている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G. </a:t>
            </a:r>
            <a:r>
              <a:rPr lang="en-US" altLang="ja-JP" dirty="0" err="1" smtClean="0"/>
              <a:t>Barthe</a:t>
            </a:r>
            <a:r>
              <a:rPr lang="en-US" altLang="ja-JP" dirty="0" smtClean="0"/>
              <a:t>, et al. “CPS Translations and Applications: The Cube and Beyond.” 1999.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Call-by-value</a:t>
            </a:r>
            <a:r>
              <a:rPr lang="ja-JP" altLang="en-US" dirty="0" smtClean="0"/>
              <a:t> の場合を証明したい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A67-AF31-4B66-8BDF-FB344D158CE9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依存型付きラムダ計算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型の中に項が現れる</a:t>
            </a:r>
            <a:endParaRPr kumimoji="1" lang="en-US" altLang="ja-JP" dirty="0" smtClean="0"/>
          </a:p>
          <a:p>
            <a:pPr marL="0" lvl="1" indent="0" algn="ctr">
              <a:buNone/>
            </a:pPr>
            <a:r>
              <a:rPr lang="ja-JP" altLang="en-US" dirty="0" smtClean="0"/>
              <a:t>⊢ </a:t>
            </a:r>
            <a:r>
              <a:rPr lang="en-US" altLang="ja-JP" dirty="0" smtClean="0"/>
              <a:t>(100 :: 200 :: []) : </a:t>
            </a:r>
            <a:r>
              <a:rPr lang="en-US" altLang="ja-JP" dirty="0" err="1" smtClean="0"/>
              <a:t>natlist</a:t>
            </a:r>
            <a:r>
              <a:rPr lang="en-US" altLang="ja-JP" dirty="0" smtClean="0"/>
              <a:t> </a:t>
            </a:r>
            <a:r>
              <a:rPr lang="en-US" altLang="ja-JP" b="1" dirty="0" smtClean="0"/>
              <a:t>2</a:t>
            </a:r>
          </a:p>
          <a:p>
            <a:r>
              <a:rPr kumimoji="1" lang="ja-JP" altLang="en-US" dirty="0" smtClean="0"/>
              <a:t>型に対する型付けを行う</a:t>
            </a:r>
            <a:endParaRPr kumimoji="1" lang="en-US" altLang="ja-JP" dirty="0" smtClean="0"/>
          </a:p>
          <a:p>
            <a:pPr marL="0" lvl="1" indent="0" algn="ctr">
              <a:buNone/>
            </a:pPr>
            <a:r>
              <a:rPr lang="en-US" altLang="ja-JP" dirty="0" smtClean="0"/>
              <a:t>⊢ </a:t>
            </a:r>
            <a:r>
              <a:rPr lang="en-US" altLang="ja-JP" dirty="0" err="1" smtClean="0"/>
              <a:t>natlist</a:t>
            </a:r>
            <a:r>
              <a:rPr lang="en-US" altLang="ja-JP" dirty="0" smtClean="0"/>
              <a:t> :: </a:t>
            </a:r>
            <a:r>
              <a:rPr lang="en-US" altLang="ja-JP" dirty="0" err="1" smtClean="0"/>
              <a:t>nat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type</a:t>
            </a:r>
            <a:endParaRPr kumimoji="1" lang="en-US" altLang="ja-JP" dirty="0" smtClean="0"/>
          </a:p>
          <a:p>
            <a:r>
              <a:rPr kumimoji="1" lang="ja-JP" altLang="en-US" dirty="0" smtClean="0"/>
              <a:t>型の等価性の判定を行う</a:t>
            </a:r>
            <a:endParaRPr kumimoji="1" lang="en-US" altLang="ja-JP" dirty="0" smtClean="0"/>
          </a:p>
          <a:p>
            <a:pPr marL="0" lvl="1" indent="0" algn="ctr">
              <a:buNone/>
            </a:pPr>
            <a:r>
              <a:rPr lang="en-US" altLang="ja-JP" dirty="0" smtClean="0"/>
              <a:t>⊢ </a:t>
            </a:r>
            <a:r>
              <a:rPr lang="en-US" altLang="ja-JP" dirty="0" err="1" smtClean="0"/>
              <a:t>natlist</a:t>
            </a:r>
            <a:r>
              <a:rPr lang="en-US" altLang="ja-JP" dirty="0" smtClean="0"/>
              <a:t> 2 ≡ </a:t>
            </a:r>
            <a:r>
              <a:rPr lang="en-US" altLang="ja-JP" dirty="0" err="1" smtClean="0"/>
              <a:t>natlist</a:t>
            </a:r>
            <a:r>
              <a:rPr lang="en-US" altLang="ja-JP" dirty="0" smtClean="0"/>
              <a:t> ((</a:t>
            </a:r>
            <a:r>
              <a:rPr lang="en-US" altLang="ja-JP" dirty="0" err="1" smtClean="0"/>
              <a:t>λ</a:t>
            </a:r>
            <a:r>
              <a:rPr lang="en-US" altLang="ja-JP" i="1" dirty="0" err="1" smtClean="0"/>
              <a:t>x</a:t>
            </a:r>
            <a:r>
              <a:rPr lang="en-US" altLang="ja-JP" dirty="0" smtClean="0"/>
              <a:t>. </a:t>
            </a:r>
            <a:r>
              <a:rPr lang="en-US" altLang="ja-JP" i="1" dirty="0" smtClean="0"/>
              <a:t>x</a:t>
            </a:r>
            <a:r>
              <a:rPr lang="en-US" altLang="ja-JP" dirty="0" smtClean="0"/>
              <a:t> + 1) 1)</a:t>
            </a:r>
            <a:endParaRPr kumimoji="1" lang="en-US" altLang="ja-JP" dirty="0" smtClean="0"/>
          </a:p>
          <a:p>
            <a:pPr>
              <a:buFont typeface="Wingdings" pitchFamily="2" charset="2"/>
              <a:buChar char="Ø"/>
            </a:pPr>
            <a:r>
              <a:rPr lang="ja-JP" altLang="en-US" dirty="0" smtClean="0"/>
              <a:t>項の型付けと型の型付けが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相互再帰的に定義される</a:t>
            </a:r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4BA1D-FB29-429F-9F04-35100AA64BAF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うまくいかない</a:t>
            </a:r>
            <a:r>
              <a:rPr kumimoji="1" lang="en-US" altLang="ja-JP" dirty="0" smtClean="0"/>
              <a:t>……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91580" y="2617748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 smtClean="0"/>
              <a:t>[[Γ]], </a:t>
            </a:r>
            <a:r>
              <a:rPr kumimoji="1" lang="en-US" altLang="ja-JP" sz="2800" i="1" dirty="0" smtClean="0"/>
              <a:t>k</a:t>
            </a:r>
            <a:r>
              <a:rPr kumimoji="1" lang="en-US" altLang="ja-JP" sz="2800" dirty="0" smtClean="0"/>
              <a:t> : 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[[</a:t>
            </a:r>
            <a:r>
              <a:rPr kumimoji="1" lang="en-US" altLang="ja-JP" sz="2800" i="1" dirty="0" smtClean="0">
                <a:solidFill>
                  <a:srgbClr val="FF0000"/>
                </a:solidFill>
              </a:rPr>
              <a:t>T</a:t>
            </a:r>
            <a:r>
              <a:rPr lang="en-US" altLang="ja-JP" sz="2800" baseline="-25000" dirty="0">
                <a:solidFill>
                  <a:srgbClr val="FF0000"/>
                </a:solidFill>
              </a:rPr>
              <a:t>[</a:t>
            </a:r>
            <a:r>
              <a:rPr lang="en-US" altLang="ja-JP" sz="2800" i="1" baseline="-25000" dirty="0">
                <a:solidFill>
                  <a:srgbClr val="FF0000"/>
                </a:solidFill>
              </a:rPr>
              <a:t>x</a:t>
            </a:r>
            <a:r>
              <a:rPr lang="en-US" altLang="ja-JP" sz="2800" baseline="-25000" dirty="0">
                <a:solidFill>
                  <a:srgbClr val="FF0000"/>
                </a:solidFill>
              </a:rPr>
              <a:t> </a:t>
            </a:r>
            <a:r>
              <a:rPr lang="en-US" altLang="ja-JP" sz="2800" baseline="-25000" dirty="0" smtClean="0">
                <a:solidFill>
                  <a:srgbClr val="FF0000"/>
                </a:solidFill>
              </a:rPr>
              <a:t>↦ </a:t>
            </a:r>
            <a:r>
              <a:rPr lang="en-US" altLang="ja-JP" sz="2800" i="1" baseline="-25000" dirty="0" smtClean="0">
                <a:solidFill>
                  <a:srgbClr val="FF0000"/>
                </a:solidFill>
              </a:rPr>
              <a:t>t</a:t>
            </a:r>
            <a:r>
              <a:rPr lang="en-US" altLang="ja-JP" sz="2800" baseline="-25000" dirty="0" smtClean="0">
                <a:solidFill>
                  <a:srgbClr val="FF0000"/>
                </a:solidFill>
              </a:rPr>
              <a:t>]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]]</a:t>
            </a:r>
            <a:r>
              <a:rPr kumimoji="1" lang="en-US" altLang="ja-JP" sz="2800" dirty="0" smtClean="0"/>
              <a:t> </a:t>
            </a:r>
            <a:r>
              <a:rPr lang="ja-JP" altLang="en-US" sz="2800" dirty="0"/>
              <a:t>→ </a:t>
            </a:r>
            <a:r>
              <a:rPr lang="ja-JP" altLang="en-US" sz="2800" dirty="0" smtClean="0"/>
              <a:t>⊥</a:t>
            </a:r>
            <a:r>
              <a:rPr lang="en-US" altLang="ja-JP" sz="2800" dirty="0" smtClean="0"/>
              <a:t>, … ⊢ </a:t>
            </a:r>
            <a:r>
              <a:rPr lang="en-US" altLang="ja-JP" sz="2800" i="1" dirty="0" smtClean="0"/>
              <a:t>k</a:t>
            </a:r>
            <a:r>
              <a:rPr lang="en-US" altLang="ja-JP" sz="2800" dirty="0" smtClean="0"/>
              <a:t> : </a:t>
            </a:r>
            <a:r>
              <a:rPr lang="en-US" altLang="ja-JP" sz="2800" dirty="0" smtClean="0">
                <a:solidFill>
                  <a:srgbClr val="FF0000"/>
                </a:solidFill>
              </a:rPr>
              <a:t>[[</a:t>
            </a:r>
            <a:r>
              <a:rPr lang="en-US" altLang="ja-JP" sz="2800" i="1" dirty="0" smtClean="0">
                <a:solidFill>
                  <a:srgbClr val="FF0000"/>
                </a:solidFill>
              </a:rPr>
              <a:t>T</a:t>
            </a:r>
            <a:r>
              <a:rPr lang="en-US" altLang="ja-JP" sz="2800" dirty="0" smtClean="0">
                <a:solidFill>
                  <a:srgbClr val="FF0000"/>
                </a:solidFill>
              </a:rPr>
              <a:t>]]</a:t>
            </a:r>
            <a:r>
              <a:rPr lang="en-US" altLang="ja-JP" sz="2800" baseline="-25000" dirty="0" smtClean="0">
                <a:solidFill>
                  <a:srgbClr val="FF0000"/>
                </a:solidFill>
              </a:rPr>
              <a:t>[</a:t>
            </a:r>
            <a:r>
              <a:rPr lang="en-US" altLang="ja-JP" sz="2800" i="1" baseline="-25000" dirty="0" smtClean="0">
                <a:solidFill>
                  <a:srgbClr val="FF0000"/>
                </a:solidFill>
              </a:rPr>
              <a:t>x</a:t>
            </a:r>
            <a:r>
              <a:rPr lang="en-US" altLang="ja-JP" sz="2800" baseline="-25000" dirty="0" smtClean="0">
                <a:solidFill>
                  <a:srgbClr val="FF0000"/>
                </a:solidFill>
              </a:rPr>
              <a:t> ↦ </a:t>
            </a:r>
            <a:r>
              <a:rPr lang="en-US" altLang="ja-JP" sz="2800" i="1" baseline="-25000" dirty="0" smtClean="0">
                <a:solidFill>
                  <a:srgbClr val="FF0000"/>
                </a:solidFill>
              </a:rPr>
              <a:t>v</a:t>
            </a:r>
            <a:r>
              <a:rPr lang="en-US" altLang="ja-JP" sz="2800" baseline="-25000" dirty="0" smtClean="0">
                <a:solidFill>
                  <a:srgbClr val="FF0000"/>
                </a:solidFill>
              </a:rPr>
              <a:t>]</a:t>
            </a:r>
            <a:r>
              <a:rPr lang="en-US" altLang="ja-JP" sz="2800" dirty="0" smtClean="0"/>
              <a:t> </a:t>
            </a:r>
            <a:r>
              <a:rPr lang="ja-JP" altLang="en-US" sz="2800" dirty="0" smtClean="0"/>
              <a:t>→ ⊥</a:t>
            </a:r>
            <a:endParaRPr kumimoji="1" lang="ja-JP" altLang="en-US" sz="2800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827584" y="3284984"/>
            <a:ext cx="75608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3851920" y="3356992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⋮</a:t>
            </a:r>
            <a:endParaRPr kumimoji="1" lang="ja-JP" altLang="en-US" sz="2800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827584" y="4005064"/>
            <a:ext cx="75608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827584" y="4149080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 smtClean="0"/>
              <a:t>[[Γ]]</a:t>
            </a:r>
            <a:r>
              <a:rPr lang="en-US" altLang="ja-JP" sz="2800" dirty="0" smtClean="0"/>
              <a:t> ⊢ [[</a:t>
            </a:r>
            <a:r>
              <a:rPr lang="en-US" altLang="ja-JP" sz="2800" i="1" dirty="0" smtClean="0"/>
              <a:t>f</a:t>
            </a:r>
            <a:r>
              <a:rPr lang="en-US" altLang="ja-JP" sz="2800" dirty="0" smtClean="0"/>
              <a:t> </a:t>
            </a:r>
            <a:r>
              <a:rPr lang="en-US" altLang="ja-JP" sz="2800" i="1" dirty="0" smtClean="0"/>
              <a:t>t</a:t>
            </a:r>
            <a:r>
              <a:rPr lang="en-US" altLang="ja-JP" sz="2800" dirty="0" smtClean="0"/>
              <a:t>]] : ([[</a:t>
            </a:r>
            <a:r>
              <a:rPr lang="en-US" altLang="ja-JP" sz="2800" i="1" dirty="0" smtClean="0"/>
              <a:t>T</a:t>
            </a:r>
            <a:r>
              <a:rPr lang="en-US" altLang="ja-JP" sz="2800" baseline="-25000" dirty="0" smtClean="0"/>
              <a:t>[</a:t>
            </a:r>
            <a:r>
              <a:rPr lang="en-US" altLang="ja-JP" sz="2800" i="1" baseline="-25000" dirty="0" smtClean="0"/>
              <a:t>x</a:t>
            </a:r>
            <a:r>
              <a:rPr lang="en-US" altLang="ja-JP" sz="2800" baseline="-25000" dirty="0" smtClean="0"/>
              <a:t> ↦ </a:t>
            </a:r>
            <a:r>
              <a:rPr lang="en-US" altLang="ja-JP" sz="2800" i="1" baseline="-25000" dirty="0" smtClean="0"/>
              <a:t>t</a:t>
            </a:r>
            <a:r>
              <a:rPr lang="en-US" altLang="ja-JP" sz="2800" baseline="-25000" dirty="0" smtClean="0"/>
              <a:t>]</a:t>
            </a:r>
            <a:r>
              <a:rPr lang="en-US" altLang="ja-JP" sz="2800" dirty="0" smtClean="0"/>
              <a:t>]] </a:t>
            </a:r>
            <a:r>
              <a:rPr lang="ja-JP" altLang="en-US" sz="2800" dirty="0" smtClean="0"/>
              <a:t>→ ⊥</a:t>
            </a:r>
            <a:r>
              <a:rPr lang="en-US" altLang="ja-JP" sz="2800" dirty="0" smtClean="0"/>
              <a:t>)</a:t>
            </a:r>
            <a:r>
              <a:rPr lang="ja-JP" altLang="en-US" sz="2800" dirty="0" smtClean="0"/>
              <a:t> → ⊥</a:t>
            </a:r>
            <a:endParaRPr kumimoji="1" lang="ja-JP" altLang="en-US" sz="2800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A67-AF31-4B66-8BDF-FB344D158CE9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6588224" y="1916832"/>
            <a:ext cx="1296144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i="1" dirty="0" smtClean="0"/>
              <a:t>v</a:t>
            </a:r>
            <a:r>
              <a:rPr kumimoji="1" lang="en-US" altLang="ja-JP" sz="2400" dirty="0" smtClean="0"/>
              <a:t> = </a:t>
            </a:r>
            <a:r>
              <a:rPr kumimoji="1" lang="en-US" altLang="ja-JP" sz="2400" i="1" dirty="0" smtClean="0"/>
              <a:t>t</a:t>
            </a:r>
            <a:r>
              <a:rPr kumimoji="1" lang="en-US" altLang="ja-JP" sz="2400" dirty="0" smtClean="0"/>
              <a:t>  ?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Singleton Types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64704"/>
          </a:xfrm>
        </p:spPr>
        <p:txBody>
          <a:bodyPr/>
          <a:lstStyle/>
          <a:p>
            <a:r>
              <a:rPr kumimoji="1" lang="ja-JP" altLang="en-US" dirty="0" smtClean="0"/>
              <a:t>項を具体的に指定できる型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75556" y="2780928"/>
            <a:ext cx="7992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⊢ </a:t>
            </a:r>
            <a:r>
              <a:rPr lang="en-US" altLang="ja-JP" sz="2800" dirty="0" smtClean="0"/>
              <a:t>1+3 : {4 : Nat}				</a:t>
            </a:r>
            <a:r>
              <a:rPr lang="en-US" altLang="ja-JP" sz="2000" dirty="0" smtClean="0"/>
              <a:t>⊢ 1+3 : Nat</a:t>
            </a:r>
            <a:endParaRPr lang="en-US" altLang="ja-JP" sz="2400" dirty="0" smtClean="0"/>
          </a:p>
          <a:p>
            <a:endParaRPr kumimoji="1" lang="en-US" altLang="ja-JP" sz="2800" dirty="0"/>
          </a:p>
          <a:p>
            <a:r>
              <a:rPr lang="ja-JP" altLang="en-US" sz="2800" dirty="0" smtClean="0"/>
              <a:t>⊢ </a:t>
            </a:r>
            <a:r>
              <a:rPr lang="en-US" altLang="ja-JP" sz="2800" dirty="0" err="1" smtClean="0"/>
              <a:t>λ</a:t>
            </a:r>
            <a:r>
              <a:rPr lang="en-US" altLang="ja-JP" sz="2800" i="1" dirty="0" err="1" smtClean="0"/>
              <a:t>n</a:t>
            </a:r>
            <a:r>
              <a:rPr lang="en-US" altLang="ja-JP" sz="2800" dirty="0" smtClean="0"/>
              <a:t>. </a:t>
            </a:r>
            <a:r>
              <a:rPr lang="en-US" altLang="ja-JP" sz="2800" i="1" dirty="0" smtClean="0"/>
              <a:t>n</a:t>
            </a:r>
            <a:r>
              <a:rPr lang="en-US" altLang="ja-JP" sz="2800" dirty="0" smtClean="0"/>
              <a:t>+1 : </a:t>
            </a:r>
            <a:r>
              <a:rPr lang="en-US" altLang="ja-JP" sz="2800" dirty="0" err="1" smtClean="0"/>
              <a:t>Π</a:t>
            </a:r>
            <a:r>
              <a:rPr lang="en-US" altLang="ja-JP" sz="2800" i="1" dirty="0" err="1" smtClean="0"/>
              <a:t>n</a:t>
            </a:r>
            <a:r>
              <a:rPr lang="en-US" altLang="ja-JP" sz="2800" dirty="0" err="1" smtClean="0"/>
              <a:t>:Nat</a:t>
            </a:r>
            <a:r>
              <a:rPr lang="en-US" altLang="ja-JP" sz="2800" dirty="0" smtClean="0"/>
              <a:t>. {</a:t>
            </a:r>
            <a:r>
              <a:rPr lang="en-US" altLang="ja-JP" sz="2800" i="1" dirty="0" smtClean="0"/>
              <a:t>n</a:t>
            </a:r>
            <a:r>
              <a:rPr lang="en-US" altLang="ja-JP" sz="2800" dirty="0" smtClean="0"/>
              <a:t>+1 : Nat}		</a:t>
            </a:r>
            <a:r>
              <a:rPr lang="en-US" altLang="ja-JP" sz="2000" dirty="0" smtClean="0"/>
              <a:t>⊢ </a:t>
            </a:r>
            <a:r>
              <a:rPr lang="en-US" altLang="ja-JP" sz="2000" dirty="0" err="1" smtClean="0"/>
              <a:t>λ</a:t>
            </a:r>
            <a:r>
              <a:rPr lang="en-US" altLang="ja-JP" sz="2000" i="1" dirty="0" err="1" smtClean="0"/>
              <a:t>n</a:t>
            </a:r>
            <a:r>
              <a:rPr lang="en-US" altLang="ja-JP" sz="2000" dirty="0" smtClean="0"/>
              <a:t>. </a:t>
            </a:r>
            <a:r>
              <a:rPr lang="en-US" altLang="ja-JP" sz="2000" i="1" dirty="0" smtClean="0"/>
              <a:t>n</a:t>
            </a:r>
            <a:r>
              <a:rPr lang="en-US" altLang="ja-JP" sz="2000" dirty="0" smtClean="0"/>
              <a:t>+1 : Nat </a:t>
            </a:r>
            <a:r>
              <a:rPr lang="ja-JP" altLang="en-US" sz="2000" dirty="0" smtClean="0"/>
              <a:t>→ </a:t>
            </a:r>
            <a:r>
              <a:rPr lang="en-US" altLang="ja-JP" sz="2000" dirty="0" smtClean="0"/>
              <a:t>Nat</a:t>
            </a:r>
          </a:p>
          <a:p>
            <a:endParaRPr lang="en-US" altLang="ja-JP" sz="2800" dirty="0" smtClean="0"/>
          </a:p>
          <a:p>
            <a:r>
              <a:rPr lang="ja-JP" altLang="en-US" sz="2800" dirty="0" smtClean="0"/>
              <a:t>⊢ </a:t>
            </a:r>
            <a:r>
              <a:rPr lang="en-US" altLang="ja-JP" sz="2800" dirty="0" err="1" smtClean="0"/>
              <a:t>λ</a:t>
            </a:r>
            <a:r>
              <a:rPr lang="en-US" altLang="ja-JP" sz="2800" i="1" dirty="0" err="1" smtClean="0"/>
              <a:t>n</a:t>
            </a:r>
            <a:r>
              <a:rPr lang="en-US" altLang="ja-JP" sz="2800" dirty="0" smtClean="0"/>
              <a:t>. </a:t>
            </a:r>
            <a:r>
              <a:rPr lang="en-US" altLang="ja-JP" sz="2800" i="1" dirty="0" smtClean="0"/>
              <a:t>n</a:t>
            </a:r>
            <a:r>
              <a:rPr lang="en-US" altLang="ja-JP" sz="2800" dirty="0" smtClean="0"/>
              <a:t>+1 : </a:t>
            </a:r>
            <a:r>
              <a:rPr lang="en-US" altLang="ja-JP" sz="2800" dirty="0" err="1" smtClean="0"/>
              <a:t>Π</a:t>
            </a:r>
            <a:r>
              <a:rPr lang="en-US" altLang="ja-JP" sz="2800" i="1" dirty="0" err="1" smtClean="0"/>
              <a:t>n</a:t>
            </a:r>
            <a:r>
              <a:rPr lang="en-US" altLang="ja-JP" sz="2800" dirty="0" smtClean="0"/>
              <a:t>:{3 : Nat}. {4 : Nat}	</a:t>
            </a:r>
            <a:r>
              <a:rPr lang="en-US" altLang="ja-JP" sz="2000" dirty="0" smtClean="0"/>
              <a:t>⊢ </a:t>
            </a:r>
            <a:r>
              <a:rPr lang="en-US" altLang="ja-JP" sz="2000" dirty="0" err="1" smtClean="0"/>
              <a:t>λ</a:t>
            </a:r>
            <a:r>
              <a:rPr lang="en-US" altLang="ja-JP" sz="2000" i="1" dirty="0" err="1" smtClean="0"/>
              <a:t>n</a:t>
            </a:r>
            <a:r>
              <a:rPr lang="en-US" altLang="ja-JP" sz="2000" dirty="0" smtClean="0"/>
              <a:t>. </a:t>
            </a:r>
            <a:r>
              <a:rPr lang="en-US" altLang="ja-JP" sz="2000" i="1" dirty="0" smtClean="0"/>
              <a:t>n</a:t>
            </a:r>
            <a:r>
              <a:rPr lang="en-US" altLang="ja-JP" sz="2000" dirty="0" smtClean="0"/>
              <a:t>+1 : Nat </a:t>
            </a:r>
            <a:r>
              <a:rPr lang="ja-JP" altLang="en-US" sz="2000" dirty="0" smtClean="0"/>
              <a:t>→ </a:t>
            </a:r>
            <a:r>
              <a:rPr lang="en-US" altLang="ja-JP" sz="2000" dirty="0" smtClean="0"/>
              <a:t>Nat</a:t>
            </a:r>
            <a:endParaRPr lang="en-US" altLang="ja-JP" sz="2800" dirty="0" smtClean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A67-AF31-4B66-8BDF-FB344D158CE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7584" y="6084004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r"/>
            <a:r>
              <a:rPr lang="en-US" altLang="ja-JP" dirty="0" smtClean="0"/>
              <a:t>D. </a:t>
            </a:r>
            <a:r>
              <a:rPr lang="en-US" altLang="ja-JP" dirty="0" err="1" smtClean="0"/>
              <a:t>Aspinall</a:t>
            </a:r>
            <a:r>
              <a:rPr lang="en-US" altLang="ja-JP" dirty="0" smtClean="0"/>
              <a:t>. “Subtyping with singleton types.” 1995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証明</a:t>
            </a:r>
            <a:r>
              <a:rPr kumimoji="1" lang="ja-JP" altLang="en-US" smtClean="0"/>
              <a:t>する命題を変更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84"/>
          </a:xfrm>
        </p:spPr>
        <p:txBody>
          <a:bodyPr/>
          <a:lstStyle/>
          <a:p>
            <a:r>
              <a:rPr kumimoji="1" lang="ja-JP" altLang="en-US" dirty="0" smtClean="0"/>
              <a:t>継続が受け取る値を </a:t>
            </a:r>
            <a:r>
              <a:rPr kumimoji="1" lang="en-US" altLang="ja-JP" dirty="0" smtClean="0"/>
              <a:t>singleton type </a:t>
            </a:r>
            <a:r>
              <a:rPr kumimoji="1" lang="ja-JP" altLang="en-US" dirty="0" smtClean="0"/>
              <a:t>によって表わす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95636" y="3341310"/>
            <a:ext cx="65527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If</a:t>
            </a:r>
          </a:p>
          <a:p>
            <a:pPr algn="ctr"/>
            <a:r>
              <a:rPr kumimoji="1" lang="en-US" altLang="ja-JP" sz="2800" dirty="0" smtClean="0"/>
              <a:t>Γ</a:t>
            </a:r>
            <a:r>
              <a:rPr lang="ja-JP" altLang="en-US" sz="2800" dirty="0" smtClean="0"/>
              <a:t> ⊢ </a:t>
            </a:r>
            <a:r>
              <a:rPr lang="en-US" altLang="ja-JP" sz="2800" i="1" dirty="0" smtClean="0"/>
              <a:t>t</a:t>
            </a:r>
            <a:r>
              <a:rPr lang="en-US" altLang="ja-JP" sz="2800" dirty="0" smtClean="0"/>
              <a:t> : </a:t>
            </a:r>
            <a:r>
              <a:rPr lang="en-US" altLang="ja-JP" sz="2800" i="1" dirty="0" smtClean="0"/>
              <a:t>T</a:t>
            </a:r>
          </a:p>
          <a:p>
            <a:r>
              <a:rPr lang="en-US" altLang="ja-JP" sz="2800" dirty="0" smtClean="0"/>
              <a:t>then</a:t>
            </a:r>
          </a:p>
          <a:p>
            <a:pPr algn="ctr"/>
            <a:r>
              <a:rPr lang="en-US" altLang="ja-JP" sz="2800" dirty="0" smtClean="0"/>
              <a:t>[[Γ]] ⊢ [[</a:t>
            </a:r>
            <a:r>
              <a:rPr lang="en-US" altLang="ja-JP" sz="2800" i="1" dirty="0" smtClean="0"/>
              <a:t>t</a:t>
            </a:r>
            <a:r>
              <a:rPr lang="en-US" altLang="ja-JP" sz="2800" dirty="0" smtClean="0"/>
              <a:t>]] : (</a:t>
            </a:r>
            <a:r>
              <a:rPr lang="en-US" altLang="ja-JP" sz="2800" dirty="0" smtClean="0">
                <a:solidFill>
                  <a:srgbClr val="FF0000"/>
                </a:solidFill>
              </a:rPr>
              <a:t>{[[</a:t>
            </a:r>
            <a:r>
              <a:rPr lang="en-US" altLang="ja-JP" sz="2800" i="1" dirty="0" smtClean="0">
                <a:solidFill>
                  <a:srgbClr val="FF0000"/>
                </a:solidFill>
              </a:rPr>
              <a:t>t</a:t>
            </a:r>
            <a:r>
              <a:rPr lang="en-US" altLang="ja-JP" sz="2800" dirty="0" smtClean="0">
                <a:solidFill>
                  <a:srgbClr val="FF0000"/>
                </a:solidFill>
              </a:rPr>
              <a:t>]] (</a:t>
            </a:r>
            <a:r>
              <a:rPr lang="en-US" altLang="ja-JP" sz="2800" dirty="0" err="1" smtClean="0">
                <a:solidFill>
                  <a:srgbClr val="FF0000"/>
                </a:solidFill>
              </a:rPr>
              <a:t>λ</a:t>
            </a:r>
            <a:r>
              <a:rPr lang="en-US" altLang="ja-JP" sz="2800" i="1" dirty="0" err="1" smtClean="0">
                <a:solidFill>
                  <a:srgbClr val="FF0000"/>
                </a:solidFill>
              </a:rPr>
              <a:t>x</a:t>
            </a:r>
            <a:r>
              <a:rPr lang="en-US" altLang="ja-JP" sz="2800" dirty="0" smtClean="0">
                <a:solidFill>
                  <a:srgbClr val="FF0000"/>
                </a:solidFill>
              </a:rPr>
              <a:t>. </a:t>
            </a:r>
            <a:r>
              <a:rPr lang="en-US" altLang="ja-JP" sz="2800" i="1" dirty="0" smtClean="0">
                <a:solidFill>
                  <a:srgbClr val="FF0000"/>
                </a:solidFill>
              </a:rPr>
              <a:t>x</a:t>
            </a:r>
            <a:r>
              <a:rPr lang="en-US" altLang="ja-JP" sz="2800" dirty="0" smtClean="0">
                <a:solidFill>
                  <a:srgbClr val="FF0000"/>
                </a:solidFill>
              </a:rPr>
              <a:t>) : [[</a:t>
            </a:r>
            <a:r>
              <a:rPr lang="en-US" altLang="ja-JP" sz="2800" i="1" dirty="0" smtClean="0">
                <a:solidFill>
                  <a:srgbClr val="FF0000"/>
                </a:solidFill>
              </a:rPr>
              <a:t>T</a:t>
            </a:r>
            <a:r>
              <a:rPr lang="en-US" altLang="ja-JP" sz="2800" dirty="0" smtClean="0">
                <a:solidFill>
                  <a:srgbClr val="FF0000"/>
                </a:solidFill>
              </a:rPr>
              <a:t>]]}</a:t>
            </a:r>
            <a:r>
              <a:rPr lang="en-US" altLang="ja-JP" sz="2800" dirty="0" smtClean="0"/>
              <a:t> </a:t>
            </a:r>
            <a:r>
              <a:rPr lang="ja-JP" altLang="en-US" sz="2800" dirty="0" smtClean="0"/>
              <a:t>→ ⊥</a:t>
            </a:r>
            <a:r>
              <a:rPr lang="en-US" altLang="ja-JP" sz="2800" dirty="0" smtClean="0"/>
              <a:t>)</a:t>
            </a:r>
            <a:r>
              <a:rPr lang="ja-JP" altLang="en-US" sz="2800" dirty="0" smtClean="0"/>
              <a:t> → ⊥</a:t>
            </a:r>
            <a:endParaRPr lang="en-US" altLang="ja-JP" sz="2800" dirty="0" smtClean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A67-AF31-4B66-8BDF-FB344D158CE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400</Words>
  <Application>Microsoft Office PowerPoint</Application>
  <PresentationFormat>画面に合わせる (4:3)</PresentationFormat>
  <Paragraphs>70</Paragraphs>
  <Slides>10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テーマ</vt:lpstr>
      <vt:lpstr>米澤研究室 全体ミーティング</vt:lpstr>
      <vt:lpstr>研究内容</vt:lpstr>
      <vt:lpstr>CPS 変換</vt:lpstr>
      <vt:lpstr>何を証明するのか?</vt:lpstr>
      <vt:lpstr>やろうとしていたこと</vt:lpstr>
      <vt:lpstr>依存型付きラムダ計算</vt:lpstr>
      <vt:lpstr>うまくいかない……</vt:lpstr>
      <vt:lpstr>Singleton Types</vt:lpstr>
      <vt:lpstr>証明する命題を変更</vt:lpstr>
      <vt:lpstr>しかし自己言及的な型が必要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渡邊 裕貴</dc:creator>
  <cp:lastModifiedBy>渡邊 裕貴</cp:lastModifiedBy>
  <cp:revision>212</cp:revision>
  <dcterms:created xsi:type="dcterms:W3CDTF">2010-12-21T07:08:09Z</dcterms:created>
  <dcterms:modified xsi:type="dcterms:W3CDTF">2010-12-22T07:21:05Z</dcterms:modified>
</cp:coreProperties>
</file>