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6" r:id="rId4"/>
    <p:sldId id="267" r:id="rId5"/>
    <p:sldId id="268" r:id="rId6"/>
    <p:sldId id="269" r:id="rId7"/>
    <p:sldId id="270" r:id="rId8"/>
    <p:sldId id="271" r:id="rId9"/>
    <p:sldId id="272" r:id="rId10"/>
    <p:sldId id="259" r:id="rId11"/>
    <p:sldId id="260" r:id="rId12"/>
    <p:sldId id="258" r:id="rId13"/>
    <p:sldId id="261" r:id="rId14"/>
    <p:sldId id="262" r:id="rId15"/>
    <p:sldId id="263" r:id="rId16"/>
    <p:sldId id="264" r:id="rId17"/>
    <p:sldId id="265" r:id="rId18"/>
    <p:sldId id="273" r:id="rId19"/>
    <p:sldId id="274" r:id="rId20"/>
  </p:sldIdLst>
  <p:sldSz cx="9144000" cy="6858000" type="screen4x3"/>
  <p:notesSz cx="6794500" cy="99314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6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a:defRPr sz="1200"/>
            </a:lvl1pPr>
          </a:lstStyle>
          <a:p>
            <a:fld id="{996B371C-D7D7-460E-8F07-919557F2C231}" type="datetimeFigureOut">
              <a:rPr kumimoji="1" lang="ja-JP" altLang="en-US" smtClean="0"/>
              <a:pPr/>
              <a:t>2010/9/22</a:t>
            </a:fld>
            <a:endParaRPr kumimoji="1" lang="ja-JP" altLang="en-US"/>
          </a:p>
        </p:txBody>
      </p:sp>
      <p:sp>
        <p:nvSpPr>
          <p:cNvPr id="4" name="フッター プレースホルダ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a:defRPr sz="1200"/>
            </a:lvl1pPr>
          </a:lstStyle>
          <a:p>
            <a:fld id="{535C9253-2722-45B9-BAEE-DE9C4A4FFD8A}"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5E9AE3EA-854C-47BB-AC1E-BA1525E87117}" type="datetimeFigureOut">
              <a:rPr kumimoji="1" lang="ja-JP" altLang="en-US" smtClean="0"/>
              <a:pPr/>
              <a:t>2010/9/22</a:t>
            </a:fld>
            <a:endParaRPr kumimoji="1" lang="ja-JP" altLang="en-US"/>
          </a:p>
        </p:txBody>
      </p:sp>
      <p:sp>
        <p:nvSpPr>
          <p:cNvPr id="4" name="スライド イメージ プレースホルダ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DA2BAFA2-709B-4D37-8B52-B223599D5541}"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A2BAFA2-709B-4D37-8B52-B223599D5541}" type="slidenum">
              <a:rPr kumimoji="1" lang="ja-JP" altLang="en-US" smtClean="0"/>
              <a:pPr/>
              <a:t>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挙動 </a:t>
            </a:r>
            <a:r>
              <a:rPr kumimoji="1" lang="en-US" altLang="ja-JP" dirty="0" smtClean="0"/>
              <a:t>= </a:t>
            </a:r>
            <a:r>
              <a:rPr kumimoji="1" lang="ja-JP" altLang="en-US" dirty="0" smtClean="0"/>
              <a:t>意味論</a:t>
            </a:r>
            <a:endParaRPr kumimoji="1" lang="ja-JP" altLang="en-US" dirty="0"/>
          </a:p>
        </p:txBody>
      </p:sp>
      <p:sp>
        <p:nvSpPr>
          <p:cNvPr id="4" name="スライド番号プレースホルダ 3"/>
          <p:cNvSpPr>
            <a:spLocks noGrp="1"/>
          </p:cNvSpPr>
          <p:nvPr>
            <p:ph type="sldNum" sz="quarter" idx="10"/>
          </p:nvPr>
        </p:nvSpPr>
        <p:spPr/>
        <p:txBody>
          <a:bodyPr/>
          <a:lstStyle/>
          <a:p>
            <a:fld id="{A87E4115-357D-4908-9137-72699A82138A}" type="slidenum">
              <a:rPr kumimoji="1" lang="ja-JP" altLang="en-US" smtClean="0"/>
              <a:pPr/>
              <a:t>5</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本研究では簡単な整数演算とメモリの読み書きができる言語を対象とする</a:t>
            </a:r>
            <a:endParaRPr kumimoji="1" lang="ja-JP" altLang="en-US" dirty="0"/>
          </a:p>
        </p:txBody>
      </p:sp>
      <p:sp>
        <p:nvSpPr>
          <p:cNvPr id="4" name="スライド番号プレースホルダ 3"/>
          <p:cNvSpPr>
            <a:spLocks noGrp="1"/>
          </p:cNvSpPr>
          <p:nvPr>
            <p:ph type="sldNum" sz="quarter" idx="10"/>
          </p:nvPr>
        </p:nvSpPr>
        <p:spPr/>
        <p:txBody>
          <a:bodyPr/>
          <a:lstStyle/>
          <a:p>
            <a:fld id="{A87E4115-357D-4908-9137-72699A82138A}" type="slidenum">
              <a:rPr kumimoji="1" lang="ja-JP" altLang="en-US" smtClean="0"/>
              <a:pPr/>
              <a:t>7</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F1824AD5-9943-45C6-86A4-FC7C8678E3D7}" type="datetime1">
              <a:rPr kumimoji="1" lang="ja-JP" altLang="en-US" smtClean="0"/>
              <a:pPr/>
              <a:t>2010/9/22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514BA1D-FB29-429F-9F04-35100AA64BAF}"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D0F38D04-9AF6-4B2C-8F55-5082ABB17568}" type="datetime1">
              <a:rPr kumimoji="1" lang="ja-JP" altLang="en-US" smtClean="0"/>
              <a:pPr/>
              <a:t>2010/9/22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514BA1D-FB29-429F-9F04-35100AA64BAF}"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D0359C6-8104-4C1E-B886-29E018881902}" type="datetime1">
              <a:rPr kumimoji="1" lang="ja-JP" altLang="en-US" smtClean="0"/>
              <a:pPr/>
              <a:t>2010/9/22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514BA1D-FB29-429F-9F04-35100AA64BAF}"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6CFFCB0-BE34-4950-A27E-3E10BFC5EBA9}" type="datetime1">
              <a:rPr kumimoji="1" lang="ja-JP" altLang="en-US" smtClean="0"/>
              <a:pPr/>
              <a:t>2010/9/22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514BA1D-FB29-429F-9F04-35100AA64BAF}"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340A55F-82DD-46EA-90D4-7D832E972867}" type="datetime1">
              <a:rPr kumimoji="1" lang="ja-JP" altLang="en-US" smtClean="0"/>
              <a:pPr/>
              <a:t>2010/9/22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514BA1D-FB29-429F-9F04-35100AA64BAF}"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DEB5E225-7977-430E-99BC-EACBAD9A79E2}" type="datetime1">
              <a:rPr kumimoji="1" lang="ja-JP" altLang="en-US" smtClean="0"/>
              <a:pPr/>
              <a:t>2010/9/22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514BA1D-FB29-429F-9F04-35100AA64BAF}"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4DA8A0C-E7EC-411B-BDAB-8DA11860AC51}" type="datetime1">
              <a:rPr kumimoji="1" lang="ja-JP" altLang="en-US" smtClean="0"/>
              <a:pPr/>
              <a:t>2010/9/22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E514BA1D-FB29-429F-9F04-35100AA64BAF}"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AB2C8180-4016-4751-BC35-43178326371C}" type="datetime1">
              <a:rPr kumimoji="1" lang="ja-JP" altLang="en-US" smtClean="0"/>
              <a:pPr/>
              <a:t>2010/9/22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E514BA1D-FB29-429F-9F04-35100AA64BAF}"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1E53CBA-FB63-4341-BA5E-D48F58AB66B8}" type="datetime1">
              <a:rPr kumimoji="1" lang="ja-JP" altLang="en-US" smtClean="0"/>
              <a:pPr/>
              <a:t>2010/9/22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E514BA1D-FB29-429F-9F04-35100AA64BAF}"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2B70A07-2DD7-48B5-B925-D937A6F5092A}" type="datetime1">
              <a:rPr kumimoji="1" lang="ja-JP" altLang="en-US" smtClean="0"/>
              <a:pPr/>
              <a:t>2010/9/22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514BA1D-FB29-429F-9F04-35100AA64BAF}"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3E50AF9-768E-4735-A5BC-6AB04AEF2501}" type="datetime1">
              <a:rPr kumimoji="1" lang="ja-JP" altLang="en-US" smtClean="0"/>
              <a:pPr/>
              <a:t>2010/9/22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514BA1D-FB29-429F-9F04-35100AA64BAF}"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0C53E0-F386-4BE3-ACED-0BBFDA56D339}" type="datetime1">
              <a:rPr kumimoji="1" lang="ja-JP" altLang="en-US" smtClean="0"/>
              <a:pPr/>
              <a:t>2010/9/22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14BA1D-FB29-429F-9F04-35100AA64BAF}"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coq.inria.fr/"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compcert.inria.fr/" TargetMode="External"/><Relationship Id="rId2" Type="http://schemas.openxmlformats.org/officeDocument/2006/relationships/hyperlink" Target="http://ltamer.sourceforge.ne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米澤研全体ミーティング</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2010/09/22</a:t>
            </a:r>
          </a:p>
          <a:p>
            <a:r>
              <a:rPr lang="en-US" altLang="ja-JP" dirty="0" smtClean="0"/>
              <a:t>M2 </a:t>
            </a:r>
            <a:r>
              <a:rPr lang="ja-JP" altLang="en-US" dirty="0" smtClean="0"/>
              <a:t>渡邊裕貴</a:t>
            </a:r>
            <a:endParaRPr kumimoji="1" lang="ja-JP" altLang="en-US" dirty="0"/>
          </a:p>
        </p:txBody>
      </p:sp>
      <p:sp>
        <p:nvSpPr>
          <p:cNvPr id="4" name="スライド番号プレースホルダ 3"/>
          <p:cNvSpPr>
            <a:spLocks noGrp="1"/>
          </p:cNvSpPr>
          <p:nvPr>
            <p:ph type="sldNum" sz="quarter" idx="12"/>
          </p:nvPr>
        </p:nvSpPr>
        <p:spPr/>
        <p:txBody>
          <a:bodyPr/>
          <a:lstStyle/>
          <a:p>
            <a:fld id="{E514BA1D-FB29-429F-9F04-35100AA64BAF}" type="slidenum">
              <a:rPr kumimoji="1" lang="ja-JP" altLang="en-US" smtClean="0"/>
              <a:pPr/>
              <a:t>1</a:t>
            </a:fld>
            <a:endParaRPr kumimoji="1"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Coq</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定理証明支援系</a:t>
            </a:r>
            <a:endParaRPr kumimoji="1" lang="en-US" altLang="ja-JP" dirty="0" smtClean="0"/>
          </a:p>
          <a:p>
            <a:pPr lvl="1"/>
            <a:r>
              <a:rPr lang="ja-JP" altLang="en-US" dirty="0" smtClean="0"/>
              <a:t>人間が証明を書くのを対話的フロントエンドで補助する</a:t>
            </a:r>
            <a:endParaRPr lang="en-US" altLang="ja-JP" dirty="0" smtClean="0"/>
          </a:p>
          <a:p>
            <a:pPr lvl="1"/>
            <a:r>
              <a:rPr kumimoji="1" lang="ja-JP" altLang="en-US" dirty="0" smtClean="0"/>
              <a:t>証明が正しいかどうかチェックする</a:t>
            </a:r>
            <a:endParaRPr kumimoji="1" lang="en-US" altLang="ja-JP" dirty="0" smtClean="0"/>
          </a:p>
          <a:p>
            <a:pPr lvl="1"/>
            <a:r>
              <a:rPr lang="en-US" altLang="ja-JP" dirty="0" smtClean="0">
                <a:hlinkClick r:id="rId2"/>
              </a:rPr>
              <a:t>http://coq.inria.fr/</a:t>
            </a:r>
            <a:endParaRPr kumimoji="1" lang="en-US" altLang="ja-JP" dirty="0" smtClean="0"/>
          </a:p>
        </p:txBody>
      </p:sp>
      <p:sp>
        <p:nvSpPr>
          <p:cNvPr id="4" name="スライド番号プレースホルダ 3"/>
          <p:cNvSpPr>
            <a:spLocks noGrp="1"/>
          </p:cNvSpPr>
          <p:nvPr>
            <p:ph type="sldNum" sz="quarter" idx="12"/>
          </p:nvPr>
        </p:nvSpPr>
        <p:spPr/>
        <p:txBody>
          <a:bodyPr/>
          <a:lstStyle/>
          <a:p>
            <a:fld id="{E514BA1D-FB29-429F-9F04-35100AA64BAF}" type="slidenum">
              <a:rPr kumimoji="1" lang="ja-JP" altLang="en-US" smtClean="0"/>
              <a:pPr/>
              <a:t>10</a:t>
            </a:fld>
            <a:endParaRPr kumimoji="1"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Coq</a:t>
            </a:r>
            <a:r>
              <a:rPr kumimoji="1" lang="ja-JP" altLang="en-US" dirty="0" smtClean="0"/>
              <a:t> </a:t>
            </a:r>
            <a:r>
              <a:rPr kumimoji="1" lang="ja-JP" altLang="en-US" dirty="0" err="1" smtClean="0"/>
              <a:t>での</a:t>
            </a:r>
            <a:r>
              <a:rPr kumimoji="1" lang="ja-JP" altLang="en-US" dirty="0" smtClean="0"/>
              <a:t>証明の例</a:t>
            </a:r>
            <a:endParaRPr kumimoji="1" lang="ja-JP" altLang="en-US" dirty="0"/>
          </a:p>
        </p:txBody>
      </p:sp>
      <p:sp>
        <p:nvSpPr>
          <p:cNvPr id="3" name="コンテンツ プレースホルダ 2"/>
          <p:cNvSpPr>
            <a:spLocks noGrp="1"/>
          </p:cNvSpPr>
          <p:nvPr>
            <p:ph idx="1"/>
          </p:nvPr>
        </p:nvSpPr>
        <p:spPr/>
        <p:txBody>
          <a:bodyPr>
            <a:normAutofit fontScale="62500" lnSpcReduction="20000"/>
          </a:bodyPr>
          <a:lstStyle/>
          <a:p>
            <a:pPr>
              <a:buNone/>
            </a:pPr>
            <a:r>
              <a:rPr lang="en-US" altLang="ja-JP" b="1" dirty="0" smtClean="0">
                <a:latin typeface="Consolas" pitchFamily="49" charset="0"/>
              </a:rPr>
              <a:t>Coq &lt; </a:t>
            </a:r>
            <a:r>
              <a:rPr lang="en-US" altLang="ja-JP" b="1" dirty="0" smtClean="0">
                <a:solidFill>
                  <a:srgbClr val="FF0000"/>
                </a:solidFill>
                <a:latin typeface="Consolas" pitchFamily="49" charset="0"/>
              </a:rPr>
              <a:t>Goal 1 + 1 = 2.</a:t>
            </a:r>
          </a:p>
          <a:p>
            <a:pPr>
              <a:buNone/>
            </a:pPr>
            <a:r>
              <a:rPr lang="en-US" altLang="ja-JP" b="1" dirty="0" smtClean="0">
                <a:latin typeface="Consolas" pitchFamily="49" charset="0"/>
              </a:rPr>
              <a:t>1 </a:t>
            </a:r>
            <a:r>
              <a:rPr lang="en-US" altLang="ja-JP" b="1" dirty="0" err="1" smtClean="0">
                <a:latin typeface="Consolas" pitchFamily="49" charset="0"/>
              </a:rPr>
              <a:t>subgoal</a:t>
            </a:r>
            <a:endParaRPr lang="en-US" altLang="ja-JP" b="1" dirty="0" smtClean="0">
              <a:latin typeface="Consolas" pitchFamily="49" charset="0"/>
            </a:endParaRPr>
          </a:p>
          <a:p>
            <a:pPr>
              <a:buNone/>
            </a:pPr>
            <a:r>
              <a:rPr lang="en-US" altLang="ja-JP" b="1" dirty="0" smtClean="0">
                <a:latin typeface="Consolas" pitchFamily="49" charset="0"/>
              </a:rPr>
              <a:t>  </a:t>
            </a:r>
          </a:p>
          <a:p>
            <a:pPr>
              <a:buNone/>
            </a:pPr>
            <a:r>
              <a:rPr lang="en-US" altLang="ja-JP" b="1" dirty="0" smtClean="0">
                <a:latin typeface="Consolas" pitchFamily="49" charset="0"/>
              </a:rPr>
              <a:t>  ============================</a:t>
            </a:r>
          </a:p>
          <a:p>
            <a:pPr>
              <a:buNone/>
            </a:pPr>
            <a:r>
              <a:rPr lang="en-US" altLang="ja-JP" b="1" dirty="0" smtClean="0">
                <a:latin typeface="Consolas" pitchFamily="49" charset="0"/>
              </a:rPr>
              <a:t>   1 + 1 = 2</a:t>
            </a:r>
          </a:p>
          <a:p>
            <a:pPr>
              <a:buNone/>
            </a:pPr>
            <a:endParaRPr lang="en-US" altLang="ja-JP" b="1" dirty="0" smtClean="0">
              <a:latin typeface="Consolas" pitchFamily="49" charset="0"/>
            </a:endParaRPr>
          </a:p>
          <a:p>
            <a:pPr>
              <a:buNone/>
            </a:pPr>
            <a:r>
              <a:rPr lang="en-US" altLang="ja-JP" b="1" dirty="0" err="1" smtClean="0">
                <a:latin typeface="Consolas" pitchFamily="49" charset="0"/>
              </a:rPr>
              <a:t>Unnamed_thm</a:t>
            </a:r>
            <a:r>
              <a:rPr lang="en-US" altLang="ja-JP" b="1" dirty="0" smtClean="0">
                <a:latin typeface="Consolas" pitchFamily="49" charset="0"/>
              </a:rPr>
              <a:t> &lt; </a:t>
            </a:r>
            <a:r>
              <a:rPr lang="en-US" altLang="ja-JP" b="1" dirty="0" smtClean="0">
                <a:solidFill>
                  <a:srgbClr val="FF0000"/>
                </a:solidFill>
                <a:latin typeface="Consolas" pitchFamily="49" charset="0"/>
              </a:rPr>
              <a:t>unfold plus.</a:t>
            </a:r>
          </a:p>
          <a:p>
            <a:pPr>
              <a:buNone/>
            </a:pPr>
            <a:r>
              <a:rPr lang="en-US" altLang="ja-JP" b="1" dirty="0" smtClean="0">
                <a:latin typeface="Consolas" pitchFamily="49" charset="0"/>
              </a:rPr>
              <a:t>1 </a:t>
            </a:r>
            <a:r>
              <a:rPr lang="en-US" altLang="ja-JP" b="1" dirty="0" err="1" smtClean="0">
                <a:latin typeface="Consolas" pitchFamily="49" charset="0"/>
              </a:rPr>
              <a:t>subgoal</a:t>
            </a:r>
            <a:endParaRPr lang="en-US" altLang="ja-JP" b="1" dirty="0" smtClean="0">
              <a:latin typeface="Consolas" pitchFamily="49" charset="0"/>
            </a:endParaRPr>
          </a:p>
          <a:p>
            <a:pPr>
              <a:buNone/>
            </a:pPr>
            <a:r>
              <a:rPr lang="en-US" altLang="ja-JP" b="1" dirty="0" smtClean="0">
                <a:latin typeface="Consolas" pitchFamily="49" charset="0"/>
              </a:rPr>
              <a:t>  </a:t>
            </a:r>
          </a:p>
          <a:p>
            <a:pPr>
              <a:buNone/>
            </a:pPr>
            <a:r>
              <a:rPr lang="en-US" altLang="ja-JP" b="1" dirty="0" smtClean="0">
                <a:latin typeface="Consolas" pitchFamily="49" charset="0"/>
              </a:rPr>
              <a:t>  ============================</a:t>
            </a:r>
          </a:p>
          <a:p>
            <a:pPr>
              <a:buNone/>
            </a:pPr>
            <a:r>
              <a:rPr lang="en-US" altLang="ja-JP" b="1" dirty="0" smtClean="0">
                <a:latin typeface="Consolas" pitchFamily="49" charset="0"/>
              </a:rPr>
              <a:t>   2 = 2</a:t>
            </a:r>
          </a:p>
          <a:p>
            <a:pPr>
              <a:buNone/>
            </a:pPr>
            <a:endParaRPr lang="en-US" altLang="ja-JP" b="1" dirty="0" smtClean="0">
              <a:latin typeface="Consolas" pitchFamily="49" charset="0"/>
            </a:endParaRPr>
          </a:p>
          <a:p>
            <a:pPr>
              <a:buNone/>
            </a:pPr>
            <a:r>
              <a:rPr lang="en-US" altLang="ja-JP" b="1" dirty="0" err="1" smtClean="0">
                <a:latin typeface="Consolas" pitchFamily="49" charset="0"/>
              </a:rPr>
              <a:t>Unnamed_thm</a:t>
            </a:r>
            <a:r>
              <a:rPr lang="en-US" altLang="ja-JP" b="1" dirty="0" smtClean="0">
                <a:latin typeface="Consolas" pitchFamily="49" charset="0"/>
              </a:rPr>
              <a:t> &lt; </a:t>
            </a:r>
            <a:r>
              <a:rPr lang="en-US" altLang="ja-JP" b="1" dirty="0" smtClean="0">
                <a:solidFill>
                  <a:srgbClr val="FF0000"/>
                </a:solidFill>
                <a:latin typeface="Consolas" pitchFamily="49" charset="0"/>
              </a:rPr>
              <a:t>reflexivity.</a:t>
            </a:r>
          </a:p>
          <a:p>
            <a:pPr>
              <a:buNone/>
            </a:pPr>
            <a:r>
              <a:rPr lang="en-US" altLang="ja-JP" b="1" dirty="0" smtClean="0">
                <a:latin typeface="Consolas" pitchFamily="49" charset="0"/>
              </a:rPr>
              <a:t>Proof completed.</a:t>
            </a:r>
          </a:p>
        </p:txBody>
      </p:sp>
      <p:sp>
        <p:nvSpPr>
          <p:cNvPr id="4" name="角丸四角形 3"/>
          <p:cNvSpPr/>
          <p:nvPr/>
        </p:nvSpPr>
        <p:spPr>
          <a:xfrm>
            <a:off x="5214942" y="1571612"/>
            <a:ext cx="3000396" cy="57150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smtClean="0"/>
              <a:t>証明する命題を宣言</a:t>
            </a:r>
            <a:endParaRPr kumimoji="1" lang="ja-JP" altLang="en-US" sz="2400" dirty="0"/>
          </a:p>
        </p:txBody>
      </p:sp>
      <p:cxnSp>
        <p:nvCxnSpPr>
          <p:cNvPr id="6" name="直線矢印コネクタ 5"/>
          <p:cNvCxnSpPr>
            <a:stCxn id="4" idx="1"/>
          </p:cNvCxnSpPr>
          <p:nvPr/>
        </p:nvCxnSpPr>
        <p:spPr>
          <a:xfrm rot="10800000">
            <a:off x="3571868" y="1785926"/>
            <a:ext cx="1643074" cy="7143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7" name="角丸四角形 6"/>
          <p:cNvSpPr/>
          <p:nvPr/>
        </p:nvSpPr>
        <p:spPr>
          <a:xfrm>
            <a:off x="5286380" y="3429000"/>
            <a:ext cx="3000396" cy="142876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400" dirty="0" smtClean="0"/>
              <a:t>証明を進める</a:t>
            </a:r>
            <a:r>
              <a:rPr kumimoji="1" lang="en-US" altLang="ja-JP" sz="2400" dirty="0" smtClean="0"/>
              <a:t/>
            </a:r>
            <a:br>
              <a:rPr kumimoji="1" lang="en-US" altLang="ja-JP" sz="2400" dirty="0" smtClean="0"/>
            </a:br>
            <a:r>
              <a:rPr kumimoji="1" lang="ja-JP" altLang="en-US" sz="2400" dirty="0" smtClean="0"/>
              <a:t>コマンド </a:t>
            </a:r>
            <a:r>
              <a:rPr kumimoji="1" lang="en-US" altLang="ja-JP" sz="2400" dirty="0" smtClean="0"/>
              <a:t>(tactic) </a:t>
            </a:r>
            <a:r>
              <a:rPr kumimoji="1" lang="ja-JP" altLang="en-US" sz="2400" dirty="0" smtClean="0"/>
              <a:t>を</a:t>
            </a:r>
            <a:r>
              <a:rPr kumimoji="1" lang="en-US" altLang="ja-JP" sz="2400" dirty="0" smtClean="0"/>
              <a:t/>
            </a:r>
            <a:br>
              <a:rPr kumimoji="1" lang="en-US" altLang="ja-JP" sz="2400" dirty="0" smtClean="0"/>
            </a:br>
            <a:r>
              <a:rPr kumimoji="1" lang="ja-JP" altLang="en-US" sz="2400" dirty="0" smtClean="0"/>
              <a:t>入力</a:t>
            </a:r>
            <a:endParaRPr kumimoji="1" lang="ja-JP" altLang="en-US" sz="2400" dirty="0"/>
          </a:p>
        </p:txBody>
      </p:sp>
      <p:cxnSp>
        <p:nvCxnSpPr>
          <p:cNvPr id="9" name="直線矢印コネクタ 8"/>
          <p:cNvCxnSpPr>
            <a:stCxn id="7" idx="1"/>
          </p:cNvCxnSpPr>
          <p:nvPr/>
        </p:nvCxnSpPr>
        <p:spPr>
          <a:xfrm rot="10800000">
            <a:off x="4214810" y="3714752"/>
            <a:ext cx="1071570" cy="42862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0" name="直線矢印コネクタ 9"/>
          <p:cNvCxnSpPr>
            <a:stCxn id="7" idx="1"/>
          </p:cNvCxnSpPr>
          <p:nvPr/>
        </p:nvCxnSpPr>
        <p:spPr>
          <a:xfrm rot="10800000" flipV="1">
            <a:off x="4214810" y="4143380"/>
            <a:ext cx="1071570" cy="114300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1" name="スライド番号プレースホルダ 10"/>
          <p:cNvSpPr>
            <a:spLocks noGrp="1"/>
          </p:cNvSpPr>
          <p:nvPr>
            <p:ph type="sldNum" sz="quarter" idx="12"/>
          </p:nvPr>
        </p:nvSpPr>
        <p:spPr/>
        <p:txBody>
          <a:bodyPr/>
          <a:lstStyle/>
          <a:p>
            <a:fld id="{E514BA1D-FB29-429F-9F04-35100AA64BAF}" type="slidenum">
              <a:rPr kumimoji="1" lang="ja-JP" altLang="en-US" smtClean="0"/>
              <a:pPr/>
              <a:t>11</a:t>
            </a:fld>
            <a:endParaRPr kumimoji="1"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本研究での </a:t>
            </a:r>
            <a:r>
              <a:rPr kumimoji="1" lang="en-US" altLang="ja-JP" dirty="0" smtClean="0"/>
              <a:t>Coq </a:t>
            </a:r>
            <a:r>
              <a:rPr kumimoji="1" lang="ja-JP" altLang="en-US" dirty="0" smtClean="0"/>
              <a:t>の使い方</a:t>
            </a:r>
            <a:endParaRPr kumimoji="1" lang="ja-JP" altLang="en-US" dirty="0"/>
          </a:p>
        </p:txBody>
      </p:sp>
      <p:sp>
        <p:nvSpPr>
          <p:cNvPr id="3" name="コンテンツ プレースホルダ 2"/>
          <p:cNvSpPr>
            <a:spLocks noGrp="1"/>
          </p:cNvSpPr>
          <p:nvPr>
            <p:ph idx="1"/>
          </p:nvPr>
        </p:nvSpPr>
        <p:spPr/>
        <p:txBody>
          <a:bodyPr/>
          <a:lstStyle/>
          <a:p>
            <a:pPr marL="514350" indent="-514350">
              <a:buFont typeface="+mj-lt"/>
              <a:buAutoNum type="arabicPeriod"/>
            </a:pPr>
            <a:r>
              <a:rPr kumimoji="1" lang="en-US" altLang="ja-JP" dirty="0" smtClean="0"/>
              <a:t>Coq </a:t>
            </a:r>
            <a:r>
              <a:rPr kumimoji="1" lang="ja-JP" altLang="en-US" dirty="0" smtClean="0"/>
              <a:t>上で↓を定義する</a:t>
            </a:r>
            <a:endParaRPr kumimoji="1" lang="en-US" altLang="ja-JP" dirty="0" smtClean="0"/>
          </a:p>
          <a:p>
            <a:pPr marL="914400" lvl="1" indent="-514350"/>
            <a:r>
              <a:rPr lang="ja-JP" altLang="en-US" dirty="0" smtClean="0"/>
              <a:t>入力言語や出力言語の構文・型付け規則</a:t>
            </a:r>
            <a:endParaRPr lang="en-US" altLang="ja-JP" dirty="0" smtClean="0"/>
          </a:p>
          <a:p>
            <a:pPr marL="914400" lvl="1" indent="-514350"/>
            <a:r>
              <a:rPr lang="ja-JP" altLang="en-US" dirty="0"/>
              <a:t>入力言語から出力言語へ</a:t>
            </a:r>
            <a:r>
              <a:rPr lang="ja-JP" altLang="en-US" dirty="0" smtClean="0"/>
              <a:t>の変換アルゴリズム</a:t>
            </a:r>
            <a:endParaRPr lang="en-US" altLang="ja-JP" dirty="0" smtClean="0"/>
          </a:p>
          <a:p>
            <a:pPr marL="1314450" lvl="2" indent="-514350"/>
            <a:r>
              <a:rPr lang="ja-JP" altLang="en-US" dirty="0" smtClean="0"/>
              <a:t>コードの変換</a:t>
            </a:r>
            <a:endParaRPr lang="en-US" altLang="ja-JP" dirty="0" smtClean="0"/>
          </a:p>
          <a:p>
            <a:pPr marL="1314450" lvl="2" indent="-514350"/>
            <a:r>
              <a:rPr lang="ja-JP" altLang="en-US" dirty="0" smtClean="0"/>
              <a:t>型の変換</a:t>
            </a:r>
            <a:endParaRPr lang="en-US" altLang="ja-JP" dirty="0" smtClean="0"/>
          </a:p>
          <a:p>
            <a:pPr marL="514350" indent="-514350">
              <a:buFont typeface="+mj-lt"/>
              <a:buAutoNum type="arabicPeriod"/>
            </a:pPr>
            <a:r>
              <a:rPr lang="en-US" altLang="ja-JP" dirty="0" smtClean="0"/>
              <a:t>Coq </a:t>
            </a:r>
            <a:r>
              <a:rPr lang="ja-JP" altLang="en-US" dirty="0" smtClean="0"/>
              <a:t>で型保存性を証明する</a:t>
            </a:r>
            <a:endParaRPr lang="en-US" altLang="ja-JP" dirty="0" smtClean="0"/>
          </a:p>
          <a:p>
            <a:pPr marL="914400" lvl="1" indent="-514350"/>
            <a:r>
              <a:rPr lang="ja-JP" altLang="en-US" dirty="0" smtClean="0"/>
              <a:t>入力コードが </a:t>
            </a:r>
            <a:r>
              <a:rPr lang="en-US" altLang="ja-JP" dirty="0" smtClean="0"/>
              <a:t>well-typed </a:t>
            </a:r>
            <a:r>
              <a:rPr lang="ja-JP" altLang="en-US" dirty="0" smtClean="0"/>
              <a:t>ならば</a:t>
            </a:r>
            <a:r>
              <a:rPr lang="en-US" altLang="ja-JP" dirty="0" smtClean="0"/>
              <a:t/>
            </a:r>
            <a:br>
              <a:rPr lang="en-US" altLang="ja-JP" dirty="0" smtClean="0"/>
            </a:br>
            <a:r>
              <a:rPr lang="ja-JP" altLang="en-US" dirty="0" smtClean="0"/>
              <a:t>出力コードも </a:t>
            </a:r>
            <a:r>
              <a:rPr lang="en-US" altLang="ja-JP" dirty="0" smtClean="0"/>
              <a:t>well-typed </a:t>
            </a:r>
            <a:r>
              <a:rPr lang="ja-JP" altLang="en-US" dirty="0" smtClean="0"/>
              <a:t>である</a:t>
            </a:r>
            <a:endParaRPr kumimoji="1" lang="ja-JP" altLang="en-US" dirty="0"/>
          </a:p>
        </p:txBody>
      </p:sp>
      <p:sp>
        <p:nvSpPr>
          <p:cNvPr id="4" name="スライド番号プレースホルダ 3"/>
          <p:cNvSpPr>
            <a:spLocks noGrp="1"/>
          </p:cNvSpPr>
          <p:nvPr>
            <p:ph type="sldNum" sz="quarter" idx="12"/>
          </p:nvPr>
        </p:nvSpPr>
        <p:spPr/>
        <p:txBody>
          <a:bodyPr/>
          <a:lstStyle/>
          <a:p>
            <a:fld id="{E514BA1D-FB29-429F-9F04-35100AA64BAF}" type="slidenum">
              <a:rPr kumimoji="1" lang="ja-JP" altLang="en-US" smtClean="0"/>
              <a:pPr/>
              <a:t>12</a:t>
            </a:fld>
            <a:endParaRPr kumimoji="1" lang="ja-JP"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コンパイルステップ</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CPS</a:t>
            </a:r>
            <a:r>
              <a:rPr kumimoji="1" lang="ja-JP" altLang="en-US" dirty="0" smtClean="0"/>
              <a:t> 変換</a:t>
            </a:r>
            <a:endParaRPr kumimoji="1" lang="en-US" altLang="ja-JP" dirty="0" smtClean="0"/>
          </a:p>
          <a:p>
            <a:r>
              <a:rPr lang="ja-JP" altLang="en-US" dirty="0"/>
              <a:t>クロージャ</a:t>
            </a:r>
            <a:r>
              <a:rPr lang="ja-JP" altLang="en-US" dirty="0" smtClean="0"/>
              <a:t>変換</a:t>
            </a:r>
            <a:endParaRPr lang="en-US" altLang="ja-JP" dirty="0" smtClean="0"/>
          </a:p>
          <a:p>
            <a:r>
              <a:rPr kumimoji="1" lang="en-US" altLang="ja-JP" dirty="0" smtClean="0"/>
              <a:t>Hoisting</a:t>
            </a:r>
          </a:p>
          <a:p>
            <a:r>
              <a:rPr lang="en-US" altLang="ja-JP" dirty="0"/>
              <a:t>(</a:t>
            </a:r>
            <a:r>
              <a:rPr lang="ja-JP" altLang="en-US" dirty="0"/>
              <a:t>レジスタ割り当て</a:t>
            </a:r>
            <a:r>
              <a:rPr lang="en-US" altLang="ja-JP" dirty="0"/>
              <a:t>)</a:t>
            </a:r>
            <a:endParaRPr kumimoji="1" lang="ja-JP" altLang="en-US" dirty="0"/>
          </a:p>
        </p:txBody>
      </p:sp>
      <p:sp>
        <p:nvSpPr>
          <p:cNvPr id="4" name="左矢印吹き出し 3"/>
          <p:cNvSpPr/>
          <p:nvPr/>
        </p:nvSpPr>
        <p:spPr>
          <a:xfrm>
            <a:off x="2915816" y="1556792"/>
            <a:ext cx="2448272" cy="648072"/>
          </a:xfrm>
          <a:prstGeom prst="leftArrowCallout">
            <a:avLst>
              <a:gd name="adj1" fmla="val 25000"/>
              <a:gd name="adj2" fmla="val 25000"/>
              <a:gd name="adj3" fmla="val 25000"/>
              <a:gd name="adj4" fmla="val 76715"/>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000" dirty="0" smtClean="0"/>
              <a:t>いま実装中</a:t>
            </a:r>
            <a:endParaRPr kumimoji="1" lang="ja-JP" altLang="en-US" sz="2000" dirty="0"/>
          </a:p>
        </p:txBody>
      </p:sp>
      <p:sp>
        <p:nvSpPr>
          <p:cNvPr id="5" name="スライド番号プレースホルダ 4"/>
          <p:cNvSpPr>
            <a:spLocks noGrp="1"/>
          </p:cNvSpPr>
          <p:nvPr>
            <p:ph type="sldNum" sz="quarter" idx="12"/>
          </p:nvPr>
        </p:nvSpPr>
        <p:spPr/>
        <p:txBody>
          <a:bodyPr/>
          <a:lstStyle/>
          <a:p>
            <a:fld id="{E514BA1D-FB29-429F-9F04-35100AA64BAF}" type="slidenum">
              <a:rPr kumimoji="1" lang="ja-JP" altLang="en-US" smtClean="0"/>
              <a:pPr/>
              <a:t>13</a:t>
            </a:fld>
            <a:endParaRPr kumimoji="1"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CPS </a:t>
            </a:r>
            <a:r>
              <a:rPr kumimoji="1" lang="ja-JP" altLang="en-US" dirty="0" smtClean="0"/>
              <a:t>変換</a:t>
            </a:r>
            <a:r>
              <a:rPr kumimoji="1" lang="en-US" altLang="ja-JP" dirty="0" smtClean="0"/>
              <a:t/>
            </a:r>
            <a:br>
              <a:rPr kumimoji="1" lang="en-US" altLang="ja-JP" dirty="0" smtClean="0"/>
            </a:br>
            <a:r>
              <a:rPr kumimoji="1" lang="en-US" altLang="ja-JP" sz="3600" dirty="0" smtClean="0"/>
              <a:t>(Continuation-passing style)</a:t>
            </a:r>
            <a:endParaRPr kumimoji="1" lang="ja-JP" altLang="en-US" dirty="0"/>
          </a:p>
        </p:txBody>
      </p:sp>
      <p:sp>
        <p:nvSpPr>
          <p:cNvPr id="3" name="コンテンツ プレースホルダ 2"/>
          <p:cNvSpPr>
            <a:spLocks noGrp="1"/>
          </p:cNvSpPr>
          <p:nvPr>
            <p:ph idx="1"/>
          </p:nvPr>
        </p:nvSpPr>
        <p:spPr>
          <a:xfrm>
            <a:off x="457200" y="1600201"/>
            <a:ext cx="8229600" cy="1396752"/>
          </a:xfrm>
        </p:spPr>
        <p:txBody>
          <a:bodyPr/>
          <a:lstStyle/>
          <a:p>
            <a:r>
              <a:rPr kumimoji="1" lang="ja-JP" altLang="en-US" dirty="0" smtClean="0"/>
              <a:t>関数に継続を受け取るための引数を追加</a:t>
            </a:r>
            <a:endParaRPr kumimoji="1" lang="en-US" altLang="ja-JP" dirty="0" smtClean="0"/>
          </a:p>
          <a:p>
            <a:r>
              <a:rPr lang="ja-JP" altLang="en-US" dirty="0" smtClean="0"/>
              <a:t>関数から戻る代わりに継続を呼び出す</a:t>
            </a:r>
            <a:endParaRPr kumimoji="1" lang="ja-JP" altLang="en-US" dirty="0"/>
          </a:p>
        </p:txBody>
      </p:sp>
      <p:sp>
        <p:nvSpPr>
          <p:cNvPr id="4" name="テキスト ボックス 3"/>
          <p:cNvSpPr txBox="1"/>
          <p:nvPr/>
        </p:nvSpPr>
        <p:spPr>
          <a:xfrm>
            <a:off x="1511660" y="3429000"/>
            <a:ext cx="6120680" cy="1569660"/>
          </a:xfrm>
          <a:prstGeom prst="rect">
            <a:avLst/>
          </a:prstGeom>
          <a:noFill/>
        </p:spPr>
        <p:txBody>
          <a:bodyPr wrap="square" rtlCol="0">
            <a:spAutoFit/>
          </a:bodyPr>
          <a:lstStyle/>
          <a:p>
            <a:pPr algn="ctr"/>
            <a:r>
              <a:rPr kumimoji="1" lang="en-US" altLang="ja-JP" sz="3200" dirty="0" err="1" smtClean="0"/>
              <a:t>λ</a:t>
            </a:r>
            <a:r>
              <a:rPr kumimoji="1" lang="en-US" altLang="ja-JP" sz="3200" i="1" dirty="0" err="1" smtClean="0"/>
              <a:t>x</a:t>
            </a:r>
            <a:r>
              <a:rPr kumimoji="1" lang="en-US" altLang="ja-JP" sz="3200" dirty="0" smtClean="0"/>
              <a:t>. </a:t>
            </a:r>
            <a:r>
              <a:rPr kumimoji="1" lang="en-US" altLang="ja-JP" sz="3200" i="1" dirty="0" smtClean="0"/>
              <a:t>f</a:t>
            </a:r>
            <a:r>
              <a:rPr kumimoji="1" lang="en-US" altLang="ja-JP" sz="3200" dirty="0" smtClean="0"/>
              <a:t> </a:t>
            </a:r>
            <a:r>
              <a:rPr kumimoji="1" lang="en-US" altLang="ja-JP" sz="3200" i="1" dirty="0" smtClean="0"/>
              <a:t>x</a:t>
            </a:r>
            <a:r>
              <a:rPr kumimoji="1" lang="en-US" altLang="ja-JP" sz="3200" dirty="0" smtClean="0"/>
              <a:t> + 1</a:t>
            </a:r>
          </a:p>
          <a:p>
            <a:pPr algn="ctr"/>
            <a:r>
              <a:rPr lang="ja-JP" altLang="en-US" sz="3200" dirty="0" smtClean="0"/>
              <a:t>↓</a:t>
            </a:r>
            <a:endParaRPr lang="en-US" altLang="ja-JP" sz="3200" dirty="0" smtClean="0"/>
          </a:p>
          <a:p>
            <a:pPr algn="ctr"/>
            <a:r>
              <a:rPr kumimoji="1" lang="en-US" altLang="ja-JP" sz="3200" dirty="0" err="1" smtClean="0"/>
              <a:t>λ</a:t>
            </a:r>
            <a:r>
              <a:rPr kumimoji="1" lang="en-US" altLang="ja-JP" sz="3200" i="1" dirty="0" err="1" smtClean="0"/>
              <a:t>x</a:t>
            </a:r>
            <a:r>
              <a:rPr kumimoji="1" lang="en-US" altLang="ja-JP" sz="3200" dirty="0" smtClean="0"/>
              <a:t>. </a:t>
            </a:r>
            <a:r>
              <a:rPr kumimoji="1" lang="en-US" altLang="ja-JP" sz="3200" dirty="0" err="1" smtClean="0"/>
              <a:t>λ</a:t>
            </a:r>
            <a:r>
              <a:rPr kumimoji="1" lang="en-US" altLang="ja-JP" sz="3200" i="1" dirty="0" err="1" smtClean="0"/>
              <a:t>c</a:t>
            </a:r>
            <a:r>
              <a:rPr kumimoji="1" lang="en-US" altLang="ja-JP" sz="3200" dirty="0" smtClean="0"/>
              <a:t>. </a:t>
            </a:r>
            <a:r>
              <a:rPr kumimoji="1" lang="en-US" altLang="ja-JP" sz="3200" i="1" dirty="0" smtClean="0"/>
              <a:t>f</a:t>
            </a:r>
            <a:r>
              <a:rPr kumimoji="1" lang="en-US" altLang="ja-JP" sz="3200" dirty="0" smtClean="0"/>
              <a:t> </a:t>
            </a:r>
            <a:r>
              <a:rPr kumimoji="1" lang="en-US" altLang="ja-JP" sz="3200" i="1" dirty="0" smtClean="0"/>
              <a:t>x</a:t>
            </a:r>
            <a:r>
              <a:rPr kumimoji="1" lang="en-US" altLang="ja-JP" sz="3200" dirty="0" smtClean="0"/>
              <a:t> (</a:t>
            </a:r>
            <a:r>
              <a:rPr kumimoji="1" lang="en-US" altLang="ja-JP" sz="3200" dirty="0" err="1" smtClean="0"/>
              <a:t>λ</a:t>
            </a:r>
            <a:r>
              <a:rPr kumimoji="1" lang="en-US" altLang="ja-JP" sz="3200" i="1" dirty="0" err="1" smtClean="0"/>
              <a:t>v</a:t>
            </a:r>
            <a:r>
              <a:rPr kumimoji="1" lang="en-US" altLang="ja-JP" sz="3200" dirty="0" smtClean="0"/>
              <a:t>. </a:t>
            </a:r>
            <a:r>
              <a:rPr kumimoji="1" lang="en-US" altLang="ja-JP" sz="3200" i="1" dirty="0" smtClean="0"/>
              <a:t>c</a:t>
            </a:r>
            <a:r>
              <a:rPr kumimoji="1" lang="en-US" altLang="ja-JP" sz="3200" dirty="0" smtClean="0"/>
              <a:t> (</a:t>
            </a:r>
            <a:r>
              <a:rPr kumimoji="1" lang="en-US" altLang="ja-JP" sz="3200" i="1" dirty="0" smtClean="0"/>
              <a:t>v</a:t>
            </a:r>
            <a:r>
              <a:rPr kumimoji="1" lang="en-US" altLang="ja-JP" sz="3200" dirty="0" smtClean="0"/>
              <a:t> + 1))</a:t>
            </a:r>
            <a:endParaRPr kumimoji="1" lang="ja-JP" altLang="en-US" sz="3200" dirty="0"/>
          </a:p>
        </p:txBody>
      </p:sp>
      <p:sp>
        <p:nvSpPr>
          <p:cNvPr id="5" name="スライド番号プレースホルダ 4"/>
          <p:cNvSpPr>
            <a:spLocks noGrp="1"/>
          </p:cNvSpPr>
          <p:nvPr>
            <p:ph type="sldNum" sz="quarter" idx="12"/>
          </p:nvPr>
        </p:nvSpPr>
        <p:spPr/>
        <p:txBody>
          <a:bodyPr/>
          <a:lstStyle/>
          <a:p>
            <a:fld id="{E514BA1D-FB29-429F-9F04-35100AA64BAF}" type="slidenum">
              <a:rPr kumimoji="1" lang="ja-JP" altLang="en-US" smtClean="0"/>
              <a:pPr/>
              <a:t>14</a:t>
            </a:fld>
            <a:endParaRPr kumimoji="1"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CPS </a:t>
            </a:r>
            <a:r>
              <a:rPr kumimoji="1" lang="ja-JP" altLang="en-US" dirty="0" smtClean="0"/>
              <a:t>変換の実装の進捗</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単純型付きラムダ計算の変換</a:t>
            </a:r>
            <a:endParaRPr kumimoji="1" lang="en-US" altLang="ja-JP" dirty="0" smtClean="0"/>
          </a:p>
          <a:p>
            <a:r>
              <a:rPr lang="ja-JP" altLang="en-US" dirty="0" smtClean="0"/>
              <a:t>依存型付きラムダ計算の変換</a:t>
            </a:r>
            <a:endParaRPr lang="en-US" altLang="ja-JP" dirty="0" smtClean="0"/>
          </a:p>
          <a:p>
            <a:r>
              <a:rPr kumimoji="1" lang="en-US" altLang="ja-JP" dirty="0" smtClean="0"/>
              <a:t>Sep. logic</a:t>
            </a:r>
            <a:r>
              <a:rPr kumimoji="1" lang="ja-JP" altLang="en-US" dirty="0" smtClean="0"/>
              <a:t> 型付きラムダ計算の変換</a:t>
            </a:r>
            <a:endParaRPr kumimoji="1" lang="en-US" altLang="ja-JP" dirty="0" smtClean="0"/>
          </a:p>
          <a:p>
            <a:endParaRPr lang="en-US" altLang="ja-JP" dirty="0" smtClean="0"/>
          </a:p>
          <a:p>
            <a:pPr lvl="1"/>
            <a:r>
              <a:rPr kumimoji="1" lang="ja-JP" altLang="en-US" dirty="0" smtClean="0"/>
              <a:t>方針</a:t>
            </a:r>
            <a:r>
              <a:rPr kumimoji="1" lang="en-US" altLang="ja-JP" dirty="0" smtClean="0"/>
              <a:t>:</a:t>
            </a:r>
            <a:r>
              <a:rPr kumimoji="1" lang="ja-JP" altLang="en-US" dirty="0" smtClean="0"/>
              <a:t> まずは単純な型システムから実装</a:t>
            </a:r>
            <a:endParaRPr kumimoji="1" lang="ja-JP" altLang="en-US" dirty="0"/>
          </a:p>
        </p:txBody>
      </p:sp>
      <p:sp>
        <p:nvSpPr>
          <p:cNvPr id="4" name="左矢印吹き出し 3"/>
          <p:cNvSpPr/>
          <p:nvPr/>
        </p:nvSpPr>
        <p:spPr>
          <a:xfrm>
            <a:off x="6300192" y="1628800"/>
            <a:ext cx="2088232" cy="504056"/>
          </a:xfrm>
          <a:prstGeom prst="leftArrowCallout">
            <a:avLst>
              <a:gd name="adj1" fmla="val 25000"/>
              <a:gd name="adj2" fmla="val 25000"/>
              <a:gd name="adj3" fmla="val 25000"/>
              <a:gd name="adj4" fmla="val 78739"/>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smtClean="0"/>
              <a:t>実装完了</a:t>
            </a:r>
            <a:endParaRPr kumimoji="1" lang="ja-JP" altLang="en-US" dirty="0"/>
          </a:p>
        </p:txBody>
      </p:sp>
      <p:sp>
        <p:nvSpPr>
          <p:cNvPr id="5" name="左矢印吹き出し 4"/>
          <p:cNvSpPr/>
          <p:nvPr/>
        </p:nvSpPr>
        <p:spPr>
          <a:xfrm>
            <a:off x="6300192" y="2204864"/>
            <a:ext cx="2088232" cy="504056"/>
          </a:xfrm>
          <a:prstGeom prst="leftArrowCallout">
            <a:avLst>
              <a:gd name="adj1" fmla="val 25000"/>
              <a:gd name="adj2" fmla="val 25000"/>
              <a:gd name="adj3" fmla="val 25000"/>
              <a:gd name="adj4" fmla="val 78739"/>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いま実装中</a:t>
            </a:r>
            <a:endParaRPr kumimoji="1" lang="ja-JP" altLang="en-US" dirty="0"/>
          </a:p>
        </p:txBody>
      </p:sp>
      <p:sp>
        <p:nvSpPr>
          <p:cNvPr id="6" name="スライド番号プレースホルダ 5"/>
          <p:cNvSpPr>
            <a:spLocks noGrp="1"/>
          </p:cNvSpPr>
          <p:nvPr>
            <p:ph type="sldNum" sz="quarter" idx="12"/>
          </p:nvPr>
        </p:nvSpPr>
        <p:spPr/>
        <p:txBody>
          <a:bodyPr/>
          <a:lstStyle/>
          <a:p>
            <a:fld id="{E514BA1D-FB29-429F-9F04-35100AA64BAF}" type="slidenum">
              <a:rPr kumimoji="1" lang="ja-JP" altLang="en-US" smtClean="0"/>
              <a:pPr/>
              <a:t>15</a:t>
            </a:fld>
            <a:endParaRPr kumimoji="1"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何を証明するのか</a:t>
            </a:r>
            <a:r>
              <a:rPr kumimoji="1" lang="en-US" altLang="ja-JP" dirty="0" smtClean="0"/>
              <a:t>?</a:t>
            </a:r>
            <a:endParaRPr kumimoji="1" lang="ja-JP" altLang="en-US" dirty="0"/>
          </a:p>
        </p:txBody>
      </p:sp>
      <p:sp>
        <p:nvSpPr>
          <p:cNvPr id="3" name="コンテンツ プレースホルダ 2"/>
          <p:cNvSpPr>
            <a:spLocks noGrp="1"/>
          </p:cNvSpPr>
          <p:nvPr>
            <p:ph idx="1"/>
          </p:nvPr>
        </p:nvSpPr>
        <p:spPr>
          <a:xfrm>
            <a:off x="457200" y="1600200"/>
            <a:ext cx="8229600" cy="1684784"/>
          </a:xfrm>
        </p:spPr>
        <p:txBody>
          <a:bodyPr>
            <a:normAutofit/>
          </a:bodyPr>
          <a:lstStyle/>
          <a:p>
            <a:r>
              <a:rPr kumimoji="1" lang="ja-JP" altLang="en-US" dirty="0" smtClean="0"/>
              <a:t>単純型付きの場合の型保存定理</a:t>
            </a:r>
            <a:endParaRPr kumimoji="1" lang="en-US" altLang="ja-JP" dirty="0" smtClean="0"/>
          </a:p>
          <a:p>
            <a:pPr lvl="1"/>
            <a:r>
              <a:rPr lang="ja-JP" altLang="en-US" dirty="0" smtClean="0"/>
              <a:t>変換前の項が </a:t>
            </a:r>
            <a:r>
              <a:rPr lang="en-US" altLang="ja-JP" dirty="0" smtClean="0"/>
              <a:t>well-typed </a:t>
            </a:r>
            <a:r>
              <a:rPr lang="ja-JP" altLang="en-US" dirty="0" smtClean="0"/>
              <a:t>ならば</a:t>
            </a:r>
            <a:r>
              <a:rPr lang="en-US" altLang="ja-JP" dirty="0" smtClean="0"/>
              <a:t/>
            </a:r>
            <a:br>
              <a:rPr lang="en-US" altLang="ja-JP" dirty="0" smtClean="0"/>
            </a:br>
            <a:r>
              <a:rPr lang="ja-JP" altLang="en-US" dirty="0" smtClean="0"/>
              <a:t>変換後の項も </a:t>
            </a:r>
            <a:r>
              <a:rPr lang="en-US" altLang="ja-JP" dirty="0" smtClean="0"/>
              <a:t>well-typed </a:t>
            </a:r>
            <a:r>
              <a:rPr lang="ja-JP" altLang="en-US" dirty="0" smtClean="0"/>
              <a:t>である</a:t>
            </a:r>
            <a:endParaRPr kumimoji="1" lang="ja-JP" altLang="en-US" dirty="0"/>
          </a:p>
        </p:txBody>
      </p:sp>
      <p:sp>
        <p:nvSpPr>
          <p:cNvPr id="4" name="テキスト ボックス 3"/>
          <p:cNvSpPr txBox="1"/>
          <p:nvPr/>
        </p:nvSpPr>
        <p:spPr>
          <a:xfrm>
            <a:off x="1196625" y="3424932"/>
            <a:ext cx="6750750" cy="2308324"/>
          </a:xfrm>
          <a:prstGeom prst="rect">
            <a:avLst/>
          </a:prstGeom>
          <a:noFill/>
        </p:spPr>
        <p:txBody>
          <a:bodyPr wrap="square" rtlCol="0">
            <a:spAutoFit/>
          </a:bodyPr>
          <a:lstStyle/>
          <a:p>
            <a:r>
              <a:rPr lang="en-US" altLang="ja-JP" dirty="0" smtClean="0">
                <a:latin typeface="Consolas" pitchFamily="49" charset="0"/>
                <a:cs typeface="Consolas" pitchFamily="49" charset="0"/>
              </a:rPr>
              <a:t>Theorem </a:t>
            </a:r>
            <a:r>
              <a:rPr lang="en-US" altLang="ja-JP" dirty="0" err="1" smtClean="0">
                <a:latin typeface="Consolas" pitchFamily="49" charset="0"/>
                <a:cs typeface="Consolas" pitchFamily="49" charset="0"/>
              </a:rPr>
              <a:t>cps_preserves_typing</a:t>
            </a:r>
            <a:r>
              <a:rPr lang="en-US" altLang="ja-JP" dirty="0" smtClean="0">
                <a:latin typeface="Consolas" pitchFamily="49" charset="0"/>
                <a:cs typeface="Consolas" pitchFamily="49" charset="0"/>
              </a:rPr>
              <a:t>' :</a:t>
            </a:r>
          </a:p>
          <a:p>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forall</a:t>
            </a:r>
            <a:r>
              <a:rPr lang="en-US" altLang="ja-JP" dirty="0" smtClean="0">
                <a:latin typeface="Consolas" pitchFamily="49" charset="0"/>
                <a:cs typeface="Consolas" pitchFamily="49" charset="0"/>
              </a:rPr>
              <a:t> (C : </a:t>
            </a:r>
            <a:r>
              <a:rPr lang="en-US" altLang="ja-JP" dirty="0" err="1" smtClean="0">
                <a:latin typeface="Consolas" pitchFamily="49" charset="0"/>
                <a:cs typeface="Consolas" pitchFamily="49" charset="0"/>
              </a:rPr>
              <a:t>sctxt</a:t>
            </a:r>
            <a:r>
              <a:rPr lang="en-US" altLang="ja-JP" dirty="0" smtClean="0">
                <a:latin typeface="Consolas" pitchFamily="49" charset="0"/>
                <a:cs typeface="Consolas" pitchFamily="49" charset="0"/>
              </a:rPr>
              <a:t>) (t : </a:t>
            </a:r>
            <a:r>
              <a:rPr lang="en-US" altLang="ja-JP" dirty="0" err="1" smtClean="0">
                <a:latin typeface="Consolas" pitchFamily="49" charset="0"/>
                <a:cs typeface="Consolas" pitchFamily="49" charset="0"/>
              </a:rPr>
              <a:t>sterm</a:t>
            </a:r>
            <a:r>
              <a:rPr lang="en-US" altLang="ja-JP" dirty="0" smtClean="0">
                <a:latin typeface="Consolas" pitchFamily="49" charset="0"/>
                <a:cs typeface="Consolas" pitchFamily="49" charset="0"/>
              </a:rPr>
              <a:t>) (T : </a:t>
            </a:r>
            <a:r>
              <a:rPr lang="en-US" altLang="ja-JP" dirty="0" err="1" smtClean="0">
                <a:latin typeface="Consolas" pitchFamily="49" charset="0"/>
                <a:cs typeface="Consolas" pitchFamily="49" charset="0"/>
              </a:rPr>
              <a:t>stype</a:t>
            </a:r>
            <a:r>
              <a:rPr lang="en-US" altLang="ja-JP" dirty="0" smtClean="0">
                <a:latin typeface="Consolas" pitchFamily="49" charset="0"/>
                <a:cs typeface="Consolas" pitchFamily="49" charset="0"/>
              </a:rPr>
              <a:t>),</a:t>
            </a:r>
          </a:p>
          <a:p>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sttyping</a:t>
            </a:r>
            <a:r>
              <a:rPr lang="en-US" altLang="ja-JP" dirty="0" smtClean="0">
                <a:latin typeface="Consolas" pitchFamily="49" charset="0"/>
                <a:cs typeface="Consolas" pitchFamily="49" charset="0"/>
              </a:rPr>
              <a:t> C t T -&gt;</a:t>
            </a:r>
          </a:p>
          <a:p>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forall</a:t>
            </a:r>
            <a:r>
              <a:rPr lang="en-US" altLang="ja-JP" dirty="0" smtClean="0">
                <a:latin typeface="Consolas" pitchFamily="49" charset="0"/>
                <a:cs typeface="Consolas" pitchFamily="49" charset="0"/>
              </a:rPr>
              <a:t> (C' : </a:t>
            </a:r>
            <a:r>
              <a:rPr lang="en-US" altLang="ja-JP" dirty="0" err="1" smtClean="0">
                <a:latin typeface="Consolas" pitchFamily="49" charset="0"/>
                <a:cs typeface="Consolas" pitchFamily="49" charset="0"/>
              </a:rPr>
              <a:t>cctxt</a:t>
            </a:r>
            <a:r>
              <a:rPr lang="en-US" altLang="ja-JP" dirty="0" smtClean="0">
                <a:latin typeface="Consolas" pitchFamily="49" charset="0"/>
                <a:cs typeface="Consolas" pitchFamily="49" charset="0"/>
              </a:rPr>
              <a:t>),</a:t>
            </a:r>
          </a:p>
          <a:p>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cctxt_sctxt</a:t>
            </a:r>
            <a:r>
              <a:rPr lang="en-US" altLang="ja-JP" dirty="0" smtClean="0">
                <a:latin typeface="Consolas" pitchFamily="49" charset="0"/>
                <a:cs typeface="Consolas" pitchFamily="49" charset="0"/>
              </a:rPr>
              <a:t> C </a:t>
            </a:r>
            <a:r>
              <a:rPr lang="en-US" altLang="ja-JP" dirty="0" err="1" smtClean="0">
                <a:latin typeface="Consolas" pitchFamily="49" charset="0"/>
                <a:cs typeface="Consolas" pitchFamily="49" charset="0"/>
              </a:rPr>
              <a:t>C</a:t>
            </a:r>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vars_in_sterm</a:t>
            </a:r>
            <a:r>
              <a:rPr lang="en-US" altLang="ja-JP" dirty="0" smtClean="0">
                <a:latin typeface="Consolas" pitchFamily="49" charset="0"/>
                <a:cs typeface="Consolas" pitchFamily="49" charset="0"/>
              </a:rPr>
              <a:t> t) -&gt;</a:t>
            </a:r>
          </a:p>
          <a:p>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forall</a:t>
            </a:r>
            <a:r>
              <a:rPr lang="en-US" altLang="ja-JP" dirty="0" smtClean="0">
                <a:latin typeface="Consolas" pitchFamily="49" charset="0"/>
                <a:cs typeface="Consolas" pitchFamily="49" charset="0"/>
              </a:rPr>
              <a:t> (t' : </a:t>
            </a:r>
            <a:r>
              <a:rPr lang="en-US" altLang="ja-JP" dirty="0" err="1" smtClean="0">
                <a:latin typeface="Consolas" pitchFamily="49" charset="0"/>
                <a:cs typeface="Consolas" pitchFamily="49" charset="0"/>
              </a:rPr>
              <a:t>cterm</a:t>
            </a:r>
            <a:r>
              <a:rPr lang="en-US" altLang="ja-JP" dirty="0" smtClean="0">
                <a:latin typeface="Consolas" pitchFamily="49" charset="0"/>
                <a:cs typeface="Consolas" pitchFamily="49" charset="0"/>
              </a:rPr>
              <a:t>),</a:t>
            </a:r>
          </a:p>
          <a:p>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cttyping</a:t>
            </a:r>
            <a:r>
              <a:rPr lang="en-US" altLang="ja-JP" dirty="0" smtClean="0">
                <a:latin typeface="Consolas" pitchFamily="49" charset="0"/>
                <a:cs typeface="Consolas" pitchFamily="49" charset="0"/>
              </a:rPr>
              <a:t> C' t' (</a:t>
            </a:r>
            <a:r>
              <a:rPr lang="en-US" altLang="ja-JP" dirty="0" err="1" smtClean="0">
                <a:latin typeface="Consolas" pitchFamily="49" charset="0"/>
                <a:cs typeface="Consolas" pitchFamily="49" charset="0"/>
              </a:rPr>
              <a:t>ctarrow</a:t>
            </a:r>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cps_type</a:t>
            </a:r>
            <a:r>
              <a:rPr lang="en-US" altLang="ja-JP" dirty="0" smtClean="0">
                <a:latin typeface="Consolas" pitchFamily="49" charset="0"/>
                <a:cs typeface="Consolas" pitchFamily="49" charset="0"/>
              </a:rPr>
              <a:t> T) </a:t>
            </a:r>
            <a:r>
              <a:rPr lang="en-US" altLang="ja-JP" dirty="0" err="1" smtClean="0">
                <a:latin typeface="Consolas" pitchFamily="49" charset="0"/>
                <a:cs typeface="Consolas" pitchFamily="49" charset="0"/>
              </a:rPr>
              <a:t>ctbottom</a:t>
            </a:r>
            <a:r>
              <a:rPr lang="en-US" altLang="ja-JP" dirty="0" smtClean="0">
                <a:latin typeface="Consolas" pitchFamily="49" charset="0"/>
                <a:cs typeface="Consolas" pitchFamily="49" charset="0"/>
              </a:rPr>
              <a:t>) -&gt;</a:t>
            </a:r>
          </a:p>
          <a:p>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cttyping</a:t>
            </a:r>
            <a:r>
              <a:rPr lang="en-US" altLang="ja-JP" dirty="0" smtClean="0">
                <a:latin typeface="Consolas" pitchFamily="49" charset="0"/>
                <a:cs typeface="Consolas" pitchFamily="49" charset="0"/>
              </a:rPr>
              <a:t> C' (cps t </a:t>
            </a:r>
            <a:r>
              <a:rPr lang="en-US" altLang="ja-JP" dirty="0" err="1" smtClean="0">
                <a:latin typeface="Consolas" pitchFamily="49" charset="0"/>
                <a:cs typeface="Consolas" pitchFamily="49" charset="0"/>
              </a:rPr>
              <a:t>t</a:t>
            </a:r>
            <a:r>
              <a:rPr lang="en-US" altLang="ja-JP" dirty="0" smtClean="0">
                <a:latin typeface="Consolas" pitchFamily="49" charset="0"/>
                <a:cs typeface="Consolas" pitchFamily="49" charset="0"/>
              </a:rPr>
              <a:t>') </a:t>
            </a:r>
            <a:r>
              <a:rPr lang="en-US" altLang="ja-JP" dirty="0" err="1" smtClean="0">
                <a:latin typeface="Consolas" pitchFamily="49" charset="0"/>
                <a:cs typeface="Consolas" pitchFamily="49" charset="0"/>
              </a:rPr>
              <a:t>ctbottom</a:t>
            </a:r>
            <a:r>
              <a:rPr lang="en-US" altLang="ja-JP" dirty="0" smtClean="0">
                <a:latin typeface="Consolas" pitchFamily="49" charset="0"/>
                <a:cs typeface="Consolas" pitchFamily="49" charset="0"/>
              </a:rPr>
              <a:t>.</a:t>
            </a:r>
            <a:endParaRPr kumimoji="1" lang="ja-JP" altLang="en-US" dirty="0">
              <a:latin typeface="Consolas" pitchFamily="49" charset="0"/>
              <a:cs typeface="Consolas" pitchFamily="49" charset="0"/>
            </a:endParaRPr>
          </a:p>
        </p:txBody>
      </p:sp>
      <p:sp>
        <p:nvSpPr>
          <p:cNvPr id="5" name="スライド番号プレースホルダ 4"/>
          <p:cNvSpPr>
            <a:spLocks noGrp="1"/>
          </p:cNvSpPr>
          <p:nvPr>
            <p:ph type="sldNum" sz="quarter" idx="12"/>
          </p:nvPr>
        </p:nvSpPr>
        <p:spPr/>
        <p:txBody>
          <a:bodyPr/>
          <a:lstStyle/>
          <a:p>
            <a:fld id="{E514BA1D-FB29-429F-9F04-35100AA64BAF}" type="slidenum">
              <a:rPr kumimoji="1" lang="ja-JP" altLang="en-US" smtClean="0"/>
              <a:pPr/>
              <a:t>16</a:t>
            </a:fld>
            <a:endParaRPr kumimoji="1" lang="ja-JP"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証明の方針</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項</a:t>
            </a:r>
            <a:r>
              <a:rPr lang="ja-JP" altLang="en-US" dirty="0" smtClean="0"/>
              <a:t>「</a:t>
            </a:r>
            <a:r>
              <a:rPr lang="en-US" altLang="ja-JP" dirty="0" smtClean="0"/>
              <a:t>t</a:t>
            </a:r>
            <a:r>
              <a:rPr lang="ja-JP" altLang="en-US" dirty="0" smtClean="0"/>
              <a:t>」に関する帰納法で証明</a:t>
            </a:r>
            <a:endParaRPr lang="en-US" altLang="ja-JP" dirty="0" smtClean="0"/>
          </a:p>
          <a:p>
            <a:pPr lvl="1"/>
            <a:r>
              <a:rPr kumimoji="1" lang="ja-JP" altLang="en-US" dirty="0" smtClean="0"/>
              <a:t>導出木「</a:t>
            </a:r>
            <a:r>
              <a:rPr kumimoji="1" lang="en-US" altLang="ja-JP" dirty="0" err="1" smtClean="0"/>
              <a:t>sttyping</a:t>
            </a:r>
            <a:r>
              <a:rPr kumimoji="1" lang="en-US" altLang="ja-JP" dirty="0" smtClean="0"/>
              <a:t> </a:t>
            </a:r>
            <a:r>
              <a:rPr kumimoji="1" lang="en-US" altLang="ja-JP" i="1" dirty="0" smtClean="0"/>
              <a:t>C</a:t>
            </a:r>
            <a:r>
              <a:rPr kumimoji="1" lang="en-US" altLang="ja-JP" dirty="0" smtClean="0"/>
              <a:t> </a:t>
            </a:r>
            <a:r>
              <a:rPr kumimoji="1" lang="en-US" altLang="ja-JP" i="1" dirty="0" smtClean="0"/>
              <a:t>t</a:t>
            </a:r>
            <a:r>
              <a:rPr kumimoji="1" lang="en-US" altLang="ja-JP" dirty="0" smtClean="0"/>
              <a:t> </a:t>
            </a:r>
            <a:r>
              <a:rPr kumimoji="1" lang="en-US" altLang="ja-JP" i="1" dirty="0" err="1" smtClean="0"/>
              <a:t>T</a:t>
            </a:r>
            <a:r>
              <a:rPr kumimoji="1" lang="ja-JP" altLang="en-US" dirty="0" smtClean="0"/>
              <a:t>」に関する帰納法の方が良かった</a:t>
            </a:r>
            <a:r>
              <a:rPr kumimoji="1" lang="en-US" altLang="ja-JP" dirty="0" smtClean="0"/>
              <a:t>?</a:t>
            </a:r>
          </a:p>
          <a:p>
            <a:endParaRPr kumimoji="1" lang="en-US" altLang="ja-JP" dirty="0" smtClean="0"/>
          </a:p>
          <a:p>
            <a:r>
              <a:rPr kumimoji="1" lang="ja-JP" altLang="en-US" dirty="0" smtClean="0"/>
              <a:t>変換の前後の型環境に関する条件を導入</a:t>
            </a:r>
            <a:endParaRPr kumimoji="1" lang="en-US" altLang="ja-JP" dirty="0" smtClean="0"/>
          </a:p>
          <a:p>
            <a:pPr lvl="1">
              <a:buNone/>
            </a:pPr>
            <a:endParaRPr lang="en-US" altLang="ja-JP" sz="1600" dirty="0" smtClean="0">
              <a:latin typeface="Consolas" pitchFamily="49" charset="0"/>
              <a:cs typeface="Consolas" pitchFamily="49" charset="0"/>
            </a:endParaRPr>
          </a:p>
          <a:p>
            <a:pPr lvl="1">
              <a:buNone/>
            </a:pPr>
            <a:r>
              <a:rPr lang="en-US" altLang="ja-JP" sz="1600" dirty="0" smtClean="0">
                <a:latin typeface="Consolas" pitchFamily="49" charset="0"/>
                <a:cs typeface="Consolas" pitchFamily="49" charset="0"/>
              </a:rPr>
              <a:t>Definition </a:t>
            </a:r>
            <a:r>
              <a:rPr lang="en-US" altLang="ja-JP" sz="1600" dirty="0" err="1" smtClean="0">
                <a:latin typeface="Consolas" pitchFamily="49" charset="0"/>
                <a:cs typeface="Consolas" pitchFamily="49" charset="0"/>
              </a:rPr>
              <a:t>cctxt_sctxt</a:t>
            </a:r>
            <a:r>
              <a:rPr lang="en-US" altLang="ja-JP" sz="1600" dirty="0" smtClean="0">
                <a:latin typeface="Consolas" pitchFamily="49" charset="0"/>
                <a:cs typeface="Consolas" pitchFamily="49" charset="0"/>
              </a:rPr>
              <a:t> (C : </a:t>
            </a:r>
            <a:r>
              <a:rPr lang="en-US" altLang="ja-JP" sz="1600" dirty="0" err="1" smtClean="0">
                <a:latin typeface="Consolas" pitchFamily="49" charset="0"/>
                <a:cs typeface="Consolas" pitchFamily="49" charset="0"/>
              </a:rPr>
              <a:t>sctxt</a:t>
            </a:r>
            <a:r>
              <a:rPr lang="en-US" altLang="ja-JP" sz="1600" dirty="0" smtClean="0">
                <a:latin typeface="Consolas" pitchFamily="49" charset="0"/>
                <a:cs typeface="Consolas" pitchFamily="49" charset="0"/>
              </a:rPr>
              <a:t>) (C' : </a:t>
            </a:r>
            <a:r>
              <a:rPr lang="en-US" altLang="ja-JP" sz="1600" dirty="0" err="1" smtClean="0">
                <a:latin typeface="Consolas" pitchFamily="49" charset="0"/>
                <a:cs typeface="Consolas" pitchFamily="49" charset="0"/>
              </a:rPr>
              <a:t>cctxt</a:t>
            </a:r>
            <a:r>
              <a:rPr lang="en-US" altLang="ja-JP" sz="1600" dirty="0" smtClean="0">
                <a:latin typeface="Consolas" pitchFamily="49" charset="0"/>
                <a:cs typeface="Consolas" pitchFamily="49" charset="0"/>
              </a:rPr>
              <a:t>) (</a:t>
            </a:r>
            <a:r>
              <a:rPr lang="en-US" altLang="ja-JP" sz="1600" dirty="0" err="1" smtClean="0">
                <a:latin typeface="Consolas" pitchFamily="49" charset="0"/>
                <a:cs typeface="Consolas" pitchFamily="49" charset="0"/>
              </a:rPr>
              <a:t>vars</a:t>
            </a:r>
            <a:r>
              <a:rPr lang="en-US" altLang="ja-JP" sz="1600" dirty="0" smtClean="0">
                <a:latin typeface="Consolas" pitchFamily="49" charset="0"/>
                <a:cs typeface="Consolas" pitchFamily="49" charset="0"/>
              </a:rPr>
              <a:t> : list </a:t>
            </a:r>
            <a:r>
              <a:rPr lang="en-US" altLang="ja-JP" sz="1600" dirty="0" err="1" smtClean="0">
                <a:latin typeface="Consolas" pitchFamily="49" charset="0"/>
                <a:cs typeface="Consolas" pitchFamily="49" charset="0"/>
              </a:rPr>
              <a:t>var</a:t>
            </a:r>
            <a:r>
              <a:rPr lang="en-US" altLang="ja-JP" sz="1600" dirty="0" smtClean="0">
                <a:latin typeface="Consolas" pitchFamily="49" charset="0"/>
                <a:cs typeface="Consolas" pitchFamily="49" charset="0"/>
              </a:rPr>
              <a:t>) :=</a:t>
            </a:r>
          </a:p>
          <a:p>
            <a:pPr lvl="1">
              <a:buNone/>
            </a:pPr>
            <a:r>
              <a:rPr lang="en-US" altLang="ja-JP" sz="1600" dirty="0" smtClean="0">
                <a:latin typeface="Consolas" pitchFamily="49" charset="0"/>
                <a:cs typeface="Consolas" pitchFamily="49" charset="0"/>
              </a:rPr>
              <a:t>  </a:t>
            </a:r>
            <a:r>
              <a:rPr lang="en-US" altLang="ja-JP" sz="1600" dirty="0" err="1" smtClean="0">
                <a:latin typeface="Consolas" pitchFamily="49" charset="0"/>
                <a:cs typeface="Consolas" pitchFamily="49" charset="0"/>
              </a:rPr>
              <a:t>forall</a:t>
            </a:r>
            <a:r>
              <a:rPr lang="en-US" altLang="ja-JP" sz="1600" dirty="0" smtClean="0">
                <a:latin typeface="Consolas" pitchFamily="49" charset="0"/>
                <a:cs typeface="Consolas" pitchFamily="49" charset="0"/>
              </a:rPr>
              <a:t> (x : </a:t>
            </a:r>
            <a:r>
              <a:rPr lang="en-US" altLang="ja-JP" sz="1600" dirty="0" err="1" smtClean="0">
                <a:latin typeface="Consolas" pitchFamily="49" charset="0"/>
                <a:cs typeface="Consolas" pitchFamily="49" charset="0"/>
              </a:rPr>
              <a:t>var</a:t>
            </a:r>
            <a:r>
              <a:rPr lang="en-US" altLang="ja-JP" sz="1600" dirty="0" smtClean="0">
                <a:latin typeface="Consolas" pitchFamily="49" charset="0"/>
                <a:cs typeface="Consolas" pitchFamily="49" charset="0"/>
              </a:rPr>
              <a:t>) (T : </a:t>
            </a:r>
            <a:r>
              <a:rPr lang="en-US" altLang="ja-JP" sz="1600" dirty="0" err="1" smtClean="0">
                <a:latin typeface="Consolas" pitchFamily="49" charset="0"/>
                <a:cs typeface="Consolas" pitchFamily="49" charset="0"/>
              </a:rPr>
              <a:t>stype</a:t>
            </a:r>
            <a:r>
              <a:rPr lang="en-US" altLang="ja-JP" sz="1600" dirty="0" smtClean="0">
                <a:latin typeface="Consolas" pitchFamily="49" charset="0"/>
                <a:cs typeface="Consolas" pitchFamily="49" charset="0"/>
              </a:rPr>
              <a:t>),</a:t>
            </a:r>
          </a:p>
          <a:p>
            <a:pPr lvl="1">
              <a:buNone/>
            </a:pPr>
            <a:r>
              <a:rPr lang="en-US" altLang="ja-JP" sz="1600" dirty="0" smtClean="0">
                <a:latin typeface="Consolas" pitchFamily="49" charset="0"/>
                <a:cs typeface="Consolas" pitchFamily="49" charset="0"/>
              </a:rPr>
              <a:t>  In x </a:t>
            </a:r>
            <a:r>
              <a:rPr lang="en-US" altLang="ja-JP" sz="1600" dirty="0" err="1" smtClean="0">
                <a:latin typeface="Consolas" pitchFamily="49" charset="0"/>
                <a:cs typeface="Consolas" pitchFamily="49" charset="0"/>
              </a:rPr>
              <a:t>vars</a:t>
            </a:r>
            <a:r>
              <a:rPr lang="en-US" altLang="ja-JP" sz="1600" dirty="0" smtClean="0">
                <a:latin typeface="Consolas" pitchFamily="49" charset="0"/>
                <a:cs typeface="Consolas" pitchFamily="49" charset="0"/>
              </a:rPr>
              <a:t> -&gt; </a:t>
            </a:r>
            <a:r>
              <a:rPr lang="en-US" altLang="ja-JP" sz="1600" dirty="0" err="1" smtClean="0">
                <a:latin typeface="Consolas" pitchFamily="49" charset="0"/>
                <a:cs typeface="Consolas" pitchFamily="49" charset="0"/>
              </a:rPr>
              <a:t>sctxt_in</a:t>
            </a:r>
            <a:r>
              <a:rPr lang="en-US" altLang="ja-JP" sz="1600" dirty="0" smtClean="0">
                <a:latin typeface="Consolas" pitchFamily="49" charset="0"/>
                <a:cs typeface="Consolas" pitchFamily="49" charset="0"/>
              </a:rPr>
              <a:t> C x T -&gt; </a:t>
            </a:r>
            <a:r>
              <a:rPr lang="en-US" altLang="ja-JP" sz="1600" dirty="0" err="1" smtClean="0">
                <a:latin typeface="Consolas" pitchFamily="49" charset="0"/>
                <a:cs typeface="Consolas" pitchFamily="49" charset="0"/>
              </a:rPr>
              <a:t>cctxt_in</a:t>
            </a:r>
            <a:r>
              <a:rPr lang="en-US" altLang="ja-JP" sz="1600" dirty="0" smtClean="0">
                <a:latin typeface="Consolas" pitchFamily="49" charset="0"/>
                <a:cs typeface="Consolas" pitchFamily="49" charset="0"/>
              </a:rPr>
              <a:t> C' x (</a:t>
            </a:r>
            <a:r>
              <a:rPr lang="en-US" altLang="ja-JP" sz="1600" dirty="0" err="1" smtClean="0">
                <a:latin typeface="Consolas" pitchFamily="49" charset="0"/>
                <a:cs typeface="Consolas" pitchFamily="49" charset="0"/>
              </a:rPr>
              <a:t>cps_type</a:t>
            </a:r>
            <a:r>
              <a:rPr lang="en-US" altLang="ja-JP" sz="1600" dirty="0" smtClean="0">
                <a:latin typeface="Consolas" pitchFamily="49" charset="0"/>
                <a:cs typeface="Consolas" pitchFamily="49" charset="0"/>
              </a:rPr>
              <a:t> T).</a:t>
            </a:r>
          </a:p>
          <a:p>
            <a:pPr lvl="1">
              <a:buNone/>
            </a:pPr>
            <a:endParaRPr lang="en-US" altLang="ja-JP" sz="1600" dirty="0" smtClean="0">
              <a:latin typeface="Consolas" pitchFamily="49" charset="0"/>
              <a:cs typeface="Consolas" pitchFamily="49" charset="0"/>
            </a:endParaRPr>
          </a:p>
          <a:p>
            <a:pPr lvl="1"/>
            <a:r>
              <a:rPr lang="en-US" altLang="ja-JP" i="1" dirty="0" smtClean="0"/>
              <a:t>x</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err="1" smtClean="0"/>
              <a:t>vars</a:t>
            </a:r>
            <a:r>
              <a:rPr lang="en-US" altLang="ja-JP" dirty="0" smtClean="0"/>
              <a:t> </a:t>
            </a:r>
            <a:r>
              <a:rPr lang="ja-JP" altLang="en-US" dirty="0" smtClean="0"/>
              <a:t>かつ </a:t>
            </a:r>
            <a:r>
              <a:rPr lang="en-US" altLang="ja-JP" i="1" dirty="0" smtClean="0"/>
              <a:t>x</a:t>
            </a:r>
            <a:r>
              <a:rPr lang="en-US" altLang="ja-JP" dirty="0" smtClean="0"/>
              <a:t>:</a:t>
            </a:r>
            <a:r>
              <a:rPr lang="en-US" altLang="ja-JP" i="1" dirty="0" smtClean="0"/>
              <a:t>T</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C</a:t>
            </a:r>
            <a:r>
              <a:rPr lang="en-US" altLang="ja-JP" dirty="0" smtClean="0"/>
              <a:t> </a:t>
            </a:r>
            <a:r>
              <a:rPr lang="ja-JP" altLang="en-US" dirty="0" smtClean="0"/>
              <a:t>ならば </a:t>
            </a:r>
            <a:r>
              <a:rPr lang="en-US" altLang="ja-JP" i="1" dirty="0" smtClean="0"/>
              <a:t>x</a:t>
            </a:r>
            <a:r>
              <a:rPr lang="en-US" altLang="ja-JP" dirty="0" smtClean="0"/>
              <a:t>:(</a:t>
            </a:r>
            <a:r>
              <a:rPr lang="en-US" altLang="ja-JP" dirty="0" err="1" smtClean="0"/>
              <a:t>cps_type</a:t>
            </a:r>
            <a:r>
              <a:rPr lang="en-US" altLang="ja-JP" dirty="0" smtClean="0"/>
              <a:t> </a:t>
            </a:r>
            <a:r>
              <a:rPr lang="en-US" altLang="ja-JP" i="1" dirty="0" smtClean="0"/>
              <a:t>T</a:t>
            </a:r>
            <a:r>
              <a:rPr lang="en-US" altLang="ja-JP" dirty="0" smtClean="0"/>
              <a:t>) </a:t>
            </a:r>
            <a:r>
              <a:rPr lang="en-US" altLang="ja-JP" dirty="0" smtClean="0">
                <a:latin typeface="Cambria Math" pitchFamily="18" charset="0"/>
                <a:ea typeface="Cambria Math" pitchFamily="18" charset="0"/>
              </a:rPr>
              <a:t>∈</a:t>
            </a:r>
            <a:r>
              <a:rPr lang="en-US" altLang="ja-JP" dirty="0" smtClean="0"/>
              <a:t> </a:t>
            </a:r>
            <a:r>
              <a:rPr lang="en-US" altLang="ja-JP" i="1" dirty="0" smtClean="0"/>
              <a:t>C</a:t>
            </a:r>
            <a:r>
              <a:rPr lang="en-US" altLang="ja-JP" dirty="0" smtClean="0"/>
              <a:t>′</a:t>
            </a:r>
            <a:endParaRPr kumimoji="1" lang="ja-JP" altLang="en-US" dirty="0"/>
          </a:p>
        </p:txBody>
      </p:sp>
      <p:sp>
        <p:nvSpPr>
          <p:cNvPr id="4" name="スライド番号プレースホルダ 3"/>
          <p:cNvSpPr>
            <a:spLocks noGrp="1"/>
          </p:cNvSpPr>
          <p:nvPr>
            <p:ph type="sldNum" sz="quarter" idx="12"/>
          </p:nvPr>
        </p:nvSpPr>
        <p:spPr/>
        <p:txBody>
          <a:bodyPr/>
          <a:lstStyle/>
          <a:p>
            <a:fld id="{E514BA1D-FB29-429F-9F04-35100AA64BAF}" type="slidenum">
              <a:rPr kumimoji="1" lang="ja-JP" altLang="en-US" smtClean="0"/>
              <a:pPr/>
              <a:t>17</a:t>
            </a:fld>
            <a:endParaRPr kumimoji="1"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依存型付きラムダ計算</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型の中に項が現れる</a:t>
            </a:r>
            <a:endParaRPr kumimoji="1" lang="en-US" altLang="ja-JP" dirty="0" smtClean="0"/>
          </a:p>
          <a:p>
            <a:pPr marL="0" lvl="1" indent="0" algn="ctr">
              <a:buNone/>
            </a:pPr>
            <a:r>
              <a:rPr lang="ja-JP" altLang="en-US" dirty="0" smtClean="0"/>
              <a:t>⊢ </a:t>
            </a:r>
            <a:r>
              <a:rPr lang="en-US" altLang="ja-JP" dirty="0" smtClean="0"/>
              <a:t>(100 :: 200 :: []) : </a:t>
            </a:r>
            <a:r>
              <a:rPr lang="en-US" altLang="ja-JP" dirty="0" err="1" smtClean="0"/>
              <a:t>natlist</a:t>
            </a:r>
            <a:r>
              <a:rPr lang="en-US" altLang="ja-JP" dirty="0" smtClean="0"/>
              <a:t> </a:t>
            </a:r>
            <a:r>
              <a:rPr lang="en-US" altLang="ja-JP" b="1" dirty="0" smtClean="0"/>
              <a:t>2</a:t>
            </a:r>
          </a:p>
          <a:p>
            <a:endParaRPr kumimoji="1" lang="en-US" altLang="ja-JP" dirty="0" smtClean="0"/>
          </a:p>
          <a:p>
            <a:r>
              <a:rPr kumimoji="1" lang="ja-JP" altLang="en-US" dirty="0" smtClean="0"/>
              <a:t>型に対する型付けを行う</a:t>
            </a:r>
            <a:endParaRPr kumimoji="1" lang="en-US" altLang="ja-JP" dirty="0" smtClean="0"/>
          </a:p>
          <a:p>
            <a:pPr marL="0" lvl="1" indent="0" algn="ctr">
              <a:buNone/>
            </a:pPr>
            <a:r>
              <a:rPr lang="en-US" altLang="ja-JP" dirty="0" smtClean="0"/>
              <a:t>⊢ </a:t>
            </a:r>
            <a:r>
              <a:rPr lang="en-US" altLang="ja-JP" dirty="0" err="1" smtClean="0"/>
              <a:t>natlist</a:t>
            </a:r>
            <a:r>
              <a:rPr lang="en-US" altLang="ja-JP" dirty="0" smtClean="0"/>
              <a:t> :: </a:t>
            </a:r>
            <a:r>
              <a:rPr lang="en-US" altLang="ja-JP" dirty="0" err="1" smtClean="0"/>
              <a:t>nat</a:t>
            </a:r>
            <a:r>
              <a:rPr lang="en-US" altLang="ja-JP" dirty="0" smtClean="0"/>
              <a:t> </a:t>
            </a:r>
            <a:r>
              <a:rPr lang="ja-JP" altLang="en-US" dirty="0" smtClean="0"/>
              <a:t>→ </a:t>
            </a:r>
            <a:r>
              <a:rPr lang="en-US" altLang="ja-JP" dirty="0" smtClean="0"/>
              <a:t>type</a:t>
            </a:r>
            <a:endParaRPr kumimoji="1" lang="en-US" altLang="ja-JP" dirty="0" smtClean="0"/>
          </a:p>
          <a:p>
            <a:endParaRPr kumimoji="1" lang="en-US" altLang="ja-JP" dirty="0" smtClean="0"/>
          </a:p>
          <a:p>
            <a:pPr>
              <a:buFont typeface="Wingdings" pitchFamily="2" charset="2"/>
              <a:buChar char="Ø"/>
            </a:pPr>
            <a:r>
              <a:rPr lang="ja-JP" altLang="en-US" dirty="0" smtClean="0"/>
              <a:t>項の型付けと型の型付けが</a:t>
            </a:r>
            <a:r>
              <a:rPr lang="en-US" altLang="ja-JP" dirty="0" smtClean="0"/>
              <a:t/>
            </a:r>
            <a:br>
              <a:rPr lang="en-US" altLang="ja-JP" dirty="0" smtClean="0"/>
            </a:br>
            <a:r>
              <a:rPr lang="ja-JP" altLang="en-US" dirty="0" smtClean="0"/>
              <a:t>相互再帰的に定義される</a:t>
            </a:r>
            <a:endParaRPr kumimoji="1" lang="en-US" altLang="ja-JP" dirty="0" smtClean="0"/>
          </a:p>
        </p:txBody>
      </p:sp>
      <p:sp>
        <p:nvSpPr>
          <p:cNvPr id="4" name="スライド番号プレースホルダ 3"/>
          <p:cNvSpPr>
            <a:spLocks noGrp="1"/>
          </p:cNvSpPr>
          <p:nvPr>
            <p:ph type="sldNum" sz="quarter" idx="12"/>
          </p:nvPr>
        </p:nvSpPr>
        <p:spPr/>
        <p:txBody>
          <a:bodyPr/>
          <a:lstStyle/>
          <a:p>
            <a:fld id="{E514BA1D-FB29-429F-9F04-35100AA64BAF}" type="slidenum">
              <a:rPr kumimoji="1" lang="ja-JP" altLang="en-US" smtClean="0"/>
              <a:pPr/>
              <a:t>18</a:t>
            </a:fld>
            <a:endParaRPr kumimoji="1" lang="ja-JP"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今考えていること</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項に型の情報を持たせるべき</a:t>
            </a:r>
            <a:r>
              <a:rPr kumimoji="1" lang="en-US" altLang="ja-JP" dirty="0" smtClean="0"/>
              <a:t>?</a:t>
            </a:r>
          </a:p>
          <a:p>
            <a:endParaRPr lang="en-US" altLang="ja-JP" dirty="0" smtClean="0"/>
          </a:p>
          <a:p>
            <a:r>
              <a:rPr kumimoji="1" lang="ja-JP" altLang="en-US" dirty="0" smtClean="0"/>
              <a:t>束縛変数への </a:t>
            </a:r>
            <a:r>
              <a:rPr kumimoji="1" lang="en-US" altLang="ja-JP" dirty="0" smtClean="0"/>
              <a:t>de </a:t>
            </a:r>
            <a:r>
              <a:rPr kumimoji="1" lang="en-US" altLang="ja-JP" dirty="0" err="1" smtClean="0"/>
              <a:t>Bruijn</a:t>
            </a:r>
            <a:r>
              <a:rPr kumimoji="1" lang="en-US" altLang="ja-JP" dirty="0" smtClean="0"/>
              <a:t> index </a:t>
            </a:r>
            <a:r>
              <a:rPr kumimoji="1" lang="ja-JP" altLang="en-US" dirty="0" smtClean="0"/>
              <a:t>の導入</a:t>
            </a:r>
            <a:endParaRPr kumimoji="1" lang="en-US" altLang="ja-JP" dirty="0" smtClean="0"/>
          </a:p>
          <a:p>
            <a:pPr marL="0" lvl="1" indent="0" algn="ctr">
              <a:buNone/>
            </a:pPr>
            <a:r>
              <a:rPr lang="en-US" altLang="ja-JP" dirty="0" err="1" smtClean="0"/>
              <a:t>λ</a:t>
            </a:r>
            <a:r>
              <a:rPr lang="en-US" altLang="ja-JP" i="1" dirty="0" err="1" smtClean="0"/>
              <a:t>x</a:t>
            </a:r>
            <a:r>
              <a:rPr lang="en-US" altLang="ja-JP" dirty="0" smtClean="0"/>
              <a:t>. </a:t>
            </a:r>
            <a:r>
              <a:rPr lang="en-US" altLang="ja-JP" dirty="0" err="1" smtClean="0"/>
              <a:t>λ</a:t>
            </a:r>
            <a:r>
              <a:rPr lang="en-US" altLang="ja-JP" i="1" dirty="0" err="1" smtClean="0"/>
              <a:t>c</a:t>
            </a:r>
            <a:r>
              <a:rPr lang="en-US" altLang="ja-JP" dirty="0" smtClean="0"/>
              <a:t>. </a:t>
            </a:r>
            <a:r>
              <a:rPr lang="en-US" altLang="ja-JP" i="1" dirty="0" smtClean="0"/>
              <a:t>f</a:t>
            </a:r>
            <a:r>
              <a:rPr lang="en-US" altLang="ja-JP" dirty="0" smtClean="0"/>
              <a:t> </a:t>
            </a:r>
            <a:r>
              <a:rPr lang="en-US" altLang="ja-JP" i="1" dirty="0" smtClean="0"/>
              <a:t>x</a:t>
            </a:r>
            <a:r>
              <a:rPr lang="en-US" altLang="ja-JP" dirty="0" smtClean="0"/>
              <a:t> (</a:t>
            </a:r>
            <a:r>
              <a:rPr lang="en-US" altLang="ja-JP" dirty="0" err="1" smtClean="0"/>
              <a:t>λ</a:t>
            </a:r>
            <a:r>
              <a:rPr lang="en-US" altLang="ja-JP" i="1" dirty="0" err="1" smtClean="0"/>
              <a:t>v</a:t>
            </a:r>
            <a:r>
              <a:rPr lang="en-US" altLang="ja-JP" dirty="0" smtClean="0"/>
              <a:t>. </a:t>
            </a:r>
            <a:r>
              <a:rPr lang="en-US" altLang="ja-JP" i="1" dirty="0" smtClean="0"/>
              <a:t>c</a:t>
            </a:r>
            <a:r>
              <a:rPr lang="en-US" altLang="ja-JP" dirty="0" smtClean="0"/>
              <a:t> (</a:t>
            </a:r>
            <a:r>
              <a:rPr lang="en-US" altLang="ja-JP" i="1" dirty="0" smtClean="0"/>
              <a:t>v</a:t>
            </a:r>
            <a:r>
              <a:rPr lang="en-US" altLang="ja-JP" dirty="0" smtClean="0"/>
              <a:t> + 1))</a:t>
            </a:r>
          </a:p>
          <a:p>
            <a:pPr marL="0" lvl="1" indent="0" algn="ctr">
              <a:buNone/>
            </a:pPr>
            <a:r>
              <a:rPr kumimoji="1" lang="ja-JP" altLang="en-US" dirty="0" smtClean="0"/>
              <a:t>↓</a:t>
            </a:r>
            <a:endParaRPr kumimoji="1" lang="en-US" altLang="ja-JP" dirty="0" smtClean="0"/>
          </a:p>
          <a:p>
            <a:pPr marL="0" lvl="1" indent="0" algn="ctr">
              <a:buNone/>
            </a:pPr>
            <a:r>
              <a:rPr lang="en-US" altLang="ja-JP" dirty="0" smtClean="0"/>
              <a:t>λ. λ. </a:t>
            </a:r>
            <a:r>
              <a:rPr lang="en-US" altLang="ja-JP" i="1" dirty="0" smtClean="0"/>
              <a:t>f</a:t>
            </a:r>
            <a:r>
              <a:rPr lang="en-US" altLang="ja-JP" dirty="0" smtClean="0"/>
              <a:t> [1] (λ. [1] ([0] + 1))</a:t>
            </a:r>
          </a:p>
          <a:p>
            <a:pPr lvl="3"/>
            <a:endParaRPr lang="en-US" altLang="ja-JP" dirty="0" smtClean="0"/>
          </a:p>
          <a:p>
            <a:pPr lvl="3"/>
            <a:r>
              <a:rPr lang="en-US" altLang="ja-JP" dirty="0" smtClean="0"/>
              <a:t>B. </a:t>
            </a:r>
            <a:r>
              <a:rPr lang="en-US" altLang="ja-JP" dirty="0" err="1" smtClean="0"/>
              <a:t>Aydemir</a:t>
            </a:r>
            <a:r>
              <a:rPr lang="en-US" altLang="ja-JP" dirty="0" smtClean="0"/>
              <a:t> et al. “Engineering formal </a:t>
            </a:r>
            <a:r>
              <a:rPr lang="en-US" altLang="ja-JP" dirty="0" err="1" smtClean="0"/>
              <a:t>metatheory</a:t>
            </a:r>
            <a:r>
              <a:rPr lang="en-US" altLang="ja-JP" dirty="0" smtClean="0"/>
              <a:t>.” POPL 2008.</a:t>
            </a:r>
          </a:p>
        </p:txBody>
      </p:sp>
      <p:sp>
        <p:nvSpPr>
          <p:cNvPr id="4" name="スライド番号プレースホルダ 3"/>
          <p:cNvSpPr>
            <a:spLocks noGrp="1"/>
          </p:cNvSpPr>
          <p:nvPr>
            <p:ph type="sldNum" sz="quarter" idx="12"/>
          </p:nvPr>
        </p:nvSpPr>
        <p:spPr/>
        <p:txBody>
          <a:bodyPr/>
          <a:lstStyle/>
          <a:p>
            <a:fld id="{E514BA1D-FB29-429F-9F04-35100AA64BAF}" type="slidenum">
              <a:rPr kumimoji="1" lang="ja-JP" altLang="en-US" smtClean="0"/>
              <a:pPr/>
              <a:t>19</a:t>
            </a:fld>
            <a:endParaRPr kumimoji="1"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今やっていること</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型保存コンパイラの作成</a:t>
            </a:r>
            <a:endParaRPr kumimoji="1" lang="en-US" altLang="ja-JP" dirty="0" smtClean="0"/>
          </a:p>
          <a:p>
            <a:pPr lvl="1"/>
            <a:r>
              <a:rPr lang="en-US" altLang="ja-JP" dirty="0" smtClean="0"/>
              <a:t>Well-typed </a:t>
            </a:r>
            <a:r>
              <a:rPr lang="ja-JP" altLang="en-US" dirty="0" smtClean="0"/>
              <a:t>なプログラムを </a:t>
            </a:r>
            <a:r>
              <a:rPr lang="en-US" altLang="ja-JP" dirty="0" smtClean="0"/>
              <a:t>well-typed </a:t>
            </a:r>
            <a:r>
              <a:rPr lang="ja-JP" altLang="en-US" dirty="0" smtClean="0"/>
              <a:t>なアセンブリに変換する</a:t>
            </a:r>
            <a:endParaRPr lang="en-US" altLang="ja-JP" dirty="0" smtClean="0"/>
          </a:p>
          <a:p>
            <a:pPr lvl="2"/>
            <a:r>
              <a:rPr lang="ja-JP" altLang="en-US" dirty="0"/>
              <a:t>それ</a:t>
            </a:r>
            <a:r>
              <a:rPr lang="ja-JP" altLang="en-US" dirty="0" smtClean="0"/>
              <a:t>を </a:t>
            </a:r>
            <a:r>
              <a:rPr lang="en-US" altLang="ja-JP" dirty="0" smtClean="0"/>
              <a:t>Coq </a:t>
            </a:r>
            <a:r>
              <a:rPr lang="ja-JP" altLang="en-US" dirty="0" smtClean="0"/>
              <a:t>で証明</a:t>
            </a:r>
            <a:endParaRPr lang="en-US" altLang="ja-JP" dirty="0" smtClean="0"/>
          </a:p>
          <a:p>
            <a:pPr lvl="1"/>
            <a:r>
              <a:rPr kumimoji="1" lang="ja-JP" altLang="en-US" dirty="0"/>
              <a:t>型</a:t>
            </a:r>
            <a:r>
              <a:rPr kumimoji="1" lang="ja-JP" altLang="en-US" dirty="0" smtClean="0"/>
              <a:t>にプログラムの動作を表す式を含めることで</a:t>
            </a:r>
            <a:r>
              <a:rPr kumimoji="1" lang="en-US" altLang="ja-JP" dirty="0" smtClean="0"/>
              <a:t/>
            </a:r>
            <a:br>
              <a:rPr kumimoji="1" lang="en-US" altLang="ja-JP" dirty="0" smtClean="0"/>
            </a:br>
            <a:r>
              <a:rPr kumimoji="1" lang="ja-JP" altLang="en-US" dirty="0" smtClean="0"/>
              <a:t>コンパイル後のプログラムの動作が変わっていないことを保証</a:t>
            </a:r>
            <a:endParaRPr kumimoji="1" lang="ja-JP" altLang="en-US" dirty="0"/>
          </a:p>
        </p:txBody>
      </p:sp>
      <p:sp>
        <p:nvSpPr>
          <p:cNvPr id="4" name="スライド番号プレースホルダ 3"/>
          <p:cNvSpPr>
            <a:spLocks noGrp="1"/>
          </p:cNvSpPr>
          <p:nvPr>
            <p:ph type="sldNum" sz="quarter" idx="12"/>
          </p:nvPr>
        </p:nvSpPr>
        <p:spPr/>
        <p:txBody>
          <a:bodyPr/>
          <a:lstStyle/>
          <a:p>
            <a:fld id="{E514BA1D-FB29-429F-9F04-35100AA64BAF}" type="slidenum">
              <a:rPr kumimoji="1" lang="ja-JP" altLang="en-US" smtClean="0"/>
              <a:pPr/>
              <a:t>2</a:t>
            </a:fld>
            <a:endParaRPr kumimoji="1"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コンパイラの検証</a:t>
            </a:r>
            <a:endParaRPr kumimoji="1" lang="ja-JP" altLang="en-US" dirty="0"/>
          </a:p>
        </p:txBody>
      </p:sp>
      <p:sp>
        <p:nvSpPr>
          <p:cNvPr id="7" name="下矢印 6"/>
          <p:cNvSpPr/>
          <p:nvPr/>
        </p:nvSpPr>
        <p:spPr>
          <a:xfrm>
            <a:off x="323528" y="2996952"/>
            <a:ext cx="3600400" cy="1080120"/>
          </a:xfrm>
          <a:prstGeom prst="downArrow">
            <a:avLst>
              <a:gd name="adj1" fmla="val 60318"/>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2400" dirty="0" smtClean="0"/>
              <a:t>構文の変換</a:t>
            </a:r>
          </a:p>
        </p:txBody>
      </p:sp>
      <p:sp>
        <p:nvSpPr>
          <p:cNvPr id="9" name="角丸四角形 8"/>
          <p:cNvSpPr/>
          <p:nvPr/>
        </p:nvSpPr>
        <p:spPr>
          <a:xfrm>
            <a:off x="827584" y="2276872"/>
            <a:ext cx="2592288" cy="64807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sz="2400" dirty="0" smtClean="0"/>
              <a:t>ソース コード</a:t>
            </a:r>
            <a:endParaRPr kumimoji="1" lang="ja-JP" altLang="en-US" sz="2400" dirty="0"/>
          </a:p>
        </p:txBody>
      </p:sp>
      <p:sp>
        <p:nvSpPr>
          <p:cNvPr id="10" name="角丸四角形 9"/>
          <p:cNvSpPr/>
          <p:nvPr/>
        </p:nvSpPr>
        <p:spPr>
          <a:xfrm>
            <a:off x="827584" y="4149080"/>
            <a:ext cx="2592288" cy="64807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2400" dirty="0" smtClean="0"/>
              <a:t>アセンブリ コード</a:t>
            </a:r>
            <a:endParaRPr kumimoji="1" lang="ja-JP" altLang="en-US" sz="2400" dirty="0"/>
          </a:p>
        </p:txBody>
      </p:sp>
      <p:sp>
        <p:nvSpPr>
          <p:cNvPr id="12" name="スライド番号プレースホルダ 11"/>
          <p:cNvSpPr>
            <a:spLocks noGrp="1"/>
          </p:cNvSpPr>
          <p:nvPr>
            <p:ph type="sldNum" sz="quarter" idx="12"/>
          </p:nvPr>
        </p:nvSpPr>
        <p:spPr/>
        <p:txBody>
          <a:bodyPr/>
          <a:lstStyle/>
          <a:p>
            <a:fld id="{523A028D-C7D3-4E9A-AC54-FAD2129588C9}" type="slidenum">
              <a:rPr kumimoji="1" lang="ja-JP" altLang="en-US" smtClean="0"/>
              <a:pPr/>
              <a:t>3</a:t>
            </a:fld>
            <a:endParaRPr kumimoji="1" lang="ja-JP" altLang="en-US"/>
          </a:p>
        </p:txBody>
      </p:sp>
      <p:sp>
        <p:nvSpPr>
          <p:cNvPr id="14" name="雲 13"/>
          <p:cNvSpPr/>
          <p:nvPr/>
        </p:nvSpPr>
        <p:spPr>
          <a:xfrm>
            <a:off x="3707904" y="2060848"/>
            <a:ext cx="2592288" cy="1080120"/>
          </a:xfrm>
          <a:prstGeom prst="cloud">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000" dirty="0" smtClean="0"/>
              <a:t>ソースの</a:t>
            </a:r>
            <a:r>
              <a:rPr kumimoji="1" lang="en-US" altLang="ja-JP" sz="2000" dirty="0" smtClean="0"/>
              <a:t/>
            </a:r>
            <a:br>
              <a:rPr kumimoji="1" lang="en-US" altLang="ja-JP" sz="2000" dirty="0" smtClean="0"/>
            </a:br>
            <a:r>
              <a:rPr kumimoji="1" lang="ja-JP" altLang="en-US" sz="2000" dirty="0" smtClean="0"/>
              <a:t>意味論</a:t>
            </a:r>
            <a:endParaRPr kumimoji="1" lang="ja-JP" altLang="en-US" sz="2000" dirty="0"/>
          </a:p>
        </p:txBody>
      </p:sp>
      <p:sp>
        <p:nvSpPr>
          <p:cNvPr id="15" name="雲 14"/>
          <p:cNvSpPr/>
          <p:nvPr/>
        </p:nvSpPr>
        <p:spPr>
          <a:xfrm>
            <a:off x="3707904" y="4005064"/>
            <a:ext cx="2592288" cy="1080120"/>
          </a:xfrm>
          <a:prstGeom prst="cloud">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000" dirty="0" smtClean="0"/>
              <a:t>アセンブリの</a:t>
            </a:r>
            <a:r>
              <a:rPr kumimoji="1" lang="en-US" altLang="ja-JP" sz="2000" dirty="0" smtClean="0"/>
              <a:t/>
            </a:r>
            <a:br>
              <a:rPr kumimoji="1" lang="en-US" altLang="ja-JP" sz="2000" dirty="0" smtClean="0"/>
            </a:br>
            <a:r>
              <a:rPr kumimoji="1" lang="ja-JP" altLang="en-US" sz="2000" dirty="0" smtClean="0"/>
              <a:t>意味論</a:t>
            </a:r>
            <a:endParaRPr kumimoji="1" lang="ja-JP" altLang="en-US" sz="2000" dirty="0"/>
          </a:p>
        </p:txBody>
      </p:sp>
      <p:sp>
        <p:nvSpPr>
          <p:cNvPr id="16" name="等号 15"/>
          <p:cNvSpPr/>
          <p:nvPr/>
        </p:nvSpPr>
        <p:spPr>
          <a:xfrm rot="5400000">
            <a:off x="4499992" y="3212976"/>
            <a:ext cx="936104" cy="648072"/>
          </a:xfrm>
          <a:prstGeom prst="mathEqual">
            <a:avLst>
              <a:gd name="adj1" fmla="val 21315"/>
              <a:gd name="adj2" fmla="val 21558"/>
            </a:avLst>
          </a:prstGeom>
        </p:spPr>
        <p:style>
          <a:lnRef idx="1">
            <a:schemeClr val="dk1"/>
          </a:lnRef>
          <a:fillRef idx="3">
            <a:schemeClr val="dk1"/>
          </a:fillRef>
          <a:effectRef idx="2">
            <a:schemeClr val="dk1"/>
          </a:effectRef>
          <a:fontRef idx="minor">
            <a:schemeClr val="lt1"/>
          </a:fontRef>
        </p:style>
        <p:txBody>
          <a:bodyPr rtlCol="0" anchor="ctr"/>
          <a:lstStyle/>
          <a:p>
            <a:pPr algn="ctr"/>
            <a:endParaRPr kumimoji="1" lang="ja-JP" altLang="en-US">
              <a:solidFill>
                <a:schemeClr val="tx1"/>
              </a:solidFill>
            </a:endParaRPr>
          </a:p>
        </p:txBody>
      </p:sp>
      <p:sp>
        <p:nvSpPr>
          <p:cNvPr id="18" name="角丸四角形 17"/>
          <p:cNvSpPr/>
          <p:nvPr/>
        </p:nvSpPr>
        <p:spPr>
          <a:xfrm>
            <a:off x="6516216" y="2780928"/>
            <a:ext cx="2304256" cy="1512168"/>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dirty="0" smtClean="0"/>
              <a:t>意味論が</a:t>
            </a:r>
            <a:r>
              <a:rPr lang="en-US" altLang="ja-JP" sz="2400" dirty="0" smtClean="0"/>
              <a:t/>
            </a:r>
            <a:br>
              <a:rPr lang="en-US" altLang="ja-JP" sz="2400" dirty="0" smtClean="0"/>
            </a:br>
            <a:r>
              <a:rPr lang="ja-JP" altLang="en-US" sz="2400" dirty="0" smtClean="0"/>
              <a:t>一致することを</a:t>
            </a:r>
            <a:r>
              <a:rPr lang="en-US" altLang="ja-JP" sz="2400" dirty="0" smtClean="0"/>
              <a:t/>
            </a:r>
            <a:br>
              <a:rPr lang="en-US" altLang="ja-JP" sz="2400" dirty="0" smtClean="0"/>
            </a:br>
            <a:r>
              <a:rPr lang="ja-JP" altLang="en-US" sz="2400" dirty="0" smtClean="0"/>
              <a:t>証明</a:t>
            </a:r>
            <a:endParaRPr lang="ja-JP" altLang="en-US" sz="2400" dirty="0"/>
          </a:p>
        </p:txBody>
      </p:sp>
      <p:sp>
        <p:nvSpPr>
          <p:cNvPr id="19" name="右中かっこ 18"/>
          <p:cNvSpPr/>
          <p:nvPr/>
        </p:nvSpPr>
        <p:spPr>
          <a:xfrm>
            <a:off x="6156176" y="2780928"/>
            <a:ext cx="288032" cy="1368152"/>
          </a:xfrm>
          <a:prstGeom prst="righ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既存研究</a:t>
            </a:r>
            <a:endParaRPr kumimoji="1" lang="ja-JP" altLang="en-US" dirty="0"/>
          </a:p>
        </p:txBody>
      </p:sp>
      <p:sp>
        <p:nvSpPr>
          <p:cNvPr id="3" name="コンテンツ プレースホルダ 2"/>
          <p:cNvSpPr>
            <a:spLocks noGrp="1"/>
          </p:cNvSpPr>
          <p:nvPr>
            <p:ph idx="1"/>
          </p:nvPr>
        </p:nvSpPr>
        <p:spPr/>
        <p:txBody>
          <a:bodyPr>
            <a:normAutofit fontScale="77500" lnSpcReduction="20000"/>
          </a:bodyPr>
          <a:lstStyle/>
          <a:p>
            <a:r>
              <a:rPr lang="en-US" altLang="ja-JP" i="1" dirty="0" smtClean="0"/>
              <a:t>Lambda Tamer</a:t>
            </a:r>
            <a:endParaRPr lang="en-US" altLang="ja-JP" dirty="0" smtClean="0"/>
          </a:p>
          <a:p>
            <a:pPr lvl="2"/>
            <a:r>
              <a:rPr lang="en-US" altLang="ja-JP" dirty="0" smtClean="0"/>
              <a:t>A. </a:t>
            </a:r>
            <a:r>
              <a:rPr lang="en-US" altLang="ja-JP" dirty="0" err="1" smtClean="0"/>
              <a:t>Chlipala</a:t>
            </a:r>
            <a:r>
              <a:rPr lang="en-US" altLang="ja-JP" dirty="0" smtClean="0"/>
              <a:t> in PLDI 2007</a:t>
            </a:r>
          </a:p>
          <a:p>
            <a:pPr lvl="1"/>
            <a:r>
              <a:rPr lang="ja-JP" altLang="en-US" dirty="0" smtClean="0"/>
              <a:t>単純型付きラムダ計算のコンパイラの作成・検証</a:t>
            </a:r>
            <a:endParaRPr lang="en-US" altLang="ja-JP" dirty="0" smtClean="0"/>
          </a:p>
          <a:p>
            <a:pPr lvl="1"/>
            <a:r>
              <a:rPr lang="en-US" altLang="ja-JP" dirty="0" smtClean="0">
                <a:hlinkClick r:id="rId2"/>
              </a:rPr>
              <a:t>http://ltamer.sourceforge.net/</a:t>
            </a:r>
            <a:endParaRPr lang="en-US" altLang="ja-JP" dirty="0" smtClean="0"/>
          </a:p>
          <a:p>
            <a:r>
              <a:rPr lang="en-US" altLang="ja-JP" i="1" dirty="0" err="1" smtClean="0"/>
              <a:t>CompCert</a:t>
            </a:r>
            <a:endParaRPr lang="en-US" altLang="ja-JP" dirty="0" smtClean="0"/>
          </a:p>
          <a:p>
            <a:pPr lvl="2"/>
            <a:r>
              <a:rPr lang="en-US" altLang="ja-JP" dirty="0" smtClean="0"/>
              <a:t>X. Leroy in POPL 2006</a:t>
            </a:r>
          </a:p>
          <a:p>
            <a:pPr lvl="2"/>
            <a:r>
              <a:rPr lang="en-US" altLang="ja-JP" dirty="0" smtClean="0"/>
              <a:t>S. </a:t>
            </a:r>
            <a:r>
              <a:rPr lang="en-US" altLang="ja-JP" dirty="0" err="1" smtClean="0"/>
              <a:t>Blazy</a:t>
            </a:r>
            <a:r>
              <a:rPr lang="en-US" altLang="ja-JP" dirty="0" smtClean="0"/>
              <a:t> et al. in FM 2006</a:t>
            </a:r>
          </a:p>
          <a:p>
            <a:pPr lvl="1"/>
            <a:r>
              <a:rPr lang="en-US" altLang="ja-JP" dirty="0" smtClean="0"/>
              <a:t>C </a:t>
            </a:r>
            <a:r>
              <a:rPr lang="ja-JP" altLang="en-US" dirty="0" smtClean="0"/>
              <a:t>のサブセットから </a:t>
            </a:r>
            <a:r>
              <a:rPr lang="en-US" altLang="ja-JP" dirty="0" smtClean="0"/>
              <a:t>PowerPC </a:t>
            </a:r>
            <a:r>
              <a:rPr lang="ja-JP" altLang="en-US" dirty="0" smtClean="0"/>
              <a:t>アセンブリへのコンパイラの作成・検証</a:t>
            </a:r>
            <a:endParaRPr lang="en-US" altLang="ja-JP" dirty="0" smtClean="0"/>
          </a:p>
          <a:p>
            <a:pPr lvl="1"/>
            <a:r>
              <a:rPr lang="en-US" altLang="ja-JP" dirty="0" smtClean="0">
                <a:hlinkClick r:id="rId3"/>
              </a:rPr>
              <a:t>http://compcert.inria.fr/</a:t>
            </a:r>
            <a:endParaRPr lang="ja-JP" altLang="en-US" dirty="0" smtClean="0"/>
          </a:p>
          <a:p>
            <a:r>
              <a:rPr kumimoji="1" lang="en-US" altLang="ja-JP" dirty="0" smtClean="0"/>
              <a:t>…</a:t>
            </a:r>
          </a:p>
          <a:p>
            <a:endParaRPr kumimoji="1" lang="en-US" altLang="ja-JP" dirty="0" smtClean="0"/>
          </a:p>
          <a:p>
            <a:pPr>
              <a:buFont typeface="Wingdings" pitchFamily="2" charset="2"/>
              <a:buChar char="Ø"/>
            </a:pPr>
            <a:r>
              <a:rPr kumimoji="1" lang="ja-JP" altLang="en-US" dirty="0" smtClean="0"/>
              <a:t>意味論を扱う証明はとても複雑になりがち</a:t>
            </a:r>
            <a:endParaRPr kumimoji="1" lang="ja-JP" altLang="en-US" dirty="0"/>
          </a:p>
        </p:txBody>
      </p:sp>
      <p:sp>
        <p:nvSpPr>
          <p:cNvPr id="4" name="スライド番号プレースホルダ 3"/>
          <p:cNvSpPr>
            <a:spLocks noGrp="1"/>
          </p:cNvSpPr>
          <p:nvPr>
            <p:ph type="sldNum" sz="quarter" idx="12"/>
          </p:nvPr>
        </p:nvSpPr>
        <p:spPr/>
        <p:txBody>
          <a:bodyPr/>
          <a:lstStyle/>
          <a:p>
            <a:fld id="{523A028D-C7D3-4E9A-AC54-FAD2129588C9}" type="slidenum">
              <a:rPr kumimoji="1" lang="ja-JP" altLang="en-US" smtClean="0"/>
              <a:pPr/>
              <a:t>4</a:t>
            </a:fld>
            <a:endParaRPr kumimoji="1"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本研究のアプローチ</a:t>
            </a:r>
            <a:endParaRPr kumimoji="1" lang="ja-JP" altLang="en-US" dirty="0"/>
          </a:p>
        </p:txBody>
      </p:sp>
      <p:sp>
        <p:nvSpPr>
          <p:cNvPr id="5" name="スライド番号プレースホルダ 4"/>
          <p:cNvSpPr>
            <a:spLocks noGrp="1"/>
          </p:cNvSpPr>
          <p:nvPr>
            <p:ph type="sldNum" sz="quarter" idx="12"/>
          </p:nvPr>
        </p:nvSpPr>
        <p:spPr/>
        <p:txBody>
          <a:bodyPr/>
          <a:lstStyle/>
          <a:p>
            <a:fld id="{523A028D-C7D3-4E9A-AC54-FAD2129588C9}" type="slidenum">
              <a:rPr kumimoji="1" lang="ja-JP" altLang="en-US" smtClean="0"/>
              <a:pPr/>
              <a:t>5</a:t>
            </a:fld>
            <a:endParaRPr kumimoji="1" lang="ja-JP" altLang="en-US"/>
          </a:p>
        </p:txBody>
      </p:sp>
      <p:sp>
        <p:nvSpPr>
          <p:cNvPr id="7" name="円/楕円 6"/>
          <p:cNvSpPr/>
          <p:nvPr/>
        </p:nvSpPr>
        <p:spPr>
          <a:xfrm>
            <a:off x="539752" y="1988840"/>
            <a:ext cx="3600000" cy="36000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sz="3200" dirty="0"/>
          </a:p>
        </p:txBody>
      </p:sp>
      <p:sp>
        <p:nvSpPr>
          <p:cNvPr id="9" name="加算記号 8"/>
          <p:cNvSpPr/>
          <p:nvPr/>
        </p:nvSpPr>
        <p:spPr>
          <a:xfrm>
            <a:off x="4211560" y="3428750"/>
            <a:ext cx="720480" cy="720180"/>
          </a:xfrm>
          <a:prstGeom prst="mathPlus">
            <a:avLst/>
          </a:prstGeom>
        </p:spPr>
        <p:style>
          <a:lnRef idx="1">
            <a:schemeClr val="dk1"/>
          </a:lnRef>
          <a:fillRef idx="3">
            <a:schemeClr val="dk1"/>
          </a:fillRef>
          <a:effectRef idx="2">
            <a:schemeClr val="dk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791580" y="3188676"/>
            <a:ext cx="3096344" cy="1200329"/>
          </a:xfrm>
          <a:prstGeom prst="rect">
            <a:avLst/>
          </a:prstGeom>
          <a:noFill/>
        </p:spPr>
        <p:txBody>
          <a:bodyPr wrap="square" rtlCol="0">
            <a:spAutoFit/>
          </a:bodyPr>
          <a:lstStyle/>
          <a:p>
            <a:pPr algn="ctr"/>
            <a:r>
              <a:rPr kumimoji="1" lang="ja-JP" altLang="en-US" sz="3600" dirty="0" smtClean="0"/>
              <a:t>コードの挙動を</a:t>
            </a:r>
            <a:r>
              <a:rPr kumimoji="1" lang="en-US" altLang="ja-JP" sz="3600" dirty="0" smtClean="0"/>
              <a:t/>
            </a:r>
            <a:br>
              <a:rPr kumimoji="1" lang="en-US" altLang="ja-JP" sz="3600" dirty="0" smtClean="0"/>
            </a:br>
            <a:r>
              <a:rPr kumimoji="1" lang="ja-JP" altLang="en-US" sz="3600" dirty="0" smtClean="0"/>
              <a:t>規定できる型</a:t>
            </a:r>
            <a:endParaRPr kumimoji="1" lang="ja-JP" altLang="en-US" sz="3600" dirty="0"/>
          </a:p>
        </p:txBody>
      </p:sp>
      <p:sp>
        <p:nvSpPr>
          <p:cNvPr id="11" name="円/楕円 10"/>
          <p:cNvSpPr/>
          <p:nvPr/>
        </p:nvSpPr>
        <p:spPr>
          <a:xfrm>
            <a:off x="5004248" y="1988840"/>
            <a:ext cx="3600000" cy="360000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sz="3200" dirty="0"/>
          </a:p>
        </p:txBody>
      </p:sp>
      <p:sp>
        <p:nvSpPr>
          <p:cNvPr id="12" name="テキスト ボックス 11"/>
          <p:cNvSpPr txBox="1"/>
          <p:nvPr/>
        </p:nvSpPr>
        <p:spPr>
          <a:xfrm>
            <a:off x="5148064" y="3188676"/>
            <a:ext cx="3312368" cy="1200329"/>
          </a:xfrm>
          <a:prstGeom prst="rect">
            <a:avLst/>
          </a:prstGeom>
          <a:noFill/>
        </p:spPr>
        <p:txBody>
          <a:bodyPr wrap="square" rtlCol="0">
            <a:spAutoFit/>
          </a:bodyPr>
          <a:lstStyle/>
          <a:p>
            <a:pPr algn="ctr"/>
            <a:r>
              <a:rPr kumimoji="1" lang="ja-JP" altLang="en-US" sz="3600" dirty="0" smtClean="0"/>
              <a:t>型保存</a:t>
            </a:r>
            <a:r>
              <a:rPr kumimoji="1" lang="en-US" altLang="ja-JP" sz="3600" dirty="0" smtClean="0"/>
              <a:t/>
            </a:r>
            <a:br>
              <a:rPr kumimoji="1" lang="en-US" altLang="ja-JP" sz="3600" dirty="0" smtClean="0"/>
            </a:br>
            <a:r>
              <a:rPr kumimoji="1" lang="ja-JP" altLang="en-US" sz="3600" dirty="0" smtClean="0"/>
              <a:t>コンパイル</a:t>
            </a:r>
            <a:endParaRPr kumimoji="1" lang="ja-JP" altLang="en-US" sz="36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コードの挙動を規定できる型</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ja-JP" altLang="en-US" dirty="0" smtClean="0"/>
              <a:t>関数の持つ副作用を表す論理式を</a:t>
            </a:r>
            <a:r>
              <a:rPr kumimoji="1" lang="en-US" altLang="ja-JP" dirty="0" smtClean="0"/>
              <a:t/>
            </a:r>
            <a:br>
              <a:rPr kumimoji="1" lang="en-US" altLang="ja-JP" dirty="0" smtClean="0"/>
            </a:br>
            <a:r>
              <a:rPr kumimoji="1" lang="ja-JP" altLang="en-US" dirty="0" smtClean="0"/>
              <a:t>型の中に書く</a:t>
            </a:r>
            <a:endParaRPr kumimoji="1" lang="en-US" altLang="ja-JP" dirty="0" smtClean="0"/>
          </a:p>
          <a:p>
            <a:pPr>
              <a:buFont typeface="Wingdings" pitchFamily="2" charset="2"/>
              <a:buChar char="Ø"/>
            </a:pPr>
            <a:r>
              <a:rPr lang="ja-JP" altLang="en-US" dirty="0" smtClean="0"/>
              <a:t>コードの挙動を型でチェック</a:t>
            </a:r>
            <a:endParaRPr lang="en-US" altLang="ja-JP" dirty="0" smtClean="0"/>
          </a:p>
          <a:p>
            <a:pPr lvl="1"/>
            <a:endParaRPr kumimoji="1" lang="en-US" altLang="ja-JP" dirty="0" smtClean="0"/>
          </a:p>
          <a:p>
            <a:pPr lvl="1"/>
            <a:r>
              <a:rPr lang="en-US" altLang="ja-JP" dirty="0" smtClean="0"/>
              <a:t>Hoare Type Theory</a:t>
            </a:r>
          </a:p>
          <a:p>
            <a:pPr lvl="3"/>
            <a:r>
              <a:rPr lang="en-US" altLang="ja-JP" dirty="0" smtClean="0"/>
              <a:t>A. </a:t>
            </a:r>
            <a:r>
              <a:rPr lang="en-US" altLang="ja-JP" dirty="0" err="1" smtClean="0"/>
              <a:t>Nanevski</a:t>
            </a:r>
            <a:r>
              <a:rPr lang="en-US" altLang="ja-JP" dirty="0" smtClean="0"/>
              <a:t> et al.</a:t>
            </a:r>
            <a:r>
              <a:rPr lang="ja-JP" altLang="en-US" dirty="0" smtClean="0"/>
              <a:t> </a:t>
            </a:r>
            <a:r>
              <a:rPr lang="en-US" altLang="ja-JP" dirty="0" smtClean="0"/>
              <a:t>in ICFP 2006</a:t>
            </a:r>
            <a:endParaRPr lang="ja-JP" altLang="en-US" dirty="0" smtClean="0"/>
          </a:p>
          <a:p>
            <a:pPr lvl="1"/>
            <a:r>
              <a:rPr kumimoji="1" lang="ja-JP" altLang="en-US" dirty="0" smtClean="0"/>
              <a:t>依存型</a:t>
            </a:r>
            <a:endParaRPr kumimoji="1" lang="en-US" altLang="ja-JP" dirty="0" smtClean="0"/>
          </a:p>
          <a:p>
            <a:pPr lvl="3"/>
            <a:r>
              <a:rPr lang="en-US" altLang="ja-JP" dirty="0" smtClean="0"/>
              <a:t>R. </a:t>
            </a:r>
            <a:r>
              <a:rPr lang="en-US" altLang="ja-JP" dirty="0" err="1" smtClean="0"/>
              <a:t>Burstall</a:t>
            </a:r>
            <a:r>
              <a:rPr lang="en-US" altLang="ja-JP" dirty="0" smtClean="0"/>
              <a:t> and B. Lampson 1984</a:t>
            </a:r>
            <a:endParaRPr kumimoji="1" lang="en-US" altLang="ja-JP" dirty="0" smtClean="0"/>
          </a:p>
          <a:p>
            <a:pPr lvl="1"/>
            <a:r>
              <a:rPr lang="en-US" altLang="ja-JP" dirty="0" smtClean="0"/>
              <a:t>Separation logic</a:t>
            </a:r>
          </a:p>
          <a:p>
            <a:pPr lvl="3"/>
            <a:r>
              <a:rPr lang="en-US" altLang="ja-JP" dirty="0" smtClean="0"/>
              <a:t>J.C. Reynolds in LICS 2002</a:t>
            </a:r>
            <a:endParaRPr kumimoji="1" lang="en-US" altLang="ja-JP" dirty="0" smtClean="0"/>
          </a:p>
        </p:txBody>
      </p:sp>
      <p:sp>
        <p:nvSpPr>
          <p:cNvPr id="4" name="スライド番号プレースホルダ 3"/>
          <p:cNvSpPr>
            <a:spLocks noGrp="1"/>
          </p:cNvSpPr>
          <p:nvPr>
            <p:ph type="sldNum" sz="quarter" idx="12"/>
          </p:nvPr>
        </p:nvSpPr>
        <p:spPr/>
        <p:txBody>
          <a:bodyPr/>
          <a:lstStyle/>
          <a:p>
            <a:fld id="{523A028D-C7D3-4E9A-AC54-FAD2129588C9}" type="slidenum">
              <a:rPr kumimoji="1" lang="ja-JP" altLang="en-US" smtClean="0"/>
              <a:pPr/>
              <a:t>6</a:t>
            </a:fld>
            <a:endParaRPr kumimoji="1"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コードの挙動を規定できる型の例</a:t>
            </a:r>
            <a:endParaRPr kumimoji="1" lang="ja-JP" altLang="en-US" dirty="0"/>
          </a:p>
        </p:txBody>
      </p:sp>
      <p:sp>
        <p:nvSpPr>
          <p:cNvPr id="9" name="スライド番号プレースホルダ 8"/>
          <p:cNvSpPr>
            <a:spLocks noGrp="1"/>
          </p:cNvSpPr>
          <p:nvPr>
            <p:ph type="sldNum" sz="quarter" idx="12"/>
          </p:nvPr>
        </p:nvSpPr>
        <p:spPr/>
        <p:txBody>
          <a:bodyPr/>
          <a:lstStyle/>
          <a:p>
            <a:fld id="{523A028D-C7D3-4E9A-AC54-FAD2129588C9}" type="slidenum">
              <a:rPr kumimoji="1" lang="ja-JP" altLang="en-US" smtClean="0"/>
              <a:pPr/>
              <a:t>7</a:t>
            </a:fld>
            <a:endParaRPr kumimoji="1" lang="ja-JP" altLang="en-US"/>
          </a:p>
        </p:txBody>
      </p:sp>
      <p:sp>
        <p:nvSpPr>
          <p:cNvPr id="11" name="テキスト ボックス 10"/>
          <p:cNvSpPr txBox="1"/>
          <p:nvPr/>
        </p:nvSpPr>
        <p:spPr>
          <a:xfrm>
            <a:off x="1115616" y="2348880"/>
            <a:ext cx="1152128" cy="461665"/>
          </a:xfrm>
          <a:prstGeom prst="rect">
            <a:avLst/>
          </a:prstGeom>
          <a:noFill/>
        </p:spPr>
        <p:txBody>
          <a:bodyPr wrap="square" rtlCol="0">
            <a:spAutoFit/>
          </a:bodyPr>
          <a:lstStyle/>
          <a:p>
            <a:r>
              <a:rPr kumimoji="1" lang="ja-JP" altLang="en-US" sz="2400" dirty="0" smtClean="0"/>
              <a:t>コード</a:t>
            </a:r>
            <a:r>
              <a:rPr kumimoji="1" lang="en-US" altLang="ja-JP" sz="2400" dirty="0" smtClean="0"/>
              <a:t>:</a:t>
            </a:r>
          </a:p>
        </p:txBody>
      </p:sp>
      <p:sp>
        <p:nvSpPr>
          <p:cNvPr id="13" name="テキスト ボックス 12"/>
          <p:cNvSpPr txBox="1"/>
          <p:nvPr/>
        </p:nvSpPr>
        <p:spPr>
          <a:xfrm>
            <a:off x="2267744" y="2348880"/>
            <a:ext cx="6192688" cy="461665"/>
          </a:xfrm>
          <a:prstGeom prst="rect">
            <a:avLst/>
          </a:prstGeom>
          <a:noFill/>
        </p:spPr>
        <p:txBody>
          <a:bodyPr wrap="square" rtlCol="0">
            <a:spAutoFit/>
          </a:bodyPr>
          <a:lstStyle/>
          <a:p>
            <a:r>
              <a:rPr lang="en-US" altLang="ja-JP" sz="2400" dirty="0" err="1" smtClean="0"/>
              <a:t>λ</a:t>
            </a:r>
            <a:r>
              <a:rPr lang="en-US" altLang="ja-JP" sz="2400" i="1" dirty="0" err="1" smtClean="0"/>
              <a:t>p</a:t>
            </a:r>
            <a:r>
              <a:rPr lang="en-US" altLang="ja-JP" sz="2400" dirty="0" smtClean="0"/>
              <a:t>.  </a:t>
            </a:r>
            <a:r>
              <a:rPr lang="en-US" altLang="ja-JP" sz="2400" i="1" dirty="0" smtClean="0"/>
              <a:t>v</a:t>
            </a:r>
            <a:r>
              <a:rPr lang="en-US" altLang="ja-JP" sz="2400" dirty="0" smtClean="0"/>
              <a:t> = *</a:t>
            </a:r>
            <a:r>
              <a:rPr lang="en-US" altLang="ja-JP" sz="2400" i="1" dirty="0" smtClean="0"/>
              <a:t>p</a:t>
            </a:r>
            <a:r>
              <a:rPr lang="en-US" altLang="ja-JP" sz="2400" dirty="0" smtClean="0"/>
              <a:t>;  *</a:t>
            </a:r>
            <a:r>
              <a:rPr lang="en-US" altLang="ja-JP" sz="2400" i="1" dirty="0" smtClean="0"/>
              <a:t>p</a:t>
            </a:r>
            <a:r>
              <a:rPr lang="en-US" altLang="ja-JP" sz="2400" dirty="0" smtClean="0"/>
              <a:t> = </a:t>
            </a:r>
            <a:r>
              <a:rPr lang="en-US" altLang="ja-JP" sz="2400" i="1" dirty="0" smtClean="0"/>
              <a:t>v</a:t>
            </a:r>
            <a:r>
              <a:rPr lang="en-US" altLang="ja-JP" sz="2400" dirty="0" smtClean="0"/>
              <a:t> + 1;  return </a:t>
            </a:r>
            <a:r>
              <a:rPr lang="en-US" altLang="ja-JP" sz="2400" i="1" dirty="0" smtClean="0"/>
              <a:t>v</a:t>
            </a:r>
          </a:p>
        </p:txBody>
      </p:sp>
      <p:sp>
        <p:nvSpPr>
          <p:cNvPr id="14" name="テキスト ボックス 13"/>
          <p:cNvSpPr txBox="1"/>
          <p:nvPr/>
        </p:nvSpPr>
        <p:spPr>
          <a:xfrm>
            <a:off x="1115616" y="2967335"/>
            <a:ext cx="1008112" cy="461665"/>
          </a:xfrm>
          <a:prstGeom prst="rect">
            <a:avLst/>
          </a:prstGeom>
          <a:noFill/>
        </p:spPr>
        <p:txBody>
          <a:bodyPr wrap="square" rtlCol="0">
            <a:spAutoFit/>
          </a:bodyPr>
          <a:lstStyle/>
          <a:p>
            <a:r>
              <a:rPr lang="ja-JP" altLang="en-US" sz="2400" dirty="0" smtClean="0"/>
              <a:t>型</a:t>
            </a:r>
            <a:r>
              <a:rPr lang="en-US" altLang="ja-JP" sz="2400" dirty="0" smtClean="0"/>
              <a:t>:</a:t>
            </a:r>
            <a:endParaRPr kumimoji="1" lang="ja-JP" altLang="en-US" sz="2400" dirty="0"/>
          </a:p>
        </p:txBody>
      </p:sp>
      <p:sp>
        <p:nvSpPr>
          <p:cNvPr id="15" name="テキスト ボックス 14"/>
          <p:cNvSpPr txBox="1"/>
          <p:nvPr/>
        </p:nvSpPr>
        <p:spPr>
          <a:xfrm>
            <a:off x="2267744" y="2958043"/>
            <a:ext cx="5544616" cy="830997"/>
          </a:xfrm>
          <a:prstGeom prst="rect">
            <a:avLst/>
          </a:prstGeom>
          <a:noFill/>
        </p:spPr>
        <p:txBody>
          <a:bodyPr wrap="square" rtlCol="0">
            <a:spAutoFit/>
          </a:bodyPr>
          <a:lstStyle/>
          <a:p>
            <a:r>
              <a:rPr lang="en-US" altLang="ja-JP" sz="2400" dirty="0" err="1" smtClean="0"/>
              <a:t>Π</a:t>
            </a:r>
            <a:r>
              <a:rPr lang="en-US" altLang="ja-JP" sz="2400" i="1" dirty="0" err="1" smtClean="0"/>
              <a:t>p</a:t>
            </a:r>
            <a:r>
              <a:rPr lang="en-US" altLang="ja-JP" sz="2400" dirty="0" err="1" smtClean="0"/>
              <a:t>:ptr</a:t>
            </a:r>
            <a:r>
              <a:rPr lang="en-US" altLang="ja-JP" sz="2400" dirty="0" smtClean="0"/>
              <a:t>.</a:t>
            </a:r>
            <a:br>
              <a:rPr lang="en-US" altLang="ja-JP" sz="2400" dirty="0" smtClean="0"/>
            </a:br>
            <a:r>
              <a:rPr lang="en-US" altLang="ja-JP" sz="2400" dirty="0" smtClean="0"/>
              <a:t>{ </a:t>
            </a:r>
            <a:r>
              <a:rPr lang="en-US" altLang="ja-JP" sz="2400" dirty="0" smtClean="0">
                <a:latin typeface="Cambria Math" pitchFamily="18" charset="0"/>
                <a:ea typeface="Cambria Math" pitchFamily="18" charset="0"/>
              </a:rPr>
              <a:t>∃</a:t>
            </a:r>
            <a:r>
              <a:rPr lang="en-US" altLang="ja-JP" sz="2400" i="1" dirty="0" smtClean="0"/>
              <a:t>x</a:t>
            </a:r>
            <a:r>
              <a:rPr lang="en-US" altLang="ja-JP" sz="2400" dirty="0" smtClean="0"/>
              <a:t>:int. </a:t>
            </a:r>
            <a:r>
              <a:rPr lang="en-US" altLang="ja-JP" sz="2400" i="1" dirty="0" smtClean="0"/>
              <a:t>p</a:t>
            </a:r>
            <a:r>
              <a:rPr lang="en-US" altLang="ja-JP" sz="2400" dirty="0" smtClean="0"/>
              <a:t> ↦ </a:t>
            </a:r>
            <a:r>
              <a:rPr lang="en-US" altLang="ja-JP" sz="2400" i="1" dirty="0" smtClean="0"/>
              <a:t>x</a:t>
            </a:r>
            <a:r>
              <a:rPr lang="en-US" altLang="ja-JP" sz="2400" dirty="0" smtClean="0"/>
              <a:t> } </a:t>
            </a:r>
            <a:r>
              <a:rPr lang="en-US" altLang="ja-JP" sz="2400" i="1" dirty="0" smtClean="0"/>
              <a:t>v</a:t>
            </a:r>
            <a:r>
              <a:rPr lang="en-US" altLang="ja-JP" sz="2400" dirty="0" smtClean="0"/>
              <a:t>:int { </a:t>
            </a:r>
            <a:r>
              <a:rPr lang="en-US" altLang="ja-JP" sz="2400" i="1" dirty="0" smtClean="0"/>
              <a:t>p</a:t>
            </a:r>
            <a:r>
              <a:rPr lang="en-US" altLang="ja-JP" sz="2400" dirty="0" smtClean="0"/>
              <a:t> ↦ </a:t>
            </a:r>
            <a:r>
              <a:rPr lang="en-US" altLang="ja-JP" sz="2400" i="1" dirty="0" smtClean="0"/>
              <a:t>v</a:t>
            </a:r>
            <a:r>
              <a:rPr lang="en-US" altLang="ja-JP" sz="2400" dirty="0" smtClean="0"/>
              <a:t> ⊸ </a:t>
            </a:r>
            <a:r>
              <a:rPr lang="en-US" altLang="ja-JP" sz="2400" i="1" dirty="0" smtClean="0"/>
              <a:t>p</a:t>
            </a:r>
            <a:r>
              <a:rPr lang="en-US" altLang="ja-JP" sz="2400" dirty="0" smtClean="0"/>
              <a:t> ↦ </a:t>
            </a:r>
            <a:r>
              <a:rPr lang="en-US" altLang="ja-JP" sz="2400" i="1" dirty="0" smtClean="0"/>
              <a:t>v</a:t>
            </a:r>
            <a:r>
              <a:rPr lang="en-US" altLang="ja-JP" sz="2400" dirty="0" smtClean="0"/>
              <a:t> + 1 }</a:t>
            </a:r>
            <a:endParaRPr lang="ja-JP" alt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型保存コンパイル</a:t>
            </a:r>
            <a:endParaRPr kumimoji="1" lang="ja-JP" altLang="en-US" dirty="0"/>
          </a:p>
        </p:txBody>
      </p:sp>
      <p:sp>
        <p:nvSpPr>
          <p:cNvPr id="14" name="コンテンツ プレースホルダ 13"/>
          <p:cNvSpPr>
            <a:spLocks noGrp="1"/>
          </p:cNvSpPr>
          <p:nvPr>
            <p:ph idx="1"/>
          </p:nvPr>
        </p:nvSpPr>
        <p:spPr>
          <a:xfrm>
            <a:off x="457200" y="1600201"/>
            <a:ext cx="8229600" cy="1324744"/>
          </a:xfrm>
        </p:spPr>
        <p:txBody>
          <a:bodyPr/>
          <a:lstStyle/>
          <a:p>
            <a:r>
              <a:rPr kumimoji="1" lang="ja-JP" altLang="en-US" dirty="0" smtClean="0"/>
              <a:t>型およびその導出木も変換する</a:t>
            </a:r>
            <a:endParaRPr kumimoji="1" lang="en-US" altLang="ja-JP" dirty="0" smtClean="0"/>
          </a:p>
          <a:p>
            <a:pPr lvl="2"/>
            <a:r>
              <a:rPr lang="en-US" altLang="ja-JP" dirty="0" smtClean="0"/>
              <a:t>G. </a:t>
            </a:r>
            <a:r>
              <a:rPr lang="en-US" altLang="ja-JP" dirty="0" err="1" smtClean="0"/>
              <a:t>Morrisett</a:t>
            </a:r>
            <a:r>
              <a:rPr lang="en-US" altLang="ja-JP" dirty="0" smtClean="0"/>
              <a:t> et al. 1999</a:t>
            </a:r>
            <a:endParaRPr kumimoji="1" lang="ja-JP" altLang="en-US" dirty="0"/>
          </a:p>
        </p:txBody>
      </p:sp>
      <p:sp>
        <p:nvSpPr>
          <p:cNvPr id="12" name="スライド番号プレースホルダ 11"/>
          <p:cNvSpPr>
            <a:spLocks noGrp="1"/>
          </p:cNvSpPr>
          <p:nvPr>
            <p:ph type="sldNum" sz="quarter" idx="12"/>
          </p:nvPr>
        </p:nvSpPr>
        <p:spPr/>
        <p:txBody>
          <a:bodyPr/>
          <a:lstStyle/>
          <a:p>
            <a:fld id="{523A028D-C7D3-4E9A-AC54-FAD2129588C9}" type="slidenum">
              <a:rPr kumimoji="1" lang="ja-JP" altLang="en-US" smtClean="0"/>
              <a:pPr/>
              <a:t>8</a:t>
            </a:fld>
            <a:endParaRPr kumimoji="1" lang="ja-JP" altLang="en-US"/>
          </a:p>
        </p:txBody>
      </p:sp>
      <p:sp>
        <p:nvSpPr>
          <p:cNvPr id="9" name="角丸四角形 8"/>
          <p:cNvSpPr/>
          <p:nvPr/>
        </p:nvSpPr>
        <p:spPr>
          <a:xfrm>
            <a:off x="539552" y="2924944"/>
            <a:ext cx="2592288" cy="64807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sz="2400" dirty="0" smtClean="0"/>
              <a:t>ソース コード</a:t>
            </a:r>
            <a:endParaRPr kumimoji="1" lang="ja-JP" altLang="en-US" sz="2400" dirty="0"/>
          </a:p>
        </p:txBody>
      </p:sp>
      <p:sp>
        <p:nvSpPr>
          <p:cNvPr id="10" name="角丸四角形 9"/>
          <p:cNvSpPr/>
          <p:nvPr/>
        </p:nvSpPr>
        <p:spPr>
          <a:xfrm>
            <a:off x="539552" y="4797152"/>
            <a:ext cx="2592288" cy="64807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2400" dirty="0" smtClean="0"/>
              <a:t>アセンブリ コード</a:t>
            </a:r>
            <a:endParaRPr kumimoji="1" lang="ja-JP" altLang="en-US" sz="2400" dirty="0"/>
          </a:p>
        </p:txBody>
      </p:sp>
      <p:sp>
        <p:nvSpPr>
          <p:cNvPr id="13" name="角丸四角形 12"/>
          <p:cNvSpPr/>
          <p:nvPr/>
        </p:nvSpPr>
        <p:spPr>
          <a:xfrm>
            <a:off x="3275856" y="2924944"/>
            <a:ext cx="2592288" cy="64807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marL="0" lvl="1" algn="ctr"/>
            <a:r>
              <a:rPr kumimoji="1" lang="ja-JP" altLang="en-US" sz="2400" dirty="0" smtClean="0"/>
              <a:t>型</a:t>
            </a:r>
            <a:endParaRPr kumimoji="1" lang="ja-JP" altLang="en-US" sz="2400" dirty="0"/>
          </a:p>
        </p:txBody>
      </p:sp>
      <p:sp>
        <p:nvSpPr>
          <p:cNvPr id="18" name="角丸四角形 17"/>
          <p:cNvSpPr/>
          <p:nvPr/>
        </p:nvSpPr>
        <p:spPr>
          <a:xfrm>
            <a:off x="3275856" y="4797152"/>
            <a:ext cx="2592288" cy="64807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marL="0" lvl="1" algn="ctr"/>
            <a:r>
              <a:rPr kumimoji="1" lang="ja-JP" altLang="en-US" sz="2400" dirty="0" smtClean="0"/>
              <a:t>型</a:t>
            </a:r>
            <a:endParaRPr kumimoji="1" lang="ja-JP" altLang="en-US" sz="2400" dirty="0"/>
          </a:p>
        </p:txBody>
      </p:sp>
      <p:sp>
        <p:nvSpPr>
          <p:cNvPr id="19" name="角丸四角形 18"/>
          <p:cNvSpPr/>
          <p:nvPr/>
        </p:nvSpPr>
        <p:spPr>
          <a:xfrm>
            <a:off x="6012160" y="2924944"/>
            <a:ext cx="2592288" cy="64807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sz="2400" dirty="0" smtClean="0"/>
              <a:t>型導出木</a:t>
            </a:r>
            <a:endParaRPr kumimoji="1" lang="ja-JP" altLang="en-US" sz="2400" dirty="0"/>
          </a:p>
        </p:txBody>
      </p:sp>
      <p:sp>
        <p:nvSpPr>
          <p:cNvPr id="20" name="角丸四角形 19"/>
          <p:cNvSpPr/>
          <p:nvPr/>
        </p:nvSpPr>
        <p:spPr>
          <a:xfrm>
            <a:off x="6012160" y="4797152"/>
            <a:ext cx="2592288" cy="64807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2400" dirty="0" smtClean="0"/>
              <a:t>型導出木</a:t>
            </a:r>
            <a:endParaRPr kumimoji="1" lang="ja-JP" altLang="en-US" sz="2400" dirty="0"/>
          </a:p>
        </p:txBody>
      </p:sp>
      <p:sp>
        <p:nvSpPr>
          <p:cNvPr id="15" name="下矢印 14"/>
          <p:cNvSpPr/>
          <p:nvPr/>
        </p:nvSpPr>
        <p:spPr>
          <a:xfrm>
            <a:off x="1259632" y="3645024"/>
            <a:ext cx="1152128" cy="1080120"/>
          </a:xfrm>
          <a:prstGeom prst="downArrow">
            <a:avLst>
              <a:gd name="adj1" fmla="val 42957"/>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dirty="0" smtClean="0"/>
          </a:p>
        </p:txBody>
      </p:sp>
      <p:sp>
        <p:nvSpPr>
          <p:cNvPr id="17" name="下矢印 16"/>
          <p:cNvSpPr/>
          <p:nvPr/>
        </p:nvSpPr>
        <p:spPr>
          <a:xfrm>
            <a:off x="3995936" y="3645024"/>
            <a:ext cx="1152128" cy="1080120"/>
          </a:xfrm>
          <a:prstGeom prst="downArrow">
            <a:avLst>
              <a:gd name="adj1" fmla="val 42957"/>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dirty="0" smtClean="0"/>
          </a:p>
        </p:txBody>
      </p:sp>
      <p:sp>
        <p:nvSpPr>
          <p:cNvPr id="21" name="下矢印 20"/>
          <p:cNvSpPr/>
          <p:nvPr/>
        </p:nvSpPr>
        <p:spPr>
          <a:xfrm>
            <a:off x="6732240" y="3645024"/>
            <a:ext cx="1152128" cy="1080120"/>
          </a:xfrm>
          <a:prstGeom prst="downArrow">
            <a:avLst>
              <a:gd name="adj1" fmla="val 42957"/>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本研究での型保存コンパイル</a:t>
            </a:r>
            <a:endParaRPr kumimoji="1" lang="ja-JP" altLang="en-US" dirty="0"/>
          </a:p>
        </p:txBody>
      </p:sp>
      <p:sp>
        <p:nvSpPr>
          <p:cNvPr id="17" name="コンテンツ プレースホルダ 16"/>
          <p:cNvSpPr>
            <a:spLocks noGrp="1"/>
          </p:cNvSpPr>
          <p:nvPr>
            <p:ph idx="1"/>
          </p:nvPr>
        </p:nvSpPr>
        <p:spPr>
          <a:xfrm>
            <a:off x="457200" y="1600201"/>
            <a:ext cx="8229600" cy="1324743"/>
          </a:xfrm>
        </p:spPr>
        <p:txBody>
          <a:bodyPr/>
          <a:lstStyle/>
          <a:p>
            <a:r>
              <a:rPr kumimoji="1" lang="ja-JP" altLang="en-US" dirty="0" smtClean="0"/>
              <a:t>型に含まれる論理式が意味論の一致を保証</a:t>
            </a:r>
            <a:endParaRPr kumimoji="1" lang="ja-JP" altLang="en-US" dirty="0"/>
          </a:p>
        </p:txBody>
      </p:sp>
      <p:sp>
        <p:nvSpPr>
          <p:cNvPr id="12" name="スライド番号プレースホルダ 11"/>
          <p:cNvSpPr>
            <a:spLocks noGrp="1"/>
          </p:cNvSpPr>
          <p:nvPr>
            <p:ph type="sldNum" sz="quarter" idx="12"/>
          </p:nvPr>
        </p:nvSpPr>
        <p:spPr/>
        <p:txBody>
          <a:bodyPr/>
          <a:lstStyle/>
          <a:p>
            <a:fld id="{523A028D-C7D3-4E9A-AC54-FAD2129588C9}" type="slidenum">
              <a:rPr kumimoji="1" lang="ja-JP" altLang="en-US" smtClean="0"/>
              <a:pPr/>
              <a:t>9</a:t>
            </a:fld>
            <a:endParaRPr kumimoji="1" lang="ja-JP" altLang="en-US"/>
          </a:p>
        </p:txBody>
      </p:sp>
      <p:sp>
        <p:nvSpPr>
          <p:cNvPr id="9" name="角丸四角形 8"/>
          <p:cNvSpPr/>
          <p:nvPr/>
        </p:nvSpPr>
        <p:spPr>
          <a:xfrm>
            <a:off x="539552" y="2924944"/>
            <a:ext cx="2592288" cy="64807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sz="2400" dirty="0" smtClean="0"/>
              <a:t>ソース コード</a:t>
            </a:r>
            <a:endParaRPr kumimoji="1" lang="ja-JP" altLang="en-US" sz="2400" dirty="0"/>
          </a:p>
        </p:txBody>
      </p:sp>
      <p:sp>
        <p:nvSpPr>
          <p:cNvPr id="10" name="角丸四角形 9"/>
          <p:cNvSpPr/>
          <p:nvPr/>
        </p:nvSpPr>
        <p:spPr>
          <a:xfrm>
            <a:off x="539552" y="4797152"/>
            <a:ext cx="2592288" cy="64807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2400" dirty="0" smtClean="0"/>
              <a:t>アセンブリ コード</a:t>
            </a:r>
            <a:endParaRPr kumimoji="1" lang="ja-JP" altLang="en-US" sz="2400" dirty="0"/>
          </a:p>
        </p:txBody>
      </p:sp>
      <p:sp>
        <p:nvSpPr>
          <p:cNvPr id="13" name="角丸四角形 12"/>
          <p:cNvSpPr/>
          <p:nvPr/>
        </p:nvSpPr>
        <p:spPr>
          <a:xfrm>
            <a:off x="3275856" y="2924944"/>
            <a:ext cx="2592288" cy="64807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lvl="1"/>
            <a:r>
              <a:rPr kumimoji="1" lang="ja-JP" altLang="en-US" sz="2400" dirty="0" smtClean="0"/>
              <a:t>型</a:t>
            </a:r>
            <a:endParaRPr kumimoji="1" lang="ja-JP" altLang="en-US" sz="2400" dirty="0"/>
          </a:p>
        </p:txBody>
      </p:sp>
      <p:sp>
        <p:nvSpPr>
          <p:cNvPr id="18" name="角丸四角形 17"/>
          <p:cNvSpPr/>
          <p:nvPr/>
        </p:nvSpPr>
        <p:spPr>
          <a:xfrm>
            <a:off x="3275856" y="4797152"/>
            <a:ext cx="2592288" cy="64807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lvl="1"/>
            <a:r>
              <a:rPr kumimoji="1" lang="ja-JP" altLang="en-US" sz="2400" dirty="0" smtClean="0"/>
              <a:t>型</a:t>
            </a:r>
            <a:endParaRPr kumimoji="1" lang="ja-JP" altLang="en-US" sz="2400" dirty="0"/>
          </a:p>
        </p:txBody>
      </p:sp>
      <p:sp>
        <p:nvSpPr>
          <p:cNvPr id="19" name="角丸四角形 18"/>
          <p:cNvSpPr/>
          <p:nvPr/>
        </p:nvSpPr>
        <p:spPr>
          <a:xfrm>
            <a:off x="6012160" y="2924944"/>
            <a:ext cx="2592288" cy="64807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ja-JP" altLang="en-US" sz="2400" dirty="0" smtClean="0"/>
              <a:t>型導出木</a:t>
            </a:r>
            <a:endParaRPr kumimoji="1" lang="ja-JP" altLang="en-US" sz="2400" dirty="0"/>
          </a:p>
        </p:txBody>
      </p:sp>
      <p:sp>
        <p:nvSpPr>
          <p:cNvPr id="20" name="角丸四角形 19"/>
          <p:cNvSpPr/>
          <p:nvPr/>
        </p:nvSpPr>
        <p:spPr>
          <a:xfrm>
            <a:off x="6012160" y="4797152"/>
            <a:ext cx="2592288" cy="64807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sz="2400" dirty="0" smtClean="0"/>
              <a:t>型導出木</a:t>
            </a:r>
            <a:endParaRPr kumimoji="1" lang="ja-JP" altLang="en-US" sz="2400" dirty="0"/>
          </a:p>
        </p:txBody>
      </p:sp>
      <p:sp>
        <p:nvSpPr>
          <p:cNvPr id="23" name="雲 22"/>
          <p:cNvSpPr/>
          <p:nvPr/>
        </p:nvSpPr>
        <p:spPr>
          <a:xfrm>
            <a:off x="4427984" y="2996952"/>
            <a:ext cx="1368152" cy="504056"/>
          </a:xfrm>
          <a:prstGeom prst="cloud">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smtClean="0"/>
              <a:t>意味論</a:t>
            </a:r>
            <a:endParaRPr kumimoji="1" lang="ja-JP" altLang="en-US" dirty="0"/>
          </a:p>
        </p:txBody>
      </p:sp>
      <p:sp>
        <p:nvSpPr>
          <p:cNvPr id="24" name="雲 23"/>
          <p:cNvSpPr/>
          <p:nvPr/>
        </p:nvSpPr>
        <p:spPr>
          <a:xfrm>
            <a:off x="4427984" y="4869160"/>
            <a:ext cx="1368152" cy="504056"/>
          </a:xfrm>
          <a:prstGeom prst="cloud">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t>意味論</a:t>
            </a:r>
            <a:endParaRPr kumimoji="1" lang="ja-JP" altLang="en-US" dirty="0"/>
          </a:p>
        </p:txBody>
      </p:sp>
      <p:sp>
        <p:nvSpPr>
          <p:cNvPr id="14" name="下矢印 13"/>
          <p:cNvSpPr/>
          <p:nvPr/>
        </p:nvSpPr>
        <p:spPr>
          <a:xfrm>
            <a:off x="1259632" y="3645024"/>
            <a:ext cx="1152128" cy="1080120"/>
          </a:xfrm>
          <a:prstGeom prst="downArrow">
            <a:avLst>
              <a:gd name="adj1" fmla="val 42957"/>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dirty="0" smtClean="0"/>
          </a:p>
        </p:txBody>
      </p:sp>
      <p:sp>
        <p:nvSpPr>
          <p:cNvPr id="15" name="下矢印 14"/>
          <p:cNvSpPr/>
          <p:nvPr/>
        </p:nvSpPr>
        <p:spPr>
          <a:xfrm>
            <a:off x="3995936" y="3645024"/>
            <a:ext cx="1152128" cy="1080120"/>
          </a:xfrm>
          <a:prstGeom prst="downArrow">
            <a:avLst>
              <a:gd name="adj1" fmla="val 42957"/>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dirty="0" smtClean="0"/>
          </a:p>
        </p:txBody>
      </p:sp>
      <p:sp>
        <p:nvSpPr>
          <p:cNvPr id="16" name="下矢印 15"/>
          <p:cNvSpPr/>
          <p:nvPr/>
        </p:nvSpPr>
        <p:spPr>
          <a:xfrm>
            <a:off x="6732240" y="3645024"/>
            <a:ext cx="1152128" cy="1080120"/>
          </a:xfrm>
          <a:prstGeom prst="downArrow">
            <a:avLst>
              <a:gd name="adj1" fmla="val 42957"/>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483</TotalTime>
  <Words>826</Words>
  <Application>Microsoft Office PowerPoint</Application>
  <PresentationFormat>画面に合わせる (4:3)</PresentationFormat>
  <Paragraphs>178</Paragraphs>
  <Slides>19</Slides>
  <Notes>3</Notes>
  <HiddenSlides>0</HiddenSlides>
  <MMClips>0</MMClips>
  <ScaleCrop>false</ScaleCrop>
  <HeadingPairs>
    <vt:vector size="4" baseType="variant">
      <vt:variant>
        <vt:lpstr>テーマ</vt:lpstr>
      </vt:variant>
      <vt:variant>
        <vt:i4>1</vt:i4>
      </vt:variant>
      <vt:variant>
        <vt:lpstr>スライド タイトル</vt:lpstr>
      </vt:variant>
      <vt:variant>
        <vt:i4>19</vt:i4>
      </vt:variant>
    </vt:vector>
  </HeadingPairs>
  <TitlesOfParts>
    <vt:vector size="20" baseType="lpstr">
      <vt:lpstr>Office テーマ</vt:lpstr>
      <vt:lpstr>米澤研全体ミーティング</vt:lpstr>
      <vt:lpstr>今やっていること</vt:lpstr>
      <vt:lpstr>コンパイラの検証</vt:lpstr>
      <vt:lpstr>既存研究</vt:lpstr>
      <vt:lpstr>本研究のアプローチ</vt:lpstr>
      <vt:lpstr>コードの挙動を規定できる型</vt:lpstr>
      <vt:lpstr>コードの挙動を規定できる型の例</vt:lpstr>
      <vt:lpstr>型保存コンパイル</vt:lpstr>
      <vt:lpstr>本研究での型保存コンパイル</vt:lpstr>
      <vt:lpstr>Coq</vt:lpstr>
      <vt:lpstr>Coq での証明の例</vt:lpstr>
      <vt:lpstr>本研究での Coq の使い方</vt:lpstr>
      <vt:lpstr>コンパイルステップ</vt:lpstr>
      <vt:lpstr>CPS 変換 (Continuation-passing style)</vt:lpstr>
      <vt:lpstr>CPS 変換の実装の進捗</vt:lpstr>
      <vt:lpstr>何を証明するのか?</vt:lpstr>
      <vt:lpstr>証明の方針</vt:lpstr>
      <vt:lpstr>依存型付きラムダ計算</vt:lpstr>
      <vt:lpstr>今考えていること</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米澤研全体ミーティング</dc:title>
  <dc:creator>渡邊 裕貴</dc:creator>
  <cp:lastModifiedBy>渡邊 裕貴</cp:lastModifiedBy>
  <cp:revision>273</cp:revision>
  <dcterms:created xsi:type="dcterms:W3CDTF">2010-09-21T03:19:33Z</dcterms:created>
  <dcterms:modified xsi:type="dcterms:W3CDTF">2010-09-22T06:31:13Z</dcterms:modified>
  <cp:contentStatus>最終版</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