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61" r:id="rId3"/>
    <p:sldId id="262" r:id="rId4"/>
    <p:sldId id="265" r:id="rId5"/>
    <p:sldId id="260" r:id="rId6"/>
    <p:sldId id="263" r:id="rId7"/>
    <p:sldId id="264" r:id="rId8"/>
    <p:sldId id="266" r:id="rId9"/>
    <p:sldId id="268" r:id="rId10"/>
    <p:sldId id="267" r:id="rId11"/>
    <p:sldId id="270" r:id="rId12"/>
    <p:sldId id="271" r:id="rId13"/>
    <p:sldId id="272" r:id="rId14"/>
    <p:sldId id="273" r:id="rId15"/>
    <p:sldId id="269" r:id="rId16"/>
    <p:sldId id="275" r:id="rId17"/>
    <p:sldId id="286" r:id="rId18"/>
    <p:sldId id="276" r:id="rId19"/>
    <p:sldId id="277" r:id="rId20"/>
    <p:sldId id="280" r:id="rId21"/>
    <p:sldId id="278" r:id="rId22"/>
    <p:sldId id="279" r:id="rId23"/>
    <p:sldId id="274" r:id="rId24"/>
    <p:sldId id="281" r:id="rId25"/>
    <p:sldId id="282" r:id="rId26"/>
    <p:sldId id="283" r:id="rId27"/>
    <p:sldId id="284" r:id="rId28"/>
    <p:sldId id="285" r:id="rId29"/>
  </p:sldIdLst>
  <p:sldSz cx="9144000" cy="6858000" type="screen4x3"/>
  <p:notesSz cx="6794500" cy="99314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00" autoAdjust="0"/>
    <p:restoredTop sz="86239" autoAdjust="0"/>
  </p:normalViewPr>
  <p:slideViewPr>
    <p:cSldViewPr>
      <p:cViewPr varScale="1">
        <p:scale>
          <a:sx n="61" d="100"/>
          <a:sy n="61" d="100"/>
        </p:scale>
        <p:origin x="-63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0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BD364B-A8E5-4C50-9D47-035AA58471FF}" type="datetimeFigureOut">
              <a:rPr kumimoji="1" lang="ja-JP" altLang="en-US" smtClean="0"/>
              <a:pPr/>
              <a:t>2010/7/7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95807B-73A9-4C18-85C2-3CEC824414A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D4A55B-FAC6-4F7B-8C08-559CBB3D31EA}" type="datetimeFigureOut">
              <a:rPr kumimoji="1" lang="ja-JP" altLang="en-US" smtClean="0"/>
              <a:pPr/>
              <a:t>2010/7/7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2C9583-03A7-4952-A0EB-F0B06119026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山括弧はアトミックなオペレーションを表す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C9583-03A7-4952-A0EB-F0B061190263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停止性は保証しない </a:t>
            </a:r>
            <a:r>
              <a:rPr kumimoji="1" lang="en-US" altLang="ja-JP" dirty="0" smtClean="0"/>
              <a:t>(partial correctness)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C9583-03A7-4952-A0EB-F0B061190263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“Δ |- stable(P, Q)” </a:t>
            </a:r>
            <a:r>
              <a:rPr kumimoji="1" lang="ja-JP" altLang="en-US" smtClean="0"/>
              <a:t>が全て</a:t>
            </a:r>
            <a:r>
              <a:rPr kumimoji="1" lang="ja-JP" altLang="en-US" dirty="0" smtClean="0"/>
              <a:t>のルールに暗黙的に仮定される。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C9583-03A7-4952-A0EB-F0B061190263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C9583-03A7-4952-A0EB-F0B061190263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実装法 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データ構造の種類など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 に踏み込んだ仕様の記述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C9583-03A7-4952-A0EB-F0B061190263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mtClean="0"/>
              <a:t>共有データの書き換えは、必ず規定された操作による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C9583-03A7-4952-A0EB-F0B061190263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π = 0</a:t>
            </a:r>
            <a:r>
              <a:rPr kumimoji="1" lang="ja-JP" altLang="en-US" dirty="0" smtClean="0"/>
              <a:t> の場合、</a:t>
            </a:r>
            <a:r>
              <a:rPr kumimoji="1" lang="en-US" altLang="ja-JP" dirty="0" smtClean="0"/>
              <a:t>Lock </a:t>
            </a:r>
            <a:r>
              <a:rPr kumimoji="1" lang="ja-JP" altLang="en-US" dirty="0" smtClean="0"/>
              <a:t>操作が不可能になってしまうので、</a:t>
            </a:r>
            <a:r>
              <a:rPr kumimoji="1" lang="en-US" altLang="ja-JP" dirty="0" smtClean="0"/>
              <a:t>0 &lt; π &lt;= 1</a:t>
            </a:r>
            <a:r>
              <a:rPr kumimoji="1" lang="ja-JP" altLang="en-US" dirty="0" smtClean="0"/>
              <a:t> を仮定していると思われる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C9583-03A7-4952-A0EB-F0B061190263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C9583-03A7-4952-A0EB-F0B061190263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isLock</a:t>
            </a:r>
            <a:r>
              <a:rPr kumimoji="1" lang="en-US" altLang="ja-JP" dirty="0" smtClean="0"/>
              <a:t>,</a:t>
            </a:r>
            <a:r>
              <a:rPr kumimoji="1" lang="en-US" altLang="ja-JP" baseline="0" dirty="0" smtClean="0"/>
              <a:t> Locked </a:t>
            </a:r>
            <a:r>
              <a:rPr kumimoji="1" lang="ja-JP" altLang="en-US" baseline="0" dirty="0" smtClean="0"/>
              <a:t>の例で説明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C9583-03A7-4952-A0EB-F0B061190263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モジュールを組み合わせて別のモジュールを作る例</a:t>
            </a:r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C9583-03A7-4952-A0EB-F0B061190263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in, out </a:t>
            </a:r>
            <a:r>
              <a:rPr kumimoji="1" lang="ja-JP" altLang="en-US" dirty="0" smtClean="0"/>
              <a:t>の解釈の中で </a:t>
            </a:r>
            <a:r>
              <a:rPr kumimoji="1" lang="en-US" altLang="ja-JP" dirty="0" err="1" smtClean="0"/>
              <a:t>isLock</a:t>
            </a:r>
            <a:r>
              <a:rPr kumimoji="1" lang="en-US" altLang="ja-JP" dirty="0" smtClean="0"/>
              <a:t>, Locked </a:t>
            </a:r>
            <a:r>
              <a:rPr kumimoji="1" lang="ja-JP" altLang="en-US" dirty="0" smtClean="0"/>
              <a:t>を用いている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C9583-03A7-4952-A0EB-F0B061190263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C9583-03A7-4952-A0EB-F0B061190263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BD261-07DD-4D2C-929C-2F2E80583299}" type="datetimeFigureOut">
              <a:rPr kumimoji="1" lang="ja-JP" altLang="en-US" smtClean="0"/>
              <a:pPr/>
              <a:t>2010/7/7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56C6-E17B-4B8B-9B9B-46A686BF4C2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BD261-07DD-4D2C-929C-2F2E80583299}" type="datetimeFigureOut">
              <a:rPr kumimoji="1" lang="ja-JP" altLang="en-US" smtClean="0"/>
              <a:pPr/>
              <a:t>2010/7/7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56C6-E17B-4B8B-9B9B-46A686BF4C2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BD261-07DD-4D2C-929C-2F2E80583299}" type="datetimeFigureOut">
              <a:rPr kumimoji="1" lang="ja-JP" altLang="en-US" smtClean="0"/>
              <a:pPr/>
              <a:t>2010/7/7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56C6-E17B-4B8B-9B9B-46A686BF4C2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BD261-07DD-4D2C-929C-2F2E80583299}" type="datetimeFigureOut">
              <a:rPr kumimoji="1" lang="ja-JP" altLang="en-US" smtClean="0"/>
              <a:pPr/>
              <a:t>2010/7/7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56C6-E17B-4B8B-9B9B-46A686BF4C2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BD261-07DD-4D2C-929C-2F2E80583299}" type="datetimeFigureOut">
              <a:rPr kumimoji="1" lang="ja-JP" altLang="en-US" smtClean="0"/>
              <a:pPr/>
              <a:t>2010/7/7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56C6-E17B-4B8B-9B9B-46A686BF4C2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BD261-07DD-4D2C-929C-2F2E80583299}" type="datetimeFigureOut">
              <a:rPr kumimoji="1" lang="ja-JP" altLang="en-US" smtClean="0"/>
              <a:pPr/>
              <a:t>2010/7/7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56C6-E17B-4B8B-9B9B-46A686BF4C2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BD261-07DD-4D2C-929C-2F2E80583299}" type="datetimeFigureOut">
              <a:rPr kumimoji="1" lang="ja-JP" altLang="en-US" smtClean="0"/>
              <a:pPr/>
              <a:t>2010/7/7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56C6-E17B-4B8B-9B9B-46A686BF4C2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BD261-07DD-4D2C-929C-2F2E80583299}" type="datetimeFigureOut">
              <a:rPr kumimoji="1" lang="ja-JP" altLang="en-US" smtClean="0"/>
              <a:pPr/>
              <a:t>2010/7/7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56C6-E17B-4B8B-9B9B-46A686BF4C2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BD261-07DD-4D2C-929C-2F2E80583299}" type="datetimeFigureOut">
              <a:rPr kumimoji="1" lang="ja-JP" altLang="en-US" smtClean="0"/>
              <a:pPr/>
              <a:t>2010/7/7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56C6-E17B-4B8B-9B9B-46A686BF4C2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BD261-07DD-4D2C-929C-2F2E80583299}" type="datetimeFigureOut">
              <a:rPr kumimoji="1" lang="ja-JP" altLang="en-US" smtClean="0"/>
              <a:pPr/>
              <a:t>2010/7/7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56C6-E17B-4B8B-9B9B-46A686BF4C2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BD261-07DD-4D2C-929C-2F2E80583299}" type="datetimeFigureOut">
              <a:rPr kumimoji="1" lang="ja-JP" altLang="en-US" smtClean="0"/>
              <a:pPr/>
              <a:t>2010/7/7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56C6-E17B-4B8B-9B9B-46A686BF4C2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CBD261-07DD-4D2C-929C-2F2E80583299}" type="datetimeFigureOut">
              <a:rPr kumimoji="1" lang="ja-JP" altLang="en-US" smtClean="0"/>
              <a:pPr/>
              <a:t>2010/7/7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256C6-E17B-4B8B-9B9B-46A686BF4C2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l.cam.ac.uk/~md466/publications/ECOOP.10.concurrent_abstract_predicates.pdf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米澤研究室 全体ミーティング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2010/07/07</a:t>
            </a:r>
          </a:p>
          <a:p>
            <a:r>
              <a:rPr kumimoji="1" lang="en-US" altLang="ja-JP" dirty="0" smtClean="0"/>
              <a:t>M2 </a:t>
            </a:r>
            <a:r>
              <a:rPr kumimoji="1" lang="ja-JP" altLang="en-US" dirty="0" smtClean="0"/>
              <a:t>渡邊裕貴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Permission Assertion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[…] </a:t>
            </a:r>
            <a:r>
              <a:rPr lang="ja-JP" altLang="en-US" dirty="0" smtClean="0"/>
              <a:t>は共有データに操作を行う権限を表す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kumimoji="1" lang="ja-JP" altLang="en-US" dirty="0" smtClean="0"/>
              <a:t>スレッドが操作 </a:t>
            </a:r>
            <a:r>
              <a:rPr kumimoji="1" lang="en-US" altLang="ja-JP" i="1" dirty="0" smtClean="0"/>
              <a:t>A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を行える条件は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権限 </a:t>
            </a:r>
            <a:r>
              <a:rPr lang="en-US" altLang="ja-JP" dirty="0" smtClean="0"/>
              <a:t>[</a:t>
            </a:r>
            <a:r>
              <a:rPr lang="en-US" altLang="ja-JP" i="1" dirty="0" smtClean="0"/>
              <a:t>A</a:t>
            </a:r>
            <a:r>
              <a:rPr lang="en-US" altLang="ja-JP" dirty="0" smtClean="0"/>
              <a:t>]</a:t>
            </a:r>
            <a:r>
              <a:rPr lang="en-US" altLang="ja-JP" i="1" baseline="30000" dirty="0" err="1" smtClean="0"/>
              <a:t>r</a:t>
            </a:r>
            <a:r>
              <a:rPr lang="en-US" altLang="ja-JP" i="1" baseline="-25000" dirty="0" err="1" smtClean="0"/>
              <a:t>π</a:t>
            </a:r>
            <a:r>
              <a:rPr lang="en-US" altLang="ja-JP" dirty="0" smtClean="0"/>
              <a:t> </a:t>
            </a:r>
            <a:r>
              <a:rPr lang="ja-JP" altLang="en-US" dirty="0" smtClean="0"/>
              <a:t>がローカル </a:t>
            </a:r>
            <a:r>
              <a:rPr lang="en-US" altLang="ja-JP" dirty="0" smtClean="0"/>
              <a:t>(</a:t>
            </a:r>
            <a:r>
              <a:rPr lang="ja-JP" altLang="en-US" dirty="0" smtClean="0"/>
              <a:t>長方形の外</a:t>
            </a:r>
            <a:r>
              <a:rPr lang="en-US" altLang="ja-JP" dirty="0" smtClean="0"/>
              <a:t>)</a:t>
            </a:r>
            <a:r>
              <a:rPr lang="ja-JP" altLang="en-US" dirty="0" smtClean="0"/>
              <a:t> にある</a:t>
            </a:r>
            <a:endParaRPr lang="en-US" altLang="ja-JP" dirty="0" smtClean="0"/>
          </a:p>
          <a:p>
            <a:pPr lvl="1"/>
            <a:r>
              <a:rPr lang="en-US" altLang="ja-JP" i="1" dirty="0" smtClean="0"/>
              <a:t>π</a:t>
            </a:r>
            <a:r>
              <a:rPr lang="en-US" altLang="ja-JP" dirty="0" smtClean="0"/>
              <a:t> &gt; 0</a:t>
            </a:r>
          </a:p>
          <a:p>
            <a:pPr lvl="2"/>
            <a:r>
              <a:rPr lang="en-US" altLang="ja-JP" dirty="0" smtClean="0"/>
              <a:t>Fractional permission</a:t>
            </a:r>
            <a:endParaRPr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2975" y="2318395"/>
            <a:ext cx="108585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11800" y="2342207"/>
            <a:ext cx="14192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検証</a:t>
            </a:r>
            <a:endParaRPr kumimoji="1" lang="ja-JP" alt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8882" y="1600200"/>
            <a:ext cx="652623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下矢印 5"/>
          <p:cNvSpPr/>
          <p:nvPr/>
        </p:nvSpPr>
        <p:spPr>
          <a:xfrm>
            <a:off x="7884368" y="6093296"/>
            <a:ext cx="1008112" cy="576064"/>
          </a:xfrm>
          <a:prstGeom prst="downArrow">
            <a:avLst>
              <a:gd name="adj1" fmla="val 59908"/>
              <a:gd name="adj2" fmla="val 5538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続く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600075" y="1196752"/>
            <a:ext cx="8220397" cy="4170586"/>
            <a:chOff x="600075" y="1196752"/>
            <a:chExt cx="8220397" cy="4170586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0075" y="1490663"/>
              <a:ext cx="7943850" cy="3876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正方形/長方形 6"/>
            <p:cNvSpPr/>
            <p:nvPr/>
          </p:nvSpPr>
          <p:spPr>
            <a:xfrm>
              <a:off x="5940152" y="1196752"/>
              <a:ext cx="2880320" cy="1512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左矢印吹き出し 8"/>
          <p:cNvSpPr/>
          <p:nvPr/>
        </p:nvSpPr>
        <p:spPr>
          <a:xfrm>
            <a:off x="3923928" y="2348880"/>
            <a:ext cx="1944216" cy="360040"/>
          </a:xfrm>
          <a:prstGeom prst="leftArrow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cap="small" dirty="0" smtClean="0"/>
              <a:t>Lock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操作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検証</a:t>
            </a:r>
            <a:endParaRPr kumimoji="1" lang="ja-JP" alt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2656" y="1600200"/>
            <a:ext cx="529868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左矢印吹き出し 4"/>
          <p:cNvSpPr/>
          <p:nvPr/>
        </p:nvSpPr>
        <p:spPr>
          <a:xfrm>
            <a:off x="4139952" y="3140968"/>
            <a:ext cx="2088232" cy="360040"/>
          </a:xfrm>
          <a:prstGeom prst="leftArrow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cap="small" dirty="0" smtClean="0"/>
              <a:t>Unlock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操作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検証</a:t>
            </a:r>
            <a:endParaRPr kumimoji="1" lang="ja-JP" alt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56792"/>
            <a:ext cx="8229600" cy="3604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1187624" y="5589240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Shared region </a:t>
            </a:r>
            <a:r>
              <a:rPr kumimoji="1" lang="ja-JP" altLang="en-US" dirty="0" smtClean="0"/>
              <a:t>作成のために </a:t>
            </a:r>
            <a:r>
              <a:rPr kumimoji="1" lang="en-US" altLang="ja-JP" dirty="0" smtClean="0"/>
              <a:t>repartitioning </a:t>
            </a:r>
            <a:r>
              <a:rPr kumimoji="1" lang="ja-JP" altLang="en-US" dirty="0" smtClean="0"/>
              <a:t>定理を利用</a:t>
            </a:r>
            <a:endParaRPr kumimoji="1" lang="ja-JP" alt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5900886"/>
            <a:ext cx="335280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Self-Stability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Abstract predicate </a:t>
            </a:r>
            <a:r>
              <a:rPr kumimoji="1" lang="ja-JP" altLang="en-US" dirty="0" smtClean="0"/>
              <a:t>が満たすべき条件</a:t>
            </a:r>
            <a:r>
              <a:rPr kumimoji="1" lang="en-US" altLang="ja-JP" dirty="0" smtClean="0"/>
              <a:t>:</a:t>
            </a:r>
            <a:br>
              <a:rPr kumimoji="1" lang="en-US" altLang="ja-JP" dirty="0" smtClean="0"/>
            </a:br>
            <a:r>
              <a:rPr kumimoji="1" lang="ja-JP" altLang="en-US" dirty="0" smtClean="0"/>
              <a:t>他のスレッドが並行して操作を行っても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abstract predicate </a:t>
            </a:r>
            <a:r>
              <a:rPr kumimoji="1" lang="ja-JP" altLang="en-US" dirty="0" smtClean="0"/>
              <a:t>の真偽は変わらない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他スレッドによる干渉を無視できる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Abstract Predicates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76672"/>
          </a:xfrm>
        </p:spPr>
        <p:txBody>
          <a:bodyPr/>
          <a:lstStyle/>
          <a:p>
            <a:r>
              <a:rPr kumimoji="1" lang="ja-JP" altLang="en-US" dirty="0" smtClean="0"/>
              <a:t>例</a:t>
            </a:r>
            <a:r>
              <a:rPr kumimoji="1" lang="en-US" altLang="ja-JP" dirty="0" smtClean="0"/>
              <a:t>:</a:t>
            </a:r>
            <a:r>
              <a:rPr kumimoji="1" lang="ja-JP" altLang="en-US" dirty="0" smtClean="0"/>
              <a:t> 集合の 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抽象的な</a:t>
            </a:r>
            <a:r>
              <a:rPr kumimoji="1" lang="en-US" altLang="ja-JP" dirty="0" smtClean="0"/>
              <a:t>) </a:t>
            </a:r>
            <a:r>
              <a:rPr kumimoji="1" lang="ja-JP" altLang="en-US" dirty="0" smtClean="0"/>
              <a:t>仕様</a:t>
            </a:r>
            <a:endParaRPr kumimoji="1" lang="ja-JP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8725" y="2595563"/>
            <a:ext cx="66865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2123728" y="4941168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own(h, v) := in(h, v) </a:t>
            </a:r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∨</a:t>
            </a:r>
            <a:r>
              <a:rPr lang="en-US" altLang="ja-JP" dirty="0" smtClean="0"/>
              <a:t> out(h, v)</a:t>
            </a:r>
            <a:endParaRPr kumimoji="1" lang="ja-JP" alt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5075" y="4437112"/>
            <a:ext cx="41338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テキスト ボックス 6"/>
          <p:cNvSpPr txBox="1"/>
          <p:nvPr/>
        </p:nvSpPr>
        <p:spPr>
          <a:xfrm>
            <a:off x="1079612" y="5517232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in(h, v), out(h, v)</a:t>
            </a:r>
            <a:r>
              <a:rPr kumimoji="1" lang="ja-JP" altLang="en-US" dirty="0" smtClean="0"/>
              <a:t> は集合 </a:t>
            </a:r>
            <a:r>
              <a:rPr kumimoji="1" lang="en-US" altLang="ja-JP" dirty="0" smtClean="0"/>
              <a:t>h </a:t>
            </a:r>
            <a:r>
              <a:rPr kumimoji="1" lang="ja-JP" altLang="en-US" dirty="0" smtClean="0"/>
              <a:t>に要素 </a:t>
            </a:r>
            <a:r>
              <a:rPr kumimoji="1" lang="en-US" altLang="ja-JP" dirty="0" smtClean="0"/>
              <a:t>v </a:t>
            </a:r>
            <a:r>
              <a:rPr kumimoji="1" lang="ja-JP" altLang="en-US" dirty="0" smtClean="0"/>
              <a:t>を追加・削除する権限も含んでいる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分割と並列実行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812" y="1988840"/>
            <a:ext cx="528637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1223628" y="5229200"/>
            <a:ext cx="6696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 smtClean="0"/>
              <a:t>一つの集合 </a:t>
            </a:r>
            <a:r>
              <a:rPr kumimoji="1" lang="en-US" altLang="ja-JP" sz="2000" i="1" dirty="0" smtClean="0"/>
              <a:t>h</a:t>
            </a:r>
            <a:r>
              <a:rPr kumimoji="1" lang="en-US" altLang="ja-JP" sz="2000" dirty="0" smtClean="0"/>
              <a:t> </a:t>
            </a:r>
            <a:r>
              <a:rPr lang="ja-JP" altLang="en-US" sz="2000" dirty="0" smtClean="0"/>
              <a:t>に対し異なる値 </a:t>
            </a:r>
            <a:r>
              <a:rPr lang="en-US" altLang="ja-JP" sz="2000" i="1" dirty="0" smtClean="0"/>
              <a:t>v</a:t>
            </a:r>
            <a:r>
              <a:rPr lang="en-US" altLang="ja-JP" sz="2000" baseline="-25000" dirty="0" smtClean="0"/>
              <a:t>1</a:t>
            </a:r>
            <a:r>
              <a:rPr lang="en-US" altLang="ja-JP" sz="2000" dirty="0" smtClean="0"/>
              <a:t>, </a:t>
            </a:r>
            <a:r>
              <a:rPr lang="en-US" altLang="ja-JP" sz="2000" i="1" dirty="0" smtClean="0"/>
              <a:t>v</a:t>
            </a:r>
            <a:r>
              <a:rPr lang="en-US" altLang="ja-JP" sz="2000" baseline="-25000" dirty="0" smtClean="0"/>
              <a:t>2</a:t>
            </a:r>
            <a:r>
              <a:rPr lang="en-US" altLang="ja-JP" sz="2000" dirty="0" smtClean="0"/>
              <a:t> </a:t>
            </a:r>
            <a:r>
              <a:rPr lang="ja-JP" altLang="en-US" sz="2000" dirty="0" smtClean="0"/>
              <a:t>の削除を並列実行</a:t>
            </a:r>
            <a:endParaRPr kumimoji="1" lang="ja-JP" altLang="en-US" sz="2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プログラム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0728"/>
          </a:xfrm>
        </p:spPr>
        <p:txBody>
          <a:bodyPr/>
          <a:lstStyle/>
          <a:p>
            <a:r>
              <a:rPr kumimoji="1" lang="ja-JP" altLang="en-US" dirty="0" smtClean="0"/>
              <a:t>ロックとスレッドアンセーフな集合を用いた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スレッドセーフな集合の実装</a:t>
            </a:r>
            <a:endParaRPr kumimoji="1" lang="ja-JP" alt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0301" y="2846412"/>
            <a:ext cx="3495675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32945" y="2841104"/>
            <a:ext cx="237172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32945" y="4641304"/>
            <a:ext cx="26193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Interpretation</a:t>
            </a:r>
            <a:endParaRPr kumimoji="1" lang="ja-JP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405" y="5040208"/>
            <a:ext cx="8759190" cy="1341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2413" y="1844824"/>
            <a:ext cx="86391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9565" y="3212976"/>
            <a:ext cx="8484870" cy="142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今日の内容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“Concurrent Abstract Predicates”</a:t>
            </a:r>
          </a:p>
          <a:p>
            <a:pPr lvl="1"/>
            <a:r>
              <a:rPr lang="en-US" altLang="ja-JP" dirty="0" smtClean="0"/>
              <a:t>Thomas </a:t>
            </a:r>
            <a:r>
              <a:rPr lang="en-US" altLang="ja-JP" dirty="0" err="1" smtClean="0"/>
              <a:t>Dinsdale</a:t>
            </a:r>
            <a:r>
              <a:rPr lang="en-US" altLang="ja-JP" dirty="0" smtClean="0"/>
              <a:t>-Young, Mike </a:t>
            </a:r>
            <a:r>
              <a:rPr lang="en-US" altLang="ja-JP" dirty="0" err="1" smtClean="0"/>
              <a:t>Dodds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Philippa</a:t>
            </a:r>
            <a:r>
              <a:rPr lang="en-US" altLang="ja-JP" dirty="0" smtClean="0"/>
              <a:t> Gardner, Matthew Parkinson, and Viktor </a:t>
            </a:r>
            <a:r>
              <a:rPr lang="en-US" altLang="ja-JP" dirty="0" err="1" smtClean="0"/>
              <a:t>Vafeiadis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24</a:t>
            </a:r>
            <a:r>
              <a:rPr kumimoji="1" lang="en-US" altLang="ja-JP" baseline="30000" dirty="0" smtClean="0"/>
              <a:t>th</a:t>
            </a:r>
            <a:r>
              <a:rPr kumimoji="1" lang="en-US" altLang="ja-JP" dirty="0" smtClean="0"/>
              <a:t> European Conference on Object-Oriented Programming (ECOOP), </a:t>
            </a:r>
            <a:r>
              <a:rPr kumimoji="1" lang="en-US" altLang="ja-JP" dirty="0" smtClean="0"/>
              <a:t>2010</a:t>
            </a:r>
          </a:p>
          <a:p>
            <a:pPr lvl="1"/>
            <a:r>
              <a:rPr lang="en-US" altLang="ja-JP" smtClean="0">
                <a:hlinkClick r:id="rId2"/>
              </a:rPr>
              <a:t>http://www.cl.cam.ac.uk</a:t>
            </a:r>
            <a:r>
              <a:rPr lang="en-US" altLang="ja-JP" smtClean="0">
                <a:hlinkClick r:id="rId2"/>
              </a:rPr>
              <a:t>/~</a:t>
            </a:r>
            <a:r>
              <a:rPr lang="en-US" altLang="ja-JP" smtClean="0">
                <a:hlinkClick r:id="rId2"/>
              </a:rPr>
              <a:t>md466/publications/ECOOP.10.concurrent_abstract_predicates.pdf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Modularity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集合の実装 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と </a:t>
            </a:r>
            <a:r>
              <a:rPr kumimoji="1" lang="en-US" altLang="ja-JP" dirty="0" smtClean="0"/>
              <a:t>interpretation)</a:t>
            </a:r>
            <a:r>
              <a:rPr kumimoji="1" lang="ja-JP" altLang="en-US" dirty="0" smtClean="0"/>
              <a:t> では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ロックの </a:t>
            </a:r>
            <a:r>
              <a:rPr kumimoji="1" lang="en-US" altLang="ja-JP" dirty="0" smtClean="0"/>
              <a:t>abstract predicate </a:t>
            </a:r>
            <a:r>
              <a:rPr kumimoji="1" lang="ja-JP" altLang="en-US" dirty="0" smtClean="0"/>
              <a:t>しか使っていない</a:t>
            </a:r>
          </a:p>
          <a:p>
            <a:pPr lvl="1"/>
            <a:r>
              <a:rPr kumimoji="1" lang="ja-JP" altLang="en-US" dirty="0" smtClean="0"/>
              <a:t>ロックの実装の中身を気にせず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集合を実装できる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ロックの実装を他のものと取り換えられる</a:t>
            </a:r>
            <a:endParaRPr kumimoji="1" lang="ja-JP" altLang="en-US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検証</a:t>
            </a:r>
            <a:endParaRPr kumimoji="1" lang="ja-JP" altLang="en-US" dirty="0"/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9433" y="1600200"/>
            <a:ext cx="656513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ここまでのまとめ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kumimoji="1" lang="ja-JP" altLang="en-US" dirty="0" smtClean="0"/>
              <a:t>ロックの仕様を与えた</a:t>
            </a:r>
            <a:endParaRPr kumimoji="1"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それを満たす実装と解釈を与えた</a:t>
            </a:r>
            <a:endParaRPr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kumimoji="1" lang="ja-JP" altLang="en-US" dirty="0" smtClean="0"/>
              <a:t>集合の仕様を与えた</a:t>
            </a:r>
            <a:endParaRPr kumimoji="1"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ロックを使った実装と解釈を与えた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Proof System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基本的な </a:t>
            </a:r>
            <a:r>
              <a:rPr kumimoji="1" lang="en-US" altLang="ja-JP" dirty="0" smtClean="0"/>
              <a:t>judgment</a:t>
            </a:r>
            <a:r>
              <a:rPr kumimoji="1" lang="ja-JP" altLang="en-US" dirty="0" smtClean="0"/>
              <a:t> の形</a:t>
            </a:r>
            <a:endParaRPr kumimoji="1" lang="en-US" altLang="ja-JP" dirty="0" smtClean="0"/>
          </a:p>
          <a:p>
            <a:pPr algn="ctr">
              <a:buNone/>
            </a:pPr>
            <a:r>
              <a:rPr lang="en-US" altLang="ja-JP" dirty="0" smtClean="0"/>
              <a:t>Δ; Γ </a:t>
            </a:r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⊢</a:t>
            </a:r>
            <a:r>
              <a:rPr lang="en-US" altLang="ja-JP" dirty="0" smtClean="0"/>
              <a:t> {</a:t>
            </a:r>
            <a:r>
              <a:rPr lang="en-US" altLang="ja-JP" i="1" dirty="0" smtClean="0"/>
              <a:t>P</a:t>
            </a:r>
            <a:r>
              <a:rPr lang="en-US" altLang="ja-JP" dirty="0" smtClean="0"/>
              <a:t>} </a:t>
            </a:r>
            <a:r>
              <a:rPr lang="en-US" altLang="ja-JP" i="1" dirty="0" smtClean="0"/>
              <a:t>C</a:t>
            </a:r>
            <a:r>
              <a:rPr lang="en-US" altLang="ja-JP" dirty="0" smtClean="0"/>
              <a:t> {</a:t>
            </a:r>
            <a:r>
              <a:rPr lang="en-US" altLang="ja-JP" i="1" dirty="0" smtClean="0"/>
              <a:t>Q</a:t>
            </a:r>
            <a:r>
              <a:rPr lang="en-US" altLang="ja-JP" dirty="0" smtClean="0"/>
              <a:t>}</a:t>
            </a:r>
          </a:p>
          <a:p>
            <a:pPr indent="0">
              <a:buNone/>
            </a:pPr>
            <a:r>
              <a:rPr kumimoji="1" lang="en-US" altLang="ja-JP" dirty="0" smtClean="0"/>
              <a:t>where</a:t>
            </a:r>
            <a:endParaRPr kumimoji="1" lang="ja-JP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713" y="3356992"/>
            <a:ext cx="764857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0287" y="5341203"/>
            <a:ext cx="8363426" cy="680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3" y="4524350"/>
            <a:ext cx="814387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導出規則 </a:t>
            </a:r>
            <a:r>
              <a:rPr kumimoji="1" lang="en-US" altLang="ja-JP" sz="3200" dirty="0" smtClean="0"/>
              <a:t>(</a:t>
            </a:r>
            <a:r>
              <a:rPr kumimoji="1" lang="ja-JP" altLang="en-US" sz="3200" dirty="0" smtClean="0"/>
              <a:t>抜粋</a:t>
            </a:r>
            <a:r>
              <a:rPr kumimoji="1" lang="en-US" altLang="ja-JP" sz="3200" dirty="0" smtClean="0"/>
              <a:t>)</a:t>
            </a:r>
            <a:endParaRPr kumimoji="1" lang="ja-JP" alt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309" y="1844824"/>
            <a:ext cx="6489383" cy="925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583013"/>
            <a:ext cx="8229600" cy="129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4495" y="3012365"/>
            <a:ext cx="5795010" cy="1208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Repartitioning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ja-JP" dirty="0" smtClean="0"/>
              <a:t>Definition:    Δ ⊢ </a:t>
            </a:r>
            <a:r>
              <a:rPr lang="en-US" altLang="ja-JP" i="1" dirty="0" smtClean="0"/>
              <a:t>P</a:t>
            </a:r>
            <a:r>
              <a:rPr lang="en-US" altLang="ja-JP" dirty="0" smtClean="0"/>
              <a:t> ⇛</a:t>
            </a:r>
            <a:r>
              <a:rPr lang="en-US" altLang="ja-JP" baseline="30000" dirty="0" smtClean="0"/>
              <a:t>{</a:t>
            </a:r>
            <a:r>
              <a:rPr lang="en-US" altLang="ja-JP" i="1" baseline="30000" dirty="0" smtClean="0"/>
              <a:t>p</a:t>
            </a:r>
            <a:r>
              <a:rPr lang="en-US" altLang="ja-JP" baseline="30000" dirty="0" smtClean="0"/>
              <a:t>}{</a:t>
            </a:r>
            <a:r>
              <a:rPr lang="en-US" altLang="ja-JP" i="1" baseline="30000" dirty="0" smtClean="0"/>
              <a:t>q</a:t>
            </a:r>
            <a:r>
              <a:rPr lang="en-US" altLang="ja-JP" baseline="30000" dirty="0" smtClean="0"/>
              <a:t>}</a:t>
            </a:r>
            <a:r>
              <a:rPr lang="en-US" altLang="ja-JP" dirty="0" smtClean="0"/>
              <a:t> </a:t>
            </a:r>
            <a:r>
              <a:rPr lang="en-US" altLang="ja-JP" i="1" dirty="0" smtClean="0"/>
              <a:t>Q</a:t>
            </a:r>
            <a:r>
              <a:rPr lang="en-US" altLang="ja-JP" dirty="0" smtClean="0"/>
              <a:t>     holds </a:t>
            </a:r>
            <a:r>
              <a:rPr lang="en-US" altLang="ja-JP" dirty="0" err="1" smtClean="0"/>
              <a:t>iff</a:t>
            </a:r>
            <a:endParaRPr lang="en-US" altLang="ja-JP" dirty="0" smtClean="0"/>
          </a:p>
          <a:p>
            <a:pPr>
              <a:buNone/>
            </a:pPr>
            <a:r>
              <a:rPr lang="ja-JP" altLang="en-US" dirty="0" smtClean="0">
                <a:latin typeface="Cambria Math" pitchFamily="18" charset="0"/>
              </a:rPr>
              <a:t>∀</a:t>
            </a:r>
            <a:r>
              <a:rPr lang="en-US" altLang="ja-JP" i="1" dirty="0" smtClean="0"/>
              <a:t>δ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∈ </a:t>
            </a:r>
            <a:r>
              <a:rPr lang="en-US" altLang="ja-JP" dirty="0" smtClean="0"/>
              <a:t>⟦Δ⟧, </a:t>
            </a:r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∀</a:t>
            </a:r>
            <a:r>
              <a:rPr lang="en-US" altLang="ja-JP" i="1" dirty="0" err="1" smtClean="0"/>
              <a:t>i</a:t>
            </a:r>
            <a:r>
              <a:rPr lang="en-US" altLang="ja-JP" dirty="0" smtClean="0"/>
              <a:t>, </a:t>
            </a:r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∀</a:t>
            </a:r>
            <a:r>
              <a:rPr lang="en-US" altLang="ja-JP" i="1" dirty="0" smtClean="0"/>
              <a:t>w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∈ </a:t>
            </a:r>
            <a:r>
              <a:rPr lang="en-US" altLang="ja-JP" dirty="0" smtClean="0"/>
              <a:t>⟦</a:t>
            </a:r>
            <a:r>
              <a:rPr lang="en-US" altLang="ja-JP" i="1" dirty="0" err="1" smtClean="0"/>
              <a:t>P</a:t>
            </a:r>
            <a:r>
              <a:rPr lang="en-US" altLang="ja-JP" dirty="0" err="1" smtClean="0"/>
              <a:t>⟧</a:t>
            </a:r>
            <a:r>
              <a:rPr lang="en-US" altLang="ja-JP" i="1" baseline="-25000" dirty="0" err="1" smtClean="0"/>
              <a:t>δ</a:t>
            </a:r>
            <a:r>
              <a:rPr lang="en-US" altLang="ja-JP" baseline="-25000" dirty="0" err="1" smtClean="0"/>
              <a:t>,</a:t>
            </a:r>
            <a:r>
              <a:rPr lang="en-US" altLang="ja-JP" i="1" baseline="-25000" dirty="0" err="1" smtClean="0"/>
              <a:t>i</a:t>
            </a:r>
            <a:r>
              <a:rPr lang="en-US" altLang="ja-JP" dirty="0" smtClean="0"/>
              <a:t>, </a:t>
            </a:r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∃</a:t>
            </a:r>
            <a:r>
              <a:rPr lang="en-US" altLang="ja-JP" i="1" dirty="0" smtClean="0"/>
              <a:t>h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∈ </a:t>
            </a:r>
            <a:r>
              <a:rPr lang="en-US" altLang="ja-JP" dirty="0" smtClean="0"/>
              <a:t>⟦</a:t>
            </a:r>
            <a:r>
              <a:rPr lang="en-US" altLang="ja-JP" i="1" dirty="0" err="1" smtClean="0"/>
              <a:t>p</a:t>
            </a:r>
            <a:r>
              <a:rPr lang="en-US" altLang="ja-JP" dirty="0" err="1" smtClean="0"/>
              <a:t>⟧</a:t>
            </a:r>
            <a:r>
              <a:rPr lang="en-US" altLang="ja-JP" i="1" baseline="-25000" dirty="0" err="1" smtClean="0"/>
              <a:t>i</a:t>
            </a:r>
            <a:r>
              <a:rPr lang="en-US" altLang="ja-JP" dirty="0" smtClean="0"/>
              <a:t>, </a:t>
            </a:r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∃</a:t>
            </a:r>
            <a:r>
              <a:rPr lang="en-US" altLang="ja-JP" i="1" dirty="0" smtClean="0"/>
              <a:t>h</a:t>
            </a:r>
            <a:r>
              <a:rPr lang="en-US" altLang="ja-JP" dirty="0" smtClean="0"/>
              <a:t>,</a:t>
            </a:r>
          </a:p>
          <a:p>
            <a:r>
              <a:rPr lang="en-US" altLang="ja-JP" i="1" dirty="0" smtClean="0"/>
              <a:t>h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⊕</a:t>
            </a:r>
            <a:r>
              <a:rPr lang="en-US" altLang="ja-JP" dirty="0" smtClean="0"/>
              <a:t> </a:t>
            </a:r>
            <a:r>
              <a:rPr lang="en-US" altLang="ja-JP" i="1" dirty="0" smtClean="0"/>
              <a:t>h</a:t>
            </a:r>
            <a:r>
              <a:rPr lang="en-US" altLang="ja-JP" dirty="0" smtClean="0"/>
              <a:t> = ⌊⌊</a:t>
            </a:r>
            <a:r>
              <a:rPr lang="en-US" altLang="ja-JP" i="1" dirty="0" smtClean="0"/>
              <a:t>w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⌋⌋</a:t>
            </a:r>
          </a:p>
          <a:p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∀</a:t>
            </a:r>
            <a:r>
              <a:rPr lang="en-US" altLang="ja-JP" i="1" dirty="0" smtClean="0"/>
              <a:t>h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∈ </a:t>
            </a:r>
            <a:r>
              <a:rPr lang="en-US" altLang="ja-JP" dirty="0" smtClean="0"/>
              <a:t>⟦</a:t>
            </a:r>
            <a:r>
              <a:rPr lang="en-US" altLang="ja-JP" i="1" dirty="0" err="1" smtClean="0"/>
              <a:t>q</a:t>
            </a:r>
            <a:r>
              <a:rPr lang="en-US" altLang="ja-JP" dirty="0" err="1" smtClean="0"/>
              <a:t>⟧</a:t>
            </a:r>
            <a:r>
              <a:rPr lang="en-US" altLang="ja-JP" i="1" baseline="-25000" dirty="0" err="1" smtClean="0"/>
              <a:t>i</a:t>
            </a:r>
            <a:r>
              <a:rPr lang="en-US" altLang="ja-JP" dirty="0" smtClean="0"/>
              <a:t>, </a:t>
            </a:r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∃</a:t>
            </a:r>
            <a:r>
              <a:rPr lang="en-US" altLang="ja-JP" i="1" dirty="0" smtClean="0"/>
              <a:t>w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∈ </a:t>
            </a:r>
            <a:r>
              <a:rPr lang="en-US" altLang="ja-JP" dirty="0" smtClean="0"/>
              <a:t>⟦</a:t>
            </a:r>
            <a:r>
              <a:rPr lang="en-US" altLang="ja-JP" i="1" dirty="0" err="1" smtClean="0"/>
              <a:t>Q</a:t>
            </a:r>
            <a:r>
              <a:rPr lang="en-US" altLang="ja-JP" dirty="0" err="1" smtClean="0"/>
              <a:t>⟧</a:t>
            </a:r>
            <a:r>
              <a:rPr lang="en-US" altLang="ja-JP" i="1" baseline="-25000" dirty="0" err="1" smtClean="0"/>
              <a:t>δ</a:t>
            </a:r>
            <a:r>
              <a:rPr lang="en-US" altLang="ja-JP" baseline="-25000" dirty="0" err="1" smtClean="0"/>
              <a:t>,</a:t>
            </a:r>
            <a:r>
              <a:rPr lang="en-US" altLang="ja-JP" i="1" baseline="-25000" dirty="0" err="1" smtClean="0"/>
              <a:t>i</a:t>
            </a:r>
            <a:r>
              <a:rPr lang="en-US" altLang="ja-JP" dirty="0" smtClean="0"/>
              <a:t>,</a:t>
            </a:r>
          </a:p>
          <a:p>
            <a:pPr lvl="1"/>
            <a:r>
              <a:rPr lang="en-US" altLang="ja-JP" i="1" dirty="0" smtClean="0"/>
              <a:t>h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⊕</a:t>
            </a:r>
            <a:r>
              <a:rPr lang="en-US" altLang="ja-JP" dirty="0" smtClean="0"/>
              <a:t> </a:t>
            </a:r>
            <a:r>
              <a:rPr lang="en-US" altLang="ja-JP" i="1" dirty="0" smtClean="0"/>
              <a:t>h</a:t>
            </a:r>
            <a:r>
              <a:rPr lang="en-US" altLang="ja-JP" dirty="0" smtClean="0"/>
              <a:t> = ⌊⌊</a:t>
            </a:r>
            <a:r>
              <a:rPr lang="en-US" altLang="ja-JP" i="1" dirty="0" smtClean="0"/>
              <a:t>w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⌋⌋</a:t>
            </a:r>
          </a:p>
          <a:p>
            <a:pPr lvl="1"/>
            <a:r>
              <a:rPr lang="en-US" altLang="ja-JP" dirty="0" smtClean="0"/>
              <a:t>(</a:t>
            </a:r>
            <a:r>
              <a:rPr lang="en-US" altLang="ja-JP" i="1" dirty="0" smtClean="0"/>
              <a:t>w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, </a:t>
            </a:r>
            <a:r>
              <a:rPr lang="en-US" altLang="ja-JP" i="1" dirty="0" smtClean="0"/>
              <a:t>w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) </a:t>
            </a:r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∈</a:t>
            </a:r>
            <a:r>
              <a:rPr lang="en-US" altLang="ja-JP" dirty="0" smtClean="0"/>
              <a:t> </a:t>
            </a:r>
            <a:r>
              <a:rPr lang="en-US" altLang="ja-JP" i="1" dirty="0" err="1" smtClean="0"/>
              <a:t>Ĝ</a:t>
            </a:r>
            <a:r>
              <a:rPr lang="en-US" altLang="ja-JP" i="1" baseline="-25000" dirty="0" err="1" smtClean="0"/>
              <a:t>δ</a:t>
            </a:r>
            <a:endParaRPr lang="en-US" altLang="ja-JP" i="1" baseline="-25000" dirty="0" smtClean="0"/>
          </a:p>
          <a:p>
            <a:pPr lvl="2"/>
            <a:r>
              <a:rPr lang="en-US" altLang="ja-JP" i="1" dirty="0" err="1" smtClean="0"/>
              <a:t>Ĝ</a:t>
            </a:r>
            <a:r>
              <a:rPr lang="en-US" altLang="ja-JP" i="1" baseline="-25000" dirty="0" err="1" smtClean="0"/>
              <a:t>δ</a:t>
            </a:r>
            <a:r>
              <a:rPr lang="en-US" altLang="ja-JP" dirty="0" smtClean="0"/>
              <a:t> </a:t>
            </a:r>
            <a:r>
              <a:rPr lang="ja-JP" altLang="en-US" dirty="0" smtClean="0"/>
              <a:t>はスレッドが可能なアップデートを定義する</a:t>
            </a:r>
            <a:endParaRPr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755576" y="5661248"/>
            <a:ext cx="7560840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事前条件 </a:t>
            </a:r>
            <a:r>
              <a:rPr kumimoji="1" lang="en-US" altLang="ja-JP" i="1" dirty="0" smtClean="0"/>
              <a:t>P</a:t>
            </a:r>
            <a:r>
              <a:rPr kumimoji="1" lang="ja-JP" altLang="en-US" dirty="0" smtClean="0"/>
              <a:t> の表わすヒープの一部 </a:t>
            </a:r>
            <a:r>
              <a:rPr kumimoji="1" lang="en-US" altLang="ja-JP" i="1" dirty="0" smtClean="0"/>
              <a:t>p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が </a:t>
            </a:r>
            <a:r>
              <a:rPr kumimoji="1" lang="en-US" altLang="ja-JP" i="1" dirty="0" smtClean="0"/>
              <a:t>q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に変化するとき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全体として</a:t>
            </a:r>
            <a:r>
              <a:rPr lang="ja-JP" altLang="en-US" dirty="0" smtClean="0"/>
              <a:t>事後条件</a:t>
            </a:r>
            <a:r>
              <a:rPr kumimoji="1" lang="ja-JP" altLang="en-US" dirty="0" smtClean="0"/>
              <a:t> </a:t>
            </a:r>
            <a:r>
              <a:rPr kumimoji="1" lang="en-US" altLang="ja-JP" i="1" dirty="0" smtClean="0"/>
              <a:t>Q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が成り立つ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Soundness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92696"/>
          </a:xfrm>
        </p:spPr>
        <p:txBody>
          <a:bodyPr/>
          <a:lstStyle/>
          <a:p>
            <a:pPr>
              <a:buNone/>
            </a:pPr>
            <a:r>
              <a:rPr kumimoji="1" lang="el-GR" altLang="ja-JP" dirty="0" smtClean="0"/>
              <a:t>Δ</a:t>
            </a:r>
            <a:r>
              <a:rPr lang="en-US" altLang="ja-JP" dirty="0" smtClean="0"/>
              <a:t>; Γ ⊢ {</a:t>
            </a:r>
            <a:r>
              <a:rPr lang="en-US" altLang="ja-JP" i="1" dirty="0" smtClean="0"/>
              <a:t>P</a:t>
            </a:r>
            <a:r>
              <a:rPr lang="en-US" altLang="ja-JP" dirty="0" smtClean="0"/>
              <a:t>} </a:t>
            </a:r>
            <a:r>
              <a:rPr lang="en-US" altLang="ja-JP" i="1" dirty="0" smtClean="0"/>
              <a:t>C</a:t>
            </a:r>
            <a:r>
              <a:rPr lang="en-US" altLang="ja-JP" dirty="0" smtClean="0"/>
              <a:t> {</a:t>
            </a:r>
            <a:r>
              <a:rPr lang="en-US" altLang="ja-JP" i="1" dirty="0" smtClean="0"/>
              <a:t>Q</a:t>
            </a:r>
            <a:r>
              <a:rPr lang="en-US" altLang="ja-JP" dirty="0" smtClean="0"/>
              <a:t>} </a:t>
            </a:r>
            <a:r>
              <a:rPr lang="ja-JP" altLang="en-US" dirty="0" smtClean="0"/>
              <a:t>ならば </a:t>
            </a:r>
            <a:r>
              <a:rPr lang="el-GR" altLang="ja-JP" dirty="0" smtClean="0"/>
              <a:t>Δ</a:t>
            </a:r>
            <a:r>
              <a:rPr lang="en-US" altLang="ja-JP" dirty="0" smtClean="0"/>
              <a:t>; Γ ⊨ {</a:t>
            </a:r>
            <a:r>
              <a:rPr lang="en-US" altLang="ja-JP" i="1" dirty="0" smtClean="0"/>
              <a:t>P</a:t>
            </a:r>
            <a:r>
              <a:rPr lang="en-US" altLang="ja-JP" dirty="0" smtClean="0"/>
              <a:t>} </a:t>
            </a:r>
            <a:r>
              <a:rPr lang="en-US" altLang="ja-JP" i="1" dirty="0" smtClean="0"/>
              <a:t>C</a:t>
            </a:r>
            <a:r>
              <a:rPr lang="en-US" altLang="ja-JP" dirty="0" smtClean="0"/>
              <a:t> {</a:t>
            </a:r>
            <a:r>
              <a:rPr lang="en-US" altLang="ja-JP" i="1" dirty="0" smtClean="0"/>
              <a:t>Q</a:t>
            </a:r>
            <a:r>
              <a:rPr lang="en-US" altLang="ja-JP" dirty="0" smtClean="0"/>
              <a:t>} </a:t>
            </a:r>
            <a:r>
              <a:rPr lang="ja-JP" altLang="en-US" dirty="0" smtClean="0"/>
              <a:t>すなわち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036" y="2838450"/>
            <a:ext cx="8563928" cy="106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1259632" y="4797152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i="1" dirty="0" smtClean="0"/>
              <a:t>C</a:t>
            </a:r>
            <a:r>
              <a:rPr kumimoji="1" lang="en-US" altLang="ja-JP" dirty="0" smtClean="0"/>
              <a:t>, </a:t>
            </a:r>
            <a:r>
              <a:rPr kumimoji="1" lang="en-US" altLang="ja-JP" i="1" dirty="0" smtClean="0"/>
              <a:t>w</a:t>
            </a:r>
            <a:r>
              <a:rPr kumimoji="1" lang="en-US" altLang="ja-JP" dirty="0" smtClean="0"/>
              <a:t>, </a:t>
            </a:r>
            <a:r>
              <a:rPr kumimoji="1" lang="en-US" altLang="ja-JP" i="1" dirty="0" smtClean="0"/>
              <a:t>η</a:t>
            </a:r>
            <a:r>
              <a:rPr kumimoji="1" lang="en-US" altLang="ja-JP" dirty="0" smtClean="0"/>
              <a:t>, </a:t>
            </a:r>
            <a:r>
              <a:rPr kumimoji="1" lang="en-US" altLang="ja-JP" i="1" dirty="0" smtClean="0"/>
              <a:t>δ</a:t>
            </a:r>
            <a:r>
              <a:rPr kumimoji="1" lang="en-US" altLang="ja-JP" dirty="0" smtClean="0"/>
              <a:t>, </a:t>
            </a:r>
            <a:r>
              <a:rPr kumimoji="1" lang="en-US" altLang="ja-JP" i="1" dirty="0" err="1" smtClean="0"/>
              <a:t>i</a:t>
            </a:r>
            <a:r>
              <a:rPr kumimoji="1" lang="en-US" altLang="ja-JP" dirty="0" smtClean="0"/>
              <a:t>, </a:t>
            </a:r>
            <a:r>
              <a:rPr kumimoji="1" lang="en-US" altLang="ja-JP" i="1" dirty="0" smtClean="0"/>
              <a:t>Q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safe</a:t>
            </a:r>
            <a:r>
              <a:rPr kumimoji="1" lang="en-US" altLang="ja-JP" i="1" baseline="-25000" dirty="0" err="1" smtClean="0"/>
              <a:t>n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は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最低 </a:t>
            </a:r>
            <a:r>
              <a:rPr kumimoji="1" lang="en-US" altLang="ja-JP" i="1" dirty="0" smtClean="0"/>
              <a:t>n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ステップはプログラムの正しい実行が保証されることを表す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まとめ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Concurrent </a:t>
            </a:r>
            <a:r>
              <a:rPr kumimoji="1" lang="ja-JP" altLang="en-US" dirty="0" smtClean="0"/>
              <a:t>なプログラムにおいて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モジュールの仕様を抽象化して検証する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システムを提案した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関連研究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Concurrent separation logic</a:t>
            </a:r>
          </a:p>
          <a:p>
            <a:pPr lvl="1"/>
            <a:r>
              <a:rPr lang="ja-JP" altLang="en-US" dirty="0" smtClean="0"/>
              <a:t>ロックはプリミティブとして仮定されている</a:t>
            </a:r>
            <a:endParaRPr lang="en-US" altLang="ja-JP" dirty="0" smtClean="0"/>
          </a:p>
          <a:p>
            <a:r>
              <a:rPr kumimoji="1" lang="en-US" altLang="ja-JP" dirty="0" smtClean="0"/>
              <a:t>Deny-guarantee</a:t>
            </a:r>
          </a:p>
          <a:p>
            <a:pPr lvl="1"/>
            <a:r>
              <a:rPr lang="ja-JP" altLang="en-US" dirty="0" smtClean="0"/>
              <a:t>不変条件を使わない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スレッド間の相互作用に基づく検証</a:t>
            </a:r>
            <a:endParaRPr kumimoji="1" lang="en-US" altLang="ja-JP" dirty="0" smtClean="0"/>
          </a:p>
          <a:p>
            <a:r>
              <a:rPr lang="en-US" altLang="ja-JP" dirty="0" err="1" smtClean="0"/>
              <a:t>Linearizability</a:t>
            </a:r>
            <a:endParaRPr kumimoji="1" lang="ja-JP" altLang="en-US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概要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Separation logic</a:t>
            </a:r>
            <a:r>
              <a:rPr kumimoji="1" lang="ja-JP" altLang="en-US" dirty="0" smtClean="0"/>
              <a:t> に基づく仕様検証</a:t>
            </a:r>
            <a:endParaRPr kumimoji="1" lang="en-US" altLang="ja-JP" dirty="0" smtClean="0"/>
          </a:p>
          <a:p>
            <a:r>
              <a:rPr kumimoji="1" lang="ja-JP" altLang="en-US" dirty="0" smtClean="0"/>
              <a:t>仕様の抽象化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モジュール単位での検証を容易に</a:t>
            </a:r>
            <a:endParaRPr lang="en-US" altLang="ja-JP" dirty="0" smtClean="0"/>
          </a:p>
          <a:p>
            <a:r>
              <a:rPr kumimoji="1" lang="ja-JP" altLang="en-US" dirty="0" smtClean="0"/>
              <a:t>共有データの仕様記述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マルチスレッドプログラムの検証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Separation Logic (</a:t>
            </a:r>
            <a:r>
              <a:rPr kumimoji="1" lang="ja-JP" altLang="en-US" dirty="0" smtClean="0"/>
              <a:t>例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kumimoji="1" lang="en-US" altLang="ja-JP" dirty="0" smtClean="0"/>
              <a:t>void </a:t>
            </a:r>
            <a:r>
              <a:rPr kumimoji="1" lang="en-US" altLang="ja-JP" dirty="0" err="1" smtClean="0"/>
              <a:t>setzero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int</a:t>
            </a:r>
            <a:r>
              <a:rPr kumimoji="1" lang="en-US" altLang="ja-JP" dirty="0" smtClean="0"/>
              <a:t> *p) {</a:t>
            </a:r>
          </a:p>
          <a:p>
            <a:pPr>
              <a:buNone/>
            </a:pPr>
            <a:r>
              <a:rPr lang="en-US" altLang="ja-JP" dirty="0" smtClean="0">
                <a:solidFill>
                  <a:schemeClr val="accent2"/>
                </a:solidFill>
              </a:rPr>
              <a:t>  { p ↦ - }</a:t>
            </a:r>
            <a:endParaRPr kumimoji="1" lang="en-US" altLang="ja-JP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en-US" altLang="ja-JP" dirty="0" smtClean="0"/>
              <a:t>  *p = 0;</a:t>
            </a:r>
            <a:endParaRPr kumimoji="1" lang="en-US" altLang="ja-JP" dirty="0" smtClean="0"/>
          </a:p>
          <a:p>
            <a:pPr>
              <a:buNone/>
            </a:pPr>
            <a:r>
              <a:rPr lang="en-US" altLang="ja-JP" dirty="0" smtClean="0">
                <a:solidFill>
                  <a:schemeClr val="accent2"/>
                </a:solidFill>
              </a:rPr>
              <a:t>  { p ↦ 0 }</a:t>
            </a:r>
          </a:p>
          <a:p>
            <a:pPr>
              <a:buNone/>
            </a:pPr>
            <a:r>
              <a:rPr lang="en-US" altLang="ja-JP" dirty="0" smtClean="0"/>
              <a:t>}</a:t>
            </a:r>
            <a:endParaRPr kumimoji="1" lang="ja-JP" altLang="en-US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kumimoji="1" lang="en-US" altLang="ja-JP" dirty="0" smtClean="0"/>
              <a:t>void main(void) {</a:t>
            </a:r>
          </a:p>
          <a:p>
            <a:pPr>
              <a:buNone/>
            </a:pPr>
            <a:r>
              <a:rPr lang="en-US" altLang="ja-JP" dirty="0" smtClean="0"/>
              <a:t>  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*a = </a:t>
            </a:r>
            <a:r>
              <a:rPr lang="en-US" altLang="ja-JP" dirty="0" err="1" smtClean="0"/>
              <a:t>malloc</a:t>
            </a:r>
            <a:r>
              <a:rPr lang="en-US" altLang="ja-JP" dirty="0" smtClean="0"/>
              <a:t>(1);</a:t>
            </a:r>
          </a:p>
          <a:p>
            <a:pPr>
              <a:buNone/>
            </a:pPr>
            <a:r>
              <a:rPr lang="en-US" altLang="ja-JP" dirty="0" smtClean="0">
                <a:solidFill>
                  <a:schemeClr val="accent2"/>
                </a:solidFill>
              </a:rPr>
              <a:t>  { a ↦ - }</a:t>
            </a:r>
          </a:p>
          <a:p>
            <a:pPr>
              <a:buNone/>
            </a:pPr>
            <a:r>
              <a:rPr kumimoji="1" lang="en-US" altLang="ja-JP" dirty="0" smtClean="0"/>
              <a:t>  </a:t>
            </a:r>
            <a:r>
              <a:rPr kumimoji="1" lang="en-US" altLang="ja-JP" dirty="0" err="1" smtClean="0"/>
              <a:t>int</a:t>
            </a:r>
            <a:r>
              <a:rPr kumimoji="1" lang="en-US" altLang="ja-JP" dirty="0" smtClean="0"/>
              <a:t> *b = </a:t>
            </a:r>
            <a:r>
              <a:rPr kumimoji="1" lang="en-US" altLang="ja-JP" dirty="0" err="1" smtClean="0"/>
              <a:t>malloc</a:t>
            </a:r>
            <a:r>
              <a:rPr kumimoji="1" lang="en-US" altLang="ja-JP" dirty="0" smtClean="0"/>
              <a:t>(1);</a:t>
            </a:r>
          </a:p>
          <a:p>
            <a:pPr>
              <a:buNone/>
            </a:pPr>
            <a:r>
              <a:rPr lang="en-US" altLang="ja-JP" dirty="0" smtClean="0">
                <a:solidFill>
                  <a:schemeClr val="accent2"/>
                </a:solidFill>
              </a:rPr>
              <a:t>  { a ↦ - ∗ b ↦ - }</a:t>
            </a:r>
          </a:p>
          <a:p>
            <a:pPr>
              <a:buNone/>
            </a:pPr>
            <a:r>
              <a:rPr lang="en-US" altLang="ja-JP" dirty="0" smtClean="0"/>
              <a:t>  </a:t>
            </a:r>
            <a:r>
              <a:rPr lang="en-US" altLang="ja-JP" dirty="0" err="1" smtClean="0"/>
              <a:t>setzero</a:t>
            </a:r>
            <a:r>
              <a:rPr lang="en-US" altLang="ja-JP" dirty="0" smtClean="0"/>
              <a:t>(a);</a:t>
            </a:r>
          </a:p>
          <a:p>
            <a:pPr>
              <a:buNone/>
            </a:pPr>
            <a:r>
              <a:rPr kumimoji="1" lang="en-US" altLang="ja-JP" dirty="0" smtClean="0"/>
              <a:t> </a:t>
            </a:r>
            <a:r>
              <a:rPr lang="en-US" altLang="ja-JP" dirty="0" smtClean="0">
                <a:solidFill>
                  <a:schemeClr val="accent2"/>
                </a:solidFill>
              </a:rPr>
              <a:t> { a ↦ 0 ∗ b ↦ - }</a:t>
            </a:r>
            <a:endParaRPr kumimoji="1" lang="en-US" altLang="ja-JP" dirty="0" smtClean="0"/>
          </a:p>
          <a:p>
            <a:pPr>
              <a:buNone/>
            </a:pPr>
            <a:r>
              <a:rPr lang="en-US" altLang="ja-JP" dirty="0" smtClean="0"/>
              <a:t>  </a:t>
            </a:r>
            <a:r>
              <a:rPr kumimoji="1" lang="en-US" altLang="ja-JP" dirty="0" err="1" smtClean="0"/>
              <a:t>setzero</a:t>
            </a:r>
            <a:r>
              <a:rPr kumimoji="1" lang="en-US" altLang="ja-JP" dirty="0" smtClean="0"/>
              <a:t>(b);</a:t>
            </a:r>
          </a:p>
          <a:p>
            <a:pPr>
              <a:buNone/>
            </a:pPr>
            <a:r>
              <a:rPr lang="en-US" altLang="ja-JP" dirty="0" smtClean="0">
                <a:solidFill>
                  <a:schemeClr val="accent2"/>
                </a:solidFill>
              </a:rPr>
              <a:t>  { a ↦ 0 ∗ b ↦ 0 }</a:t>
            </a:r>
          </a:p>
          <a:p>
            <a:pPr>
              <a:buNone/>
            </a:pPr>
            <a:r>
              <a:rPr lang="en-US" altLang="ja-JP" dirty="0" smtClean="0"/>
              <a:t>}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Abstract Predicates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/>
          <a:lstStyle/>
          <a:p>
            <a:r>
              <a:rPr kumimoji="1" lang="ja-JP" altLang="en-US" dirty="0" smtClean="0"/>
              <a:t>例</a:t>
            </a:r>
            <a:r>
              <a:rPr kumimoji="1" lang="en-US" altLang="ja-JP" dirty="0" smtClean="0"/>
              <a:t>: </a:t>
            </a:r>
            <a:r>
              <a:rPr kumimoji="1" lang="ja-JP" altLang="en-US" dirty="0" smtClean="0"/>
              <a:t>ロックの 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抽象的な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 仕様</a:t>
            </a:r>
            <a:endParaRPr kumimoji="1" lang="ja-JP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513" y="2566988"/>
            <a:ext cx="856297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6850" y="4752181"/>
            <a:ext cx="62103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プログラム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36712"/>
          </a:xfrm>
        </p:spPr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例</a:t>
            </a:r>
            <a:r>
              <a:rPr kumimoji="1" lang="en-US" altLang="ja-JP" dirty="0" smtClean="0"/>
              <a:t>:</a:t>
            </a:r>
            <a:r>
              <a:rPr kumimoji="1" lang="ja-JP" altLang="en-US" dirty="0" smtClean="0"/>
              <a:t> ロックの実装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Compare-and-swap </a:t>
            </a:r>
            <a:r>
              <a:rPr lang="ja-JP" altLang="en-US" dirty="0" smtClean="0"/>
              <a:t>を使う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726804"/>
            <a:ext cx="34290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726804"/>
            <a:ext cx="16192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4221088"/>
            <a:ext cx="3124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Interpretation </a:t>
            </a:r>
            <a:br>
              <a:rPr kumimoji="1" lang="en-US" altLang="ja-JP" dirty="0" smtClean="0"/>
            </a:br>
            <a:r>
              <a:rPr kumimoji="1" lang="en-US" altLang="ja-JP" sz="3600" dirty="0" smtClean="0"/>
              <a:t>of Abstract Predicates</a:t>
            </a:r>
            <a:endParaRPr kumimoji="1" lang="ja-JP" altLang="en-US" sz="36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/>
          <a:lstStyle/>
          <a:p>
            <a:r>
              <a:rPr kumimoji="1" lang="ja-JP" altLang="en-US" dirty="0" smtClean="0"/>
              <a:t>実装と仕様を結び付ける「仕様の解釈」</a:t>
            </a:r>
            <a:endParaRPr kumimoji="1" lang="ja-JP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213" y="2597274"/>
            <a:ext cx="87915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0575" y="4070201"/>
            <a:ext cx="75628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Shared Region Assertion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長方形で囲んだ式は共有データを表す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pPr lvl="1"/>
            <a:r>
              <a:rPr lang="ja-JP" altLang="en-US" dirty="0" smtClean="0"/>
              <a:t>共有データに関する不変条件を表す</a:t>
            </a:r>
            <a:endParaRPr lang="en-US" altLang="ja-JP" dirty="0" smtClean="0"/>
          </a:p>
          <a:p>
            <a:pPr lvl="2"/>
            <a:r>
              <a:rPr kumimoji="1" lang="ja-JP" altLang="en-US" dirty="0" smtClean="0"/>
              <a:t>データは他スレッドにより書き換えられるかもしれない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それでも不変条件は常に満たされる</a:t>
            </a:r>
            <a:endParaRPr lang="en-US" altLang="ja-JP" dirty="0" smtClean="0"/>
          </a:p>
          <a:p>
            <a:pPr lvl="1"/>
            <a:r>
              <a:rPr kumimoji="1" lang="en-US" altLang="ja-JP" i="1" dirty="0" smtClean="0"/>
              <a:t>r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は複数のデータを区別するためのラベル</a:t>
            </a:r>
            <a:endParaRPr kumimoji="1" lang="en-US" altLang="ja-JP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2350" y="2372693"/>
            <a:ext cx="45148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9550" y="2348880"/>
            <a:ext cx="156210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Environment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i="1" dirty="0" smtClean="0"/>
              <a:t>I</a:t>
            </a:r>
            <a:r>
              <a:rPr kumimoji="1" lang="en-US" altLang="ja-JP" dirty="0" smtClean="0"/>
              <a:t>(</a:t>
            </a:r>
            <a:r>
              <a:rPr kumimoji="1" lang="en-US" altLang="ja-JP" i="1" dirty="0" smtClean="0"/>
              <a:t>r</a:t>
            </a:r>
            <a:r>
              <a:rPr kumimoji="1" lang="en-US" altLang="ja-JP" dirty="0" smtClean="0"/>
              <a:t>,</a:t>
            </a:r>
            <a:r>
              <a:rPr kumimoji="1" lang="ja-JP" altLang="en-US" dirty="0" smtClean="0"/>
              <a:t> </a:t>
            </a:r>
            <a:r>
              <a:rPr kumimoji="1" lang="en-US" altLang="ja-JP" i="1" dirty="0" smtClean="0"/>
              <a:t>x</a:t>
            </a:r>
            <a:r>
              <a:rPr kumimoji="1" lang="en-US" altLang="ja-JP" dirty="0" smtClean="0"/>
              <a:t>) </a:t>
            </a:r>
            <a:r>
              <a:rPr kumimoji="1" lang="ja-JP" altLang="en-US" dirty="0" smtClean="0"/>
              <a:t>は共有データに行える操作を規定する</a:t>
            </a:r>
            <a:endParaRPr kumimoji="1"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kumimoji="1" lang="en-US" altLang="ja-JP" dirty="0" smtClean="0"/>
          </a:p>
          <a:p>
            <a:pPr lvl="1"/>
            <a:endParaRPr kumimoji="1" lang="en-US" altLang="ja-JP" dirty="0" smtClean="0"/>
          </a:p>
          <a:p>
            <a:pPr lvl="1"/>
            <a:r>
              <a:rPr lang="ja-JP" altLang="en-US" dirty="0" smtClean="0"/>
              <a:t>ここでは </a:t>
            </a:r>
            <a:r>
              <a:rPr lang="en-US" altLang="ja-JP" cap="small" dirty="0" smtClean="0"/>
              <a:t>Lock</a:t>
            </a:r>
            <a:r>
              <a:rPr lang="en-US" altLang="ja-JP" dirty="0" smtClean="0"/>
              <a:t> </a:t>
            </a:r>
            <a:r>
              <a:rPr lang="ja-JP" altLang="en-US" dirty="0" smtClean="0"/>
              <a:t>と </a:t>
            </a:r>
            <a:r>
              <a:rPr lang="en-US" altLang="ja-JP" cap="small" dirty="0" smtClean="0"/>
              <a:t>Unlock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の二つの操作を規定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⇝ は共有データの条件変化を規定</a:t>
            </a:r>
            <a:endParaRPr lang="en-US" altLang="ja-JP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0575" y="2348880"/>
            <a:ext cx="75628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</TotalTime>
  <Words>776</Words>
  <Application>Microsoft Office PowerPoint</Application>
  <PresentationFormat>画面に合わせる (4:3)</PresentationFormat>
  <Paragraphs>136</Paragraphs>
  <Slides>28</Slides>
  <Notes>12</Notes>
  <HiddenSlides>1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29" baseType="lpstr">
      <vt:lpstr>Office テーマ</vt:lpstr>
      <vt:lpstr>米澤研究室 全体ミーティング</vt:lpstr>
      <vt:lpstr>今日の内容</vt:lpstr>
      <vt:lpstr>概要</vt:lpstr>
      <vt:lpstr>Separation Logic (例)</vt:lpstr>
      <vt:lpstr>Abstract Predicates</vt:lpstr>
      <vt:lpstr>プログラム</vt:lpstr>
      <vt:lpstr>Interpretation  of Abstract Predicates</vt:lpstr>
      <vt:lpstr>Shared Region Assertion</vt:lpstr>
      <vt:lpstr>Environment</vt:lpstr>
      <vt:lpstr>Permission Assertion</vt:lpstr>
      <vt:lpstr>検証</vt:lpstr>
      <vt:lpstr>スライド 12</vt:lpstr>
      <vt:lpstr>検証</vt:lpstr>
      <vt:lpstr>検証</vt:lpstr>
      <vt:lpstr>Self-Stability</vt:lpstr>
      <vt:lpstr>Abstract Predicates</vt:lpstr>
      <vt:lpstr>分割と並列実行</vt:lpstr>
      <vt:lpstr>プログラム</vt:lpstr>
      <vt:lpstr>Interpretation</vt:lpstr>
      <vt:lpstr>Modularity</vt:lpstr>
      <vt:lpstr>検証</vt:lpstr>
      <vt:lpstr>ここまでのまとめ</vt:lpstr>
      <vt:lpstr>Proof System</vt:lpstr>
      <vt:lpstr>導出規則 (抜粋)</vt:lpstr>
      <vt:lpstr>Repartitioning</vt:lpstr>
      <vt:lpstr>Soundness</vt:lpstr>
      <vt:lpstr>まとめ</vt:lpstr>
      <vt:lpstr>関連研究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渡邊 裕貴</dc:creator>
  <cp:lastModifiedBy>渡邊 裕貴</cp:lastModifiedBy>
  <cp:revision>520</cp:revision>
  <dcterms:created xsi:type="dcterms:W3CDTF">2010-07-05T05:27:01Z</dcterms:created>
  <dcterms:modified xsi:type="dcterms:W3CDTF">2010-07-07T08:19:48Z</dcterms:modified>
</cp:coreProperties>
</file>