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diagrams/layout1.xml" ContentType="application/vnd.openxmlformats-officedocument.drawingml.diagramLayout+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56" r:id="rId2"/>
    <p:sldId id="257" r:id="rId3"/>
    <p:sldId id="259" r:id="rId4"/>
    <p:sldId id="260" r:id="rId5"/>
    <p:sldId id="261" r:id="rId6"/>
    <p:sldId id="262" r:id="rId7"/>
    <p:sldId id="263" r:id="rId8"/>
    <p:sldId id="264" r:id="rId9"/>
    <p:sldId id="265" r:id="rId10"/>
    <p:sldId id="266" r:id="rId11"/>
    <p:sldId id="267" r:id="rId12"/>
    <p:sldId id="268" r:id="rId13"/>
    <p:sldId id="273" r:id="rId14"/>
    <p:sldId id="269" r:id="rId15"/>
    <p:sldId id="270" r:id="rId16"/>
    <p:sldId id="271" r:id="rId17"/>
    <p:sldId id="272" r:id="rId18"/>
    <p:sldId id="274" r:id="rId19"/>
    <p:sldId id="276" r:id="rId20"/>
    <p:sldId id="277" r:id="rId21"/>
    <p:sldId id="275" r:id="rId22"/>
    <p:sldId id="278" r:id="rId23"/>
    <p:sldId id="279" r:id="rId24"/>
    <p:sldId id="258" r:id="rId25"/>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6" d="100"/>
          <a:sy n="66" d="100"/>
        </p:scale>
        <p:origin x="-594"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04AE622-3002-4F64-891E-DE075077D564}"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kumimoji="1" lang="ja-JP" altLang="en-US"/>
        </a:p>
      </dgm:t>
    </dgm:pt>
    <dgm:pt modelId="{AF1EF728-DCF9-4FA7-B9CE-F9ADD7AA9D59}">
      <dgm:prSet phldrT="[テキスト]"/>
      <dgm:spPr/>
      <dgm:t>
        <a:bodyPr/>
        <a:lstStyle/>
        <a:p>
          <a:r>
            <a:rPr kumimoji="1" lang="en-US" altLang="ja-JP" dirty="0" smtClean="0"/>
            <a:t> </a:t>
          </a:r>
          <a:endParaRPr kumimoji="1" lang="ja-JP" altLang="en-US" dirty="0"/>
        </a:p>
      </dgm:t>
    </dgm:pt>
    <dgm:pt modelId="{CC9D2EA2-6C18-47EC-BD65-F43AD0D217DA}" type="parTrans" cxnId="{A565D1BE-A7C3-479C-9BEE-66A6C39DC4F9}">
      <dgm:prSet/>
      <dgm:spPr/>
      <dgm:t>
        <a:bodyPr/>
        <a:lstStyle/>
        <a:p>
          <a:endParaRPr kumimoji="1" lang="ja-JP" altLang="en-US"/>
        </a:p>
      </dgm:t>
    </dgm:pt>
    <dgm:pt modelId="{E8FC6E24-E522-49F9-BBC3-5876DD5619F7}" type="sibTrans" cxnId="{A565D1BE-A7C3-479C-9BEE-66A6C39DC4F9}">
      <dgm:prSet/>
      <dgm:spPr/>
      <dgm:t>
        <a:bodyPr/>
        <a:lstStyle/>
        <a:p>
          <a:endParaRPr kumimoji="1" lang="ja-JP" altLang="en-US"/>
        </a:p>
      </dgm:t>
    </dgm:pt>
    <dgm:pt modelId="{F5EC4851-33EE-49B1-B160-6E16EFADCEFA}">
      <dgm:prSet phldrT="[テキスト]"/>
      <dgm:spPr/>
      <dgm:t>
        <a:bodyPr/>
        <a:lstStyle/>
        <a:p>
          <a:r>
            <a:rPr kumimoji="1" lang="en-US" altLang="ja-JP" dirty="0" smtClean="0"/>
            <a:t>CPS </a:t>
          </a:r>
          <a:r>
            <a:rPr kumimoji="1" lang="ja-JP" altLang="en-US" dirty="0" smtClean="0"/>
            <a:t>変換</a:t>
          </a:r>
          <a:endParaRPr kumimoji="1" lang="ja-JP" altLang="en-US" dirty="0"/>
        </a:p>
      </dgm:t>
    </dgm:pt>
    <dgm:pt modelId="{3B859344-4423-4467-8463-65C38D9769D3}" type="parTrans" cxnId="{A3BAAF6C-FB50-4788-AF7E-ED4C24006103}">
      <dgm:prSet/>
      <dgm:spPr/>
      <dgm:t>
        <a:bodyPr/>
        <a:lstStyle/>
        <a:p>
          <a:endParaRPr kumimoji="1" lang="ja-JP" altLang="en-US"/>
        </a:p>
      </dgm:t>
    </dgm:pt>
    <dgm:pt modelId="{320A738B-3303-4545-9318-CA27DA3FA027}" type="sibTrans" cxnId="{A3BAAF6C-FB50-4788-AF7E-ED4C24006103}">
      <dgm:prSet/>
      <dgm:spPr/>
      <dgm:t>
        <a:bodyPr/>
        <a:lstStyle/>
        <a:p>
          <a:endParaRPr kumimoji="1" lang="ja-JP" altLang="en-US"/>
        </a:p>
      </dgm:t>
    </dgm:pt>
    <dgm:pt modelId="{A6B32FC6-D267-466E-8D96-F3E042CD2642}">
      <dgm:prSet phldrT="[テキスト]"/>
      <dgm:spPr/>
      <dgm:t>
        <a:bodyPr/>
        <a:lstStyle/>
        <a:p>
          <a:r>
            <a:rPr kumimoji="1" lang="en-US" altLang="ja-JP" dirty="0" smtClean="0"/>
            <a:t>De </a:t>
          </a:r>
          <a:r>
            <a:rPr kumimoji="1" lang="en-US" altLang="ja-JP" dirty="0" err="1" smtClean="0"/>
            <a:t>Bruijn</a:t>
          </a:r>
          <a:r>
            <a:rPr kumimoji="1" lang="en-US" altLang="ja-JP" dirty="0" smtClean="0"/>
            <a:t> index </a:t>
          </a:r>
          <a:r>
            <a:rPr kumimoji="1" lang="ja-JP" altLang="en-US" dirty="0" smtClean="0"/>
            <a:t>化</a:t>
          </a:r>
          <a:endParaRPr kumimoji="1" lang="ja-JP" altLang="en-US" dirty="0"/>
        </a:p>
      </dgm:t>
    </dgm:pt>
    <dgm:pt modelId="{A8B0BB2B-B1D6-4DA3-90C7-0326A5C095B0}" type="parTrans" cxnId="{5B978189-DC90-4298-86EF-A8319D13D77A}">
      <dgm:prSet/>
      <dgm:spPr/>
      <dgm:t>
        <a:bodyPr/>
        <a:lstStyle/>
        <a:p>
          <a:endParaRPr kumimoji="1" lang="ja-JP" altLang="en-US"/>
        </a:p>
      </dgm:t>
    </dgm:pt>
    <dgm:pt modelId="{FE7ED2EA-5A75-4F4A-91D7-FC098BF80001}" type="sibTrans" cxnId="{5B978189-DC90-4298-86EF-A8319D13D77A}">
      <dgm:prSet/>
      <dgm:spPr/>
      <dgm:t>
        <a:bodyPr/>
        <a:lstStyle/>
        <a:p>
          <a:endParaRPr kumimoji="1" lang="ja-JP" altLang="en-US"/>
        </a:p>
      </dgm:t>
    </dgm:pt>
    <dgm:pt modelId="{7A152803-8AFC-4D58-A70F-023EAE78C304}">
      <dgm:prSet phldrT="[テキスト]"/>
      <dgm:spPr/>
      <dgm:t>
        <a:bodyPr/>
        <a:lstStyle/>
        <a:p>
          <a:r>
            <a:rPr kumimoji="1" lang="en-US" altLang="ja-JP" dirty="0" smtClean="0"/>
            <a:t> </a:t>
          </a:r>
          <a:endParaRPr kumimoji="1" lang="ja-JP" altLang="en-US" dirty="0"/>
        </a:p>
      </dgm:t>
    </dgm:pt>
    <dgm:pt modelId="{356173A9-46A1-401D-B516-D1AEBA42EA81}" type="parTrans" cxnId="{B2DDC57B-BA74-43F2-94BB-BB59B6A91692}">
      <dgm:prSet/>
      <dgm:spPr/>
      <dgm:t>
        <a:bodyPr/>
        <a:lstStyle/>
        <a:p>
          <a:endParaRPr kumimoji="1" lang="ja-JP" altLang="en-US"/>
        </a:p>
      </dgm:t>
    </dgm:pt>
    <dgm:pt modelId="{1017CF4B-5B6E-495E-AB78-2A14537AD445}" type="sibTrans" cxnId="{B2DDC57B-BA74-43F2-94BB-BB59B6A91692}">
      <dgm:prSet/>
      <dgm:spPr/>
      <dgm:t>
        <a:bodyPr/>
        <a:lstStyle/>
        <a:p>
          <a:endParaRPr kumimoji="1" lang="ja-JP" altLang="en-US"/>
        </a:p>
      </dgm:t>
    </dgm:pt>
    <dgm:pt modelId="{A899C83C-4B58-44E9-B285-CAAC51973474}">
      <dgm:prSet phldrT="[テキスト]"/>
      <dgm:spPr/>
      <dgm:t>
        <a:bodyPr/>
        <a:lstStyle/>
        <a:p>
          <a:r>
            <a:rPr kumimoji="1" lang="ja-JP" altLang="en-US" dirty="0" smtClean="0"/>
            <a:t>クロージャ変換</a:t>
          </a:r>
          <a:endParaRPr kumimoji="1" lang="ja-JP" altLang="en-US" dirty="0"/>
        </a:p>
      </dgm:t>
    </dgm:pt>
    <dgm:pt modelId="{14DD9D8F-016B-434C-B962-BCBE3DE0BD67}" type="parTrans" cxnId="{51AC8F72-08C7-4D4A-A689-07BF8256FA97}">
      <dgm:prSet/>
      <dgm:spPr/>
      <dgm:t>
        <a:bodyPr/>
        <a:lstStyle/>
        <a:p>
          <a:endParaRPr kumimoji="1" lang="ja-JP" altLang="en-US"/>
        </a:p>
      </dgm:t>
    </dgm:pt>
    <dgm:pt modelId="{5628CB70-B1BE-464F-A084-6889C06417BD}" type="sibTrans" cxnId="{51AC8F72-08C7-4D4A-A689-07BF8256FA97}">
      <dgm:prSet/>
      <dgm:spPr/>
      <dgm:t>
        <a:bodyPr/>
        <a:lstStyle/>
        <a:p>
          <a:endParaRPr kumimoji="1" lang="ja-JP" altLang="en-US"/>
        </a:p>
      </dgm:t>
    </dgm:pt>
    <dgm:pt modelId="{28DA85E3-E231-4F19-B0B0-6F6D05B724DB}">
      <dgm:prSet phldrT="[テキスト]"/>
      <dgm:spPr/>
      <dgm:t>
        <a:bodyPr/>
        <a:lstStyle/>
        <a:p>
          <a:r>
            <a:rPr kumimoji="1" lang="en-US" altLang="ja-JP" dirty="0" smtClean="0"/>
            <a:t>Hoisting</a:t>
          </a:r>
          <a:endParaRPr kumimoji="1" lang="ja-JP" altLang="en-US" dirty="0"/>
        </a:p>
      </dgm:t>
    </dgm:pt>
    <dgm:pt modelId="{F9CFE75A-5023-4190-B43D-C8F0169E19C1}" type="parTrans" cxnId="{F4F0E937-D101-4711-8FD2-BE1798453616}">
      <dgm:prSet/>
      <dgm:spPr/>
      <dgm:t>
        <a:bodyPr/>
        <a:lstStyle/>
        <a:p>
          <a:endParaRPr kumimoji="1" lang="ja-JP" altLang="en-US"/>
        </a:p>
      </dgm:t>
    </dgm:pt>
    <dgm:pt modelId="{BAA72191-00FB-47C3-880E-7B755B789604}" type="sibTrans" cxnId="{F4F0E937-D101-4711-8FD2-BE1798453616}">
      <dgm:prSet/>
      <dgm:spPr/>
      <dgm:t>
        <a:bodyPr/>
        <a:lstStyle/>
        <a:p>
          <a:endParaRPr kumimoji="1" lang="ja-JP" altLang="en-US"/>
        </a:p>
      </dgm:t>
    </dgm:pt>
    <dgm:pt modelId="{52D18737-B660-4E42-A0D2-2D1E940047AC}">
      <dgm:prSet phldrT="[テキスト]"/>
      <dgm:spPr/>
      <dgm:t>
        <a:bodyPr/>
        <a:lstStyle/>
        <a:p>
          <a:r>
            <a:rPr kumimoji="1" lang="en-US" altLang="ja-JP" dirty="0" smtClean="0"/>
            <a:t> </a:t>
          </a:r>
          <a:endParaRPr kumimoji="1" lang="ja-JP" altLang="en-US" dirty="0"/>
        </a:p>
      </dgm:t>
    </dgm:pt>
    <dgm:pt modelId="{CC48E59E-A6B1-4773-BCA1-0A5BF0E70558}" type="sibTrans" cxnId="{5B92C9BE-9EB4-4C91-B076-0934AEE5F71C}">
      <dgm:prSet/>
      <dgm:spPr/>
      <dgm:t>
        <a:bodyPr/>
        <a:lstStyle/>
        <a:p>
          <a:endParaRPr kumimoji="1" lang="ja-JP" altLang="en-US"/>
        </a:p>
      </dgm:t>
    </dgm:pt>
    <dgm:pt modelId="{D2D56E8B-F20E-4FF1-B806-3CF1999CF675}" type="parTrans" cxnId="{5B92C9BE-9EB4-4C91-B076-0934AEE5F71C}">
      <dgm:prSet/>
      <dgm:spPr/>
      <dgm:t>
        <a:bodyPr/>
        <a:lstStyle/>
        <a:p>
          <a:endParaRPr kumimoji="1" lang="ja-JP" altLang="en-US"/>
        </a:p>
      </dgm:t>
    </dgm:pt>
    <dgm:pt modelId="{6F40D30E-4375-43CE-9342-F78EDEBDBA4D}">
      <dgm:prSet phldrT="[テキスト]"/>
      <dgm:spPr/>
      <dgm:t>
        <a:bodyPr/>
        <a:lstStyle/>
        <a:p>
          <a:r>
            <a:rPr kumimoji="1" lang="en-US" altLang="ja-JP" dirty="0" smtClean="0"/>
            <a:t> </a:t>
          </a:r>
          <a:endParaRPr kumimoji="1" lang="ja-JP" altLang="en-US" dirty="0"/>
        </a:p>
      </dgm:t>
    </dgm:pt>
    <dgm:pt modelId="{6A3A2916-02D4-482E-8FFF-8D23145C7E58}" type="parTrans" cxnId="{39DB3A01-16CD-4C84-9C29-62C780668030}">
      <dgm:prSet/>
      <dgm:spPr/>
      <dgm:t>
        <a:bodyPr/>
        <a:lstStyle/>
        <a:p>
          <a:endParaRPr kumimoji="1" lang="ja-JP" altLang="en-US"/>
        </a:p>
      </dgm:t>
    </dgm:pt>
    <dgm:pt modelId="{C89B417E-B283-450F-9C58-34BA5F2CBCB8}" type="sibTrans" cxnId="{39DB3A01-16CD-4C84-9C29-62C780668030}">
      <dgm:prSet/>
      <dgm:spPr/>
      <dgm:t>
        <a:bodyPr/>
        <a:lstStyle/>
        <a:p>
          <a:endParaRPr kumimoji="1" lang="ja-JP" altLang="en-US"/>
        </a:p>
      </dgm:t>
    </dgm:pt>
    <dgm:pt modelId="{3EA2DC25-D5D5-468E-B303-0EA793BD66C8}" type="pres">
      <dgm:prSet presAssocID="{004AE622-3002-4F64-891E-DE075077D564}" presName="linearFlow" presStyleCnt="0">
        <dgm:presLayoutVars>
          <dgm:dir/>
          <dgm:animLvl val="lvl"/>
          <dgm:resizeHandles val="exact"/>
        </dgm:presLayoutVars>
      </dgm:prSet>
      <dgm:spPr/>
      <dgm:t>
        <a:bodyPr/>
        <a:lstStyle/>
        <a:p>
          <a:endParaRPr kumimoji="1" lang="ja-JP" altLang="en-US"/>
        </a:p>
      </dgm:t>
    </dgm:pt>
    <dgm:pt modelId="{A71A02B9-B2CB-4299-BDC3-D5FBE3322449}" type="pres">
      <dgm:prSet presAssocID="{AF1EF728-DCF9-4FA7-B9CE-F9ADD7AA9D59}" presName="composite" presStyleCnt="0"/>
      <dgm:spPr/>
    </dgm:pt>
    <dgm:pt modelId="{ADB20C40-D1A4-4274-81A7-833B646EB1D8}" type="pres">
      <dgm:prSet presAssocID="{AF1EF728-DCF9-4FA7-B9CE-F9ADD7AA9D59}" presName="parentText" presStyleLbl="alignNode1" presStyleIdx="0" presStyleCnt="4">
        <dgm:presLayoutVars>
          <dgm:chMax val="1"/>
          <dgm:bulletEnabled val="1"/>
        </dgm:presLayoutVars>
      </dgm:prSet>
      <dgm:spPr/>
      <dgm:t>
        <a:bodyPr/>
        <a:lstStyle/>
        <a:p>
          <a:endParaRPr kumimoji="1" lang="ja-JP" altLang="en-US"/>
        </a:p>
      </dgm:t>
    </dgm:pt>
    <dgm:pt modelId="{B3AF96D7-55A5-49F9-9D5D-DE3F28BDB8C4}" type="pres">
      <dgm:prSet presAssocID="{AF1EF728-DCF9-4FA7-B9CE-F9ADD7AA9D59}" presName="descendantText" presStyleLbl="alignAcc1" presStyleIdx="0" presStyleCnt="4">
        <dgm:presLayoutVars>
          <dgm:bulletEnabled val="1"/>
        </dgm:presLayoutVars>
      </dgm:prSet>
      <dgm:spPr/>
      <dgm:t>
        <a:bodyPr/>
        <a:lstStyle/>
        <a:p>
          <a:endParaRPr kumimoji="1" lang="ja-JP" altLang="en-US"/>
        </a:p>
      </dgm:t>
    </dgm:pt>
    <dgm:pt modelId="{F56521B1-2110-418C-807E-B24751AF5F75}" type="pres">
      <dgm:prSet presAssocID="{E8FC6E24-E522-49F9-BBC3-5876DD5619F7}" presName="sp" presStyleCnt="0"/>
      <dgm:spPr/>
    </dgm:pt>
    <dgm:pt modelId="{04601856-3B8F-49F5-BBC1-DA49F3F43E65}" type="pres">
      <dgm:prSet presAssocID="{52D18737-B660-4E42-A0D2-2D1E940047AC}" presName="composite" presStyleCnt="0"/>
      <dgm:spPr/>
    </dgm:pt>
    <dgm:pt modelId="{9703FA84-5D00-4DE5-852A-60477C44936B}" type="pres">
      <dgm:prSet presAssocID="{52D18737-B660-4E42-A0D2-2D1E940047AC}" presName="parentText" presStyleLbl="alignNode1" presStyleIdx="1" presStyleCnt="4">
        <dgm:presLayoutVars>
          <dgm:chMax val="1"/>
          <dgm:bulletEnabled val="1"/>
        </dgm:presLayoutVars>
      </dgm:prSet>
      <dgm:spPr/>
      <dgm:t>
        <a:bodyPr/>
        <a:lstStyle/>
        <a:p>
          <a:endParaRPr kumimoji="1" lang="ja-JP" altLang="en-US"/>
        </a:p>
      </dgm:t>
    </dgm:pt>
    <dgm:pt modelId="{D332A81F-36C7-4E8A-9D91-1E2E43D06CDF}" type="pres">
      <dgm:prSet presAssocID="{52D18737-B660-4E42-A0D2-2D1E940047AC}" presName="descendantText" presStyleLbl="alignAcc1" presStyleIdx="1" presStyleCnt="4">
        <dgm:presLayoutVars>
          <dgm:bulletEnabled val="1"/>
        </dgm:presLayoutVars>
      </dgm:prSet>
      <dgm:spPr/>
      <dgm:t>
        <a:bodyPr/>
        <a:lstStyle/>
        <a:p>
          <a:endParaRPr kumimoji="1" lang="ja-JP" altLang="en-US"/>
        </a:p>
      </dgm:t>
    </dgm:pt>
    <dgm:pt modelId="{AB62CF85-4E5C-495C-8429-7305EFAE1278}" type="pres">
      <dgm:prSet presAssocID="{CC48E59E-A6B1-4773-BCA1-0A5BF0E70558}" presName="sp" presStyleCnt="0"/>
      <dgm:spPr/>
    </dgm:pt>
    <dgm:pt modelId="{11277441-28FF-4072-A4C4-F45C4CA1A788}" type="pres">
      <dgm:prSet presAssocID="{7A152803-8AFC-4D58-A70F-023EAE78C304}" presName="composite" presStyleCnt="0"/>
      <dgm:spPr/>
    </dgm:pt>
    <dgm:pt modelId="{6BB3DC06-E77C-446D-9C23-E236A9DCA1AC}" type="pres">
      <dgm:prSet presAssocID="{7A152803-8AFC-4D58-A70F-023EAE78C304}" presName="parentText" presStyleLbl="alignNode1" presStyleIdx="2" presStyleCnt="4">
        <dgm:presLayoutVars>
          <dgm:chMax val="1"/>
          <dgm:bulletEnabled val="1"/>
        </dgm:presLayoutVars>
      </dgm:prSet>
      <dgm:spPr/>
      <dgm:t>
        <a:bodyPr/>
        <a:lstStyle/>
        <a:p>
          <a:endParaRPr kumimoji="1" lang="ja-JP" altLang="en-US"/>
        </a:p>
      </dgm:t>
    </dgm:pt>
    <dgm:pt modelId="{C3018D18-D76D-467E-9F95-CAEAC93F14A1}" type="pres">
      <dgm:prSet presAssocID="{7A152803-8AFC-4D58-A70F-023EAE78C304}" presName="descendantText" presStyleLbl="alignAcc1" presStyleIdx="2" presStyleCnt="4">
        <dgm:presLayoutVars>
          <dgm:bulletEnabled val="1"/>
        </dgm:presLayoutVars>
      </dgm:prSet>
      <dgm:spPr/>
      <dgm:t>
        <a:bodyPr/>
        <a:lstStyle/>
        <a:p>
          <a:endParaRPr kumimoji="1" lang="ja-JP" altLang="en-US"/>
        </a:p>
      </dgm:t>
    </dgm:pt>
    <dgm:pt modelId="{F3EF15EA-14CA-4ABE-8301-B7E5EEAE374E}" type="pres">
      <dgm:prSet presAssocID="{1017CF4B-5B6E-495E-AB78-2A14537AD445}" presName="sp" presStyleCnt="0"/>
      <dgm:spPr/>
    </dgm:pt>
    <dgm:pt modelId="{986EF9C4-7064-4C54-BF9D-2A19A1ED211D}" type="pres">
      <dgm:prSet presAssocID="{6F40D30E-4375-43CE-9342-F78EDEBDBA4D}" presName="composite" presStyleCnt="0"/>
      <dgm:spPr/>
    </dgm:pt>
    <dgm:pt modelId="{8402F1F9-AC6E-43E8-9961-B4789E3EB2A6}" type="pres">
      <dgm:prSet presAssocID="{6F40D30E-4375-43CE-9342-F78EDEBDBA4D}" presName="parentText" presStyleLbl="alignNode1" presStyleIdx="3" presStyleCnt="4">
        <dgm:presLayoutVars>
          <dgm:chMax val="1"/>
          <dgm:bulletEnabled val="1"/>
        </dgm:presLayoutVars>
      </dgm:prSet>
      <dgm:spPr/>
      <dgm:t>
        <a:bodyPr/>
        <a:lstStyle/>
        <a:p>
          <a:endParaRPr kumimoji="1" lang="ja-JP" altLang="en-US"/>
        </a:p>
      </dgm:t>
    </dgm:pt>
    <dgm:pt modelId="{D5CAC870-C5F7-40BA-A269-0B9F3B33E4DA}" type="pres">
      <dgm:prSet presAssocID="{6F40D30E-4375-43CE-9342-F78EDEBDBA4D}" presName="descendantText" presStyleLbl="alignAcc1" presStyleIdx="3" presStyleCnt="4">
        <dgm:presLayoutVars>
          <dgm:bulletEnabled val="1"/>
        </dgm:presLayoutVars>
      </dgm:prSet>
      <dgm:spPr/>
      <dgm:t>
        <a:bodyPr/>
        <a:lstStyle/>
        <a:p>
          <a:endParaRPr kumimoji="1" lang="ja-JP" altLang="en-US"/>
        </a:p>
      </dgm:t>
    </dgm:pt>
  </dgm:ptLst>
  <dgm:cxnLst>
    <dgm:cxn modelId="{AC1FAE7D-F7AE-45B2-B446-9D81804499C8}" type="presOf" srcId="{28DA85E3-E231-4F19-B0B0-6F6D05B724DB}" destId="{D5CAC870-C5F7-40BA-A269-0B9F3B33E4DA}" srcOrd="0" destOrd="0" presId="urn:microsoft.com/office/officeart/2005/8/layout/chevron2"/>
    <dgm:cxn modelId="{5B92C9BE-9EB4-4C91-B076-0934AEE5F71C}" srcId="{004AE622-3002-4F64-891E-DE075077D564}" destId="{52D18737-B660-4E42-A0D2-2D1E940047AC}" srcOrd="1" destOrd="0" parTransId="{D2D56E8B-F20E-4FF1-B806-3CF1999CF675}" sibTransId="{CC48E59E-A6B1-4773-BCA1-0A5BF0E70558}"/>
    <dgm:cxn modelId="{A565D1BE-A7C3-479C-9BEE-66A6C39DC4F9}" srcId="{004AE622-3002-4F64-891E-DE075077D564}" destId="{AF1EF728-DCF9-4FA7-B9CE-F9ADD7AA9D59}" srcOrd="0" destOrd="0" parTransId="{CC9D2EA2-6C18-47EC-BD65-F43AD0D217DA}" sibTransId="{E8FC6E24-E522-49F9-BBC3-5876DD5619F7}"/>
    <dgm:cxn modelId="{434D04E0-4B50-48CD-AE41-463942084BD6}" type="presOf" srcId="{004AE622-3002-4F64-891E-DE075077D564}" destId="{3EA2DC25-D5D5-468E-B303-0EA793BD66C8}" srcOrd="0" destOrd="0" presId="urn:microsoft.com/office/officeart/2005/8/layout/chevron2"/>
    <dgm:cxn modelId="{E61F3E4E-4F38-43E7-AE07-535B436259D4}" type="presOf" srcId="{52D18737-B660-4E42-A0D2-2D1E940047AC}" destId="{9703FA84-5D00-4DE5-852A-60477C44936B}" srcOrd="0" destOrd="0" presId="urn:microsoft.com/office/officeart/2005/8/layout/chevron2"/>
    <dgm:cxn modelId="{52F076DB-6AA4-4E0B-B235-9E500E13B537}" type="presOf" srcId="{A6B32FC6-D267-466E-8D96-F3E042CD2642}" destId="{D332A81F-36C7-4E8A-9D91-1E2E43D06CDF}" srcOrd="0" destOrd="0" presId="urn:microsoft.com/office/officeart/2005/8/layout/chevron2"/>
    <dgm:cxn modelId="{B2DDC57B-BA74-43F2-94BB-BB59B6A91692}" srcId="{004AE622-3002-4F64-891E-DE075077D564}" destId="{7A152803-8AFC-4D58-A70F-023EAE78C304}" srcOrd="2" destOrd="0" parTransId="{356173A9-46A1-401D-B516-D1AEBA42EA81}" sibTransId="{1017CF4B-5B6E-495E-AB78-2A14537AD445}"/>
    <dgm:cxn modelId="{39DB3A01-16CD-4C84-9C29-62C780668030}" srcId="{004AE622-3002-4F64-891E-DE075077D564}" destId="{6F40D30E-4375-43CE-9342-F78EDEBDBA4D}" srcOrd="3" destOrd="0" parTransId="{6A3A2916-02D4-482E-8FFF-8D23145C7E58}" sibTransId="{C89B417E-B283-450F-9C58-34BA5F2CBCB8}"/>
    <dgm:cxn modelId="{A3BAAF6C-FB50-4788-AF7E-ED4C24006103}" srcId="{AF1EF728-DCF9-4FA7-B9CE-F9ADD7AA9D59}" destId="{F5EC4851-33EE-49B1-B160-6E16EFADCEFA}" srcOrd="0" destOrd="0" parTransId="{3B859344-4423-4467-8463-65C38D9769D3}" sibTransId="{320A738B-3303-4545-9318-CA27DA3FA027}"/>
    <dgm:cxn modelId="{5B978189-DC90-4298-86EF-A8319D13D77A}" srcId="{52D18737-B660-4E42-A0D2-2D1E940047AC}" destId="{A6B32FC6-D267-466E-8D96-F3E042CD2642}" srcOrd="0" destOrd="0" parTransId="{A8B0BB2B-B1D6-4DA3-90C7-0326A5C095B0}" sibTransId="{FE7ED2EA-5A75-4F4A-91D7-FC098BF80001}"/>
    <dgm:cxn modelId="{342FC3FD-55F0-44C1-B99E-61C862365310}" type="presOf" srcId="{A899C83C-4B58-44E9-B285-CAAC51973474}" destId="{C3018D18-D76D-467E-9F95-CAEAC93F14A1}" srcOrd="0" destOrd="0" presId="urn:microsoft.com/office/officeart/2005/8/layout/chevron2"/>
    <dgm:cxn modelId="{43942AD9-58C7-400E-9542-C525F330C2A6}" type="presOf" srcId="{F5EC4851-33EE-49B1-B160-6E16EFADCEFA}" destId="{B3AF96D7-55A5-49F9-9D5D-DE3F28BDB8C4}" srcOrd="0" destOrd="0" presId="urn:microsoft.com/office/officeart/2005/8/layout/chevron2"/>
    <dgm:cxn modelId="{F4F0E937-D101-4711-8FD2-BE1798453616}" srcId="{6F40D30E-4375-43CE-9342-F78EDEBDBA4D}" destId="{28DA85E3-E231-4F19-B0B0-6F6D05B724DB}" srcOrd="0" destOrd="0" parTransId="{F9CFE75A-5023-4190-B43D-C8F0169E19C1}" sibTransId="{BAA72191-00FB-47C3-880E-7B755B789604}"/>
    <dgm:cxn modelId="{51AC8F72-08C7-4D4A-A689-07BF8256FA97}" srcId="{7A152803-8AFC-4D58-A70F-023EAE78C304}" destId="{A899C83C-4B58-44E9-B285-CAAC51973474}" srcOrd="0" destOrd="0" parTransId="{14DD9D8F-016B-434C-B962-BCBE3DE0BD67}" sibTransId="{5628CB70-B1BE-464F-A084-6889C06417BD}"/>
    <dgm:cxn modelId="{7AF35387-E5C6-4998-BAC9-D21B77C1B571}" type="presOf" srcId="{7A152803-8AFC-4D58-A70F-023EAE78C304}" destId="{6BB3DC06-E77C-446D-9C23-E236A9DCA1AC}" srcOrd="0" destOrd="0" presId="urn:microsoft.com/office/officeart/2005/8/layout/chevron2"/>
    <dgm:cxn modelId="{E02AE31A-D893-4885-9A7E-E026F9771E23}" type="presOf" srcId="{AF1EF728-DCF9-4FA7-B9CE-F9ADD7AA9D59}" destId="{ADB20C40-D1A4-4274-81A7-833B646EB1D8}" srcOrd="0" destOrd="0" presId="urn:microsoft.com/office/officeart/2005/8/layout/chevron2"/>
    <dgm:cxn modelId="{B0AB11F7-328C-45FA-B606-E7369A0B6537}" type="presOf" srcId="{6F40D30E-4375-43CE-9342-F78EDEBDBA4D}" destId="{8402F1F9-AC6E-43E8-9961-B4789E3EB2A6}" srcOrd="0" destOrd="0" presId="urn:microsoft.com/office/officeart/2005/8/layout/chevron2"/>
    <dgm:cxn modelId="{186D553C-34CD-45D8-9027-394ABB9899B0}" type="presParOf" srcId="{3EA2DC25-D5D5-468E-B303-0EA793BD66C8}" destId="{A71A02B9-B2CB-4299-BDC3-D5FBE3322449}" srcOrd="0" destOrd="0" presId="urn:microsoft.com/office/officeart/2005/8/layout/chevron2"/>
    <dgm:cxn modelId="{BF3DCC61-BE53-47F5-B5AA-6F9E59DB2344}" type="presParOf" srcId="{A71A02B9-B2CB-4299-BDC3-D5FBE3322449}" destId="{ADB20C40-D1A4-4274-81A7-833B646EB1D8}" srcOrd="0" destOrd="0" presId="urn:microsoft.com/office/officeart/2005/8/layout/chevron2"/>
    <dgm:cxn modelId="{1617B5D7-D4FA-4200-9066-EC1F01545719}" type="presParOf" srcId="{A71A02B9-B2CB-4299-BDC3-D5FBE3322449}" destId="{B3AF96D7-55A5-49F9-9D5D-DE3F28BDB8C4}" srcOrd="1" destOrd="0" presId="urn:microsoft.com/office/officeart/2005/8/layout/chevron2"/>
    <dgm:cxn modelId="{366FE587-962D-4DDC-A1E8-2C4B38F9239A}" type="presParOf" srcId="{3EA2DC25-D5D5-468E-B303-0EA793BD66C8}" destId="{F56521B1-2110-418C-807E-B24751AF5F75}" srcOrd="1" destOrd="0" presId="urn:microsoft.com/office/officeart/2005/8/layout/chevron2"/>
    <dgm:cxn modelId="{B85A5EDD-579F-41C8-869E-907606D16E01}" type="presParOf" srcId="{3EA2DC25-D5D5-468E-B303-0EA793BD66C8}" destId="{04601856-3B8F-49F5-BBC1-DA49F3F43E65}" srcOrd="2" destOrd="0" presId="urn:microsoft.com/office/officeart/2005/8/layout/chevron2"/>
    <dgm:cxn modelId="{28F716AF-65B7-4E8A-AF46-FBB155B9777F}" type="presParOf" srcId="{04601856-3B8F-49F5-BBC1-DA49F3F43E65}" destId="{9703FA84-5D00-4DE5-852A-60477C44936B}" srcOrd="0" destOrd="0" presId="urn:microsoft.com/office/officeart/2005/8/layout/chevron2"/>
    <dgm:cxn modelId="{EDFC6E3B-2CAB-4EF0-A69B-3D852E1B56FB}" type="presParOf" srcId="{04601856-3B8F-49F5-BBC1-DA49F3F43E65}" destId="{D332A81F-36C7-4E8A-9D91-1E2E43D06CDF}" srcOrd="1" destOrd="0" presId="urn:microsoft.com/office/officeart/2005/8/layout/chevron2"/>
    <dgm:cxn modelId="{6A316DAC-2FF4-46A6-8F80-51F098285237}" type="presParOf" srcId="{3EA2DC25-D5D5-468E-B303-0EA793BD66C8}" destId="{AB62CF85-4E5C-495C-8429-7305EFAE1278}" srcOrd="3" destOrd="0" presId="urn:microsoft.com/office/officeart/2005/8/layout/chevron2"/>
    <dgm:cxn modelId="{4B371CB1-8E76-46B2-83D0-C79C3C5D59B3}" type="presParOf" srcId="{3EA2DC25-D5D5-468E-B303-0EA793BD66C8}" destId="{11277441-28FF-4072-A4C4-F45C4CA1A788}" srcOrd="4" destOrd="0" presId="urn:microsoft.com/office/officeart/2005/8/layout/chevron2"/>
    <dgm:cxn modelId="{148E1190-AA8B-4208-AA70-DDE18CDAD939}" type="presParOf" srcId="{11277441-28FF-4072-A4C4-F45C4CA1A788}" destId="{6BB3DC06-E77C-446D-9C23-E236A9DCA1AC}" srcOrd="0" destOrd="0" presId="urn:microsoft.com/office/officeart/2005/8/layout/chevron2"/>
    <dgm:cxn modelId="{AF08EB59-9902-4BD7-9137-D1D3675CA0F4}" type="presParOf" srcId="{11277441-28FF-4072-A4C4-F45C4CA1A788}" destId="{C3018D18-D76D-467E-9F95-CAEAC93F14A1}" srcOrd="1" destOrd="0" presId="urn:microsoft.com/office/officeart/2005/8/layout/chevron2"/>
    <dgm:cxn modelId="{2D179845-8B9F-4D83-8B8C-A3E9B413ABE0}" type="presParOf" srcId="{3EA2DC25-D5D5-468E-B303-0EA793BD66C8}" destId="{F3EF15EA-14CA-4ABE-8301-B7E5EEAE374E}" srcOrd="5" destOrd="0" presId="urn:microsoft.com/office/officeart/2005/8/layout/chevron2"/>
    <dgm:cxn modelId="{8C4D50E6-0E76-4BE9-98A0-D883B8747112}" type="presParOf" srcId="{3EA2DC25-D5D5-468E-B303-0EA793BD66C8}" destId="{986EF9C4-7064-4C54-BF9D-2A19A1ED211D}" srcOrd="6" destOrd="0" presId="urn:microsoft.com/office/officeart/2005/8/layout/chevron2"/>
    <dgm:cxn modelId="{4BC61F40-AE4F-4A69-AB18-C82FC30575EF}" type="presParOf" srcId="{986EF9C4-7064-4C54-BF9D-2A19A1ED211D}" destId="{8402F1F9-AC6E-43E8-9961-B4789E3EB2A6}" srcOrd="0" destOrd="0" presId="urn:microsoft.com/office/officeart/2005/8/layout/chevron2"/>
    <dgm:cxn modelId="{BE697341-B398-4AA4-B1DC-585F4A0C88E8}" type="presParOf" srcId="{986EF9C4-7064-4C54-BF9D-2A19A1ED211D}" destId="{D5CAC870-C5F7-40BA-A269-0B9F3B33E4DA}" srcOrd="1" destOrd="0" presId="urn:microsoft.com/office/officeart/2005/8/layout/chevron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DB20C40-D1A4-4274-81A7-833B646EB1D8}">
      <dsp:nvSpPr>
        <dsp:cNvPr id="0" name=""/>
        <dsp:cNvSpPr/>
      </dsp:nvSpPr>
      <dsp:spPr>
        <a:xfrm rot="5400000">
          <a:off x="-157699" y="158669"/>
          <a:ext cx="1051327" cy="735929"/>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kumimoji="1" lang="en-US" altLang="ja-JP" sz="2000" kern="1200" dirty="0" smtClean="0"/>
            <a:t> </a:t>
          </a:r>
          <a:endParaRPr kumimoji="1" lang="ja-JP" altLang="en-US" sz="2000" kern="1200" dirty="0"/>
        </a:p>
      </dsp:txBody>
      <dsp:txXfrm rot="5400000">
        <a:off x="-157699" y="158669"/>
        <a:ext cx="1051327" cy="735929"/>
      </dsp:txXfrm>
    </dsp:sp>
    <dsp:sp modelId="{B3AF96D7-55A5-49F9-9D5D-DE3F28BDB8C4}">
      <dsp:nvSpPr>
        <dsp:cNvPr id="0" name=""/>
        <dsp:cNvSpPr/>
      </dsp:nvSpPr>
      <dsp:spPr>
        <a:xfrm rot="5400000">
          <a:off x="3548162" y="-2811262"/>
          <a:ext cx="683363" cy="6307828"/>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70256" tIns="24130" rIns="24130" bIns="24130" numCol="1" spcCol="1270" anchor="ctr" anchorCtr="0">
          <a:noAutofit/>
        </a:bodyPr>
        <a:lstStyle/>
        <a:p>
          <a:pPr marL="285750" lvl="1" indent="-285750" algn="l" defTabSz="1689100">
            <a:lnSpc>
              <a:spcPct val="90000"/>
            </a:lnSpc>
            <a:spcBef>
              <a:spcPct val="0"/>
            </a:spcBef>
            <a:spcAft>
              <a:spcPct val="15000"/>
            </a:spcAft>
            <a:buChar char="••"/>
          </a:pPr>
          <a:r>
            <a:rPr kumimoji="1" lang="en-US" altLang="ja-JP" sz="3800" kern="1200" dirty="0" smtClean="0"/>
            <a:t>CPS </a:t>
          </a:r>
          <a:r>
            <a:rPr kumimoji="1" lang="ja-JP" altLang="en-US" sz="3800" kern="1200" dirty="0" smtClean="0"/>
            <a:t>変換</a:t>
          </a:r>
          <a:endParaRPr kumimoji="1" lang="ja-JP" altLang="en-US" sz="3800" kern="1200" dirty="0"/>
        </a:p>
      </dsp:txBody>
      <dsp:txXfrm rot="5400000">
        <a:off x="3548162" y="-2811262"/>
        <a:ext cx="683363" cy="6307828"/>
      </dsp:txXfrm>
    </dsp:sp>
    <dsp:sp modelId="{9703FA84-5D00-4DE5-852A-60477C44936B}">
      <dsp:nvSpPr>
        <dsp:cNvPr id="0" name=""/>
        <dsp:cNvSpPr/>
      </dsp:nvSpPr>
      <dsp:spPr>
        <a:xfrm rot="5400000">
          <a:off x="-157699" y="1060121"/>
          <a:ext cx="1051327" cy="735929"/>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kumimoji="1" lang="en-US" altLang="ja-JP" sz="2000" kern="1200" dirty="0" smtClean="0"/>
            <a:t> </a:t>
          </a:r>
          <a:endParaRPr kumimoji="1" lang="ja-JP" altLang="en-US" sz="2000" kern="1200" dirty="0"/>
        </a:p>
      </dsp:txBody>
      <dsp:txXfrm rot="5400000">
        <a:off x="-157699" y="1060121"/>
        <a:ext cx="1051327" cy="735929"/>
      </dsp:txXfrm>
    </dsp:sp>
    <dsp:sp modelId="{D332A81F-36C7-4E8A-9D91-1E2E43D06CDF}">
      <dsp:nvSpPr>
        <dsp:cNvPr id="0" name=""/>
        <dsp:cNvSpPr/>
      </dsp:nvSpPr>
      <dsp:spPr>
        <a:xfrm rot="5400000">
          <a:off x="3548162" y="-1909809"/>
          <a:ext cx="683363" cy="6307828"/>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70256" tIns="24130" rIns="24130" bIns="24130" numCol="1" spcCol="1270" anchor="ctr" anchorCtr="0">
          <a:noAutofit/>
        </a:bodyPr>
        <a:lstStyle/>
        <a:p>
          <a:pPr marL="285750" lvl="1" indent="-285750" algn="l" defTabSz="1689100">
            <a:lnSpc>
              <a:spcPct val="90000"/>
            </a:lnSpc>
            <a:spcBef>
              <a:spcPct val="0"/>
            </a:spcBef>
            <a:spcAft>
              <a:spcPct val="15000"/>
            </a:spcAft>
            <a:buChar char="••"/>
          </a:pPr>
          <a:r>
            <a:rPr kumimoji="1" lang="en-US" altLang="ja-JP" sz="3800" kern="1200" dirty="0" smtClean="0"/>
            <a:t>De </a:t>
          </a:r>
          <a:r>
            <a:rPr kumimoji="1" lang="en-US" altLang="ja-JP" sz="3800" kern="1200" dirty="0" err="1" smtClean="0"/>
            <a:t>Bruijn</a:t>
          </a:r>
          <a:r>
            <a:rPr kumimoji="1" lang="en-US" altLang="ja-JP" sz="3800" kern="1200" dirty="0" smtClean="0"/>
            <a:t> index </a:t>
          </a:r>
          <a:r>
            <a:rPr kumimoji="1" lang="ja-JP" altLang="en-US" sz="3800" kern="1200" dirty="0" smtClean="0"/>
            <a:t>化</a:t>
          </a:r>
          <a:endParaRPr kumimoji="1" lang="ja-JP" altLang="en-US" sz="3800" kern="1200" dirty="0"/>
        </a:p>
      </dsp:txBody>
      <dsp:txXfrm rot="5400000">
        <a:off x="3548162" y="-1909809"/>
        <a:ext cx="683363" cy="6307828"/>
      </dsp:txXfrm>
    </dsp:sp>
    <dsp:sp modelId="{6BB3DC06-E77C-446D-9C23-E236A9DCA1AC}">
      <dsp:nvSpPr>
        <dsp:cNvPr id="0" name=""/>
        <dsp:cNvSpPr/>
      </dsp:nvSpPr>
      <dsp:spPr>
        <a:xfrm rot="5400000">
          <a:off x="-157699" y="1961574"/>
          <a:ext cx="1051327" cy="735929"/>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kumimoji="1" lang="en-US" altLang="ja-JP" sz="2000" kern="1200" dirty="0" smtClean="0"/>
            <a:t> </a:t>
          </a:r>
          <a:endParaRPr kumimoji="1" lang="ja-JP" altLang="en-US" sz="2000" kern="1200" dirty="0"/>
        </a:p>
      </dsp:txBody>
      <dsp:txXfrm rot="5400000">
        <a:off x="-157699" y="1961574"/>
        <a:ext cx="1051327" cy="735929"/>
      </dsp:txXfrm>
    </dsp:sp>
    <dsp:sp modelId="{C3018D18-D76D-467E-9F95-CAEAC93F14A1}">
      <dsp:nvSpPr>
        <dsp:cNvPr id="0" name=""/>
        <dsp:cNvSpPr/>
      </dsp:nvSpPr>
      <dsp:spPr>
        <a:xfrm rot="5400000">
          <a:off x="3548162" y="-1008357"/>
          <a:ext cx="683363" cy="6307828"/>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70256" tIns="24130" rIns="24130" bIns="24130" numCol="1" spcCol="1270" anchor="ctr" anchorCtr="0">
          <a:noAutofit/>
        </a:bodyPr>
        <a:lstStyle/>
        <a:p>
          <a:pPr marL="285750" lvl="1" indent="-285750" algn="l" defTabSz="1689100">
            <a:lnSpc>
              <a:spcPct val="90000"/>
            </a:lnSpc>
            <a:spcBef>
              <a:spcPct val="0"/>
            </a:spcBef>
            <a:spcAft>
              <a:spcPct val="15000"/>
            </a:spcAft>
            <a:buChar char="••"/>
          </a:pPr>
          <a:r>
            <a:rPr kumimoji="1" lang="ja-JP" altLang="en-US" sz="3800" kern="1200" dirty="0" smtClean="0"/>
            <a:t>クロージャ変換</a:t>
          </a:r>
          <a:endParaRPr kumimoji="1" lang="ja-JP" altLang="en-US" sz="3800" kern="1200" dirty="0"/>
        </a:p>
      </dsp:txBody>
      <dsp:txXfrm rot="5400000">
        <a:off x="3548162" y="-1008357"/>
        <a:ext cx="683363" cy="6307828"/>
      </dsp:txXfrm>
    </dsp:sp>
    <dsp:sp modelId="{8402F1F9-AC6E-43E8-9961-B4789E3EB2A6}">
      <dsp:nvSpPr>
        <dsp:cNvPr id="0" name=""/>
        <dsp:cNvSpPr/>
      </dsp:nvSpPr>
      <dsp:spPr>
        <a:xfrm rot="5400000">
          <a:off x="-157699" y="2863027"/>
          <a:ext cx="1051327" cy="735929"/>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kumimoji="1" lang="en-US" altLang="ja-JP" sz="2000" kern="1200" dirty="0" smtClean="0"/>
            <a:t> </a:t>
          </a:r>
          <a:endParaRPr kumimoji="1" lang="ja-JP" altLang="en-US" sz="2000" kern="1200" dirty="0"/>
        </a:p>
      </dsp:txBody>
      <dsp:txXfrm rot="5400000">
        <a:off x="-157699" y="2863027"/>
        <a:ext cx="1051327" cy="735929"/>
      </dsp:txXfrm>
    </dsp:sp>
    <dsp:sp modelId="{D5CAC870-C5F7-40BA-A269-0B9F3B33E4DA}">
      <dsp:nvSpPr>
        <dsp:cNvPr id="0" name=""/>
        <dsp:cNvSpPr/>
      </dsp:nvSpPr>
      <dsp:spPr>
        <a:xfrm rot="5400000">
          <a:off x="3548162" y="-106904"/>
          <a:ext cx="683363" cy="6307828"/>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70256" tIns="24130" rIns="24130" bIns="24130" numCol="1" spcCol="1270" anchor="ctr" anchorCtr="0">
          <a:noAutofit/>
        </a:bodyPr>
        <a:lstStyle/>
        <a:p>
          <a:pPr marL="285750" lvl="1" indent="-285750" algn="l" defTabSz="1689100">
            <a:lnSpc>
              <a:spcPct val="90000"/>
            </a:lnSpc>
            <a:spcBef>
              <a:spcPct val="0"/>
            </a:spcBef>
            <a:spcAft>
              <a:spcPct val="15000"/>
            </a:spcAft>
            <a:buChar char="••"/>
          </a:pPr>
          <a:r>
            <a:rPr kumimoji="1" lang="en-US" altLang="ja-JP" sz="3800" kern="1200" dirty="0" smtClean="0"/>
            <a:t>Hoisting</a:t>
          </a:r>
          <a:endParaRPr kumimoji="1" lang="ja-JP" altLang="en-US" sz="3800" kern="1200" dirty="0"/>
        </a:p>
      </dsp:txBody>
      <dsp:txXfrm rot="5400000">
        <a:off x="3548162" y="-106904"/>
        <a:ext cx="683363" cy="6307828"/>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B91E3A3-2055-41BB-A562-53D96D549200}" type="datetimeFigureOut">
              <a:rPr kumimoji="1" lang="ja-JP" altLang="en-US" smtClean="0"/>
              <a:pPr/>
              <a:t>2010/5/19</a:t>
            </a:fld>
            <a:endParaRPr kumimoji="1" lang="ja-JP" altLang="en-US"/>
          </a:p>
        </p:txBody>
      </p:sp>
      <p:sp>
        <p:nvSpPr>
          <p:cNvPr id="4" name="スライド イメージ プレースホル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7B0A8C4-EB79-490A-8D98-D066BA322B9C}" type="slidenum">
              <a:rPr kumimoji="1" lang="ja-JP" altLang="en-US" smtClean="0"/>
              <a:pPr/>
              <a:t>&lt;#&gt;</a:t>
            </a:fld>
            <a:endParaRPr kumimoji="1" lang="ja-JP"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en-US" altLang="ja-JP" dirty="0" smtClean="0"/>
              <a:t>First-class phantom types </a:t>
            </a:r>
            <a:r>
              <a:rPr kumimoji="1" lang="ja-JP" altLang="en-US" dirty="0" smtClean="0"/>
              <a:t>または </a:t>
            </a:r>
            <a:r>
              <a:rPr kumimoji="1" lang="en-US" altLang="ja-JP" dirty="0" smtClean="0"/>
              <a:t>guarded recursive</a:t>
            </a:r>
            <a:r>
              <a:rPr kumimoji="1" lang="en-US" altLang="ja-JP" baseline="0" dirty="0" smtClean="0"/>
              <a:t> data types </a:t>
            </a:r>
            <a:r>
              <a:rPr kumimoji="1" lang="ja-JP" altLang="en-US" baseline="0" dirty="0" smtClean="0"/>
              <a:t>ともいう</a:t>
            </a:r>
            <a:endParaRPr kumimoji="1" lang="ja-JP" altLang="en-US" dirty="0"/>
          </a:p>
        </p:txBody>
      </p:sp>
      <p:sp>
        <p:nvSpPr>
          <p:cNvPr id="4" name="スライド番号プレースホルダ 3"/>
          <p:cNvSpPr>
            <a:spLocks noGrp="1"/>
          </p:cNvSpPr>
          <p:nvPr>
            <p:ph type="sldNum" sz="quarter" idx="10"/>
          </p:nvPr>
        </p:nvSpPr>
        <p:spPr/>
        <p:txBody>
          <a:bodyPr/>
          <a:lstStyle/>
          <a:p>
            <a:fld id="{D7B0A8C4-EB79-490A-8D98-D066BA322B9C}" type="slidenum">
              <a:rPr kumimoji="1" lang="ja-JP" altLang="en-US" smtClean="0"/>
              <a:pPr/>
              <a:t>5</a:t>
            </a:fld>
            <a:endParaRPr kumimoji="1" lang="ja-JP"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D7B0A8C4-EB79-490A-8D98-D066BA322B9C}" type="slidenum">
              <a:rPr kumimoji="1" lang="ja-JP" altLang="en-US" smtClean="0"/>
              <a:pPr/>
              <a:t>18</a:t>
            </a:fld>
            <a:endParaRPr kumimoji="1" lang="ja-JP"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第三の選択肢</a:t>
            </a:r>
            <a:r>
              <a:rPr kumimoji="1" lang="en-US" altLang="ja-JP" dirty="0" smtClean="0"/>
              <a:t>:</a:t>
            </a:r>
            <a:r>
              <a:rPr kumimoji="1" lang="ja-JP" altLang="en-US" dirty="0" smtClean="0"/>
              <a:t> 普通に変数を 変数を表す整数や文字列で表す。</a:t>
            </a:r>
            <a:r>
              <a:rPr kumimoji="1" lang="en-US" altLang="ja-JP" dirty="0" smtClean="0"/>
              <a:t>-&gt; uniqueness/freshness</a:t>
            </a:r>
            <a:r>
              <a:rPr kumimoji="1" lang="en-US" altLang="ja-JP" baseline="0" dirty="0" smtClean="0"/>
              <a:t> </a:t>
            </a:r>
            <a:r>
              <a:rPr kumimoji="1" lang="ja-JP" altLang="en-US" baseline="0" dirty="0" err="1" smtClean="0"/>
              <a:t>を保</a:t>
            </a:r>
            <a:r>
              <a:rPr kumimoji="1" lang="ja-JP" altLang="en-US" baseline="0" dirty="0" smtClean="0"/>
              <a:t>証するのが難しい</a:t>
            </a:r>
            <a:endParaRPr kumimoji="1" lang="ja-JP" altLang="en-US" dirty="0"/>
          </a:p>
        </p:txBody>
      </p:sp>
      <p:sp>
        <p:nvSpPr>
          <p:cNvPr id="4" name="スライド番号プレースホルダ 3"/>
          <p:cNvSpPr>
            <a:spLocks noGrp="1"/>
          </p:cNvSpPr>
          <p:nvPr>
            <p:ph type="sldNum" sz="quarter" idx="10"/>
          </p:nvPr>
        </p:nvSpPr>
        <p:spPr/>
        <p:txBody>
          <a:bodyPr/>
          <a:lstStyle/>
          <a:p>
            <a:fld id="{D7B0A8C4-EB79-490A-8D98-D066BA322B9C}" type="slidenum">
              <a:rPr kumimoji="1" lang="ja-JP" altLang="en-US" smtClean="0"/>
              <a:pPr/>
              <a:t>21</a:t>
            </a:fld>
            <a:endParaRPr kumimoji="1" lang="ja-JP"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個々のマッチングパターンにおいて、型パラメータが適切に推論される</a:t>
            </a:r>
            <a:endParaRPr kumimoji="1" lang="ja-JP" altLang="en-US" dirty="0"/>
          </a:p>
        </p:txBody>
      </p:sp>
      <p:sp>
        <p:nvSpPr>
          <p:cNvPr id="4" name="スライド番号プレースホルダ 3"/>
          <p:cNvSpPr>
            <a:spLocks noGrp="1"/>
          </p:cNvSpPr>
          <p:nvPr>
            <p:ph type="sldNum" sz="quarter" idx="10"/>
          </p:nvPr>
        </p:nvSpPr>
        <p:spPr/>
        <p:txBody>
          <a:bodyPr/>
          <a:lstStyle/>
          <a:p>
            <a:fld id="{D7B0A8C4-EB79-490A-8D98-D066BA322B9C}" type="slidenum">
              <a:rPr kumimoji="1" lang="ja-JP" altLang="en-US" smtClean="0"/>
              <a:pPr/>
              <a:t>6</a:t>
            </a:fld>
            <a:endParaRPr kumimoji="1" lang="ja-JP"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D7B0A8C4-EB79-490A-8D98-D066BA322B9C}" type="slidenum">
              <a:rPr kumimoji="1" lang="ja-JP" altLang="en-US" smtClean="0"/>
              <a:pPr/>
              <a:t>7</a:t>
            </a:fld>
            <a:endParaRPr kumimoji="1" lang="ja-JP"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en-US" altLang="ja-JP" dirty="0" smtClean="0"/>
              <a:t>Coq </a:t>
            </a:r>
            <a:r>
              <a:rPr kumimoji="1" lang="ja-JP" altLang="en-US" dirty="0" smtClean="0"/>
              <a:t>でやるなら、</a:t>
            </a:r>
            <a:r>
              <a:rPr kumimoji="1" lang="en-US" altLang="ja-JP" dirty="0" smtClean="0"/>
              <a:t>Zero</a:t>
            </a:r>
            <a:r>
              <a:rPr kumimoji="1" lang="ja-JP" altLang="en-US" dirty="0" smtClean="0"/>
              <a:t> と </a:t>
            </a:r>
            <a:r>
              <a:rPr kumimoji="1" lang="en-US" altLang="ja-JP" dirty="0" err="1" smtClean="0"/>
              <a:t>Succ</a:t>
            </a:r>
            <a:r>
              <a:rPr kumimoji="1" lang="en-US" altLang="ja-JP" dirty="0" smtClean="0"/>
              <a:t> </a:t>
            </a:r>
            <a:r>
              <a:rPr kumimoji="1" lang="ja-JP" altLang="en-US" dirty="0" smtClean="0"/>
              <a:t>を </a:t>
            </a:r>
            <a:r>
              <a:rPr kumimoji="1" lang="en-US" altLang="ja-JP" dirty="0" smtClean="0"/>
              <a:t>Prop </a:t>
            </a:r>
            <a:r>
              <a:rPr kumimoji="1" lang="ja-JP" altLang="en-US" dirty="0" smtClean="0"/>
              <a:t>として </a:t>
            </a:r>
            <a:r>
              <a:rPr kumimoji="1" lang="en-US" altLang="ja-JP" dirty="0" smtClean="0"/>
              <a:t>inductive</a:t>
            </a:r>
            <a:r>
              <a:rPr kumimoji="1" lang="en-US" altLang="ja-JP" baseline="0" dirty="0" smtClean="0"/>
              <a:t> </a:t>
            </a:r>
            <a:r>
              <a:rPr kumimoji="1" lang="ja-JP" altLang="en-US" baseline="0" dirty="0" smtClean="0"/>
              <a:t>に定義する必要がある。</a:t>
            </a:r>
            <a:endParaRPr kumimoji="1" lang="ja-JP" altLang="en-US" dirty="0"/>
          </a:p>
        </p:txBody>
      </p:sp>
      <p:sp>
        <p:nvSpPr>
          <p:cNvPr id="4" name="スライド番号プレースホルダ 3"/>
          <p:cNvSpPr>
            <a:spLocks noGrp="1"/>
          </p:cNvSpPr>
          <p:nvPr>
            <p:ph type="sldNum" sz="quarter" idx="10"/>
          </p:nvPr>
        </p:nvSpPr>
        <p:spPr/>
        <p:txBody>
          <a:bodyPr/>
          <a:lstStyle/>
          <a:p>
            <a:fld id="{D7B0A8C4-EB79-490A-8D98-D066BA322B9C}" type="slidenum">
              <a:rPr kumimoji="1" lang="ja-JP" altLang="en-US" smtClean="0"/>
              <a:pPr/>
              <a:t>8</a:t>
            </a:fld>
            <a:endParaRPr kumimoji="1" lang="ja-JP"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D7B0A8C4-EB79-490A-8D98-D066BA322B9C}" type="slidenum">
              <a:rPr kumimoji="1" lang="ja-JP" altLang="en-US" smtClean="0"/>
              <a:pPr/>
              <a:t>9</a:t>
            </a:fld>
            <a:endParaRPr kumimoji="1" lang="ja-JP"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今日はアルゴリズムの話はなし</a:t>
            </a:r>
            <a:endParaRPr kumimoji="1" lang="ja-JP" altLang="en-US" dirty="0"/>
          </a:p>
        </p:txBody>
      </p:sp>
      <p:sp>
        <p:nvSpPr>
          <p:cNvPr id="4" name="スライド番号プレースホルダ 3"/>
          <p:cNvSpPr>
            <a:spLocks noGrp="1"/>
          </p:cNvSpPr>
          <p:nvPr>
            <p:ph type="sldNum" sz="quarter" idx="10"/>
          </p:nvPr>
        </p:nvSpPr>
        <p:spPr/>
        <p:txBody>
          <a:bodyPr/>
          <a:lstStyle/>
          <a:p>
            <a:fld id="{D7B0A8C4-EB79-490A-8D98-D066BA322B9C}" type="slidenum">
              <a:rPr kumimoji="1" lang="ja-JP" altLang="en-US" smtClean="0"/>
              <a:pPr/>
              <a:t>12</a:t>
            </a:fld>
            <a:endParaRPr kumimoji="1" lang="ja-JP"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en-US" altLang="ja-JP" dirty="0" smtClean="0"/>
              <a:t>Haskell </a:t>
            </a:r>
            <a:r>
              <a:rPr kumimoji="1" lang="ja-JP" altLang="en-US" dirty="0" smtClean="0"/>
              <a:t>の型システムの性質をほとんどそのまま対象言語の型システムに適用できる。</a:t>
            </a:r>
            <a:endParaRPr kumimoji="1" lang="en-US" altLang="ja-JP" dirty="0" smtClean="0"/>
          </a:p>
          <a:p>
            <a:r>
              <a:rPr kumimoji="1" lang="ja-JP" altLang="en-US" dirty="0" smtClean="0"/>
              <a:t>型検査と </a:t>
            </a:r>
            <a:r>
              <a:rPr kumimoji="1" lang="en-US" altLang="ja-JP" dirty="0" smtClean="0"/>
              <a:t>CPS</a:t>
            </a:r>
            <a:r>
              <a:rPr kumimoji="1" lang="ja-JP" altLang="en-US" dirty="0" smtClean="0"/>
              <a:t> 変換を </a:t>
            </a:r>
            <a:r>
              <a:rPr kumimoji="1" lang="en-US" altLang="ja-JP" dirty="0" smtClean="0"/>
              <a:t>HOAS</a:t>
            </a:r>
            <a:r>
              <a:rPr kumimoji="1" lang="ja-JP" altLang="en-US" dirty="0" smtClean="0"/>
              <a:t> で行う。</a:t>
            </a:r>
            <a:endParaRPr kumimoji="1" lang="en-US" altLang="ja-JP" dirty="0" smtClean="0"/>
          </a:p>
        </p:txBody>
      </p:sp>
      <p:sp>
        <p:nvSpPr>
          <p:cNvPr id="4" name="スライド番号プレースホルダ 3"/>
          <p:cNvSpPr>
            <a:spLocks noGrp="1"/>
          </p:cNvSpPr>
          <p:nvPr>
            <p:ph type="sldNum" sz="quarter" idx="10"/>
          </p:nvPr>
        </p:nvSpPr>
        <p:spPr/>
        <p:txBody>
          <a:bodyPr/>
          <a:lstStyle/>
          <a:p>
            <a:fld id="{D7B0A8C4-EB79-490A-8D98-D066BA322B9C}" type="slidenum">
              <a:rPr kumimoji="1" lang="ja-JP" altLang="en-US" smtClean="0"/>
              <a:pPr/>
              <a:t>14</a:t>
            </a:fld>
            <a:endParaRPr kumimoji="1" lang="ja-JP"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クロージャ変換、</a:t>
            </a:r>
            <a:r>
              <a:rPr kumimoji="1" lang="en-US" altLang="ja-JP" dirty="0" smtClean="0"/>
              <a:t>hoisting </a:t>
            </a:r>
            <a:r>
              <a:rPr kumimoji="1" lang="ja-JP" altLang="en-US" dirty="0" smtClean="0"/>
              <a:t>を </a:t>
            </a:r>
            <a:r>
              <a:rPr kumimoji="1" lang="en-US" altLang="ja-JP" dirty="0" smtClean="0"/>
              <a:t>de </a:t>
            </a:r>
            <a:r>
              <a:rPr kumimoji="1" lang="en-US" altLang="ja-JP" dirty="0" err="1" smtClean="0"/>
              <a:t>Bruijn</a:t>
            </a:r>
            <a:r>
              <a:rPr kumimoji="1" lang="en-US" altLang="ja-JP" baseline="0" dirty="0" smtClean="0"/>
              <a:t> </a:t>
            </a:r>
            <a:r>
              <a:rPr kumimoji="1" lang="ja-JP" altLang="en-US" baseline="0" dirty="0" smtClean="0"/>
              <a:t>で行う。</a:t>
            </a:r>
            <a:endParaRPr kumimoji="1" lang="ja-JP" altLang="en-US" dirty="0"/>
          </a:p>
        </p:txBody>
      </p:sp>
      <p:sp>
        <p:nvSpPr>
          <p:cNvPr id="4" name="スライド番号プレースホルダ 3"/>
          <p:cNvSpPr>
            <a:spLocks noGrp="1"/>
          </p:cNvSpPr>
          <p:nvPr>
            <p:ph type="sldNum" sz="quarter" idx="10"/>
          </p:nvPr>
        </p:nvSpPr>
        <p:spPr/>
        <p:txBody>
          <a:bodyPr/>
          <a:lstStyle/>
          <a:p>
            <a:fld id="{D7B0A8C4-EB79-490A-8D98-D066BA322B9C}" type="slidenum">
              <a:rPr kumimoji="1" lang="ja-JP" altLang="en-US" smtClean="0"/>
              <a:pPr/>
              <a:t>15</a:t>
            </a:fld>
            <a:endParaRPr kumimoji="1" lang="ja-JP"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クロージャ変換、</a:t>
            </a:r>
            <a:r>
              <a:rPr kumimoji="1" lang="en-US" altLang="ja-JP" dirty="0" smtClean="0"/>
              <a:t>hoisting </a:t>
            </a:r>
            <a:r>
              <a:rPr kumimoji="1" lang="ja-JP" altLang="en-US" dirty="0" smtClean="0"/>
              <a:t>を </a:t>
            </a:r>
            <a:r>
              <a:rPr kumimoji="1" lang="en-US" altLang="ja-JP" dirty="0" smtClean="0"/>
              <a:t>de </a:t>
            </a:r>
            <a:r>
              <a:rPr kumimoji="1" lang="en-US" altLang="ja-JP" dirty="0" err="1" smtClean="0"/>
              <a:t>Bruijn</a:t>
            </a:r>
            <a:r>
              <a:rPr kumimoji="1" lang="en-US" altLang="ja-JP" baseline="0" dirty="0" smtClean="0"/>
              <a:t> </a:t>
            </a:r>
            <a:r>
              <a:rPr kumimoji="1" lang="ja-JP" altLang="en-US" baseline="0" dirty="0" smtClean="0"/>
              <a:t>で行う。</a:t>
            </a:r>
            <a:endParaRPr kumimoji="1" lang="ja-JP" altLang="en-US" dirty="0" smtClean="0"/>
          </a:p>
          <a:p>
            <a:endParaRPr kumimoji="1" lang="ja-JP" altLang="en-US" dirty="0"/>
          </a:p>
        </p:txBody>
      </p:sp>
      <p:sp>
        <p:nvSpPr>
          <p:cNvPr id="4" name="スライド番号プレースホルダ 3"/>
          <p:cNvSpPr>
            <a:spLocks noGrp="1"/>
          </p:cNvSpPr>
          <p:nvPr>
            <p:ph type="sldNum" sz="quarter" idx="10"/>
          </p:nvPr>
        </p:nvSpPr>
        <p:spPr/>
        <p:txBody>
          <a:bodyPr/>
          <a:lstStyle/>
          <a:p>
            <a:fld id="{D7B0A8C4-EB79-490A-8D98-D066BA322B9C}" type="slidenum">
              <a:rPr kumimoji="1" lang="ja-JP" altLang="en-US" smtClean="0"/>
              <a:pPr/>
              <a:t>16</a:t>
            </a:fld>
            <a:endParaRPr kumimoji="1" lang="ja-JP"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B39BB3A1-FB9D-49A6-9019-F5F8ACAE903B}" type="datetime1">
              <a:rPr kumimoji="1" lang="ja-JP" altLang="en-US" smtClean="0"/>
              <a:pPr/>
              <a:t>2010/5/19</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CE596E3A-448D-46E5-8402-F2FB178C94FD}" type="slidenum">
              <a:rPr kumimoji="1" lang="ja-JP" altLang="en-US" smtClean="0"/>
              <a:pPr/>
              <a:t>&lt;#&gt;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0734F8F0-BC20-461C-82A9-B234989AD53A}" type="datetime1">
              <a:rPr kumimoji="1" lang="ja-JP" altLang="en-US" smtClean="0"/>
              <a:pPr/>
              <a:t>2010/5/19</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CE596E3A-448D-46E5-8402-F2FB178C94FD}" type="slidenum">
              <a:rPr kumimoji="1" lang="ja-JP" altLang="en-US" smtClean="0"/>
              <a:pPr/>
              <a:t>&lt;#&gt;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163BB81-D43E-4B0A-9132-22433CCB1E7C}" type="datetime1">
              <a:rPr kumimoji="1" lang="ja-JP" altLang="en-US" smtClean="0"/>
              <a:pPr/>
              <a:t>2010/5/19</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CE596E3A-448D-46E5-8402-F2FB178C94FD}" type="slidenum">
              <a:rPr kumimoji="1" lang="ja-JP" altLang="en-US" smtClean="0"/>
              <a:pPr/>
              <a:t>&lt;#&gt;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429F4713-FDFF-4FF8-9F1F-FD8CCA676792}" type="datetime1">
              <a:rPr kumimoji="1" lang="ja-JP" altLang="en-US" smtClean="0"/>
              <a:pPr/>
              <a:t>2010/5/19</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CE596E3A-448D-46E5-8402-F2FB178C94FD}" type="slidenum">
              <a:rPr kumimoji="1" lang="ja-JP" altLang="en-US" smtClean="0"/>
              <a:pPr/>
              <a:t>&lt;#&gt;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CC20CCE5-91C4-4282-8C0C-34F0C036D18C}" type="datetime1">
              <a:rPr kumimoji="1" lang="ja-JP" altLang="en-US" smtClean="0"/>
              <a:pPr/>
              <a:t>2010/5/19</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CE596E3A-448D-46E5-8402-F2FB178C94FD}" type="slidenum">
              <a:rPr kumimoji="1" lang="ja-JP" altLang="en-US" smtClean="0"/>
              <a:pPr/>
              <a:t>&lt;#&gt;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0CCB78E4-3E7D-45B3-AB33-33754022D3D6}" type="datetime1">
              <a:rPr kumimoji="1" lang="ja-JP" altLang="en-US" smtClean="0"/>
              <a:pPr/>
              <a:t>2010/5/19</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CE596E3A-448D-46E5-8402-F2FB178C94FD}" type="slidenum">
              <a:rPr kumimoji="1" lang="ja-JP" altLang="en-US" smtClean="0"/>
              <a:pPr/>
              <a:t>&lt;#&gt;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4AD23512-424A-4922-A3D5-870BCA0DA22A}" type="datetime1">
              <a:rPr kumimoji="1" lang="ja-JP" altLang="en-US" smtClean="0"/>
              <a:pPr/>
              <a:t>2010/5/19</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CE596E3A-448D-46E5-8402-F2FB178C94FD}" type="slidenum">
              <a:rPr kumimoji="1" lang="ja-JP" altLang="en-US" smtClean="0"/>
              <a:pPr/>
              <a:t>&lt;#&gt;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260CBF5C-3130-42C5-8D44-79DC2DED2E98}" type="datetime1">
              <a:rPr kumimoji="1" lang="ja-JP" altLang="en-US" smtClean="0"/>
              <a:pPr/>
              <a:t>2010/5/19</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CE596E3A-448D-46E5-8402-F2FB178C94FD}" type="slidenum">
              <a:rPr kumimoji="1" lang="ja-JP" altLang="en-US" smtClean="0"/>
              <a:pPr/>
              <a:t>&lt;#&gt;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28260CB0-6A31-42FE-9ACE-1A25436AE480}" type="datetime1">
              <a:rPr kumimoji="1" lang="ja-JP" altLang="en-US" smtClean="0"/>
              <a:pPr/>
              <a:t>2010/5/19</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CE596E3A-448D-46E5-8402-F2FB178C94FD}" type="slidenum">
              <a:rPr kumimoji="1" lang="ja-JP" altLang="en-US" smtClean="0"/>
              <a:pPr/>
              <a:t>&lt;#&gt;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873A4DD0-F7A7-4CC6-80D7-D313BB76E602}" type="datetime1">
              <a:rPr kumimoji="1" lang="ja-JP" altLang="en-US" smtClean="0"/>
              <a:pPr/>
              <a:t>2010/5/19</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CE596E3A-448D-46E5-8402-F2FB178C94FD}" type="slidenum">
              <a:rPr kumimoji="1" lang="ja-JP" altLang="en-US" smtClean="0"/>
              <a:pPr/>
              <a:t>&lt;#&gt;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C02C5263-FC3E-4D1B-B80A-C12BC71D9583}" type="datetime1">
              <a:rPr kumimoji="1" lang="ja-JP" altLang="en-US" smtClean="0"/>
              <a:pPr/>
              <a:t>2010/5/19</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CE596E3A-448D-46E5-8402-F2FB178C94FD}" type="slidenum">
              <a:rPr kumimoji="1" lang="ja-JP" altLang="en-US" smtClean="0"/>
              <a:pPr/>
              <a:t>&lt;#&gt;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B64136C-D2E7-46E0-9FE0-48144D06B12C}" type="datetime1">
              <a:rPr kumimoji="1" lang="ja-JP" altLang="en-US" smtClean="0"/>
              <a:pPr/>
              <a:t>2010/5/19</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E596E3A-448D-46E5-8402-F2FB178C94FD}" type="slidenum">
              <a:rPr kumimoji="1" lang="ja-JP" altLang="en-US" smtClean="0"/>
              <a:pPr/>
              <a:t>&lt;#&gt;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en.wikipedia.org/wiki/Higher-order_abstract_syntax"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en.wikipedia.org/wiki/File:De_Bruijn_index_illustration_1.svg"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www.haskell.org/haskellwiki/Generalised_algebraic_datatype" TargetMode="External"/><Relationship Id="rId2" Type="http://schemas.openxmlformats.org/officeDocument/2006/relationships/hyperlink" Target="http://www.haskell.org/ghc/docs/6.12.2/html/users_guide/data-type-extensions.html"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www.haskell.org/haskellwiki/GHC/Type_families" TargetMode="External"/><Relationship Id="rId2" Type="http://schemas.openxmlformats.org/officeDocument/2006/relationships/hyperlink" Target="http://www.haskell.org/ghc/docs/6.12.2/html/users_guide/type-families.html"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eb.archive.org/web/20070929093300/http:/darcs.net/fosdem_talk/talk.pdf"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kumimoji="1" lang="ja-JP" altLang="en-US" dirty="0" smtClean="0"/>
              <a:t>全体ミーティング</a:t>
            </a:r>
            <a:r>
              <a:rPr kumimoji="1" lang="en-US" altLang="ja-JP" dirty="0" smtClean="0"/>
              <a:t/>
            </a:r>
            <a:br>
              <a:rPr kumimoji="1" lang="en-US" altLang="ja-JP" dirty="0" smtClean="0"/>
            </a:br>
            <a:r>
              <a:rPr lang="en-US" altLang="ja-JP" dirty="0" smtClean="0"/>
              <a:t>2010/05/19</a:t>
            </a:r>
            <a:endParaRPr kumimoji="1" lang="ja-JP" altLang="en-US" dirty="0"/>
          </a:p>
        </p:txBody>
      </p:sp>
      <p:sp>
        <p:nvSpPr>
          <p:cNvPr id="3" name="サブタイトル 2"/>
          <p:cNvSpPr>
            <a:spLocks noGrp="1"/>
          </p:cNvSpPr>
          <p:nvPr>
            <p:ph type="subTitle" idx="1"/>
          </p:nvPr>
        </p:nvSpPr>
        <p:spPr/>
        <p:txBody>
          <a:bodyPr/>
          <a:lstStyle/>
          <a:p>
            <a:r>
              <a:rPr kumimoji="1" lang="ja-JP" altLang="en-US" dirty="0" smtClean="0"/>
              <a:t>渡邊 裕貴</a:t>
            </a:r>
            <a:endParaRPr kumimoji="1" lang="ja-JP" altLang="en-US" dirty="0"/>
          </a:p>
        </p:txBody>
      </p:sp>
      <p:sp>
        <p:nvSpPr>
          <p:cNvPr id="4" name="スライド番号プレースホルダ 3"/>
          <p:cNvSpPr>
            <a:spLocks noGrp="1"/>
          </p:cNvSpPr>
          <p:nvPr>
            <p:ph type="sldNum" sz="quarter" idx="12"/>
          </p:nvPr>
        </p:nvSpPr>
        <p:spPr/>
        <p:txBody>
          <a:bodyPr/>
          <a:lstStyle/>
          <a:p>
            <a:fld id="{CE596E3A-448D-46E5-8402-F2FB178C94FD}" type="slidenum">
              <a:rPr kumimoji="1" lang="ja-JP" altLang="en-US" smtClean="0"/>
              <a:pPr/>
              <a:t>1</a:t>
            </a:fld>
            <a:endParaRPr kumimoji="1" lang="ja-JP" alt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Generic map</a:t>
            </a:r>
            <a:endParaRPr kumimoji="1" lang="ja-JP" altLang="en-US" dirty="0"/>
          </a:p>
        </p:txBody>
      </p:sp>
      <p:sp>
        <p:nvSpPr>
          <p:cNvPr id="3" name="コンテンツ プレースホルダ 2"/>
          <p:cNvSpPr>
            <a:spLocks noGrp="1"/>
          </p:cNvSpPr>
          <p:nvPr>
            <p:ph idx="1"/>
          </p:nvPr>
        </p:nvSpPr>
        <p:spPr/>
        <p:txBody>
          <a:bodyPr>
            <a:normAutofit/>
          </a:bodyPr>
          <a:lstStyle/>
          <a:p>
            <a:r>
              <a:rPr kumimoji="1" lang="ja-JP" altLang="en-US" dirty="0" smtClean="0"/>
              <a:t>キーの型に応じてデータ構造を変えるマップ</a:t>
            </a:r>
            <a:endParaRPr kumimoji="1" lang="en-US" altLang="ja-JP" dirty="0" smtClean="0"/>
          </a:p>
          <a:p>
            <a:pPr marL="540000" lvl="1" indent="0">
              <a:buNone/>
            </a:pPr>
            <a:r>
              <a:rPr lang="en-US" altLang="ja-JP" sz="2000" dirty="0" smtClean="0">
                <a:solidFill>
                  <a:srgbClr val="7030A0"/>
                </a:solidFill>
                <a:latin typeface="Consolas" pitchFamily="49" charset="0"/>
                <a:cs typeface="Consolas" pitchFamily="49" charset="0"/>
              </a:rPr>
              <a:t>data family</a:t>
            </a:r>
            <a:r>
              <a:rPr lang="en-US" altLang="ja-JP" sz="2000" dirty="0" smtClean="0">
                <a:latin typeface="Consolas" pitchFamily="49" charset="0"/>
                <a:cs typeface="Consolas" pitchFamily="49" charset="0"/>
              </a:rPr>
              <a:t> </a:t>
            </a:r>
            <a:r>
              <a:rPr lang="en-US" altLang="ja-JP" sz="2000" dirty="0" err="1" smtClean="0">
                <a:latin typeface="Consolas" pitchFamily="49" charset="0"/>
                <a:cs typeface="Consolas" pitchFamily="49" charset="0"/>
              </a:rPr>
              <a:t>GMap</a:t>
            </a:r>
            <a:r>
              <a:rPr lang="en-US" altLang="ja-JP" sz="2000" dirty="0" smtClean="0">
                <a:latin typeface="Consolas" pitchFamily="49" charset="0"/>
                <a:cs typeface="Consolas" pitchFamily="49" charset="0"/>
              </a:rPr>
              <a:t> </a:t>
            </a:r>
            <a:r>
              <a:rPr lang="en-US" altLang="ja-JP" sz="2000" dirty="0" smtClean="0">
                <a:latin typeface="Consolas" pitchFamily="49" charset="0"/>
                <a:cs typeface="Consolas" pitchFamily="49" charset="0"/>
              </a:rPr>
              <a:t>k v</a:t>
            </a:r>
            <a:endParaRPr lang="en-US" altLang="ja-JP" sz="2000" dirty="0" smtClean="0">
              <a:latin typeface="Consolas" pitchFamily="49" charset="0"/>
              <a:cs typeface="Consolas" pitchFamily="49" charset="0"/>
            </a:endParaRPr>
          </a:p>
          <a:p>
            <a:pPr marL="540000" lvl="1" indent="0">
              <a:buNone/>
            </a:pPr>
            <a:r>
              <a:rPr lang="en-US" altLang="ja-JP" sz="2000" dirty="0" smtClean="0">
                <a:solidFill>
                  <a:srgbClr val="7030A0"/>
                </a:solidFill>
                <a:latin typeface="Consolas" pitchFamily="49" charset="0"/>
                <a:cs typeface="Consolas" pitchFamily="49" charset="0"/>
              </a:rPr>
              <a:t>data instance</a:t>
            </a:r>
            <a:r>
              <a:rPr lang="en-US" altLang="ja-JP" sz="2000" dirty="0" smtClean="0">
                <a:latin typeface="Consolas" pitchFamily="49" charset="0"/>
                <a:cs typeface="Consolas" pitchFamily="49" charset="0"/>
              </a:rPr>
              <a:t> </a:t>
            </a:r>
            <a:r>
              <a:rPr lang="en-US" altLang="ja-JP" sz="2000" dirty="0" err="1" smtClean="0">
                <a:latin typeface="Consolas" pitchFamily="49" charset="0"/>
                <a:cs typeface="Consolas" pitchFamily="49" charset="0"/>
              </a:rPr>
              <a:t>GMap</a:t>
            </a:r>
            <a:r>
              <a:rPr lang="en-US" altLang="ja-JP" sz="2000" dirty="0" smtClean="0">
                <a:latin typeface="Consolas" pitchFamily="49" charset="0"/>
                <a:cs typeface="Consolas" pitchFamily="49" charset="0"/>
              </a:rPr>
              <a:t> </a:t>
            </a:r>
            <a:r>
              <a:rPr lang="en-US" altLang="ja-JP" sz="2000" dirty="0" err="1" smtClean="0">
                <a:latin typeface="Consolas" pitchFamily="49" charset="0"/>
                <a:cs typeface="Consolas" pitchFamily="49" charset="0"/>
              </a:rPr>
              <a:t>Int</a:t>
            </a:r>
            <a:r>
              <a:rPr lang="en-US" altLang="ja-JP" sz="2000" dirty="0" smtClean="0">
                <a:latin typeface="Consolas" pitchFamily="49" charset="0"/>
                <a:cs typeface="Consolas" pitchFamily="49" charset="0"/>
              </a:rPr>
              <a:t> v </a:t>
            </a:r>
            <a:r>
              <a:rPr lang="en-US" altLang="ja-JP" sz="2000" dirty="0" smtClean="0">
                <a:solidFill>
                  <a:srgbClr val="7030A0"/>
                </a:solidFill>
                <a:latin typeface="Consolas" pitchFamily="49" charset="0"/>
                <a:cs typeface="Consolas" pitchFamily="49" charset="0"/>
              </a:rPr>
              <a:t>=</a:t>
            </a:r>
            <a:r>
              <a:rPr lang="en-US" altLang="ja-JP" sz="2000" dirty="0" smtClean="0">
                <a:latin typeface="Consolas" pitchFamily="49" charset="0"/>
                <a:cs typeface="Consolas" pitchFamily="49" charset="0"/>
              </a:rPr>
              <a:t> </a:t>
            </a:r>
            <a:r>
              <a:rPr lang="en-US" altLang="ja-JP" sz="2000" dirty="0" err="1" smtClean="0">
                <a:latin typeface="Consolas" pitchFamily="49" charset="0"/>
                <a:cs typeface="Consolas" pitchFamily="49" charset="0"/>
              </a:rPr>
              <a:t>GMapInt</a:t>
            </a:r>
            <a:r>
              <a:rPr lang="en-US" altLang="ja-JP" sz="2000" dirty="0" smtClean="0">
                <a:latin typeface="Consolas" pitchFamily="49" charset="0"/>
                <a:cs typeface="Consolas" pitchFamily="49" charset="0"/>
              </a:rPr>
              <a:t> [(</a:t>
            </a:r>
            <a:r>
              <a:rPr lang="en-US" altLang="ja-JP" sz="2000" dirty="0" err="1" smtClean="0">
                <a:latin typeface="Consolas" pitchFamily="49" charset="0"/>
                <a:cs typeface="Consolas" pitchFamily="49" charset="0"/>
              </a:rPr>
              <a:t>Int</a:t>
            </a:r>
            <a:r>
              <a:rPr lang="en-US" altLang="ja-JP" sz="2000" dirty="0" smtClean="0">
                <a:latin typeface="Consolas" pitchFamily="49" charset="0"/>
                <a:cs typeface="Consolas" pitchFamily="49" charset="0"/>
              </a:rPr>
              <a:t>, v)]</a:t>
            </a:r>
          </a:p>
          <a:p>
            <a:pPr marL="540000" lvl="1" indent="0">
              <a:buNone/>
            </a:pPr>
            <a:r>
              <a:rPr lang="en-US" altLang="ja-JP" sz="1600" dirty="0" smtClean="0">
                <a:solidFill>
                  <a:schemeClr val="bg1">
                    <a:lumMod val="50000"/>
                  </a:schemeClr>
                </a:solidFill>
                <a:latin typeface="Consolas" pitchFamily="49" charset="0"/>
                <a:cs typeface="Consolas" pitchFamily="49" charset="0"/>
              </a:rPr>
              <a:t>-- </a:t>
            </a:r>
            <a:r>
              <a:rPr lang="en-US" altLang="ja-JP" sz="1600" dirty="0" err="1" smtClean="0">
                <a:solidFill>
                  <a:schemeClr val="bg1">
                    <a:lumMod val="50000"/>
                  </a:schemeClr>
                </a:solidFill>
                <a:latin typeface="Consolas" pitchFamily="49" charset="0"/>
                <a:cs typeface="Consolas" pitchFamily="49" charset="0"/>
              </a:rPr>
              <a:t>GMapInt</a:t>
            </a:r>
            <a:r>
              <a:rPr lang="en-US" altLang="ja-JP" sz="1600" dirty="0" smtClean="0">
                <a:solidFill>
                  <a:schemeClr val="bg1">
                    <a:lumMod val="50000"/>
                  </a:schemeClr>
                </a:solidFill>
                <a:latin typeface="Consolas" pitchFamily="49" charset="0"/>
                <a:cs typeface="Consolas" pitchFamily="49" charset="0"/>
              </a:rPr>
              <a:t> :: [(</a:t>
            </a:r>
            <a:r>
              <a:rPr lang="en-US" altLang="ja-JP" sz="1600" dirty="0" err="1" smtClean="0">
                <a:solidFill>
                  <a:schemeClr val="bg1">
                    <a:lumMod val="50000"/>
                  </a:schemeClr>
                </a:solidFill>
                <a:latin typeface="Consolas" pitchFamily="49" charset="0"/>
                <a:cs typeface="Consolas" pitchFamily="49" charset="0"/>
              </a:rPr>
              <a:t>Int</a:t>
            </a:r>
            <a:r>
              <a:rPr lang="en-US" altLang="ja-JP" sz="1600" dirty="0" smtClean="0">
                <a:solidFill>
                  <a:schemeClr val="bg1">
                    <a:lumMod val="50000"/>
                  </a:schemeClr>
                </a:solidFill>
                <a:latin typeface="Consolas" pitchFamily="49" charset="0"/>
                <a:cs typeface="Consolas" pitchFamily="49" charset="0"/>
              </a:rPr>
              <a:t>, v)] -&gt; </a:t>
            </a:r>
            <a:r>
              <a:rPr lang="en-US" altLang="ja-JP" sz="1600" dirty="0" err="1" smtClean="0">
                <a:solidFill>
                  <a:schemeClr val="bg1">
                    <a:lumMod val="50000"/>
                  </a:schemeClr>
                </a:solidFill>
                <a:latin typeface="Consolas" pitchFamily="49" charset="0"/>
                <a:cs typeface="Consolas" pitchFamily="49" charset="0"/>
              </a:rPr>
              <a:t>GMap</a:t>
            </a:r>
            <a:r>
              <a:rPr lang="en-US" altLang="ja-JP" sz="1600" dirty="0" smtClean="0">
                <a:solidFill>
                  <a:schemeClr val="bg1">
                    <a:lumMod val="50000"/>
                  </a:schemeClr>
                </a:solidFill>
                <a:latin typeface="Consolas" pitchFamily="49" charset="0"/>
                <a:cs typeface="Consolas" pitchFamily="49" charset="0"/>
              </a:rPr>
              <a:t> </a:t>
            </a:r>
            <a:r>
              <a:rPr lang="en-US" altLang="ja-JP" sz="1600" dirty="0" err="1" smtClean="0">
                <a:solidFill>
                  <a:schemeClr val="bg1">
                    <a:lumMod val="50000"/>
                  </a:schemeClr>
                </a:solidFill>
                <a:latin typeface="Consolas" pitchFamily="49" charset="0"/>
                <a:cs typeface="Consolas" pitchFamily="49" charset="0"/>
              </a:rPr>
              <a:t>Int</a:t>
            </a:r>
            <a:r>
              <a:rPr lang="en-US" altLang="ja-JP" sz="1600" dirty="0" smtClean="0">
                <a:solidFill>
                  <a:schemeClr val="bg1">
                    <a:lumMod val="50000"/>
                  </a:schemeClr>
                </a:solidFill>
                <a:latin typeface="Consolas" pitchFamily="49" charset="0"/>
                <a:cs typeface="Consolas" pitchFamily="49" charset="0"/>
              </a:rPr>
              <a:t> v</a:t>
            </a:r>
          </a:p>
          <a:p>
            <a:pPr marL="540000" lvl="1" indent="0">
              <a:buNone/>
            </a:pPr>
            <a:r>
              <a:rPr lang="en-US" altLang="ja-JP" sz="2000" dirty="0" smtClean="0">
                <a:solidFill>
                  <a:srgbClr val="7030A0"/>
                </a:solidFill>
                <a:latin typeface="Consolas" pitchFamily="49" charset="0"/>
                <a:cs typeface="Consolas" pitchFamily="49" charset="0"/>
              </a:rPr>
              <a:t>data instance</a:t>
            </a:r>
            <a:r>
              <a:rPr lang="en-US" altLang="ja-JP" sz="2000" dirty="0" smtClean="0">
                <a:latin typeface="Consolas" pitchFamily="49" charset="0"/>
                <a:cs typeface="Consolas" pitchFamily="49" charset="0"/>
              </a:rPr>
              <a:t> </a:t>
            </a:r>
            <a:r>
              <a:rPr lang="en-US" altLang="ja-JP" sz="2000" dirty="0" err="1" smtClean="0">
                <a:latin typeface="Consolas" pitchFamily="49" charset="0"/>
                <a:cs typeface="Consolas" pitchFamily="49" charset="0"/>
              </a:rPr>
              <a:t>GMap</a:t>
            </a:r>
            <a:r>
              <a:rPr lang="en-US" altLang="ja-JP" sz="2000" dirty="0" smtClean="0">
                <a:latin typeface="Consolas" pitchFamily="49" charset="0"/>
                <a:cs typeface="Consolas" pitchFamily="49" charset="0"/>
              </a:rPr>
              <a:t> () v </a:t>
            </a:r>
            <a:r>
              <a:rPr lang="en-US" altLang="ja-JP" sz="2000" dirty="0" smtClean="0">
                <a:solidFill>
                  <a:srgbClr val="7030A0"/>
                </a:solidFill>
                <a:latin typeface="Consolas" pitchFamily="49" charset="0"/>
                <a:cs typeface="Consolas" pitchFamily="49" charset="0"/>
              </a:rPr>
              <a:t>=</a:t>
            </a:r>
            <a:r>
              <a:rPr lang="en-US" altLang="ja-JP" sz="2000" dirty="0" smtClean="0">
                <a:latin typeface="Consolas" pitchFamily="49" charset="0"/>
                <a:cs typeface="Consolas" pitchFamily="49" charset="0"/>
              </a:rPr>
              <a:t> </a:t>
            </a:r>
            <a:r>
              <a:rPr lang="en-US" altLang="ja-JP" sz="2000" dirty="0" err="1" smtClean="0">
                <a:latin typeface="Consolas" pitchFamily="49" charset="0"/>
                <a:cs typeface="Consolas" pitchFamily="49" charset="0"/>
              </a:rPr>
              <a:t>GMapUnit</a:t>
            </a:r>
            <a:r>
              <a:rPr lang="en-US" altLang="ja-JP" sz="2000" dirty="0" smtClean="0">
                <a:latin typeface="Consolas" pitchFamily="49" charset="0"/>
                <a:cs typeface="Consolas" pitchFamily="49" charset="0"/>
              </a:rPr>
              <a:t> (Maybe v)</a:t>
            </a:r>
          </a:p>
          <a:p>
            <a:pPr marL="540000" lvl="1" indent="0">
              <a:buNone/>
            </a:pPr>
            <a:r>
              <a:rPr lang="en-US" altLang="ja-JP" sz="1600" dirty="0" smtClean="0">
                <a:solidFill>
                  <a:schemeClr val="bg1">
                    <a:lumMod val="50000"/>
                  </a:schemeClr>
                </a:solidFill>
                <a:latin typeface="Consolas" pitchFamily="49" charset="0"/>
                <a:cs typeface="Consolas" pitchFamily="49" charset="0"/>
              </a:rPr>
              <a:t>-- </a:t>
            </a:r>
            <a:r>
              <a:rPr lang="en-US" altLang="ja-JP" sz="1600" dirty="0" err="1" smtClean="0">
                <a:solidFill>
                  <a:schemeClr val="bg1">
                    <a:lumMod val="50000"/>
                  </a:schemeClr>
                </a:solidFill>
                <a:latin typeface="Consolas" pitchFamily="49" charset="0"/>
                <a:cs typeface="Consolas" pitchFamily="49" charset="0"/>
              </a:rPr>
              <a:t>GMapUnit</a:t>
            </a:r>
            <a:r>
              <a:rPr lang="en-US" altLang="ja-JP" sz="1600" dirty="0" smtClean="0">
                <a:solidFill>
                  <a:schemeClr val="bg1">
                    <a:lumMod val="50000"/>
                  </a:schemeClr>
                </a:solidFill>
                <a:latin typeface="Consolas" pitchFamily="49" charset="0"/>
                <a:cs typeface="Consolas" pitchFamily="49" charset="0"/>
              </a:rPr>
              <a:t> :: Maybe v -&gt; </a:t>
            </a:r>
            <a:r>
              <a:rPr lang="en-US" altLang="ja-JP" sz="1600" dirty="0" err="1" smtClean="0">
                <a:solidFill>
                  <a:schemeClr val="bg1">
                    <a:lumMod val="50000"/>
                  </a:schemeClr>
                </a:solidFill>
                <a:latin typeface="Consolas" pitchFamily="49" charset="0"/>
                <a:cs typeface="Consolas" pitchFamily="49" charset="0"/>
              </a:rPr>
              <a:t>GMap</a:t>
            </a:r>
            <a:r>
              <a:rPr lang="en-US" altLang="ja-JP" sz="1600" dirty="0" smtClean="0">
                <a:solidFill>
                  <a:schemeClr val="bg1">
                    <a:lumMod val="50000"/>
                  </a:schemeClr>
                </a:solidFill>
                <a:latin typeface="Consolas" pitchFamily="49" charset="0"/>
                <a:cs typeface="Consolas" pitchFamily="49" charset="0"/>
              </a:rPr>
              <a:t> () v</a:t>
            </a:r>
          </a:p>
          <a:p>
            <a:pPr marL="540000" lvl="1" indent="0">
              <a:buNone/>
            </a:pPr>
            <a:r>
              <a:rPr lang="en-US" altLang="ja-JP" sz="2000" dirty="0" smtClean="0">
                <a:solidFill>
                  <a:srgbClr val="7030A0"/>
                </a:solidFill>
                <a:latin typeface="Consolas" pitchFamily="49" charset="0"/>
                <a:cs typeface="Consolas" pitchFamily="49" charset="0"/>
              </a:rPr>
              <a:t>data instance</a:t>
            </a:r>
            <a:r>
              <a:rPr lang="en-US" altLang="ja-JP" sz="2000" dirty="0" smtClean="0">
                <a:latin typeface="Consolas" pitchFamily="49" charset="0"/>
                <a:cs typeface="Consolas" pitchFamily="49" charset="0"/>
              </a:rPr>
              <a:t> </a:t>
            </a:r>
            <a:r>
              <a:rPr lang="en-US" altLang="ja-JP" sz="2000" dirty="0" err="1" smtClean="0">
                <a:latin typeface="Consolas" pitchFamily="49" charset="0"/>
                <a:cs typeface="Consolas" pitchFamily="49" charset="0"/>
              </a:rPr>
              <a:t>GMap</a:t>
            </a:r>
            <a:r>
              <a:rPr lang="en-US" altLang="ja-JP" sz="2000" dirty="0" smtClean="0">
                <a:latin typeface="Consolas" pitchFamily="49" charset="0"/>
                <a:cs typeface="Consolas" pitchFamily="49" charset="0"/>
              </a:rPr>
              <a:t> (Either a b) v </a:t>
            </a:r>
            <a:r>
              <a:rPr lang="en-US" altLang="ja-JP" sz="2000" dirty="0" smtClean="0">
                <a:solidFill>
                  <a:srgbClr val="7030A0"/>
                </a:solidFill>
                <a:latin typeface="Consolas" pitchFamily="49" charset="0"/>
                <a:cs typeface="Consolas" pitchFamily="49" charset="0"/>
              </a:rPr>
              <a:t>=</a:t>
            </a:r>
            <a:r>
              <a:rPr lang="en-US" altLang="ja-JP" sz="2000" dirty="0" smtClean="0">
                <a:latin typeface="Consolas" pitchFamily="49" charset="0"/>
                <a:cs typeface="Consolas" pitchFamily="49" charset="0"/>
              </a:rPr>
              <a:t> </a:t>
            </a:r>
            <a:br>
              <a:rPr lang="en-US" altLang="ja-JP" sz="2000" dirty="0" smtClean="0">
                <a:latin typeface="Consolas" pitchFamily="49" charset="0"/>
                <a:cs typeface="Consolas" pitchFamily="49" charset="0"/>
              </a:rPr>
            </a:br>
            <a:r>
              <a:rPr lang="en-US" altLang="ja-JP" sz="2000" dirty="0" smtClean="0">
                <a:latin typeface="Consolas" pitchFamily="49" charset="0"/>
                <a:cs typeface="Consolas" pitchFamily="49" charset="0"/>
              </a:rPr>
              <a:t>              </a:t>
            </a:r>
            <a:r>
              <a:rPr lang="en-US" altLang="ja-JP" sz="2000" dirty="0" err="1" smtClean="0">
                <a:latin typeface="Consolas" pitchFamily="49" charset="0"/>
                <a:cs typeface="Consolas" pitchFamily="49" charset="0"/>
              </a:rPr>
              <a:t>GMapEither</a:t>
            </a:r>
            <a:r>
              <a:rPr lang="en-US" altLang="ja-JP" sz="2000" dirty="0" smtClean="0">
                <a:latin typeface="Consolas" pitchFamily="49" charset="0"/>
                <a:cs typeface="Consolas" pitchFamily="49" charset="0"/>
              </a:rPr>
              <a:t> (</a:t>
            </a:r>
            <a:r>
              <a:rPr lang="en-US" altLang="ja-JP" sz="2000" dirty="0" err="1" smtClean="0">
                <a:latin typeface="Consolas" pitchFamily="49" charset="0"/>
                <a:cs typeface="Consolas" pitchFamily="49" charset="0"/>
              </a:rPr>
              <a:t>GMap</a:t>
            </a:r>
            <a:r>
              <a:rPr lang="en-US" altLang="ja-JP" sz="2000" dirty="0" smtClean="0">
                <a:latin typeface="Consolas" pitchFamily="49" charset="0"/>
                <a:cs typeface="Consolas" pitchFamily="49" charset="0"/>
              </a:rPr>
              <a:t> a v) (</a:t>
            </a:r>
            <a:r>
              <a:rPr lang="en-US" altLang="ja-JP" sz="2000" dirty="0" err="1" smtClean="0">
                <a:latin typeface="Consolas" pitchFamily="49" charset="0"/>
                <a:cs typeface="Consolas" pitchFamily="49" charset="0"/>
              </a:rPr>
              <a:t>GMap</a:t>
            </a:r>
            <a:r>
              <a:rPr lang="en-US" altLang="ja-JP" sz="2000" dirty="0" smtClean="0">
                <a:latin typeface="Consolas" pitchFamily="49" charset="0"/>
                <a:cs typeface="Consolas" pitchFamily="49" charset="0"/>
              </a:rPr>
              <a:t> b v)</a:t>
            </a:r>
          </a:p>
          <a:p>
            <a:pPr marL="540000" lvl="1" indent="0">
              <a:buNone/>
            </a:pPr>
            <a:r>
              <a:rPr lang="en-US" altLang="ja-JP" sz="1600" dirty="0" smtClean="0">
                <a:solidFill>
                  <a:schemeClr val="bg1">
                    <a:lumMod val="50000"/>
                  </a:schemeClr>
                </a:solidFill>
                <a:latin typeface="Consolas" pitchFamily="49" charset="0"/>
                <a:cs typeface="Consolas" pitchFamily="49" charset="0"/>
              </a:rPr>
              <a:t>-- </a:t>
            </a:r>
            <a:r>
              <a:rPr lang="en-US" altLang="ja-JP" sz="1600" dirty="0" err="1" smtClean="0">
                <a:solidFill>
                  <a:schemeClr val="bg1">
                    <a:lumMod val="50000"/>
                  </a:schemeClr>
                </a:solidFill>
                <a:latin typeface="Consolas" pitchFamily="49" charset="0"/>
                <a:cs typeface="Consolas" pitchFamily="49" charset="0"/>
              </a:rPr>
              <a:t>GMapEither</a:t>
            </a:r>
            <a:r>
              <a:rPr lang="en-US" altLang="ja-JP" sz="1600" dirty="0" smtClean="0">
                <a:solidFill>
                  <a:schemeClr val="bg1">
                    <a:lumMod val="50000"/>
                  </a:schemeClr>
                </a:solidFill>
                <a:latin typeface="Consolas" pitchFamily="49" charset="0"/>
                <a:cs typeface="Consolas" pitchFamily="49" charset="0"/>
              </a:rPr>
              <a:t> :: </a:t>
            </a:r>
            <a:r>
              <a:rPr lang="en-US" altLang="ja-JP" sz="1600" dirty="0" err="1" smtClean="0">
                <a:solidFill>
                  <a:schemeClr val="bg1">
                    <a:lumMod val="50000"/>
                  </a:schemeClr>
                </a:solidFill>
                <a:latin typeface="Consolas" pitchFamily="49" charset="0"/>
                <a:cs typeface="Consolas" pitchFamily="49" charset="0"/>
              </a:rPr>
              <a:t>GMap</a:t>
            </a:r>
            <a:r>
              <a:rPr lang="en-US" altLang="ja-JP" sz="1600" dirty="0" smtClean="0">
                <a:solidFill>
                  <a:schemeClr val="bg1">
                    <a:lumMod val="50000"/>
                  </a:schemeClr>
                </a:solidFill>
                <a:latin typeface="Consolas" pitchFamily="49" charset="0"/>
                <a:cs typeface="Consolas" pitchFamily="49" charset="0"/>
              </a:rPr>
              <a:t> a v -&gt; </a:t>
            </a:r>
            <a:r>
              <a:rPr lang="en-US" altLang="ja-JP" sz="1600" dirty="0" err="1" smtClean="0">
                <a:solidFill>
                  <a:schemeClr val="bg1">
                    <a:lumMod val="50000"/>
                  </a:schemeClr>
                </a:solidFill>
                <a:latin typeface="Consolas" pitchFamily="49" charset="0"/>
                <a:cs typeface="Consolas" pitchFamily="49" charset="0"/>
              </a:rPr>
              <a:t>GMap</a:t>
            </a:r>
            <a:r>
              <a:rPr lang="en-US" altLang="ja-JP" sz="1600" dirty="0" smtClean="0">
                <a:solidFill>
                  <a:schemeClr val="bg1">
                    <a:lumMod val="50000"/>
                  </a:schemeClr>
                </a:solidFill>
                <a:latin typeface="Consolas" pitchFamily="49" charset="0"/>
                <a:cs typeface="Consolas" pitchFamily="49" charset="0"/>
              </a:rPr>
              <a:t> b v -&gt; </a:t>
            </a:r>
            <a:r>
              <a:rPr lang="en-US" altLang="ja-JP" sz="1600" dirty="0" err="1" smtClean="0">
                <a:solidFill>
                  <a:schemeClr val="bg1">
                    <a:lumMod val="50000"/>
                  </a:schemeClr>
                </a:solidFill>
                <a:latin typeface="Consolas" pitchFamily="49" charset="0"/>
                <a:cs typeface="Consolas" pitchFamily="49" charset="0"/>
              </a:rPr>
              <a:t>GMap</a:t>
            </a:r>
            <a:r>
              <a:rPr lang="en-US" altLang="ja-JP" sz="1600" dirty="0" smtClean="0">
                <a:solidFill>
                  <a:schemeClr val="bg1">
                    <a:lumMod val="50000"/>
                  </a:schemeClr>
                </a:solidFill>
                <a:latin typeface="Consolas" pitchFamily="49" charset="0"/>
                <a:cs typeface="Consolas" pitchFamily="49" charset="0"/>
              </a:rPr>
              <a:t> (Either a b) v</a:t>
            </a:r>
          </a:p>
          <a:p>
            <a:pPr lvl="1"/>
            <a:endParaRPr kumimoji="1" lang="ja-JP" altLang="en-US" dirty="0"/>
          </a:p>
        </p:txBody>
      </p:sp>
      <p:sp>
        <p:nvSpPr>
          <p:cNvPr id="4" name="スライド番号プレースホルダ 3"/>
          <p:cNvSpPr>
            <a:spLocks noGrp="1"/>
          </p:cNvSpPr>
          <p:nvPr>
            <p:ph type="sldNum" sz="quarter" idx="12"/>
          </p:nvPr>
        </p:nvSpPr>
        <p:spPr/>
        <p:txBody>
          <a:bodyPr/>
          <a:lstStyle/>
          <a:p>
            <a:fld id="{CE596E3A-448D-46E5-8402-F2FB178C94FD}" type="slidenum">
              <a:rPr kumimoji="1" lang="ja-JP" altLang="en-US" smtClean="0"/>
              <a:pPr/>
              <a:t>10</a:t>
            </a:fld>
            <a:endParaRPr kumimoji="1" lang="ja-JP" alt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en-US" altLang="ja-JP" dirty="0" smtClean="0"/>
              <a:t>A type-preserving compiler in Haskell</a:t>
            </a:r>
            <a:endParaRPr kumimoji="1" lang="ja-JP" altLang="en-US" dirty="0"/>
          </a:p>
        </p:txBody>
      </p:sp>
      <p:sp>
        <p:nvSpPr>
          <p:cNvPr id="3" name="コンテンツ プレースホルダ 2"/>
          <p:cNvSpPr>
            <a:spLocks noGrp="1"/>
          </p:cNvSpPr>
          <p:nvPr>
            <p:ph idx="1"/>
          </p:nvPr>
        </p:nvSpPr>
        <p:spPr/>
        <p:txBody>
          <a:bodyPr/>
          <a:lstStyle/>
          <a:p>
            <a:r>
              <a:rPr kumimoji="1" lang="en-US" altLang="ja-JP" dirty="0" smtClean="0"/>
              <a:t>Haskell </a:t>
            </a:r>
            <a:r>
              <a:rPr kumimoji="1" lang="ja-JP" altLang="en-US" dirty="0" smtClean="0"/>
              <a:t>で書かれた </a:t>
            </a:r>
            <a:r>
              <a:rPr kumimoji="1" lang="en-US" altLang="ja-JP" dirty="0" smtClean="0"/>
              <a:t>type-preserving compiler</a:t>
            </a:r>
          </a:p>
          <a:p>
            <a:r>
              <a:rPr lang="en-US" altLang="ja-JP" dirty="0" smtClean="0"/>
              <a:t>Haskell </a:t>
            </a:r>
            <a:r>
              <a:rPr lang="ja-JP" altLang="en-US" dirty="0" smtClean="0"/>
              <a:t>の型システムを</a:t>
            </a:r>
            <a:r>
              <a:rPr lang="ja-JP" altLang="en-US" dirty="0" smtClean="0"/>
              <a:t>用いて </a:t>
            </a:r>
            <a:r>
              <a:rPr lang="en-US" altLang="ja-JP" dirty="0" smtClean="0"/>
              <a:t>type preserving </a:t>
            </a:r>
            <a:r>
              <a:rPr lang="ja-JP" altLang="en-US" dirty="0" smtClean="0"/>
              <a:t>を</a:t>
            </a:r>
            <a:r>
              <a:rPr lang="ja-JP" altLang="en-US" dirty="0" smtClean="0"/>
              <a:t>証明</a:t>
            </a:r>
            <a:endParaRPr lang="en-US" altLang="ja-JP" dirty="0" smtClean="0"/>
          </a:p>
          <a:p>
            <a:pPr lvl="1"/>
            <a:r>
              <a:rPr lang="ja-JP" altLang="en-US" dirty="0" smtClean="0"/>
              <a:t>その中</a:t>
            </a:r>
            <a:r>
              <a:rPr lang="ja-JP" altLang="en-US" dirty="0" smtClean="0"/>
              <a:t>で </a:t>
            </a:r>
            <a:r>
              <a:rPr lang="en-US" altLang="ja-JP" dirty="0" smtClean="0"/>
              <a:t>GADT </a:t>
            </a:r>
            <a:r>
              <a:rPr lang="ja-JP" altLang="en-US" dirty="0" smtClean="0"/>
              <a:t>や </a:t>
            </a:r>
            <a:r>
              <a:rPr lang="en-US" altLang="ja-JP" dirty="0" smtClean="0"/>
              <a:t>type families</a:t>
            </a:r>
            <a:r>
              <a:rPr lang="ja-JP" altLang="en-US" dirty="0" smtClean="0"/>
              <a:t> を使っている</a:t>
            </a:r>
            <a:endParaRPr lang="en-US" altLang="ja-JP" dirty="0" smtClean="0"/>
          </a:p>
          <a:p>
            <a:endParaRPr kumimoji="1" lang="en-US" altLang="ja-JP" dirty="0" smtClean="0"/>
          </a:p>
          <a:p>
            <a:pPr lvl="1"/>
            <a:r>
              <a:rPr lang="ja-JP" altLang="en-US" dirty="0" smtClean="0"/>
              <a:t>入力言語</a:t>
            </a:r>
            <a:r>
              <a:rPr lang="en-US" altLang="ja-JP" dirty="0" smtClean="0"/>
              <a:t>:</a:t>
            </a:r>
            <a:r>
              <a:rPr lang="ja-JP" altLang="en-US" dirty="0" smtClean="0"/>
              <a:t> </a:t>
            </a:r>
            <a:r>
              <a:rPr lang="en-US" altLang="ja-JP" dirty="0" smtClean="0"/>
              <a:t>System F</a:t>
            </a:r>
            <a:r>
              <a:rPr lang="ja-JP" altLang="en-US" dirty="0" smtClean="0"/>
              <a:t> </a:t>
            </a:r>
            <a:r>
              <a:rPr lang="en-US" altLang="ja-JP" sz="2000" dirty="0" smtClean="0"/>
              <a:t>(</a:t>
            </a:r>
            <a:r>
              <a:rPr lang="ja-JP" altLang="en-US" sz="2000" dirty="0" smtClean="0"/>
              <a:t>型多相なラムダ計算</a:t>
            </a:r>
            <a:r>
              <a:rPr lang="en-US" altLang="ja-JP" sz="2000" dirty="0" smtClean="0"/>
              <a:t>)</a:t>
            </a:r>
          </a:p>
          <a:p>
            <a:pPr lvl="1"/>
            <a:r>
              <a:rPr lang="ja-JP" altLang="en-US" dirty="0" smtClean="0"/>
              <a:t>出力言語</a:t>
            </a:r>
            <a:r>
              <a:rPr lang="en-US" altLang="ja-JP" dirty="0" smtClean="0"/>
              <a:t>: ???</a:t>
            </a:r>
          </a:p>
          <a:p>
            <a:pPr lvl="2"/>
            <a:r>
              <a:rPr lang="ja-JP" altLang="en-US" dirty="0" smtClean="0"/>
              <a:t>アセンブリを吐くところまではできていないらしい</a:t>
            </a:r>
            <a:endParaRPr lang="ja-JP" altLang="en-US" dirty="0"/>
          </a:p>
        </p:txBody>
      </p:sp>
      <p:sp>
        <p:nvSpPr>
          <p:cNvPr id="4" name="スライド番号プレースホルダ 3"/>
          <p:cNvSpPr>
            <a:spLocks noGrp="1"/>
          </p:cNvSpPr>
          <p:nvPr>
            <p:ph type="sldNum" sz="quarter" idx="12"/>
          </p:nvPr>
        </p:nvSpPr>
        <p:spPr/>
        <p:txBody>
          <a:bodyPr/>
          <a:lstStyle/>
          <a:p>
            <a:fld id="{CE596E3A-448D-46E5-8402-F2FB178C94FD}" type="slidenum">
              <a:rPr kumimoji="1" lang="ja-JP" altLang="en-US" smtClean="0"/>
              <a:pPr/>
              <a:t>11</a:t>
            </a:fld>
            <a:endParaRPr kumimoji="1" lang="ja-JP" alt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コンパイルの流れ</a:t>
            </a:r>
            <a:endParaRPr kumimoji="1" lang="ja-JP" altLang="en-US" dirty="0"/>
          </a:p>
        </p:txBody>
      </p:sp>
      <p:graphicFrame>
        <p:nvGraphicFramePr>
          <p:cNvPr id="5" name="コンテンツ プレースホルダ 4"/>
          <p:cNvGraphicFramePr>
            <a:graphicFrameLocks noGrp="1"/>
          </p:cNvGraphicFramePr>
          <p:nvPr>
            <p:ph idx="1"/>
          </p:nvPr>
        </p:nvGraphicFramePr>
        <p:xfrm>
          <a:off x="1050121" y="1600200"/>
          <a:ext cx="7043758" cy="37576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スライド番号プレースホルダ 3"/>
          <p:cNvSpPr>
            <a:spLocks noGrp="1"/>
          </p:cNvSpPr>
          <p:nvPr>
            <p:ph type="sldNum" sz="quarter" idx="12"/>
          </p:nvPr>
        </p:nvSpPr>
        <p:spPr/>
        <p:txBody>
          <a:bodyPr/>
          <a:lstStyle/>
          <a:p>
            <a:fld id="{CE596E3A-448D-46E5-8402-F2FB178C94FD}" type="slidenum">
              <a:rPr kumimoji="1" lang="ja-JP" altLang="en-US" smtClean="0"/>
              <a:pPr/>
              <a:t>12</a:t>
            </a:fld>
            <a:endParaRPr kumimoji="1" lang="ja-JP" altLang="en-US"/>
          </a:p>
        </p:txBody>
      </p:sp>
      <p:sp>
        <p:nvSpPr>
          <p:cNvPr id="7" name="テキスト ボックス 6"/>
          <p:cNvSpPr txBox="1"/>
          <p:nvPr/>
        </p:nvSpPr>
        <p:spPr>
          <a:xfrm>
            <a:off x="1678761" y="5643578"/>
            <a:ext cx="5786478" cy="369332"/>
          </a:xfrm>
          <a:prstGeom prst="rect">
            <a:avLst/>
          </a:prstGeom>
          <a:noFill/>
        </p:spPr>
        <p:txBody>
          <a:bodyPr wrap="square" rtlCol="0">
            <a:spAutoFit/>
          </a:bodyPr>
          <a:lstStyle/>
          <a:p>
            <a:pPr algn="ctr"/>
            <a:r>
              <a:rPr lang="ja-JP" altLang="en-US" dirty="0" smtClean="0"/>
              <a:t>レジスタ割当、機械語生成、最適化は </a:t>
            </a:r>
            <a:r>
              <a:rPr lang="en-US" altLang="ja-JP" dirty="0" smtClean="0"/>
              <a:t>future work</a:t>
            </a:r>
            <a:endParaRPr kumimoji="1" lang="ja-JP" alt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対象言語の内部表現</a:t>
            </a:r>
            <a:endParaRPr kumimoji="1" lang="ja-JP" altLang="en-US" dirty="0"/>
          </a:p>
        </p:txBody>
      </p:sp>
      <p:sp>
        <p:nvSpPr>
          <p:cNvPr id="3" name="コンテンツ プレースホルダ 2"/>
          <p:cNvSpPr>
            <a:spLocks noGrp="1"/>
          </p:cNvSpPr>
          <p:nvPr>
            <p:ph idx="1"/>
          </p:nvPr>
        </p:nvSpPr>
        <p:spPr/>
        <p:txBody>
          <a:bodyPr/>
          <a:lstStyle/>
          <a:p>
            <a:r>
              <a:rPr lang="en-US" altLang="ja-JP" dirty="0" smtClean="0"/>
              <a:t>Higher-order abstract syntax (HOAS)</a:t>
            </a:r>
          </a:p>
          <a:p>
            <a:r>
              <a:rPr kumimoji="1" lang="en-US" altLang="ja-JP" dirty="0" smtClean="0"/>
              <a:t>De </a:t>
            </a:r>
            <a:r>
              <a:rPr kumimoji="1" lang="en-US" altLang="ja-JP" dirty="0" err="1" smtClean="0"/>
              <a:t>Bruijn</a:t>
            </a:r>
            <a:r>
              <a:rPr kumimoji="1" lang="en-US" altLang="ja-JP" dirty="0" smtClean="0"/>
              <a:t> indices</a:t>
            </a:r>
          </a:p>
          <a:p>
            <a:pPr lvl="1"/>
            <a:r>
              <a:rPr lang="ja-JP" altLang="en-US" dirty="0" smtClean="0"/>
              <a:t>いずれの形式も</a:t>
            </a:r>
            <a:r>
              <a:rPr lang="en-US" altLang="ja-JP" dirty="0" smtClean="0"/>
              <a:t/>
            </a:r>
            <a:br>
              <a:rPr lang="en-US" altLang="ja-JP" dirty="0" smtClean="0"/>
            </a:br>
            <a:r>
              <a:rPr lang="ja-JP" altLang="en-US" dirty="0" smtClean="0"/>
              <a:t>対象言語で </a:t>
            </a:r>
            <a:r>
              <a:rPr lang="en-US" altLang="ja-JP" dirty="0" smtClean="0"/>
              <a:t>well-typed </a:t>
            </a:r>
            <a:r>
              <a:rPr lang="ja-JP" altLang="en-US" dirty="0" smtClean="0"/>
              <a:t>でない式は</a:t>
            </a:r>
            <a:r>
              <a:rPr lang="en-US" altLang="ja-JP" dirty="0" smtClean="0"/>
              <a:t/>
            </a:r>
            <a:br>
              <a:rPr lang="en-US" altLang="ja-JP" dirty="0" smtClean="0"/>
            </a:br>
            <a:r>
              <a:rPr lang="en-US" altLang="ja-JP" dirty="0" smtClean="0"/>
              <a:t>Haskell </a:t>
            </a:r>
            <a:r>
              <a:rPr lang="ja-JP" altLang="en-US" dirty="0" smtClean="0"/>
              <a:t>の式としても </a:t>
            </a:r>
            <a:r>
              <a:rPr lang="en-US" altLang="ja-JP" dirty="0" smtClean="0"/>
              <a:t>well-typed </a:t>
            </a:r>
            <a:r>
              <a:rPr lang="ja-JP" altLang="en-US" dirty="0" smtClean="0"/>
              <a:t>でない</a:t>
            </a:r>
            <a:endParaRPr lang="en-US" altLang="ja-JP" dirty="0" smtClean="0"/>
          </a:p>
          <a:p>
            <a:pPr lvl="1"/>
            <a:r>
              <a:rPr kumimoji="1" lang="ja-JP" altLang="en-US" dirty="0" smtClean="0"/>
              <a:t>コンパイルの過程の最初の方では </a:t>
            </a:r>
            <a:r>
              <a:rPr kumimoji="1" lang="en-US" altLang="ja-JP" dirty="0" smtClean="0"/>
              <a:t>HOAS </a:t>
            </a:r>
            <a:r>
              <a:rPr kumimoji="1" lang="ja-JP" altLang="en-US" dirty="0" smtClean="0"/>
              <a:t>を用い、途中から </a:t>
            </a:r>
            <a:r>
              <a:rPr kumimoji="1" lang="en-US" altLang="ja-JP" dirty="0" smtClean="0"/>
              <a:t>de </a:t>
            </a:r>
            <a:r>
              <a:rPr kumimoji="1" lang="en-US" altLang="ja-JP" dirty="0" err="1" smtClean="0"/>
              <a:t>Bruijn</a:t>
            </a:r>
            <a:r>
              <a:rPr kumimoji="1" lang="en-US" altLang="ja-JP" dirty="0" smtClean="0"/>
              <a:t> </a:t>
            </a:r>
            <a:r>
              <a:rPr kumimoji="1" lang="ja-JP" altLang="en-US" dirty="0" smtClean="0"/>
              <a:t>に移行</a:t>
            </a:r>
            <a:endParaRPr kumimoji="1" lang="ja-JP" altLang="en-US" dirty="0"/>
          </a:p>
        </p:txBody>
      </p:sp>
      <p:sp>
        <p:nvSpPr>
          <p:cNvPr id="4" name="スライド番号プレースホルダ 3"/>
          <p:cNvSpPr>
            <a:spLocks noGrp="1"/>
          </p:cNvSpPr>
          <p:nvPr>
            <p:ph type="sldNum" sz="quarter" idx="12"/>
          </p:nvPr>
        </p:nvSpPr>
        <p:spPr/>
        <p:txBody>
          <a:bodyPr/>
          <a:lstStyle/>
          <a:p>
            <a:fld id="{CE596E3A-448D-46E5-8402-F2FB178C94FD}" type="slidenum">
              <a:rPr kumimoji="1" lang="ja-JP" altLang="en-US" smtClean="0"/>
              <a:pPr/>
              <a:t>13</a:t>
            </a:fld>
            <a:endParaRPr kumimoji="1" lang="ja-JP" alt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コードの表し方 </a:t>
            </a:r>
            <a:r>
              <a:rPr kumimoji="1" lang="en-US" altLang="ja-JP" dirty="0" smtClean="0"/>
              <a:t>(1)</a:t>
            </a:r>
            <a:endParaRPr kumimoji="1" lang="ja-JP" altLang="en-US" dirty="0"/>
          </a:p>
        </p:txBody>
      </p:sp>
      <p:sp>
        <p:nvSpPr>
          <p:cNvPr id="3" name="コンテンツ プレースホルダ 2"/>
          <p:cNvSpPr>
            <a:spLocks noGrp="1"/>
          </p:cNvSpPr>
          <p:nvPr>
            <p:ph idx="1"/>
          </p:nvPr>
        </p:nvSpPr>
        <p:spPr/>
        <p:txBody>
          <a:bodyPr/>
          <a:lstStyle/>
          <a:p>
            <a:r>
              <a:rPr kumimoji="1" lang="en-US" altLang="ja-JP" dirty="0" smtClean="0"/>
              <a:t>Higher-order abstract syntax (HOAS)</a:t>
            </a:r>
          </a:p>
          <a:p>
            <a:pPr lvl="1"/>
            <a:r>
              <a:rPr lang="ja-JP" altLang="en-US" dirty="0" smtClean="0"/>
              <a:t>対象言語での変数束縛を </a:t>
            </a:r>
            <a:r>
              <a:rPr lang="en-US" altLang="ja-JP" dirty="0" smtClean="0"/>
              <a:t>Haskell </a:t>
            </a:r>
            <a:r>
              <a:rPr lang="ja-JP" altLang="en-US" dirty="0" smtClean="0"/>
              <a:t>内での束縛に直す</a:t>
            </a:r>
            <a:endParaRPr lang="en-US" altLang="ja-JP" dirty="0" smtClean="0"/>
          </a:p>
          <a:p>
            <a:pPr lvl="1">
              <a:buNone/>
            </a:pPr>
            <a:r>
              <a:rPr kumimoji="1" lang="en-US" altLang="ja-JP" sz="2000" dirty="0" smtClean="0">
                <a:solidFill>
                  <a:srgbClr val="7030A0"/>
                </a:solidFill>
                <a:latin typeface="Consolas" pitchFamily="49" charset="0"/>
                <a:cs typeface="Consolas" pitchFamily="49" charset="0"/>
              </a:rPr>
              <a:t>data</a:t>
            </a:r>
            <a:r>
              <a:rPr kumimoji="1" lang="en-US" altLang="ja-JP" sz="2000" dirty="0" smtClean="0">
                <a:latin typeface="Consolas" pitchFamily="49" charset="0"/>
                <a:cs typeface="Consolas" pitchFamily="49" charset="0"/>
              </a:rPr>
              <a:t> Exp t </a:t>
            </a:r>
            <a:r>
              <a:rPr kumimoji="1" lang="en-US" altLang="ja-JP" sz="2000" dirty="0" smtClean="0">
                <a:solidFill>
                  <a:srgbClr val="7030A0"/>
                </a:solidFill>
                <a:latin typeface="Consolas" pitchFamily="49" charset="0"/>
                <a:cs typeface="Consolas" pitchFamily="49" charset="0"/>
              </a:rPr>
              <a:t>where</a:t>
            </a:r>
          </a:p>
          <a:p>
            <a:pPr lvl="1">
              <a:buNone/>
            </a:pPr>
            <a:r>
              <a:rPr kumimoji="1" lang="en-US" altLang="ja-JP" sz="2000" dirty="0" smtClean="0">
                <a:latin typeface="Consolas" pitchFamily="49" charset="0"/>
                <a:cs typeface="Consolas" pitchFamily="49" charset="0"/>
              </a:rPr>
              <a:t>    Add </a:t>
            </a:r>
            <a:r>
              <a:rPr kumimoji="1" lang="en-US" altLang="ja-JP" sz="2000" dirty="0" smtClean="0">
                <a:solidFill>
                  <a:srgbClr val="7030A0"/>
                </a:solidFill>
                <a:latin typeface="Consolas" pitchFamily="49" charset="0"/>
                <a:cs typeface="Consolas" pitchFamily="49" charset="0"/>
              </a:rPr>
              <a:t>::</a:t>
            </a:r>
            <a:r>
              <a:rPr kumimoji="1" lang="en-US" altLang="ja-JP" sz="2000" dirty="0" smtClean="0">
                <a:latin typeface="Consolas" pitchFamily="49" charset="0"/>
                <a:cs typeface="Consolas" pitchFamily="49" charset="0"/>
              </a:rPr>
              <a:t> Exp </a:t>
            </a:r>
            <a:r>
              <a:rPr kumimoji="1" lang="en-US" altLang="ja-JP" sz="2000" dirty="0" err="1" smtClean="0">
                <a:latin typeface="Consolas" pitchFamily="49" charset="0"/>
                <a:cs typeface="Consolas" pitchFamily="49" charset="0"/>
              </a:rPr>
              <a:t>Int</a:t>
            </a:r>
            <a:r>
              <a:rPr kumimoji="1" lang="en-US" altLang="ja-JP" sz="2000" dirty="0" smtClean="0">
                <a:latin typeface="Consolas" pitchFamily="49" charset="0"/>
                <a:cs typeface="Consolas" pitchFamily="49" charset="0"/>
              </a:rPr>
              <a:t> -&gt; Exp </a:t>
            </a:r>
            <a:r>
              <a:rPr kumimoji="1" lang="en-US" altLang="ja-JP" sz="2000" dirty="0" err="1" smtClean="0">
                <a:latin typeface="Consolas" pitchFamily="49" charset="0"/>
                <a:cs typeface="Consolas" pitchFamily="49" charset="0"/>
              </a:rPr>
              <a:t>Int</a:t>
            </a:r>
            <a:r>
              <a:rPr kumimoji="1" lang="en-US" altLang="ja-JP" sz="2000" dirty="0" smtClean="0">
                <a:latin typeface="Consolas" pitchFamily="49" charset="0"/>
                <a:cs typeface="Consolas" pitchFamily="49" charset="0"/>
              </a:rPr>
              <a:t> -&gt; Exp </a:t>
            </a:r>
            <a:r>
              <a:rPr lang="en-US" altLang="ja-JP" sz="2000" dirty="0" err="1" smtClean="0">
                <a:latin typeface="Consolas" pitchFamily="49" charset="0"/>
                <a:cs typeface="Consolas" pitchFamily="49" charset="0"/>
              </a:rPr>
              <a:t>Int</a:t>
            </a:r>
            <a:endParaRPr kumimoji="1" lang="en-US" altLang="ja-JP" sz="2000" dirty="0" smtClean="0">
              <a:latin typeface="Consolas" pitchFamily="49" charset="0"/>
              <a:cs typeface="Consolas" pitchFamily="49" charset="0"/>
            </a:endParaRPr>
          </a:p>
          <a:p>
            <a:pPr lvl="1">
              <a:buNone/>
            </a:pPr>
            <a:r>
              <a:rPr lang="en-US" altLang="ja-JP" sz="2000" dirty="0" smtClean="0">
                <a:latin typeface="Consolas" pitchFamily="49" charset="0"/>
                <a:cs typeface="Consolas" pitchFamily="49" charset="0"/>
              </a:rPr>
              <a:t>    Let </a:t>
            </a:r>
            <a:r>
              <a:rPr lang="en-US" altLang="ja-JP" sz="2000" dirty="0" smtClean="0">
                <a:solidFill>
                  <a:srgbClr val="7030A0"/>
                </a:solidFill>
                <a:latin typeface="Consolas" pitchFamily="49" charset="0"/>
                <a:cs typeface="Consolas" pitchFamily="49" charset="0"/>
              </a:rPr>
              <a:t>::</a:t>
            </a:r>
            <a:r>
              <a:rPr lang="en-US" altLang="ja-JP" sz="2000" dirty="0" smtClean="0">
                <a:latin typeface="Consolas" pitchFamily="49" charset="0"/>
                <a:cs typeface="Consolas" pitchFamily="49" charset="0"/>
              </a:rPr>
              <a:t> Exp t1 -&gt; (Exp t1 -&gt; Exp t2) -&gt; Exp t2</a:t>
            </a:r>
          </a:p>
          <a:p>
            <a:pPr lvl="1">
              <a:buNone/>
            </a:pPr>
            <a:r>
              <a:rPr lang="en-US" altLang="ja-JP" sz="2000" dirty="0" smtClean="0">
                <a:latin typeface="Consolas" pitchFamily="49" charset="0"/>
                <a:cs typeface="Consolas" pitchFamily="49" charset="0"/>
              </a:rPr>
              <a:t>    …</a:t>
            </a:r>
            <a:endParaRPr kumimoji="1" lang="ja-JP" altLang="en-US" dirty="0"/>
          </a:p>
        </p:txBody>
      </p:sp>
      <p:sp>
        <p:nvSpPr>
          <p:cNvPr id="4" name="スライド番号プレースホルダ 3"/>
          <p:cNvSpPr>
            <a:spLocks noGrp="1"/>
          </p:cNvSpPr>
          <p:nvPr>
            <p:ph type="sldNum" sz="quarter" idx="12"/>
          </p:nvPr>
        </p:nvSpPr>
        <p:spPr/>
        <p:txBody>
          <a:bodyPr/>
          <a:lstStyle/>
          <a:p>
            <a:fld id="{CE596E3A-448D-46E5-8402-F2FB178C94FD}" type="slidenum">
              <a:rPr kumimoji="1" lang="ja-JP" altLang="en-US" smtClean="0"/>
              <a:pPr/>
              <a:t>14</a:t>
            </a:fld>
            <a:endParaRPr kumimoji="1" lang="ja-JP" altLang="en-US" dirty="0"/>
          </a:p>
        </p:txBody>
      </p:sp>
      <p:sp>
        <p:nvSpPr>
          <p:cNvPr id="5" name="テキスト ボックス 4"/>
          <p:cNvSpPr txBox="1"/>
          <p:nvPr/>
        </p:nvSpPr>
        <p:spPr>
          <a:xfrm>
            <a:off x="3143240" y="6121619"/>
            <a:ext cx="5429288" cy="307777"/>
          </a:xfrm>
          <a:prstGeom prst="rect">
            <a:avLst/>
          </a:prstGeom>
          <a:noFill/>
        </p:spPr>
        <p:txBody>
          <a:bodyPr wrap="square" rtlCol="0">
            <a:spAutoFit/>
          </a:bodyPr>
          <a:lstStyle/>
          <a:p>
            <a:pPr algn="r"/>
            <a:r>
              <a:rPr kumimoji="1" lang="ja-JP" altLang="en-US" sz="1400" dirty="0" smtClean="0"/>
              <a:t>例は </a:t>
            </a:r>
            <a:r>
              <a:rPr lang="en-US" altLang="ja-JP" sz="1400" dirty="0" smtClean="0">
                <a:hlinkClick r:id="rId3"/>
              </a:rPr>
              <a:t>http://en.wikipedia.org/wiki/Higher-order_abstract_syntax</a:t>
            </a:r>
            <a:r>
              <a:rPr lang="ja-JP" altLang="en-US" sz="1400" dirty="0" smtClean="0"/>
              <a:t> による</a:t>
            </a:r>
            <a:endParaRPr kumimoji="1" lang="ja-JP" altLang="en-US" sz="1400" dirty="0"/>
          </a:p>
        </p:txBody>
      </p:sp>
      <p:sp>
        <p:nvSpPr>
          <p:cNvPr id="6" name="テキスト ボックス 5"/>
          <p:cNvSpPr txBox="1"/>
          <p:nvPr/>
        </p:nvSpPr>
        <p:spPr>
          <a:xfrm>
            <a:off x="1785918" y="4643446"/>
            <a:ext cx="5143536" cy="1446550"/>
          </a:xfrm>
          <a:prstGeom prst="rect">
            <a:avLst/>
          </a:prstGeom>
          <a:noFill/>
        </p:spPr>
        <p:txBody>
          <a:bodyPr wrap="square" rtlCol="0">
            <a:spAutoFit/>
          </a:bodyPr>
          <a:lstStyle/>
          <a:p>
            <a:pPr algn="ctr"/>
            <a:r>
              <a:rPr lang="en-US" altLang="ja-JP" sz="2400" dirty="0" smtClean="0"/>
              <a:t>let </a:t>
            </a:r>
            <a:r>
              <a:rPr lang="en-US" altLang="ja-JP" sz="2400" i="1" dirty="0" smtClean="0"/>
              <a:t>x</a:t>
            </a:r>
            <a:r>
              <a:rPr lang="en-US" altLang="ja-JP" sz="2400" dirty="0" smtClean="0"/>
              <a:t> = 1 + 2 in </a:t>
            </a:r>
            <a:r>
              <a:rPr lang="en-US" altLang="ja-JP" sz="2400" i="1" dirty="0" smtClean="0"/>
              <a:t>x</a:t>
            </a:r>
            <a:r>
              <a:rPr lang="en-US" altLang="ja-JP" sz="2400" dirty="0" smtClean="0"/>
              <a:t> + 3</a:t>
            </a:r>
          </a:p>
          <a:p>
            <a:pPr algn="ctr"/>
            <a:r>
              <a:rPr kumimoji="1" lang="ja-JP" altLang="en-US" sz="2400" dirty="0" smtClean="0"/>
              <a:t>↓</a:t>
            </a:r>
            <a:endParaRPr kumimoji="1" lang="en-US" altLang="ja-JP" sz="2400" dirty="0" smtClean="0"/>
          </a:p>
          <a:p>
            <a:pPr algn="ctr"/>
            <a:r>
              <a:rPr lang="en-US" altLang="ja-JP" sz="2000" dirty="0" smtClean="0">
                <a:latin typeface="Consolas" pitchFamily="49" charset="0"/>
                <a:cs typeface="Consolas" pitchFamily="49" charset="0"/>
              </a:rPr>
              <a:t>Let (Add (Num 1) (Num 2))</a:t>
            </a:r>
            <a:br>
              <a:rPr lang="en-US" altLang="ja-JP" sz="2000" dirty="0" smtClean="0">
                <a:latin typeface="Consolas" pitchFamily="49" charset="0"/>
                <a:cs typeface="Consolas" pitchFamily="49" charset="0"/>
              </a:rPr>
            </a:br>
            <a:r>
              <a:rPr lang="en-US" altLang="ja-JP" sz="2000" dirty="0" smtClean="0">
                <a:latin typeface="Consolas" pitchFamily="49" charset="0"/>
                <a:cs typeface="Consolas" pitchFamily="49" charset="0"/>
              </a:rPr>
              <a:t>  (</a:t>
            </a:r>
            <a:r>
              <a:rPr lang="en-US" altLang="ja-JP" sz="2000" dirty="0" err="1" smtClean="0">
                <a:latin typeface="Consolas" pitchFamily="49" charset="0"/>
                <a:cs typeface="Consolas" pitchFamily="49" charset="0"/>
              </a:rPr>
              <a:t>λ</a:t>
            </a:r>
            <a:r>
              <a:rPr lang="en-US" altLang="ja-JP" sz="2000" i="1" dirty="0" err="1" smtClean="0">
                <a:latin typeface="Consolas" pitchFamily="49" charset="0"/>
                <a:cs typeface="Consolas" pitchFamily="49" charset="0"/>
              </a:rPr>
              <a:t>x</a:t>
            </a:r>
            <a:r>
              <a:rPr lang="en-US" altLang="ja-JP" sz="2000" dirty="0" smtClean="0">
                <a:latin typeface="Consolas" pitchFamily="49" charset="0"/>
                <a:cs typeface="Consolas" pitchFamily="49" charset="0"/>
              </a:rPr>
              <a:t>. Add </a:t>
            </a:r>
            <a:r>
              <a:rPr lang="en-US" altLang="ja-JP" sz="2000" i="1" dirty="0" smtClean="0">
                <a:latin typeface="Consolas" pitchFamily="49" charset="0"/>
                <a:cs typeface="Consolas" pitchFamily="49" charset="0"/>
              </a:rPr>
              <a:t>x</a:t>
            </a:r>
            <a:r>
              <a:rPr lang="en-US" altLang="ja-JP" sz="2000" dirty="0" smtClean="0">
                <a:latin typeface="Consolas" pitchFamily="49" charset="0"/>
                <a:cs typeface="Consolas" pitchFamily="49" charset="0"/>
              </a:rPr>
              <a:t> (Num 3))</a:t>
            </a:r>
            <a:endParaRPr kumimoji="1" lang="ja-JP" altLang="en-US" sz="2000" dirty="0">
              <a:latin typeface="Consolas" pitchFamily="49" charset="0"/>
              <a:cs typeface="Consolas" pitchFamily="49"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コードの表し方 </a:t>
            </a:r>
            <a:r>
              <a:rPr kumimoji="1" lang="en-US" altLang="ja-JP" dirty="0" smtClean="0"/>
              <a:t>(2)</a:t>
            </a:r>
            <a:endParaRPr kumimoji="1" lang="ja-JP" altLang="en-US" dirty="0"/>
          </a:p>
        </p:txBody>
      </p:sp>
      <p:sp>
        <p:nvSpPr>
          <p:cNvPr id="3" name="コンテンツ プレースホルダ 2"/>
          <p:cNvSpPr>
            <a:spLocks noGrp="1"/>
          </p:cNvSpPr>
          <p:nvPr>
            <p:ph idx="1"/>
          </p:nvPr>
        </p:nvSpPr>
        <p:spPr/>
        <p:txBody>
          <a:bodyPr/>
          <a:lstStyle/>
          <a:p>
            <a:r>
              <a:rPr kumimoji="1" lang="en-US" altLang="ja-JP" dirty="0" smtClean="0"/>
              <a:t>De </a:t>
            </a:r>
            <a:r>
              <a:rPr kumimoji="1" lang="en-US" altLang="ja-JP" dirty="0" err="1" smtClean="0"/>
              <a:t>Bruijn</a:t>
            </a:r>
            <a:r>
              <a:rPr kumimoji="1" lang="en-US" altLang="ja-JP" dirty="0" smtClean="0"/>
              <a:t> indices</a:t>
            </a:r>
          </a:p>
          <a:p>
            <a:pPr lvl="1"/>
            <a:r>
              <a:rPr kumimoji="1" lang="ja-JP" altLang="en-US" dirty="0" smtClean="0"/>
              <a:t>変数をインデックスで表す</a:t>
            </a:r>
            <a:endParaRPr kumimoji="1" lang="en-US" altLang="ja-JP" dirty="0" smtClean="0"/>
          </a:p>
          <a:p>
            <a:pPr lvl="2"/>
            <a:r>
              <a:rPr lang="ja-JP" altLang="en-US" dirty="0" smtClean="0"/>
              <a:t>インデックスは、自身から見ていくつ外側の </a:t>
            </a:r>
            <a:r>
              <a:rPr lang="en-US" altLang="ja-JP" dirty="0" smtClean="0"/>
              <a:t>λ</a:t>
            </a:r>
            <a:r>
              <a:rPr lang="ja-JP" altLang="en-US" dirty="0" smtClean="0"/>
              <a:t> を</a:t>
            </a:r>
            <a:r>
              <a:rPr lang="en-US" altLang="ja-JP" dirty="0" smtClean="0"/>
              <a:t/>
            </a:r>
            <a:br>
              <a:rPr lang="en-US" altLang="ja-JP" dirty="0" smtClean="0"/>
            </a:br>
            <a:r>
              <a:rPr lang="ja-JP" altLang="en-US" dirty="0" smtClean="0"/>
              <a:t>指しているかを表す</a:t>
            </a:r>
            <a:endParaRPr kumimoji="1" lang="ja-JP" altLang="en-US" dirty="0"/>
          </a:p>
        </p:txBody>
      </p:sp>
      <p:sp>
        <p:nvSpPr>
          <p:cNvPr id="4" name="スライド番号プレースホルダ 3"/>
          <p:cNvSpPr>
            <a:spLocks noGrp="1"/>
          </p:cNvSpPr>
          <p:nvPr>
            <p:ph type="sldNum" sz="quarter" idx="12"/>
          </p:nvPr>
        </p:nvSpPr>
        <p:spPr/>
        <p:txBody>
          <a:bodyPr/>
          <a:lstStyle/>
          <a:p>
            <a:fld id="{CE596E3A-448D-46E5-8402-F2FB178C94FD}" type="slidenum">
              <a:rPr kumimoji="1" lang="ja-JP" altLang="en-US" smtClean="0"/>
              <a:pPr/>
              <a:t>15</a:t>
            </a:fld>
            <a:endParaRPr kumimoji="1" lang="ja-JP" altLang="en-US"/>
          </a:p>
        </p:txBody>
      </p:sp>
      <p:sp>
        <p:nvSpPr>
          <p:cNvPr id="5" name="テキスト ボックス 4"/>
          <p:cNvSpPr txBox="1"/>
          <p:nvPr/>
        </p:nvSpPr>
        <p:spPr>
          <a:xfrm>
            <a:off x="2000232" y="3600570"/>
            <a:ext cx="5143536" cy="954107"/>
          </a:xfrm>
          <a:prstGeom prst="rect">
            <a:avLst/>
          </a:prstGeom>
          <a:noFill/>
        </p:spPr>
        <p:txBody>
          <a:bodyPr wrap="square" rtlCol="0">
            <a:spAutoFit/>
          </a:bodyPr>
          <a:lstStyle/>
          <a:p>
            <a:pPr algn="ctr"/>
            <a:r>
              <a:rPr lang="es-ES" altLang="ja-JP" sz="2800" dirty="0" smtClean="0"/>
              <a:t>λ</a:t>
            </a:r>
            <a:r>
              <a:rPr lang="es-ES" altLang="ja-JP" sz="2800" i="1" dirty="0" smtClean="0"/>
              <a:t>z</a:t>
            </a:r>
            <a:r>
              <a:rPr lang="es-ES" altLang="ja-JP" sz="2800" dirty="0" smtClean="0"/>
              <a:t>. (λ</a:t>
            </a:r>
            <a:r>
              <a:rPr lang="es-ES" altLang="ja-JP" sz="2800" i="1" dirty="0" smtClean="0"/>
              <a:t>y</a:t>
            </a:r>
            <a:r>
              <a:rPr lang="es-ES" altLang="ja-JP" sz="2800" dirty="0" smtClean="0"/>
              <a:t>. </a:t>
            </a:r>
            <a:r>
              <a:rPr lang="es-ES" altLang="ja-JP" sz="2800" i="1" dirty="0" smtClean="0"/>
              <a:t>y</a:t>
            </a:r>
            <a:r>
              <a:rPr lang="es-ES" altLang="ja-JP" sz="2800" dirty="0" smtClean="0"/>
              <a:t> (λ</a:t>
            </a:r>
            <a:r>
              <a:rPr lang="es-ES" altLang="ja-JP" sz="2800" i="1" dirty="0" smtClean="0"/>
              <a:t>x</a:t>
            </a:r>
            <a:r>
              <a:rPr lang="es-ES" altLang="ja-JP" sz="2800" dirty="0" smtClean="0"/>
              <a:t>. </a:t>
            </a:r>
            <a:r>
              <a:rPr lang="es-ES" altLang="ja-JP" sz="2800" i="1" dirty="0" smtClean="0"/>
              <a:t>x</a:t>
            </a:r>
            <a:r>
              <a:rPr lang="es-ES" altLang="ja-JP" sz="2800" dirty="0" smtClean="0"/>
              <a:t>)) (λ</a:t>
            </a:r>
            <a:r>
              <a:rPr lang="es-ES" altLang="ja-JP" sz="2800" i="1" dirty="0" smtClean="0"/>
              <a:t>x</a:t>
            </a:r>
            <a:r>
              <a:rPr lang="es-ES" altLang="ja-JP" sz="2800" dirty="0" smtClean="0"/>
              <a:t>. </a:t>
            </a:r>
            <a:r>
              <a:rPr lang="es-ES" altLang="ja-JP" sz="2800" i="1" dirty="0" smtClean="0"/>
              <a:t>z</a:t>
            </a:r>
            <a:r>
              <a:rPr lang="es-ES" altLang="ja-JP" sz="2800" dirty="0" smtClean="0"/>
              <a:t> </a:t>
            </a:r>
            <a:r>
              <a:rPr lang="es-ES" altLang="ja-JP" sz="2800" i="1" dirty="0" smtClean="0"/>
              <a:t>x</a:t>
            </a:r>
            <a:r>
              <a:rPr lang="es-ES" altLang="ja-JP" sz="2800" dirty="0" smtClean="0"/>
              <a:t>)</a:t>
            </a:r>
          </a:p>
          <a:p>
            <a:pPr algn="ctr"/>
            <a:r>
              <a:rPr kumimoji="1" lang="ja-JP" altLang="en-US" sz="2800" dirty="0" smtClean="0"/>
              <a:t>↓</a:t>
            </a:r>
            <a:endParaRPr kumimoji="1" lang="ja-JP" altLang="en-US" sz="2800" dirty="0"/>
          </a:p>
        </p:txBody>
      </p:sp>
      <p:sp>
        <p:nvSpPr>
          <p:cNvPr id="6" name="テキスト ボックス 5"/>
          <p:cNvSpPr txBox="1"/>
          <p:nvPr/>
        </p:nvSpPr>
        <p:spPr>
          <a:xfrm>
            <a:off x="2500298" y="6121619"/>
            <a:ext cx="6072230" cy="307777"/>
          </a:xfrm>
          <a:prstGeom prst="rect">
            <a:avLst/>
          </a:prstGeom>
          <a:noFill/>
        </p:spPr>
        <p:txBody>
          <a:bodyPr wrap="square" rtlCol="0">
            <a:spAutoFit/>
          </a:bodyPr>
          <a:lstStyle/>
          <a:p>
            <a:pPr algn="r"/>
            <a:r>
              <a:rPr kumimoji="1" lang="ja-JP" altLang="en-US" sz="1400" dirty="0" smtClean="0"/>
              <a:t>図は </a:t>
            </a:r>
            <a:r>
              <a:rPr lang="en-US" altLang="ja-JP" sz="1400" dirty="0" smtClean="0">
                <a:hlinkClick r:id="rId3"/>
              </a:rPr>
              <a:t>http://en.wikipedia.org/wiki/File:De_Bruijn_index_illustration_1.svg</a:t>
            </a:r>
            <a:r>
              <a:rPr lang="ja-JP" altLang="en-US" sz="1400" dirty="0" smtClean="0"/>
              <a:t> による</a:t>
            </a:r>
            <a:endParaRPr kumimoji="1" lang="ja-JP" altLang="en-US" sz="1400" dirty="0"/>
          </a:p>
        </p:txBody>
      </p:sp>
      <p:pic>
        <p:nvPicPr>
          <p:cNvPr id="1028" name="Picture 4" descr="http://upload.wikimedia.org/wikipedia/commons/thumb/a/a8/De_Bruijn_index_illustration_1.svg/500px-De_Bruijn_index_illustration_1.svg.png"/>
          <p:cNvPicPr>
            <a:picLocks noChangeAspect="1" noChangeArrowheads="1"/>
          </p:cNvPicPr>
          <p:nvPr/>
        </p:nvPicPr>
        <p:blipFill>
          <a:blip r:embed="rId4" cstate="print"/>
          <a:srcRect/>
          <a:stretch>
            <a:fillRect/>
          </a:stretch>
        </p:blipFill>
        <p:spPr bwMode="auto">
          <a:xfrm>
            <a:off x="3041388" y="4600702"/>
            <a:ext cx="3061224" cy="900000"/>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コードの表し方 </a:t>
            </a:r>
            <a:r>
              <a:rPr kumimoji="1" lang="en-US" altLang="ja-JP" dirty="0" smtClean="0"/>
              <a:t>(2)</a:t>
            </a:r>
            <a:endParaRPr kumimoji="1" lang="ja-JP" altLang="en-US" dirty="0"/>
          </a:p>
        </p:txBody>
      </p:sp>
      <p:sp>
        <p:nvSpPr>
          <p:cNvPr id="3" name="コンテンツ プレースホルダ 2"/>
          <p:cNvSpPr>
            <a:spLocks noGrp="1"/>
          </p:cNvSpPr>
          <p:nvPr>
            <p:ph idx="1"/>
          </p:nvPr>
        </p:nvSpPr>
        <p:spPr/>
        <p:txBody>
          <a:bodyPr>
            <a:normAutofit/>
          </a:bodyPr>
          <a:lstStyle/>
          <a:p>
            <a:r>
              <a:rPr lang="en-US" altLang="ja-JP" dirty="0" smtClean="0"/>
              <a:t>De </a:t>
            </a:r>
            <a:r>
              <a:rPr lang="en-US" altLang="ja-JP" dirty="0" err="1" smtClean="0"/>
              <a:t>Bruijn</a:t>
            </a:r>
            <a:r>
              <a:rPr lang="en-US" altLang="ja-JP" dirty="0" smtClean="0"/>
              <a:t> indices </a:t>
            </a:r>
            <a:r>
              <a:rPr lang="ja-JP" altLang="en-US" dirty="0" smtClean="0"/>
              <a:t>形式の </a:t>
            </a:r>
            <a:r>
              <a:rPr lang="en-US" altLang="ja-JP" dirty="0" smtClean="0"/>
              <a:t>Haskell </a:t>
            </a:r>
            <a:r>
              <a:rPr lang="ja-JP" altLang="en-US" dirty="0" err="1" smtClean="0"/>
              <a:t>での</a:t>
            </a:r>
            <a:r>
              <a:rPr lang="ja-JP" altLang="en-US" dirty="0" smtClean="0"/>
              <a:t>表現</a:t>
            </a:r>
            <a:endParaRPr lang="en-US" altLang="ja-JP" dirty="0" smtClean="0"/>
          </a:p>
          <a:p>
            <a:pPr lvl="1">
              <a:buNone/>
            </a:pPr>
            <a:r>
              <a:rPr kumimoji="1" lang="en-US" altLang="ja-JP" sz="2000" dirty="0" smtClean="0">
                <a:solidFill>
                  <a:srgbClr val="7030A0"/>
                </a:solidFill>
                <a:latin typeface="Consolas" pitchFamily="49" charset="0"/>
                <a:cs typeface="Consolas" pitchFamily="49" charset="0"/>
              </a:rPr>
              <a:t>data</a:t>
            </a:r>
            <a:r>
              <a:rPr kumimoji="1" lang="en-US" altLang="ja-JP" sz="2000" dirty="0" smtClean="0">
                <a:latin typeface="Consolas" pitchFamily="49" charset="0"/>
                <a:cs typeface="Consolas" pitchFamily="49" charset="0"/>
              </a:rPr>
              <a:t> Exp </a:t>
            </a:r>
            <a:r>
              <a:rPr kumimoji="1" lang="en-US" altLang="ja-JP" sz="2000" dirty="0" err="1" smtClean="0">
                <a:latin typeface="Consolas" pitchFamily="49" charset="0"/>
                <a:cs typeface="Consolas" pitchFamily="49" charset="0"/>
              </a:rPr>
              <a:t>ts</a:t>
            </a:r>
            <a:r>
              <a:rPr kumimoji="1" lang="en-US" altLang="ja-JP" sz="2000" dirty="0" smtClean="0">
                <a:latin typeface="Consolas" pitchFamily="49" charset="0"/>
                <a:cs typeface="Consolas" pitchFamily="49" charset="0"/>
              </a:rPr>
              <a:t> t </a:t>
            </a:r>
            <a:r>
              <a:rPr kumimoji="1" lang="en-US" altLang="ja-JP" sz="2000" dirty="0" smtClean="0">
                <a:solidFill>
                  <a:srgbClr val="7030A0"/>
                </a:solidFill>
                <a:latin typeface="Consolas" pitchFamily="49" charset="0"/>
                <a:cs typeface="Consolas" pitchFamily="49" charset="0"/>
              </a:rPr>
              <a:t>where</a:t>
            </a:r>
          </a:p>
          <a:p>
            <a:pPr lvl="1">
              <a:buNone/>
            </a:pPr>
            <a:r>
              <a:rPr lang="en-US" altLang="ja-JP" sz="2000" dirty="0" smtClean="0">
                <a:latin typeface="Consolas" pitchFamily="49" charset="0"/>
                <a:cs typeface="Consolas" pitchFamily="49" charset="0"/>
              </a:rPr>
              <a:t>    Num </a:t>
            </a:r>
            <a:r>
              <a:rPr lang="en-US" altLang="ja-JP" sz="2000" dirty="0" smtClean="0">
                <a:solidFill>
                  <a:srgbClr val="7030A0"/>
                </a:solidFill>
                <a:latin typeface="Consolas" pitchFamily="49" charset="0"/>
                <a:cs typeface="Consolas" pitchFamily="49" charset="0"/>
              </a:rPr>
              <a:t>::</a:t>
            </a:r>
            <a:r>
              <a:rPr lang="en-US" altLang="ja-JP" sz="2000" dirty="0" smtClean="0">
                <a:latin typeface="Consolas" pitchFamily="49" charset="0"/>
                <a:cs typeface="Consolas" pitchFamily="49" charset="0"/>
              </a:rPr>
              <a:t> </a:t>
            </a:r>
            <a:r>
              <a:rPr lang="en-US" altLang="ja-JP" sz="2000" dirty="0" err="1" smtClean="0">
                <a:latin typeface="Consolas" pitchFamily="49" charset="0"/>
                <a:cs typeface="Consolas" pitchFamily="49" charset="0"/>
              </a:rPr>
              <a:t>Int</a:t>
            </a:r>
            <a:r>
              <a:rPr lang="en-US" altLang="ja-JP" sz="2000" dirty="0" smtClean="0">
                <a:latin typeface="Consolas" pitchFamily="49" charset="0"/>
                <a:cs typeface="Consolas" pitchFamily="49" charset="0"/>
              </a:rPr>
              <a:t> -&gt; Exp </a:t>
            </a:r>
            <a:r>
              <a:rPr lang="en-US" altLang="ja-JP" sz="2000" dirty="0" err="1" smtClean="0">
                <a:latin typeface="Consolas" pitchFamily="49" charset="0"/>
                <a:cs typeface="Consolas" pitchFamily="49" charset="0"/>
              </a:rPr>
              <a:t>ts</a:t>
            </a:r>
            <a:r>
              <a:rPr lang="en-US" altLang="ja-JP" sz="2000" dirty="0" smtClean="0">
                <a:latin typeface="Consolas" pitchFamily="49" charset="0"/>
                <a:cs typeface="Consolas" pitchFamily="49" charset="0"/>
              </a:rPr>
              <a:t> </a:t>
            </a:r>
            <a:r>
              <a:rPr lang="en-US" altLang="ja-JP" sz="2000" dirty="0" err="1" smtClean="0">
                <a:latin typeface="Consolas" pitchFamily="49" charset="0"/>
                <a:cs typeface="Consolas" pitchFamily="49" charset="0"/>
              </a:rPr>
              <a:t>Int</a:t>
            </a:r>
            <a:endParaRPr lang="en-US" altLang="ja-JP" sz="2000" dirty="0" smtClean="0">
              <a:latin typeface="Consolas" pitchFamily="49" charset="0"/>
              <a:cs typeface="Consolas" pitchFamily="49" charset="0"/>
            </a:endParaRPr>
          </a:p>
          <a:p>
            <a:pPr lvl="1">
              <a:buNone/>
            </a:pPr>
            <a:r>
              <a:rPr kumimoji="1" lang="en-US" altLang="ja-JP" sz="2000" dirty="0" smtClean="0">
                <a:latin typeface="Consolas" pitchFamily="49" charset="0"/>
                <a:cs typeface="Consolas" pitchFamily="49" charset="0"/>
              </a:rPr>
              <a:t>    Add </a:t>
            </a:r>
            <a:r>
              <a:rPr kumimoji="1" lang="en-US" altLang="ja-JP" sz="2000" dirty="0" smtClean="0">
                <a:solidFill>
                  <a:srgbClr val="7030A0"/>
                </a:solidFill>
                <a:latin typeface="Consolas" pitchFamily="49" charset="0"/>
                <a:cs typeface="Consolas" pitchFamily="49" charset="0"/>
              </a:rPr>
              <a:t>::</a:t>
            </a:r>
            <a:r>
              <a:rPr kumimoji="1" lang="en-US" altLang="ja-JP" sz="2000" dirty="0" smtClean="0">
                <a:latin typeface="Consolas" pitchFamily="49" charset="0"/>
                <a:cs typeface="Consolas" pitchFamily="49" charset="0"/>
              </a:rPr>
              <a:t> Exp </a:t>
            </a:r>
            <a:r>
              <a:rPr kumimoji="1" lang="en-US" altLang="ja-JP" sz="2000" dirty="0" err="1" smtClean="0">
                <a:latin typeface="Consolas" pitchFamily="49" charset="0"/>
                <a:cs typeface="Consolas" pitchFamily="49" charset="0"/>
              </a:rPr>
              <a:t>ts</a:t>
            </a:r>
            <a:r>
              <a:rPr kumimoji="1" lang="en-US" altLang="ja-JP" sz="2000" dirty="0" smtClean="0">
                <a:latin typeface="Consolas" pitchFamily="49" charset="0"/>
                <a:cs typeface="Consolas" pitchFamily="49" charset="0"/>
              </a:rPr>
              <a:t> </a:t>
            </a:r>
            <a:r>
              <a:rPr kumimoji="1" lang="en-US" altLang="ja-JP" sz="2000" dirty="0" err="1" smtClean="0">
                <a:latin typeface="Consolas" pitchFamily="49" charset="0"/>
                <a:cs typeface="Consolas" pitchFamily="49" charset="0"/>
              </a:rPr>
              <a:t>Int</a:t>
            </a:r>
            <a:r>
              <a:rPr kumimoji="1" lang="en-US" altLang="ja-JP" sz="2000" dirty="0" smtClean="0">
                <a:latin typeface="Consolas" pitchFamily="49" charset="0"/>
                <a:cs typeface="Consolas" pitchFamily="49" charset="0"/>
              </a:rPr>
              <a:t> -&gt; Exp </a:t>
            </a:r>
            <a:r>
              <a:rPr kumimoji="1" lang="en-US" altLang="ja-JP" sz="2000" dirty="0" err="1" smtClean="0">
                <a:latin typeface="Consolas" pitchFamily="49" charset="0"/>
                <a:cs typeface="Consolas" pitchFamily="49" charset="0"/>
              </a:rPr>
              <a:t>ts</a:t>
            </a:r>
            <a:r>
              <a:rPr kumimoji="1" lang="en-US" altLang="ja-JP" sz="2000" dirty="0" smtClean="0">
                <a:latin typeface="Consolas" pitchFamily="49" charset="0"/>
                <a:cs typeface="Consolas" pitchFamily="49" charset="0"/>
              </a:rPr>
              <a:t> </a:t>
            </a:r>
            <a:r>
              <a:rPr kumimoji="1" lang="en-US" altLang="ja-JP" sz="2000" dirty="0" err="1" smtClean="0">
                <a:latin typeface="Consolas" pitchFamily="49" charset="0"/>
                <a:cs typeface="Consolas" pitchFamily="49" charset="0"/>
              </a:rPr>
              <a:t>Int</a:t>
            </a:r>
            <a:r>
              <a:rPr kumimoji="1" lang="en-US" altLang="ja-JP" sz="2000" dirty="0" smtClean="0">
                <a:latin typeface="Consolas" pitchFamily="49" charset="0"/>
                <a:cs typeface="Consolas" pitchFamily="49" charset="0"/>
              </a:rPr>
              <a:t> -&gt; Exp </a:t>
            </a:r>
            <a:r>
              <a:rPr kumimoji="1" lang="en-US" altLang="ja-JP" sz="2000" dirty="0" err="1" smtClean="0">
                <a:latin typeface="Consolas" pitchFamily="49" charset="0"/>
                <a:cs typeface="Consolas" pitchFamily="49" charset="0"/>
              </a:rPr>
              <a:t>ts</a:t>
            </a:r>
            <a:r>
              <a:rPr kumimoji="1" lang="en-US" altLang="ja-JP" sz="2000" dirty="0" smtClean="0">
                <a:latin typeface="Consolas" pitchFamily="49" charset="0"/>
                <a:cs typeface="Consolas" pitchFamily="49" charset="0"/>
              </a:rPr>
              <a:t> </a:t>
            </a:r>
            <a:r>
              <a:rPr kumimoji="1" lang="en-US" altLang="ja-JP" sz="2000" dirty="0" err="1" smtClean="0">
                <a:latin typeface="Consolas" pitchFamily="49" charset="0"/>
                <a:cs typeface="Consolas" pitchFamily="49" charset="0"/>
              </a:rPr>
              <a:t>Int</a:t>
            </a:r>
            <a:endParaRPr kumimoji="1" lang="en-US" altLang="ja-JP" sz="2000" dirty="0" smtClean="0">
              <a:latin typeface="Consolas" pitchFamily="49" charset="0"/>
              <a:cs typeface="Consolas" pitchFamily="49" charset="0"/>
            </a:endParaRPr>
          </a:p>
          <a:p>
            <a:pPr lvl="1">
              <a:buNone/>
            </a:pPr>
            <a:r>
              <a:rPr lang="en-US" altLang="ja-JP" sz="2000" dirty="0" smtClean="0">
                <a:latin typeface="Consolas" pitchFamily="49" charset="0"/>
                <a:cs typeface="Consolas" pitchFamily="49" charset="0"/>
              </a:rPr>
              <a:t>    App </a:t>
            </a:r>
            <a:r>
              <a:rPr lang="en-US" altLang="ja-JP" sz="2000" dirty="0" smtClean="0">
                <a:solidFill>
                  <a:srgbClr val="7030A0"/>
                </a:solidFill>
                <a:latin typeface="Consolas" pitchFamily="49" charset="0"/>
                <a:cs typeface="Consolas" pitchFamily="49" charset="0"/>
              </a:rPr>
              <a:t>::</a:t>
            </a:r>
            <a:r>
              <a:rPr lang="en-US" altLang="ja-JP" sz="2000" dirty="0" smtClean="0">
                <a:latin typeface="Consolas" pitchFamily="49" charset="0"/>
                <a:cs typeface="Consolas" pitchFamily="49" charset="0"/>
              </a:rPr>
              <a:t> Exp </a:t>
            </a:r>
            <a:r>
              <a:rPr lang="en-US" altLang="ja-JP" sz="2000" dirty="0" err="1" smtClean="0">
                <a:latin typeface="Consolas" pitchFamily="49" charset="0"/>
                <a:cs typeface="Consolas" pitchFamily="49" charset="0"/>
              </a:rPr>
              <a:t>ts</a:t>
            </a:r>
            <a:r>
              <a:rPr lang="en-US" altLang="ja-JP" sz="2000" dirty="0" smtClean="0">
                <a:latin typeface="Consolas" pitchFamily="49" charset="0"/>
                <a:cs typeface="Consolas" pitchFamily="49" charset="0"/>
              </a:rPr>
              <a:t> (t1 -&gt; t2) -&gt; Exp </a:t>
            </a:r>
            <a:r>
              <a:rPr lang="en-US" altLang="ja-JP" sz="2000" dirty="0" err="1" smtClean="0">
                <a:latin typeface="Consolas" pitchFamily="49" charset="0"/>
                <a:cs typeface="Consolas" pitchFamily="49" charset="0"/>
              </a:rPr>
              <a:t>ts</a:t>
            </a:r>
            <a:r>
              <a:rPr lang="en-US" altLang="ja-JP" sz="2000" dirty="0" smtClean="0">
                <a:latin typeface="Consolas" pitchFamily="49" charset="0"/>
                <a:cs typeface="Consolas" pitchFamily="49" charset="0"/>
              </a:rPr>
              <a:t> t1 -&gt; Exp </a:t>
            </a:r>
            <a:r>
              <a:rPr lang="en-US" altLang="ja-JP" sz="2000" dirty="0" err="1" smtClean="0">
                <a:latin typeface="Consolas" pitchFamily="49" charset="0"/>
                <a:cs typeface="Consolas" pitchFamily="49" charset="0"/>
              </a:rPr>
              <a:t>ts</a:t>
            </a:r>
            <a:r>
              <a:rPr lang="en-US" altLang="ja-JP" sz="2000" dirty="0" smtClean="0">
                <a:latin typeface="Consolas" pitchFamily="49" charset="0"/>
                <a:cs typeface="Consolas" pitchFamily="49" charset="0"/>
              </a:rPr>
              <a:t> t2</a:t>
            </a:r>
          </a:p>
          <a:p>
            <a:pPr lvl="1">
              <a:buNone/>
            </a:pPr>
            <a:r>
              <a:rPr kumimoji="1" lang="en-US" altLang="ja-JP" sz="2000" dirty="0" smtClean="0">
                <a:latin typeface="Consolas" pitchFamily="49" charset="0"/>
                <a:cs typeface="Consolas" pitchFamily="49" charset="0"/>
              </a:rPr>
              <a:t>    </a:t>
            </a:r>
            <a:r>
              <a:rPr kumimoji="1" lang="en-US" altLang="ja-JP" sz="2000" dirty="0" err="1" smtClean="0">
                <a:latin typeface="Consolas" pitchFamily="49" charset="0"/>
                <a:cs typeface="Consolas" pitchFamily="49" charset="0"/>
              </a:rPr>
              <a:t>Var</a:t>
            </a:r>
            <a:r>
              <a:rPr kumimoji="1" lang="en-US" altLang="ja-JP" sz="2000" dirty="0" smtClean="0">
                <a:latin typeface="Consolas" pitchFamily="49" charset="0"/>
                <a:cs typeface="Consolas" pitchFamily="49" charset="0"/>
              </a:rPr>
              <a:t> </a:t>
            </a:r>
            <a:r>
              <a:rPr kumimoji="1" lang="en-US" altLang="ja-JP" sz="2000" dirty="0" smtClean="0">
                <a:solidFill>
                  <a:srgbClr val="7030A0"/>
                </a:solidFill>
                <a:latin typeface="Consolas" pitchFamily="49" charset="0"/>
                <a:cs typeface="Consolas" pitchFamily="49" charset="0"/>
              </a:rPr>
              <a:t>::</a:t>
            </a:r>
            <a:r>
              <a:rPr kumimoji="1" lang="en-US" altLang="ja-JP" sz="2000" dirty="0" smtClean="0">
                <a:latin typeface="Consolas" pitchFamily="49" charset="0"/>
                <a:cs typeface="Consolas" pitchFamily="49" charset="0"/>
              </a:rPr>
              <a:t> Index </a:t>
            </a:r>
            <a:r>
              <a:rPr kumimoji="1" lang="en-US" altLang="ja-JP" sz="2000" dirty="0" err="1" smtClean="0">
                <a:latin typeface="Consolas" pitchFamily="49" charset="0"/>
                <a:cs typeface="Consolas" pitchFamily="49" charset="0"/>
              </a:rPr>
              <a:t>ts</a:t>
            </a:r>
            <a:r>
              <a:rPr kumimoji="1" lang="en-US" altLang="ja-JP" sz="2000" dirty="0" smtClean="0">
                <a:latin typeface="Consolas" pitchFamily="49" charset="0"/>
                <a:cs typeface="Consolas" pitchFamily="49" charset="0"/>
              </a:rPr>
              <a:t> t -&gt; Exp </a:t>
            </a:r>
            <a:r>
              <a:rPr kumimoji="1" lang="en-US" altLang="ja-JP" sz="2000" dirty="0" err="1" smtClean="0">
                <a:latin typeface="Consolas" pitchFamily="49" charset="0"/>
                <a:cs typeface="Consolas" pitchFamily="49" charset="0"/>
              </a:rPr>
              <a:t>ts</a:t>
            </a:r>
            <a:r>
              <a:rPr kumimoji="1" lang="en-US" altLang="ja-JP" sz="2000" dirty="0" smtClean="0">
                <a:latin typeface="Consolas" pitchFamily="49" charset="0"/>
                <a:cs typeface="Consolas" pitchFamily="49" charset="0"/>
              </a:rPr>
              <a:t> t</a:t>
            </a:r>
          </a:p>
          <a:p>
            <a:pPr lvl="1">
              <a:buNone/>
            </a:pPr>
            <a:r>
              <a:rPr lang="en-US" altLang="ja-JP" sz="2000" dirty="0" smtClean="0">
                <a:latin typeface="Consolas" pitchFamily="49" charset="0"/>
                <a:cs typeface="Consolas" pitchFamily="49" charset="0"/>
              </a:rPr>
              <a:t>    Let </a:t>
            </a:r>
            <a:r>
              <a:rPr lang="en-US" altLang="ja-JP" sz="2000" dirty="0" smtClean="0">
                <a:solidFill>
                  <a:srgbClr val="7030A0"/>
                </a:solidFill>
                <a:latin typeface="Consolas" pitchFamily="49" charset="0"/>
                <a:cs typeface="Consolas" pitchFamily="49" charset="0"/>
              </a:rPr>
              <a:t>::</a:t>
            </a:r>
            <a:r>
              <a:rPr lang="en-US" altLang="ja-JP" sz="2000" dirty="0" smtClean="0">
                <a:latin typeface="Consolas" pitchFamily="49" charset="0"/>
                <a:cs typeface="Consolas" pitchFamily="49" charset="0"/>
              </a:rPr>
              <a:t> Exp </a:t>
            </a:r>
            <a:r>
              <a:rPr lang="en-US" altLang="ja-JP" sz="2000" dirty="0" err="1" smtClean="0">
                <a:latin typeface="Consolas" pitchFamily="49" charset="0"/>
                <a:cs typeface="Consolas" pitchFamily="49" charset="0"/>
              </a:rPr>
              <a:t>ts</a:t>
            </a:r>
            <a:r>
              <a:rPr lang="en-US" altLang="ja-JP" sz="2000" dirty="0" smtClean="0">
                <a:latin typeface="Consolas" pitchFamily="49" charset="0"/>
                <a:cs typeface="Consolas" pitchFamily="49" charset="0"/>
              </a:rPr>
              <a:t> s -&gt; Exp (s, </a:t>
            </a:r>
            <a:r>
              <a:rPr lang="en-US" altLang="ja-JP" sz="2000" dirty="0" err="1" smtClean="0">
                <a:latin typeface="Consolas" pitchFamily="49" charset="0"/>
                <a:cs typeface="Consolas" pitchFamily="49" charset="0"/>
              </a:rPr>
              <a:t>ts</a:t>
            </a:r>
            <a:r>
              <a:rPr lang="en-US" altLang="ja-JP" sz="2000" dirty="0" smtClean="0">
                <a:latin typeface="Consolas" pitchFamily="49" charset="0"/>
                <a:cs typeface="Consolas" pitchFamily="49" charset="0"/>
              </a:rPr>
              <a:t>) t -&gt; Exp </a:t>
            </a:r>
            <a:r>
              <a:rPr lang="en-US" altLang="ja-JP" sz="2000" dirty="0" err="1" smtClean="0">
                <a:latin typeface="Consolas" pitchFamily="49" charset="0"/>
                <a:cs typeface="Consolas" pitchFamily="49" charset="0"/>
              </a:rPr>
              <a:t>ts</a:t>
            </a:r>
            <a:r>
              <a:rPr lang="en-US" altLang="ja-JP" sz="2000" dirty="0" smtClean="0">
                <a:latin typeface="Consolas" pitchFamily="49" charset="0"/>
                <a:cs typeface="Consolas" pitchFamily="49" charset="0"/>
              </a:rPr>
              <a:t> t</a:t>
            </a:r>
          </a:p>
          <a:p>
            <a:pPr lvl="1">
              <a:buNone/>
            </a:pPr>
            <a:r>
              <a:rPr lang="en-US" altLang="ja-JP" sz="2000" dirty="0" smtClean="0">
                <a:latin typeface="Consolas" pitchFamily="49" charset="0"/>
                <a:cs typeface="Consolas" pitchFamily="49" charset="0"/>
              </a:rPr>
              <a:t>    …</a:t>
            </a:r>
          </a:p>
          <a:p>
            <a:pPr lvl="1">
              <a:buNone/>
            </a:pPr>
            <a:r>
              <a:rPr kumimoji="1" lang="en-US" altLang="ja-JP" sz="2000" dirty="0" smtClean="0">
                <a:solidFill>
                  <a:srgbClr val="7030A0"/>
                </a:solidFill>
                <a:latin typeface="Consolas" pitchFamily="49" charset="0"/>
                <a:cs typeface="Consolas" pitchFamily="49" charset="0"/>
              </a:rPr>
              <a:t>data</a:t>
            </a:r>
            <a:r>
              <a:rPr kumimoji="1" lang="en-US" altLang="ja-JP" sz="2000" dirty="0" smtClean="0">
                <a:latin typeface="Consolas" pitchFamily="49" charset="0"/>
                <a:cs typeface="Consolas" pitchFamily="49" charset="0"/>
              </a:rPr>
              <a:t> Index </a:t>
            </a:r>
            <a:r>
              <a:rPr kumimoji="1" lang="en-US" altLang="ja-JP" sz="2000" dirty="0" err="1" smtClean="0">
                <a:latin typeface="Consolas" pitchFamily="49" charset="0"/>
                <a:cs typeface="Consolas" pitchFamily="49" charset="0"/>
              </a:rPr>
              <a:t>ts</a:t>
            </a:r>
            <a:r>
              <a:rPr kumimoji="1" lang="en-US" altLang="ja-JP" sz="2000" dirty="0" smtClean="0">
                <a:latin typeface="Consolas" pitchFamily="49" charset="0"/>
                <a:cs typeface="Consolas" pitchFamily="49" charset="0"/>
              </a:rPr>
              <a:t> t </a:t>
            </a:r>
            <a:r>
              <a:rPr kumimoji="1" lang="en-US" altLang="ja-JP" sz="2000" dirty="0" smtClean="0">
                <a:solidFill>
                  <a:srgbClr val="7030A0"/>
                </a:solidFill>
                <a:latin typeface="Consolas" pitchFamily="49" charset="0"/>
                <a:cs typeface="Consolas" pitchFamily="49" charset="0"/>
              </a:rPr>
              <a:t>where</a:t>
            </a:r>
          </a:p>
          <a:p>
            <a:pPr lvl="1">
              <a:buNone/>
            </a:pPr>
            <a:r>
              <a:rPr lang="en-US" altLang="ja-JP" sz="2000" dirty="0" smtClean="0">
                <a:latin typeface="Consolas" pitchFamily="49" charset="0"/>
                <a:cs typeface="Consolas" pitchFamily="49" charset="0"/>
              </a:rPr>
              <a:t>    </a:t>
            </a:r>
            <a:r>
              <a:rPr lang="en-US" altLang="ja-JP" sz="2000" dirty="0" err="1" smtClean="0">
                <a:latin typeface="Consolas" pitchFamily="49" charset="0"/>
                <a:cs typeface="Consolas" pitchFamily="49" charset="0"/>
              </a:rPr>
              <a:t>Izero</a:t>
            </a:r>
            <a:r>
              <a:rPr lang="en-US" altLang="ja-JP" sz="2000" dirty="0" smtClean="0">
                <a:latin typeface="Consolas" pitchFamily="49" charset="0"/>
                <a:cs typeface="Consolas" pitchFamily="49" charset="0"/>
              </a:rPr>
              <a:t> </a:t>
            </a:r>
            <a:r>
              <a:rPr lang="en-US" altLang="ja-JP" sz="2000" dirty="0" smtClean="0">
                <a:solidFill>
                  <a:srgbClr val="7030A0"/>
                </a:solidFill>
                <a:latin typeface="Consolas" pitchFamily="49" charset="0"/>
                <a:cs typeface="Consolas" pitchFamily="49" charset="0"/>
              </a:rPr>
              <a:t>::</a:t>
            </a:r>
            <a:r>
              <a:rPr lang="en-US" altLang="ja-JP" sz="2000" dirty="0" smtClean="0">
                <a:latin typeface="Consolas" pitchFamily="49" charset="0"/>
                <a:cs typeface="Consolas" pitchFamily="49" charset="0"/>
              </a:rPr>
              <a:t> Index (t, </a:t>
            </a:r>
            <a:r>
              <a:rPr lang="en-US" altLang="ja-JP" sz="2000" dirty="0" err="1" smtClean="0">
                <a:latin typeface="Consolas" pitchFamily="49" charset="0"/>
                <a:cs typeface="Consolas" pitchFamily="49" charset="0"/>
              </a:rPr>
              <a:t>ts</a:t>
            </a:r>
            <a:r>
              <a:rPr lang="en-US" altLang="ja-JP" sz="2000" dirty="0" smtClean="0">
                <a:latin typeface="Consolas" pitchFamily="49" charset="0"/>
                <a:cs typeface="Consolas" pitchFamily="49" charset="0"/>
              </a:rPr>
              <a:t>) t</a:t>
            </a:r>
          </a:p>
          <a:p>
            <a:pPr lvl="1">
              <a:buNone/>
            </a:pPr>
            <a:r>
              <a:rPr kumimoji="1" lang="en-US" altLang="ja-JP" sz="2000" dirty="0" smtClean="0">
                <a:latin typeface="Consolas" pitchFamily="49" charset="0"/>
                <a:cs typeface="Consolas" pitchFamily="49" charset="0"/>
              </a:rPr>
              <a:t>    </a:t>
            </a:r>
            <a:r>
              <a:rPr kumimoji="1" lang="en-US" altLang="ja-JP" sz="2000" dirty="0" err="1" smtClean="0">
                <a:latin typeface="Consolas" pitchFamily="49" charset="0"/>
                <a:cs typeface="Consolas" pitchFamily="49" charset="0"/>
              </a:rPr>
              <a:t>Isucc</a:t>
            </a:r>
            <a:r>
              <a:rPr kumimoji="1" lang="en-US" altLang="ja-JP" sz="2000" dirty="0" smtClean="0">
                <a:latin typeface="Consolas" pitchFamily="49" charset="0"/>
                <a:cs typeface="Consolas" pitchFamily="49" charset="0"/>
              </a:rPr>
              <a:t> </a:t>
            </a:r>
            <a:r>
              <a:rPr kumimoji="1" lang="en-US" altLang="ja-JP" sz="2000" dirty="0" smtClean="0">
                <a:solidFill>
                  <a:srgbClr val="7030A0"/>
                </a:solidFill>
                <a:latin typeface="Consolas" pitchFamily="49" charset="0"/>
                <a:cs typeface="Consolas" pitchFamily="49" charset="0"/>
              </a:rPr>
              <a:t>::</a:t>
            </a:r>
            <a:r>
              <a:rPr kumimoji="1" lang="en-US" altLang="ja-JP" sz="2000" dirty="0" smtClean="0">
                <a:latin typeface="Consolas" pitchFamily="49" charset="0"/>
                <a:cs typeface="Consolas" pitchFamily="49" charset="0"/>
              </a:rPr>
              <a:t> Index </a:t>
            </a:r>
            <a:r>
              <a:rPr kumimoji="1" lang="en-US" altLang="ja-JP" sz="2000" dirty="0" err="1" smtClean="0">
                <a:latin typeface="Consolas" pitchFamily="49" charset="0"/>
                <a:cs typeface="Consolas" pitchFamily="49" charset="0"/>
              </a:rPr>
              <a:t>ts</a:t>
            </a:r>
            <a:r>
              <a:rPr kumimoji="1" lang="en-US" altLang="ja-JP" sz="2000" dirty="0" smtClean="0">
                <a:latin typeface="Consolas" pitchFamily="49" charset="0"/>
                <a:cs typeface="Consolas" pitchFamily="49" charset="0"/>
              </a:rPr>
              <a:t> t -&gt; Index (s, </a:t>
            </a:r>
            <a:r>
              <a:rPr kumimoji="1" lang="en-US" altLang="ja-JP" sz="2000" dirty="0" err="1" smtClean="0">
                <a:latin typeface="Consolas" pitchFamily="49" charset="0"/>
                <a:cs typeface="Consolas" pitchFamily="49" charset="0"/>
              </a:rPr>
              <a:t>ts</a:t>
            </a:r>
            <a:r>
              <a:rPr kumimoji="1" lang="en-US" altLang="ja-JP" sz="2000" dirty="0" smtClean="0">
                <a:latin typeface="Consolas" pitchFamily="49" charset="0"/>
                <a:cs typeface="Consolas" pitchFamily="49" charset="0"/>
              </a:rPr>
              <a:t>) t</a:t>
            </a:r>
            <a:endParaRPr kumimoji="1" lang="ja-JP" altLang="en-US" sz="3200" dirty="0"/>
          </a:p>
        </p:txBody>
      </p:sp>
      <p:sp>
        <p:nvSpPr>
          <p:cNvPr id="4" name="スライド番号プレースホルダ 3"/>
          <p:cNvSpPr>
            <a:spLocks noGrp="1"/>
          </p:cNvSpPr>
          <p:nvPr>
            <p:ph type="sldNum" sz="quarter" idx="12"/>
          </p:nvPr>
        </p:nvSpPr>
        <p:spPr/>
        <p:txBody>
          <a:bodyPr/>
          <a:lstStyle/>
          <a:p>
            <a:fld id="{CE596E3A-448D-46E5-8402-F2FB178C94FD}" type="slidenum">
              <a:rPr kumimoji="1" lang="ja-JP" altLang="en-US" smtClean="0"/>
              <a:pPr/>
              <a:t>16</a:t>
            </a:fld>
            <a:endParaRPr kumimoji="1" lang="ja-JP" altLang="en-US"/>
          </a:p>
        </p:txBody>
      </p:sp>
      <p:sp>
        <p:nvSpPr>
          <p:cNvPr id="5" name="角丸四角形 4"/>
          <p:cNvSpPr/>
          <p:nvPr/>
        </p:nvSpPr>
        <p:spPr>
          <a:xfrm>
            <a:off x="6000760" y="2357430"/>
            <a:ext cx="2500330" cy="428628"/>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kumimoji="1" lang="en-US" altLang="ja-JP" dirty="0" err="1" smtClean="0">
                <a:latin typeface="Consolas" pitchFamily="49" charset="0"/>
                <a:cs typeface="Consolas" pitchFamily="49" charset="0"/>
              </a:rPr>
              <a:t>ts</a:t>
            </a:r>
            <a:r>
              <a:rPr kumimoji="1" lang="en-US" altLang="ja-JP" dirty="0" smtClean="0"/>
              <a:t> </a:t>
            </a:r>
            <a:r>
              <a:rPr kumimoji="1" lang="ja-JP" altLang="en-US" dirty="0" smtClean="0"/>
              <a:t>は型環境を表す</a:t>
            </a:r>
            <a:endParaRPr kumimoji="1" lang="ja-JP" alt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コードの表し方 </a:t>
            </a:r>
            <a:r>
              <a:rPr kumimoji="1" lang="en-US" altLang="ja-JP" dirty="0" smtClean="0"/>
              <a:t>(2)</a:t>
            </a:r>
            <a:endParaRPr kumimoji="1" lang="ja-JP" altLang="en-US" dirty="0"/>
          </a:p>
        </p:txBody>
      </p:sp>
      <p:sp>
        <p:nvSpPr>
          <p:cNvPr id="3" name="コンテンツ プレースホルダ 2"/>
          <p:cNvSpPr>
            <a:spLocks noGrp="1"/>
          </p:cNvSpPr>
          <p:nvPr>
            <p:ph idx="1"/>
          </p:nvPr>
        </p:nvSpPr>
        <p:spPr/>
        <p:txBody>
          <a:bodyPr/>
          <a:lstStyle/>
          <a:p>
            <a:r>
              <a:rPr lang="en-US" altLang="ja-JP" dirty="0" smtClean="0"/>
              <a:t>De </a:t>
            </a:r>
            <a:r>
              <a:rPr lang="en-US" altLang="ja-JP" dirty="0" err="1" smtClean="0"/>
              <a:t>Bruijn</a:t>
            </a:r>
            <a:r>
              <a:rPr lang="en-US" altLang="ja-JP" dirty="0" smtClean="0"/>
              <a:t> indices </a:t>
            </a:r>
            <a:r>
              <a:rPr lang="ja-JP" altLang="en-US" dirty="0" smtClean="0"/>
              <a:t>の </a:t>
            </a:r>
            <a:r>
              <a:rPr lang="en-US" altLang="ja-JP" dirty="0" smtClean="0"/>
              <a:t>Haskell </a:t>
            </a:r>
            <a:r>
              <a:rPr lang="ja-JP" altLang="en-US" dirty="0" err="1" smtClean="0"/>
              <a:t>での</a:t>
            </a:r>
            <a:r>
              <a:rPr lang="ja-JP" altLang="en-US" dirty="0" smtClean="0"/>
              <a:t>表現の例</a:t>
            </a:r>
            <a:endParaRPr lang="en-US" altLang="ja-JP" dirty="0" smtClean="0"/>
          </a:p>
          <a:p>
            <a:pPr algn="ctr">
              <a:buNone/>
            </a:pPr>
            <a:r>
              <a:rPr lang="en-US" altLang="ja-JP" dirty="0" smtClean="0"/>
              <a:t>let </a:t>
            </a:r>
            <a:r>
              <a:rPr lang="en-US" altLang="ja-JP" i="1" dirty="0" smtClean="0"/>
              <a:t>x</a:t>
            </a:r>
            <a:r>
              <a:rPr lang="en-US" altLang="ja-JP" dirty="0" smtClean="0"/>
              <a:t> = 1 + 2 in </a:t>
            </a:r>
            <a:r>
              <a:rPr lang="en-US" altLang="ja-JP" i="1" dirty="0" smtClean="0"/>
              <a:t>x</a:t>
            </a:r>
            <a:r>
              <a:rPr lang="en-US" altLang="ja-JP" dirty="0" smtClean="0"/>
              <a:t> + 3</a:t>
            </a:r>
          </a:p>
          <a:p>
            <a:pPr algn="ctr">
              <a:buNone/>
            </a:pPr>
            <a:r>
              <a:rPr kumimoji="1" lang="ja-JP" altLang="en-US" dirty="0" smtClean="0"/>
              <a:t>↓</a:t>
            </a:r>
            <a:endParaRPr kumimoji="1" lang="en-US" altLang="ja-JP" dirty="0" smtClean="0"/>
          </a:p>
          <a:p>
            <a:pPr algn="ctr">
              <a:buNone/>
            </a:pPr>
            <a:r>
              <a:rPr kumimoji="1" lang="en-US" altLang="ja-JP" sz="2800" dirty="0" smtClean="0">
                <a:latin typeface="Consolas" pitchFamily="49" charset="0"/>
                <a:cs typeface="Consolas" pitchFamily="49" charset="0"/>
              </a:rPr>
              <a:t>Let (Add (Num 1) (Num 2))</a:t>
            </a:r>
            <a:br>
              <a:rPr kumimoji="1" lang="en-US" altLang="ja-JP" sz="2800" dirty="0" smtClean="0">
                <a:latin typeface="Consolas" pitchFamily="49" charset="0"/>
                <a:cs typeface="Consolas" pitchFamily="49" charset="0"/>
              </a:rPr>
            </a:br>
            <a:r>
              <a:rPr kumimoji="1" lang="en-US" altLang="ja-JP" sz="2800" dirty="0" smtClean="0">
                <a:latin typeface="Consolas" pitchFamily="49" charset="0"/>
                <a:cs typeface="Consolas" pitchFamily="49" charset="0"/>
              </a:rPr>
              <a:t>      (Add (</a:t>
            </a:r>
            <a:r>
              <a:rPr kumimoji="1" lang="en-US" altLang="ja-JP" sz="2800" dirty="0" err="1" smtClean="0">
                <a:latin typeface="Consolas" pitchFamily="49" charset="0"/>
                <a:cs typeface="Consolas" pitchFamily="49" charset="0"/>
              </a:rPr>
              <a:t>Var</a:t>
            </a:r>
            <a:r>
              <a:rPr kumimoji="1" lang="en-US" altLang="ja-JP" sz="2800" dirty="0" smtClean="0">
                <a:latin typeface="Consolas" pitchFamily="49" charset="0"/>
                <a:cs typeface="Consolas" pitchFamily="49" charset="0"/>
              </a:rPr>
              <a:t> </a:t>
            </a:r>
            <a:r>
              <a:rPr kumimoji="1" lang="en-US" altLang="ja-JP" sz="2800" dirty="0" err="1" smtClean="0">
                <a:latin typeface="Consolas" pitchFamily="49" charset="0"/>
                <a:cs typeface="Consolas" pitchFamily="49" charset="0"/>
              </a:rPr>
              <a:t>Izero</a:t>
            </a:r>
            <a:r>
              <a:rPr kumimoji="1" lang="en-US" altLang="ja-JP" sz="2800" dirty="0" smtClean="0">
                <a:latin typeface="Consolas" pitchFamily="49" charset="0"/>
                <a:cs typeface="Consolas" pitchFamily="49" charset="0"/>
              </a:rPr>
              <a:t>) (Num 3))</a:t>
            </a:r>
            <a:endParaRPr kumimoji="1" lang="ja-JP" altLang="en-US" sz="2800" dirty="0">
              <a:latin typeface="Consolas" pitchFamily="49" charset="0"/>
              <a:cs typeface="Consolas" pitchFamily="49" charset="0"/>
            </a:endParaRPr>
          </a:p>
        </p:txBody>
      </p:sp>
      <p:sp>
        <p:nvSpPr>
          <p:cNvPr id="4" name="スライド番号プレースホルダ 3"/>
          <p:cNvSpPr>
            <a:spLocks noGrp="1"/>
          </p:cNvSpPr>
          <p:nvPr>
            <p:ph type="sldNum" sz="quarter" idx="12"/>
          </p:nvPr>
        </p:nvSpPr>
        <p:spPr/>
        <p:txBody>
          <a:bodyPr/>
          <a:lstStyle/>
          <a:p>
            <a:fld id="{CE596E3A-448D-46E5-8402-F2FB178C94FD}" type="slidenum">
              <a:rPr kumimoji="1" lang="ja-JP" altLang="en-US" smtClean="0"/>
              <a:pPr/>
              <a:t>17</a:t>
            </a:fld>
            <a:endParaRPr kumimoji="1" lang="ja-JP" altLang="en-US"/>
          </a:p>
        </p:txBody>
      </p:sp>
      <p:sp>
        <p:nvSpPr>
          <p:cNvPr id="5" name="テキスト ボックス 4"/>
          <p:cNvSpPr txBox="1"/>
          <p:nvPr/>
        </p:nvSpPr>
        <p:spPr>
          <a:xfrm>
            <a:off x="1142976" y="4643446"/>
            <a:ext cx="6715172" cy="1631216"/>
          </a:xfrm>
          <a:prstGeom prst="rect">
            <a:avLst/>
          </a:prstGeom>
          <a:noFill/>
        </p:spPr>
        <p:txBody>
          <a:bodyPr wrap="square" rtlCol="0">
            <a:spAutoFit/>
          </a:bodyPr>
          <a:lstStyle/>
          <a:p>
            <a:r>
              <a:rPr lang="en-US" altLang="ja-JP" sz="2000" dirty="0" smtClean="0">
                <a:latin typeface="Consolas" pitchFamily="49" charset="0"/>
                <a:cs typeface="Consolas" pitchFamily="49" charset="0"/>
              </a:rPr>
              <a:t>Add (Num 1) (Num 2)     :: Exp </a:t>
            </a:r>
            <a:r>
              <a:rPr lang="en-US" altLang="ja-JP" sz="2000" dirty="0" err="1" smtClean="0">
                <a:latin typeface="Consolas" pitchFamily="49" charset="0"/>
                <a:cs typeface="Consolas" pitchFamily="49" charset="0"/>
              </a:rPr>
              <a:t>ts</a:t>
            </a:r>
            <a:r>
              <a:rPr lang="en-US" altLang="ja-JP" sz="2000" dirty="0" smtClean="0">
                <a:latin typeface="Consolas" pitchFamily="49" charset="0"/>
                <a:cs typeface="Consolas" pitchFamily="49" charset="0"/>
              </a:rPr>
              <a:t> </a:t>
            </a:r>
            <a:r>
              <a:rPr lang="en-US" altLang="ja-JP" sz="2000" dirty="0" err="1" smtClean="0">
                <a:latin typeface="Consolas" pitchFamily="49" charset="0"/>
                <a:cs typeface="Consolas" pitchFamily="49" charset="0"/>
              </a:rPr>
              <a:t>Int</a:t>
            </a:r>
            <a:endParaRPr lang="en-US" altLang="ja-JP" sz="2000" dirty="0" smtClean="0">
              <a:latin typeface="Consolas" pitchFamily="49" charset="0"/>
              <a:cs typeface="Consolas" pitchFamily="49" charset="0"/>
            </a:endParaRPr>
          </a:p>
          <a:p>
            <a:r>
              <a:rPr lang="en-US" altLang="ja-JP" sz="2000" dirty="0" err="1" smtClean="0">
                <a:latin typeface="Consolas" pitchFamily="49" charset="0"/>
                <a:cs typeface="Consolas" pitchFamily="49" charset="0"/>
              </a:rPr>
              <a:t>Izero</a:t>
            </a:r>
            <a:r>
              <a:rPr lang="en-US" altLang="ja-JP" sz="2000" dirty="0" smtClean="0">
                <a:latin typeface="Consolas" pitchFamily="49" charset="0"/>
                <a:cs typeface="Consolas" pitchFamily="49" charset="0"/>
              </a:rPr>
              <a:t>                   :: Index (</a:t>
            </a:r>
            <a:r>
              <a:rPr lang="en-US" altLang="ja-JP" sz="2000" dirty="0" err="1" smtClean="0">
                <a:latin typeface="Consolas" pitchFamily="49" charset="0"/>
                <a:cs typeface="Consolas" pitchFamily="49" charset="0"/>
              </a:rPr>
              <a:t>Int</a:t>
            </a:r>
            <a:r>
              <a:rPr lang="en-US" altLang="ja-JP" sz="2000" dirty="0" smtClean="0">
                <a:latin typeface="Consolas" pitchFamily="49" charset="0"/>
                <a:cs typeface="Consolas" pitchFamily="49" charset="0"/>
              </a:rPr>
              <a:t>, </a:t>
            </a:r>
            <a:r>
              <a:rPr lang="en-US" altLang="ja-JP" sz="2000" dirty="0" err="1" smtClean="0">
                <a:latin typeface="Consolas" pitchFamily="49" charset="0"/>
                <a:cs typeface="Consolas" pitchFamily="49" charset="0"/>
              </a:rPr>
              <a:t>ts</a:t>
            </a:r>
            <a:r>
              <a:rPr lang="en-US" altLang="ja-JP" sz="2000" dirty="0" smtClean="0">
                <a:latin typeface="Consolas" pitchFamily="49" charset="0"/>
                <a:cs typeface="Consolas" pitchFamily="49" charset="0"/>
              </a:rPr>
              <a:t>) </a:t>
            </a:r>
            <a:r>
              <a:rPr lang="en-US" altLang="ja-JP" sz="2000" dirty="0" err="1" smtClean="0">
                <a:latin typeface="Consolas" pitchFamily="49" charset="0"/>
                <a:cs typeface="Consolas" pitchFamily="49" charset="0"/>
              </a:rPr>
              <a:t>Int</a:t>
            </a:r>
            <a:endParaRPr lang="en-US" altLang="ja-JP" sz="2000" dirty="0" smtClean="0">
              <a:latin typeface="Consolas" pitchFamily="49" charset="0"/>
              <a:cs typeface="Consolas" pitchFamily="49" charset="0"/>
            </a:endParaRPr>
          </a:p>
          <a:p>
            <a:r>
              <a:rPr lang="en-US" altLang="ja-JP" sz="2000" dirty="0" err="1" smtClean="0">
                <a:latin typeface="Consolas" pitchFamily="49" charset="0"/>
                <a:cs typeface="Consolas" pitchFamily="49" charset="0"/>
              </a:rPr>
              <a:t>Var</a:t>
            </a:r>
            <a:r>
              <a:rPr lang="en-US" altLang="ja-JP" sz="2000" dirty="0" smtClean="0">
                <a:latin typeface="Consolas" pitchFamily="49" charset="0"/>
                <a:cs typeface="Consolas" pitchFamily="49" charset="0"/>
              </a:rPr>
              <a:t> </a:t>
            </a:r>
            <a:r>
              <a:rPr lang="en-US" altLang="ja-JP" sz="2000" dirty="0" err="1" smtClean="0">
                <a:latin typeface="Consolas" pitchFamily="49" charset="0"/>
                <a:cs typeface="Consolas" pitchFamily="49" charset="0"/>
              </a:rPr>
              <a:t>Izero</a:t>
            </a:r>
            <a:r>
              <a:rPr lang="en-US" altLang="ja-JP" sz="2000" dirty="0" smtClean="0">
                <a:latin typeface="Consolas" pitchFamily="49" charset="0"/>
                <a:cs typeface="Consolas" pitchFamily="49" charset="0"/>
              </a:rPr>
              <a:t>               :: Exp (</a:t>
            </a:r>
            <a:r>
              <a:rPr lang="en-US" altLang="ja-JP" sz="2000" dirty="0" err="1" smtClean="0">
                <a:latin typeface="Consolas" pitchFamily="49" charset="0"/>
                <a:cs typeface="Consolas" pitchFamily="49" charset="0"/>
              </a:rPr>
              <a:t>Int</a:t>
            </a:r>
            <a:r>
              <a:rPr lang="en-US" altLang="ja-JP" sz="2000" dirty="0" smtClean="0">
                <a:latin typeface="Consolas" pitchFamily="49" charset="0"/>
                <a:cs typeface="Consolas" pitchFamily="49" charset="0"/>
              </a:rPr>
              <a:t>, </a:t>
            </a:r>
            <a:r>
              <a:rPr lang="en-US" altLang="ja-JP" sz="2000" dirty="0" err="1" smtClean="0">
                <a:latin typeface="Consolas" pitchFamily="49" charset="0"/>
                <a:cs typeface="Consolas" pitchFamily="49" charset="0"/>
              </a:rPr>
              <a:t>ts</a:t>
            </a:r>
            <a:r>
              <a:rPr lang="en-US" altLang="ja-JP" sz="2000" dirty="0" smtClean="0">
                <a:latin typeface="Consolas" pitchFamily="49" charset="0"/>
                <a:cs typeface="Consolas" pitchFamily="49" charset="0"/>
              </a:rPr>
              <a:t>) </a:t>
            </a:r>
            <a:r>
              <a:rPr lang="en-US" altLang="ja-JP" sz="2000" dirty="0" err="1" smtClean="0">
                <a:latin typeface="Consolas" pitchFamily="49" charset="0"/>
                <a:cs typeface="Consolas" pitchFamily="49" charset="0"/>
              </a:rPr>
              <a:t>Int</a:t>
            </a:r>
            <a:endParaRPr lang="en-US" altLang="ja-JP" sz="2000" dirty="0" smtClean="0">
              <a:latin typeface="Consolas" pitchFamily="49" charset="0"/>
              <a:cs typeface="Consolas" pitchFamily="49" charset="0"/>
            </a:endParaRPr>
          </a:p>
          <a:p>
            <a:r>
              <a:rPr kumimoji="1" lang="en-US" altLang="ja-JP" sz="2000" dirty="0" smtClean="0">
                <a:latin typeface="Consolas" pitchFamily="49" charset="0"/>
                <a:cs typeface="Consolas" pitchFamily="49" charset="0"/>
              </a:rPr>
              <a:t>Add (</a:t>
            </a:r>
            <a:r>
              <a:rPr kumimoji="1" lang="en-US" altLang="ja-JP" sz="2000" dirty="0" err="1" smtClean="0">
                <a:latin typeface="Consolas" pitchFamily="49" charset="0"/>
                <a:cs typeface="Consolas" pitchFamily="49" charset="0"/>
              </a:rPr>
              <a:t>Var</a:t>
            </a:r>
            <a:r>
              <a:rPr kumimoji="1" lang="en-US" altLang="ja-JP" sz="2000" dirty="0" smtClean="0">
                <a:latin typeface="Consolas" pitchFamily="49" charset="0"/>
                <a:cs typeface="Consolas" pitchFamily="49" charset="0"/>
              </a:rPr>
              <a:t> </a:t>
            </a:r>
            <a:r>
              <a:rPr kumimoji="1" lang="en-US" altLang="ja-JP" sz="2000" dirty="0" err="1" smtClean="0">
                <a:latin typeface="Consolas" pitchFamily="49" charset="0"/>
                <a:cs typeface="Consolas" pitchFamily="49" charset="0"/>
              </a:rPr>
              <a:t>Izero</a:t>
            </a:r>
            <a:r>
              <a:rPr kumimoji="1" lang="en-US" altLang="ja-JP" sz="2000" dirty="0" smtClean="0">
                <a:latin typeface="Consolas" pitchFamily="49" charset="0"/>
                <a:cs typeface="Consolas" pitchFamily="49" charset="0"/>
              </a:rPr>
              <a:t>) (Num 3) :: Exp (</a:t>
            </a:r>
            <a:r>
              <a:rPr kumimoji="1" lang="en-US" altLang="ja-JP" sz="2000" dirty="0" err="1" smtClean="0">
                <a:latin typeface="Consolas" pitchFamily="49" charset="0"/>
                <a:cs typeface="Consolas" pitchFamily="49" charset="0"/>
              </a:rPr>
              <a:t>Int</a:t>
            </a:r>
            <a:r>
              <a:rPr kumimoji="1" lang="en-US" altLang="ja-JP" sz="2000" dirty="0" smtClean="0">
                <a:latin typeface="Consolas" pitchFamily="49" charset="0"/>
                <a:cs typeface="Consolas" pitchFamily="49" charset="0"/>
              </a:rPr>
              <a:t>, </a:t>
            </a:r>
            <a:r>
              <a:rPr kumimoji="1" lang="en-US" altLang="ja-JP" sz="2000" dirty="0" err="1" smtClean="0">
                <a:latin typeface="Consolas" pitchFamily="49" charset="0"/>
                <a:cs typeface="Consolas" pitchFamily="49" charset="0"/>
              </a:rPr>
              <a:t>ts</a:t>
            </a:r>
            <a:r>
              <a:rPr kumimoji="1" lang="en-US" altLang="ja-JP" sz="2000" dirty="0" smtClean="0">
                <a:latin typeface="Consolas" pitchFamily="49" charset="0"/>
                <a:cs typeface="Consolas" pitchFamily="49" charset="0"/>
              </a:rPr>
              <a:t>) </a:t>
            </a:r>
            <a:r>
              <a:rPr kumimoji="1" lang="en-US" altLang="ja-JP" sz="2000" dirty="0" err="1" smtClean="0">
                <a:latin typeface="Consolas" pitchFamily="49" charset="0"/>
                <a:cs typeface="Consolas" pitchFamily="49" charset="0"/>
              </a:rPr>
              <a:t>Int</a:t>
            </a:r>
            <a:endParaRPr kumimoji="1" lang="en-US" altLang="ja-JP" sz="2000" dirty="0" smtClean="0">
              <a:latin typeface="Consolas" pitchFamily="49" charset="0"/>
              <a:cs typeface="Consolas" pitchFamily="49" charset="0"/>
            </a:endParaRPr>
          </a:p>
          <a:p>
            <a:r>
              <a:rPr lang="en-US" altLang="ja-JP" sz="2000" dirty="0" smtClean="0">
                <a:latin typeface="Consolas" pitchFamily="49" charset="0"/>
                <a:cs typeface="Consolas" pitchFamily="49" charset="0"/>
              </a:rPr>
              <a:t>Let (Add …) (Add …)     :: Exp </a:t>
            </a:r>
            <a:r>
              <a:rPr lang="en-US" altLang="ja-JP" sz="2000" dirty="0" err="1" smtClean="0">
                <a:latin typeface="Consolas" pitchFamily="49" charset="0"/>
                <a:cs typeface="Consolas" pitchFamily="49" charset="0"/>
              </a:rPr>
              <a:t>ts</a:t>
            </a:r>
            <a:r>
              <a:rPr lang="en-US" altLang="ja-JP" sz="2000" dirty="0" smtClean="0">
                <a:latin typeface="Consolas" pitchFamily="49" charset="0"/>
                <a:cs typeface="Consolas" pitchFamily="49" charset="0"/>
              </a:rPr>
              <a:t> </a:t>
            </a:r>
            <a:r>
              <a:rPr lang="en-US" altLang="ja-JP" sz="2000" dirty="0" err="1" smtClean="0">
                <a:latin typeface="Consolas" pitchFamily="49" charset="0"/>
                <a:cs typeface="Consolas" pitchFamily="49" charset="0"/>
              </a:rPr>
              <a:t>Int</a:t>
            </a:r>
            <a:endParaRPr kumimoji="1" lang="ja-JP" altLang="en-US" sz="2000" dirty="0">
              <a:latin typeface="Consolas" pitchFamily="49" charset="0"/>
              <a:cs typeface="Consolas" pitchFamily="49"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型の表し方</a:t>
            </a:r>
            <a:endParaRPr kumimoji="1" lang="ja-JP" altLang="en-US" dirty="0"/>
          </a:p>
        </p:txBody>
      </p:sp>
      <p:sp>
        <p:nvSpPr>
          <p:cNvPr id="3" name="コンテンツ プレースホルダ 2"/>
          <p:cNvSpPr>
            <a:spLocks noGrp="1"/>
          </p:cNvSpPr>
          <p:nvPr>
            <p:ph idx="1"/>
          </p:nvPr>
        </p:nvSpPr>
        <p:spPr/>
        <p:txBody>
          <a:bodyPr>
            <a:normAutofit/>
          </a:bodyPr>
          <a:lstStyle/>
          <a:p>
            <a:r>
              <a:rPr kumimoji="1" lang="ja-JP" altLang="en-US" dirty="0" smtClean="0"/>
              <a:t>対象言語の型も </a:t>
            </a:r>
            <a:r>
              <a:rPr kumimoji="1" lang="en-US" altLang="ja-JP" dirty="0" smtClean="0"/>
              <a:t>de </a:t>
            </a:r>
            <a:r>
              <a:rPr kumimoji="1" lang="en-US" altLang="ja-JP" dirty="0" err="1" smtClean="0"/>
              <a:t>Bruijn</a:t>
            </a:r>
            <a:r>
              <a:rPr kumimoji="1" lang="en-US" altLang="ja-JP" dirty="0" smtClean="0"/>
              <a:t> indices </a:t>
            </a:r>
            <a:r>
              <a:rPr kumimoji="1" lang="ja-JP" altLang="en-US" dirty="0" smtClean="0"/>
              <a:t>で表される</a:t>
            </a:r>
            <a:endParaRPr kumimoji="1" lang="en-US" altLang="ja-JP" dirty="0" smtClean="0"/>
          </a:p>
          <a:p>
            <a:pPr algn="ctr">
              <a:buNone/>
            </a:pPr>
            <a:r>
              <a:rPr lang="ja-JP" altLang="en-US" dirty="0" smtClean="0">
                <a:latin typeface="Cambria Math" pitchFamily="18" charset="0"/>
              </a:rPr>
              <a:t>∀</a:t>
            </a:r>
            <a:r>
              <a:rPr lang="en-US" altLang="ja-JP" i="1" dirty="0" smtClean="0"/>
              <a:t>α</a:t>
            </a:r>
            <a:r>
              <a:rPr lang="en-US" altLang="ja-JP" dirty="0" smtClean="0"/>
              <a:t>. </a:t>
            </a:r>
            <a:r>
              <a:rPr lang="en-US" altLang="ja-JP" dirty="0" smtClean="0">
                <a:latin typeface="Cambria Math" pitchFamily="18" charset="0"/>
                <a:ea typeface="Cambria Math" pitchFamily="18" charset="0"/>
              </a:rPr>
              <a:t>∀</a:t>
            </a:r>
            <a:r>
              <a:rPr lang="en-US" altLang="ja-JP" i="1" dirty="0" smtClean="0"/>
              <a:t>β</a:t>
            </a:r>
            <a:r>
              <a:rPr lang="en-US" altLang="ja-JP" dirty="0" smtClean="0"/>
              <a:t>. (</a:t>
            </a:r>
            <a:r>
              <a:rPr lang="en-US" altLang="ja-JP" i="1" dirty="0" smtClean="0"/>
              <a:t>α</a:t>
            </a:r>
            <a:r>
              <a:rPr lang="en-US" altLang="ja-JP" dirty="0" smtClean="0"/>
              <a:t>, </a:t>
            </a:r>
            <a:r>
              <a:rPr lang="en-US" altLang="ja-JP" i="1" dirty="0" smtClean="0"/>
              <a:t>β</a:t>
            </a:r>
            <a:r>
              <a:rPr lang="en-US" altLang="ja-JP" dirty="0" smtClean="0"/>
              <a:t>) </a:t>
            </a:r>
            <a:r>
              <a:rPr lang="ja-JP" altLang="en-US" dirty="0" smtClean="0"/>
              <a:t>→</a:t>
            </a:r>
            <a:r>
              <a:rPr lang="en-US" altLang="ja-JP" dirty="0" smtClean="0"/>
              <a:t> (</a:t>
            </a:r>
            <a:r>
              <a:rPr lang="en-US" altLang="ja-JP" i="1" dirty="0" smtClean="0"/>
              <a:t>β</a:t>
            </a:r>
            <a:r>
              <a:rPr lang="en-US" altLang="ja-JP" dirty="0" smtClean="0"/>
              <a:t>, </a:t>
            </a:r>
            <a:r>
              <a:rPr lang="en-US" altLang="ja-JP" i="1" dirty="0" smtClean="0"/>
              <a:t>α</a:t>
            </a:r>
            <a:r>
              <a:rPr lang="en-US" altLang="ja-JP" dirty="0" smtClean="0"/>
              <a:t>)</a:t>
            </a:r>
          </a:p>
          <a:p>
            <a:pPr algn="ctr">
              <a:buNone/>
            </a:pPr>
            <a:r>
              <a:rPr kumimoji="1" lang="ja-JP" altLang="en-US" dirty="0" smtClean="0"/>
              <a:t>↓</a:t>
            </a:r>
            <a:endParaRPr kumimoji="1" lang="en-US" altLang="ja-JP" dirty="0" smtClean="0"/>
          </a:p>
          <a:p>
            <a:pPr algn="ctr">
              <a:buNone/>
            </a:pPr>
            <a:r>
              <a:rPr lang="en-US" altLang="ja-JP" sz="2000" dirty="0" smtClean="0">
                <a:latin typeface="Consolas" pitchFamily="49" charset="0"/>
                <a:cs typeface="Consolas" pitchFamily="49" charset="0"/>
              </a:rPr>
              <a:t>All (All ((</a:t>
            </a:r>
            <a:r>
              <a:rPr lang="en-US" altLang="ja-JP" sz="2000" dirty="0" err="1" smtClean="0">
                <a:latin typeface="Consolas" pitchFamily="49" charset="0"/>
                <a:cs typeface="Consolas" pitchFamily="49" charset="0"/>
              </a:rPr>
              <a:t>Var</a:t>
            </a:r>
            <a:r>
              <a:rPr lang="en-US" altLang="ja-JP" sz="2000" dirty="0" smtClean="0">
                <a:latin typeface="Consolas" pitchFamily="49" charset="0"/>
                <a:cs typeface="Consolas" pitchFamily="49" charset="0"/>
              </a:rPr>
              <a:t> (S Z), </a:t>
            </a:r>
            <a:r>
              <a:rPr lang="en-US" altLang="ja-JP" sz="2000" dirty="0" err="1" smtClean="0">
                <a:latin typeface="Consolas" pitchFamily="49" charset="0"/>
                <a:cs typeface="Consolas" pitchFamily="49" charset="0"/>
              </a:rPr>
              <a:t>Var</a:t>
            </a:r>
            <a:r>
              <a:rPr lang="en-US" altLang="ja-JP" sz="2000" dirty="0" smtClean="0">
                <a:latin typeface="Consolas" pitchFamily="49" charset="0"/>
                <a:cs typeface="Consolas" pitchFamily="49" charset="0"/>
              </a:rPr>
              <a:t> Z) -&gt; (</a:t>
            </a:r>
            <a:r>
              <a:rPr lang="en-US" altLang="ja-JP" sz="2000" dirty="0" err="1" smtClean="0">
                <a:latin typeface="Consolas" pitchFamily="49" charset="0"/>
                <a:cs typeface="Consolas" pitchFamily="49" charset="0"/>
              </a:rPr>
              <a:t>Var</a:t>
            </a:r>
            <a:r>
              <a:rPr lang="en-US" altLang="ja-JP" sz="2000" dirty="0" smtClean="0">
                <a:latin typeface="Consolas" pitchFamily="49" charset="0"/>
                <a:cs typeface="Consolas" pitchFamily="49" charset="0"/>
              </a:rPr>
              <a:t> Z, </a:t>
            </a:r>
            <a:r>
              <a:rPr lang="en-US" altLang="ja-JP" sz="2000" dirty="0" err="1" smtClean="0">
                <a:latin typeface="Consolas" pitchFamily="49" charset="0"/>
                <a:cs typeface="Consolas" pitchFamily="49" charset="0"/>
              </a:rPr>
              <a:t>Var</a:t>
            </a:r>
            <a:r>
              <a:rPr lang="en-US" altLang="ja-JP" sz="2000" dirty="0" smtClean="0">
                <a:latin typeface="Consolas" pitchFamily="49" charset="0"/>
                <a:cs typeface="Consolas" pitchFamily="49" charset="0"/>
              </a:rPr>
              <a:t> (S Z))))</a:t>
            </a:r>
          </a:p>
          <a:p>
            <a:pPr lvl="1"/>
            <a:endParaRPr kumimoji="1" lang="en-US" altLang="ja-JP" dirty="0" smtClean="0"/>
          </a:p>
          <a:p>
            <a:pPr lvl="1"/>
            <a:r>
              <a:rPr kumimoji="1" lang="ja-JP" altLang="en-US" dirty="0" smtClean="0"/>
              <a:t>型変数の置換などは </a:t>
            </a:r>
            <a:r>
              <a:rPr kumimoji="1" lang="en-US" altLang="ja-JP" dirty="0" smtClean="0"/>
              <a:t>type families </a:t>
            </a:r>
            <a:r>
              <a:rPr kumimoji="1" lang="ja-JP" altLang="en-US" dirty="0" smtClean="0"/>
              <a:t>を用いて定義される</a:t>
            </a:r>
            <a:endParaRPr kumimoji="1" lang="en-US" altLang="ja-JP" dirty="0" smtClean="0"/>
          </a:p>
          <a:p>
            <a:pPr lvl="1"/>
            <a:r>
              <a:rPr lang="en-US" altLang="ja-JP" dirty="0" smtClean="0"/>
              <a:t>GHC </a:t>
            </a:r>
            <a:r>
              <a:rPr lang="ja-JP" altLang="en-US" dirty="0" smtClean="0"/>
              <a:t>では</a:t>
            </a:r>
            <a:r>
              <a:rPr lang="ja-JP" altLang="en-US" sz="2000" dirty="0" smtClean="0"/>
              <a:t>本当の</a:t>
            </a:r>
            <a:r>
              <a:rPr lang="ja-JP" altLang="en-US" dirty="0" smtClean="0"/>
              <a:t>型から型への関数は</a:t>
            </a:r>
            <a:r>
              <a:rPr lang="ja-JP" altLang="en-US" dirty="0" smtClean="0"/>
              <a:t>使えない</a:t>
            </a:r>
            <a:r>
              <a:rPr lang="ja-JP" altLang="en-US" dirty="0" smtClean="0"/>
              <a:t>ので</a:t>
            </a:r>
            <a:r>
              <a:rPr lang="en-US" altLang="ja-JP" dirty="0" smtClean="0"/>
              <a:t/>
            </a:r>
            <a:br>
              <a:rPr lang="en-US" altLang="ja-JP" dirty="0" smtClean="0"/>
            </a:br>
            <a:r>
              <a:rPr lang="ja-JP" altLang="en-US" dirty="0" smtClean="0"/>
              <a:t>対象言語の型を </a:t>
            </a:r>
            <a:r>
              <a:rPr lang="en-US" altLang="ja-JP" dirty="0" smtClean="0"/>
              <a:t>HOAS</a:t>
            </a:r>
            <a:r>
              <a:rPr lang="ja-JP" altLang="en-US" dirty="0" smtClean="0"/>
              <a:t> で表すことはできない</a:t>
            </a:r>
            <a:endParaRPr kumimoji="1" lang="en-US" altLang="ja-JP" dirty="0" smtClean="0"/>
          </a:p>
        </p:txBody>
      </p:sp>
      <p:sp>
        <p:nvSpPr>
          <p:cNvPr id="4" name="スライド番号プレースホルダ 3"/>
          <p:cNvSpPr>
            <a:spLocks noGrp="1"/>
          </p:cNvSpPr>
          <p:nvPr>
            <p:ph type="sldNum" sz="quarter" idx="12"/>
          </p:nvPr>
        </p:nvSpPr>
        <p:spPr/>
        <p:txBody>
          <a:bodyPr/>
          <a:lstStyle/>
          <a:p>
            <a:fld id="{CE596E3A-448D-46E5-8402-F2FB178C94FD}" type="slidenum">
              <a:rPr kumimoji="1" lang="ja-JP" altLang="en-US" smtClean="0"/>
              <a:pPr/>
              <a:t>18</a:t>
            </a:fld>
            <a:endParaRPr kumimoji="1" lang="ja-JP" alt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smtClean="0"/>
              <a:t>型の表し方</a:t>
            </a:r>
            <a:endParaRPr kumimoji="1" lang="ja-JP" altLang="en-US" dirty="0"/>
          </a:p>
        </p:txBody>
      </p:sp>
      <p:sp>
        <p:nvSpPr>
          <p:cNvPr id="3" name="コンテンツ プレースホルダ 2"/>
          <p:cNvSpPr>
            <a:spLocks noGrp="1"/>
          </p:cNvSpPr>
          <p:nvPr>
            <p:ph idx="1"/>
          </p:nvPr>
        </p:nvSpPr>
        <p:spPr>
          <a:xfrm>
            <a:off x="457200" y="1600200"/>
            <a:ext cx="8229600" cy="4686320"/>
          </a:xfrm>
        </p:spPr>
        <p:txBody>
          <a:bodyPr>
            <a:normAutofit fontScale="92500" lnSpcReduction="20000"/>
          </a:bodyPr>
          <a:lstStyle/>
          <a:p>
            <a:r>
              <a:rPr lang="en-US" altLang="ja-JP" dirty="0" smtClean="0"/>
              <a:t>CPS </a:t>
            </a:r>
            <a:r>
              <a:rPr lang="ja-JP" altLang="en-US" dirty="0" smtClean="0"/>
              <a:t>変換における型の変換</a:t>
            </a:r>
            <a:endParaRPr lang="en-US" altLang="ja-JP" dirty="0" smtClean="0"/>
          </a:p>
          <a:p>
            <a:endParaRPr lang="en-US" altLang="ja-JP" dirty="0" smtClean="0"/>
          </a:p>
          <a:p>
            <a:endParaRPr lang="ja-JP" altLang="en-US" dirty="0" smtClean="0"/>
          </a:p>
          <a:p>
            <a:endParaRPr lang="en-US" altLang="ja-JP" dirty="0" smtClean="0"/>
          </a:p>
          <a:p>
            <a:endParaRPr lang="en-US" altLang="ja-JP" dirty="0" smtClean="0"/>
          </a:p>
          <a:p>
            <a:r>
              <a:rPr lang="en-US" altLang="ja-JP" dirty="0" smtClean="0"/>
              <a:t>Type </a:t>
            </a:r>
            <a:r>
              <a:rPr lang="en-US" altLang="ja-JP" dirty="0" smtClean="0"/>
              <a:t>families </a:t>
            </a:r>
            <a:r>
              <a:rPr lang="ja-JP" altLang="en-US" dirty="0" err="1" smtClean="0"/>
              <a:t>で</a:t>
            </a:r>
            <a:r>
              <a:rPr lang="ja-JP" altLang="en-US" dirty="0" smtClean="0"/>
              <a:t>以下のように定義される</a:t>
            </a:r>
            <a:endParaRPr lang="en-US" altLang="ja-JP" dirty="0" smtClean="0"/>
          </a:p>
          <a:p>
            <a:pPr lvl="1">
              <a:buNone/>
            </a:pPr>
            <a:r>
              <a:rPr kumimoji="1" lang="en-US" altLang="ja-JP" sz="2000" dirty="0" smtClean="0">
                <a:solidFill>
                  <a:srgbClr val="7030A0"/>
                </a:solidFill>
                <a:latin typeface="Consolas" pitchFamily="49" charset="0"/>
                <a:cs typeface="Consolas" pitchFamily="49" charset="0"/>
              </a:rPr>
              <a:t>type family</a:t>
            </a:r>
            <a:r>
              <a:rPr kumimoji="1" lang="en-US" altLang="ja-JP" sz="2000" dirty="0" smtClean="0">
                <a:latin typeface="Consolas" pitchFamily="49" charset="0"/>
                <a:cs typeface="Consolas" pitchFamily="49" charset="0"/>
              </a:rPr>
              <a:t> </a:t>
            </a:r>
            <a:r>
              <a:rPr kumimoji="1" lang="en-US" altLang="ja-JP" sz="2000" dirty="0" err="1" smtClean="0">
                <a:latin typeface="Consolas" pitchFamily="49" charset="0"/>
                <a:cs typeface="Consolas" pitchFamily="49" charset="0"/>
              </a:rPr>
              <a:t>Ktype</a:t>
            </a:r>
            <a:r>
              <a:rPr kumimoji="1" lang="en-US" altLang="ja-JP" sz="2000" dirty="0" smtClean="0">
                <a:latin typeface="Consolas" pitchFamily="49" charset="0"/>
                <a:cs typeface="Consolas" pitchFamily="49" charset="0"/>
              </a:rPr>
              <a:t> t</a:t>
            </a:r>
          </a:p>
          <a:p>
            <a:pPr lvl="1">
              <a:buNone/>
            </a:pPr>
            <a:r>
              <a:rPr lang="en-US" altLang="ja-JP" sz="2000" dirty="0" smtClean="0">
                <a:solidFill>
                  <a:srgbClr val="7030A0"/>
                </a:solidFill>
                <a:latin typeface="Consolas" pitchFamily="49" charset="0"/>
                <a:cs typeface="Consolas" pitchFamily="49" charset="0"/>
              </a:rPr>
              <a:t>type instance</a:t>
            </a:r>
            <a:r>
              <a:rPr lang="en-US" altLang="ja-JP" sz="2000" dirty="0" smtClean="0">
                <a:latin typeface="Consolas" pitchFamily="49" charset="0"/>
                <a:cs typeface="Consolas" pitchFamily="49" charset="0"/>
              </a:rPr>
              <a:t> </a:t>
            </a:r>
            <a:r>
              <a:rPr lang="en-US" altLang="ja-JP" sz="2000" dirty="0" err="1" smtClean="0">
                <a:latin typeface="Consolas" pitchFamily="49" charset="0"/>
                <a:cs typeface="Consolas" pitchFamily="49" charset="0"/>
              </a:rPr>
              <a:t>Ktype</a:t>
            </a:r>
            <a:r>
              <a:rPr lang="en-US" altLang="ja-JP" sz="2000" dirty="0" smtClean="0">
                <a:latin typeface="Consolas" pitchFamily="49" charset="0"/>
                <a:cs typeface="Consolas" pitchFamily="49" charset="0"/>
              </a:rPr>
              <a:t> (t1 -&gt; t2) </a:t>
            </a:r>
            <a:r>
              <a:rPr lang="en-US" altLang="ja-JP" sz="2000" dirty="0" smtClean="0">
                <a:solidFill>
                  <a:srgbClr val="7030A0"/>
                </a:solidFill>
                <a:latin typeface="Consolas" pitchFamily="49" charset="0"/>
                <a:cs typeface="Consolas" pitchFamily="49" charset="0"/>
              </a:rPr>
              <a:t>=</a:t>
            </a:r>
            <a:r>
              <a:rPr lang="en-US" altLang="ja-JP" sz="2000" dirty="0" smtClean="0">
                <a:latin typeface="Consolas" pitchFamily="49" charset="0"/>
                <a:cs typeface="Consolas" pitchFamily="49" charset="0"/>
              </a:rPr>
              <a:t/>
            </a:r>
            <a:br>
              <a:rPr lang="en-US" altLang="ja-JP" sz="2000" dirty="0" smtClean="0">
                <a:latin typeface="Consolas" pitchFamily="49" charset="0"/>
                <a:cs typeface="Consolas" pitchFamily="49" charset="0"/>
              </a:rPr>
            </a:br>
            <a:r>
              <a:rPr lang="en-US" altLang="ja-JP" sz="2000" dirty="0" smtClean="0">
                <a:latin typeface="Consolas" pitchFamily="49" charset="0"/>
                <a:cs typeface="Consolas" pitchFamily="49" charset="0"/>
              </a:rPr>
              <a:t>          Cont Z (</a:t>
            </a:r>
            <a:r>
              <a:rPr lang="en-US" altLang="ja-JP" sz="2000" dirty="0" err="1" smtClean="0">
                <a:latin typeface="Consolas" pitchFamily="49" charset="0"/>
                <a:cs typeface="Consolas" pitchFamily="49" charset="0"/>
              </a:rPr>
              <a:t>Ktype</a:t>
            </a:r>
            <a:r>
              <a:rPr lang="en-US" altLang="ja-JP" sz="2000" dirty="0" smtClean="0">
                <a:latin typeface="Consolas" pitchFamily="49" charset="0"/>
                <a:cs typeface="Consolas" pitchFamily="49" charset="0"/>
              </a:rPr>
              <a:t> t1, Cont Z (</a:t>
            </a:r>
            <a:r>
              <a:rPr lang="en-US" altLang="ja-JP" sz="2000" dirty="0" err="1" smtClean="0">
                <a:latin typeface="Consolas" pitchFamily="49" charset="0"/>
                <a:cs typeface="Consolas" pitchFamily="49" charset="0"/>
              </a:rPr>
              <a:t>Ktype</a:t>
            </a:r>
            <a:r>
              <a:rPr lang="en-US" altLang="ja-JP" sz="2000" dirty="0" smtClean="0">
                <a:latin typeface="Consolas" pitchFamily="49" charset="0"/>
                <a:cs typeface="Consolas" pitchFamily="49" charset="0"/>
              </a:rPr>
              <a:t> t2))</a:t>
            </a:r>
          </a:p>
          <a:p>
            <a:pPr lvl="1">
              <a:buNone/>
            </a:pPr>
            <a:r>
              <a:rPr kumimoji="1" lang="en-US" altLang="ja-JP" sz="2000" dirty="0" smtClean="0">
                <a:solidFill>
                  <a:srgbClr val="7030A0"/>
                </a:solidFill>
                <a:latin typeface="Consolas" pitchFamily="49" charset="0"/>
                <a:cs typeface="Consolas" pitchFamily="49" charset="0"/>
              </a:rPr>
              <a:t>type instance</a:t>
            </a:r>
            <a:r>
              <a:rPr kumimoji="1" lang="en-US" altLang="ja-JP" sz="2000" dirty="0" smtClean="0">
                <a:latin typeface="Consolas" pitchFamily="49" charset="0"/>
                <a:cs typeface="Consolas" pitchFamily="49" charset="0"/>
              </a:rPr>
              <a:t> </a:t>
            </a:r>
            <a:r>
              <a:rPr kumimoji="1" lang="en-US" altLang="ja-JP" sz="2000" dirty="0" err="1" smtClean="0">
                <a:latin typeface="Consolas" pitchFamily="49" charset="0"/>
                <a:cs typeface="Consolas" pitchFamily="49" charset="0"/>
              </a:rPr>
              <a:t>Ktype</a:t>
            </a:r>
            <a:r>
              <a:rPr kumimoji="1" lang="en-US" altLang="ja-JP" sz="2000" dirty="0" smtClean="0">
                <a:latin typeface="Consolas" pitchFamily="49" charset="0"/>
                <a:cs typeface="Consolas" pitchFamily="49" charset="0"/>
              </a:rPr>
              <a:t> (All t) </a:t>
            </a:r>
            <a:r>
              <a:rPr kumimoji="1" lang="en-US" altLang="ja-JP" sz="2000" dirty="0" smtClean="0">
                <a:solidFill>
                  <a:srgbClr val="7030A0"/>
                </a:solidFill>
                <a:latin typeface="Consolas" pitchFamily="49" charset="0"/>
                <a:cs typeface="Consolas" pitchFamily="49" charset="0"/>
              </a:rPr>
              <a:t>=</a:t>
            </a:r>
            <a:r>
              <a:rPr kumimoji="1" lang="en-US" altLang="ja-JP" sz="2000" dirty="0" smtClean="0">
                <a:latin typeface="Consolas" pitchFamily="49" charset="0"/>
                <a:cs typeface="Consolas" pitchFamily="49" charset="0"/>
              </a:rPr>
              <a:t/>
            </a:r>
            <a:br>
              <a:rPr kumimoji="1" lang="en-US" altLang="ja-JP" sz="2000" dirty="0" smtClean="0">
                <a:latin typeface="Consolas" pitchFamily="49" charset="0"/>
                <a:cs typeface="Consolas" pitchFamily="49" charset="0"/>
              </a:rPr>
            </a:br>
            <a:r>
              <a:rPr kumimoji="1" lang="en-US" altLang="ja-JP" sz="2000" dirty="0" smtClean="0">
                <a:latin typeface="Consolas" pitchFamily="49" charset="0"/>
                <a:cs typeface="Consolas" pitchFamily="49" charset="0"/>
              </a:rPr>
              <a:t>          Cont (S Z) (Cont Z (</a:t>
            </a:r>
            <a:r>
              <a:rPr kumimoji="1" lang="en-US" altLang="ja-JP" sz="2000" dirty="0" err="1" smtClean="0">
                <a:latin typeface="Consolas" pitchFamily="49" charset="0"/>
                <a:cs typeface="Consolas" pitchFamily="49" charset="0"/>
              </a:rPr>
              <a:t>Ktype</a:t>
            </a:r>
            <a:r>
              <a:rPr kumimoji="1" lang="en-US" altLang="ja-JP" sz="2000" dirty="0" smtClean="0">
                <a:latin typeface="Consolas" pitchFamily="49" charset="0"/>
                <a:cs typeface="Consolas" pitchFamily="49" charset="0"/>
              </a:rPr>
              <a:t> t))</a:t>
            </a:r>
          </a:p>
          <a:p>
            <a:pPr lvl="1">
              <a:buNone/>
            </a:pPr>
            <a:r>
              <a:rPr lang="en-US" altLang="ja-JP" sz="2000" dirty="0" smtClean="0">
                <a:solidFill>
                  <a:srgbClr val="7030A0"/>
                </a:solidFill>
                <a:latin typeface="Consolas" pitchFamily="49" charset="0"/>
                <a:cs typeface="Consolas" pitchFamily="49" charset="0"/>
              </a:rPr>
              <a:t>type instance</a:t>
            </a:r>
            <a:r>
              <a:rPr lang="en-US" altLang="ja-JP" sz="2000" dirty="0" smtClean="0">
                <a:latin typeface="Consolas" pitchFamily="49" charset="0"/>
                <a:cs typeface="Consolas" pitchFamily="49" charset="0"/>
              </a:rPr>
              <a:t> </a:t>
            </a:r>
            <a:r>
              <a:rPr lang="en-US" altLang="ja-JP" sz="2000" dirty="0" err="1" smtClean="0">
                <a:latin typeface="Consolas" pitchFamily="49" charset="0"/>
                <a:cs typeface="Consolas" pitchFamily="49" charset="0"/>
              </a:rPr>
              <a:t>Ktype</a:t>
            </a:r>
            <a:r>
              <a:rPr lang="en-US" altLang="ja-JP" sz="2000" dirty="0" smtClean="0">
                <a:latin typeface="Consolas" pitchFamily="49" charset="0"/>
                <a:cs typeface="Consolas" pitchFamily="49" charset="0"/>
              </a:rPr>
              <a:t> (</a:t>
            </a:r>
            <a:r>
              <a:rPr lang="en-US" altLang="ja-JP" sz="2000" dirty="0" err="1" smtClean="0">
                <a:latin typeface="Consolas" pitchFamily="49" charset="0"/>
                <a:cs typeface="Consolas" pitchFamily="49" charset="0"/>
              </a:rPr>
              <a:t>Var</a:t>
            </a:r>
            <a:r>
              <a:rPr lang="en-US" altLang="ja-JP" sz="2000" dirty="0" smtClean="0">
                <a:latin typeface="Consolas" pitchFamily="49" charset="0"/>
                <a:cs typeface="Consolas" pitchFamily="49" charset="0"/>
              </a:rPr>
              <a:t> </a:t>
            </a:r>
            <a:r>
              <a:rPr lang="en-US" altLang="ja-JP" sz="2000" dirty="0" err="1" smtClean="0">
                <a:latin typeface="Consolas" pitchFamily="49" charset="0"/>
                <a:cs typeface="Consolas" pitchFamily="49" charset="0"/>
              </a:rPr>
              <a:t>i</a:t>
            </a:r>
            <a:r>
              <a:rPr lang="en-US" altLang="ja-JP" sz="2000" dirty="0" smtClean="0">
                <a:latin typeface="Consolas" pitchFamily="49" charset="0"/>
                <a:cs typeface="Consolas" pitchFamily="49" charset="0"/>
              </a:rPr>
              <a:t>) </a:t>
            </a:r>
            <a:r>
              <a:rPr lang="en-US" altLang="ja-JP" sz="2000" dirty="0" smtClean="0">
                <a:solidFill>
                  <a:srgbClr val="7030A0"/>
                </a:solidFill>
                <a:latin typeface="Consolas" pitchFamily="49" charset="0"/>
                <a:cs typeface="Consolas" pitchFamily="49" charset="0"/>
              </a:rPr>
              <a:t>=</a:t>
            </a:r>
            <a:r>
              <a:rPr lang="en-US" altLang="ja-JP" sz="2000" dirty="0" smtClean="0">
                <a:latin typeface="Consolas" pitchFamily="49" charset="0"/>
                <a:cs typeface="Consolas" pitchFamily="49" charset="0"/>
              </a:rPr>
              <a:t> </a:t>
            </a:r>
            <a:r>
              <a:rPr lang="en-US" altLang="ja-JP" sz="2000" dirty="0" err="1" smtClean="0">
                <a:latin typeface="Consolas" pitchFamily="49" charset="0"/>
                <a:cs typeface="Consolas" pitchFamily="49" charset="0"/>
              </a:rPr>
              <a:t>Var</a:t>
            </a:r>
            <a:r>
              <a:rPr lang="en-US" altLang="ja-JP" sz="2000" dirty="0" smtClean="0">
                <a:latin typeface="Consolas" pitchFamily="49" charset="0"/>
                <a:cs typeface="Consolas" pitchFamily="49" charset="0"/>
              </a:rPr>
              <a:t> </a:t>
            </a:r>
            <a:r>
              <a:rPr lang="en-US" altLang="ja-JP" sz="2000" dirty="0" err="1" smtClean="0">
                <a:latin typeface="Consolas" pitchFamily="49" charset="0"/>
                <a:cs typeface="Consolas" pitchFamily="49" charset="0"/>
              </a:rPr>
              <a:t>i</a:t>
            </a:r>
            <a:endParaRPr lang="en-US" altLang="ja-JP" sz="2000" dirty="0" smtClean="0">
              <a:latin typeface="Consolas" pitchFamily="49" charset="0"/>
              <a:cs typeface="Consolas" pitchFamily="49" charset="0"/>
            </a:endParaRPr>
          </a:p>
          <a:p>
            <a:pPr lvl="1">
              <a:buNone/>
            </a:pPr>
            <a:r>
              <a:rPr lang="en-US" altLang="ja-JP" sz="2000" dirty="0" smtClean="0">
                <a:latin typeface="Consolas" pitchFamily="49" charset="0"/>
                <a:cs typeface="Consolas" pitchFamily="49" charset="0"/>
              </a:rPr>
              <a:t>…</a:t>
            </a:r>
            <a:endParaRPr kumimoji="1" lang="ja-JP" altLang="en-US" sz="2000" dirty="0">
              <a:latin typeface="Consolas" pitchFamily="49" charset="0"/>
              <a:cs typeface="Consolas" pitchFamily="49" charset="0"/>
            </a:endParaRPr>
          </a:p>
        </p:txBody>
      </p:sp>
      <p:sp>
        <p:nvSpPr>
          <p:cNvPr id="4" name="スライド番号プレースホルダ 3"/>
          <p:cNvSpPr>
            <a:spLocks noGrp="1"/>
          </p:cNvSpPr>
          <p:nvPr>
            <p:ph type="sldNum" sz="quarter" idx="12"/>
          </p:nvPr>
        </p:nvSpPr>
        <p:spPr/>
        <p:txBody>
          <a:bodyPr/>
          <a:lstStyle/>
          <a:p>
            <a:fld id="{CE596E3A-448D-46E5-8402-F2FB178C94FD}" type="slidenum">
              <a:rPr kumimoji="1" lang="ja-JP" altLang="en-US" smtClean="0"/>
              <a:pPr/>
              <a:t>19</a:t>
            </a:fld>
            <a:endParaRPr kumimoji="1" lang="ja-JP" altLang="en-US"/>
          </a:p>
        </p:txBody>
      </p:sp>
      <p:pic>
        <p:nvPicPr>
          <p:cNvPr id="1026" name="Picture 2"/>
          <p:cNvPicPr>
            <a:picLocks noChangeAspect="1" noChangeArrowheads="1"/>
          </p:cNvPicPr>
          <p:nvPr/>
        </p:nvPicPr>
        <p:blipFill>
          <a:blip r:embed="rId2" cstate="print"/>
          <a:srcRect/>
          <a:stretch>
            <a:fillRect/>
          </a:stretch>
        </p:blipFill>
        <p:spPr bwMode="auto">
          <a:xfrm>
            <a:off x="666750" y="2133599"/>
            <a:ext cx="7810500" cy="1152525"/>
          </a:xfrm>
          <a:prstGeom prst="rect">
            <a:avLst/>
          </a:prstGeom>
          <a:noFill/>
          <a:ln w="9525">
            <a:noFill/>
            <a:miter lim="800000"/>
            <a:headEnd/>
            <a:tailEnd/>
          </a:ln>
        </p:spPr>
      </p:pic>
      <p:sp>
        <p:nvSpPr>
          <p:cNvPr id="6" name="テキスト ボックス 5"/>
          <p:cNvSpPr txBox="1"/>
          <p:nvPr/>
        </p:nvSpPr>
        <p:spPr>
          <a:xfrm>
            <a:off x="3214678" y="3286124"/>
            <a:ext cx="428628" cy="369332"/>
          </a:xfrm>
          <a:prstGeom prst="rect">
            <a:avLst/>
          </a:prstGeom>
          <a:noFill/>
        </p:spPr>
        <p:txBody>
          <a:bodyPr wrap="square" rtlCol="0">
            <a:spAutoFit/>
          </a:bodyPr>
          <a:lstStyle/>
          <a:p>
            <a:pPr algn="ctr"/>
            <a:r>
              <a:rPr lang="ja-JP" altLang="en-US" dirty="0" smtClean="0"/>
              <a:t>⋮</a:t>
            </a:r>
            <a:endParaRPr kumimoji="1" lang="ja-JP" alt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今日の内容</a:t>
            </a:r>
            <a:endParaRPr kumimoji="1" lang="ja-JP" altLang="en-US" dirty="0"/>
          </a:p>
        </p:txBody>
      </p:sp>
      <p:sp>
        <p:nvSpPr>
          <p:cNvPr id="3" name="コンテンツ プレースホルダ 2"/>
          <p:cNvSpPr>
            <a:spLocks noGrp="1"/>
          </p:cNvSpPr>
          <p:nvPr>
            <p:ph idx="1"/>
          </p:nvPr>
        </p:nvSpPr>
        <p:spPr/>
        <p:txBody>
          <a:bodyPr/>
          <a:lstStyle/>
          <a:p>
            <a:r>
              <a:rPr kumimoji="1" lang="en-US" altLang="ja-JP" dirty="0" smtClean="0"/>
              <a:t>Haskell </a:t>
            </a:r>
            <a:r>
              <a:rPr kumimoji="1" lang="ja-JP" altLang="en-US" dirty="0" smtClean="0"/>
              <a:t>の型システムの拡張について</a:t>
            </a:r>
            <a:endParaRPr kumimoji="1" lang="en-US" altLang="ja-JP" dirty="0" smtClean="0"/>
          </a:p>
          <a:p>
            <a:pPr lvl="1"/>
            <a:r>
              <a:rPr lang="en-US" altLang="ja-JP" dirty="0" smtClean="0"/>
              <a:t>Generalized algebraic data types (GADT)</a:t>
            </a:r>
          </a:p>
          <a:p>
            <a:pPr lvl="1"/>
            <a:r>
              <a:rPr kumimoji="1" lang="en-US" altLang="ja-JP" dirty="0" smtClean="0"/>
              <a:t>Type families</a:t>
            </a:r>
          </a:p>
          <a:p>
            <a:r>
              <a:rPr lang="ja-JP" altLang="en-US" dirty="0"/>
              <a:t>それを利用して実装</a:t>
            </a:r>
            <a:r>
              <a:rPr lang="ja-JP" altLang="en-US" dirty="0" smtClean="0"/>
              <a:t>された </a:t>
            </a:r>
            <a:r>
              <a:rPr lang="en-US" altLang="ja-JP" dirty="0" smtClean="0"/>
              <a:t>type-preserving compiler </a:t>
            </a:r>
            <a:r>
              <a:rPr lang="ja-JP" altLang="en-US" dirty="0" smtClean="0"/>
              <a:t>について</a:t>
            </a:r>
            <a:endParaRPr lang="en-US" altLang="ja-JP" dirty="0" smtClean="0"/>
          </a:p>
          <a:p>
            <a:pPr lvl="1"/>
            <a:r>
              <a:rPr lang="en-US" altLang="ja-JP" dirty="0" smtClean="0"/>
              <a:t>“A type-preserving compiler in Haskell.”</a:t>
            </a:r>
            <a:br>
              <a:rPr lang="en-US" altLang="ja-JP" dirty="0" smtClean="0"/>
            </a:br>
            <a:r>
              <a:rPr lang="en-US" altLang="ja-JP" dirty="0" smtClean="0"/>
              <a:t>L.J. </a:t>
            </a:r>
            <a:r>
              <a:rPr lang="en-US" altLang="ja-JP" dirty="0" err="1" smtClean="0"/>
              <a:t>Guillemette</a:t>
            </a:r>
            <a:r>
              <a:rPr lang="en-US" altLang="ja-JP" dirty="0" smtClean="0"/>
              <a:t> and S. </a:t>
            </a:r>
            <a:r>
              <a:rPr lang="en-US" altLang="ja-JP" dirty="0" err="1" smtClean="0"/>
              <a:t>Monnier</a:t>
            </a:r>
            <a:r>
              <a:rPr lang="en-US" altLang="ja-JP" dirty="0" smtClean="0"/>
              <a:t>. ICFP 2008.</a:t>
            </a:r>
            <a:endParaRPr kumimoji="1" lang="ja-JP" altLang="en-US" dirty="0"/>
          </a:p>
        </p:txBody>
      </p:sp>
      <p:sp>
        <p:nvSpPr>
          <p:cNvPr id="4" name="スライド番号プレースホルダ 3"/>
          <p:cNvSpPr>
            <a:spLocks noGrp="1"/>
          </p:cNvSpPr>
          <p:nvPr>
            <p:ph type="sldNum" sz="quarter" idx="12"/>
          </p:nvPr>
        </p:nvSpPr>
        <p:spPr/>
        <p:txBody>
          <a:bodyPr/>
          <a:lstStyle/>
          <a:p>
            <a:fld id="{CE596E3A-448D-46E5-8402-F2FB178C94FD}" type="slidenum">
              <a:rPr kumimoji="1" lang="ja-JP" altLang="en-US" smtClean="0"/>
              <a:pPr/>
              <a:t>2</a:t>
            </a:fld>
            <a:endParaRPr kumimoji="1" lang="ja-JP" alt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Type preservation</a:t>
            </a:r>
            <a:endParaRPr kumimoji="1" lang="ja-JP" altLang="en-US" dirty="0"/>
          </a:p>
        </p:txBody>
      </p:sp>
      <p:sp>
        <p:nvSpPr>
          <p:cNvPr id="3" name="コンテンツ プレースホルダ 2"/>
          <p:cNvSpPr>
            <a:spLocks noGrp="1"/>
          </p:cNvSpPr>
          <p:nvPr>
            <p:ph idx="1"/>
          </p:nvPr>
        </p:nvSpPr>
        <p:spPr/>
        <p:txBody>
          <a:bodyPr/>
          <a:lstStyle/>
          <a:p>
            <a:r>
              <a:rPr kumimoji="1" lang="en-US" altLang="ja-JP" dirty="0" smtClean="0"/>
              <a:t>CPS </a:t>
            </a:r>
            <a:r>
              <a:rPr kumimoji="1" lang="ja-JP" altLang="en-US" dirty="0" smtClean="0"/>
              <a:t>変換の </a:t>
            </a:r>
            <a:r>
              <a:rPr kumimoji="1" lang="en-US" altLang="ja-JP" dirty="0" smtClean="0"/>
              <a:t>type preservation</a:t>
            </a:r>
          </a:p>
          <a:p>
            <a:pPr lvl="1"/>
            <a:r>
              <a:rPr kumimoji="1" lang="ja-JP" altLang="en-US" dirty="0" smtClean="0"/>
              <a:t>変換前のコードが </a:t>
            </a:r>
            <a:r>
              <a:rPr kumimoji="1" lang="en-US" altLang="ja-JP" dirty="0" smtClean="0"/>
              <a:t>well-typed </a:t>
            </a:r>
            <a:r>
              <a:rPr kumimoji="1" lang="ja-JP" altLang="en-US" dirty="0" smtClean="0"/>
              <a:t>ならば</a:t>
            </a:r>
            <a:r>
              <a:rPr kumimoji="1" lang="en-US" altLang="ja-JP" dirty="0" smtClean="0"/>
              <a:t/>
            </a:r>
            <a:br>
              <a:rPr kumimoji="1" lang="en-US" altLang="ja-JP" dirty="0" smtClean="0"/>
            </a:br>
            <a:r>
              <a:rPr kumimoji="1" lang="ja-JP" altLang="en-US" dirty="0" smtClean="0"/>
              <a:t>変換後のコードも </a:t>
            </a:r>
            <a:r>
              <a:rPr kumimoji="1" lang="en-US" altLang="ja-JP" dirty="0" smtClean="0"/>
              <a:t>well-typed </a:t>
            </a:r>
            <a:r>
              <a:rPr kumimoji="1" lang="ja-JP" altLang="en-US" dirty="0" smtClean="0"/>
              <a:t>である</a:t>
            </a:r>
            <a:endParaRPr kumimoji="1" lang="en-US" altLang="ja-JP" dirty="0" smtClean="0"/>
          </a:p>
          <a:p>
            <a:pPr lvl="1"/>
            <a:r>
              <a:rPr kumimoji="1" lang="ja-JP" altLang="en-US" dirty="0" smtClean="0"/>
              <a:t>変換を行う </a:t>
            </a:r>
            <a:r>
              <a:rPr kumimoji="1" lang="en-US" altLang="ja-JP" dirty="0" smtClean="0"/>
              <a:t>Haskell </a:t>
            </a:r>
            <a:r>
              <a:rPr kumimoji="1" lang="ja-JP" altLang="en-US" dirty="0" smtClean="0"/>
              <a:t>関数の型がそれを保証</a:t>
            </a:r>
            <a:endParaRPr kumimoji="1" lang="en-US" altLang="ja-JP" dirty="0" smtClean="0"/>
          </a:p>
          <a:p>
            <a:pPr lvl="2">
              <a:buNone/>
            </a:pPr>
            <a:r>
              <a:rPr lang="en-US" altLang="ja-JP" sz="2000" dirty="0" smtClean="0">
                <a:latin typeface="Consolas" pitchFamily="49" charset="0"/>
                <a:cs typeface="Consolas" pitchFamily="49" charset="0"/>
              </a:rPr>
              <a:t>cps </a:t>
            </a:r>
            <a:r>
              <a:rPr lang="en-US" altLang="ja-JP" sz="2000" dirty="0" smtClean="0">
                <a:solidFill>
                  <a:srgbClr val="7030A0"/>
                </a:solidFill>
                <a:latin typeface="Consolas" pitchFamily="49" charset="0"/>
                <a:cs typeface="Consolas" pitchFamily="49" charset="0"/>
              </a:rPr>
              <a:t>::</a:t>
            </a:r>
            <a:r>
              <a:rPr lang="en-US" altLang="ja-JP" sz="2000" dirty="0" smtClean="0">
                <a:latin typeface="Consolas" pitchFamily="49" charset="0"/>
                <a:cs typeface="Consolas" pitchFamily="49" charset="0"/>
              </a:rPr>
              <a:t> Exp t -&gt; (</a:t>
            </a:r>
            <a:r>
              <a:rPr lang="en-US" altLang="ja-JP" sz="2000" dirty="0" err="1" smtClean="0">
                <a:latin typeface="Consolas" pitchFamily="49" charset="0"/>
                <a:cs typeface="Consolas" pitchFamily="49" charset="0"/>
              </a:rPr>
              <a:t>ValK</a:t>
            </a:r>
            <a:r>
              <a:rPr lang="en-US" altLang="ja-JP" sz="2000" dirty="0" smtClean="0">
                <a:latin typeface="Consolas" pitchFamily="49" charset="0"/>
                <a:cs typeface="Consolas" pitchFamily="49" charset="0"/>
              </a:rPr>
              <a:t> (</a:t>
            </a:r>
            <a:r>
              <a:rPr lang="en-US" altLang="ja-JP" sz="2000" dirty="0" err="1" smtClean="0">
                <a:latin typeface="Consolas" pitchFamily="49" charset="0"/>
                <a:cs typeface="Consolas" pitchFamily="49" charset="0"/>
              </a:rPr>
              <a:t>Ktype</a:t>
            </a:r>
            <a:r>
              <a:rPr lang="en-US" altLang="ja-JP" sz="2000" dirty="0" smtClean="0">
                <a:latin typeface="Consolas" pitchFamily="49" charset="0"/>
                <a:cs typeface="Consolas" pitchFamily="49" charset="0"/>
              </a:rPr>
              <a:t> t) -&gt; </a:t>
            </a:r>
            <a:r>
              <a:rPr lang="en-US" altLang="ja-JP" sz="2000" dirty="0" err="1" smtClean="0">
                <a:latin typeface="Consolas" pitchFamily="49" charset="0"/>
                <a:cs typeface="Consolas" pitchFamily="49" charset="0"/>
              </a:rPr>
              <a:t>ExpK</a:t>
            </a:r>
            <a:r>
              <a:rPr lang="en-US" altLang="ja-JP" sz="2000" dirty="0" smtClean="0">
                <a:latin typeface="Consolas" pitchFamily="49" charset="0"/>
                <a:cs typeface="Consolas" pitchFamily="49" charset="0"/>
              </a:rPr>
              <a:t>) -&gt; </a:t>
            </a:r>
            <a:r>
              <a:rPr lang="en-US" altLang="ja-JP" sz="2000" dirty="0" err="1" smtClean="0">
                <a:latin typeface="Consolas" pitchFamily="49" charset="0"/>
                <a:cs typeface="Consolas" pitchFamily="49" charset="0"/>
              </a:rPr>
              <a:t>ExpK</a:t>
            </a:r>
            <a:endParaRPr kumimoji="1" lang="ja-JP" altLang="en-US" sz="2000" dirty="0">
              <a:latin typeface="Consolas" pitchFamily="49" charset="0"/>
              <a:cs typeface="Consolas" pitchFamily="49" charset="0"/>
            </a:endParaRPr>
          </a:p>
        </p:txBody>
      </p:sp>
      <p:sp>
        <p:nvSpPr>
          <p:cNvPr id="4" name="スライド番号プレースホルダ 3"/>
          <p:cNvSpPr>
            <a:spLocks noGrp="1"/>
          </p:cNvSpPr>
          <p:nvPr>
            <p:ph type="sldNum" sz="quarter" idx="12"/>
          </p:nvPr>
        </p:nvSpPr>
        <p:spPr/>
        <p:txBody>
          <a:bodyPr/>
          <a:lstStyle/>
          <a:p>
            <a:fld id="{CE596E3A-448D-46E5-8402-F2FB178C94FD}" type="slidenum">
              <a:rPr kumimoji="1" lang="ja-JP" altLang="en-US" smtClean="0"/>
              <a:pPr/>
              <a:t>20</a:t>
            </a:fld>
            <a:endParaRPr kumimoji="1" lang="ja-JP" alt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表現形式の選択</a:t>
            </a:r>
            <a:endParaRPr kumimoji="1" lang="ja-JP" altLang="en-US" dirty="0"/>
          </a:p>
        </p:txBody>
      </p:sp>
      <p:sp>
        <p:nvSpPr>
          <p:cNvPr id="3" name="コンテンツ プレースホルダ 2"/>
          <p:cNvSpPr>
            <a:spLocks noGrp="1"/>
          </p:cNvSpPr>
          <p:nvPr>
            <p:ph idx="1"/>
          </p:nvPr>
        </p:nvSpPr>
        <p:spPr/>
        <p:txBody>
          <a:bodyPr/>
          <a:lstStyle/>
          <a:p>
            <a:r>
              <a:rPr lang="en-US" altLang="ja-JP" dirty="0" smtClean="0"/>
              <a:t>CPS</a:t>
            </a:r>
            <a:r>
              <a:rPr lang="ja-JP" altLang="en-US" dirty="0" smtClean="0"/>
              <a:t> 変換</a:t>
            </a:r>
            <a:endParaRPr lang="en-US" altLang="ja-JP" dirty="0" smtClean="0"/>
          </a:p>
          <a:p>
            <a:pPr lvl="1"/>
            <a:r>
              <a:rPr lang="en-US" altLang="ja-JP" dirty="0" smtClean="0"/>
              <a:t>HOAS </a:t>
            </a:r>
            <a:r>
              <a:rPr lang="ja-JP" altLang="en-US" dirty="0" smtClean="0"/>
              <a:t>を用いる</a:t>
            </a:r>
            <a:endParaRPr lang="en-US" altLang="ja-JP" dirty="0" smtClean="0"/>
          </a:p>
          <a:p>
            <a:pPr lvl="2"/>
            <a:r>
              <a:rPr kumimoji="1" lang="en-US" altLang="ja-JP" dirty="0" smtClean="0"/>
              <a:t>De </a:t>
            </a:r>
            <a:r>
              <a:rPr kumimoji="1" lang="en-US" altLang="ja-JP" dirty="0" err="1" smtClean="0"/>
              <a:t>Bruijn</a:t>
            </a:r>
            <a:r>
              <a:rPr kumimoji="1" lang="en-US" altLang="ja-JP" dirty="0" smtClean="0"/>
              <a:t> </a:t>
            </a:r>
            <a:r>
              <a:rPr kumimoji="1" lang="ja-JP" altLang="en-US" dirty="0" smtClean="0"/>
              <a:t>よりもエレガントに書ける</a:t>
            </a:r>
            <a:endParaRPr kumimoji="1" lang="en-US" altLang="ja-JP" dirty="0" smtClean="0"/>
          </a:p>
          <a:p>
            <a:r>
              <a:rPr lang="ja-JP" altLang="en-US" dirty="0" smtClean="0"/>
              <a:t>クロージャ変換 </a:t>
            </a:r>
            <a:r>
              <a:rPr lang="en-US" altLang="ja-JP" dirty="0" smtClean="0"/>
              <a:t>/ hoisting</a:t>
            </a:r>
          </a:p>
          <a:p>
            <a:pPr lvl="1"/>
            <a:r>
              <a:rPr kumimoji="1" lang="en-US" altLang="ja-JP" dirty="0" smtClean="0"/>
              <a:t>De </a:t>
            </a:r>
            <a:r>
              <a:rPr kumimoji="1" lang="en-US" altLang="ja-JP" dirty="0" err="1" smtClean="0"/>
              <a:t>Bruijn</a:t>
            </a:r>
            <a:r>
              <a:rPr kumimoji="1" lang="en-US" altLang="ja-JP" dirty="0" smtClean="0"/>
              <a:t> </a:t>
            </a:r>
            <a:r>
              <a:rPr kumimoji="1" lang="en-US" altLang="ja-JP" dirty="0" smtClean="0"/>
              <a:t>indices </a:t>
            </a:r>
            <a:r>
              <a:rPr kumimoji="1" lang="ja-JP" altLang="en-US" dirty="0" smtClean="0"/>
              <a:t>を</a:t>
            </a:r>
            <a:r>
              <a:rPr kumimoji="1" lang="ja-JP" altLang="en-US" dirty="0" smtClean="0"/>
              <a:t>用いる</a:t>
            </a:r>
            <a:endParaRPr kumimoji="1" lang="en-US" altLang="ja-JP" dirty="0" smtClean="0"/>
          </a:p>
          <a:p>
            <a:pPr lvl="2"/>
            <a:r>
              <a:rPr lang="en-US" altLang="ja-JP" dirty="0" smtClean="0"/>
              <a:t>HOAS </a:t>
            </a:r>
            <a:r>
              <a:rPr lang="ja-JP" altLang="en-US" dirty="0" smtClean="0"/>
              <a:t>では項が閉じていることを表せない</a:t>
            </a:r>
            <a:endParaRPr lang="en-US" altLang="ja-JP" dirty="0" smtClean="0"/>
          </a:p>
          <a:p>
            <a:pPr lvl="2"/>
            <a:r>
              <a:rPr kumimoji="1" lang="ja-JP" altLang="en-US" dirty="0" smtClean="0"/>
              <a:t>でも複雑で混乱する</a:t>
            </a:r>
            <a:endParaRPr kumimoji="1" lang="ja-JP" altLang="en-US" dirty="0"/>
          </a:p>
        </p:txBody>
      </p:sp>
      <p:sp>
        <p:nvSpPr>
          <p:cNvPr id="4" name="スライド番号プレースホルダ 3"/>
          <p:cNvSpPr>
            <a:spLocks noGrp="1"/>
          </p:cNvSpPr>
          <p:nvPr>
            <p:ph type="sldNum" sz="quarter" idx="12"/>
          </p:nvPr>
        </p:nvSpPr>
        <p:spPr/>
        <p:txBody>
          <a:bodyPr/>
          <a:lstStyle/>
          <a:p>
            <a:fld id="{CE596E3A-448D-46E5-8402-F2FB178C94FD}" type="slidenum">
              <a:rPr kumimoji="1" lang="ja-JP" altLang="en-US" smtClean="0"/>
              <a:pPr/>
              <a:t>21</a:t>
            </a:fld>
            <a:endParaRPr kumimoji="1" lang="ja-JP" alt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References</a:t>
            </a:r>
            <a:endParaRPr lang="ja-JP" altLang="en-US" dirty="0"/>
          </a:p>
        </p:txBody>
      </p:sp>
      <p:sp>
        <p:nvSpPr>
          <p:cNvPr id="3" name="コンテンツ プレースホルダ 2"/>
          <p:cNvSpPr>
            <a:spLocks noGrp="1"/>
          </p:cNvSpPr>
          <p:nvPr>
            <p:ph idx="1"/>
          </p:nvPr>
        </p:nvSpPr>
        <p:spPr/>
        <p:txBody>
          <a:bodyPr>
            <a:normAutofit fontScale="77500" lnSpcReduction="20000"/>
          </a:bodyPr>
          <a:lstStyle/>
          <a:p>
            <a:r>
              <a:rPr lang="en-US" altLang="ja-JP" dirty="0" smtClean="0"/>
              <a:t>7.4. Extensions to data types and type synonyms</a:t>
            </a:r>
          </a:p>
          <a:p>
            <a:pPr lvl="1"/>
            <a:r>
              <a:rPr lang="en-US" altLang="ja-JP" dirty="0" smtClean="0"/>
              <a:t>In </a:t>
            </a:r>
            <a:r>
              <a:rPr lang="en-US" altLang="ja-JP" i="1" dirty="0" smtClean="0"/>
              <a:t>The Glorious Glasgow Haskell Compilation System User's Guide, Version 6.12.2</a:t>
            </a:r>
            <a:r>
              <a:rPr lang="en-US" altLang="ja-JP" dirty="0" smtClean="0"/>
              <a:t>.</a:t>
            </a:r>
          </a:p>
          <a:p>
            <a:pPr lvl="1"/>
            <a:r>
              <a:rPr lang="en-US" altLang="ja-JP" dirty="0" smtClean="0">
                <a:hlinkClick r:id="rId2"/>
              </a:rPr>
              <a:t>http://www.haskell.org/ghc/docs/6.12.2/html/users_guide/data-type-extensions.html</a:t>
            </a:r>
            <a:endParaRPr lang="en-US" altLang="ja-JP" dirty="0" smtClean="0"/>
          </a:p>
          <a:p>
            <a:r>
              <a:rPr lang="en-US" altLang="ja-JP" dirty="0" smtClean="0"/>
              <a:t>Generalized algebraic </a:t>
            </a:r>
            <a:r>
              <a:rPr lang="en-US" altLang="ja-JP" dirty="0" err="1" smtClean="0"/>
              <a:t>datatype</a:t>
            </a:r>
            <a:endParaRPr lang="en-US" altLang="ja-JP" dirty="0" smtClean="0"/>
          </a:p>
          <a:p>
            <a:pPr lvl="1"/>
            <a:r>
              <a:rPr lang="en-US" altLang="ja-JP" dirty="0" smtClean="0"/>
              <a:t>I</a:t>
            </a:r>
            <a:r>
              <a:rPr lang="en-US" altLang="ja-JP" dirty="0" smtClean="0"/>
              <a:t>n </a:t>
            </a:r>
            <a:r>
              <a:rPr lang="en-US" altLang="ja-JP" i="1" dirty="0" err="1" smtClean="0"/>
              <a:t>HaskellWiki</a:t>
            </a:r>
            <a:endParaRPr lang="en-US" altLang="ja-JP" i="1" dirty="0" smtClean="0"/>
          </a:p>
          <a:p>
            <a:pPr lvl="1"/>
            <a:r>
              <a:rPr lang="en-US" altLang="ja-JP" dirty="0" smtClean="0">
                <a:hlinkClick r:id="rId3"/>
              </a:rPr>
              <a:t>http://</a:t>
            </a:r>
            <a:r>
              <a:rPr lang="en-US" altLang="ja-JP" dirty="0" smtClean="0">
                <a:hlinkClick r:id="rId3"/>
              </a:rPr>
              <a:t>www.haskell.org/haskellwiki/Generalised_algebraic_datatype</a:t>
            </a:r>
            <a:endParaRPr lang="en-US" altLang="ja-JP" dirty="0" smtClean="0"/>
          </a:p>
          <a:p>
            <a:r>
              <a:rPr lang="en-US" altLang="ja-JP" dirty="0" smtClean="0"/>
              <a:t>“First-Class Phantom Types”</a:t>
            </a:r>
          </a:p>
          <a:p>
            <a:pPr lvl="1"/>
            <a:r>
              <a:rPr lang="en-US" altLang="ja-JP" dirty="0" smtClean="0"/>
              <a:t>J. Cheney and R. </a:t>
            </a:r>
            <a:r>
              <a:rPr lang="en-US" altLang="ja-JP" dirty="0" err="1" smtClean="0"/>
              <a:t>Hinze</a:t>
            </a:r>
            <a:endParaRPr lang="en-US" altLang="ja-JP" dirty="0" smtClean="0"/>
          </a:p>
          <a:p>
            <a:pPr lvl="1"/>
            <a:r>
              <a:rPr lang="en-US" altLang="ja-JP" dirty="0" smtClean="0"/>
              <a:t>Technical </a:t>
            </a:r>
            <a:r>
              <a:rPr lang="en-US" altLang="ja-JP" dirty="0" smtClean="0"/>
              <a:t>Report CUCIS </a:t>
            </a:r>
            <a:r>
              <a:rPr lang="en-US" altLang="ja-JP" dirty="0" smtClean="0"/>
              <a:t>TR2003-1901, Cornell University, 2003.</a:t>
            </a:r>
            <a:endParaRPr lang="ja-JP" altLang="en-US" dirty="0"/>
          </a:p>
        </p:txBody>
      </p:sp>
      <p:sp>
        <p:nvSpPr>
          <p:cNvPr id="4" name="スライド番号プレースホルダ 3"/>
          <p:cNvSpPr>
            <a:spLocks noGrp="1"/>
          </p:cNvSpPr>
          <p:nvPr>
            <p:ph type="sldNum" sz="quarter" idx="12"/>
          </p:nvPr>
        </p:nvSpPr>
        <p:spPr/>
        <p:txBody>
          <a:bodyPr/>
          <a:lstStyle/>
          <a:p>
            <a:fld id="{CE596E3A-448D-46E5-8402-F2FB178C94FD}" type="slidenum">
              <a:rPr lang="ja-JP" altLang="en-US" smtClean="0"/>
              <a:pPr/>
              <a:t>22</a:t>
            </a:fld>
            <a:endParaRPr lang="ja-JP" alt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References</a:t>
            </a:r>
            <a:endParaRPr lang="ja-JP" altLang="en-US" dirty="0"/>
          </a:p>
        </p:txBody>
      </p:sp>
      <p:sp>
        <p:nvSpPr>
          <p:cNvPr id="3" name="コンテンツ プレースホルダ 2"/>
          <p:cNvSpPr>
            <a:spLocks noGrp="1"/>
          </p:cNvSpPr>
          <p:nvPr>
            <p:ph idx="1"/>
          </p:nvPr>
        </p:nvSpPr>
        <p:spPr>
          <a:xfrm>
            <a:off x="457200" y="1600200"/>
            <a:ext cx="8229600" cy="4900634"/>
          </a:xfrm>
        </p:spPr>
        <p:txBody>
          <a:bodyPr>
            <a:normAutofit fontScale="85000" lnSpcReduction="20000"/>
          </a:bodyPr>
          <a:lstStyle/>
          <a:p>
            <a:r>
              <a:rPr lang="en-US" altLang="ja-JP" dirty="0" smtClean="0"/>
              <a:t>7.7. Type families</a:t>
            </a:r>
          </a:p>
          <a:p>
            <a:pPr lvl="1"/>
            <a:r>
              <a:rPr lang="en-US" altLang="ja-JP" dirty="0" smtClean="0"/>
              <a:t>I</a:t>
            </a:r>
            <a:r>
              <a:rPr lang="en-US" altLang="ja-JP" dirty="0" smtClean="0"/>
              <a:t>n </a:t>
            </a:r>
            <a:r>
              <a:rPr lang="en-US" altLang="ja-JP" i="1" dirty="0" smtClean="0"/>
              <a:t>The Glorious Glasgow Haskell Compilation System User's Guide, Version 6.12.2.</a:t>
            </a:r>
          </a:p>
          <a:p>
            <a:pPr lvl="1"/>
            <a:r>
              <a:rPr lang="en-US" altLang="ja-JP" dirty="0" smtClean="0">
                <a:hlinkClick r:id="rId2"/>
              </a:rPr>
              <a:t>http://www.haskell.org/ghc/docs/6.12.2/html/users_guide/type-families.html</a:t>
            </a:r>
            <a:endParaRPr lang="en-US" altLang="ja-JP" dirty="0" smtClean="0"/>
          </a:p>
          <a:p>
            <a:r>
              <a:rPr lang="en-US" altLang="ja-JP" dirty="0" smtClean="0"/>
              <a:t>Type families</a:t>
            </a:r>
          </a:p>
          <a:p>
            <a:pPr lvl="1"/>
            <a:r>
              <a:rPr lang="en-US" altLang="ja-JP" dirty="0" smtClean="0"/>
              <a:t>In </a:t>
            </a:r>
            <a:r>
              <a:rPr lang="en-US" altLang="ja-JP" i="1" dirty="0" err="1" smtClean="0"/>
              <a:t>HaskellWiki</a:t>
            </a:r>
            <a:endParaRPr lang="en-US" altLang="ja-JP" i="1" dirty="0" smtClean="0"/>
          </a:p>
          <a:p>
            <a:pPr lvl="1"/>
            <a:r>
              <a:rPr lang="en-US" altLang="ja-JP" dirty="0" smtClean="0">
                <a:hlinkClick r:id="rId3"/>
              </a:rPr>
              <a:t>http://</a:t>
            </a:r>
            <a:r>
              <a:rPr lang="en-US" altLang="ja-JP" dirty="0" smtClean="0">
                <a:hlinkClick r:id="rId3"/>
              </a:rPr>
              <a:t>www.haskell.org/haskellwiki/GHC/Type_families</a:t>
            </a:r>
            <a:endParaRPr lang="en-US" altLang="ja-JP" dirty="0" smtClean="0"/>
          </a:p>
          <a:p>
            <a:r>
              <a:rPr lang="en-US" altLang="ja-JP" dirty="0" smtClean="0"/>
              <a:t>“</a:t>
            </a:r>
            <a:r>
              <a:rPr lang="en-US" altLang="ja-JP" dirty="0" smtClean="0"/>
              <a:t>Associated Types with Class</a:t>
            </a:r>
            <a:r>
              <a:rPr lang="en-US" altLang="ja-JP" dirty="0" smtClean="0"/>
              <a:t>”</a:t>
            </a:r>
          </a:p>
          <a:p>
            <a:pPr lvl="1"/>
            <a:r>
              <a:rPr lang="en-US" altLang="ja-JP" dirty="0" smtClean="0"/>
              <a:t>M</a:t>
            </a:r>
            <a:r>
              <a:rPr lang="en-US" altLang="ja-JP" dirty="0" smtClean="0"/>
              <a:t>. </a:t>
            </a:r>
            <a:r>
              <a:rPr lang="en-US" altLang="ja-JP" dirty="0" err="1" smtClean="0"/>
              <a:t>Chakravarty</a:t>
            </a:r>
            <a:r>
              <a:rPr lang="en-US" altLang="ja-JP" dirty="0" smtClean="0"/>
              <a:t>, </a:t>
            </a:r>
            <a:r>
              <a:rPr lang="en-US" altLang="ja-JP" dirty="0" smtClean="0"/>
              <a:t>G. Keller, S. </a:t>
            </a:r>
            <a:r>
              <a:rPr lang="en-US" altLang="ja-JP" smtClean="0"/>
              <a:t>Peyton-Jones</a:t>
            </a:r>
            <a:r>
              <a:rPr lang="en-US" altLang="ja-JP" dirty="0" smtClean="0"/>
              <a:t>, and S. Marlow</a:t>
            </a:r>
          </a:p>
          <a:p>
            <a:pPr lvl="1"/>
            <a:r>
              <a:rPr lang="en-US" altLang="ja-JP" dirty="0" smtClean="0"/>
              <a:t>In </a:t>
            </a:r>
            <a:r>
              <a:rPr lang="en-US" altLang="ja-JP" i="1" dirty="0" smtClean="0"/>
              <a:t>Proc. </a:t>
            </a:r>
            <a:r>
              <a:rPr lang="en-US" altLang="ja-JP" i="1" dirty="0" smtClean="0"/>
              <a:t>of </a:t>
            </a:r>
            <a:r>
              <a:rPr lang="en-US" altLang="ja-JP" i="1" dirty="0" smtClean="0"/>
              <a:t>The 32</a:t>
            </a:r>
            <a:r>
              <a:rPr lang="en-US" altLang="ja-JP" i="1" baseline="30000" dirty="0" smtClean="0"/>
              <a:t>nd</a:t>
            </a:r>
            <a:r>
              <a:rPr lang="en-US" altLang="ja-JP" i="1" dirty="0" smtClean="0"/>
              <a:t> Annual </a:t>
            </a:r>
            <a:r>
              <a:rPr lang="en-US" altLang="ja-JP" i="1" dirty="0" smtClean="0"/>
              <a:t>ACM SIGPLAN-SIGACT Symposium on Principles of Programming </a:t>
            </a:r>
            <a:r>
              <a:rPr lang="en-US" altLang="ja-JP" i="1" dirty="0" smtClean="0"/>
              <a:t>Languages</a:t>
            </a:r>
            <a:r>
              <a:rPr lang="en-US" altLang="ja-JP" dirty="0" smtClean="0"/>
              <a:t>, p.p. 1—13, </a:t>
            </a:r>
            <a:r>
              <a:rPr lang="en-US" altLang="ja-JP" dirty="0" smtClean="0"/>
              <a:t>ACM Press, </a:t>
            </a:r>
            <a:r>
              <a:rPr lang="en-US" altLang="ja-JP" dirty="0" smtClean="0"/>
              <a:t>2005.</a:t>
            </a:r>
          </a:p>
        </p:txBody>
      </p:sp>
      <p:sp>
        <p:nvSpPr>
          <p:cNvPr id="4" name="スライド番号プレースホルダ 3"/>
          <p:cNvSpPr>
            <a:spLocks noGrp="1"/>
          </p:cNvSpPr>
          <p:nvPr>
            <p:ph type="sldNum" sz="quarter" idx="12"/>
          </p:nvPr>
        </p:nvSpPr>
        <p:spPr/>
        <p:txBody>
          <a:bodyPr/>
          <a:lstStyle/>
          <a:p>
            <a:fld id="{CE596E3A-448D-46E5-8402-F2FB178C94FD}" type="slidenum">
              <a:rPr lang="ja-JP" altLang="en-US" smtClean="0"/>
              <a:pPr/>
              <a:t>23</a:t>
            </a:fld>
            <a:endParaRPr lang="ja-JP" alt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smtClean="0"/>
              <a:t>References</a:t>
            </a:r>
            <a:endParaRPr lang="ja-JP" altLang="en-US" dirty="0"/>
          </a:p>
        </p:txBody>
      </p:sp>
      <p:sp>
        <p:nvSpPr>
          <p:cNvPr id="3" name="コンテンツ プレースホルダ 2"/>
          <p:cNvSpPr>
            <a:spLocks noGrp="1"/>
          </p:cNvSpPr>
          <p:nvPr>
            <p:ph idx="1"/>
          </p:nvPr>
        </p:nvSpPr>
        <p:spPr/>
        <p:txBody>
          <a:bodyPr>
            <a:normAutofit fontScale="77500" lnSpcReduction="20000"/>
          </a:bodyPr>
          <a:lstStyle/>
          <a:p>
            <a:r>
              <a:rPr lang="en-US" altLang="ja-JP" dirty="0" smtClean="0"/>
              <a:t>“Type Associated Type Synonyms”.</a:t>
            </a:r>
          </a:p>
          <a:p>
            <a:pPr lvl="1"/>
            <a:r>
              <a:rPr lang="en-US" altLang="ja-JP" dirty="0" smtClean="0"/>
              <a:t>M. </a:t>
            </a:r>
            <a:r>
              <a:rPr lang="en-US" altLang="ja-JP" dirty="0" err="1" smtClean="0"/>
              <a:t>Chakravarty</a:t>
            </a:r>
            <a:r>
              <a:rPr lang="en-US" altLang="ja-JP" dirty="0" smtClean="0"/>
              <a:t>, G. Keller, S. Peyton-Jones, and S. Marlow</a:t>
            </a:r>
          </a:p>
          <a:p>
            <a:pPr lvl="1"/>
            <a:r>
              <a:rPr lang="en-US" altLang="ja-JP" dirty="0" smtClean="0"/>
              <a:t>In </a:t>
            </a:r>
            <a:r>
              <a:rPr lang="en-US" altLang="ja-JP" i="1" dirty="0" smtClean="0"/>
              <a:t>Proc. of The 10</a:t>
            </a:r>
            <a:r>
              <a:rPr lang="en-US" altLang="ja-JP" i="1" baseline="30000" dirty="0" smtClean="0"/>
              <a:t>th</a:t>
            </a:r>
            <a:r>
              <a:rPr lang="en-US" altLang="ja-JP" i="1" dirty="0" smtClean="0"/>
              <a:t> ACM SIGPLAN International Conference on Functional Programming</a:t>
            </a:r>
            <a:r>
              <a:rPr lang="en-US" altLang="ja-JP" dirty="0" smtClean="0"/>
              <a:t>, p.p. 241—253</a:t>
            </a:r>
            <a:r>
              <a:rPr lang="en-US" altLang="ja-JP" dirty="0" smtClean="0"/>
              <a:t>,</a:t>
            </a:r>
            <a:r>
              <a:rPr lang="en-US" altLang="ja-JP" dirty="0" smtClean="0"/>
              <a:t> ACM Press, 2005.</a:t>
            </a:r>
          </a:p>
          <a:p>
            <a:r>
              <a:rPr lang="en-US" altLang="ja-JP" dirty="0" smtClean="0"/>
              <a:t>“Type Checking with Open Type Functions</a:t>
            </a:r>
            <a:r>
              <a:rPr lang="en-US" altLang="ja-JP" dirty="0" smtClean="0"/>
              <a:t>”</a:t>
            </a:r>
          </a:p>
          <a:p>
            <a:pPr lvl="1"/>
            <a:r>
              <a:rPr lang="en-US" altLang="ja-JP" dirty="0" smtClean="0"/>
              <a:t>T. </a:t>
            </a:r>
            <a:r>
              <a:rPr lang="en-US" altLang="ja-JP" dirty="0" err="1" smtClean="0"/>
              <a:t>Schrijvers</a:t>
            </a:r>
            <a:r>
              <a:rPr lang="en-US" altLang="ja-JP" dirty="0" smtClean="0"/>
              <a:t>, S. Jones, M. </a:t>
            </a:r>
            <a:r>
              <a:rPr lang="en-US" altLang="ja-JP" dirty="0" err="1" smtClean="0"/>
              <a:t>Chakravarty</a:t>
            </a:r>
            <a:r>
              <a:rPr lang="en-US" altLang="ja-JP" dirty="0" smtClean="0"/>
              <a:t>, and M. </a:t>
            </a:r>
            <a:r>
              <a:rPr lang="en-US" altLang="ja-JP" dirty="0" err="1" smtClean="0"/>
              <a:t>Sulzmann</a:t>
            </a:r>
            <a:endParaRPr lang="en-US" altLang="ja-JP" dirty="0" smtClean="0"/>
          </a:p>
          <a:p>
            <a:pPr lvl="1"/>
            <a:r>
              <a:rPr lang="en-US" altLang="ja-JP" dirty="0" smtClean="0"/>
              <a:t>In </a:t>
            </a:r>
            <a:r>
              <a:rPr lang="en-US" altLang="ja-JP" i="1" dirty="0" smtClean="0"/>
              <a:t>Proc. of The 13</a:t>
            </a:r>
            <a:r>
              <a:rPr lang="en-US" altLang="ja-JP" i="1" baseline="30000" dirty="0" smtClean="0"/>
              <a:t>th</a:t>
            </a:r>
            <a:r>
              <a:rPr lang="en-US" altLang="ja-JP" i="1" dirty="0" smtClean="0"/>
              <a:t> ACM SIGPLAN International Conference on Functional Programming</a:t>
            </a:r>
            <a:r>
              <a:rPr lang="en-US" altLang="ja-JP" dirty="0" smtClean="0"/>
              <a:t>, p.p. 51—62, ACM Press, 2008.</a:t>
            </a:r>
            <a:endParaRPr lang="ja-JP" altLang="en-US" dirty="0" smtClean="0"/>
          </a:p>
          <a:p>
            <a:endParaRPr lang="en-US" altLang="ja-JP" dirty="0" smtClean="0"/>
          </a:p>
          <a:p>
            <a:r>
              <a:rPr lang="en-US" altLang="ja-JP" dirty="0" smtClean="0"/>
              <a:t>“A Type-Preserving Compiler in Haskell.”</a:t>
            </a:r>
          </a:p>
          <a:p>
            <a:pPr lvl="1"/>
            <a:r>
              <a:rPr lang="en-US" altLang="ja-JP" dirty="0" smtClean="0"/>
              <a:t>L.J. </a:t>
            </a:r>
            <a:r>
              <a:rPr lang="en-US" altLang="ja-JP" dirty="0" err="1" smtClean="0"/>
              <a:t>Guillemette</a:t>
            </a:r>
            <a:r>
              <a:rPr lang="en-US" altLang="ja-JP" dirty="0" smtClean="0"/>
              <a:t> and S. </a:t>
            </a:r>
            <a:r>
              <a:rPr lang="en-US" altLang="ja-JP" dirty="0" err="1" smtClean="0"/>
              <a:t>Monnier</a:t>
            </a:r>
            <a:r>
              <a:rPr lang="en-US" altLang="ja-JP" dirty="0" smtClean="0"/>
              <a:t>.</a:t>
            </a:r>
          </a:p>
          <a:p>
            <a:pPr lvl="1"/>
            <a:r>
              <a:rPr lang="en-US" altLang="ja-JP" dirty="0" smtClean="0"/>
              <a:t>In </a:t>
            </a:r>
            <a:r>
              <a:rPr lang="en-US" altLang="ja-JP" i="1" dirty="0" smtClean="0"/>
              <a:t>Proc. of the 13</a:t>
            </a:r>
            <a:r>
              <a:rPr lang="en-US" altLang="ja-JP" i="1" baseline="30000" dirty="0" smtClean="0"/>
              <a:t>th</a:t>
            </a:r>
            <a:r>
              <a:rPr lang="en-US" altLang="ja-JP" i="1" dirty="0" smtClean="0"/>
              <a:t> ACM SIGPLAN International Conference on Functional Programming</a:t>
            </a:r>
            <a:r>
              <a:rPr lang="en-US" altLang="ja-JP" dirty="0" smtClean="0"/>
              <a:t>, p.p. 75—86</a:t>
            </a:r>
            <a:r>
              <a:rPr lang="en-US" altLang="ja-JP" dirty="0" smtClean="0"/>
              <a:t>, </a:t>
            </a:r>
            <a:r>
              <a:rPr lang="en-US" altLang="ja-JP" dirty="0" smtClean="0"/>
              <a:t>ACM </a:t>
            </a:r>
            <a:r>
              <a:rPr lang="en-US" altLang="ja-JP" dirty="0" smtClean="0"/>
              <a:t>Press, 2008</a:t>
            </a:r>
            <a:r>
              <a:rPr lang="en-US" altLang="ja-JP" dirty="0" smtClean="0"/>
              <a:t>.</a:t>
            </a:r>
            <a:endParaRPr lang="ja-JP" altLang="en-US" dirty="0"/>
          </a:p>
        </p:txBody>
      </p:sp>
      <p:sp>
        <p:nvSpPr>
          <p:cNvPr id="4" name="スライド番号プレースホルダ 3"/>
          <p:cNvSpPr>
            <a:spLocks noGrp="1"/>
          </p:cNvSpPr>
          <p:nvPr>
            <p:ph type="sldNum" sz="quarter" idx="12"/>
          </p:nvPr>
        </p:nvSpPr>
        <p:spPr/>
        <p:txBody>
          <a:bodyPr/>
          <a:lstStyle/>
          <a:p>
            <a:fld id="{CE596E3A-448D-46E5-8402-F2FB178C94FD}" type="slidenum">
              <a:rPr lang="ja-JP" altLang="en-US" smtClean="0"/>
              <a:pPr/>
              <a:t>24</a:t>
            </a:fld>
            <a:endParaRPr lang="ja-JP" alt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en-US" altLang="ja-JP" dirty="0" smtClean="0"/>
              <a:t>Haskell </a:t>
            </a:r>
            <a:r>
              <a:rPr kumimoji="1" lang="ja-JP" altLang="en-US" dirty="0" smtClean="0"/>
              <a:t>の </a:t>
            </a:r>
            <a:r>
              <a:rPr kumimoji="1" lang="en-US" altLang="ja-JP" dirty="0" smtClean="0"/>
              <a:t>ADT </a:t>
            </a:r>
            <a:r>
              <a:rPr kumimoji="1" lang="en-US" altLang="ja-JP" sz="2800" dirty="0" smtClean="0"/>
              <a:t>(</a:t>
            </a:r>
            <a:r>
              <a:rPr kumimoji="1" lang="ja-JP" altLang="en-US" sz="2800" dirty="0" smtClean="0"/>
              <a:t>普通のバリアント</a:t>
            </a:r>
            <a:r>
              <a:rPr kumimoji="1" lang="en-US" altLang="ja-JP" sz="2800" dirty="0" smtClean="0"/>
              <a:t>)</a:t>
            </a:r>
            <a:endParaRPr kumimoji="1" lang="ja-JP" altLang="en-US" sz="2800" dirty="0"/>
          </a:p>
        </p:txBody>
      </p:sp>
      <p:sp>
        <p:nvSpPr>
          <p:cNvPr id="3" name="コンテンツ プレースホルダ 2"/>
          <p:cNvSpPr>
            <a:spLocks noGrp="1"/>
          </p:cNvSpPr>
          <p:nvPr>
            <p:ph idx="1"/>
          </p:nvPr>
        </p:nvSpPr>
        <p:spPr/>
        <p:txBody>
          <a:bodyPr/>
          <a:lstStyle/>
          <a:p>
            <a:r>
              <a:rPr kumimoji="1" lang="ja-JP" altLang="en-US" dirty="0" smtClean="0"/>
              <a:t>リストの例</a:t>
            </a:r>
            <a:endParaRPr kumimoji="1" lang="en-US" altLang="ja-JP" dirty="0" smtClean="0"/>
          </a:p>
          <a:p>
            <a:pPr lvl="1"/>
            <a:r>
              <a:rPr lang="en-US" altLang="ja-JP" dirty="0" smtClean="0"/>
              <a:t>List</a:t>
            </a:r>
            <a:r>
              <a:rPr lang="ja-JP" altLang="en-US" dirty="0" smtClean="0"/>
              <a:t>  型のコンストラクタとして </a:t>
            </a:r>
            <a:r>
              <a:rPr lang="en-US" altLang="ja-JP" dirty="0" smtClean="0"/>
              <a:t>Nil </a:t>
            </a:r>
            <a:r>
              <a:rPr lang="ja-JP" altLang="en-US" dirty="0" smtClean="0"/>
              <a:t>と </a:t>
            </a:r>
            <a:r>
              <a:rPr lang="en-US" altLang="ja-JP" dirty="0" smtClean="0"/>
              <a:t>Cons </a:t>
            </a:r>
            <a:r>
              <a:rPr lang="ja-JP" altLang="en-US" dirty="0" smtClean="0"/>
              <a:t>を定義</a:t>
            </a:r>
            <a:endParaRPr lang="en-US" altLang="ja-JP" dirty="0" smtClean="0"/>
          </a:p>
          <a:p>
            <a:pPr marL="1080000" lvl="1" indent="0">
              <a:buNone/>
            </a:pPr>
            <a:r>
              <a:rPr lang="en-US" altLang="ja-JP" sz="2000" dirty="0" smtClean="0">
                <a:solidFill>
                  <a:srgbClr val="7030A0"/>
                </a:solidFill>
                <a:latin typeface="Consolas" pitchFamily="49" charset="0"/>
                <a:cs typeface="Consolas" pitchFamily="49" charset="0"/>
              </a:rPr>
              <a:t>data</a:t>
            </a:r>
            <a:r>
              <a:rPr lang="en-US" altLang="ja-JP" sz="2000" dirty="0" smtClean="0">
                <a:latin typeface="Consolas" pitchFamily="49" charset="0"/>
                <a:cs typeface="Consolas" pitchFamily="49" charset="0"/>
              </a:rPr>
              <a:t> </a:t>
            </a:r>
            <a:r>
              <a:rPr lang="en-US" altLang="ja-JP" sz="2000" dirty="0">
                <a:latin typeface="Consolas" pitchFamily="49" charset="0"/>
                <a:cs typeface="Consolas" pitchFamily="49" charset="0"/>
              </a:rPr>
              <a:t>List </a:t>
            </a:r>
            <a:r>
              <a:rPr lang="en-US" altLang="ja-JP" sz="2000" dirty="0" smtClean="0">
                <a:latin typeface="Consolas" pitchFamily="49" charset="0"/>
                <a:cs typeface="Consolas" pitchFamily="49" charset="0"/>
              </a:rPr>
              <a:t>a </a:t>
            </a:r>
            <a:r>
              <a:rPr lang="en-US" altLang="ja-JP" sz="2000" dirty="0">
                <a:solidFill>
                  <a:srgbClr val="7030A0"/>
                </a:solidFill>
                <a:latin typeface="Consolas" pitchFamily="49" charset="0"/>
                <a:cs typeface="Consolas" pitchFamily="49" charset="0"/>
              </a:rPr>
              <a:t>=</a:t>
            </a:r>
            <a:r>
              <a:rPr lang="en-US" altLang="ja-JP" sz="2000" dirty="0">
                <a:latin typeface="Consolas" pitchFamily="49" charset="0"/>
                <a:cs typeface="Consolas" pitchFamily="49" charset="0"/>
              </a:rPr>
              <a:t> Nil</a:t>
            </a:r>
          </a:p>
          <a:p>
            <a:pPr marL="1080000" lvl="1" indent="0">
              <a:buNone/>
            </a:pPr>
            <a:r>
              <a:rPr lang="en-US" altLang="ja-JP" sz="2000" dirty="0" smtClean="0">
                <a:latin typeface="Consolas" pitchFamily="49" charset="0"/>
                <a:cs typeface="Consolas" pitchFamily="49" charset="0"/>
              </a:rPr>
              <a:t>            </a:t>
            </a:r>
            <a:r>
              <a:rPr lang="en-US" altLang="ja-JP" sz="2000" dirty="0" smtClean="0">
                <a:solidFill>
                  <a:srgbClr val="7030A0"/>
                </a:solidFill>
                <a:latin typeface="Consolas" pitchFamily="49" charset="0"/>
                <a:cs typeface="Consolas" pitchFamily="49" charset="0"/>
              </a:rPr>
              <a:t>|</a:t>
            </a:r>
            <a:r>
              <a:rPr lang="en-US" altLang="ja-JP" sz="2000" dirty="0" smtClean="0">
                <a:latin typeface="Consolas" pitchFamily="49" charset="0"/>
                <a:cs typeface="Consolas" pitchFamily="49" charset="0"/>
              </a:rPr>
              <a:t> </a:t>
            </a:r>
            <a:r>
              <a:rPr lang="en-US" altLang="ja-JP" sz="2000" dirty="0">
                <a:latin typeface="Consolas" pitchFamily="49" charset="0"/>
                <a:cs typeface="Consolas" pitchFamily="49" charset="0"/>
              </a:rPr>
              <a:t>Cons </a:t>
            </a:r>
            <a:r>
              <a:rPr lang="en-US" altLang="ja-JP" sz="2000" dirty="0" smtClean="0">
                <a:latin typeface="Consolas" pitchFamily="49" charset="0"/>
                <a:cs typeface="Consolas" pitchFamily="49" charset="0"/>
              </a:rPr>
              <a:t>a </a:t>
            </a:r>
            <a:r>
              <a:rPr lang="en-US" altLang="ja-JP" sz="2000" dirty="0">
                <a:latin typeface="Consolas" pitchFamily="49" charset="0"/>
                <a:cs typeface="Consolas" pitchFamily="49" charset="0"/>
              </a:rPr>
              <a:t>(List </a:t>
            </a:r>
            <a:r>
              <a:rPr lang="en-US" altLang="ja-JP" sz="2000" dirty="0" smtClean="0">
                <a:latin typeface="Consolas" pitchFamily="49" charset="0"/>
                <a:cs typeface="Consolas" pitchFamily="49" charset="0"/>
              </a:rPr>
              <a:t>a)</a:t>
            </a:r>
          </a:p>
          <a:p>
            <a:pPr lvl="1"/>
            <a:endParaRPr lang="en-US" altLang="ja-JP" sz="2000" dirty="0">
              <a:latin typeface="Consolas" pitchFamily="49" charset="0"/>
              <a:cs typeface="Consolas" pitchFamily="49" charset="0"/>
            </a:endParaRPr>
          </a:p>
          <a:p>
            <a:pPr lvl="1"/>
            <a:r>
              <a:rPr kumimoji="1" lang="ja-JP" altLang="en-US" sz="2400" dirty="0" smtClean="0"/>
              <a:t>ちなみに </a:t>
            </a:r>
            <a:r>
              <a:rPr kumimoji="1" lang="en-US" altLang="ja-JP" sz="2400" dirty="0" smtClean="0"/>
              <a:t>OCaml </a:t>
            </a:r>
            <a:r>
              <a:rPr kumimoji="1" lang="ja-JP" altLang="en-US" sz="2400" dirty="0" smtClean="0"/>
              <a:t>では</a:t>
            </a:r>
            <a:endParaRPr kumimoji="1" lang="en-US" altLang="ja-JP" sz="2400" dirty="0" smtClean="0"/>
          </a:p>
          <a:p>
            <a:pPr marL="1080000" lvl="1" indent="0">
              <a:buNone/>
            </a:pPr>
            <a:r>
              <a:rPr lang="en-US" altLang="ja-JP" sz="1800" dirty="0">
                <a:solidFill>
                  <a:srgbClr val="7030A0"/>
                </a:solidFill>
                <a:latin typeface="Consolas" pitchFamily="49" charset="0"/>
                <a:cs typeface="Consolas" pitchFamily="49" charset="0"/>
              </a:rPr>
              <a:t>type</a:t>
            </a:r>
            <a:r>
              <a:rPr lang="en-US" altLang="ja-JP" sz="1800" dirty="0">
                <a:latin typeface="Consolas" pitchFamily="49" charset="0"/>
                <a:cs typeface="Consolas" pitchFamily="49" charset="0"/>
              </a:rPr>
              <a:t> </a:t>
            </a:r>
            <a:r>
              <a:rPr lang="en-US" altLang="ja-JP" sz="1800" dirty="0" smtClean="0">
                <a:latin typeface="Consolas" pitchFamily="49" charset="0"/>
                <a:cs typeface="Consolas" pitchFamily="49" charset="0"/>
              </a:rPr>
              <a:t>'a </a:t>
            </a:r>
            <a:r>
              <a:rPr lang="en-US" altLang="ja-JP" sz="1800" dirty="0">
                <a:latin typeface="Consolas" pitchFamily="49" charset="0"/>
                <a:cs typeface="Consolas" pitchFamily="49" charset="0"/>
              </a:rPr>
              <a:t>list </a:t>
            </a:r>
            <a:r>
              <a:rPr lang="en-US" altLang="ja-JP" sz="1800" dirty="0">
                <a:solidFill>
                  <a:srgbClr val="7030A0"/>
                </a:solidFill>
                <a:latin typeface="Consolas" pitchFamily="49" charset="0"/>
                <a:cs typeface="Consolas" pitchFamily="49" charset="0"/>
              </a:rPr>
              <a:t>=</a:t>
            </a:r>
            <a:r>
              <a:rPr lang="en-US" altLang="ja-JP" sz="1800" dirty="0">
                <a:latin typeface="Consolas" pitchFamily="49" charset="0"/>
                <a:cs typeface="Consolas" pitchFamily="49" charset="0"/>
              </a:rPr>
              <a:t> </a:t>
            </a:r>
            <a:r>
              <a:rPr lang="en-US" altLang="ja-JP" sz="1800" dirty="0" smtClean="0">
                <a:latin typeface="Consolas" pitchFamily="49" charset="0"/>
                <a:cs typeface="Consolas" pitchFamily="49" charset="0"/>
              </a:rPr>
              <a:t>Nil</a:t>
            </a:r>
          </a:p>
          <a:p>
            <a:pPr marL="1080000" lvl="1" indent="0">
              <a:buNone/>
            </a:pPr>
            <a:r>
              <a:rPr lang="en-US" altLang="ja-JP" sz="1800" dirty="0">
                <a:latin typeface="Consolas" pitchFamily="49" charset="0"/>
                <a:cs typeface="Consolas" pitchFamily="49" charset="0"/>
              </a:rPr>
              <a:t> </a:t>
            </a:r>
            <a:r>
              <a:rPr lang="en-US" altLang="ja-JP" sz="1800" dirty="0" smtClean="0">
                <a:latin typeface="Consolas" pitchFamily="49" charset="0"/>
                <a:cs typeface="Consolas" pitchFamily="49" charset="0"/>
              </a:rPr>
              <a:t>            </a:t>
            </a:r>
            <a:r>
              <a:rPr lang="en-US" altLang="ja-JP" sz="1800" dirty="0" smtClean="0">
                <a:solidFill>
                  <a:srgbClr val="7030A0"/>
                </a:solidFill>
                <a:latin typeface="Consolas" pitchFamily="49" charset="0"/>
                <a:cs typeface="Consolas" pitchFamily="49" charset="0"/>
              </a:rPr>
              <a:t>|</a:t>
            </a:r>
            <a:r>
              <a:rPr lang="en-US" altLang="ja-JP" sz="1800" dirty="0" smtClean="0">
                <a:latin typeface="Consolas" pitchFamily="49" charset="0"/>
                <a:cs typeface="Consolas" pitchFamily="49" charset="0"/>
              </a:rPr>
              <a:t> </a:t>
            </a:r>
            <a:r>
              <a:rPr lang="en-US" altLang="ja-JP" sz="1800" dirty="0">
                <a:latin typeface="Consolas" pitchFamily="49" charset="0"/>
                <a:cs typeface="Consolas" pitchFamily="49" charset="0"/>
              </a:rPr>
              <a:t>Cons </a:t>
            </a:r>
            <a:r>
              <a:rPr lang="en-US" altLang="ja-JP" sz="1800" dirty="0">
                <a:solidFill>
                  <a:srgbClr val="7030A0"/>
                </a:solidFill>
                <a:latin typeface="Consolas" pitchFamily="49" charset="0"/>
                <a:cs typeface="Consolas" pitchFamily="49" charset="0"/>
              </a:rPr>
              <a:t>of</a:t>
            </a:r>
            <a:r>
              <a:rPr lang="en-US" altLang="ja-JP" sz="1800" dirty="0">
                <a:latin typeface="Consolas" pitchFamily="49" charset="0"/>
                <a:cs typeface="Consolas" pitchFamily="49" charset="0"/>
              </a:rPr>
              <a:t> </a:t>
            </a:r>
            <a:r>
              <a:rPr lang="en-US" altLang="ja-JP" sz="1800" dirty="0" smtClean="0">
                <a:latin typeface="Consolas" pitchFamily="49" charset="0"/>
                <a:cs typeface="Consolas" pitchFamily="49" charset="0"/>
              </a:rPr>
              <a:t>'a </a:t>
            </a:r>
            <a:r>
              <a:rPr lang="en-US" altLang="ja-JP" sz="1800" dirty="0">
                <a:latin typeface="Consolas" pitchFamily="49" charset="0"/>
                <a:cs typeface="Consolas" pitchFamily="49" charset="0"/>
              </a:rPr>
              <a:t>* </a:t>
            </a:r>
            <a:r>
              <a:rPr lang="en-US" altLang="ja-JP" sz="1800" dirty="0" smtClean="0">
                <a:latin typeface="Consolas" pitchFamily="49" charset="0"/>
                <a:cs typeface="Consolas" pitchFamily="49" charset="0"/>
              </a:rPr>
              <a:t>'a </a:t>
            </a:r>
            <a:r>
              <a:rPr lang="en-US" altLang="ja-JP" sz="1800" dirty="0">
                <a:latin typeface="Consolas" pitchFamily="49" charset="0"/>
                <a:cs typeface="Consolas" pitchFamily="49" charset="0"/>
              </a:rPr>
              <a:t>list</a:t>
            </a:r>
            <a:endParaRPr kumimoji="1" lang="ja-JP" altLang="en-US" sz="1800" dirty="0">
              <a:latin typeface="Consolas" pitchFamily="49" charset="0"/>
              <a:cs typeface="Consolas" pitchFamily="49" charset="0"/>
            </a:endParaRPr>
          </a:p>
        </p:txBody>
      </p:sp>
      <p:sp>
        <p:nvSpPr>
          <p:cNvPr id="4" name="スライド番号プレースホルダ 3"/>
          <p:cNvSpPr>
            <a:spLocks noGrp="1"/>
          </p:cNvSpPr>
          <p:nvPr>
            <p:ph type="sldNum" sz="quarter" idx="12"/>
          </p:nvPr>
        </p:nvSpPr>
        <p:spPr/>
        <p:txBody>
          <a:bodyPr/>
          <a:lstStyle/>
          <a:p>
            <a:fld id="{CE596E3A-448D-46E5-8402-F2FB178C94FD}" type="slidenum">
              <a:rPr kumimoji="1" lang="ja-JP" altLang="en-US" smtClean="0"/>
              <a:pPr/>
              <a:t>3</a:t>
            </a:fld>
            <a:endParaRPr kumimoji="1" lang="ja-JP" alt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en-US" altLang="ja-JP" dirty="0" smtClean="0"/>
              <a:t>Haskell </a:t>
            </a:r>
            <a:r>
              <a:rPr kumimoji="1" lang="ja-JP" altLang="en-US" dirty="0" smtClean="0"/>
              <a:t>の </a:t>
            </a:r>
            <a:r>
              <a:rPr kumimoji="1" lang="en-US" altLang="ja-JP" dirty="0" smtClean="0"/>
              <a:t>ADT </a:t>
            </a:r>
            <a:r>
              <a:rPr kumimoji="1" lang="en-US" altLang="ja-JP" sz="2800" dirty="0" smtClean="0"/>
              <a:t>(</a:t>
            </a:r>
            <a:r>
              <a:rPr kumimoji="1" lang="ja-JP" altLang="en-US" sz="2800" dirty="0" smtClean="0"/>
              <a:t>普通のバリアント</a:t>
            </a:r>
            <a:r>
              <a:rPr kumimoji="1" lang="en-US" altLang="ja-JP" sz="2800" dirty="0" smtClean="0"/>
              <a:t>)</a:t>
            </a:r>
            <a:endParaRPr kumimoji="1" lang="ja-JP" altLang="en-US" sz="2800" dirty="0"/>
          </a:p>
        </p:txBody>
      </p:sp>
      <p:sp>
        <p:nvSpPr>
          <p:cNvPr id="3" name="コンテンツ プレースホルダ 2"/>
          <p:cNvSpPr>
            <a:spLocks noGrp="1"/>
          </p:cNvSpPr>
          <p:nvPr>
            <p:ph idx="1"/>
          </p:nvPr>
        </p:nvSpPr>
        <p:spPr/>
        <p:txBody>
          <a:bodyPr/>
          <a:lstStyle/>
          <a:p>
            <a:r>
              <a:rPr lang="ja-JP" altLang="en-US" dirty="0" smtClean="0"/>
              <a:t>コンストラクタを</a:t>
            </a:r>
            <a:r>
              <a:rPr lang="en-US" altLang="ja-JP" dirty="0" smtClean="0"/>
              <a:t/>
            </a:r>
            <a:br>
              <a:rPr lang="en-US" altLang="ja-JP" dirty="0" smtClean="0"/>
            </a:br>
            <a:r>
              <a:rPr lang="ja-JP" altLang="en-US" dirty="0" smtClean="0"/>
              <a:t>リストを返す関数と見なすと</a:t>
            </a:r>
            <a:endParaRPr lang="en-US" altLang="ja-JP" dirty="0" smtClean="0"/>
          </a:p>
          <a:p>
            <a:pPr marL="1080000" lvl="1" indent="0">
              <a:buNone/>
            </a:pPr>
            <a:r>
              <a:rPr kumimoji="1" lang="en-US" altLang="ja-JP" sz="2400" dirty="0" smtClean="0">
                <a:solidFill>
                  <a:srgbClr val="7030A0"/>
                </a:solidFill>
                <a:latin typeface="Consolas" pitchFamily="49" charset="0"/>
                <a:cs typeface="Consolas" pitchFamily="49" charset="0"/>
              </a:rPr>
              <a:t>data</a:t>
            </a:r>
            <a:r>
              <a:rPr kumimoji="1" lang="en-US" altLang="ja-JP" sz="2400" dirty="0" smtClean="0">
                <a:latin typeface="Consolas" pitchFamily="49" charset="0"/>
                <a:cs typeface="Consolas" pitchFamily="49" charset="0"/>
              </a:rPr>
              <a:t> List a </a:t>
            </a:r>
            <a:r>
              <a:rPr kumimoji="1" lang="en-US" altLang="ja-JP" sz="2400" dirty="0" smtClean="0">
                <a:solidFill>
                  <a:srgbClr val="7030A0"/>
                </a:solidFill>
                <a:latin typeface="Consolas" pitchFamily="49" charset="0"/>
                <a:cs typeface="Consolas" pitchFamily="49" charset="0"/>
              </a:rPr>
              <a:t>where</a:t>
            </a:r>
          </a:p>
          <a:p>
            <a:pPr marL="1080000" lvl="1" indent="0">
              <a:buNone/>
            </a:pPr>
            <a:r>
              <a:rPr kumimoji="1" lang="en-US" altLang="ja-JP" sz="2400" dirty="0" smtClean="0">
                <a:latin typeface="Consolas" pitchFamily="49" charset="0"/>
                <a:cs typeface="Consolas" pitchFamily="49" charset="0"/>
              </a:rPr>
              <a:t>    Nil  </a:t>
            </a:r>
            <a:r>
              <a:rPr kumimoji="1" lang="en-US" altLang="ja-JP" sz="2400" dirty="0" smtClean="0">
                <a:solidFill>
                  <a:srgbClr val="7030A0"/>
                </a:solidFill>
                <a:latin typeface="Consolas" pitchFamily="49" charset="0"/>
                <a:cs typeface="Consolas" pitchFamily="49" charset="0"/>
              </a:rPr>
              <a:t>::</a:t>
            </a:r>
            <a:r>
              <a:rPr kumimoji="1" lang="en-US" altLang="ja-JP" sz="2400" dirty="0" smtClean="0">
                <a:latin typeface="Consolas" pitchFamily="49" charset="0"/>
                <a:cs typeface="Consolas" pitchFamily="49" charset="0"/>
              </a:rPr>
              <a:t> </a:t>
            </a:r>
            <a:r>
              <a:rPr kumimoji="1" lang="en-US" altLang="ja-JP" sz="2400" dirty="0" smtClean="0">
                <a:uFill>
                  <a:solidFill>
                    <a:schemeClr val="accent1"/>
                  </a:solidFill>
                </a:uFill>
                <a:latin typeface="Consolas" pitchFamily="49" charset="0"/>
                <a:cs typeface="Consolas" pitchFamily="49" charset="0"/>
              </a:rPr>
              <a:t>List </a:t>
            </a:r>
            <a:r>
              <a:rPr kumimoji="1" lang="en-US" altLang="ja-JP" sz="2400" b="1" u="sng" dirty="0" smtClean="0">
                <a:uFill>
                  <a:solidFill>
                    <a:schemeClr val="accent1"/>
                  </a:solidFill>
                </a:uFill>
                <a:latin typeface="Consolas" pitchFamily="49" charset="0"/>
                <a:cs typeface="Consolas" pitchFamily="49" charset="0"/>
              </a:rPr>
              <a:t>a</a:t>
            </a:r>
          </a:p>
          <a:p>
            <a:pPr marL="1080000" lvl="1" indent="0">
              <a:buNone/>
            </a:pPr>
            <a:r>
              <a:rPr lang="en-US" altLang="ja-JP" sz="2400" dirty="0" smtClean="0">
                <a:latin typeface="Consolas" pitchFamily="49" charset="0"/>
                <a:cs typeface="Consolas" pitchFamily="49" charset="0"/>
              </a:rPr>
              <a:t>    Cons </a:t>
            </a:r>
            <a:r>
              <a:rPr lang="en-US" altLang="ja-JP" sz="2400" dirty="0" smtClean="0">
                <a:solidFill>
                  <a:srgbClr val="7030A0"/>
                </a:solidFill>
                <a:latin typeface="Consolas" pitchFamily="49" charset="0"/>
                <a:cs typeface="Consolas" pitchFamily="49" charset="0"/>
              </a:rPr>
              <a:t>::</a:t>
            </a:r>
            <a:r>
              <a:rPr lang="en-US" altLang="ja-JP" sz="2400" dirty="0" smtClean="0">
                <a:latin typeface="Consolas" pitchFamily="49" charset="0"/>
                <a:cs typeface="Consolas" pitchFamily="49" charset="0"/>
              </a:rPr>
              <a:t> a -&gt; List a -&gt; </a:t>
            </a:r>
            <a:r>
              <a:rPr lang="en-US" altLang="ja-JP" sz="2400" dirty="0" smtClean="0">
                <a:uFill>
                  <a:solidFill>
                    <a:schemeClr val="accent1"/>
                  </a:solidFill>
                </a:uFill>
                <a:latin typeface="Consolas" pitchFamily="49" charset="0"/>
                <a:cs typeface="Consolas" pitchFamily="49" charset="0"/>
              </a:rPr>
              <a:t>List </a:t>
            </a:r>
            <a:r>
              <a:rPr lang="en-US" altLang="ja-JP" sz="2400" b="1" u="sng" dirty="0" smtClean="0">
                <a:uFill>
                  <a:solidFill>
                    <a:schemeClr val="accent1"/>
                  </a:solidFill>
                </a:uFill>
                <a:latin typeface="Consolas" pitchFamily="49" charset="0"/>
                <a:cs typeface="Consolas" pitchFamily="49" charset="0"/>
              </a:rPr>
              <a:t>a</a:t>
            </a:r>
            <a:endParaRPr kumimoji="1" lang="en-US" altLang="ja-JP" sz="2400" b="1" u="sng" dirty="0" smtClean="0">
              <a:uFill>
                <a:solidFill>
                  <a:schemeClr val="accent1"/>
                </a:solidFill>
              </a:uFill>
              <a:latin typeface="Consolas" pitchFamily="49" charset="0"/>
              <a:cs typeface="Consolas" pitchFamily="49" charset="0"/>
            </a:endParaRPr>
          </a:p>
        </p:txBody>
      </p:sp>
      <p:sp>
        <p:nvSpPr>
          <p:cNvPr id="4" name="角丸四角形吹き出し 3"/>
          <p:cNvSpPr/>
          <p:nvPr/>
        </p:nvSpPr>
        <p:spPr>
          <a:xfrm>
            <a:off x="2500298" y="4286256"/>
            <a:ext cx="4429156" cy="642942"/>
          </a:xfrm>
          <a:prstGeom prst="wedgeRoundRectCallout">
            <a:avLst>
              <a:gd name="adj1" fmla="val 49071"/>
              <a:gd name="adj2" fmla="val -107457"/>
              <a:gd name="adj3" fmla="val 16667"/>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sz="2000" dirty="0" smtClean="0"/>
              <a:t>ここ</a:t>
            </a:r>
            <a:r>
              <a:rPr kumimoji="1" lang="ja-JP" altLang="en-US" sz="2000" dirty="0" smtClean="0"/>
              <a:t>は型変数 </a:t>
            </a:r>
            <a:r>
              <a:rPr kumimoji="1" lang="en-US" altLang="ja-JP" sz="2000" dirty="0" smtClean="0">
                <a:latin typeface="Consolas" pitchFamily="49" charset="0"/>
                <a:cs typeface="Consolas" pitchFamily="49" charset="0"/>
              </a:rPr>
              <a:t>a</a:t>
            </a:r>
            <a:r>
              <a:rPr kumimoji="1" lang="en-US" altLang="ja-JP" sz="2000" dirty="0" smtClean="0"/>
              <a:t> </a:t>
            </a:r>
            <a:r>
              <a:rPr kumimoji="1" lang="ja-JP" altLang="en-US" sz="2000" dirty="0" smtClean="0"/>
              <a:t>でなければいけない</a:t>
            </a:r>
            <a:endParaRPr kumimoji="1" lang="ja-JP" altLang="en-US" sz="2000" dirty="0"/>
          </a:p>
        </p:txBody>
      </p:sp>
      <p:sp>
        <p:nvSpPr>
          <p:cNvPr id="5" name="下矢印 4"/>
          <p:cNvSpPr/>
          <p:nvPr/>
        </p:nvSpPr>
        <p:spPr>
          <a:xfrm>
            <a:off x="4214810" y="5072074"/>
            <a:ext cx="642942" cy="428628"/>
          </a:xfrm>
          <a:prstGeom prst="down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a:p>
        </p:txBody>
      </p:sp>
      <p:sp>
        <p:nvSpPr>
          <p:cNvPr id="6" name="角丸四角形 5"/>
          <p:cNvSpPr/>
          <p:nvPr/>
        </p:nvSpPr>
        <p:spPr>
          <a:xfrm>
            <a:off x="3071802" y="5643578"/>
            <a:ext cx="2928958" cy="571504"/>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kumimoji="1" lang="ja-JP" altLang="en-US" sz="2000" dirty="0" smtClean="0"/>
              <a:t>ここを拡張したい</a:t>
            </a:r>
            <a:endParaRPr kumimoji="1" lang="ja-JP" altLang="en-US" sz="2000" dirty="0"/>
          </a:p>
        </p:txBody>
      </p:sp>
      <p:sp>
        <p:nvSpPr>
          <p:cNvPr id="7" name="スライド番号プレースホルダ 6"/>
          <p:cNvSpPr>
            <a:spLocks noGrp="1"/>
          </p:cNvSpPr>
          <p:nvPr>
            <p:ph type="sldNum" sz="quarter" idx="12"/>
          </p:nvPr>
        </p:nvSpPr>
        <p:spPr/>
        <p:txBody>
          <a:bodyPr/>
          <a:lstStyle/>
          <a:p>
            <a:fld id="{CE596E3A-448D-46E5-8402-F2FB178C94FD}" type="slidenum">
              <a:rPr kumimoji="1" lang="ja-JP" altLang="en-US" smtClean="0"/>
              <a:pPr/>
              <a:t>4</a:t>
            </a:fld>
            <a:endParaRPr kumimoji="1" lang="ja-JP" alt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en-US" altLang="ja-JP" dirty="0" smtClean="0"/>
              <a:t>Generalized algebraic data types (GADT)</a:t>
            </a:r>
            <a:endParaRPr kumimoji="1" lang="ja-JP" altLang="en-US" dirty="0"/>
          </a:p>
        </p:txBody>
      </p:sp>
      <p:sp>
        <p:nvSpPr>
          <p:cNvPr id="3" name="コンテンツ プレースホルダ 2"/>
          <p:cNvSpPr>
            <a:spLocks noGrp="1"/>
          </p:cNvSpPr>
          <p:nvPr>
            <p:ph idx="1"/>
          </p:nvPr>
        </p:nvSpPr>
        <p:spPr/>
        <p:txBody>
          <a:bodyPr>
            <a:normAutofit/>
          </a:bodyPr>
          <a:lstStyle/>
          <a:p>
            <a:r>
              <a:rPr kumimoji="1" lang="ja-JP" altLang="en-US" dirty="0" smtClean="0"/>
              <a:t>コンストラクタの戻り値の型パラメータを指定できる</a:t>
            </a:r>
            <a:endParaRPr kumimoji="1" lang="en-US" altLang="ja-JP" dirty="0" smtClean="0"/>
          </a:p>
          <a:p>
            <a:pPr lvl="1"/>
            <a:r>
              <a:rPr kumimoji="1" lang="en-US" altLang="ja-JP" dirty="0" smtClean="0"/>
              <a:t>GHC </a:t>
            </a:r>
            <a:r>
              <a:rPr kumimoji="1" lang="ja-JP" altLang="en-US" dirty="0" smtClean="0"/>
              <a:t>よる拡張</a:t>
            </a:r>
            <a:endParaRPr kumimoji="1" lang="en-US" altLang="ja-JP" dirty="0" smtClean="0"/>
          </a:p>
          <a:p>
            <a:r>
              <a:rPr lang="ja-JP" altLang="en-US" dirty="0"/>
              <a:t>式を表すデータ型の</a:t>
            </a:r>
            <a:r>
              <a:rPr lang="ja-JP" altLang="en-US" dirty="0" smtClean="0"/>
              <a:t>例</a:t>
            </a:r>
            <a:endParaRPr lang="en-US" altLang="ja-JP" dirty="0" smtClean="0"/>
          </a:p>
          <a:p>
            <a:pPr marL="0" lvl="1" indent="0">
              <a:buNone/>
            </a:pPr>
            <a:r>
              <a:rPr lang="en-US" altLang="ja-JP" sz="2000" dirty="0" smtClean="0">
                <a:solidFill>
                  <a:srgbClr val="7030A0"/>
                </a:solidFill>
                <a:latin typeface="Consolas" pitchFamily="49" charset="0"/>
                <a:cs typeface="Consolas" pitchFamily="49" charset="0"/>
              </a:rPr>
              <a:t>data</a:t>
            </a:r>
            <a:r>
              <a:rPr lang="en-US" altLang="ja-JP" sz="2000" dirty="0" smtClean="0">
                <a:latin typeface="Consolas" pitchFamily="49" charset="0"/>
                <a:cs typeface="Consolas" pitchFamily="49" charset="0"/>
              </a:rPr>
              <a:t> </a:t>
            </a:r>
            <a:r>
              <a:rPr lang="en-US" altLang="ja-JP" sz="2000" dirty="0">
                <a:latin typeface="Consolas" pitchFamily="49" charset="0"/>
                <a:cs typeface="Consolas" pitchFamily="49" charset="0"/>
              </a:rPr>
              <a:t>Term a </a:t>
            </a:r>
            <a:r>
              <a:rPr lang="en-US" altLang="ja-JP" sz="2000" dirty="0">
                <a:solidFill>
                  <a:srgbClr val="7030A0"/>
                </a:solidFill>
                <a:latin typeface="Consolas" pitchFamily="49" charset="0"/>
                <a:cs typeface="Consolas" pitchFamily="49" charset="0"/>
              </a:rPr>
              <a:t>where</a:t>
            </a:r>
          </a:p>
          <a:p>
            <a:pPr marL="0" lvl="1" indent="0">
              <a:buNone/>
            </a:pPr>
            <a:r>
              <a:rPr lang="en-US" altLang="ja-JP" sz="2000" dirty="0">
                <a:latin typeface="Consolas" pitchFamily="49" charset="0"/>
                <a:cs typeface="Consolas" pitchFamily="49" charset="0"/>
              </a:rPr>
              <a:t>    </a:t>
            </a:r>
            <a:r>
              <a:rPr lang="en-US" altLang="ja-JP" sz="2000" dirty="0" err="1">
                <a:latin typeface="Consolas" pitchFamily="49" charset="0"/>
                <a:cs typeface="Consolas" pitchFamily="49" charset="0"/>
              </a:rPr>
              <a:t>IntLiteral</a:t>
            </a:r>
            <a:r>
              <a:rPr lang="en-US" altLang="ja-JP" sz="2000" dirty="0">
                <a:latin typeface="Consolas" pitchFamily="49" charset="0"/>
                <a:cs typeface="Consolas" pitchFamily="49" charset="0"/>
              </a:rPr>
              <a:t> </a:t>
            </a:r>
            <a:r>
              <a:rPr lang="en-US" altLang="ja-JP" sz="2000" dirty="0">
                <a:solidFill>
                  <a:srgbClr val="7030A0"/>
                </a:solidFill>
                <a:latin typeface="Consolas" pitchFamily="49" charset="0"/>
                <a:cs typeface="Consolas" pitchFamily="49" charset="0"/>
              </a:rPr>
              <a:t>::</a:t>
            </a:r>
            <a:r>
              <a:rPr lang="en-US" altLang="ja-JP" sz="2000" dirty="0">
                <a:latin typeface="Consolas" pitchFamily="49" charset="0"/>
                <a:cs typeface="Consolas" pitchFamily="49" charset="0"/>
              </a:rPr>
              <a:t> </a:t>
            </a:r>
            <a:r>
              <a:rPr lang="en-US" altLang="ja-JP" sz="2000" dirty="0" err="1">
                <a:latin typeface="Consolas" pitchFamily="49" charset="0"/>
                <a:cs typeface="Consolas" pitchFamily="49" charset="0"/>
              </a:rPr>
              <a:t>Int</a:t>
            </a:r>
            <a:r>
              <a:rPr lang="en-US" altLang="ja-JP" sz="2000" dirty="0">
                <a:latin typeface="Consolas" pitchFamily="49" charset="0"/>
                <a:cs typeface="Consolas" pitchFamily="49" charset="0"/>
              </a:rPr>
              <a:t> -&gt; Term </a:t>
            </a:r>
            <a:r>
              <a:rPr lang="en-US" altLang="ja-JP" sz="2000" b="1" dirty="0" err="1">
                <a:solidFill>
                  <a:srgbClr val="C00000"/>
                </a:solidFill>
                <a:latin typeface="Consolas" pitchFamily="49" charset="0"/>
                <a:cs typeface="Consolas" pitchFamily="49" charset="0"/>
              </a:rPr>
              <a:t>Int</a:t>
            </a:r>
            <a:endParaRPr lang="en-US" altLang="ja-JP" sz="2000" b="1" dirty="0">
              <a:solidFill>
                <a:srgbClr val="C00000"/>
              </a:solidFill>
              <a:latin typeface="Consolas" pitchFamily="49" charset="0"/>
              <a:cs typeface="Consolas" pitchFamily="49" charset="0"/>
            </a:endParaRPr>
          </a:p>
          <a:p>
            <a:pPr marL="0" lvl="1" indent="0">
              <a:buNone/>
            </a:pPr>
            <a:r>
              <a:rPr lang="en-US" altLang="ja-JP" sz="2000" dirty="0" smtClean="0">
                <a:latin typeface="Consolas" pitchFamily="49" charset="0"/>
                <a:cs typeface="Consolas" pitchFamily="49" charset="0"/>
              </a:rPr>
              <a:t>    Add        </a:t>
            </a:r>
            <a:r>
              <a:rPr lang="en-US" altLang="ja-JP" sz="2000" dirty="0">
                <a:solidFill>
                  <a:srgbClr val="7030A0"/>
                </a:solidFill>
                <a:latin typeface="Consolas" pitchFamily="49" charset="0"/>
                <a:cs typeface="Consolas" pitchFamily="49" charset="0"/>
              </a:rPr>
              <a:t>::</a:t>
            </a:r>
            <a:r>
              <a:rPr lang="en-US" altLang="ja-JP" sz="2000" dirty="0">
                <a:latin typeface="Consolas" pitchFamily="49" charset="0"/>
                <a:cs typeface="Consolas" pitchFamily="49" charset="0"/>
              </a:rPr>
              <a:t> Term </a:t>
            </a:r>
            <a:r>
              <a:rPr lang="en-US" altLang="ja-JP" sz="2000" dirty="0" err="1">
                <a:latin typeface="Consolas" pitchFamily="49" charset="0"/>
                <a:cs typeface="Consolas" pitchFamily="49" charset="0"/>
              </a:rPr>
              <a:t>Int</a:t>
            </a:r>
            <a:r>
              <a:rPr lang="en-US" altLang="ja-JP" sz="2000" dirty="0">
                <a:latin typeface="Consolas" pitchFamily="49" charset="0"/>
                <a:cs typeface="Consolas" pitchFamily="49" charset="0"/>
              </a:rPr>
              <a:t> -&gt; Term </a:t>
            </a:r>
            <a:r>
              <a:rPr lang="en-US" altLang="ja-JP" sz="2000" dirty="0" err="1">
                <a:latin typeface="Consolas" pitchFamily="49" charset="0"/>
                <a:cs typeface="Consolas" pitchFamily="49" charset="0"/>
              </a:rPr>
              <a:t>Int</a:t>
            </a:r>
            <a:r>
              <a:rPr lang="en-US" altLang="ja-JP" sz="2000" dirty="0">
                <a:latin typeface="Consolas" pitchFamily="49" charset="0"/>
                <a:cs typeface="Consolas" pitchFamily="49" charset="0"/>
              </a:rPr>
              <a:t> -&gt; Term </a:t>
            </a:r>
            <a:r>
              <a:rPr lang="en-US" altLang="ja-JP" sz="2000" b="1" dirty="0" err="1">
                <a:solidFill>
                  <a:srgbClr val="C00000"/>
                </a:solidFill>
                <a:latin typeface="Consolas" pitchFamily="49" charset="0"/>
                <a:cs typeface="Consolas" pitchFamily="49" charset="0"/>
              </a:rPr>
              <a:t>Int</a:t>
            </a:r>
            <a:endParaRPr lang="en-US" altLang="ja-JP" sz="2000" b="1" dirty="0">
              <a:solidFill>
                <a:srgbClr val="C00000"/>
              </a:solidFill>
              <a:latin typeface="Consolas" pitchFamily="49" charset="0"/>
              <a:cs typeface="Consolas" pitchFamily="49" charset="0"/>
            </a:endParaRPr>
          </a:p>
          <a:p>
            <a:pPr marL="0" lvl="1" indent="0">
              <a:buNone/>
            </a:pPr>
            <a:r>
              <a:rPr lang="en-US" altLang="ja-JP" sz="2000" dirty="0" smtClean="0">
                <a:latin typeface="Consolas" pitchFamily="49" charset="0"/>
                <a:cs typeface="Consolas" pitchFamily="49" charset="0"/>
              </a:rPr>
              <a:t>    </a:t>
            </a:r>
            <a:r>
              <a:rPr lang="en-US" altLang="ja-JP" sz="2000" dirty="0" err="1" smtClean="0">
                <a:latin typeface="Consolas" pitchFamily="49" charset="0"/>
                <a:cs typeface="Consolas" pitchFamily="49" charset="0"/>
              </a:rPr>
              <a:t>Eq</a:t>
            </a:r>
            <a:r>
              <a:rPr lang="en-US" altLang="ja-JP" sz="2000" dirty="0" smtClean="0">
                <a:latin typeface="Consolas" pitchFamily="49" charset="0"/>
                <a:cs typeface="Consolas" pitchFamily="49" charset="0"/>
              </a:rPr>
              <a:t>         </a:t>
            </a:r>
            <a:r>
              <a:rPr lang="en-US" altLang="ja-JP" sz="2000" dirty="0">
                <a:solidFill>
                  <a:srgbClr val="7030A0"/>
                </a:solidFill>
                <a:latin typeface="Consolas" pitchFamily="49" charset="0"/>
                <a:cs typeface="Consolas" pitchFamily="49" charset="0"/>
              </a:rPr>
              <a:t>::</a:t>
            </a:r>
            <a:r>
              <a:rPr lang="en-US" altLang="ja-JP" sz="2000" dirty="0">
                <a:latin typeface="Consolas" pitchFamily="49" charset="0"/>
                <a:cs typeface="Consolas" pitchFamily="49" charset="0"/>
              </a:rPr>
              <a:t> Term </a:t>
            </a:r>
            <a:r>
              <a:rPr lang="en-US" altLang="ja-JP" sz="2000" dirty="0" err="1" smtClean="0">
                <a:latin typeface="Consolas" pitchFamily="49" charset="0"/>
                <a:cs typeface="Consolas" pitchFamily="49" charset="0"/>
              </a:rPr>
              <a:t>Int</a:t>
            </a:r>
            <a:r>
              <a:rPr lang="en-US" altLang="ja-JP" sz="2000" dirty="0" smtClean="0">
                <a:latin typeface="Consolas" pitchFamily="49" charset="0"/>
                <a:cs typeface="Consolas" pitchFamily="49" charset="0"/>
              </a:rPr>
              <a:t> </a:t>
            </a:r>
            <a:r>
              <a:rPr lang="en-US" altLang="ja-JP" sz="2000" dirty="0">
                <a:latin typeface="Consolas" pitchFamily="49" charset="0"/>
                <a:cs typeface="Consolas" pitchFamily="49" charset="0"/>
              </a:rPr>
              <a:t>-&gt; Term </a:t>
            </a:r>
            <a:r>
              <a:rPr lang="en-US" altLang="ja-JP" sz="2000" dirty="0" err="1" smtClean="0">
                <a:latin typeface="Consolas" pitchFamily="49" charset="0"/>
                <a:cs typeface="Consolas" pitchFamily="49" charset="0"/>
              </a:rPr>
              <a:t>Int</a:t>
            </a:r>
            <a:r>
              <a:rPr lang="en-US" altLang="ja-JP" sz="2000" dirty="0" smtClean="0">
                <a:latin typeface="Consolas" pitchFamily="49" charset="0"/>
                <a:cs typeface="Consolas" pitchFamily="49" charset="0"/>
              </a:rPr>
              <a:t> </a:t>
            </a:r>
            <a:r>
              <a:rPr lang="en-US" altLang="ja-JP" sz="2000" dirty="0">
                <a:latin typeface="Consolas" pitchFamily="49" charset="0"/>
                <a:cs typeface="Consolas" pitchFamily="49" charset="0"/>
              </a:rPr>
              <a:t>-&gt; Term </a:t>
            </a:r>
            <a:r>
              <a:rPr lang="en-US" altLang="ja-JP" sz="2000" b="1" dirty="0">
                <a:solidFill>
                  <a:srgbClr val="C00000"/>
                </a:solidFill>
                <a:latin typeface="Consolas" pitchFamily="49" charset="0"/>
                <a:cs typeface="Consolas" pitchFamily="49" charset="0"/>
              </a:rPr>
              <a:t>Bool</a:t>
            </a:r>
          </a:p>
          <a:p>
            <a:pPr marL="0" lvl="1" indent="0">
              <a:buNone/>
            </a:pPr>
            <a:r>
              <a:rPr lang="en-US" altLang="ja-JP" sz="2000" dirty="0" smtClean="0">
                <a:latin typeface="Consolas" pitchFamily="49" charset="0"/>
                <a:cs typeface="Consolas" pitchFamily="49" charset="0"/>
              </a:rPr>
              <a:t>    </a:t>
            </a:r>
            <a:r>
              <a:rPr lang="en-US" altLang="ja-JP" sz="2000" dirty="0" err="1" smtClean="0">
                <a:latin typeface="Consolas" pitchFamily="49" charset="0"/>
                <a:cs typeface="Consolas" pitchFamily="49" charset="0"/>
              </a:rPr>
              <a:t>IfThenElse</a:t>
            </a:r>
            <a:r>
              <a:rPr lang="en-US" altLang="ja-JP" sz="2000" dirty="0" smtClean="0">
                <a:latin typeface="Consolas" pitchFamily="49" charset="0"/>
                <a:cs typeface="Consolas" pitchFamily="49" charset="0"/>
              </a:rPr>
              <a:t> </a:t>
            </a:r>
            <a:r>
              <a:rPr lang="en-US" altLang="ja-JP" sz="2000" dirty="0">
                <a:solidFill>
                  <a:srgbClr val="7030A0"/>
                </a:solidFill>
                <a:latin typeface="Consolas" pitchFamily="49" charset="0"/>
                <a:cs typeface="Consolas" pitchFamily="49" charset="0"/>
              </a:rPr>
              <a:t>::</a:t>
            </a:r>
            <a:r>
              <a:rPr lang="en-US" altLang="ja-JP" sz="2000" dirty="0">
                <a:latin typeface="Consolas" pitchFamily="49" charset="0"/>
                <a:cs typeface="Consolas" pitchFamily="49" charset="0"/>
              </a:rPr>
              <a:t> Term Bool -&gt; Term a -&gt; Term a -&gt; Term </a:t>
            </a:r>
            <a:r>
              <a:rPr lang="en-US" altLang="ja-JP" sz="2000" b="1" dirty="0">
                <a:solidFill>
                  <a:srgbClr val="C00000"/>
                </a:solidFill>
                <a:latin typeface="Consolas" pitchFamily="49" charset="0"/>
                <a:cs typeface="Consolas" pitchFamily="49" charset="0"/>
              </a:rPr>
              <a:t>a</a:t>
            </a:r>
          </a:p>
          <a:p>
            <a:pPr lvl="1"/>
            <a:endParaRPr kumimoji="1" lang="ja-JP" altLang="en-US" dirty="0"/>
          </a:p>
        </p:txBody>
      </p:sp>
      <p:sp>
        <p:nvSpPr>
          <p:cNvPr id="4" name="スライド番号プレースホルダ 3"/>
          <p:cNvSpPr>
            <a:spLocks noGrp="1"/>
          </p:cNvSpPr>
          <p:nvPr>
            <p:ph type="sldNum" sz="quarter" idx="12"/>
          </p:nvPr>
        </p:nvSpPr>
        <p:spPr/>
        <p:txBody>
          <a:bodyPr/>
          <a:lstStyle/>
          <a:p>
            <a:fld id="{CE596E3A-448D-46E5-8402-F2FB178C94FD}" type="slidenum">
              <a:rPr kumimoji="1" lang="ja-JP" altLang="en-US" smtClean="0"/>
              <a:pPr/>
              <a:t>5</a:t>
            </a:fld>
            <a:endParaRPr kumimoji="1" lang="ja-JP" alt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GADT </a:t>
            </a:r>
            <a:r>
              <a:rPr kumimoji="1" lang="en-US" altLang="ja-JP" sz="2800" dirty="0" smtClean="0"/>
              <a:t>(</a:t>
            </a:r>
            <a:r>
              <a:rPr kumimoji="1" lang="ja-JP" altLang="en-US" sz="2800" dirty="0" smtClean="0"/>
              <a:t>続き</a:t>
            </a:r>
            <a:r>
              <a:rPr kumimoji="1" lang="en-US" altLang="ja-JP" sz="2800" dirty="0" smtClean="0"/>
              <a:t>)</a:t>
            </a:r>
            <a:endParaRPr kumimoji="1" lang="ja-JP" altLang="en-US" dirty="0"/>
          </a:p>
        </p:txBody>
      </p:sp>
      <p:sp>
        <p:nvSpPr>
          <p:cNvPr id="3" name="コンテンツ プレースホルダ 2"/>
          <p:cNvSpPr>
            <a:spLocks noGrp="1"/>
          </p:cNvSpPr>
          <p:nvPr>
            <p:ph idx="1"/>
          </p:nvPr>
        </p:nvSpPr>
        <p:spPr/>
        <p:txBody>
          <a:bodyPr/>
          <a:lstStyle/>
          <a:p>
            <a:r>
              <a:rPr kumimoji="1" lang="ja-JP" altLang="en-US" dirty="0" smtClean="0"/>
              <a:t>式を評価する関数の例</a:t>
            </a:r>
            <a:endParaRPr kumimoji="1" lang="en-US" altLang="ja-JP" dirty="0" smtClean="0"/>
          </a:p>
          <a:p>
            <a:pPr marL="720000" lvl="1" indent="0">
              <a:buNone/>
            </a:pPr>
            <a:r>
              <a:rPr lang="en-US" altLang="ja-JP" sz="2000" dirty="0" err="1">
                <a:latin typeface="Consolas" pitchFamily="49" charset="0"/>
                <a:cs typeface="Consolas" pitchFamily="49" charset="0"/>
              </a:rPr>
              <a:t>eval</a:t>
            </a:r>
            <a:r>
              <a:rPr lang="en-US" altLang="ja-JP" sz="2000" dirty="0">
                <a:latin typeface="Consolas" pitchFamily="49" charset="0"/>
                <a:cs typeface="Consolas" pitchFamily="49" charset="0"/>
              </a:rPr>
              <a:t> </a:t>
            </a:r>
            <a:r>
              <a:rPr lang="en-US" altLang="ja-JP" sz="2000" dirty="0">
                <a:solidFill>
                  <a:srgbClr val="7030A0"/>
                </a:solidFill>
                <a:latin typeface="Consolas" pitchFamily="49" charset="0"/>
                <a:cs typeface="Consolas" pitchFamily="49" charset="0"/>
              </a:rPr>
              <a:t>::</a:t>
            </a:r>
            <a:r>
              <a:rPr lang="en-US" altLang="ja-JP" sz="2000" dirty="0">
                <a:latin typeface="Consolas" pitchFamily="49" charset="0"/>
                <a:cs typeface="Consolas" pitchFamily="49" charset="0"/>
              </a:rPr>
              <a:t> Term a -&gt; a</a:t>
            </a:r>
          </a:p>
          <a:p>
            <a:pPr marL="720000" lvl="1" indent="0">
              <a:buNone/>
            </a:pPr>
            <a:r>
              <a:rPr lang="en-US" altLang="ja-JP" sz="2000" dirty="0" err="1">
                <a:latin typeface="Consolas" pitchFamily="49" charset="0"/>
                <a:cs typeface="Consolas" pitchFamily="49" charset="0"/>
              </a:rPr>
              <a:t>eval</a:t>
            </a:r>
            <a:r>
              <a:rPr lang="en-US" altLang="ja-JP" sz="2000" dirty="0">
                <a:latin typeface="Consolas" pitchFamily="49" charset="0"/>
                <a:cs typeface="Consolas" pitchFamily="49" charset="0"/>
              </a:rPr>
              <a:t> (</a:t>
            </a:r>
            <a:r>
              <a:rPr lang="en-US" altLang="ja-JP" sz="2000" dirty="0" err="1">
                <a:latin typeface="Consolas" pitchFamily="49" charset="0"/>
                <a:cs typeface="Consolas" pitchFamily="49" charset="0"/>
              </a:rPr>
              <a:t>IntLiteral</a:t>
            </a:r>
            <a:r>
              <a:rPr lang="en-US" altLang="ja-JP" sz="2000" dirty="0">
                <a:latin typeface="Consolas" pitchFamily="49" charset="0"/>
                <a:cs typeface="Consolas" pitchFamily="49" charset="0"/>
              </a:rPr>
              <a:t> v)     </a:t>
            </a:r>
            <a:r>
              <a:rPr lang="en-US" altLang="ja-JP" sz="2000" dirty="0">
                <a:solidFill>
                  <a:srgbClr val="7030A0"/>
                </a:solidFill>
                <a:latin typeface="Consolas" pitchFamily="49" charset="0"/>
                <a:cs typeface="Consolas" pitchFamily="49" charset="0"/>
              </a:rPr>
              <a:t>=</a:t>
            </a:r>
            <a:r>
              <a:rPr lang="en-US" altLang="ja-JP" sz="2000" dirty="0">
                <a:latin typeface="Consolas" pitchFamily="49" charset="0"/>
                <a:cs typeface="Consolas" pitchFamily="49" charset="0"/>
              </a:rPr>
              <a:t> v</a:t>
            </a:r>
          </a:p>
          <a:p>
            <a:pPr marL="720000" lvl="1" indent="0">
              <a:buNone/>
            </a:pPr>
            <a:r>
              <a:rPr lang="en-US" altLang="ja-JP" sz="2000" dirty="0" err="1">
                <a:latin typeface="Consolas" pitchFamily="49" charset="0"/>
                <a:cs typeface="Consolas" pitchFamily="49" charset="0"/>
              </a:rPr>
              <a:t>eval</a:t>
            </a:r>
            <a:r>
              <a:rPr lang="en-US" altLang="ja-JP" sz="2000" dirty="0">
                <a:latin typeface="Consolas" pitchFamily="49" charset="0"/>
                <a:cs typeface="Consolas" pitchFamily="49" charset="0"/>
              </a:rPr>
              <a:t> (Add a b)          </a:t>
            </a:r>
            <a:r>
              <a:rPr lang="en-US" altLang="ja-JP" sz="2000" dirty="0">
                <a:solidFill>
                  <a:srgbClr val="7030A0"/>
                </a:solidFill>
                <a:latin typeface="Consolas" pitchFamily="49" charset="0"/>
                <a:cs typeface="Consolas" pitchFamily="49" charset="0"/>
              </a:rPr>
              <a:t>=</a:t>
            </a:r>
            <a:r>
              <a:rPr lang="en-US" altLang="ja-JP" sz="2000" dirty="0">
                <a:latin typeface="Consolas" pitchFamily="49" charset="0"/>
                <a:cs typeface="Consolas" pitchFamily="49" charset="0"/>
              </a:rPr>
              <a:t> </a:t>
            </a:r>
            <a:r>
              <a:rPr lang="en-US" altLang="ja-JP" sz="2000" dirty="0" err="1">
                <a:latin typeface="Consolas" pitchFamily="49" charset="0"/>
                <a:cs typeface="Consolas" pitchFamily="49" charset="0"/>
              </a:rPr>
              <a:t>eval</a:t>
            </a:r>
            <a:r>
              <a:rPr lang="en-US" altLang="ja-JP" sz="2000" dirty="0">
                <a:latin typeface="Consolas" pitchFamily="49" charset="0"/>
                <a:cs typeface="Consolas" pitchFamily="49" charset="0"/>
              </a:rPr>
              <a:t> a + </a:t>
            </a:r>
            <a:r>
              <a:rPr lang="en-US" altLang="ja-JP" sz="2000" dirty="0" err="1">
                <a:latin typeface="Consolas" pitchFamily="49" charset="0"/>
                <a:cs typeface="Consolas" pitchFamily="49" charset="0"/>
              </a:rPr>
              <a:t>eval</a:t>
            </a:r>
            <a:r>
              <a:rPr lang="en-US" altLang="ja-JP" sz="2000" dirty="0">
                <a:latin typeface="Consolas" pitchFamily="49" charset="0"/>
                <a:cs typeface="Consolas" pitchFamily="49" charset="0"/>
              </a:rPr>
              <a:t> b</a:t>
            </a:r>
          </a:p>
          <a:p>
            <a:pPr marL="720000" lvl="1" indent="0">
              <a:buNone/>
            </a:pPr>
            <a:r>
              <a:rPr lang="en-US" altLang="ja-JP" sz="2000" dirty="0" err="1">
                <a:latin typeface="Consolas" pitchFamily="49" charset="0"/>
                <a:cs typeface="Consolas" pitchFamily="49" charset="0"/>
              </a:rPr>
              <a:t>eval</a:t>
            </a:r>
            <a:r>
              <a:rPr lang="en-US" altLang="ja-JP" sz="2000" dirty="0">
                <a:latin typeface="Consolas" pitchFamily="49" charset="0"/>
                <a:cs typeface="Consolas" pitchFamily="49" charset="0"/>
              </a:rPr>
              <a:t> (</a:t>
            </a:r>
            <a:r>
              <a:rPr lang="en-US" altLang="ja-JP" sz="2000" dirty="0" err="1">
                <a:latin typeface="Consolas" pitchFamily="49" charset="0"/>
                <a:cs typeface="Consolas" pitchFamily="49" charset="0"/>
              </a:rPr>
              <a:t>Eq</a:t>
            </a:r>
            <a:r>
              <a:rPr lang="en-US" altLang="ja-JP" sz="2000" dirty="0">
                <a:latin typeface="Consolas" pitchFamily="49" charset="0"/>
                <a:cs typeface="Consolas" pitchFamily="49" charset="0"/>
              </a:rPr>
              <a:t> a b)           </a:t>
            </a:r>
            <a:r>
              <a:rPr lang="en-US" altLang="ja-JP" sz="2000" dirty="0">
                <a:solidFill>
                  <a:srgbClr val="7030A0"/>
                </a:solidFill>
                <a:latin typeface="Consolas" pitchFamily="49" charset="0"/>
                <a:cs typeface="Consolas" pitchFamily="49" charset="0"/>
              </a:rPr>
              <a:t>=</a:t>
            </a:r>
            <a:r>
              <a:rPr lang="en-US" altLang="ja-JP" sz="2000" dirty="0">
                <a:latin typeface="Consolas" pitchFamily="49" charset="0"/>
                <a:cs typeface="Consolas" pitchFamily="49" charset="0"/>
              </a:rPr>
              <a:t> </a:t>
            </a:r>
            <a:r>
              <a:rPr lang="en-US" altLang="ja-JP" sz="2000" dirty="0" err="1">
                <a:latin typeface="Consolas" pitchFamily="49" charset="0"/>
                <a:cs typeface="Consolas" pitchFamily="49" charset="0"/>
              </a:rPr>
              <a:t>eval</a:t>
            </a:r>
            <a:r>
              <a:rPr lang="en-US" altLang="ja-JP" sz="2000" dirty="0">
                <a:latin typeface="Consolas" pitchFamily="49" charset="0"/>
                <a:cs typeface="Consolas" pitchFamily="49" charset="0"/>
              </a:rPr>
              <a:t> a == </a:t>
            </a:r>
            <a:r>
              <a:rPr lang="en-US" altLang="ja-JP" sz="2000" dirty="0" err="1">
                <a:latin typeface="Consolas" pitchFamily="49" charset="0"/>
                <a:cs typeface="Consolas" pitchFamily="49" charset="0"/>
              </a:rPr>
              <a:t>eval</a:t>
            </a:r>
            <a:r>
              <a:rPr lang="en-US" altLang="ja-JP" sz="2000" dirty="0">
                <a:latin typeface="Consolas" pitchFamily="49" charset="0"/>
                <a:cs typeface="Consolas" pitchFamily="49" charset="0"/>
              </a:rPr>
              <a:t> b</a:t>
            </a:r>
          </a:p>
          <a:p>
            <a:pPr marL="720000" lvl="1" indent="0">
              <a:buNone/>
            </a:pPr>
            <a:r>
              <a:rPr lang="en-US" altLang="ja-JP" sz="2000" dirty="0" err="1">
                <a:latin typeface="Consolas" pitchFamily="49" charset="0"/>
                <a:cs typeface="Consolas" pitchFamily="49" charset="0"/>
              </a:rPr>
              <a:t>eval</a:t>
            </a:r>
            <a:r>
              <a:rPr lang="en-US" altLang="ja-JP" sz="2000" dirty="0">
                <a:latin typeface="Consolas" pitchFamily="49" charset="0"/>
                <a:cs typeface="Consolas" pitchFamily="49" charset="0"/>
              </a:rPr>
              <a:t> (</a:t>
            </a:r>
            <a:r>
              <a:rPr lang="en-US" altLang="ja-JP" sz="2000" dirty="0" err="1">
                <a:latin typeface="Consolas" pitchFamily="49" charset="0"/>
                <a:cs typeface="Consolas" pitchFamily="49" charset="0"/>
              </a:rPr>
              <a:t>IfThenElse</a:t>
            </a:r>
            <a:r>
              <a:rPr lang="en-US" altLang="ja-JP" sz="2000" dirty="0">
                <a:latin typeface="Consolas" pitchFamily="49" charset="0"/>
                <a:cs typeface="Consolas" pitchFamily="49" charset="0"/>
              </a:rPr>
              <a:t> c t f) </a:t>
            </a:r>
            <a:r>
              <a:rPr lang="en-US" altLang="ja-JP" sz="2000" dirty="0">
                <a:solidFill>
                  <a:srgbClr val="7030A0"/>
                </a:solidFill>
                <a:latin typeface="Consolas" pitchFamily="49" charset="0"/>
                <a:cs typeface="Consolas" pitchFamily="49" charset="0"/>
              </a:rPr>
              <a:t>=</a:t>
            </a:r>
            <a:r>
              <a:rPr lang="en-US" altLang="ja-JP" sz="2000" dirty="0">
                <a:latin typeface="Consolas" pitchFamily="49" charset="0"/>
                <a:cs typeface="Consolas" pitchFamily="49" charset="0"/>
              </a:rPr>
              <a:t> if </a:t>
            </a:r>
            <a:r>
              <a:rPr lang="en-US" altLang="ja-JP" sz="2000" dirty="0" err="1">
                <a:latin typeface="Consolas" pitchFamily="49" charset="0"/>
                <a:cs typeface="Consolas" pitchFamily="49" charset="0"/>
              </a:rPr>
              <a:t>eval</a:t>
            </a:r>
            <a:r>
              <a:rPr lang="en-US" altLang="ja-JP" sz="2000" dirty="0">
                <a:latin typeface="Consolas" pitchFamily="49" charset="0"/>
                <a:cs typeface="Consolas" pitchFamily="49" charset="0"/>
              </a:rPr>
              <a:t> c then </a:t>
            </a:r>
            <a:r>
              <a:rPr lang="en-US" altLang="ja-JP" sz="2000" dirty="0" err="1">
                <a:latin typeface="Consolas" pitchFamily="49" charset="0"/>
                <a:cs typeface="Consolas" pitchFamily="49" charset="0"/>
              </a:rPr>
              <a:t>eval</a:t>
            </a:r>
            <a:r>
              <a:rPr lang="en-US" altLang="ja-JP" sz="2000" dirty="0">
                <a:latin typeface="Consolas" pitchFamily="49" charset="0"/>
                <a:cs typeface="Consolas" pitchFamily="49" charset="0"/>
              </a:rPr>
              <a:t> </a:t>
            </a:r>
            <a:r>
              <a:rPr lang="en-US" altLang="ja-JP" sz="2000" dirty="0" smtClean="0">
                <a:latin typeface="Consolas" pitchFamily="49" charset="0"/>
                <a:cs typeface="Consolas" pitchFamily="49" charset="0"/>
              </a:rPr>
              <a:t>t</a:t>
            </a:r>
          </a:p>
          <a:p>
            <a:pPr marL="720000" lvl="1" indent="0">
              <a:buNone/>
            </a:pPr>
            <a:r>
              <a:rPr lang="en-US" altLang="ja-JP" sz="2000" dirty="0">
                <a:latin typeface="Consolas" pitchFamily="49" charset="0"/>
                <a:cs typeface="Consolas" pitchFamily="49" charset="0"/>
              </a:rPr>
              <a:t> </a:t>
            </a:r>
            <a:r>
              <a:rPr lang="en-US" altLang="ja-JP" sz="2000" dirty="0" smtClean="0">
                <a:latin typeface="Consolas" pitchFamily="49" charset="0"/>
                <a:cs typeface="Consolas" pitchFamily="49" charset="0"/>
              </a:rPr>
              <a:t>                                   else </a:t>
            </a:r>
            <a:r>
              <a:rPr lang="en-US" altLang="ja-JP" sz="2000" dirty="0" err="1">
                <a:latin typeface="Consolas" pitchFamily="49" charset="0"/>
                <a:cs typeface="Consolas" pitchFamily="49" charset="0"/>
              </a:rPr>
              <a:t>eval</a:t>
            </a:r>
            <a:r>
              <a:rPr lang="en-US" altLang="ja-JP" sz="2000" dirty="0">
                <a:latin typeface="Consolas" pitchFamily="49" charset="0"/>
                <a:cs typeface="Consolas" pitchFamily="49" charset="0"/>
              </a:rPr>
              <a:t> f</a:t>
            </a:r>
          </a:p>
          <a:p>
            <a:pPr lvl="1"/>
            <a:r>
              <a:rPr kumimoji="1" lang="ja-JP" altLang="en-US" dirty="0" smtClean="0"/>
              <a:t>パターンマッチング時に型が正しく </a:t>
            </a:r>
            <a:r>
              <a:rPr kumimoji="1" lang="en-US" altLang="ja-JP" dirty="0" smtClean="0"/>
              <a:t>refine </a:t>
            </a:r>
            <a:r>
              <a:rPr kumimoji="1" lang="ja-JP" altLang="en-US" dirty="0" smtClean="0"/>
              <a:t>される</a:t>
            </a:r>
            <a:r>
              <a:rPr kumimoji="1" lang="en-US" altLang="ja-JP" dirty="0" smtClean="0"/>
              <a:t/>
            </a:r>
            <a:br>
              <a:rPr kumimoji="1" lang="en-US" altLang="ja-JP" dirty="0" smtClean="0"/>
            </a:br>
            <a:r>
              <a:rPr kumimoji="1" lang="ja-JP" altLang="en-US" dirty="0" smtClean="0"/>
              <a:t>ので、この関数は </a:t>
            </a:r>
            <a:r>
              <a:rPr kumimoji="1" lang="en-US" altLang="ja-JP" dirty="0" smtClean="0"/>
              <a:t>well-typed </a:t>
            </a:r>
            <a:r>
              <a:rPr kumimoji="1" lang="ja-JP" altLang="en-US" dirty="0" smtClean="0"/>
              <a:t>である</a:t>
            </a:r>
            <a:endParaRPr kumimoji="1" lang="ja-JP" altLang="en-US" dirty="0"/>
          </a:p>
        </p:txBody>
      </p:sp>
      <p:sp>
        <p:nvSpPr>
          <p:cNvPr id="4" name="スライド番号プレースホルダ 3"/>
          <p:cNvSpPr>
            <a:spLocks noGrp="1"/>
          </p:cNvSpPr>
          <p:nvPr>
            <p:ph type="sldNum" sz="quarter" idx="12"/>
          </p:nvPr>
        </p:nvSpPr>
        <p:spPr/>
        <p:txBody>
          <a:bodyPr/>
          <a:lstStyle/>
          <a:p>
            <a:fld id="{CE596E3A-448D-46E5-8402-F2FB178C94FD}" type="slidenum">
              <a:rPr kumimoji="1" lang="ja-JP" altLang="en-US" smtClean="0"/>
              <a:pPr/>
              <a:t>6</a:t>
            </a:fld>
            <a:endParaRPr kumimoji="1" lang="ja-JP" alt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GADT </a:t>
            </a:r>
            <a:r>
              <a:rPr lang="en-US" altLang="ja-JP" sz="2800" dirty="0"/>
              <a:t>(</a:t>
            </a:r>
            <a:r>
              <a:rPr lang="ja-JP" altLang="en-US" sz="2800" dirty="0"/>
              <a:t>続き</a:t>
            </a:r>
            <a:r>
              <a:rPr lang="en-US" altLang="ja-JP" sz="2800" dirty="0"/>
              <a:t>)</a:t>
            </a:r>
            <a:endParaRPr kumimoji="1" lang="ja-JP" altLang="en-US" dirty="0"/>
          </a:p>
        </p:txBody>
      </p:sp>
      <p:sp>
        <p:nvSpPr>
          <p:cNvPr id="3" name="コンテンツ プレースホルダ 2"/>
          <p:cNvSpPr>
            <a:spLocks noGrp="1"/>
          </p:cNvSpPr>
          <p:nvPr>
            <p:ph idx="1"/>
          </p:nvPr>
        </p:nvSpPr>
        <p:spPr/>
        <p:txBody>
          <a:bodyPr>
            <a:normAutofit lnSpcReduction="10000"/>
          </a:bodyPr>
          <a:lstStyle/>
          <a:p>
            <a:r>
              <a:rPr kumimoji="1" lang="ja-JP" altLang="en-US" dirty="0" smtClean="0"/>
              <a:t>実用例</a:t>
            </a:r>
            <a:endParaRPr kumimoji="1" lang="en-US" altLang="ja-JP" dirty="0" smtClean="0"/>
          </a:p>
          <a:p>
            <a:pPr lvl="1"/>
            <a:r>
              <a:rPr lang="ja-JP" altLang="en-US" dirty="0" smtClean="0"/>
              <a:t>バージョン管理システム </a:t>
            </a:r>
            <a:r>
              <a:rPr lang="en-US" altLang="ja-JP" dirty="0" err="1" smtClean="0"/>
              <a:t>darcs</a:t>
            </a:r>
            <a:r>
              <a:rPr lang="ja-JP" altLang="en-US" dirty="0" smtClean="0"/>
              <a:t> で</a:t>
            </a:r>
            <a:r>
              <a:rPr lang="en-US" altLang="ja-JP" dirty="0" smtClean="0"/>
              <a:t/>
            </a:r>
            <a:br>
              <a:rPr lang="en-US" altLang="ja-JP" dirty="0" smtClean="0"/>
            </a:br>
            <a:r>
              <a:rPr lang="ja-JP" altLang="en-US" dirty="0" smtClean="0"/>
              <a:t>パッチの等価性を型で定式化して扱うのに</a:t>
            </a:r>
            <a:r>
              <a:rPr lang="en-US" altLang="ja-JP" dirty="0" smtClean="0"/>
              <a:t/>
            </a:r>
            <a:br>
              <a:rPr lang="en-US" altLang="ja-JP" dirty="0" smtClean="0"/>
            </a:br>
            <a:r>
              <a:rPr lang="ja-JP" altLang="en-US" dirty="0" smtClean="0"/>
              <a:t>使われている</a:t>
            </a:r>
            <a:r>
              <a:rPr lang="ja-JP" altLang="en-US" sz="2000" dirty="0" smtClean="0"/>
              <a:t>らしい</a:t>
            </a:r>
            <a:r>
              <a:rPr lang="en-US" altLang="ja-JP" sz="2000" dirty="0" smtClean="0"/>
              <a:t>……</a:t>
            </a:r>
            <a:endParaRPr lang="en-US" altLang="ja-JP" sz="2000" dirty="0"/>
          </a:p>
          <a:p>
            <a:pPr lvl="1">
              <a:buNone/>
            </a:pPr>
            <a:endParaRPr lang="en-US" altLang="ja-JP" sz="2000" dirty="0" smtClean="0">
              <a:latin typeface="Consolas" pitchFamily="49" charset="0"/>
              <a:cs typeface="Consolas" pitchFamily="49" charset="0"/>
            </a:endParaRPr>
          </a:p>
          <a:p>
            <a:pPr lvl="1">
              <a:buNone/>
            </a:pPr>
            <a:r>
              <a:rPr lang="en-US" altLang="ja-JP" sz="2000" dirty="0" smtClean="0">
                <a:solidFill>
                  <a:srgbClr val="7030A0"/>
                </a:solidFill>
                <a:latin typeface="Consolas" pitchFamily="49" charset="0"/>
                <a:cs typeface="Consolas" pitchFamily="49" charset="0"/>
              </a:rPr>
              <a:t>data</a:t>
            </a:r>
            <a:r>
              <a:rPr lang="en-US" altLang="ja-JP" sz="2000" dirty="0" smtClean="0">
                <a:latin typeface="Consolas" pitchFamily="49" charset="0"/>
                <a:cs typeface="Consolas" pitchFamily="49" charset="0"/>
              </a:rPr>
              <a:t> </a:t>
            </a:r>
            <a:r>
              <a:rPr lang="en-US" altLang="ja-JP" sz="2000" dirty="0">
                <a:latin typeface="Consolas" pitchFamily="49" charset="0"/>
                <a:cs typeface="Consolas" pitchFamily="49" charset="0"/>
              </a:rPr>
              <a:t>Pair a b </a:t>
            </a:r>
            <a:r>
              <a:rPr lang="en-US" altLang="ja-JP" sz="2000" dirty="0">
                <a:solidFill>
                  <a:srgbClr val="7030A0"/>
                </a:solidFill>
                <a:latin typeface="Consolas" pitchFamily="49" charset="0"/>
                <a:cs typeface="Consolas" pitchFamily="49" charset="0"/>
              </a:rPr>
              <a:t>where</a:t>
            </a:r>
          </a:p>
          <a:p>
            <a:pPr lvl="1">
              <a:buNone/>
            </a:pPr>
            <a:r>
              <a:rPr lang="en-US" altLang="ja-JP" sz="2000" dirty="0" smtClean="0">
                <a:latin typeface="Consolas" pitchFamily="49" charset="0"/>
                <a:cs typeface="Consolas" pitchFamily="49" charset="0"/>
              </a:rPr>
              <a:t>    Pair          </a:t>
            </a:r>
            <a:r>
              <a:rPr lang="en-US" altLang="ja-JP" sz="2000" dirty="0" smtClean="0">
                <a:solidFill>
                  <a:srgbClr val="7030A0"/>
                </a:solidFill>
                <a:latin typeface="Consolas" pitchFamily="49" charset="0"/>
                <a:cs typeface="Consolas" pitchFamily="49" charset="0"/>
              </a:rPr>
              <a:t>::</a:t>
            </a:r>
            <a:r>
              <a:rPr lang="en-US" altLang="ja-JP" sz="2000" dirty="0" smtClean="0">
                <a:latin typeface="Consolas" pitchFamily="49" charset="0"/>
                <a:cs typeface="Consolas" pitchFamily="49" charset="0"/>
              </a:rPr>
              <a:t> </a:t>
            </a:r>
            <a:r>
              <a:rPr lang="en-US" altLang="ja-JP" sz="2000" dirty="0">
                <a:latin typeface="Consolas" pitchFamily="49" charset="0"/>
                <a:cs typeface="Consolas" pitchFamily="49" charset="0"/>
              </a:rPr>
              <a:t>a -&gt; b -&gt; </a:t>
            </a:r>
            <a:r>
              <a:rPr lang="en-US" altLang="ja-JP" sz="2000" dirty="0" smtClean="0">
                <a:latin typeface="Consolas" pitchFamily="49" charset="0"/>
                <a:cs typeface="Consolas" pitchFamily="49" charset="0"/>
              </a:rPr>
              <a:t>Pair </a:t>
            </a:r>
            <a:r>
              <a:rPr lang="en-US" altLang="ja-JP" sz="2000" dirty="0">
                <a:latin typeface="Consolas" pitchFamily="49" charset="0"/>
                <a:cs typeface="Consolas" pitchFamily="49" charset="0"/>
              </a:rPr>
              <a:t>a b</a:t>
            </a:r>
          </a:p>
          <a:p>
            <a:pPr lvl="1">
              <a:buNone/>
            </a:pPr>
            <a:r>
              <a:rPr lang="pt-BR" altLang="ja-JP" sz="2000" dirty="0" smtClean="0">
                <a:latin typeface="Consolas" pitchFamily="49" charset="0"/>
                <a:cs typeface="Consolas" pitchFamily="49" charset="0"/>
              </a:rPr>
              <a:t>    SymmetricPair </a:t>
            </a:r>
            <a:r>
              <a:rPr lang="pt-BR" altLang="ja-JP" sz="2000" dirty="0">
                <a:solidFill>
                  <a:srgbClr val="7030A0"/>
                </a:solidFill>
                <a:latin typeface="Consolas" pitchFamily="49" charset="0"/>
                <a:cs typeface="Consolas" pitchFamily="49" charset="0"/>
              </a:rPr>
              <a:t>::</a:t>
            </a:r>
            <a:r>
              <a:rPr lang="pt-BR" altLang="ja-JP" sz="2000" dirty="0">
                <a:latin typeface="Consolas" pitchFamily="49" charset="0"/>
                <a:cs typeface="Consolas" pitchFamily="49" charset="0"/>
              </a:rPr>
              <a:t> a -&gt; a -&gt; </a:t>
            </a:r>
            <a:r>
              <a:rPr lang="pt-BR" altLang="ja-JP" sz="2000" dirty="0" smtClean="0">
                <a:latin typeface="Consolas" pitchFamily="49" charset="0"/>
                <a:cs typeface="Consolas" pitchFamily="49" charset="0"/>
              </a:rPr>
              <a:t>Pair a </a:t>
            </a:r>
            <a:r>
              <a:rPr lang="pt-BR" altLang="ja-JP" sz="2000" dirty="0" smtClean="0">
                <a:latin typeface="Consolas" pitchFamily="49" charset="0"/>
                <a:cs typeface="Consolas" pitchFamily="49" charset="0"/>
              </a:rPr>
              <a:t>a</a:t>
            </a:r>
          </a:p>
          <a:p>
            <a:pPr lvl="1">
              <a:buNone/>
            </a:pPr>
            <a:endParaRPr lang="pt-BR" altLang="ja-JP" sz="2000" dirty="0" smtClean="0">
              <a:latin typeface="Consolas" pitchFamily="49" charset="0"/>
              <a:cs typeface="Consolas" pitchFamily="49" charset="0"/>
            </a:endParaRPr>
          </a:p>
          <a:p>
            <a:pPr lvl="1">
              <a:buNone/>
            </a:pPr>
            <a:r>
              <a:rPr lang="en-US" altLang="ja-JP" sz="2000" dirty="0" err="1" smtClean="0">
                <a:latin typeface="Consolas" pitchFamily="49" charset="0"/>
                <a:cs typeface="Consolas" pitchFamily="49" charset="0"/>
              </a:rPr>
              <a:t>foo</a:t>
            </a:r>
            <a:r>
              <a:rPr lang="en-US" altLang="ja-JP" sz="2000" dirty="0" smtClean="0">
                <a:latin typeface="Consolas" pitchFamily="49" charset="0"/>
                <a:cs typeface="Consolas" pitchFamily="49" charset="0"/>
              </a:rPr>
              <a:t> </a:t>
            </a:r>
            <a:r>
              <a:rPr lang="en-US" altLang="ja-JP" sz="2000" dirty="0">
                <a:solidFill>
                  <a:srgbClr val="7030A0"/>
                </a:solidFill>
                <a:latin typeface="Consolas" pitchFamily="49" charset="0"/>
                <a:cs typeface="Consolas" pitchFamily="49" charset="0"/>
              </a:rPr>
              <a:t>::</a:t>
            </a:r>
            <a:r>
              <a:rPr lang="en-US" altLang="ja-JP" sz="2000" dirty="0">
                <a:latin typeface="Consolas" pitchFamily="49" charset="0"/>
                <a:cs typeface="Consolas" pitchFamily="49" charset="0"/>
              </a:rPr>
              <a:t> Pair a b -&gt; b</a:t>
            </a:r>
          </a:p>
          <a:p>
            <a:pPr lvl="1">
              <a:buNone/>
            </a:pPr>
            <a:r>
              <a:rPr lang="es-ES" altLang="ja-JP" sz="2000" dirty="0">
                <a:latin typeface="Consolas" pitchFamily="49" charset="0"/>
                <a:cs typeface="Consolas" pitchFamily="49" charset="0"/>
              </a:rPr>
              <a:t>foo (Pair x y) </a:t>
            </a:r>
            <a:r>
              <a:rPr lang="es-ES" altLang="ja-JP" sz="2000" dirty="0" smtClean="0">
                <a:latin typeface="Consolas" pitchFamily="49" charset="0"/>
                <a:cs typeface="Consolas" pitchFamily="49" charset="0"/>
              </a:rPr>
              <a:t>         </a:t>
            </a:r>
            <a:r>
              <a:rPr lang="es-ES" altLang="ja-JP" sz="2000" dirty="0" smtClean="0">
                <a:solidFill>
                  <a:srgbClr val="7030A0"/>
                </a:solidFill>
                <a:latin typeface="Consolas" pitchFamily="49" charset="0"/>
                <a:cs typeface="Consolas" pitchFamily="49" charset="0"/>
              </a:rPr>
              <a:t>=</a:t>
            </a:r>
            <a:r>
              <a:rPr lang="es-ES" altLang="ja-JP" sz="2000" dirty="0" smtClean="0">
                <a:latin typeface="Consolas" pitchFamily="49" charset="0"/>
                <a:cs typeface="Consolas" pitchFamily="49" charset="0"/>
              </a:rPr>
              <a:t> </a:t>
            </a:r>
            <a:r>
              <a:rPr lang="es-ES" altLang="ja-JP" sz="2000" dirty="0">
                <a:latin typeface="Consolas" pitchFamily="49" charset="0"/>
                <a:cs typeface="Consolas" pitchFamily="49" charset="0"/>
              </a:rPr>
              <a:t>y</a:t>
            </a:r>
          </a:p>
          <a:p>
            <a:pPr lvl="1">
              <a:buNone/>
            </a:pPr>
            <a:r>
              <a:rPr lang="fr-FR" altLang="ja-JP" sz="2000" dirty="0">
                <a:latin typeface="Consolas" pitchFamily="49" charset="0"/>
                <a:cs typeface="Consolas" pitchFamily="49" charset="0"/>
              </a:rPr>
              <a:t>foo (SymmetricPair x y) </a:t>
            </a:r>
            <a:r>
              <a:rPr lang="fr-FR" altLang="ja-JP" sz="2000" dirty="0">
                <a:solidFill>
                  <a:srgbClr val="7030A0"/>
                </a:solidFill>
                <a:latin typeface="Consolas" pitchFamily="49" charset="0"/>
                <a:cs typeface="Consolas" pitchFamily="49" charset="0"/>
              </a:rPr>
              <a:t>=</a:t>
            </a:r>
            <a:r>
              <a:rPr lang="fr-FR" altLang="ja-JP" sz="2000" dirty="0">
                <a:latin typeface="Consolas" pitchFamily="49" charset="0"/>
                <a:cs typeface="Consolas" pitchFamily="49" charset="0"/>
              </a:rPr>
              <a:t> x</a:t>
            </a:r>
            <a:endParaRPr lang="ja-JP" altLang="en-US" dirty="0">
              <a:latin typeface="Consolas" pitchFamily="49" charset="0"/>
              <a:cs typeface="Consolas" pitchFamily="49" charset="0"/>
            </a:endParaRPr>
          </a:p>
        </p:txBody>
      </p:sp>
      <p:sp>
        <p:nvSpPr>
          <p:cNvPr id="4" name="テキスト ボックス 3"/>
          <p:cNvSpPr txBox="1"/>
          <p:nvPr/>
        </p:nvSpPr>
        <p:spPr>
          <a:xfrm>
            <a:off x="357158" y="6143644"/>
            <a:ext cx="8286808" cy="307777"/>
          </a:xfrm>
          <a:prstGeom prst="rect">
            <a:avLst/>
          </a:prstGeom>
          <a:noFill/>
        </p:spPr>
        <p:txBody>
          <a:bodyPr wrap="square" rtlCol="0">
            <a:spAutoFit/>
          </a:bodyPr>
          <a:lstStyle/>
          <a:p>
            <a:pPr algn="r"/>
            <a:r>
              <a:rPr lang="en-US" altLang="ja-JP" sz="1400" dirty="0" smtClean="0">
                <a:hlinkClick r:id="rId3"/>
              </a:rPr>
              <a:t>http://web.archive.org/web/20070929093300/http://darcs.net/fosdem_talk/talk.pdf</a:t>
            </a:r>
            <a:r>
              <a:rPr lang="en-US" altLang="ja-JP" sz="1400" dirty="0" smtClean="0"/>
              <a:t> p. 14 </a:t>
            </a:r>
            <a:r>
              <a:rPr lang="ja-JP" altLang="en-US" sz="1400" dirty="0" smtClean="0"/>
              <a:t>より</a:t>
            </a:r>
            <a:r>
              <a:rPr lang="ja-JP" altLang="en-US" sz="1400" dirty="0" smtClean="0"/>
              <a:t>引用、一部改変</a:t>
            </a:r>
            <a:endParaRPr kumimoji="1" lang="ja-JP" altLang="en-US" sz="1400" dirty="0"/>
          </a:p>
        </p:txBody>
      </p:sp>
      <p:sp>
        <p:nvSpPr>
          <p:cNvPr id="5" name="スライド番号プレースホルダ 4"/>
          <p:cNvSpPr>
            <a:spLocks noGrp="1"/>
          </p:cNvSpPr>
          <p:nvPr>
            <p:ph type="sldNum" sz="quarter" idx="12"/>
          </p:nvPr>
        </p:nvSpPr>
        <p:spPr/>
        <p:txBody>
          <a:bodyPr/>
          <a:lstStyle/>
          <a:p>
            <a:fld id="{CE596E3A-448D-46E5-8402-F2FB178C94FD}" type="slidenum">
              <a:rPr kumimoji="1" lang="ja-JP" altLang="en-US" smtClean="0"/>
              <a:pPr/>
              <a:t>7</a:t>
            </a:fld>
            <a:endParaRPr kumimoji="1" lang="ja-JP" alt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Type families</a:t>
            </a:r>
            <a:endParaRPr kumimoji="1" lang="ja-JP" altLang="en-US" dirty="0"/>
          </a:p>
        </p:txBody>
      </p:sp>
      <p:sp>
        <p:nvSpPr>
          <p:cNvPr id="3" name="コンテンツ プレースホルダ 2"/>
          <p:cNvSpPr>
            <a:spLocks noGrp="1"/>
          </p:cNvSpPr>
          <p:nvPr>
            <p:ph idx="1"/>
          </p:nvPr>
        </p:nvSpPr>
        <p:spPr/>
        <p:txBody>
          <a:bodyPr>
            <a:normAutofit/>
          </a:bodyPr>
          <a:lstStyle/>
          <a:p>
            <a:r>
              <a:rPr kumimoji="1" lang="ja-JP" altLang="en-US" dirty="0" smtClean="0"/>
              <a:t>型から型への関数のようなもの</a:t>
            </a:r>
            <a:endParaRPr kumimoji="1" lang="en-US" altLang="ja-JP" dirty="0" smtClean="0"/>
          </a:p>
          <a:p>
            <a:pPr lvl="1"/>
            <a:r>
              <a:rPr lang="en-US" altLang="ja-JP" dirty="0" smtClean="0"/>
              <a:t>GHC </a:t>
            </a:r>
            <a:r>
              <a:rPr lang="ja-JP" altLang="en-US" dirty="0" smtClean="0"/>
              <a:t>による拡張</a:t>
            </a:r>
            <a:endParaRPr lang="en-US" altLang="ja-JP" dirty="0" smtClean="0"/>
          </a:p>
          <a:p>
            <a:r>
              <a:rPr kumimoji="1" lang="ja-JP" altLang="en-US" dirty="0" smtClean="0"/>
              <a:t>型で自然数の加算を表現する例</a:t>
            </a:r>
            <a:endParaRPr kumimoji="1" lang="en-US" altLang="ja-JP" dirty="0" smtClean="0"/>
          </a:p>
          <a:p>
            <a:pPr lvl="1" indent="0">
              <a:buNone/>
            </a:pPr>
            <a:r>
              <a:rPr lang="en-US" altLang="ja-JP" sz="2200" dirty="0" smtClean="0">
                <a:latin typeface="Consolas" pitchFamily="49" charset="0"/>
                <a:cs typeface="Consolas" pitchFamily="49" charset="0"/>
              </a:rPr>
              <a:t>data Zero</a:t>
            </a:r>
          </a:p>
          <a:p>
            <a:pPr lvl="1" indent="0">
              <a:buNone/>
            </a:pPr>
            <a:r>
              <a:rPr lang="en-US" altLang="ja-JP" sz="2200" dirty="0" smtClean="0">
                <a:latin typeface="Consolas" pitchFamily="49" charset="0"/>
                <a:cs typeface="Consolas" pitchFamily="49" charset="0"/>
              </a:rPr>
              <a:t>data </a:t>
            </a:r>
            <a:r>
              <a:rPr lang="en-US" altLang="ja-JP" sz="2200" dirty="0" err="1" smtClean="0">
                <a:latin typeface="Consolas" pitchFamily="49" charset="0"/>
                <a:cs typeface="Consolas" pitchFamily="49" charset="0"/>
              </a:rPr>
              <a:t>Succ</a:t>
            </a:r>
            <a:r>
              <a:rPr lang="en-US" altLang="ja-JP" sz="2200" dirty="0" smtClean="0">
                <a:latin typeface="Consolas" pitchFamily="49" charset="0"/>
                <a:cs typeface="Consolas" pitchFamily="49" charset="0"/>
              </a:rPr>
              <a:t> a</a:t>
            </a:r>
          </a:p>
          <a:p>
            <a:pPr lvl="1" indent="0">
              <a:buNone/>
            </a:pPr>
            <a:r>
              <a:rPr lang="en-US" altLang="ja-JP" sz="2200" dirty="0" smtClean="0">
                <a:solidFill>
                  <a:srgbClr val="C00000"/>
                </a:solidFill>
                <a:latin typeface="Consolas" pitchFamily="49" charset="0"/>
                <a:cs typeface="Consolas" pitchFamily="49" charset="0"/>
              </a:rPr>
              <a:t>type family</a:t>
            </a:r>
            <a:r>
              <a:rPr lang="en-US" altLang="ja-JP" sz="2200" dirty="0" smtClean="0">
                <a:latin typeface="Consolas" pitchFamily="49" charset="0"/>
                <a:cs typeface="Consolas" pitchFamily="49" charset="0"/>
              </a:rPr>
              <a:t> Add a b</a:t>
            </a:r>
          </a:p>
          <a:p>
            <a:pPr lvl="1" indent="0">
              <a:buNone/>
            </a:pPr>
            <a:r>
              <a:rPr lang="en-US" altLang="ja-JP" sz="2200" dirty="0" smtClean="0">
                <a:solidFill>
                  <a:srgbClr val="C00000"/>
                </a:solidFill>
                <a:latin typeface="Consolas" pitchFamily="49" charset="0"/>
                <a:cs typeface="Consolas" pitchFamily="49" charset="0"/>
              </a:rPr>
              <a:t>type instance</a:t>
            </a:r>
            <a:r>
              <a:rPr lang="en-US" altLang="ja-JP" sz="2200" dirty="0" smtClean="0">
                <a:latin typeface="Consolas" pitchFamily="49" charset="0"/>
                <a:cs typeface="Consolas" pitchFamily="49" charset="0"/>
              </a:rPr>
              <a:t> Add Zero a = a</a:t>
            </a:r>
          </a:p>
          <a:p>
            <a:pPr lvl="1" indent="0">
              <a:buNone/>
            </a:pPr>
            <a:r>
              <a:rPr lang="en-US" altLang="ja-JP" sz="2200" dirty="0" smtClean="0">
                <a:solidFill>
                  <a:srgbClr val="C00000"/>
                </a:solidFill>
                <a:latin typeface="Consolas" pitchFamily="49" charset="0"/>
                <a:cs typeface="Consolas" pitchFamily="49" charset="0"/>
              </a:rPr>
              <a:t>type instance</a:t>
            </a:r>
            <a:r>
              <a:rPr lang="en-US" altLang="ja-JP" sz="2200" dirty="0" smtClean="0">
                <a:latin typeface="Consolas" pitchFamily="49" charset="0"/>
                <a:cs typeface="Consolas" pitchFamily="49" charset="0"/>
              </a:rPr>
              <a:t> Add (</a:t>
            </a:r>
            <a:r>
              <a:rPr lang="en-US" altLang="ja-JP" sz="2200" dirty="0" err="1" smtClean="0">
                <a:latin typeface="Consolas" pitchFamily="49" charset="0"/>
                <a:cs typeface="Consolas" pitchFamily="49" charset="0"/>
              </a:rPr>
              <a:t>Succ</a:t>
            </a:r>
            <a:r>
              <a:rPr lang="en-US" altLang="ja-JP" sz="2200" dirty="0" smtClean="0">
                <a:latin typeface="Consolas" pitchFamily="49" charset="0"/>
                <a:cs typeface="Consolas" pitchFamily="49" charset="0"/>
              </a:rPr>
              <a:t> a) b = </a:t>
            </a:r>
            <a:r>
              <a:rPr lang="en-US" altLang="ja-JP" sz="2200" dirty="0" err="1" smtClean="0">
                <a:latin typeface="Consolas" pitchFamily="49" charset="0"/>
                <a:cs typeface="Consolas" pitchFamily="49" charset="0"/>
              </a:rPr>
              <a:t>Succ</a:t>
            </a:r>
            <a:r>
              <a:rPr lang="en-US" altLang="ja-JP" sz="2200" dirty="0" smtClean="0">
                <a:latin typeface="Consolas" pitchFamily="49" charset="0"/>
                <a:cs typeface="Consolas" pitchFamily="49" charset="0"/>
              </a:rPr>
              <a:t> (Add a b)</a:t>
            </a:r>
          </a:p>
          <a:p>
            <a:pPr lvl="1"/>
            <a:r>
              <a:rPr kumimoji="1" lang="ja-JP" altLang="en-US" dirty="0" smtClean="0"/>
              <a:t>あくまでも型なので、コンパイル時に計算される</a:t>
            </a:r>
            <a:endParaRPr kumimoji="1" lang="ja-JP" altLang="en-US" dirty="0"/>
          </a:p>
        </p:txBody>
      </p:sp>
      <p:sp>
        <p:nvSpPr>
          <p:cNvPr id="4" name="スライド番号プレースホルダ 3"/>
          <p:cNvSpPr>
            <a:spLocks noGrp="1"/>
          </p:cNvSpPr>
          <p:nvPr>
            <p:ph type="sldNum" sz="quarter" idx="12"/>
          </p:nvPr>
        </p:nvSpPr>
        <p:spPr/>
        <p:txBody>
          <a:bodyPr/>
          <a:lstStyle/>
          <a:p>
            <a:fld id="{CE596E3A-448D-46E5-8402-F2FB178C94FD}" type="slidenum">
              <a:rPr kumimoji="1" lang="ja-JP" altLang="en-US" smtClean="0"/>
              <a:pPr/>
              <a:t>8</a:t>
            </a:fld>
            <a:endParaRPr kumimoji="1" lang="ja-JP" altLang="en-US"/>
          </a:p>
        </p:txBody>
      </p:sp>
      <p:sp>
        <p:nvSpPr>
          <p:cNvPr id="5" name="角丸四角形吹き出し 4"/>
          <p:cNvSpPr/>
          <p:nvPr/>
        </p:nvSpPr>
        <p:spPr>
          <a:xfrm>
            <a:off x="4643438" y="3500438"/>
            <a:ext cx="2714644" cy="428628"/>
          </a:xfrm>
          <a:prstGeom prst="wedgeRoundRectCallout">
            <a:avLst>
              <a:gd name="adj1" fmla="val -105845"/>
              <a:gd name="adj2" fmla="val 21865"/>
              <a:gd name="adj3" fmla="val 16667"/>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kumimoji="1" lang="ja-JP" altLang="en-US" dirty="0" smtClean="0"/>
              <a:t>コンストラクタのない型</a:t>
            </a:r>
            <a:endParaRPr kumimoji="1" lang="ja-JP" alt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Bounded vectors</a:t>
            </a:r>
            <a:endParaRPr kumimoji="1" lang="ja-JP" altLang="en-US" dirty="0"/>
          </a:p>
        </p:txBody>
      </p:sp>
      <p:sp>
        <p:nvSpPr>
          <p:cNvPr id="3" name="コンテンツ プレースホルダ 2"/>
          <p:cNvSpPr>
            <a:spLocks noGrp="1"/>
          </p:cNvSpPr>
          <p:nvPr>
            <p:ph idx="1"/>
          </p:nvPr>
        </p:nvSpPr>
        <p:spPr/>
        <p:txBody>
          <a:bodyPr>
            <a:normAutofit fontScale="85000" lnSpcReduction="10000"/>
          </a:bodyPr>
          <a:lstStyle/>
          <a:p>
            <a:r>
              <a:rPr kumimoji="1" lang="ja-JP" altLang="en-US" dirty="0" smtClean="0"/>
              <a:t>要素数を型で表すリスト</a:t>
            </a:r>
            <a:endParaRPr kumimoji="1" lang="en-US" altLang="ja-JP" dirty="0" smtClean="0"/>
          </a:p>
          <a:p>
            <a:pPr marL="360000" lvl="1" indent="0">
              <a:buNone/>
            </a:pPr>
            <a:r>
              <a:rPr lang="en-US" altLang="ja-JP" sz="2600" dirty="0" smtClean="0">
                <a:solidFill>
                  <a:srgbClr val="7030A0"/>
                </a:solidFill>
                <a:latin typeface="Consolas" pitchFamily="49" charset="0"/>
                <a:cs typeface="Consolas" pitchFamily="49" charset="0"/>
              </a:rPr>
              <a:t>data</a:t>
            </a:r>
            <a:r>
              <a:rPr lang="en-US" altLang="ja-JP" sz="2600" dirty="0" smtClean="0">
                <a:latin typeface="Consolas" pitchFamily="49" charset="0"/>
                <a:cs typeface="Consolas" pitchFamily="49" charset="0"/>
              </a:rPr>
              <a:t> </a:t>
            </a:r>
            <a:r>
              <a:rPr lang="en-US" altLang="ja-JP" sz="2600" dirty="0" err="1" smtClean="0">
                <a:latin typeface="Consolas" pitchFamily="49" charset="0"/>
                <a:cs typeface="Consolas" pitchFamily="49" charset="0"/>
              </a:rPr>
              <a:t>Vec</a:t>
            </a:r>
            <a:r>
              <a:rPr lang="en-US" altLang="ja-JP" sz="2600" dirty="0" smtClean="0">
                <a:latin typeface="Consolas" pitchFamily="49" charset="0"/>
                <a:cs typeface="Consolas" pitchFamily="49" charset="0"/>
              </a:rPr>
              <a:t> e </a:t>
            </a:r>
            <a:r>
              <a:rPr lang="en-US" altLang="ja-JP" sz="2600" dirty="0" err="1" smtClean="0">
                <a:latin typeface="Consolas" pitchFamily="49" charset="0"/>
                <a:cs typeface="Consolas" pitchFamily="49" charset="0"/>
              </a:rPr>
              <a:t>len</a:t>
            </a:r>
            <a:r>
              <a:rPr lang="en-US" altLang="ja-JP" sz="2600" dirty="0" smtClean="0">
                <a:latin typeface="Consolas" pitchFamily="49" charset="0"/>
                <a:cs typeface="Consolas" pitchFamily="49" charset="0"/>
              </a:rPr>
              <a:t> </a:t>
            </a:r>
            <a:r>
              <a:rPr lang="en-US" altLang="ja-JP" sz="2600" dirty="0" smtClean="0">
                <a:solidFill>
                  <a:srgbClr val="7030A0"/>
                </a:solidFill>
                <a:latin typeface="Consolas" pitchFamily="49" charset="0"/>
                <a:cs typeface="Consolas" pitchFamily="49" charset="0"/>
              </a:rPr>
              <a:t>where</a:t>
            </a:r>
          </a:p>
          <a:p>
            <a:pPr marL="360000" lvl="1" indent="0">
              <a:buNone/>
            </a:pPr>
            <a:r>
              <a:rPr lang="en-US" altLang="ja-JP" sz="2600" dirty="0" smtClean="0">
                <a:latin typeface="Consolas" pitchFamily="49" charset="0"/>
                <a:cs typeface="Consolas" pitchFamily="49" charset="0"/>
              </a:rPr>
              <a:t>	Nil  </a:t>
            </a:r>
            <a:r>
              <a:rPr lang="en-US" altLang="ja-JP" sz="2600" dirty="0" smtClean="0">
                <a:solidFill>
                  <a:srgbClr val="7030A0"/>
                </a:solidFill>
                <a:latin typeface="Consolas" pitchFamily="49" charset="0"/>
                <a:cs typeface="Consolas" pitchFamily="49" charset="0"/>
              </a:rPr>
              <a:t>::</a:t>
            </a:r>
            <a:r>
              <a:rPr lang="en-US" altLang="ja-JP" sz="2600" dirty="0" smtClean="0">
                <a:latin typeface="Consolas" pitchFamily="49" charset="0"/>
                <a:cs typeface="Consolas" pitchFamily="49" charset="0"/>
              </a:rPr>
              <a:t> </a:t>
            </a:r>
            <a:r>
              <a:rPr lang="en-US" altLang="ja-JP" sz="2600" dirty="0" err="1" smtClean="0">
                <a:latin typeface="Consolas" pitchFamily="49" charset="0"/>
                <a:cs typeface="Consolas" pitchFamily="49" charset="0"/>
              </a:rPr>
              <a:t>Vec</a:t>
            </a:r>
            <a:r>
              <a:rPr lang="en-US" altLang="ja-JP" sz="2600" dirty="0" smtClean="0">
                <a:latin typeface="Consolas" pitchFamily="49" charset="0"/>
                <a:cs typeface="Consolas" pitchFamily="49" charset="0"/>
              </a:rPr>
              <a:t> e Zero</a:t>
            </a:r>
          </a:p>
          <a:p>
            <a:pPr marL="360000" lvl="1" indent="0">
              <a:buNone/>
            </a:pPr>
            <a:r>
              <a:rPr lang="en-US" altLang="ja-JP" sz="2600" dirty="0" smtClean="0">
                <a:latin typeface="Consolas" pitchFamily="49" charset="0"/>
                <a:cs typeface="Consolas" pitchFamily="49" charset="0"/>
              </a:rPr>
              <a:t>	Cons </a:t>
            </a:r>
            <a:r>
              <a:rPr lang="en-US" altLang="ja-JP" sz="2600" dirty="0" smtClean="0">
                <a:solidFill>
                  <a:srgbClr val="7030A0"/>
                </a:solidFill>
                <a:latin typeface="Consolas" pitchFamily="49" charset="0"/>
                <a:cs typeface="Consolas" pitchFamily="49" charset="0"/>
              </a:rPr>
              <a:t>::</a:t>
            </a:r>
            <a:r>
              <a:rPr lang="en-US" altLang="ja-JP" sz="2600" dirty="0" smtClean="0">
                <a:latin typeface="Consolas" pitchFamily="49" charset="0"/>
                <a:cs typeface="Consolas" pitchFamily="49" charset="0"/>
              </a:rPr>
              <a:t> e -&gt; </a:t>
            </a:r>
            <a:r>
              <a:rPr lang="en-US" altLang="ja-JP" sz="2600" dirty="0" err="1" smtClean="0">
                <a:latin typeface="Consolas" pitchFamily="49" charset="0"/>
                <a:cs typeface="Consolas" pitchFamily="49" charset="0"/>
              </a:rPr>
              <a:t>Vec</a:t>
            </a:r>
            <a:r>
              <a:rPr lang="en-US" altLang="ja-JP" sz="2600" dirty="0" smtClean="0">
                <a:latin typeface="Consolas" pitchFamily="49" charset="0"/>
                <a:cs typeface="Consolas" pitchFamily="49" charset="0"/>
              </a:rPr>
              <a:t> e </a:t>
            </a:r>
            <a:r>
              <a:rPr lang="en-US" altLang="ja-JP" sz="2600" dirty="0" err="1" smtClean="0">
                <a:latin typeface="Consolas" pitchFamily="49" charset="0"/>
                <a:cs typeface="Consolas" pitchFamily="49" charset="0"/>
              </a:rPr>
              <a:t>len</a:t>
            </a:r>
            <a:r>
              <a:rPr lang="en-US" altLang="ja-JP" sz="2600" dirty="0" smtClean="0">
                <a:latin typeface="Consolas" pitchFamily="49" charset="0"/>
                <a:cs typeface="Consolas" pitchFamily="49" charset="0"/>
              </a:rPr>
              <a:t> -&gt; </a:t>
            </a:r>
            <a:r>
              <a:rPr lang="en-US" altLang="ja-JP" sz="2600" dirty="0" err="1" smtClean="0">
                <a:latin typeface="Consolas" pitchFamily="49" charset="0"/>
                <a:cs typeface="Consolas" pitchFamily="49" charset="0"/>
              </a:rPr>
              <a:t>Vec</a:t>
            </a:r>
            <a:r>
              <a:rPr lang="en-US" altLang="ja-JP" sz="2600" dirty="0" smtClean="0">
                <a:latin typeface="Consolas" pitchFamily="49" charset="0"/>
                <a:cs typeface="Consolas" pitchFamily="49" charset="0"/>
              </a:rPr>
              <a:t> e (</a:t>
            </a:r>
            <a:r>
              <a:rPr lang="en-US" altLang="ja-JP" sz="2600" dirty="0" err="1" smtClean="0">
                <a:latin typeface="Consolas" pitchFamily="49" charset="0"/>
                <a:cs typeface="Consolas" pitchFamily="49" charset="0"/>
              </a:rPr>
              <a:t>Succ</a:t>
            </a:r>
            <a:r>
              <a:rPr lang="en-US" altLang="ja-JP" sz="2600" dirty="0" smtClean="0">
                <a:latin typeface="Consolas" pitchFamily="49" charset="0"/>
                <a:cs typeface="Consolas" pitchFamily="49" charset="0"/>
              </a:rPr>
              <a:t> </a:t>
            </a:r>
            <a:r>
              <a:rPr lang="en-US" altLang="ja-JP" sz="2600" dirty="0" err="1" smtClean="0">
                <a:latin typeface="Consolas" pitchFamily="49" charset="0"/>
                <a:cs typeface="Consolas" pitchFamily="49" charset="0"/>
              </a:rPr>
              <a:t>len</a:t>
            </a:r>
            <a:r>
              <a:rPr lang="en-US" altLang="ja-JP" sz="2600" dirty="0" smtClean="0">
                <a:latin typeface="Consolas" pitchFamily="49" charset="0"/>
                <a:cs typeface="Consolas" pitchFamily="49" charset="0"/>
              </a:rPr>
              <a:t>)</a:t>
            </a:r>
          </a:p>
          <a:p>
            <a:pPr marL="360000" lvl="1" indent="0">
              <a:buNone/>
            </a:pPr>
            <a:endParaRPr lang="en-US" altLang="ja-JP" sz="2600" dirty="0" smtClean="0">
              <a:latin typeface="Consolas" pitchFamily="49" charset="0"/>
              <a:cs typeface="Consolas" pitchFamily="49" charset="0"/>
            </a:endParaRPr>
          </a:p>
          <a:p>
            <a:pPr marL="360000" lvl="1" indent="0">
              <a:buNone/>
            </a:pPr>
            <a:r>
              <a:rPr lang="en-US" altLang="ja-JP" sz="2600" dirty="0" err="1" smtClean="0">
                <a:latin typeface="Consolas" pitchFamily="49" charset="0"/>
                <a:cs typeface="Consolas" pitchFamily="49" charset="0"/>
              </a:rPr>
              <a:t>vappend</a:t>
            </a:r>
            <a:r>
              <a:rPr lang="en-US" altLang="ja-JP" sz="2600" dirty="0" smtClean="0">
                <a:latin typeface="Consolas" pitchFamily="49" charset="0"/>
                <a:cs typeface="Consolas" pitchFamily="49" charset="0"/>
              </a:rPr>
              <a:t> </a:t>
            </a:r>
            <a:r>
              <a:rPr lang="en-US" altLang="ja-JP" sz="2600" dirty="0" smtClean="0">
                <a:solidFill>
                  <a:srgbClr val="7030A0"/>
                </a:solidFill>
                <a:latin typeface="Consolas" pitchFamily="49" charset="0"/>
                <a:cs typeface="Consolas" pitchFamily="49" charset="0"/>
              </a:rPr>
              <a:t>::</a:t>
            </a:r>
            <a:r>
              <a:rPr lang="en-US" altLang="ja-JP" sz="2600" dirty="0" smtClean="0">
                <a:latin typeface="Consolas" pitchFamily="49" charset="0"/>
                <a:cs typeface="Consolas" pitchFamily="49" charset="0"/>
              </a:rPr>
              <a:t> </a:t>
            </a:r>
            <a:r>
              <a:rPr lang="en-US" altLang="ja-JP" sz="2600" dirty="0" err="1" smtClean="0">
                <a:latin typeface="Consolas" pitchFamily="49" charset="0"/>
                <a:cs typeface="Consolas" pitchFamily="49" charset="0"/>
              </a:rPr>
              <a:t>Vec</a:t>
            </a:r>
            <a:r>
              <a:rPr lang="en-US" altLang="ja-JP" sz="2600" dirty="0" smtClean="0">
                <a:latin typeface="Consolas" pitchFamily="49" charset="0"/>
                <a:cs typeface="Consolas" pitchFamily="49" charset="0"/>
              </a:rPr>
              <a:t> e n -&gt; </a:t>
            </a:r>
            <a:r>
              <a:rPr lang="en-US" altLang="ja-JP" sz="2600" dirty="0" err="1" smtClean="0">
                <a:latin typeface="Consolas" pitchFamily="49" charset="0"/>
                <a:cs typeface="Consolas" pitchFamily="49" charset="0"/>
              </a:rPr>
              <a:t>Vec</a:t>
            </a:r>
            <a:r>
              <a:rPr lang="en-US" altLang="ja-JP" sz="2600" dirty="0" smtClean="0">
                <a:latin typeface="Consolas" pitchFamily="49" charset="0"/>
                <a:cs typeface="Consolas" pitchFamily="49" charset="0"/>
              </a:rPr>
              <a:t> e m -&gt; </a:t>
            </a:r>
            <a:r>
              <a:rPr lang="en-US" altLang="ja-JP" sz="2600" dirty="0" err="1" smtClean="0">
                <a:latin typeface="Consolas" pitchFamily="49" charset="0"/>
                <a:cs typeface="Consolas" pitchFamily="49" charset="0"/>
              </a:rPr>
              <a:t>Vec</a:t>
            </a:r>
            <a:r>
              <a:rPr lang="en-US" altLang="ja-JP" sz="2600" dirty="0" smtClean="0">
                <a:latin typeface="Consolas" pitchFamily="49" charset="0"/>
                <a:cs typeface="Consolas" pitchFamily="49" charset="0"/>
              </a:rPr>
              <a:t> e (Add n m)</a:t>
            </a:r>
          </a:p>
          <a:p>
            <a:pPr marL="360000" lvl="1" indent="0">
              <a:buNone/>
            </a:pPr>
            <a:r>
              <a:rPr lang="en-US" altLang="ja-JP" sz="2600" dirty="0" err="1" smtClean="0">
                <a:latin typeface="Consolas" pitchFamily="49" charset="0"/>
                <a:cs typeface="Consolas" pitchFamily="49" charset="0"/>
              </a:rPr>
              <a:t>vappend</a:t>
            </a:r>
            <a:r>
              <a:rPr lang="en-US" altLang="ja-JP" sz="2600" dirty="0" smtClean="0">
                <a:latin typeface="Consolas" pitchFamily="49" charset="0"/>
                <a:cs typeface="Consolas" pitchFamily="49" charset="0"/>
              </a:rPr>
              <a:t> Nil         </a:t>
            </a:r>
            <a:r>
              <a:rPr lang="en-US" altLang="ja-JP" sz="2600" dirty="0" err="1" smtClean="0">
                <a:latin typeface="Consolas" pitchFamily="49" charset="0"/>
                <a:cs typeface="Consolas" pitchFamily="49" charset="0"/>
              </a:rPr>
              <a:t>ys</a:t>
            </a:r>
            <a:r>
              <a:rPr lang="en-US" altLang="ja-JP" sz="2600" dirty="0" smtClean="0">
                <a:latin typeface="Consolas" pitchFamily="49" charset="0"/>
                <a:cs typeface="Consolas" pitchFamily="49" charset="0"/>
              </a:rPr>
              <a:t> </a:t>
            </a:r>
            <a:r>
              <a:rPr lang="en-US" altLang="ja-JP" sz="2600" dirty="0" smtClean="0">
                <a:solidFill>
                  <a:srgbClr val="7030A0"/>
                </a:solidFill>
                <a:latin typeface="Consolas" pitchFamily="49" charset="0"/>
                <a:cs typeface="Consolas" pitchFamily="49" charset="0"/>
              </a:rPr>
              <a:t>=</a:t>
            </a:r>
            <a:r>
              <a:rPr lang="en-US" altLang="ja-JP" sz="2600" dirty="0" smtClean="0">
                <a:latin typeface="Consolas" pitchFamily="49" charset="0"/>
                <a:cs typeface="Consolas" pitchFamily="49" charset="0"/>
              </a:rPr>
              <a:t> </a:t>
            </a:r>
            <a:r>
              <a:rPr lang="en-US" altLang="ja-JP" sz="2600" dirty="0" err="1" smtClean="0">
                <a:latin typeface="Consolas" pitchFamily="49" charset="0"/>
                <a:cs typeface="Consolas" pitchFamily="49" charset="0"/>
              </a:rPr>
              <a:t>ys</a:t>
            </a:r>
            <a:endParaRPr lang="en-US" altLang="ja-JP" sz="2600" dirty="0" smtClean="0">
              <a:latin typeface="Consolas" pitchFamily="49" charset="0"/>
              <a:cs typeface="Consolas" pitchFamily="49" charset="0"/>
            </a:endParaRPr>
          </a:p>
          <a:p>
            <a:pPr marL="360000" lvl="1" indent="0">
              <a:buNone/>
            </a:pPr>
            <a:r>
              <a:rPr lang="en-US" altLang="ja-JP" sz="2600" dirty="0" err="1" smtClean="0">
                <a:latin typeface="Consolas" pitchFamily="49" charset="0"/>
                <a:cs typeface="Consolas" pitchFamily="49" charset="0"/>
              </a:rPr>
              <a:t>vappend</a:t>
            </a:r>
            <a:r>
              <a:rPr lang="en-US" altLang="ja-JP" sz="2600" dirty="0" smtClean="0">
                <a:latin typeface="Consolas" pitchFamily="49" charset="0"/>
                <a:cs typeface="Consolas" pitchFamily="49" charset="0"/>
              </a:rPr>
              <a:t> (Cons x </a:t>
            </a:r>
            <a:r>
              <a:rPr lang="en-US" altLang="ja-JP" sz="2600" dirty="0" err="1" smtClean="0">
                <a:latin typeface="Consolas" pitchFamily="49" charset="0"/>
                <a:cs typeface="Consolas" pitchFamily="49" charset="0"/>
              </a:rPr>
              <a:t>xs</a:t>
            </a:r>
            <a:r>
              <a:rPr lang="en-US" altLang="ja-JP" sz="2600" dirty="0" smtClean="0">
                <a:latin typeface="Consolas" pitchFamily="49" charset="0"/>
                <a:cs typeface="Consolas" pitchFamily="49" charset="0"/>
              </a:rPr>
              <a:t>) </a:t>
            </a:r>
            <a:r>
              <a:rPr lang="en-US" altLang="ja-JP" sz="2600" dirty="0" err="1" smtClean="0">
                <a:latin typeface="Consolas" pitchFamily="49" charset="0"/>
                <a:cs typeface="Consolas" pitchFamily="49" charset="0"/>
              </a:rPr>
              <a:t>ys</a:t>
            </a:r>
            <a:r>
              <a:rPr lang="en-US" altLang="ja-JP" sz="2600" dirty="0" smtClean="0">
                <a:latin typeface="Consolas" pitchFamily="49" charset="0"/>
                <a:cs typeface="Consolas" pitchFamily="49" charset="0"/>
              </a:rPr>
              <a:t> </a:t>
            </a:r>
            <a:r>
              <a:rPr lang="en-US" altLang="ja-JP" sz="2600" dirty="0" smtClean="0">
                <a:solidFill>
                  <a:srgbClr val="7030A0"/>
                </a:solidFill>
                <a:latin typeface="Consolas" pitchFamily="49" charset="0"/>
                <a:cs typeface="Consolas" pitchFamily="49" charset="0"/>
              </a:rPr>
              <a:t>=</a:t>
            </a:r>
            <a:r>
              <a:rPr lang="en-US" altLang="ja-JP" sz="2600" dirty="0" smtClean="0">
                <a:latin typeface="Consolas" pitchFamily="49" charset="0"/>
                <a:cs typeface="Consolas" pitchFamily="49" charset="0"/>
              </a:rPr>
              <a:t> Cons x (</a:t>
            </a:r>
            <a:r>
              <a:rPr lang="en-US" altLang="ja-JP" sz="2600" dirty="0" err="1" smtClean="0">
                <a:latin typeface="Consolas" pitchFamily="49" charset="0"/>
                <a:cs typeface="Consolas" pitchFamily="49" charset="0"/>
              </a:rPr>
              <a:t>vappend</a:t>
            </a:r>
            <a:r>
              <a:rPr lang="en-US" altLang="ja-JP" sz="2600" dirty="0" smtClean="0">
                <a:latin typeface="Consolas" pitchFamily="49" charset="0"/>
                <a:cs typeface="Consolas" pitchFamily="49" charset="0"/>
              </a:rPr>
              <a:t> </a:t>
            </a:r>
            <a:r>
              <a:rPr lang="en-US" altLang="ja-JP" sz="2600" dirty="0" err="1" smtClean="0">
                <a:latin typeface="Consolas" pitchFamily="49" charset="0"/>
                <a:cs typeface="Consolas" pitchFamily="49" charset="0"/>
              </a:rPr>
              <a:t>xs</a:t>
            </a:r>
            <a:r>
              <a:rPr lang="en-US" altLang="ja-JP" sz="2600" dirty="0" smtClean="0">
                <a:latin typeface="Consolas" pitchFamily="49" charset="0"/>
                <a:cs typeface="Consolas" pitchFamily="49" charset="0"/>
              </a:rPr>
              <a:t> </a:t>
            </a:r>
            <a:r>
              <a:rPr lang="en-US" altLang="ja-JP" sz="2600" dirty="0" err="1" smtClean="0">
                <a:latin typeface="Consolas" pitchFamily="49" charset="0"/>
                <a:cs typeface="Consolas" pitchFamily="49" charset="0"/>
              </a:rPr>
              <a:t>ys</a:t>
            </a:r>
            <a:r>
              <a:rPr lang="en-US" altLang="ja-JP" sz="2600" dirty="0" smtClean="0">
                <a:latin typeface="Consolas" pitchFamily="49" charset="0"/>
                <a:cs typeface="Consolas" pitchFamily="49" charset="0"/>
              </a:rPr>
              <a:t>)</a:t>
            </a:r>
          </a:p>
          <a:p>
            <a:pPr marL="360000" lvl="1" indent="0">
              <a:buNone/>
            </a:pPr>
            <a:endParaRPr lang="en-US" altLang="ja-JP" sz="2600" dirty="0" smtClean="0">
              <a:latin typeface="Consolas" pitchFamily="49" charset="0"/>
              <a:cs typeface="Consolas" pitchFamily="49" charset="0"/>
            </a:endParaRPr>
          </a:p>
          <a:p>
            <a:pPr marL="360000" lvl="1" indent="0">
              <a:buNone/>
            </a:pPr>
            <a:r>
              <a:rPr lang="en-US" altLang="ja-JP" sz="2600" dirty="0" smtClean="0">
                <a:latin typeface="Consolas" pitchFamily="49" charset="0"/>
                <a:cs typeface="Consolas" pitchFamily="49" charset="0"/>
              </a:rPr>
              <a:t>vec1 </a:t>
            </a:r>
            <a:r>
              <a:rPr lang="en-US" altLang="ja-JP" sz="2600" dirty="0" smtClean="0">
                <a:solidFill>
                  <a:srgbClr val="7030A0"/>
                </a:solidFill>
                <a:latin typeface="Consolas" pitchFamily="49" charset="0"/>
                <a:cs typeface="Consolas" pitchFamily="49" charset="0"/>
              </a:rPr>
              <a:t>::</a:t>
            </a:r>
            <a:r>
              <a:rPr lang="en-US" altLang="ja-JP" sz="2600" dirty="0" smtClean="0">
                <a:latin typeface="Consolas" pitchFamily="49" charset="0"/>
                <a:cs typeface="Consolas" pitchFamily="49" charset="0"/>
              </a:rPr>
              <a:t> </a:t>
            </a:r>
            <a:r>
              <a:rPr lang="en-US" altLang="ja-JP" sz="2600" dirty="0" err="1" smtClean="0">
                <a:latin typeface="Consolas" pitchFamily="49" charset="0"/>
                <a:cs typeface="Consolas" pitchFamily="49" charset="0"/>
              </a:rPr>
              <a:t>Vec</a:t>
            </a:r>
            <a:r>
              <a:rPr lang="en-US" altLang="ja-JP" sz="2600" dirty="0" smtClean="0">
                <a:latin typeface="Consolas" pitchFamily="49" charset="0"/>
                <a:cs typeface="Consolas" pitchFamily="49" charset="0"/>
              </a:rPr>
              <a:t> Char (</a:t>
            </a:r>
            <a:r>
              <a:rPr lang="en-US" altLang="ja-JP" sz="2600" dirty="0" err="1" smtClean="0">
                <a:latin typeface="Consolas" pitchFamily="49" charset="0"/>
                <a:cs typeface="Consolas" pitchFamily="49" charset="0"/>
              </a:rPr>
              <a:t>Succ</a:t>
            </a:r>
            <a:r>
              <a:rPr lang="en-US" altLang="ja-JP" sz="2600" dirty="0" smtClean="0">
                <a:latin typeface="Consolas" pitchFamily="49" charset="0"/>
                <a:cs typeface="Consolas" pitchFamily="49" charset="0"/>
              </a:rPr>
              <a:t> (</a:t>
            </a:r>
            <a:r>
              <a:rPr lang="en-US" altLang="ja-JP" sz="2600" dirty="0" err="1" smtClean="0">
                <a:latin typeface="Consolas" pitchFamily="49" charset="0"/>
                <a:cs typeface="Consolas" pitchFamily="49" charset="0"/>
              </a:rPr>
              <a:t>Succ</a:t>
            </a:r>
            <a:r>
              <a:rPr lang="en-US" altLang="ja-JP" sz="2600" dirty="0" smtClean="0">
                <a:latin typeface="Consolas" pitchFamily="49" charset="0"/>
                <a:cs typeface="Consolas" pitchFamily="49" charset="0"/>
              </a:rPr>
              <a:t> Zero))</a:t>
            </a:r>
          </a:p>
          <a:p>
            <a:pPr marL="360000" lvl="1" indent="0">
              <a:buNone/>
            </a:pPr>
            <a:r>
              <a:rPr lang="en-US" altLang="ja-JP" sz="2600" dirty="0" smtClean="0">
                <a:latin typeface="Consolas" pitchFamily="49" charset="0"/>
                <a:cs typeface="Consolas" pitchFamily="49" charset="0"/>
              </a:rPr>
              <a:t>vec1 </a:t>
            </a:r>
            <a:r>
              <a:rPr lang="en-US" altLang="ja-JP" sz="2600" dirty="0" smtClean="0">
                <a:solidFill>
                  <a:srgbClr val="7030A0"/>
                </a:solidFill>
                <a:latin typeface="Consolas" pitchFamily="49" charset="0"/>
                <a:cs typeface="Consolas" pitchFamily="49" charset="0"/>
              </a:rPr>
              <a:t>=</a:t>
            </a:r>
            <a:r>
              <a:rPr lang="en-US" altLang="ja-JP" sz="2600" dirty="0" smtClean="0">
                <a:latin typeface="Consolas" pitchFamily="49" charset="0"/>
                <a:cs typeface="Consolas" pitchFamily="49" charset="0"/>
              </a:rPr>
              <a:t> </a:t>
            </a:r>
            <a:r>
              <a:rPr lang="en-US" altLang="ja-JP" sz="2600" dirty="0" err="1" smtClean="0">
                <a:latin typeface="Consolas" pitchFamily="49" charset="0"/>
                <a:cs typeface="Consolas" pitchFamily="49" charset="0"/>
              </a:rPr>
              <a:t>vappend</a:t>
            </a:r>
            <a:r>
              <a:rPr lang="en-US" altLang="ja-JP" sz="2600" dirty="0" smtClean="0">
                <a:latin typeface="Consolas" pitchFamily="49" charset="0"/>
                <a:cs typeface="Consolas" pitchFamily="49" charset="0"/>
              </a:rPr>
              <a:t> (Cons '1' Nil) (Cons '2' Nil)</a:t>
            </a:r>
          </a:p>
          <a:p>
            <a:pPr lvl="1"/>
            <a:endParaRPr kumimoji="1" lang="ja-JP" altLang="en-US" dirty="0"/>
          </a:p>
        </p:txBody>
      </p:sp>
      <p:sp>
        <p:nvSpPr>
          <p:cNvPr id="4" name="スライド番号プレースホルダ 3"/>
          <p:cNvSpPr>
            <a:spLocks noGrp="1"/>
          </p:cNvSpPr>
          <p:nvPr>
            <p:ph type="sldNum" sz="quarter" idx="12"/>
          </p:nvPr>
        </p:nvSpPr>
        <p:spPr/>
        <p:txBody>
          <a:bodyPr/>
          <a:lstStyle/>
          <a:p>
            <a:fld id="{CE596E3A-448D-46E5-8402-F2FB178C94FD}" type="slidenum">
              <a:rPr kumimoji="1" lang="ja-JP" altLang="en-US" smtClean="0"/>
              <a:pPr/>
              <a:t>9</a:t>
            </a:fld>
            <a:endParaRPr kumimoji="1" lang="ja-JP" alt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627</TotalTime>
  <Words>1488</Words>
  <Application>Microsoft Office PowerPoint</Application>
  <PresentationFormat>画面に合わせる (4:3)</PresentationFormat>
  <Paragraphs>259</Paragraphs>
  <Slides>24</Slides>
  <Notes>11</Notes>
  <HiddenSlides>0</HiddenSlides>
  <MMClips>0</MMClips>
  <ScaleCrop>false</ScaleCrop>
  <HeadingPairs>
    <vt:vector size="4" baseType="variant">
      <vt:variant>
        <vt:lpstr>テーマ</vt:lpstr>
      </vt:variant>
      <vt:variant>
        <vt:i4>1</vt:i4>
      </vt:variant>
      <vt:variant>
        <vt:lpstr>スライド タイトル</vt:lpstr>
      </vt:variant>
      <vt:variant>
        <vt:i4>24</vt:i4>
      </vt:variant>
    </vt:vector>
  </HeadingPairs>
  <TitlesOfParts>
    <vt:vector size="25" baseType="lpstr">
      <vt:lpstr>Office テーマ</vt:lpstr>
      <vt:lpstr>全体ミーティング 2010/05/19</vt:lpstr>
      <vt:lpstr>今日の内容</vt:lpstr>
      <vt:lpstr>Haskell の ADT (普通のバリアント)</vt:lpstr>
      <vt:lpstr>Haskell の ADT (普通のバリアント)</vt:lpstr>
      <vt:lpstr>Generalized algebraic data types (GADT)</vt:lpstr>
      <vt:lpstr>GADT (続き)</vt:lpstr>
      <vt:lpstr>GADT (続き)</vt:lpstr>
      <vt:lpstr>Type families</vt:lpstr>
      <vt:lpstr>Bounded vectors</vt:lpstr>
      <vt:lpstr>Generic map</vt:lpstr>
      <vt:lpstr>A type-preserving compiler in Haskell</vt:lpstr>
      <vt:lpstr>コンパイルの流れ</vt:lpstr>
      <vt:lpstr>対象言語の内部表現</vt:lpstr>
      <vt:lpstr>コードの表し方 (1)</vt:lpstr>
      <vt:lpstr>コードの表し方 (2)</vt:lpstr>
      <vt:lpstr>コードの表し方 (2)</vt:lpstr>
      <vt:lpstr>コードの表し方 (2)</vt:lpstr>
      <vt:lpstr>型の表し方</vt:lpstr>
      <vt:lpstr>型の表し方</vt:lpstr>
      <vt:lpstr>Type preservation</vt:lpstr>
      <vt:lpstr>表現形式の選択</vt:lpstr>
      <vt:lpstr>References</vt:lpstr>
      <vt:lpstr>References</vt:lpstr>
      <vt:lpstr>References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全体ミーティング 2010/05/19</dc:title>
  <dc:creator>渡邊 裕貴</dc:creator>
  <cp:lastModifiedBy>渡邊 裕貴</cp:lastModifiedBy>
  <cp:revision>522</cp:revision>
  <dcterms:created xsi:type="dcterms:W3CDTF">2010-05-18T03:02:31Z</dcterms:created>
  <dcterms:modified xsi:type="dcterms:W3CDTF">2010-05-19T04:23:00Z</dcterms:modified>
</cp:coreProperties>
</file>