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4" r:id="rId6"/>
    <p:sldId id="280" r:id="rId7"/>
    <p:sldId id="260" r:id="rId8"/>
    <p:sldId id="261" r:id="rId9"/>
    <p:sldId id="267" r:id="rId10"/>
    <p:sldId id="262" r:id="rId11"/>
    <p:sldId id="263" r:id="rId12"/>
    <p:sldId id="268" r:id="rId13"/>
    <p:sldId id="265" r:id="rId14"/>
    <p:sldId id="266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23" autoAdjust="0"/>
  </p:normalViewPr>
  <p:slideViewPr>
    <p:cSldViewPr>
      <p:cViewPr varScale="1">
        <p:scale>
          <a:sx n="70" d="100"/>
          <a:sy n="70" d="100"/>
        </p:scale>
        <p:origin x="-7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全体ミーティング </a:t>
            </a:r>
            <a:r>
              <a:rPr kumimoji="1" lang="en-US" altLang="ja-JP" smtClean="0"/>
              <a:t>2009/12/2 </a:t>
            </a:r>
            <a:r>
              <a:rPr kumimoji="1" lang="ja-JP" altLang="en-US" smtClean="0"/>
              <a:t>渡邊裕貴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3FB16-4C7E-4819-8933-641F8F2CAF6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F2F2CA-8A45-4C29-A681-5970493ACFE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全体ミーティング </a:t>
            </a:r>
            <a:r>
              <a:rPr kumimoji="1" lang="en-US" altLang="ja-JP" smtClean="0"/>
              <a:t>2009/12/2 </a:t>
            </a:r>
            <a:r>
              <a:rPr kumimoji="1" lang="ja-JP" altLang="en-US" smtClean="0"/>
              <a:t>渡邊裕貴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DD30E-22FD-4D9C-AE5C-6BF3D3C25589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EF659-ED90-4AC1-9159-A36EBF87B07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EF659-ED90-4AC1-9159-A36EBF87B07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ヘッダー プレースホルダ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全体ミーティング </a:t>
            </a:r>
            <a:r>
              <a:rPr kumimoji="1" lang="en-US" altLang="ja-JP" smtClean="0"/>
              <a:t>2009/12/2 </a:t>
            </a:r>
            <a:r>
              <a:rPr kumimoji="1" lang="ja-JP" altLang="en-US" smtClean="0"/>
              <a:t>渡邊裕貴</a:t>
            </a:r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リターンと末尾呼び出しの型付け規則</a:t>
            </a:r>
            <a:endParaRPr kumimoji="1" lang="ja-JP" altLang="en-US" dirty="0"/>
          </a:p>
        </p:txBody>
      </p:sp>
      <p:sp>
        <p:nvSpPr>
          <p:cNvPr id="4" name="ヘッダー プレースホルダ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kumimoji="1" lang="ja-JP" altLang="en-US" smtClean="0"/>
              <a:t>全体ミーティング </a:t>
            </a:r>
            <a:r>
              <a:rPr kumimoji="1" lang="en-US" altLang="ja-JP" smtClean="0"/>
              <a:t>2009/12/2 </a:t>
            </a:r>
            <a:r>
              <a:rPr kumimoji="1" lang="ja-JP" altLang="en-US" smtClean="0"/>
              <a:t>渡邊裕貴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7EF659-ED90-4AC1-9159-A36EBF87B077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66184-1DAA-4FE3-AA92-FF79AEBC2B5A}" type="datetimeFigureOut">
              <a:rPr kumimoji="1" lang="ja-JP" altLang="en-US" smtClean="0"/>
              <a:pPr/>
              <a:t>2009/12/2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299ED-94D5-4CBB-B942-2BD51990899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2009/12/2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M1</a:t>
            </a:r>
            <a:r>
              <a:rPr kumimoji="1" lang="ja-JP" altLang="en-US" dirty="0" smtClean="0"/>
              <a:t> 渡邊裕貴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型システムの健全性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Ψ ⊢ { a } ℙ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ならば任意の自然数 </a:t>
            </a:r>
            <a:r>
              <a:rPr kumimoji="1" lang="en-US" altLang="ja-JP" i="1" dirty="0" smtClean="0"/>
              <a:t>n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に対し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ℙ ⟶</a:t>
            </a:r>
            <a:r>
              <a:rPr lang="en-US" altLang="ja-JP" i="1" baseline="50000" dirty="0" smtClean="0"/>
              <a:t>n</a:t>
            </a:r>
            <a:r>
              <a:rPr lang="en-US" altLang="ja-JP" dirty="0" smtClean="0"/>
              <a:t> ℙ′ </a:t>
            </a:r>
            <a:r>
              <a:rPr lang="ja-JP" altLang="en-US" dirty="0" smtClean="0"/>
              <a:t>なる </a:t>
            </a:r>
            <a:r>
              <a:rPr lang="en-US" altLang="ja-JP" dirty="0" smtClean="0"/>
              <a:t>ℙ′</a:t>
            </a:r>
            <a:r>
              <a:rPr lang="ja-JP" altLang="en-US" dirty="0" smtClean="0"/>
              <a:t> が存在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lang="en-US" altLang="ja-JP" dirty="0" smtClean="0"/>
              <a:t>Coq</a:t>
            </a:r>
            <a:r>
              <a:rPr lang="ja-JP" altLang="en-US" dirty="0" smtClean="0"/>
              <a:t> で証明した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問題点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複数の場所から呼ばれる関数を扱いにくい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関数からのリターンはジャンプ命令を使う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ジャンプ命令の型チェックは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ジャンプ先が具体的に分からないとできない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ありうるリターン先のラベルを全てアサーションに記述しないといけない</a:t>
            </a:r>
            <a:r>
              <a:rPr kumimoji="1" lang="en-US" altLang="ja-JP" dirty="0" smtClean="0"/>
              <a:t>!</a:t>
            </a:r>
          </a:p>
          <a:p>
            <a:pPr lvl="1"/>
            <a:endParaRPr lang="en-US" altLang="ja-JP" dirty="0" smtClean="0"/>
          </a:p>
          <a:p>
            <a:r>
              <a:rPr kumimoji="1" lang="ja-JP" altLang="en-US" dirty="0" smtClean="0"/>
              <a:t>ライブラリ関数を独立して型チェックできない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CAP0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CAP</a:t>
            </a:r>
            <a:r>
              <a:rPr kumimoji="1" lang="ja-JP" altLang="en-US" dirty="0" smtClean="0"/>
              <a:t> の拡張</a:t>
            </a:r>
            <a:endParaRPr kumimoji="1" lang="en-US" altLang="ja-JP" dirty="0" smtClean="0"/>
          </a:p>
          <a:p>
            <a:r>
              <a:rPr lang="ja-JP" altLang="en-US" dirty="0" smtClean="0"/>
              <a:t>モジュールシステム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個別に型チェック可能なコード群を合わせて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より大きなプログラムを作れる</a:t>
            </a:r>
            <a:endParaRPr kumimoji="1" lang="en-US" altLang="ja-JP" dirty="0" smtClean="0"/>
          </a:p>
          <a:p>
            <a:r>
              <a:rPr lang="ja-JP" altLang="en-US" dirty="0" smtClean="0"/>
              <a:t>仕様の記述の一般化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関数からの返り方をより柔軟に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CAP</a:t>
            </a:r>
            <a:r>
              <a:rPr kumimoji="1" lang="ja-JP" altLang="en-US" dirty="0" smtClean="0"/>
              <a:t> との違い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プログラムの仕様を抽象化した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仕様をどのように記述するかは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まだ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 定めない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仕様を論理式に変換する解釈関数を導入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解釈関数の定義も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まだ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 定めない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" y="3767146"/>
            <a:ext cx="83439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吹き出し 4"/>
          <p:cNvSpPr/>
          <p:nvPr/>
        </p:nvSpPr>
        <p:spPr>
          <a:xfrm>
            <a:off x="1857356" y="5643578"/>
            <a:ext cx="2071702" cy="571504"/>
          </a:xfrm>
          <a:prstGeom prst="wedgeRoundRectCallout">
            <a:avLst>
              <a:gd name="adj1" fmla="val -3706"/>
              <a:gd name="adj2" fmla="val -99887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解釈関数</a:t>
            </a:r>
            <a:endParaRPr kumimoji="1" lang="ja-JP" altLang="en-US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4214810" y="5643578"/>
            <a:ext cx="2071702" cy="571504"/>
          </a:xfrm>
          <a:prstGeom prst="wedgeRoundRectCallout">
            <a:avLst>
              <a:gd name="adj1" fmla="val -58382"/>
              <a:gd name="adj2" fmla="val -107316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リフティング</a:t>
            </a:r>
            <a:r>
              <a:rPr lang="ja-JP" altLang="en-US" dirty="0" smtClean="0"/>
              <a:t>関数</a:t>
            </a:r>
            <a:endParaRPr kumimoji="1" lang="ja-JP" altLang="en-US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6429388" y="4143380"/>
            <a:ext cx="2214578" cy="500066"/>
          </a:xfrm>
          <a:prstGeom prst="wedgeRoundRectCallout">
            <a:avLst>
              <a:gd name="adj1" fmla="val -93553"/>
              <a:gd name="adj2" fmla="val 37937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抽象化された仕様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型付け規則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抜粋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5" y="1714488"/>
            <a:ext cx="48196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角丸四角形 5"/>
          <p:cNvSpPr/>
          <p:nvPr/>
        </p:nvSpPr>
        <p:spPr>
          <a:xfrm>
            <a:off x="714348" y="5929330"/>
            <a:ext cx="7643866" cy="50006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これらの規則によりコードのモジュール化が可能となる</a:t>
            </a:r>
            <a:endParaRPr kumimoji="1" lang="ja-JP" altLang="en-US" sz="2000" dirty="0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214686"/>
            <a:ext cx="4351020" cy="41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000372"/>
            <a:ext cx="34290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214818"/>
            <a:ext cx="86296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CAP0</a:t>
            </a:r>
            <a:r>
              <a:rPr kumimoji="1" lang="ja-JP" altLang="en-US" dirty="0" smtClean="0"/>
              <a:t> の応用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仕様と評価関数をうまく定義することで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検証できるプログラムの範囲が広がる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モジュール化された関数呼び出し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末尾呼び出しの最適化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例外ハンドリング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弱い継続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setjmp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longjmp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コルーチン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SCAP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CAP0</a:t>
            </a:r>
            <a:r>
              <a:rPr kumimoji="1" lang="ja-JP" altLang="en-US" dirty="0" smtClean="0"/>
              <a:t> の応用の一つ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モジュール化された関数呼び出し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Non-tail-recursive factorial</a:t>
            </a:r>
          </a:p>
          <a:p>
            <a:pPr lvl="1"/>
            <a:r>
              <a:rPr lang="ja-JP" altLang="en-US" dirty="0" smtClean="0"/>
              <a:t>末尾呼び出しの最適化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Tail-recursive factorial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SCAP </a:t>
            </a:r>
            <a:r>
              <a:rPr kumimoji="1" lang="ja-JP" altLang="en-US" dirty="0" smtClean="0"/>
              <a:t>の定義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ja-JP" altLang="en-US" dirty="0" smtClean="0"/>
              <a:t>仕様を以下のように定義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Assertion </a:t>
            </a:r>
            <a:r>
              <a:rPr kumimoji="1" lang="ja-JP" altLang="en-US" dirty="0" smtClean="0"/>
              <a:t>は </a:t>
            </a:r>
            <a:r>
              <a:rPr kumimoji="1" lang="en-US" altLang="ja-JP" dirty="0" smtClean="0"/>
              <a:t>CAP </a:t>
            </a:r>
            <a:r>
              <a:rPr kumimoji="1" lang="ja-JP" altLang="en-US" dirty="0" smtClean="0"/>
              <a:t>の </a:t>
            </a:r>
            <a:r>
              <a:rPr kumimoji="1" lang="en-US" altLang="ja-JP" dirty="0" smtClean="0"/>
              <a:t>assertion </a:t>
            </a:r>
            <a:r>
              <a:rPr kumimoji="1" lang="ja-JP" altLang="en-US" dirty="0" smtClean="0"/>
              <a:t>と同じ</a:t>
            </a:r>
            <a:endParaRPr kumimoji="1" lang="en-US" altLang="ja-JP" dirty="0" smtClean="0"/>
          </a:p>
          <a:p>
            <a:r>
              <a:rPr lang="en-US" altLang="ja-JP" dirty="0" smtClean="0"/>
              <a:t>Guarantee </a:t>
            </a:r>
            <a:r>
              <a:rPr lang="ja-JP" altLang="en-US" dirty="0" smtClean="0"/>
              <a:t>は関数がもたらす状態変化を表す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現在の状態と次の </a:t>
            </a:r>
            <a:r>
              <a:rPr kumimoji="1" lang="en-US" altLang="ja-JP" dirty="0" smtClean="0"/>
              <a:t>return </a:t>
            </a:r>
            <a:r>
              <a:rPr kumimoji="1" lang="ja-JP" altLang="en-US" dirty="0" err="1" smtClean="0"/>
              <a:t>での</a:t>
            </a:r>
            <a:r>
              <a:rPr kumimoji="1" lang="ja-JP" altLang="en-US" dirty="0" smtClean="0"/>
              <a:t>状態とを関連付ける</a:t>
            </a:r>
            <a:endParaRPr kumimoji="1" lang="ja-JP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1150" y="2357430"/>
            <a:ext cx="5981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SCAP </a:t>
            </a:r>
            <a:r>
              <a:rPr kumimoji="1" lang="ja-JP" altLang="en-US" dirty="0" smtClean="0"/>
              <a:t>の定義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解釈関数は以下のように定義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この先の </a:t>
            </a:r>
            <a:r>
              <a:rPr kumimoji="1" lang="en-US" altLang="ja-JP" dirty="0" smtClean="0"/>
              <a:t>return </a:t>
            </a:r>
            <a:r>
              <a:rPr kumimoji="1" lang="ja-JP" altLang="en-US" dirty="0" smtClean="0"/>
              <a:t>で確かに </a:t>
            </a:r>
            <a:r>
              <a:rPr kumimoji="1" lang="en-US" altLang="ja-JP" dirty="0" smtClean="0"/>
              <a:t>return </a:t>
            </a:r>
            <a:r>
              <a:rPr kumimoji="1" lang="ja-JP" altLang="en-US" dirty="0" smtClean="0"/>
              <a:t>できることを表す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0153" y="3200403"/>
            <a:ext cx="6703695" cy="462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672" y="4131007"/>
            <a:ext cx="8298656" cy="144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428596" y="378619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ただし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SCAP</a:t>
            </a:r>
            <a:r>
              <a:rPr kumimoji="1" lang="ja-JP" altLang="en-US" dirty="0" smtClean="0"/>
              <a:t> の型付け規則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SCAP </a:t>
            </a:r>
            <a:r>
              <a:rPr kumimoji="1" lang="ja-JP" altLang="en-US" dirty="0" smtClean="0"/>
              <a:t>の型付け規則は実は単なる定理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CAP0 </a:t>
            </a:r>
            <a:r>
              <a:rPr lang="ja-JP" altLang="en-US" dirty="0" smtClean="0"/>
              <a:t>の型付け規則から導ける</a:t>
            </a:r>
            <a:endParaRPr kumimoji="1" lang="ja-JP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8225" y="3500438"/>
            <a:ext cx="70675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857224" y="348829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抜粋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今日のお話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Certified Assembly Programming (CAP)</a:t>
            </a:r>
          </a:p>
          <a:p>
            <a:pPr lvl="1"/>
            <a:endParaRPr lang="en-US" altLang="ja-JP" dirty="0"/>
          </a:p>
          <a:p>
            <a:pPr lvl="1"/>
            <a:r>
              <a:rPr lang="en-US" altLang="ja-JP" dirty="0" smtClean="0"/>
              <a:t>D. Yu, et al. “Building </a:t>
            </a:r>
            <a:r>
              <a:rPr lang="en-US" altLang="ja-JP" dirty="0"/>
              <a:t>Certified Libraries for PCC: Dynamic Storage </a:t>
            </a:r>
            <a:r>
              <a:rPr lang="en-US" altLang="ja-JP" dirty="0" smtClean="0"/>
              <a:t>Allocation”. In </a:t>
            </a:r>
            <a:r>
              <a:rPr lang="en-US" altLang="ja-JP" i="1" dirty="0" smtClean="0"/>
              <a:t>Science of Computer Programming</a:t>
            </a:r>
            <a:r>
              <a:rPr lang="en-US" altLang="ja-JP" dirty="0" smtClean="0"/>
              <a:t>, Vol. 50, No. 1-3, p.p. 101-127, 2004.</a:t>
            </a:r>
          </a:p>
          <a:p>
            <a:pPr lvl="1"/>
            <a:r>
              <a:rPr kumimoji="1" lang="en-US" altLang="ja-JP" dirty="0" smtClean="0"/>
              <a:t>X. </a:t>
            </a:r>
            <a:r>
              <a:rPr kumimoji="1" lang="en-US" altLang="ja-JP" dirty="0" err="1" smtClean="0"/>
              <a:t>Feng</a:t>
            </a:r>
            <a:r>
              <a:rPr kumimoji="1" lang="en-US" altLang="ja-JP" dirty="0" smtClean="0"/>
              <a:t>, et al</a:t>
            </a:r>
            <a:r>
              <a:rPr lang="en-US" altLang="ja-JP" dirty="0"/>
              <a:t>. “Modular Verification of Assembly Code with Stack-Based Control </a:t>
            </a:r>
            <a:r>
              <a:rPr lang="en-US" altLang="ja-JP" dirty="0" smtClean="0"/>
              <a:t>Abstractions”. PLDI 2006.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SCAP-I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SCAP</a:t>
            </a:r>
            <a:r>
              <a:rPr kumimoji="1" lang="ja-JP" altLang="en-US" dirty="0" smtClean="0"/>
              <a:t> の拡張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本来の戻りアドレスと違うアドレスに戻ることを許す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Stack unwinding</a:t>
            </a:r>
            <a:r>
              <a:rPr kumimoji="1" lang="ja-JP" altLang="en-US" dirty="0" smtClean="0"/>
              <a:t> による例外処理を可能に</a:t>
            </a:r>
            <a:endParaRPr lang="en-US" altLang="ja-JP" dirty="0" smtClean="0"/>
          </a:p>
          <a:p>
            <a:r>
              <a:rPr kumimoji="1" lang="ja-JP" altLang="en-US" sz="2800" dirty="0" smtClean="0"/>
              <a:t>定理として規則を追加</a:t>
            </a:r>
            <a:endParaRPr kumimoji="1" lang="ja-JP" altLang="en-US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184" y="4357694"/>
            <a:ext cx="8614410" cy="208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正方形/長方形 4"/>
          <p:cNvSpPr/>
          <p:nvPr/>
        </p:nvSpPr>
        <p:spPr>
          <a:xfrm>
            <a:off x="571472" y="5036024"/>
            <a:ext cx="7903788" cy="679611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SCAP-II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SCAP-I </a:t>
            </a:r>
            <a:r>
              <a:rPr kumimoji="1" lang="ja-JP" altLang="en-US" dirty="0" smtClean="0"/>
              <a:t>の拡張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呼び出し元の呼び出し元に直接戻ることを許す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lang="en-US" altLang="ja-JP" dirty="0" smtClean="0"/>
              <a:t>Stack cutting</a:t>
            </a:r>
            <a:r>
              <a:rPr lang="ja-JP" altLang="en-US" dirty="0" smtClean="0"/>
              <a:t> による例外処理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弱い継続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setjmp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longjmp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SCAP-II </a:t>
            </a:r>
            <a:r>
              <a:rPr kumimoji="1" lang="ja-JP" altLang="en-US" dirty="0" smtClean="0"/>
              <a:t>の型付け規則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SCAP</a:t>
            </a:r>
            <a:r>
              <a:rPr lang="en-US" altLang="ja-JP" dirty="0" smtClean="0"/>
              <a:t>-I </a:t>
            </a:r>
            <a:r>
              <a:rPr lang="ja-JP" altLang="en-US" dirty="0" smtClean="0"/>
              <a:t>の規則をさらに拡張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これも実際は定理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併せて解釈関数も拡張</a:t>
            </a:r>
            <a:endParaRPr kumimoji="1" lang="ja-JP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496"/>
            <a:ext cx="8606314" cy="243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正方形/長方形 5"/>
          <p:cNvSpPr/>
          <p:nvPr/>
        </p:nvSpPr>
        <p:spPr>
          <a:xfrm>
            <a:off x="1285852" y="3530877"/>
            <a:ext cx="857256" cy="357809"/>
          </a:xfrm>
          <a:prstGeom prst="rect">
            <a:avLst/>
          </a:prstGeom>
          <a:noFill/>
          <a:ln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更なる拡張とコルーチン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仕様・解釈関数・型付け規則をさらに拡張するとコルーチンも扱える </a:t>
            </a:r>
            <a:r>
              <a:rPr kumimoji="1" lang="en-US" altLang="ja-JP" dirty="0" smtClean="0"/>
              <a:t>(CAP-CR, SCAP-CR)</a:t>
            </a:r>
          </a:p>
          <a:p>
            <a:endParaRPr lang="en-US" altLang="ja-JP" dirty="0" smtClean="0"/>
          </a:p>
          <a:p>
            <a:r>
              <a:rPr kumimoji="1" lang="ja-JP" altLang="en-US" dirty="0" smtClean="0"/>
              <a:t>コルーチン</a:t>
            </a:r>
            <a:r>
              <a:rPr kumimoji="1" lang="en-US" altLang="ja-JP" dirty="0" smtClean="0"/>
              <a:t>:</a:t>
            </a:r>
          </a:p>
          <a:p>
            <a:pPr lvl="1"/>
            <a:r>
              <a:rPr lang="ja-JP" altLang="en-US" dirty="0" smtClean="0"/>
              <a:t>ソフトウェアレベルのマルチスレッディング</a:t>
            </a:r>
            <a:r>
              <a:rPr lang="ja-JP" altLang="en-US" sz="1600" dirty="0" smtClean="0"/>
              <a:t>のようなもの</a:t>
            </a:r>
            <a:endParaRPr lang="en-US" altLang="ja-JP" sz="1600" dirty="0" smtClean="0"/>
          </a:p>
          <a:p>
            <a:pPr lvl="1"/>
            <a:r>
              <a:rPr lang="ja-JP" altLang="en-US" dirty="0" smtClean="0"/>
              <a:t>コードの特定の箇所でもう片方のルーチンに処理を移す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型付きアセンブリ言語 </a:t>
            </a:r>
            <a:r>
              <a:rPr kumimoji="1" lang="en-US" altLang="ja-JP" dirty="0" smtClean="0"/>
              <a:t>CAP, CAP0</a:t>
            </a:r>
            <a:endParaRPr lang="en-US" altLang="ja-JP" dirty="0" smtClean="0"/>
          </a:p>
          <a:p>
            <a:r>
              <a:rPr kumimoji="1" lang="en-US" altLang="ja-JP" dirty="0" smtClean="0"/>
              <a:t>CAP0 </a:t>
            </a:r>
            <a:r>
              <a:rPr kumimoji="1" lang="ja-JP" altLang="en-US" dirty="0" smtClean="0"/>
              <a:t>の仕様・解釈関数をうまく定めることで様々な関数の呼び出し方を扱える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SCAP: </a:t>
            </a:r>
            <a:r>
              <a:rPr lang="ja-JP" altLang="en-US" dirty="0" smtClean="0"/>
              <a:t>関数呼び出し、末尾再帰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SCAP-II:</a:t>
            </a:r>
            <a:r>
              <a:rPr kumimoji="1" lang="ja-JP" altLang="en-US" dirty="0" smtClean="0"/>
              <a:t> 例外、</a:t>
            </a:r>
            <a:r>
              <a:rPr kumimoji="1" lang="en-US" altLang="ja-JP" dirty="0" err="1" smtClean="0"/>
              <a:t>setjmp</a:t>
            </a:r>
            <a:r>
              <a:rPr kumimoji="1" lang="en-US" altLang="ja-JP" dirty="0" smtClean="0"/>
              <a:t>/</a:t>
            </a:r>
            <a:r>
              <a:rPr kumimoji="1" lang="en-US" altLang="ja-JP" dirty="0" err="1" smtClean="0"/>
              <a:t>longjmp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SCAP-CR: </a:t>
            </a:r>
            <a:r>
              <a:rPr lang="ja-JP" altLang="en-US" dirty="0" smtClean="0"/>
              <a:t>コルーチン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HTT </a:t>
            </a:r>
            <a:r>
              <a:rPr lang="ja-JP" altLang="en-US" dirty="0" smtClean="0"/>
              <a:t>と </a:t>
            </a:r>
            <a:r>
              <a:rPr lang="en-US" altLang="ja-JP" dirty="0" smtClean="0"/>
              <a:t>CAP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Hoare Type Theory (HTT)</a:t>
            </a:r>
          </a:p>
          <a:p>
            <a:pPr lvl="1"/>
            <a:r>
              <a:rPr lang="ja-JP" altLang="en-US" dirty="0" smtClean="0"/>
              <a:t>シンプルな命令型</a:t>
            </a:r>
            <a:r>
              <a:rPr lang="ja-JP" altLang="en-US" sz="2400" dirty="0" smtClean="0"/>
              <a:t>兼</a:t>
            </a:r>
            <a:r>
              <a:rPr lang="ja-JP" altLang="en-US" dirty="0"/>
              <a:t>関数型</a:t>
            </a:r>
            <a:r>
              <a:rPr lang="ja-JP" altLang="en-US" dirty="0" smtClean="0"/>
              <a:t>言語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Hoare logic </a:t>
            </a:r>
            <a:r>
              <a:rPr kumimoji="1" lang="ja-JP" altLang="en-US" dirty="0" smtClean="0"/>
              <a:t>風アサーションを含む型システム</a:t>
            </a:r>
            <a:endParaRPr kumimoji="1" lang="en-US" altLang="ja-JP" dirty="0" smtClean="0"/>
          </a:p>
          <a:p>
            <a:r>
              <a:rPr lang="en-US" altLang="ja-JP" dirty="0" smtClean="0"/>
              <a:t>Certified Assembly Programming (CAP)</a:t>
            </a:r>
          </a:p>
          <a:p>
            <a:pPr lvl="1"/>
            <a:r>
              <a:rPr kumimoji="1" lang="ja-JP" altLang="en-US" dirty="0" smtClean="0"/>
              <a:t>シンプルなアセンブリ言語</a:t>
            </a:r>
            <a:endParaRPr kumimoji="1" lang="ja-JP" altLang="en-US" dirty="0"/>
          </a:p>
          <a:p>
            <a:pPr lvl="1"/>
            <a:r>
              <a:rPr kumimoji="1" lang="en-US" altLang="ja-JP" dirty="0" smtClean="0"/>
              <a:t>Hoare logic </a:t>
            </a:r>
            <a:r>
              <a:rPr kumimoji="1" lang="ja-JP" altLang="en-US" dirty="0" smtClean="0"/>
              <a:t>風アサーションを含む型システム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アサーション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事前・事後条件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の書き方が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似ている</a:t>
            </a:r>
            <a:r>
              <a:rPr kumimoji="1" lang="en-US" altLang="ja-JP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Certified Assembly Programming (CAP)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型付きアセンブリ言語</a:t>
            </a:r>
            <a:endParaRPr kumimoji="1" lang="en-US" altLang="ja-JP" dirty="0" smtClean="0"/>
          </a:p>
          <a:p>
            <a:r>
              <a:rPr lang="ja-JP" altLang="en-US" dirty="0"/>
              <a:t>プログラムの</a:t>
            </a:r>
            <a:r>
              <a:rPr lang="ja-JP" altLang="en-US" dirty="0" smtClean="0"/>
              <a:t>仕様を</a:t>
            </a:r>
            <a:r>
              <a:rPr lang="ja-JP" altLang="en-US" dirty="0"/>
              <a:t>記述し、検証</a:t>
            </a:r>
            <a:r>
              <a:rPr lang="ja-JP" altLang="en-US" dirty="0" smtClean="0"/>
              <a:t>できる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メモリに関する仕様を </a:t>
            </a:r>
            <a:r>
              <a:rPr kumimoji="1" lang="en-US" altLang="ja-JP" dirty="0" smtClean="0"/>
              <a:t>Separation Logic</a:t>
            </a:r>
            <a:r>
              <a:rPr kumimoji="1" lang="ja-JP" altLang="en-US" dirty="0" smtClean="0"/>
              <a:t> で書ける</a:t>
            </a:r>
            <a:endParaRPr kumimoji="1"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Coq</a:t>
            </a:r>
            <a:r>
              <a:rPr kumimoji="1" lang="ja-JP" altLang="en-US" dirty="0" smtClean="0"/>
              <a:t> で実装</a:t>
            </a:r>
            <a:r>
              <a:rPr lang="ja-JP" altLang="en-US" dirty="0" smtClean="0"/>
              <a:t>・証明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簡単な </a:t>
            </a:r>
            <a:r>
              <a:rPr kumimoji="1" lang="en-US" altLang="ja-JP" dirty="0" err="1" smtClean="0"/>
              <a:t>malloc</a:t>
            </a:r>
            <a:r>
              <a:rPr kumimoji="1" lang="en-US" altLang="ja-JP" dirty="0" smtClean="0"/>
              <a:t>/free</a:t>
            </a:r>
            <a:r>
              <a:rPr kumimoji="1" lang="ja-JP" altLang="en-US" dirty="0" smtClean="0"/>
              <a:t> の実装を検証し</a:t>
            </a:r>
            <a:r>
              <a:rPr lang="ja-JP" altLang="en-US" dirty="0"/>
              <a:t>た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CAP</a:t>
            </a:r>
            <a:r>
              <a:rPr kumimoji="1" lang="ja-JP" altLang="en-US" dirty="0" smtClean="0"/>
              <a:t> の構文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4755"/>
          <a:stretch>
            <a:fillRect/>
          </a:stretch>
        </p:blipFill>
        <p:spPr bwMode="auto">
          <a:xfrm>
            <a:off x="457200" y="1714488"/>
            <a:ext cx="822960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吹き出し 4"/>
          <p:cNvSpPr/>
          <p:nvPr/>
        </p:nvSpPr>
        <p:spPr>
          <a:xfrm>
            <a:off x="4857752" y="4429132"/>
            <a:ext cx="2786082" cy="1000132"/>
          </a:xfrm>
          <a:prstGeom prst="wedgeRoundRectCallout">
            <a:avLst>
              <a:gd name="adj1" fmla="val 2995"/>
              <a:gd name="adj2" fmla="val -9004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アサーション</a:t>
            </a:r>
            <a:r>
              <a:rPr kumimoji="1" lang="en-US" altLang="ja-JP" dirty="0" smtClean="0"/>
              <a:t>:</a:t>
            </a:r>
          </a:p>
          <a:p>
            <a:pPr algn="ctr"/>
            <a:r>
              <a:rPr kumimoji="1" lang="ja-JP" altLang="en-US" dirty="0" smtClean="0"/>
              <a:t>プログラムが満たすべき条件を表す論理式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0000" lvl="1" indent="0">
              <a:buNone/>
            </a:pPr>
            <a:r>
              <a:rPr kumimoji="1" lang="en-US" altLang="ja-JP" dirty="0" smtClean="0">
                <a:latin typeface="Consolas" pitchFamily="49" charset="0"/>
              </a:rPr>
              <a:t>f:</a:t>
            </a:r>
          </a:p>
          <a:p>
            <a:pPr marL="180000" lvl="1" indent="0">
              <a:buNone/>
            </a:pPr>
            <a:r>
              <a:rPr lang="en-US" altLang="ja-JP" dirty="0" smtClean="0">
                <a:latin typeface="Consolas" pitchFamily="49" charset="0"/>
              </a:rPr>
              <a:t>    </a:t>
            </a:r>
            <a:r>
              <a:rPr lang="en-US" altLang="ja-JP" dirty="0" smtClean="0"/>
              <a:t>{ </a:t>
            </a:r>
            <a:r>
              <a:rPr lang="en-US" altLang="ja-JP" sz="2000" dirty="0" smtClean="0"/>
              <a:t>λ(ℍ, ℝ).</a:t>
            </a:r>
            <a:r>
              <a:rPr lang="en-US" altLang="ja-JP" dirty="0" smtClean="0"/>
              <a:t> ℝ(</a:t>
            </a:r>
            <a:r>
              <a:rPr lang="en-US" altLang="ja-JP" dirty="0" smtClean="0">
                <a:latin typeface="Consolas" pitchFamily="49" charset="0"/>
              </a:rPr>
              <a:t>r</a:t>
            </a:r>
            <a:r>
              <a:rPr lang="en-US" altLang="ja-JP" baseline="-25000" dirty="0" smtClean="0">
                <a:latin typeface="Consolas" pitchFamily="49" charset="0"/>
              </a:rPr>
              <a:t>1</a:t>
            </a:r>
            <a:r>
              <a:rPr lang="en-US" altLang="ja-JP" dirty="0" smtClean="0"/>
              <a:t>)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∈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dom</a:t>
            </a:r>
            <a:r>
              <a:rPr lang="en-US" altLang="ja-JP" dirty="0" smtClean="0"/>
              <a:t>(ℍ)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∧</a:t>
            </a:r>
            <a:r>
              <a:rPr lang="en-US" altLang="ja-JP" dirty="0" smtClean="0"/>
              <a:t> ℝ(</a:t>
            </a:r>
            <a:r>
              <a:rPr lang="en-US" altLang="ja-JP" dirty="0" smtClean="0">
                <a:latin typeface="Consolas" pitchFamily="49" charset="0"/>
              </a:rPr>
              <a:t>r</a:t>
            </a:r>
            <a:r>
              <a:rPr lang="en-US" altLang="ja-JP" baseline="-25000" dirty="0" smtClean="0">
                <a:latin typeface="Consolas" pitchFamily="49" charset="0"/>
              </a:rPr>
              <a:t>0</a:t>
            </a:r>
            <a:r>
              <a:rPr lang="en-US" altLang="ja-JP" dirty="0" smtClean="0"/>
              <a:t>) = 0 }</a:t>
            </a:r>
            <a:endParaRPr lang="en-US" altLang="ja-JP" dirty="0" smtClean="0">
              <a:latin typeface="Consolas" pitchFamily="49" charset="0"/>
            </a:endParaRPr>
          </a:p>
          <a:p>
            <a:pPr marL="180000" lvl="1" indent="0">
              <a:buNone/>
            </a:pPr>
            <a:r>
              <a:rPr kumimoji="1" lang="en-US" altLang="ja-JP" dirty="0" smtClean="0">
                <a:latin typeface="Consolas" pitchFamily="49" charset="0"/>
              </a:rPr>
              <a:t>    </a:t>
            </a:r>
            <a:r>
              <a:rPr kumimoji="1" lang="en-US" altLang="ja-JP" dirty="0" err="1" smtClean="0">
                <a:latin typeface="Consolas" pitchFamily="49" charset="0"/>
              </a:rPr>
              <a:t>st</a:t>
            </a:r>
            <a:r>
              <a:rPr kumimoji="1" lang="en-US" altLang="ja-JP" dirty="0" smtClean="0">
                <a:latin typeface="Consolas" pitchFamily="49" charset="0"/>
              </a:rPr>
              <a:t> r</a:t>
            </a:r>
            <a:r>
              <a:rPr kumimoji="1" lang="en-US" altLang="ja-JP" baseline="-25000" dirty="0" smtClean="0">
                <a:latin typeface="Consolas" pitchFamily="49" charset="0"/>
              </a:rPr>
              <a:t>1</a:t>
            </a:r>
            <a:r>
              <a:rPr lang="en-US" altLang="ja-JP" dirty="0" smtClean="0">
                <a:latin typeface="Consolas" pitchFamily="49" charset="0"/>
              </a:rPr>
              <a:t>(0), r</a:t>
            </a:r>
            <a:r>
              <a:rPr kumimoji="1" lang="en-US" altLang="ja-JP" baseline="-25000" dirty="0" smtClean="0">
                <a:latin typeface="Consolas" pitchFamily="49" charset="0"/>
              </a:rPr>
              <a:t>0</a:t>
            </a:r>
            <a:endParaRPr kumimoji="1" lang="en-US" altLang="ja-JP" dirty="0" smtClean="0">
              <a:latin typeface="Consolas" pitchFamily="49" charset="0"/>
            </a:endParaRPr>
          </a:p>
          <a:p>
            <a:pPr marL="180000" lvl="1" indent="0">
              <a:buNone/>
            </a:pPr>
            <a:r>
              <a:rPr lang="en-US" altLang="ja-JP" dirty="0" smtClean="0">
                <a:latin typeface="Consolas" pitchFamily="49" charset="0"/>
              </a:rPr>
              <a:t>    </a:t>
            </a:r>
            <a:r>
              <a:rPr lang="en-US" altLang="ja-JP" dirty="0" smtClean="0"/>
              <a:t>{ </a:t>
            </a:r>
            <a:r>
              <a:rPr lang="en-US" altLang="ja-JP" sz="2000" dirty="0" smtClean="0">
                <a:solidFill>
                  <a:prstClr val="black"/>
                </a:solidFill>
              </a:rPr>
              <a:t>λ</a:t>
            </a:r>
            <a:r>
              <a:rPr lang="en-US" altLang="ja-JP" sz="2000" dirty="0" smtClean="0"/>
              <a:t>(ℍ, ℝ).</a:t>
            </a:r>
            <a:r>
              <a:rPr lang="en-US" altLang="ja-JP" dirty="0" smtClean="0"/>
              <a:t> ℝ(</a:t>
            </a:r>
            <a:r>
              <a:rPr lang="en-US" altLang="ja-JP" dirty="0" smtClean="0">
                <a:latin typeface="Consolas" pitchFamily="49" charset="0"/>
              </a:rPr>
              <a:t>r</a:t>
            </a:r>
            <a:r>
              <a:rPr lang="en-US" altLang="ja-JP" baseline="-25000" dirty="0" smtClean="0">
                <a:latin typeface="Consolas" pitchFamily="49" charset="0"/>
              </a:rPr>
              <a:t>1</a:t>
            </a:r>
            <a:r>
              <a:rPr lang="en-US" altLang="ja-JP" dirty="0" smtClean="0"/>
              <a:t>)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∈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dom</a:t>
            </a:r>
            <a:r>
              <a:rPr lang="en-US" altLang="ja-JP" dirty="0" smtClean="0"/>
              <a:t>(ℍ)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∧</a:t>
            </a:r>
            <a:r>
              <a:rPr lang="en-US" altLang="ja-JP" dirty="0" smtClean="0"/>
              <a:t> ℝ(</a:t>
            </a:r>
            <a:r>
              <a:rPr lang="en-US" altLang="ja-JP" dirty="0" smtClean="0">
                <a:latin typeface="Consolas" pitchFamily="49" charset="0"/>
              </a:rPr>
              <a:t>r</a:t>
            </a:r>
            <a:r>
              <a:rPr lang="en-US" altLang="ja-JP" baseline="-25000" dirty="0" smtClean="0">
                <a:latin typeface="Consolas" pitchFamily="49" charset="0"/>
              </a:rPr>
              <a:t>0</a:t>
            </a:r>
            <a:r>
              <a:rPr lang="en-US" altLang="ja-JP" dirty="0" smtClean="0"/>
              <a:t>) = ℍ(ℝ(</a:t>
            </a:r>
            <a:r>
              <a:rPr lang="en-US" altLang="ja-JP" dirty="0" smtClean="0">
                <a:latin typeface="Consolas" pitchFamily="49" charset="0"/>
              </a:rPr>
              <a:t>r</a:t>
            </a:r>
            <a:r>
              <a:rPr lang="en-US" altLang="ja-JP" baseline="-25000" dirty="0" smtClean="0">
                <a:latin typeface="Consolas" pitchFamily="49" charset="0"/>
              </a:rPr>
              <a:t>1</a:t>
            </a:r>
            <a:r>
              <a:rPr lang="en-US" altLang="ja-JP" dirty="0" smtClean="0"/>
              <a:t>)) = 0 }</a:t>
            </a:r>
            <a:endParaRPr lang="en-US" altLang="ja-JP" dirty="0" smtClean="0">
              <a:latin typeface="Consolas" pitchFamily="49" charset="0"/>
            </a:endParaRPr>
          </a:p>
          <a:p>
            <a:pPr marL="180000" lvl="1" indent="0">
              <a:buNone/>
            </a:pPr>
            <a:r>
              <a:rPr kumimoji="1" lang="en-US" altLang="ja-JP" dirty="0" smtClean="0">
                <a:latin typeface="Consolas" pitchFamily="49" charset="0"/>
              </a:rPr>
              <a:t>    </a:t>
            </a:r>
            <a:r>
              <a:rPr kumimoji="1" lang="en-US" altLang="ja-JP" dirty="0" err="1" smtClean="0">
                <a:latin typeface="Consolas" pitchFamily="49" charset="0"/>
              </a:rPr>
              <a:t>jd</a:t>
            </a:r>
            <a:r>
              <a:rPr kumimoji="1" lang="en-US" altLang="ja-JP" dirty="0" smtClean="0">
                <a:latin typeface="Consolas" pitchFamily="49" charset="0"/>
              </a:rPr>
              <a:t> g</a:t>
            </a:r>
          </a:p>
          <a:p>
            <a:pPr marL="180000" lvl="1" indent="0">
              <a:buNone/>
            </a:pPr>
            <a:r>
              <a:rPr lang="en-US" altLang="ja-JP" dirty="0" smtClean="0">
                <a:latin typeface="Consolas" pitchFamily="49" charset="0"/>
              </a:rPr>
              <a:t>g:</a:t>
            </a:r>
          </a:p>
          <a:p>
            <a:pPr marL="180000" lvl="1" indent="0">
              <a:buNone/>
            </a:pPr>
            <a:r>
              <a:rPr lang="en-US" altLang="ja-JP" dirty="0" smtClean="0">
                <a:latin typeface="Consolas" pitchFamily="49" charset="0"/>
              </a:rPr>
              <a:t>    </a:t>
            </a:r>
            <a:r>
              <a:rPr lang="en-US" altLang="ja-JP" dirty="0" smtClean="0"/>
              <a:t>{ </a:t>
            </a:r>
            <a:r>
              <a:rPr lang="en-US" altLang="ja-JP" sz="2000" dirty="0" smtClean="0">
                <a:solidFill>
                  <a:prstClr val="black"/>
                </a:solidFill>
              </a:rPr>
              <a:t>λ</a:t>
            </a:r>
            <a:r>
              <a:rPr lang="en-US" altLang="ja-JP" sz="2000" dirty="0" smtClean="0"/>
              <a:t>(ℍ, ℝ).</a:t>
            </a:r>
            <a:r>
              <a:rPr lang="en-US" altLang="ja-JP" dirty="0" smtClean="0"/>
              <a:t> ℝ(</a:t>
            </a:r>
            <a:r>
              <a:rPr lang="en-US" altLang="ja-JP" dirty="0" smtClean="0">
                <a:latin typeface="Consolas" pitchFamily="49" charset="0"/>
              </a:rPr>
              <a:t>r</a:t>
            </a:r>
            <a:r>
              <a:rPr lang="en-US" altLang="ja-JP" baseline="-25000" dirty="0" smtClean="0">
                <a:latin typeface="Consolas" pitchFamily="49" charset="0"/>
              </a:rPr>
              <a:t>1</a:t>
            </a:r>
            <a:r>
              <a:rPr lang="en-US" altLang="ja-JP" dirty="0" smtClean="0"/>
              <a:t>)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∈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dom</a:t>
            </a:r>
            <a:r>
              <a:rPr lang="en-US" altLang="ja-JP" dirty="0" smtClean="0"/>
              <a:t>(ℍ) </a:t>
            </a:r>
            <a:r>
              <a:rPr lang="en-US" altLang="ja-JP" dirty="0" smtClean="0">
                <a:latin typeface="Cambria Math" pitchFamily="18" charset="0"/>
                <a:ea typeface="Cambria Math" pitchFamily="18" charset="0"/>
              </a:rPr>
              <a:t>∧</a:t>
            </a:r>
            <a:r>
              <a:rPr lang="en-US" altLang="ja-JP" dirty="0" smtClean="0"/>
              <a:t> ℍ(ℝ(</a:t>
            </a:r>
            <a:r>
              <a:rPr lang="en-US" altLang="ja-JP" dirty="0" smtClean="0">
                <a:latin typeface="Consolas" pitchFamily="49" charset="0"/>
              </a:rPr>
              <a:t>r</a:t>
            </a:r>
            <a:r>
              <a:rPr lang="en-US" altLang="ja-JP" baseline="-25000" dirty="0" smtClean="0">
                <a:latin typeface="Consolas" pitchFamily="49" charset="0"/>
              </a:rPr>
              <a:t>1</a:t>
            </a:r>
            <a:r>
              <a:rPr lang="en-US" altLang="ja-JP" dirty="0" smtClean="0"/>
              <a:t>)) = 0 }</a:t>
            </a:r>
          </a:p>
          <a:p>
            <a:pPr marL="180000" lvl="1" indent="0">
              <a:buNone/>
            </a:pPr>
            <a:r>
              <a:rPr lang="en-US" altLang="ja-JP" dirty="0" smtClean="0">
                <a:latin typeface="Consolas" pitchFamily="49" charset="0"/>
              </a:rPr>
              <a:t>    ld r</a:t>
            </a:r>
            <a:r>
              <a:rPr lang="en-US" altLang="ja-JP" baseline="-25000" dirty="0" smtClean="0">
                <a:latin typeface="Consolas" pitchFamily="49" charset="0"/>
              </a:rPr>
              <a:t>2</a:t>
            </a:r>
            <a:r>
              <a:rPr lang="en-US" altLang="ja-JP" dirty="0" smtClean="0">
                <a:latin typeface="Consolas" pitchFamily="49" charset="0"/>
              </a:rPr>
              <a:t>, r</a:t>
            </a:r>
            <a:r>
              <a:rPr lang="en-US" altLang="ja-JP" baseline="-25000" dirty="0" smtClean="0">
                <a:latin typeface="Consolas" pitchFamily="49" charset="0"/>
              </a:rPr>
              <a:t>1</a:t>
            </a:r>
            <a:r>
              <a:rPr lang="en-US" altLang="ja-JP" dirty="0" smtClean="0">
                <a:latin typeface="Consolas" pitchFamily="49" charset="0"/>
              </a:rPr>
              <a:t>(0)</a:t>
            </a:r>
          </a:p>
          <a:p>
            <a:pPr marL="180000" lvl="1" indent="0">
              <a:buNone/>
            </a:pPr>
            <a:r>
              <a:rPr kumimoji="1" lang="en-US" altLang="ja-JP" dirty="0" smtClean="0">
                <a:latin typeface="Consolas" pitchFamily="49" charset="0"/>
              </a:rPr>
              <a:t>    …</a:t>
            </a:r>
            <a:endParaRPr kumimoji="1" lang="ja-JP" altLang="en-US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意味論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プログラム全体の状態遷移系として定義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規則の例</a:t>
            </a:r>
            <a:endParaRPr kumimoji="1" lang="ja-JP" alt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80384" y="3352115"/>
            <a:ext cx="13504768" cy="114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80384" y="4637999"/>
            <a:ext cx="13504768" cy="114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型付けの出発点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lang="ja-JP" altLang="en-US" sz="2800" dirty="0"/>
              <a:t>プログラム</a:t>
            </a:r>
            <a:r>
              <a:rPr lang="ja-JP" altLang="en-US" sz="2800" dirty="0" smtClean="0"/>
              <a:t>全体 </a:t>
            </a:r>
            <a:r>
              <a:rPr lang="en-US" altLang="ja-JP" sz="2800" dirty="0" smtClean="0"/>
              <a:t>(ℂ, </a:t>
            </a:r>
            <a:r>
              <a:rPr lang="ja-JP" altLang="en-US" sz="2800" dirty="0" smtClean="0"/>
              <a:t>𝕊</a:t>
            </a:r>
            <a:r>
              <a:rPr lang="en-US" altLang="ja-JP" sz="2800" dirty="0" smtClean="0"/>
              <a:t>, </a:t>
            </a:r>
            <a:r>
              <a:rPr lang="ja-JP" altLang="en-US" sz="2800" dirty="0" smtClean="0"/>
              <a:t>𝕀</a:t>
            </a:r>
            <a:r>
              <a:rPr lang="en-US" altLang="ja-JP" sz="2800" dirty="0" smtClean="0"/>
              <a:t>) </a:t>
            </a:r>
            <a:r>
              <a:rPr lang="ja-JP" altLang="en-US" sz="2800" dirty="0" smtClean="0"/>
              <a:t>がアサーション </a:t>
            </a:r>
            <a:r>
              <a:rPr lang="en-US" altLang="ja-JP" sz="2800" dirty="0" smtClean="0"/>
              <a:t>a </a:t>
            </a:r>
            <a:r>
              <a:rPr lang="ja-JP" altLang="en-US" sz="2800" dirty="0" smtClean="0"/>
              <a:t>の下で </a:t>
            </a:r>
            <a:r>
              <a:rPr lang="en-US" altLang="ja-JP" sz="2800" dirty="0" smtClean="0"/>
              <a:t>well-formed </a:t>
            </a:r>
            <a:r>
              <a:rPr lang="ja-JP" altLang="en-US" sz="2800" dirty="0" smtClean="0"/>
              <a:t>である条件は</a:t>
            </a:r>
            <a:endParaRPr lang="en-US" altLang="ja-JP" sz="2800" dirty="0" smtClean="0"/>
          </a:p>
          <a:p>
            <a:pPr lvl="1"/>
            <a:r>
              <a:rPr kumimoji="1" lang="ja-JP" altLang="en-US" sz="2400" dirty="0" smtClean="0"/>
              <a:t>コードヒープ </a:t>
            </a:r>
            <a:r>
              <a:rPr lang="en-US" altLang="ja-JP" sz="2400" dirty="0" smtClean="0"/>
              <a:t>ℂ </a:t>
            </a:r>
            <a:r>
              <a:rPr lang="ja-JP" altLang="en-US" sz="2400" dirty="0" smtClean="0"/>
              <a:t>がコードヒープ仕様 </a:t>
            </a:r>
            <a:r>
              <a:rPr kumimoji="1" lang="en-US" altLang="ja-JP" sz="2400" dirty="0" smtClean="0"/>
              <a:t>Ψ</a:t>
            </a:r>
            <a:r>
              <a:rPr kumimoji="1" lang="ja-JP" altLang="en-US" sz="2400" dirty="0" smtClean="0"/>
              <a:t> を満たしている</a:t>
            </a:r>
            <a:endParaRPr kumimoji="1" lang="en-US" altLang="ja-JP" sz="2400" dirty="0" smtClean="0"/>
          </a:p>
          <a:p>
            <a:pPr lvl="1"/>
            <a:r>
              <a:rPr lang="ja-JP" altLang="en-US" sz="2400" dirty="0" smtClean="0"/>
              <a:t>命令列 𝕀 がアサーション </a:t>
            </a:r>
            <a:r>
              <a:rPr lang="en-US" altLang="ja-JP" sz="2400" dirty="0" smtClean="0"/>
              <a:t>a </a:t>
            </a:r>
            <a:r>
              <a:rPr lang="ja-JP" altLang="en-US" sz="2400" dirty="0" smtClean="0"/>
              <a:t>を満たす状態の下で実行可能</a:t>
            </a:r>
            <a:endParaRPr lang="en-US" altLang="ja-JP" sz="2400" dirty="0" smtClean="0"/>
          </a:p>
          <a:p>
            <a:pPr lvl="1"/>
            <a:r>
              <a:rPr kumimoji="1" lang="ja-JP" altLang="en-US" sz="2400" dirty="0" smtClean="0"/>
              <a:t>状態 </a:t>
            </a:r>
            <a:r>
              <a:rPr lang="ja-JP" altLang="en-US" sz="2400" dirty="0" smtClean="0"/>
              <a:t>𝕊 </a:t>
            </a:r>
            <a:r>
              <a:rPr kumimoji="1" lang="ja-JP" altLang="en-US" sz="2400" dirty="0" smtClean="0"/>
              <a:t>が</a:t>
            </a:r>
            <a:r>
              <a:rPr lang="ja-JP" altLang="en-US" sz="2400" dirty="0" smtClean="0"/>
              <a:t>アサーション </a:t>
            </a:r>
            <a:r>
              <a:rPr lang="en-US" altLang="ja-JP" sz="2400" dirty="0" smtClean="0"/>
              <a:t>a </a:t>
            </a:r>
            <a:r>
              <a:rPr lang="ja-JP" altLang="en-US" sz="2400" dirty="0" smtClean="0"/>
              <a:t>を満たしている</a:t>
            </a:r>
            <a:endParaRPr kumimoji="1" lang="ja-JP" alt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944" y="1714487"/>
            <a:ext cx="5472113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型付け規則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抜粋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コードヒープの </a:t>
            </a:r>
            <a:r>
              <a:rPr kumimoji="1" lang="en-US" altLang="ja-JP" dirty="0" smtClean="0"/>
              <a:t>well-formedness</a:t>
            </a:r>
            <a:endParaRPr kumimoji="1" lang="ja-JP" alt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3052763"/>
            <a:ext cx="7486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型付け規則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抜粋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命令列の型付け</a:t>
            </a:r>
            <a:endParaRPr kumimoji="1" lang="ja-JP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311" y="2357428"/>
            <a:ext cx="7973378" cy="122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635" y="3836678"/>
            <a:ext cx="4316730" cy="80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2065" y="5080652"/>
            <a:ext cx="6579870" cy="84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746</Words>
  <Application>Microsoft Office PowerPoint</Application>
  <PresentationFormat>画面に合わせる (4:3)</PresentationFormat>
  <Paragraphs>148</Paragraphs>
  <Slides>25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6" baseType="lpstr">
      <vt:lpstr>Office テーマ</vt:lpstr>
      <vt:lpstr>全体ミーティング 2009/12/2</vt:lpstr>
      <vt:lpstr>今日のお話</vt:lpstr>
      <vt:lpstr>Certified Assembly Programming (CAP)</vt:lpstr>
      <vt:lpstr>CAP の構文</vt:lpstr>
      <vt:lpstr>例</vt:lpstr>
      <vt:lpstr>意味論</vt:lpstr>
      <vt:lpstr>型付けの出発点</vt:lpstr>
      <vt:lpstr>型付け規則 (抜粋)</vt:lpstr>
      <vt:lpstr>型付け規則 (抜粋)</vt:lpstr>
      <vt:lpstr>型システムの健全性</vt:lpstr>
      <vt:lpstr>問題点</vt:lpstr>
      <vt:lpstr>CAP0</vt:lpstr>
      <vt:lpstr>CAP との違い</vt:lpstr>
      <vt:lpstr>型付け規則 (抜粋)</vt:lpstr>
      <vt:lpstr>CAP0 の応用</vt:lpstr>
      <vt:lpstr>SCAP</vt:lpstr>
      <vt:lpstr>SCAP の定義</vt:lpstr>
      <vt:lpstr>SCAP の定義</vt:lpstr>
      <vt:lpstr>SCAP の型付け規則</vt:lpstr>
      <vt:lpstr>SCAP-I</vt:lpstr>
      <vt:lpstr>SCAP-II</vt:lpstr>
      <vt:lpstr>SCAP-II の型付け規則</vt:lpstr>
      <vt:lpstr>更なる拡張とコルーチン</vt:lpstr>
      <vt:lpstr>まとめ</vt:lpstr>
      <vt:lpstr>HTT と CAP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2009/12/2</dc:title>
  <dc:creator>渡邊裕貴</dc:creator>
  <cp:lastModifiedBy>渡邊裕貴</cp:lastModifiedBy>
  <cp:revision>570</cp:revision>
  <dcterms:created xsi:type="dcterms:W3CDTF">2009-12-01T02:35:57Z</dcterms:created>
  <dcterms:modified xsi:type="dcterms:W3CDTF">2009-12-02T07:45:56Z</dcterms:modified>
</cp:coreProperties>
</file>