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80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9" r:id="rId17"/>
    <p:sldId id="272" r:id="rId18"/>
    <p:sldId id="275" r:id="rId19"/>
    <p:sldId id="270" r:id="rId20"/>
    <p:sldId id="276" r:id="rId21"/>
    <p:sldId id="277" r:id="rId22"/>
    <p:sldId id="271" r:id="rId23"/>
    <p:sldId id="273" r:id="rId24"/>
    <p:sldId id="274" r:id="rId25"/>
    <p:sldId id="281" r:id="rId26"/>
    <p:sldId id="282" r:id="rId27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195A6-3821-43C6-B0E6-12A6981730AA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DE8F5-45C9-4195-B6E3-9D6649D855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3BB75-A7A3-4649-84B0-0DA2B0006FF8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940D3-4032-4563-A00F-1B645F8FC7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60A2-F920-4EB9-B1F7-EDB401B08E5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DAEE7-4567-42D7-9117-427F1AFCB66F}" type="datetimeFigureOut">
              <a:rPr kumimoji="1" lang="ja-JP" altLang="en-US" smtClean="0"/>
              <a:pPr/>
              <a:t>2009/9/16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8C59B-35A8-4A1A-8DE3-0AFA1AE60F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not.cs.harvard.ed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oq.inria.f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2009-09-16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M1 </a:t>
            </a:r>
            <a:r>
              <a:rPr kumimoji="1" lang="ja-JP" altLang="en-US" dirty="0" smtClean="0"/>
              <a:t>渡邊裕貴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命令のモナド化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命令をモナドに閉じ込め、専用の型を与える</a:t>
            </a:r>
            <a:endParaRPr kumimoji="1" lang="en-US" altLang="ja-JP" dirty="0" smtClean="0"/>
          </a:p>
          <a:p>
            <a:pPr lvl="1"/>
            <a:r>
              <a:rPr lang="ja-JP" altLang="en-US" sz="2400" dirty="0" smtClean="0"/>
              <a:t>ラムダ計算では副作用のある命令を直接扱えないので</a:t>
            </a:r>
            <a:endParaRPr kumimoji="1" lang="en-US" altLang="ja-JP" sz="2400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モナドの型は「事前条件」「計算結果の型」「事後条件」からなる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例えば命令「</a:t>
            </a:r>
            <a:r>
              <a:rPr lang="en-US" altLang="ja-JP" dirty="0" smtClean="0"/>
              <a:t>ref 1</a:t>
            </a:r>
            <a:r>
              <a:rPr lang="ja-JP" altLang="en-US" dirty="0" smtClean="0"/>
              <a:t>」のモナドの型は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{ </a:t>
            </a:r>
            <a:r>
              <a:rPr lang="en-US" altLang="ja-JP" dirty="0" err="1" smtClean="0"/>
              <a:t>emp</a:t>
            </a:r>
            <a:r>
              <a:rPr lang="en-US" altLang="ja-JP" dirty="0" smtClean="0"/>
              <a:t> }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: pointer {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dirty="0" smtClean="0"/>
              <a:t>1 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Ynot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Hoare Type Theory</a:t>
            </a:r>
            <a:r>
              <a:rPr kumimoji="1" lang="ja-JP" altLang="en-US" dirty="0" smtClean="0"/>
              <a:t> で定義された言語と検証ルールを </a:t>
            </a:r>
            <a:r>
              <a:rPr kumimoji="1" lang="en-US" altLang="ja-JP" dirty="0" smtClean="0"/>
              <a:t>Coq </a:t>
            </a:r>
            <a:r>
              <a:rPr kumimoji="1" lang="ja-JP" altLang="en-US" dirty="0" smtClean="0"/>
              <a:t>上に実装したライブラリ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基本的な使い方</a:t>
            </a:r>
            <a:r>
              <a:rPr kumimoji="1" lang="en-US" altLang="ja-JP" dirty="0" smtClean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書きたいプログラムの仕様 </a:t>
            </a:r>
            <a:r>
              <a:rPr lang="en-US" altLang="ja-JP" dirty="0" smtClean="0"/>
              <a:t>(=</a:t>
            </a:r>
            <a:r>
              <a:rPr lang="ja-JP" altLang="en-US" dirty="0" smtClean="0"/>
              <a:t>型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その仕様を満たすプログラムを与える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 それが仕様を満たしていることを証明する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簡単な例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ref</a:t>
            </a:r>
            <a:r>
              <a:rPr kumimoji="1" lang="ja-JP" altLang="en-US" dirty="0" smtClean="0"/>
              <a:t>」を定義してみる</a:t>
            </a:r>
            <a:endParaRPr kumimoji="1" lang="en-US" altLang="ja-JP" dirty="0" smtClean="0"/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Definition ref (T : Set) (v : T) : 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latin typeface="Consolas" pitchFamily="49" charset="0"/>
              </a:rPr>
              <a:t>Cmd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emp</a:t>
            </a:r>
            <a:r>
              <a:rPr lang="en-US" altLang="ja-JP" sz="2400" b="1" dirty="0" smtClean="0">
                <a:latin typeface="Consolas" pitchFamily="49" charset="0"/>
              </a:rPr>
              <a:t> (fun p : </a:t>
            </a:r>
            <a:r>
              <a:rPr lang="en-US" altLang="ja-JP" sz="2400" b="1" dirty="0" err="1" smtClean="0">
                <a:latin typeface="Consolas" pitchFamily="49" charset="0"/>
              </a:rPr>
              <a:t>ptr</a:t>
            </a:r>
            <a:r>
              <a:rPr lang="en-US" altLang="ja-JP" sz="2400" b="1" dirty="0" smtClean="0">
                <a:latin typeface="Consolas" pitchFamily="49" charset="0"/>
              </a:rPr>
              <a:t> =&gt; p --&gt; v).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intros; refine {{New v}}; sep fail </a:t>
            </a:r>
            <a:r>
              <a:rPr lang="en-US" altLang="ja-JP" sz="2400" b="1" dirty="0" err="1" smtClean="0">
                <a:latin typeface="Consolas" pitchFamily="49" charset="0"/>
              </a:rPr>
              <a:t>idtac</a:t>
            </a:r>
            <a:r>
              <a:rPr lang="en-US" altLang="ja-JP" sz="2400" b="1" dirty="0" smtClean="0">
                <a:latin typeface="Consolas" pitchFamily="49" charset="0"/>
              </a:rPr>
              <a:t>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Defined.</a:t>
            </a:r>
          </a:p>
          <a:p>
            <a:r>
              <a:rPr lang="en-US" altLang="ja-JP" dirty="0" smtClean="0"/>
              <a:t>ref: </a:t>
            </a:r>
          </a:p>
          <a:p>
            <a:pPr lvl="1"/>
            <a:r>
              <a:rPr lang="ja-JP" altLang="en-US" dirty="0" smtClean="0"/>
              <a:t>型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とその型の値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を受け取り、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新たなメモリ領域一つを確保し、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で初期化し、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そのポインタを返す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簡単な例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ref</a:t>
            </a:r>
            <a:r>
              <a:rPr kumimoji="1" lang="ja-JP" altLang="en-US" dirty="0" smtClean="0"/>
              <a:t>」を定義してみる</a:t>
            </a:r>
            <a:endParaRPr kumimoji="1" lang="en-US" altLang="ja-JP" dirty="0" smtClean="0"/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Definition </a:t>
            </a:r>
            <a:r>
              <a:rPr lang="en-US" altLang="ja-JP" sz="2400" b="1" u="sng" dirty="0" smtClean="0">
                <a:solidFill>
                  <a:schemeClr val="accent2"/>
                </a:solidFill>
                <a:latin typeface="Consolas" pitchFamily="49" charset="0"/>
              </a:rPr>
              <a:t>ref (T : Set) (v : T)</a:t>
            </a:r>
            <a:r>
              <a:rPr lang="en-US" altLang="ja-JP" sz="2400" b="1" dirty="0" smtClean="0">
                <a:latin typeface="Consolas" pitchFamily="49" charset="0"/>
              </a:rPr>
              <a:t> : 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Cmd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emp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(fun p :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ptr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=&gt; p --&gt; v).</a:t>
            </a:r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 intros; refine {{New v}}; sep fail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idtac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.</a:t>
            </a:r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Defined.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6050" y="3929066"/>
            <a:ext cx="4071966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ref </a:t>
            </a:r>
            <a:r>
              <a:rPr kumimoji="1" lang="ja-JP" altLang="en-US" sz="2400" dirty="0" smtClean="0"/>
              <a:t>の名前と引数の宣言</a:t>
            </a:r>
            <a:endParaRPr kumimoji="1" lang="ja-JP" altLang="en-US" sz="2400" dirty="0"/>
          </a:p>
        </p:txBody>
      </p:sp>
      <p:cxnSp>
        <p:nvCxnSpPr>
          <p:cNvPr id="6" name="直線矢印コネクタ 5"/>
          <p:cNvCxnSpPr>
            <a:stCxn id="4" idx="0"/>
          </p:cNvCxnSpPr>
          <p:nvPr/>
        </p:nvCxnSpPr>
        <p:spPr>
          <a:xfrm rot="16200000" flipV="1">
            <a:off x="4054075" y="3161107"/>
            <a:ext cx="1357322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簡単な例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ref</a:t>
            </a:r>
            <a:r>
              <a:rPr kumimoji="1" lang="ja-JP" altLang="en-US" dirty="0" smtClean="0"/>
              <a:t>」を定義してみる</a:t>
            </a:r>
            <a:endParaRPr kumimoji="1" lang="en-US" altLang="ja-JP" dirty="0" smtClean="0"/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Definition ref (T : Set) (v : T) : 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latin typeface="Consolas" pitchFamily="49" charset="0"/>
              </a:rPr>
              <a:t>Cmd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u="sng" dirty="0" err="1" smtClean="0">
                <a:solidFill>
                  <a:schemeClr val="accent2"/>
                </a:solidFill>
                <a:latin typeface="Consolas" pitchFamily="49" charset="0"/>
              </a:rPr>
              <a:t>emp</a:t>
            </a:r>
            <a:r>
              <a:rPr lang="en-US" altLang="ja-JP" sz="2400" b="1" dirty="0" smtClean="0">
                <a:latin typeface="Consolas" pitchFamily="49" charset="0"/>
              </a:rPr>
              <a:t> (fun p : </a:t>
            </a:r>
            <a:r>
              <a:rPr lang="en-US" altLang="ja-JP" sz="2400" b="1" u="sng" dirty="0" err="1" smtClean="0">
                <a:solidFill>
                  <a:schemeClr val="accent4"/>
                </a:solidFill>
                <a:latin typeface="Consolas" pitchFamily="49" charset="0"/>
              </a:rPr>
              <a:t>ptr</a:t>
            </a:r>
            <a:r>
              <a:rPr lang="en-US" altLang="ja-JP" sz="2400" b="1" dirty="0" smtClean="0">
                <a:latin typeface="Consolas" pitchFamily="49" charset="0"/>
              </a:rPr>
              <a:t> =&gt; </a:t>
            </a:r>
            <a:r>
              <a:rPr lang="en-US" altLang="ja-JP" sz="2400" b="1" u="sng" dirty="0" smtClean="0">
                <a:solidFill>
                  <a:schemeClr val="accent6">
                    <a:lumMod val="75000"/>
                  </a:schemeClr>
                </a:solidFill>
                <a:latin typeface="Consolas" pitchFamily="49" charset="0"/>
              </a:rPr>
              <a:t>p --&gt; v</a:t>
            </a:r>
            <a:r>
              <a:rPr lang="en-US" altLang="ja-JP" sz="2400" b="1" dirty="0" smtClean="0">
                <a:latin typeface="Consolas" pitchFamily="49" charset="0"/>
              </a:rPr>
              <a:t>).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intros; refine {{New v}}; sep fail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idtac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.</a:t>
            </a:r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Defined.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928662" y="4214818"/>
            <a:ext cx="2143140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事前条件</a:t>
            </a:r>
            <a:endParaRPr kumimoji="1" lang="ja-JP" altLang="en-US" sz="2400" dirty="0"/>
          </a:p>
        </p:txBody>
      </p:sp>
      <p:cxnSp>
        <p:nvCxnSpPr>
          <p:cNvPr id="10" name="直線矢印コネクタ 9"/>
          <p:cNvCxnSpPr>
            <a:stCxn id="8" idx="0"/>
          </p:cNvCxnSpPr>
          <p:nvPr/>
        </p:nvCxnSpPr>
        <p:spPr>
          <a:xfrm rot="5400000" flipH="1" flipV="1">
            <a:off x="1714480" y="321468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角丸四角形 10"/>
          <p:cNvSpPr/>
          <p:nvPr/>
        </p:nvSpPr>
        <p:spPr>
          <a:xfrm>
            <a:off x="3428992" y="4214818"/>
            <a:ext cx="2143140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結果の型</a:t>
            </a:r>
            <a:endParaRPr kumimoji="1" lang="ja-JP" altLang="en-US" sz="2400" dirty="0"/>
          </a:p>
        </p:txBody>
      </p:sp>
      <p:cxnSp>
        <p:nvCxnSpPr>
          <p:cNvPr id="15" name="直線矢印コネクタ 14"/>
          <p:cNvCxnSpPr>
            <a:stCxn id="11" idx="0"/>
          </p:cNvCxnSpPr>
          <p:nvPr/>
        </p:nvCxnSpPr>
        <p:spPr>
          <a:xfrm rot="5400000" flipH="1" flipV="1">
            <a:off x="4107653" y="3321843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角丸四角形 15"/>
          <p:cNvSpPr/>
          <p:nvPr/>
        </p:nvSpPr>
        <p:spPr>
          <a:xfrm>
            <a:off x="5929322" y="4214818"/>
            <a:ext cx="2071702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事後条件</a:t>
            </a:r>
            <a:endParaRPr kumimoji="1" lang="ja-JP" altLang="en-US" sz="2400" dirty="0"/>
          </a:p>
        </p:txBody>
      </p:sp>
      <p:cxnSp>
        <p:nvCxnSpPr>
          <p:cNvPr id="18" name="直線矢印コネクタ 17"/>
          <p:cNvCxnSpPr>
            <a:stCxn id="16" idx="0"/>
          </p:cNvCxnSpPr>
          <p:nvPr/>
        </p:nvCxnSpPr>
        <p:spPr>
          <a:xfrm rot="16200000" flipV="1">
            <a:off x="6161496" y="3411140"/>
            <a:ext cx="1285884" cy="321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178711" y="5214950"/>
            <a:ext cx="678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モナドの型 </a:t>
            </a:r>
            <a:r>
              <a:rPr kumimoji="1" lang="en-US" altLang="ja-JP" sz="2800" dirty="0" smtClean="0"/>
              <a:t>(=</a:t>
            </a:r>
            <a:r>
              <a:rPr kumimoji="1" lang="ja-JP" altLang="en-US" sz="2800" dirty="0" smtClean="0"/>
              <a:t>プログラムの仕様</a:t>
            </a:r>
            <a:r>
              <a:rPr kumimoji="1" lang="en-US" altLang="ja-JP" sz="2800" dirty="0" smtClean="0"/>
              <a:t>) </a:t>
            </a:r>
            <a:r>
              <a:rPr kumimoji="1" lang="ja-JP" altLang="en-US" sz="2800" dirty="0" smtClean="0"/>
              <a:t>を与える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簡単な例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ref</a:t>
            </a:r>
            <a:r>
              <a:rPr kumimoji="1" lang="ja-JP" altLang="en-US" dirty="0" smtClean="0"/>
              <a:t>」を定義してみる</a:t>
            </a:r>
            <a:endParaRPr kumimoji="1" lang="en-US" altLang="ja-JP" dirty="0" smtClean="0"/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Definition ref (T : Set) (v : T) : </a:t>
            </a:r>
            <a:b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Cmd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emp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(fun p :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ptr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=&gt; p --&gt; v).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intros; refine </a:t>
            </a:r>
            <a:r>
              <a:rPr lang="en-US" altLang="ja-JP" sz="2400" b="1" u="sng" dirty="0" smtClean="0">
                <a:solidFill>
                  <a:schemeClr val="accent2"/>
                </a:solidFill>
                <a:latin typeface="Consolas" pitchFamily="49" charset="0"/>
              </a:rPr>
              <a:t>{{New v}}</a:t>
            </a:r>
            <a:r>
              <a:rPr lang="en-US" altLang="ja-JP" sz="2400" b="1" dirty="0" smtClean="0">
                <a:latin typeface="Consolas" pitchFamily="49" charset="0"/>
              </a:rPr>
              <a:t>; sep fail </a:t>
            </a:r>
            <a:r>
              <a:rPr lang="en-US" altLang="ja-JP" sz="2400" b="1" dirty="0" err="1" smtClean="0">
                <a:latin typeface="Consolas" pitchFamily="49" charset="0"/>
              </a:rPr>
              <a:t>idtac</a:t>
            </a:r>
            <a:r>
              <a:rPr lang="en-US" altLang="ja-JP" sz="2400" b="1" dirty="0" smtClean="0">
                <a:latin typeface="Consolas" pitchFamily="49" charset="0"/>
              </a:rPr>
              <a:t>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Defined.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7356" y="4714884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プログラムを与え、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仕様を満たしていることを証明する</a:t>
            </a:r>
            <a:endParaRPr kumimoji="1" lang="ja-JP" altLang="en-US" sz="2800" dirty="0"/>
          </a:p>
        </p:txBody>
      </p:sp>
      <p:sp>
        <p:nvSpPr>
          <p:cNvPr id="5" name="角丸四角形 4"/>
          <p:cNvSpPr/>
          <p:nvPr/>
        </p:nvSpPr>
        <p:spPr>
          <a:xfrm>
            <a:off x="4786314" y="3786190"/>
            <a:ext cx="2071702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プログラム</a:t>
            </a:r>
            <a:endParaRPr kumimoji="1" lang="ja-JP" altLang="en-US" sz="2400" dirty="0"/>
          </a:p>
        </p:txBody>
      </p:sp>
      <p:cxnSp>
        <p:nvCxnSpPr>
          <p:cNvPr id="7" name="直線矢印コネクタ 6"/>
          <p:cNvCxnSpPr/>
          <p:nvPr/>
        </p:nvCxnSpPr>
        <p:spPr>
          <a:xfrm rot="10800000">
            <a:off x="5214942" y="3357562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何を証明するのか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 smtClean="0"/>
              <a:t>宣言した事前条件は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実際に書いたプログラムの事前条件を満たすこと</a:t>
            </a:r>
            <a:endParaRPr lang="en-US" altLang="ja-JP" sz="2800" dirty="0" smtClean="0"/>
          </a:p>
          <a:p>
            <a:r>
              <a:rPr lang="ja-JP" altLang="en-US" sz="2800" dirty="0" smtClean="0"/>
              <a:t>実際に書いたプログラムの事後条件は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宣言した事後条件を満たすこと</a:t>
            </a:r>
            <a:endParaRPr lang="en-US" altLang="ja-JP" sz="2800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事前条件の強化・事後条件の弱化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80384" y="4566561"/>
            <a:ext cx="13504768" cy="114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ダミーの引数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ポインタの指す自然数をインクリメントする例</a:t>
            </a:r>
            <a:endParaRPr kumimoji="1" lang="en-US" altLang="ja-JP" dirty="0" smtClean="0"/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Definition </a:t>
            </a:r>
            <a:r>
              <a:rPr lang="en-US" altLang="ja-JP" sz="2000" b="1" dirty="0" err="1" smtClean="0">
                <a:latin typeface="Consolas" pitchFamily="49" charset="0"/>
              </a:rPr>
              <a:t>incr</a:t>
            </a:r>
            <a:r>
              <a:rPr lang="en-US" altLang="ja-JP" sz="2000" b="1" dirty="0" smtClean="0">
                <a:latin typeface="Consolas" pitchFamily="49" charset="0"/>
              </a:rPr>
              <a:t> (p : </a:t>
            </a:r>
            <a:r>
              <a:rPr lang="en-US" altLang="ja-JP" sz="2000" b="1" dirty="0" err="1" smtClean="0">
                <a:latin typeface="Consolas" pitchFamily="49" charset="0"/>
              </a:rPr>
              <a:t>ptr</a:t>
            </a:r>
            <a:r>
              <a:rPr lang="en-US" altLang="ja-JP" sz="2000" b="1" dirty="0" smtClean="0">
                <a:latin typeface="Consolas" pitchFamily="49" charset="0"/>
              </a:rPr>
              <a:t>) (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n : [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Consolas" pitchFamily="49" charset="0"/>
              </a:rPr>
              <a:t>nat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]</a:t>
            </a:r>
            <a:r>
              <a:rPr lang="en-US" altLang="ja-JP" sz="2000" b="1" dirty="0" smtClean="0">
                <a:latin typeface="Consolas" pitchFamily="49" charset="0"/>
              </a:rPr>
              <a:t>) :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Cmd</a:t>
            </a:r>
            <a:r>
              <a:rPr lang="en-US" altLang="ja-JP" sz="2000" b="1" dirty="0" smtClean="0">
                <a:latin typeface="Consolas" pitchFamily="49" charset="0"/>
              </a:rPr>
              <a:t> (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n ~~</a:t>
            </a:r>
            <a:r>
              <a:rPr lang="en-US" altLang="ja-JP" sz="2000" b="1" dirty="0" smtClean="0">
                <a:latin typeface="Consolas" pitchFamily="49" charset="0"/>
              </a:rPr>
              <a:t> p --&gt; n) (fun _ : unit =&gt;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n ~~</a:t>
            </a:r>
            <a:r>
              <a:rPr lang="en-US" altLang="ja-JP" sz="2000" b="1" dirty="0" smtClean="0">
                <a:latin typeface="Consolas" pitchFamily="49" charset="0"/>
              </a:rPr>
              <a:t> p --&gt; (n + 1)).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intros; refine (v &lt;- !p; {{p ::= v + 1}}); </a:t>
            </a:r>
            <a:br>
              <a:rPr lang="en-US" altLang="ja-JP" sz="2000" b="1" dirty="0" smtClean="0">
                <a:latin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</a:rPr>
              <a:t>    sep fail </a:t>
            </a:r>
            <a:r>
              <a:rPr lang="en-US" altLang="ja-JP" sz="2000" b="1" dirty="0" err="1" smtClean="0">
                <a:latin typeface="Consolas" pitchFamily="49" charset="0"/>
              </a:rPr>
              <a:t>idtac</a:t>
            </a:r>
            <a:r>
              <a:rPr lang="en-US" altLang="ja-JP" sz="2000" b="1" dirty="0" smtClean="0">
                <a:latin typeface="Consolas" pitchFamily="49" charset="0"/>
              </a:rPr>
              <a:t>.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Defined.</a:t>
            </a:r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実際のプログラムの引数ではないが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事前・事後条件を表すために </a:t>
            </a:r>
            <a:r>
              <a:rPr lang="en-US" altLang="ja-JP" i="1" dirty="0" smtClean="0"/>
              <a:t>n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を使っている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通常の論理式を条件に含める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ポインタの指す値を読み取る例</a:t>
            </a:r>
            <a:endParaRPr kumimoji="1" lang="en-US" altLang="ja-JP" dirty="0" smtClean="0"/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Definition read (T : Set) (p : </a:t>
            </a:r>
            <a:r>
              <a:rPr lang="en-US" altLang="ja-JP" sz="2000" b="1" dirty="0" err="1" smtClean="0">
                <a:latin typeface="Consolas" pitchFamily="49" charset="0"/>
              </a:rPr>
              <a:t>ptr</a:t>
            </a:r>
            <a:r>
              <a:rPr lang="en-US" altLang="ja-JP" sz="2000" b="1" dirty="0" smtClean="0">
                <a:latin typeface="Consolas" pitchFamily="49" charset="0"/>
              </a:rPr>
              <a:t>) (v : [T]) :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Cmd</a:t>
            </a:r>
            <a:r>
              <a:rPr lang="en-US" altLang="ja-JP" sz="2000" b="1" dirty="0" smtClean="0">
                <a:latin typeface="Consolas" pitchFamily="49" charset="0"/>
              </a:rPr>
              <a:t> (v ~~ p --&gt; v) (fun v' =&gt; v ~~ p --&gt; v *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[v = v']</a:t>
            </a:r>
            <a:r>
              <a:rPr lang="en-US" altLang="ja-JP" sz="2000" b="1" dirty="0" smtClean="0">
                <a:latin typeface="Consolas" pitchFamily="49" charset="0"/>
              </a:rPr>
              <a:t>).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intros; refine {{!p}}; sep fail </a:t>
            </a:r>
            <a:r>
              <a:rPr lang="en-US" altLang="ja-JP" sz="2000" b="1" dirty="0" err="1" smtClean="0">
                <a:latin typeface="Consolas" pitchFamily="49" charset="0"/>
              </a:rPr>
              <a:t>idtac</a:t>
            </a:r>
            <a:r>
              <a:rPr lang="en-US" altLang="ja-JP" sz="2000" b="1" dirty="0" smtClean="0">
                <a:latin typeface="Consolas" pitchFamily="49" charset="0"/>
              </a:rPr>
              <a:t>.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Defined.</a:t>
            </a:r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事前・事後条件の中に普通の論理式を書くには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latin typeface="Consolas" pitchFamily="49" charset="0"/>
              </a:rPr>
              <a:t>[ ]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を用いる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“sep” tactic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Ynot</a:t>
            </a:r>
            <a:r>
              <a:rPr lang="ja-JP" altLang="en-US" dirty="0" smtClean="0"/>
              <a:t> ライブラリ内で定義された </a:t>
            </a:r>
            <a:r>
              <a:rPr lang="en-US" altLang="ja-JP" dirty="0" smtClean="0"/>
              <a:t>tactic</a:t>
            </a:r>
          </a:p>
          <a:p>
            <a:r>
              <a:rPr lang="en-US" altLang="ja-JP" dirty="0" smtClean="0"/>
              <a:t>Separation Logic </a:t>
            </a:r>
            <a:r>
              <a:rPr lang="ja-JP" altLang="en-US" dirty="0" smtClean="0"/>
              <a:t>に関する証明の多くを自動で行う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定義は非常に</a:t>
            </a:r>
            <a:r>
              <a:rPr lang="ja-JP" altLang="en-US" dirty="0" smtClean="0"/>
              <a:t>複雑です</a:t>
            </a:r>
            <a:r>
              <a:rPr lang="en-US" altLang="ja-JP" dirty="0" smtClean="0"/>
              <a:t>……</a:t>
            </a:r>
            <a:endParaRPr kumimoji="1" lang="ja-JP" altLang="en-US" dirty="0" smtClean="0"/>
          </a:p>
          <a:p>
            <a:endParaRPr lang="en-US" altLang="ja-JP" dirty="0" smtClean="0"/>
          </a:p>
          <a:p>
            <a:pPr lvl="1" indent="0">
              <a:buNone/>
            </a:pP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Definition ref (T : Set) (v : T) : </a:t>
            </a:r>
            <a:b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  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Cmd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emp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(fun p : </a:t>
            </a:r>
            <a:r>
              <a:rPr lang="en-US" altLang="ja-JP" sz="2400" b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ptr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=&gt; p --&gt; v).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intros; refine {{New v}}; </a:t>
            </a:r>
            <a:r>
              <a:rPr lang="en-US" altLang="ja-JP" sz="2400" b="1" u="sng" dirty="0" smtClean="0">
                <a:solidFill>
                  <a:schemeClr val="accent2"/>
                </a:solidFill>
                <a:latin typeface="Consolas" pitchFamily="49" charset="0"/>
              </a:rPr>
              <a:t>sep</a:t>
            </a:r>
            <a:r>
              <a:rPr lang="en-US" altLang="ja-JP" sz="2400" b="1" dirty="0" smtClean="0">
                <a:latin typeface="Consolas" pitchFamily="49" charset="0"/>
              </a:rPr>
              <a:t> fail </a:t>
            </a:r>
            <a:r>
              <a:rPr lang="en-US" altLang="ja-JP" sz="2400" b="1" dirty="0" err="1" smtClean="0">
                <a:latin typeface="Consolas" pitchFamily="49" charset="0"/>
              </a:rPr>
              <a:t>idtac</a:t>
            </a:r>
            <a:r>
              <a:rPr lang="en-US" altLang="ja-JP" sz="2400" b="1" dirty="0" smtClean="0">
                <a:latin typeface="Consolas" pitchFamily="49" charset="0"/>
              </a:rPr>
              <a:t>.</a:t>
            </a:r>
          </a:p>
          <a:p>
            <a:pPr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Defined.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Ynot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命令型言語の形式的検証を行う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定理</a:t>
            </a:r>
            <a:r>
              <a:rPr lang="ja-JP" altLang="en-US" dirty="0"/>
              <a:t>証明支援</a:t>
            </a:r>
            <a:r>
              <a:rPr lang="ja-JP" altLang="en-US" dirty="0" smtClean="0"/>
              <a:t>系 </a:t>
            </a:r>
            <a:r>
              <a:rPr lang="en-US" altLang="ja-JP" dirty="0" smtClean="0"/>
              <a:t>Coq </a:t>
            </a:r>
            <a:r>
              <a:rPr lang="ja-JP" altLang="en-US" dirty="0" smtClean="0"/>
              <a:t>のためのライブラリ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>
                <a:hlinkClick r:id="rId2"/>
              </a:rPr>
              <a:t>http://ynot.cs.harvard.edu/</a:t>
            </a:r>
            <a:endParaRPr lang="en-US" altLang="ja-JP" dirty="0" smtClean="0"/>
          </a:p>
          <a:p>
            <a:pPr lvl="1"/>
            <a:r>
              <a:rPr lang="en-US" altLang="ja-JP" sz="2200" dirty="0" smtClean="0"/>
              <a:t>“</a:t>
            </a:r>
            <a:r>
              <a:rPr lang="en-US" altLang="ja-JP" sz="2200" dirty="0" err="1" smtClean="0"/>
              <a:t>Ynot</a:t>
            </a:r>
            <a:r>
              <a:rPr lang="en-US" altLang="ja-JP" sz="2200" dirty="0" smtClean="0"/>
              <a:t>: Reasoning with the Awkward Squad”</a:t>
            </a:r>
            <a:br>
              <a:rPr lang="en-US" altLang="ja-JP" sz="2200" dirty="0" smtClean="0"/>
            </a:br>
            <a:r>
              <a:rPr lang="en-US" altLang="ja-JP" sz="2200" dirty="0" err="1" smtClean="0"/>
              <a:t>Aleksandar</a:t>
            </a:r>
            <a:r>
              <a:rPr lang="en-US" altLang="ja-JP" sz="2200" dirty="0" smtClean="0"/>
              <a:t> </a:t>
            </a:r>
            <a:r>
              <a:rPr lang="en-US" altLang="ja-JP" sz="2200" dirty="0" err="1" smtClean="0"/>
              <a:t>Nanevski</a:t>
            </a:r>
            <a:r>
              <a:rPr lang="en-US" altLang="ja-JP" sz="2200" dirty="0" smtClean="0"/>
              <a:t>, et al. ICFP'08</a:t>
            </a:r>
          </a:p>
          <a:p>
            <a:pPr lvl="1"/>
            <a:r>
              <a:rPr lang="en-US" altLang="ja-JP" sz="2200" dirty="0" smtClean="0"/>
              <a:t>“Effective Interactive Proofs for Higher-Order Imperative Programs”</a:t>
            </a:r>
            <a:br>
              <a:rPr lang="en-US" altLang="ja-JP" sz="2200" dirty="0" smtClean="0"/>
            </a:br>
            <a:r>
              <a:rPr lang="en-US" altLang="ja-JP" sz="2200" dirty="0" smtClean="0"/>
              <a:t>Adam </a:t>
            </a:r>
            <a:r>
              <a:rPr lang="en-US" altLang="ja-JP" sz="2200" dirty="0" err="1" smtClean="0"/>
              <a:t>Chlipala</a:t>
            </a:r>
            <a:r>
              <a:rPr lang="en-US" altLang="ja-JP" sz="2200" dirty="0" smtClean="0"/>
              <a:t>, et al. ICFP'09</a:t>
            </a:r>
            <a:endParaRPr kumimoji="1" lang="ja-JP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“sep”</a:t>
            </a:r>
            <a:r>
              <a:rPr kumimoji="1" lang="ja-JP" altLang="en-US" dirty="0" smtClean="0"/>
              <a:t> の働き 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単純な制約の解決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?1	</a:t>
            </a:r>
            <a:r>
              <a:rPr lang="en-US" altLang="ja-JP" sz="2400" dirty="0" smtClean="0"/>
              <a:t>(?1 </a:t>
            </a:r>
            <a:r>
              <a:rPr lang="ja-JP" altLang="en-US" sz="2400" dirty="0" smtClean="0"/>
              <a:t>に当てはまる式を見つける</a:t>
            </a:r>
            <a:r>
              <a:rPr lang="en-US" altLang="ja-JP" sz="2400" dirty="0" smtClean="0"/>
              <a:t>)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?1 =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v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“sep”</a:t>
            </a:r>
            <a:r>
              <a:rPr kumimoji="1" lang="ja-JP" altLang="en-US" dirty="0" smtClean="0"/>
              <a:t> の働き 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もう少し複雑な制約の解決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*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)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?2 *</a:t>
            </a:r>
            <a:r>
              <a:rPr lang="ja-JP" altLang="en-US" dirty="0" smtClean="0"/>
              <a:t>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i="1" dirty="0" smtClean="0"/>
              <a:t>x</a:t>
            </a:r>
            <a:endParaRPr lang="en-US" altLang="ja-JP" dirty="0" smtClean="0"/>
          </a:p>
          <a:p>
            <a:pPr lvl="2"/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’ *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’)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?2 *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dirty="0" smtClean="0"/>
              <a:t>?3</a:t>
            </a:r>
          </a:p>
          <a:p>
            <a:pPr lvl="1"/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’ </a:t>
            </a:r>
            <a:r>
              <a:rPr kumimoji="1" lang="ja-JP" altLang="en-US" dirty="0" smtClean="0"/>
              <a:t>と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dirty="0" smtClean="0"/>
              <a:t>?3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を対応させると </a:t>
            </a:r>
            <a:r>
              <a:rPr kumimoji="1" lang="en-US" altLang="ja-JP" dirty="0" smtClean="0"/>
              <a:t>?3 = </a:t>
            </a:r>
            <a:r>
              <a:rPr kumimoji="1" lang="en-US" altLang="ja-JP" i="1" dirty="0" smtClean="0"/>
              <a:t>v</a:t>
            </a:r>
            <a:r>
              <a:rPr kumimoji="1" lang="en-US" altLang="ja-JP" dirty="0" smtClean="0"/>
              <a:t>’</a:t>
            </a:r>
          </a:p>
          <a:p>
            <a:pPr lvl="2"/>
            <a:r>
              <a:rPr lang="en-US" altLang="ja-JP" i="1" dirty="0" smtClean="0"/>
              <a:t>P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’)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?2</a:t>
            </a:r>
          </a:p>
          <a:p>
            <a:pPr lvl="1"/>
            <a:r>
              <a:rPr kumimoji="1" lang="ja-JP" altLang="en-US" dirty="0" smtClean="0"/>
              <a:t>量化子を戻して</a:t>
            </a:r>
            <a:endParaRPr kumimoji="1" lang="en-US" altLang="ja-JP" dirty="0" smtClean="0"/>
          </a:p>
          <a:p>
            <a:pPr lvl="2"/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)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?2</a:t>
            </a:r>
          </a:p>
          <a:p>
            <a:pPr lvl="2"/>
            <a:r>
              <a:rPr lang="en-US" altLang="ja-JP" dirty="0" smtClean="0"/>
              <a:t>?2 =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“sep” </a:t>
            </a:r>
            <a:r>
              <a:rPr kumimoji="1" lang="ja-JP" altLang="en-US" dirty="0" smtClean="0"/>
              <a:t>の限界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“sep” tactic </a:t>
            </a:r>
            <a:r>
              <a:rPr lang="ja-JP" altLang="en-US" dirty="0" smtClean="0"/>
              <a:t>の二つの引数は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探索の前・途中に試す </a:t>
            </a:r>
            <a:r>
              <a:rPr lang="en-US" altLang="ja-JP" dirty="0" smtClean="0"/>
              <a:t>tactic </a:t>
            </a:r>
            <a:r>
              <a:rPr lang="ja-JP" altLang="en-US" dirty="0" smtClean="0"/>
              <a:t>を指定する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いつも </a:t>
            </a:r>
            <a:r>
              <a:rPr kumimoji="1" lang="en-US" altLang="ja-JP" dirty="0" smtClean="0"/>
              <a:t>“sep fail </a:t>
            </a:r>
            <a:r>
              <a:rPr kumimoji="1" lang="en-US" altLang="ja-JP" dirty="0" err="1" smtClean="0"/>
              <a:t>idtac</a:t>
            </a:r>
            <a:r>
              <a:rPr kumimoji="1" lang="en-US" altLang="ja-JP" dirty="0" smtClean="0"/>
              <a:t>” </a:t>
            </a:r>
            <a:r>
              <a:rPr kumimoji="1" lang="ja-JP" altLang="en-US" dirty="0" smtClean="0"/>
              <a:t>でうまくいくわけではない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再帰的データ構造の場合分けなど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“fail”, “</a:t>
            </a:r>
            <a:r>
              <a:rPr lang="en-US" altLang="ja-JP" dirty="0" err="1" smtClean="0"/>
              <a:t>idtac</a:t>
            </a:r>
            <a:r>
              <a:rPr lang="en-US" altLang="ja-JP" dirty="0" smtClean="0"/>
              <a:t>”</a:t>
            </a:r>
            <a:r>
              <a:rPr lang="ja-JP" altLang="en-US" dirty="0" smtClean="0"/>
              <a:t> は何もしない</a:t>
            </a:r>
            <a:r>
              <a:rPr lang="en-US" altLang="ja-JP" dirty="0" smtClean="0"/>
              <a:t> tactic</a:t>
            </a:r>
          </a:p>
          <a:p>
            <a:pPr lvl="1"/>
            <a:r>
              <a:rPr kumimoji="1" lang="ja-JP" altLang="en-US" dirty="0" smtClean="0"/>
              <a:t>必要に応じてユーザーが引数を指定する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データ構造に応じた補題の証明・適用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Ynot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で実装</a:t>
            </a:r>
            <a:r>
              <a:rPr lang="ja-JP" altLang="en-US" dirty="0" smtClean="0"/>
              <a:t>できるもの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ライブラリに実装例があるもの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スタック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キュー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配列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ハッシュテーブル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ファイルの読み書き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PEG</a:t>
            </a:r>
            <a:r>
              <a:rPr lang="ja-JP" altLang="en-US" dirty="0" smtClean="0"/>
              <a:t> パーサ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評価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プログラム対証明比は他の検証ツールと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ほぼ同じ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vs. </a:t>
            </a:r>
            <a:r>
              <a:rPr lang="en-US" altLang="ja-JP" dirty="0" err="1" smtClean="0"/>
              <a:t>Smallfoot</a:t>
            </a:r>
            <a:r>
              <a:rPr lang="en-US" altLang="ja-JP" dirty="0" smtClean="0"/>
              <a:t>, vs. </a:t>
            </a:r>
            <a:r>
              <a:rPr lang="en-US" altLang="ja-JP" dirty="0" err="1" smtClean="0"/>
              <a:t>Jahob</a:t>
            </a:r>
            <a:endParaRPr kumimoji="1" lang="en-US" altLang="ja-JP" dirty="0" smtClean="0"/>
          </a:p>
          <a:p>
            <a:r>
              <a:rPr kumimoji="1" lang="ja-JP" altLang="en-US" dirty="0" smtClean="0"/>
              <a:t>実装例のソース内訳</a:t>
            </a:r>
            <a:endParaRPr kumimoji="1"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571472" y="4000504"/>
          <a:ext cx="8072496" cy="1428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476289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仕様の宣言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プログラム本体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証明 </a:t>
                      </a:r>
                      <a:r>
                        <a:rPr kumimoji="1" lang="en-US" altLang="ja-JP" sz="1600" dirty="0" smtClean="0"/>
                        <a:t>(</a:t>
                      </a:r>
                      <a:r>
                        <a:rPr kumimoji="1" lang="ja-JP" altLang="en-US" sz="1600" dirty="0" smtClean="0"/>
                        <a:t>補題等含む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76289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ハッシュテーブル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21 </a:t>
                      </a:r>
                      <a:r>
                        <a:rPr kumimoji="1" lang="ja-JP" altLang="en-US" sz="2000" dirty="0" smtClean="0"/>
                        <a:t>行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34</a:t>
                      </a:r>
                      <a:r>
                        <a:rPr kumimoji="1" lang="ja-JP" altLang="en-US" sz="2000" dirty="0" smtClean="0"/>
                        <a:t> 行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142 </a:t>
                      </a:r>
                      <a:r>
                        <a:rPr kumimoji="1" lang="ja-JP" altLang="en-US" sz="2000" dirty="0" smtClean="0"/>
                        <a:t>行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76289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PEG</a:t>
                      </a:r>
                      <a:r>
                        <a:rPr kumimoji="1" lang="ja-JP" altLang="en-US" sz="2000" dirty="0" smtClean="0"/>
                        <a:t> パーサ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110</a:t>
                      </a:r>
                      <a:r>
                        <a:rPr kumimoji="1" lang="ja-JP" altLang="en-US" sz="2000" dirty="0" smtClean="0"/>
                        <a:t> 行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277</a:t>
                      </a:r>
                      <a:r>
                        <a:rPr kumimoji="1" lang="ja-JP" altLang="en-US" sz="2000" dirty="0" smtClean="0"/>
                        <a:t> 行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162</a:t>
                      </a:r>
                      <a:r>
                        <a:rPr kumimoji="1" lang="ja-JP" altLang="en-US" sz="2000" dirty="0" smtClean="0"/>
                        <a:t> 行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高階関数を扱う命令型言語を検証する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ライブラリ </a:t>
            </a:r>
            <a:r>
              <a:rPr kumimoji="1" lang="en-US" altLang="ja-JP" dirty="0" err="1" smtClean="0"/>
              <a:t>Ynot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を紹</a:t>
            </a:r>
            <a:r>
              <a:rPr kumimoji="1" lang="ja-JP" altLang="en-US" dirty="0" smtClean="0"/>
              <a:t>介した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簡単な例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“sep” tactic </a:t>
            </a:r>
            <a:r>
              <a:rPr kumimoji="1" lang="ja-JP" altLang="en-US" dirty="0" smtClean="0"/>
              <a:t>の働き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Work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Concurrency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Full correctness</a:t>
            </a:r>
          </a:p>
          <a:p>
            <a:pPr lvl="1"/>
            <a:r>
              <a:rPr lang="ja-JP" altLang="en-US" dirty="0" smtClean="0"/>
              <a:t>停止性の保証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I/O</a:t>
            </a:r>
            <a:endParaRPr kumimoji="1" lang="ja-JP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Ynot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の目新しいところ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自動化された証明と人間による証明を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両方扱える</a:t>
            </a:r>
            <a:endParaRPr kumimoji="1" lang="en-US" altLang="ja-JP" dirty="0" smtClean="0"/>
          </a:p>
          <a:p>
            <a:r>
              <a:rPr lang="ja-JP" altLang="en-US" dirty="0" smtClean="0"/>
              <a:t>高階関数を扱う命令型言語の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ある程度</a:t>
            </a:r>
            <a:r>
              <a:rPr lang="en-US" altLang="ja-JP" dirty="0" smtClean="0"/>
              <a:t>)</a:t>
            </a:r>
            <a:r>
              <a:rPr lang="ja-JP" altLang="en-US" dirty="0" smtClean="0"/>
              <a:t> 自動化された検証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前提知識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Coq</a:t>
            </a:r>
          </a:p>
          <a:p>
            <a:pPr lvl="1"/>
            <a:r>
              <a:rPr lang="ja-JP" altLang="en-US" dirty="0" smtClean="0"/>
              <a:t>定理証明支援系</a:t>
            </a:r>
            <a:endParaRPr lang="en-US" altLang="ja-JP" dirty="0" smtClean="0"/>
          </a:p>
          <a:p>
            <a:r>
              <a:rPr kumimoji="1" lang="en-US" altLang="ja-JP" dirty="0" smtClean="0"/>
              <a:t>Separation Logic</a:t>
            </a:r>
          </a:p>
          <a:p>
            <a:pPr lvl="1"/>
            <a:r>
              <a:rPr lang="ja-JP" altLang="en-US" dirty="0" smtClean="0"/>
              <a:t>命令型言語のメモリ操作を検証する論理体系</a:t>
            </a:r>
            <a:endParaRPr lang="en-US" altLang="ja-JP" dirty="0" smtClean="0"/>
          </a:p>
          <a:p>
            <a:r>
              <a:rPr kumimoji="1" lang="en-US" altLang="ja-JP" dirty="0" smtClean="0"/>
              <a:t>Hoare Type Theory</a:t>
            </a:r>
          </a:p>
          <a:p>
            <a:pPr lvl="1"/>
            <a:r>
              <a:rPr lang="ja-JP" altLang="en-US" dirty="0" smtClean="0"/>
              <a:t>高階関数を扱う命令型言語を検証する型システム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Coq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定理証明支援系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人間が証明を書くのを対話的フロントエンドで補助する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証明が正しいかどうかチェックする</a:t>
            </a:r>
            <a:endParaRPr kumimoji="1" lang="en-US" altLang="ja-JP" dirty="0" smtClean="0"/>
          </a:p>
          <a:p>
            <a:pPr lvl="1"/>
            <a:r>
              <a:rPr lang="en-US" altLang="ja-JP" dirty="0" smtClean="0">
                <a:hlinkClick r:id="rId2"/>
              </a:rPr>
              <a:t>http://coq.inria.fr/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Ynot</a:t>
            </a:r>
            <a:r>
              <a:rPr kumimoji="1" lang="ja-JP" altLang="en-US" dirty="0" smtClean="0"/>
              <a:t> ではプログラムが仕様を満たしているかどうかを定理として証明</a:t>
            </a:r>
            <a:r>
              <a:rPr lang="ja-JP" altLang="en-US" dirty="0" smtClean="0"/>
              <a:t>する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Coq</a:t>
            </a:r>
            <a:r>
              <a:rPr kumimoji="1" lang="ja-JP" altLang="en-US" dirty="0" smtClean="0"/>
              <a:t> </a:t>
            </a:r>
            <a:r>
              <a:rPr kumimoji="1" lang="ja-JP" altLang="en-US" dirty="0" err="1" smtClean="0"/>
              <a:t>での</a:t>
            </a:r>
            <a:r>
              <a:rPr kumimoji="1" lang="ja-JP" altLang="en-US" dirty="0" smtClean="0"/>
              <a:t>証明の例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Coq &lt;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Goal 1 + 1 = 2.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1 </a:t>
            </a:r>
            <a:r>
              <a:rPr lang="en-US" altLang="ja-JP" b="1" dirty="0" err="1" smtClean="0">
                <a:latin typeface="Consolas" pitchFamily="49" charset="0"/>
              </a:rPr>
              <a:t>subgoal</a:t>
            </a:r>
            <a:endParaRPr lang="en-US" altLang="ja-JP" b="1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============================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 1 + 1 = 2</a:t>
            </a:r>
          </a:p>
          <a:p>
            <a:pPr>
              <a:buNone/>
            </a:pPr>
            <a:endParaRPr lang="en-US" altLang="ja-JP" b="1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b="1" dirty="0" err="1" smtClean="0">
                <a:latin typeface="Consolas" pitchFamily="49" charset="0"/>
              </a:rPr>
              <a:t>Unnamed_thm</a:t>
            </a:r>
            <a:r>
              <a:rPr lang="en-US" altLang="ja-JP" b="1" dirty="0" smtClean="0">
                <a:latin typeface="Consolas" pitchFamily="49" charset="0"/>
              </a:rPr>
              <a:t> &lt;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unfold plus.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1 </a:t>
            </a:r>
            <a:r>
              <a:rPr lang="en-US" altLang="ja-JP" b="1" dirty="0" err="1" smtClean="0">
                <a:latin typeface="Consolas" pitchFamily="49" charset="0"/>
              </a:rPr>
              <a:t>subgoal</a:t>
            </a:r>
            <a:endParaRPr lang="en-US" altLang="ja-JP" b="1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============================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   2 = 2</a:t>
            </a:r>
          </a:p>
          <a:p>
            <a:pPr>
              <a:buNone/>
            </a:pPr>
            <a:endParaRPr lang="en-US" altLang="ja-JP" b="1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b="1" dirty="0" err="1" smtClean="0">
                <a:latin typeface="Consolas" pitchFamily="49" charset="0"/>
              </a:rPr>
              <a:t>Unnamed_thm</a:t>
            </a:r>
            <a:r>
              <a:rPr lang="en-US" altLang="ja-JP" b="1" dirty="0" smtClean="0">
                <a:latin typeface="Consolas" pitchFamily="49" charset="0"/>
              </a:rPr>
              <a:t> &lt;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reflexivity.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Proof completed.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5214942" y="1571612"/>
            <a:ext cx="3000396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証明する命題を宣言</a:t>
            </a:r>
            <a:endParaRPr kumimoji="1" lang="ja-JP" altLang="en-US" sz="2400" dirty="0"/>
          </a:p>
        </p:txBody>
      </p:sp>
      <p:cxnSp>
        <p:nvCxnSpPr>
          <p:cNvPr id="6" name="直線矢印コネクタ 5"/>
          <p:cNvCxnSpPr>
            <a:stCxn id="4" idx="1"/>
          </p:cNvCxnSpPr>
          <p:nvPr/>
        </p:nvCxnSpPr>
        <p:spPr>
          <a:xfrm rot="10800000">
            <a:off x="3571868" y="1785926"/>
            <a:ext cx="164307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角丸四角形 6"/>
          <p:cNvSpPr/>
          <p:nvPr/>
        </p:nvSpPr>
        <p:spPr>
          <a:xfrm>
            <a:off x="5286380" y="3429000"/>
            <a:ext cx="3000396" cy="14287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証明を進める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コマンド </a:t>
            </a:r>
            <a:r>
              <a:rPr kumimoji="1" lang="en-US" altLang="ja-JP" sz="2400" dirty="0" smtClean="0"/>
              <a:t>(tactic) </a:t>
            </a:r>
            <a:r>
              <a:rPr kumimoji="1" lang="ja-JP" altLang="en-US" sz="2400" dirty="0" smtClean="0"/>
              <a:t>を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入力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>
            <a:stCxn id="7" idx="1"/>
          </p:cNvCxnSpPr>
          <p:nvPr/>
        </p:nvCxnSpPr>
        <p:spPr>
          <a:xfrm rot="10800000">
            <a:off x="4214810" y="3714752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7" idx="1"/>
          </p:cNvCxnSpPr>
          <p:nvPr/>
        </p:nvCxnSpPr>
        <p:spPr>
          <a:xfrm rot="10800000" flipV="1">
            <a:off x="4214810" y="4143380"/>
            <a:ext cx="1071570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Separation Logic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 smtClean="0"/>
              <a:t>命令型言語のメモリ操作を検証する論理体系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Reynolds 2002</a:t>
            </a:r>
          </a:p>
          <a:p>
            <a:pPr lvl="1"/>
            <a:r>
              <a:rPr lang="ja-JP" altLang="en-US" dirty="0" smtClean="0"/>
              <a:t>メモリ領域をうまく細分化することで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メモリの変化・不変化を容易に検証する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ホーア論理の拡張</a:t>
            </a:r>
            <a:endParaRPr lang="en-US" altLang="ja-JP" dirty="0" smtClean="0"/>
          </a:p>
          <a:p>
            <a:r>
              <a:rPr lang="ja-JP" altLang="en-US" dirty="0" smtClean="0"/>
              <a:t>公理の例</a:t>
            </a:r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{ </a:t>
            </a:r>
            <a:r>
              <a:rPr lang="en-US" altLang="ja-JP" dirty="0" err="1" smtClean="0"/>
              <a:t>emp</a:t>
            </a:r>
            <a:r>
              <a:rPr lang="en-US" altLang="ja-JP" dirty="0" smtClean="0"/>
              <a:t> } 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= ref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 {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}</a:t>
            </a:r>
          </a:p>
          <a:p>
            <a:pPr lvl="1">
              <a:buNone/>
            </a:pPr>
            <a:r>
              <a:rPr lang="en-US" altLang="ja-JP" dirty="0" smtClean="0"/>
              <a:t>{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∃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.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 } 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:= </a:t>
            </a:r>
            <a:r>
              <a:rPr lang="en-US" altLang="ja-JP" i="1" dirty="0" smtClean="0"/>
              <a:t>w</a:t>
            </a:r>
            <a:r>
              <a:rPr lang="en-US" altLang="ja-JP" dirty="0" smtClean="0"/>
              <a:t>  {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w</a:t>
            </a:r>
            <a:r>
              <a:rPr lang="en-US" altLang="ja-JP" dirty="0" smtClean="0"/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Separation Logic</a:t>
            </a:r>
            <a:r>
              <a:rPr kumimoji="1" lang="ja-JP" altLang="en-US" dirty="0" smtClean="0"/>
              <a:t> の </a:t>
            </a:r>
            <a:r>
              <a:rPr kumimoji="1" lang="en-US" altLang="ja-JP" dirty="0" smtClean="0"/>
              <a:t>Frame Rule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「コードが触らないメモリ領域は変化しない」</a:t>
            </a: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pPr lvl="2"/>
            <a:r>
              <a:rPr kumimoji="1" lang="en-US" altLang="ja-JP" i="1" dirty="0" smtClean="0"/>
              <a:t>P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* </a:t>
            </a:r>
            <a:r>
              <a:rPr kumimoji="1" lang="en-US" altLang="ja-JP" i="1" dirty="0" smtClean="0"/>
              <a:t>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 </a:t>
            </a:r>
            <a:r>
              <a:rPr kumimoji="1" lang="en-US" altLang="ja-JP" i="1" dirty="0" smtClean="0"/>
              <a:t>P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i="1" dirty="0" smtClean="0"/>
              <a:t>P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が表わす二つのメモリ領域を合わせた状態を指す。ただし二つの領域は重ならない。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これを使うと例えば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{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dirty="0" smtClean="0"/>
              <a:t>1 * 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dirty="0" smtClean="0"/>
              <a:t>1 }  p := 2  {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dirty="0" smtClean="0"/>
              <a:t>2 * </a:t>
            </a:r>
            <a:r>
              <a:rPr lang="en-US" altLang="ja-JP" i="1" dirty="0" smtClean="0"/>
              <a:t>q</a:t>
            </a:r>
            <a:r>
              <a:rPr lang="en-US" altLang="ja-JP" dirty="0" smtClean="0"/>
              <a:t> </a:t>
            </a:r>
            <a:r>
              <a:rPr lang="ja-JP" altLang="en-US" dirty="0" smtClean="0">
                <a:latin typeface="Cambria Math" pitchFamily="18" charset="0"/>
              </a:rPr>
              <a:t>↦</a:t>
            </a:r>
            <a:r>
              <a:rPr lang="ja-JP" altLang="en-US" dirty="0" smtClean="0"/>
              <a:t> </a:t>
            </a:r>
            <a:r>
              <a:rPr lang="en-US" altLang="ja-JP" dirty="0" smtClean="0"/>
              <a:t>1 } </a:t>
            </a:r>
            <a:br>
              <a:rPr lang="en-US" altLang="ja-JP" dirty="0" smtClean="0"/>
            </a:br>
            <a:r>
              <a:rPr lang="ja-JP" altLang="en-US" dirty="0" smtClean="0"/>
              <a:t>が証明できる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80384" y="2071678"/>
            <a:ext cx="13504768" cy="114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Hoare Type Theory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8734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型付ラムダ計算にホーア論理を組込んだ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型システム</a:t>
            </a:r>
            <a:endParaRPr kumimoji="1" lang="en-US" altLang="ja-JP" dirty="0" smtClean="0"/>
          </a:p>
          <a:p>
            <a:pPr lvl="2"/>
            <a:r>
              <a:rPr lang="en-US" altLang="ja-JP" dirty="0" err="1" smtClean="0"/>
              <a:t>Nanevski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Morrisett</a:t>
            </a:r>
            <a:r>
              <a:rPr lang="en-US" altLang="ja-JP" dirty="0" smtClean="0"/>
              <a:t> 2005, 2006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00E1-EF4C-41FE-B05D-35D51AF70FD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642910" y="3012279"/>
          <a:ext cx="7929618" cy="2488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809"/>
                <a:gridCol w="3964809"/>
              </a:tblGrid>
              <a:tr h="484426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ラムダ計算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ホーア論理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443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関数型プログラミング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命令型プログラミング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1574023">
                <a:tc>
                  <a:txBody>
                    <a:bodyPr/>
                    <a:lstStyle/>
                    <a:p>
                      <a:pPr marL="252000" indent="-252000">
                        <a:buFont typeface="Arial" pitchFamily="34" charset="0"/>
                        <a:buChar char="•"/>
                      </a:pPr>
                      <a:r>
                        <a:rPr kumimoji="1" lang="ja-JP" altLang="en-US" sz="2400" dirty="0" smtClean="0"/>
                        <a:t>副作用のない演算</a:t>
                      </a:r>
                      <a:endParaRPr kumimoji="1" lang="en-US" altLang="ja-JP" sz="2400" dirty="0" smtClean="0"/>
                    </a:p>
                    <a:p>
                      <a:pPr marL="540000" lvl="1" indent="-252000">
                        <a:buFont typeface="Wingdings" pitchFamily="2" charset="2"/>
                        <a:buChar char="Ø"/>
                      </a:pPr>
                      <a:r>
                        <a:rPr kumimoji="1" lang="ja-JP" altLang="en-US" sz="2000" dirty="0" smtClean="0"/>
                        <a:t>自然数の加算・比較など</a:t>
                      </a:r>
                      <a:endParaRPr kumimoji="1" lang="en-US" altLang="ja-JP" sz="2400" dirty="0" smtClean="0"/>
                    </a:p>
                    <a:p>
                      <a:pPr marL="252000" indent="-252000">
                        <a:buFont typeface="Arial" pitchFamily="34" charset="0"/>
                        <a:buChar char="•"/>
                      </a:pPr>
                      <a:r>
                        <a:rPr kumimoji="1" lang="ja-JP" altLang="en-US" sz="2400" dirty="0" smtClean="0"/>
                        <a:t>高階関数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52000" indent="-252000">
                        <a:buFont typeface="Arial" pitchFamily="34" charset="0"/>
                        <a:buChar char="•"/>
                      </a:pPr>
                      <a:r>
                        <a:rPr kumimoji="1" lang="ja-JP" altLang="en-US" sz="2400" dirty="0" smtClean="0"/>
                        <a:t>副作用を持つ命令</a:t>
                      </a:r>
                      <a:endParaRPr kumimoji="1" lang="en-US" altLang="ja-JP" sz="2400" dirty="0" smtClean="0"/>
                    </a:p>
                    <a:p>
                      <a:pPr marL="540000" lvl="1" indent="-252000">
                        <a:buFont typeface="Wingdings" pitchFamily="2" charset="2"/>
                        <a:buChar char="Ø"/>
                      </a:pPr>
                      <a:r>
                        <a:rPr kumimoji="1" lang="ja-JP" altLang="en-US" sz="2000" dirty="0" smtClean="0"/>
                        <a:t>メモリ領域の確保や読み書き</a:t>
                      </a:r>
                      <a:endParaRPr kumimoji="1" lang="en-US" altLang="ja-JP" sz="2000" dirty="0" smtClean="0"/>
                    </a:p>
                    <a:p>
                      <a:pPr marL="252000" indent="-252000">
                        <a:buFont typeface="Arial" pitchFamily="34" charset="0"/>
                        <a:buChar char="•"/>
                      </a:pPr>
                      <a:r>
                        <a:rPr kumimoji="1" lang="ja-JP" altLang="en-US" sz="2400" dirty="0" smtClean="0"/>
                        <a:t>事前条件・事後条件によるアサーション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角丸四角形吹き出し 9"/>
          <p:cNvSpPr/>
          <p:nvPr/>
        </p:nvSpPr>
        <p:spPr>
          <a:xfrm>
            <a:off x="2357422" y="5643578"/>
            <a:ext cx="6000792" cy="428628"/>
          </a:xfrm>
          <a:prstGeom prst="wedgeRoundRectCallout">
            <a:avLst>
              <a:gd name="adj1" fmla="val 3691"/>
              <a:gd name="adj2" fmla="val -12083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アサーションの正しさを型システムで検証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936</Words>
  <Application>Microsoft Office PowerPoint</Application>
  <PresentationFormat>画面に合わせる (4:3)</PresentationFormat>
  <Paragraphs>199</Paragraphs>
  <Slides>26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27" baseType="lpstr">
      <vt:lpstr>Office テーマ</vt:lpstr>
      <vt:lpstr>全体ミーティング 2009-09-16</vt:lpstr>
      <vt:lpstr>今日の内容</vt:lpstr>
      <vt:lpstr>Ynot の目新しいところ</vt:lpstr>
      <vt:lpstr>前提知識</vt:lpstr>
      <vt:lpstr>Coq</vt:lpstr>
      <vt:lpstr>Coq での証明の例</vt:lpstr>
      <vt:lpstr>Separation Logic</vt:lpstr>
      <vt:lpstr>Separation Logic の Frame Rule</vt:lpstr>
      <vt:lpstr>Hoare Type Theory</vt:lpstr>
      <vt:lpstr>命令のモナド化</vt:lpstr>
      <vt:lpstr>Ynot</vt:lpstr>
      <vt:lpstr>簡単な例</vt:lpstr>
      <vt:lpstr>簡単な例</vt:lpstr>
      <vt:lpstr>簡単な例</vt:lpstr>
      <vt:lpstr>簡単な例</vt:lpstr>
      <vt:lpstr>何を証明するのか?</vt:lpstr>
      <vt:lpstr>ダミーの引数</vt:lpstr>
      <vt:lpstr>通常の論理式を条件に含める</vt:lpstr>
      <vt:lpstr>The “sep” tactic</vt:lpstr>
      <vt:lpstr>“sep” の働き (1)</vt:lpstr>
      <vt:lpstr>“sep” の働き (2)</vt:lpstr>
      <vt:lpstr>“sep” の限界</vt:lpstr>
      <vt:lpstr>Ynot で実装できるもの</vt:lpstr>
      <vt:lpstr>評価</vt:lpstr>
      <vt:lpstr>まとめ</vt:lpstr>
      <vt:lpstr>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2009-09-16</dc:title>
  <dc:creator>渡邊 裕貴</dc:creator>
  <cp:lastModifiedBy>渡邊裕貴</cp:lastModifiedBy>
  <cp:revision>457</cp:revision>
  <dcterms:created xsi:type="dcterms:W3CDTF">2009-09-14T15:41:49Z</dcterms:created>
  <dcterms:modified xsi:type="dcterms:W3CDTF">2009-09-16T07:49:15Z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