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85" r:id="rId4"/>
    <p:sldId id="258" r:id="rId5"/>
    <p:sldId id="260" r:id="rId6"/>
    <p:sldId id="261" r:id="rId7"/>
    <p:sldId id="259" r:id="rId8"/>
    <p:sldId id="263" r:id="rId9"/>
    <p:sldId id="278" r:id="rId10"/>
    <p:sldId id="264" r:id="rId11"/>
    <p:sldId id="265" r:id="rId12"/>
    <p:sldId id="266" r:id="rId13"/>
    <p:sldId id="267" r:id="rId14"/>
    <p:sldId id="268" r:id="rId15"/>
    <p:sldId id="284" r:id="rId16"/>
    <p:sldId id="269" r:id="rId17"/>
    <p:sldId id="271" r:id="rId18"/>
    <p:sldId id="270" r:id="rId19"/>
    <p:sldId id="279" r:id="rId20"/>
    <p:sldId id="272" r:id="rId21"/>
    <p:sldId id="280" r:id="rId22"/>
    <p:sldId id="273" r:id="rId23"/>
    <p:sldId id="275" r:id="rId24"/>
    <p:sldId id="282" r:id="rId25"/>
    <p:sldId id="283" r:id="rId26"/>
    <p:sldId id="281" r:id="rId27"/>
    <p:sldId id="276" r:id="rId28"/>
    <p:sldId id="277" r:id="rId29"/>
  </p:sldIdLst>
  <p:sldSz cx="9144000" cy="6858000" type="screen4x3"/>
  <p:notesSz cx="6778625" cy="9910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6349" autoAdjust="0"/>
  </p:normalViewPr>
  <p:slideViewPr>
    <p:cSldViewPr>
      <p:cViewPr varScale="1">
        <p:scale>
          <a:sx n="71" d="100"/>
          <a:sy n="71" d="100"/>
        </p:scale>
        <p:origin x="-8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37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0163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8B163-3581-421A-ADE3-DB2D9BB35562}" type="datetimeFigureOut">
              <a:rPr kumimoji="1" lang="ja-JP" altLang="en-US" smtClean="0"/>
              <a:t>2008/3/4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0163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7CD5E-2A95-4A70-AF82-96CD9908DA7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39652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3D920-1C88-46B4-ADFA-8E7F1E6509B3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3000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7863" y="4707613"/>
            <a:ext cx="5422900" cy="4459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39652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29B67-8D77-429F-978F-E076FB02F59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仮想化を導入したことによる</a:t>
            </a:r>
            <a:r>
              <a:rPr kumimoji="1" lang="en-US" altLang="ja-JP" dirty="0" smtClean="0"/>
              <a:t>I/O</a:t>
            </a:r>
            <a:r>
              <a:rPr kumimoji="1" lang="en-US" altLang="ja-JP" baseline="0" dirty="0" smtClean="0"/>
              <a:t> overhead</a:t>
            </a:r>
            <a:r>
              <a:rPr kumimoji="1" lang="ja-JP" altLang="en-US" baseline="0" dirty="0" smtClean="0"/>
              <a:t>に加えて、外部に</a:t>
            </a:r>
            <a:r>
              <a:rPr kumimoji="1" lang="en-US" altLang="ja-JP" baseline="0" dirty="0" smtClean="0"/>
              <a:t>Anti-Virus</a:t>
            </a:r>
            <a:r>
              <a:rPr kumimoji="1" lang="ja-JP" altLang="en-US" baseline="0" dirty="0" smtClean="0"/>
              <a:t>を確保したことにより</a:t>
            </a:r>
            <a:endParaRPr kumimoji="1" lang="en-US" altLang="ja-JP" baseline="0" dirty="0" smtClean="0"/>
          </a:p>
          <a:p>
            <a:r>
              <a:rPr kumimoji="1" lang="en-US" altLang="ja-JP" baseline="0" dirty="0" smtClean="0"/>
              <a:t>Host</a:t>
            </a:r>
            <a:r>
              <a:rPr kumimoji="1" lang="ja-JP" altLang="en-US" baseline="0" dirty="0" smtClean="0"/>
              <a:t>側により多くのメモリを必要とするようになったため</a:t>
            </a:r>
            <a:r>
              <a:rPr kumimoji="1" lang="en-US" altLang="ja-JP" baseline="0" dirty="0" smtClean="0"/>
              <a:t>(</a:t>
            </a:r>
            <a:r>
              <a:rPr kumimoji="1" lang="ja-JP" altLang="en-US" baseline="0" dirty="0" smtClean="0"/>
              <a:t>内部はメモリ少なめ</a:t>
            </a:r>
            <a:r>
              <a:rPr kumimoji="1" lang="en-US" altLang="ja-JP" baseline="0" dirty="0" smtClean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29B67-8D77-429F-978F-E076FB02F594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0AC06-2CE9-4B75-A1E5-21ED1E802C6F}" type="datetimeFigureOut">
              <a:rPr kumimoji="1" lang="ja-JP" altLang="en-US" smtClean="0"/>
              <a:pPr/>
              <a:t>2008/3/4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2EE28-A588-48B2-B761-C46841124F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 </a:t>
            </a:r>
            <a:r>
              <a:rPr kumimoji="1" lang="en-US" altLang="ja-JP" dirty="0" smtClean="0"/>
              <a:t>03/04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澤崎 純也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実装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Semantic</a:t>
            </a:r>
            <a:r>
              <a:rPr kumimoji="1" lang="en-US" altLang="ja-JP" baseline="0" dirty="0" smtClean="0"/>
              <a:t> gap</a:t>
            </a:r>
            <a:r>
              <a:rPr kumimoji="1" lang="ja-JP" altLang="en-US" baseline="0" dirty="0" smtClean="0"/>
              <a:t>を埋める</a:t>
            </a:r>
            <a:r>
              <a:rPr kumimoji="1" lang="en-US" altLang="ja-JP" baseline="0" dirty="0" err="1" smtClean="0"/>
              <a:t>VMwatcher</a:t>
            </a:r>
            <a:r>
              <a:rPr kumimoji="1" lang="ja-JP" altLang="en-US" baseline="0" dirty="0" smtClean="0"/>
              <a:t>というシステムを筆者らは提案、その</a:t>
            </a:r>
            <a:r>
              <a:rPr kumimoji="1" lang="en-US" altLang="ja-JP" baseline="0" dirty="0" smtClean="0"/>
              <a:t>prototype</a:t>
            </a:r>
            <a:r>
              <a:rPr kumimoji="1" lang="ja-JP" altLang="en-US" baseline="0" dirty="0" smtClean="0"/>
              <a:t>を</a:t>
            </a:r>
            <a:r>
              <a:rPr kumimoji="1" lang="ja-JP" altLang="en-US" dirty="0" smtClean="0"/>
              <a:t>以下の</a:t>
            </a:r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上に実装した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VMware Server</a:t>
            </a:r>
          </a:p>
          <a:p>
            <a:pPr lvl="1"/>
            <a:r>
              <a:rPr kumimoji="1" lang="en-US" altLang="ja-JP" baseline="0" dirty="0" smtClean="0"/>
              <a:t>QEMU</a:t>
            </a:r>
          </a:p>
          <a:p>
            <a:pPr lvl="1"/>
            <a:r>
              <a:rPr kumimoji="1" lang="en-US" altLang="ja-JP" baseline="0" dirty="0" err="1" smtClean="0"/>
              <a:t>Xen</a:t>
            </a:r>
            <a:endParaRPr kumimoji="1" lang="en-US" altLang="ja-JP" baseline="0" dirty="0" smtClean="0"/>
          </a:p>
          <a:p>
            <a:pPr lvl="1"/>
            <a:r>
              <a:rPr kumimoji="1" lang="en-US" altLang="ja-JP" baseline="0" dirty="0" smtClean="0"/>
              <a:t>UML</a:t>
            </a:r>
          </a:p>
          <a:p>
            <a:pPr lvl="0"/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Guest</a:t>
            </a:r>
          </a:p>
          <a:p>
            <a:pPr lvl="1"/>
            <a:r>
              <a:rPr kumimoji="1" lang="en-US" altLang="ja-JP" dirty="0" smtClean="0"/>
              <a:t>Windows</a:t>
            </a:r>
            <a:r>
              <a:rPr kumimoji="1" lang="en-US" altLang="ja-JP" baseline="0" dirty="0" smtClean="0"/>
              <a:t> 2000/XP</a:t>
            </a:r>
          </a:p>
          <a:p>
            <a:pPr lvl="1"/>
            <a:r>
              <a:rPr kumimoji="1" lang="en-US" altLang="ja-JP" dirty="0" smtClean="0"/>
              <a:t>Red Hat Linux 7.2/8.0/9.0</a:t>
            </a:r>
          </a:p>
          <a:p>
            <a:pPr lvl="1"/>
            <a:r>
              <a:rPr kumimoji="1" lang="en-US" altLang="ja-JP" dirty="0" smtClean="0"/>
              <a:t>Fedora Core 1/2/3/4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Semantic View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Reconstruction (1/5)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Disk</a:t>
            </a:r>
            <a:r>
              <a:rPr kumimoji="1" lang="ja-JP" altLang="en-US" dirty="0" smtClean="0"/>
              <a:t>情報を再構成する</a:t>
            </a:r>
            <a:endParaRPr kumimoji="1" lang="en-US" altLang="ja-JP" dirty="0" smtClean="0"/>
          </a:p>
          <a:p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内部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Disk</a:t>
            </a:r>
            <a:r>
              <a:rPr kumimoji="1" lang="ja-JP" altLang="en-US" dirty="0" smtClean="0"/>
              <a:t>のファイルシステムが分かっていればそれを読み込むだけでよい</a:t>
            </a:r>
            <a:endParaRPr kumimoji="1" lang="en-US" altLang="ja-JP" dirty="0" smtClean="0"/>
          </a:p>
          <a:p>
            <a:r>
              <a:rPr kumimoji="1" lang="en-US" altLang="ja-JP" dirty="0" smtClean="0"/>
              <a:t>Windows</a:t>
            </a:r>
            <a:r>
              <a:rPr kumimoji="1" lang="ja-JP" altLang="en-US" dirty="0" smtClean="0"/>
              <a:t>上では</a:t>
            </a:r>
            <a:r>
              <a:rPr kumimoji="1" lang="en-US" altLang="ja-JP" dirty="0" smtClean="0"/>
              <a:t>ext2/ext3 </a:t>
            </a:r>
            <a:r>
              <a:rPr kumimoji="1" lang="en-US" altLang="ja-JP" dirty="0" err="1" smtClean="0"/>
              <a:t>filesystem</a:t>
            </a:r>
            <a:r>
              <a:rPr kumimoji="1" lang="ja-JP" altLang="en-US" dirty="0" smtClean="0"/>
              <a:t>を読み込めないので筆者らは</a:t>
            </a:r>
            <a:r>
              <a:rPr kumimoji="1" lang="en-US" altLang="ja-JP" dirty="0" smtClean="0"/>
              <a:t>ext2/ext3</a:t>
            </a:r>
            <a:r>
              <a:rPr kumimoji="1" lang="ja-JP" altLang="en-US" dirty="0" smtClean="0"/>
              <a:t>用</a:t>
            </a:r>
            <a:r>
              <a:rPr kumimoji="1" lang="en-US" altLang="ja-JP" dirty="0" smtClean="0"/>
              <a:t>driver</a:t>
            </a:r>
            <a:r>
              <a:rPr kumimoji="1" lang="ja-JP" altLang="en-US" dirty="0" smtClean="0"/>
              <a:t>を実装した</a:t>
            </a:r>
            <a:endParaRPr kumimoji="1" lang="en-US" altLang="ja-JP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Semantic View Reconstruction</a:t>
            </a:r>
            <a:r>
              <a:rPr kumimoji="1" lang="en-US" altLang="ja-JP" baseline="0" dirty="0" smtClean="0"/>
              <a:t> (2/5)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メモリ情報の再構成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ここでは</a:t>
            </a:r>
            <a:r>
              <a:rPr kumimoji="1" lang="en-US" altLang="ja-JP" dirty="0" smtClean="0"/>
              <a:t>32bit</a:t>
            </a:r>
            <a:r>
              <a:rPr kumimoji="1" lang="en-US" altLang="ja-JP" baseline="0" dirty="0" smtClean="0"/>
              <a:t> Linux</a:t>
            </a:r>
            <a:r>
              <a:rPr kumimoji="1" lang="ja-JP" altLang="en-US" baseline="0" dirty="0" smtClean="0"/>
              <a:t>に限定する</a:t>
            </a:r>
            <a:endParaRPr kumimoji="1" lang="en-US" altLang="ja-JP" baseline="0" dirty="0" smtClean="0"/>
          </a:p>
          <a:p>
            <a:endParaRPr lang="en-US" altLang="ja-JP" dirty="0" smtClean="0"/>
          </a:p>
          <a:p>
            <a:r>
              <a:rPr kumimoji="1" lang="en-US" altLang="ja-JP" baseline="0" dirty="0" smtClean="0"/>
              <a:t>Windows</a:t>
            </a:r>
            <a:r>
              <a:rPr kumimoji="1" lang="ja-JP" altLang="en-US" baseline="0" dirty="0" smtClean="0"/>
              <a:t>の場合は後述</a:t>
            </a:r>
            <a:endParaRPr kumimoji="1" lang="en-US" altLang="ja-JP" baseline="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1" lang="en-US" altLang="ja-JP" dirty="0" smtClean="0"/>
              <a:t>Semantic View Reconstruction</a:t>
            </a:r>
            <a:r>
              <a:rPr kumimoji="1" lang="en-US" altLang="ja-JP" baseline="0" dirty="0" smtClean="0"/>
              <a:t> (3/5)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Linux</a:t>
            </a:r>
            <a:r>
              <a:rPr kumimoji="1" lang="ja-JP" altLang="en-US" dirty="0" smtClean="0"/>
              <a:t>では各プロセスの情報を</a:t>
            </a:r>
            <a:r>
              <a:rPr kumimoji="1" lang="en-US" altLang="ja-JP" dirty="0" err="1" smtClean="0"/>
              <a:t>task_struct</a:t>
            </a:r>
            <a:r>
              <a:rPr kumimoji="1" lang="ja-JP" altLang="en-US" dirty="0" smtClean="0"/>
              <a:t>構造体によって管理している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各構造体は連結リストで辿ることができる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構造体リストの先頭アドレス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init_task_union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はファイルとして保存されている</a:t>
            </a:r>
            <a:r>
              <a:rPr kumimoji="1" lang="en-US" altLang="ja-JP" dirty="0" smtClean="0"/>
              <a:t>(System.map)</a:t>
            </a:r>
          </a:p>
          <a:p>
            <a:r>
              <a:rPr kumimoji="1" lang="en-US" altLang="ja-JP" dirty="0" smtClean="0"/>
              <a:t>Kernel</a:t>
            </a:r>
            <a:r>
              <a:rPr kumimoji="1" lang="ja-JP" altLang="en-US" dirty="0" smtClean="0"/>
              <a:t>空間</a:t>
            </a:r>
            <a:r>
              <a:rPr kumimoji="1" lang="en-US" altLang="ja-JP" dirty="0" smtClean="0"/>
              <a:t>(0xC0000000</a:t>
            </a:r>
            <a:r>
              <a:rPr kumimoji="1" lang="ja-JP" altLang="en-US" dirty="0" smtClean="0"/>
              <a:t>以降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は物理メモリの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番地以降にストレートマッピングされている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以上からプロセスの情報が復元できる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1296"/>
            <a:ext cx="9144000" cy="56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Semantic View Reconstruction (4/5)</a:t>
            </a:r>
            <a:endParaRPr kumimoji="1" lang="ja-JP" altLang="en-US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Semantic View Reconstruction(5/5)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Windows</a:t>
            </a:r>
            <a:r>
              <a:rPr kumimoji="1" lang="ja-JP" altLang="en-US" dirty="0" smtClean="0"/>
              <a:t>の場合は</a:t>
            </a:r>
            <a:r>
              <a:rPr kumimoji="1" lang="en-US" altLang="ja-JP" dirty="0" smtClean="0"/>
              <a:t>Linux</a:t>
            </a:r>
            <a:r>
              <a:rPr kumimoji="1" lang="ja-JP" altLang="en-US" dirty="0" err="1" smtClean="0"/>
              <a:t>のように</a:t>
            </a:r>
            <a:r>
              <a:rPr kumimoji="1" lang="ja-JP" altLang="en-US" dirty="0" smtClean="0"/>
              <a:t>明示的なアドレスが分からないので、メモリのフルスキャンを行うことによりプロセス情報を取得する</a:t>
            </a:r>
            <a:endParaRPr kumimoji="1" lang="en-US" altLang="ja-JP" dirty="0" smtClean="0"/>
          </a:p>
          <a:p>
            <a:r>
              <a:rPr lang="ja-JP" altLang="en-US" dirty="0" smtClean="0"/>
              <a:t>特定の値を</a:t>
            </a:r>
            <a:r>
              <a:rPr lang="en-US" altLang="ja-JP" dirty="0" smtClean="0"/>
              <a:t>signature</a:t>
            </a:r>
            <a:r>
              <a:rPr lang="ja-JP" altLang="en-US" dirty="0" smtClean="0"/>
              <a:t>として用いる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GREPEXEC: </a:t>
            </a:r>
            <a:r>
              <a:rPr lang="en-US" altLang="ja-JP" dirty="0" err="1" smtClean="0"/>
              <a:t>Grepping</a:t>
            </a:r>
            <a:r>
              <a:rPr lang="en-US" altLang="ja-JP" dirty="0" smtClean="0"/>
              <a:t> Executive Objects from Pool Memory[</a:t>
            </a:r>
            <a:r>
              <a:rPr lang="en-US" altLang="ja-JP" dirty="0" err="1" smtClean="0"/>
              <a:t>bugcheck</a:t>
            </a:r>
            <a:r>
              <a:rPr lang="en-US" altLang="ja-JP" dirty="0" smtClean="0"/>
              <a:t>, 2006]</a:t>
            </a:r>
            <a:endParaRPr kumimoji="1" lang="en-US" altLang="ja-JP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評価</a:t>
            </a:r>
            <a:r>
              <a:rPr kumimoji="1" lang="en-US" altLang="ja-JP" dirty="0" smtClean="0"/>
              <a:t>1-1</a:t>
            </a:r>
            <a:r>
              <a:rPr kumimoji="1" lang="en-US" altLang="ja-JP" baseline="0" dirty="0" smtClean="0"/>
              <a:t> : </a:t>
            </a:r>
            <a:r>
              <a:rPr kumimoji="1" lang="ja-JP" altLang="en-US" baseline="0" dirty="0" smtClean="0"/>
              <a:t>プロセス隠蔽型</a:t>
            </a:r>
            <a:r>
              <a:rPr kumimoji="1" lang="en-US" altLang="ja-JP" baseline="0" dirty="0" err="1" smtClean="0"/>
              <a:t>rootkit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Windows/Linux</a:t>
            </a:r>
            <a:r>
              <a:rPr kumimoji="1" lang="ja-JP" altLang="en-US" dirty="0" smtClean="0"/>
              <a:t>用の</a:t>
            </a:r>
            <a:r>
              <a:rPr kumimoji="1" lang="en-US" altLang="ja-JP" dirty="0" err="1" smtClean="0"/>
              <a:t>rootkit</a:t>
            </a:r>
            <a:r>
              <a:rPr kumimoji="1" lang="ja-JP" altLang="en-US" dirty="0" smtClean="0"/>
              <a:t>各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種を導入</a:t>
            </a:r>
            <a:endParaRPr kumimoji="1" lang="en-US" altLang="ja-JP" dirty="0" smtClean="0"/>
          </a:p>
          <a:p>
            <a:r>
              <a:rPr kumimoji="1" lang="en-US" altLang="ja-JP" dirty="0" err="1" smtClean="0"/>
              <a:t>rootkit</a:t>
            </a:r>
            <a:r>
              <a:rPr kumimoji="1" lang="ja-JP" altLang="en-US" dirty="0" smtClean="0"/>
              <a:t>によって隠蔽されたプロセス、ファイルを</a:t>
            </a:r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の外側から検出できた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次ページの図は</a:t>
            </a:r>
            <a:r>
              <a:rPr lang="en-US" altLang="ja-JP" dirty="0" smtClean="0"/>
              <a:t>Windows</a:t>
            </a:r>
            <a:r>
              <a:rPr lang="ja-JP" altLang="en-US" dirty="0" smtClean="0"/>
              <a:t>用</a:t>
            </a:r>
            <a:r>
              <a:rPr lang="en-US" altLang="ja-JP" dirty="0" err="1" smtClean="0"/>
              <a:t>rootkit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(kernel-level FU </a:t>
            </a:r>
            <a:r>
              <a:rPr lang="en-US" altLang="ja-JP" dirty="0" err="1" smtClean="0"/>
              <a:t>rootkit</a:t>
            </a:r>
            <a:r>
              <a:rPr lang="en-US" altLang="ja-JP" dirty="0" smtClean="0"/>
              <a:t>)</a:t>
            </a:r>
            <a:r>
              <a:rPr lang="ja-JP" altLang="en-US" dirty="0" err="1" smtClean="0"/>
              <a:t>の</a:t>
            </a:r>
            <a:r>
              <a:rPr lang="ja-JP" altLang="en-US" dirty="0" err="1"/>
              <a:t>検</a:t>
            </a:r>
            <a:r>
              <a:rPr lang="ja-JP" altLang="en-US" dirty="0" smtClean="0"/>
              <a:t>出例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タスクマネージャから任意のプロセスを参照できないように</a:t>
            </a:r>
            <a:r>
              <a:rPr lang="ja-JP" altLang="en-US" dirty="0"/>
              <a:t>して</a:t>
            </a:r>
            <a:r>
              <a:rPr lang="ja-JP" altLang="en-US" dirty="0" smtClean="0"/>
              <a:t>しまう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図</a:t>
            </a:r>
            <a:r>
              <a:rPr kumimoji="1" lang="en-US" altLang="ja-JP" dirty="0" smtClean="0"/>
              <a:t>:FU </a:t>
            </a:r>
            <a:r>
              <a:rPr kumimoji="1" lang="en-US" altLang="ja-JP" dirty="0" err="1" smtClean="0"/>
              <a:t>rootkit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63414"/>
            <a:ext cx="7429520" cy="4394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角丸四角形吹き出し 4"/>
          <p:cNvSpPr/>
          <p:nvPr/>
        </p:nvSpPr>
        <p:spPr>
          <a:xfrm>
            <a:off x="0" y="1285860"/>
            <a:ext cx="2428860" cy="1071570"/>
          </a:xfrm>
          <a:prstGeom prst="wedgeRoundRectCallout">
            <a:avLst>
              <a:gd name="adj1" fmla="val 22024"/>
              <a:gd name="adj2" fmla="val 2052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VM</a:t>
            </a:r>
            <a:r>
              <a:rPr lang="ja-JP" altLang="en-US" dirty="0" smtClean="0"/>
              <a:t>の外側から見た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プロセスリスト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(PID=336</a:t>
            </a:r>
            <a:r>
              <a:rPr lang="ja-JP" altLang="en-US" dirty="0" smtClean="0"/>
              <a:t>は見える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3428992" y="1285860"/>
            <a:ext cx="2857520" cy="1000132"/>
          </a:xfrm>
          <a:prstGeom prst="wedgeRoundRectCallout">
            <a:avLst>
              <a:gd name="adj1" fmla="val 30504"/>
              <a:gd name="adj2" fmla="val 2165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の内側から見た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プロセスリスト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(PID=336</a:t>
            </a:r>
            <a:r>
              <a:rPr lang="ja-JP" altLang="en-US" dirty="0" smtClean="0"/>
              <a:t>が隠蔽済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7000892" y="1285860"/>
            <a:ext cx="2000264" cy="1000132"/>
          </a:xfrm>
          <a:prstGeom prst="wedgeRoundRectCallout">
            <a:avLst>
              <a:gd name="adj1" fmla="val -53102"/>
              <a:gd name="adj2" fmla="val 34485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内で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PID=336</a:t>
            </a:r>
            <a:r>
              <a:rPr kumimoji="1" lang="ja-JP" altLang="en-US" dirty="0" smtClean="0"/>
              <a:t>を隠蔽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評価</a:t>
            </a:r>
            <a:r>
              <a:rPr kumimoji="1" lang="en-US" altLang="ja-JP" dirty="0" smtClean="0"/>
              <a:t>1-</a:t>
            </a:r>
            <a:r>
              <a:rPr kumimoji="1" lang="en-US" altLang="ja-JP" baseline="0" dirty="0" smtClean="0"/>
              <a:t>2 : </a:t>
            </a:r>
            <a:r>
              <a:rPr kumimoji="1" lang="ja-JP" altLang="en-US" baseline="0" dirty="0" smtClean="0"/>
              <a:t>ファイル隠蔽型</a:t>
            </a:r>
            <a:r>
              <a:rPr kumimoji="1" lang="en-US" altLang="ja-JP" baseline="0" dirty="0" err="1" smtClean="0"/>
              <a:t>rootkit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ファイルを隠してしまう</a:t>
            </a:r>
            <a:r>
              <a:rPr kumimoji="1" lang="en-US" altLang="ja-JP" dirty="0" err="1" smtClean="0"/>
              <a:t>rootkit</a:t>
            </a:r>
            <a:r>
              <a:rPr kumimoji="1" lang="en-US" altLang="ja-JP" dirty="0" smtClean="0"/>
              <a:t>(Hacker</a:t>
            </a:r>
            <a:r>
              <a:rPr kumimoji="1" lang="en-US" altLang="ja-JP" baseline="0" dirty="0" smtClean="0"/>
              <a:t> Defender, </a:t>
            </a:r>
            <a:r>
              <a:rPr kumimoji="1" lang="en-US" altLang="ja-JP" baseline="0" dirty="0" err="1" smtClean="0"/>
              <a:t>NTRootkit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を</a:t>
            </a:r>
            <a:r>
              <a:rPr kumimoji="1" lang="en-US" altLang="ja-JP" dirty="0" err="1" smtClean="0"/>
              <a:t>WindowsXP</a:t>
            </a:r>
            <a:r>
              <a:rPr kumimoji="1" lang="ja-JP" altLang="en-US" dirty="0" smtClean="0"/>
              <a:t>上に導入</a:t>
            </a:r>
            <a:endParaRPr kumimoji="1" lang="en-US" altLang="ja-JP" dirty="0" smtClean="0"/>
          </a:p>
          <a:p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内の</a:t>
            </a:r>
            <a:r>
              <a:rPr kumimoji="1" lang="en-US" altLang="ja-JP" dirty="0" smtClean="0"/>
              <a:t>Anti-malware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software</a:t>
            </a:r>
            <a:r>
              <a:rPr kumimoji="1" lang="ja-JP" altLang="en-US" baseline="0" dirty="0" smtClean="0"/>
              <a:t>は隠蔽された</a:t>
            </a:r>
            <a:r>
              <a:rPr kumimoji="1" lang="en-US" altLang="ja-JP" baseline="0" dirty="0" err="1" smtClean="0"/>
              <a:t>rootkit</a:t>
            </a:r>
            <a:r>
              <a:rPr kumimoji="1" lang="ja-JP" altLang="en-US" baseline="0" dirty="0" smtClean="0"/>
              <a:t>を見逃してしまう</a:t>
            </a:r>
            <a:endParaRPr kumimoji="1" lang="en-US" altLang="ja-JP" baseline="0" dirty="0" smtClean="0"/>
          </a:p>
          <a:p>
            <a:endParaRPr kumimoji="1" lang="en-US" altLang="ja-JP" baseline="0" dirty="0" smtClean="0"/>
          </a:p>
          <a:p>
            <a:r>
              <a:rPr kumimoji="1" lang="en-US" altLang="ja-JP" baseline="0" dirty="0" err="1" smtClean="0"/>
              <a:t>VMwathcer</a:t>
            </a:r>
            <a:r>
              <a:rPr kumimoji="1" lang="ja-JP" altLang="en-US" baseline="0" dirty="0" smtClean="0"/>
              <a:t>を経由して</a:t>
            </a:r>
            <a:r>
              <a:rPr kumimoji="1" lang="en-US" altLang="ja-JP" baseline="0" dirty="0" smtClean="0"/>
              <a:t>VM</a:t>
            </a:r>
            <a:r>
              <a:rPr kumimoji="1" lang="ja-JP" altLang="en-US" baseline="0" dirty="0" smtClean="0"/>
              <a:t>の外側から</a:t>
            </a:r>
            <a:r>
              <a:rPr kumimoji="1" lang="en-US" altLang="ja-JP" baseline="0" dirty="0" smtClean="0"/>
              <a:t>Anti-malware software</a:t>
            </a:r>
            <a:r>
              <a:rPr kumimoji="1" lang="ja-JP" altLang="en-US" baseline="0" dirty="0" smtClean="0"/>
              <a:t>を走らせることで隠蔽された</a:t>
            </a:r>
            <a:r>
              <a:rPr kumimoji="1" lang="en-US" altLang="ja-JP" baseline="0" dirty="0" err="1" smtClean="0"/>
              <a:t>rootkit</a:t>
            </a:r>
            <a:r>
              <a:rPr kumimoji="1" lang="ja-JP" altLang="en-US" baseline="0" dirty="0" err="1" smtClean="0"/>
              <a:t>を検</a:t>
            </a:r>
            <a:r>
              <a:rPr kumimoji="1" lang="ja-JP" altLang="en-US" baseline="0" dirty="0" smtClean="0"/>
              <a:t>出できた</a:t>
            </a:r>
            <a:endParaRPr kumimoji="1" lang="en-US" altLang="ja-JP" baseline="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9122511" cy="370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角丸四角形吹き出し 4"/>
          <p:cNvSpPr/>
          <p:nvPr/>
        </p:nvSpPr>
        <p:spPr>
          <a:xfrm>
            <a:off x="285720" y="714356"/>
            <a:ext cx="3929090" cy="1214446"/>
          </a:xfrm>
          <a:prstGeom prst="wedgeRoundRectCallout">
            <a:avLst>
              <a:gd name="adj1" fmla="val -30464"/>
              <a:gd name="adj2" fmla="val 2296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ファイルが隠されているので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の内側の</a:t>
            </a:r>
            <a:r>
              <a:rPr kumimoji="1" lang="en-US" altLang="ja-JP" dirty="0" smtClean="0"/>
              <a:t>Anti-Virus software</a:t>
            </a:r>
            <a:r>
              <a:rPr lang="ja-JP" altLang="en-US" dirty="0" smtClean="0"/>
              <a:t>では検出できなかった</a:t>
            </a:r>
            <a:endParaRPr kumimoji="1" lang="ja-JP" altLang="en-US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4643438" y="714356"/>
            <a:ext cx="4214842" cy="1214446"/>
          </a:xfrm>
          <a:prstGeom prst="wedgeRoundRectCallout">
            <a:avLst>
              <a:gd name="adj1" fmla="val -12219"/>
              <a:gd name="adj2" fmla="val 1566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の外側から</a:t>
            </a:r>
            <a:r>
              <a:rPr kumimoji="1" lang="en-US" altLang="ja-JP" dirty="0" smtClean="0"/>
              <a:t>Anti-Virus software</a:t>
            </a:r>
            <a:r>
              <a:rPr kumimoji="1" lang="ja-JP" altLang="en-US" dirty="0" smtClean="0"/>
              <a:t>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実行すると検出できた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紹介する論文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Stealthy Malware Detection Through VMM-based "Out-of-the-Box"</a:t>
            </a:r>
            <a:r>
              <a:rPr kumimoji="1" lang="en-US" altLang="ja-JP" baseline="0" dirty="0" smtClean="0"/>
              <a:t> Semantic View Reconstruction[</a:t>
            </a:r>
            <a:r>
              <a:rPr kumimoji="1" lang="en-US" altLang="ja-JP" baseline="0" dirty="0" err="1" smtClean="0"/>
              <a:t>Xuxian</a:t>
            </a:r>
            <a:r>
              <a:rPr kumimoji="1" lang="en-US" altLang="ja-JP" baseline="0" dirty="0" smtClean="0"/>
              <a:t> Jiang et al., CCS'07]</a:t>
            </a:r>
          </a:p>
          <a:p>
            <a:pPr lvl="1"/>
            <a:r>
              <a:rPr lang="ja-JP" altLang="en-US" dirty="0" smtClean="0"/>
              <a:t>卒論で関連研究として取り上げた論文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評価</a:t>
            </a:r>
            <a:r>
              <a:rPr kumimoji="1" lang="en-US" altLang="ja-JP" dirty="0" smtClean="0"/>
              <a:t>1-3 :</a:t>
            </a:r>
            <a:r>
              <a:rPr kumimoji="1" lang="en-US" altLang="ja-JP" baseline="0" dirty="0" smtClean="0"/>
              <a:t> </a:t>
            </a:r>
            <a:r>
              <a:rPr lang="en-US" altLang="ja-JP" dirty="0" smtClean="0"/>
              <a:t>Linux kernel </a:t>
            </a:r>
            <a:r>
              <a:rPr lang="en-US" altLang="ja-JP" dirty="0" err="1" smtClean="0"/>
              <a:t>rootkit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カーネル上の</a:t>
            </a:r>
            <a:r>
              <a:rPr kumimoji="1" lang="ja-JP" altLang="en-US" dirty="0" smtClean="0"/>
              <a:t>関数ポインタを書き換えることでファイル、プロセスを隠蔽する</a:t>
            </a:r>
            <a:r>
              <a:rPr kumimoji="1" lang="en-US" altLang="ja-JP" dirty="0" err="1" smtClean="0"/>
              <a:t>rootkit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(adore-</a:t>
            </a:r>
            <a:r>
              <a:rPr kumimoji="1" lang="en-US" altLang="ja-JP" dirty="0" err="1" smtClean="0"/>
              <a:t>ng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を導入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同様に隠蔽された</a:t>
            </a:r>
            <a:r>
              <a:rPr lang="ja-JP" altLang="en-US" dirty="0" smtClean="0"/>
              <a:t>ファイル、プロセス</a:t>
            </a:r>
            <a:r>
              <a:rPr kumimoji="1" lang="ja-JP" altLang="en-US" dirty="0" smtClean="0"/>
              <a:t>を検出できた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88571"/>
            <a:ext cx="9144000" cy="576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四角形吹き出し 5"/>
          <p:cNvSpPr/>
          <p:nvPr/>
        </p:nvSpPr>
        <p:spPr>
          <a:xfrm>
            <a:off x="357158" y="214290"/>
            <a:ext cx="3857652" cy="714380"/>
          </a:xfrm>
          <a:prstGeom prst="wedgeRectCallout">
            <a:avLst>
              <a:gd name="adj1" fmla="val -19439"/>
              <a:gd name="adj2" fmla="val 888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の外側</a:t>
            </a:r>
            <a:endParaRPr kumimoji="1" lang="ja-JP" altLang="en-US" dirty="0"/>
          </a:p>
        </p:txBody>
      </p:sp>
      <p:sp>
        <p:nvSpPr>
          <p:cNvPr id="7" name="四角形吹き出し 6"/>
          <p:cNvSpPr/>
          <p:nvPr/>
        </p:nvSpPr>
        <p:spPr>
          <a:xfrm>
            <a:off x="4786314" y="214290"/>
            <a:ext cx="4071966" cy="785818"/>
          </a:xfrm>
          <a:prstGeom prst="wedgeRectCallout">
            <a:avLst>
              <a:gd name="adj1" fmla="val -21824"/>
              <a:gd name="adj2" fmla="val 847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の内側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"backdoor"</a:t>
            </a:r>
            <a:r>
              <a:rPr lang="ja-JP" altLang="en-US" dirty="0" smtClean="0"/>
              <a:t>のファイル、プロセスを隠蔽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評価</a:t>
            </a:r>
            <a:r>
              <a:rPr kumimoji="1" lang="en-US" altLang="ja-JP" dirty="0" smtClean="0"/>
              <a:t>2</a:t>
            </a:r>
            <a:r>
              <a:rPr kumimoji="1" lang="en-US" altLang="ja-JP" baseline="0" dirty="0" smtClean="0"/>
              <a:t> : "Out-of-the-box"</a:t>
            </a:r>
            <a:br>
              <a:rPr kumimoji="1" lang="en-US" altLang="ja-JP" baseline="0" dirty="0" smtClean="0"/>
            </a:br>
            <a:r>
              <a:rPr kumimoji="1" lang="en-US" altLang="ja-JP" baseline="0" dirty="0" smtClean="0"/>
              <a:t>malware detection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VM</a:t>
            </a:r>
            <a:r>
              <a:rPr lang="ja-JP" altLang="en-US" dirty="0" smtClean="0"/>
              <a:t>の外側から</a:t>
            </a:r>
            <a:r>
              <a:rPr lang="en-US" altLang="ja-JP" dirty="0" smtClean="0"/>
              <a:t>Anti-malware software</a:t>
            </a:r>
            <a:r>
              <a:rPr lang="ja-JP" altLang="en-US" dirty="0" smtClean="0"/>
              <a:t>を実行、</a:t>
            </a:r>
            <a:r>
              <a:rPr lang="en-US" altLang="ja-JP" dirty="0" smtClean="0"/>
              <a:t>VM</a:t>
            </a:r>
            <a:r>
              <a:rPr lang="ja-JP" altLang="en-US" dirty="0" smtClean="0"/>
              <a:t>内の</a:t>
            </a:r>
            <a:r>
              <a:rPr lang="en-US" altLang="ja-JP" dirty="0" err="1" smtClean="0"/>
              <a:t>rootkit</a:t>
            </a:r>
            <a:r>
              <a:rPr lang="ja-JP" altLang="en-US" dirty="0" err="1" smtClean="0"/>
              <a:t>の検</a:t>
            </a:r>
            <a:r>
              <a:rPr lang="ja-JP" altLang="en-US" dirty="0" smtClean="0"/>
              <a:t>出実験を行った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Windows</a:t>
            </a:r>
            <a:r>
              <a:rPr kumimoji="1" lang="ja-JP" altLang="en-US" dirty="0" smtClean="0"/>
              <a:t>版</a:t>
            </a:r>
            <a:r>
              <a:rPr kumimoji="1" lang="en-US" altLang="ja-JP" dirty="0" smtClean="0"/>
              <a:t>Symantec </a:t>
            </a:r>
            <a:r>
              <a:rPr kumimoji="1" lang="en-US" altLang="ja-JP" dirty="0" err="1" smtClean="0"/>
              <a:t>AntiVirus</a:t>
            </a:r>
            <a:r>
              <a:rPr kumimoji="1" lang="ja-JP" altLang="en-US" dirty="0" smtClean="0"/>
              <a:t>が</a:t>
            </a:r>
            <a:r>
              <a:rPr lang="en-US" altLang="ja-JP" dirty="0" smtClean="0"/>
              <a:t>VM</a:t>
            </a:r>
            <a:r>
              <a:rPr lang="ja-JP" altLang="en-US" dirty="0" smtClean="0"/>
              <a:t>内</a:t>
            </a:r>
            <a:r>
              <a:rPr lang="en-US" altLang="ja-JP" dirty="0" smtClean="0"/>
              <a:t>(Linux)</a:t>
            </a:r>
            <a:r>
              <a:rPr lang="ja-JP" altLang="en-US" dirty="0" smtClean="0"/>
              <a:t>の</a:t>
            </a:r>
            <a:r>
              <a:rPr lang="en-US" altLang="ja-JP" dirty="0" err="1" smtClean="0"/>
              <a:t>rootkit</a:t>
            </a:r>
            <a:r>
              <a:rPr lang="ja-JP" altLang="en-US" dirty="0" err="1" smtClean="0"/>
              <a:t>を検</a:t>
            </a:r>
            <a:r>
              <a:rPr lang="ja-JP" altLang="en-US" dirty="0" smtClean="0"/>
              <a:t>出できた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Windows/Linux</a:t>
            </a:r>
            <a:r>
              <a:rPr lang="ja-JP" altLang="en-US" dirty="0" smtClean="0"/>
              <a:t>版が存在するから</a:t>
            </a:r>
            <a:endParaRPr lang="en-US" altLang="ja-JP" dirty="0" smtClean="0"/>
          </a:p>
          <a:p>
            <a:r>
              <a:rPr kumimoji="1" lang="en-US" altLang="ja-JP" dirty="0" smtClean="0"/>
              <a:t>MS Windows Defender</a:t>
            </a:r>
            <a:r>
              <a:rPr kumimoji="1" lang="ja-JP" altLang="en-US" dirty="0" smtClean="0"/>
              <a:t>では</a:t>
            </a:r>
            <a:r>
              <a:rPr lang="en-US" altLang="ja-JP" dirty="0" err="1" smtClean="0"/>
              <a:t>rootkit</a:t>
            </a:r>
            <a:r>
              <a:rPr kumimoji="1" lang="ja-JP" altLang="en-US" dirty="0" err="1" smtClean="0"/>
              <a:t>を検</a:t>
            </a:r>
            <a:r>
              <a:rPr kumimoji="1" lang="ja-JP" altLang="en-US" dirty="0" smtClean="0"/>
              <a:t>出できなかった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Windows</a:t>
            </a:r>
            <a:r>
              <a:rPr lang="ja-JP" altLang="en-US" dirty="0" smtClean="0"/>
              <a:t>向けに特化しているから</a:t>
            </a:r>
            <a:endParaRPr kumimoji="1" lang="ja-JP" alt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評価</a:t>
            </a:r>
            <a:r>
              <a:rPr kumimoji="1" lang="en-US" altLang="ja-JP" dirty="0" smtClean="0"/>
              <a:t>3-1 : </a:t>
            </a:r>
            <a:r>
              <a:rPr kumimoji="1" lang="ja-JP" altLang="en-US" dirty="0" smtClean="0"/>
              <a:t>検出</a:t>
            </a:r>
            <a:r>
              <a:rPr lang="en-US" altLang="ja-JP" dirty="0" smtClean="0"/>
              <a:t>Performance</a:t>
            </a:r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28641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7</a:t>
            </a:r>
            <a:r>
              <a:rPr kumimoji="1" lang="ja-JP" altLang="en-US" dirty="0" smtClean="0"/>
              <a:t>種の</a:t>
            </a:r>
            <a:r>
              <a:rPr kumimoji="1" lang="en-US" altLang="ja-JP" dirty="0" smtClean="0"/>
              <a:t>anti-</a:t>
            </a:r>
            <a:r>
              <a:rPr kumimoji="1" lang="en-US" altLang="ja-JP" dirty="0" err="1" smtClean="0"/>
              <a:t>virtus</a:t>
            </a:r>
            <a:r>
              <a:rPr kumimoji="1" lang="en-US" altLang="ja-JP" dirty="0" smtClean="0"/>
              <a:t> software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の内側と外側から実行した場合の時間を比較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外側から実行した方が速かった</a:t>
            </a:r>
            <a:endParaRPr lang="en-US" altLang="ja-JP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28868"/>
            <a:ext cx="9144000" cy="323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評価</a:t>
            </a:r>
            <a:r>
              <a:rPr kumimoji="1" lang="en-US" altLang="ja-JP" dirty="0" smtClean="0"/>
              <a:t>3-1 : </a:t>
            </a:r>
            <a:r>
              <a:rPr kumimoji="1" lang="ja-JP" altLang="en-US" dirty="0" smtClean="0"/>
              <a:t>補足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58204" cy="4302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14734"/>
                <a:gridCol w="2214578"/>
                <a:gridCol w="242889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Anti-virus</a:t>
                      </a:r>
                      <a:r>
                        <a:rPr kumimoji="1" lang="en-US" altLang="ja-JP" b="1" baseline="0" dirty="0" smtClean="0"/>
                        <a:t> software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VM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Host</a:t>
                      </a:r>
                      <a:endParaRPr kumimoji="1" lang="ja-JP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Symantec </a:t>
                      </a:r>
                      <a:r>
                        <a:rPr kumimoji="1" lang="en-US" altLang="ja-JP" dirty="0" err="1" smtClean="0"/>
                        <a:t>AntiVirus</a:t>
                      </a:r>
                      <a:r>
                        <a:rPr kumimoji="1" lang="en-US" altLang="ja-JP" dirty="0" smtClean="0"/>
                        <a:t>,</a:t>
                      </a:r>
                    </a:p>
                    <a:p>
                      <a:r>
                        <a:rPr kumimoji="1" lang="en-US" altLang="ja-JP" dirty="0" smtClean="0"/>
                        <a:t>MS</a:t>
                      </a:r>
                      <a:r>
                        <a:rPr kumimoji="1" lang="en-US" altLang="ja-JP" baseline="0" dirty="0" smtClean="0"/>
                        <a:t> Windows Defender,</a:t>
                      </a:r>
                    </a:p>
                    <a:p>
                      <a:r>
                        <a:rPr kumimoji="1" lang="en-US" altLang="ja-JP" dirty="0" smtClean="0"/>
                        <a:t>MS</a:t>
                      </a:r>
                      <a:r>
                        <a:rPr kumimoji="1" lang="en-US" altLang="ja-JP" baseline="0" dirty="0" smtClean="0"/>
                        <a:t> Malicious Software Removal Tool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WindowsXP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Mem:256MB</a:t>
                      </a:r>
                    </a:p>
                    <a:p>
                      <a:r>
                        <a:rPr kumimoji="1" lang="en-US" altLang="ja-JP" dirty="0" smtClean="0"/>
                        <a:t>Disk:6GB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WindowsXP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Mem:2GB</a:t>
                      </a:r>
                    </a:p>
                    <a:p>
                      <a:r>
                        <a:rPr kumimoji="1" lang="en-US" altLang="ja-JP" dirty="0" smtClean="0"/>
                        <a:t>Disk:120GB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Kaspersky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AntiVirus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Red Hat 8.0</a:t>
                      </a:r>
                    </a:p>
                    <a:p>
                      <a:r>
                        <a:rPr kumimoji="1" lang="en-US" altLang="ja-JP" dirty="0" smtClean="0"/>
                        <a:t>Mem:1GB</a:t>
                      </a:r>
                    </a:p>
                    <a:p>
                      <a:r>
                        <a:rPr kumimoji="1" lang="en-US" altLang="ja-JP" dirty="0" smtClean="0"/>
                        <a:t>Disk:4GB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Scientific Linux 4.4</a:t>
                      </a:r>
                    </a:p>
                    <a:p>
                      <a:r>
                        <a:rPr kumimoji="1" lang="en-US" altLang="ja-JP" dirty="0" smtClean="0"/>
                        <a:t>Mem:2GB</a:t>
                      </a:r>
                    </a:p>
                    <a:p>
                      <a:r>
                        <a:rPr kumimoji="1" lang="en-US" altLang="ja-JP" dirty="0" smtClean="0"/>
                        <a:t>Disk:180GB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F-PROT </a:t>
                      </a:r>
                      <a:r>
                        <a:rPr kumimoji="1" lang="en-US" altLang="ja-JP" dirty="0" err="1" smtClean="0"/>
                        <a:t>AntiVirus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Debian</a:t>
                      </a:r>
                      <a:r>
                        <a:rPr kumimoji="1" lang="en-US" altLang="ja-JP" baseline="0" dirty="0" smtClean="0"/>
                        <a:t> 3.1 Linux</a:t>
                      </a:r>
                    </a:p>
                    <a:p>
                      <a:r>
                        <a:rPr kumimoji="1" lang="en-US" altLang="ja-JP" baseline="0" dirty="0" smtClean="0"/>
                        <a:t>(</a:t>
                      </a:r>
                      <a:r>
                        <a:rPr kumimoji="1" lang="en-US" altLang="ja-JP" baseline="0" dirty="0" err="1" smtClean="0"/>
                        <a:t>Xen</a:t>
                      </a:r>
                      <a:r>
                        <a:rPr kumimoji="1" lang="en-US" altLang="ja-JP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Scientific</a:t>
                      </a:r>
                      <a:r>
                        <a:rPr kumimoji="1" lang="en-US" altLang="ja-JP" baseline="0" dirty="0" smtClean="0"/>
                        <a:t> Linux 4.4</a:t>
                      </a:r>
                    </a:p>
                    <a:p>
                      <a:r>
                        <a:rPr kumimoji="1" lang="en-US" altLang="ja-JP" baseline="0" dirty="0" smtClean="0"/>
                        <a:t>Mem:4GB</a:t>
                      </a:r>
                    </a:p>
                    <a:p>
                      <a:r>
                        <a:rPr kumimoji="1" lang="en-US" altLang="ja-JP" baseline="0" dirty="0" smtClean="0"/>
                        <a:t>Disk:330GB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McAfee </a:t>
                      </a:r>
                      <a:r>
                        <a:rPr kumimoji="1" lang="en-US" altLang="ja-JP" dirty="0" err="1" smtClean="0"/>
                        <a:t>AntiVirus</a:t>
                      </a:r>
                      <a:r>
                        <a:rPr kumimoji="1" lang="en-US" altLang="ja-JP" baseline="0" dirty="0" smtClean="0"/>
                        <a:t> Scan,</a:t>
                      </a:r>
                    </a:p>
                    <a:p>
                      <a:r>
                        <a:rPr kumimoji="1" lang="en-US" altLang="ja-JP" dirty="0" err="1" smtClean="0"/>
                        <a:t>Sophos</a:t>
                      </a:r>
                      <a:r>
                        <a:rPr kumimoji="1" lang="en-US" altLang="ja-JP" dirty="0" smtClean="0"/>
                        <a:t> Anti-Virus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Red Hat 7.0</a:t>
                      </a:r>
                    </a:p>
                    <a:p>
                      <a:r>
                        <a:rPr kumimoji="1" lang="en-US" altLang="ja-JP" baseline="0" dirty="0" smtClean="0"/>
                        <a:t>Mem:128MB</a:t>
                      </a:r>
                    </a:p>
                    <a:p>
                      <a:r>
                        <a:rPr kumimoji="1" lang="en-US" altLang="ja-JP" baseline="0" dirty="0" smtClean="0"/>
                        <a:t>Disk:512MB</a:t>
                      </a:r>
                    </a:p>
                    <a:p>
                      <a:r>
                        <a:rPr kumimoji="1" lang="en-US" altLang="ja-JP" baseline="0" dirty="0" smtClean="0"/>
                        <a:t>(UML)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Red Hat Enterprise 4</a:t>
                      </a:r>
                    </a:p>
                    <a:p>
                      <a:r>
                        <a:rPr kumimoji="1" lang="en-US" altLang="ja-JP" dirty="0" smtClean="0"/>
                        <a:t>Mem:2GB</a:t>
                      </a:r>
                    </a:p>
                    <a:p>
                      <a:r>
                        <a:rPr kumimoji="1" lang="en-US" altLang="ja-JP" dirty="0" smtClean="0"/>
                        <a:t>Disk:135GB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評価</a:t>
            </a:r>
            <a:r>
              <a:rPr kumimoji="1" lang="en-US" altLang="ja-JP" dirty="0" smtClean="0"/>
              <a:t>3-2 : </a:t>
            </a:r>
            <a:r>
              <a:rPr lang="ja-JP" altLang="en-US" dirty="0" smtClean="0"/>
              <a:t>検出</a:t>
            </a:r>
            <a:r>
              <a:rPr lang="en-US" altLang="ja-JP" dirty="0" smtClean="0"/>
              <a:t>Performance</a:t>
            </a:r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メモリイメージに対してウィルスチェックを実行</a:t>
            </a:r>
            <a:endParaRPr kumimoji="1" lang="en-US" altLang="ja-JP" dirty="0" smtClean="0"/>
          </a:p>
          <a:p>
            <a:r>
              <a:rPr lang="en-US" altLang="ja-JP" dirty="0" smtClean="0"/>
              <a:t>Linux</a:t>
            </a:r>
            <a:r>
              <a:rPr lang="ja-JP" altLang="en-US" dirty="0" smtClean="0"/>
              <a:t>に対してはメモリサイズに関わらず</a:t>
            </a:r>
            <a:r>
              <a:rPr lang="en-US" altLang="ja-JP" dirty="0" smtClean="0"/>
              <a:t>0.5</a:t>
            </a:r>
            <a:r>
              <a:rPr lang="ja-JP" altLang="en-US" dirty="0" smtClean="0"/>
              <a:t>秒程度で終了した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メモリの意味的構造を復元できているため</a:t>
            </a:r>
            <a:endParaRPr kumimoji="1" lang="en-US" altLang="ja-JP" dirty="0" smtClean="0"/>
          </a:p>
          <a:p>
            <a:r>
              <a:rPr lang="en-US" altLang="ja-JP" dirty="0" smtClean="0"/>
              <a:t>Windows</a:t>
            </a:r>
            <a:r>
              <a:rPr lang="ja-JP" altLang="en-US" dirty="0" smtClean="0"/>
              <a:t>に対してはメモリサイズに対して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線形に処理時間が増加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Close-source</a:t>
            </a:r>
            <a:r>
              <a:rPr lang="ja-JP" altLang="en-US" dirty="0" err="1" smtClean="0"/>
              <a:t>なので</a:t>
            </a:r>
            <a:r>
              <a:rPr lang="ja-JP" altLang="en-US" dirty="0" smtClean="0"/>
              <a:t>現状</a:t>
            </a:r>
            <a:r>
              <a:rPr kumimoji="1" lang="ja-JP" altLang="en-US" dirty="0" smtClean="0"/>
              <a:t>メモリ構造を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復元できていないため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err="1" smtClean="0"/>
              <a:t>rootkit</a:t>
            </a:r>
            <a:r>
              <a:rPr kumimoji="1" lang="ja-JP" altLang="en-US" dirty="0" smtClean="0"/>
              <a:t>が独自の</a:t>
            </a:r>
            <a:r>
              <a:rPr kumimoji="1" lang="en-US" altLang="ja-JP" dirty="0" smtClean="0"/>
              <a:t>Scheduler, </a:t>
            </a:r>
            <a:r>
              <a:rPr kumimoji="1" lang="ja-JP" altLang="en-US" dirty="0" smtClean="0"/>
              <a:t>独自の</a:t>
            </a:r>
            <a:r>
              <a:rPr kumimoji="1" lang="en-US" altLang="ja-JP" dirty="0" smtClean="0"/>
              <a:t>Process list</a:t>
            </a:r>
            <a:r>
              <a:rPr kumimoji="1" lang="ja-JP" altLang="en-US" dirty="0" smtClean="0"/>
              <a:t>を管理するようになった場合は対処できない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OS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Scheduler, Process list</a:t>
            </a:r>
            <a:r>
              <a:rPr kumimoji="1" lang="ja-JP" altLang="en-US" dirty="0" smtClean="0"/>
              <a:t>を仮定しているため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Scheduler</a:t>
            </a:r>
            <a:r>
              <a:rPr lang="ja-JP" altLang="en-US" dirty="0" smtClean="0"/>
              <a:t>の変更自体は</a:t>
            </a:r>
            <a:r>
              <a:rPr lang="en-US" altLang="ja-JP" dirty="0" smtClean="0"/>
              <a:t>Hash</a:t>
            </a:r>
            <a:r>
              <a:rPr lang="ja-JP" altLang="en-US" dirty="0" smtClean="0"/>
              <a:t>等を利用することで検出はできる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より広範な監視が必要</a:t>
            </a:r>
            <a:r>
              <a:rPr lang="en-US" altLang="ja-JP" dirty="0" smtClean="0"/>
              <a:t>(</a:t>
            </a:r>
            <a:r>
              <a:rPr lang="ja-JP" altLang="en-US" dirty="0" smtClean="0"/>
              <a:t>システムコールテーブル</a:t>
            </a:r>
            <a:r>
              <a:rPr lang="en-US" altLang="ja-JP" dirty="0" smtClean="0"/>
              <a:t>,IDT</a:t>
            </a:r>
            <a:r>
              <a:rPr lang="ja-JP" altLang="en-US" dirty="0" smtClean="0"/>
              <a:t>など</a:t>
            </a:r>
            <a:r>
              <a:rPr lang="en-US" altLang="ja-JP" dirty="0" smtClean="0"/>
              <a:t>)</a:t>
            </a:r>
          </a:p>
          <a:p>
            <a:r>
              <a:rPr lang="en-US" altLang="ja-JP" dirty="0" err="1" smtClean="0"/>
              <a:t>rootkit</a:t>
            </a:r>
            <a:r>
              <a:rPr lang="ja-JP" altLang="en-US" dirty="0" smtClean="0"/>
              <a:t>が</a:t>
            </a:r>
            <a:r>
              <a:rPr lang="en-US" altLang="ja-JP" dirty="0" smtClean="0"/>
              <a:t>VM</a:t>
            </a:r>
            <a:r>
              <a:rPr lang="ja-JP" altLang="en-US" dirty="0" smtClean="0"/>
              <a:t>上で実行されていることを検出、挙動を変えるような可能性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VM</a:t>
            </a:r>
            <a:r>
              <a:rPr lang="ja-JP" altLang="en-US" dirty="0" smtClean="0"/>
              <a:t>の挙動をより実機に近いものに似せるなどの対策が必要</a:t>
            </a:r>
            <a:endParaRPr lang="en-US" altLang="ja-JP" dirty="0" smtClean="0"/>
          </a:p>
          <a:p>
            <a:endParaRPr lang="en-US" altLang="ja-JP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関連研究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侵入検知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Livewire system [T. </a:t>
            </a:r>
            <a:r>
              <a:rPr lang="en-US" altLang="ja-JP" dirty="0" err="1" smtClean="0"/>
              <a:t>Garﬁnkel</a:t>
            </a:r>
            <a:r>
              <a:rPr lang="en-US" altLang="ja-JP" dirty="0" smtClean="0"/>
              <a:t> et al, USENIX'02]</a:t>
            </a:r>
          </a:p>
          <a:p>
            <a:pPr lvl="1"/>
            <a:r>
              <a:rPr lang="en-US" altLang="ja-JP" dirty="0" err="1" smtClean="0"/>
              <a:t>IntroVirt</a:t>
            </a:r>
            <a:r>
              <a:rPr lang="en-US" altLang="ja-JP" dirty="0" smtClean="0"/>
              <a:t> [A. Joshi et al, SOSP 2005]</a:t>
            </a:r>
          </a:p>
          <a:p>
            <a:r>
              <a:rPr lang="ja-JP" altLang="en-US" dirty="0" smtClean="0"/>
              <a:t>仮想化を悪用した</a:t>
            </a:r>
            <a:r>
              <a:rPr lang="en-US" altLang="ja-JP" dirty="0" smtClean="0"/>
              <a:t>malware</a:t>
            </a:r>
          </a:p>
          <a:p>
            <a:pPr lvl="1"/>
            <a:r>
              <a:rPr lang="en-US" altLang="ja-JP" dirty="0" err="1" smtClean="0"/>
              <a:t>SubVirt</a:t>
            </a:r>
            <a:r>
              <a:rPr lang="en-US" altLang="ja-JP" dirty="0" smtClean="0"/>
              <a:t> [King et al, IEEE Symposium on Security and Privacy, 2006]</a:t>
            </a:r>
          </a:p>
          <a:p>
            <a:pPr lvl="1"/>
            <a:r>
              <a:rPr lang="en-US" altLang="ja-JP" dirty="0" smtClean="0"/>
              <a:t>Blue Pill [</a:t>
            </a:r>
            <a:r>
              <a:rPr lang="en-US" altLang="ja-JP" dirty="0" err="1" smtClean="0"/>
              <a:t>Rutkowska</a:t>
            </a:r>
            <a:r>
              <a:rPr lang="en-US" altLang="ja-JP" dirty="0" smtClean="0"/>
              <a:t> et al, </a:t>
            </a:r>
            <a:r>
              <a:rPr lang="en-US" altLang="ja-JP" dirty="0" err="1" smtClean="0"/>
              <a:t>Blackhat</a:t>
            </a:r>
            <a:r>
              <a:rPr lang="en-US" altLang="ja-JP" dirty="0" smtClean="0"/>
              <a:t> 2006]</a:t>
            </a:r>
          </a:p>
          <a:p>
            <a:pPr lvl="1"/>
            <a:r>
              <a:rPr lang="en-US" altLang="ja-JP" dirty="0" smtClean="0"/>
              <a:t>Vitriol [D. D. </a:t>
            </a:r>
            <a:r>
              <a:rPr lang="en-US" altLang="ja-JP" dirty="0" err="1" smtClean="0"/>
              <a:t>Zovi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Blackhat</a:t>
            </a:r>
            <a:r>
              <a:rPr lang="en-US" altLang="ja-JP" dirty="0" smtClean="0"/>
              <a:t> 2006]</a:t>
            </a:r>
          </a:p>
          <a:p>
            <a:endParaRPr kumimoji="1" lang="en-US" altLang="ja-JP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の外側から</a:t>
            </a:r>
            <a:r>
              <a:rPr kumimoji="1" lang="en-US" altLang="ja-JP" dirty="0" smtClean="0"/>
              <a:t>malware</a:t>
            </a:r>
            <a:r>
              <a:rPr kumimoji="1" lang="ja-JP" altLang="en-US" dirty="0" err="1" smtClean="0"/>
              <a:t>を検</a:t>
            </a:r>
            <a:r>
              <a:rPr kumimoji="1" lang="ja-JP" altLang="en-US" dirty="0" smtClean="0"/>
              <a:t>出するため、</a:t>
            </a:r>
            <a:r>
              <a:rPr kumimoji="1" lang="en-US" altLang="ja-JP" dirty="0" err="1" smtClean="0"/>
              <a:t>VMWatcher</a:t>
            </a:r>
            <a:r>
              <a:rPr kumimoji="1" lang="ja-JP" altLang="en-US" dirty="0" smtClean="0"/>
              <a:t>を複数の</a:t>
            </a:r>
            <a:r>
              <a:rPr kumimoji="1" lang="en-US" altLang="ja-JP" dirty="0" smtClean="0"/>
              <a:t>VMM</a:t>
            </a:r>
            <a:r>
              <a:rPr kumimoji="1" lang="ja-JP" altLang="en-US" dirty="0" smtClean="0"/>
              <a:t>上に実装し</a:t>
            </a:r>
            <a:r>
              <a:rPr kumimoji="1" lang="en-US" altLang="ja-JP" dirty="0" smtClean="0"/>
              <a:t>Semantic</a:t>
            </a:r>
            <a:r>
              <a:rPr kumimoji="1" lang="en-US" altLang="ja-JP" baseline="0" dirty="0" smtClean="0"/>
              <a:t> gap</a:t>
            </a:r>
            <a:r>
              <a:rPr kumimoji="1" lang="ja-JP" altLang="en-US" baseline="0" dirty="0" err="1" smtClean="0"/>
              <a:t>を解</a:t>
            </a:r>
            <a:r>
              <a:rPr kumimoji="1" lang="ja-JP" altLang="en-US" baseline="0" dirty="0" smtClean="0"/>
              <a:t>決した</a:t>
            </a:r>
            <a:endParaRPr kumimoji="1" lang="en-US" altLang="ja-JP" baseline="0" dirty="0" smtClean="0"/>
          </a:p>
          <a:p>
            <a:r>
              <a:rPr lang="en-US" altLang="ja-JP" dirty="0" smtClean="0"/>
              <a:t>VM</a:t>
            </a:r>
            <a:r>
              <a:rPr lang="ja-JP" altLang="en-US" dirty="0" smtClean="0"/>
              <a:t>の外側に</a:t>
            </a:r>
            <a:r>
              <a:rPr kumimoji="1" lang="en-US" altLang="ja-JP" baseline="0" dirty="0" smtClean="0"/>
              <a:t>Anti-malware software</a:t>
            </a:r>
            <a:r>
              <a:rPr kumimoji="1" lang="ja-JP" altLang="en-US" baseline="0" dirty="0" smtClean="0"/>
              <a:t>を</a:t>
            </a:r>
            <a:r>
              <a:rPr kumimoji="1" lang="en-US" altLang="ja-JP" baseline="0" dirty="0" smtClean="0"/>
              <a:t/>
            </a:r>
            <a:br>
              <a:rPr kumimoji="1" lang="en-US" altLang="ja-JP" baseline="0" dirty="0" smtClean="0"/>
            </a:br>
            <a:r>
              <a:rPr kumimoji="1" lang="ja-JP" altLang="en-US" baseline="0" dirty="0" smtClean="0"/>
              <a:t>配置することで、</a:t>
            </a:r>
            <a:r>
              <a:rPr kumimoji="1" lang="en-US" altLang="ja-JP" baseline="0" dirty="0" smtClean="0"/>
              <a:t>Anti-malware</a:t>
            </a:r>
            <a:r>
              <a:rPr kumimoji="1" lang="en-US" altLang="ja-JP" dirty="0" smtClean="0"/>
              <a:t> software</a:t>
            </a:r>
            <a:r>
              <a:rPr kumimoji="1" lang="ja-JP" altLang="en-US" dirty="0" smtClean="0"/>
              <a:t>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対する</a:t>
            </a:r>
            <a:r>
              <a:rPr kumimoji="1" lang="ja-JP" altLang="en-US" baseline="0" dirty="0" smtClean="0"/>
              <a:t>攻撃耐性を高めることができた</a:t>
            </a:r>
            <a:endParaRPr kumimoji="1" lang="en-US" altLang="ja-JP" baseline="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卒論の内容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概略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VMM</a:t>
            </a:r>
            <a:r>
              <a:rPr lang="ja-JP" altLang="en-US" dirty="0" smtClean="0"/>
              <a:t>側で</a:t>
            </a:r>
            <a:r>
              <a:rPr lang="en-US" altLang="ja-JP" dirty="0" smtClean="0"/>
              <a:t>Linux2.6</a:t>
            </a:r>
            <a:r>
              <a:rPr lang="ja-JP" altLang="en-US" dirty="0" smtClean="0"/>
              <a:t>の</a:t>
            </a:r>
            <a:r>
              <a:rPr lang="en-US" altLang="ja-JP" dirty="0" smtClean="0"/>
              <a:t>fork(),exec()</a:t>
            </a:r>
            <a:r>
              <a:rPr lang="ja-JP" altLang="en-US" dirty="0" smtClean="0"/>
              <a:t>を</a:t>
            </a:r>
            <a:r>
              <a:rPr lang="en-US" altLang="ja-JP" dirty="0" smtClean="0"/>
              <a:t>Kernel</a:t>
            </a:r>
            <a:r>
              <a:rPr lang="ja-JP" altLang="en-US" dirty="0" smtClean="0"/>
              <a:t>修正なしに検出する手法</a:t>
            </a:r>
            <a:endParaRPr lang="en-US" altLang="ja-JP" dirty="0" smtClean="0"/>
          </a:p>
          <a:p>
            <a:r>
              <a:rPr kumimoji="1" lang="ja-JP" altLang="en-US" dirty="0" smtClean="0"/>
              <a:t>具体的には</a:t>
            </a:r>
            <a:r>
              <a:rPr kumimoji="1" lang="en-US" altLang="ja-JP" dirty="0" smtClean="0"/>
              <a:t>Page Table</a:t>
            </a:r>
            <a:r>
              <a:rPr kumimoji="1" lang="ja-JP" altLang="en-US" dirty="0" smtClean="0"/>
              <a:t>の特徴を利用して検出</a:t>
            </a:r>
            <a:endParaRPr kumimoji="1" lang="en-US" altLang="ja-JP" dirty="0" smtClean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785786" y="3429000"/>
            <a:ext cx="7500990" cy="3155414"/>
            <a:chOff x="785786" y="2714620"/>
            <a:chExt cx="7500990" cy="3869794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785786" y="5857892"/>
              <a:ext cx="17859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fork</a:t>
              </a:r>
              <a:r>
                <a:rPr kumimoji="1" lang="ja-JP" altLang="en-US" sz="2000" dirty="0" smtClean="0"/>
                <a:t>の時の</a:t>
              </a:r>
              <a:endParaRPr kumimoji="1" lang="en-US" altLang="ja-JP" sz="2000" dirty="0" smtClean="0"/>
            </a:p>
            <a:p>
              <a:pPr algn="ctr"/>
              <a:r>
                <a:rPr lang="en-US" altLang="ja-JP" sz="2000" dirty="0" smtClean="0"/>
                <a:t>page directory</a:t>
              </a:r>
              <a:endParaRPr kumimoji="1" lang="ja-JP" altLang="en-US" sz="2000" dirty="0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1071538" y="3071810"/>
              <a:ext cx="1285884" cy="2571768"/>
              <a:chOff x="928662" y="2428868"/>
              <a:chExt cx="857256" cy="1285884"/>
            </a:xfrm>
          </p:grpSpPr>
          <p:sp>
            <p:nvSpPr>
              <p:cNvPr id="6" name="正方形/長方形 5"/>
              <p:cNvSpPr/>
              <p:nvPr/>
            </p:nvSpPr>
            <p:spPr>
              <a:xfrm>
                <a:off x="928662" y="2428868"/>
                <a:ext cx="857256" cy="128588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ja-JP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928662" y="2520717"/>
                <a:ext cx="857256" cy="7143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928662" y="2857496"/>
                <a:ext cx="857256" cy="7143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928662" y="3036091"/>
                <a:ext cx="857256" cy="7143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928662" y="3429000"/>
                <a:ext cx="857256" cy="7143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928662" y="3250405"/>
                <a:ext cx="857256" cy="7143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/>
            <p:cNvCxnSpPr>
              <a:endCxn id="13" idx="1"/>
            </p:cNvCxnSpPr>
            <p:nvPr/>
          </p:nvCxnSpPr>
          <p:spPr>
            <a:xfrm flipV="1">
              <a:off x="2357422" y="3000372"/>
              <a:ext cx="500066" cy="3265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正方形/長方形 12"/>
            <p:cNvSpPr/>
            <p:nvPr/>
          </p:nvSpPr>
          <p:spPr>
            <a:xfrm>
              <a:off x="2857488" y="2714620"/>
              <a:ext cx="1000132" cy="571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857488" y="3429000"/>
              <a:ext cx="1000132" cy="571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857488" y="4143380"/>
              <a:ext cx="1000132" cy="571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2857488" y="4857760"/>
              <a:ext cx="1000132" cy="571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857488" y="5572140"/>
              <a:ext cx="1000132" cy="571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矢印コネクタ 17"/>
            <p:cNvCxnSpPr>
              <a:endCxn id="14" idx="1"/>
            </p:cNvCxnSpPr>
            <p:nvPr/>
          </p:nvCxnSpPr>
          <p:spPr>
            <a:xfrm flipV="1">
              <a:off x="2357422" y="3714752"/>
              <a:ext cx="500066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>
              <a:endCxn id="15" idx="1"/>
            </p:cNvCxnSpPr>
            <p:nvPr/>
          </p:nvCxnSpPr>
          <p:spPr>
            <a:xfrm>
              <a:off x="2357422" y="4357694"/>
              <a:ext cx="500066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/>
            <p:cNvCxnSpPr>
              <a:endCxn id="16" idx="1"/>
            </p:cNvCxnSpPr>
            <p:nvPr/>
          </p:nvCxnSpPr>
          <p:spPr>
            <a:xfrm>
              <a:off x="2357422" y="4786322"/>
              <a:ext cx="500066" cy="3571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/>
            <p:cNvCxnSpPr>
              <a:endCxn id="17" idx="1"/>
            </p:cNvCxnSpPr>
            <p:nvPr/>
          </p:nvCxnSpPr>
          <p:spPr>
            <a:xfrm>
              <a:off x="2357422" y="5143512"/>
              <a:ext cx="500066" cy="7143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/>
            <p:cNvSpPr txBox="1"/>
            <p:nvPr/>
          </p:nvSpPr>
          <p:spPr>
            <a:xfrm>
              <a:off x="4929190" y="5786454"/>
              <a:ext cx="20002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/>
                <a:t>exec</a:t>
              </a:r>
              <a:r>
                <a:rPr kumimoji="1" lang="ja-JP" altLang="en-US" sz="2000" dirty="0" smtClean="0"/>
                <a:t>の時の</a:t>
              </a:r>
              <a:endParaRPr kumimoji="1" lang="en-US" altLang="ja-JP" sz="2000" dirty="0" smtClean="0"/>
            </a:p>
            <a:p>
              <a:pPr algn="ctr"/>
              <a:r>
                <a:rPr lang="en-US" altLang="ja-JP" sz="2000" dirty="0" smtClean="0"/>
                <a:t>page directory</a:t>
              </a:r>
              <a:endParaRPr kumimoji="1" lang="ja-JP" altLang="en-US" sz="2000" dirty="0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5286380" y="3000372"/>
              <a:ext cx="1285884" cy="2643206"/>
              <a:chOff x="4786314" y="2571744"/>
              <a:chExt cx="1285884" cy="2357454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4786314" y="2571744"/>
                <a:ext cx="1285884" cy="235745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ja-JP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4786314" y="4674338"/>
                <a:ext cx="1285884" cy="15827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正方形/長方形 25"/>
            <p:cNvSpPr/>
            <p:nvPr/>
          </p:nvSpPr>
          <p:spPr>
            <a:xfrm>
              <a:off x="7072330" y="5572140"/>
              <a:ext cx="1000132" cy="571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" name="直線矢印コネクタ 26"/>
            <p:cNvCxnSpPr>
              <a:endCxn id="26" idx="1"/>
            </p:cNvCxnSpPr>
            <p:nvPr/>
          </p:nvCxnSpPr>
          <p:spPr>
            <a:xfrm>
              <a:off x="6572264" y="5446557"/>
              <a:ext cx="500066" cy="41133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2714612" y="6215082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Page Table</a:t>
              </a:r>
              <a:endParaRPr kumimoji="1" lang="ja-JP" altLang="en-US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858016" y="6215082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Page Table</a:t>
              </a:r>
              <a:endParaRPr kumimoji="1" lang="ja-JP" altLang="en-US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本論文の対象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ステルス性を持った</a:t>
            </a:r>
            <a:r>
              <a:rPr kumimoji="1" lang="en-US" altLang="ja-JP" dirty="0" smtClean="0"/>
              <a:t>malware, </a:t>
            </a:r>
            <a:r>
              <a:rPr kumimoji="1" lang="en-US" altLang="ja-JP" dirty="0" err="1" smtClean="0"/>
              <a:t>bot</a:t>
            </a:r>
            <a:r>
              <a:rPr kumimoji="1" lang="ja-JP" altLang="en-US" dirty="0" err="1" smtClean="0"/>
              <a:t>への</a:t>
            </a:r>
            <a:r>
              <a:rPr kumimoji="1" lang="ja-JP" altLang="en-US" dirty="0" smtClean="0"/>
              <a:t>対策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Anti-malware</a:t>
            </a:r>
            <a:r>
              <a:rPr kumimoji="1" lang="en-US" altLang="ja-JP" baseline="0" dirty="0" smtClean="0"/>
              <a:t> software</a:t>
            </a:r>
            <a:r>
              <a:rPr kumimoji="1" lang="ja-JP" altLang="en-US" baseline="0" dirty="0" smtClean="0"/>
              <a:t>を無効化してしまうような</a:t>
            </a:r>
            <a:r>
              <a:rPr kumimoji="1" lang="en-US" altLang="ja-JP" baseline="0" dirty="0" smtClean="0"/>
              <a:t>malware, </a:t>
            </a:r>
            <a:r>
              <a:rPr kumimoji="1" lang="en-US" altLang="ja-JP" baseline="0" dirty="0" err="1" smtClean="0"/>
              <a:t>bot</a:t>
            </a:r>
            <a:r>
              <a:rPr kumimoji="1" lang="ja-JP" altLang="en-US" baseline="0" dirty="0" smtClean="0"/>
              <a:t>が多数存在する</a:t>
            </a:r>
            <a:endParaRPr kumimoji="1" lang="en-US" altLang="ja-JP" baseline="0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Anti-malware software</a:t>
            </a:r>
            <a:r>
              <a:rPr lang="ja-JP" altLang="en-US" dirty="0" smtClean="0"/>
              <a:t>を</a:t>
            </a:r>
            <a:r>
              <a:rPr lang="en-US" altLang="ja-JP" dirty="0" smtClean="0"/>
              <a:t>VM</a:t>
            </a:r>
            <a:r>
              <a:rPr lang="ja-JP" altLang="en-US" dirty="0" smtClean="0"/>
              <a:t>の外側に配置して攻撃耐性を高めたい</a:t>
            </a:r>
            <a:endParaRPr lang="en-US" altLang="ja-JP" dirty="0" smtClean="0"/>
          </a:p>
          <a:p>
            <a:pPr lvl="1"/>
            <a:r>
              <a:rPr kumimoji="1" lang="ja-JP" altLang="en-US" baseline="0" dirty="0" smtClean="0"/>
              <a:t>ところがそううまくはいかない</a:t>
            </a:r>
            <a:endParaRPr kumimoji="1" lang="en-US" altLang="ja-JP" baseline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In-the-box</a:t>
            </a:r>
            <a:r>
              <a:rPr kumimoji="1" lang="en-US" altLang="ja-JP" baseline="0" dirty="0" smtClean="0"/>
              <a:t> Approach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/>
          <a:lstStyle/>
          <a:p>
            <a:pPr lvl="0"/>
            <a:r>
              <a:rPr kumimoji="1" lang="ja-JP" altLang="en-US" dirty="0" smtClean="0"/>
              <a:t>従来の</a:t>
            </a:r>
            <a:r>
              <a:rPr kumimoji="1" lang="en-US" altLang="ja-JP" dirty="0" smtClean="0"/>
              <a:t>Anti-malware software</a:t>
            </a:r>
            <a:r>
              <a:rPr kumimoji="1" lang="ja-JP" altLang="en-US" dirty="0" smtClean="0"/>
              <a:t>の手法</a:t>
            </a:r>
            <a:endParaRPr kumimoji="1" lang="en-US" altLang="ja-JP" dirty="0" smtClean="0"/>
          </a:p>
          <a:p>
            <a:pPr lvl="0"/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の内側</a:t>
            </a:r>
            <a:r>
              <a:rPr kumimoji="1" lang="en-US" altLang="ja-JP" dirty="0" smtClean="0"/>
              <a:t>(OS</a:t>
            </a:r>
            <a:r>
              <a:rPr kumimoji="1" lang="ja-JP" altLang="en-US" dirty="0" smtClean="0"/>
              <a:t>内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から検出、駆除</a:t>
            </a:r>
            <a:endParaRPr kumimoji="1" lang="en-US" altLang="ja-JP" dirty="0" smtClean="0"/>
          </a:p>
          <a:p>
            <a:pPr lvl="0"/>
            <a:r>
              <a:rPr kumimoji="1" lang="en-US" altLang="ja-JP" dirty="0" smtClean="0"/>
              <a:t>malware</a:t>
            </a:r>
            <a:r>
              <a:rPr kumimoji="1" lang="ja-JP" altLang="en-US" dirty="0" smtClean="0"/>
              <a:t>から攻撃された場合の耐性は低い</a:t>
            </a:r>
            <a:endParaRPr kumimoji="1" lang="en-US" altLang="ja-JP" dirty="0" smtClean="0"/>
          </a:p>
          <a:p>
            <a:pPr lvl="0"/>
            <a:endParaRPr kumimoji="1" lang="en-US" altLang="ja-JP" dirty="0" smtClean="0"/>
          </a:p>
          <a:p>
            <a:pPr lvl="0"/>
            <a:r>
              <a:rPr kumimoji="1" lang="ja-JP" altLang="en-US" dirty="0" smtClean="0"/>
              <a:t>参照できる情報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プロセス、ファイル、カーネルモジュール等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086350"/>
            <a:ext cx="35242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Out-of-the-bo</a:t>
            </a:r>
            <a:r>
              <a:rPr kumimoji="1" lang="en-US" altLang="ja-JP" baseline="0" dirty="0" smtClean="0"/>
              <a:t>x Approach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の外側から検出、駆除などを行う</a:t>
            </a:r>
            <a:endParaRPr kumimoji="1" lang="en-US" altLang="ja-JP" dirty="0" smtClean="0"/>
          </a:p>
          <a:p>
            <a:r>
              <a:rPr kumimoji="1" lang="en-US" altLang="ja-JP" dirty="0" smtClean="0"/>
              <a:t>malware</a:t>
            </a:r>
            <a:r>
              <a:rPr kumimoji="1" lang="ja-JP" altLang="en-US" dirty="0" smtClean="0"/>
              <a:t>からの攻撃耐性は高い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参照できる情報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メモリ、レジスタ、ディスクブロックなど、低レベルの情報のみ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695825"/>
            <a:ext cx="46291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Semantic Gap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の内側と外側からでは取得できる情報が異なる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VM</a:t>
            </a:r>
            <a:r>
              <a:rPr lang="ja-JP" altLang="en-US" dirty="0" smtClean="0"/>
              <a:t>の外側からは</a:t>
            </a:r>
            <a:r>
              <a:rPr lang="en-US" altLang="ja-JP" dirty="0" smtClean="0"/>
              <a:t>OS</a:t>
            </a:r>
            <a:r>
              <a:rPr lang="ja-JP" altLang="en-US" dirty="0" smtClean="0"/>
              <a:t>内部の情報</a:t>
            </a:r>
            <a:r>
              <a:rPr lang="en-US" altLang="ja-JP" dirty="0" smtClean="0"/>
              <a:t>(</a:t>
            </a:r>
            <a:r>
              <a:rPr lang="ja-JP" altLang="en-US" dirty="0" smtClean="0"/>
              <a:t>プロセスなど</a:t>
            </a:r>
            <a:r>
              <a:rPr lang="en-US" altLang="ja-JP" dirty="0" smtClean="0"/>
              <a:t>)</a:t>
            </a:r>
            <a:r>
              <a:rPr lang="ja-JP" altLang="en-US" dirty="0" smtClean="0"/>
              <a:t>は直接は参照できない</a:t>
            </a:r>
            <a:endParaRPr kumimoji="1" lang="en-US" altLang="ja-JP" dirty="0" smtClean="0"/>
          </a:p>
          <a:p>
            <a:pPr lvl="0"/>
            <a:r>
              <a:rPr kumimoji="1" lang="ja-JP" altLang="en-US" dirty="0" smtClean="0"/>
              <a:t>従って</a:t>
            </a:r>
            <a:r>
              <a:rPr kumimoji="1" lang="en-US" altLang="ja-JP" dirty="0" smtClean="0"/>
              <a:t>In-the-box</a:t>
            </a:r>
            <a:r>
              <a:rPr kumimoji="1" lang="ja-JP" altLang="en-US" dirty="0" smtClean="0"/>
              <a:t>から</a:t>
            </a:r>
            <a:r>
              <a:rPr kumimoji="1" lang="en-US" altLang="ja-JP" dirty="0" smtClean="0"/>
              <a:t>Out-of-the-box</a:t>
            </a:r>
            <a:r>
              <a:rPr kumimoji="1" lang="ja-JP" altLang="en-US" dirty="0" smtClean="0"/>
              <a:t>への</a:t>
            </a:r>
            <a:r>
              <a:rPr kumimoji="1" lang="en-US" altLang="ja-JP" dirty="0" smtClean="0"/>
              <a:t>Approach</a:t>
            </a:r>
            <a:r>
              <a:rPr kumimoji="1" lang="ja-JP" altLang="en-US" dirty="0" smtClean="0"/>
              <a:t>の移行がスムーズでない</a:t>
            </a:r>
            <a:endParaRPr kumimoji="1" lang="en-US" altLang="ja-JP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Guest view</a:t>
            </a:r>
            <a:r>
              <a:rPr kumimoji="1" lang="en-US" altLang="ja-JP" baseline="0" dirty="0" smtClean="0"/>
              <a:t> casting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の内側の情報を外側</a:t>
            </a:r>
            <a:r>
              <a:rPr lang="ja-JP" altLang="en-US" dirty="0" smtClean="0"/>
              <a:t>で再構築する</a:t>
            </a:r>
            <a:endParaRPr lang="en-US" altLang="ja-JP" dirty="0" smtClean="0"/>
          </a:p>
          <a:p>
            <a:r>
              <a:rPr kumimoji="1" lang="ja-JP" altLang="en-US" dirty="0" smtClean="0"/>
              <a:t>これにより、</a:t>
            </a:r>
            <a:r>
              <a:rPr lang="ja-JP" altLang="en-US" dirty="0" smtClean="0"/>
              <a:t>前述の</a:t>
            </a:r>
            <a:r>
              <a:rPr lang="en-US" altLang="ja-JP" dirty="0" smtClean="0"/>
              <a:t>Semantic gap</a:t>
            </a:r>
            <a:r>
              <a:rPr lang="ja-JP" altLang="en-US" dirty="0" smtClean="0"/>
              <a:t>を埋める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具体的には、</a:t>
            </a:r>
            <a:r>
              <a:rPr lang="en-US" altLang="ja-JP" dirty="0" smtClean="0"/>
              <a:t>Guest OS</a:t>
            </a:r>
            <a:r>
              <a:rPr lang="ja-JP" altLang="en-US" dirty="0" smtClean="0"/>
              <a:t>が利用するデータの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構造をテンプレートとして用い、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VM</a:t>
            </a:r>
            <a:r>
              <a:rPr lang="ja-JP" altLang="en-US" dirty="0" smtClean="0"/>
              <a:t>の外側で</a:t>
            </a:r>
            <a:r>
              <a:rPr lang="ja-JP" altLang="en-US" dirty="0" smtClean="0"/>
              <a:t>解釈してしまう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実装方針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VM</a:t>
            </a:r>
            <a:r>
              <a:rPr kumimoji="1" lang="ja-JP" altLang="en-US" dirty="0" smtClean="0"/>
              <a:t>内のシステムに対して干渉しない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低レベルの情報を用いることで</a:t>
            </a:r>
            <a:r>
              <a:rPr kumimoji="1" lang="en-US" altLang="ja-JP" dirty="0" smtClean="0"/>
              <a:t>malware</a:t>
            </a:r>
            <a:r>
              <a:rPr kumimoji="1" lang="ja-JP" altLang="en-US" dirty="0" smtClean="0"/>
              <a:t>に対して</a:t>
            </a:r>
            <a:r>
              <a:rPr kumimoji="1" lang="en-US" altLang="ja-JP" dirty="0" smtClean="0"/>
              <a:t>Anti-malware software</a:t>
            </a:r>
            <a:r>
              <a:rPr kumimoji="1" lang="ja-JP" altLang="en-US" dirty="0" smtClean="0"/>
              <a:t>の活動を認知させない</a:t>
            </a:r>
            <a:endParaRPr kumimoji="1" lang="en-US" altLang="ja-JP" dirty="0" smtClean="0"/>
          </a:p>
          <a:p>
            <a:pPr lvl="0"/>
            <a:r>
              <a:rPr kumimoji="1" lang="en-US" altLang="ja-JP" dirty="0" smtClean="0"/>
              <a:t>Semantic</a:t>
            </a:r>
            <a:r>
              <a:rPr kumimoji="1" lang="en-US" altLang="ja-JP" baseline="0" dirty="0" smtClean="0"/>
              <a:t> gap</a:t>
            </a:r>
            <a:r>
              <a:rPr kumimoji="1" lang="ja-JP" altLang="en-US" baseline="0" dirty="0" smtClean="0"/>
              <a:t>の縮小</a:t>
            </a:r>
            <a:endParaRPr kumimoji="1" lang="en-US" altLang="ja-JP" baseline="0" dirty="0" smtClean="0"/>
          </a:p>
          <a:p>
            <a:pPr lvl="1"/>
            <a:r>
              <a:rPr kumimoji="1" lang="en-US" altLang="ja-JP" baseline="0" dirty="0" smtClean="0"/>
              <a:t>VM</a:t>
            </a:r>
            <a:r>
              <a:rPr kumimoji="1" lang="ja-JP" altLang="en-US" baseline="0" dirty="0" smtClean="0"/>
              <a:t>の外側からでも</a:t>
            </a:r>
            <a:r>
              <a:rPr kumimoji="1" lang="en-US" altLang="ja-JP" baseline="0" dirty="0" smtClean="0"/>
              <a:t>Anti-malware software</a:t>
            </a:r>
            <a:r>
              <a:rPr lang="ja-JP" altLang="en-US" dirty="0" smtClean="0"/>
              <a:t>が動作できるようにしたい</a:t>
            </a:r>
            <a:endParaRPr kumimoji="1" lang="en-US" altLang="ja-JP" baseline="0" dirty="0" smtClean="0"/>
          </a:p>
          <a:p>
            <a:pPr lvl="0"/>
            <a:r>
              <a:rPr lang="ja-JP" altLang="en-US" dirty="0" smtClean="0"/>
              <a:t>様々な</a:t>
            </a:r>
            <a:r>
              <a:rPr kumimoji="1" lang="en-US" altLang="ja-JP" baseline="0" dirty="0" smtClean="0"/>
              <a:t>VMM</a:t>
            </a:r>
            <a:r>
              <a:rPr lang="ja-JP" altLang="en-US" dirty="0" smtClean="0"/>
              <a:t>に適用</a:t>
            </a:r>
            <a:r>
              <a:rPr kumimoji="1" lang="ja-JP" altLang="en-US" baseline="0" dirty="0" smtClean="0"/>
              <a:t>できる</a:t>
            </a:r>
            <a:r>
              <a:rPr lang="ja-JP" altLang="en-US" dirty="0" smtClean="0"/>
              <a:t>こと</a:t>
            </a:r>
            <a:endParaRPr kumimoji="1" lang="en-US" altLang="ja-JP" baseline="0" dirty="0" smtClean="0"/>
          </a:p>
          <a:p>
            <a:pPr lvl="1"/>
            <a:r>
              <a:rPr kumimoji="1" lang="ja-JP" altLang="en-US" dirty="0" smtClean="0"/>
              <a:t>完全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準仮想化の両方式で動作すること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close-source</a:t>
            </a:r>
            <a:r>
              <a:rPr lang="ja-JP" altLang="en-US" dirty="0" smtClean="0"/>
              <a:t>の</a:t>
            </a:r>
            <a:r>
              <a:rPr lang="en-US" altLang="ja-JP" dirty="0" smtClean="0"/>
              <a:t>VMM</a:t>
            </a:r>
            <a:r>
              <a:rPr lang="ja-JP" altLang="en-US" dirty="0" smtClean="0"/>
              <a:t>でも動作すること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</TotalTime>
  <Words>1186</Words>
  <Application>Microsoft Office PowerPoint</Application>
  <PresentationFormat>画面に合わせる (4:3)</PresentationFormat>
  <Paragraphs>185</Paragraphs>
  <Slides>28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Office テーマ</vt:lpstr>
      <vt:lpstr>全体ミーティング 03/04</vt:lpstr>
      <vt:lpstr>紹介する論文</vt:lpstr>
      <vt:lpstr>卒論の内容(概略)</vt:lpstr>
      <vt:lpstr>本論文の対象</vt:lpstr>
      <vt:lpstr>In-the-box Approach</vt:lpstr>
      <vt:lpstr>Out-of-the-box Approach</vt:lpstr>
      <vt:lpstr>Semantic Gap</vt:lpstr>
      <vt:lpstr>Guest view casting</vt:lpstr>
      <vt:lpstr>実装方針</vt:lpstr>
      <vt:lpstr>実装</vt:lpstr>
      <vt:lpstr>Semantic View Reconstruction (1/5)</vt:lpstr>
      <vt:lpstr>Semantic View Reconstruction (2/5)</vt:lpstr>
      <vt:lpstr>Semantic View Reconstruction (3/5)</vt:lpstr>
      <vt:lpstr>Semantic View Reconstruction (4/5)</vt:lpstr>
      <vt:lpstr>Semantic View Reconstruction(5/5)</vt:lpstr>
      <vt:lpstr>評価1-1 : プロセス隠蔽型rootkit</vt:lpstr>
      <vt:lpstr>図:FU rootkit</vt:lpstr>
      <vt:lpstr>評価1-2 : ファイル隠蔽型rootkit</vt:lpstr>
      <vt:lpstr>スライド 19</vt:lpstr>
      <vt:lpstr>評価1-3 : Linux kernel rootkit</vt:lpstr>
      <vt:lpstr>スライド 21</vt:lpstr>
      <vt:lpstr>評価2 : "Out-of-the-box" malware detection</vt:lpstr>
      <vt:lpstr>評価3-1 : 検出Performance(1)</vt:lpstr>
      <vt:lpstr>評価3-1 : 補足</vt:lpstr>
      <vt:lpstr>評価3-2 : 検出Performance(2)</vt:lpstr>
      <vt:lpstr>課題</vt:lpstr>
      <vt:lpstr>関連研究</vt:lpstr>
      <vt:lpstr>まとめ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03/04</dc:title>
  <dc:creator>matr</dc:creator>
  <cp:lastModifiedBy>matr</cp:lastModifiedBy>
  <cp:revision>89</cp:revision>
  <dcterms:created xsi:type="dcterms:W3CDTF">2008-03-01T04:30:05Z</dcterms:created>
  <dcterms:modified xsi:type="dcterms:W3CDTF">2008-03-04T07:07:25Z</dcterms:modified>
</cp:coreProperties>
</file>