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76" r:id="rId3"/>
    <p:sldId id="280" r:id="rId4"/>
    <p:sldId id="263" r:id="rId5"/>
    <p:sldId id="264" r:id="rId6"/>
    <p:sldId id="265" r:id="rId7"/>
    <p:sldId id="266" r:id="rId8"/>
    <p:sldId id="278" r:id="rId9"/>
    <p:sldId id="267" r:id="rId10"/>
    <p:sldId id="282" r:id="rId11"/>
    <p:sldId id="281" r:id="rId12"/>
    <p:sldId id="259" r:id="rId13"/>
    <p:sldId id="261" r:id="rId14"/>
    <p:sldId id="268" r:id="rId15"/>
    <p:sldId id="269" r:id="rId16"/>
    <p:sldId id="270" r:id="rId17"/>
    <p:sldId id="262" r:id="rId18"/>
    <p:sldId id="271" r:id="rId19"/>
    <p:sldId id="277" r:id="rId20"/>
    <p:sldId id="272" r:id="rId21"/>
    <p:sldId id="273" r:id="rId22"/>
  </p:sldIdLst>
  <p:sldSz cx="9144000" cy="6858000" type="screen4x3"/>
  <p:notesSz cx="6781800" cy="9912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73" d="100"/>
          <a:sy n="73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6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61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61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201106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2"/>
          <c:order val="0"/>
          <c:tx>
            <c:v>逐次アルゴリズム</c:v>
          </c:tx>
          <c:spPr>
            <a:ln w="19050">
              <a:solidFill>
                <a:schemeClr val="accent6"/>
              </a:solidFill>
            </a:ln>
          </c:spPr>
          <c:marker>
            <c:symbol val="none"/>
          </c:marker>
          <c:val>
            <c:numRef>
              <c:f>Haste!$J$2:$J$12</c:f>
              <c:numCache>
                <c:formatCode>General</c:formatCode>
                <c:ptCount val="11"/>
                <c:pt idx="0">
                  <c:v>2735570</c:v>
                </c:pt>
                <c:pt idx="1">
                  <c:v>2735570</c:v>
                </c:pt>
                <c:pt idx="2">
                  <c:v>2735570</c:v>
                </c:pt>
                <c:pt idx="3">
                  <c:v>2735570</c:v>
                </c:pt>
                <c:pt idx="4">
                  <c:v>2735570</c:v>
                </c:pt>
                <c:pt idx="5">
                  <c:v>2735570</c:v>
                </c:pt>
                <c:pt idx="6">
                  <c:v>2735570</c:v>
                </c:pt>
                <c:pt idx="7">
                  <c:v>2735570</c:v>
                </c:pt>
                <c:pt idx="8">
                  <c:v>2735570</c:v>
                </c:pt>
                <c:pt idx="9">
                  <c:v>2735570</c:v>
                </c:pt>
                <c:pt idx="10">
                  <c:v>2735570</c:v>
                </c:pt>
              </c:numCache>
            </c:numRef>
          </c:val>
          <c:smooth val="0"/>
        </c:ser>
        <c:ser>
          <c:idx val="1"/>
          <c:order val="1"/>
          <c:tx>
            <c:v>毎回変更</c:v>
          </c:tx>
          <c:spPr>
            <a:ln>
              <a:solidFill>
                <a:schemeClr val="accent1"/>
              </a:solidFill>
            </a:ln>
          </c:spPr>
          <c:marker>
            <c:symbol val="diamond"/>
            <c:size val="7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val>
            <c:numRef>
              <c:f>Haste!$H$2:$H$12</c:f>
              <c:numCache>
                <c:formatCode>General</c:formatCode>
                <c:ptCount val="11"/>
                <c:pt idx="0">
                  <c:v>7991553</c:v>
                </c:pt>
                <c:pt idx="1">
                  <c:v>6524869</c:v>
                </c:pt>
                <c:pt idx="2">
                  <c:v>5518962</c:v>
                </c:pt>
                <c:pt idx="3">
                  <c:v>4065451</c:v>
                </c:pt>
                <c:pt idx="4">
                  <c:v>3238464</c:v>
                </c:pt>
                <c:pt idx="5">
                  <c:v>3466151</c:v>
                </c:pt>
                <c:pt idx="6">
                  <c:v>3673649</c:v>
                </c:pt>
                <c:pt idx="7">
                  <c:v>3711339</c:v>
                </c:pt>
                <c:pt idx="8">
                  <c:v>3687922</c:v>
                </c:pt>
                <c:pt idx="9">
                  <c:v>3683406</c:v>
                </c:pt>
                <c:pt idx="10">
                  <c:v>3839015</c:v>
                </c:pt>
              </c:numCache>
            </c:numRef>
          </c:val>
          <c:smooth val="0"/>
        </c:ser>
        <c:ser>
          <c:idx val="0"/>
          <c:order val="2"/>
          <c:tx>
            <c:v>まとめて変更</c:v>
          </c:tx>
          <c:spPr>
            <a:ln>
              <a:solidFill>
                <a:schemeClr val="accent2"/>
              </a:solidFill>
            </a:ln>
          </c:spPr>
          <c:marker>
            <c:symbol val="squar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cat>
            <c:numRef>
              <c:f>Lazy!$A$1:$A$11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Lazy!$H$1:$H$11</c:f>
              <c:numCache>
                <c:formatCode>General</c:formatCode>
                <c:ptCount val="11"/>
                <c:pt idx="0">
                  <c:v>6714379</c:v>
                </c:pt>
                <c:pt idx="1">
                  <c:v>3681664</c:v>
                </c:pt>
                <c:pt idx="2">
                  <c:v>2297030</c:v>
                </c:pt>
                <c:pt idx="3">
                  <c:v>1202424</c:v>
                </c:pt>
                <c:pt idx="4">
                  <c:v>1066941</c:v>
                </c:pt>
                <c:pt idx="5">
                  <c:v>1078420</c:v>
                </c:pt>
                <c:pt idx="6">
                  <c:v>1084579</c:v>
                </c:pt>
                <c:pt idx="7">
                  <c:v>1075050</c:v>
                </c:pt>
                <c:pt idx="8">
                  <c:v>1070396</c:v>
                </c:pt>
                <c:pt idx="9">
                  <c:v>1065153</c:v>
                </c:pt>
                <c:pt idx="10">
                  <c:v>1198516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953280"/>
        <c:axId val="99990144"/>
      </c:lineChart>
      <c:catAx>
        <c:axId val="99953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ja-JP" altLang="en-US"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分割数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9990144"/>
        <c:crosses val="autoZero"/>
        <c:auto val="1"/>
        <c:lblAlgn val="ctr"/>
        <c:lblOffset val="100"/>
        <c:noMultiLvlLbl val="0"/>
      </c:catAx>
      <c:valAx>
        <c:axId val="999901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ja-JP" altLang="en-US"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時間 </a:t>
                </a:r>
                <a:r>
                  <a:rPr lang="en-US" altLang="ja-JP"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(ms)</a:t>
                </a:r>
                <a:endParaRPr lang="ja-JP" altLang="en-US" sz="1400" b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9953280"/>
        <c:crosses val="autoZero"/>
        <c:crossBetween val="midCat"/>
        <c:dispUnits>
          <c:builtInUnit val="thousands"/>
        </c:dispUnits>
      </c:valAx>
    </c:plotArea>
    <c:legend>
      <c:legendPos val="r"/>
      <c:layout/>
      <c:overlay val="0"/>
      <c:txPr>
        <a:bodyPr/>
        <a:lstStyle/>
        <a:p>
          <a:pPr>
            <a:defRPr>
              <a:latin typeface="メイリオ" pitchFamily="50" charset="-128"/>
              <a:ea typeface="メイリオ" pitchFamily="50" charset="-128"/>
              <a:cs typeface="メイリオ" pitchFamily="50" charset="-128"/>
            </a:defRPr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v>理想</c:v>
          </c:tx>
          <c:marker>
            <c:symbol val="none"/>
          </c:marker>
          <c:val>
            <c:numRef>
              <c:f>Sheet1!$A$1:$A$6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8</c:v>
                </c:pt>
                <c:pt idx="5">
                  <c:v>16</c:v>
                </c:pt>
              </c:numCache>
            </c:numRef>
          </c:val>
          <c:smooth val="0"/>
        </c:ser>
        <c:ser>
          <c:idx val="0"/>
          <c:order val="1"/>
          <c:tx>
            <c:v>実験結果</c:v>
          </c:tx>
          <c:cat>
            <c:numRef>
              <c:f>Sheet1!$A$1:$A$6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8</c:v>
                </c:pt>
                <c:pt idx="5">
                  <c:v>16</c:v>
                </c:pt>
              </c:numCache>
            </c:numRef>
          </c:cat>
          <c:val>
            <c:numRef>
              <c:f>Sheet1!$K$1:$K$6</c:f>
              <c:numCache>
                <c:formatCode>General</c:formatCode>
                <c:ptCount val="6"/>
                <c:pt idx="0">
                  <c:v>1</c:v>
                </c:pt>
                <c:pt idx="1">
                  <c:v>2.8000656428794306</c:v>
                </c:pt>
                <c:pt idx="2">
                  <c:v>4.138826115621395</c:v>
                </c:pt>
                <c:pt idx="3">
                  <c:v>4.0257919979746895</c:v>
                </c:pt>
                <c:pt idx="4">
                  <c:v>8.9517901898465642</c:v>
                </c:pt>
                <c:pt idx="5">
                  <c:v>10.505428411357807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618624"/>
        <c:axId val="100620544"/>
      </c:lineChart>
      <c:catAx>
        <c:axId val="100618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ja-JP" altLang="en-US"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ワーカースレッドの数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620544"/>
        <c:crosses val="autoZero"/>
        <c:auto val="1"/>
        <c:lblAlgn val="ctr"/>
        <c:lblOffset val="100"/>
        <c:noMultiLvlLbl val="0"/>
      </c:catAx>
      <c:valAx>
        <c:axId val="1006205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altLang="ja-JP"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1</a:t>
                </a:r>
                <a:r>
                  <a:rPr lang="ja-JP" altLang="en-US"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スレッドの時に対する速さ</a:t>
                </a:r>
                <a:r>
                  <a:rPr lang="ja-JP" altLang="en-US" sz="1400" b="0" baseline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 </a:t>
                </a:r>
                <a:r>
                  <a:rPr lang="en-US" altLang="ja-JP" sz="1400" b="0" baseline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1400" b="0" baseline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倍</a:t>
                </a:r>
                <a:r>
                  <a:rPr lang="en-US" altLang="ja-JP" sz="1400" b="0" baseline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)</a:t>
                </a:r>
                <a:endParaRPr lang="ja-JP" altLang="en-US" sz="1400" b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cross"/>
        <c:minorTickMark val="cross"/>
        <c:tickLblPos val="nextTo"/>
        <c:crossAx val="100618624"/>
        <c:crosses val="autoZero"/>
        <c:crossBetween val="midCat"/>
        <c:minorUnit val="1"/>
      </c:valAx>
    </c:plotArea>
    <c:legend>
      <c:legendPos val="r"/>
      <c:layout/>
      <c:overlay val="0"/>
      <c:txPr>
        <a:bodyPr/>
        <a:lstStyle/>
        <a:p>
          <a:pPr>
            <a:defRPr sz="1400">
              <a:latin typeface="メイリオ" pitchFamily="50" charset="-128"/>
              <a:ea typeface="メイリオ" pitchFamily="50" charset="-128"/>
              <a:cs typeface="メイリオ" pitchFamily="50" charset="-128"/>
            </a:defRPr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v>逐次</c:v>
          </c:tx>
          <c:spPr>
            <a:ln w="19050">
              <a:solidFill>
                <a:schemeClr val="accent6"/>
              </a:solidFill>
            </a:ln>
          </c:spPr>
          <c:marker>
            <c:symbol val="none"/>
          </c:marker>
          <c:val>
            <c:numRef>
              <c:f>Sheet1!$L$1:$L$6</c:f>
              <c:numCache>
                <c:formatCode>General</c:formatCode>
                <c:ptCount val="6"/>
                <c:pt idx="0">
                  <c:v>2735570</c:v>
                </c:pt>
                <c:pt idx="1">
                  <c:v>2735570</c:v>
                </c:pt>
                <c:pt idx="2">
                  <c:v>2735570</c:v>
                </c:pt>
                <c:pt idx="3">
                  <c:v>2735570</c:v>
                </c:pt>
                <c:pt idx="4">
                  <c:v>2735570</c:v>
                </c:pt>
                <c:pt idx="5">
                  <c:v>2735570</c:v>
                </c:pt>
              </c:numCache>
            </c:numRef>
          </c:val>
          <c:smooth val="0"/>
        </c:ser>
        <c:ser>
          <c:idx val="0"/>
          <c:order val="1"/>
          <c:tx>
            <c:v>並列</c:v>
          </c:tx>
          <c:cat>
            <c:numRef>
              <c:f>Sheet1!$A$1:$A$6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8</c:v>
                </c:pt>
                <c:pt idx="5">
                  <c:v>16</c:v>
                </c:pt>
              </c:numCache>
            </c:numRef>
          </c:cat>
          <c:val>
            <c:numRef>
              <c:f>Sheet1!$I$1:$I$6</c:f>
              <c:numCache>
                <c:formatCode>General</c:formatCode>
                <c:ptCount val="6"/>
                <c:pt idx="0">
                  <c:v>13026135</c:v>
                </c:pt>
                <c:pt idx="1">
                  <c:v>5032968</c:v>
                </c:pt>
                <c:pt idx="2">
                  <c:v>3388342</c:v>
                </c:pt>
                <c:pt idx="3">
                  <c:v>3280962</c:v>
                </c:pt>
                <c:pt idx="4">
                  <c:v>1604427</c:v>
                </c:pt>
                <c:pt idx="5">
                  <c:v>1546613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643200"/>
        <c:axId val="100645120"/>
      </c:lineChart>
      <c:catAx>
        <c:axId val="1006432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pPr>
                <a:r>
                  <a:rPr lang="ja-JP" altLang="en-US"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ワーカースレッドの数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645120"/>
        <c:crosses val="autoZero"/>
        <c:auto val="1"/>
        <c:lblAlgn val="ctr"/>
        <c:lblOffset val="100"/>
        <c:noMultiLvlLbl val="0"/>
      </c:catAx>
      <c:valAx>
        <c:axId val="100645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pPr>
                <a:r>
                  <a:rPr lang="ja-JP" altLang="en-US"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実行時間 </a:t>
                </a:r>
                <a:r>
                  <a:rPr lang="en-US" altLang="ja-JP" sz="1400" b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(ms)</a:t>
                </a:r>
                <a:endParaRPr lang="ja-JP" altLang="en-US" sz="1400" b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643200"/>
        <c:crosses val="autoZero"/>
        <c:crossBetween val="midCat"/>
        <c:dispUnits>
          <c:builtInUnit val="thousands"/>
        </c:dispUnits>
      </c:valAx>
    </c:plotArea>
    <c:legend>
      <c:legendPos val="r"/>
      <c:layout/>
      <c:overlay val="0"/>
      <c:txPr>
        <a:bodyPr/>
        <a:lstStyle/>
        <a:p>
          <a:pPr>
            <a:defRPr sz="1400">
              <a:latin typeface="メイリオ" pitchFamily="50" charset="-128"/>
              <a:ea typeface="メイリオ" pitchFamily="50" charset="-128"/>
              <a:cs typeface="メイリオ" pitchFamily="50" charset="-128"/>
            </a:defRPr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1"/>
          <c:order val="0"/>
          <c:dPt>
            <c:idx val="1"/>
            <c:bubble3D val="0"/>
            <c:spPr>
              <a:solidFill>
                <a:schemeClr val="accent6"/>
              </a:solidFill>
            </c:spPr>
          </c:dPt>
          <c:dPt>
            <c:idx val="3"/>
            <c:bubble3D val="0"/>
            <c:spPr>
              <a:solidFill>
                <a:schemeClr val="accent2"/>
              </a:solidFill>
            </c:spPr>
          </c:dPt>
          <c:cat>
            <c:strRef>
              <c:f>Pointer!$A$8:$A$11</c:f>
              <c:strCache>
                <c:ptCount val="4"/>
                <c:pt idx="0">
                  <c:v>コピー</c:v>
                </c:pt>
                <c:pt idx="1">
                  <c:v>まとめる</c:v>
                </c:pt>
                <c:pt idx="2">
                  <c:v>移動</c:v>
                </c:pt>
                <c:pt idx="3">
                  <c:v>ポインタ</c:v>
                </c:pt>
              </c:strCache>
            </c:strRef>
          </c:cat>
          <c:val>
            <c:numRef>
              <c:f>Pointer!$E$8:$E$11</c:f>
              <c:numCache>
                <c:formatCode>General</c:formatCode>
                <c:ptCount val="4"/>
                <c:pt idx="0">
                  <c:v>1676337000</c:v>
                </c:pt>
                <c:pt idx="1">
                  <c:v>80907000</c:v>
                </c:pt>
                <c:pt idx="2">
                  <c:v>8751000</c:v>
                </c:pt>
                <c:pt idx="3">
                  <c:v>6410088000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 rtl="0">
            <a:defRPr sz="1400">
              <a:latin typeface="メイリオ" pitchFamily="50" charset="-128"/>
              <a:ea typeface="メイリオ" pitchFamily="50" charset="-128"/>
              <a:cs typeface="メイリオ" pitchFamily="50" charset="-128"/>
            </a:defRPr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950B8-451F-42D5-9F64-DBADFFF0A191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1451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3B0C2-2708-4B14-A1DF-DE9A3D54EE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534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472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42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44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194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269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878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924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819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62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37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269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7CFD-B74C-4C15-A23E-0086FE0A2B9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3C314-DC50-4EEC-A27B-14A8C39C26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4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 </a:t>
            </a:r>
            <a:r>
              <a:rPr kumimoji="1" lang="en-US" altLang="ja-JP" dirty="0" smtClean="0"/>
              <a:t>(6/13)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村田雅之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70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前回までのアルゴリズム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 smtClean="0"/>
              <a:t>copy (heap){</a:t>
            </a:r>
          </a:p>
          <a:p>
            <a:pPr marL="0" indent="0">
              <a:buNone/>
            </a:pPr>
            <a:r>
              <a:rPr lang="en-US" altLang="ja-JP" sz="2400" dirty="0" smtClean="0"/>
              <a:t>   if ( </a:t>
            </a:r>
            <a:r>
              <a:rPr lang="en-US" altLang="ja-JP" sz="2400" dirty="0" err="1" smtClean="0"/>
              <a:t>heap.length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&lt;</a:t>
            </a:r>
            <a:r>
              <a:rPr lang="en-US" altLang="ja-JP" sz="2400" dirty="0" smtClean="0"/>
              <a:t> Threshold )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then {</a:t>
            </a:r>
          </a:p>
          <a:p>
            <a:pPr marL="57150" indent="0">
              <a:buNone/>
            </a:pPr>
            <a:r>
              <a:rPr lang="en-US" altLang="ja-JP" sz="2400" dirty="0" smtClean="0"/>
              <a:t>      </a:t>
            </a:r>
            <a:r>
              <a:rPr kumimoji="1" lang="en-US" altLang="ja-JP" sz="2400" dirty="0" smtClean="0"/>
              <a:t>(</a:t>
            </a:r>
            <a:r>
              <a:rPr kumimoji="1" lang="ja-JP" altLang="en-US" sz="2400" dirty="0" smtClean="0"/>
              <a:t>逐次アルゴリズム</a:t>
            </a:r>
            <a:r>
              <a:rPr lang="ja-JP" altLang="en-US" sz="2400" dirty="0" smtClean="0"/>
              <a:t>でコピーする</a:t>
            </a:r>
            <a:r>
              <a:rPr kumimoji="1" lang="en-US" altLang="ja-JP" sz="2400" dirty="0" smtClean="0"/>
              <a:t>)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// </a:t>
            </a:r>
            <a:r>
              <a:rPr lang="ja-JP" altLang="en-US" sz="2400" dirty="0"/>
              <a:t>範囲外は無視</a:t>
            </a:r>
            <a:endParaRPr lang="en-US" altLang="ja-JP" sz="2400" dirty="0" smtClean="0"/>
          </a:p>
          <a:p>
            <a:pPr marL="57150" indent="0">
              <a:buNone/>
            </a:pPr>
            <a:r>
              <a:rPr lang="ja-JP" altLang="en-US" sz="2400" dirty="0"/>
              <a:t> </a:t>
            </a:r>
            <a:r>
              <a:rPr lang="ja-JP" altLang="en-US" sz="2400" dirty="0" smtClean="0"/>
              <a:t>  </a:t>
            </a:r>
            <a:r>
              <a:rPr kumimoji="1" lang="en-US" altLang="ja-JP" sz="2400" dirty="0" smtClean="0"/>
              <a:t>}else{</a:t>
            </a:r>
          </a:p>
          <a:p>
            <a:pPr marL="57150" indent="0">
              <a:buNone/>
            </a:pPr>
            <a:r>
              <a:rPr lang="en-US" altLang="ja-JP" sz="2400" dirty="0" smtClean="0"/>
              <a:t>      </a:t>
            </a:r>
            <a:r>
              <a:rPr lang="en-US" altLang="ja-JP" sz="2400" dirty="0" err="1" smtClean="0"/>
              <a:t>cobegin</a:t>
            </a:r>
            <a:r>
              <a:rPr lang="en-US" altLang="ja-JP" sz="2400" dirty="0" smtClean="0"/>
              <a:t> { copy(</a:t>
            </a:r>
            <a:r>
              <a:rPr lang="ja-JP" altLang="en-US" sz="2400" dirty="0" smtClean="0"/>
              <a:t>前半</a:t>
            </a:r>
            <a:r>
              <a:rPr lang="en-US" altLang="ja-JP" sz="2400" dirty="0" smtClean="0"/>
              <a:t>); copy(</a:t>
            </a:r>
            <a:r>
              <a:rPr lang="ja-JP" altLang="en-US" sz="2400" dirty="0" smtClean="0"/>
              <a:t>後半</a:t>
            </a:r>
            <a:r>
              <a:rPr lang="en-US" altLang="ja-JP" sz="2400" dirty="0" smtClean="0"/>
              <a:t>); }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// </a:t>
            </a:r>
            <a:r>
              <a:rPr lang="ja-JP" altLang="en-US" sz="2400" dirty="0" smtClean="0"/>
              <a:t>並列実行</a:t>
            </a:r>
            <a:endParaRPr lang="en-US" altLang="ja-JP" sz="2400" dirty="0" smtClean="0"/>
          </a:p>
          <a:p>
            <a:pPr marL="5715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kumimoji="1" lang="en-US" altLang="ja-JP" sz="2400" dirty="0" smtClean="0"/>
              <a:t>(</a:t>
            </a:r>
            <a:r>
              <a:rPr lang="ja-JP" altLang="en-US" sz="2400" dirty="0" smtClean="0"/>
              <a:t>範囲外だったポインタを処理する</a:t>
            </a:r>
            <a:r>
              <a:rPr kumimoji="1" lang="en-US" altLang="ja-JP" sz="2400" dirty="0" smtClean="0"/>
              <a:t>)</a:t>
            </a:r>
          </a:p>
          <a:p>
            <a:pPr marL="5715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kumimoji="1" lang="en-US" altLang="ja-JP" sz="2400" dirty="0" smtClean="0"/>
              <a:t>(</a:t>
            </a:r>
            <a:r>
              <a:rPr kumimoji="1" lang="ja-JP" altLang="en-US" sz="2400" dirty="0" smtClean="0"/>
              <a:t>隙間をつめる</a:t>
            </a:r>
            <a:r>
              <a:rPr kumimoji="1" lang="en-US" altLang="ja-JP" sz="2400" dirty="0" smtClean="0"/>
              <a:t>) </a:t>
            </a:r>
          </a:p>
          <a:p>
            <a:pPr marL="57150" indent="0">
              <a:buNone/>
            </a:pPr>
            <a:r>
              <a:rPr lang="ja-JP" altLang="en-US" sz="2400" dirty="0"/>
              <a:t> </a:t>
            </a:r>
            <a:r>
              <a:rPr lang="ja-JP" altLang="en-US" sz="2400" dirty="0" smtClean="0"/>
              <a:t>     </a:t>
            </a:r>
            <a:r>
              <a:rPr lang="en-US" altLang="ja-JP" sz="2400" dirty="0" smtClean="0"/>
              <a:t>(</a:t>
            </a:r>
            <a:r>
              <a:rPr lang="ja-JP" altLang="en-US" sz="2400" dirty="0"/>
              <a:t>ポインタのつけかえ</a:t>
            </a:r>
            <a:r>
              <a:rPr lang="en-US" altLang="ja-JP" sz="2400" dirty="0" smtClean="0"/>
              <a:t>)</a:t>
            </a:r>
            <a:endParaRPr kumimoji="1" lang="en-US" altLang="ja-JP" sz="2400" dirty="0" smtClean="0"/>
          </a:p>
          <a:p>
            <a:pPr marL="57150" indent="0">
              <a:buNone/>
            </a:pPr>
            <a:r>
              <a:rPr kumimoji="1" lang="en-US" altLang="ja-JP" sz="2400" dirty="0" smtClean="0"/>
              <a:t>   }</a:t>
            </a:r>
          </a:p>
          <a:p>
            <a:pPr marL="57150" indent="0">
              <a:buNone/>
            </a:pPr>
            <a:r>
              <a:rPr lang="en-US" altLang="ja-JP" sz="2400" dirty="0" smtClean="0"/>
              <a:t>}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03245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新しい</a:t>
            </a:r>
            <a:r>
              <a:rPr lang="ja-JP" altLang="en-US" dirty="0"/>
              <a:t>アルゴリズム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 smtClean="0"/>
              <a:t>copy (heap){</a:t>
            </a:r>
          </a:p>
          <a:p>
            <a:pPr marL="0" indent="0">
              <a:buNone/>
            </a:pPr>
            <a:r>
              <a:rPr lang="en-US" altLang="ja-JP" sz="2400" dirty="0" smtClean="0"/>
              <a:t>   if ( </a:t>
            </a:r>
            <a:r>
              <a:rPr lang="en-US" altLang="ja-JP" sz="2400" dirty="0" err="1" smtClean="0"/>
              <a:t>heap.length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&lt;</a:t>
            </a:r>
            <a:r>
              <a:rPr lang="en-US" altLang="ja-JP" sz="2400" dirty="0" smtClean="0"/>
              <a:t> Threshold )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then {</a:t>
            </a:r>
          </a:p>
          <a:p>
            <a:pPr marL="57150" indent="0">
              <a:buNone/>
            </a:pPr>
            <a:r>
              <a:rPr lang="en-US" altLang="ja-JP" sz="2400" dirty="0" smtClean="0"/>
              <a:t>      </a:t>
            </a:r>
            <a:r>
              <a:rPr kumimoji="1" lang="en-US" altLang="ja-JP" sz="2400" dirty="0" smtClean="0"/>
              <a:t>(</a:t>
            </a:r>
            <a:r>
              <a:rPr kumimoji="1" lang="ja-JP" altLang="en-US" sz="2400" dirty="0" smtClean="0"/>
              <a:t>逐次アルゴリズム</a:t>
            </a:r>
            <a:r>
              <a:rPr lang="ja-JP" altLang="en-US" sz="2400" dirty="0" smtClean="0"/>
              <a:t>でコピーする</a:t>
            </a:r>
            <a:r>
              <a:rPr kumimoji="1" lang="en-US" altLang="ja-JP" sz="2400" dirty="0" smtClean="0"/>
              <a:t>) // </a:t>
            </a:r>
            <a:r>
              <a:rPr kumimoji="1" lang="ja-JP" altLang="en-US" sz="2400" dirty="0" smtClean="0"/>
              <a:t>範囲外は無視</a:t>
            </a:r>
            <a:endParaRPr lang="en-US" altLang="ja-JP" sz="2400" dirty="0" smtClean="0"/>
          </a:p>
          <a:p>
            <a:pPr marL="57150" indent="0">
              <a:buNone/>
            </a:pPr>
            <a:r>
              <a:rPr lang="ja-JP" altLang="en-US" sz="2400" dirty="0"/>
              <a:t> </a:t>
            </a:r>
            <a:r>
              <a:rPr lang="ja-JP" altLang="en-US" sz="2400" dirty="0" smtClean="0"/>
              <a:t>  </a:t>
            </a:r>
            <a:r>
              <a:rPr kumimoji="1" lang="en-US" altLang="ja-JP" sz="2400" dirty="0" smtClean="0"/>
              <a:t>}else{</a:t>
            </a:r>
          </a:p>
          <a:p>
            <a:pPr marL="57150" indent="0">
              <a:buNone/>
            </a:pPr>
            <a:r>
              <a:rPr lang="en-US" altLang="ja-JP" sz="2400" dirty="0" smtClean="0"/>
              <a:t>      </a:t>
            </a:r>
            <a:r>
              <a:rPr lang="en-US" altLang="ja-JP" sz="2400" dirty="0" err="1" smtClean="0"/>
              <a:t>cobegin</a:t>
            </a:r>
            <a:r>
              <a:rPr lang="en-US" altLang="ja-JP" sz="2400" dirty="0" smtClean="0"/>
              <a:t> { copy(</a:t>
            </a:r>
            <a:r>
              <a:rPr lang="ja-JP" altLang="en-US" sz="2400" dirty="0" smtClean="0"/>
              <a:t>前半</a:t>
            </a:r>
            <a:r>
              <a:rPr lang="en-US" altLang="ja-JP" sz="2400" dirty="0" smtClean="0"/>
              <a:t>); copy(</a:t>
            </a:r>
            <a:r>
              <a:rPr lang="ja-JP" altLang="en-US" sz="2400" dirty="0" smtClean="0"/>
              <a:t>後半</a:t>
            </a:r>
            <a:r>
              <a:rPr lang="en-US" altLang="ja-JP" sz="2400" dirty="0" smtClean="0"/>
              <a:t>); }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// </a:t>
            </a:r>
            <a:r>
              <a:rPr lang="ja-JP" altLang="en-US" sz="2400" dirty="0" smtClean="0"/>
              <a:t>並列実行</a:t>
            </a:r>
            <a:endParaRPr lang="en-US" altLang="ja-JP" sz="2400" dirty="0" smtClean="0"/>
          </a:p>
          <a:p>
            <a:pPr marL="5715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kumimoji="1" lang="en-US" altLang="ja-JP" sz="2400" dirty="0" smtClean="0"/>
              <a:t>(</a:t>
            </a:r>
            <a:r>
              <a:rPr lang="ja-JP" altLang="en-US" sz="2400" dirty="0" smtClean="0"/>
              <a:t>範囲外だったポインタを処理する</a:t>
            </a:r>
            <a:r>
              <a:rPr kumimoji="1" lang="en-US" altLang="ja-JP" sz="2400" dirty="0" smtClean="0"/>
              <a:t>)</a:t>
            </a:r>
          </a:p>
          <a:p>
            <a:pPr marL="5715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kumimoji="1" lang="en-US" altLang="ja-JP" sz="2400" dirty="0" smtClean="0"/>
              <a:t>(</a:t>
            </a:r>
            <a:r>
              <a:rPr kumimoji="1" lang="ja-JP" altLang="en-US" sz="2400" dirty="0" smtClean="0"/>
              <a:t>隙間をつめる</a:t>
            </a:r>
            <a:r>
              <a:rPr kumimoji="1" lang="en-US" altLang="ja-JP" sz="2400" dirty="0" smtClean="0"/>
              <a:t>) </a:t>
            </a:r>
            <a:r>
              <a:rPr kumimoji="1"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// </a:t>
            </a:r>
            <a:r>
              <a:rPr kumimoji="1" lang="ja-JP" altLang="en-US" sz="2400" dirty="0" smtClean="0">
                <a:solidFill>
                  <a:schemeClr val="accent6">
                    <a:lumMod val="75000"/>
                  </a:schemeClr>
                </a:solidFill>
              </a:rPr>
              <a:t>データの移動履歴を記憶</a:t>
            </a:r>
            <a:endParaRPr kumimoji="1" lang="en-US" altLang="ja-JP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7150" indent="0">
              <a:buNone/>
            </a:pPr>
            <a:r>
              <a:rPr kumimoji="1" lang="en-US" altLang="ja-JP" sz="2400" dirty="0" smtClean="0"/>
              <a:t>   }</a:t>
            </a:r>
          </a:p>
          <a:p>
            <a:pPr marL="57150" indent="0">
              <a:buNone/>
            </a:pPr>
            <a:r>
              <a:rPr lang="en-US" altLang="ja-JP" sz="2400" dirty="0"/>
              <a:t>}</a:t>
            </a:r>
            <a:endParaRPr kumimoji="1" lang="en-US" altLang="ja-JP" sz="2400" dirty="0" smtClean="0"/>
          </a:p>
          <a:p>
            <a:pPr marL="57150" indent="0">
              <a:buNone/>
            </a:pP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ja-JP" altLang="en-US" sz="2400" dirty="0" smtClean="0">
                <a:solidFill>
                  <a:schemeClr val="accent6">
                    <a:lumMod val="75000"/>
                  </a:schemeClr>
                </a:solidFill>
              </a:rPr>
              <a:t>ポインタのつけかえ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Linux</a:t>
            </a:r>
            <a:r>
              <a:rPr kumimoji="1" lang="ja-JP" altLang="en-US" dirty="0" smtClean="0"/>
              <a:t>でも動いた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DPJ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Mac</a:t>
            </a:r>
            <a:r>
              <a:rPr kumimoji="1" lang="ja-JP" altLang="en-US" dirty="0" smtClean="0"/>
              <a:t>で動かしていた</a:t>
            </a:r>
            <a:endParaRPr kumimoji="1" lang="en-US" altLang="ja-JP" dirty="0" smtClean="0"/>
          </a:p>
          <a:p>
            <a:r>
              <a:rPr kumimoji="1" lang="en-US" altLang="ja-JP" dirty="0" smtClean="0"/>
              <a:t>Java</a:t>
            </a:r>
            <a:r>
              <a:rPr kumimoji="1" lang="ja-JP" altLang="en-US" dirty="0" smtClean="0"/>
              <a:t>のバージョンが重要だった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必要なのは</a:t>
            </a:r>
            <a:r>
              <a:rPr kumimoji="1" lang="en-US" altLang="ja-JP" dirty="0" smtClean="0"/>
              <a:t>1.6</a:t>
            </a:r>
            <a:r>
              <a:rPr lang="ja-JP" altLang="en-US" dirty="0" smtClean="0"/>
              <a:t>以上</a:t>
            </a:r>
            <a:r>
              <a:rPr lang="ja-JP" altLang="en-US" dirty="0"/>
              <a:t>とされる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試したときは</a:t>
            </a:r>
            <a:r>
              <a:rPr lang="en-US" altLang="ja-JP" dirty="0" smtClean="0"/>
              <a:t>harp</a:t>
            </a:r>
            <a:r>
              <a:rPr lang="ja-JP" altLang="en-US" dirty="0" smtClean="0"/>
              <a:t>で</a:t>
            </a:r>
            <a:r>
              <a:rPr lang="en-US" altLang="ja-JP" dirty="0" smtClean="0"/>
              <a:t>Java</a:t>
            </a:r>
            <a:r>
              <a:rPr kumimoji="1" lang="en-US" altLang="ja-JP" dirty="0" smtClean="0"/>
              <a:t>1.4</a:t>
            </a:r>
            <a:r>
              <a:rPr kumimoji="1" lang="ja-JP" altLang="en-US" dirty="0" err="1" smtClean="0"/>
              <a:t>だったので</a:t>
            </a:r>
            <a:r>
              <a:rPr kumimoji="1" lang="ja-JP" altLang="en-US" dirty="0" smtClean="0"/>
              <a:t>動かない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harp</a:t>
            </a:r>
            <a:r>
              <a:rPr lang="ja-JP" altLang="en-US" dirty="0" smtClean="0"/>
              <a:t>は</a:t>
            </a:r>
            <a:r>
              <a:rPr lang="en-US" altLang="ja-JP" dirty="0" smtClean="0"/>
              <a:t>Solaris</a:t>
            </a:r>
            <a:r>
              <a:rPr lang="ja-JP" altLang="en-US" dirty="0" smtClean="0"/>
              <a:t>だが</a:t>
            </a:r>
            <a:r>
              <a:rPr lang="en-US" altLang="ja-JP" dirty="0" smtClean="0"/>
              <a:t>…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DPJ</a:t>
            </a:r>
            <a:r>
              <a:rPr lang="ja-JP" altLang="en-US" dirty="0" smtClean="0"/>
              <a:t>のバージョン自体も最初と変わっているかも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6770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candy</a:t>
            </a:r>
          </a:p>
          <a:p>
            <a:pPr lvl="1"/>
            <a:r>
              <a:rPr lang="en-US" altLang="ja-JP" dirty="0" smtClean="0"/>
              <a:t>Intel </a:t>
            </a:r>
            <a:r>
              <a:rPr lang="en-US" altLang="ja-JP" dirty="0"/>
              <a:t>Xeon x5570 </a:t>
            </a:r>
            <a:r>
              <a:rPr lang="en-US" altLang="ja-JP" dirty="0" smtClean="0"/>
              <a:t>(4 core</a:t>
            </a:r>
            <a:r>
              <a:rPr lang="en-US" altLang="ja-JP" dirty="0"/>
              <a:t>) 2.93GHz * </a:t>
            </a:r>
            <a:r>
              <a:rPr lang="en-US" altLang="ja-JP" dirty="0" smtClean="0"/>
              <a:t>2</a:t>
            </a:r>
          </a:p>
          <a:p>
            <a:pPr lvl="2"/>
            <a:r>
              <a:rPr lang="en-US" altLang="ja-JP" dirty="0" smtClean="0"/>
              <a:t>8</a:t>
            </a:r>
            <a:r>
              <a:rPr lang="ja-JP" altLang="en-US" dirty="0" smtClean="0"/>
              <a:t>コア</a:t>
            </a:r>
            <a:r>
              <a:rPr lang="en-US" altLang="ja-JP" dirty="0" smtClean="0"/>
              <a:t>, HT</a:t>
            </a:r>
            <a:r>
              <a:rPr lang="ja-JP" altLang="en-US" dirty="0" smtClean="0"/>
              <a:t>で論理的には</a:t>
            </a:r>
            <a:r>
              <a:rPr lang="en-US" altLang="ja-JP" dirty="0" smtClean="0"/>
              <a:t>16</a:t>
            </a:r>
            <a:r>
              <a:rPr lang="ja-JP" altLang="en-US" dirty="0" smtClean="0"/>
              <a:t>コア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72GB RAM</a:t>
            </a:r>
          </a:p>
          <a:p>
            <a:pPr lvl="1"/>
            <a:r>
              <a:rPr lang="en-US" altLang="ja-JP" dirty="0" smtClean="0"/>
              <a:t>Linux</a:t>
            </a:r>
          </a:p>
          <a:p>
            <a:pPr lvl="1"/>
            <a:r>
              <a:rPr lang="en-US" altLang="ja-JP" dirty="0" smtClean="0"/>
              <a:t>Java 1.6.0 update 18</a:t>
            </a:r>
          </a:p>
          <a:p>
            <a:r>
              <a:rPr lang="ja-JP" altLang="en-US" dirty="0" smtClean="0"/>
              <a:t>配列長さが</a:t>
            </a:r>
            <a:r>
              <a:rPr lang="en-US" altLang="ja-JP" dirty="0" smtClean="0"/>
              <a:t>1G (= 2</a:t>
            </a:r>
            <a:r>
              <a:rPr lang="en-US" altLang="ja-JP" baseline="30000" dirty="0" smtClean="0"/>
              <a:t>30</a:t>
            </a:r>
            <a:r>
              <a:rPr lang="en-US" altLang="ja-JP" dirty="0" smtClean="0"/>
              <a:t>)</a:t>
            </a:r>
          </a:p>
          <a:p>
            <a:pPr lvl="1"/>
            <a:r>
              <a:rPr lang="ja-JP" altLang="en-US" dirty="0" smtClean="0"/>
              <a:t>そろそろ </a:t>
            </a:r>
            <a:r>
              <a:rPr lang="en-US" altLang="ja-JP" dirty="0" smtClean="0"/>
              <a:t>signed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の限界 </a:t>
            </a:r>
            <a:r>
              <a:rPr lang="en-US" altLang="ja-JP" dirty="0" smtClean="0"/>
              <a:t>(= 2</a:t>
            </a:r>
            <a:r>
              <a:rPr lang="en-US" altLang="ja-JP" baseline="30000" dirty="0" smtClean="0"/>
              <a:t>31</a:t>
            </a:r>
            <a:r>
              <a:rPr lang="en-US" altLang="ja-JP" dirty="0" smtClean="0"/>
              <a:t>-1 )</a:t>
            </a:r>
          </a:p>
          <a:p>
            <a:pPr lvl="1"/>
            <a:r>
              <a:rPr lang="en-US" altLang="ja-JP" dirty="0" smtClean="0"/>
              <a:t>long</a:t>
            </a:r>
            <a:r>
              <a:rPr lang="ja-JP" altLang="en-US" dirty="0" err="1" smtClean="0"/>
              <a:t>への</a:t>
            </a:r>
            <a:r>
              <a:rPr lang="ja-JP" altLang="en-US" dirty="0" smtClean="0"/>
              <a:t>書き換えをする</a:t>
            </a:r>
            <a:r>
              <a:rPr lang="en-US" altLang="ja-JP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5161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r>
              <a:rPr lang="ja-JP" altLang="en-US" dirty="0" smtClean="0"/>
              <a:t>かなり速くなる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372064"/>
              </p:ext>
            </p:extLst>
          </p:nvPr>
        </p:nvGraphicFramePr>
        <p:xfrm>
          <a:off x="467544" y="2204864"/>
          <a:ext cx="828092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520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ワーカースレッドの数の変化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r>
              <a:rPr kumimoji="1" lang="en-US" altLang="ja-JP" dirty="0" smtClean="0"/>
              <a:t>64</a:t>
            </a:r>
            <a:r>
              <a:rPr kumimoji="1" lang="ja-JP" altLang="en-US" dirty="0" smtClean="0"/>
              <a:t>分割で測定</a:t>
            </a:r>
            <a:endParaRPr kumimoji="1" lang="en-US" altLang="ja-JP" dirty="0" smtClean="0"/>
          </a:p>
          <a:p>
            <a:r>
              <a:rPr kumimoji="1" lang="ja-JP" altLang="en-US" dirty="0" smtClean="0"/>
              <a:t>限界を超えているのは</a:t>
            </a:r>
            <a:r>
              <a:rPr kumimoji="1" lang="en-US" altLang="ja-JP" dirty="0" smtClean="0"/>
              <a:t>…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7811741"/>
              </p:ext>
            </p:extLst>
          </p:nvPr>
        </p:nvGraphicFramePr>
        <p:xfrm>
          <a:off x="1115616" y="2996952"/>
          <a:ext cx="662473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299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逐次実行との比較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8</a:t>
            </a:r>
            <a:r>
              <a:rPr kumimoji="1" lang="ja-JP" altLang="en-US" dirty="0" smtClean="0"/>
              <a:t>並列</a:t>
            </a:r>
            <a:r>
              <a:rPr lang="ja-JP" altLang="en-US" dirty="0" smtClean="0"/>
              <a:t>で逐次アルゴリズムを上回る</a:t>
            </a:r>
            <a:endParaRPr kumimoji="1" lang="en-US" altLang="ja-JP" dirty="0" smtClean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791872"/>
              </p:ext>
            </p:extLst>
          </p:nvPr>
        </p:nvGraphicFramePr>
        <p:xfrm>
          <a:off x="1259632" y="2708920"/>
          <a:ext cx="648072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572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どこ</a:t>
            </a:r>
            <a:r>
              <a:rPr lang="ja-JP" altLang="en-US" dirty="0" smtClean="0"/>
              <a:t>で時間がかかるのか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 smtClean="0"/>
              <a:t>copy (</a:t>
            </a:r>
            <a:r>
              <a:rPr lang="ja-JP" altLang="en-US" sz="2400" dirty="0" smtClean="0"/>
              <a:t>ヒープ</a:t>
            </a:r>
            <a:r>
              <a:rPr lang="en-US" altLang="ja-JP" sz="2400" dirty="0" smtClean="0"/>
              <a:t>){</a:t>
            </a:r>
          </a:p>
          <a:p>
            <a:pPr marL="0" indent="0">
              <a:buNone/>
            </a:pPr>
            <a:r>
              <a:rPr lang="en-US" altLang="ja-JP" sz="2400" dirty="0" smtClean="0"/>
              <a:t>   if ( </a:t>
            </a:r>
            <a:r>
              <a:rPr lang="en-US" altLang="ja-JP" sz="2400" dirty="0" err="1" smtClean="0"/>
              <a:t>heap.length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&lt;</a:t>
            </a:r>
            <a:r>
              <a:rPr lang="en-US" altLang="ja-JP" sz="2400" dirty="0" smtClean="0"/>
              <a:t> Threshold )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then {</a:t>
            </a:r>
          </a:p>
          <a:p>
            <a:pPr marL="57150" indent="0">
              <a:buNone/>
            </a:pPr>
            <a:r>
              <a:rPr lang="en-US" altLang="ja-JP" sz="2400" dirty="0" smtClean="0"/>
              <a:t>      </a:t>
            </a:r>
            <a:r>
              <a:rPr kumimoji="1" lang="en-US" altLang="ja-JP" sz="24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kumimoji="1" lang="ja-JP" altLang="en-US" sz="2400" dirty="0" smtClean="0">
                <a:solidFill>
                  <a:schemeClr val="accent1">
                    <a:lumMod val="75000"/>
                  </a:schemeClr>
                </a:solidFill>
              </a:rPr>
              <a:t>逐次</a:t>
            </a:r>
            <a:r>
              <a:rPr lang="ja-JP" altLang="en-US" sz="2400" dirty="0">
                <a:solidFill>
                  <a:schemeClr val="accent1">
                    <a:lumMod val="75000"/>
                  </a:schemeClr>
                </a:solidFill>
              </a:rPr>
              <a:t>アルゴリズム</a:t>
            </a:r>
            <a:r>
              <a:rPr lang="ja-JP" altLang="en-US" sz="2400" dirty="0" smtClean="0">
                <a:solidFill>
                  <a:schemeClr val="accent1">
                    <a:lumMod val="75000"/>
                  </a:schemeClr>
                </a:solidFill>
              </a:rPr>
              <a:t>でコピーする</a:t>
            </a:r>
            <a:r>
              <a:rPr kumimoji="1" lang="en-US" altLang="ja-JP" sz="2400" dirty="0" smtClean="0">
                <a:solidFill>
                  <a:schemeClr val="accent1">
                    <a:lumMod val="75000"/>
                  </a:schemeClr>
                </a:solidFill>
              </a:rPr>
              <a:t>); </a:t>
            </a:r>
            <a:r>
              <a:rPr lang="en-US" altLang="ja-JP" sz="2400" dirty="0"/>
              <a:t>// </a:t>
            </a:r>
            <a:r>
              <a:rPr lang="ja-JP" altLang="en-US" sz="2400" dirty="0"/>
              <a:t>範囲外は</a:t>
            </a:r>
            <a:r>
              <a:rPr lang="ja-JP" altLang="en-US" sz="2400" dirty="0" smtClean="0"/>
              <a:t>無視</a:t>
            </a:r>
            <a:endParaRPr lang="en-US" altLang="ja-JP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7150" indent="0">
              <a:buNone/>
            </a:pPr>
            <a:r>
              <a:rPr lang="ja-JP" altLang="en-US" sz="2400" dirty="0"/>
              <a:t> </a:t>
            </a:r>
            <a:r>
              <a:rPr lang="ja-JP" altLang="en-US" sz="2400" dirty="0" smtClean="0"/>
              <a:t>  </a:t>
            </a:r>
            <a:r>
              <a:rPr kumimoji="1" lang="en-US" altLang="ja-JP" sz="2400" dirty="0" smtClean="0"/>
              <a:t>}else{</a:t>
            </a:r>
          </a:p>
          <a:p>
            <a:pPr marL="57150" indent="0">
              <a:buNone/>
            </a:pPr>
            <a:r>
              <a:rPr lang="en-US" altLang="ja-JP" sz="2400" dirty="0" smtClean="0"/>
              <a:t>      </a:t>
            </a:r>
            <a:r>
              <a:rPr lang="en-US" altLang="ja-JP" sz="2400" dirty="0" err="1" smtClean="0"/>
              <a:t>cobegin</a:t>
            </a:r>
            <a:r>
              <a:rPr lang="en-US" altLang="ja-JP" sz="2400" dirty="0" smtClean="0"/>
              <a:t> { copy(</a:t>
            </a:r>
            <a:r>
              <a:rPr lang="ja-JP" altLang="en-US" sz="2400" dirty="0" smtClean="0"/>
              <a:t>前半</a:t>
            </a:r>
            <a:r>
              <a:rPr lang="en-US" altLang="ja-JP" sz="2400" dirty="0" smtClean="0"/>
              <a:t>); copy(</a:t>
            </a:r>
            <a:r>
              <a:rPr lang="ja-JP" altLang="en-US" sz="2400" dirty="0" smtClean="0"/>
              <a:t>後半</a:t>
            </a:r>
            <a:r>
              <a:rPr lang="en-US" altLang="ja-JP" sz="2400" dirty="0" smtClean="0"/>
              <a:t>); } // </a:t>
            </a:r>
            <a:r>
              <a:rPr lang="ja-JP" altLang="en-US" sz="2400" dirty="0" smtClean="0"/>
              <a:t>並列実行</a:t>
            </a:r>
            <a:endParaRPr lang="en-US" altLang="ja-JP" sz="2400" dirty="0" smtClean="0"/>
          </a:p>
          <a:p>
            <a:pPr marL="5715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kumimoji="1"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ja-JP" altLang="en-US" sz="2400" dirty="0" smtClean="0">
                <a:solidFill>
                  <a:schemeClr val="accent6">
                    <a:lumMod val="75000"/>
                  </a:schemeClr>
                </a:solidFill>
              </a:rPr>
              <a:t>範囲外だったポインタを処理する</a:t>
            </a:r>
            <a:r>
              <a:rPr kumimoji="1"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);</a:t>
            </a:r>
          </a:p>
          <a:p>
            <a:pPr marL="5715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kumimoji="1" lang="en-US" altLang="ja-JP" sz="2400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kumimoji="1" lang="ja-JP" altLang="en-US" sz="2400" dirty="0" smtClean="0">
                <a:solidFill>
                  <a:schemeClr val="accent3">
                    <a:lumMod val="75000"/>
                  </a:schemeClr>
                </a:solidFill>
              </a:rPr>
              <a:t>隙間をつめる</a:t>
            </a:r>
            <a:r>
              <a:rPr kumimoji="1" lang="en-US" altLang="ja-JP" sz="2400" dirty="0" smtClean="0">
                <a:solidFill>
                  <a:schemeClr val="accent3">
                    <a:lumMod val="75000"/>
                  </a:schemeClr>
                </a:solidFill>
              </a:rPr>
              <a:t>);</a:t>
            </a:r>
            <a:r>
              <a:rPr lang="ja-JP" altLang="en-US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ja-JP" sz="2400" dirty="0" smtClean="0"/>
              <a:t>// </a:t>
            </a:r>
            <a:r>
              <a:rPr lang="ja-JP" altLang="en-US" sz="2400" dirty="0" smtClean="0"/>
              <a:t>データの移動履歴を記憶</a:t>
            </a:r>
            <a:endParaRPr kumimoji="1" lang="en-US" altLang="ja-JP" sz="2400" dirty="0" smtClean="0"/>
          </a:p>
          <a:p>
            <a:pPr marL="57150" indent="0">
              <a:buNone/>
            </a:pPr>
            <a:r>
              <a:rPr kumimoji="1" lang="en-US" altLang="ja-JP" sz="2400" dirty="0" smtClean="0"/>
              <a:t>   }</a:t>
            </a:r>
          </a:p>
          <a:p>
            <a:pPr marL="57150" indent="0">
              <a:buNone/>
            </a:pPr>
            <a:r>
              <a:rPr lang="en-US" altLang="ja-JP" sz="2400" dirty="0"/>
              <a:t>}</a:t>
            </a:r>
            <a:endParaRPr kumimoji="1" lang="en-US" altLang="ja-JP" sz="2400" dirty="0" smtClean="0"/>
          </a:p>
          <a:p>
            <a:pPr marL="57150" indent="0">
              <a:buNone/>
            </a:pPr>
            <a:r>
              <a:rPr lang="en-US" altLang="ja-JP" sz="24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ja-JP" altLang="en-US" sz="2400" dirty="0" smtClean="0">
                <a:solidFill>
                  <a:schemeClr val="accent2">
                    <a:lumMod val="75000"/>
                  </a:schemeClr>
                </a:solidFill>
              </a:rPr>
              <a:t>ポインタのつけかえ</a:t>
            </a:r>
            <a:r>
              <a:rPr lang="en-US" altLang="ja-JP" sz="2400" dirty="0" smtClean="0">
                <a:solidFill>
                  <a:schemeClr val="accent2">
                    <a:lumMod val="75000"/>
                  </a:schemeClr>
                </a:solidFill>
              </a:rPr>
              <a:t>);</a:t>
            </a:r>
            <a:endParaRPr kumimoji="1" lang="ja-JP" alt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60032" y="5013176"/>
            <a:ext cx="3600400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各部分について時間を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計測した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170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測定結果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r>
              <a:rPr kumimoji="1" lang="ja-JP" altLang="en-US" dirty="0" smtClean="0"/>
              <a:t>ポインタのつけかえに多くの時間がかかる</a:t>
            </a:r>
            <a:endParaRPr kumimoji="1" lang="en-US" altLang="ja-JP" dirty="0" smtClean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5558765"/>
              </p:ext>
            </p:extLst>
          </p:nvPr>
        </p:nvGraphicFramePr>
        <p:xfrm>
          <a:off x="1835696" y="2924944"/>
          <a:ext cx="561662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36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対策を考える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データの移動を少なくする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完全に前から詰める必要はないのでは？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移動の情報をコンパクトに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複数回の移動を</a:t>
            </a:r>
            <a:r>
              <a:rPr lang="en-US" altLang="ja-JP" dirty="0" smtClean="0"/>
              <a:t>1</a:t>
            </a:r>
            <a:r>
              <a:rPr lang="ja-JP" altLang="en-US" dirty="0" smtClean="0"/>
              <a:t>回にまとめてしまう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10</a:t>
            </a:r>
            <a:r>
              <a:rPr lang="ja-JP" altLang="en-US" dirty="0" smtClean="0"/>
              <a:t>→</a:t>
            </a:r>
            <a:r>
              <a:rPr lang="en-US" altLang="ja-JP" dirty="0" smtClean="0"/>
              <a:t>8</a:t>
            </a:r>
            <a:r>
              <a:rPr lang="ja-JP" altLang="en-US" dirty="0" smtClean="0"/>
              <a:t>→</a:t>
            </a:r>
            <a:r>
              <a:rPr lang="en-US" altLang="ja-JP" dirty="0" smtClean="0"/>
              <a:t>2</a:t>
            </a:r>
            <a:r>
              <a:rPr lang="ja-JP" altLang="en-US" dirty="0" smtClean="0"/>
              <a:t>と移動</a:t>
            </a:r>
            <a:r>
              <a:rPr lang="ja-JP" altLang="en-US" dirty="0"/>
              <a:t>させ</a:t>
            </a:r>
            <a:r>
              <a:rPr lang="ja-JP" altLang="en-US" dirty="0" smtClean="0"/>
              <a:t>るところを</a:t>
            </a:r>
            <a:r>
              <a:rPr lang="en-US" altLang="ja-JP" dirty="0" smtClean="0"/>
              <a:t>10</a:t>
            </a:r>
            <a:r>
              <a:rPr lang="ja-JP" altLang="en-US" dirty="0" smtClean="0"/>
              <a:t>→</a:t>
            </a:r>
            <a:r>
              <a:rPr lang="en-US" altLang="ja-JP" dirty="0" smtClean="0"/>
              <a:t>2</a:t>
            </a:r>
            <a:r>
              <a:rPr lang="ja-JP" altLang="en-US" dirty="0" smtClean="0"/>
              <a:t>にする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5823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テーマ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決定的</a:t>
            </a:r>
            <a:r>
              <a:rPr lang="ja-JP" altLang="en-US" dirty="0" smtClean="0"/>
              <a:t>な並列コピーガベージコレクション</a:t>
            </a:r>
            <a:endParaRPr lang="en-US" altLang="ja-JP" dirty="0"/>
          </a:p>
          <a:p>
            <a:pPr lvl="1"/>
            <a:r>
              <a:rPr lang="en-US" altLang="ja-JP" dirty="0" smtClean="0"/>
              <a:t>Deterministic Parallel Copying Garbage Collection</a:t>
            </a:r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何度実行しても結果が決定的</a:t>
            </a:r>
            <a:endParaRPr kumimoji="1" lang="en-US" altLang="ja-JP" dirty="0" smtClean="0"/>
          </a:p>
          <a:p>
            <a:r>
              <a:rPr lang="en-US" altLang="ja-JP" dirty="0" smtClean="0"/>
              <a:t>DPJ [</a:t>
            </a:r>
            <a:r>
              <a:rPr lang="en-US" altLang="ja-JP" dirty="0" err="1" smtClean="0"/>
              <a:t>Bocchino</a:t>
            </a:r>
            <a:r>
              <a:rPr lang="en-US" altLang="ja-JP" dirty="0" smtClean="0"/>
              <a:t> Jr. et al. 2009]</a:t>
            </a:r>
            <a:r>
              <a:rPr lang="ja-JP" altLang="en-US" dirty="0"/>
              <a:t> </a:t>
            </a:r>
            <a:r>
              <a:rPr lang="ja-JP" altLang="en-US" dirty="0" smtClean="0"/>
              <a:t>を応用する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シンプルなアルゴリズムを実装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7803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その他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調べようとしていること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の検証</a:t>
            </a:r>
            <a:r>
              <a:rPr lang="ja-JP" altLang="en-US" dirty="0"/>
              <a:t>について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のときのキャッシュに関する話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4634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今後の日程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7/20 15:00</a:t>
            </a:r>
          </a:p>
          <a:p>
            <a:pPr lvl="1"/>
            <a:r>
              <a:rPr lang="ja-JP" altLang="en-US" dirty="0" smtClean="0"/>
              <a:t>題目・要旨提出</a:t>
            </a:r>
            <a:endParaRPr lang="en-US" altLang="ja-JP" dirty="0" smtClean="0"/>
          </a:p>
          <a:p>
            <a:r>
              <a:rPr kumimoji="1" lang="en-US" altLang="ja-JP" dirty="0" smtClean="0"/>
              <a:t>8/24 15:00</a:t>
            </a:r>
          </a:p>
          <a:p>
            <a:pPr lvl="1"/>
            <a:r>
              <a:rPr lang="ja-JP" altLang="en-US" dirty="0"/>
              <a:t>本文</a:t>
            </a:r>
            <a:r>
              <a:rPr lang="ja-JP" altLang="en-US" dirty="0" smtClean="0"/>
              <a:t>提出</a:t>
            </a:r>
            <a:endParaRPr lang="en-US" altLang="ja-JP" dirty="0" smtClean="0"/>
          </a:p>
          <a:p>
            <a:r>
              <a:rPr kumimoji="1" lang="en-US" altLang="ja-JP" dirty="0" smtClean="0"/>
              <a:t>8/31</a:t>
            </a:r>
          </a:p>
          <a:p>
            <a:pPr lvl="1"/>
            <a:r>
              <a:rPr lang="ja-JP" altLang="en-US" dirty="0" smtClean="0"/>
              <a:t>発表 </a:t>
            </a:r>
            <a:r>
              <a:rPr lang="en-US" altLang="ja-JP" dirty="0" smtClean="0"/>
              <a:t>(15</a:t>
            </a:r>
            <a:r>
              <a:rPr lang="ja-JP" altLang="en-US" dirty="0" smtClean="0"/>
              <a:t>分</a:t>
            </a:r>
            <a:r>
              <a:rPr lang="en-US" altLang="ja-JP" dirty="0" smtClean="0"/>
              <a:t>+</a:t>
            </a:r>
            <a:r>
              <a:rPr lang="ja-JP" altLang="en-US" dirty="0" smtClean="0"/>
              <a:t>質疑</a:t>
            </a:r>
            <a:r>
              <a:rPr lang="en-US" altLang="ja-JP" dirty="0" smtClean="0"/>
              <a:t>5</a:t>
            </a:r>
            <a:r>
              <a:rPr lang="ja-JP" altLang="en-US" dirty="0" smtClean="0"/>
              <a:t>分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289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アルゴリズムの概要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 smtClean="0"/>
              <a:t>copy (heap){</a:t>
            </a:r>
          </a:p>
          <a:p>
            <a:pPr marL="0" indent="0">
              <a:buNone/>
            </a:pPr>
            <a:r>
              <a:rPr lang="en-US" altLang="ja-JP" sz="2400" dirty="0" smtClean="0"/>
              <a:t>   if ( </a:t>
            </a:r>
            <a:r>
              <a:rPr lang="en-US" altLang="ja-JP" sz="2400" dirty="0" err="1" smtClean="0"/>
              <a:t>heap.length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&lt;</a:t>
            </a:r>
            <a:r>
              <a:rPr lang="en-US" altLang="ja-JP" sz="2400" dirty="0" smtClean="0"/>
              <a:t> Threshold )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then {</a:t>
            </a:r>
          </a:p>
          <a:p>
            <a:pPr marL="57150" indent="0">
              <a:buNone/>
            </a:pPr>
            <a:r>
              <a:rPr lang="en-US" altLang="ja-JP" sz="2400" dirty="0" smtClean="0"/>
              <a:t>      </a:t>
            </a:r>
            <a:r>
              <a:rPr kumimoji="1" lang="en-US" altLang="ja-JP" sz="2400" dirty="0" smtClean="0"/>
              <a:t>(</a:t>
            </a:r>
            <a:r>
              <a:rPr kumimoji="1" lang="ja-JP" altLang="en-US" sz="2400" dirty="0" smtClean="0"/>
              <a:t>逐次アルゴリズム</a:t>
            </a:r>
            <a:r>
              <a:rPr lang="ja-JP" altLang="en-US" sz="2400" dirty="0" smtClean="0"/>
              <a:t>でコピーする</a:t>
            </a:r>
            <a:r>
              <a:rPr kumimoji="1" lang="en-US" altLang="ja-JP" sz="2400" dirty="0" smtClean="0"/>
              <a:t>)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// </a:t>
            </a:r>
            <a:r>
              <a:rPr lang="ja-JP" altLang="en-US" sz="2400" dirty="0"/>
              <a:t>範囲外は無視</a:t>
            </a:r>
            <a:endParaRPr lang="en-US" altLang="ja-JP" sz="2400" dirty="0" smtClean="0"/>
          </a:p>
          <a:p>
            <a:pPr marL="57150" indent="0">
              <a:buNone/>
            </a:pPr>
            <a:r>
              <a:rPr lang="ja-JP" altLang="en-US" sz="2400" dirty="0"/>
              <a:t> </a:t>
            </a:r>
            <a:r>
              <a:rPr lang="ja-JP" altLang="en-US" sz="2400" dirty="0" smtClean="0"/>
              <a:t>  </a:t>
            </a:r>
            <a:r>
              <a:rPr kumimoji="1" lang="en-US" altLang="ja-JP" sz="2400" dirty="0" smtClean="0"/>
              <a:t>}else{</a:t>
            </a:r>
          </a:p>
          <a:p>
            <a:pPr marL="57150" indent="0">
              <a:buNone/>
            </a:pPr>
            <a:r>
              <a:rPr lang="en-US" altLang="ja-JP" sz="2400" dirty="0" smtClean="0"/>
              <a:t>      </a:t>
            </a:r>
            <a:r>
              <a:rPr lang="en-US" altLang="ja-JP" sz="2400" dirty="0" err="1" smtClean="0"/>
              <a:t>cobegin</a:t>
            </a:r>
            <a:r>
              <a:rPr lang="en-US" altLang="ja-JP" sz="2400" dirty="0" smtClean="0"/>
              <a:t> { copy(</a:t>
            </a:r>
            <a:r>
              <a:rPr lang="ja-JP" altLang="en-US" sz="2400" dirty="0" smtClean="0"/>
              <a:t>前半</a:t>
            </a:r>
            <a:r>
              <a:rPr lang="en-US" altLang="ja-JP" sz="2400" dirty="0" smtClean="0"/>
              <a:t>); copy(</a:t>
            </a:r>
            <a:r>
              <a:rPr lang="ja-JP" altLang="en-US" sz="2400" dirty="0" smtClean="0"/>
              <a:t>後半</a:t>
            </a:r>
            <a:r>
              <a:rPr lang="en-US" altLang="ja-JP" sz="2400" dirty="0" smtClean="0"/>
              <a:t>); }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// </a:t>
            </a:r>
            <a:r>
              <a:rPr lang="ja-JP" altLang="en-US" sz="2400" dirty="0" smtClean="0"/>
              <a:t>並列実行</a:t>
            </a:r>
            <a:endParaRPr lang="en-US" altLang="ja-JP" sz="2400" dirty="0" smtClean="0"/>
          </a:p>
          <a:p>
            <a:pPr marL="5715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kumimoji="1" lang="en-US" altLang="ja-JP" sz="2400" dirty="0" smtClean="0"/>
              <a:t>(</a:t>
            </a:r>
            <a:r>
              <a:rPr lang="ja-JP" altLang="en-US" sz="2400" dirty="0" smtClean="0"/>
              <a:t>範囲外だったポインタを処理する</a:t>
            </a:r>
            <a:r>
              <a:rPr kumimoji="1" lang="en-US" altLang="ja-JP" sz="2400" dirty="0" smtClean="0"/>
              <a:t>)</a:t>
            </a:r>
          </a:p>
          <a:p>
            <a:pPr marL="5715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kumimoji="1" lang="en-US" altLang="ja-JP" sz="2400" dirty="0" smtClean="0"/>
              <a:t>(</a:t>
            </a:r>
            <a:r>
              <a:rPr kumimoji="1" lang="ja-JP" altLang="en-US" sz="2400" dirty="0" smtClean="0"/>
              <a:t>隙間をつめる</a:t>
            </a:r>
            <a:r>
              <a:rPr kumimoji="1" lang="en-US" altLang="ja-JP" sz="2400" dirty="0" smtClean="0"/>
              <a:t>) </a:t>
            </a:r>
          </a:p>
          <a:p>
            <a:pPr marL="57150" indent="0">
              <a:buNone/>
            </a:pPr>
            <a:r>
              <a:rPr lang="ja-JP" altLang="en-US" sz="2400" dirty="0"/>
              <a:t> </a:t>
            </a:r>
            <a:r>
              <a:rPr lang="ja-JP" altLang="en-US" sz="2400" dirty="0" smtClean="0"/>
              <a:t>     </a:t>
            </a:r>
            <a:r>
              <a:rPr lang="en-US" altLang="ja-JP" sz="2400" dirty="0" smtClean="0"/>
              <a:t>(</a:t>
            </a:r>
            <a:r>
              <a:rPr lang="ja-JP" altLang="en-US" sz="2400" dirty="0"/>
              <a:t>ポインタのつけかえ</a:t>
            </a:r>
            <a:r>
              <a:rPr lang="en-US" altLang="ja-JP" sz="2400" dirty="0" smtClean="0"/>
              <a:t>)</a:t>
            </a:r>
            <a:endParaRPr kumimoji="1" lang="en-US" altLang="ja-JP" sz="2400" dirty="0" smtClean="0"/>
          </a:p>
          <a:p>
            <a:pPr marL="57150" indent="0">
              <a:buNone/>
            </a:pPr>
            <a:r>
              <a:rPr kumimoji="1" lang="en-US" altLang="ja-JP" sz="2400" dirty="0" smtClean="0"/>
              <a:t>   }</a:t>
            </a:r>
          </a:p>
          <a:p>
            <a:pPr marL="57150" indent="0">
              <a:buNone/>
            </a:pPr>
            <a:r>
              <a:rPr lang="en-US" altLang="ja-JP" sz="2400" dirty="0" smtClean="0"/>
              <a:t>}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55096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</a:t>
            </a:r>
            <a:r>
              <a:rPr lang="ja-JP" altLang="en-US" dirty="0" smtClean="0"/>
              <a:t>の問題点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ポインタのつけかえに時間がかかっていた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ヒープ全体を見る必要がある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データ位置とポインタの値は関連がない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分割の回数に比例した時間がかかる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3062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ヒープ</a:t>
            </a:r>
            <a:r>
              <a:rPr lang="ja-JP" altLang="en-US" dirty="0" smtClean="0"/>
              <a:t>に</a:t>
            </a:r>
            <a:r>
              <a:rPr lang="ja-JP" altLang="en-US" dirty="0"/>
              <a:t>隙間があるとき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0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4" idx="0"/>
          </p:cNvCxnSpPr>
          <p:nvPr/>
        </p:nvCxnSpPr>
        <p:spPr>
          <a:xfrm rot="16200000" flipV="1">
            <a:off x="3486000" y="1268760"/>
            <a:ext cx="12700" cy="288032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0</a:t>
            </a:r>
            <a:endParaRPr kumimoji="1" lang="ja-JP" altLang="en-US" sz="3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3" idx="0"/>
            <a:endCxn id="32" idx="0"/>
          </p:cNvCxnSpPr>
          <p:nvPr/>
        </p:nvCxnSpPr>
        <p:spPr>
          <a:xfrm rot="16200000" flipV="1">
            <a:off x="529307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50" name="曲線コネクタ 49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4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8758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データを移動する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0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4" idx="0"/>
          </p:cNvCxnSpPr>
          <p:nvPr/>
        </p:nvCxnSpPr>
        <p:spPr>
          <a:xfrm rot="16200000" flipV="1">
            <a:off x="3486000" y="1268760"/>
            <a:ext cx="12700" cy="288032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0</a:t>
            </a:r>
            <a:endParaRPr kumimoji="1" lang="ja-JP" altLang="en-US" sz="3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1" idx="0"/>
            <a:endCxn id="32" idx="0"/>
          </p:cNvCxnSpPr>
          <p:nvPr/>
        </p:nvCxnSpPr>
        <p:spPr>
          <a:xfrm rot="5400000" flipH="1" flipV="1">
            <a:off x="457299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50" name="曲線コネクタ 49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9624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必要に応じてポインタを修正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0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4" idx="0"/>
          </p:cNvCxnSpPr>
          <p:nvPr/>
        </p:nvCxnSpPr>
        <p:spPr>
          <a:xfrm rot="16200000" flipV="1">
            <a:off x="3486000" y="1268760"/>
            <a:ext cx="12700" cy="288032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0</a:t>
            </a:r>
            <a:endParaRPr kumimoji="1" lang="ja-JP" altLang="en-US" sz="32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3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1" idx="2"/>
          </p:cNvCxnSpPr>
          <p:nvPr/>
        </p:nvCxnSpPr>
        <p:spPr>
          <a:xfrm rot="5400000">
            <a:off x="457299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1" idx="0"/>
          </p:cNvCxnSpPr>
          <p:nvPr/>
        </p:nvCxnSpPr>
        <p:spPr>
          <a:xfrm flipH="1">
            <a:off x="4212957" y="3429000"/>
            <a:ext cx="2873443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1" idx="0"/>
            <a:endCxn id="32" idx="0"/>
          </p:cNvCxnSpPr>
          <p:nvPr/>
        </p:nvCxnSpPr>
        <p:spPr>
          <a:xfrm rot="5400000" flipH="1" flipV="1">
            <a:off x="457299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50" name="曲線コネクタ 49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96169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ポインタ</a:t>
            </a:r>
            <a:r>
              <a:rPr lang="ja-JP" altLang="en-US" dirty="0" smtClean="0"/>
              <a:t>の修正を行うところ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ja-JP" altLang="en-US" dirty="0" smtClean="0"/>
              <a:t>分割ごとにこの操作を行っていた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668988" y="2750035"/>
            <a:ext cx="302904" cy="86409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71892" y="2750035"/>
            <a:ext cx="1338995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670634" y="2755351"/>
            <a:ext cx="149788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526618" y="2755351"/>
            <a:ext cx="144016" cy="86409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669222" y="2754103"/>
            <a:ext cx="331473" cy="86002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001555" y="2754562"/>
            <a:ext cx="1309568" cy="85956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452320" y="2790206"/>
            <a:ext cx="1052530" cy="8559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6862950" y="2786138"/>
            <a:ext cx="589370" cy="86002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862308" y="3998371"/>
            <a:ext cx="302904" cy="86409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308280" y="3998371"/>
            <a:ext cx="283782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164264" y="3998371"/>
            <a:ext cx="144016" cy="86409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954642" y="3994303"/>
            <a:ext cx="331473" cy="86002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875485" y="3998371"/>
            <a:ext cx="2362958" cy="8559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286115" y="3994303"/>
            <a:ext cx="589370" cy="86002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039014" y="5447100"/>
            <a:ext cx="302904" cy="85596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340970" y="5447100"/>
            <a:ext cx="144016" cy="85596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1475654" y="5443032"/>
            <a:ext cx="331473" cy="86002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396497" y="5447100"/>
            <a:ext cx="5210117" cy="8559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1807127" y="5443032"/>
            <a:ext cx="589370" cy="86002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/>
          <p:cNvCxnSpPr>
            <a:stCxn id="5" idx="2"/>
            <a:endCxn id="14" idx="0"/>
          </p:cNvCxnSpPr>
          <p:nvPr/>
        </p:nvCxnSpPr>
        <p:spPr>
          <a:xfrm>
            <a:off x="1641390" y="3614131"/>
            <a:ext cx="1085804" cy="38424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0" idx="2"/>
            <a:endCxn id="18" idx="0"/>
          </p:cNvCxnSpPr>
          <p:nvPr/>
        </p:nvCxnSpPr>
        <p:spPr>
          <a:xfrm flipH="1">
            <a:off x="7056964" y="3646166"/>
            <a:ext cx="921621" cy="352205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9" idx="2"/>
            <a:endCxn id="18" idx="0"/>
          </p:cNvCxnSpPr>
          <p:nvPr/>
        </p:nvCxnSpPr>
        <p:spPr>
          <a:xfrm>
            <a:off x="5656339" y="3614131"/>
            <a:ext cx="1400625" cy="38424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6" idx="2"/>
            <a:endCxn id="14" idx="0"/>
          </p:cNvCxnSpPr>
          <p:nvPr/>
        </p:nvCxnSpPr>
        <p:spPr>
          <a:xfrm flipH="1">
            <a:off x="2727194" y="3619447"/>
            <a:ext cx="692382" cy="37892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8" idx="2"/>
            <a:endCxn id="24" idx="0"/>
          </p:cNvCxnSpPr>
          <p:nvPr/>
        </p:nvCxnSpPr>
        <p:spPr>
          <a:xfrm flipH="1">
            <a:off x="5001556" y="4854331"/>
            <a:ext cx="2055408" cy="592769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14" idx="2"/>
            <a:endCxn id="24" idx="0"/>
          </p:cNvCxnSpPr>
          <p:nvPr/>
        </p:nvCxnSpPr>
        <p:spPr>
          <a:xfrm>
            <a:off x="2727194" y="4862467"/>
            <a:ext cx="2274362" cy="584633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/楕円 12"/>
          <p:cNvSpPr/>
          <p:nvPr/>
        </p:nvSpPr>
        <p:spPr>
          <a:xfrm>
            <a:off x="2310887" y="3646166"/>
            <a:ext cx="892961" cy="7781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4555075" y="5094895"/>
            <a:ext cx="892961" cy="7781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6645678" y="3652268"/>
            <a:ext cx="892961" cy="7781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15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データを移動させるごと</a:t>
            </a:r>
            <a:r>
              <a:rPr lang="ja-JP" altLang="en-US" dirty="0" smtClean="0"/>
              <a:t>にどの範囲のデータがどれだけ移動したか覚えておく</a:t>
            </a:r>
            <a:endParaRPr lang="en-US" altLang="ja-JP" dirty="0" smtClean="0"/>
          </a:p>
          <a:p>
            <a:r>
              <a:rPr kumimoji="1" lang="ja-JP" altLang="en-US" dirty="0" smtClean="0"/>
              <a:t>その情報をもとに最後にまとめてポインタ情報を書き換える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さっきの例なら、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番のデータが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つ前に移動した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r>
              <a:rPr kumimoji="1" lang="ja-JP" altLang="en-US" dirty="0" smtClean="0"/>
              <a:t>ポインタの変更回数</a:t>
            </a:r>
            <a:r>
              <a:rPr lang="ja-JP" altLang="en-US" dirty="0"/>
              <a:t>を</a:t>
            </a:r>
            <a:r>
              <a:rPr kumimoji="1" lang="ja-JP" altLang="en-US" dirty="0" smtClean="0"/>
              <a:t>減らせる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ヒープ全体をチェックする必要があるため重い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767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825</Words>
  <Application>Microsoft Office PowerPoint</Application>
  <PresentationFormat>画面に合わせる (4:3)</PresentationFormat>
  <Paragraphs>207</Paragraphs>
  <Slides>21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2" baseType="lpstr">
      <vt:lpstr>Office ​​テーマ</vt:lpstr>
      <vt:lpstr>全体ミーティング (6/13)</vt:lpstr>
      <vt:lpstr>テーマ</vt:lpstr>
      <vt:lpstr>アルゴリズムの概要</vt:lpstr>
      <vt:lpstr>前回の問題点</vt:lpstr>
      <vt:lpstr>ヒープに隙間があるとき</vt:lpstr>
      <vt:lpstr>データを移動する</vt:lpstr>
      <vt:lpstr>必要に応じてポインタを修正</vt:lpstr>
      <vt:lpstr>ポインタの修正を行うところ</vt:lpstr>
      <vt:lpstr>対策</vt:lpstr>
      <vt:lpstr>前回までのアルゴリズム</vt:lpstr>
      <vt:lpstr>新しいアルゴリズム</vt:lpstr>
      <vt:lpstr>Linuxでも動いた</vt:lpstr>
      <vt:lpstr>環境</vt:lpstr>
      <vt:lpstr>結果</vt:lpstr>
      <vt:lpstr>ワーカースレッドの数の変化</vt:lpstr>
      <vt:lpstr>逐次実行との比較</vt:lpstr>
      <vt:lpstr>どこで時間がかかるのか</vt:lpstr>
      <vt:lpstr>測定結果</vt:lpstr>
      <vt:lpstr>対策を考える</vt:lpstr>
      <vt:lpstr>その他</vt:lpstr>
      <vt:lpstr>今後の日程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(6/13)</dc:title>
  <dc:creator>murata</dc:creator>
  <cp:lastModifiedBy>murata</cp:lastModifiedBy>
  <cp:revision>73</cp:revision>
  <cp:lastPrinted>2011-06-13T05:45:55Z</cp:lastPrinted>
  <dcterms:created xsi:type="dcterms:W3CDTF">2011-06-10T04:06:59Z</dcterms:created>
  <dcterms:modified xsi:type="dcterms:W3CDTF">2011-06-13T06:54:54Z</dcterms:modified>
</cp:coreProperties>
</file>