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0" r:id="rId3"/>
    <p:sldId id="289" r:id="rId4"/>
    <p:sldId id="282" r:id="rId5"/>
    <p:sldId id="283" r:id="rId6"/>
    <p:sldId id="268" r:id="rId7"/>
    <p:sldId id="269" r:id="rId8"/>
    <p:sldId id="270" r:id="rId9"/>
    <p:sldId id="271" r:id="rId10"/>
    <p:sldId id="272" r:id="rId11"/>
    <p:sldId id="281" r:id="rId12"/>
    <p:sldId id="274" r:id="rId13"/>
    <p:sldId id="262" r:id="rId14"/>
    <p:sldId id="258" r:id="rId15"/>
    <p:sldId id="260" r:id="rId16"/>
    <p:sldId id="273" r:id="rId17"/>
    <p:sldId id="285" r:id="rId18"/>
    <p:sldId id="286" r:id="rId19"/>
    <p:sldId id="287" r:id="rId20"/>
    <p:sldId id="259" r:id="rId21"/>
    <p:sldId id="275" r:id="rId22"/>
    <p:sldId id="277" r:id="rId23"/>
    <p:sldId id="278" r:id="rId24"/>
    <p:sldId id="276" r:id="rId25"/>
    <p:sldId id="288" r:id="rId26"/>
    <p:sldId id="263" r:id="rId27"/>
    <p:sldId id="264" r:id="rId28"/>
    <p:sldId id="265" r:id="rId29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73" d="100"/>
          <a:sy n="73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51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51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5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cat>
            <c:numRef>
              <c:f>Sheet5!$A$1:$A$18</c:f>
              <c:numCache>
                <c:formatCode>General</c:formatCode>
                <c:ptCount val="18"/>
                <c:pt idx="0">
                  <c:v>1024</c:v>
                </c:pt>
                <c:pt idx="1">
                  <c:v>2048</c:v>
                </c:pt>
                <c:pt idx="2">
                  <c:v>4096</c:v>
                </c:pt>
                <c:pt idx="3">
                  <c:v>8192</c:v>
                </c:pt>
                <c:pt idx="4">
                  <c:v>16384</c:v>
                </c:pt>
                <c:pt idx="5">
                  <c:v>32768</c:v>
                </c:pt>
                <c:pt idx="6">
                  <c:v>65536</c:v>
                </c:pt>
                <c:pt idx="7">
                  <c:v>131072</c:v>
                </c:pt>
                <c:pt idx="8">
                  <c:v>262144</c:v>
                </c:pt>
                <c:pt idx="9">
                  <c:v>524288</c:v>
                </c:pt>
                <c:pt idx="10">
                  <c:v>1048576</c:v>
                </c:pt>
                <c:pt idx="11">
                  <c:v>2097152</c:v>
                </c:pt>
                <c:pt idx="12">
                  <c:v>4194304</c:v>
                </c:pt>
                <c:pt idx="13">
                  <c:v>8388608</c:v>
                </c:pt>
                <c:pt idx="14">
                  <c:v>16777216</c:v>
                </c:pt>
                <c:pt idx="15">
                  <c:v>33554432</c:v>
                </c:pt>
                <c:pt idx="16">
                  <c:v>67108864</c:v>
                </c:pt>
                <c:pt idx="17">
                  <c:v>134217728</c:v>
                </c:pt>
              </c:numCache>
            </c:numRef>
          </c:cat>
          <c:val>
            <c:numRef>
              <c:f>Sheet5!$H$1:$H$18</c:f>
              <c:numCache>
                <c:formatCode>General</c:formatCode>
                <c:ptCount val="18"/>
                <c:pt idx="0">
                  <c:v>960392</c:v>
                </c:pt>
                <c:pt idx="1">
                  <c:v>878874</c:v>
                </c:pt>
                <c:pt idx="2">
                  <c:v>852391</c:v>
                </c:pt>
                <c:pt idx="3">
                  <c:v>796644</c:v>
                </c:pt>
                <c:pt idx="4">
                  <c:v>763271</c:v>
                </c:pt>
                <c:pt idx="5">
                  <c:v>757946</c:v>
                </c:pt>
                <c:pt idx="6">
                  <c:v>736620</c:v>
                </c:pt>
                <c:pt idx="7">
                  <c:v>715843</c:v>
                </c:pt>
                <c:pt idx="8">
                  <c:v>694229</c:v>
                </c:pt>
                <c:pt idx="9">
                  <c:v>672811</c:v>
                </c:pt>
                <c:pt idx="10">
                  <c:v>650657</c:v>
                </c:pt>
                <c:pt idx="11">
                  <c:v>608155</c:v>
                </c:pt>
                <c:pt idx="12">
                  <c:v>601706</c:v>
                </c:pt>
                <c:pt idx="13">
                  <c:v>574625</c:v>
                </c:pt>
                <c:pt idx="14">
                  <c:v>549261</c:v>
                </c:pt>
                <c:pt idx="15">
                  <c:v>640894</c:v>
                </c:pt>
                <c:pt idx="16">
                  <c:v>825602</c:v>
                </c:pt>
                <c:pt idx="17">
                  <c:v>761777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031872"/>
        <c:axId val="103615488"/>
      </c:lineChart>
      <c:catAx>
        <c:axId val="5603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3615488"/>
        <c:crosses val="autoZero"/>
        <c:auto val="1"/>
        <c:lblAlgn val="ctr"/>
        <c:lblOffset val="100"/>
        <c:noMultiLvlLbl val="0"/>
      </c:catAx>
      <c:valAx>
        <c:axId val="103615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60318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noFill/>
            </a:ln>
          </c:spPr>
          <c:val>
            <c:numRef>
              <c:f>Sheet7!$L$1:$L$8</c:f>
              <c:numCache>
                <c:formatCode>General</c:formatCode>
                <c:ptCount val="8"/>
                <c:pt idx="0">
                  <c:v>1</c:v>
                </c:pt>
                <c:pt idx="1">
                  <c:v>1.2235530978363602</c:v>
                </c:pt>
                <c:pt idx="2">
                  <c:v>1.0151977474737499</c:v>
                </c:pt>
                <c:pt idx="3">
                  <c:v>1.2987577857352908</c:v>
                </c:pt>
                <c:pt idx="5">
                  <c:v>1.3426088311665507</c:v>
                </c:pt>
                <c:pt idx="7">
                  <c:v>1.1201790658833526</c:v>
                </c:pt>
              </c:numCache>
            </c:numRef>
          </c:val>
          <c:smooth val="0"/>
        </c:ser>
        <c:ser>
          <c:idx val="1"/>
          <c:order val="1"/>
          <c:marker>
            <c:symbol val="none"/>
          </c:marker>
          <c:val>
            <c:numRef>
              <c:f>Sheet7!$A$1:$A$8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smooth val="0"/>
        </c:ser>
        <c:ser>
          <c:idx val="2"/>
          <c:order val="2"/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val>
            <c:numRef>
              <c:f>Sheet7!$M$1:$M$8</c:f>
              <c:numCache>
                <c:formatCode>General</c:formatCode>
                <c:ptCount val="8"/>
                <c:pt idx="0">
                  <c:v>1</c:v>
                </c:pt>
                <c:pt idx="1">
                  <c:v>1.2235530978363602</c:v>
                </c:pt>
                <c:pt idx="2">
                  <c:v>1.0151977474737499</c:v>
                </c:pt>
                <c:pt idx="3">
                  <c:v>1.2987577857352908</c:v>
                </c:pt>
                <c:pt idx="4">
                  <c:v>1.3206833084509206</c:v>
                </c:pt>
                <c:pt idx="5">
                  <c:v>1.3426088311665507</c:v>
                </c:pt>
                <c:pt idx="6">
                  <c:v>1.2313939485249517</c:v>
                </c:pt>
                <c:pt idx="7">
                  <c:v>1.1201790658833526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638144"/>
        <c:axId val="103639680"/>
      </c:lineChart>
      <c:catAx>
        <c:axId val="103638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3639680"/>
        <c:crosses val="autoZero"/>
        <c:auto val="1"/>
        <c:lblAlgn val="ctr"/>
        <c:lblOffset val="100"/>
        <c:noMultiLvlLbl val="0"/>
      </c:catAx>
      <c:valAx>
        <c:axId val="103639680"/>
        <c:scaling>
          <c:orientation val="minMax"/>
          <c:max val="9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6381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marker>
            <c:symbol val="none"/>
          </c:marker>
          <c:val>
            <c:numRef>
              <c:f>Sheet8!$A$1:$A$8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smooth val="0"/>
        </c:ser>
        <c:ser>
          <c:idx val="0"/>
          <c:order val="1"/>
          <c:marker>
            <c:symbol val="none"/>
          </c:marker>
          <c:val>
            <c:numRef>
              <c:f>Sheet8!$M$1:$M$8</c:f>
              <c:numCache>
                <c:formatCode>General</c:formatCode>
                <c:ptCount val="8"/>
                <c:pt idx="0">
                  <c:v>1</c:v>
                </c:pt>
                <c:pt idx="1">
                  <c:v>1.8057794125422013</c:v>
                </c:pt>
                <c:pt idx="2">
                  <c:v>1.4341078296587946</c:v>
                </c:pt>
                <c:pt idx="3">
                  <c:v>1.9986607993740366</c:v>
                </c:pt>
                <c:pt idx="4">
                  <c:v>2.3438512496098629</c:v>
                </c:pt>
                <c:pt idx="5">
                  <c:v>2.6890416998456894</c:v>
                </c:pt>
                <c:pt idx="6">
                  <c:v>2.74073410900544</c:v>
                </c:pt>
                <c:pt idx="7">
                  <c:v>2.7924265181651906</c:v>
                </c:pt>
              </c:numCache>
            </c:numRef>
          </c:val>
          <c:smooth val="0"/>
        </c:ser>
        <c:ser>
          <c:idx val="2"/>
          <c:order val="2"/>
          <c:spPr>
            <a:ln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val>
            <c:numRef>
              <c:f>Sheet8!$L$1:$L$8</c:f>
              <c:numCache>
                <c:formatCode>General</c:formatCode>
                <c:ptCount val="8"/>
                <c:pt idx="0">
                  <c:v>1</c:v>
                </c:pt>
                <c:pt idx="1">
                  <c:v>1.8057794125422013</c:v>
                </c:pt>
                <c:pt idx="2">
                  <c:v>1.4341078296587946</c:v>
                </c:pt>
                <c:pt idx="3">
                  <c:v>1.9986607993740366</c:v>
                </c:pt>
                <c:pt idx="5">
                  <c:v>2.6890416998456894</c:v>
                </c:pt>
                <c:pt idx="7">
                  <c:v>2.7924265181651906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648640"/>
        <c:axId val="103663104"/>
      </c:lineChart>
      <c:catAx>
        <c:axId val="10364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3663104"/>
        <c:crosses val="autoZero"/>
        <c:auto val="1"/>
        <c:lblAlgn val="ctr"/>
        <c:lblOffset val="100"/>
        <c:noMultiLvlLbl val="0"/>
      </c:catAx>
      <c:valAx>
        <c:axId val="10366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6486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C5422-5A9C-4888-BD76-E48146C7F554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A867F-1AA4-4FC1-B103-8CD77CA4D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517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6E10C-0263-4C60-B985-0E09B66594B4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8180" y="4708366"/>
            <a:ext cx="5425440" cy="44605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6ABF6-14B8-4F7F-B02E-841D0BD767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150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6ABF6-14B8-4F7F-B02E-841D0BD7678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815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6ABF6-14B8-4F7F-B02E-841D0BD7678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81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71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463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91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258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59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32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659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6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37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59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25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94E2-6AC1-428D-A460-F2FDE55227E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07E92-6AA0-4BE7-8E2C-594C072A2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92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(5/23)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村田雅之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66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もうひとつの問題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統合の過程でヒープに間が空いてしまう</a:t>
            </a:r>
            <a:r>
              <a:rPr lang="ja-JP" altLang="en-US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放置していた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としては空けるのはよくない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利点が失われる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78903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間が空くことによる問題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r>
              <a:rPr lang="ja-JP" altLang="en-US" dirty="0"/>
              <a:t>ヒープの使用効率が悪い</a:t>
            </a:r>
            <a:endParaRPr lang="en-US" altLang="ja-JP" dirty="0"/>
          </a:p>
          <a:p>
            <a:pPr lvl="1"/>
            <a:r>
              <a:rPr lang="ja-JP" altLang="en-US" dirty="0"/>
              <a:t>データ末尾がヒープからあふれて</a:t>
            </a:r>
            <a:r>
              <a:rPr lang="ja-JP" altLang="en-US" dirty="0" smtClean="0"/>
              <a:t>しまうことも</a:t>
            </a:r>
            <a:endParaRPr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1028735" y="3645024"/>
            <a:ext cx="302904" cy="86409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331639" y="3645024"/>
            <a:ext cx="1338995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814651" y="3645024"/>
            <a:ext cx="14978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670635" y="3645024"/>
            <a:ext cx="144016" cy="8640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312534" y="3649092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4644867" y="3649551"/>
            <a:ext cx="1309568" cy="8595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6543805" y="3653160"/>
            <a:ext cx="1052530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5954435" y="3649092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58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間が空くことによる問題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r>
              <a:rPr lang="ja-JP" altLang="en-US" dirty="0"/>
              <a:t>ヒープの使用効率が悪い</a:t>
            </a:r>
            <a:endParaRPr lang="en-US" altLang="ja-JP" dirty="0"/>
          </a:p>
          <a:p>
            <a:pPr lvl="1"/>
            <a:r>
              <a:rPr lang="ja-JP" altLang="en-US" dirty="0"/>
              <a:t>データ末尾がヒープからあふれて</a:t>
            </a:r>
            <a:r>
              <a:rPr lang="ja-JP" altLang="en-US" dirty="0" smtClean="0"/>
              <a:t>しまうことも</a:t>
            </a:r>
            <a:endParaRPr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1028735" y="3645024"/>
            <a:ext cx="302904" cy="86409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331639" y="3645024"/>
            <a:ext cx="1338995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814651" y="3645024"/>
            <a:ext cx="1497884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670635" y="3645024"/>
            <a:ext cx="144016" cy="8640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312534" y="3649092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4644867" y="3649551"/>
            <a:ext cx="1309568" cy="8595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6543805" y="3653160"/>
            <a:ext cx="1052530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5954435" y="3649092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1619432" y="5081313"/>
            <a:ext cx="3888321" cy="1083991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使われない空間</a:t>
            </a:r>
            <a:endParaRPr kumimoji="1" lang="ja-JP" altLang="en-US" sz="2800" dirty="0"/>
          </a:p>
        </p:txBody>
      </p:sp>
      <p:cxnSp>
        <p:nvCxnSpPr>
          <p:cNvPr id="55" name="直線矢印コネクタ 54"/>
          <p:cNvCxnSpPr>
            <a:stCxn id="51" idx="1"/>
            <a:endCxn id="5" idx="2"/>
          </p:cNvCxnSpPr>
          <p:nvPr/>
        </p:nvCxnSpPr>
        <p:spPr>
          <a:xfrm flipH="1" flipV="1">
            <a:off x="2001137" y="4509120"/>
            <a:ext cx="187726" cy="730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>
            <a:stCxn id="51" idx="0"/>
            <a:endCxn id="9" idx="2"/>
          </p:cNvCxnSpPr>
          <p:nvPr/>
        </p:nvCxnSpPr>
        <p:spPr>
          <a:xfrm flipV="1">
            <a:off x="3563593" y="4509120"/>
            <a:ext cx="0" cy="5721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51" idx="7"/>
            <a:endCxn id="35" idx="2"/>
          </p:cNvCxnSpPr>
          <p:nvPr/>
        </p:nvCxnSpPr>
        <p:spPr>
          <a:xfrm flipV="1">
            <a:off x="4938322" y="4509120"/>
            <a:ext cx="361329" cy="730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1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間を詰めていく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毎回データ</a:t>
            </a:r>
            <a:r>
              <a:rPr lang="ja-JP" altLang="en-US" dirty="0" smtClean="0"/>
              <a:t>を移動して間を詰めることにする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穴だらけになる前に行うのでシンプルに実現可能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668988" y="3141912"/>
            <a:ext cx="302904" cy="86409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71892" y="3141912"/>
            <a:ext cx="1338995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670634" y="3147228"/>
            <a:ext cx="14978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526618" y="3147228"/>
            <a:ext cx="144016" cy="8640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669222" y="3145980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001555" y="3146439"/>
            <a:ext cx="1309568" cy="8595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452320" y="3182083"/>
            <a:ext cx="1052530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862950" y="3178015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862308" y="4390248"/>
            <a:ext cx="302904" cy="86409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308280" y="4390248"/>
            <a:ext cx="283782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164264" y="4390248"/>
            <a:ext cx="144016" cy="8640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954642" y="4386180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875485" y="4390248"/>
            <a:ext cx="2362958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286115" y="4386180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039014" y="5838977"/>
            <a:ext cx="302904" cy="85596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340970" y="5838977"/>
            <a:ext cx="144016" cy="8559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475654" y="5834909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396497" y="5838977"/>
            <a:ext cx="5210117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807127" y="5834909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>
            <a:stCxn id="5" idx="2"/>
            <a:endCxn id="14" idx="0"/>
          </p:cNvCxnSpPr>
          <p:nvPr/>
        </p:nvCxnSpPr>
        <p:spPr>
          <a:xfrm>
            <a:off x="1641390" y="4006008"/>
            <a:ext cx="1085804" cy="38424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0" idx="2"/>
            <a:endCxn id="18" idx="0"/>
          </p:cNvCxnSpPr>
          <p:nvPr/>
        </p:nvCxnSpPr>
        <p:spPr>
          <a:xfrm flipH="1">
            <a:off x="7056964" y="4038043"/>
            <a:ext cx="921621" cy="352205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9" idx="2"/>
            <a:endCxn id="18" idx="0"/>
          </p:cNvCxnSpPr>
          <p:nvPr/>
        </p:nvCxnSpPr>
        <p:spPr>
          <a:xfrm>
            <a:off x="5656339" y="4006008"/>
            <a:ext cx="1400625" cy="38424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6" idx="2"/>
            <a:endCxn id="14" idx="0"/>
          </p:cNvCxnSpPr>
          <p:nvPr/>
        </p:nvCxnSpPr>
        <p:spPr>
          <a:xfrm flipH="1">
            <a:off x="2727194" y="4011324"/>
            <a:ext cx="692382" cy="378924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8" idx="2"/>
            <a:endCxn id="24" idx="0"/>
          </p:cNvCxnSpPr>
          <p:nvPr/>
        </p:nvCxnSpPr>
        <p:spPr>
          <a:xfrm flipH="1">
            <a:off x="5001556" y="5246208"/>
            <a:ext cx="2055408" cy="592769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4" idx="2"/>
            <a:endCxn id="24" idx="0"/>
          </p:cNvCxnSpPr>
          <p:nvPr/>
        </p:nvCxnSpPr>
        <p:spPr>
          <a:xfrm>
            <a:off x="2727194" y="5254344"/>
            <a:ext cx="2274362" cy="584633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6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移動のパターン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前半の空き空間が後半の使用済み空間より大きい場合</a:t>
            </a:r>
            <a:endParaRPr kumimoji="1" lang="en-US" altLang="ja-JP" dirty="0" smtClean="0"/>
          </a:p>
          <a:p>
            <a:r>
              <a:rPr kumimoji="1" lang="ja-JP" altLang="en-US" dirty="0" smtClean="0"/>
              <a:t>後半をそのままコピーして間を詰める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981862" y="3861048"/>
            <a:ext cx="114997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981862" y="5157192"/>
            <a:ext cx="114997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923928" y="5157192"/>
            <a:ext cx="21602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860032" y="3861048"/>
            <a:ext cx="143801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4911506" y="5157192"/>
            <a:ext cx="1381079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>
            <a:stCxn id="29" idx="2"/>
            <a:endCxn id="24" idx="0"/>
          </p:cNvCxnSpPr>
          <p:nvPr/>
        </p:nvCxnSpPr>
        <p:spPr>
          <a:xfrm flipH="1">
            <a:off x="3527884" y="4721077"/>
            <a:ext cx="987578" cy="4361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3923929" y="3856981"/>
            <a:ext cx="19549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131840" y="3861048"/>
            <a:ext cx="792088" cy="8640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3131840" y="5157192"/>
            <a:ext cx="792088" cy="864096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119418" y="3856981"/>
            <a:ext cx="792088" cy="864096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139952" y="5157192"/>
            <a:ext cx="792088" cy="86409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7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移動のパターン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前半の空き空間が後半の使用済み空間</a:t>
            </a:r>
            <a:r>
              <a:rPr lang="ja-JP" altLang="en-US" dirty="0" smtClean="0"/>
              <a:t>より</a:t>
            </a:r>
            <a:r>
              <a:rPr lang="ja-JP" altLang="en-US" dirty="0"/>
              <a:t>小さい</a:t>
            </a:r>
            <a:r>
              <a:rPr lang="ja-JP" altLang="en-US" dirty="0" smtClean="0"/>
              <a:t>場合</a:t>
            </a:r>
            <a:endParaRPr lang="ja-JP" altLang="en-US" dirty="0"/>
          </a:p>
          <a:p>
            <a:r>
              <a:rPr kumimoji="1" lang="ja-JP" altLang="en-US" dirty="0" smtClean="0"/>
              <a:t>後半の末尾をコピーして空きを埋める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981862" y="3861048"/>
            <a:ext cx="165403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981862" y="5157192"/>
            <a:ext cx="165403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4119418" y="5157192"/>
            <a:ext cx="236558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850940" y="3861048"/>
            <a:ext cx="144710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119418" y="3856981"/>
            <a:ext cx="236558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4850940" y="5157192"/>
            <a:ext cx="1462179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55976" y="3861048"/>
            <a:ext cx="494964" cy="864096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3635896" y="5157192"/>
            <a:ext cx="483522" cy="864096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635896" y="3861048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355976" y="5157192"/>
            <a:ext cx="494964" cy="86409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12" idx="2"/>
            <a:endCxn id="24" idx="0"/>
          </p:cNvCxnSpPr>
          <p:nvPr/>
        </p:nvCxnSpPr>
        <p:spPr>
          <a:xfrm flipH="1">
            <a:off x="3877657" y="4725144"/>
            <a:ext cx="725801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96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移動に伴う影響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ポインタの付け替えが必要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to space</a:t>
            </a:r>
            <a:r>
              <a:rPr lang="ja-JP" altLang="en-US" dirty="0" smtClean="0"/>
              <a:t>内でのポインタ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forwarding </a:t>
            </a:r>
            <a:r>
              <a:rPr kumimoji="1" lang="ja-JP" altLang="en-US" dirty="0" smtClean="0"/>
              <a:t>ポインタ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from</a:t>
            </a:r>
            <a:r>
              <a:rPr kumimoji="1" lang="ja-JP" altLang="en-US" dirty="0" smtClean="0"/>
              <a:t>から</a:t>
            </a:r>
            <a:r>
              <a:rPr kumimoji="1" lang="en-US" altLang="ja-JP" dirty="0" smtClean="0"/>
              <a:t>to</a:t>
            </a:r>
            <a:r>
              <a:rPr kumimoji="1" lang="ja-JP" altLang="en-US" dirty="0" smtClean="0"/>
              <a:t>のどこにコピーされたかという情報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6731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ポインタのつけかえ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3486000" y="126876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3151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ポインタのつけかえ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3486000" y="126876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1" idx="0"/>
            <a:endCxn id="32" idx="0"/>
          </p:cNvCxnSpPr>
          <p:nvPr/>
        </p:nvCxnSpPr>
        <p:spPr>
          <a:xfrm rot="5400000" flipH="1" flipV="1">
            <a:off x="457299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879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ポインタのつけかえ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3486000" y="126876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3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1" idx="2"/>
          </p:cNvCxnSpPr>
          <p:nvPr/>
        </p:nvCxnSpPr>
        <p:spPr>
          <a:xfrm rot="5400000">
            <a:off x="457299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1" idx="0"/>
          </p:cNvCxnSpPr>
          <p:nvPr/>
        </p:nvCxnSpPr>
        <p:spPr>
          <a:xfrm flipH="1">
            <a:off x="4212957" y="3429000"/>
            <a:ext cx="287344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1" idx="0"/>
            <a:endCxn id="32" idx="0"/>
          </p:cNvCxnSpPr>
          <p:nvPr/>
        </p:nvCxnSpPr>
        <p:spPr>
          <a:xfrm rot="5400000" flipH="1" flipV="1">
            <a:off x="457299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389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テーマ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決定的</a:t>
            </a:r>
            <a:r>
              <a:rPr lang="ja-JP" altLang="en-US" dirty="0" smtClean="0"/>
              <a:t>な</a:t>
            </a:r>
            <a:r>
              <a:rPr lang="ja-JP" altLang="en-US" dirty="0"/>
              <a:t>コピーガベージコレクション</a:t>
            </a:r>
            <a:endParaRPr lang="en-US" altLang="ja-JP" dirty="0"/>
          </a:p>
          <a:p>
            <a:pPr lvl="1"/>
            <a:r>
              <a:rPr lang="en-US" altLang="ja-JP" dirty="0" smtClean="0"/>
              <a:t>Deterministic Parallel Copying Garbage Collection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シンプルなアルゴリズムを実装し検証する</a:t>
            </a:r>
            <a:endParaRPr kumimoji="1" lang="en-US" altLang="ja-JP" dirty="0" smtClean="0"/>
          </a:p>
          <a:p>
            <a:r>
              <a:rPr lang="ja-JP" altLang="en-US" dirty="0" smtClean="0"/>
              <a:t>まだ正しく</a:t>
            </a:r>
            <a:r>
              <a:rPr lang="ja-JP" altLang="en-US" dirty="0"/>
              <a:t>動いて</a:t>
            </a:r>
            <a:r>
              <a:rPr lang="ja-JP" altLang="en-US" dirty="0" smtClean="0"/>
              <a:t>いなかった</a:t>
            </a:r>
            <a:endParaRPr lang="en-US" altLang="ja-JP" dirty="0"/>
          </a:p>
          <a:p>
            <a:pPr lvl="1"/>
            <a:r>
              <a:rPr lang="ja-JP" altLang="en-US" dirty="0" smtClean="0"/>
              <a:t>追いかけていないポインタがあった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83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実行時間の計測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Intel Core i7 3.2GHz</a:t>
            </a:r>
          </a:p>
          <a:p>
            <a:pPr lvl="1"/>
            <a:r>
              <a:rPr lang="en-US" altLang="ja-JP" dirty="0" smtClean="0"/>
              <a:t>4</a:t>
            </a:r>
            <a:r>
              <a:rPr lang="ja-JP" altLang="en-US" dirty="0" smtClean="0"/>
              <a:t>コア、</a:t>
            </a:r>
            <a:r>
              <a:rPr lang="en-US" altLang="ja-JP" dirty="0" smtClean="0"/>
              <a:t>HT</a:t>
            </a:r>
            <a:r>
              <a:rPr lang="ja-JP" altLang="en-US" dirty="0" smtClean="0"/>
              <a:t>で論理的に</a:t>
            </a:r>
            <a:r>
              <a:rPr lang="ja-JP" altLang="en-US" dirty="0"/>
              <a:t>は</a:t>
            </a:r>
            <a:r>
              <a:rPr lang="en-US" altLang="ja-JP" dirty="0" smtClean="0"/>
              <a:t>8</a:t>
            </a:r>
            <a:r>
              <a:rPr lang="ja-JP" altLang="en-US" dirty="0" smtClean="0"/>
              <a:t>コア</a:t>
            </a:r>
            <a:endParaRPr lang="en-US" altLang="ja-JP" dirty="0" smtClean="0"/>
          </a:p>
          <a:p>
            <a:r>
              <a:rPr lang="en-US" altLang="ja-JP" dirty="0" smtClean="0"/>
              <a:t>4GB RAM</a:t>
            </a:r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052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分割サイズによる実行</a:t>
            </a:r>
            <a:r>
              <a:rPr lang="ja-JP" altLang="en-US" dirty="0"/>
              <a:t>時間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128M</a:t>
            </a:r>
            <a:r>
              <a:rPr kumimoji="1" lang="ja-JP" altLang="en-US" dirty="0" smtClean="0"/>
              <a:t>の長さのヒープ</a:t>
            </a:r>
            <a:endParaRPr lang="en-US" altLang="ja-JP" dirty="0"/>
          </a:p>
          <a:p>
            <a:r>
              <a:rPr lang="ja-JP" altLang="en-US" dirty="0"/>
              <a:t>ランダム</a:t>
            </a:r>
            <a:r>
              <a:rPr lang="ja-JP" altLang="en-US" dirty="0" smtClean="0"/>
              <a:t>なポインタ</a:t>
            </a:r>
            <a:endParaRPr lang="en-US" altLang="ja-JP" dirty="0" smtClean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964096"/>
              </p:ext>
            </p:extLst>
          </p:nvPr>
        </p:nvGraphicFramePr>
        <p:xfrm>
          <a:off x="539552" y="2708920"/>
          <a:ext cx="828092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15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ワーカースレッドの数の変化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8</a:t>
            </a:r>
            <a:r>
              <a:rPr kumimoji="1" lang="ja-JP" altLang="en-US" dirty="0" smtClean="0"/>
              <a:t>分割</a:t>
            </a:r>
            <a:endParaRPr kumimoji="1" lang="en-US" altLang="ja-JP" dirty="0" smtClean="0"/>
          </a:p>
          <a:p>
            <a:r>
              <a:rPr kumimoji="1" lang="ja-JP" altLang="en-US" dirty="0" smtClean="0"/>
              <a:t>性能が伸び悩む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548442"/>
              </p:ext>
            </p:extLst>
          </p:nvPr>
        </p:nvGraphicFramePr>
        <p:xfrm>
          <a:off x="539552" y="2780928"/>
          <a:ext cx="792088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29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偏ったヒープの場合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4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区間内で固まった</a:t>
            </a:r>
            <a:r>
              <a:rPr lang="ja-JP" altLang="en-US" dirty="0"/>
              <a:t>ポインタ</a:t>
            </a:r>
            <a:endParaRPr kumimoji="1" lang="en-US" altLang="ja-JP" dirty="0" smtClean="0"/>
          </a:p>
          <a:p>
            <a:r>
              <a:rPr kumimoji="1" lang="ja-JP" altLang="en-US" dirty="0" smtClean="0"/>
              <a:t>ランダムより並列化の恩恵が大きい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267752"/>
              </p:ext>
            </p:extLst>
          </p:nvPr>
        </p:nvGraphicFramePr>
        <p:xfrm>
          <a:off x="539552" y="2708920"/>
          <a:ext cx="734481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333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遅くなっている原因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分割の回数が</a:t>
            </a:r>
            <a:r>
              <a:rPr lang="ja-JP" altLang="en-US" dirty="0"/>
              <a:t>増える</a:t>
            </a:r>
            <a:r>
              <a:rPr lang="ja-JP" altLang="en-US" dirty="0" smtClean="0"/>
              <a:t>ほど遅くなっているのはポインタの付け替えの影響か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ヒープ全体のポインタの値を調べる必要がある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9345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遅くなっている原因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3876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95884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167892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239900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311908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383916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455924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279323" y="271527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958843" y="307531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2399003" y="235523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2759043" y="271527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2038963" y="199519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2038963" y="127511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4919283" y="271527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4199203" y="271527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4919283" y="199519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4511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6519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68527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40535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12543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4551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56559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285673" y="198883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4564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96572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168580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312596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456612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528620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965720" y="490130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3846040" y="490130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598803" y="343535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3486000" y="343535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4206080" y="343535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1" idx="0"/>
            <a:endCxn id="32" idx="0"/>
          </p:cNvCxnSpPr>
          <p:nvPr/>
        </p:nvCxnSpPr>
        <p:spPr>
          <a:xfrm rot="5400000" flipH="1" flipV="1">
            <a:off x="3125960" y="418122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1318883" y="343535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23876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95884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167892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239900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311908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383916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55924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279323" y="526134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1685800" y="490130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2045840" y="343535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240588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3846040" y="454126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" name="円/楕円 2"/>
          <p:cNvSpPr/>
          <p:nvPr/>
        </p:nvSpPr>
        <p:spPr>
          <a:xfrm>
            <a:off x="192702" y="3790286"/>
            <a:ext cx="6120680" cy="396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角丸四角形吹き出し 35"/>
          <p:cNvSpPr/>
          <p:nvPr/>
        </p:nvSpPr>
        <p:spPr>
          <a:xfrm>
            <a:off x="6444208" y="3284984"/>
            <a:ext cx="2520280" cy="1080120"/>
          </a:xfrm>
          <a:prstGeom prst="wedgeRoundRectCallout">
            <a:avLst>
              <a:gd name="adj1" fmla="val -62342"/>
              <a:gd name="adj2" fmla="val 1195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すべて</a:t>
            </a:r>
            <a:r>
              <a:rPr kumimoji="1" lang="ja-JP" altLang="en-US" sz="2800" dirty="0" smtClean="0"/>
              <a:t>調べる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必要がある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477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速くするに</a:t>
            </a:r>
            <a:r>
              <a:rPr lang="ja-JP" altLang="en-US" dirty="0" smtClean="0"/>
              <a:t>は</a:t>
            </a:r>
            <a:r>
              <a:rPr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付け替え</a:t>
            </a:r>
            <a:r>
              <a:rPr kumimoji="1" lang="ja-JP" altLang="en-US" dirty="0" smtClean="0"/>
              <a:t>操作</a:t>
            </a:r>
            <a:r>
              <a:rPr lang="ja-JP" altLang="en-US" dirty="0"/>
              <a:t>自体</a:t>
            </a:r>
            <a:r>
              <a:rPr kumimoji="1" lang="ja-JP" altLang="en-US" dirty="0" smtClean="0"/>
              <a:t>は並列化すれば早くなる</a:t>
            </a:r>
            <a:endParaRPr kumimoji="1" lang="en-US" altLang="ja-JP" dirty="0" smtClean="0"/>
          </a:p>
          <a:p>
            <a:pPr marL="457200" lvl="1" indent="0">
              <a:buNone/>
            </a:pPr>
            <a:endParaRPr lang="en-US" altLang="ja-JP" dirty="0"/>
          </a:p>
          <a:p>
            <a:r>
              <a:rPr lang="ja-JP" altLang="en-US" dirty="0" smtClean="0"/>
              <a:t>もとが並列処理部分なので並列化をしても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コアが足りず全体の性能は上がらない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8324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速くするには</a:t>
            </a:r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ポインタの</a:t>
            </a:r>
            <a:r>
              <a:rPr lang="ja-JP" altLang="en-US" dirty="0" smtClean="0"/>
              <a:t>更新の間隔を</a:t>
            </a:r>
            <a:r>
              <a:rPr lang="ja-JP" altLang="en-US" dirty="0"/>
              <a:t>長くする</a:t>
            </a:r>
            <a:endParaRPr lang="en-US" altLang="ja-JP" dirty="0" smtClean="0"/>
          </a:p>
          <a:p>
            <a:pPr lvl="1"/>
            <a:r>
              <a:rPr lang="ja-JP" altLang="en-US" dirty="0"/>
              <a:t>後で</a:t>
            </a:r>
            <a:r>
              <a:rPr lang="ja-JP" altLang="en-US" dirty="0" smtClean="0"/>
              <a:t>まとめてやっても結果は変わらない</a:t>
            </a:r>
            <a:r>
              <a:rPr lang="en-US" altLang="ja-JP" dirty="0" smtClean="0"/>
              <a:t>(</a:t>
            </a:r>
            <a:r>
              <a:rPr lang="ja-JP" altLang="en-US" dirty="0" smtClean="0"/>
              <a:t>はず</a:t>
            </a:r>
            <a:r>
              <a:rPr lang="en-US" altLang="ja-JP" dirty="0" smtClean="0"/>
              <a:t>)</a:t>
            </a:r>
          </a:p>
          <a:p>
            <a:pPr lvl="2"/>
            <a:r>
              <a:rPr lang="ja-JP" altLang="en-US" dirty="0"/>
              <a:t>コピー</a:t>
            </a:r>
            <a:r>
              <a:rPr lang="ja-JP" altLang="en-US" dirty="0" smtClean="0"/>
              <a:t>したデータを他のデータで上書きすることはない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これから試す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4332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高速化のための他の方法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From</a:t>
            </a:r>
            <a:r>
              <a:rPr lang="ja-JP" altLang="en-US" dirty="0" smtClean="0"/>
              <a:t>空間は分割しなくてもよいことを利用？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read-only</a:t>
            </a:r>
            <a:r>
              <a:rPr lang="ja-JP" altLang="en-US" dirty="0"/>
              <a:t> </a:t>
            </a:r>
            <a:r>
              <a:rPr kumimoji="1" lang="ja-JP" altLang="en-US" dirty="0" smtClean="0"/>
              <a:t>なので競合しない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lang="en-US" altLang="ja-JP" dirty="0" smtClean="0"/>
              <a:t>Parallel Garbage Collection for Shared Memory Multiprocessors (Flood et al., 2001)</a:t>
            </a:r>
          </a:p>
          <a:p>
            <a:pPr lvl="1"/>
            <a:r>
              <a:rPr lang="en-US" altLang="ja-JP" dirty="0" smtClean="0"/>
              <a:t>1</a:t>
            </a:r>
            <a:r>
              <a:rPr lang="ja-JP" altLang="en-US" dirty="0" smtClean="0"/>
              <a:t>スレッドに</a:t>
            </a:r>
            <a:r>
              <a:rPr lang="en-US" altLang="ja-JP" dirty="0" smtClean="0"/>
              <a:t>1</a:t>
            </a:r>
            <a:r>
              <a:rPr lang="ja-JP" altLang="en-US" dirty="0" err="1" smtClean="0"/>
              <a:t>つの</a:t>
            </a:r>
            <a:r>
              <a:rPr lang="en-US" altLang="ja-JP" dirty="0" smtClean="0"/>
              <a:t>root</a:t>
            </a:r>
            <a:r>
              <a:rPr lang="ja-JP" altLang="en-US" dirty="0" smtClean="0"/>
              <a:t>を割り当てる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各スレッドは自分のバッファを持つ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競合は</a:t>
            </a:r>
            <a:r>
              <a:rPr lang="en-US" altLang="ja-JP" dirty="0" smtClean="0"/>
              <a:t>atomic</a:t>
            </a:r>
            <a:r>
              <a:rPr lang="ja-JP" altLang="en-US" dirty="0" smtClean="0"/>
              <a:t>な命令で回避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compare and swap</a:t>
            </a:r>
          </a:p>
        </p:txBody>
      </p:sp>
    </p:spTree>
    <p:extLst>
      <p:ext uri="{BB962C8B-B14F-4D97-AF65-F5344CB8AC3E}">
        <p14:creationId xmlns:p14="http://schemas.microsoft.com/office/powerpoint/2010/main" val="220111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アルゴリズムの概要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一定サイズ</a:t>
            </a:r>
            <a:r>
              <a:rPr lang="ja-JP" altLang="en-US" dirty="0" smtClean="0"/>
              <a:t>以下なら逐次アルゴリズム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大きければ</a:t>
            </a:r>
            <a:r>
              <a:rPr lang="en-US" altLang="ja-JP" dirty="0" smtClean="0"/>
              <a:t>2</a:t>
            </a:r>
            <a:r>
              <a:rPr lang="ja-JP" altLang="en-US" dirty="0" smtClean="0"/>
              <a:t>分割して再帰的に実行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分割した</a:t>
            </a:r>
            <a:r>
              <a:rPr lang="ja-JP" altLang="en-US" dirty="0" smtClean="0"/>
              <a:t>結果をまとめる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分割範囲外へのポインタを処理する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0238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</a:t>
            </a:r>
            <a:r>
              <a:rPr lang="ja-JP" altLang="en-US" dirty="0"/>
              <a:t>落として</a:t>
            </a:r>
            <a:r>
              <a:rPr lang="ja-JP" altLang="en-US" dirty="0" smtClean="0"/>
              <a:t>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01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4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456612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07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線コネクタ 62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四角形吹き出し 44"/>
          <p:cNvSpPr/>
          <p:nvPr/>
        </p:nvSpPr>
        <p:spPr>
          <a:xfrm>
            <a:off x="7056158" y="956283"/>
            <a:ext cx="1980338" cy="1008112"/>
          </a:xfrm>
          <a:prstGeom prst="wedgeRectCallout">
            <a:avLst>
              <a:gd name="adj1" fmla="val -6047"/>
              <a:gd name="adj2" fmla="val 1000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さらに範囲外へのポインタ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591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線コネクタ 62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6" idx="2"/>
            <a:endCxn id="31" idx="0"/>
          </p:cNvCxnSpPr>
          <p:nvPr/>
        </p:nvCxnSpPr>
        <p:spPr>
          <a:xfrm>
            <a:off x="3486000" y="3429000"/>
            <a:ext cx="726957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曲線コネクタ 57"/>
          <p:cNvCxnSpPr>
            <a:stCxn id="33" idx="0"/>
            <a:endCxn id="31" idx="0"/>
          </p:cNvCxnSpPr>
          <p:nvPr/>
        </p:nvCxnSpPr>
        <p:spPr>
          <a:xfrm rot="16200000" flipV="1">
            <a:off x="4933037" y="3814838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曲線コネクタ 68"/>
          <p:cNvCxnSpPr>
            <a:stCxn id="31" idx="2"/>
            <a:endCxn id="30" idx="2"/>
          </p:cNvCxnSpPr>
          <p:nvPr/>
        </p:nvCxnSpPr>
        <p:spPr>
          <a:xfrm rot="5400000">
            <a:off x="385291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四角形吹き出し 42"/>
          <p:cNvSpPr/>
          <p:nvPr/>
        </p:nvSpPr>
        <p:spPr>
          <a:xfrm>
            <a:off x="3707904" y="6195765"/>
            <a:ext cx="4680520" cy="612648"/>
          </a:xfrm>
          <a:prstGeom prst="wedgeRectCallout">
            <a:avLst>
              <a:gd name="adj1" fmla="val -38710"/>
              <a:gd name="adj2" fmla="val -23387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データは前からつめていく方針</a:t>
            </a:r>
            <a:endParaRPr kumimoji="1" lang="ja-JP" altLang="en-US" sz="2400" dirty="0"/>
          </a:p>
        </p:txBody>
      </p: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29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3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線コネクタ 62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6" idx="2"/>
            <a:endCxn id="31" idx="0"/>
          </p:cNvCxnSpPr>
          <p:nvPr/>
        </p:nvCxnSpPr>
        <p:spPr>
          <a:xfrm>
            <a:off x="3486000" y="3429000"/>
            <a:ext cx="72695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曲線コネクタ 57"/>
          <p:cNvCxnSpPr>
            <a:stCxn id="33" idx="0"/>
            <a:endCxn id="31" idx="0"/>
          </p:cNvCxnSpPr>
          <p:nvPr/>
        </p:nvCxnSpPr>
        <p:spPr>
          <a:xfrm rot="16200000" flipV="1">
            <a:off x="4933037" y="3814838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曲線コネクタ 68"/>
          <p:cNvCxnSpPr>
            <a:stCxn id="31" idx="2"/>
            <a:endCxn id="30" idx="2"/>
          </p:cNvCxnSpPr>
          <p:nvPr/>
        </p:nvCxnSpPr>
        <p:spPr>
          <a:xfrm rot="5400000">
            <a:off x="385291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吹き出し 2"/>
          <p:cNvSpPr/>
          <p:nvPr/>
        </p:nvSpPr>
        <p:spPr>
          <a:xfrm>
            <a:off x="611560" y="5733256"/>
            <a:ext cx="2874440" cy="1008112"/>
          </a:xfrm>
          <a:prstGeom prst="wedgeRectCallout">
            <a:avLst>
              <a:gd name="adj1" fmla="val 46170"/>
              <a:gd name="adj2" fmla="val -12105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終わっていないのに無視されてしまう</a:t>
            </a:r>
            <a:endParaRPr kumimoji="1" lang="ja-JP" altLang="en-US" sz="2400" dirty="0"/>
          </a:p>
        </p:txBody>
      </p:sp>
      <p:sp>
        <p:nvSpPr>
          <p:cNvPr id="59" name="四角形吹き出し 58"/>
          <p:cNvSpPr/>
          <p:nvPr/>
        </p:nvSpPr>
        <p:spPr>
          <a:xfrm>
            <a:off x="5190849" y="5829115"/>
            <a:ext cx="3071022" cy="1008112"/>
          </a:xfrm>
          <a:prstGeom prst="wedgeRectCallout">
            <a:avLst>
              <a:gd name="adj1" fmla="val -23528"/>
              <a:gd name="adj2" fmla="val -14696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ここから前は終わったことにしていた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524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まだコピーが終わっていないポインタは記憶しておいて次の段階でコピーする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リスト</a:t>
            </a:r>
            <a:r>
              <a:rPr lang="ja-JP" altLang="en-US" dirty="0" smtClean="0"/>
              <a:t>を作って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6057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814</Words>
  <Application>Microsoft Office PowerPoint</Application>
  <PresentationFormat>画面に合わせる (4:3)</PresentationFormat>
  <Paragraphs>352</Paragraphs>
  <Slides>28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​​テーマ</vt:lpstr>
      <vt:lpstr>全体ミーティング (5/23)</vt:lpstr>
      <vt:lpstr>テーマ</vt:lpstr>
      <vt:lpstr>アルゴリズムの概要</vt:lpstr>
      <vt:lpstr>見落としていた例</vt:lpstr>
      <vt:lpstr>見落としていた例</vt:lpstr>
      <vt:lpstr>見落としていた例</vt:lpstr>
      <vt:lpstr>見落としていた例</vt:lpstr>
      <vt:lpstr>見落としていた例</vt:lpstr>
      <vt:lpstr>対策</vt:lpstr>
      <vt:lpstr>もうひとつの問題</vt:lpstr>
      <vt:lpstr>間が空くことによる問題</vt:lpstr>
      <vt:lpstr>間が空くことによる問題</vt:lpstr>
      <vt:lpstr>間を詰めていく</vt:lpstr>
      <vt:lpstr>移動のパターン(1)</vt:lpstr>
      <vt:lpstr>移動のパターン(2)</vt:lpstr>
      <vt:lpstr>移動に伴う影響</vt:lpstr>
      <vt:lpstr>ポインタのつけかえ</vt:lpstr>
      <vt:lpstr>ポインタのつけかえ</vt:lpstr>
      <vt:lpstr>ポインタのつけかえ</vt:lpstr>
      <vt:lpstr>実行時間の計測</vt:lpstr>
      <vt:lpstr>分割サイズによる実行時間</vt:lpstr>
      <vt:lpstr>ワーカースレッドの数の変化</vt:lpstr>
      <vt:lpstr>偏ったヒープの場合</vt:lpstr>
      <vt:lpstr>遅くなっている原因</vt:lpstr>
      <vt:lpstr>遅くなっている原因</vt:lpstr>
      <vt:lpstr>速くするには(1)</vt:lpstr>
      <vt:lpstr>速くするには(2)</vt:lpstr>
      <vt:lpstr>高速化のための他の方法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(5/23)</dc:title>
  <dc:creator>murata</dc:creator>
  <cp:lastModifiedBy>murata</cp:lastModifiedBy>
  <cp:revision>68</cp:revision>
  <cp:lastPrinted>2011-05-23T05:58:05Z</cp:lastPrinted>
  <dcterms:created xsi:type="dcterms:W3CDTF">2011-05-19T06:19:23Z</dcterms:created>
  <dcterms:modified xsi:type="dcterms:W3CDTF">2011-06-13T07:14:25Z</dcterms:modified>
</cp:coreProperties>
</file>