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handoutMasterIdLst>
    <p:handoutMasterId r:id="rId37"/>
  </p:handoutMasterIdLst>
  <p:sldIdLst>
    <p:sldId id="256" r:id="rId2"/>
    <p:sldId id="261" r:id="rId3"/>
    <p:sldId id="262" r:id="rId4"/>
    <p:sldId id="263" r:id="rId5"/>
    <p:sldId id="266" r:id="rId6"/>
    <p:sldId id="305" r:id="rId7"/>
    <p:sldId id="306" r:id="rId8"/>
    <p:sldId id="279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82" r:id="rId22"/>
    <p:sldId id="284" r:id="rId23"/>
    <p:sldId id="291" r:id="rId24"/>
    <p:sldId id="294" r:id="rId25"/>
    <p:sldId id="295" r:id="rId26"/>
    <p:sldId id="296" r:id="rId27"/>
    <p:sldId id="285" r:id="rId28"/>
    <p:sldId id="259" r:id="rId29"/>
    <p:sldId id="299" r:id="rId30"/>
    <p:sldId id="301" r:id="rId31"/>
    <p:sldId id="303" r:id="rId32"/>
    <p:sldId id="300" r:id="rId33"/>
    <p:sldId id="304" r:id="rId34"/>
    <p:sldId id="297" r:id="rId35"/>
  </p:sldIdLst>
  <p:sldSz cx="9144000" cy="6858000" type="screen4x3"/>
  <p:notesSz cx="6781800" cy="991235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7768831546189618E-2"/>
          <c:y val="4.1662628502270434E-2"/>
          <c:w val="0.89897367935919203"/>
          <c:h val="0.86433008625519148"/>
        </c:manualLayout>
      </c:layout>
      <c:lineChart>
        <c:grouping val="standard"/>
        <c:varyColors val="0"/>
        <c:ser>
          <c:idx val="1"/>
          <c:order val="0"/>
          <c:cat>
            <c:numRef>
              <c:f>Sheet1!$A$1:$A$7</c:f>
              <c:numCache>
                <c:formatCode>General</c:formatCode>
                <c:ptCount val="7"/>
                <c:pt idx="0">
                  <c:v>16</c:v>
                </c:pt>
                <c:pt idx="1">
                  <c:v>32</c:v>
                </c:pt>
                <c:pt idx="2">
                  <c:v>64</c:v>
                </c:pt>
                <c:pt idx="3">
                  <c:v>128</c:v>
                </c:pt>
                <c:pt idx="4">
                  <c:v>256</c:v>
                </c:pt>
                <c:pt idx="5">
                  <c:v>512</c:v>
                </c:pt>
                <c:pt idx="6">
                  <c:v>1024</c:v>
                </c:pt>
              </c:numCache>
            </c:numRef>
          </c:cat>
          <c:val>
            <c:numRef>
              <c:f>Sheet1!$H$1:$H$7</c:f>
              <c:numCache>
                <c:formatCode>General</c:formatCode>
                <c:ptCount val="7"/>
                <c:pt idx="0">
                  <c:v>16234</c:v>
                </c:pt>
                <c:pt idx="1">
                  <c:v>9806</c:v>
                </c:pt>
                <c:pt idx="2">
                  <c:v>7757</c:v>
                </c:pt>
                <c:pt idx="3">
                  <c:v>6265</c:v>
                </c:pt>
                <c:pt idx="4">
                  <c:v>6224</c:v>
                </c:pt>
                <c:pt idx="5">
                  <c:v>6267</c:v>
                </c:pt>
                <c:pt idx="6">
                  <c:v>6094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9928448"/>
        <c:axId val="109929984"/>
      </c:lineChart>
      <c:catAx>
        <c:axId val="10992844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09929984"/>
        <c:crosses val="autoZero"/>
        <c:auto val="1"/>
        <c:lblAlgn val="ctr"/>
        <c:lblOffset val="100"/>
        <c:noMultiLvlLbl val="0"/>
      </c:catAx>
      <c:valAx>
        <c:axId val="10992998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992844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ndard"/>
        <c:varyColors val="0"/>
        <c:ser>
          <c:idx val="0"/>
          <c:order val="0"/>
          <c:spPr>
            <a:ln w="12700">
              <a:solidFill>
                <a:schemeClr val="accent1"/>
              </a:solidFill>
            </a:ln>
          </c:spPr>
          <c:marker>
            <c:symbol val="none"/>
          </c:marker>
          <c:val>
            <c:numRef>
              <c:f>Sheet1!$A$13:$A$16</c:f>
              <c:numCache>
                <c:formatCode>General</c:formatCode>
                <c:ptCount val="4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</c:numCache>
            </c:numRef>
          </c:val>
          <c:smooth val="0"/>
        </c:ser>
        <c:ser>
          <c:idx val="1"/>
          <c:order val="1"/>
          <c:val>
            <c:numRef>
              <c:f>Sheet1!$I$13:$I$16</c:f>
              <c:numCache>
                <c:formatCode>General</c:formatCode>
                <c:ptCount val="4"/>
                <c:pt idx="0">
                  <c:v>1</c:v>
                </c:pt>
                <c:pt idx="1">
                  <c:v>1.2330495591365156</c:v>
                </c:pt>
                <c:pt idx="2">
                  <c:v>1.3150129701686122</c:v>
                </c:pt>
                <c:pt idx="3">
                  <c:v>1.3292363159619798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09955712"/>
        <c:axId val="109961600"/>
      </c:lineChart>
      <c:catAx>
        <c:axId val="109955712"/>
        <c:scaling>
          <c:orientation val="minMax"/>
        </c:scaling>
        <c:delete val="0"/>
        <c:axPos val="b"/>
        <c:majorTickMark val="out"/>
        <c:minorTickMark val="none"/>
        <c:tickLblPos val="nextTo"/>
        <c:crossAx val="109961600"/>
        <c:crosses val="autoZero"/>
        <c:auto val="1"/>
        <c:lblAlgn val="ctr"/>
        <c:lblOffset val="100"/>
        <c:noMultiLvlLbl val="0"/>
      </c:catAx>
      <c:valAx>
        <c:axId val="109961600"/>
        <c:scaling>
          <c:orientation val="minMax"/>
          <c:min val="1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1099557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1451" y="0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BA4542-07C2-4B5C-8EA9-A929BE458BDC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15012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1451" y="9415012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DF52D7-F489-4247-AE52-EF27EF84FA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587551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1451" y="0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0579F0-3E06-487F-9B92-70BAE87C0110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12813" y="742950"/>
            <a:ext cx="4956175" cy="37179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8180" y="4708366"/>
            <a:ext cx="5425440" cy="446055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15012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1451" y="9415012"/>
            <a:ext cx="2938780" cy="49561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512FAF-629E-46BE-AE86-FCAC7862DEF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1368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よみやすく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CAD01A-D1BD-4277-8685-ED9E6330EC8B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0181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CAD01A-D1BD-4277-8685-ED9E6330EC8B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9023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CAD01A-D1BD-4277-8685-ED9E6330EC8B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90234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5FEA6-4510-4100-B181-ACC881D29775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BEFE2-2439-4416-859F-0A76473686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7124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5FEA6-4510-4100-B181-ACC881D29775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BEFE2-2439-4416-859F-0A76473686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6701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5FEA6-4510-4100-B181-ACC881D29775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BEFE2-2439-4416-859F-0A76473686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9157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5FEA6-4510-4100-B181-ACC881D29775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BEFE2-2439-4416-859F-0A76473686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187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5FEA6-4510-4100-B181-ACC881D29775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BEFE2-2439-4416-859F-0A76473686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5233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5FEA6-4510-4100-B181-ACC881D29775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BEFE2-2439-4416-859F-0A76473686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02995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5FEA6-4510-4100-B181-ACC881D29775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BEFE2-2439-4416-859F-0A76473686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8773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5FEA6-4510-4100-B181-ACC881D29775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BEFE2-2439-4416-859F-0A76473686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1421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5FEA6-4510-4100-B181-ACC881D29775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BEFE2-2439-4416-859F-0A76473686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73000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5FEA6-4510-4100-B181-ACC881D29775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BEFE2-2439-4416-859F-0A76473686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77718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5FEA6-4510-4100-B181-ACC881D29775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BEFE2-2439-4416-859F-0A76473686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74932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5FEA6-4510-4100-B181-ACC881D29775}" type="datetimeFigureOut">
              <a:rPr kumimoji="1" lang="ja-JP" altLang="en-US" smtClean="0"/>
              <a:t>2011/6/13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7BEFE2-2439-4416-859F-0A76473686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9964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全体ミーティング </a:t>
            </a:r>
            <a:r>
              <a:rPr kumimoji="1" lang="en-US" altLang="ja-JP" dirty="0" smtClean="0"/>
              <a:t>(4/25)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村田</a:t>
            </a:r>
            <a:r>
              <a:rPr lang="ja-JP" altLang="en-US" dirty="0"/>
              <a:t>雅之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4109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ja-JP" altLang="en-US" dirty="0"/>
              <a:t>単純な</a:t>
            </a:r>
            <a:r>
              <a:rPr kumimoji="1" lang="ja-JP" altLang="en-US" dirty="0" smtClean="0"/>
              <a:t>並列</a:t>
            </a:r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アルゴリズム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1. </a:t>
            </a:r>
            <a:r>
              <a:rPr kumimoji="1" lang="ja-JP" altLang="en-US" dirty="0" smtClean="0"/>
              <a:t>分割フェイズ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32856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ヒープを</a:t>
            </a:r>
            <a:r>
              <a:rPr lang="ja-JP" altLang="en-US" dirty="0"/>
              <a:t>複数</a:t>
            </a:r>
            <a:r>
              <a:rPr lang="ja-JP" altLang="en-US" dirty="0" smtClean="0"/>
              <a:t>の区間に分割</a:t>
            </a:r>
            <a:endParaRPr kumimoji="1" lang="en-US" altLang="ja-JP" dirty="0" smtClean="0"/>
          </a:p>
          <a:p>
            <a:r>
              <a:rPr kumimoji="1" lang="ja-JP" altLang="en-US" dirty="0" smtClean="0"/>
              <a:t>区間内にある</a:t>
            </a:r>
            <a:r>
              <a:rPr lang="en-US" altLang="ja-JP" dirty="0" smtClean="0"/>
              <a:t>root</a:t>
            </a:r>
            <a:r>
              <a:rPr lang="ja-JP" altLang="en-US" dirty="0" smtClean="0"/>
              <a:t>から到達可能な</a:t>
            </a:r>
            <a:r>
              <a:rPr lang="ja-JP" altLang="en-US" dirty="0"/>
              <a:t>データ</a:t>
            </a:r>
            <a:r>
              <a:rPr lang="ja-JP" altLang="en-US" dirty="0" smtClean="0"/>
              <a:t>を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コピーする</a:t>
            </a:r>
            <a:endParaRPr lang="en-US" altLang="ja-JP" dirty="0" smtClean="0"/>
          </a:p>
          <a:p>
            <a:r>
              <a:rPr lang="ja-JP" altLang="en-US" dirty="0"/>
              <a:t>区間</a:t>
            </a:r>
            <a:r>
              <a:rPr lang="ja-JP" altLang="en-US" dirty="0" smtClean="0"/>
              <a:t>外へのポインタが現れたら一時停止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886488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分割フェイズの例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3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2211425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7" idx="0"/>
            <a:endCxn id="5" idx="0"/>
          </p:cNvCxnSpPr>
          <p:nvPr/>
        </p:nvCxnSpPr>
        <p:spPr>
          <a:xfrm rot="16200000" flipV="1">
            <a:off x="348600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8" idx="0"/>
            <a:endCxn id="7" idx="0"/>
          </p:cNvCxnSpPr>
          <p:nvPr/>
        </p:nvCxnSpPr>
        <p:spPr>
          <a:xfrm rot="16200000" flipV="1">
            <a:off x="4566120" y="234888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9" idx="0"/>
          </p:cNvCxnSpPr>
          <p:nvPr/>
        </p:nvCxnSpPr>
        <p:spPr>
          <a:xfrm rot="16200000" flipV="1">
            <a:off x="636632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926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4127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31328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31" name="正方形/長方形 30"/>
          <p:cNvSpPr/>
          <p:nvPr/>
        </p:nvSpPr>
        <p:spPr>
          <a:xfrm>
            <a:off x="385291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2" name="正方形/長方形 31"/>
          <p:cNvSpPr/>
          <p:nvPr/>
        </p:nvSpPr>
        <p:spPr>
          <a:xfrm>
            <a:off x="457299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2930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0131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332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66" name="正方形/長方形 65"/>
          <p:cNvSpPr/>
          <p:nvPr/>
        </p:nvSpPr>
        <p:spPr>
          <a:xfrm>
            <a:off x="16858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058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1259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4604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56612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862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0062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7263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5" name="角丸四角形 74"/>
          <p:cNvSpPr/>
          <p:nvPr/>
        </p:nvSpPr>
        <p:spPr>
          <a:xfrm>
            <a:off x="1147320" y="1617089"/>
            <a:ext cx="6809055" cy="219636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9" name="角丸四角形 78"/>
          <p:cNvSpPr/>
          <p:nvPr/>
        </p:nvSpPr>
        <p:spPr>
          <a:xfrm>
            <a:off x="1147320" y="3897171"/>
            <a:ext cx="6809056" cy="2196363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1183103" y="1628800"/>
            <a:ext cx="2226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region From</a:t>
            </a:r>
            <a:endParaRPr kumimoji="1" lang="ja-JP" altLang="en-US" sz="2400" dirty="0"/>
          </a:p>
        </p:txBody>
      </p:sp>
      <p:sp>
        <p:nvSpPr>
          <p:cNvPr id="81" name="テキスト ボックス 80"/>
          <p:cNvSpPr txBox="1"/>
          <p:nvPr/>
        </p:nvSpPr>
        <p:spPr>
          <a:xfrm>
            <a:off x="1147321" y="3897171"/>
            <a:ext cx="2226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region To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308283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角丸四角形 2"/>
          <p:cNvSpPr/>
          <p:nvPr/>
        </p:nvSpPr>
        <p:spPr>
          <a:xfrm>
            <a:off x="1147321" y="1617089"/>
            <a:ext cx="3418800" cy="219636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角丸四角形 44"/>
          <p:cNvSpPr/>
          <p:nvPr/>
        </p:nvSpPr>
        <p:spPr>
          <a:xfrm>
            <a:off x="4566120" y="1589213"/>
            <a:ext cx="3419143" cy="2196363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角丸四角形 45"/>
          <p:cNvSpPr/>
          <p:nvPr/>
        </p:nvSpPr>
        <p:spPr>
          <a:xfrm>
            <a:off x="4572997" y="3897168"/>
            <a:ext cx="3412266" cy="2196363"/>
          </a:xfrm>
          <a:prstGeom prst="round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角丸四角形 46"/>
          <p:cNvSpPr/>
          <p:nvPr/>
        </p:nvSpPr>
        <p:spPr>
          <a:xfrm>
            <a:off x="1147320" y="3897171"/>
            <a:ext cx="3425149" cy="2196363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分割フェイズの例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3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2211425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7" idx="0"/>
            <a:endCxn id="5" idx="0"/>
          </p:cNvCxnSpPr>
          <p:nvPr/>
        </p:nvCxnSpPr>
        <p:spPr>
          <a:xfrm rot="16200000" flipV="1">
            <a:off x="348600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8" idx="0"/>
            <a:endCxn id="7" idx="0"/>
          </p:cNvCxnSpPr>
          <p:nvPr/>
        </p:nvCxnSpPr>
        <p:spPr>
          <a:xfrm rot="16200000" flipV="1">
            <a:off x="4566120" y="234888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9" idx="0"/>
          </p:cNvCxnSpPr>
          <p:nvPr/>
        </p:nvCxnSpPr>
        <p:spPr>
          <a:xfrm rot="16200000" flipV="1">
            <a:off x="636632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926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4127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31328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31" name="正方形/長方形 30"/>
          <p:cNvSpPr/>
          <p:nvPr/>
        </p:nvSpPr>
        <p:spPr>
          <a:xfrm>
            <a:off x="385291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2" name="正方形/長方形 31"/>
          <p:cNvSpPr/>
          <p:nvPr/>
        </p:nvSpPr>
        <p:spPr>
          <a:xfrm>
            <a:off x="4572997" y="4534918"/>
            <a:ext cx="720080" cy="72008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293077" y="4534918"/>
            <a:ext cx="720080" cy="72008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013157" y="4534918"/>
            <a:ext cx="720080" cy="72008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33237" y="4534918"/>
            <a:ext cx="720080" cy="72008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66" name="正方形/長方形 65"/>
          <p:cNvSpPr/>
          <p:nvPr/>
        </p:nvSpPr>
        <p:spPr>
          <a:xfrm>
            <a:off x="16858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058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1259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4604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56612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862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0062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7263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183103" y="1628800"/>
            <a:ext cx="2226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region From0</a:t>
            </a:r>
            <a:endParaRPr kumimoji="1" lang="ja-JP" altLang="en-US" sz="2400" dirty="0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5758895" y="1589213"/>
            <a:ext cx="2226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/>
              <a:t>region From1</a:t>
            </a:r>
            <a:endParaRPr kumimoji="1" lang="ja-JP" altLang="en-US" sz="2400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5758895" y="3897168"/>
            <a:ext cx="2226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2400" dirty="0" smtClean="0"/>
              <a:t>region To1</a:t>
            </a:r>
            <a:endParaRPr kumimoji="1" lang="ja-JP" altLang="en-US" sz="2400" dirty="0"/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1147321" y="3897171"/>
            <a:ext cx="2226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region To0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067628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角丸四角形 63"/>
          <p:cNvSpPr/>
          <p:nvPr/>
        </p:nvSpPr>
        <p:spPr>
          <a:xfrm>
            <a:off x="1147321" y="1617089"/>
            <a:ext cx="3418800" cy="219636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角丸四角形 68"/>
          <p:cNvSpPr/>
          <p:nvPr/>
        </p:nvSpPr>
        <p:spPr>
          <a:xfrm>
            <a:off x="4566120" y="1589213"/>
            <a:ext cx="3419143" cy="2196363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角丸四角形 74"/>
          <p:cNvSpPr/>
          <p:nvPr/>
        </p:nvSpPr>
        <p:spPr>
          <a:xfrm>
            <a:off x="4572997" y="3897168"/>
            <a:ext cx="3412266" cy="2196363"/>
          </a:xfrm>
          <a:prstGeom prst="round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角丸四角形 75"/>
          <p:cNvSpPr/>
          <p:nvPr/>
        </p:nvSpPr>
        <p:spPr>
          <a:xfrm>
            <a:off x="1147320" y="3897171"/>
            <a:ext cx="3425149" cy="2196363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分割フェイズの例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3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2211425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7" idx="0"/>
            <a:endCxn id="5" idx="0"/>
          </p:cNvCxnSpPr>
          <p:nvPr/>
        </p:nvCxnSpPr>
        <p:spPr>
          <a:xfrm rot="16200000" flipV="1">
            <a:off x="348600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8" idx="0"/>
            <a:endCxn id="7" idx="0"/>
          </p:cNvCxnSpPr>
          <p:nvPr/>
        </p:nvCxnSpPr>
        <p:spPr>
          <a:xfrm rot="16200000" flipV="1">
            <a:off x="4566120" y="234888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9" idx="0"/>
          </p:cNvCxnSpPr>
          <p:nvPr/>
        </p:nvCxnSpPr>
        <p:spPr>
          <a:xfrm rot="16200000" flipV="1">
            <a:off x="636632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926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?</a:t>
            </a:r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4127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31328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31" name="正方形/長方形 30"/>
          <p:cNvSpPr/>
          <p:nvPr/>
        </p:nvSpPr>
        <p:spPr>
          <a:xfrm>
            <a:off x="385291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2" name="正方形/長方形 31"/>
          <p:cNvSpPr/>
          <p:nvPr/>
        </p:nvSpPr>
        <p:spPr>
          <a:xfrm>
            <a:off x="4572997" y="4534918"/>
            <a:ext cx="720080" cy="72008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?</a:t>
            </a:r>
            <a:endParaRPr kumimoji="1" lang="ja-JP" altLang="en-US" sz="3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293077" y="4534918"/>
            <a:ext cx="720080" cy="72008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013157" y="4534918"/>
            <a:ext cx="720080" cy="72008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33237" y="4534918"/>
            <a:ext cx="720080" cy="72008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cxnSp>
        <p:nvCxnSpPr>
          <p:cNvPr id="52" name="直線矢印コネクタ 51"/>
          <p:cNvCxnSpPr>
            <a:stCxn id="4" idx="2"/>
            <a:endCxn id="28" idx="0"/>
          </p:cNvCxnSpPr>
          <p:nvPr/>
        </p:nvCxnSpPr>
        <p:spPr>
          <a:xfrm>
            <a:off x="2045840" y="3429000"/>
            <a:ext cx="6877" cy="11059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9" idx="2"/>
            <a:endCxn id="32" idx="0"/>
          </p:cNvCxnSpPr>
          <p:nvPr/>
        </p:nvCxnSpPr>
        <p:spPr>
          <a:xfrm flipH="1">
            <a:off x="4933037" y="3429000"/>
            <a:ext cx="713203" cy="11059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/>
          <p:cNvSpPr/>
          <p:nvPr/>
        </p:nvSpPr>
        <p:spPr>
          <a:xfrm>
            <a:off x="16858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058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1259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4604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56612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862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0062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7263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94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角丸四角形 78"/>
          <p:cNvSpPr/>
          <p:nvPr/>
        </p:nvSpPr>
        <p:spPr>
          <a:xfrm>
            <a:off x="1147321" y="1617089"/>
            <a:ext cx="3418800" cy="219636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0" name="角丸四角形 79"/>
          <p:cNvSpPr/>
          <p:nvPr/>
        </p:nvSpPr>
        <p:spPr>
          <a:xfrm>
            <a:off x="4566120" y="1589213"/>
            <a:ext cx="3419143" cy="2196363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1" name="角丸四角形 80"/>
          <p:cNvSpPr/>
          <p:nvPr/>
        </p:nvSpPr>
        <p:spPr>
          <a:xfrm>
            <a:off x="4572997" y="3897168"/>
            <a:ext cx="3412266" cy="2196363"/>
          </a:xfrm>
          <a:prstGeom prst="round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2" name="角丸四角形 81"/>
          <p:cNvSpPr/>
          <p:nvPr/>
        </p:nvSpPr>
        <p:spPr>
          <a:xfrm>
            <a:off x="1147320" y="3897171"/>
            <a:ext cx="3425149" cy="2196363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分割フェイズの例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3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2211425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7" idx="0"/>
            <a:endCxn id="5" idx="0"/>
          </p:cNvCxnSpPr>
          <p:nvPr/>
        </p:nvCxnSpPr>
        <p:spPr>
          <a:xfrm rot="16200000" flipV="1">
            <a:off x="348600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8" idx="0"/>
            <a:endCxn id="7" idx="0"/>
          </p:cNvCxnSpPr>
          <p:nvPr/>
        </p:nvCxnSpPr>
        <p:spPr>
          <a:xfrm rot="16200000" flipV="1">
            <a:off x="4566120" y="234888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9" idx="0"/>
          </p:cNvCxnSpPr>
          <p:nvPr/>
        </p:nvCxnSpPr>
        <p:spPr>
          <a:xfrm rot="16200000" flipV="1">
            <a:off x="636632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926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1</a:t>
            </a:r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4127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?</a:t>
            </a:r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31328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31" name="正方形/長方形 30"/>
          <p:cNvSpPr/>
          <p:nvPr/>
        </p:nvSpPr>
        <p:spPr>
          <a:xfrm>
            <a:off x="385291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2" name="正方形/長方形 31"/>
          <p:cNvSpPr/>
          <p:nvPr/>
        </p:nvSpPr>
        <p:spPr>
          <a:xfrm>
            <a:off x="4572997" y="4534918"/>
            <a:ext cx="720080" cy="72008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293077" y="4534918"/>
            <a:ext cx="720080" cy="72008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?</a:t>
            </a:r>
            <a:endParaRPr kumimoji="1" lang="ja-JP" altLang="en-US" sz="32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013157" y="4534918"/>
            <a:ext cx="720080" cy="72008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33237" y="4534918"/>
            <a:ext cx="720080" cy="72008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cxnSp>
        <p:nvCxnSpPr>
          <p:cNvPr id="56" name="曲線コネクタ 55"/>
          <p:cNvCxnSpPr>
            <a:stCxn id="28" idx="2"/>
            <a:endCxn id="29" idx="2"/>
          </p:cNvCxnSpPr>
          <p:nvPr/>
        </p:nvCxnSpPr>
        <p:spPr>
          <a:xfrm rot="16200000" flipH="1">
            <a:off x="241275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曲線コネクタ 64"/>
          <p:cNvCxnSpPr>
            <a:stCxn id="32" idx="2"/>
            <a:endCxn id="33" idx="2"/>
          </p:cNvCxnSpPr>
          <p:nvPr/>
        </p:nvCxnSpPr>
        <p:spPr>
          <a:xfrm rot="16200000" flipH="1">
            <a:off x="529307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>
            <a:stCxn id="4" idx="2"/>
            <a:endCxn id="28" idx="0"/>
          </p:cNvCxnSpPr>
          <p:nvPr/>
        </p:nvCxnSpPr>
        <p:spPr>
          <a:xfrm>
            <a:off x="204584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9" idx="2"/>
            <a:endCxn id="32" idx="0"/>
          </p:cNvCxnSpPr>
          <p:nvPr/>
        </p:nvCxnSpPr>
        <p:spPr>
          <a:xfrm flipH="1">
            <a:off x="4933037" y="3429000"/>
            <a:ext cx="71320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11" idx="2"/>
            <a:endCxn id="33" idx="0"/>
          </p:cNvCxnSpPr>
          <p:nvPr/>
        </p:nvCxnSpPr>
        <p:spPr>
          <a:xfrm flipH="1">
            <a:off x="5653117" y="3429000"/>
            <a:ext cx="1433283" cy="11059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5" idx="2"/>
            <a:endCxn id="29" idx="0"/>
          </p:cNvCxnSpPr>
          <p:nvPr/>
        </p:nvCxnSpPr>
        <p:spPr>
          <a:xfrm>
            <a:off x="2765920" y="3429000"/>
            <a:ext cx="6877" cy="11059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/>
          <p:cNvSpPr/>
          <p:nvPr/>
        </p:nvSpPr>
        <p:spPr>
          <a:xfrm>
            <a:off x="16858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058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1259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4604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56612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862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0062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7263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832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角丸四角形 62"/>
          <p:cNvSpPr/>
          <p:nvPr/>
        </p:nvSpPr>
        <p:spPr>
          <a:xfrm>
            <a:off x="1147321" y="1617089"/>
            <a:ext cx="3418800" cy="219636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角丸四角形 63"/>
          <p:cNvSpPr/>
          <p:nvPr/>
        </p:nvSpPr>
        <p:spPr>
          <a:xfrm>
            <a:off x="4566120" y="1589213"/>
            <a:ext cx="3419143" cy="2196363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角丸四角形 68"/>
          <p:cNvSpPr/>
          <p:nvPr/>
        </p:nvSpPr>
        <p:spPr>
          <a:xfrm>
            <a:off x="4572997" y="3897168"/>
            <a:ext cx="3412266" cy="2196363"/>
          </a:xfrm>
          <a:prstGeom prst="round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角丸四角形 74"/>
          <p:cNvSpPr/>
          <p:nvPr/>
        </p:nvSpPr>
        <p:spPr>
          <a:xfrm>
            <a:off x="1147320" y="3897171"/>
            <a:ext cx="3425149" cy="2196363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分割フェイズの例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3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2211425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7" idx="0"/>
            <a:endCxn id="5" idx="0"/>
          </p:cNvCxnSpPr>
          <p:nvPr/>
        </p:nvCxnSpPr>
        <p:spPr>
          <a:xfrm rot="16200000" flipV="1">
            <a:off x="348600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8" idx="0"/>
            <a:endCxn id="7" idx="0"/>
          </p:cNvCxnSpPr>
          <p:nvPr/>
        </p:nvCxnSpPr>
        <p:spPr>
          <a:xfrm rot="16200000" flipV="1">
            <a:off x="4566120" y="234888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9" idx="0"/>
          </p:cNvCxnSpPr>
          <p:nvPr/>
        </p:nvCxnSpPr>
        <p:spPr>
          <a:xfrm rot="16200000" flipV="1">
            <a:off x="636632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926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1</a:t>
            </a:r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4127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?</a:t>
            </a:r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31328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31" name="正方形/長方形 30"/>
          <p:cNvSpPr/>
          <p:nvPr/>
        </p:nvSpPr>
        <p:spPr>
          <a:xfrm>
            <a:off x="385291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2" name="正方形/長方形 31"/>
          <p:cNvSpPr/>
          <p:nvPr/>
        </p:nvSpPr>
        <p:spPr>
          <a:xfrm>
            <a:off x="4572997" y="4534918"/>
            <a:ext cx="720080" cy="72008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293077" y="4534918"/>
            <a:ext cx="720080" cy="72008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4</a:t>
            </a:r>
            <a:endParaRPr kumimoji="1" lang="ja-JP" altLang="en-US" sz="32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013157" y="4534918"/>
            <a:ext cx="720080" cy="72008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33237" y="4534918"/>
            <a:ext cx="720080" cy="72008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cxnSp>
        <p:nvCxnSpPr>
          <p:cNvPr id="56" name="曲線コネクタ 55"/>
          <p:cNvCxnSpPr>
            <a:stCxn id="28" idx="2"/>
            <a:endCxn id="29" idx="2"/>
          </p:cNvCxnSpPr>
          <p:nvPr/>
        </p:nvCxnSpPr>
        <p:spPr>
          <a:xfrm rot="16200000" flipH="1">
            <a:off x="241275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曲線コネクタ 64"/>
          <p:cNvCxnSpPr>
            <a:stCxn id="32" idx="2"/>
            <a:endCxn id="33" idx="2"/>
          </p:cNvCxnSpPr>
          <p:nvPr/>
        </p:nvCxnSpPr>
        <p:spPr>
          <a:xfrm rot="16200000" flipH="1">
            <a:off x="529307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>
            <a:stCxn id="4" idx="2"/>
            <a:endCxn id="28" idx="0"/>
          </p:cNvCxnSpPr>
          <p:nvPr/>
        </p:nvCxnSpPr>
        <p:spPr>
          <a:xfrm>
            <a:off x="204584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9" idx="2"/>
            <a:endCxn id="32" idx="0"/>
          </p:cNvCxnSpPr>
          <p:nvPr/>
        </p:nvCxnSpPr>
        <p:spPr>
          <a:xfrm flipH="1">
            <a:off x="4933037" y="3429000"/>
            <a:ext cx="71320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11" idx="2"/>
            <a:endCxn id="33" idx="0"/>
          </p:cNvCxnSpPr>
          <p:nvPr/>
        </p:nvCxnSpPr>
        <p:spPr>
          <a:xfrm flipH="1">
            <a:off x="565311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曲線コネクタ 58"/>
          <p:cNvCxnSpPr>
            <a:stCxn id="33" idx="0"/>
            <a:endCxn id="32" idx="0"/>
          </p:cNvCxnSpPr>
          <p:nvPr/>
        </p:nvCxnSpPr>
        <p:spPr>
          <a:xfrm rot="16200000" flipV="1">
            <a:off x="5293077" y="417487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5" idx="2"/>
            <a:endCxn id="29" idx="0"/>
          </p:cNvCxnSpPr>
          <p:nvPr/>
        </p:nvCxnSpPr>
        <p:spPr>
          <a:xfrm>
            <a:off x="276592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/>
          <p:cNvSpPr/>
          <p:nvPr/>
        </p:nvSpPr>
        <p:spPr>
          <a:xfrm>
            <a:off x="16858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058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1259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4604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56612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862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0062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7263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498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角丸四角形 63"/>
          <p:cNvSpPr/>
          <p:nvPr/>
        </p:nvSpPr>
        <p:spPr>
          <a:xfrm>
            <a:off x="1147321" y="1617089"/>
            <a:ext cx="3418800" cy="2196363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角丸四角形 68"/>
          <p:cNvSpPr/>
          <p:nvPr/>
        </p:nvSpPr>
        <p:spPr>
          <a:xfrm>
            <a:off x="4566120" y="1589213"/>
            <a:ext cx="3419143" cy="2196363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5" name="角丸四角形 74"/>
          <p:cNvSpPr/>
          <p:nvPr/>
        </p:nvSpPr>
        <p:spPr>
          <a:xfrm>
            <a:off x="4572997" y="3897168"/>
            <a:ext cx="3412266" cy="2196363"/>
          </a:xfrm>
          <a:prstGeom prst="roundRect">
            <a:avLst/>
          </a:prstGeom>
          <a:noFill/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6" name="角丸四角形 75"/>
          <p:cNvSpPr/>
          <p:nvPr/>
        </p:nvSpPr>
        <p:spPr>
          <a:xfrm>
            <a:off x="1147320" y="3897171"/>
            <a:ext cx="3425149" cy="2196363"/>
          </a:xfrm>
          <a:prstGeom prst="roundRect">
            <a:avLst/>
          </a:prstGeom>
          <a:noFill/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分割フェイズの例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3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2211425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7" idx="0"/>
            <a:endCxn id="5" idx="0"/>
          </p:cNvCxnSpPr>
          <p:nvPr/>
        </p:nvCxnSpPr>
        <p:spPr>
          <a:xfrm rot="16200000" flipV="1">
            <a:off x="348600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8" idx="0"/>
            <a:endCxn id="7" idx="0"/>
          </p:cNvCxnSpPr>
          <p:nvPr/>
        </p:nvCxnSpPr>
        <p:spPr>
          <a:xfrm rot="16200000" flipV="1">
            <a:off x="4566120" y="234888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9" idx="0"/>
          </p:cNvCxnSpPr>
          <p:nvPr/>
        </p:nvCxnSpPr>
        <p:spPr>
          <a:xfrm rot="16200000" flipV="1">
            <a:off x="636632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926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1</a:t>
            </a:r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4127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?</a:t>
            </a:r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31328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31" name="正方形/長方形 30"/>
          <p:cNvSpPr/>
          <p:nvPr/>
        </p:nvSpPr>
        <p:spPr>
          <a:xfrm>
            <a:off x="385291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2" name="正方形/長方形 31"/>
          <p:cNvSpPr/>
          <p:nvPr/>
        </p:nvSpPr>
        <p:spPr>
          <a:xfrm>
            <a:off x="4572997" y="4534918"/>
            <a:ext cx="720080" cy="72008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293077" y="4534918"/>
            <a:ext cx="720080" cy="72008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4</a:t>
            </a:r>
            <a:endParaRPr kumimoji="1" lang="ja-JP" altLang="en-US" sz="32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013157" y="4534918"/>
            <a:ext cx="720080" cy="72008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33237" y="4534918"/>
            <a:ext cx="720080" cy="720080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cxnSp>
        <p:nvCxnSpPr>
          <p:cNvPr id="56" name="曲線コネクタ 55"/>
          <p:cNvCxnSpPr>
            <a:stCxn id="28" idx="2"/>
            <a:endCxn id="29" idx="2"/>
          </p:cNvCxnSpPr>
          <p:nvPr/>
        </p:nvCxnSpPr>
        <p:spPr>
          <a:xfrm rot="16200000" flipH="1">
            <a:off x="241275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曲線コネクタ 64"/>
          <p:cNvCxnSpPr>
            <a:stCxn id="32" idx="2"/>
            <a:endCxn id="33" idx="2"/>
          </p:cNvCxnSpPr>
          <p:nvPr/>
        </p:nvCxnSpPr>
        <p:spPr>
          <a:xfrm rot="16200000" flipH="1">
            <a:off x="529307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>
            <a:stCxn id="4" idx="2"/>
            <a:endCxn id="28" idx="0"/>
          </p:cNvCxnSpPr>
          <p:nvPr/>
        </p:nvCxnSpPr>
        <p:spPr>
          <a:xfrm>
            <a:off x="204584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9" idx="2"/>
            <a:endCxn id="32" idx="0"/>
          </p:cNvCxnSpPr>
          <p:nvPr/>
        </p:nvCxnSpPr>
        <p:spPr>
          <a:xfrm flipH="1">
            <a:off x="4933037" y="3429000"/>
            <a:ext cx="71320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11" idx="2"/>
            <a:endCxn id="33" idx="0"/>
          </p:cNvCxnSpPr>
          <p:nvPr/>
        </p:nvCxnSpPr>
        <p:spPr>
          <a:xfrm flipH="1">
            <a:off x="565311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曲線コネクタ 58"/>
          <p:cNvCxnSpPr>
            <a:stCxn id="33" idx="0"/>
            <a:endCxn id="32" idx="0"/>
          </p:cNvCxnSpPr>
          <p:nvPr/>
        </p:nvCxnSpPr>
        <p:spPr>
          <a:xfrm rot="16200000" flipV="1">
            <a:off x="5293077" y="417487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5" idx="2"/>
            <a:endCxn id="29" idx="0"/>
          </p:cNvCxnSpPr>
          <p:nvPr/>
        </p:nvCxnSpPr>
        <p:spPr>
          <a:xfrm>
            <a:off x="276592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/>
          <p:cNvSpPr/>
          <p:nvPr/>
        </p:nvSpPr>
        <p:spPr>
          <a:xfrm>
            <a:off x="16858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058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1259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4604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56612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862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0062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7263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3" name="円形吹き出し 2"/>
          <p:cNvSpPr/>
          <p:nvPr/>
        </p:nvSpPr>
        <p:spPr>
          <a:xfrm>
            <a:off x="231943" y="3811464"/>
            <a:ext cx="4327827" cy="1459607"/>
          </a:xfrm>
          <a:prstGeom prst="wedgeEllipseCallout">
            <a:avLst>
              <a:gd name="adj1" fmla="val 27858"/>
              <a:gd name="adj2" fmla="val -5799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/>
              <a:t>範囲外</a:t>
            </a:r>
            <a:r>
              <a:rPr lang="ja-JP" altLang="en-US" sz="2400" dirty="0"/>
              <a:t>へ</a:t>
            </a:r>
            <a:r>
              <a:rPr lang="ja-JP" altLang="en-US" sz="2400" dirty="0" smtClean="0"/>
              <a:t>のポインタは</a:t>
            </a:r>
            <a:r>
              <a:rPr lang="en-US" altLang="ja-JP" sz="2400" dirty="0" smtClean="0"/>
              <a:t/>
            </a:r>
            <a:br>
              <a:rPr lang="en-US" altLang="ja-JP" sz="2400" dirty="0" smtClean="0"/>
            </a:br>
            <a:r>
              <a:rPr lang="ja-JP" altLang="en-US" sz="2400" dirty="0" smtClean="0"/>
              <a:t>後回しにする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988559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ja-JP" altLang="en-US" dirty="0" smtClean="0"/>
              <a:t>単純な並列</a:t>
            </a:r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のアルゴリズム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dirty="0" smtClean="0"/>
              <a:t>2. </a:t>
            </a:r>
            <a:r>
              <a:rPr lang="ja-JP" altLang="en-US" dirty="0" smtClean="0"/>
              <a:t>統合フェイズ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1" indent="-457200">
              <a:buFont typeface="Arial" pitchFamily="34" charset="0"/>
              <a:buChar char="•"/>
            </a:pPr>
            <a:r>
              <a:rPr lang="ja-JP" altLang="en-US" sz="3200" dirty="0" smtClean="0"/>
              <a:t>隣り合う領域をひとつ</a:t>
            </a:r>
            <a:r>
              <a:rPr lang="ja-JP" altLang="en-US" sz="3200" dirty="0"/>
              <a:t>の領域として</a:t>
            </a:r>
            <a:r>
              <a:rPr lang="ja-JP" altLang="en-US" sz="3200" dirty="0" smtClean="0"/>
              <a:t>扱う</a:t>
            </a:r>
            <a:endParaRPr lang="en-US" altLang="ja-JP" sz="3200" dirty="0"/>
          </a:p>
          <a:p>
            <a:pPr marL="457200" lvl="1" indent="-457200">
              <a:buFont typeface="Arial" pitchFamily="34" charset="0"/>
              <a:buChar char="•"/>
            </a:pPr>
            <a:r>
              <a:rPr lang="ja-JP" altLang="en-US" sz="3200" dirty="0" smtClean="0"/>
              <a:t>その範囲内でコピーを続ける</a:t>
            </a:r>
            <a:endParaRPr lang="en-US" altLang="ja-JP" sz="3200" dirty="0" smtClean="0"/>
          </a:p>
          <a:p>
            <a:pPr marL="457200" lvl="1" indent="-457200">
              <a:buFont typeface="Arial" pitchFamily="34" charset="0"/>
              <a:buChar char="•"/>
            </a:pPr>
            <a:endParaRPr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val="139588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統合</a:t>
            </a:r>
            <a:r>
              <a:rPr lang="ja-JP" altLang="en-US" dirty="0" smtClean="0"/>
              <a:t>フェイズ</a:t>
            </a:r>
            <a:r>
              <a:rPr lang="ja-JP" altLang="en-US" dirty="0"/>
              <a:t>の例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3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2211425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7" idx="0"/>
            <a:endCxn id="5" idx="0"/>
          </p:cNvCxnSpPr>
          <p:nvPr/>
        </p:nvCxnSpPr>
        <p:spPr>
          <a:xfrm rot="16200000" flipV="1">
            <a:off x="348600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8" idx="0"/>
            <a:endCxn id="7" idx="0"/>
          </p:cNvCxnSpPr>
          <p:nvPr/>
        </p:nvCxnSpPr>
        <p:spPr>
          <a:xfrm rot="16200000" flipV="1">
            <a:off x="4566120" y="234888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9" idx="0"/>
          </p:cNvCxnSpPr>
          <p:nvPr/>
        </p:nvCxnSpPr>
        <p:spPr>
          <a:xfrm rot="16200000" flipV="1">
            <a:off x="636632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926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1</a:t>
            </a:r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4127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?</a:t>
            </a:r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31328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31" name="正方形/長方形 30"/>
          <p:cNvSpPr/>
          <p:nvPr/>
        </p:nvSpPr>
        <p:spPr>
          <a:xfrm>
            <a:off x="385291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2" name="正方形/長方形 31"/>
          <p:cNvSpPr/>
          <p:nvPr/>
        </p:nvSpPr>
        <p:spPr>
          <a:xfrm>
            <a:off x="457299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2930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4</a:t>
            </a:r>
            <a:endParaRPr kumimoji="1" lang="ja-JP" altLang="en-US" sz="32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0131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332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cxnSp>
        <p:nvCxnSpPr>
          <p:cNvPr id="56" name="曲線コネクタ 55"/>
          <p:cNvCxnSpPr>
            <a:stCxn id="28" idx="2"/>
            <a:endCxn id="29" idx="2"/>
          </p:cNvCxnSpPr>
          <p:nvPr/>
        </p:nvCxnSpPr>
        <p:spPr>
          <a:xfrm rot="16200000" flipH="1">
            <a:off x="241275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曲線コネクタ 64"/>
          <p:cNvCxnSpPr>
            <a:stCxn id="32" idx="2"/>
            <a:endCxn id="33" idx="2"/>
          </p:cNvCxnSpPr>
          <p:nvPr/>
        </p:nvCxnSpPr>
        <p:spPr>
          <a:xfrm rot="16200000" flipH="1">
            <a:off x="529307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>
            <a:stCxn id="4" idx="2"/>
            <a:endCxn id="28" idx="0"/>
          </p:cNvCxnSpPr>
          <p:nvPr/>
        </p:nvCxnSpPr>
        <p:spPr>
          <a:xfrm>
            <a:off x="204584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9" idx="2"/>
            <a:endCxn id="32" idx="0"/>
          </p:cNvCxnSpPr>
          <p:nvPr/>
        </p:nvCxnSpPr>
        <p:spPr>
          <a:xfrm flipH="1">
            <a:off x="4933037" y="3429000"/>
            <a:ext cx="71320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11" idx="2"/>
            <a:endCxn id="33" idx="0"/>
          </p:cNvCxnSpPr>
          <p:nvPr/>
        </p:nvCxnSpPr>
        <p:spPr>
          <a:xfrm flipH="1">
            <a:off x="565311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曲線コネクタ 58"/>
          <p:cNvCxnSpPr>
            <a:stCxn id="33" idx="0"/>
            <a:endCxn id="32" idx="0"/>
          </p:cNvCxnSpPr>
          <p:nvPr/>
        </p:nvCxnSpPr>
        <p:spPr>
          <a:xfrm rot="16200000" flipV="1">
            <a:off x="5293077" y="417487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5" idx="2"/>
            <a:endCxn id="29" idx="0"/>
          </p:cNvCxnSpPr>
          <p:nvPr/>
        </p:nvCxnSpPr>
        <p:spPr>
          <a:xfrm>
            <a:off x="276592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/>
          <p:cNvSpPr/>
          <p:nvPr/>
        </p:nvSpPr>
        <p:spPr>
          <a:xfrm>
            <a:off x="16858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058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1259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4604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56612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862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0062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7263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832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統合</a:t>
            </a:r>
            <a:r>
              <a:rPr lang="ja-JP" altLang="en-US" dirty="0" smtClean="0"/>
              <a:t>フェイズ</a:t>
            </a:r>
            <a:r>
              <a:rPr lang="ja-JP" altLang="en-US" dirty="0"/>
              <a:t>の例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3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2211425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7" idx="0"/>
            <a:endCxn id="5" idx="0"/>
          </p:cNvCxnSpPr>
          <p:nvPr/>
        </p:nvCxnSpPr>
        <p:spPr>
          <a:xfrm rot="16200000" flipV="1">
            <a:off x="348600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8" idx="0"/>
            <a:endCxn id="7" idx="0"/>
          </p:cNvCxnSpPr>
          <p:nvPr/>
        </p:nvCxnSpPr>
        <p:spPr>
          <a:xfrm rot="16200000" flipV="1">
            <a:off x="4566120" y="234888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9" idx="0"/>
          </p:cNvCxnSpPr>
          <p:nvPr/>
        </p:nvCxnSpPr>
        <p:spPr>
          <a:xfrm rot="16200000" flipV="1">
            <a:off x="636632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926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1</a:t>
            </a:r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4127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2</a:t>
            </a:r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31328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?</a:t>
            </a:r>
            <a:endParaRPr kumimoji="1" lang="ja-JP" altLang="en-US" sz="3200" dirty="0"/>
          </a:p>
        </p:txBody>
      </p:sp>
      <p:sp>
        <p:nvSpPr>
          <p:cNvPr id="31" name="正方形/長方形 30"/>
          <p:cNvSpPr/>
          <p:nvPr/>
        </p:nvSpPr>
        <p:spPr>
          <a:xfrm>
            <a:off x="385291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2" name="正方形/長方形 31"/>
          <p:cNvSpPr/>
          <p:nvPr/>
        </p:nvSpPr>
        <p:spPr>
          <a:xfrm>
            <a:off x="457299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2930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4</a:t>
            </a:r>
            <a:endParaRPr kumimoji="1" lang="ja-JP" altLang="en-US" sz="32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0131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332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cxnSp>
        <p:nvCxnSpPr>
          <p:cNvPr id="56" name="曲線コネクタ 55"/>
          <p:cNvCxnSpPr>
            <a:stCxn id="28" idx="2"/>
            <a:endCxn id="29" idx="2"/>
          </p:cNvCxnSpPr>
          <p:nvPr/>
        </p:nvCxnSpPr>
        <p:spPr>
          <a:xfrm rot="16200000" flipH="1">
            <a:off x="241275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曲線コネクタ 64"/>
          <p:cNvCxnSpPr>
            <a:stCxn id="32" idx="2"/>
            <a:endCxn id="33" idx="2"/>
          </p:cNvCxnSpPr>
          <p:nvPr/>
        </p:nvCxnSpPr>
        <p:spPr>
          <a:xfrm rot="16200000" flipH="1">
            <a:off x="529307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>
            <a:stCxn id="4" idx="2"/>
            <a:endCxn id="28" idx="0"/>
          </p:cNvCxnSpPr>
          <p:nvPr/>
        </p:nvCxnSpPr>
        <p:spPr>
          <a:xfrm>
            <a:off x="204584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9" idx="2"/>
            <a:endCxn id="32" idx="0"/>
          </p:cNvCxnSpPr>
          <p:nvPr/>
        </p:nvCxnSpPr>
        <p:spPr>
          <a:xfrm flipH="1">
            <a:off x="4933037" y="3429000"/>
            <a:ext cx="71320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11" idx="2"/>
            <a:endCxn id="33" idx="0"/>
          </p:cNvCxnSpPr>
          <p:nvPr/>
        </p:nvCxnSpPr>
        <p:spPr>
          <a:xfrm flipH="1">
            <a:off x="565311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曲線コネクタ 58"/>
          <p:cNvCxnSpPr>
            <a:stCxn id="33" idx="0"/>
            <a:endCxn id="32" idx="0"/>
          </p:cNvCxnSpPr>
          <p:nvPr/>
        </p:nvCxnSpPr>
        <p:spPr>
          <a:xfrm rot="16200000" flipV="1">
            <a:off x="5293077" y="417487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5" idx="2"/>
            <a:endCxn id="29" idx="0"/>
          </p:cNvCxnSpPr>
          <p:nvPr/>
        </p:nvCxnSpPr>
        <p:spPr>
          <a:xfrm>
            <a:off x="276592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/>
          <p:cNvSpPr/>
          <p:nvPr/>
        </p:nvSpPr>
        <p:spPr>
          <a:xfrm>
            <a:off x="16858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058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1259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4604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56612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862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0062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7263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50" name="曲線コネクタ 49"/>
          <p:cNvCxnSpPr>
            <a:stCxn id="29" idx="2"/>
            <a:endCxn id="30" idx="2"/>
          </p:cNvCxnSpPr>
          <p:nvPr/>
        </p:nvCxnSpPr>
        <p:spPr>
          <a:xfrm rot="16200000" flipH="1">
            <a:off x="313283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>
            <a:stCxn id="8" idx="2"/>
            <a:endCxn id="30" idx="0"/>
          </p:cNvCxnSpPr>
          <p:nvPr/>
        </p:nvCxnSpPr>
        <p:spPr>
          <a:xfrm flipH="1">
            <a:off x="3492877" y="3429000"/>
            <a:ext cx="1433283" cy="11059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763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今日の内容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修士研究の進捗について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581158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統合</a:t>
            </a:r>
            <a:r>
              <a:rPr lang="ja-JP" altLang="en-US" dirty="0" smtClean="0"/>
              <a:t>フェイズ</a:t>
            </a:r>
            <a:r>
              <a:rPr lang="ja-JP" altLang="en-US" dirty="0"/>
              <a:t>の例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3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2211425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7" idx="0"/>
            <a:endCxn id="5" idx="0"/>
          </p:cNvCxnSpPr>
          <p:nvPr/>
        </p:nvCxnSpPr>
        <p:spPr>
          <a:xfrm rot="16200000" flipV="1">
            <a:off x="348600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8" idx="0"/>
            <a:endCxn id="7" idx="0"/>
          </p:cNvCxnSpPr>
          <p:nvPr/>
        </p:nvCxnSpPr>
        <p:spPr>
          <a:xfrm rot="16200000" flipV="1">
            <a:off x="4566120" y="2348880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9" idx="0"/>
          </p:cNvCxnSpPr>
          <p:nvPr/>
        </p:nvCxnSpPr>
        <p:spPr>
          <a:xfrm rot="16200000" flipV="1">
            <a:off x="6366320" y="198884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926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1</a:t>
            </a:r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4127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2</a:t>
            </a:r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31328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3</a:t>
            </a:r>
            <a:endParaRPr kumimoji="1" lang="ja-JP" altLang="en-US" sz="3200" dirty="0"/>
          </a:p>
        </p:txBody>
      </p:sp>
      <p:sp>
        <p:nvSpPr>
          <p:cNvPr id="31" name="正方形/長方形 30"/>
          <p:cNvSpPr/>
          <p:nvPr/>
        </p:nvSpPr>
        <p:spPr>
          <a:xfrm>
            <a:off x="385291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800" dirty="0" smtClean="0"/>
              <a:t>1</a:t>
            </a:r>
            <a:endParaRPr kumimoji="1" lang="ja-JP" altLang="en-US" sz="2800" dirty="0"/>
          </a:p>
        </p:txBody>
      </p:sp>
      <p:sp>
        <p:nvSpPr>
          <p:cNvPr id="32" name="正方形/長方形 31"/>
          <p:cNvSpPr/>
          <p:nvPr/>
        </p:nvSpPr>
        <p:spPr>
          <a:xfrm>
            <a:off x="457299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2930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4</a:t>
            </a:r>
            <a:endParaRPr kumimoji="1" lang="ja-JP" altLang="en-US" sz="32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0131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332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cxnSp>
        <p:nvCxnSpPr>
          <p:cNvPr id="56" name="曲線コネクタ 55"/>
          <p:cNvCxnSpPr>
            <a:stCxn id="28" idx="2"/>
            <a:endCxn id="29" idx="2"/>
          </p:cNvCxnSpPr>
          <p:nvPr/>
        </p:nvCxnSpPr>
        <p:spPr>
          <a:xfrm rot="16200000" flipH="1">
            <a:off x="241275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曲線コネクタ 64"/>
          <p:cNvCxnSpPr>
            <a:stCxn id="32" idx="2"/>
            <a:endCxn id="33" idx="2"/>
          </p:cNvCxnSpPr>
          <p:nvPr/>
        </p:nvCxnSpPr>
        <p:spPr>
          <a:xfrm rot="16200000" flipH="1">
            <a:off x="529307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>
            <a:stCxn id="4" idx="2"/>
            <a:endCxn id="28" idx="0"/>
          </p:cNvCxnSpPr>
          <p:nvPr/>
        </p:nvCxnSpPr>
        <p:spPr>
          <a:xfrm>
            <a:off x="204584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9" idx="2"/>
            <a:endCxn id="32" idx="0"/>
          </p:cNvCxnSpPr>
          <p:nvPr/>
        </p:nvCxnSpPr>
        <p:spPr>
          <a:xfrm flipH="1">
            <a:off x="4933037" y="3429000"/>
            <a:ext cx="71320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11" idx="2"/>
            <a:endCxn id="33" idx="0"/>
          </p:cNvCxnSpPr>
          <p:nvPr/>
        </p:nvCxnSpPr>
        <p:spPr>
          <a:xfrm flipH="1">
            <a:off x="565311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曲線コネクタ 58"/>
          <p:cNvCxnSpPr>
            <a:stCxn id="33" idx="0"/>
            <a:endCxn id="32" idx="0"/>
          </p:cNvCxnSpPr>
          <p:nvPr/>
        </p:nvCxnSpPr>
        <p:spPr>
          <a:xfrm rot="16200000" flipV="1">
            <a:off x="5293077" y="417487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5" idx="2"/>
            <a:endCxn id="29" idx="0"/>
          </p:cNvCxnSpPr>
          <p:nvPr/>
        </p:nvCxnSpPr>
        <p:spPr>
          <a:xfrm>
            <a:off x="276592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/>
          <p:cNvSpPr/>
          <p:nvPr/>
        </p:nvSpPr>
        <p:spPr>
          <a:xfrm>
            <a:off x="16858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058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1259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4604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56612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862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0062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7263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50" name="曲線コネクタ 49"/>
          <p:cNvCxnSpPr>
            <a:stCxn id="29" idx="2"/>
            <a:endCxn id="30" idx="2"/>
          </p:cNvCxnSpPr>
          <p:nvPr/>
        </p:nvCxnSpPr>
        <p:spPr>
          <a:xfrm rot="16200000" flipH="1">
            <a:off x="313283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曲線コネクタ 50"/>
          <p:cNvCxnSpPr>
            <a:stCxn id="30" idx="2"/>
            <a:endCxn id="31" idx="2"/>
          </p:cNvCxnSpPr>
          <p:nvPr/>
        </p:nvCxnSpPr>
        <p:spPr>
          <a:xfrm rot="16200000" flipH="1">
            <a:off x="385291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曲線コネクタ 59"/>
          <p:cNvCxnSpPr>
            <a:stCxn id="31" idx="0"/>
            <a:endCxn id="29" idx="0"/>
          </p:cNvCxnSpPr>
          <p:nvPr/>
        </p:nvCxnSpPr>
        <p:spPr>
          <a:xfrm rot="16200000" flipV="1">
            <a:off x="3492877" y="3814838"/>
            <a:ext cx="12700" cy="144016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矢印コネクタ 62"/>
          <p:cNvCxnSpPr>
            <a:stCxn id="8" idx="2"/>
            <a:endCxn id="30" idx="0"/>
          </p:cNvCxnSpPr>
          <p:nvPr/>
        </p:nvCxnSpPr>
        <p:spPr>
          <a:xfrm flipH="1">
            <a:off x="349287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線矢印コネクタ 68"/>
          <p:cNvCxnSpPr>
            <a:stCxn id="7" idx="2"/>
            <a:endCxn id="31" idx="0"/>
          </p:cNvCxnSpPr>
          <p:nvPr/>
        </p:nvCxnSpPr>
        <p:spPr>
          <a:xfrm>
            <a:off x="4206080" y="3429000"/>
            <a:ext cx="6877" cy="11059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572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単純なアルゴリズムを実装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まずはこのアルゴリズムを実装した</a:t>
            </a:r>
            <a:r>
              <a:rPr lang="en-US" altLang="ja-JP" dirty="0" smtClean="0"/>
              <a:t>(</a:t>
            </a:r>
            <a:r>
              <a:rPr lang="ja-JP" altLang="en-US" dirty="0" smtClean="0"/>
              <a:t>つもりだった</a:t>
            </a:r>
            <a:r>
              <a:rPr lang="en-US" altLang="ja-JP" dirty="0" smtClean="0"/>
              <a:t>)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ja-JP" altLang="en-US" dirty="0" smtClean="0"/>
              <a:t>実は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分割の場合しか考えられていなかった</a:t>
            </a:r>
            <a:endParaRPr lang="en-US" altLang="ja-JP" dirty="0" smtClean="0"/>
          </a:p>
          <a:p>
            <a:pPr lvl="1"/>
            <a:r>
              <a:rPr kumimoji="1" lang="en-US" altLang="ja-JP" dirty="0" smtClean="0"/>
              <a:t>4</a:t>
            </a:r>
            <a:r>
              <a:rPr kumimoji="1" lang="ja-JP" altLang="en-US" dirty="0" smtClean="0"/>
              <a:t>分割以上すると不都合</a:t>
            </a:r>
            <a:r>
              <a:rPr lang="ja-JP" altLang="en-US" dirty="0"/>
              <a:t>なこと</a:t>
            </a:r>
            <a:r>
              <a:rPr lang="ja-JP" altLang="en-US" dirty="0" smtClean="0"/>
              <a:t>が起こる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18680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見</a:t>
            </a:r>
            <a:r>
              <a:rPr lang="ja-JP" altLang="en-US" dirty="0"/>
              <a:t>落として</a:t>
            </a:r>
            <a:r>
              <a:rPr lang="ja-JP" altLang="en-US" dirty="0" smtClean="0"/>
              <a:t>いた例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2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12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2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2211425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8" idx="0"/>
          </p:cNvCxnSpPr>
          <p:nvPr/>
        </p:nvCxnSpPr>
        <p:spPr>
          <a:xfrm rot="5400000" flipH="1" flipV="1">
            <a:off x="6639290" y="743762"/>
            <a:ext cx="252028" cy="3678288"/>
          </a:xfrm>
          <a:prstGeom prst="curvedConnector2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7" idx="0"/>
            <a:endCxn id="6" idx="0"/>
          </p:cNvCxnSpPr>
          <p:nvPr/>
        </p:nvCxnSpPr>
        <p:spPr>
          <a:xfrm rot="16200000" flipV="1">
            <a:off x="3846040" y="2348880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6" idx="0"/>
          </p:cNvCxnSpPr>
          <p:nvPr/>
        </p:nvCxnSpPr>
        <p:spPr>
          <a:xfrm rot="16200000" flipV="1">
            <a:off x="5286200" y="908720"/>
            <a:ext cx="12700" cy="360040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7442141" y="2708920"/>
            <a:ext cx="946283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・・・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645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見落としていた例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2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12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accent6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2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8" idx="0"/>
          </p:cNvCxnSpPr>
          <p:nvPr/>
        </p:nvCxnSpPr>
        <p:spPr>
          <a:xfrm rot="5400000" flipH="1" flipV="1">
            <a:off x="6639290" y="743762"/>
            <a:ext cx="252028" cy="3678288"/>
          </a:xfrm>
          <a:prstGeom prst="curvedConnector2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7" idx="0"/>
            <a:endCxn id="6" idx="0"/>
          </p:cNvCxnSpPr>
          <p:nvPr/>
        </p:nvCxnSpPr>
        <p:spPr>
          <a:xfrm rot="16200000" flipV="1">
            <a:off x="3846040" y="2348880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6" idx="0"/>
          </p:cNvCxnSpPr>
          <p:nvPr/>
        </p:nvCxnSpPr>
        <p:spPr>
          <a:xfrm rot="16200000" flipV="1">
            <a:off x="5286200" y="908720"/>
            <a:ext cx="12700" cy="360040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926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1</a:t>
            </a:r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4127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?</a:t>
            </a:r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31328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3200" dirty="0"/>
          </a:p>
        </p:txBody>
      </p:sp>
      <p:sp>
        <p:nvSpPr>
          <p:cNvPr id="31" name="正方形/長方形 30"/>
          <p:cNvSpPr/>
          <p:nvPr/>
        </p:nvSpPr>
        <p:spPr>
          <a:xfrm>
            <a:off x="385291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3200" dirty="0" smtClean="0"/>
          </a:p>
        </p:txBody>
      </p:sp>
      <p:sp>
        <p:nvSpPr>
          <p:cNvPr id="32" name="正方形/長方形 31"/>
          <p:cNvSpPr/>
          <p:nvPr/>
        </p:nvSpPr>
        <p:spPr>
          <a:xfrm>
            <a:off x="4572997" y="4534918"/>
            <a:ext cx="720080" cy="72008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293077" y="4534918"/>
            <a:ext cx="720080" cy="72008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?</a:t>
            </a:r>
            <a:endParaRPr kumimoji="1" lang="ja-JP" altLang="en-US" sz="32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013157" y="4534918"/>
            <a:ext cx="720080" cy="72008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33237" y="4534918"/>
            <a:ext cx="720080" cy="720080"/>
          </a:xfrm>
          <a:prstGeom prst="rect">
            <a:avLst/>
          </a:prstGeom>
          <a:solidFill>
            <a:schemeClr val="accent4"/>
          </a:solid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cxnSp>
        <p:nvCxnSpPr>
          <p:cNvPr id="56" name="曲線コネクタ 55"/>
          <p:cNvCxnSpPr>
            <a:stCxn id="28" idx="2"/>
            <a:endCxn id="29" idx="2"/>
          </p:cNvCxnSpPr>
          <p:nvPr/>
        </p:nvCxnSpPr>
        <p:spPr>
          <a:xfrm rot="16200000" flipH="1">
            <a:off x="241275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曲線コネクタ 64"/>
          <p:cNvCxnSpPr>
            <a:stCxn id="32" idx="2"/>
            <a:endCxn id="33" idx="2"/>
          </p:cNvCxnSpPr>
          <p:nvPr/>
        </p:nvCxnSpPr>
        <p:spPr>
          <a:xfrm rot="16200000" flipH="1">
            <a:off x="529307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4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>
            <a:stCxn id="4" idx="2"/>
            <a:endCxn id="28" idx="0"/>
          </p:cNvCxnSpPr>
          <p:nvPr/>
        </p:nvCxnSpPr>
        <p:spPr>
          <a:xfrm>
            <a:off x="204584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9" idx="2"/>
            <a:endCxn id="32" idx="0"/>
          </p:cNvCxnSpPr>
          <p:nvPr/>
        </p:nvCxnSpPr>
        <p:spPr>
          <a:xfrm flipH="1">
            <a:off x="4933037" y="3429000"/>
            <a:ext cx="71320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11" idx="2"/>
            <a:endCxn id="33" idx="0"/>
          </p:cNvCxnSpPr>
          <p:nvPr/>
        </p:nvCxnSpPr>
        <p:spPr>
          <a:xfrm flipH="1">
            <a:off x="565311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5" idx="2"/>
            <a:endCxn id="29" idx="0"/>
          </p:cNvCxnSpPr>
          <p:nvPr/>
        </p:nvCxnSpPr>
        <p:spPr>
          <a:xfrm>
            <a:off x="276592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/>
          <p:cNvSpPr/>
          <p:nvPr/>
        </p:nvSpPr>
        <p:spPr>
          <a:xfrm>
            <a:off x="16858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058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1259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4604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56612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862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0062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7263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36" name="直線コネクタ 35"/>
          <p:cNvCxnSpPr/>
          <p:nvPr/>
        </p:nvCxnSpPr>
        <p:spPr>
          <a:xfrm>
            <a:off x="4566120" y="1844824"/>
            <a:ext cx="0" cy="43924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7446440" y="1844824"/>
            <a:ext cx="0" cy="43924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正方形/長方形 60"/>
          <p:cNvSpPr/>
          <p:nvPr/>
        </p:nvSpPr>
        <p:spPr>
          <a:xfrm>
            <a:off x="7442141" y="2708920"/>
            <a:ext cx="946283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・・・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7442140" y="4517682"/>
            <a:ext cx="946283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・・・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2211425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7547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見落としていた例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2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12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2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8" idx="0"/>
          </p:cNvCxnSpPr>
          <p:nvPr/>
        </p:nvCxnSpPr>
        <p:spPr>
          <a:xfrm rot="5400000" flipH="1" flipV="1">
            <a:off x="6639290" y="743762"/>
            <a:ext cx="252028" cy="3678288"/>
          </a:xfrm>
          <a:prstGeom prst="curvedConnector2">
            <a:avLst/>
          </a:prstGeom>
          <a:ln w="12700">
            <a:solidFill>
              <a:srgbClr val="FFC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7" idx="0"/>
            <a:endCxn id="6" idx="0"/>
          </p:cNvCxnSpPr>
          <p:nvPr/>
        </p:nvCxnSpPr>
        <p:spPr>
          <a:xfrm rot="16200000" flipV="1">
            <a:off x="3846040" y="2348880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6" idx="0"/>
          </p:cNvCxnSpPr>
          <p:nvPr/>
        </p:nvCxnSpPr>
        <p:spPr>
          <a:xfrm rot="16200000" flipV="1">
            <a:off x="5286200" y="908720"/>
            <a:ext cx="12700" cy="3600400"/>
          </a:xfrm>
          <a:prstGeom prst="curvedConnector3">
            <a:avLst>
              <a:gd name="adj1" fmla="val 180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926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1</a:t>
            </a:r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4127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2</a:t>
            </a:r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31328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?</a:t>
            </a:r>
            <a:endParaRPr kumimoji="1" lang="ja-JP" altLang="en-US" sz="3200" dirty="0"/>
          </a:p>
        </p:txBody>
      </p:sp>
      <p:sp>
        <p:nvSpPr>
          <p:cNvPr id="31" name="正方形/長方形 30"/>
          <p:cNvSpPr/>
          <p:nvPr/>
        </p:nvSpPr>
        <p:spPr>
          <a:xfrm>
            <a:off x="385291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sz="3200" dirty="0" smtClean="0"/>
          </a:p>
        </p:txBody>
      </p:sp>
      <p:sp>
        <p:nvSpPr>
          <p:cNvPr id="32" name="正方形/長方形 31"/>
          <p:cNvSpPr/>
          <p:nvPr/>
        </p:nvSpPr>
        <p:spPr>
          <a:xfrm>
            <a:off x="457299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2930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?</a:t>
            </a:r>
            <a:endParaRPr kumimoji="1" lang="ja-JP" altLang="en-US" sz="32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0131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332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cxnSp>
        <p:nvCxnSpPr>
          <p:cNvPr id="56" name="曲線コネクタ 55"/>
          <p:cNvCxnSpPr>
            <a:stCxn id="28" idx="2"/>
            <a:endCxn id="29" idx="2"/>
          </p:cNvCxnSpPr>
          <p:nvPr/>
        </p:nvCxnSpPr>
        <p:spPr>
          <a:xfrm rot="16200000" flipH="1">
            <a:off x="241275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曲線コネクタ 64"/>
          <p:cNvCxnSpPr>
            <a:stCxn id="32" idx="2"/>
            <a:endCxn id="33" idx="2"/>
          </p:cNvCxnSpPr>
          <p:nvPr/>
        </p:nvCxnSpPr>
        <p:spPr>
          <a:xfrm rot="16200000" flipH="1">
            <a:off x="529307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>
            <a:stCxn id="4" idx="2"/>
            <a:endCxn id="28" idx="0"/>
          </p:cNvCxnSpPr>
          <p:nvPr/>
        </p:nvCxnSpPr>
        <p:spPr>
          <a:xfrm>
            <a:off x="204584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9" idx="2"/>
            <a:endCxn id="32" idx="0"/>
          </p:cNvCxnSpPr>
          <p:nvPr/>
        </p:nvCxnSpPr>
        <p:spPr>
          <a:xfrm flipH="1">
            <a:off x="4933037" y="3429000"/>
            <a:ext cx="71320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11" idx="2"/>
            <a:endCxn id="33" idx="0"/>
          </p:cNvCxnSpPr>
          <p:nvPr/>
        </p:nvCxnSpPr>
        <p:spPr>
          <a:xfrm flipH="1">
            <a:off x="565311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5" idx="2"/>
            <a:endCxn id="29" idx="0"/>
          </p:cNvCxnSpPr>
          <p:nvPr/>
        </p:nvCxnSpPr>
        <p:spPr>
          <a:xfrm>
            <a:off x="276592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/>
          <p:cNvSpPr/>
          <p:nvPr/>
        </p:nvSpPr>
        <p:spPr>
          <a:xfrm>
            <a:off x="16858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058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1259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4604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56612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862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0062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7263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60" name="直線コネクタ 59"/>
          <p:cNvCxnSpPr/>
          <p:nvPr/>
        </p:nvCxnSpPr>
        <p:spPr>
          <a:xfrm>
            <a:off x="7446440" y="1844824"/>
            <a:ext cx="0" cy="43924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正方形/長方形 60"/>
          <p:cNvSpPr/>
          <p:nvPr/>
        </p:nvSpPr>
        <p:spPr>
          <a:xfrm>
            <a:off x="7442141" y="2708920"/>
            <a:ext cx="946283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・・・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7442140" y="4517682"/>
            <a:ext cx="946283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・・・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2211425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>
            <a:stCxn id="8" idx="2"/>
            <a:endCxn id="30" idx="0"/>
          </p:cNvCxnSpPr>
          <p:nvPr/>
        </p:nvCxnSpPr>
        <p:spPr>
          <a:xfrm flipH="1">
            <a:off x="3492877" y="3429000"/>
            <a:ext cx="1433283" cy="11059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曲線コネクタ 62"/>
          <p:cNvCxnSpPr>
            <a:stCxn id="29" idx="2"/>
            <a:endCxn id="30" idx="2"/>
          </p:cNvCxnSpPr>
          <p:nvPr/>
        </p:nvCxnSpPr>
        <p:spPr>
          <a:xfrm rot="16200000" flipH="1">
            <a:off x="313283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四角形吹き出し 44"/>
          <p:cNvSpPr/>
          <p:nvPr/>
        </p:nvSpPr>
        <p:spPr>
          <a:xfrm>
            <a:off x="7056158" y="956283"/>
            <a:ext cx="1980338" cy="1008112"/>
          </a:xfrm>
          <a:prstGeom prst="wedgeRectCallout">
            <a:avLst>
              <a:gd name="adj1" fmla="val -6047"/>
              <a:gd name="adj2" fmla="val 100077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さらに範囲外へのポインタ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322881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見落としていた例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2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12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2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8" idx="0"/>
          </p:cNvCxnSpPr>
          <p:nvPr/>
        </p:nvCxnSpPr>
        <p:spPr>
          <a:xfrm rot="5400000" flipH="1" flipV="1">
            <a:off x="6639290" y="743762"/>
            <a:ext cx="252028" cy="3678288"/>
          </a:xfrm>
          <a:prstGeom prst="curvedConnector2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7" idx="0"/>
            <a:endCxn id="6" idx="0"/>
          </p:cNvCxnSpPr>
          <p:nvPr/>
        </p:nvCxnSpPr>
        <p:spPr>
          <a:xfrm rot="16200000" flipV="1">
            <a:off x="3846040" y="2348880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6" idx="0"/>
          </p:cNvCxnSpPr>
          <p:nvPr/>
        </p:nvCxnSpPr>
        <p:spPr>
          <a:xfrm rot="16200000" flipV="1">
            <a:off x="5286200" y="908720"/>
            <a:ext cx="12700" cy="360040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926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1</a:t>
            </a:r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4127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2</a:t>
            </a:r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31328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?</a:t>
            </a:r>
            <a:endParaRPr kumimoji="1" lang="ja-JP" altLang="en-US" sz="3200" dirty="0"/>
          </a:p>
        </p:txBody>
      </p:sp>
      <p:sp>
        <p:nvSpPr>
          <p:cNvPr id="31" name="正方形/長方形 30"/>
          <p:cNvSpPr/>
          <p:nvPr/>
        </p:nvSpPr>
        <p:spPr>
          <a:xfrm>
            <a:off x="385291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2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457299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2930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3</a:t>
            </a:r>
            <a:endParaRPr kumimoji="1" lang="ja-JP" altLang="en-US" sz="32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0131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332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cxnSp>
        <p:nvCxnSpPr>
          <p:cNvPr id="56" name="曲線コネクタ 55"/>
          <p:cNvCxnSpPr>
            <a:stCxn id="28" idx="2"/>
            <a:endCxn id="29" idx="2"/>
          </p:cNvCxnSpPr>
          <p:nvPr/>
        </p:nvCxnSpPr>
        <p:spPr>
          <a:xfrm rot="16200000" flipH="1">
            <a:off x="241275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曲線コネクタ 64"/>
          <p:cNvCxnSpPr>
            <a:stCxn id="32" idx="2"/>
            <a:endCxn id="33" idx="2"/>
          </p:cNvCxnSpPr>
          <p:nvPr/>
        </p:nvCxnSpPr>
        <p:spPr>
          <a:xfrm rot="16200000" flipH="1">
            <a:off x="529307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>
            <a:stCxn id="4" idx="2"/>
            <a:endCxn id="28" idx="0"/>
          </p:cNvCxnSpPr>
          <p:nvPr/>
        </p:nvCxnSpPr>
        <p:spPr>
          <a:xfrm>
            <a:off x="204584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9" idx="2"/>
            <a:endCxn id="32" idx="0"/>
          </p:cNvCxnSpPr>
          <p:nvPr/>
        </p:nvCxnSpPr>
        <p:spPr>
          <a:xfrm flipH="1">
            <a:off x="4933037" y="3429000"/>
            <a:ext cx="71320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11" idx="2"/>
            <a:endCxn id="33" idx="0"/>
          </p:cNvCxnSpPr>
          <p:nvPr/>
        </p:nvCxnSpPr>
        <p:spPr>
          <a:xfrm flipH="1">
            <a:off x="565311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5" idx="2"/>
            <a:endCxn id="29" idx="0"/>
          </p:cNvCxnSpPr>
          <p:nvPr/>
        </p:nvCxnSpPr>
        <p:spPr>
          <a:xfrm>
            <a:off x="276592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/>
          <p:cNvSpPr/>
          <p:nvPr/>
        </p:nvSpPr>
        <p:spPr>
          <a:xfrm>
            <a:off x="16858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058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1259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4604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56612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862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0062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7263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60" name="直線コネクタ 59"/>
          <p:cNvCxnSpPr/>
          <p:nvPr/>
        </p:nvCxnSpPr>
        <p:spPr>
          <a:xfrm>
            <a:off x="7446440" y="1844824"/>
            <a:ext cx="0" cy="43924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正方形/長方形 60"/>
          <p:cNvSpPr/>
          <p:nvPr/>
        </p:nvSpPr>
        <p:spPr>
          <a:xfrm>
            <a:off x="7442141" y="2708920"/>
            <a:ext cx="946283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・・・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7442140" y="4517682"/>
            <a:ext cx="946283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・・・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2211425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>
            <a:stCxn id="8" idx="2"/>
            <a:endCxn id="30" idx="0"/>
          </p:cNvCxnSpPr>
          <p:nvPr/>
        </p:nvCxnSpPr>
        <p:spPr>
          <a:xfrm flipH="1">
            <a:off x="349287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曲線コネクタ 62"/>
          <p:cNvCxnSpPr>
            <a:stCxn id="29" idx="2"/>
            <a:endCxn id="30" idx="2"/>
          </p:cNvCxnSpPr>
          <p:nvPr/>
        </p:nvCxnSpPr>
        <p:spPr>
          <a:xfrm rot="16200000" flipH="1">
            <a:off x="313283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/>
          <p:cNvCxnSpPr>
            <a:stCxn id="6" idx="2"/>
            <a:endCxn id="31" idx="0"/>
          </p:cNvCxnSpPr>
          <p:nvPr/>
        </p:nvCxnSpPr>
        <p:spPr>
          <a:xfrm>
            <a:off x="3486000" y="3429000"/>
            <a:ext cx="726957" cy="11059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曲線コネクタ 57"/>
          <p:cNvCxnSpPr>
            <a:stCxn id="33" idx="0"/>
            <a:endCxn id="31" idx="0"/>
          </p:cNvCxnSpPr>
          <p:nvPr/>
        </p:nvCxnSpPr>
        <p:spPr>
          <a:xfrm rot="16200000" flipV="1">
            <a:off x="4933037" y="3814838"/>
            <a:ext cx="12700" cy="144016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曲線コネクタ 68"/>
          <p:cNvCxnSpPr>
            <a:stCxn id="31" idx="2"/>
            <a:endCxn id="30" idx="2"/>
          </p:cNvCxnSpPr>
          <p:nvPr/>
        </p:nvCxnSpPr>
        <p:spPr>
          <a:xfrm rot="5400000">
            <a:off x="385291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四角形吹き出し 42"/>
          <p:cNvSpPr/>
          <p:nvPr/>
        </p:nvSpPr>
        <p:spPr>
          <a:xfrm>
            <a:off x="3707904" y="6195765"/>
            <a:ext cx="4680520" cy="612648"/>
          </a:xfrm>
          <a:prstGeom prst="wedgeRectCallout">
            <a:avLst>
              <a:gd name="adj1" fmla="val -38710"/>
              <a:gd name="adj2" fmla="val -233875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データは前からつめていく方針</a:t>
            </a:r>
            <a:endParaRPr kumimoji="1" lang="ja-JP" altLang="en-US" sz="2400" dirty="0"/>
          </a:p>
        </p:txBody>
      </p: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3031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見落としていた例</a:t>
            </a:r>
            <a:endParaRPr kumimoji="1" lang="ja-JP" altLang="en-US" dirty="0"/>
          </a:p>
        </p:txBody>
      </p:sp>
      <p:sp>
        <p:nvSpPr>
          <p:cNvPr id="4" name="正方形/長方形 3"/>
          <p:cNvSpPr/>
          <p:nvPr/>
        </p:nvSpPr>
        <p:spPr>
          <a:xfrm>
            <a:off x="16858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5" name="正方形/長方形 4"/>
          <p:cNvSpPr/>
          <p:nvPr/>
        </p:nvSpPr>
        <p:spPr>
          <a:xfrm>
            <a:off x="24058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6" name="正方形/長方形 5"/>
          <p:cNvSpPr/>
          <p:nvPr/>
        </p:nvSpPr>
        <p:spPr>
          <a:xfrm>
            <a:off x="31259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7" name="正方形/長方形 6"/>
          <p:cNvSpPr/>
          <p:nvPr/>
        </p:nvSpPr>
        <p:spPr>
          <a:xfrm>
            <a:off x="384604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2</a:t>
            </a:r>
            <a:endParaRPr kumimoji="1" lang="ja-JP" altLang="en-US" sz="3200" dirty="0"/>
          </a:p>
        </p:txBody>
      </p:sp>
      <p:sp>
        <p:nvSpPr>
          <p:cNvPr id="8" name="正方形/長方形 7"/>
          <p:cNvSpPr/>
          <p:nvPr/>
        </p:nvSpPr>
        <p:spPr>
          <a:xfrm>
            <a:off x="456612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12</a:t>
            </a:r>
            <a:endParaRPr kumimoji="1" lang="ja-JP" altLang="en-US" sz="3200" dirty="0"/>
          </a:p>
        </p:txBody>
      </p:sp>
      <p:sp>
        <p:nvSpPr>
          <p:cNvPr id="9" name="正方形/長方形 8"/>
          <p:cNvSpPr/>
          <p:nvPr/>
        </p:nvSpPr>
        <p:spPr>
          <a:xfrm>
            <a:off x="528620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0" name="正方形/長方形 9"/>
          <p:cNvSpPr/>
          <p:nvPr/>
        </p:nvSpPr>
        <p:spPr>
          <a:xfrm>
            <a:off x="600628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11" name="正方形/長方形 10"/>
          <p:cNvSpPr/>
          <p:nvPr/>
        </p:nvSpPr>
        <p:spPr>
          <a:xfrm>
            <a:off x="6726360" y="2708920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2</a:t>
            </a:r>
            <a:endParaRPr kumimoji="1" lang="ja-JP" altLang="en-US" sz="3200" dirty="0"/>
          </a:p>
        </p:txBody>
      </p:sp>
      <p:cxnSp>
        <p:nvCxnSpPr>
          <p:cNvPr id="12" name="曲線コネクタ 11"/>
          <p:cNvCxnSpPr>
            <a:stCxn id="4" idx="2"/>
            <a:endCxn id="5" idx="2"/>
          </p:cNvCxnSpPr>
          <p:nvPr/>
        </p:nvCxnSpPr>
        <p:spPr>
          <a:xfrm rot="16200000" flipH="1">
            <a:off x="2405880" y="3068960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曲線コネクタ 13"/>
          <p:cNvCxnSpPr>
            <a:stCxn id="6" idx="2"/>
            <a:endCxn id="8" idx="2"/>
          </p:cNvCxnSpPr>
          <p:nvPr/>
        </p:nvCxnSpPr>
        <p:spPr>
          <a:xfrm rot="16200000" flipH="1">
            <a:off x="420608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線コネクタ 14"/>
          <p:cNvCxnSpPr>
            <a:stCxn id="8" idx="0"/>
          </p:cNvCxnSpPr>
          <p:nvPr/>
        </p:nvCxnSpPr>
        <p:spPr>
          <a:xfrm rot="5400000" flipH="1" flipV="1">
            <a:off x="6639290" y="743762"/>
            <a:ext cx="252028" cy="3678288"/>
          </a:xfrm>
          <a:prstGeom prst="curvedConnector2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曲線コネクタ 15"/>
          <p:cNvCxnSpPr>
            <a:stCxn id="7" idx="0"/>
            <a:endCxn id="6" idx="0"/>
          </p:cNvCxnSpPr>
          <p:nvPr/>
        </p:nvCxnSpPr>
        <p:spPr>
          <a:xfrm rot="16200000" flipV="1">
            <a:off x="3846040" y="2348880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曲線コネクタ 16"/>
          <p:cNvCxnSpPr>
            <a:stCxn id="9" idx="2"/>
            <a:endCxn id="11" idx="2"/>
          </p:cNvCxnSpPr>
          <p:nvPr/>
        </p:nvCxnSpPr>
        <p:spPr>
          <a:xfrm rot="16200000" flipH="1">
            <a:off x="636632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線コネクタ 17"/>
          <p:cNvCxnSpPr>
            <a:stCxn id="10" idx="2"/>
            <a:endCxn id="8" idx="2"/>
          </p:cNvCxnSpPr>
          <p:nvPr/>
        </p:nvCxnSpPr>
        <p:spPr>
          <a:xfrm rot="5400000">
            <a:off x="5646240" y="2708920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曲線コネクタ 18"/>
          <p:cNvCxnSpPr>
            <a:stCxn id="11" idx="0"/>
            <a:endCxn id="6" idx="0"/>
          </p:cNvCxnSpPr>
          <p:nvPr/>
        </p:nvCxnSpPr>
        <p:spPr>
          <a:xfrm rot="16200000" flipV="1">
            <a:off x="5286200" y="908720"/>
            <a:ext cx="12700" cy="3600400"/>
          </a:xfrm>
          <a:prstGeom prst="curvedConnector3">
            <a:avLst>
              <a:gd name="adj1" fmla="val 1800000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正方形/長方形 19"/>
          <p:cNvSpPr/>
          <p:nvPr/>
        </p:nvSpPr>
        <p:spPr>
          <a:xfrm>
            <a:off x="16921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rgbClr val="FF0000"/>
                </a:solidFill>
              </a:rPr>
              <a:t>0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24122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31323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85239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57247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5" name="正方形/長方形 24"/>
          <p:cNvSpPr/>
          <p:nvPr/>
        </p:nvSpPr>
        <p:spPr>
          <a:xfrm>
            <a:off x="529255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rgbClr val="FF0000"/>
                </a:solidFill>
              </a:rPr>
              <a:t>5</a:t>
            </a:r>
            <a:endParaRPr kumimoji="1" lang="ja-JP" altLang="en-US" sz="3200" dirty="0">
              <a:solidFill>
                <a:srgbClr val="FF0000"/>
              </a:solidFill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601263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6732710" y="1982489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16926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1</a:t>
            </a:r>
            <a:endParaRPr kumimoji="1" lang="ja-JP" altLang="en-US" sz="2800" dirty="0"/>
          </a:p>
        </p:txBody>
      </p:sp>
      <p:sp>
        <p:nvSpPr>
          <p:cNvPr id="29" name="正方形/長方形 28"/>
          <p:cNvSpPr/>
          <p:nvPr/>
        </p:nvSpPr>
        <p:spPr>
          <a:xfrm>
            <a:off x="24127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2</a:t>
            </a:r>
            <a:endParaRPr kumimoji="1" lang="ja-JP" altLang="en-US" sz="3200" dirty="0"/>
          </a:p>
        </p:txBody>
      </p:sp>
      <p:sp>
        <p:nvSpPr>
          <p:cNvPr id="30" name="正方形/長方形 29"/>
          <p:cNvSpPr/>
          <p:nvPr/>
        </p:nvSpPr>
        <p:spPr>
          <a:xfrm>
            <a:off x="31328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?</a:t>
            </a:r>
            <a:endParaRPr kumimoji="1" lang="ja-JP" altLang="en-US" sz="3200" dirty="0"/>
          </a:p>
        </p:txBody>
      </p:sp>
      <p:sp>
        <p:nvSpPr>
          <p:cNvPr id="31" name="正方形/長方形 30"/>
          <p:cNvSpPr/>
          <p:nvPr/>
        </p:nvSpPr>
        <p:spPr>
          <a:xfrm>
            <a:off x="385291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2</a:t>
            </a:r>
          </a:p>
        </p:txBody>
      </p:sp>
      <p:sp>
        <p:nvSpPr>
          <p:cNvPr id="32" name="正方形/長方形 31"/>
          <p:cNvSpPr/>
          <p:nvPr/>
        </p:nvSpPr>
        <p:spPr>
          <a:xfrm>
            <a:off x="457299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sp>
        <p:nvSpPr>
          <p:cNvPr id="33" name="正方形/長方形 32"/>
          <p:cNvSpPr/>
          <p:nvPr/>
        </p:nvSpPr>
        <p:spPr>
          <a:xfrm>
            <a:off x="529307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3</a:t>
            </a:r>
            <a:endParaRPr kumimoji="1" lang="ja-JP" altLang="en-US" sz="3200" dirty="0"/>
          </a:p>
        </p:txBody>
      </p:sp>
      <p:sp>
        <p:nvSpPr>
          <p:cNvPr id="34" name="正方形/長方形 33"/>
          <p:cNvSpPr/>
          <p:nvPr/>
        </p:nvSpPr>
        <p:spPr>
          <a:xfrm>
            <a:off x="601315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sp>
        <p:nvSpPr>
          <p:cNvPr id="35" name="正方形/長方形 34"/>
          <p:cNvSpPr/>
          <p:nvPr/>
        </p:nvSpPr>
        <p:spPr>
          <a:xfrm>
            <a:off x="6733237" y="4534918"/>
            <a:ext cx="720080" cy="720080"/>
          </a:xfrm>
          <a:prstGeom prst="rect">
            <a:avLst/>
          </a:prstGeom>
          <a:solidFill>
            <a:srgbClr val="92D050"/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800" dirty="0"/>
          </a:p>
        </p:txBody>
      </p:sp>
      <p:cxnSp>
        <p:nvCxnSpPr>
          <p:cNvPr id="56" name="曲線コネクタ 55"/>
          <p:cNvCxnSpPr>
            <a:stCxn id="28" idx="2"/>
            <a:endCxn id="29" idx="2"/>
          </p:cNvCxnSpPr>
          <p:nvPr/>
        </p:nvCxnSpPr>
        <p:spPr>
          <a:xfrm rot="16200000" flipH="1">
            <a:off x="241275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曲線コネクタ 64"/>
          <p:cNvCxnSpPr>
            <a:stCxn id="32" idx="2"/>
            <a:endCxn id="33" idx="2"/>
          </p:cNvCxnSpPr>
          <p:nvPr/>
        </p:nvCxnSpPr>
        <p:spPr>
          <a:xfrm rot="16200000" flipH="1">
            <a:off x="529307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矢印コネクタ 51"/>
          <p:cNvCxnSpPr>
            <a:stCxn id="4" idx="2"/>
            <a:endCxn id="28" idx="0"/>
          </p:cNvCxnSpPr>
          <p:nvPr/>
        </p:nvCxnSpPr>
        <p:spPr>
          <a:xfrm>
            <a:off x="204584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線矢印コネクタ 53"/>
          <p:cNvCxnSpPr>
            <a:stCxn id="9" idx="2"/>
            <a:endCxn id="32" idx="0"/>
          </p:cNvCxnSpPr>
          <p:nvPr/>
        </p:nvCxnSpPr>
        <p:spPr>
          <a:xfrm flipH="1">
            <a:off x="4933037" y="3429000"/>
            <a:ext cx="71320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線矢印コネクタ 56"/>
          <p:cNvCxnSpPr>
            <a:stCxn id="11" idx="2"/>
            <a:endCxn id="33" idx="0"/>
          </p:cNvCxnSpPr>
          <p:nvPr/>
        </p:nvCxnSpPr>
        <p:spPr>
          <a:xfrm flipH="1">
            <a:off x="565311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線矢印コネクタ 61"/>
          <p:cNvCxnSpPr>
            <a:stCxn id="5" idx="2"/>
            <a:endCxn id="29" idx="0"/>
          </p:cNvCxnSpPr>
          <p:nvPr/>
        </p:nvCxnSpPr>
        <p:spPr>
          <a:xfrm>
            <a:off x="2765920" y="3429000"/>
            <a:ext cx="687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正方形/長方形 65"/>
          <p:cNvSpPr/>
          <p:nvPr/>
        </p:nvSpPr>
        <p:spPr>
          <a:xfrm>
            <a:off x="16858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7" name="正方形/長方形 66"/>
          <p:cNvSpPr/>
          <p:nvPr/>
        </p:nvSpPr>
        <p:spPr>
          <a:xfrm>
            <a:off x="24058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8" name="正方形/長方形 67"/>
          <p:cNvSpPr/>
          <p:nvPr/>
        </p:nvSpPr>
        <p:spPr>
          <a:xfrm>
            <a:off x="31259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84604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456612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528620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600628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726360" y="5254998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60" name="直線コネクタ 59"/>
          <p:cNvCxnSpPr/>
          <p:nvPr/>
        </p:nvCxnSpPr>
        <p:spPr>
          <a:xfrm>
            <a:off x="7446440" y="1844824"/>
            <a:ext cx="0" cy="439248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正方形/長方形 60"/>
          <p:cNvSpPr/>
          <p:nvPr/>
        </p:nvSpPr>
        <p:spPr>
          <a:xfrm>
            <a:off x="7442141" y="2708920"/>
            <a:ext cx="946283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・・・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4" name="正方形/長方形 63"/>
          <p:cNvSpPr/>
          <p:nvPr/>
        </p:nvSpPr>
        <p:spPr>
          <a:xfrm>
            <a:off x="7442140" y="4517682"/>
            <a:ext cx="946283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solidFill>
                  <a:schemeClr val="tx1"/>
                </a:solidFill>
              </a:rPr>
              <a:t>・・・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cxnSp>
        <p:nvCxnSpPr>
          <p:cNvPr id="13" name="曲線コネクタ 12"/>
          <p:cNvCxnSpPr>
            <a:stCxn id="5" idx="2"/>
            <a:endCxn id="8" idx="2"/>
          </p:cNvCxnSpPr>
          <p:nvPr/>
        </p:nvCxnSpPr>
        <p:spPr>
          <a:xfrm rot="16200000" flipH="1">
            <a:off x="3846040" y="2348880"/>
            <a:ext cx="12700" cy="2160240"/>
          </a:xfrm>
          <a:prstGeom prst="curvedConnector3">
            <a:avLst>
              <a:gd name="adj1" fmla="val 2211425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>
            <a:stCxn id="8" idx="2"/>
            <a:endCxn id="30" idx="0"/>
          </p:cNvCxnSpPr>
          <p:nvPr/>
        </p:nvCxnSpPr>
        <p:spPr>
          <a:xfrm flipH="1">
            <a:off x="3492877" y="3429000"/>
            <a:ext cx="1433283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曲線コネクタ 62"/>
          <p:cNvCxnSpPr>
            <a:stCxn id="29" idx="2"/>
            <a:endCxn id="30" idx="2"/>
          </p:cNvCxnSpPr>
          <p:nvPr/>
        </p:nvCxnSpPr>
        <p:spPr>
          <a:xfrm rot="16200000" flipH="1">
            <a:off x="313283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線矢印コネクタ 54"/>
          <p:cNvCxnSpPr>
            <a:stCxn id="6" idx="2"/>
            <a:endCxn id="31" idx="0"/>
          </p:cNvCxnSpPr>
          <p:nvPr/>
        </p:nvCxnSpPr>
        <p:spPr>
          <a:xfrm>
            <a:off x="3486000" y="3429000"/>
            <a:ext cx="726957" cy="1105918"/>
          </a:xfrm>
          <a:prstGeom prst="straightConnector1">
            <a:avLst/>
          </a:prstGeom>
          <a:ln w="38100">
            <a:solidFill>
              <a:schemeClr val="accent6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曲線コネクタ 57"/>
          <p:cNvCxnSpPr>
            <a:stCxn id="33" idx="0"/>
            <a:endCxn id="31" idx="0"/>
          </p:cNvCxnSpPr>
          <p:nvPr/>
        </p:nvCxnSpPr>
        <p:spPr>
          <a:xfrm rot="16200000" flipV="1">
            <a:off x="4933037" y="3814838"/>
            <a:ext cx="12700" cy="144016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曲線コネクタ 68"/>
          <p:cNvCxnSpPr>
            <a:stCxn id="31" idx="2"/>
            <a:endCxn id="30" idx="2"/>
          </p:cNvCxnSpPr>
          <p:nvPr/>
        </p:nvCxnSpPr>
        <p:spPr>
          <a:xfrm rot="5400000">
            <a:off x="3852917" y="4894958"/>
            <a:ext cx="12700" cy="720080"/>
          </a:xfrm>
          <a:prstGeom prst="curvedConnector3">
            <a:avLst>
              <a:gd name="adj1" fmla="val 1800000"/>
            </a:avLst>
          </a:prstGeom>
          <a:ln>
            <a:solidFill>
              <a:schemeClr val="accent3">
                <a:lumMod val="50000"/>
              </a:schemeClr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四角形吹き出し 2"/>
          <p:cNvSpPr/>
          <p:nvPr/>
        </p:nvSpPr>
        <p:spPr>
          <a:xfrm>
            <a:off x="611560" y="5733256"/>
            <a:ext cx="2874440" cy="1008112"/>
          </a:xfrm>
          <a:prstGeom prst="wedgeRectCallout">
            <a:avLst>
              <a:gd name="adj1" fmla="val 46170"/>
              <a:gd name="adj2" fmla="val -121054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終わっていないのに無視されてしまう</a:t>
            </a:r>
            <a:endParaRPr kumimoji="1" lang="ja-JP" altLang="en-US" sz="2400" dirty="0"/>
          </a:p>
        </p:txBody>
      </p:sp>
      <p:sp>
        <p:nvSpPr>
          <p:cNvPr id="59" name="四角形吹き出し 58"/>
          <p:cNvSpPr/>
          <p:nvPr/>
        </p:nvSpPr>
        <p:spPr>
          <a:xfrm>
            <a:off x="5190849" y="5829115"/>
            <a:ext cx="3071022" cy="1008112"/>
          </a:xfrm>
          <a:prstGeom prst="wedgeRectCallout">
            <a:avLst>
              <a:gd name="adj1" fmla="val -23528"/>
              <a:gd name="adj2" fmla="val -146969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ここから前は終わったことにしていた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053714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修正の方針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統合する過程では複数個の処理されて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いないポインタが存在</a:t>
            </a:r>
            <a:endParaRPr kumimoji="1" lang="en-US" altLang="ja-JP" dirty="0" smtClean="0"/>
          </a:p>
          <a:p>
            <a:r>
              <a:rPr lang="ja-JP" altLang="en-US" dirty="0"/>
              <a:t>まだコピーされていないデータのインデックス</a:t>
            </a:r>
            <a:r>
              <a:rPr lang="ja-JP" altLang="en-US" dirty="0" smtClean="0"/>
              <a:t>を入れる</a:t>
            </a:r>
            <a:r>
              <a:rPr lang="ja-JP" altLang="en-US" dirty="0"/>
              <a:t>キューを用意してそれを利用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など</a:t>
            </a:r>
            <a:endParaRPr lang="en-US" altLang="ja-JP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5112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性能について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未完成ではあるが実行時間を</a:t>
            </a:r>
            <a:r>
              <a:rPr lang="ja-JP" altLang="en-US" dirty="0" smtClean="0"/>
              <a:t>計測</a:t>
            </a:r>
            <a:r>
              <a:rPr lang="ja-JP" altLang="en-US" dirty="0"/>
              <a:t>して</a:t>
            </a:r>
            <a:r>
              <a:rPr lang="ja-JP" altLang="en-US" dirty="0" smtClean="0"/>
              <a:t>みた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おおまかには評価できそう？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正確な実装ではさらに計算量が増えそう</a:t>
            </a:r>
            <a:endParaRPr lang="en-US" altLang="ja-JP" dirty="0" smtClean="0"/>
          </a:p>
          <a:p>
            <a:pPr lvl="1"/>
            <a:endParaRPr lang="en-US" altLang="ja-JP" dirty="0"/>
          </a:p>
          <a:p>
            <a:r>
              <a:rPr lang="en-US" altLang="ja-JP" dirty="0" smtClean="0"/>
              <a:t>CPU : Intel Core i7 2.2GHz (4</a:t>
            </a:r>
            <a:r>
              <a:rPr lang="ja-JP" altLang="en-US" dirty="0" smtClean="0"/>
              <a:t>コア</a:t>
            </a:r>
            <a:r>
              <a:rPr lang="en-US" altLang="ja-JP" dirty="0" smtClean="0"/>
              <a:t>)</a:t>
            </a:r>
          </a:p>
          <a:p>
            <a:r>
              <a:rPr lang="ja-JP" altLang="en-US" dirty="0" smtClean="0"/>
              <a:t>メモリ </a:t>
            </a:r>
            <a:r>
              <a:rPr lang="en-US" altLang="ja-JP" dirty="0" smtClean="0"/>
              <a:t>: 4GB</a:t>
            </a:r>
          </a:p>
          <a:p>
            <a:r>
              <a:rPr lang="en-US" altLang="ja-JP" dirty="0" smtClean="0"/>
              <a:t>OS : Mac OS X 10.6.7</a:t>
            </a:r>
          </a:p>
          <a:p>
            <a:r>
              <a:rPr lang="en-US" altLang="ja-JP" dirty="0" smtClean="0"/>
              <a:t>Java 1.6.0_24</a:t>
            </a:r>
          </a:p>
        </p:txBody>
      </p:sp>
    </p:spTree>
    <p:extLst>
      <p:ext uri="{BB962C8B-B14F-4D97-AF65-F5344CB8AC3E}">
        <p14:creationId xmlns:p14="http://schemas.microsoft.com/office/powerpoint/2010/main" val="3979893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分割サイズを変えてみる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781127"/>
          </a:xfrm>
        </p:spPr>
        <p:txBody>
          <a:bodyPr>
            <a:normAutofit/>
          </a:bodyPr>
          <a:lstStyle/>
          <a:p>
            <a:r>
              <a:rPr lang="ja-JP" altLang="en-US" dirty="0" smtClean="0"/>
              <a:t>長さ</a:t>
            </a:r>
            <a:r>
              <a:rPr lang="en-US" altLang="ja-JP" dirty="0" smtClean="0"/>
              <a:t>65536</a:t>
            </a:r>
            <a:r>
              <a:rPr lang="ja-JP" altLang="en-US" dirty="0" smtClean="0"/>
              <a:t>の</a:t>
            </a:r>
            <a:r>
              <a:rPr lang="ja-JP" altLang="en-US" dirty="0"/>
              <a:t>配列</a:t>
            </a:r>
            <a:r>
              <a:rPr lang="ja-JP" altLang="en-US" dirty="0" smtClean="0"/>
              <a:t>について実行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ランダムにポインタを設定</a:t>
            </a:r>
            <a:endParaRPr kumimoji="1" lang="en-US" altLang="ja-JP" dirty="0" smtClean="0"/>
          </a:p>
          <a:p>
            <a:r>
              <a:rPr kumimoji="1" lang="ja-JP" altLang="en-US" dirty="0" smtClean="0"/>
              <a:t>配列を分割する</a:t>
            </a:r>
            <a:r>
              <a:rPr lang="ja-JP" altLang="en-US" dirty="0"/>
              <a:t>最小</a:t>
            </a:r>
            <a:r>
              <a:rPr kumimoji="1" lang="ja-JP" altLang="en-US" dirty="0" smtClean="0"/>
              <a:t>サイズを変えてみる</a:t>
            </a:r>
            <a:endParaRPr kumimoji="1" lang="en-US" altLang="ja-JP" dirty="0" smtClean="0"/>
          </a:p>
          <a:p>
            <a:r>
              <a:rPr kumimoji="1" lang="en-US" altLang="ja-JP" dirty="0" smtClean="0"/>
              <a:t>5</a:t>
            </a:r>
            <a:r>
              <a:rPr kumimoji="1" lang="ja-JP" altLang="en-US" dirty="0" smtClean="0"/>
              <a:t>回実行したときの最速値を計測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15836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テーマ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Deterministic Parallel Copying Garbage Collection</a:t>
            </a:r>
          </a:p>
          <a:p>
            <a:pPr lvl="1"/>
            <a:r>
              <a:rPr lang="ja-JP" altLang="en-US" dirty="0" smtClean="0"/>
              <a:t>結果の決定性が保証された並列コピー</a:t>
            </a:r>
            <a:r>
              <a:rPr lang="en-US" altLang="ja-JP" dirty="0" smtClean="0"/>
              <a:t>GC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34849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結果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95536" y="4509120"/>
            <a:ext cx="8229600" cy="2088232"/>
          </a:xfrm>
        </p:spPr>
        <p:txBody>
          <a:bodyPr>
            <a:normAutofit/>
          </a:bodyPr>
          <a:lstStyle/>
          <a:p>
            <a:r>
              <a:rPr lang="ja-JP" altLang="en-US" dirty="0"/>
              <a:t>横軸</a:t>
            </a:r>
            <a:r>
              <a:rPr lang="ja-JP" altLang="en-US" dirty="0" smtClean="0"/>
              <a:t>は分割のサイズ</a:t>
            </a:r>
            <a:endParaRPr lang="en-US" altLang="ja-JP" dirty="0" smtClean="0"/>
          </a:p>
          <a:p>
            <a:r>
              <a:rPr kumimoji="1" lang="ja-JP" altLang="en-US" dirty="0" smtClean="0"/>
              <a:t>縦軸は実行時間</a:t>
            </a:r>
            <a:r>
              <a:rPr kumimoji="1" lang="en-US" altLang="ja-JP" dirty="0" smtClean="0"/>
              <a:t>(</a:t>
            </a:r>
            <a:r>
              <a:rPr kumimoji="1" lang="en-US" altLang="ja-JP" dirty="0" err="1" smtClean="0"/>
              <a:t>μs</a:t>
            </a:r>
            <a:r>
              <a:rPr kumimoji="1" lang="en-US" altLang="ja-JP" dirty="0" smtClean="0"/>
              <a:t>)</a:t>
            </a:r>
          </a:p>
          <a:p>
            <a:r>
              <a:rPr lang="en-US" altLang="ja-JP" dirty="0" smtClean="0"/>
              <a:t>128</a:t>
            </a:r>
            <a:r>
              <a:rPr lang="ja-JP" altLang="en-US" dirty="0" smtClean="0"/>
              <a:t>から落ち着いている</a:t>
            </a:r>
            <a:endParaRPr lang="en-US" altLang="ja-JP" dirty="0" smtClean="0"/>
          </a:p>
        </p:txBody>
      </p:sp>
      <p:graphicFrame>
        <p:nvGraphicFramePr>
          <p:cNvPr id="4" name="グラフ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2510540"/>
              </p:ext>
            </p:extLst>
          </p:nvPr>
        </p:nvGraphicFramePr>
        <p:xfrm>
          <a:off x="1043608" y="1196752"/>
          <a:ext cx="6552728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00982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逐次アルゴリズムとの比較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08919"/>
          </a:xfrm>
        </p:spPr>
        <p:txBody>
          <a:bodyPr/>
          <a:lstStyle/>
          <a:p>
            <a:r>
              <a:rPr lang="ja-JP" altLang="en-US" dirty="0" smtClean="0"/>
              <a:t>分割・並列化</a:t>
            </a:r>
            <a:r>
              <a:rPr lang="ja-JP" altLang="en-US" dirty="0"/>
              <a:t>に</a:t>
            </a:r>
            <a:r>
              <a:rPr lang="ja-JP" altLang="en-US" dirty="0" smtClean="0"/>
              <a:t>よるコストが大きい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予想はしていたが</a:t>
            </a:r>
            <a:endParaRPr kumimoji="1" lang="en-US" altLang="ja-JP" dirty="0" smtClean="0"/>
          </a:p>
          <a:p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59068847"/>
              </p:ext>
            </p:extLst>
          </p:nvPr>
        </p:nvGraphicFramePr>
        <p:xfrm>
          <a:off x="2195736" y="3140969"/>
          <a:ext cx="4824536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2088232"/>
              </a:tblGrid>
              <a:tr h="406637">
                <a:tc>
                  <a:txBody>
                    <a:bodyPr/>
                    <a:lstStyle/>
                    <a:p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実行時間</a:t>
                      </a:r>
                      <a:r>
                        <a:rPr kumimoji="1" lang="en-US" altLang="ja-JP" sz="2400" dirty="0" smtClean="0"/>
                        <a:t>(</a:t>
                      </a:r>
                      <a:r>
                        <a:rPr kumimoji="1" lang="en-US" altLang="ja-JP" sz="2400" dirty="0" err="1" smtClean="0"/>
                        <a:t>μs</a:t>
                      </a:r>
                      <a:r>
                        <a:rPr kumimoji="1" lang="en-US" altLang="ja-JP" sz="2400" dirty="0" smtClean="0"/>
                        <a:t>)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444753"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128</a:t>
                      </a:r>
                      <a:r>
                        <a:rPr kumimoji="1" lang="ja-JP" altLang="en-US" sz="2400" dirty="0" err="1" smtClean="0"/>
                        <a:t>まで</a:t>
                      </a:r>
                      <a:r>
                        <a:rPr kumimoji="1" lang="ja-JP" altLang="en-US" sz="2400" dirty="0" smtClean="0"/>
                        <a:t>分割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6265</a:t>
                      </a:r>
                      <a:endParaRPr kumimoji="1" lang="ja-JP" altLang="en-US" sz="2400" dirty="0"/>
                    </a:p>
                  </a:txBody>
                  <a:tcPr/>
                </a:tc>
              </a:tr>
              <a:tr h="444753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逐次アルゴリズム</a:t>
                      </a:r>
                      <a:endParaRPr kumimoji="1" lang="ja-JP" alt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215</a:t>
                      </a:r>
                      <a:endParaRPr kumimoji="1" lang="ja-JP" altLang="en-US" sz="2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390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ワーカースレッドの数を変える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から</a:t>
            </a:r>
            <a:r>
              <a:rPr kumimoji="1" lang="en-US" altLang="ja-JP" dirty="0" smtClean="0"/>
              <a:t>4</a:t>
            </a:r>
            <a:r>
              <a:rPr kumimoji="1" lang="ja-JP" altLang="en-US" dirty="0" smtClean="0"/>
              <a:t>で変えてみた</a:t>
            </a:r>
            <a:endParaRPr kumimoji="1" lang="en-US" altLang="ja-JP" dirty="0" smtClean="0"/>
          </a:p>
          <a:p>
            <a:pPr lvl="1"/>
            <a:r>
              <a:rPr kumimoji="1" lang="en-US" altLang="ja-JP" dirty="0" smtClean="0"/>
              <a:t>DPJ</a:t>
            </a:r>
            <a:r>
              <a:rPr kumimoji="1" lang="ja-JP" altLang="en-US" dirty="0" smtClean="0"/>
              <a:t>のオプション</a:t>
            </a:r>
            <a:endParaRPr kumimoji="1" lang="en-US" altLang="ja-JP" dirty="0" smtClean="0"/>
          </a:p>
          <a:p>
            <a:r>
              <a:rPr kumimoji="1" lang="ja-JP" altLang="en-US" dirty="0" smtClean="0"/>
              <a:t>長さ</a:t>
            </a:r>
            <a:r>
              <a:rPr kumimoji="1" lang="en-US" altLang="ja-JP" dirty="0" smtClean="0"/>
              <a:t>65536</a:t>
            </a:r>
            <a:r>
              <a:rPr kumimoji="1" lang="ja-JP" altLang="en-US" dirty="0" smtClean="0"/>
              <a:t>の配列</a:t>
            </a:r>
            <a:endParaRPr kumimoji="1" lang="en-US" altLang="ja-JP" dirty="0" smtClean="0"/>
          </a:p>
          <a:p>
            <a:r>
              <a:rPr lang="ja-JP" altLang="en-US" dirty="0"/>
              <a:t>分割サイズ</a:t>
            </a:r>
            <a:r>
              <a:rPr lang="ja-JP" altLang="en-US" dirty="0" smtClean="0"/>
              <a:t>は</a:t>
            </a:r>
            <a:r>
              <a:rPr lang="en-US" altLang="ja-JP" dirty="0" smtClean="0"/>
              <a:t>128</a:t>
            </a:r>
          </a:p>
        </p:txBody>
      </p:sp>
    </p:spTree>
    <p:extLst>
      <p:ext uri="{BB962C8B-B14F-4D97-AF65-F5344CB8AC3E}">
        <p14:creationId xmlns:p14="http://schemas.microsoft.com/office/powerpoint/2010/main" val="2731566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結果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4509120"/>
            <a:ext cx="8229600" cy="2088232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1</a:t>
            </a:r>
            <a:r>
              <a:rPr lang="ja-JP" altLang="en-US" dirty="0" smtClean="0"/>
              <a:t>スレッドの場合と比較した速さ</a:t>
            </a:r>
            <a:endParaRPr kumimoji="1" lang="en-US" altLang="ja-JP" dirty="0" smtClean="0"/>
          </a:p>
          <a:p>
            <a:r>
              <a:rPr kumimoji="1" lang="en-US" altLang="ja-JP" dirty="0" smtClean="0"/>
              <a:t>4</a:t>
            </a:r>
            <a:r>
              <a:rPr lang="ja-JP" altLang="en-US" dirty="0"/>
              <a:t>スレッド</a:t>
            </a:r>
            <a:r>
              <a:rPr kumimoji="1" lang="ja-JP" altLang="en-US" dirty="0" smtClean="0"/>
              <a:t>で約</a:t>
            </a:r>
            <a:r>
              <a:rPr kumimoji="1" lang="en-US" altLang="ja-JP" dirty="0" smtClean="0"/>
              <a:t>1.3</a:t>
            </a:r>
            <a:r>
              <a:rPr kumimoji="1" lang="ja-JP" altLang="en-US" dirty="0" smtClean="0"/>
              <a:t>倍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逐次部分が多いため？</a:t>
            </a:r>
            <a:endParaRPr kumimoji="1" lang="ja-JP" altLang="en-US" dirty="0"/>
          </a:p>
        </p:txBody>
      </p:sp>
      <p:graphicFrame>
        <p:nvGraphicFramePr>
          <p:cNvPr id="5" name="グラフ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7931229"/>
              </p:ext>
            </p:extLst>
          </p:nvPr>
        </p:nvGraphicFramePr>
        <p:xfrm>
          <a:off x="1691680" y="1412776"/>
          <a:ext cx="5688632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938797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次にすること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単純なアルゴリズムの実装の修正</a:t>
            </a:r>
            <a:endParaRPr kumimoji="1" lang="en-US" altLang="ja-JP" dirty="0" smtClean="0"/>
          </a:p>
          <a:p>
            <a:r>
              <a:rPr lang="ja-JP" altLang="en-US" dirty="0"/>
              <a:t>性能</a:t>
            </a:r>
            <a:r>
              <a:rPr lang="ja-JP" altLang="en-US" dirty="0" smtClean="0"/>
              <a:t>向上を考える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アルゴリズムの工夫</a:t>
            </a:r>
            <a:endParaRPr lang="en-US" altLang="ja-JP" dirty="0" smtClean="0"/>
          </a:p>
          <a:p>
            <a:pPr lvl="1"/>
            <a:r>
              <a:rPr kumimoji="1" lang="ja-JP" altLang="en-US" dirty="0" smtClean="0"/>
              <a:t>既存アルゴリズムを参考にする</a:t>
            </a:r>
            <a:r>
              <a:rPr lang="ja-JP" altLang="en-US" dirty="0" smtClean="0"/>
              <a:t>など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169268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動機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を並列化したい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高速化が期待できる</a:t>
            </a:r>
            <a:endParaRPr kumimoji="1" lang="en-US" altLang="ja-JP" dirty="0" smtClean="0"/>
          </a:p>
          <a:p>
            <a:r>
              <a:rPr kumimoji="1" lang="ja-JP" altLang="en-US" dirty="0" smtClean="0"/>
              <a:t>並列化すると特有の問題がある</a:t>
            </a:r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結果が実行ごとに変わることがある</a:t>
            </a:r>
            <a:endParaRPr kumimoji="1" lang="en-US" altLang="ja-JP" dirty="0" smtClean="0"/>
          </a:p>
          <a:p>
            <a:pPr lvl="2"/>
            <a:r>
              <a:rPr kumimoji="1" lang="ja-JP" altLang="en-US" dirty="0" smtClean="0"/>
              <a:t>実行順序が不定である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718918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ja-JP" dirty="0" smtClean="0"/>
              <a:t>Deterministic Parallel Java (DPJ)</a:t>
            </a:r>
          </a:p>
          <a:p>
            <a:pPr lvl="1"/>
            <a:r>
              <a:rPr kumimoji="1" lang="en-US" altLang="ja-JP" dirty="0" err="1" smtClean="0"/>
              <a:t>Bocchino</a:t>
            </a:r>
            <a:r>
              <a:rPr kumimoji="1" lang="en-US" altLang="ja-JP" dirty="0" smtClean="0"/>
              <a:t> Jr. et al., OOPSLA 2009</a:t>
            </a:r>
          </a:p>
          <a:p>
            <a:pPr lvl="1"/>
            <a:r>
              <a:rPr lang="ja-JP" altLang="en-US" dirty="0"/>
              <a:t>型検査でメモリ領域へのアクセスを把握</a:t>
            </a:r>
            <a:r>
              <a:rPr lang="ja-JP" altLang="en-US" dirty="0" smtClean="0"/>
              <a:t>する</a:t>
            </a:r>
            <a:endParaRPr lang="en-US" altLang="ja-JP" dirty="0" smtClean="0"/>
          </a:p>
          <a:p>
            <a:pPr lvl="1"/>
            <a:r>
              <a:rPr lang="ja-JP" altLang="en-US" dirty="0"/>
              <a:t>実行結果の決定性を検証</a:t>
            </a:r>
            <a:r>
              <a:rPr lang="ja-JP" altLang="en-US" dirty="0" smtClean="0"/>
              <a:t>する</a:t>
            </a:r>
            <a:endParaRPr lang="en-US" altLang="ja-JP" dirty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これを用いる</a:t>
            </a:r>
            <a:endParaRPr lang="en-US" altLang="ja-JP" dirty="0" smtClean="0"/>
          </a:p>
          <a:p>
            <a:pPr lvl="1"/>
            <a:endParaRPr kumimoji="1" lang="en-US" altLang="ja-JP" dirty="0" smtClean="0"/>
          </a:p>
        </p:txBody>
      </p:sp>
      <p:sp>
        <p:nvSpPr>
          <p:cNvPr id="5" name="タイトル 1"/>
          <p:cNvSpPr txBox="1">
            <a:spLocks/>
          </p:cNvSpPr>
          <p:nvPr/>
        </p:nvSpPr>
        <p:spPr>
          <a:xfrm>
            <a:off x="0" y="274638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dirty="0" smtClean="0"/>
              <a:t>並列プログラムの検証に関する研究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47676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本研究のアプローチ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ja-JP" altLang="en-US" dirty="0" smtClean="0"/>
              <a:t>並列</a:t>
            </a:r>
            <a:r>
              <a:rPr lang="en-US" altLang="ja-JP" dirty="0" smtClean="0"/>
              <a:t>GC</a:t>
            </a:r>
            <a:r>
              <a:rPr lang="ja-JP" altLang="en-US" dirty="0" smtClean="0"/>
              <a:t>のアルゴリズムの決定性を</a:t>
            </a:r>
            <a:r>
              <a:rPr lang="en-US" altLang="ja-JP" dirty="0" smtClean="0"/>
              <a:t>DPJ</a:t>
            </a:r>
            <a:r>
              <a:rPr lang="ja-JP" altLang="en-US" dirty="0" smtClean="0"/>
              <a:t>の型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システムを応用して検証する</a:t>
            </a:r>
            <a:endParaRPr lang="en-US" altLang="ja-JP" dirty="0" smtClean="0"/>
          </a:p>
          <a:p>
            <a:endParaRPr kumimoji="1" lang="en-US" altLang="ja-JP" dirty="0" smtClean="0"/>
          </a:p>
          <a:p>
            <a:pPr lvl="1"/>
            <a:r>
              <a:rPr kumimoji="1" lang="ja-JP" altLang="en-US" dirty="0" smtClean="0"/>
              <a:t>並列</a:t>
            </a:r>
            <a:r>
              <a:rPr kumimoji="1" lang="en-US" altLang="ja-JP" dirty="0" smtClean="0"/>
              <a:t>GC</a:t>
            </a:r>
            <a:r>
              <a:rPr lang="ja-JP" altLang="en-US" dirty="0" smtClean="0"/>
              <a:t>の正しさを検証するための第一歩</a:t>
            </a:r>
            <a:endParaRPr lang="en-US" altLang="ja-JP" dirty="0"/>
          </a:p>
          <a:p>
            <a:pPr lvl="2"/>
            <a:r>
              <a:rPr lang="ja-JP" altLang="en-US" dirty="0" smtClean="0"/>
              <a:t>結果の決定性が保証されれば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逐次実行環境での正しさを</a:t>
            </a:r>
            <a:r>
              <a:rPr kumimoji="1" lang="ja-JP" altLang="en-US" dirty="0" smtClean="0"/>
              <a:t>検証する</a:t>
            </a:r>
            <a:r>
              <a:rPr lang="ja-JP" altLang="en-US" dirty="0"/>
              <a:t>だけ</a:t>
            </a:r>
            <a:r>
              <a:rPr lang="ja-JP" altLang="en-US" dirty="0" smtClean="0"/>
              <a:t>で済む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08298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まずやろうとしたこと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単純な並列</a:t>
            </a:r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のアルゴリズムを実装してみる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903448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dirty="0" smtClean="0"/>
              <a:t>本</a:t>
            </a:r>
            <a:r>
              <a:rPr lang="ja-JP" altLang="en-US" dirty="0"/>
              <a:t>研究</a:t>
            </a:r>
            <a:r>
              <a:rPr lang="ja-JP" altLang="en-US" dirty="0" smtClean="0"/>
              <a:t>でのヒープのモデル化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260848"/>
          </a:xfrm>
        </p:spPr>
        <p:txBody>
          <a:bodyPr/>
          <a:lstStyle/>
          <a:p>
            <a:r>
              <a:rPr lang="ja-JP" altLang="en-US" dirty="0" smtClean="0"/>
              <a:t>単純な整数</a:t>
            </a:r>
            <a:r>
              <a:rPr lang="ja-JP" altLang="en-US" dirty="0"/>
              <a:t>の配列と</a:t>
            </a:r>
            <a:r>
              <a:rPr lang="ja-JP" altLang="en-US" dirty="0" smtClean="0"/>
              <a:t>して表現する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配列のインデックスがアドレスを表す</a:t>
            </a:r>
            <a:endParaRPr lang="en-US" altLang="ja-JP" dirty="0" smtClean="0"/>
          </a:p>
        </p:txBody>
      </p:sp>
      <p:sp>
        <p:nvSpPr>
          <p:cNvPr id="4" name="正方形/長方形 3"/>
          <p:cNvSpPr/>
          <p:nvPr/>
        </p:nvSpPr>
        <p:spPr>
          <a:xfrm>
            <a:off x="1678942" y="4138433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1</a:t>
            </a:r>
            <a:endParaRPr kumimoji="1" lang="ja-JP" altLang="en-US" sz="3600" dirty="0"/>
          </a:p>
        </p:txBody>
      </p:sp>
      <p:sp>
        <p:nvSpPr>
          <p:cNvPr id="14" name="正方形/長方形 13"/>
          <p:cNvSpPr/>
          <p:nvPr/>
        </p:nvSpPr>
        <p:spPr>
          <a:xfrm>
            <a:off x="2399022" y="4138433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600" dirty="0"/>
          </a:p>
        </p:txBody>
      </p:sp>
      <p:sp>
        <p:nvSpPr>
          <p:cNvPr id="15" name="正方形/長方形 14"/>
          <p:cNvSpPr/>
          <p:nvPr/>
        </p:nvSpPr>
        <p:spPr>
          <a:xfrm>
            <a:off x="3119102" y="4138433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4</a:t>
            </a:r>
            <a:endParaRPr kumimoji="1" lang="ja-JP" altLang="en-US" sz="3600" dirty="0"/>
          </a:p>
        </p:txBody>
      </p:sp>
      <p:sp>
        <p:nvSpPr>
          <p:cNvPr id="16" name="正方形/長方形 15"/>
          <p:cNvSpPr/>
          <p:nvPr/>
        </p:nvSpPr>
        <p:spPr>
          <a:xfrm>
            <a:off x="3839182" y="4138433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/>
              <a:t>1</a:t>
            </a:r>
            <a:endParaRPr kumimoji="1" lang="ja-JP" altLang="en-US" sz="3200" dirty="0"/>
          </a:p>
        </p:txBody>
      </p:sp>
      <p:sp>
        <p:nvSpPr>
          <p:cNvPr id="17" name="正方形/長方形 16"/>
          <p:cNvSpPr/>
          <p:nvPr/>
        </p:nvSpPr>
        <p:spPr>
          <a:xfrm>
            <a:off x="4559262" y="4138433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3</a:t>
            </a:r>
            <a:endParaRPr kumimoji="1" lang="ja-JP" altLang="en-US" sz="3200" dirty="0"/>
          </a:p>
        </p:txBody>
      </p:sp>
      <p:sp>
        <p:nvSpPr>
          <p:cNvPr id="18" name="正方形/長方形 17"/>
          <p:cNvSpPr/>
          <p:nvPr/>
        </p:nvSpPr>
        <p:spPr>
          <a:xfrm>
            <a:off x="5279342" y="4138433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7</a:t>
            </a:r>
            <a:endParaRPr kumimoji="1" lang="ja-JP" altLang="en-US" sz="3200" dirty="0"/>
          </a:p>
        </p:txBody>
      </p:sp>
      <p:sp>
        <p:nvSpPr>
          <p:cNvPr id="19" name="正方形/長方形 18"/>
          <p:cNvSpPr/>
          <p:nvPr/>
        </p:nvSpPr>
        <p:spPr>
          <a:xfrm>
            <a:off x="5999422" y="4138433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/>
              <a:t>4</a:t>
            </a:r>
            <a:endParaRPr kumimoji="1" lang="ja-JP" altLang="en-US" sz="3200" dirty="0"/>
          </a:p>
        </p:txBody>
      </p:sp>
      <p:sp>
        <p:nvSpPr>
          <p:cNvPr id="20" name="正方形/長方形 19"/>
          <p:cNvSpPr/>
          <p:nvPr/>
        </p:nvSpPr>
        <p:spPr>
          <a:xfrm>
            <a:off x="6719502" y="4138433"/>
            <a:ext cx="720080" cy="72008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3200" dirty="0" smtClean="0"/>
              <a:t>5</a:t>
            </a:r>
            <a:endParaRPr kumimoji="1" lang="ja-JP" altLang="en-US" sz="3200" dirty="0"/>
          </a:p>
        </p:txBody>
      </p:sp>
      <p:cxnSp>
        <p:nvCxnSpPr>
          <p:cNvPr id="22" name="曲線コネクタ 21"/>
          <p:cNvCxnSpPr>
            <a:stCxn id="4" idx="2"/>
            <a:endCxn id="14" idx="2"/>
          </p:cNvCxnSpPr>
          <p:nvPr/>
        </p:nvCxnSpPr>
        <p:spPr>
          <a:xfrm rot="16200000" flipH="1">
            <a:off x="2399022" y="4498473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曲線コネクタ 23"/>
          <p:cNvCxnSpPr>
            <a:stCxn id="14" idx="2"/>
            <a:endCxn id="17" idx="2"/>
          </p:cNvCxnSpPr>
          <p:nvPr/>
        </p:nvCxnSpPr>
        <p:spPr>
          <a:xfrm rot="16200000" flipH="1">
            <a:off x="3839182" y="3778393"/>
            <a:ext cx="12700" cy="216024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曲線コネクタ 27"/>
          <p:cNvCxnSpPr>
            <a:stCxn id="15" idx="2"/>
            <a:endCxn id="17" idx="2"/>
          </p:cNvCxnSpPr>
          <p:nvPr/>
        </p:nvCxnSpPr>
        <p:spPr>
          <a:xfrm rot="16200000" flipH="1">
            <a:off x="4199222" y="4138433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曲線コネクタ 34"/>
          <p:cNvCxnSpPr>
            <a:stCxn id="16" idx="0"/>
            <a:endCxn id="14" idx="0"/>
          </p:cNvCxnSpPr>
          <p:nvPr/>
        </p:nvCxnSpPr>
        <p:spPr>
          <a:xfrm rot="16200000" flipV="1">
            <a:off x="3479142" y="3418353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曲線コネクタ 38"/>
          <p:cNvCxnSpPr>
            <a:stCxn id="17" idx="0"/>
            <a:endCxn id="16" idx="0"/>
          </p:cNvCxnSpPr>
          <p:nvPr/>
        </p:nvCxnSpPr>
        <p:spPr>
          <a:xfrm rot="16200000" flipV="1">
            <a:off x="4559262" y="3778393"/>
            <a:ext cx="12700" cy="72008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曲線コネクタ 41"/>
          <p:cNvCxnSpPr>
            <a:stCxn id="18" idx="2"/>
            <a:endCxn id="20" idx="2"/>
          </p:cNvCxnSpPr>
          <p:nvPr/>
        </p:nvCxnSpPr>
        <p:spPr>
          <a:xfrm rot="16200000" flipH="1">
            <a:off x="6359462" y="4138433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曲線コネクタ 44"/>
          <p:cNvCxnSpPr>
            <a:stCxn id="19" idx="2"/>
            <a:endCxn id="17" idx="2"/>
          </p:cNvCxnSpPr>
          <p:nvPr/>
        </p:nvCxnSpPr>
        <p:spPr>
          <a:xfrm rot="5400000">
            <a:off x="5639382" y="4138433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曲線コネクタ 47"/>
          <p:cNvCxnSpPr>
            <a:stCxn id="20" idx="0"/>
            <a:endCxn id="18" idx="0"/>
          </p:cNvCxnSpPr>
          <p:nvPr/>
        </p:nvCxnSpPr>
        <p:spPr>
          <a:xfrm rot="16200000" flipV="1">
            <a:off x="6359462" y="3418353"/>
            <a:ext cx="12700" cy="1440160"/>
          </a:xfrm>
          <a:prstGeom prst="curvedConnector3">
            <a:avLst>
              <a:gd name="adj1" fmla="val 1800000"/>
            </a:avLst>
          </a:prstGeom>
          <a:ln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正方形/長方形 59"/>
          <p:cNvSpPr/>
          <p:nvPr/>
        </p:nvSpPr>
        <p:spPr>
          <a:xfrm>
            <a:off x="1685292" y="3412002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 smtClean="0">
                <a:solidFill>
                  <a:schemeClr val="tx1"/>
                </a:solidFill>
              </a:rPr>
              <a:t>0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69" name="正方形/長方形 68"/>
          <p:cNvSpPr/>
          <p:nvPr/>
        </p:nvSpPr>
        <p:spPr>
          <a:xfrm>
            <a:off x="2405372" y="3412002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1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0" name="正方形/長方形 69"/>
          <p:cNvSpPr/>
          <p:nvPr/>
        </p:nvSpPr>
        <p:spPr>
          <a:xfrm>
            <a:off x="3125452" y="3412002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2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3845532" y="3412002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3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2" name="正方形/長方形 71"/>
          <p:cNvSpPr/>
          <p:nvPr/>
        </p:nvSpPr>
        <p:spPr>
          <a:xfrm>
            <a:off x="4565612" y="3412002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4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3" name="正方形/長方形 72"/>
          <p:cNvSpPr/>
          <p:nvPr/>
        </p:nvSpPr>
        <p:spPr>
          <a:xfrm>
            <a:off x="5285692" y="3412002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5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4" name="正方形/長方形 73"/>
          <p:cNvSpPr/>
          <p:nvPr/>
        </p:nvSpPr>
        <p:spPr>
          <a:xfrm>
            <a:off x="6005772" y="3412002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6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  <p:sp>
        <p:nvSpPr>
          <p:cNvPr id="75" name="正方形/長方形 74"/>
          <p:cNvSpPr/>
          <p:nvPr/>
        </p:nvSpPr>
        <p:spPr>
          <a:xfrm>
            <a:off x="6725852" y="3412002"/>
            <a:ext cx="720080" cy="7200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3200" dirty="0">
                <a:solidFill>
                  <a:schemeClr val="tx1"/>
                </a:solidFill>
              </a:rPr>
              <a:t>7</a:t>
            </a:r>
            <a:endParaRPr kumimoji="1" lang="ja-JP" alt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774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単純な並列</a:t>
            </a:r>
            <a:r>
              <a:rPr lang="en-US" altLang="ja-JP" dirty="0"/>
              <a:t>GC</a:t>
            </a:r>
            <a:r>
              <a:rPr lang="ja-JP" altLang="en-US" dirty="0"/>
              <a:t>アルゴリズム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 smtClean="0"/>
              <a:t>ヒープを分割してそれぞれの領域について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並列にコピー</a:t>
            </a:r>
            <a:r>
              <a:rPr kumimoji="1" lang="en-US" altLang="ja-JP" dirty="0" smtClean="0"/>
              <a:t>GC</a:t>
            </a:r>
            <a:r>
              <a:rPr kumimoji="1" lang="ja-JP" altLang="en-US" dirty="0" smtClean="0"/>
              <a:t>を実行しそれを統合する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659906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802</TotalTime>
  <Words>979</Words>
  <Application>Microsoft Office PowerPoint</Application>
  <PresentationFormat>画面に合わせる (4:3)</PresentationFormat>
  <Paragraphs>520</Paragraphs>
  <Slides>34</Slides>
  <Notes>3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34</vt:i4>
      </vt:variant>
    </vt:vector>
  </HeadingPairs>
  <TitlesOfParts>
    <vt:vector size="35" baseType="lpstr">
      <vt:lpstr>Office ​​テーマ</vt:lpstr>
      <vt:lpstr>全体ミーティング (4/25)</vt:lpstr>
      <vt:lpstr>今日の内容</vt:lpstr>
      <vt:lpstr>テーマ</vt:lpstr>
      <vt:lpstr>動機</vt:lpstr>
      <vt:lpstr>PowerPoint プレゼンテーション</vt:lpstr>
      <vt:lpstr>本研究のアプローチ</vt:lpstr>
      <vt:lpstr>まずやろうとしたこと</vt:lpstr>
      <vt:lpstr>本研究でのヒープのモデル化</vt:lpstr>
      <vt:lpstr>単純な並列GCアルゴリズム</vt:lpstr>
      <vt:lpstr>単純な並列GCアルゴリズム 1. 分割フェイズ</vt:lpstr>
      <vt:lpstr>分割フェイズの例</vt:lpstr>
      <vt:lpstr>分割フェイズの例</vt:lpstr>
      <vt:lpstr>分割フェイズの例</vt:lpstr>
      <vt:lpstr>分割フェイズの例</vt:lpstr>
      <vt:lpstr>分割フェイズの例</vt:lpstr>
      <vt:lpstr>分割フェイズの例</vt:lpstr>
      <vt:lpstr>単純な並列GCのアルゴリズム 2. 統合フェイズ</vt:lpstr>
      <vt:lpstr>統合フェイズの例</vt:lpstr>
      <vt:lpstr>統合フェイズの例</vt:lpstr>
      <vt:lpstr>統合フェイズの例</vt:lpstr>
      <vt:lpstr>単純なアルゴリズムを実装</vt:lpstr>
      <vt:lpstr>見落としていた例</vt:lpstr>
      <vt:lpstr>見落としていた例</vt:lpstr>
      <vt:lpstr>見落としていた例</vt:lpstr>
      <vt:lpstr>見落としていた例</vt:lpstr>
      <vt:lpstr>見落としていた例</vt:lpstr>
      <vt:lpstr>修正の方針</vt:lpstr>
      <vt:lpstr>性能について</vt:lpstr>
      <vt:lpstr>分割サイズを変えてみる</vt:lpstr>
      <vt:lpstr>結果</vt:lpstr>
      <vt:lpstr>逐次アルゴリズムとの比較</vt:lpstr>
      <vt:lpstr>ワーカースレッドの数を変える</vt:lpstr>
      <vt:lpstr>結果</vt:lpstr>
      <vt:lpstr>次にすること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murata</dc:creator>
  <cp:lastModifiedBy>murata</cp:lastModifiedBy>
  <cp:revision>60</cp:revision>
  <cp:lastPrinted>2011-04-25T05:58:41Z</cp:lastPrinted>
  <dcterms:created xsi:type="dcterms:W3CDTF">2011-04-22T12:48:18Z</dcterms:created>
  <dcterms:modified xsi:type="dcterms:W3CDTF">2011-06-13T07:14:33Z</dcterms:modified>
</cp:coreProperties>
</file>