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6" r:id="rId2"/>
    <p:sldId id="259" r:id="rId3"/>
    <p:sldId id="258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71" r:id="rId12"/>
    <p:sldId id="267" r:id="rId13"/>
    <p:sldId id="272" r:id="rId14"/>
    <p:sldId id="274" r:id="rId15"/>
    <p:sldId id="273" r:id="rId16"/>
    <p:sldId id="275" r:id="rId17"/>
    <p:sldId id="268" r:id="rId18"/>
    <p:sldId id="277" r:id="rId19"/>
    <p:sldId id="278" r:id="rId20"/>
    <p:sldId id="279" r:id="rId21"/>
    <p:sldId id="280" r:id="rId22"/>
    <p:sldId id="281" r:id="rId23"/>
    <p:sldId id="282" r:id="rId24"/>
    <p:sldId id="276" r:id="rId25"/>
    <p:sldId id="283" r:id="rId26"/>
    <p:sldId id="285" r:id="rId27"/>
    <p:sldId id="286" r:id="rId28"/>
    <p:sldId id="287" r:id="rId29"/>
    <p:sldId id="289" r:id="rId30"/>
    <p:sldId id="269" r:id="rId31"/>
    <p:sldId id="288" r:id="rId32"/>
    <p:sldId id="290" r:id="rId33"/>
    <p:sldId id="291" r:id="rId34"/>
    <p:sldId id="293" r:id="rId35"/>
    <p:sldId id="292" r:id="rId36"/>
    <p:sldId id="294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</p:sldIdLst>
  <p:sldSz cx="9144000" cy="6858000" type="screen4x3"/>
  <p:notesSz cx="6781800" cy="99123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5" autoAdjust="0"/>
    <p:restoredTop sz="94622" autoAdjust="0"/>
  </p:normalViewPr>
  <p:slideViewPr>
    <p:cSldViewPr>
      <p:cViewPr varScale="1">
        <p:scale>
          <a:sx n="74" d="100"/>
          <a:sy n="74" d="100"/>
        </p:scale>
        <p:origin x="-39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774"/>
    </p:cViewPr>
  </p:sorterViewPr>
  <p:notesViewPr>
    <p:cSldViewPr>
      <p:cViewPr varScale="1">
        <p:scale>
          <a:sx n="59" d="100"/>
          <a:sy n="59" d="100"/>
        </p:scale>
        <p:origin x="-1740" y="-90"/>
      </p:cViewPr>
      <p:guideLst>
        <p:guide orient="horz" pos="3122"/>
        <p:guide pos="21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1451" y="0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B1D018-D28D-4CD1-AE79-D2C2946D071E}" type="datetimeFigureOut">
              <a:rPr kumimoji="1" lang="ja-JP" altLang="en-US" smtClean="0"/>
              <a:t>2010/12/15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15012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1451" y="9415012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E7DCC-2CE3-4548-8757-A20289DEF4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9448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D6A21-9AFF-4835-B554-E4889BD60243}" type="datetimeFigureOut">
              <a:rPr kumimoji="1" lang="ja-JP" altLang="en-US" smtClean="0"/>
              <a:t>2010/12/15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2950"/>
            <a:ext cx="4956175" cy="3717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8180" y="4708366"/>
            <a:ext cx="5425440" cy="44605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15012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1451" y="9415012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0AB0FE-22A8-4DA7-868F-4CAC40C218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1225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9C0-82CC-45EE-A357-398D1B16569A}" type="datetimeFigureOut">
              <a:rPr kumimoji="1" lang="ja-JP" altLang="en-US" smtClean="0"/>
              <a:t>2010/12/15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E5145-40FB-40C2-AD60-2A1CAC9C5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7862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9C0-82CC-45EE-A357-398D1B16569A}" type="datetimeFigureOut">
              <a:rPr kumimoji="1" lang="ja-JP" altLang="en-US" smtClean="0"/>
              <a:t>2010/12/15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E5145-40FB-40C2-AD60-2A1CAC9C5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331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9C0-82CC-45EE-A357-398D1B16569A}" type="datetimeFigureOut">
              <a:rPr kumimoji="1" lang="ja-JP" altLang="en-US" smtClean="0"/>
              <a:t>2010/12/15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E5145-40FB-40C2-AD60-2A1CAC9C5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7490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9C0-82CC-45EE-A357-398D1B16569A}" type="datetimeFigureOut">
              <a:rPr kumimoji="1" lang="ja-JP" altLang="en-US" smtClean="0"/>
              <a:t>2010/12/15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E5145-40FB-40C2-AD60-2A1CAC9C5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1186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9C0-82CC-45EE-A357-398D1B16569A}" type="datetimeFigureOut">
              <a:rPr kumimoji="1" lang="ja-JP" altLang="en-US" smtClean="0"/>
              <a:t>2010/12/15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E5145-40FB-40C2-AD60-2A1CAC9C5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8654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9C0-82CC-45EE-A357-398D1B16569A}" type="datetimeFigureOut">
              <a:rPr kumimoji="1" lang="ja-JP" altLang="en-US" smtClean="0"/>
              <a:t>2010/12/15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E5145-40FB-40C2-AD60-2A1CAC9C5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1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9C0-82CC-45EE-A357-398D1B16569A}" type="datetimeFigureOut">
              <a:rPr kumimoji="1" lang="ja-JP" altLang="en-US" smtClean="0"/>
              <a:t>2010/12/15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E5145-40FB-40C2-AD60-2A1CAC9C5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8663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9C0-82CC-45EE-A357-398D1B16569A}" type="datetimeFigureOut">
              <a:rPr kumimoji="1" lang="ja-JP" altLang="en-US" smtClean="0"/>
              <a:t>2010/12/15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E5145-40FB-40C2-AD60-2A1CAC9C5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1850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9C0-82CC-45EE-A357-398D1B16569A}" type="datetimeFigureOut">
              <a:rPr kumimoji="1" lang="ja-JP" altLang="en-US" smtClean="0"/>
              <a:t>2010/12/15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E5145-40FB-40C2-AD60-2A1CAC9C5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1707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9C0-82CC-45EE-A357-398D1B16569A}" type="datetimeFigureOut">
              <a:rPr kumimoji="1" lang="ja-JP" altLang="en-US" smtClean="0"/>
              <a:t>2010/12/15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E5145-40FB-40C2-AD60-2A1CAC9C5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1415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09C0-82CC-45EE-A357-398D1B16569A}" type="datetimeFigureOut">
              <a:rPr kumimoji="1" lang="ja-JP" altLang="en-US" smtClean="0"/>
              <a:t>2010/12/15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E5145-40FB-40C2-AD60-2A1CAC9C5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572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B09C0-82CC-45EE-A357-398D1B16569A}" type="datetimeFigureOut">
              <a:rPr kumimoji="1" lang="ja-JP" altLang="en-US" smtClean="0"/>
              <a:t>2010/12/15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E5145-40FB-40C2-AD60-2A1CAC9C57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1557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全体ミーティング </a:t>
            </a:r>
            <a:r>
              <a:rPr lang="en-US" altLang="ja-JP" dirty="0" smtClean="0"/>
              <a:t>(12/15)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村田雅之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118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並列実行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>
                <a:latin typeface="Consolas" pitchFamily="49" charset="0"/>
                <a:cs typeface="Consolas" pitchFamily="49" charset="0"/>
              </a:rPr>
              <a:t>c</a:t>
            </a:r>
            <a:r>
              <a:rPr lang="en-US" altLang="ja-JP" dirty="0" err="1" smtClean="0">
                <a:latin typeface="Consolas" pitchFamily="49" charset="0"/>
                <a:cs typeface="Consolas" pitchFamily="49" charset="0"/>
              </a:rPr>
              <a:t>obegin</a:t>
            </a:r>
            <a:r>
              <a:rPr lang="en-US" altLang="ja-JP" dirty="0" smtClean="0">
                <a:latin typeface="Consolas" pitchFamily="49" charset="0"/>
                <a:cs typeface="Consolas" pitchFamily="49" charset="0"/>
              </a:rPr>
              <a:t>{…}</a:t>
            </a:r>
          </a:p>
          <a:p>
            <a:pPr lvl="1"/>
            <a:r>
              <a:rPr kumimoji="1" lang="ja-JP" altLang="en-US" dirty="0" smtClean="0"/>
              <a:t>中の文をすべて並列実行する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Line 8-13</a:t>
            </a:r>
            <a:r>
              <a:rPr lang="ja-JP" altLang="en-US" dirty="0" smtClean="0"/>
              <a:t>では、</a:t>
            </a:r>
            <a:r>
              <a:rPr lang="en-US" altLang="ja-JP" dirty="0" smtClean="0"/>
              <a:t>2</a:t>
            </a:r>
            <a:r>
              <a:rPr lang="ja-JP" altLang="en-US" dirty="0" err="1" smtClean="0"/>
              <a:t>つの</a:t>
            </a:r>
            <a:r>
              <a:rPr lang="ja-JP" altLang="en-US" dirty="0" smtClean="0"/>
              <a:t>命令を並列に実行する</a:t>
            </a:r>
            <a:endParaRPr kumimoji="1" lang="en-US" altLang="ja-JP" dirty="0" smtClean="0"/>
          </a:p>
          <a:p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foreach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kumimoji="1" lang="en-US" altLang="ja-JP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kumimoji="1" lang="en-US" altLang="ja-JP" dirty="0" smtClean="0">
                <a:latin typeface="Consolas" pitchFamily="49" charset="0"/>
                <a:cs typeface="Consolas" pitchFamily="49" charset="0"/>
              </a:rPr>
              <a:t> i in 0,N){…}</a:t>
            </a:r>
          </a:p>
          <a:p>
            <a:pPr lvl="1"/>
            <a:r>
              <a:rPr lang="ja-JP" altLang="en-US" dirty="0" smtClean="0"/>
              <a:t>配列のすべての要素を並列にアクセスする</a:t>
            </a:r>
            <a:r>
              <a:rPr lang="ja-JP" altLang="en-US" dirty="0"/>
              <a:t>よう</a:t>
            </a:r>
            <a:r>
              <a:rPr lang="ja-JP" altLang="en-US" dirty="0" smtClean="0"/>
              <a:t>な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ときに使える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5345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コンパイラ</a:t>
            </a:r>
            <a:r>
              <a:rPr lang="ja-JP" altLang="en-US" dirty="0" smtClean="0"/>
              <a:t>の</a:t>
            </a:r>
            <a:r>
              <a:rPr lang="ja-JP" altLang="en-US" dirty="0"/>
              <a:t>チェック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メソッドに書かれている</a:t>
            </a:r>
            <a:r>
              <a:rPr kumimoji="1" lang="en-US" altLang="ja-JP" dirty="0" smtClean="0"/>
              <a:t>summary</a:t>
            </a:r>
            <a:r>
              <a:rPr kumimoji="1" lang="ja-JP" altLang="en-US" dirty="0" smtClean="0"/>
              <a:t>が正しいか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ローカル変数、</a:t>
            </a:r>
            <a:r>
              <a:rPr lang="en-US" altLang="ja-JP" dirty="0" smtClean="0"/>
              <a:t>final</a:t>
            </a:r>
            <a:r>
              <a:rPr lang="ja-JP" altLang="en-US" dirty="0" smtClean="0"/>
              <a:t>なフィールドは無視する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コンストラクタは調べない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返るまでは通常そのオブジェクトにアクセスされない</a:t>
            </a:r>
            <a:endParaRPr kumimoji="1" lang="en-US" altLang="ja-JP" dirty="0" smtClean="0"/>
          </a:p>
          <a:p>
            <a:r>
              <a:rPr kumimoji="1" lang="ja-JP" altLang="en-US" dirty="0" smtClean="0"/>
              <a:t>並列実行するブロック内の命令文の</a:t>
            </a:r>
            <a:r>
              <a:rPr kumimoji="1" lang="en-US" altLang="ja-JP" dirty="0" smtClean="0"/>
              <a:t>effect</a:t>
            </a:r>
            <a:r>
              <a:rPr kumimoji="1" lang="ja-JP" altLang="en-US" dirty="0" smtClean="0"/>
              <a:t>が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違う領域に及ぶこと</a:t>
            </a:r>
            <a:endParaRPr lang="en-US" altLang="ja-JP" dirty="0" smtClean="0"/>
          </a:p>
          <a:p>
            <a:pPr lvl="1"/>
            <a:r>
              <a:rPr lang="en-US" altLang="ja-JP" dirty="0"/>
              <a:t>r</a:t>
            </a:r>
            <a:r>
              <a:rPr kumimoji="1" lang="en-US" altLang="ja-JP" dirty="0" smtClean="0"/>
              <a:t>ead</a:t>
            </a:r>
            <a:r>
              <a:rPr kumimoji="1" lang="ja-JP" altLang="en-US" dirty="0" err="1" smtClean="0"/>
              <a:t>だけで</a:t>
            </a:r>
            <a:r>
              <a:rPr kumimoji="1" lang="ja-JP" altLang="en-US" dirty="0" smtClean="0"/>
              <a:t>あれば問題ない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16422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Region Path List (RPL)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Region</a:t>
            </a:r>
            <a:r>
              <a:rPr lang="ja-JP" altLang="en-US" dirty="0"/>
              <a:t>を</a:t>
            </a:r>
            <a:r>
              <a:rPr lang="ja-JP" altLang="en-US" dirty="0" smtClean="0"/>
              <a:t>階層構造で表現できる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:</a:t>
            </a:r>
            <a:r>
              <a:rPr lang="ja-JP" altLang="en-US" dirty="0" smtClean="0"/>
              <a:t>でつながれた</a:t>
            </a:r>
            <a:r>
              <a:rPr lang="en-US" altLang="ja-JP" dirty="0" smtClean="0"/>
              <a:t>region</a:t>
            </a:r>
            <a:r>
              <a:rPr lang="ja-JP" altLang="en-US" dirty="0" smtClean="0"/>
              <a:t>名のリスト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Root</a:t>
            </a:r>
            <a:r>
              <a:rPr lang="ja-JP" altLang="en-US" dirty="0" smtClean="0"/>
              <a:t>から始まる</a:t>
            </a:r>
            <a:r>
              <a:rPr lang="en-US" altLang="ja-JP" dirty="0" smtClean="0"/>
              <a:t>(</a:t>
            </a:r>
            <a:r>
              <a:rPr lang="ja-JP" altLang="en-US" dirty="0" smtClean="0"/>
              <a:t>省略可</a:t>
            </a:r>
            <a:r>
              <a:rPr lang="en-US" altLang="ja-JP" dirty="0" smtClean="0"/>
              <a:t>)</a:t>
            </a:r>
          </a:p>
          <a:p>
            <a:pPr lvl="1"/>
            <a:r>
              <a:rPr lang="ja-JP" altLang="en-US" dirty="0" smtClean="0"/>
              <a:t>異なる</a:t>
            </a:r>
            <a:r>
              <a:rPr lang="en-US" altLang="ja-JP" dirty="0" smtClean="0"/>
              <a:t>RPL</a:t>
            </a:r>
            <a:r>
              <a:rPr lang="ja-JP" altLang="en-US" dirty="0" smtClean="0"/>
              <a:t>はそれぞれ異なるヒープ領域と対応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1154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partially specified RPL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ワイルドカードとして </a:t>
            </a:r>
            <a:r>
              <a:rPr kumimoji="1" lang="en-US" altLang="ja-JP" dirty="0" smtClean="0"/>
              <a:t>* </a:t>
            </a:r>
            <a:r>
              <a:rPr kumimoji="1" lang="ja-JP" altLang="en-US" dirty="0" smtClean="0"/>
              <a:t>を使うことができる</a:t>
            </a:r>
            <a:endParaRPr kumimoji="1" lang="en-US" altLang="ja-JP" dirty="0" smtClean="0"/>
          </a:p>
          <a:p>
            <a:r>
              <a:rPr kumimoji="1" lang="en-US" altLang="ja-JP" dirty="0" smtClean="0"/>
              <a:t>*</a:t>
            </a:r>
            <a:r>
              <a:rPr kumimoji="1" lang="ja-JP" altLang="en-US" dirty="0" smtClean="0"/>
              <a:t>が入った</a:t>
            </a:r>
            <a:r>
              <a:rPr kumimoji="1" lang="en-US" altLang="ja-JP" dirty="0" smtClean="0"/>
              <a:t>RPL</a:t>
            </a:r>
            <a:r>
              <a:rPr kumimoji="1" lang="ja-JP" altLang="en-US" dirty="0" smtClean="0"/>
              <a:t>は</a:t>
            </a:r>
            <a:r>
              <a:rPr kumimoji="1" lang="en-US" altLang="ja-JP" dirty="0" smtClean="0"/>
              <a:t>region</a:t>
            </a:r>
            <a:r>
              <a:rPr kumimoji="1" lang="ja-JP" altLang="en-US" dirty="0" smtClean="0"/>
              <a:t>の集合を表す</a:t>
            </a:r>
            <a:endParaRPr kumimoji="1" lang="en-US" altLang="ja-JP" dirty="0" smtClean="0"/>
          </a:p>
          <a:p>
            <a:r>
              <a:rPr lang="en-US" altLang="ja-JP" dirty="0" smtClean="0"/>
              <a:t>Figure 5</a:t>
            </a:r>
            <a:r>
              <a:rPr lang="ja-JP" altLang="en-US" dirty="0" smtClean="0"/>
              <a:t>の例では任意の深さの木に対応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できるようになっている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8785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RPL</a:t>
            </a:r>
            <a:r>
              <a:rPr kumimoji="1" lang="ja-JP" altLang="en-US" dirty="0" smtClean="0"/>
              <a:t>の比較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dirty="0"/>
              <a:t>ふたつ</a:t>
            </a:r>
            <a:r>
              <a:rPr lang="ja-JP" altLang="en-US" dirty="0" smtClean="0"/>
              <a:t>の</a:t>
            </a:r>
            <a:r>
              <a:rPr lang="en-US" altLang="ja-JP" dirty="0" smtClean="0"/>
              <a:t>RPL</a:t>
            </a:r>
            <a:r>
              <a:rPr lang="ja-JP" altLang="en-US" dirty="0" smtClean="0"/>
              <a:t>が</a:t>
            </a:r>
            <a:r>
              <a:rPr lang="ja-JP" altLang="en-US" dirty="0"/>
              <a:t>互いに</a:t>
            </a:r>
            <a:r>
              <a:rPr lang="ja-JP" altLang="en-US" dirty="0" smtClean="0"/>
              <a:t>素</a:t>
            </a:r>
            <a:r>
              <a:rPr lang="en-US" altLang="ja-JP" dirty="0" smtClean="0"/>
              <a:t>(disjoint)</a:t>
            </a:r>
            <a:r>
              <a:rPr lang="ja-JP" altLang="en-US" dirty="0" smtClean="0"/>
              <a:t>とは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左から</a:t>
            </a:r>
            <a:r>
              <a:rPr kumimoji="1" lang="en-US" altLang="ja-JP" dirty="0" smtClean="0"/>
              <a:t>n</a:t>
            </a:r>
            <a:r>
              <a:rPr lang="ja-JP" altLang="en-US" dirty="0" smtClean="0"/>
              <a:t>個目まで同じで</a:t>
            </a:r>
            <a:r>
              <a:rPr lang="en-US" altLang="ja-JP" dirty="0" smtClean="0"/>
              <a:t>n+1</a:t>
            </a:r>
            <a:r>
              <a:rPr lang="ja-JP" altLang="en-US" dirty="0" smtClean="0"/>
              <a:t>個目が異なる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右から</a:t>
            </a:r>
            <a:r>
              <a:rPr lang="en-US" altLang="ja-JP" dirty="0"/>
              <a:t>n</a:t>
            </a:r>
            <a:r>
              <a:rPr lang="ja-JP" altLang="en-US" dirty="0"/>
              <a:t>個目まで同じで</a:t>
            </a:r>
            <a:r>
              <a:rPr lang="en-US" altLang="ja-JP" dirty="0"/>
              <a:t>n+1</a:t>
            </a:r>
            <a:r>
              <a:rPr lang="ja-JP" altLang="en-US" dirty="0"/>
              <a:t>個目が異なる</a:t>
            </a:r>
            <a:endParaRPr lang="en-US" altLang="ja-JP" dirty="0"/>
          </a:p>
          <a:p>
            <a:pPr lvl="1"/>
            <a:r>
              <a:rPr lang="ja-JP" altLang="en-US" dirty="0"/>
              <a:t>それぞれ、</a:t>
            </a:r>
            <a:r>
              <a:rPr kumimoji="1" lang="en-US" altLang="ja-JP" dirty="0" smtClean="0"/>
              <a:t>n+1</a:t>
            </a:r>
            <a:r>
              <a:rPr kumimoji="1" lang="ja-JP" altLang="en-US" dirty="0" smtClean="0"/>
              <a:t>個目までの間に</a:t>
            </a:r>
            <a:r>
              <a:rPr kumimoji="1" lang="en-US" altLang="ja-JP" dirty="0" smtClean="0"/>
              <a:t>*</a:t>
            </a:r>
            <a:r>
              <a:rPr kumimoji="1" lang="ja-JP" altLang="en-US" dirty="0" smtClean="0"/>
              <a:t>を含まない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A:B:C</a:t>
            </a:r>
            <a:r>
              <a:rPr lang="en-US" altLang="ja-JP" dirty="0"/>
              <a:t>:* </a:t>
            </a:r>
            <a:r>
              <a:rPr lang="ja-JP" altLang="en-US" dirty="0"/>
              <a:t>と </a:t>
            </a:r>
            <a:r>
              <a:rPr lang="en-US" altLang="ja-JP" dirty="0"/>
              <a:t>A:B:D:* </a:t>
            </a:r>
            <a:r>
              <a:rPr lang="ja-JP" altLang="en-US" dirty="0"/>
              <a:t>は</a:t>
            </a:r>
            <a:r>
              <a:rPr lang="en-US" altLang="ja-JP" dirty="0"/>
              <a:t>disjoint</a:t>
            </a:r>
          </a:p>
          <a:p>
            <a:pPr lvl="2"/>
            <a:r>
              <a:rPr lang="en-US" altLang="ja-JP" dirty="0" smtClean="0"/>
              <a:t>A:B:C</a:t>
            </a:r>
            <a:r>
              <a:rPr lang="en-US" altLang="ja-JP" dirty="0"/>
              <a:t>:* </a:t>
            </a:r>
            <a:r>
              <a:rPr lang="ja-JP" altLang="en-US" dirty="0"/>
              <a:t>と </a:t>
            </a:r>
            <a:r>
              <a:rPr lang="en-US" altLang="ja-JP" dirty="0"/>
              <a:t>A:B:* </a:t>
            </a:r>
            <a:r>
              <a:rPr lang="ja-JP" altLang="en-US" dirty="0"/>
              <a:t>は</a:t>
            </a:r>
            <a:r>
              <a:rPr lang="en-US" altLang="ja-JP" dirty="0"/>
              <a:t>disjoint</a:t>
            </a:r>
            <a:r>
              <a:rPr lang="ja-JP" altLang="en-US" dirty="0"/>
              <a:t>では</a:t>
            </a:r>
            <a:r>
              <a:rPr lang="ja-JP" altLang="en-US" dirty="0" smtClean="0"/>
              <a:t>ない</a:t>
            </a:r>
            <a:endParaRPr lang="en-US" altLang="ja-JP" dirty="0"/>
          </a:p>
          <a:p>
            <a:r>
              <a:rPr lang="en-US" altLang="ja-JP" dirty="0" smtClean="0"/>
              <a:t>disjoint</a:t>
            </a:r>
            <a:r>
              <a:rPr lang="ja-JP" altLang="en-US" dirty="0" smtClean="0"/>
              <a:t>な領域へのアクセスは実行順序が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結果に影響を及ぼさない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必ず別のヒープ領域へのアクセスになる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8165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4803894" y="4809079"/>
            <a:ext cx="3672408" cy="1440159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kumimoji="1" lang="en-US" altLang="ja-JP" sz="2400" dirty="0" smtClean="0">
                <a:solidFill>
                  <a:schemeClr val="tx1"/>
                </a:solidFill>
              </a:rPr>
              <a:t>A:*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RPL</a:t>
            </a:r>
            <a:r>
              <a:rPr kumimoji="1" lang="ja-JP" altLang="en-US" dirty="0" smtClean="0"/>
              <a:t>の性質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R</a:t>
            </a:r>
            <a:r>
              <a:rPr lang="en-US" altLang="ja-JP" baseline="-25000" dirty="0" smtClean="0"/>
              <a:t>1</a:t>
            </a:r>
            <a:r>
              <a:rPr lang="ja-JP" altLang="en-US" dirty="0" smtClean="0"/>
              <a:t> </a:t>
            </a:r>
            <a:r>
              <a:rPr lang="en-US" altLang="ja-JP" dirty="0" smtClean="0"/>
              <a:t>≤ R</a:t>
            </a:r>
            <a:r>
              <a:rPr lang="en-US" altLang="ja-JP" baseline="-25000" dirty="0" smtClean="0"/>
              <a:t>2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R</a:t>
            </a:r>
            <a:r>
              <a:rPr lang="en-US" altLang="ja-JP" baseline="-25000" dirty="0" smtClean="0"/>
              <a:t>1</a:t>
            </a:r>
            <a:r>
              <a:rPr lang="ja-JP" altLang="en-US" dirty="0" smtClean="0"/>
              <a:t>は</a:t>
            </a:r>
            <a:r>
              <a:rPr lang="en-US" altLang="ja-JP" dirty="0" smtClean="0"/>
              <a:t>R</a:t>
            </a:r>
            <a:r>
              <a:rPr lang="en-US" altLang="ja-JP" baseline="-25000" dirty="0" smtClean="0"/>
              <a:t>2</a:t>
            </a:r>
            <a:r>
              <a:rPr lang="ja-JP" altLang="en-US" dirty="0" smtClean="0"/>
              <a:t>の下にある </a:t>
            </a:r>
            <a:r>
              <a:rPr lang="en-US" altLang="ja-JP" dirty="0" smtClean="0"/>
              <a:t>(R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 is under R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smtClean="0"/>
              <a:t>R</a:t>
            </a:r>
            <a:r>
              <a:rPr lang="en-US" altLang="ja-JP" baseline="-25000" dirty="0" smtClean="0"/>
              <a:t>2</a:t>
            </a:r>
            <a:r>
              <a:rPr lang="ja-JP" altLang="en-US" dirty="0" smtClean="0"/>
              <a:t>が</a:t>
            </a:r>
            <a:r>
              <a:rPr lang="en-US" altLang="ja-JP" dirty="0" smtClean="0"/>
              <a:t>R</a:t>
            </a:r>
            <a:r>
              <a:rPr lang="en-US" altLang="ja-JP" baseline="-25000" dirty="0" smtClean="0"/>
              <a:t>1</a:t>
            </a:r>
            <a:r>
              <a:rPr lang="ja-JP" altLang="en-US" dirty="0" smtClean="0"/>
              <a:t>の</a:t>
            </a:r>
            <a:r>
              <a:rPr lang="en-US" altLang="ja-JP" dirty="0" smtClean="0"/>
              <a:t>prefix</a:t>
            </a:r>
            <a:r>
              <a:rPr lang="ja-JP" altLang="en-US" dirty="0" smtClean="0"/>
              <a:t>になっているとき</a:t>
            </a:r>
            <a:endParaRPr lang="en-US" altLang="ja-JP" dirty="0" smtClean="0"/>
          </a:p>
          <a:p>
            <a:r>
              <a:rPr lang="en-US" altLang="ja-JP" dirty="0" smtClean="0"/>
              <a:t>R</a:t>
            </a:r>
            <a:r>
              <a:rPr lang="en-US" altLang="ja-JP" baseline="-25000" dirty="0" smtClean="0"/>
              <a:t>1</a:t>
            </a:r>
            <a:r>
              <a:rPr lang="ja-JP" altLang="en-US" dirty="0" smtClean="0"/>
              <a:t> </a:t>
            </a:r>
            <a:r>
              <a:rPr lang="en-US" altLang="ja-JP" dirty="0"/>
              <a:t>≤ </a:t>
            </a:r>
            <a:r>
              <a:rPr lang="en-US" altLang="ja-JP" dirty="0" smtClean="0"/>
              <a:t>R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</a:t>
            </a:r>
            <a:r>
              <a:rPr lang="ja-JP" altLang="en-US" dirty="0" smtClean="0"/>
              <a:t>ならば </a:t>
            </a:r>
            <a:r>
              <a:rPr lang="en-US" altLang="ja-JP" dirty="0"/>
              <a:t>R</a:t>
            </a:r>
            <a:r>
              <a:rPr lang="en-US" altLang="ja-JP" baseline="-25000" dirty="0"/>
              <a:t>1</a:t>
            </a:r>
            <a:r>
              <a:rPr lang="ja-JP" altLang="en-US" dirty="0"/>
              <a:t> ⊆</a:t>
            </a:r>
            <a:r>
              <a:rPr lang="en-US" altLang="ja-JP" dirty="0" smtClean="0"/>
              <a:t> R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:*</a:t>
            </a:r>
          </a:p>
          <a:p>
            <a:pPr lvl="1"/>
            <a:r>
              <a:rPr lang="en-US" altLang="ja-JP" dirty="0"/>
              <a:t>R</a:t>
            </a:r>
            <a:r>
              <a:rPr lang="en-US" altLang="ja-JP" baseline="-25000" dirty="0"/>
              <a:t>1</a:t>
            </a:r>
            <a:r>
              <a:rPr lang="ja-JP" altLang="en-US" dirty="0"/>
              <a:t> ⊆</a:t>
            </a:r>
            <a:r>
              <a:rPr lang="en-US" altLang="ja-JP" dirty="0"/>
              <a:t> </a:t>
            </a:r>
            <a:r>
              <a:rPr lang="en-US" altLang="ja-JP" dirty="0" smtClean="0"/>
              <a:t>R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</a:t>
            </a:r>
            <a:r>
              <a:rPr lang="ja-JP" altLang="en-US" dirty="0" smtClean="0"/>
              <a:t>ではない</a:t>
            </a:r>
            <a:endParaRPr lang="en-US" altLang="ja-JP" dirty="0" smtClean="0"/>
          </a:p>
        </p:txBody>
      </p:sp>
      <p:sp>
        <p:nvSpPr>
          <p:cNvPr id="4" name="角丸四角形 3"/>
          <p:cNvSpPr/>
          <p:nvPr/>
        </p:nvSpPr>
        <p:spPr>
          <a:xfrm>
            <a:off x="5451966" y="4991256"/>
            <a:ext cx="1296144" cy="115212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ja-JP" sz="2400" dirty="0" smtClean="0">
                <a:solidFill>
                  <a:schemeClr val="tx1"/>
                </a:solidFill>
              </a:rPr>
              <a:t>A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6964134" y="5009870"/>
            <a:ext cx="1296144" cy="113351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altLang="ja-JP" sz="2400" dirty="0" smtClean="0">
                <a:solidFill>
                  <a:schemeClr val="tx1"/>
                </a:solidFill>
              </a:rPr>
              <a:t>A:B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799272" y="4248246"/>
            <a:ext cx="108012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altLang="ja-JP" sz="2400" dirty="0"/>
              <a:t>A:B ≤ </a:t>
            </a:r>
            <a:r>
              <a:rPr lang="en-US" altLang="ja-JP" sz="2400" dirty="0" smtClean="0"/>
              <a:t>A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83861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subtyping</a:t>
            </a:r>
            <a:r>
              <a:rPr lang="ja-JP" altLang="en-US" dirty="0" err="1"/>
              <a:t>で</a:t>
            </a:r>
            <a:r>
              <a:rPr kumimoji="1" lang="ja-JP" altLang="en-US" dirty="0" err="1" smtClean="0"/>
              <a:t>の</a:t>
            </a:r>
            <a:r>
              <a:rPr lang="ja-JP" altLang="en-US" dirty="0"/>
              <a:t>利用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region</a:t>
            </a:r>
            <a:r>
              <a:rPr lang="ja-JP" altLang="en-US" dirty="0" smtClean="0"/>
              <a:t>をパラメータにとるクラスの</a:t>
            </a:r>
            <a:r>
              <a:rPr lang="en-US" altLang="ja-JP" dirty="0" smtClean="0"/>
              <a:t>subtyping</a:t>
            </a:r>
            <a:r>
              <a:rPr lang="ja-JP" altLang="en-US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考えることができる</a:t>
            </a:r>
            <a:endParaRPr lang="en-US" altLang="ja-JP" dirty="0" smtClean="0"/>
          </a:p>
          <a:p>
            <a:r>
              <a:rPr kumimoji="1" lang="en-US" altLang="ja-JP" dirty="0" smtClean="0"/>
              <a:t>C&lt;R</a:t>
            </a:r>
            <a:r>
              <a:rPr kumimoji="1" lang="en-US" altLang="ja-JP" baseline="-25000" dirty="0" smtClean="0"/>
              <a:t>1</a:t>
            </a:r>
            <a:r>
              <a:rPr kumimoji="1" lang="en-US" altLang="ja-JP" dirty="0" smtClean="0"/>
              <a:t>&gt; </a:t>
            </a:r>
            <a:r>
              <a:rPr lang="en-US" altLang="ja-JP" dirty="0"/>
              <a:t>≤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C&lt;R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&gt;</a:t>
            </a:r>
            <a:endParaRPr lang="ja-JP" altLang="en-US" dirty="0"/>
          </a:p>
          <a:p>
            <a:pPr lvl="1"/>
            <a:r>
              <a:rPr lang="en-US" altLang="ja-JP" dirty="0"/>
              <a:t>R</a:t>
            </a:r>
            <a:r>
              <a:rPr lang="en-US" altLang="ja-JP" baseline="-25000" dirty="0"/>
              <a:t>1</a:t>
            </a:r>
            <a:r>
              <a:rPr lang="ja-JP" altLang="en-US" dirty="0"/>
              <a:t> ⊆</a:t>
            </a:r>
            <a:r>
              <a:rPr lang="en-US" altLang="ja-JP" dirty="0"/>
              <a:t> </a:t>
            </a:r>
            <a:r>
              <a:rPr lang="en-US" altLang="ja-JP" dirty="0" smtClean="0"/>
              <a:t>R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のとき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59307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配列の計算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2</a:t>
            </a:r>
            <a:r>
              <a:rPr lang="ja-JP" altLang="en-US" dirty="0" err="1"/>
              <a:t>つ</a:t>
            </a:r>
            <a:r>
              <a:rPr lang="ja-JP" altLang="en-US" dirty="0" err="1" smtClean="0"/>
              <a:t>の</a:t>
            </a:r>
            <a:r>
              <a:rPr lang="ja-JP" altLang="en-US" dirty="0" smtClean="0"/>
              <a:t>方法を用意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index-parameterized</a:t>
            </a:r>
            <a:r>
              <a:rPr lang="ja-JP" altLang="en-US" dirty="0" smtClean="0"/>
              <a:t> </a:t>
            </a:r>
            <a:r>
              <a:rPr lang="en-US" altLang="ja-JP" dirty="0" smtClean="0"/>
              <a:t>array</a:t>
            </a:r>
          </a:p>
          <a:p>
            <a:pPr lvl="1"/>
            <a:r>
              <a:rPr lang="en-US" altLang="ja-JP" dirty="0" err="1" smtClean="0"/>
              <a:t>subarray</a:t>
            </a:r>
            <a:endParaRPr lang="en-US" altLang="ja-JP" dirty="0" smtClean="0"/>
          </a:p>
          <a:p>
            <a:r>
              <a:rPr kumimoji="1" lang="ja-JP" altLang="en-US" dirty="0" smtClean="0"/>
              <a:t>用途に応じて使い分ける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929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index-parameterized array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配列のすべての要素について計算する場合</a:t>
            </a:r>
            <a:endParaRPr lang="en-US" altLang="ja-JP" dirty="0" smtClean="0"/>
          </a:p>
          <a:p>
            <a:r>
              <a:rPr lang="en-US" altLang="ja-JP" dirty="0" err="1" smtClean="0"/>
              <a:t>foreach</a:t>
            </a:r>
            <a:r>
              <a:rPr lang="en-US" altLang="ja-JP" dirty="0" smtClean="0"/>
              <a:t> </a:t>
            </a:r>
            <a:r>
              <a:rPr lang="ja-JP" altLang="en-US" dirty="0" smtClean="0"/>
              <a:t>構文が使える</a:t>
            </a:r>
            <a:endParaRPr lang="en-US" altLang="ja-JP" dirty="0" smtClean="0"/>
          </a:p>
          <a:p>
            <a:r>
              <a:rPr lang="ja-JP" altLang="en-US" dirty="0" smtClean="0"/>
              <a:t>各ループでそれぞれ異なる領域にアクセス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していることを示せばよい</a:t>
            </a:r>
            <a:endParaRPr lang="en-US" altLang="ja-JP" dirty="0"/>
          </a:p>
          <a:p>
            <a:r>
              <a:rPr lang="ja-JP" altLang="en-US" dirty="0" smtClean="0"/>
              <a:t>しかし、</a:t>
            </a:r>
            <a:r>
              <a:rPr lang="ja-JP" altLang="en-US" dirty="0"/>
              <a:t>その</a:t>
            </a:r>
            <a:r>
              <a:rPr lang="ja-JP" altLang="en-US" dirty="0" smtClean="0"/>
              <a:t>配列が</a:t>
            </a:r>
            <a:r>
              <a:rPr lang="ja-JP" altLang="en-US" dirty="0"/>
              <a:t>参照して</a:t>
            </a:r>
            <a:r>
              <a:rPr lang="ja-JP" altLang="en-US" dirty="0" smtClean="0"/>
              <a:t>いる</a:t>
            </a:r>
            <a:r>
              <a:rPr lang="ja-JP" altLang="en-US" dirty="0"/>
              <a:t>先</a:t>
            </a:r>
            <a:r>
              <a:rPr lang="ja-JP" altLang="en-US" dirty="0" smtClean="0"/>
              <a:t>が同じか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判定するのは難しい</a:t>
            </a:r>
            <a:endParaRPr lang="en-US" altLang="ja-JP" dirty="0" smtClean="0"/>
          </a:p>
          <a:p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41178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アクセスできるオブジェクトを制限する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対応するインデックスのついた領域にしか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アクセスできないという制限を</a:t>
            </a:r>
            <a:r>
              <a:rPr lang="ja-JP" altLang="en-US" dirty="0" smtClean="0"/>
              <a:t>設ける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インデックスが異なれば</a:t>
            </a:r>
            <a:r>
              <a:rPr kumimoji="1" lang="en-US" altLang="ja-JP" dirty="0" smtClean="0"/>
              <a:t>disjoint</a:t>
            </a:r>
            <a:r>
              <a:rPr kumimoji="1" lang="ja-JP" altLang="en-US" dirty="0" smtClean="0"/>
              <a:t>な領域へ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アクセス</a:t>
            </a:r>
            <a:r>
              <a:rPr kumimoji="1" lang="ja-JP" altLang="en-US" dirty="0" smtClean="0"/>
              <a:t>になる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108289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今日の内容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 Type and Effect System for Deterministic Parallel Java</a:t>
            </a:r>
          </a:p>
          <a:p>
            <a:pPr lvl="1"/>
            <a:r>
              <a:rPr lang="en-US" altLang="ja-JP" dirty="0" smtClean="0"/>
              <a:t>R. </a:t>
            </a:r>
            <a:r>
              <a:rPr lang="en-US" altLang="ja-JP" dirty="0"/>
              <a:t>L. </a:t>
            </a:r>
            <a:r>
              <a:rPr lang="en-US" altLang="ja-JP" dirty="0" err="1"/>
              <a:t>Bocchino</a:t>
            </a:r>
            <a:r>
              <a:rPr lang="en-US" altLang="ja-JP" dirty="0"/>
              <a:t> Jr</a:t>
            </a:r>
            <a:r>
              <a:rPr lang="en-US" altLang="ja-JP" dirty="0" smtClean="0"/>
              <a:t>., V. </a:t>
            </a:r>
            <a:r>
              <a:rPr lang="en-US" altLang="ja-JP" dirty="0"/>
              <a:t>S. </a:t>
            </a:r>
            <a:r>
              <a:rPr lang="en-US" altLang="ja-JP" dirty="0" err="1" smtClean="0"/>
              <a:t>Adve</a:t>
            </a:r>
            <a:r>
              <a:rPr lang="en-US" altLang="ja-JP" dirty="0" smtClean="0"/>
              <a:t>, D. Dig, </a:t>
            </a:r>
            <a:r>
              <a:rPr lang="nb-NO" altLang="ja-JP" dirty="0" smtClean="0"/>
              <a:t>S. </a:t>
            </a:r>
            <a:r>
              <a:rPr lang="nb-NO" altLang="ja-JP" dirty="0"/>
              <a:t>V. </a:t>
            </a:r>
            <a:r>
              <a:rPr lang="nb-NO" altLang="ja-JP" dirty="0" smtClean="0"/>
              <a:t>Adve, </a:t>
            </a:r>
            <a:br>
              <a:rPr lang="nb-NO" altLang="ja-JP" dirty="0" smtClean="0"/>
            </a:br>
            <a:r>
              <a:rPr lang="nb-NO" altLang="ja-JP" dirty="0" smtClean="0"/>
              <a:t>S. Heumann, R. Komuravelli, J. Overbey,</a:t>
            </a:r>
            <a:br>
              <a:rPr lang="nb-NO" altLang="ja-JP" dirty="0" smtClean="0"/>
            </a:br>
            <a:r>
              <a:rPr lang="en-US" altLang="ja-JP" dirty="0" smtClean="0"/>
              <a:t>P. Simmons, H. Sung</a:t>
            </a:r>
            <a:r>
              <a:rPr lang="ja-JP" altLang="en-US" dirty="0"/>
              <a:t> </a:t>
            </a:r>
            <a:r>
              <a:rPr lang="en-US" altLang="ja-JP" dirty="0" smtClean="0"/>
              <a:t>and M. </a:t>
            </a:r>
            <a:r>
              <a:rPr lang="en-US" altLang="ja-JP" dirty="0" err="1" smtClean="0"/>
              <a:t>Vakilian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 </a:t>
            </a:r>
            <a:r>
              <a:rPr kumimoji="1" lang="en-US" altLang="ja-JP" dirty="0" smtClean="0"/>
              <a:t>OOPSLA </a:t>
            </a:r>
            <a:r>
              <a:rPr kumimoji="1" lang="en-US" altLang="ja-JP" dirty="0" smtClean="0"/>
              <a:t>2009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714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配列の</a:t>
            </a:r>
            <a:r>
              <a:rPr kumimoji="1" lang="en-US" altLang="ja-JP" dirty="0" smtClean="0"/>
              <a:t>region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配列の</a:t>
            </a:r>
            <a:r>
              <a:rPr kumimoji="1" lang="en-US" altLang="ja-JP" dirty="0" smtClean="0"/>
              <a:t>i</a:t>
            </a:r>
            <a:r>
              <a:rPr kumimoji="1" lang="ja-JP" altLang="en-US" dirty="0" smtClean="0"/>
              <a:t>番目の要素がある</a:t>
            </a:r>
            <a:r>
              <a:rPr kumimoji="1" lang="en-US" altLang="ja-JP" dirty="0" smtClean="0"/>
              <a:t>region</a:t>
            </a:r>
            <a:r>
              <a:rPr kumimoji="1" lang="ja-JP" altLang="en-US" dirty="0" smtClean="0"/>
              <a:t>は</a:t>
            </a:r>
            <a:r>
              <a:rPr kumimoji="1" lang="en-US" altLang="ja-JP" dirty="0" smtClean="0"/>
              <a:t>[i]</a:t>
            </a:r>
          </a:p>
          <a:p>
            <a:pPr lvl="1"/>
            <a:r>
              <a:rPr lang="ja-JP" altLang="en-US" dirty="0"/>
              <a:t>実行時</a:t>
            </a:r>
            <a:r>
              <a:rPr lang="ja-JP" altLang="en-US" dirty="0" smtClean="0"/>
              <a:t>に</a:t>
            </a:r>
            <a:r>
              <a:rPr lang="ja-JP" altLang="en-US" dirty="0"/>
              <a:t>は</a:t>
            </a:r>
            <a:r>
              <a:rPr lang="en-US" altLang="ja-JP" dirty="0" smtClean="0"/>
              <a:t>i</a:t>
            </a:r>
            <a:r>
              <a:rPr lang="ja-JP" altLang="en-US" dirty="0" smtClean="0"/>
              <a:t>が異なるので違う領域に</a:t>
            </a:r>
            <a:r>
              <a:rPr lang="ja-JP" altLang="en-US" dirty="0" smtClean="0"/>
              <a:t>なる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このインデックスをクラスの</a:t>
            </a:r>
            <a:r>
              <a:rPr lang="en-US" altLang="ja-JP" dirty="0" smtClean="0"/>
              <a:t>region</a:t>
            </a:r>
            <a:r>
              <a:rPr lang="ja-JP" altLang="en-US" dirty="0" smtClean="0"/>
              <a:t>の引数として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与えることができる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33434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配列の型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T[] &lt;R&gt;#i</a:t>
            </a:r>
          </a:p>
          <a:p>
            <a:pPr lvl="1"/>
            <a:r>
              <a:rPr lang="en-US" altLang="ja-JP" dirty="0" smtClean="0"/>
              <a:t>T : </a:t>
            </a:r>
            <a:r>
              <a:rPr lang="ja-JP" altLang="en-US" dirty="0" smtClean="0"/>
              <a:t>型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R : region </a:t>
            </a:r>
            <a:r>
              <a:rPr kumimoji="1" lang="ja-JP" altLang="en-US" dirty="0" smtClean="0"/>
              <a:t>のパラメータ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#i : index</a:t>
            </a:r>
            <a:r>
              <a:rPr lang="ja-JP" altLang="en-US" dirty="0" smtClean="0"/>
              <a:t>に使う変数を指定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これを</a:t>
            </a:r>
            <a:r>
              <a:rPr kumimoji="1" lang="en-US" altLang="ja-JP" dirty="0" smtClean="0"/>
              <a:t>index-parameterized array</a:t>
            </a:r>
            <a:r>
              <a:rPr kumimoji="1" lang="ja-JP" altLang="en-US" dirty="0" smtClean="0"/>
              <a:t>と呼ぶ</a:t>
            </a:r>
            <a:endParaRPr kumimoji="1" lang="en-US" altLang="ja-JP" dirty="0"/>
          </a:p>
          <a:p>
            <a:r>
              <a:rPr kumimoji="1" lang="en-US" altLang="ja-JP" dirty="0" smtClean="0"/>
              <a:t>e</a:t>
            </a:r>
            <a:r>
              <a:rPr kumimoji="1" lang="ja-JP" altLang="en-US" dirty="0" smtClean="0"/>
              <a:t>番目の要素は、</a:t>
            </a:r>
            <a:r>
              <a:rPr lang="en-US" altLang="ja-JP" dirty="0" smtClean="0"/>
              <a:t>[</a:t>
            </a:r>
            <a:r>
              <a:rPr lang="en-US" altLang="ja-JP" dirty="0"/>
              <a:t>i </a:t>
            </a:r>
            <a:r>
              <a:rPr lang="en-US" altLang="ja-JP" dirty="0" smtClean="0"/>
              <a:t>↦e</a:t>
            </a:r>
            <a:r>
              <a:rPr kumimoji="1" lang="en-US" altLang="ja-JP" dirty="0" smtClean="0"/>
              <a:t>]R</a:t>
            </a:r>
            <a:r>
              <a:rPr kumimoji="1" lang="ja-JP" altLang="en-US" dirty="0" smtClean="0"/>
              <a:t>の領域に置かれる</a:t>
            </a:r>
            <a:endParaRPr kumimoji="1" lang="en-US" altLang="ja-JP" dirty="0" smtClean="0"/>
          </a:p>
          <a:p>
            <a:r>
              <a:rPr lang="ja-JP" altLang="en-US" dirty="0"/>
              <a:t>型</a:t>
            </a:r>
            <a:r>
              <a:rPr lang="ja-JP" altLang="en-US" dirty="0" smtClean="0"/>
              <a:t>は</a:t>
            </a:r>
            <a:r>
              <a:rPr lang="en-US" altLang="ja-JP" dirty="0"/>
              <a:t>[i ↦</a:t>
            </a:r>
            <a:r>
              <a:rPr lang="en-US" altLang="ja-JP" dirty="0" smtClean="0"/>
              <a:t>e]T</a:t>
            </a:r>
            <a:r>
              <a:rPr lang="ja-JP" altLang="en-US" dirty="0" smtClean="0"/>
              <a:t>となる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56251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例：</a:t>
            </a:r>
            <a:r>
              <a:rPr lang="en-US" altLang="ja-JP" dirty="0"/>
              <a:t>Figure </a:t>
            </a:r>
            <a:r>
              <a:rPr lang="en-US" altLang="ja-JP" dirty="0" smtClean="0"/>
              <a:t>7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C&lt;[_]&gt; [] &lt;[_]&gt; </a:t>
            </a:r>
            <a:r>
              <a:rPr lang="ja-JP" altLang="en-US" dirty="0" smtClean="0"/>
              <a:t>は </a:t>
            </a:r>
            <a:r>
              <a:rPr lang="en-US" altLang="ja-JP" dirty="0" smtClean="0"/>
              <a:t>C&lt;[i]&gt;[]&lt;[i]&gt;#i</a:t>
            </a:r>
            <a:r>
              <a:rPr lang="ja-JP" altLang="en-US" dirty="0" smtClean="0"/>
              <a:t>の略記</a:t>
            </a:r>
            <a:endParaRPr lang="en-US" altLang="ja-JP" dirty="0" smtClean="0"/>
          </a:p>
          <a:p>
            <a:r>
              <a:rPr lang="en-US" altLang="ja-JP" dirty="0" smtClean="0"/>
              <a:t>bodies[i] </a:t>
            </a:r>
            <a:r>
              <a:rPr lang="ja-JP" altLang="en-US" dirty="0" smtClean="0"/>
              <a:t>は </a:t>
            </a:r>
            <a:r>
              <a:rPr lang="en-US" altLang="ja-JP" dirty="0" smtClean="0"/>
              <a:t>[i]</a:t>
            </a:r>
            <a:r>
              <a:rPr lang="ja-JP" altLang="en-US" dirty="0"/>
              <a:t> </a:t>
            </a:r>
            <a:r>
              <a:rPr lang="ja-JP" altLang="en-US" dirty="0" smtClean="0"/>
              <a:t>にある</a:t>
            </a:r>
            <a:endParaRPr lang="en-US" altLang="ja-JP" dirty="0" smtClean="0"/>
          </a:p>
          <a:p>
            <a:r>
              <a:rPr lang="en-US" altLang="ja-JP" dirty="0" smtClean="0"/>
              <a:t>bodies[i].mass </a:t>
            </a:r>
            <a:r>
              <a:rPr lang="ja-JP" altLang="en-US" dirty="0" smtClean="0"/>
              <a:t>は </a:t>
            </a:r>
            <a:r>
              <a:rPr lang="en-US" altLang="ja-JP" dirty="0" smtClean="0"/>
              <a:t>[i]:M</a:t>
            </a:r>
            <a:r>
              <a:rPr lang="ja-JP" altLang="en-US" dirty="0"/>
              <a:t> </a:t>
            </a:r>
            <a:r>
              <a:rPr lang="ja-JP" altLang="en-US" dirty="0" smtClean="0"/>
              <a:t>にある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パラメータとして</a:t>
            </a:r>
            <a:r>
              <a:rPr lang="en-US" altLang="ja-JP" dirty="0" smtClean="0"/>
              <a:t>[i]</a:t>
            </a:r>
            <a:r>
              <a:rPr lang="ja-JP" altLang="en-US" dirty="0" smtClean="0"/>
              <a:t>が渡される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i</a:t>
            </a:r>
            <a:r>
              <a:rPr lang="ja-JP" altLang="en-US" dirty="0" smtClean="0"/>
              <a:t>が異なれば別々の</a:t>
            </a:r>
            <a:r>
              <a:rPr lang="en-US" altLang="ja-JP" dirty="0" smtClean="0"/>
              <a:t>region</a:t>
            </a:r>
            <a:r>
              <a:rPr lang="ja-JP" altLang="en-US" dirty="0" smtClean="0"/>
              <a:t>に存在する</a:t>
            </a:r>
          </a:p>
        </p:txBody>
      </p:sp>
    </p:spTree>
    <p:extLst>
      <p:ext uri="{BB962C8B-B14F-4D97-AF65-F5344CB8AC3E}">
        <p14:creationId xmlns:p14="http://schemas.microsoft.com/office/powerpoint/2010/main" val="217506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index-parameterized array</a:t>
            </a:r>
            <a:r>
              <a:rPr lang="ja-JP" altLang="en-US" dirty="0" smtClean="0"/>
              <a:t>の制限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配列内で要素の移動ができない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a[i] = a[j] </a:t>
            </a:r>
            <a:r>
              <a:rPr kumimoji="1" lang="ja-JP" altLang="en-US" dirty="0" smtClean="0"/>
              <a:t>など</a:t>
            </a:r>
            <a:endParaRPr kumimoji="1" lang="en-US" altLang="ja-JP" dirty="0" smtClean="0"/>
          </a:p>
          <a:p>
            <a:r>
              <a:rPr lang="ja-JP" altLang="en-US" dirty="0" smtClean="0"/>
              <a:t>いったん </a:t>
            </a:r>
            <a:r>
              <a:rPr lang="en-US" altLang="ja-JP" dirty="0" smtClean="0"/>
              <a:t>C&lt;[i]&gt;[]&lt;[i]&gt;#i</a:t>
            </a:r>
            <a:r>
              <a:rPr lang="ja-JP" altLang="en-US" dirty="0"/>
              <a:t> </a:t>
            </a:r>
            <a:r>
              <a:rPr lang="ja-JP" altLang="en-US" dirty="0" smtClean="0"/>
              <a:t>型の配列から </a:t>
            </a:r>
            <a:r>
              <a:rPr lang="en-US" altLang="ja-JP" dirty="0" smtClean="0"/>
              <a:t>C&lt;*&gt;[] </a:t>
            </a:r>
            <a:br>
              <a:rPr lang="en-US" altLang="ja-JP" dirty="0" smtClean="0"/>
            </a:br>
            <a:r>
              <a:rPr lang="ja-JP" altLang="en-US" dirty="0" smtClean="0"/>
              <a:t>型の配列にコピーして順番を入れ替えたのち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C&lt;[j]&gt;[]&lt;[j]&gt;#j </a:t>
            </a:r>
            <a:r>
              <a:rPr lang="ja-JP" altLang="en-US" dirty="0" smtClean="0"/>
              <a:t>型にコピーすれば入れ替えは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可能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コピーによる</a:t>
            </a:r>
            <a:r>
              <a:rPr lang="ja-JP" altLang="en-US" dirty="0" smtClean="0"/>
              <a:t>オーバーヘッド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6006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subarray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配列を分割する方法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分割統治型のアルゴリズムに使える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Figure 9</a:t>
            </a:r>
          </a:p>
          <a:p>
            <a:pPr lvl="1"/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01869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DPJA</a:t>
            </a:r>
            <a:r>
              <a:rPr lang="en-US" altLang="ja-JP" dirty="0" err="1" smtClean="0"/>
              <a:t>rray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/>
              <a:t>DPJArray</a:t>
            </a:r>
            <a:r>
              <a:rPr lang="ja-JP" altLang="en-US" dirty="0"/>
              <a:t>型を導入</a:t>
            </a:r>
            <a:endParaRPr lang="en-US" altLang="ja-JP" dirty="0"/>
          </a:p>
          <a:p>
            <a:pPr lvl="1"/>
            <a:r>
              <a:rPr lang="ja-JP" altLang="en-US" dirty="0"/>
              <a:t>開始点</a:t>
            </a:r>
            <a:r>
              <a:rPr lang="en-US" altLang="ja-JP" dirty="0"/>
              <a:t>S</a:t>
            </a:r>
            <a:r>
              <a:rPr lang="ja-JP" altLang="en-US" dirty="0"/>
              <a:t>と長さ</a:t>
            </a:r>
            <a:r>
              <a:rPr lang="en-US" altLang="ja-JP" dirty="0"/>
              <a:t>L</a:t>
            </a:r>
            <a:r>
              <a:rPr lang="ja-JP" altLang="en-US" dirty="0"/>
              <a:t>を持つ</a:t>
            </a:r>
            <a:r>
              <a:rPr lang="en-US" altLang="ja-JP" dirty="0"/>
              <a:t>	</a:t>
            </a:r>
          </a:p>
          <a:p>
            <a:pPr lvl="1"/>
            <a:r>
              <a:rPr lang="en-US" altLang="ja-JP" dirty="0"/>
              <a:t>Array</a:t>
            </a:r>
            <a:r>
              <a:rPr lang="ja-JP" altLang="en-US" dirty="0"/>
              <a:t>の分割を簡単にする</a:t>
            </a:r>
            <a:endParaRPr lang="en-US" altLang="ja-JP" dirty="0"/>
          </a:p>
          <a:p>
            <a:pPr lvl="1"/>
            <a:r>
              <a:rPr lang="en-US" altLang="ja-JP" dirty="0"/>
              <a:t>Java</a:t>
            </a:r>
            <a:r>
              <a:rPr lang="ja-JP" altLang="en-US" dirty="0"/>
              <a:t>の</a:t>
            </a:r>
            <a:r>
              <a:rPr lang="en-US" altLang="ja-JP" dirty="0"/>
              <a:t>Array</a:t>
            </a:r>
            <a:r>
              <a:rPr lang="ja-JP" altLang="en-US" dirty="0"/>
              <a:t>の</a:t>
            </a:r>
            <a:r>
              <a:rPr lang="ja-JP" altLang="en-US" dirty="0" smtClean="0"/>
              <a:t>ラッパー</a:t>
            </a:r>
            <a:endParaRPr lang="en-US" altLang="ja-JP" dirty="0" smtClean="0"/>
          </a:p>
          <a:p>
            <a:r>
              <a:rPr lang="ja-JP" altLang="en-US" dirty="0" smtClean="0"/>
              <a:t>部分配列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subarray</a:t>
            </a:r>
            <a:r>
              <a:rPr lang="en-US" altLang="ja-JP" dirty="0" smtClean="0"/>
              <a:t>)</a:t>
            </a:r>
            <a:r>
              <a:rPr lang="ja-JP" altLang="en-US" dirty="0" smtClean="0"/>
              <a:t>を表すことができる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6793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DPJPartition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配列を</a:t>
            </a:r>
            <a:r>
              <a:rPr kumimoji="1" lang="en-US" altLang="ja-JP" dirty="0" err="1" smtClean="0"/>
              <a:t>subarray</a:t>
            </a:r>
            <a:r>
              <a:rPr kumimoji="1" lang="ja-JP" altLang="en-US" dirty="0" smtClean="0"/>
              <a:t>に分割するクラス</a:t>
            </a:r>
            <a:endParaRPr kumimoji="1" lang="en-US" altLang="ja-JP" dirty="0" smtClean="0"/>
          </a:p>
          <a:p>
            <a:r>
              <a:rPr kumimoji="1" lang="ja-JP" altLang="en-US" dirty="0" smtClean="0"/>
              <a:t>コンストラクタに</a:t>
            </a:r>
            <a:r>
              <a:rPr kumimoji="1" lang="en-US" altLang="ja-JP" dirty="0" err="1" smtClean="0"/>
              <a:t>DPJArray</a:t>
            </a:r>
            <a:r>
              <a:rPr kumimoji="1" lang="ja-JP" altLang="en-US" dirty="0" smtClean="0"/>
              <a:t>を渡すと、分割した結果が返ってくる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いくつかの分割方法を指定できる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3714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RPL</a:t>
            </a:r>
            <a:r>
              <a:rPr kumimoji="1" lang="ja-JP" altLang="en-US" dirty="0" smtClean="0"/>
              <a:t>の拡張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ひとつの配列を複数の方法で分割するかも</a:t>
            </a:r>
            <a:endParaRPr kumimoji="1" lang="en-US" altLang="ja-JP" dirty="0" smtClean="0"/>
          </a:p>
          <a:p>
            <a:r>
              <a:rPr kumimoji="1" lang="en-US" altLang="ja-JP" dirty="0" smtClean="0"/>
              <a:t>final</a:t>
            </a:r>
            <a:r>
              <a:rPr kumimoji="1" lang="ja-JP" altLang="en-US" dirty="0" err="1" smtClean="0"/>
              <a:t>のつ</a:t>
            </a:r>
            <a:r>
              <a:rPr kumimoji="1" lang="ja-JP" altLang="en-US" dirty="0" smtClean="0"/>
              <a:t>いたローカル変数</a:t>
            </a:r>
            <a:r>
              <a:rPr kumimoji="1" lang="en-US" altLang="ja-JP" dirty="0" smtClean="0"/>
              <a:t>z</a:t>
            </a:r>
            <a:r>
              <a:rPr kumimoji="1" lang="ja-JP" altLang="en-US" dirty="0" smtClean="0"/>
              <a:t>を</a:t>
            </a:r>
            <a:r>
              <a:rPr kumimoji="1" lang="en-US" altLang="ja-JP" dirty="0" smtClean="0"/>
              <a:t>RPL</a:t>
            </a:r>
            <a:r>
              <a:rPr kumimoji="1" lang="ja-JP" altLang="en-US" dirty="0" smtClean="0"/>
              <a:t>に書く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this</a:t>
            </a:r>
            <a:r>
              <a:rPr kumimoji="1" lang="ja-JP" altLang="en-US" dirty="0" smtClean="0"/>
              <a:t>を含む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分割方法を区別できる</a:t>
            </a:r>
            <a:endParaRPr kumimoji="1" lang="en-US" altLang="ja-JP" dirty="0" smtClean="0"/>
          </a:p>
          <a:p>
            <a:r>
              <a:rPr kumimoji="1" lang="en-US" altLang="ja-JP" dirty="0" smtClean="0"/>
              <a:t>z</a:t>
            </a:r>
            <a:r>
              <a:rPr kumimoji="1" lang="ja-JP" altLang="en-US" dirty="0" smtClean="0"/>
              <a:t>が指すオブジェクトがある</a:t>
            </a:r>
            <a:r>
              <a:rPr kumimoji="1" lang="en-US" altLang="ja-JP" dirty="0" smtClean="0"/>
              <a:t>region</a:t>
            </a:r>
            <a:r>
              <a:rPr kumimoji="1" lang="ja-JP" altLang="en-US" dirty="0" smtClean="0"/>
              <a:t>を表す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実行時に決定</a:t>
            </a:r>
            <a:r>
              <a:rPr lang="ja-JP" altLang="en-US" dirty="0"/>
              <a:t>され</a:t>
            </a:r>
            <a:r>
              <a:rPr lang="ja-JP" altLang="en-US" dirty="0" smtClean="0"/>
              <a:t>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分割した配列を表</a:t>
            </a:r>
            <a:r>
              <a:rPr lang="ja-JP" altLang="en-US" dirty="0"/>
              <a:t>すことが</a:t>
            </a:r>
            <a:r>
              <a:rPr lang="ja-JP" altLang="en-US" dirty="0" smtClean="0"/>
              <a:t>できる</a:t>
            </a:r>
            <a:endParaRPr lang="en-US" altLang="ja-JP" dirty="0"/>
          </a:p>
          <a:p>
            <a:pPr lvl="1"/>
            <a:r>
              <a:rPr lang="en-US" altLang="ja-JP" dirty="0" smtClean="0"/>
              <a:t>disjoint</a:t>
            </a:r>
            <a:r>
              <a:rPr lang="ja-JP" altLang="en-US" dirty="0" smtClean="0"/>
              <a:t>な</a:t>
            </a:r>
            <a:r>
              <a:rPr lang="en-US" altLang="ja-JP" dirty="0" smtClean="0"/>
              <a:t>region</a:t>
            </a:r>
            <a:r>
              <a:rPr lang="ja-JP" altLang="en-US" dirty="0" smtClean="0"/>
              <a:t>どうし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107895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重複</a:t>
            </a:r>
            <a:r>
              <a:rPr lang="ja-JP" altLang="en-US" dirty="0" smtClean="0"/>
              <a:t>する領域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複数の分割があった場合、重複領域があるかもしれない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長さ</a:t>
            </a:r>
            <a:r>
              <a:rPr lang="en-US" altLang="ja-JP" dirty="0" smtClean="0"/>
              <a:t>10</a:t>
            </a:r>
            <a:r>
              <a:rPr lang="ja-JP" altLang="en-US" dirty="0" smtClean="0"/>
              <a:t>の配列</a:t>
            </a:r>
            <a:r>
              <a:rPr lang="en-US" altLang="ja-JP" dirty="0" smtClean="0"/>
              <a:t>a</a:t>
            </a:r>
            <a:r>
              <a:rPr lang="ja-JP" altLang="en-US" dirty="0" smtClean="0"/>
              <a:t>を</a:t>
            </a:r>
            <a:r>
              <a:rPr kumimoji="1" lang="en-US" altLang="ja-JP" dirty="0" smtClean="0"/>
              <a:t>z</a:t>
            </a:r>
            <a:r>
              <a:rPr kumimoji="1" lang="en-US" altLang="ja-JP" baseline="-25000" dirty="0" smtClean="0"/>
              <a:t>1</a:t>
            </a:r>
            <a:r>
              <a:rPr kumimoji="1" lang="ja-JP" altLang="en-US" dirty="0" smtClean="0"/>
              <a:t>が</a:t>
            </a:r>
            <a:r>
              <a:rPr kumimoji="1" lang="en-US" altLang="ja-JP" dirty="0" smtClean="0"/>
              <a:t>0-5,6-9</a:t>
            </a:r>
            <a:r>
              <a:rPr kumimoji="1" lang="ja-JP" altLang="en-US" dirty="0" smtClean="0"/>
              <a:t>に、</a:t>
            </a:r>
            <a:r>
              <a:rPr kumimoji="1" lang="en-US" altLang="ja-JP" dirty="0" smtClean="0"/>
              <a:t>z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が</a:t>
            </a:r>
            <a:r>
              <a:rPr lang="en-US" altLang="ja-JP" dirty="0" smtClean="0"/>
              <a:t>0-4,5-9</a:t>
            </a:r>
            <a:r>
              <a:rPr lang="ja-JP" altLang="en-US" dirty="0" smtClean="0"/>
              <a:t>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分割したとき</a:t>
            </a:r>
            <a:r>
              <a:rPr lang="en-US" altLang="ja-JP" dirty="0" smtClean="0"/>
              <a:t>z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:[0]</a:t>
            </a:r>
            <a:r>
              <a:rPr lang="ja-JP" altLang="en-US" dirty="0" smtClean="0"/>
              <a:t>と</a:t>
            </a:r>
            <a:r>
              <a:rPr lang="en-US" altLang="ja-JP" dirty="0" smtClean="0"/>
              <a:t>z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:[1]</a:t>
            </a:r>
            <a:r>
              <a:rPr lang="ja-JP" altLang="en-US" dirty="0" smtClean="0"/>
              <a:t>は</a:t>
            </a:r>
            <a:r>
              <a:rPr lang="en-US" altLang="ja-JP" dirty="0" smtClean="0"/>
              <a:t>disjoint</a:t>
            </a:r>
            <a:r>
              <a:rPr lang="ja-JP" altLang="en-US" dirty="0" smtClean="0"/>
              <a:t>な領域を表すはずなのに重複した領域</a:t>
            </a:r>
            <a:r>
              <a:rPr lang="en-US" altLang="ja-JP" dirty="0" smtClean="0"/>
              <a:t>(a[5])</a:t>
            </a:r>
            <a:r>
              <a:rPr lang="ja-JP" altLang="en-US" dirty="0" smtClean="0"/>
              <a:t>を持つ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59985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重複する領域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分割した配列がある</a:t>
            </a:r>
            <a:r>
              <a:rPr lang="en-US" altLang="ja-JP" dirty="0"/>
              <a:t>region</a:t>
            </a:r>
            <a:r>
              <a:rPr lang="ja-JP" altLang="en-US" dirty="0"/>
              <a:t>は、</a:t>
            </a:r>
            <a:r>
              <a:rPr lang="en-US" altLang="ja-JP" dirty="0"/>
              <a:t>z:[i]:*</a:t>
            </a:r>
            <a:r>
              <a:rPr lang="ja-JP" altLang="en-US" dirty="0"/>
              <a:t>と</a:t>
            </a:r>
            <a:r>
              <a:rPr lang="ja-JP" altLang="en-US" dirty="0" smtClean="0"/>
              <a:t>する</a:t>
            </a: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en-US" altLang="ja-JP" dirty="0" smtClean="0"/>
              <a:t>z</a:t>
            </a:r>
            <a:r>
              <a:rPr lang="ja-JP" altLang="en-US" dirty="0" smtClean="0"/>
              <a:t>は実行時に決定するものなので単純には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比較しない</a:t>
            </a:r>
            <a:endParaRPr lang="en-US" altLang="ja-JP" dirty="0"/>
          </a:p>
          <a:p>
            <a:r>
              <a:rPr lang="ja-JP" altLang="en-US" dirty="0"/>
              <a:t>右は</a:t>
            </a:r>
            <a:r>
              <a:rPr lang="en-US" altLang="ja-JP" dirty="0"/>
              <a:t>*</a:t>
            </a:r>
            <a:r>
              <a:rPr lang="ja-JP" altLang="en-US" dirty="0"/>
              <a:t>があるので</a:t>
            </a:r>
            <a:r>
              <a:rPr lang="en-US" altLang="ja-JP" dirty="0"/>
              <a:t>disjoint</a:t>
            </a:r>
            <a:r>
              <a:rPr lang="ja-JP" altLang="en-US" dirty="0"/>
              <a:t>とはいえない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5924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背景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マルチコアが普及してきた</a:t>
            </a:r>
            <a:endParaRPr kumimoji="1" lang="en-US" altLang="ja-JP" dirty="0" smtClean="0"/>
          </a:p>
          <a:p>
            <a:r>
              <a:rPr kumimoji="1" lang="ja-JP" altLang="en-US" dirty="0" smtClean="0"/>
              <a:t>並列プログラムは実行順が非決定的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難解なバグを生み出す</a:t>
            </a:r>
            <a:endParaRPr lang="en-US" altLang="ja-JP" dirty="0"/>
          </a:p>
          <a:p>
            <a:r>
              <a:rPr lang="ja-JP" altLang="en-US" dirty="0" smtClean="0"/>
              <a:t>しかし多くの場合で結果は決定的になる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ソート、暗号化など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16165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簡略化の</a:t>
            </a:r>
            <a:r>
              <a:rPr kumimoji="1" lang="en-US" altLang="ja-JP" dirty="0" smtClean="0"/>
              <a:t>annotation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m </a:t>
            </a:r>
            <a:r>
              <a:rPr kumimoji="1" lang="en-US" altLang="ja-JP" dirty="0" err="1" smtClean="0"/>
              <a:t>commuteswith</a:t>
            </a:r>
            <a:r>
              <a:rPr kumimoji="1" lang="en-US" altLang="ja-JP" dirty="0" smtClean="0"/>
              <a:t> m’</a:t>
            </a:r>
          </a:p>
          <a:p>
            <a:pPr lvl="1"/>
            <a:r>
              <a:rPr lang="ja-JP" altLang="en-US" dirty="0" smtClean="0"/>
              <a:t>メソッド</a:t>
            </a:r>
            <a:r>
              <a:rPr lang="en-US" altLang="ja-JP" dirty="0" smtClean="0"/>
              <a:t>m</a:t>
            </a:r>
            <a:r>
              <a:rPr lang="ja-JP" altLang="en-US" dirty="0" smtClean="0"/>
              <a:t>と</a:t>
            </a:r>
            <a:r>
              <a:rPr lang="en-US" altLang="ja-JP" dirty="0" smtClean="0"/>
              <a:t>m’</a:t>
            </a:r>
            <a:r>
              <a:rPr lang="ja-JP" altLang="en-US" dirty="0" smtClean="0"/>
              <a:t>の実行順序が入れ替わってもよい</a:t>
            </a:r>
            <a:endParaRPr lang="en-US" altLang="ja-JP" dirty="0" smtClean="0"/>
          </a:p>
          <a:p>
            <a:pPr lvl="1"/>
            <a:r>
              <a:rPr lang="ja-JP" altLang="en-US" dirty="0"/>
              <a:t>実際</a:t>
            </a:r>
            <a:r>
              <a:rPr lang="ja-JP" altLang="en-US" dirty="0" smtClean="0"/>
              <a:t>に入れ替わってもよいかは</a:t>
            </a:r>
            <a:r>
              <a:rPr kumimoji="1" lang="ja-JP" altLang="en-US" dirty="0" smtClean="0"/>
              <a:t>保証されない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他の方法で検証する必要がある</a:t>
            </a:r>
            <a:endParaRPr kumimoji="1" lang="en-US" altLang="ja-JP" dirty="0" smtClean="0"/>
          </a:p>
          <a:p>
            <a:r>
              <a:rPr lang="en-US" altLang="ja-JP" dirty="0" smtClean="0"/>
              <a:t>invokes m’</a:t>
            </a:r>
            <a:r>
              <a:rPr lang="ja-JP" altLang="en-US" dirty="0" smtClean="0"/>
              <a:t> </a:t>
            </a:r>
            <a:r>
              <a:rPr lang="en-US" altLang="ja-JP" dirty="0" smtClean="0"/>
              <a:t>with e</a:t>
            </a:r>
          </a:p>
          <a:p>
            <a:pPr lvl="1"/>
            <a:r>
              <a:rPr lang="en-US" altLang="ja-JP" dirty="0"/>
              <a:t>e</a:t>
            </a:r>
            <a:r>
              <a:rPr lang="en-US" altLang="ja-JP" dirty="0" smtClean="0"/>
              <a:t>ffect</a:t>
            </a:r>
            <a:r>
              <a:rPr lang="ja-JP" altLang="en-US" dirty="0" smtClean="0"/>
              <a:t>の一種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メソッド中で</a:t>
            </a:r>
            <a:r>
              <a:rPr lang="en-US" altLang="ja-JP" dirty="0" smtClean="0"/>
              <a:t>m</a:t>
            </a:r>
            <a:r>
              <a:rPr lang="ja-JP" altLang="en-US" dirty="0" smtClean="0"/>
              <a:t>を呼び出すことを意味する</a:t>
            </a:r>
            <a:endParaRPr lang="en-US" altLang="ja-JP" dirty="0"/>
          </a:p>
          <a:p>
            <a:pPr lvl="1"/>
            <a:r>
              <a:rPr lang="en-US" altLang="ja-JP" dirty="0" err="1" smtClean="0"/>
              <a:t>commuteswith</a:t>
            </a:r>
            <a:r>
              <a:rPr lang="ja-JP" altLang="en-US" dirty="0" smtClean="0"/>
              <a:t>と組み合わせれば交換可能な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組み合わせが広がる</a:t>
            </a:r>
            <a:endParaRPr lang="en-US" altLang="ja-JP" dirty="0" smtClean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92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形式的な定義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ここで</a:t>
            </a:r>
            <a:r>
              <a:rPr lang="ja-JP" altLang="en-US" dirty="0" smtClean="0"/>
              <a:t>はシンプルな言語を考える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制御構文がない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継承がない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region</a:t>
            </a:r>
            <a:r>
              <a:rPr kumimoji="1" lang="ja-JP" altLang="en-US" dirty="0" smtClean="0"/>
              <a:t>名は</a:t>
            </a:r>
            <a:r>
              <a:rPr kumimoji="1" lang="en-US" altLang="ja-JP" dirty="0" smtClean="0"/>
              <a:t>global</a:t>
            </a:r>
            <a:r>
              <a:rPr kumimoji="1" lang="ja-JP" altLang="en-US" dirty="0" smtClean="0"/>
              <a:t>とする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3308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Syntax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Figure 11</a:t>
            </a:r>
            <a:r>
              <a:rPr kumimoji="1" lang="ja-JP" altLang="en-US" dirty="0" smtClean="0"/>
              <a:t>を参照</a:t>
            </a:r>
            <a:endParaRPr kumimoji="1" lang="en-US" altLang="ja-JP" dirty="0" smtClean="0"/>
          </a:p>
          <a:p>
            <a:r>
              <a:rPr lang="ja-JP" altLang="en-US" dirty="0"/>
              <a:t>プログラムは</a:t>
            </a:r>
            <a:r>
              <a:rPr kumimoji="1" lang="en-US" altLang="ja-JP" dirty="0" smtClean="0"/>
              <a:t>region</a:t>
            </a:r>
            <a:r>
              <a:rPr kumimoji="1" lang="ja-JP" altLang="en-US" dirty="0" smtClean="0"/>
              <a:t>定義と</a:t>
            </a:r>
            <a:r>
              <a:rPr kumimoji="1" lang="en-US" altLang="ja-JP" dirty="0" smtClean="0"/>
              <a:t>class</a:t>
            </a:r>
            <a:r>
              <a:rPr kumimoji="1" lang="ja-JP" altLang="en-US" dirty="0" smtClean="0"/>
              <a:t>定義と</a:t>
            </a:r>
            <a:r>
              <a:rPr kumimoji="1" lang="ja-JP" altLang="en-US" dirty="0" smtClean="0"/>
              <a:t>実行部</a:t>
            </a:r>
            <a:endParaRPr kumimoji="1" lang="en-US" altLang="ja-JP" dirty="0" smtClean="0"/>
          </a:p>
          <a:p>
            <a:r>
              <a:rPr lang="en-US" altLang="ja-JP" dirty="0" smtClean="0"/>
              <a:t>RPL</a:t>
            </a:r>
            <a:r>
              <a:rPr lang="ja-JP" altLang="en-US" dirty="0" smtClean="0"/>
              <a:t>の</a:t>
            </a:r>
            <a:r>
              <a:rPr lang="en-US" altLang="ja-JP" dirty="0" smtClean="0"/>
              <a:t>syntax</a:t>
            </a:r>
            <a:r>
              <a:rPr lang="ja-JP" altLang="en-US" dirty="0" smtClean="0"/>
              <a:t>が定められる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*</a:t>
            </a:r>
            <a:r>
              <a:rPr kumimoji="1" lang="ja-JP" altLang="en-US" dirty="0" smtClean="0"/>
              <a:t>は先頭には来ない、など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77667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static semantics</a:t>
            </a:r>
            <a:r>
              <a:rPr lang="ja-JP" altLang="en-US" dirty="0"/>
              <a:t> </a:t>
            </a:r>
            <a:r>
              <a:rPr lang="en-US" altLang="ja-JP" dirty="0" smtClean="0"/>
              <a:t>(1)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region</a:t>
            </a:r>
            <a:r>
              <a:rPr lang="ja-JP" altLang="en-US" dirty="0" smtClean="0"/>
              <a:t>パラメータの包含関係による</a:t>
            </a:r>
            <a:r>
              <a:rPr lang="en-US" altLang="ja-JP" dirty="0" smtClean="0"/>
              <a:t>subtyping</a:t>
            </a:r>
          </a:p>
          <a:p>
            <a:pPr lvl="1"/>
            <a:r>
              <a:rPr kumimoji="1" lang="en-US" altLang="ja-JP" dirty="0" smtClean="0"/>
              <a:t>Figure 18, (SUBTYPE-CLASS)</a:t>
            </a:r>
          </a:p>
          <a:p>
            <a:r>
              <a:rPr lang="en-US" altLang="ja-JP" dirty="0" smtClean="0"/>
              <a:t>Effect</a:t>
            </a:r>
            <a:r>
              <a:rPr lang="ja-JP" altLang="en-US" dirty="0" smtClean="0"/>
              <a:t>の包含関係</a:t>
            </a:r>
            <a:r>
              <a:rPr lang="ja-JP" altLang="en-US" dirty="0"/>
              <a:t>など</a:t>
            </a:r>
            <a:r>
              <a:rPr lang="ja-JP" altLang="en-US" dirty="0" smtClean="0"/>
              <a:t>が定義される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Figure 19</a:t>
            </a:r>
          </a:p>
        </p:txBody>
      </p:sp>
    </p:spTree>
    <p:extLst>
      <p:ext uri="{BB962C8B-B14F-4D97-AF65-F5344CB8AC3E}">
        <p14:creationId xmlns:p14="http://schemas.microsoft.com/office/powerpoint/2010/main" val="279140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static semantics (2)</a:t>
            </a:r>
            <a:br>
              <a:rPr kumimoji="1" lang="en-US" altLang="ja-JP" dirty="0" smtClean="0"/>
            </a:br>
            <a:r>
              <a:rPr kumimoji="1" lang="en-US" altLang="ja-JP" dirty="0" smtClean="0"/>
              <a:t>Typing Rules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field</a:t>
            </a:r>
            <a:r>
              <a:rPr kumimoji="1" lang="ja-JP" altLang="en-US" dirty="0" smtClean="0"/>
              <a:t>や配列へのアクセスで</a:t>
            </a:r>
            <a:r>
              <a:rPr kumimoji="1" lang="en-US" altLang="ja-JP" dirty="0" smtClean="0"/>
              <a:t>effect</a:t>
            </a:r>
            <a:r>
              <a:rPr kumimoji="1" lang="ja-JP" altLang="en-US" dirty="0" smtClean="0"/>
              <a:t>が発生</a:t>
            </a:r>
            <a:endParaRPr kumimoji="1" lang="en-US" altLang="ja-JP" dirty="0" smtClean="0"/>
          </a:p>
          <a:p>
            <a:r>
              <a:rPr lang="ja-JP" altLang="en-US" dirty="0"/>
              <a:t>メソッド呼び出し</a:t>
            </a:r>
            <a:r>
              <a:rPr lang="ja-JP" altLang="en-US" dirty="0" smtClean="0"/>
              <a:t>で、</a:t>
            </a:r>
            <a:r>
              <a:rPr lang="en-US" altLang="ja-JP" dirty="0" smtClean="0"/>
              <a:t>invokes </a:t>
            </a:r>
            <a:r>
              <a:rPr lang="ja-JP" altLang="en-US" dirty="0" smtClean="0"/>
              <a:t>の</a:t>
            </a:r>
            <a:r>
              <a:rPr lang="en-US" altLang="ja-JP" dirty="0" smtClean="0"/>
              <a:t>effect</a:t>
            </a:r>
            <a:r>
              <a:rPr lang="ja-JP" altLang="en-US" dirty="0" smtClean="0"/>
              <a:t>が発生</a:t>
            </a:r>
            <a:endParaRPr lang="en-US" altLang="ja-JP" dirty="0" smtClean="0"/>
          </a:p>
          <a:p>
            <a:r>
              <a:rPr kumimoji="1" lang="ja-JP" altLang="en-US" dirty="0" smtClean="0"/>
              <a:t>メソッドの引数をチェックするときには、仮に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region</a:t>
            </a:r>
            <a:r>
              <a:rPr kumimoji="1" lang="ja-JP" altLang="en-US" dirty="0" smtClean="0"/>
              <a:t>パラメータを与えている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実引数のパラメータに含まれるような</a:t>
            </a:r>
            <a:r>
              <a:rPr kumimoji="1" lang="en-US" altLang="ja-JP" dirty="0" smtClean="0"/>
              <a:t>region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6617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dynamic semantics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実行文</a:t>
            </a:r>
            <a:r>
              <a:rPr lang="ja-JP" altLang="en-US" dirty="0" smtClean="0"/>
              <a:t>、</a:t>
            </a:r>
            <a:r>
              <a:rPr lang="ja-JP" altLang="en-US" dirty="0"/>
              <a:t>実行前の</a:t>
            </a:r>
            <a:r>
              <a:rPr kumimoji="1" lang="ja-JP" altLang="en-US" dirty="0" smtClean="0"/>
              <a:t>環境</a:t>
            </a:r>
            <a:r>
              <a:rPr lang="ja-JP" altLang="en-US" dirty="0" smtClean="0"/>
              <a:t>、ヒープ状態から、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返り値のオブジェクト、実行後のヒープ状態、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発生した</a:t>
            </a:r>
            <a:r>
              <a:rPr lang="en-US" altLang="ja-JP" dirty="0" smtClean="0"/>
              <a:t>effect</a:t>
            </a:r>
            <a:r>
              <a:rPr lang="ja-JP" altLang="en-US" dirty="0" smtClean="0"/>
              <a:t>を</a:t>
            </a:r>
            <a:r>
              <a:rPr lang="ja-JP" altLang="en-US" dirty="0"/>
              <a:t>求める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(e, </a:t>
            </a:r>
            <a:r>
              <a:rPr kumimoji="1" lang="en-US" altLang="ja-JP" dirty="0" err="1" smtClean="0"/>
              <a:t>dΓ</a:t>
            </a:r>
            <a:r>
              <a:rPr kumimoji="1" lang="en-US" altLang="ja-JP" dirty="0" smtClean="0"/>
              <a:t>, H) </a:t>
            </a:r>
            <a:r>
              <a:rPr kumimoji="1" lang="ja-JP" altLang="en-US" dirty="0" smtClean="0"/>
              <a:t>→ </a:t>
            </a:r>
            <a:r>
              <a:rPr kumimoji="1" lang="en-US" altLang="ja-JP" dirty="0" smtClean="0"/>
              <a:t>(o, H’, </a:t>
            </a:r>
            <a:r>
              <a:rPr kumimoji="1" lang="en-US" altLang="ja-JP" dirty="0" err="1" smtClean="0"/>
              <a:t>dE</a:t>
            </a:r>
            <a:r>
              <a:rPr kumimoji="1" lang="en-US" altLang="ja-JP" dirty="0" smtClean="0"/>
              <a:t>)</a:t>
            </a:r>
          </a:p>
          <a:p>
            <a:pPr lvl="1"/>
            <a:r>
              <a:rPr kumimoji="1" lang="en-US" altLang="ja-JP" dirty="0" smtClean="0"/>
              <a:t>d</a:t>
            </a:r>
            <a:r>
              <a:rPr kumimoji="1" lang="ja-JP" altLang="en-US" dirty="0" smtClean="0"/>
              <a:t>は</a:t>
            </a:r>
            <a:r>
              <a:rPr kumimoji="1" lang="en-US" altLang="ja-JP" dirty="0" smtClean="0"/>
              <a:t>dynamic</a:t>
            </a:r>
            <a:r>
              <a:rPr lang="ja-JP" altLang="en-US" dirty="0" smtClean="0"/>
              <a:t>の意味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環境は変数の値と、</a:t>
            </a:r>
            <a:r>
              <a:rPr lang="en-US" altLang="ja-JP" dirty="0" smtClean="0"/>
              <a:t>region</a:t>
            </a:r>
            <a:r>
              <a:rPr lang="ja-JP" altLang="en-US" dirty="0" smtClean="0"/>
              <a:t>パラメータの環境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5566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evaluation rules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Figure</a:t>
            </a:r>
            <a:r>
              <a:rPr lang="ja-JP" altLang="en-US" dirty="0"/>
              <a:t> </a:t>
            </a:r>
            <a:r>
              <a:rPr lang="en-US" altLang="ja-JP" dirty="0" smtClean="0"/>
              <a:t>21.</a:t>
            </a:r>
          </a:p>
          <a:p>
            <a:r>
              <a:rPr lang="en-US" altLang="ja-JP" dirty="0" err="1" smtClean="0"/>
              <a:t>R</a:t>
            </a:r>
            <a:r>
              <a:rPr lang="en-US" altLang="ja-JP" baseline="-25000" dirty="0" err="1" smtClean="0"/>
              <a:t>f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</a:t>
            </a:r>
            <a:r>
              <a:rPr lang="en-US" altLang="ja-JP" dirty="0" smtClean="0"/>
              <a:t>*</a:t>
            </a:r>
            <a:r>
              <a:rPr lang="ja-JP" altLang="en-US" dirty="0" smtClean="0"/>
              <a:t>を含まない形の</a:t>
            </a:r>
            <a:r>
              <a:rPr lang="en-US" altLang="ja-JP" dirty="0" smtClean="0"/>
              <a:t>RPL</a:t>
            </a:r>
          </a:p>
          <a:p>
            <a:r>
              <a:rPr lang="ja-JP" altLang="en-US" dirty="0" smtClean="0"/>
              <a:t>クラスの引数に</a:t>
            </a:r>
            <a:r>
              <a:rPr kumimoji="1" lang="en-US" altLang="ja-JP" dirty="0" smtClean="0"/>
              <a:t>region</a:t>
            </a:r>
            <a:r>
              <a:rPr lang="ja-JP" altLang="en-US" dirty="0" smtClean="0"/>
              <a:t>を渡す時に末尾の</a:t>
            </a:r>
            <a:r>
              <a:rPr lang="en-US" altLang="ja-JP" dirty="0" smtClean="0"/>
              <a:t>*</a:t>
            </a:r>
            <a:r>
              <a:rPr lang="ja-JP" altLang="en-US" dirty="0" smtClean="0"/>
              <a:t>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削除される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DYN-NEW-CLASS, DYN-NEW-ARRAY</a:t>
            </a:r>
          </a:p>
          <a:p>
            <a:pPr lvl="1"/>
            <a:r>
              <a:rPr kumimoji="1" lang="ja-JP" altLang="en-US" dirty="0" smtClean="0"/>
              <a:t>実行時に</a:t>
            </a:r>
            <a:r>
              <a:rPr kumimoji="1" lang="en-US" altLang="ja-JP" dirty="0" smtClean="0"/>
              <a:t>region</a:t>
            </a:r>
            <a:r>
              <a:rPr kumimoji="1" lang="ja-JP" altLang="en-US" dirty="0" smtClean="0"/>
              <a:t>が完全に表現される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6107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soundness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Preservation</a:t>
            </a:r>
          </a:p>
          <a:p>
            <a:pPr lvl="1"/>
            <a:r>
              <a:rPr lang="ja-JP" altLang="en-US" dirty="0"/>
              <a:t>静的</a:t>
            </a:r>
            <a:r>
              <a:rPr lang="ja-JP" altLang="en-US" dirty="0" smtClean="0"/>
              <a:t>な型と</a:t>
            </a:r>
            <a:r>
              <a:rPr lang="en-US" altLang="ja-JP" dirty="0" smtClean="0"/>
              <a:t>effect</a:t>
            </a:r>
            <a:r>
              <a:rPr lang="ja-JP" altLang="en-US" dirty="0" smtClean="0"/>
              <a:t>は動的なものと一致する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type check</a:t>
            </a:r>
            <a:r>
              <a:rPr lang="ja-JP" altLang="en-US" dirty="0" smtClean="0"/>
              <a:t>の結果を評価時に利用してもよい</a:t>
            </a:r>
            <a:endParaRPr lang="en-US" altLang="ja-JP" dirty="0" smtClean="0"/>
          </a:p>
          <a:p>
            <a:r>
              <a:rPr kumimoji="1" lang="en-US" altLang="ja-JP" dirty="0" err="1" smtClean="0"/>
              <a:t>Noninteference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disjoint</a:t>
            </a:r>
            <a:r>
              <a:rPr lang="ja-JP" altLang="en-US" dirty="0" smtClean="0"/>
              <a:t>な</a:t>
            </a:r>
            <a:r>
              <a:rPr lang="en-US" altLang="ja-JP" dirty="0" smtClean="0"/>
              <a:t>RPL, Effect</a:t>
            </a:r>
            <a:r>
              <a:rPr lang="ja-JP" altLang="en-US" dirty="0" smtClean="0"/>
              <a:t>を定義する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disjoint</a:t>
            </a:r>
            <a:r>
              <a:rPr lang="ja-JP" altLang="en-US" dirty="0" smtClean="0"/>
              <a:t>な</a:t>
            </a:r>
            <a:r>
              <a:rPr lang="en-US" altLang="ja-JP" dirty="0" smtClean="0"/>
              <a:t>effect</a:t>
            </a:r>
            <a:r>
              <a:rPr lang="ja-JP" altLang="en-US" dirty="0" smtClean="0"/>
              <a:t>は実行順序が入れ替わっても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実行後のヒープ状態は変わらない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→実行結果が決定的である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39587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並列実行構文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cobegin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中の文を</a:t>
            </a:r>
            <a:r>
              <a:rPr lang="ja-JP" altLang="en-US" dirty="0"/>
              <a:t>同時に実行して、暗黙の</a:t>
            </a:r>
            <a:r>
              <a:rPr lang="en-US" altLang="ja-JP" dirty="0"/>
              <a:t>join</a:t>
            </a:r>
            <a:r>
              <a:rPr lang="ja-JP" altLang="en-US" dirty="0"/>
              <a:t>を行う</a:t>
            </a:r>
            <a:endParaRPr lang="en-US" altLang="ja-JP" dirty="0"/>
          </a:p>
          <a:p>
            <a:pPr lvl="1"/>
            <a:r>
              <a:rPr kumimoji="1" lang="ja-JP" altLang="en-US" dirty="0" smtClean="0"/>
              <a:t>それぞれの式が</a:t>
            </a:r>
            <a:r>
              <a:rPr kumimoji="1" lang="en-US" altLang="ja-JP" dirty="0" smtClean="0"/>
              <a:t>disjoint</a:t>
            </a:r>
            <a:r>
              <a:rPr kumimoji="1" lang="ja-JP" altLang="en-US" dirty="0" smtClean="0"/>
              <a:t>な</a:t>
            </a:r>
            <a:r>
              <a:rPr kumimoji="1" lang="en-US" altLang="ja-JP" dirty="0" smtClean="0"/>
              <a:t>effect</a:t>
            </a:r>
            <a:r>
              <a:rPr kumimoji="1" lang="ja-JP" altLang="en-US" dirty="0" smtClean="0"/>
              <a:t>を持てばよい</a:t>
            </a:r>
            <a:endParaRPr kumimoji="1" lang="en-US" altLang="ja-JP" dirty="0" smtClean="0"/>
          </a:p>
          <a:p>
            <a:r>
              <a:rPr lang="en-US" altLang="ja-JP" dirty="0" err="1" smtClean="0"/>
              <a:t>foreach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各</a:t>
            </a:r>
            <a:r>
              <a:rPr kumimoji="1" lang="en-US" altLang="ja-JP" dirty="0" smtClean="0"/>
              <a:t>i</a:t>
            </a:r>
            <a:r>
              <a:rPr kumimoji="1" lang="ja-JP" altLang="en-US" dirty="0" smtClean="0"/>
              <a:t>を代入して同時実行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disjoint</a:t>
            </a:r>
            <a:r>
              <a:rPr lang="ja-JP" altLang="en-US" dirty="0" smtClean="0"/>
              <a:t>であることは保証されている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32113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実装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Deterministic </a:t>
            </a:r>
            <a:r>
              <a:rPr kumimoji="1" lang="en-US" altLang="ja-JP" dirty="0" smtClean="0"/>
              <a:t>Parallel </a:t>
            </a:r>
            <a:r>
              <a:rPr kumimoji="1" lang="en-US" altLang="ja-JP" dirty="0" smtClean="0"/>
              <a:t>Java (DPJ)</a:t>
            </a:r>
          </a:p>
          <a:p>
            <a:pPr lvl="1"/>
            <a:r>
              <a:rPr kumimoji="1" lang="en-US" altLang="ja-JP" dirty="0" err="1" smtClean="0"/>
              <a:t>javac</a:t>
            </a:r>
            <a:r>
              <a:rPr kumimoji="1" lang="en-US" altLang="ja-JP" dirty="0" smtClean="0"/>
              <a:t>, java</a:t>
            </a:r>
            <a:r>
              <a:rPr kumimoji="1" lang="ja-JP" altLang="en-US" dirty="0" smtClean="0"/>
              <a:t>を改造</a:t>
            </a:r>
            <a:endParaRPr kumimoji="1" lang="en-US" altLang="ja-JP" dirty="0" smtClean="0"/>
          </a:p>
          <a:p>
            <a:r>
              <a:rPr lang="ja-JP" altLang="en-US" dirty="0"/>
              <a:t>並列化</a:t>
            </a:r>
            <a:r>
              <a:rPr lang="ja-JP" altLang="en-US" dirty="0" smtClean="0"/>
              <a:t>は</a:t>
            </a:r>
            <a:r>
              <a:rPr lang="en-US" altLang="ja-JP" dirty="0" err="1"/>
              <a:t>ForkJoinTask</a:t>
            </a:r>
            <a:r>
              <a:rPr lang="ja-JP" altLang="en-US" dirty="0" smtClean="0"/>
              <a:t>を採用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Java7</a:t>
            </a:r>
            <a:r>
              <a:rPr kumimoji="1" lang="ja-JP" altLang="en-US" dirty="0" smtClean="0"/>
              <a:t>で追加される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work stealing</a:t>
            </a:r>
            <a:r>
              <a:rPr kumimoji="1" lang="ja-JP" altLang="en-US" dirty="0" smtClean="0"/>
              <a:t>を行う</a:t>
            </a:r>
            <a:endParaRPr lang="en-US" altLang="ja-JP" dirty="0"/>
          </a:p>
          <a:p>
            <a:r>
              <a:rPr lang="en-US" altLang="ja-JP" dirty="0" smtClean="0"/>
              <a:t>DPJ</a:t>
            </a:r>
            <a:r>
              <a:rPr lang="ja-JP" altLang="en-US" dirty="0" smtClean="0"/>
              <a:t>のソースコードを</a:t>
            </a:r>
            <a:r>
              <a:rPr lang="en-US" altLang="ja-JP" dirty="0" smtClean="0"/>
              <a:t>fork/join</a:t>
            </a:r>
            <a:r>
              <a:rPr lang="ja-JP" altLang="en-US" dirty="0" smtClean="0"/>
              <a:t>を用いた</a:t>
            </a:r>
            <a:r>
              <a:rPr lang="en-US" altLang="ja-JP" dirty="0" smtClean="0"/>
              <a:t>Java</a:t>
            </a:r>
            <a:r>
              <a:rPr lang="ja-JP" altLang="en-US" dirty="0" smtClean="0"/>
              <a:t>のソースコードに変換する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19850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やりたいこと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実行結果が決定的であることを保証したい</a:t>
            </a:r>
            <a:endParaRPr kumimoji="1" lang="en-US" altLang="ja-JP" dirty="0" smtClean="0"/>
          </a:p>
          <a:p>
            <a:r>
              <a:rPr lang="ja-JP" altLang="en-US" dirty="0"/>
              <a:t>対象</a:t>
            </a:r>
            <a:r>
              <a:rPr lang="ja-JP" altLang="en-US" dirty="0" smtClean="0"/>
              <a:t>はオブジェクト指向の命令型言語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Java, C++, C# </a:t>
            </a:r>
            <a:r>
              <a:rPr kumimoji="1" lang="ja-JP" altLang="en-US" dirty="0" smtClean="0"/>
              <a:t>など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01235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実験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以下のプログラムを書き換えて</a:t>
            </a:r>
            <a:r>
              <a:rPr lang="ja-JP" altLang="en-US" dirty="0" smtClean="0"/>
              <a:t>使用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並列マージソート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モンテカルロ法</a:t>
            </a:r>
            <a:r>
              <a:rPr lang="en-US" altLang="ja-JP" dirty="0" smtClean="0"/>
              <a:t>(</a:t>
            </a:r>
            <a:r>
              <a:rPr lang="ja-JP" altLang="en-US" dirty="0" smtClean="0"/>
              <a:t>株価予測</a:t>
            </a:r>
            <a:r>
              <a:rPr lang="en-US" altLang="ja-JP" dirty="0" smtClean="0"/>
              <a:t>)</a:t>
            </a:r>
          </a:p>
          <a:p>
            <a:pPr lvl="1"/>
            <a:r>
              <a:rPr kumimoji="1" lang="en-US" altLang="ja-JP" dirty="0" smtClean="0"/>
              <a:t>IDEA</a:t>
            </a:r>
            <a:r>
              <a:rPr kumimoji="1" lang="ja-JP" altLang="en-US" dirty="0" smtClean="0"/>
              <a:t>暗号化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上</a:t>
            </a:r>
            <a:r>
              <a:rPr kumimoji="1" lang="en-US" altLang="ja-JP" dirty="0" smtClean="0"/>
              <a:t>2</a:t>
            </a:r>
            <a:r>
              <a:rPr kumimoji="1" lang="ja-JP" altLang="en-US" dirty="0" err="1" smtClean="0"/>
              <a:t>つはベンチ</a:t>
            </a:r>
            <a:r>
              <a:rPr kumimoji="1" lang="ja-JP" altLang="en-US" dirty="0" smtClean="0"/>
              <a:t>マークから。作者が書き換えた</a:t>
            </a:r>
            <a:endParaRPr kumimoji="1" lang="en-US" altLang="ja-JP" dirty="0" smtClean="0"/>
          </a:p>
          <a:p>
            <a:pPr lvl="1"/>
            <a:r>
              <a:rPr lang="en-US" altLang="ja-JP" dirty="0"/>
              <a:t>Barnes-Hut </a:t>
            </a:r>
            <a:r>
              <a:rPr lang="ja-JP" altLang="en-US" dirty="0"/>
              <a:t>の</a:t>
            </a:r>
            <a:r>
              <a:rPr lang="en-US" altLang="ja-JP" dirty="0"/>
              <a:t>n</a:t>
            </a:r>
            <a:r>
              <a:rPr lang="ja-JP" altLang="en-US" dirty="0"/>
              <a:t>体問題シミュレーション</a:t>
            </a:r>
            <a:endParaRPr lang="en-US" altLang="ja-JP" dirty="0"/>
          </a:p>
          <a:p>
            <a:pPr lvl="1"/>
            <a:r>
              <a:rPr lang="en-US" altLang="ja-JP" dirty="0" smtClean="0"/>
              <a:t>k-means </a:t>
            </a:r>
            <a:r>
              <a:rPr lang="ja-JP" altLang="en-US" dirty="0" smtClean="0"/>
              <a:t>クラスタリング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衝突判定アルゴリズム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ゲームエンジン</a:t>
            </a:r>
            <a:r>
              <a:rPr kumimoji="1" lang="en-US" altLang="ja-JP" dirty="0" err="1" smtClean="0"/>
              <a:t>JMonkey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87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実行時間</a:t>
            </a:r>
            <a:endParaRPr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実行</a:t>
            </a:r>
            <a:r>
              <a:rPr lang="ja-JP" altLang="en-US" dirty="0" smtClean="0"/>
              <a:t>環境：</a:t>
            </a:r>
            <a:r>
              <a:rPr kumimoji="1" lang="en-US" altLang="ja-JP" dirty="0" smtClean="0"/>
              <a:t>6-core Xeon×4, 48GB</a:t>
            </a:r>
          </a:p>
          <a:p>
            <a:r>
              <a:rPr kumimoji="1" lang="ja-JP" altLang="en-US" dirty="0" smtClean="0"/>
              <a:t>逐次実行に比べての速度</a:t>
            </a:r>
            <a:endParaRPr kumimoji="1" lang="en-US" altLang="ja-JP" dirty="0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924944"/>
            <a:ext cx="8162328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708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実行時間</a:t>
            </a:r>
            <a:endParaRPr kumimoji="1"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24744"/>
            <a:ext cx="6077028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892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書き換えた量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デバッグするよりは書き換えたほうが楽？</a:t>
            </a:r>
            <a:endParaRPr kumimoji="1" lang="en-US" altLang="ja-JP" dirty="0" smtClean="0"/>
          </a:p>
          <a:p>
            <a:r>
              <a:rPr kumimoji="1" lang="ja-JP" altLang="en-US" dirty="0" smtClean="0"/>
              <a:t>書き換えを補助するツールがある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らしい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74489"/>
            <a:ext cx="8208912" cy="370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242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結果が決定的な並列プログラムの結果が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決定的になることを保証することができた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type and effect system</a:t>
            </a:r>
            <a:r>
              <a:rPr lang="ja-JP" altLang="en-US" dirty="0" smtClean="0"/>
              <a:t>を利用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RPL, Array</a:t>
            </a:r>
            <a:r>
              <a:rPr lang="ja-JP" altLang="en-US" dirty="0" smtClean="0"/>
              <a:t>などを追加して拡張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soundness</a:t>
            </a:r>
            <a:r>
              <a:rPr lang="ja-JP" altLang="en-US" dirty="0" smtClean="0"/>
              <a:t>を証明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表現力もあり、性能もよい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44896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Type and effect system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>
                <a:latin typeface="+mn-ea"/>
              </a:rPr>
              <a:t>型と同じようにヒープへのアクセスを記述</a:t>
            </a:r>
            <a:endParaRPr kumimoji="1" lang="en-US" altLang="ja-JP" dirty="0" smtClean="0">
              <a:latin typeface="+mn-ea"/>
            </a:endParaRPr>
          </a:p>
          <a:p>
            <a:pPr lvl="1"/>
            <a:r>
              <a:rPr kumimoji="1" lang="ja-JP" altLang="en-US" dirty="0" smtClean="0">
                <a:latin typeface="+mn-ea"/>
              </a:rPr>
              <a:t>ヒープ領域の一部分に名前を付けて区別</a:t>
            </a:r>
            <a:endParaRPr lang="en-US" altLang="ja-JP" dirty="0">
              <a:latin typeface="+mn-ea"/>
            </a:endParaRPr>
          </a:p>
          <a:p>
            <a:pPr lvl="1"/>
            <a:r>
              <a:rPr kumimoji="1" lang="ja-JP" altLang="en-US" dirty="0" smtClean="0">
                <a:latin typeface="+mn-ea"/>
              </a:rPr>
              <a:t>ヒープへのアクセスをプログラム中に付記</a:t>
            </a:r>
            <a:endParaRPr lang="en-US" altLang="ja-JP" dirty="0">
              <a:latin typeface="+mn-ea"/>
            </a:endParaRPr>
          </a:p>
          <a:p>
            <a:pPr lvl="1"/>
            <a:r>
              <a:rPr kumimoji="1" lang="ja-JP" altLang="en-US" dirty="0" smtClean="0">
                <a:latin typeface="+mn-ea"/>
              </a:rPr>
              <a:t>単に </a:t>
            </a:r>
            <a:r>
              <a:rPr kumimoji="1" lang="en-US" altLang="ja-JP" dirty="0" smtClean="0">
                <a:latin typeface="+mn-ea"/>
              </a:rPr>
              <a:t>”effect system” </a:t>
            </a:r>
            <a:r>
              <a:rPr kumimoji="1" lang="ja-JP" altLang="en-US" dirty="0" smtClean="0">
                <a:latin typeface="+mn-ea"/>
              </a:rPr>
              <a:t>とも</a:t>
            </a:r>
            <a:endParaRPr kumimoji="1" lang="en-US" altLang="ja-JP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8683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方針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e</a:t>
            </a:r>
            <a:r>
              <a:rPr kumimoji="1" lang="en-US" altLang="ja-JP" dirty="0" smtClean="0"/>
              <a:t>ffect system</a:t>
            </a:r>
            <a:r>
              <a:rPr kumimoji="1" lang="ja-JP" altLang="en-US" dirty="0" smtClean="0"/>
              <a:t>を使って、</a:t>
            </a:r>
            <a:r>
              <a:rPr lang="ja-JP" altLang="en-US" dirty="0"/>
              <a:t>実行結果が</a:t>
            </a:r>
            <a:r>
              <a:rPr kumimoji="1" lang="ja-JP" altLang="en-US" dirty="0" smtClean="0"/>
              <a:t>決定的</a:t>
            </a:r>
            <a:r>
              <a:rPr lang="ja-JP" altLang="en-US" dirty="0" smtClean="0"/>
              <a:t>で</a:t>
            </a:r>
            <a:r>
              <a:rPr kumimoji="1" lang="ja-JP" altLang="en-US" dirty="0" smtClean="0"/>
              <a:t>あることを保証しよう</a:t>
            </a:r>
            <a:endParaRPr kumimoji="1" lang="en-US" altLang="ja-JP" dirty="0" smtClean="0"/>
          </a:p>
          <a:p>
            <a:r>
              <a:rPr lang="ja-JP" altLang="en-US" dirty="0">
                <a:latin typeface="+mn-ea"/>
              </a:rPr>
              <a:t>コンパイル時に問題がないかチェック</a:t>
            </a:r>
            <a:r>
              <a:rPr lang="ja-JP" altLang="en-US" dirty="0" smtClean="0">
                <a:latin typeface="+mn-ea"/>
              </a:rPr>
              <a:t>する</a:t>
            </a:r>
            <a:endParaRPr lang="en-US" altLang="ja-JP" dirty="0" smtClean="0">
              <a:latin typeface="+mn-ea"/>
            </a:endParaRPr>
          </a:p>
          <a:p>
            <a:pPr lvl="1"/>
            <a:r>
              <a:rPr lang="ja-JP" altLang="en-US" dirty="0">
                <a:latin typeface="+mn-ea"/>
              </a:rPr>
              <a:t>並列実行する命令の</a:t>
            </a:r>
            <a:r>
              <a:rPr lang="ja-JP" altLang="en-US" dirty="0" smtClean="0">
                <a:latin typeface="+mn-ea"/>
              </a:rPr>
              <a:t>ヒープ</a:t>
            </a:r>
            <a:r>
              <a:rPr lang="ja-JP" altLang="en-US" dirty="0">
                <a:latin typeface="+mn-ea"/>
              </a:rPr>
              <a:t>へのアクセス</a:t>
            </a:r>
            <a:r>
              <a:rPr lang="ja-JP" altLang="en-US" dirty="0" smtClean="0">
                <a:latin typeface="+mn-ea"/>
              </a:rPr>
              <a:t>が</a:t>
            </a:r>
            <a:r>
              <a:rPr lang="en-US" altLang="ja-JP" dirty="0" smtClean="0">
                <a:latin typeface="+mn-ea"/>
              </a:rPr>
              <a:t/>
            </a:r>
            <a:br>
              <a:rPr lang="en-US" altLang="ja-JP" dirty="0" smtClean="0">
                <a:latin typeface="+mn-ea"/>
              </a:rPr>
            </a:br>
            <a:r>
              <a:rPr lang="ja-JP" altLang="en-US" dirty="0" smtClean="0">
                <a:latin typeface="+mn-ea"/>
              </a:rPr>
              <a:t>互いに違う領域に行われていることを保証</a:t>
            </a:r>
            <a:endParaRPr lang="en-US" altLang="ja-JP" dirty="0">
              <a:latin typeface="+mn-ea"/>
            </a:endParaRPr>
          </a:p>
          <a:p>
            <a:pPr marL="457200" lvl="1" indent="0">
              <a:buNone/>
            </a:pPr>
            <a:r>
              <a:rPr lang="ja-JP" altLang="en-US" dirty="0" smtClean="0">
                <a:latin typeface="+mn-ea"/>
              </a:rPr>
              <a:t>→実行</a:t>
            </a:r>
            <a:r>
              <a:rPr lang="ja-JP" altLang="en-US" dirty="0">
                <a:latin typeface="+mn-ea"/>
              </a:rPr>
              <a:t>順序が入れ替わって</a:t>
            </a:r>
            <a:r>
              <a:rPr lang="ja-JP" altLang="en-US" dirty="0" smtClean="0">
                <a:latin typeface="+mn-ea"/>
              </a:rPr>
              <a:t>も結果</a:t>
            </a:r>
            <a:r>
              <a:rPr lang="ja-JP" altLang="en-US" dirty="0">
                <a:latin typeface="+mn-ea"/>
              </a:rPr>
              <a:t>に影響</a:t>
            </a:r>
            <a:r>
              <a:rPr lang="ja-JP" altLang="en-US" dirty="0" smtClean="0">
                <a:latin typeface="+mn-ea"/>
              </a:rPr>
              <a:t>しない</a:t>
            </a:r>
            <a:endParaRPr lang="en-US" altLang="ja-JP" dirty="0" smtClean="0">
              <a:latin typeface="+mn-ea"/>
            </a:endParaRPr>
          </a:p>
          <a:p>
            <a:r>
              <a:rPr lang="en-US" altLang="ja-JP" dirty="0" smtClean="0">
                <a:latin typeface="+mn-ea"/>
              </a:rPr>
              <a:t>Java</a:t>
            </a:r>
            <a:r>
              <a:rPr lang="ja-JP" altLang="en-US" dirty="0" smtClean="0">
                <a:latin typeface="+mn-ea"/>
              </a:rPr>
              <a:t>を対象に実装</a:t>
            </a:r>
            <a:endParaRPr lang="en-US" altLang="ja-JP" dirty="0" smtClean="0">
              <a:latin typeface="+mn-ea"/>
            </a:endParaRPr>
          </a:p>
          <a:p>
            <a:pPr lvl="1"/>
            <a:r>
              <a:rPr lang="en-US" altLang="ja-JP" dirty="0">
                <a:latin typeface="+mn-ea"/>
              </a:rPr>
              <a:t>C</a:t>
            </a:r>
            <a:r>
              <a:rPr lang="en-US" altLang="ja-JP" dirty="0" smtClean="0">
                <a:latin typeface="+mn-ea"/>
              </a:rPr>
              <a:t>++</a:t>
            </a:r>
            <a:r>
              <a:rPr lang="ja-JP" altLang="en-US" dirty="0" smtClean="0">
                <a:latin typeface="+mn-ea"/>
              </a:rPr>
              <a:t>版も作っているらしい</a:t>
            </a:r>
            <a:endParaRPr lang="en-US" altLang="ja-JP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7775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region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ヒープ</a:t>
            </a:r>
            <a:r>
              <a:rPr lang="ja-JP" altLang="en-US" dirty="0"/>
              <a:t>領域</a:t>
            </a:r>
            <a:r>
              <a:rPr lang="ja-JP" altLang="en-US" dirty="0" smtClean="0"/>
              <a:t>の一部をここでは</a:t>
            </a:r>
            <a:r>
              <a:rPr lang="en-US" altLang="ja-JP" dirty="0" smtClean="0"/>
              <a:t>region</a:t>
            </a:r>
            <a:r>
              <a:rPr lang="ja-JP" altLang="en-US" dirty="0" smtClean="0"/>
              <a:t>と呼ぶ</a:t>
            </a:r>
            <a:endParaRPr lang="en-US" altLang="ja-JP" dirty="0" smtClean="0"/>
          </a:p>
          <a:p>
            <a:r>
              <a:rPr kumimoji="1" lang="en-US" altLang="ja-JP" dirty="0" smtClean="0"/>
              <a:t>Region</a:t>
            </a:r>
            <a:r>
              <a:rPr lang="ja-JP" altLang="en-US" dirty="0" err="1" smtClean="0"/>
              <a:t>には</a:t>
            </a:r>
            <a:r>
              <a:rPr lang="ja-JP" altLang="en-US" dirty="0" smtClean="0"/>
              <a:t>名前をつける</a:t>
            </a:r>
            <a:endParaRPr lang="en-US" altLang="ja-JP" dirty="0" smtClean="0"/>
          </a:p>
          <a:p>
            <a:r>
              <a:rPr kumimoji="1" lang="ja-JP" altLang="en-US" dirty="0" smtClean="0"/>
              <a:t>異なる名前の</a:t>
            </a:r>
            <a:r>
              <a:rPr kumimoji="1" lang="en-US" altLang="ja-JP" dirty="0" smtClean="0"/>
              <a:t>region</a:t>
            </a:r>
            <a:r>
              <a:rPr kumimoji="1" lang="ja-JP" altLang="en-US" dirty="0" smtClean="0"/>
              <a:t>は別の</a:t>
            </a:r>
            <a:r>
              <a:rPr lang="ja-JP" altLang="en-US" dirty="0"/>
              <a:t>ヒープ</a:t>
            </a:r>
            <a:r>
              <a:rPr lang="ja-JP" altLang="en-US" dirty="0" smtClean="0"/>
              <a:t>領域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06724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effect</a:t>
            </a:r>
            <a:r>
              <a:rPr kumimoji="1" lang="ja-JP" altLang="en-US" dirty="0" smtClean="0"/>
              <a:t>の</a:t>
            </a:r>
            <a:r>
              <a:rPr lang="ja-JP" altLang="en-US" dirty="0" smtClean="0"/>
              <a:t>記述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Region</a:t>
            </a:r>
            <a:r>
              <a:rPr lang="ja-JP" altLang="en-US" dirty="0" smtClean="0"/>
              <a:t>を宣言する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Line 2</a:t>
            </a:r>
          </a:p>
          <a:p>
            <a:r>
              <a:rPr lang="en-US" altLang="ja-JP" dirty="0"/>
              <a:t>Class</a:t>
            </a:r>
            <a:r>
              <a:rPr lang="ja-JP" altLang="en-US" dirty="0"/>
              <a:t>のパラメータとして</a:t>
            </a:r>
            <a:r>
              <a:rPr lang="en-US" altLang="ja-JP" dirty="0"/>
              <a:t>region</a:t>
            </a:r>
            <a:r>
              <a:rPr lang="ja-JP" altLang="en-US" dirty="0"/>
              <a:t>を</a:t>
            </a:r>
            <a:r>
              <a:rPr lang="ja-JP" altLang="en-US" dirty="0" smtClean="0"/>
              <a:t>渡せる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Line 1, 4, 5</a:t>
            </a:r>
            <a:endParaRPr lang="en-US" altLang="ja-JP" dirty="0"/>
          </a:p>
          <a:p>
            <a:r>
              <a:rPr lang="ja-JP" altLang="en-US" dirty="0" smtClean="0"/>
              <a:t>各フィールド</a:t>
            </a:r>
            <a:r>
              <a:rPr lang="ja-JP" altLang="en-US" dirty="0" smtClean="0"/>
              <a:t>にデータが存在</a:t>
            </a:r>
            <a:r>
              <a:rPr lang="ja-JP" altLang="en-US" dirty="0" smtClean="0"/>
              <a:t>する</a:t>
            </a:r>
            <a:r>
              <a:rPr kumimoji="1" lang="en-US" altLang="ja-JP" dirty="0" smtClean="0"/>
              <a:t>region</a:t>
            </a:r>
            <a:r>
              <a:rPr kumimoji="1" lang="ja-JP" altLang="en-US" dirty="0" smtClean="0"/>
              <a:t>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指定</a:t>
            </a:r>
            <a:r>
              <a:rPr kumimoji="1" lang="ja-JP" altLang="en-US" dirty="0" smtClean="0"/>
              <a:t>する</a:t>
            </a:r>
            <a:endParaRPr kumimoji="1" lang="en-US" altLang="ja-JP" dirty="0" smtClean="0"/>
          </a:p>
          <a:p>
            <a:pPr lvl="1"/>
            <a:r>
              <a:rPr lang="en-US" altLang="ja-JP" dirty="0" smtClean="0">
                <a:cs typeface="Consolas" pitchFamily="49" charset="0"/>
              </a:rPr>
              <a:t>Line 4, 5</a:t>
            </a:r>
          </a:p>
          <a:p>
            <a:r>
              <a:rPr lang="en-US" altLang="ja-JP" dirty="0" smtClean="0"/>
              <a:t>Region</a:t>
            </a:r>
            <a:r>
              <a:rPr lang="ja-JP" altLang="en-US" dirty="0" smtClean="0"/>
              <a:t>はフィールドのひとつのように扱う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9080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effect 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メソッド内で発生する</a:t>
            </a:r>
            <a:r>
              <a:rPr lang="en-US" altLang="ja-JP" dirty="0"/>
              <a:t>e</a:t>
            </a:r>
            <a:r>
              <a:rPr lang="en-US" altLang="ja-JP" dirty="0" smtClean="0"/>
              <a:t>ffect</a:t>
            </a:r>
            <a:r>
              <a:rPr lang="ja-JP" altLang="en-US" dirty="0" smtClean="0"/>
              <a:t>の</a:t>
            </a:r>
            <a:r>
              <a:rPr lang="en-US" altLang="ja-JP" dirty="0" smtClean="0"/>
              <a:t>summary</a:t>
            </a:r>
            <a:r>
              <a:rPr lang="ja-JP" altLang="en-US" dirty="0" smtClean="0"/>
              <a:t>を書く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Read</a:t>
            </a:r>
            <a:r>
              <a:rPr lang="ja-JP" altLang="en-US" dirty="0" smtClean="0"/>
              <a:t>と</a:t>
            </a:r>
            <a:r>
              <a:rPr lang="en-US" altLang="ja-JP" dirty="0" smtClean="0"/>
              <a:t>write</a:t>
            </a:r>
          </a:p>
          <a:p>
            <a:pPr lvl="1"/>
            <a:r>
              <a:rPr lang="en-US" altLang="ja-JP" dirty="0" smtClean="0"/>
              <a:t>Writes</a:t>
            </a:r>
            <a:r>
              <a:rPr lang="ja-JP" altLang="en-US" dirty="0" smtClean="0"/>
              <a:t>は</a:t>
            </a:r>
            <a:r>
              <a:rPr lang="en-US" altLang="ja-JP" dirty="0" smtClean="0"/>
              <a:t>reads</a:t>
            </a:r>
            <a:r>
              <a:rPr lang="ja-JP" altLang="en-US" dirty="0" smtClean="0"/>
              <a:t>を含む</a:t>
            </a:r>
            <a:endParaRPr lang="en-US" altLang="ja-JP" dirty="0"/>
          </a:p>
          <a:p>
            <a:pPr lvl="1"/>
            <a:r>
              <a:rPr lang="en-US" altLang="ja-JP" dirty="0" smtClean="0"/>
              <a:t>Line 6, 7</a:t>
            </a:r>
          </a:p>
        </p:txBody>
      </p:sp>
    </p:spTree>
    <p:extLst>
      <p:ext uri="{BB962C8B-B14F-4D97-AF65-F5344CB8AC3E}">
        <p14:creationId xmlns:p14="http://schemas.microsoft.com/office/powerpoint/2010/main" val="204759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</TotalTime>
  <Words>1372</Words>
  <Application>Microsoft Office PowerPoint</Application>
  <PresentationFormat>画面に合わせる (4:3)</PresentationFormat>
  <Paragraphs>241</Paragraphs>
  <Slides>44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44</vt:i4>
      </vt:variant>
    </vt:vector>
  </HeadingPairs>
  <TitlesOfParts>
    <vt:vector size="45" baseType="lpstr">
      <vt:lpstr>Office ​​テーマ</vt:lpstr>
      <vt:lpstr>全体ミーティング (12/15)</vt:lpstr>
      <vt:lpstr>今日の内容</vt:lpstr>
      <vt:lpstr>背景</vt:lpstr>
      <vt:lpstr>やりたいこと</vt:lpstr>
      <vt:lpstr>Type and effect system</vt:lpstr>
      <vt:lpstr>方針</vt:lpstr>
      <vt:lpstr>region</vt:lpstr>
      <vt:lpstr>effectの記述</vt:lpstr>
      <vt:lpstr>effect summary</vt:lpstr>
      <vt:lpstr>並列実行</vt:lpstr>
      <vt:lpstr>コンパイラのチェック</vt:lpstr>
      <vt:lpstr>Region Path List (RPL)</vt:lpstr>
      <vt:lpstr>partially specified RPL</vt:lpstr>
      <vt:lpstr>RPLの比較</vt:lpstr>
      <vt:lpstr>RPLの性質</vt:lpstr>
      <vt:lpstr>subtypingでの利用</vt:lpstr>
      <vt:lpstr>配列の計算</vt:lpstr>
      <vt:lpstr>index-parameterized array</vt:lpstr>
      <vt:lpstr>アクセスできるオブジェクトを制限する</vt:lpstr>
      <vt:lpstr>配列のregion</vt:lpstr>
      <vt:lpstr>配列の型</vt:lpstr>
      <vt:lpstr>例：Figure 7</vt:lpstr>
      <vt:lpstr>index-parameterized arrayの制限</vt:lpstr>
      <vt:lpstr>subarray</vt:lpstr>
      <vt:lpstr>DPJArray</vt:lpstr>
      <vt:lpstr>DPJPartition</vt:lpstr>
      <vt:lpstr>RPLの拡張</vt:lpstr>
      <vt:lpstr>重複する領域</vt:lpstr>
      <vt:lpstr>重複する領域</vt:lpstr>
      <vt:lpstr>簡略化のannotation</vt:lpstr>
      <vt:lpstr>形式的な定義</vt:lpstr>
      <vt:lpstr>Syntax</vt:lpstr>
      <vt:lpstr>static semantics (1)</vt:lpstr>
      <vt:lpstr>static semantics (2) Typing Rules</vt:lpstr>
      <vt:lpstr>dynamic semantics</vt:lpstr>
      <vt:lpstr>evaluation rules</vt:lpstr>
      <vt:lpstr>soundness</vt:lpstr>
      <vt:lpstr>並列実行構文</vt:lpstr>
      <vt:lpstr>実装</vt:lpstr>
      <vt:lpstr>実験</vt:lpstr>
      <vt:lpstr>実行時間</vt:lpstr>
      <vt:lpstr>実行時間</vt:lpstr>
      <vt:lpstr>書き換えた量</vt:lpstr>
      <vt:lpstr>まとめ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全体ミーティング (12/15)</dc:title>
  <dc:creator>murata</dc:creator>
  <cp:lastModifiedBy>murata</cp:lastModifiedBy>
  <cp:revision>322</cp:revision>
  <cp:lastPrinted>2010-12-15T05:41:17Z</cp:lastPrinted>
  <dcterms:created xsi:type="dcterms:W3CDTF">2010-12-10T09:34:43Z</dcterms:created>
  <dcterms:modified xsi:type="dcterms:W3CDTF">2010-12-15T07:44:03Z</dcterms:modified>
</cp:coreProperties>
</file>