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43"/>
  </p:handoutMasterIdLst>
  <p:sldIdLst>
    <p:sldId id="256" r:id="rId2"/>
    <p:sldId id="263" r:id="rId3"/>
    <p:sldId id="288" r:id="rId4"/>
    <p:sldId id="298" r:id="rId5"/>
    <p:sldId id="257" r:id="rId6"/>
    <p:sldId id="290" r:id="rId7"/>
    <p:sldId id="291" r:id="rId8"/>
    <p:sldId id="292" r:id="rId9"/>
    <p:sldId id="289" r:id="rId10"/>
    <p:sldId id="261" r:id="rId11"/>
    <p:sldId id="264" r:id="rId12"/>
    <p:sldId id="266" r:id="rId13"/>
    <p:sldId id="267" r:id="rId14"/>
    <p:sldId id="265" r:id="rId15"/>
    <p:sldId id="268" r:id="rId16"/>
    <p:sldId id="269" r:id="rId17"/>
    <p:sldId id="297" r:id="rId18"/>
    <p:sldId id="270" r:id="rId19"/>
    <p:sldId id="272" r:id="rId20"/>
    <p:sldId id="274" r:id="rId21"/>
    <p:sldId id="293" r:id="rId22"/>
    <p:sldId id="299" r:id="rId23"/>
    <p:sldId id="271" r:id="rId24"/>
    <p:sldId id="300" r:id="rId25"/>
    <p:sldId id="273" r:id="rId26"/>
    <p:sldId id="276" r:id="rId27"/>
    <p:sldId id="277" r:id="rId28"/>
    <p:sldId id="275" r:id="rId29"/>
    <p:sldId id="279" r:id="rId30"/>
    <p:sldId id="278" r:id="rId31"/>
    <p:sldId id="280" r:id="rId32"/>
    <p:sldId id="281" r:id="rId33"/>
    <p:sldId id="301" r:id="rId34"/>
    <p:sldId id="304" r:id="rId35"/>
    <p:sldId id="282" r:id="rId36"/>
    <p:sldId id="283" r:id="rId37"/>
    <p:sldId id="260" r:id="rId38"/>
    <p:sldId id="284" r:id="rId39"/>
    <p:sldId id="294" r:id="rId40"/>
    <p:sldId id="295" r:id="rId41"/>
    <p:sldId id="296" r:id="rId42"/>
  </p:sldIdLst>
  <p:sldSz cx="9144000" cy="6858000" type="screen4x3"/>
  <p:notesSz cx="6778625" cy="991076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スタイル (中間)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D7B26C5-4107-4FEC-AEDC-1716B250A1EF}" styleName="スタイル (淡色)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淡色スタイル 1 - アクセント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0E3FDE45-AF77-4B5C-9715-49D594BDF05E}" styleName="淡色スタイル 1 - アクセント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BC89EF96-8CEA-46FF-86C4-4CE0E7609802}" styleName="淡色スタイル 3 - アクセント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86" autoAdjust="0"/>
    <p:restoredTop sz="94660"/>
  </p:normalViewPr>
  <p:slideViewPr>
    <p:cSldViewPr>
      <p:cViewPr varScale="1">
        <p:scale>
          <a:sx n="74" d="100"/>
          <a:sy n="74" d="100"/>
        </p:scale>
        <p:origin x="-39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36875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quarter" idx="1"/>
          </p:nvPr>
        </p:nvSpPr>
        <p:spPr>
          <a:xfrm>
            <a:off x="3840163" y="0"/>
            <a:ext cx="2936875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93989B-7059-41DD-B7F5-250DD51D9A1C}" type="datetimeFigureOut">
              <a:rPr kumimoji="1" lang="ja-JP" altLang="en-US" smtClean="0"/>
              <a:t>2010/11/10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2"/>
          </p:nvPr>
        </p:nvSpPr>
        <p:spPr>
          <a:xfrm>
            <a:off x="0" y="9413875"/>
            <a:ext cx="2936875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3"/>
          </p:nvPr>
        </p:nvSpPr>
        <p:spPr>
          <a:xfrm>
            <a:off x="3840163" y="9413875"/>
            <a:ext cx="2936875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79FDB36-5BF4-46B6-B237-19F86C867FF0}" type="slidenum">
              <a:rPr kumimoji="1" lang="ja-JP" altLang="en-US" smtClean="0"/>
              <a:t>&lt;#&gt;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 サブタイトルの書式設定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4B4CD1-A7CA-4A0E-8DB0-9A768BACE326}" type="datetimeFigureOut">
              <a:rPr kumimoji="1" lang="ja-JP" altLang="en-US" smtClean="0"/>
              <a:pPr/>
              <a:t>2010/11/10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809B7-6097-4AEA-B75B-D40260E3ADA5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4B4CD1-A7CA-4A0E-8DB0-9A768BACE326}" type="datetimeFigureOut">
              <a:rPr kumimoji="1" lang="ja-JP" altLang="en-US" smtClean="0"/>
              <a:pPr/>
              <a:t>2010/11/10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809B7-6097-4AEA-B75B-D40260E3ADA5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4B4CD1-A7CA-4A0E-8DB0-9A768BACE326}" type="datetimeFigureOut">
              <a:rPr kumimoji="1" lang="ja-JP" altLang="en-US" smtClean="0"/>
              <a:pPr/>
              <a:t>2010/11/10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809B7-6097-4AEA-B75B-D40260E3ADA5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4B4CD1-A7CA-4A0E-8DB0-9A768BACE326}" type="datetimeFigureOut">
              <a:rPr kumimoji="1" lang="ja-JP" altLang="en-US" smtClean="0"/>
              <a:pPr/>
              <a:t>2010/11/10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809B7-6097-4AEA-B75B-D40260E3ADA5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4B4CD1-A7CA-4A0E-8DB0-9A768BACE326}" type="datetimeFigureOut">
              <a:rPr kumimoji="1" lang="ja-JP" altLang="en-US" smtClean="0"/>
              <a:pPr/>
              <a:t>2010/11/10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809B7-6097-4AEA-B75B-D40260E3ADA5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4B4CD1-A7CA-4A0E-8DB0-9A768BACE326}" type="datetimeFigureOut">
              <a:rPr kumimoji="1" lang="ja-JP" altLang="en-US" smtClean="0"/>
              <a:pPr/>
              <a:t>2010/11/10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809B7-6097-4AEA-B75B-D40260E3ADA5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4B4CD1-A7CA-4A0E-8DB0-9A768BACE326}" type="datetimeFigureOut">
              <a:rPr kumimoji="1" lang="ja-JP" altLang="en-US" smtClean="0"/>
              <a:pPr/>
              <a:t>2010/11/10</a:t>
            </a:fld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809B7-6097-4AEA-B75B-D40260E3ADA5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4B4CD1-A7CA-4A0E-8DB0-9A768BACE326}" type="datetimeFigureOut">
              <a:rPr kumimoji="1" lang="ja-JP" altLang="en-US" smtClean="0"/>
              <a:pPr/>
              <a:t>2010/11/10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809B7-6097-4AEA-B75B-D40260E3ADA5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4B4CD1-A7CA-4A0E-8DB0-9A768BACE326}" type="datetimeFigureOut">
              <a:rPr kumimoji="1" lang="ja-JP" altLang="en-US" smtClean="0"/>
              <a:pPr/>
              <a:t>2010/11/10</a:t>
            </a:fld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809B7-6097-4AEA-B75B-D40260E3ADA5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4B4CD1-A7CA-4A0E-8DB0-9A768BACE326}" type="datetimeFigureOut">
              <a:rPr kumimoji="1" lang="ja-JP" altLang="en-US" smtClean="0"/>
              <a:pPr/>
              <a:t>2010/11/10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809B7-6097-4AEA-B75B-D40260E3ADA5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4B4CD1-A7CA-4A0E-8DB0-9A768BACE326}" type="datetimeFigureOut">
              <a:rPr kumimoji="1" lang="ja-JP" altLang="en-US" smtClean="0"/>
              <a:pPr/>
              <a:t>2010/11/10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809B7-6097-4AEA-B75B-D40260E3ADA5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4B4CD1-A7CA-4A0E-8DB0-9A768BACE326}" type="datetimeFigureOut">
              <a:rPr kumimoji="1" lang="ja-JP" altLang="en-US" smtClean="0"/>
              <a:pPr/>
              <a:t>2010/11/10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F809B7-6097-4AEA-B75B-D40260E3ADA5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 smtClean="0"/>
              <a:t>全体ミーティング</a:t>
            </a:r>
            <a:r>
              <a:rPr kumimoji="1" lang="en-US" altLang="ja-JP" dirty="0" smtClean="0"/>
              <a:t>(11/10)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 smtClean="0"/>
              <a:t>村田雅之</a:t>
            </a:r>
            <a:endParaRPr kumimoji="1"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O</a:t>
            </a:r>
            <a:r>
              <a:rPr lang="en-US" altLang="ja-JP" dirty="0" smtClean="0"/>
              <a:t>pen Program</a:t>
            </a:r>
            <a:r>
              <a:rPr lang="ja-JP" altLang="en-US" dirty="0" err="1" smtClean="0"/>
              <a:t>への</a:t>
            </a:r>
            <a:r>
              <a:rPr lang="ja-JP" altLang="en-US" dirty="0" smtClean="0"/>
              <a:t>対応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ja-JP" altLang="en-US" dirty="0" smtClean="0"/>
              <a:t>呼び出す関数の定義がない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空</a:t>
            </a:r>
            <a:r>
              <a:rPr kumimoji="1" lang="ja-JP" altLang="en-US" dirty="0" smtClean="0"/>
              <a:t>とする</a:t>
            </a:r>
            <a:endParaRPr kumimoji="1" lang="en-US" altLang="ja-JP" dirty="0" smtClean="0"/>
          </a:p>
          <a:p>
            <a:r>
              <a:rPr lang="ja-JP" altLang="en-US" dirty="0" smtClean="0"/>
              <a:t>呼び出されない関数</a:t>
            </a:r>
            <a:endParaRPr lang="en-US" altLang="ja-JP" dirty="0" smtClean="0"/>
          </a:p>
          <a:p>
            <a:pPr lvl="1"/>
            <a:r>
              <a:rPr kumimoji="1" lang="ja-JP" altLang="en-US" dirty="0" smtClean="0"/>
              <a:t>自動で</a:t>
            </a:r>
            <a:r>
              <a:rPr kumimoji="1" lang="en-US" altLang="ja-JP" dirty="0" smtClean="0"/>
              <a:t>main</a:t>
            </a:r>
            <a:r>
              <a:rPr kumimoji="1" lang="ja-JP" altLang="en-US" dirty="0" smtClean="0"/>
              <a:t>を補う</a:t>
            </a:r>
            <a:endParaRPr kumimoji="1" lang="en-US" altLang="ja-JP" dirty="0" smtClean="0"/>
          </a:p>
          <a:p>
            <a:pPr lvl="1"/>
            <a:endParaRPr kumimoji="1" lang="en-US" altLang="ja-JP" dirty="0" smtClean="0"/>
          </a:p>
          <a:p>
            <a:pPr lvl="1"/>
            <a:endParaRPr kumimoji="1" lang="en-US" altLang="ja-JP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main</a:t>
            </a:r>
            <a:r>
              <a:rPr kumimoji="1" lang="ja-JP" altLang="en-US" dirty="0" smtClean="0"/>
              <a:t>の合成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ja-JP" altLang="en-US" dirty="0" smtClean="0"/>
              <a:t>メソッドの引数・返り値になる変数を宣言</a:t>
            </a:r>
            <a:endParaRPr lang="en-US" altLang="ja-JP" dirty="0" smtClean="0"/>
          </a:p>
          <a:p>
            <a:r>
              <a:rPr kumimoji="1" lang="ja-JP" altLang="en-US" dirty="0" smtClean="0"/>
              <a:t>オブジェクトのインスタンスを作る</a:t>
            </a:r>
            <a:endParaRPr kumimoji="1" lang="en-US" altLang="ja-JP" dirty="0" smtClean="0"/>
          </a:p>
          <a:p>
            <a:r>
              <a:rPr kumimoji="1" lang="ja-JP" altLang="en-US" dirty="0" smtClean="0"/>
              <a:t>メソッド呼び出しを追加</a:t>
            </a:r>
            <a:endParaRPr lang="en-US" altLang="ja-JP" dirty="0" smtClean="0"/>
          </a:p>
          <a:p>
            <a:pPr lvl="1"/>
            <a:r>
              <a:rPr kumimoji="1" lang="ja-JP" altLang="en-US" dirty="0" smtClean="0"/>
              <a:t>組み合わせて呼び出すようにして並列実行を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ja-JP" altLang="en-US" dirty="0" smtClean="0"/>
              <a:t>再現する</a:t>
            </a:r>
            <a:endParaRPr kumimoji="1" lang="en-US" altLang="ja-JP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main</a:t>
            </a:r>
            <a:r>
              <a:rPr kumimoji="1" lang="ja-JP" altLang="en-US" dirty="0" smtClean="0"/>
              <a:t>の合成：例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altLang="ja-JP" sz="2800" dirty="0" smtClean="0">
                <a:latin typeface="Consolas" pitchFamily="49" charset="0"/>
              </a:rPr>
              <a:t>public class A{</a:t>
            </a:r>
          </a:p>
          <a:p>
            <a:pPr>
              <a:buNone/>
            </a:pPr>
            <a:r>
              <a:rPr lang="en-US" altLang="ja-JP" sz="2800" dirty="0" err="1" smtClean="0">
                <a:latin typeface="Consolas" pitchFamily="49" charset="0"/>
              </a:rPr>
              <a:t>int</a:t>
            </a:r>
            <a:r>
              <a:rPr lang="en-US" altLang="ja-JP" sz="2800" dirty="0" smtClean="0">
                <a:latin typeface="Consolas" pitchFamily="49" charset="0"/>
              </a:rPr>
              <a:t> f;</a:t>
            </a:r>
          </a:p>
          <a:p>
            <a:pPr>
              <a:buNone/>
            </a:pPr>
            <a:r>
              <a:rPr lang="en-US" altLang="ja-JP" sz="2800" dirty="0" smtClean="0">
                <a:latin typeface="Consolas" pitchFamily="49" charset="0"/>
              </a:rPr>
              <a:t>public </a:t>
            </a:r>
            <a:r>
              <a:rPr lang="en-US" altLang="ja-JP" sz="2800" b="1" dirty="0" smtClean="0">
                <a:latin typeface="Consolas" pitchFamily="49" charset="0"/>
              </a:rPr>
              <a:t>A()</a:t>
            </a:r>
            <a:r>
              <a:rPr lang="en-US" altLang="ja-JP" sz="2800" dirty="0" smtClean="0">
                <a:latin typeface="Consolas" pitchFamily="49" charset="0"/>
              </a:rPr>
              <a:t>{</a:t>
            </a:r>
            <a:r>
              <a:rPr lang="en-US" altLang="ja-JP" sz="2800" dirty="0" err="1" smtClean="0">
                <a:latin typeface="Consolas" pitchFamily="49" charset="0"/>
              </a:rPr>
              <a:t>this.f</a:t>
            </a:r>
            <a:r>
              <a:rPr lang="en-US" altLang="ja-JP" sz="2800" dirty="0" smtClean="0">
                <a:latin typeface="Consolas" pitchFamily="49" charset="0"/>
              </a:rPr>
              <a:t>=0;}</a:t>
            </a:r>
          </a:p>
          <a:p>
            <a:pPr>
              <a:buNone/>
            </a:pPr>
            <a:r>
              <a:rPr lang="en-US" altLang="ja-JP" sz="2800" dirty="0" smtClean="0">
                <a:latin typeface="Consolas" pitchFamily="49" charset="0"/>
              </a:rPr>
              <a:t>private </a:t>
            </a:r>
            <a:r>
              <a:rPr lang="en-US" altLang="ja-JP" sz="2800" dirty="0" err="1" smtClean="0">
                <a:latin typeface="Consolas" pitchFamily="49" charset="0"/>
              </a:rPr>
              <a:t>int</a:t>
            </a:r>
            <a:r>
              <a:rPr lang="en-US" altLang="ja-JP" sz="2800" dirty="0" smtClean="0">
                <a:latin typeface="Consolas" pitchFamily="49" charset="0"/>
              </a:rPr>
              <a:t> rd(){return </a:t>
            </a:r>
            <a:r>
              <a:rPr lang="en-US" altLang="ja-JP" sz="2800" dirty="0" err="1" smtClean="0">
                <a:latin typeface="Consolas" pitchFamily="49" charset="0"/>
              </a:rPr>
              <a:t>this.f</a:t>
            </a:r>
            <a:r>
              <a:rPr lang="en-US" altLang="ja-JP" sz="2800" dirty="0" smtClean="0">
                <a:latin typeface="Consolas" pitchFamily="49" charset="0"/>
              </a:rPr>
              <a:t>;}</a:t>
            </a:r>
          </a:p>
          <a:p>
            <a:pPr>
              <a:buNone/>
            </a:pPr>
            <a:r>
              <a:rPr kumimoji="1" lang="en-US" altLang="ja-JP" sz="2800" dirty="0" smtClean="0">
                <a:latin typeface="Consolas" pitchFamily="49" charset="0"/>
              </a:rPr>
              <a:t>private </a:t>
            </a:r>
            <a:r>
              <a:rPr kumimoji="1" lang="en-US" altLang="ja-JP" sz="2800" dirty="0" err="1" smtClean="0">
                <a:latin typeface="Consolas" pitchFamily="49" charset="0"/>
              </a:rPr>
              <a:t>int</a:t>
            </a:r>
            <a:r>
              <a:rPr kumimoji="1" lang="en-US" altLang="ja-JP" sz="2800" dirty="0" smtClean="0">
                <a:latin typeface="Consolas" pitchFamily="49" charset="0"/>
              </a:rPr>
              <a:t> </a:t>
            </a:r>
            <a:r>
              <a:rPr kumimoji="1" lang="en-US" altLang="ja-JP" sz="2800" dirty="0" err="1" smtClean="0">
                <a:latin typeface="Consolas" pitchFamily="49" charset="0"/>
              </a:rPr>
              <a:t>wr</a:t>
            </a:r>
            <a:r>
              <a:rPr kumimoji="1" lang="en-US" altLang="ja-JP" sz="2800" dirty="0" smtClean="0">
                <a:latin typeface="Consolas" pitchFamily="49" charset="0"/>
              </a:rPr>
              <a:t>(</a:t>
            </a:r>
            <a:r>
              <a:rPr kumimoji="1" lang="en-US" altLang="ja-JP" sz="2800" dirty="0" err="1" smtClean="0">
                <a:latin typeface="Consolas" pitchFamily="49" charset="0"/>
              </a:rPr>
              <a:t>int</a:t>
            </a:r>
            <a:r>
              <a:rPr kumimoji="1" lang="en-US" altLang="ja-JP" sz="2800" dirty="0" smtClean="0">
                <a:latin typeface="Consolas" pitchFamily="49" charset="0"/>
              </a:rPr>
              <a:t> x){</a:t>
            </a:r>
            <a:r>
              <a:rPr kumimoji="1" lang="en-US" altLang="ja-JP" sz="2800" dirty="0" err="1" smtClean="0">
                <a:latin typeface="Consolas" pitchFamily="49" charset="0"/>
              </a:rPr>
              <a:t>this.f</a:t>
            </a:r>
            <a:r>
              <a:rPr kumimoji="1" lang="en-US" altLang="ja-JP" sz="2800" dirty="0" smtClean="0">
                <a:latin typeface="Consolas" pitchFamily="49" charset="0"/>
              </a:rPr>
              <a:t>=x;</a:t>
            </a:r>
            <a:r>
              <a:rPr lang="ja-JP" altLang="en-US" sz="2800" dirty="0" smtClean="0">
                <a:latin typeface="Consolas" pitchFamily="49" charset="0"/>
              </a:rPr>
              <a:t> </a:t>
            </a:r>
            <a:r>
              <a:rPr kumimoji="1" lang="en-US" altLang="ja-JP" sz="2800" dirty="0" smtClean="0">
                <a:latin typeface="Consolas" pitchFamily="49" charset="0"/>
              </a:rPr>
              <a:t>return x;}</a:t>
            </a:r>
          </a:p>
          <a:p>
            <a:pPr>
              <a:buNone/>
            </a:pPr>
            <a:r>
              <a:rPr lang="en-US" altLang="ja-JP" sz="2800" dirty="0" smtClean="0">
                <a:latin typeface="Consolas" pitchFamily="49" charset="0"/>
              </a:rPr>
              <a:t>public </a:t>
            </a:r>
            <a:r>
              <a:rPr lang="en-US" altLang="ja-JP" sz="2800" dirty="0" err="1" smtClean="0">
                <a:latin typeface="Consolas" pitchFamily="49" charset="0"/>
              </a:rPr>
              <a:t>int</a:t>
            </a:r>
            <a:r>
              <a:rPr lang="en-US" altLang="ja-JP" sz="2800" dirty="0" smtClean="0">
                <a:latin typeface="Consolas" pitchFamily="49" charset="0"/>
              </a:rPr>
              <a:t> </a:t>
            </a:r>
            <a:r>
              <a:rPr lang="en-US" altLang="ja-JP" sz="2800" b="1" dirty="0" smtClean="0">
                <a:latin typeface="Consolas" pitchFamily="49" charset="0"/>
              </a:rPr>
              <a:t>get()</a:t>
            </a:r>
            <a:r>
              <a:rPr lang="en-US" altLang="ja-JP" sz="2800" dirty="0" smtClean="0">
                <a:latin typeface="Consolas" pitchFamily="49" charset="0"/>
              </a:rPr>
              <a:t>{return </a:t>
            </a:r>
            <a:r>
              <a:rPr lang="en-US" altLang="ja-JP" sz="2800" dirty="0" err="1" smtClean="0">
                <a:latin typeface="Consolas" pitchFamily="49" charset="0"/>
              </a:rPr>
              <a:t>this.rd</a:t>
            </a:r>
            <a:r>
              <a:rPr lang="en-US" altLang="ja-JP" sz="2800" dirty="0" smtClean="0">
                <a:latin typeface="Consolas" pitchFamily="49" charset="0"/>
              </a:rPr>
              <a:t>();}</a:t>
            </a:r>
          </a:p>
          <a:p>
            <a:pPr>
              <a:buNone/>
            </a:pPr>
            <a:r>
              <a:rPr lang="en-US" altLang="ja-JP" sz="2800" dirty="0" smtClean="0">
                <a:latin typeface="Consolas" pitchFamily="49" charset="0"/>
              </a:rPr>
              <a:t>public synchronized </a:t>
            </a:r>
            <a:r>
              <a:rPr lang="en-US" altLang="ja-JP" sz="2800" dirty="0" err="1" smtClean="0">
                <a:latin typeface="Consolas" pitchFamily="49" charset="0"/>
              </a:rPr>
              <a:t>int</a:t>
            </a:r>
            <a:r>
              <a:rPr lang="en-US" altLang="ja-JP" sz="2800" dirty="0" smtClean="0">
                <a:latin typeface="Consolas" pitchFamily="49" charset="0"/>
              </a:rPr>
              <a:t> </a:t>
            </a:r>
            <a:r>
              <a:rPr lang="en-US" altLang="ja-JP" sz="2800" b="1" dirty="0" smtClean="0">
                <a:latin typeface="Consolas" pitchFamily="49" charset="0"/>
              </a:rPr>
              <a:t>inc()</a:t>
            </a:r>
            <a:r>
              <a:rPr lang="en-US" altLang="ja-JP" sz="2800" dirty="0" smtClean="0">
                <a:latin typeface="Consolas" pitchFamily="49" charset="0"/>
              </a:rPr>
              <a:t>{</a:t>
            </a:r>
          </a:p>
          <a:p>
            <a:pPr>
              <a:buNone/>
            </a:pPr>
            <a:r>
              <a:rPr kumimoji="1" lang="en-US" altLang="ja-JP" sz="2800" dirty="0" smtClean="0">
                <a:latin typeface="Consolas" pitchFamily="49" charset="0"/>
              </a:rPr>
              <a:t>	</a:t>
            </a:r>
            <a:r>
              <a:rPr kumimoji="1" lang="en-US" altLang="ja-JP" sz="2800" dirty="0" err="1" smtClean="0">
                <a:latin typeface="Consolas" pitchFamily="49" charset="0"/>
              </a:rPr>
              <a:t>int</a:t>
            </a:r>
            <a:r>
              <a:rPr kumimoji="1" lang="en-US" altLang="ja-JP" sz="2800" dirty="0" smtClean="0">
                <a:latin typeface="Consolas" pitchFamily="49" charset="0"/>
              </a:rPr>
              <a:t> t = </a:t>
            </a:r>
            <a:r>
              <a:rPr kumimoji="1" lang="en-US" altLang="ja-JP" sz="2800" dirty="0" err="1" smtClean="0">
                <a:latin typeface="Consolas" pitchFamily="49" charset="0"/>
              </a:rPr>
              <a:t>this.rd</a:t>
            </a:r>
            <a:r>
              <a:rPr kumimoji="1" lang="en-US" altLang="ja-JP" sz="2800" dirty="0" smtClean="0">
                <a:latin typeface="Consolas" pitchFamily="49" charset="0"/>
              </a:rPr>
              <a:t>() + (new A()).</a:t>
            </a:r>
            <a:r>
              <a:rPr kumimoji="1" lang="en-US" altLang="ja-JP" sz="2800" dirty="0" err="1" smtClean="0">
                <a:latin typeface="Consolas" pitchFamily="49" charset="0"/>
              </a:rPr>
              <a:t>wr</a:t>
            </a:r>
            <a:r>
              <a:rPr kumimoji="1" lang="en-US" altLang="ja-JP" sz="2800" dirty="0" smtClean="0">
                <a:latin typeface="Consolas" pitchFamily="49" charset="0"/>
              </a:rPr>
              <a:t>(1);</a:t>
            </a:r>
          </a:p>
          <a:p>
            <a:pPr>
              <a:buNone/>
            </a:pPr>
            <a:r>
              <a:rPr lang="en-US" altLang="ja-JP" sz="2800" dirty="0" smtClean="0">
                <a:latin typeface="Consolas" pitchFamily="49" charset="0"/>
              </a:rPr>
              <a:t>	return </a:t>
            </a:r>
            <a:r>
              <a:rPr lang="en-US" altLang="ja-JP" sz="2800" dirty="0" err="1" smtClean="0">
                <a:latin typeface="Consolas" pitchFamily="49" charset="0"/>
              </a:rPr>
              <a:t>this.wr</a:t>
            </a:r>
            <a:r>
              <a:rPr lang="en-US" altLang="ja-JP" sz="2800" dirty="0" smtClean="0">
                <a:latin typeface="Consolas" pitchFamily="49" charset="0"/>
              </a:rPr>
              <a:t>(t);</a:t>
            </a:r>
            <a:endParaRPr kumimoji="1" lang="en-US" altLang="ja-JP" sz="2800" dirty="0" smtClean="0">
              <a:latin typeface="Consolas" pitchFamily="49" charset="0"/>
            </a:endParaRPr>
          </a:p>
          <a:p>
            <a:pPr>
              <a:buNone/>
            </a:pPr>
            <a:r>
              <a:rPr lang="en-US" altLang="ja-JP" sz="2800" dirty="0" smtClean="0">
                <a:latin typeface="Consolas" pitchFamily="49" charset="0"/>
              </a:rPr>
              <a:t>}</a:t>
            </a:r>
            <a:endParaRPr kumimoji="1" lang="ja-JP" altLang="en-US" sz="2800" dirty="0">
              <a:latin typeface="Consolas" pitchFamily="49" charset="0"/>
            </a:endParaRPr>
          </a:p>
        </p:txBody>
      </p:sp>
      <p:sp>
        <p:nvSpPr>
          <p:cNvPr id="4" name="角丸四角形 3"/>
          <p:cNvSpPr/>
          <p:nvPr/>
        </p:nvSpPr>
        <p:spPr>
          <a:xfrm>
            <a:off x="3851920" y="1772816"/>
            <a:ext cx="4824536" cy="432048"/>
          </a:xfrm>
          <a:prstGeom prst="round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400" dirty="0" smtClean="0"/>
              <a:t>プログラム内で</a:t>
            </a:r>
            <a:r>
              <a:rPr kumimoji="1" lang="ja-JP" altLang="en-US" sz="2400" dirty="0" smtClean="0"/>
              <a:t>呼び出されていない</a:t>
            </a:r>
            <a:endParaRPr kumimoji="1" lang="ja-JP" altLang="en-US" sz="2400" dirty="0"/>
          </a:p>
        </p:txBody>
      </p:sp>
      <p:cxnSp>
        <p:nvCxnSpPr>
          <p:cNvPr id="8" name="直線矢印コネクタ 7"/>
          <p:cNvCxnSpPr>
            <a:stCxn id="4" idx="1"/>
          </p:cNvCxnSpPr>
          <p:nvPr/>
        </p:nvCxnSpPr>
        <p:spPr>
          <a:xfrm rot="10800000" flipV="1">
            <a:off x="2267744" y="1988840"/>
            <a:ext cx="1584176" cy="57606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矢印コネクタ 9"/>
          <p:cNvCxnSpPr>
            <a:stCxn id="4" idx="2"/>
          </p:cNvCxnSpPr>
          <p:nvPr/>
        </p:nvCxnSpPr>
        <p:spPr>
          <a:xfrm rot="5400000">
            <a:off x="4049942" y="1574794"/>
            <a:ext cx="1584176" cy="284431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線矢印コネクタ 11"/>
          <p:cNvCxnSpPr/>
          <p:nvPr/>
        </p:nvCxnSpPr>
        <p:spPr>
          <a:xfrm rot="5400000">
            <a:off x="4896036" y="2960948"/>
            <a:ext cx="2016224" cy="64807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main</a:t>
            </a:r>
            <a:r>
              <a:rPr lang="ja-JP" altLang="en-US" dirty="0" smtClean="0"/>
              <a:t>の合成：例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altLang="ja-JP" sz="2400" dirty="0" smtClean="0">
                <a:latin typeface="Consolas" pitchFamily="49" charset="0"/>
              </a:rPr>
              <a:t>static public void main(){</a:t>
            </a:r>
          </a:p>
          <a:p>
            <a:pPr>
              <a:buNone/>
            </a:pPr>
            <a:r>
              <a:rPr kumimoji="1" lang="en-US" altLang="ja-JP" sz="2400" dirty="0" smtClean="0">
                <a:latin typeface="Consolas" pitchFamily="49" charset="0"/>
              </a:rPr>
              <a:t>	A </a:t>
            </a:r>
            <a:r>
              <a:rPr kumimoji="1" lang="en-US" altLang="ja-JP" sz="2400" dirty="0" err="1" smtClean="0">
                <a:latin typeface="Consolas" pitchFamily="49" charset="0"/>
              </a:rPr>
              <a:t>a</a:t>
            </a:r>
            <a:r>
              <a:rPr kumimoji="1" lang="en-US" altLang="ja-JP" sz="2400" dirty="0" smtClean="0">
                <a:latin typeface="Consolas" pitchFamily="49" charset="0"/>
              </a:rPr>
              <a:t>;</a:t>
            </a:r>
          </a:p>
          <a:p>
            <a:pPr>
              <a:buNone/>
            </a:pPr>
            <a:r>
              <a:rPr lang="en-US" altLang="ja-JP" sz="2400" dirty="0" smtClean="0">
                <a:latin typeface="Consolas" pitchFamily="49" charset="0"/>
              </a:rPr>
              <a:t>	if(*) a = new A();</a:t>
            </a:r>
          </a:p>
          <a:p>
            <a:pPr>
              <a:buNone/>
            </a:pPr>
            <a:r>
              <a:rPr kumimoji="1" lang="en-US" altLang="ja-JP" sz="2400" dirty="0" smtClean="0">
                <a:latin typeface="Consolas" pitchFamily="49" charset="0"/>
              </a:rPr>
              <a:t>	if(*) </a:t>
            </a:r>
            <a:r>
              <a:rPr kumimoji="1" lang="en-US" altLang="ja-JP" sz="2400" dirty="0" err="1" smtClean="0">
                <a:latin typeface="Consolas" pitchFamily="49" charset="0"/>
              </a:rPr>
              <a:t>a.get</a:t>
            </a:r>
            <a:r>
              <a:rPr kumimoji="1" lang="en-US" altLang="ja-JP" sz="2400" dirty="0" smtClean="0">
                <a:latin typeface="Consolas" pitchFamily="49" charset="0"/>
              </a:rPr>
              <a:t>();</a:t>
            </a:r>
          </a:p>
          <a:p>
            <a:pPr>
              <a:buNone/>
            </a:pPr>
            <a:r>
              <a:rPr lang="en-US" altLang="ja-JP" sz="2400" dirty="0" smtClean="0">
                <a:latin typeface="Consolas" pitchFamily="49" charset="0"/>
              </a:rPr>
              <a:t>	if(*) a.inc();</a:t>
            </a:r>
            <a:endParaRPr kumimoji="1" lang="en-US" altLang="ja-JP" sz="2400" dirty="0" smtClean="0">
              <a:latin typeface="Consolas" pitchFamily="49" charset="0"/>
            </a:endParaRPr>
          </a:p>
          <a:p>
            <a:pPr>
              <a:buNone/>
            </a:pPr>
            <a:r>
              <a:rPr lang="en-US" altLang="ja-JP" sz="2400" dirty="0" smtClean="0">
                <a:latin typeface="Consolas" pitchFamily="49" charset="0"/>
              </a:rPr>
              <a:t>}</a:t>
            </a:r>
          </a:p>
          <a:p>
            <a:pPr>
              <a:buNone/>
            </a:pPr>
            <a:endParaRPr kumimoji="1" lang="en-US" altLang="ja-JP" sz="2400" dirty="0" smtClean="0">
              <a:latin typeface="Consolas" pitchFamily="49" charset="0"/>
            </a:endParaRPr>
          </a:p>
          <a:p>
            <a:pPr>
              <a:buNone/>
            </a:pPr>
            <a:r>
              <a:rPr lang="en-US" altLang="ja-JP" sz="2400" dirty="0" smtClean="0">
                <a:latin typeface="Consolas" pitchFamily="49" charset="0"/>
              </a:rPr>
              <a:t>*</a:t>
            </a:r>
            <a:r>
              <a:rPr lang="ja-JP" altLang="en-US" sz="2400" dirty="0" smtClean="0">
                <a:latin typeface="Consolas" pitchFamily="49" charset="0"/>
              </a:rPr>
              <a:t>は非決定的に扱い、ふたつのメソッドが並列に呼び出されるパターンを</a:t>
            </a:r>
            <a:r>
              <a:rPr lang="ja-JP" altLang="en-US" sz="2400" dirty="0" smtClean="0">
                <a:latin typeface="Consolas" pitchFamily="49" charset="0"/>
              </a:rPr>
              <a:t>考える</a:t>
            </a:r>
            <a:endParaRPr kumimoji="1" lang="ja-JP" altLang="en-US" sz="2400" dirty="0">
              <a:latin typeface="Consolas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解析前の準備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ja-JP" altLang="en-US" dirty="0" smtClean="0"/>
              <a:t>同時</a:t>
            </a:r>
            <a:r>
              <a:rPr lang="ja-JP" altLang="en-US" dirty="0" smtClean="0"/>
              <a:t>にアクセスするようなメモリアクセス</a:t>
            </a:r>
            <a:r>
              <a:rPr lang="ja-JP" altLang="en-US" dirty="0" smtClean="0"/>
              <a:t>の</a:t>
            </a:r>
            <a:r>
              <a:rPr kumimoji="1" lang="ja-JP" altLang="en-US" dirty="0" smtClean="0"/>
              <a:t>ペア</a:t>
            </a:r>
            <a:r>
              <a:rPr kumimoji="1" lang="ja-JP" altLang="en-US" dirty="0" smtClean="0"/>
              <a:t>を列挙する </a:t>
            </a:r>
            <a:r>
              <a:rPr kumimoji="1" lang="en-US" altLang="ja-JP" dirty="0" smtClean="0"/>
              <a:t>(</a:t>
            </a:r>
            <a:r>
              <a:rPr kumimoji="1" lang="en-US" altLang="ja-JP" dirty="0" smtClean="0"/>
              <a:t>Original Pairs</a:t>
            </a:r>
            <a:r>
              <a:rPr kumimoji="1" lang="en-US" altLang="ja-JP" dirty="0" smtClean="0"/>
              <a:t>)</a:t>
            </a:r>
          </a:p>
          <a:p>
            <a:pPr lvl="1"/>
            <a:r>
              <a:rPr kumimoji="1" lang="ja-JP" altLang="en-US" dirty="0" smtClean="0"/>
              <a:t>フィールド・配列について調べる</a:t>
            </a:r>
            <a:endParaRPr kumimoji="1" lang="en-US" altLang="ja-JP" dirty="0" smtClean="0"/>
          </a:p>
          <a:p>
            <a:pPr lvl="1"/>
            <a:r>
              <a:rPr kumimoji="1" lang="ja-JP" altLang="en-US" dirty="0" smtClean="0"/>
              <a:t>アクセスが発生す</a:t>
            </a:r>
            <a:r>
              <a:rPr lang="ja-JP" altLang="en-US" dirty="0" smtClean="0"/>
              <a:t>る場所で区別</a:t>
            </a:r>
            <a:endParaRPr kumimoji="1" lang="en-US" altLang="ja-JP" dirty="0" smtClean="0"/>
          </a:p>
          <a:p>
            <a:pPr lvl="1"/>
            <a:r>
              <a:rPr kumimoji="1" lang="ja-JP" altLang="en-US" dirty="0" smtClean="0"/>
              <a:t>少なくとも片方が書き込み</a:t>
            </a:r>
            <a:endParaRPr kumimoji="1" lang="en-US" altLang="ja-JP" dirty="0" smtClean="0"/>
          </a:p>
          <a:p>
            <a:pPr lvl="1"/>
            <a:r>
              <a:rPr lang="en-US" altLang="ja-JP" dirty="0" smtClean="0"/>
              <a:t>Soot framework [</a:t>
            </a:r>
            <a:r>
              <a:rPr lang="en-US" altLang="ja-JP" dirty="0" err="1" smtClean="0"/>
              <a:t>Vallée-Rai</a:t>
            </a:r>
            <a:r>
              <a:rPr lang="en-US" altLang="ja-JP" dirty="0" smtClean="0"/>
              <a:t> et al. 1999]</a:t>
            </a:r>
            <a:r>
              <a:rPr lang="ja-JP" altLang="en-US" dirty="0" smtClean="0"/>
              <a:t>を利用</a:t>
            </a:r>
            <a:endParaRPr lang="en-US" altLang="ja-JP" dirty="0" smtClean="0"/>
          </a:p>
          <a:p>
            <a:r>
              <a:rPr kumimoji="1" lang="ja-JP" altLang="en-US" dirty="0" smtClean="0"/>
              <a:t>ここでできたペアを絞り込んで、競合する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ja-JP" altLang="en-US" dirty="0" err="1" smtClean="0"/>
              <a:t>ような</a:t>
            </a:r>
            <a:r>
              <a:rPr kumimoji="1" lang="ja-JP" altLang="en-US" dirty="0" smtClean="0"/>
              <a:t>ペアを探す</a:t>
            </a:r>
            <a:endParaRPr kumimoji="1"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Original Pairs</a:t>
            </a:r>
            <a:r>
              <a:rPr kumimoji="1" lang="ja-JP" altLang="en-US" dirty="0" smtClean="0"/>
              <a:t>：例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US" altLang="ja-JP" sz="2800" dirty="0" smtClean="0">
                <a:latin typeface="Consolas" pitchFamily="49" charset="0"/>
              </a:rPr>
              <a:t>public class A{</a:t>
            </a:r>
          </a:p>
          <a:p>
            <a:pPr>
              <a:buNone/>
            </a:pPr>
            <a:r>
              <a:rPr lang="en-US" altLang="ja-JP" sz="2800" dirty="0" err="1" smtClean="0">
                <a:latin typeface="Consolas" pitchFamily="49" charset="0"/>
              </a:rPr>
              <a:t>int</a:t>
            </a:r>
            <a:r>
              <a:rPr lang="en-US" altLang="ja-JP" sz="2800" dirty="0" smtClean="0">
                <a:latin typeface="Consolas" pitchFamily="49" charset="0"/>
              </a:rPr>
              <a:t> f;</a:t>
            </a:r>
          </a:p>
          <a:p>
            <a:pPr>
              <a:buNone/>
            </a:pPr>
            <a:r>
              <a:rPr lang="en-US" altLang="ja-JP" sz="2800" dirty="0" smtClean="0">
                <a:latin typeface="Consolas" pitchFamily="49" charset="0"/>
              </a:rPr>
              <a:t>public A(){</a:t>
            </a:r>
            <a:r>
              <a:rPr lang="en-US" altLang="ja-JP" sz="2800" dirty="0" err="1" smtClean="0">
                <a:latin typeface="Consolas" pitchFamily="49" charset="0"/>
              </a:rPr>
              <a:t>this.f</a:t>
            </a:r>
            <a:r>
              <a:rPr lang="en-US" altLang="ja-JP" sz="2800" dirty="0" smtClean="0">
                <a:latin typeface="Consolas" pitchFamily="49" charset="0"/>
              </a:rPr>
              <a:t>=0;}</a:t>
            </a:r>
            <a:r>
              <a:rPr lang="ja-JP" altLang="en-US" sz="2800" dirty="0" smtClean="0">
                <a:latin typeface="Consolas" pitchFamily="49" charset="0"/>
              </a:rPr>
              <a:t>　</a:t>
            </a:r>
            <a:r>
              <a:rPr lang="en-US" altLang="ja-JP" sz="2800" dirty="0" smtClean="0">
                <a:latin typeface="Consolas" pitchFamily="49" charset="0"/>
              </a:rPr>
              <a:t>// </a:t>
            </a:r>
            <a:r>
              <a:rPr lang="en-US" altLang="ja-JP" sz="2800" dirty="0" err="1" smtClean="0">
                <a:latin typeface="Consolas" pitchFamily="49" charset="0"/>
              </a:rPr>
              <a:t>f’</a:t>
            </a:r>
            <a:r>
              <a:rPr lang="en-US" altLang="ja-JP" sz="2800" baseline="-25000" dirty="0" err="1" smtClean="0">
                <a:latin typeface="Consolas" pitchFamily="49" charset="0"/>
              </a:rPr>
              <a:t>w</a:t>
            </a:r>
            <a:endParaRPr lang="en-US" altLang="ja-JP" sz="2800" dirty="0" smtClean="0">
              <a:latin typeface="Consolas" pitchFamily="49" charset="0"/>
            </a:endParaRPr>
          </a:p>
          <a:p>
            <a:pPr>
              <a:buNone/>
            </a:pPr>
            <a:r>
              <a:rPr lang="en-US" altLang="ja-JP" sz="2800" dirty="0" smtClean="0">
                <a:latin typeface="Consolas" pitchFamily="49" charset="0"/>
              </a:rPr>
              <a:t>private </a:t>
            </a:r>
            <a:r>
              <a:rPr lang="en-US" altLang="ja-JP" sz="2800" dirty="0" err="1" smtClean="0">
                <a:latin typeface="Consolas" pitchFamily="49" charset="0"/>
              </a:rPr>
              <a:t>int</a:t>
            </a:r>
            <a:r>
              <a:rPr lang="en-US" altLang="ja-JP" sz="2800" dirty="0" smtClean="0">
                <a:latin typeface="Consolas" pitchFamily="49" charset="0"/>
              </a:rPr>
              <a:t> rd(){return </a:t>
            </a:r>
            <a:r>
              <a:rPr lang="en-US" altLang="ja-JP" sz="2800" dirty="0" err="1" smtClean="0">
                <a:latin typeface="Consolas" pitchFamily="49" charset="0"/>
              </a:rPr>
              <a:t>this.f</a:t>
            </a:r>
            <a:r>
              <a:rPr lang="en-US" altLang="ja-JP" sz="2800" dirty="0" smtClean="0">
                <a:latin typeface="Consolas" pitchFamily="49" charset="0"/>
              </a:rPr>
              <a:t>;} // </a:t>
            </a:r>
            <a:r>
              <a:rPr lang="en-US" altLang="ja-JP" sz="2800" dirty="0" err="1" smtClean="0">
                <a:latin typeface="Consolas" pitchFamily="49" charset="0"/>
              </a:rPr>
              <a:t>f</a:t>
            </a:r>
            <a:r>
              <a:rPr lang="en-US" altLang="ja-JP" sz="2800" baseline="-25000" dirty="0" err="1" smtClean="0">
                <a:latin typeface="Consolas" pitchFamily="49" charset="0"/>
              </a:rPr>
              <a:t>r</a:t>
            </a:r>
            <a:endParaRPr lang="en-US" altLang="ja-JP" sz="2800" dirty="0" smtClean="0">
              <a:latin typeface="Consolas" pitchFamily="49" charset="0"/>
            </a:endParaRPr>
          </a:p>
          <a:p>
            <a:pPr>
              <a:buNone/>
            </a:pPr>
            <a:r>
              <a:rPr kumimoji="1" lang="en-US" altLang="ja-JP" sz="2800" dirty="0" smtClean="0">
                <a:latin typeface="Consolas" pitchFamily="49" charset="0"/>
              </a:rPr>
              <a:t>private </a:t>
            </a:r>
            <a:r>
              <a:rPr kumimoji="1" lang="en-US" altLang="ja-JP" sz="2800" dirty="0" err="1" smtClean="0">
                <a:latin typeface="Consolas" pitchFamily="49" charset="0"/>
              </a:rPr>
              <a:t>int</a:t>
            </a:r>
            <a:r>
              <a:rPr kumimoji="1" lang="en-US" altLang="ja-JP" sz="2800" dirty="0" smtClean="0">
                <a:latin typeface="Consolas" pitchFamily="49" charset="0"/>
              </a:rPr>
              <a:t> </a:t>
            </a:r>
            <a:r>
              <a:rPr kumimoji="1" lang="en-US" altLang="ja-JP" sz="2800" dirty="0" err="1" smtClean="0">
                <a:latin typeface="Consolas" pitchFamily="49" charset="0"/>
              </a:rPr>
              <a:t>wr</a:t>
            </a:r>
            <a:r>
              <a:rPr kumimoji="1" lang="en-US" altLang="ja-JP" sz="2800" dirty="0" smtClean="0">
                <a:latin typeface="Consolas" pitchFamily="49" charset="0"/>
              </a:rPr>
              <a:t>(</a:t>
            </a:r>
            <a:r>
              <a:rPr kumimoji="1" lang="en-US" altLang="ja-JP" sz="2800" dirty="0" err="1" smtClean="0">
                <a:latin typeface="Consolas" pitchFamily="49" charset="0"/>
              </a:rPr>
              <a:t>int</a:t>
            </a:r>
            <a:r>
              <a:rPr kumimoji="1" lang="en-US" altLang="ja-JP" sz="2800" dirty="0" smtClean="0">
                <a:latin typeface="Consolas" pitchFamily="49" charset="0"/>
              </a:rPr>
              <a:t> x){</a:t>
            </a:r>
            <a:r>
              <a:rPr kumimoji="1" lang="en-US" altLang="ja-JP" sz="2800" dirty="0" err="1" smtClean="0">
                <a:latin typeface="Consolas" pitchFamily="49" charset="0"/>
              </a:rPr>
              <a:t>this.f</a:t>
            </a:r>
            <a:r>
              <a:rPr kumimoji="1" lang="en-US" altLang="ja-JP" sz="2800" dirty="0" smtClean="0">
                <a:latin typeface="Consolas" pitchFamily="49" charset="0"/>
              </a:rPr>
              <a:t>=x; </a:t>
            </a:r>
            <a:r>
              <a:rPr lang="en-US" altLang="ja-JP" sz="2800" dirty="0" smtClean="0">
                <a:latin typeface="Consolas" pitchFamily="49" charset="0"/>
              </a:rPr>
              <a:t>// </a:t>
            </a:r>
            <a:r>
              <a:rPr lang="en-US" altLang="ja-JP" sz="2800" dirty="0" err="1" smtClean="0">
                <a:latin typeface="Consolas" pitchFamily="49" charset="0"/>
              </a:rPr>
              <a:t>f</a:t>
            </a:r>
            <a:r>
              <a:rPr lang="en-US" altLang="ja-JP" sz="2800" baseline="-25000" dirty="0" err="1" smtClean="0">
                <a:latin typeface="Consolas" pitchFamily="49" charset="0"/>
              </a:rPr>
              <a:t>w</a:t>
            </a:r>
            <a:endParaRPr kumimoji="1" lang="en-US" altLang="ja-JP" sz="2800" dirty="0" smtClean="0">
              <a:latin typeface="Consolas" pitchFamily="49" charset="0"/>
            </a:endParaRPr>
          </a:p>
          <a:p>
            <a:pPr>
              <a:buNone/>
            </a:pPr>
            <a:r>
              <a:rPr lang="en-US" altLang="ja-JP" sz="2800" dirty="0" smtClean="0">
                <a:latin typeface="Consolas" pitchFamily="49" charset="0"/>
              </a:rPr>
              <a:t>	</a:t>
            </a:r>
            <a:r>
              <a:rPr kumimoji="1" lang="en-US" altLang="ja-JP" sz="2800" dirty="0" smtClean="0">
                <a:latin typeface="Consolas" pitchFamily="49" charset="0"/>
              </a:rPr>
              <a:t>return x;}</a:t>
            </a:r>
          </a:p>
          <a:p>
            <a:pPr>
              <a:buNone/>
            </a:pPr>
            <a:r>
              <a:rPr lang="en-US" altLang="ja-JP" sz="2800" dirty="0" smtClean="0">
                <a:latin typeface="Consolas" pitchFamily="49" charset="0"/>
              </a:rPr>
              <a:t>public </a:t>
            </a:r>
            <a:r>
              <a:rPr lang="en-US" altLang="ja-JP" sz="2800" dirty="0" err="1" smtClean="0">
                <a:latin typeface="Consolas" pitchFamily="49" charset="0"/>
              </a:rPr>
              <a:t>int</a:t>
            </a:r>
            <a:r>
              <a:rPr lang="en-US" altLang="ja-JP" sz="2800" dirty="0" smtClean="0">
                <a:latin typeface="Consolas" pitchFamily="49" charset="0"/>
              </a:rPr>
              <a:t> get(){return </a:t>
            </a:r>
            <a:r>
              <a:rPr lang="en-US" altLang="ja-JP" sz="2800" dirty="0" err="1" smtClean="0">
                <a:latin typeface="Consolas" pitchFamily="49" charset="0"/>
              </a:rPr>
              <a:t>this.rd</a:t>
            </a:r>
            <a:r>
              <a:rPr lang="en-US" altLang="ja-JP" sz="2800" dirty="0" smtClean="0">
                <a:latin typeface="Consolas" pitchFamily="49" charset="0"/>
              </a:rPr>
              <a:t>();} // </a:t>
            </a:r>
            <a:r>
              <a:rPr lang="en-US" altLang="ja-JP" sz="2800" dirty="0" err="1" smtClean="0">
                <a:latin typeface="Consolas" pitchFamily="49" charset="0"/>
              </a:rPr>
              <a:t>f</a:t>
            </a:r>
            <a:r>
              <a:rPr lang="en-US" altLang="ja-JP" sz="2800" baseline="-25000" dirty="0" err="1" smtClean="0">
                <a:latin typeface="Consolas" pitchFamily="49" charset="0"/>
              </a:rPr>
              <a:t>r</a:t>
            </a:r>
            <a:endParaRPr lang="en-US" altLang="ja-JP" sz="2800" dirty="0" smtClean="0">
              <a:latin typeface="Consolas" pitchFamily="49" charset="0"/>
            </a:endParaRPr>
          </a:p>
          <a:p>
            <a:pPr>
              <a:buNone/>
            </a:pPr>
            <a:r>
              <a:rPr lang="en-US" altLang="ja-JP" sz="2800" dirty="0" smtClean="0">
                <a:latin typeface="Consolas" pitchFamily="49" charset="0"/>
              </a:rPr>
              <a:t>public synchronized </a:t>
            </a:r>
            <a:r>
              <a:rPr lang="en-US" altLang="ja-JP" sz="2800" dirty="0" err="1" smtClean="0">
                <a:latin typeface="Consolas" pitchFamily="49" charset="0"/>
              </a:rPr>
              <a:t>int</a:t>
            </a:r>
            <a:r>
              <a:rPr lang="en-US" altLang="ja-JP" sz="2800" dirty="0" smtClean="0">
                <a:latin typeface="Consolas" pitchFamily="49" charset="0"/>
              </a:rPr>
              <a:t> inc(){</a:t>
            </a:r>
          </a:p>
          <a:p>
            <a:pPr>
              <a:buNone/>
            </a:pPr>
            <a:r>
              <a:rPr kumimoji="1" lang="en-US" altLang="ja-JP" sz="2800" dirty="0" smtClean="0">
                <a:latin typeface="Consolas" pitchFamily="49" charset="0"/>
              </a:rPr>
              <a:t>	</a:t>
            </a:r>
            <a:r>
              <a:rPr kumimoji="1" lang="en-US" altLang="ja-JP" sz="2800" dirty="0" err="1" smtClean="0">
                <a:latin typeface="Consolas" pitchFamily="49" charset="0"/>
              </a:rPr>
              <a:t>int</a:t>
            </a:r>
            <a:r>
              <a:rPr kumimoji="1" lang="en-US" altLang="ja-JP" sz="2800" dirty="0" smtClean="0">
                <a:latin typeface="Consolas" pitchFamily="49" charset="0"/>
              </a:rPr>
              <a:t> t = </a:t>
            </a:r>
            <a:r>
              <a:rPr kumimoji="1" lang="en-US" altLang="ja-JP" sz="2800" dirty="0" err="1" smtClean="0">
                <a:latin typeface="Consolas" pitchFamily="49" charset="0"/>
              </a:rPr>
              <a:t>this.rd</a:t>
            </a:r>
            <a:r>
              <a:rPr kumimoji="1" lang="en-US" altLang="ja-JP" sz="2800" dirty="0" smtClean="0">
                <a:latin typeface="Consolas" pitchFamily="49" charset="0"/>
              </a:rPr>
              <a:t>() + (new A()).</a:t>
            </a:r>
            <a:r>
              <a:rPr kumimoji="1" lang="en-US" altLang="ja-JP" sz="2800" dirty="0" err="1" smtClean="0">
                <a:latin typeface="Consolas" pitchFamily="49" charset="0"/>
              </a:rPr>
              <a:t>wr</a:t>
            </a:r>
            <a:r>
              <a:rPr kumimoji="1" lang="en-US" altLang="ja-JP" sz="2800" dirty="0" smtClean="0">
                <a:latin typeface="Consolas" pitchFamily="49" charset="0"/>
              </a:rPr>
              <a:t>(1);</a:t>
            </a:r>
          </a:p>
          <a:p>
            <a:pPr>
              <a:buNone/>
            </a:pPr>
            <a:r>
              <a:rPr lang="en-US" altLang="ja-JP" sz="2800" dirty="0" smtClean="0">
                <a:latin typeface="Consolas" pitchFamily="49" charset="0"/>
              </a:rPr>
              <a:t>	return </a:t>
            </a:r>
            <a:r>
              <a:rPr lang="en-US" altLang="ja-JP" sz="2800" dirty="0" err="1" smtClean="0">
                <a:latin typeface="Consolas" pitchFamily="49" charset="0"/>
              </a:rPr>
              <a:t>this.wr</a:t>
            </a:r>
            <a:r>
              <a:rPr lang="en-US" altLang="ja-JP" sz="2800" dirty="0" smtClean="0">
                <a:latin typeface="Consolas" pitchFamily="49" charset="0"/>
              </a:rPr>
              <a:t>(t); // </a:t>
            </a:r>
            <a:r>
              <a:rPr lang="en-US" altLang="ja-JP" sz="2800" dirty="0" err="1" smtClean="0">
                <a:latin typeface="Consolas" pitchFamily="49" charset="0"/>
              </a:rPr>
              <a:t>f</a:t>
            </a:r>
            <a:r>
              <a:rPr lang="en-US" altLang="ja-JP" sz="2800" baseline="-25000" dirty="0" err="1" smtClean="0">
                <a:latin typeface="Consolas" pitchFamily="49" charset="0"/>
              </a:rPr>
              <a:t>r</a:t>
            </a:r>
            <a:r>
              <a:rPr lang="en-US" altLang="ja-JP" sz="2800" dirty="0" smtClean="0">
                <a:latin typeface="Consolas" pitchFamily="49" charset="0"/>
              </a:rPr>
              <a:t> </a:t>
            </a:r>
            <a:r>
              <a:rPr lang="en-US" altLang="ja-JP" sz="2800" dirty="0" err="1" smtClean="0">
                <a:latin typeface="Consolas" pitchFamily="49" charset="0"/>
              </a:rPr>
              <a:t>f’</a:t>
            </a:r>
            <a:r>
              <a:rPr lang="en-US" altLang="ja-JP" sz="2800" baseline="-25000" dirty="0" err="1" smtClean="0">
                <a:latin typeface="Consolas" pitchFamily="49" charset="0"/>
              </a:rPr>
              <a:t>w</a:t>
            </a:r>
            <a:r>
              <a:rPr lang="en-US" altLang="ja-JP" sz="2800" dirty="0" smtClean="0">
                <a:latin typeface="Consolas" pitchFamily="49" charset="0"/>
              </a:rPr>
              <a:t> </a:t>
            </a:r>
            <a:r>
              <a:rPr lang="en-US" altLang="ja-JP" sz="2800" dirty="0" err="1" smtClean="0">
                <a:latin typeface="Consolas" pitchFamily="49" charset="0"/>
              </a:rPr>
              <a:t>f</a:t>
            </a:r>
            <a:r>
              <a:rPr lang="en-US" altLang="ja-JP" sz="2800" baseline="-25000" dirty="0" err="1" smtClean="0">
                <a:latin typeface="Consolas" pitchFamily="49" charset="0"/>
              </a:rPr>
              <a:t>w</a:t>
            </a:r>
            <a:endParaRPr kumimoji="1" lang="en-US" altLang="ja-JP" sz="2800" dirty="0" smtClean="0">
              <a:latin typeface="Consolas" pitchFamily="49" charset="0"/>
            </a:endParaRPr>
          </a:p>
          <a:p>
            <a:pPr>
              <a:buNone/>
            </a:pPr>
            <a:r>
              <a:rPr lang="en-US" altLang="ja-JP" sz="2800" dirty="0" smtClean="0">
                <a:latin typeface="Consolas" pitchFamily="49" charset="0"/>
              </a:rPr>
              <a:t>}</a:t>
            </a:r>
            <a:endParaRPr kumimoji="1" lang="ja-JP" altLang="en-US" sz="2800" dirty="0">
              <a:latin typeface="Consolas" pitchFamily="49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Original Pairs</a:t>
            </a:r>
            <a:r>
              <a:rPr lang="ja-JP" altLang="en-US" dirty="0" smtClean="0"/>
              <a:t>：例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altLang="ja-JP" sz="2400" dirty="0" smtClean="0">
                <a:latin typeface="Consolas" pitchFamily="49" charset="0"/>
              </a:rPr>
              <a:t>static public void main(){</a:t>
            </a:r>
          </a:p>
          <a:p>
            <a:pPr>
              <a:buNone/>
            </a:pPr>
            <a:r>
              <a:rPr kumimoji="1" lang="en-US" altLang="ja-JP" sz="2400" dirty="0" smtClean="0">
                <a:latin typeface="Consolas" pitchFamily="49" charset="0"/>
              </a:rPr>
              <a:t>	A </a:t>
            </a:r>
            <a:r>
              <a:rPr kumimoji="1" lang="en-US" altLang="ja-JP" sz="2400" dirty="0" err="1" smtClean="0">
                <a:latin typeface="Consolas" pitchFamily="49" charset="0"/>
              </a:rPr>
              <a:t>a</a:t>
            </a:r>
            <a:r>
              <a:rPr kumimoji="1" lang="en-US" altLang="ja-JP" sz="2400" dirty="0" smtClean="0">
                <a:latin typeface="Consolas" pitchFamily="49" charset="0"/>
              </a:rPr>
              <a:t>;</a:t>
            </a:r>
          </a:p>
          <a:p>
            <a:pPr>
              <a:buNone/>
            </a:pPr>
            <a:r>
              <a:rPr lang="en-US" altLang="ja-JP" sz="2400" dirty="0" smtClean="0">
                <a:latin typeface="Consolas" pitchFamily="49" charset="0"/>
              </a:rPr>
              <a:t>	if(*) a = new A(); //</a:t>
            </a:r>
            <a:r>
              <a:rPr lang="en-US" altLang="ja-JP" sz="2400" dirty="0" err="1" smtClean="0">
                <a:latin typeface="Consolas" pitchFamily="49" charset="0"/>
              </a:rPr>
              <a:t>f’</a:t>
            </a:r>
            <a:r>
              <a:rPr lang="en-US" altLang="ja-JP" sz="2400" baseline="-25000" dirty="0" err="1" smtClean="0">
                <a:latin typeface="Consolas" pitchFamily="49" charset="0"/>
              </a:rPr>
              <a:t>w</a:t>
            </a:r>
            <a:endParaRPr lang="en-US" altLang="ja-JP" sz="2400" dirty="0" smtClean="0">
              <a:latin typeface="Consolas" pitchFamily="49" charset="0"/>
            </a:endParaRPr>
          </a:p>
          <a:p>
            <a:pPr>
              <a:buNone/>
            </a:pPr>
            <a:r>
              <a:rPr kumimoji="1" lang="en-US" altLang="ja-JP" sz="2400" dirty="0" smtClean="0">
                <a:latin typeface="Consolas" pitchFamily="49" charset="0"/>
              </a:rPr>
              <a:t>	if(*) </a:t>
            </a:r>
            <a:r>
              <a:rPr kumimoji="1" lang="en-US" altLang="ja-JP" sz="2400" dirty="0" err="1" smtClean="0">
                <a:latin typeface="Consolas" pitchFamily="49" charset="0"/>
              </a:rPr>
              <a:t>a.get</a:t>
            </a:r>
            <a:r>
              <a:rPr kumimoji="1" lang="en-US" altLang="ja-JP" sz="2400" dirty="0" smtClean="0">
                <a:latin typeface="Consolas" pitchFamily="49" charset="0"/>
              </a:rPr>
              <a:t>(); //</a:t>
            </a:r>
            <a:r>
              <a:rPr kumimoji="1" lang="en-US" altLang="ja-JP" sz="2400" dirty="0" err="1" smtClean="0">
                <a:latin typeface="Consolas" pitchFamily="49" charset="0"/>
              </a:rPr>
              <a:t>f</a:t>
            </a:r>
            <a:r>
              <a:rPr kumimoji="1" lang="en-US" altLang="ja-JP" sz="2400" baseline="-25000" dirty="0" err="1" smtClean="0">
                <a:latin typeface="Consolas" pitchFamily="49" charset="0"/>
              </a:rPr>
              <a:t>r</a:t>
            </a:r>
            <a:endParaRPr kumimoji="1" lang="en-US" altLang="ja-JP" sz="2400" dirty="0" smtClean="0">
              <a:latin typeface="Consolas" pitchFamily="49" charset="0"/>
            </a:endParaRPr>
          </a:p>
          <a:p>
            <a:pPr>
              <a:buNone/>
            </a:pPr>
            <a:r>
              <a:rPr lang="en-US" altLang="ja-JP" sz="2400" dirty="0" smtClean="0">
                <a:latin typeface="Consolas" pitchFamily="49" charset="0"/>
              </a:rPr>
              <a:t>	if(*) a.inc(); //</a:t>
            </a:r>
            <a:r>
              <a:rPr lang="en-US" altLang="ja-JP" sz="2400" dirty="0" err="1" smtClean="0">
                <a:latin typeface="Consolas" pitchFamily="49" charset="0"/>
              </a:rPr>
              <a:t>f</a:t>
            </a:r>
            <a:r>
              <a:rPr lang="en-US" altLang="ja-JP" sz="2400" baseline="-25000" dirty="0" err="1" smtClean="0">
                <a:latin typeface="Consolas" pitchFamily="49" charset="0"/>
              </a:rPr>
              <a:t>r</a:t>
            </a:r>
            <a:r>
              <a:rPr lang="en-US" altLang="ja-JP" sz="2400" dirty="0" smtClean="0">
                <a:latin typeface="Consolas" pitchFamily="49" charset="0"/>
              </a:rPr>
              <a:t> </a:t>
            </a:r>
            <a:r>
              <a:rPr lang="en-US" altLang="ja-JP" sz="2400" dirty="0" err="1" smtClean="0">
                <a:latin typeface="Consolas" pitchFamily="49" charset="0"/>
              </a:rPr>
              <a:t>f’</a:t>
            </a:r>
            <a:r>
              <a:rPr lang="en-US" altLang="ja-JP" sz="2400" baseline="-25000" dirty="0" err="1" smtClean="0">
                <a:latin typeface="Consolas" pitchFamily="49" charset="0"/>
              </a:rPr>
              <a:t>w</a:t>
            </a:r>
            <a:r>
              <a:rPr lang="en-US" altLang="ja-JP" sz="2400" dirty="0" smtClean="0">
                <a:latin typeface="Consolas" pitchFamily="49" charset="0"/>
              </a:rPr>
              <a:t> </a:t>
            </a:r>
            <a:r>
              <a:rPr lang="en-US" altLang="ja-JP" sz="2400" dirty="0" err="1" smtClean="0">
                <a:latin typeface="Consolas" pitchFamily="49" charset="0"/>
              </a:rPr>
              <a:t>f</a:t>
            </a:r>
            <a:r>
              <a:rPr lang="en-US" altLang="ja-JP" sz="2400" baseline="-25000" dirty="0" err="1" smtClean="0">
                <a:latin typeface="Consolas" pitchFamily="49" charset="0"/>
              </a:rPr>
              <a:t>w</a:t>
            </a:r>
            <a:endParaRPr kumimoji="1" lang="en-US" altLang="ja-JP" sz="2400" dirty="0" smtClean="0">
              <a:latin typeface="Consolas" pitchFamily="49" charset="0"/>
            </a:endParaRPr>
          </a:p>
          <a:p>
            <a:pPr>
              <a:buNone/>
            </a:pPr>
            <a:r>
              <a:rPr lang="en-US" altLang="ja-JP" sz="2400" dirty="0" smtClean="0">
                <a:latin typeface="Consolas" pitchFamily="49" charset="0"/>
              </a:rPr>
              <a:t>}</a:t>
            </a:r>
          </a:p>
          <a:p>
            <a:pPr>
              <a:buNone/>
            </a:pPr>
            <a:endParaRPr kumimoji="1" lang="en-US" altLang="ja-JP" sz="2400" dirty="0" smtClean="0">
              <a:latin typeface="Consolas" pitchFamily="49" charset="0"/>
            </a:endParaRPr>
          </a:p>
          <a:p>
            <a:pPr>
              <a:buNone/>
            </a:pPr>
            <a:r>
              <a:rPr lang="ja-JP" altLang="en-US" sz="2400" dirty="0" smtClean="0">
                <a:latin typeface="Consolas" pitchFamily="49" charset="0"/>
              </a:rPr>
              <a:t>別のスレッドで各メソッドが実行されることを考える</a:t>
            </a:r>
            <a:endParaRPr kumimoji="1" lang="en-US" altLang="ja-JP" sz="2400" dirty="0" smtClean="0">
              <a:latin typeface="Consolas" pitchFamily="49" charset="0"/>
            </a:endParaRPr>
          </a:p>
          <a:p>
            <a:pPr>
              <a:buNone/>
            </a:pPr>
            <a:r>
              <a:rPr lang="ja-JP" altLang="en-US" sz="2400" dirty="0" smtClean="0">
                <a:latin typeface="Consolas" pitchFamily="49" charset="0"/>
              </a:rPr>
              <a:t>ありうる組み合わせは</a:t>
            </a:r>
            <a:r>
              <a:rPr lang="en-US" altLang="ja-JP" sz="2400" dirty="0" smtClean="0">
                <a:latin typeface="Consolas" pitchFamily="49" charset="0"/>
              </a:rPr>
              <a:t>(</a:t>
            </a:r>
            <a:r>
              <a:rPr lang="en-US" altLang="ja-JP" sz="2400" dirty="0" err="1" smtClean="0">
                <a:latin typeface="Consolas" pitchFamily="49" charset="0"/>
              </a:rPr>
              <a:t>f</a:t>
            </a:r>
            <a:r>
              <a:rPr lang="en-US" altLang="ja-JP" sz="2400" baseline="-25000" dirty="0" err="1" smtClean="0">
                <a:latin typeface="Consolas" pitchFamily="49" charset="0"/>
              </a:rPr>
              <a:t>r,</a:t>
            </a:r>
            <a:r>
              <a:rPr lang="en-US" altLang="ja-JP" sz="2400" dirty="0" err="1" smtClean="0">
                <a:latin typeface="Consolas" pitchFamily="49" charset="0"/>
              </a:rPr>
              <a:t>f</a:t>
            </a:r>
            <a:r>
              <a:rPr lang="en-US" altLang="ja-JP" sz="2400" baseline="-25000" dirty="0" err="1" smtClean="0">
                <a:latin typeface="Consolas" pitchFamily="49" charset="0"/>
              </a:rPr>
              <a:t>w</a:t>
            </a:r>
            <a:r>
              <a:rPr lang="en-US" altLang="ja-JP" sz="2400" dirty="0" smtClean="0">
                <a:latin typeface="Consolas" pitchFamily="49" charset="0"/>
              </a:rPr>
              <a:t>),(</a:t>
            </a:r>
            <a:r>
              <a:rPr lang="en-US" altLang="ja-JP" sz="2400" dirty="0" err="1" smtClean="0">
                <a:latin typeface="Consolas" pitchFamily="49" charset="0"/>
              </a:rPr>
              <a:t>f</a:t>
            </a:r>
            <a:r>
              <a:rPr lang="en-US" altLang="ja-JP" sz="2400" baseline="-25000" dirty="0" err="1" smtClean="0">
                <a:latin typeface="Consolas" pitchFamily="49" charset="0"/>
              </a:rPr>
              <a:t>w</a:t>
            </a:r>
            <a:r>
              <a:rPr lang="en-US" altLang="ja-JP" sz="2400" dirty="0" err="1" smtClean="0">
                <a:latin typeface="Consolas" pitchFamily="49" charset="0"/>
              </a:rPr>
              <a:t>,f</a:t>
            </a:r>
            <a:r>
              <a:rPr lang="en-US" altLang="ja-JP" sz="2400" baseline="-25000" dirty="0" err="1" smtClean="0">
                <a:latin typeface="Consolas" pitchFamily="49" charset="0"/>
              </a:rPr>
              <a:t>w</a:t>
            </a:r>
            <a:r>
              <a:rPr lang="en-US" altLang="ja-JP" sz="2400" dirty="0" smtClean="0">
                <a:latin typeface="Consolas" pitchFamily="49" charset="0"/>
              </a:rPr>
              <a:t>),(</a:t>
            </a:r>
            <a:r>
              <a:rPr lang="en-US" altLang="ja-JP" sz="2400" dirty="0" err="1" smtClean="0">
                <a:latin typeface="Consolas" pitchFamily="49" charset="0"/>
              </a:rPr>
              <a:t>f</a:t>
            </a:r>
            <a:r>
              <a:rPr lang="en-US" altLang="ja-JP" sz="2400" baseline="-25000" dirty="0" err="1" smtClean="0">
                <a:latin typeface="Consolas" pitchFamily="49" charset="0"/>
              </a:rPr>
              <a:t>r</a:t>
            </a:r>
            <a:r>
              <a:rPr lang="en-US" altLang="ja-JP" sz="2400" dirty="0" err="1" smtClean="0">
                <a:latin typeface="Consolas" pitchFamily="49" charset="0"/>
              </a:rPr>
              <a:t>,f’</a:t>
            </a:r>
            <a:r>
              <a:rPr lang="en-US" altLang="ja-JP" sz="2400" baseline="-25000" dirty="0" err="1" smtClean="0">
                <a:latin typeface="Consolas" pitchFamily="49" charset="0"/>
              </a:rPr>
              <a:t>w</a:t>
            </a:r>
            <a:r>
              <a:rPr lang="en-US" altLang="ja-JP" sz="2400" dirty="0" smtClean="0">
                <a:latin typeface="Consolas" pitchFamily="49" charset="0"/>
              </a:rPr>
              <a:t>),(</a:t>
            </a:r>
            <a:r>
              <a:rPr lang="en-US" altLang="ja-JP" sz="2400" dirty="0" err="1" smtClean="0">
                <a:latin typeface="Consolas" pitchFamily="49" charset="0"/>
              </a:rPr>
              <a:t>f</a:t>
            </a:r>
            <a:r>
              <a:rPr lang="en-US" altLang="ja-JP" sz="2400" baseline="-25000" dirty="0" err="1" smtClean="0">
                <a:latin typeface="Consolas" pitchFamily="49" charset="0"/>
              </a:rPr>
              <a:t>w</a:t>
            </a:r>
            <a:r>
              <a:rPr lang="en-US" altLang="ja-JP" sz="2400" dirty="0" err="1" smtClean="0">
                <a:latin typeface="Consolas" pitchFamily="49" charset="0"/>
              </a:rPr>
              <a:t>,f’</a:t>
            </a:r>
            <a:r>
              <a:rPr lang="en-US" altLang="ja-JP" sz="2400" baseline="-25000" dirty="0" err="1" smtClean="0">
                <a:latin typeface="Consolas" pitchFamily="49" charset="0"/>
              </a:rPr>
              <a:t>w</a:t>
            </a:r>
            <a:r>
              <a:rPr lang="en-US" altLang="ja-JP" sz="2400" dirty="0" smtClean="0">
                <a:latin typeface="Consolas" pitchFamily="49" charset="0"/>
              </a:rPr>
              <a:t>),(</a:t>
            </a:r>
            <a:r>
              <a:rPr lang="en-US" altLang="ja-JP" sz="2400" dirty="0" err="1" smtClean="0">
                <a:latin typeface="Consolas" pitchFamily="49" charset="0"/>
              </a:rPr>
              <a:t>f’</a:t>
            </a:r>
            <a:r>
              <a:rPr lang="en-US" altLang="ja-JP" sz="2400" baseline="-25000" dirty="0" err="1" smtClean="0">
                <a:latin typeface="Consolas" pitchFamily="49" charset="0"/>
              </a:rPr>
              <a:t>w</a:t>
            </a:r>
            <a:r>
              <a:rPr lang="en-US" altLang="ja-JP" sz="2400" dirty="0" err="1" smtClean="0">
                <a:latin typeface="Consolas" pitchFamily="49" charset="0"/>
              </a:rPr>
              <a:t>,f’</a:t>
            </a:r>
            <a:r>
              <a:rPr lang="en-US" altLang="ja-JP" sz="2400" baseline="-25000" dirty="0" err="1" smtClean="0">
                <a:latin typeface="Consolas" pitchFamily="49" charset="0"/>
              </a:rPr>
              <a:t>w</a:t>
            </a:r>
            <a:r>
              <a:rPr lang="en-US" altLang="ja-JP" sz="2400" dirty="0" smtClean="0">
                <a:latin typeface="Consolas" pitchFamily="49" charset="0"/>
              </a:rPr>
              <a:t>)</a:t>
            </a:r>
            <a:endParaRPr kumimoji="1" lang="ja-JP" altLang="en-US" sz="2400" dirty="0">
              <a:latin typeface="Consolas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アルゴリズムの概要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 smtClean="0"/>
              <a:t>call graph</a:t>
            </a:r>
            <a:r>
              <a:rPr kumimoji="1" lang="ja-JP" altLang="en-US" dirty="0" smtClean="0"/>
              <a:t>の作成と</a:t>
            </a:r>
            <a:r>
              <a:rPr kumimoji="1" lang="en-US" altLang="ja-JP" dirty="0" smtClean="0"/>
              <a:t>alias analysis</a:t>
            </a:r>
            <a:r>
              <a:rPr kumimoji="1" lang="ja-JP" altLang="en-US" dirty="0" smtClean="0"/>
              <a:t>が軸</a:t>
            </a:r>
            <a:endParaRPr kumimoji="1" lang="en-US" altLang="ja-JP" dirty="0" smtClean="0"/>
          </a:p>
          <a:p>
            <a:r>
              <a:rPr kumimoji="1" lang="en-US" altLang="ja-JP" dirty="0" smtClean="0"/>
              <a:t>4</a:t>
            </a:r>
            <a:r>
              <a:rPr kumimoji="1" lang="ja-JP" altLang="en-US" dirty="0" smtClean="0"/>
              <a:t>段階に分かれる</a:t>
            </a:r>
            <a:endParaRPr kumimoji="1" lang="ja-JP" altLang="en-US" dirty="0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2852936"/>
            <a:ext cx="7286625" cy="287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Reachable Pairs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1567333"/>
            <a:ext cx="8229600" cy="4525963"/>
          </a:xfrm>
        </p:spPr>
        <p:txBody>
          <a:bodyPr>
            <a:normAutofit/>
          </a:bodyPr>
          <a:lstStyle/>
          <a:p>
            <a:r>
              <a:rPr kumimoji="1" lang="en-US" altLang="ja-JP" dirty="0" smtClean="0"/>
              <a:t>main</a:t>
            </a:r>
            <a:r>
              <a:rPr kumimoji="1" lang="ja-JP" altLang="en-US" dirty="0" smtClean="0"/>
              <a:t>から到達可能なペアのみを残す</a:t>
            </a:r>
            <a:endParaRPr kumimoji="1" lang="en-US" altLang="ja-JP" dirty="0" smtClean="0"/>
          </a:p>
          <a:p>
            <a:pPr lvl="1"/>
            <a:r>
              <a:rPr kumimoji="1" lang="en-US" altLang="ja-JP" dirty="0" smtClean="0"/>
              <a:t>main</a:t>
            </a:r>
            <a:r>
              <a:rPr kumimoji="1" lang="ja-JP" altLang="en-US" dirty="0" smtClean="0"/>
              <a:t>から到達可能なところで生成される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ja-JP" altLang="en-US" dirty="0" smtClean="0"/>
              <a:t>スレッド間でしか競合しない</a:t>
            </a:r>
            <a:endParaRPr kumimoji="1" lang="en-US" altLang="ja-JP" dirty="0" smtClean="0"/>
          </a:p>
          <a:p>
            <a:pPr lvl="1"/>
            <a:r>
              <a:rPr kumimoji="1" lang="en-US" altLang="ja-JP" dirty="0" err="1" smtClean="0"/>
              <a:t>I</a:t>
            </a:r>
            <a:r>
              <a:rPr kumimoji="1" lang="en-US" altLang="ja-JP" baseline="-25000" dirty="0" err="1" smtClean="0"/>
              <a:t>fork</a:t>
            </a:r>
            <a:r>
              <a:rPr kumimoji="1" lang="en-US" altLang="ja-JP" baseline="-25000" dirty="0" smtClean="0"/>
              <a:t> </a:t>
            </a:r>
            <a:r>
              <a:rPr kumimoji="1" lang="en-US" altLang="ja-JP" dirty="0" smtClean="0"/>
              <a:t> : </a:t>
            </a:r>
            <a:r>
              <a:rPr kumimoji="1" lang="ja-JP" altLang="en-US" dirty="0" smtClean="0"/>
              <a:t>スレッドが生成されるようなメソッドが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　　　　</a:t>
            </a:r>
            <a:r>
              <a:rPr kumimoji="1" lang="ja-JP" altLang="en-US" dirty="0" smtClean="0"/>
              <a:t>呼び出される場所</a:t>
            </a:r>
            <a:endParaRPr kumimoji="1" lang="en-US" altLang="ja-JP" dirty="0" smtClean="0"/>
          </a:p>
          <a:p>
            <a:r>
              <a:rPr kumimoji="1" lang="en-US" altLang="ja-JP" dirty="0" smtClean="0"/>
              <a:t>call</a:t>
            </a:r>
            <a:r>
              <a:rPr lang="ja-JP" altLang="en-US" dirty="0" smtClean="0"/>
              <a:t> </a:t>
            </a:r>
            <a:r>
              <a:rPr kumimoji="1" lang="en-US" altLang="ja-JP" dirty="0" smtClean="0"/>
              <a:t>graph</a:t>
            </a:r>
            <a:r>
              <a:rPr kumimoji="1" lang="ja-JP" altLang="en-US" dirty="0" smtClean="0"/>
              <a:t>の作成と</a:t>
            </a:r>
            <a:r>
              <a:rPr kumimoji="1" lang="en-US" altLang="ja-JP" dirty="0" smtClean="0"/>
              <a:t>alias analysis</a:t>
            </a:r>
            <a:r>
              <a:rPr kumimoji="1" lang="ja-JP" altLang="en-US" dirty="0" smtClean="0"/>
              <a:t>を同時に行う</a:t>
            </a:r>
            <a:endParaRPr kumimoji="1" lang="en-US" altLang="ja-JP" dirty="0" smtClean="0"/>
          </a:p>
          <a:p>
            <a:pPr lvl="1"/>
            <a:r>
              <a:rPr lang="en-US" altLang="ja-JP" dirty="0" smtClean="0"/>
              <a:t>[</a:t>
            </a:r>
            <a:r>
              <a:rPr lang="en-US" altLang="ja-JP" dirty="0" err="1" smtClean="0"/>
              <a:t>Milanova</a:t>
            </a:r>
            <a:r>
              <a:rPr lang="en-US" altLang="ja-JP" dirty="0" smtClean="0"/>
              <a:t> et al., 2005]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Reachable</a:t>
            </a:r>
            <a:r>
              <a:rPr lang="ja-JP" altLang="en-US" dirty="0" smtClean="0"/>
              <a:t>とは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ja-JP" dirty="0" smtClean="0"/>
              <a:t>(</a:t>
            </a:r>
            <a:r>
              <a:rPr lang="en-US" altLang="ja-JP" dirty="0" err="1" smtClean="0"/>
              <a:t>i,c</a:t>
            </a:r>
            <a:r>
              <a:rPr lang="en-US" altLang="ja-JP" dirty="0" smtClean="0"/>
              <a:t>)</a:t>
            </a:r>
            <a:r>
              <a:rPr lang="ja-JP" altLang="en-US" dirty="0" smtClean="0"/>
              <a:t>→</a:t>
            </a:r>
            <a:r>
              <a:rPr lang="en-US" altLang="ja-JP" dirty="0" smtClean="0"/>
              <a:t>*(</a:t>
            </a:r>
            <a:r>
              <a:rPr lang="en-US" altLang="ja-JP" dirty="0" err="1" smtClean="0"/>
              <a:t>m,c</a:t>
            </a:r>
            <a:r>
              <a:rPr lang="en-US" altLang="ja-JP" dirty="0" smtClean="0"/>
              <a:t>’) : </a:t>
            </a:r>
            <a:r>
              <a:rPr lang="en-US" altLang="ja-JP" dirty="0" err="1" smtClean="0"/>
              <a:t>i</a:t>
            </a:r>
            <a:r>
              <a:rPr lang="ja-JP" altLang="en-US" dirty="0" smtClean="0"/>
              <a:t>から</a:t>
            </a:r>
            <a:r>
              <a:rPr lang="en-US" altLang="ja-JP" dirty="0" smtClean="0"/>
              <a:t>m</a:t>
            </a:r>
            <a:r>
              <a:rPr lang="ja-JP" altLang="en-US" dirty="0" smtClean="0"/>
              <a:t>に</a:t>
            </a:r>
            <a:r>
              <a:rPr lang="en-US" altLang="ja-JP" dirty="0" smtClean="0"/>
              <a:t>reachable</a:t>
            </a:r>
            <a:r>
              <a:rPr lang="ja-JP" altLang="en-US" dirty="0" smtClean="0"/>
              <a:t>である</a:t>
            </a:r>
            <a:endParaRPr lang="en-US" altLang="ja-JP" dirty="0" smtClean="0"/>
          </a:p>
          <a:p>
            <a:pPr lvl="1"/>
            <a:r>
              <a:rPr lang="en-US" altLang="ja-JP" dirty="0" err="1" smtClean="0"/>
              <a:t>i</a:t>
            </a:r>
            <a:r>
              <a:rPr lang="ja-JP" altLang="en-US" dirty="0" smtClean="0"/>
              <a:t> </a:t>
            </a:r>
            <a:r>
              <a:rPr lang="en-US" altLang="ja-JP" dirty="0" smtClean="0"/>
              <a:t>: </a:t>
            </a:r>
            <a:r>
              <a:rPr lang="ja-JP" altLang="en-US" dirty="0" smtClean="0"/>
              <a:t>メソッドを呼び出している場所</a:t>
            </a:r>
            <a:r>
              <a:rPr lang="en-US" altLang="ja-JP" dirty="0" smtClean="0"/>
              <a:t>(call-site)</a:t>
            </a:r>
          </a:p>
          <a:p>
            <a:pPr lvl="1"/>
            <a:r>
              <a:rPr lang="en-US" altLang="ja-JP" dirty="0" smtClean="0"/>
              <a:t>c : </a:t>
            </a:r>
            <a:r>
              <a:rPr lang="en-US" altLang="ja-JP" dirty="0" err="1" smtClean="0"/>
              <a:t>i</a:t>
            </a:r>
            <a:r>
              <a:rPr lang="ja-JP" altLang="en-US" dirty="0" smtClean="0"/>
              <a:t>があるメソッドの</a:t>
            </a:r>
            <a:r>
              <a:rPr lang="en-US" altLang="ja-JP" dirty="0" smtClean="0"/>
              <a:t>context</a:t>
            </a:r>
          </a:p>
          <a:p>
            <a:pPr lvl="1"/>
            <a:r>
              <a:rPr lang="en-US" altLang="ja-JP" dirty="0" smtClean="0"/>
              <a:t>(</a:t>
            </a:r>
            <a:r>
              <a:rPr lang="en-US" altLang="ja-JP" dirty="0" err="1" smtClean="0"/>
              <a:t>i,c</a:t>
            </a:r>
            <a:r>
              <a:rPr lang="en-US" altLang="ja-JP" dirty="0" smtClean="0"/>
              <a:t>)</a:t>
            </a:r>
            <a:r>
              <a:rPr lang="ja-JP" altLang="en-US" dirty="0" smtClean="0"/>
              <a:t>→</a:t>
            </a:r>
            <a:r>
              <a:rPr lang="en-US" altLang="ja-JP" dirty="0" smtClean="0"/>
              <a:t>(</a:t>
            </a:r>
            <a:r>
              <a:rPr lang="en-US" altLang="ja-JP" dirty="0" err="1" smtClean="0"/>
              <a:t>m,c</a:t>
            </a:r>
            <a:r>
              <a:rPr lang="en-US" altLang="ja-JP" dirty="0" smtClean="0"/>
              <a:t>’) : (</a:t>
            </a:r>
            <a:r>
              <a:rPr lang="en-US" altLang="ja-JP" dirty="0" err="1" smtClean="0"/>
              <a:t>m,c</a:t>
            </a:r>
            <a:r>
              <a:rPr lang="en-US" altLang="ja-JP" dirty="0" smtClean="0"/>
              <a:t>’) </a:t>
            </a:r>
            <a:r>
              <a:rPr lang="ja-JP" altLang="en-US" dirty="0" smtClean="0"/>
              <a:t>∈</a:t>
            </a:r>
            <a:r>
              <a:rPr lang="en-US" altLang="ja-JP" dirty="0" smtClean="0"/>
              <a:t>T(</a:t>
            </a:r>
            <a:r>
              <a:rPr lang="en-US" altLang="ja-JP" dirty="0" err="1" smtClean="0"/>
              <a:t>i,c</a:t>
            </a:r>
            <a:r>
              <a:rPr lang="en-US" altLang="ja-JP" dirty="0" smtClean="0"/>
              <a:t>) </a:t>
            </a:r>
            <a:r>
              <a:rPr lang="ja-JP" altLang="en-US" dirty="0" smtClean="0"/>
              <a:t>のとき</a:t>
            </a:r>
            <a:endParaRPr lang="en-US" altLang="ja-JP" dirty="0" smtClean="0"/>
          </a:p>
          <a:p>
            <a:pPr lvl="1"/>
            <a:r>
              <a:rPr lang="en-US" altLang="ja-JP" dirty="0" smtClean="0"/>
              <a:t>T(</a:t>
            </a:r>
            <a:r>
              <a:rPr lang="en-US" altLang="ja-JP" dirty="0" err="1" smtClean="0"/>
              <a:t>i</a:t>
            </a:r>
            <a:r>
              <a:rPr lang="en-US" altLang="ja-JP" dirty="0" smtClean="0"/>
              <a:t>, c) : call-site</a:t>
            </a:r>
            <a:r>
              <a:rPr lang="ja-JP" altLang="en-US" dirty="0" smtClean="0"/>
              <a:t>とその</a:t>
            </a:r>
            <a:r>
              <a:rPr lang="en-US" altLang="ja-JP" dirty="0" smtClean="0"/>
              <a:t>context</a:t>
            </a:r>
            <a:r>
              <a:rPr lang="ja-JP" altLang="en-US" dirty="0" smtClean="0"/>
              <a:t>から、全ての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en-US" altLang="ja-JP" dirty="0" smtClean="0"/>
              <a:t>	</a:t>
            </a:r>
            <a:r>
              <a:rPr lang="ja-JP" altLang="en-US" dirty="0" smtClean="0"/>
              <a:t>呼び出されるメソッドと</a:t>
            </a:r>
            <a:r>
              <a:rPr lang="en-US" altLang="ja-JP" dirty="0" smtClean="0"/>
              <a:t>context</a:t>
            </a:r>
            <a:r>
              <a:rPr lang="ja-JP" altLang="en-US" dirty="0" smtClean="0"/>
              <a:t>のペアを返す</a:t>
            </a:r>
            <a:endParaRPr lang="en-US" altLang="ja-JP" dirty="0" smtClean="0"/>
          </a:p>
          <a:p>
            <a:r>
              <a:rPr lang="en-US" altLang="ja-JP" dirty="0" smtClean="0"/>
              <a:t>(</a:t>
            </a:r>
            <a:r>
              <a:rPr lang="en-US" altLang="ja-JP" dirty="0" err="1" smtClean="0"/>
              <a:t>i,c</a:t>
            </a:r>
            <a:r>
              <a:rPr lang="en-US" altLang="ja-JP" dirty="0" smtClean="0"/>
              <a:t>)</a:t>
            </a:r>
            <a:r>
              <a:rPr lang="ja-JP" altLang="en-US" dirty="0" smtClean="0"/>
              <a:t>⇒</a:t>
            </a:r>
            <a:r>
              <a:rPr lang="en-US" altLang="ja-JP" dirty="0" smtClean="0"/>
              <a:t>(</a:t>
            </a:r>
            <a:r>
              <a:rPr lang="en-US" altLang="ja-JP" dirty="0" err="1" smtClean="0"/>
              <a:t>m,c</a:t>
            </a:r>
            <a:r>
              <a:rPr lang="en-US" altLang="ja-JP" dirty="0" smtClean="0"/>
              <a:t>’) : </a:t>
            </a:r>
            <a:r>
              <a:rPr lang="en-US" altLang="ja-JP" dirty="0" err="1" smtClean="0"/>
              <a:t>i</a:t>
            </a:r>
            <a:r>
              <a:rPr lang="ja-JP" altLang="en-US" dirty="0" smtClean="0"/>
              <a:t>∈</a:t>
            </a:r>
            <a:r>
              <a:rPr lang="en-US" altLang="ja-JP" dirty="0" err="1" smtClean="0"/>
              <a:t>I</a:t>
            </a:r>
            <a:r>
              <a:rPr lang="en-US" altLang="ja-JP" baseline="-25000" dirty="0" err="1" smtClean="0"/>
              <a:t>fork</a:t>
            </a:r>
            <a:r>
              <a:rPr lang="en-US" altLang="ja-JP" dirty="0" smtClean="0"/>
              <a:t> </a:t>
            </a:r>
            <a:r>
              <a:rPr lang="ja-JP" altLang="en-US" dirty="0" smtClean="0"/>
              <a:t>でないとき</a:t>
            </a:r>
          </a:p>
          <a:p>
            <a:pPr lvl="1"/>
            <a:r>
              <a:rPr kumimoji="1" lang="en-US" altLang="ja-JP" dirty="0" smtClean="0"/>
              <a:t>thread-sensitive</a:t>
            </a:r>
            <a:endParaRPr kumimoji="1"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今日の内容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 smtClean="0"/>
              <a:t>Effective Static Race Detection for Java</a:t>
            </a:r>
          </a:p>
          <a:p>
            <a:pPr lvl="1"/>
            <a:r>
              <a:rPr lang="en-US" altLang="ja-JP" dirty="0" smtClean="0"/>
              <a:t>M. </a:t>
            </a:r>
            <a:r>
              <a:rPr lang="en-US" altLang="ja-JP" dirty="0" err="1" smtClean="0"/>
              <a:t>Naik</a:t>
            </a:r>
            <a:r>
              <a:rPr lang="en-US" altLang="ja-JP" dirty="0" smtClean="0"/>
              <a:t>, A. Aiken and J. Whaley</a:t>
            </a:r>
          </a:p>
          <a:p>
            <a:pPr lvl="1"/>
            <a:r>
              <a:rPr lang="en-US" altLang="ja-JP" dirty="0" smtClean="0"/>
              <a:t>PLDI 2006</a:t>
            </a:r>
            <a:endParaRPr kumimoji="1" lang="en-US" altLang="ja-JP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Root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 smtClean="0"/>
              <a:t>Root : main</a:t>
            </a:r>
            <a:r>
              <a:rPr kumimoji="1" lang="ja-JP" altLang="en-US" dirty="0" smtClean="0"/>
              <a:t>から到達可能</a:t>
            </a:r>
            <a:r>
              <a:rPr lang="ja-JP" altLang="en-US" dirty="0" smtClean="0"/>
              <a:t>でスレッドを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en-US" altLang="ja-JP" dirty="0" smtClean="0"/>
              <a:t>	</a:t>
            </a:r>
            <a:r>
              <a:rPr lang="ja-JP" altLang="en-US" dirty="0" smtClean="0"/>
              <a:t>生成するメソッドを呼んでいる場所</a:t>
            </a:r>
            <a:endParaRPr lang="en-US" altLang="ja-JP" dirty="0" smtClean="0"/>
          </a:p>
          <a:p>
            <a:pPr lvl="1"/>
            <a:r>
              <a:rPr kumimoji="1" lang="ja-JP" altLang="en-US" dirty="0" smtClean="0"/>
              <a:t>ここで生成され</a:t>
            </a:r>
            <a:r>
              <a:rPr lang="ja-JP" altLang="en-US" dirty="0" smtClean="0"/>
              <a:t>たスレッドの間で競合するかも</a:t>
            </a:r>
            <a:endParaRPr kumimoji="1" lang="en-US" altLang="ja-JP" dirty="0" smtClean="0"/>
          </a:p>
          <a:p>
            <a:endParaRPr kumimoji="1" lang="en-US" altLang="ja-JP" dirty="0" smtClean="0"/>
          </a:p>
          <a:p>
            <a:r>
              <a:rPr kumimoji="1" lang="en-US" altLang="ja-JP" dirty="0" smtClean="0"/>
              <a:t>Reachable</a:t>
            </a:r>
            <a:r>
              <a:rPr lang="ja-JP" altLang="en-US" dirty="0" smtClean="0"/>
              <a:t> </a:t>
            </a:r>
            <a:r>
              <a:rPr kumimoji="1" lang="en-US" altLang="ja-JP" dirty="0" smtClean="0"/>
              <a:t>Pairs</a:t>
            </a:r>
            <a:r>
              <a:rPr lang="en-US" altLang="ja-JP" dirty="0" smtClean="0"/>
              <a:t> </a:t>
            </a:r>
            <a:r>
              <a:rPr lang="ja-JP" altLang="en-US" dirty="0" smtClean="0"/>
              <a:t>は、</a:t>
            </a:r>
            <a:r>
              <a:rPr lang="en-US" altLang="ja-JP" dirty="0" smtClean="0"/>
              <a:t>Root</a:t>
            </a:r>
            <a:r>
              <a:rPr lang="ja-JP" altLang="en-US" dirty="0" smtClean="0"/>
              <a:t>から到達可能な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場所でのメモリアクセスと</a:t>
            </a:r>
            <a:r>
              <a:rPr lang="en-US" altLang="ja-JP" dirty="0" smtClean="0"/>
              <a:t>context</a:t>
            </a:r>
            <a:r>
              <a:rPr lang="ja-JP" altLang="en-US" dirty="0" smtClean="0"/>
              <a:t>の組のペア</a:t>
            </a:r>
            <a:endParaRPr kumimoji="1"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Root</a:t>
            </a:r>
            <a:r>
              <a:rPr kumimoji="1" lang="ja-JP" altLang="en-US" dirty="0" smtClean="0"/>
              <a:t>の</a:t>
            </a:r>
            <a:r>
              <a:rPr kumimoji="1" lang="en-US" altLang="ja-JP" dirty="0" smtClean="0"/>
              <a:t>annotation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 smtClean="0"/>
              <a:t>annotation</a:t>
            </a:r>
            <a:r>
              <a:rPr lang="ja-JP" altLang="en-US" dirty="0" smtClean="0"/>
              <a:t>を加えて、ペアの数を減らせる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合成した</a:t>
            </a:r>
            <a:r>
              <a:rPr lang="en-US" altLang="ja-JP" dirty="0" smtClean="0"/>
              <a:t>main</a:t>
            </a:r>
            <a:r>
              <a:rPr lang="ja-JP" altLang="en-US" dirty="0" smtClean="0"/>
              <a:t>で、同時に複数呼び出すことが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想定されていないようなメソッドの組み合わせ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元のプログラム中で、ひとつのメソッドを同時に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複数実行することが想定されていないとき</a:t>
            </a:r>
            <a:endParaRPr lang="en-US" altLang="ja-JP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Reachable </a:t>
            </a:r>
            <a:r>
              <a:rPr lang="en-US" altLang="ja-JP" dirty="0" smtClean="0"/>
              <a:t>Pairs</a:t>
            </a:r>
            <a:r>
              <a:rPr lang="ja-JP" altLang="en-US" dirty="0" smtClean="0"/>
              <a:t>：例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altLang="ja-JP" sz="2400" dirty="0" smtClean="0">
                <a:latin typeface="Consolas" pitchFamily="49" charset="0"/>
              </a:rPr>
              <a:t>static public void main(){</a:t>
            </a:r>
          </a:p>
          <a:p>
            <a:pPr>
              <a:buNone/>
            </a:pPr>
            <a:r>
              <a:rPr kumimoji="1" lang="en-US" altLang="ja-JP" sz="2400" dirty="0" smtClean="0">
                <a:latin typeface="Consolas" pitchFamily="49" charset="0"/>
              </a:rPr>
              <a:t>	A </a:t>
            </a:r>
            <a:r>
              <a:rPr kumimoji="1" lang="en-US" altLang="ja-JP" sz="2400" dirty="0" err="1" smtClean="0">
                <a:latin typeface="Consolas" pitchFamily="49" charset="0"/>
              </a:rPr>
              <a:t>a</a:t>
            </a:r>
            <a:r>
              <a:rPr kumimoji="1" lang="en-US" altLang="ja-JP" sz="2400" dirty="0" smtClean="0">
                <a:latin typeface="Consolas" pitchFamily="49" charset="0"/>
              </a:rPr>
              <a:t>;</a:t>
            </a:r>
          </a:p>
          <a:p>
            <a:pPr>
              <a:buNone/>
            </a:pPr>
            <a:r>
              <a:rPr lang="en-US" altLang="ja-JP" sz="2400" dirty="0" smtClean="0">
                <a:latin typeface="Consolas" pitchFamily="49" charset="0"/>
              </a:rPr>
              <a:t>	if(*) a = new A(); </a:t>
            </a:r>
            <a:r>
              <a:rPr lang="en-US" altLang="ja-JP" sz="2400" dirty="0" smtClean="0">
                <a:latin typeface="Consolas" pitchFamily="49" charset="0"/>
              </a:rPr>
              <a:t>// </a:t>
            </a:r>
            <a:r>
              <a:rPr lang="en-US" altLang="ja-JP" sz="2400" dirty="0" err="1" smtClean="0">
                <a:latin typeface="Consolas" pitchFamily="49" charset="0"/>
              </a:rPr>
              <a:t>s</a:t>
            </a:r>
            <a:r>
              <a:rPr lang="en-US" altLang="ja-JP" sz="2400" baseline="-25000" dirty="0" err="1" smtClean="0">
                <a:latin typeface="Consolas" pitchFamily="49" charset="0"/>
              </a:rPr>
              <a:t>a</a:t>
            </a:r>
            <a:endParaRPr lang="en-US" altLang="ja-JP" sz="2400" dirty="0" smtClean="0">
              <a:latin typeface="Consolas" pitchFamily="49" charset="0"/>
            </a:endParaRPr>
          </a:p>
          <a:p>
            <a:pPr>
              <a:buNone/>
            </a:pPr>
            <a:r>
              <a:rPr kumimoji="1" lang="en-US" altLang="ja-JP" sz="2400" dirty="0" smtClean="0">
                <a:latin typeface="Consolas" pitchFamily="49" charset="0"/>
              </a:rPr>
              <a:t>	if(*) </a:t>
            </a:r>
            <a:r>
              <a:rPr kumimoji="1" lang="en-US" altLang="ja-JP" sz="2400" dirty="0" err="1" smtClean="0">
                <a:latin typeface="Consolas" pitchFamily="49" charset="0"/>
              </a:rPr>
              <a:t>a.get</a:t>
            </a:r>
            <a:r>
              <a:rPr kumimoji="1" lang="en-US" altLang="ja-JP" sz="2400" dirty="0" smtClean="0">
                <a:latin typeface="Consolas" pitchFamily="49" charset="0"/>
              </a:rPr>
              <a:t>(); </a:t>
            </a:r>
            <a:r>
              <a:rPr kumimoji="1" lang="en-US" altLang="ja-JP" sz="2400" dirty="0" smtClean="0">
                <a:latin typeface="Consolas" pitchFamily="49" charset="0"/>
              </a:rPr>
              <a:t>//(</a:t>
            </a:r>
            <a:r>
              <a:rPr kumimoji="1" lang="en-US" altLang="ja-JP" sz="2400" dirty="0" err="1" smtClean="0">
                <a:latin typeface="Consolas" pitchFamily="49" charset="0"/>
              </a:rPr>
              <a:t>f</a:t>
            </a:r>
            <a:r>
              <a:rPr kumimoji="1" lang="en-US" altLang="ja-JP" sz="2400" baseline="-25000" dirty="0" err="1" smtClean="0">
                <a:latin typeface="Consolas" pitchFamily="49" charset="0"/>
              </a:rPr>
              <a:t>r</a:t>
            </a:r>
            <a:r>
              <a:rPr lang="en-US" altLang="ja-JP" sz="2400" dirty="0" err="1" smtClean="0">
                <a:latin typeface="Consolas" pitchFamily="49" charset="0"/>
              </a:rPr>
              <a:t>,c</a:t>
            </a:r>
            <a:r>
              <a:rPr lang="en-US" altLang="ja-JP" sz="2400" baseline="-25000" dirty="0" err="1" smtClean="0">
                <a:latin typeface="Consolas" pitchFamily="49" charset="0"/>
              </a:rPr>
              <a:t>a</a:t>
            </a:r>
            <a:r>
              <a:rPr lang="en-US" altLang="ja-JP" sz="2400" dirty="0" smtClean="0">
                <a:latin typeface="Consolas" pitchFamily="49" charset="0"/>
              </a:rPr>
              <a:t>)</a:t>
            </a:r>
            <a:endParaRPr kumimoji="1" lang="en-US" altLang="ja-JP" sz="2400" dirty="0" smtClean="0">
              <a:latin typeface="Consolas" pitchFamily="49" charset="0"/>
            </a:endParaRPr>
          </a:p>
          <a:p>
            <a:pPr>
              <a:buNone/>
            </a:pPr>
            <a:r>
              <a:rPr lang="en-US" altLang="ja-JP" sz="2400" dirty="0" smtClean="0">
                <a:latin typeface="Consolas" pitchFamily="49" charset="0"/>
              </a:rPr>
              <a:t>	if(*) a.inc(); </a:t>
            </a:r>
            <a:r>
              <a:rPr lang="en-US" altLang="ja-JP" sz="2400" dirty="0" smtClean="0">
                <a:latin typeface="Consolas" pitchFamily="49" charset="0"/>
              </a:rPr>
              <a:t>//(</a:t>
            </a:r>
            <a:r>
              <a:rPr lang="en-US" altLang="ja-JP" sz="2400" dirty="0" err="1" smtClean="0">
                <a:latin typeface="Consolas" pitchFamily="49" charset="0"/>
              </a:rPr>
              <a:t>f</a:t>
            </a:r>
            <a:r>
              <a:rPr lang="en-US" altLang="ja-JP" sz="2400" baseline="-25000" dirty="0" err="1" smtClean="0">
                <a:latin typeface="Consolas" pitchFamily="49" charset="0"/>
              </a:rPr>
              <a:t>r</a:t>
            </a:r>
            <a:r>
              <a:rPr lang="en-US" altLang="ja-JP" sz="2400" dirty="0" err="1" smtClean="0">
                <a:latin typeface="Consolas" pitchFamily="49" charset="0"/>
              </a:rPr>
              <a:t>,c</a:t>
            </a:r>
            <a:r>
              <a:rPr lang="en-US" altLang="ja-JP" sz="2400" baseline="-25000" dirty="0" err="1" smtClean="0">
                <a:latin typeface="Consolas" pitchFamily="49" charset="0"/>
              </a:rPr>
              <a:t>a</a:t>
            </a:r>
            <a:r>
              <a:rPr lang="en-US" altLang="ja-JP" sz="2400" dirty="0" smtClean="0">
                <a:latin typeface="Consolas" pitchFamily="49" charset="0"/>
              </a:rPr>
              <a:t>), </a:t>
            </a:r>
            <a:r>
              <a:rPr lang="en-US" altLang="ja-JP" sz="2400" dirty="0" smtClean="0">
                <a:latin typeface="Consolas" pitchFamily="49" charset="0"/>
              </a:rPr>
              <a:t>(</a:t>
            </a:r>
            <a:r>
              <a:rPr lang="en-US" altLang="ja-JP" sz="2400" dirty="0" err="1" smtClean="0">
                <a:latin typeface="Consolas" pitchFamily="49" charset="0"/>
              </a:rPr>
              <a:t>f</a:t>
            </a:r>
            <a:r>
              <a:rPr lang="en-US" altLang="ja-JP" sz="2400" baseline="-25000" dirty="0" err="1" smtClean="0">
                <a:latin typeface="Consolas" pitchFamily="49" charset="0"/>
              </a:rPr>
              <a:t>w</a:t>
            </a:r>
            <a:r>
              <a:rPr lang="en-US" altLang="ja-JP" sz="2400" dirty="0" smtClean="0">
                <a:latin typeface="Consolas" pitchFamily="49" charset="0"/>
              </a:rPr>
              <a:t> </a:t>
            </a:r>
            <a:r>
              <a:rPr lang="en-US" altLang="ja-JP" sz="2400" dirty="0" smtClean="0">
                <a:latin typeface="Consolas" pitchFamily="49" charset="0"/>
              </a:rPr>
              <a:t>,</a:t>
            </a:r>
            <a:r>
              <a:rPr lang="en-US" altLang="ja-JP" sz="2400" dirty="0" err="1" smtClean="0">
                <a:latin typeface="Consolas" pitchFamily="49" charset="0"/>
              </a:rPr>
              <a:t>c</a:t>
            </a:r>
            <a:r>
              <a:rPr lang="en-US" altLang="ja-JP" sz="2400" baseline="-25000" dirty="0" err="1" smtClean="0">
                <a:latin typeface="Consolas" pitchFamily="49" charset="0"/>
              </a:rPr>
              <a:t>b</a:t>
            </a:r>
            <a:r>
              <a:rPr lang="en-US" altLang="ja-JP" sz="2400" dirty="0" smtClean="0">
                <a:latin typeface="Consolas" pitchFamily="49" charset="0"/>
              </a:rPr>
              <a:t>),</a:t>
            </a:r>
            <a:r>
              <a:rPr lang="en-US" altLang="ja-JP" sz="2400" dirty="0" smtClean="0">
                <a:latin typeface="Consolas" pitchFamily="49" charset="0"/>
              </a:rPr>
              <a:t> (</a:t>
            </a:r>
            <a:r>
              <a:rPr lang="en-US" altLang="ja-JP" sz="2400" dirty="0" err="1" smtClean="0">
                <a:latin typeface="Consolas" pitchFamily="49" charset="0"/>
              </a:rPr>
              <a:t>f</a:t>
            </a:r>
            <a:r>
              <a:rPr lang="en-US" altLang="ja-JP" sz="2400" baseline="-25000" dirty="0" err="1" smtClean="0">
                <a:latin typeface="Consolas" pitchFamily="49" charset="0"/>
              </a:rPr>
              <a:t>w</a:t>
            </a:r>
            <a:r>
              <a:rPr lang="en-US" altLang="ja-JP" sz="2400" dirty="0" smtClean="0">
                <a:latin typeface="Consolas" pitchFamily="49" charset="0"/>
              </a:rPr>
              <a:t> ,</a:t>
            </a:r>
            <a:r>
              <a:rPr lang="en-US" altLang="ja-JP" sz="2400" dirty="0" smtClean="0">
                <a:latin typeface="Consolas" pitchFamily="49" charset="0"/>
              </a:rPr>
              <a:t>c</a:t>
            </a:r>
            <a:r>
              <a:rPr lang="en-US" altLang="ja-JP" sz="2400" baseline="-25000" dirty="0" smtClean="0">
                <a:latin typeface="Consolas" pitchFamily="49" charset="0"/>
              </a:rPr>
              <a:t>a</a:t>
            </a:r>
            <a:r>
              <a:rPr lang="en-US" altLang="ja-JP" sz="2400" dirty="0" smtClean="0">
                <a:latin typeface="Consolas" pitchFamily="49" charset="0"/>
              </a:rPr>
              <a:t>)</a:t>
            </a:r>
            <a:endParaRPr kumimoji="1" lang="en-US" altLang="ja-JP" sz="2400" dirty="0" smtClean="0">
              <a:latin typeface="Consolas" pitchFamily="49" charset="0"/>
            </a:endParaRPr>
          </a:p>
          <a:p>
            <a:pPr>
              <a:buNone/>
            </a:pPr>
            <a:r>
              <a:rPr lang="en-US" altLang="ja-JP" sz="2400" dirty="0" smtClean="0">
                <a:latin typeface="Consolas" pitchFamily="49" charset="0"/>
              </a:rPr>
              <a:t>} // </a:t>
            </a:r>
            <a:r>
              <a:rPr lang="en-US" altLang="ja-JP" sz="2400" dirty="0" err="1" smtClean="0">
                <a:latin typeface="Consolas" pitchFamily="49" charset="0"/>
              </a:rPr>
              <a:t>s</a:t>
            </a:r>
            <a:r>
              <a:rPr lang="en-US" altLang="ja-JP" sz="2400" baseline="-25000" dirty="0" err="1" smtClean="0">
                <a:latin typeface="Consolas" pitchFamily="49" charset="0"/>
              </a:rPr>
              <a:t>b</a:t>
            </a:r>
            <a:r>
              <a:rPr lang="en-US" altLang="ja-JP" sz="2400" dirty="0" smtClean="0">
                <a:latin typeface="Consolas" pitchFamily="49" charset="0"/>
              </a:rPr>
              <a:t> </a:t>
            </a:r>
            <a:r>
              <a:rPr lang="ja-JP" altLang="en-US" sz="2400" dirty="0" smtClean="0">
                <a:latin typeface="Consolas" pitchFamily="49" charset="0"/>
              </a:rPr>
              <a:t>は</a:t>
            </a:r>
            <a:r>
              <a:rPr lang="en-US" altLang="ja-JP" sz="2400" dirty="0" smtClean="0">
                <a:latin typeface="Consolas" pitchFamily="49" charset="0"/>
              </a:rPr>
              <a:t>inc()</a:t>
            </a:r>
            <a:r>
              <a:rPr lang="ja-JP" altLang="en-US" sz="2400" dirty="0" smtClean="0">
                <a:latin typeface="Consolas" pitchFamily="49" charset="0"/>
              </a:rPr>
              <a:t>内の</a:t>
            </a:r>
            <a:r>
              <a:rPr lang="en-US" altLang="ja-JP" sz="2400" dirty="0" smtClean="0">
                <a:latin typeface="Consolas" pitchFamily="49" charset="0"/>
              </a:rPr>
              <a:t>new A()</a:t>
            </a:r>
            <a:endParaRPr lang="en-US" altLang="ja-JP" sz="2400" dirty="0" smtClean="0">
              <a:latin typeface="Consolas" pitchFamily="49" charset="0"/>
            </a:endParaRPr>
          </a:p>
          <a:p>
            <a:pPr>
              <a:buNone/>
            </a:pPr>
            <a:endParaRPr kumimoji="1" lang="en-US" altLang="ja-JP" sz="2400" dirty="0" smtClean="0">
              <a:latin typeface="Consolas" pitchFamily="49" charset="0"/>
            </a:endParaRPr>
          </a:p>
          <a:p>
            <a:r>
              <a:rPr lang="en-US" altLang="ja-JP" sz="2400" dirty="0" smtClean="0">
                <a:latin typeface="Consolas" pitchFamily="49" charset="0"/>
              </a:rPr>
              <a:t>context</a:t>
            </a:r>
            <a:r>
              <a:rPr lang="ja-JP" altLang="en-US" sz="2400" dirty="0" smtClean="0">
                <a:latin typeface="Consolas" pitchFamily="49" charset="0"/>
              </a:rPr>
              <a:t>も含めて考える </a:t>
            </a:r>
            <a:r>
              <a:rPr lang="en-US" altLang="ja-JP" sz="2400" dirty="0" smtClean="0">
                <a:latin typeface="Consolas" pitchFamily="49" charset="0"/>
              </a:rPr>
              <a:t>/ Constructor</a:t>
            </a:r>
            <a:r>
              <a:rPr lang="ja-JP" altLang="en-US" sz="2400" dirty="0" smtClean="0">
                <a:latin typeface="Consolas" pitchFamily="49" charset="0"/>
              </a:rPr>
              <a:t>は考えない</a:t>
            </a:r>
            <a:endParaRPr lang="en-US" altLang="ja-JP" sz="2400" dirty="0" smtClean="0">
              <a:latin typeface="Consolas" pitchFamily="49" charset="0"/>
            </a:endParaRPr>
          </a:p>
          <a:p>
            <a:r>
              <a:rPr lang="en-US" altLang="ja-JP" sz="2400" dirty="0" smtClean="0">
                <a:latin typeface="Consolas" pitchFamily="49" charset="0"/>
              </a:rPr>
              <a:t>Reachable</a:t>
            </a:r>
            <a:r>
              <a:rPr lang="ja-JP" altLang="en-US" sz="2400" dirty="0" smtClean="0">
                <a:latin typeface="Consolas" pitchFamily="49" charset="0"/>
              </a:rPr>
              <a:t>な組み合わせ</a:t>
            </a:r>
            <a:r>
              <a:rPr lang="ja-JP" altLang="en-US" sz="2400" dirty="0" smtClean="0">
                <a:latin typeface="Consolas" pitchFamily="49" charset="0"/>
              </a:rPr>
              <a:t>は</a:t>
            </a:r>
            <a:r>
              <a:rPr lang="en-US" altLang="ja-JP" sz="2400" dirty="0" smtClean="0">
                <a:latin typeface="Consolas" pitchFamily="49" charset="0"/>
              </a:rPr>
              <a:t>(</a:t>
            </a:r>
            <a:r>
              <a:rPr lang="en-US" altLang="ja-JP" sz="2400" dirty="0" err="1" smtClean="0">
                <a:latin typeface="Consolas" pitchFamily="49" charset="0"/>
              </a:rPr>
              <a:t>f</a:t>
            </a:r>
            <a:r>
              <a:rPr lang="en-US" altLang="ja-JP" sz="2400" baseline="-25000" dirty="0" err="1" smtClean="0">
                <a:latin typeface="Consolas" pitchFamily="49" charset="0"/>
              </a:rPr>
              <a:t>r</a:t>
            </a:r>
            <a:r>
              <a:rPr lang="en-US" altLang="ja-JP" sz="2400" dirty="0" err="1" smtClean="0">
                <a:latin typeface="Consolas" pitchFamily="49" charset="0"/>
              </a:rPr>
              <a:t>,c</a:t>
            </a:r>
            <a:r>
              <a:rPr lang="en-US" altLang="ja-JP" sz="2400" baseline="-25000" dirty="0" err="1" smtClean="0">
                <a:latin typeface="Consolas" pitchFamily="49" charset="0"/>
              </a:rPr>
              <a:t>a</a:t>
            </a:r>
            <a:r>
              <a:rPr lang="en-US" altLang="ja-JP" sz="2400" dirty="0" err="1" smtClean="0">
                <a:latin typeface="Consolas" pitchFamily="49" charset="0"/>
              </a:rPr>
              <a:t>,f</a:t>
            </a:r>
            <a:r>
              <a:rPr lang="en-US" altLang="ja-JP" sz="2400" baseline="-25000" dirty="0" err="1" smtClean="0">
                <a:latin typeface="Consolas" pitchFamily="49" charset="0"/>
              </a:rPr>
              <a:t>w</a:t>
            </a:r>
            <a:r>
              <a:rPr lang="en-US" altLang="ja-JP" sz="2400" dirty="0" err="1" smtClean="0">
                <a:latin typeface="Consolas" pitchFamily="49" charset="0"/>
              </a:rPr>
              <a:t>,c</a:t>
            </a:r>
            <a:r>
              <a:rPr lang="en-US" altLang="ja-JP" sz="2400" baseline="-25000" dirty="0" err="1" smtClean="0">
                <a:latin typeface="Consolas" pitchFamily="49" charset="0"/>
              </a:rPr>
              <a:t>b</a:t>
            </a:r>
            <a:r>
              <a:rPr lang="en-US" altLang="ja-JP" sz="2400" dirty="0" smtClean="0">
                <a:latin typeface="Consolas" pitchFamily="49" charset="0"/>
              </a:rPr>
              <a:t>)(</a:t>
            </a:r>
            <a:r>
              <a:rPr lang="en-US" altLang="ja-JP" sz="2400" dirty="0" err="1" smtClean="0">
                <a:latin typeface="Consolas" pitchFamily="49" charset="0"/>
              </a:rPr>
              <a:t>f</a:t>
            </a:r>
            <a:r>
              <a:rPr lang="en-US" altLang="ja-JP" sz="2400" baseline="-25000" dirty="0" err="1" smtClean="0">
                <a:latin typeface="Consolas" pitchFamily="49" charset="0"/>
              </a:rPr>
              <a:t>r</a:t>
            </a:r>
            <a:r>
              <a:rPr lang="en-US" altLang="ja-JP" sz="2400" dirty="0" err="1" smtClean="0">
                <a:latin typeface="Consolas" pitchFamily="49" charset="0"/>
              </a:rPr>
              <a:t>,c</a:t>
            </a:r>
            <a:r>
              <a:rPr lang="en-US" altLang="ja-JP" sz="2400" baseline="-25000" dirty="0" err="1" smtClean="0">
                <a:latin typeface="Consolas" pitchFamily="49" charset="0"/>
              </a:rPr>
              <a:t>a</a:t>
            </a:r>
            <a:r>
              <a:rPr lang="en-US" altLang="ja-JP" sz="2400" dirty="0" err="1" smtClean="0">
                <a:latin typeface="Consolas" pitchFamily="49" charset="0"/>
              </a:rPr>
              <a:t>,f</a:t>
            </a:r>
            <a:r>
              <a:rPr lang="en-US" altLang="ja-JP" sz="2400" baseline="-25000" dirty="0" err="1" smtClean="0">
                <a:latin typeface="Consolas" pitchFamily="49" charset="0"/>
              </a:rPr>
              <a:t>w</a:t>
            </a:r>
            <a:r>
              <a:rPr lang="en-US" altLang="ja-JP" sz="2400" dirty="0" err="1" smtClean="0">
                <a:latin typeface="Consolas" pitchFamily="49" charset="0"/>
              </a:rPr>
              <a:t>,c</a:t>
            </a:r>
            <a:r>
              <a:rPr lang="en-US" altLang="ja-JP" sz="2400" baseline="-25000" dirty="0" err="1" smtClean="0">
                <a:latin typeface="Consolas" pitchFamily="49" charset="0"/>
              </a:rPr>
              <a:t>a</a:t>
            </a:r>
            <a:r>
              <a:rPr lang="en-US" altLang="ja-JP" sz="2400" dirty="0" smtClean="0">
                <a:latin typeface="Consolas" pitchFamily="49" charset="0"/>
              </a:rPr>
              <a:t>) </a:t>
            </a:r>
            <a:r>
              <a:rPr lang="en-US" altLang="ja-JP" sz="2400" dirty="0" smtClean="0">
                <a:latin typeface="Consolas" pitchFamily="49" charset="0"/>
              </a:rPr>
              <a:t>(</a:t>
            </a:r>
            <a:r>
              <a:rPr lang="en-US" altLang="ja-JP" sz="2400" dirty="0" err="1" smtClean="0">
                <a:latin typeface="Consolas" pitchFamily="49" charset="0"/>
              </a:rPr>
              <a:t>f</a:t>
            </a:r>
            <a:r>
              <a:rPr lang="en-US" altLang="ja-JP" sz="2400" baseline="-25000" dirty="0" err="1" smtClean="0">
                <a:latin typeface="Consolas" pitchFamily="49" charset="0"/>
              </a:rPr>
              <a:t>w</a:t>
            </a:r>
            <a:r>
              <a:rPr lang="en-US" altLang="ja-JP" sz="2400" dirty="0" err="1" smtClean="0">
                <a:latin typeface="Consolas" pitchFamily="49" charset="0"/>
              </a:rPr>
              <a:t>,c</a:t>
            </a:r>
            <a:r>
              <a:rPr lang="en-US" altLang="ja-JP" sz="2400" baseline="-25000" dirty="0" err="1" smtClean="0">
                <a:latin typeface="Consolas" pitchFamily="49" charset="0"/>
              </a:rPr>
              <a:t>a</a:t>
            </a:r>
            <a:r>
              <a:rPr lang="en-US" altLang="ja-JP" sz="2400" dirty="0" err="1" smtClean="0">
                <a:latin typeface="Consolas" pitchFamily="49" charset="0"/>
              </a:rPr>
              <a:t>,f</a:t>
            </a:r>
            <a:r>
              <a:rPr lang="en-US" altLang="ja-JP" sz="2400" baseline="-25000" dirty="0" err="1" smtClean="0">
                <a:latin typeface="Consolas" pitchFamily="49" charset="0"/>
              </a:rPr>
              <a:t>w</a:t>
            </a:r>
            <a:r>
              <a:rPr lang="en-US" altLang="ja-JP" sz="2400" dirty="0" err="1" smtClean="0">
                <a:latin typeface="Consolas" pitchFamily="49" charset="0"/>
              </a:rPr>
              <a:t>,c</a:t>
            </a:r>
            <a:r>
              <a:rPr lang="en-US" altLang="ja-JP" sz="2400" baseline="-25000" dirty="0" err="1" smtClean="0">
                <a:latin typeface="Consolas" pitchFamily="49" charset="0"/>
              </a:rPr>
              <a:t>a</a:t>
            </a:r>
            <a:r>
              <a:rPr lang="en-US" altLang="ja-JP" sz="2400" dirty="0" smtClean="0">
                <a:latin typeface="Consolas" pitchFamily="49" charset="0"/>
              </a:rPr>
              <a:t>)(</a:t>
            </a:r>
            <a:r>
              <a:rPr lang="en-US" altLang="ja-JP" sz="2400" dirty="0" err="1" smtClean="0">
                <a:latin typeface="Consolas" pitchFamily="49" charset="0"/>
              </a:rPr>
              <a:t>f</a:t>
            </a:r>
            <a:r>
              <a:rPr lang="en-US" altLang="ja-JP" sz="2400" baseline="-25000" dirty="0" err="1" smtClean="0">
                <a:latin typeface="Consolas" pitchFamily="49" charset="0"/>
              </a:rPr>
              <a:t>w</a:t>
            </a:r>
            <a:r>
              <a:rPr lang="en-US" altLang="ja-JP" sz="2400" dirty="0" err="1" smtClean="0">
                <a:latin typeface="Consolas" pitchFamily="49" charset="0"/>
              </a:rPr>
              <a:t>,c</a:t>
            </a:r>
            <a:r>
              <a:rPr lang="en-US" altLang="ja-JP" sz="2400" baseline="-25000" dirty="0" err="1" smtClean="0">
                <a:latin typeface="Consolas" pitchFamily="49" charset="0"/>
              </a:rPr>
              <a:t>a</a:t>
            </a:r>
            <a:r>
              <a:rPr lang="en-US" altLang="ja-JP" sz="2400" dirty="0" err="1" smtClean="0">
                <a:latin typeface="Consolas" pitchFamily="49" charset="0"/>
              </a:rPr>
              <a:t>,f</a:t>
            </a:r>
            <a:r>
              <a:rPr lang="en-US" altLang="ja-JP" sz="2400" baseline="-25000" dirty="0" err="1" smtClean="0">
                <a:latin typeface="Consolas" pitchFamily="49" charset="0"/>
              </a:rPr>
              <a:t>w</a:t>
            </a:r>
            <a:r>
              <a:rPr lang="en-US" altLang="ja-JP" sz="2400" dirty="0" err="1" smtClean="0">
                <a:latin typeface="Consolas" pitchFamily="49" charset="0"/>
              </a:rPr>
              <a:t>,c</a:t>
            </a:r>
            <a:r>
              <a:rPr lang="en-US" altLang="ja-JP" sz="2400" baseline="-25000" dirty="0" err="1" smtClean="0">
                <a:latin typeface="Consolas" pitchFamily="49" charset="0"/>
              </a:rPr>
              <a:t>b</a:t>
            </a:r>
            <a:r>
              <a:rPr lang="en-US" altLang="ja-JP" sz="2400" dirty="0" smtClean="0">
                <a:latin typeface="Consolas" pitchFamily="49" charset="0"/>
              </a:rPr>
              <a:t>)(</a:t>
            </a:r>
            <a:r>
              <a:rPr lang="en-US" altLang="ja-JP" sz="2400" dirty="0" err="1" smtClean="0">
                <a:latin typeface="Consolas" pitchFamily="49" charset="0"/>
              </a:rPr>
              <a:t>f</a:t>
            </a:r>
            <a:r>
              <a:rPr lang="en-US" altLang="ja-JP" sz="2400" baseline="-25000" dirty="0" err="1" smtClean="0">
                <a:latin typeface="Consolas" pitchFamily="49" charset="0"/>
              </a:rPr>
              <a:t>w</a:t>
            </a:r>
            <a:r>
              <a:rPr lang="en-US" altLang="ja-JP" sz="2400" dirty="0" err="1" smtClean="0">
                <a:latin typeface="Consolas" pitchFamily="49" charset="0"/>
              </a:rPr>
              <a:t>,c</a:t>
            </a:r>
            <a:r>
              <a:rPr lang="en-US" altLang="ja-JP" sz="2400" baseline="-25000" dirty="0" err="1" smtClean="0">
                <a:latin typeface="Consolas" pitchFamily="49" charset="0"/>
              </a:rPr>
              <a:t>b</a:t>
            </a:r>
            <a:r>
              <a:rPr lang="en-US" altLang="ja-JP" sz="2400" dirty="0" err="1" smtClean="0">
                <a:latin typeface="Consolas" pitchFamily="49" charset="0"/>
              </a:rPr>
              <a:t>,f</a:t>
            </a:r>
            <a:r>
              <a:rPr lang="en-US" altLang="ja-JP" sz="2400" baseline="-25000" dirty="0" err="1" smtClean="0">
                <a:latin typeface="Consolas" pitchFamily="49" charset="0"/>
              </a:rPr>
              <a:t>w</a:t>
            </a:r>
            <a:r>
              <a:rPr lang="en-US" altLang="ja-JP" sz="2400" dirty="0" err="1" smtClean="0">
                <a:latin typeface="Consolas" pitchFamily="49" charset="0"/>
              </a:rPr>
              <a:t>,c</a:t>
            </a:r>
            <a:r>
              <a:rPr lang="en-US" altLang="ja-JP" sz="2400" baseline="-25000" dirty="0" err="1" smtClean="0">
                <a:latin typeface="Consolas" pitchFamily="49" charset="0"/>
              </a:rPr>
              <a:t>b</a:t>
            </a:r>
            <a:r>
              <a:rPr lang="en-US" altLang="ja-JP" sz="2400" dirty="0" smtClean="0">
                <a:latin typeface="Consolas" pitchFamily="49" charset="0"/>
              </a:rPr>
              <a:t>)</a:t>
            </a:r>
            <a:endParaRPr kumimoji="1" lang="ja-JP" altLang="en-US" sz="2400" dirty="0">
              <a:latin typeface="Consolas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Aliasing</a:t>
            </a:r>
            <a:r>
              <a:rPr lang="ja-JP" altLang="en-US" dirty="0" smtClean="0"/>
              <a:t> </a:t>
            </a:r>
            <a:r>
              <a:rPr kumimoji="1" lang="en-US" altLang="ja-JP" dirty="0" smtClean="0"/>
              <a:t>Pairs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 smtClean="0"/>
              <a:t>(</a:t>
            </a:r>
            <a:r>
              <a:rPr kumimoji="1" lang="en-US" altLang="ja-JP" dirty="0" err="1" smtClean="0"/>
              <a:t>x.f</a:t>
            </a:r>
            <a:r>
              <a:rPr lang="en-US" altLang="ja-JP" dirty="0" smtClean="0"/>
              <a:t>, </a:t>
            </a:r>
            <a:r>
              <a:rPr lang="en-US" altLang="ja-JP" dirty="0" err="1" smtClean="0"/>
              <a:t>y.f</a:t>
            </a:r>
            <a:r>
              <a:rPr lang="en-US" altLang="ja-JP" dirty="0" smtClean="0"/>
              <a:t>)</a:t>
            </a:r>
            <a:r>
              <a:rPr lang="ja-JP" altLang="en-US" dirty="0" err="1" smtClean="0"/>
              <a:t>への</a:t>
            </a:r>
            <a:r>
              <a:rPr lang="ja-JP" altLang="en-US" dirty="0" smtClean="0"/>
              <a:t>アクセスのペアについて、</a:t>
            </a:r>
            <a:r>
              <a:rPr lang="en-US" altLang="ja-JP" dirty="0" smtClean="0"/>
              <a:t>x=y</a:t>
            </a:r>
            <a:r>
              <a:rPr lang="ja-JP" altLang="en-US" dirty="0" smtClean="0"/>
              <a:t>に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なる可能性があるならメモリの同じ場所へのアクセスで、</a:t>
            </a:r>
            <a:r>
              <a:rPr lang="en-US" altLang="ja-JP" dirty="0" smtClean="0"/>
              <a:t>race</a:t>
            </a:r>
            <a:r>
              <a:rPr lang="ja-JP" altLang="en-US" dirty="0" smtClean="0"/>
              <a:t>の可能性がある</a:t>
            </a:r>
            <a:endParaRPr kumimoji="1" lang="en-US" altLang="ja-JP" dirty="0" smtClean="0"/>
          </a:p>
          <a:p>
            <a:pPr lvl="1"/>
            <a:r>
              <a:rPr kumimoji="1" lang="en-US" altLang="ja-JP" dirty="0" smtClean="0"/>
              <a:t>x[</a:t>
            </a:r>
            <a:r>
              <a:rPr kumimoji="1" lang="en-US" altLang="ja-JP" dirty="0" err="1" smtClean="0"/>
              <a:t>i</a:t>
            </a:r>
            <a:r>
              <a:rPr kumimoji="1" lang="en-US" altLang="ja-JP" dirty="0" smtClean="0"/>
              <a:t>]</a:t>
            </a:r>
            <a:r>
              <a:rPr kumimoji="1" lang="ja-JP" altLang="en-US" dirty="0" smtClean="0"/>
              <a:t>と</a:t>
            </a:r>
            <a:r>
              <a:rPr kumimoji="1" lang="en-US" altLang="ja-JP" dirty="0" smtClean="0"/>
              <a:t>y[</a:t>
            </a:r>
            <a:r>
              <a:rPr lang="en-US" altLang="ja-JP" dirty="0" smtClean="0"/>
              <a:t>j</a:t>
            </a:r>
            <a:r>
              <a:rPr kumimoji="1" lang="en-US" altLang="ja-JP" dirty="0" smtClean="0"/>
              <a:t>]</a:t>
            </a:r>
            <a:r>
              <a:rPr lang="ja-JP" altLang="en-US" dirty="0" smtClean="0"/>
              <a:t>も同様</a:t>
            </a:r>
            <a:endParaRPr lang="en-US" altLang="ja-JP" dirty="0" smtClean="0"/>
          </a:p>
          <a:p>
            <a:pPr lvl="2"/>
            <a:r>
              <a:rPr lang="en-US" altLang="ja-JP" dirty="0" smtClean="0"/>
              <a:t>index</a:t>
            </a:r>
            <a:r>
              <a:rPr lang="ja-JP" altLang="en-US" dirty="0" smtClean="0"/>
              <a:t>は考えない</a:t>
            </a:r>
            <a:endParaRPr lang="en-US" altLang="ja-JP" dirty="0" smtClean="0"/>
          </a:p>
          <a:p>
            <a:pPr lvl="2"/>
            <a:endParaRPr lang="en-US" altLang="ja-JP" dirty="0" smtClean="0"/>
          </a:p>
          <a:p>
            <a:r>
              <a:rPr lang="en-US" altLang="ja-JP" dirty="0" smtClean="0"/>
              <a:t>alias analysis</a:t>
            </a:r>
            <a:r>
              <a:rPr lang="ja-JP" altLang="en-US" dirty="0" smtClean="0"/>
              <a:t>で実現</a:t>
            </a:r>
            <a:endParaRPr lang="en-US" altLang="ja-JP" dirty="0" smtClean="0"/>
          </a:p>
          <a:p>
            <a:pPr lvl="1"/>
            <a:r>
              <a:rPr lang="en-US" altLang="ja-JP" dirty="0" smtClean="0"/>
              <a:t>context</a:t>
            </a:r>
            <a:r>
              <a:rPr lang="ja-JP" altLang="en-US" dirty="0" smtClean="0"/>
              <a:t>が考慮に入って</a:t>
            </a:r>
            <a:r>
              <a:rPr lang="ja-JP" altLang="en-US" dirty="0" smtClean="0"/>
              <a:t>いる</a:t>
            </a:r>
            <a:endParaRPr lang="en-US" altLang="ja-JP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Aliasing Pairs</a:t>
            </a:r>
            <a:r>
              <a:rPr kumimoji="1" lang="ja-JP" altLang="en-US" dirty="0" smtClean="0"/>
              <a:t>：例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ja-JP" altLang="en-US" dirty="0" smtClean="0">
                <a:latin typeface="Consolas" pitchFamily="49" charset="0"/>
              </a:rPr>
              <a:t>前</a:t>
            </a:r>
            <a:r>
              <a:rPr lang="ja-JP" altLang="en-US" dirty="0" smtClean="0">
                <a:latin typeface="Consolas" pitchFamily="49" charset="0"/>
              </a:rPr>
              <a:t>に見つかった</a:t>
            </a:r>
            <a:r>
              <a:rPr lang="en-US" altLang="ja-JP" dirty="0" smtClean="0">
                <a:latin typeface="Consolas" pitchFamily="49" charset="0"/>
              </a:rPr>
              <a:t>Reachable Pairs</a:t>
            </a:r>
          </a:p>
          <a:p>
            <a:pPr lvl="1"/>
            <a:r>
              <a:rPr lang="en-US" altLang="ja-JP" dirty="0" smtClean="0">
                <a:latin typeface="Consolas" pitchFamily="49" charset="0"/>
              </a:rPr>
              <a:t>(</a:t>
            </a:r>
            <a:r>
              <a:rPr lang="en-US" altLang="ja-JP" dirty="0" err="1" smtClean="0">
                <a:latin typeface="Consolas" pitchFamily="49" charset="0"/>
              </a:rPr>
              <a:t>f</a:t>
            </a:r>
            <a:r>
              <a:rPr lang="en-US" altLang="ja-JP" baseline="-25000" dirty="0" err="1" smtClean="0">
                <a:latin typeface="Consolas" pitchFamily="49" charset="0"/>
              </a:rPr>
              <a:t>r</a:t>
            </a:r>
            <a:r>
              <a:rPr lang="en-US" altLang="ja-JP" dirty="0" err="1" smtClean="0">
                <a:latin typeface="Consolas" pitchFamily="49" charset="0"/>
              </a:rPr>
              <a:t>,c</a:t>
            </a:r>
            <a:r>
              <a:rPr lang="en-US" altLang="ja-JP" baseline="-25000" dirty="0" err="1" smtClean="0">
                <a:latin typeface="Consolas" pitchFamily="49" charset="0"/>
              </a:rPr>
              <a:t>a</a:t>
            </a:r>
            <a:r>
              <a:rPr lang="en-US" altLang="ja-JP" dirty="0" err="1" smtClean="0">
                <a:latin typeface="Consolas" pitchFamily="49" charset="0"/>
              </a:rPr>
              <a:t>,f</a:t>
            </a:r>
            <a:r>
              <a:rPr lang="en-US" altLang="ja-JP" baseline="-25000" dirty="0" err="1" smtClean="0">
                <a:latin typeface="Consolas" pitchFamily="49" charset="0"/>
              </a:rPr>
              <a:t>w</a:t>
            </a:r>
            <a:r>
              <a:rPr lang="en-US" altLang="ja-JP" dirty="0" err="1" smtClean="0">
                <a:latin typeface="Consolas" pitchFamily="49" charset="0"/>
              </a:rPr>
              <a:t>,c</a:t>
            </a:r>
            <a:r>
              <a:rPr lang="en-US" altLang="ja-JP" baseline="-25000" dirty="0" err="1" smtClean="0">
                <a:latin typeface="Consolas" pitchFamily="49" charset="0"/>
              </a:rPr>
              <a:t>b</a:t>
            </a:r>
            <a:r>
              <a:rPr lang="en-US" altLang="ja-JP" dirty="0" smtClean="0">
                <a:latin typeface="Consolas" pitchFamily="49" charset="0"/>
              </a:rPr>
              <a:t>) (</a:t>
            </a:r>
            <a:r>
              <a:rPr lang="en-US" altLang="ja-JP" dirty="0" err="1" smtClean="0">
                <a:latin typeface="Consolas" pitchFamily="49" charset="0"/>
              </a:rPr>
              <a:t>f</a:t>
            </a:r>
            <a:r>
              <a:rPr lang="en-US" altLang="ja-JP" baseline="-25000" dirty="0" err="1" smtClean="0">
                <a:latin typeface="Consolas" pitchFamily="49" charset="0"/>
              </a:rPr>
              <a:t>r</a:t>
            </a:r>
            <a:r>
              <a:rPr lang="en-US" altLang="ja-JP" dirty="0" err="1" smtClean="0">
                <a:latin typeface="Consolas" pitchFamily="49" charset="0"/>
              </a:rPr>
              <a:t>,c</a:t>
            </a:r>
            <a:r>
              <a:rPr lang="en-US" altLang="ja-JP" baseline="-25000" dirty="0" err="1" smtClean="0">
                <a:latin typeface="Consolas" pitchFamily="49" charset="0"/>
              </a:rPr>
              <a:t>a</a:t>
            </a:r>
            <a:r>
              <a:rPr lang="en-US" altLang="ja-JP" dirty="0" err="1" smtClean="0">
                <a:latin typeface="Consolas" pitchFamily="49" charset="0"/>
              </a:rPr>
              <a:t>,f</a:t>
            </a:r>
            <a:r>
              <a:rPr lang="en-US" altLang="ja-JP" baseline="-25000" dirty="0" err="1" smtClean="0">
                <a:latin typeface="Consolas" pitchFamily="49" charset="0"/>
              </a:rPr>
              <a:t>w</a:t>
            </a:r>
            <a:r>
              <a:rPr lang="en-US" altLang="ja-JP" dirty="0" err="1" smtClean="0">
                <a:latin typeface="Consolas" pitchFamily="49" charset="0"/>
              </a:rPr>
              <a:t>,c</a:t>
            </a:r>
            <a:r>
              <a:rPr lang="en-US" altLang="ja-JP" baseline="-25000" dirty="0" err="1" smtClean="0">
                <a:latin typeface="Consolas" pitchFamily="49" charset="0"/>
              </a:rPr>
              <a:t>a</a:t>
            </a:r>
            <a:r>
              <a:rPr lang="en-US" altLang="ja-JP" dirty="0" smtClean="0">
                <a:latin typeface="Consolas" pitchFamily="49" charset="0"/>
              </a:rPr>
              <a:t>) (</a:t>
            </a:r>
            <a:r>
              <a:rPr lang="en-US" altLang="ja-JP" dirty="0" err="1" smtClean="0">
                <a:latin typeface="Consolas" pitchFamily="49" charset="0"/>
              </a:rPr>
              <a:t>f</a:t>
            </a:r>
            <a:r>
              <a:rPr lang="en-US" altLang="ja-JP" baseline="-25000" dirty="0" err="1" smtClean="0">
                <a:latin typeface="Consolas" pitchFamily="49" charset="0"/>
              </a:rPr>
              <a:t>w</a:t>
            </a:r>
            <a:r>
              <a:rPr lang="en-US" altLang="ja-JP" dirty="0" err="1" smtClean="0">
                <a:latin typeface="Consolas" pitchFamily="49" charset="0"/>
              </a:rPr>
              <a:t>,c</a:t>
            </a:r>
            <a:r>
              <a:rPr lang="en-US" altLang="ja-JP" baseline="-25000" dirty="0" err="1" smtClean="0">
                <a:latin typeface="Consolas" pitchFamily="49" charset="0"/>
              </a:rPr>
              <a:t>a</a:t>
            </a:r>
            <a:r>
              <a:rPr lang="en-US" altLang="ja-JP" dirty="0" err="1" smtClean="0">
                <a:latin typeface="Consolas" pitchFamily="49" charset="0"/>
              </a:rPr>
              <a:t>,f</a:t>
            </a:r>
            <a:r>
              <a:rPr lang="en-US" altLang="ja-JP" baseline="-25000" dirty="0" err="1" smtClean="0">
                <a:latin typeface="Consolas" pitchFamily="49" charset="0"/>
              </a:rPr>
              <a:t>w</a:t>
            </a:r>
            <a:r>
              <a:rPr lang="en-US" altLang="ja-JP" dirty="0" err="1" smtClean="0">
                <a:latin typeface="Consolas" pitchFamily="49" charset="0"/>
              </a:rPr>
              <a:t>,c</a:t>
            </a:r>
            <a:r>
              <a:rPr lang="en-US" altLang="ja-JP" baseline="-25000" dirty="0" err="1" smtClean="0">
                <a:latin typeface="Consolas" pitchFamily="49" charset="0"/>
              </a:rPr>
              <a:t>a</a:t>
            </a:r>
            <a:r>
              <a:rPr lang="en-US" altLang="ja-JP" dirty="0" smtClean="0">
                <a:latin typeface="Consolas" pitchFamily="49" charset="0"/>
              </a:rPr>
              <a:t>) (</a:t>
            </a:r>
            <a:r>
              <a:rPr lang="en-US" altLang="ja-JP" dirty="0" err="1" smtClean="0">
                <a:latin typeface="Consolas" pitchFamily="49" charset="0"/>
              </a:rPr>
              <a:t>f</a:t>
            </a:r>
            <a:r>
              <a:rPr lang="en-US" altLang="ja-JP" baseline="-25000" dirty="0" err="1" smtClean="0">
                <a:latin typeface="Consolas" pitchFamily="49" charset="0"/>
              </a:rPr>
              <a:t>w</a:t>
            </a:r>
            <a:r>
              <a:rPr lang="en-US" altLang="ja-JP" dirty="0" err="1" smtClean="0">
                <a:latin typeface="Consolas" pitchFamily="49" charset="0"/>
              </a:rPr>
              <a:t>,c</a:t>
            </a:r>
            <a:r>
              <a:rPr lang="en-US" altLang="ja-JP" baseline="-25000" dirty="0" err="1" smtClean="0">
                <a:latin typeface="Consolas" pitchFamily="49" charset="0"/>
              </a:rPr>
              <a:t>a</a:t>
            </a:r>
            <a:r>
              <a:rPr lang="en-US" altLang="ja-JP" dirty="0" err="1" smtClean="0">
                <a:latin typeface="Consolas" pitchFamily="49" charset="0"/>
              </a:rPr>
              <a:t>,f</a:t>
            </a:r>
            <a:r>
              <a:rPr lang="en-US" altLang="ja-JP" baseline="-25000" dirty="0" err="1" smtClean="0">
                <a:latin typeface="Consolas" pitchFamily="49" charset="0"/>
              </a:rPr>
              <a:t>w</a:t>
            </a:r>
            <a:r>
              <a:rPr lang="en-US" altLang="ja-JP" dirty="0" err="1" smtClean="0">
                <a:latin typeface="Consolas" pitchFamily="49" charset="0"/>
              </a:rPr>
              <a:t>,c</a:t>
            </a:r>
            <a:r>
              <a:rPr lang="en-US" altLang="ja-JP" baseline="-25000" dirty="0" err="1" smtClean="0">
                <a:latin typeface="Consolas" pitchFamily="49" charset="0"/>
              </a:rPr>
              <a:t>b</a:t>
            </a:r>
            <a:r>
              <a:rPr lang="en-US" altLang="ja-JP" dirty="0" smtClean="0">
                <a:latin typeface="Consolas" pitchFamily="49" charset="0"/>
              </a:rPr>
              <a:t>) (</a:t>
            </a:r>
            <a:r>
              <a:rPr lang="en-US" altLang="ja-JP" dirty="0" err="1" smtClean="0">
                <a:latin typeface="Consolas" pitchFamily="49" charset="0"/>
              </a:rPr>
              <a:t>f</a:t>
            </a:r>
            <a:r>
              <a:rPr lang="en-US" altLang="ja-JP" baseline="-25000" dirty="0" err="1" smtClean="0">
                <a:latin typeface="Consolas" pitchFamily="49" charset="0"/>
              </a:rPr>
              <a:t>w</a:t>
            </a:r>
            <a:r>
              <a:rPr lang="en-US" altLang="ja-JP" dirty="0" err="1" smtClean="0">
                <a:latin typeface="Consolas" pitchFamily="49" charset="0"/>
              </a:rPr>
              <a:t>,c</a:t>
            </a:r>
            <a:r>
              <a:rPr lang="en-US" altLang="ja-JP" baseline="-25000" dirty="0" err="1" smtClean="0">
                <a:latin typeface="Consolas" pitchFamily="49" charset="0"/>
              </a:rPr>
              <a:t>b</a:t>
            </a:r>
            <a:r>
              <a:rPr lang="en-US" altLang="ja-JP" dirty="0" err="1" smtClean="0">
                <a:latin typeface="Consolas" pitchFamily="49" charset="0"/>
              </a:rPr>
              <a:t>,f</a:t>
            </a:r>
            <a:r>
              <a:rPr lang="en-US" altLang="ja-JP" baseline="-25000" dirty="0" err="1" smtClean="0">
                <a:latin typeface="Consolas" pitchFamily="49" charset="0"/>
              </a:rPr>
              <a:t>w</a:t>
            </a:r>
            <a:r>
              <a:rPr lang="en-US" altLang="ja-JP" dirty="0" err="1" smtClean="0">
                <a:latin typeface="Consolas" pitchFamily="49" charset="0"/>
              </a:rPr>
              <a:t>,c</a:t>
            </a:r>
            <a:r>
              <a:rPr lang="en-US" altLang="ja-JP" baseline="-25000" dirty="0" err="1" smtClean="0">
                <a:latin typeface="Consolas" pitchFamily="49" charset="0"/>
              </a:rPr>
              <a:t>b</a:t>
            </a:r>
            <a:r>
              <a:rPr lang="en-US" altLang="ja-JP" dirty="0" smtClean="0">
                <a:latin typeface="Consolas" pitchFamily="49" charset="0"/>
              </a:rPr>
              <a:t>)</a:t>
            </a:r>
            <a:endParaRPr lang="ja-JP" altLang="en-US" dirty="0" smtClean="0">
              <a:latin typeface="Consolas" pitchFamily="49" charset="0"/>
            </a:endParaRPr>
          </a:p>
          <a:p>
            <a:pPr lvl="1"/>
            <a:r>
              <a:rPr kumimoji="1" lang="en-US" altLang="ja-JP" dirty="0" smtClean="0"/>
              <a:t>context</a:t>
            </a:r>
            <a:r>
              <a:rPr kumimoji="1" lang="ja-JP" altLang="en-US" dirty="0" smtClean="0"/>
              <a:t>が違うものは違うオブジェクトになる</a:t>
            </a:r>
            <a:endParaRPr kumimoji="1" lang="en-US" altLang="ja-JP" dirty="0" smtClean="0"/>
          </a:p>
          <a:p>
            <a:r>
              <a:rPr lang="en-US" altLang="ja-JP" dirty="0" smtClean="0"/>
              <a:t>Al</a:t>
            </a:r>
            <a:r>
              <a:rPr kumimoji="1" lang="en-US" altLang="ja-JP" dirty="0" smtClean="0"/>
              <a:t>iasing Pairs</a:t>
            </a:r>
            <a:r>
              <a:rPr lang="ja-JP" altLang="en-US" dirty="0" smtClean="0"/>
              <a:t>は</a:t>
            </a:r>
            <a:endParaRPr lang="en-US" altLang="ja-JP" dirty="0" smtClean="0"/>
          </a:p>
          <a:p>
            <a:pPr lvl="1"/>
            <a:r>
              <a:rPr lang="en-US" altLang="ja-JP" dirty="0" smtClean="0">
                <a:latin typeface="Consolas" pitchFamily="49" charset="0"/>
              </a:rPr>
              <a:t>(</a:t>
            </a:r>
            <a:r>
              <a:rPr lang="en-US" altLang="ja-JP" dirty="0" err="1" smtClean="0">
                <a:latin typeface="Consolas" pitchFamily="49" charset="0"/>
              </a:rPr>
              <a:t>f</a:t>
            </a:r>
            <a:r>
              <a:rPr lang="en-US" altLang="ja-JP" baseline="-25000" dirty="0" err="1" smtClean="0">
                <a:latin typeface="Consolas" pitchFamily="49" charset="0"/>
              </a:rPr>
              <a:t>r</a:t>
            </a:r>
            <a:r>
              <a:rPr lang="en-US" altLang="ja-JP" dirty="0" err="1" smtClean="0">
                <a:latin typeface="Consolas" pitchFamily="49" charset="0"/>
              </a:rPr>
              <a:t>,c</a:t>
            </a:r>
            <a:r>
              <a:rPr lang="en-US" altLang="ja-JP" baseline="-25000" dirty="0" err="1" smtClean="0">
                <a:latin typeface="Consolas" pitchFamily="49" charset="0"/>
              </a:rPr>
              <a:t>a</a:t>
            </a:r>
            <a:r>
              <a:rPr lang="en-US" altLang="ja-JP" dirty="0" err="1" smtClean="0">
                <a:latin typeface="Consolas" pitchFamily="49" charset="0"/>
              </a:rPr>
              <a:t>,f</a:t>
            </a:r>
            <a:r>
              <a:rPr lang="en-US" altLang="ja-JP" baseline="-25000" dirty="0" err="1" smtClean="0">
                <a:latin typeface="Consolas" pitchFamily="49" charset="0"/>
              </a:rPr>
              <a:t>w</a:t>
            </a:r>
            <a:r>
              <a:rPr lang="en-US" altLang="ja-JP" dirty="0" err="1" smtClean="0">
                <a:latin typeface="Consolas" pitchFamily="49" charset="0"/>
              </a:rPr>
              <a:t>,c</a:t>
            </a:r>
            <a:r>
              <a:rPr lang="en-US" altLang="ja-JP" baseline="-25000" dirty="0" err="1" smtClean="0">
                <a:latin typeface="Consolas" pitchFamily="49" charset="0"/>
              </a:rPr>
              <a:t>a</a:t>
            </a:r>
            <a:r>
              <a:rPr lang="en-US" altLang="ja-JP" dirty="0" smtClean="0">
                <a:latin typeface="Consolas" pitchFamily="49" charset="0"/>
              </a:rPr>
              <a:t>),(</a:t>
            </a:r>
            <a:r>
              <a:rPr lang="en-US" altLang="ja-JP" dirty="0" err="1" smtClean="0">
                <a:latin typeface="Consolas" pitchFamily="49" charset="0"/>
              </a:rPr>
              <a:t>f</a:t>
            </a:r>
            <a:r>
              <a:rPr lang="en-US" altLang="ja-JP" baseline="-25000" dirty="0" err="1" smtClean="0">
                <a:latin typeface="Consolas" pitchFamily="49" charset="0"/>
              </a:rPr>
              <a:t>w</a:t>
            </a:r>
            <a:r>
              <a:rPr lang="en-US" altLang="ja-JP" dirty="0" err="1" smtClean="0">
                <a:latin typeface="Consolas" pitchFamily="49" charset="0"/>
              </a:rPr>
              <a:t>,c</a:t>
            </a:r>
            <a:r>
              <a:rPr lang="en-US" altLang="ja-JP" baseline="-25000" dirty="0" err="1" smtClean="0">
                <a:latin typeface="Consolas" pitchFamily="49" charset="0"/>
              </a:rPr>
              <a:t>a</a:t>
            </a:r>
            <a:r>
              <a:rPr lang="en-US" altLang="ja-JP" dirty="0" err="1" smtClean="0">
                <a:latin typeface="Consolas" pitchFamily="49" charset="0"/>
              </a:rPr>
              <a:t>,f</a:t>
            </a:r>
            <a:r>
              <a:rPr lang="en-US" altLang="ja-JP" baseline="-25000" dirty="0" err="1" smtClean="0">
                <a:latin typeface="Consolas" pitchFamily="49" charset="0"/>
              </a:rPr>
              <a:t>w</a:t>
            </a:r>
            <a:r>
              <a:rPr lang="en-US" altLang="ja-JP" dirty="0" err="1" smtClean="0">
                <a:latin typeface="Consolas" pitchFamily="49" charset="0"/>
              </a:rPr>
              <a:t>,c</a:t>
            </a:r>
            <a:r>
              <a:rPr lang="en-US" altLang="ja-JP" baseline="-25000" dirty="0" err="1" smtClean="0">
                <a:latin typeface="Consolas" pitchFamily="49" charset="0"/>
              </a:rPr>
              <a:t>a</a:t>
            </a:r>
            <a:r>
              <a:rPr lang="en-US" altLang="ja-JP" dirty="0" smtClean="0">
                <a:latin typeface="Consolas" pitchFamily="49" charset="0"/>
              </a:rPr>
              <a:t>),(</a:t>
            </a:r>
            <a:r>
              <a:rPr lang="en-US" altLang="ja-JP" dirty="0" err="1" smtClean="0">
                <a:latin typeface="Consolas" pitchFamily="49" charset="0"/>
              </a:rPr>
              <a:t>f</a:t>
            </a:r>
            <a:r>
              <a:rPr lang="en-US" altLang="ja-JP" baseline="-25000" dirty="0" err="1" smtClean="0">
                <a:latin typeface="Consolas" pitchFamily="49" charset="0"/>
              </a:rPr>
              <a:t>w</a:t>
            </a:r>
            <a:r>
              <a:rPr lang="en-US" altLang="ja-JP" dirty="0" err="1" smtClean="0">
                <a:latin typeface="Consolas" pitchFamily="49" charset="0"/>
              </a:rPr>
              <a:t>,c</a:t>
            </a:r>
            <a:r>
              <a:rPr lang="en-US" altLang="ja-JP" baseline="-25000" dirty="0" err="1" smtClean="0">
                <a:latin typeface="Consolas" pitchFamily="49" charset="0"/>
              </a:rPr>
              <a:t>b</a:t>
            </a:r>
            <a:r>
              <a:rPr lang="en-US" altLang="ja-JP" dirty="0" err="1" smtClean="0">
                <a:latin typeface="Consolas" pitchFamily="49" charset="0"/>
              </a:rPr>
              <a:t>,f</a:t>
            </a:r>
            <a:r>
              <a:rPr lang="en-US" altLang="ja-JP" baseline="-25000" dirty="0" err="1" smtClean="0">
                <a:latin typeface="Consolas" pitchFamily="49" charset="0"/>
              </a:rPr>
              <a:t>w</a:t>
            </a:r>
            <a:r>
              <a:rPr lang="en-US" altLang="ja-JP" dirty="0" err="1" smtClean="0">
                <a:latin typeface="Consolas" pitchFamily="49" charset="0"/>
              </a:rPr>
              <a:t>,c</a:t>
            </a:r>
            <a:r>
              <a:rPr lang="en-US" altLang="ja-JP" baseline="-25000" dirty="0" err="1" smtClean="0">
                <a:latin typeface="Consolas" pitchFamily="49" charset="0"/>
              </a:rPr>
              <a:t>b</a:t>
            </a:r>
            <a:r>
              <a:rPr lang="en-US" altLang="ja-JP" dirty="0" smtClean="0">
                <a:latin typeface="Consolas" pitchFamily="49" charset="0"/>
              </a:rPr>
              <a:t>)</a:t>
            </a:r>
            <a:endParaRPr lang="ja-JP" altLang="en-US" dirty="0" smtClean="0">
              <a:latin typeface="Consolas" pitchFamily="49" charset="0"/>
            </a:endParaRPr>
          </a:p>
          <a:p>
            <a:pPr lvl="1"/>
            <a:endParaRPr kumimoji="1"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err="1" smtClean="0"/>
              <a:t>EscapingPair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ja-JP" altLang="en-US" dirty="0" smtClean="0"/>
              <a:t>スレッド間で共有されるデータだけを残す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スレッド間で共有されないデータは競合しない</a:t>
            </a:r>
            <a:endParaRPr lang="en-US" altLang="ja-JP" dirty="0" smtClean="0"/>
          </a:p>
          <a:p>
            <a:r>
              <a:rPr lang="en-US" altLang="ja-JP" dirty="0" smtClean="0"/>
              <a:t>call graph</a:t>
            </a:r>
            <a:r>
              <a:rPr lang="ja-JP" altLang="en-US" dirty="0" smtClean="0"/>
              <a:t>と</a:t>
            </a:r>
            <a:r>
              <a:rPr lang="en-US" altLang="ja-JP" dirty="0" smtClean="0"/>
              <a:t>alias analysis</a:t>
            </a:r>
            <a:r>
              <a:rPr lang="ja-JP" altLang="en-US" dirty="0" smtClean="0"/>
              <a:t>の結果を利用</a:t>
            </a:r>
            <a:endParaRPr kumimoji="1"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thread-shared</a:t>
            </a:r>
            <a:r>
              <a:rPr lang="ja-JP" altLang="en-US" dirty="0" smtClean="0"/>
              <a:t>である場合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ja-JP" altLang="en-US" dirty="0" smtClean="0"/>
              <a:t>以下の場合メモリが共有される可能性がある</a:t>
            </a:r>
            <a:endParaRPr lang="en-US" altLang="ja-JP" dirty="0" smtClean="0"/>
          </a:p>
          <a:p>
            <a:pPr lvl="1"/>
            <a:r>
              <a:rPr lang="en-US" altLang="ja-JP" dirty="0" smtClean="0"/>
              <a:t>call-site </a:t>
            </a:r>
            <a:r>
              <a:rPr lang="en-US" altLang="ja-JP" dirty="0" err="1" smtClean="0"/>
              <a:t>i</a:t>
            </a:r>
            <a:r>
              <a:rPr lang="en-US" altLang="ja-JP" dirty="0" smtClean="0"/>
              <a:t> </a:t>
            </a:r>
            <a:r>
              <a:rPr lang="ja-JP" altLang="en-US" dirty="0" smtClean="0"/>
              <a:t>の引数</a:t>
            </a:r>
            <a:r>
              <a:rPr lang="en-US" altLang="ja-JP" dirty="0" smtClean="0"/>
              <a:t>n</a:t>
            </a:r>
            <a:r>
              <a:rPr lang="ja-JP" altLang="en-US" dirty="0" smtClean="0"/>
              <a:t>がオブジェクト</a:t>
            </a:r>
            <a:r>
              <a:rPr lang="en-US" altLang="ja-JP" dirty="0" smtClean="0"/>
              <a:t>h</a:t>
            </a:r>
            <a:r>
              <a:rPr lang="ja-JP" altLang="en-US" dirty="0" smtClean="0"/>
              <a:t>を指すとき</a:t>
            </a:r>
            <a:endParaRPr lang="en-US" altLang="ja-JP" dirty="0" smtClean="0"/>
          </a:p>
          <a:p>
            <a:pPr lvl="2"/>
            <a:r>
              <a:rPr kumimoji="1" lang="en-US" altLang="ja-JP" dirty="0" err="1" smtClean="0"/>
              <a:t>i</a:t>
            </a:r>
            <a:r>
              <a:rPr kumimoji="1" lang="ja-JP" altLang="en-US" dirty="0" smtClean="0"/>
              <a:t>∈</a:t>
            </a:r>
            <a:r>
              <a:rPr kumimoji="1" lang="en-US" altLang="ja-JP" dirty="0" err="1" smtClean="0"/>
              <a:t>I</a:t>
            </a:r>
            <a:r>
              <a:rPr kumimoji="1" lang="en-US" altLang="ja-JP" baseline="-25000" dirty="0" err="1" smtClean="0"/>
              <a:t>fork</a:t>
            </a:r>
            <a:endParaRPr kumimoji="1" lang="en-US" altLang="ja-JP" dirty="0" smtClean="0"/>
          </a:p>
          <a:p>
            <a:pPr lvl="1"/>
            <a:r>
              <a:rPr lang="en-US" altLang="ja-JP" dirty="0" err="1" smtClean="0"/>
              <a:t>h’.n</a:t>
            </a:r>
            <a:r>
              <a:rPr lang="en-US" altLang="ja-JP" dirty="0" smtClean="0"/>
              <a:t> </a:t>
            </a:r>
            <a:r>
              <a:rPr lang="ja-JP" altLang="en-US" dirty="0" smtClean="0"/>
              <a:t>が </a:t>
            </a:r>
            <a:r>
              <a:rPr lang="en-US" altLang="ja-JP" dirty="0" smtClean="0"/>
              <a:t>h </a:t>
            </a:r>
            <a:r>
              <a:rPr lang="ja-JP" altLang="en-US" dirty="0" smtClean="0"/>
              <a:t>を指すとき</a:t>
            </a:r>
            <a:endParaRPr lang="en-US" altLang="ja-JP" dirty="0" smtClean="0"/>
          </a:p>
          <a:p>
            <a:pPr lvl="2"/>
            <a:r>
              <a:rPr lang="en-US" altLang="ja-JP" dirty="0" smtClean="0"/>
              <a:t>h’</a:t>
            </a:r>
            <a:r>
              <a:rPr lang="ja-JP" altLang="en-US" dirty="0" smtClean="0"/>
              <a:t>は</a:t>
            </a:r>
            <a:r>
              <a:rPr lang="en-US" altLang="ja-JP" dirty="0" smtClean="0"/>
              <a:t>thread-shared</a:t>
            </a:r>
            <a:r>
              <a:rPr lang="ja-JP" altLang="en-US" dirty="0" smtClean="0"/>
              <a:t>なオブジェクト</a:t>
            </a:r>
            <a:endParaRPr lang="en-US" altLang="ja-JP" dirty="0" smtClean="0"/>
          </a:p>
          <a:p>
            <a:pPr lvl="1"/>
            <a:r>
              <a:rPr lang="en-US" altLang="ja-JP" dirty="0" smtClean="0"/>
              <a:t>static</a:t>
            </a:r>
            <a:r>
              <a:rPr lang="ja-JP" altLang="en-US" dirty="0" smtClean="0"/>
              <a:t>なフィールド</a:t>
            </a:r>
            <a:endParaRPr lang="en-US" altLang="ja-JP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Escape Analysis</a:t>
            </a:r>
            <a:r>
              <a:rPr kumimoji="1" lang="ja-JP" altLang="en-US" dirty="0" smtClean="0"/>
              <a:t>の問題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ja-JP" altLang="en-US" dirty="0" smtClean="0"/>
              <a:t>誤って共有されないデータを共有すると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判断することがある</a:t>
            </a:r>
            <a:endParaRPr lang="en-US" altLang="ja-JP" dirty="0" smtClean="0"/>
          </a:p>
          <a:p>
            <a:pPr lvl="1"/>
            <a:r>
              <a:rPr lang="en-US" altLang="ja-JP" dirty="0" smtClean="0"/>
              <a:t>flow-insensitive</a:t>
            </a:r>
            <a:r>
              <a:rPr lang="ja-JP" altLang="en-US" dirty="0" smtClean="0"/>
              <a:t>なため</a:t>
            </a:r>
            <a:endParaRPr lang="en-US" altLang="ja-JP" dirty="0" smtClean="0"/>
          </a:p>
          <a:p>
            <a:r>
              <a:rPr lang="en-US" altLang="ja-JP" dirty="0" smtClean="0"/>
              <a:t>annotation</a:t>
            </a:r>
            <a:r>
              <a:rPr lang="ja-JP" altLang="en-US" dirty="0" smtClean="0"/>
              <a:t>を加えることで解決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スレッド間で共有されないフィールド</a:t>
            </a:r>
            <a:r>
              <a:rPr lang="en-US" altLang="ja-JP" dirty="0" smtClean="0"/>
              <a:t>/</a:t>
            </a:r>
            <a:r>
              <a:rPr lang="ja-JP" altLang="en-US" dirty="0" smtClean="0"/>
              <a:t>クラス</a:t>
            </a:r>
            <a:endParaRPr lang="en-US" altLang="ja-JP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Unlocked Pairs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 smtClean="0"/>
              <a:t>lock</a:t>
            </a:r>
            <a:r>
              <a:rPr lang="ja-JP" altLang="en-US" dirty="0" err="1" smtClean="0"/>
              <a:t>が適</a:t>
            </a:r>
            <a:r>
              <a:rPr lang="ja-JP" altLang="en-US" dirty="0" smtClean="0"/>
              <a:t>切に用いられているペアを除外する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同期されていれば競合しない</a:t>
            </a:r>
            <a:endParaRPr lang="en-US" altLang="ja-JP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Unlocked Pairs </a:t>
            </a:r>
            <a:r>
              <a:rPr lang="ja-JP" altLang="en-US" dirty="0" smtClean="0"/>
              <a:t>の計算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altLang="ja-JP" dirty="0" smtClean="0"/>
              <a:t>call graph</a:t>
            </a:r>
            <a:r>
              <a:rPr lang="ja-JP" altLang="en-US" dirty="0" smtClean="0"/>
              <a:t>上で</a:t>
            </a:r>
            <a:r>
              <a:rPr lang="en-US" altLang="ja-JP" dirty="0" smtClean="0"/>
              <a:t>Root</a:t>
            </a:r>
            <a:r>
              <a:rPr lang="ja-JP" altLang="en-US" dirty="0" smtClean="0"/>
              <a:t>から、メモリアクセス </a:t>
            </a:r>
            <a:r>
              <a:rPr lang="en-US" altLang="ja-JP" dirty="0" smtClean="0"/>
              <a:t>e </a:t>
            </a:r>
            <a:r>
              <a:rPr lang="ja-JP" altLang="en-US" dirty="0" smtClean="0"/>
              <a:t>を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含むメソッドへのすべてのパスを考える</a:t>
            </a:r>
            <a:endParaRPr lang="en-US" altLang="ja-JP" dirty="0" smtClean="0"/>
          </a:p>
          <a:p>
            <a:pPr lvl="1"/>
            <a:r>
              <a:rPr kumimoji="1" lang="ja-JP" altLang="en-US" dirty="0" smtClean="0"/>
              <a:t>途中で</a:t>
            </a:r>
            <a:r>
              <a:rPr kumimoji="1" lang="en-US" altLang="ja-JP" dirty="0" err="1" smtClean="0"/>
              <a:t>I</a:t>
            </a:r>
            <a:r>
              <a:rPr kumimoji="1" lang="en-US" altLang="ja-JP" baseline="-25000" dirty="0" err="1" smtClean="0"/>
              <a:t>fork</a:t>
            </a:r>
            <a:r>
              <a:rPr lang="ja-JP" altLang="en-US" baseline="-25000" dirty="0" smtClean="0"/>
              <a:t> </a:t>
            </a:r>
            <a:r>
              <a:rPr lang="ja-JP" altLang="en-US" dirty="0" smtClean="0"/>
              <a:t> を実行しないこと</a:t>
            </a:r>
            <a:endParaRPr lang="en-US" altLang="ja-JP" dirty="0" smtClean="0"/>
          </a:p>
          <a:p>
            <a:r>
              <a:rPr lang="ja-JP" altLang="en-US" dirty="0" smtClean="0"/>
              <a:t>ペアになるアクセスに、どのパスを通っても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共通のロックを持っていればよい</a:t>
            </a:r>
            <a:endParaRPr lang="en-US" altLang="ja-JP" dirty="0" smtClean="0"/>
          </a:p>
          <a:p>
            <a:pPr lvl="1"/>
            <a:r>
              <a:rPr lang="en-US" altLang="ja-JP" dirty="0" smtClean="0"/>
              <a:t>(i</a:t>
            </a:r>
            <a:r>
              <a:rPr lang="en-US" altLang="ja-JP" baseline="-25000" dirty="0" smtClean="0"/>
              <a:t>1</a:t>
            </a:r>
            <a:r>
              <a:rPr lang="en-US" altLang="ja-JP" dirty="0" smtClean="0"/>
              <a:t>, c’</a:t>
            </a:r>
            <a:r>
              <a:rPr lang="en-US" altLang="ja-JP" baseline="-25000" dirty="0" smtClean="0"/>
              <a:t>1</a:t>
            </a:r>
            <a:r>
              <a:rPr lang="en-US" altLang="ja-JP" dirty="0" smtClean="0"/>
              <a:t>)</a:t>
            </a:r>
            <a:r>
              <a:rPr lang="en-US" altLang="ja-JP" baseline="-25000" dirty="0" smtClean="0"/>
              <a:t> </a:t>
            </a:r>
            <a:r>
              <a:rPr lang="ja-JP" altLang="en-US" dirty="0" smtClean="0"/>
              <a:t> ⇒</a:t>
            </a:r>
            <a:r>
              <a:rPr lang="en-US" altLang="ja-JP" dirty="0" smtClean="0"/>
              <a:t>*</a:t>
            </a:r>
            <a:r>
              <a:rPr lang="ja-JP" altLang="en-US" dirty="0" smtClean="0"/>
              <a:t> </a:t>
            </a:r>
            <a:r>
              <a:rPr lang="en-US" altLang="ja-JP" dirty="0" smtClean="0"/>
              <a:t>(e</a:t>
            </a:r>
            <a:r>
              <a:rPr lang="en-US" altLang="ja-JP" baseline="-25000" dirty="0" smtClean="0"/>
              <a:t>1</a:t>
            </a:r>
            <a:r>
              <a:rPr lang="en-US" altLang="ja-JP" dirty="0" smtClean="0"/>
              <a:t>, c</a:t>
            </a:r>
            <a:r>
              <a:rPr lang="en-US" altLang="ja-JP" baseline="-25000" dirty="0" smtClean="0"/>
              <a:t>1</a:t>
            </a:r>
            <a:r>
              <a:rPr lang="en-US" altLang="ja-JP" dirty="0" smtClean="0"/>
              <a:t>), (i</a:t>
            </a:r>
            <a:r>
              <a:rPr lang="en-US" altLang="ja-JP" baseline="-25000" dirty="0" smtClean="0"/>
              <a:t>2</a:t>
            </a:r>
            <a:r>
              <a:rPr lang="en-US" altLang="ja-JP" dirty="0" smtClean="0"/>
              <a:t>, c’</a:t>
            </a:r>
            <a:r>
              <a:rPr lang="en-US" altLang="ja-JP" baseline="-25000" dirty="0" smtClean="0"/>
              <a:t>2</a:t>
            </a:r>
            <a:r>
              <a:rPr lang="en-US" altLang="ja-JP" dirty="0" smtClean="0"/>
              <a:t>)</a:t>
            </a:r>
            <a:r>
              <a:rPr lang="en-US" altLang="ja-JP" baseline="-25000" dirty="0" smtClean="0"/>
              <a:t> </a:t>
            </a:r>
            <a:r>
              <a:rPr lang="ja-JP" altLang="en-US" dirty="0" smtClean="0"/>
              <a:t> ⇒</a:t>
            </a:r>
            <a:r>
              <a:rPr lang="en-US" altLang="ja-JP" dirty="0" smtClean="0"/>
              <a:t>*</a:t>
            </a:r>
            <a:r>
              <a:rPr lang="ja-JP" altLang="en-US" dirty="0" smtClean="0"/>
              <a:t> </a:t>
            </a:r>
            <a:r>
              <a:rPr lang="en-US" altLang="ja-JP" dirty="0" smtClean="0"/>
              <a:t>(e</a:t>
            </a:r>
            <a:r>
              <a:rPr lang="en-US" altLang="ja-JP" baseline="-25000" dirty="0" smtClean="0"/>
              <a:t>2</a:t>
            </a:r>
            <a:r>
              <a:rPr lang="en-US" altLang="ja-JP" dirty="0" smtClean="0"/>
              <a:t>, c</a:t>
            </a:r>
            <a:r>
              <a:rPr lang="en-US" altLang="ja-JP" baseline="-25000" dirty="0" smtClean="0"/>
              <a:t>2</a:t>
            </a:r>
            <a:r>
              <a:rPr lang="en-US" altLang="ja-JP" dirty="0" smtClean="0"/>
              <a:t>)</a:t>
            </a:r>
            <a:br>
              <a:rPr lang="en-US" altLang="ja-JP" dirty="0" smtClean="0"/>
            </a:br>
            <a:r>
              <a:rPr lang="ja-JP" altLang="en-US" dirty="0" smtClean="0"/>
              <a:t>それぞれどのようなパスを通っても同じロックを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持っていること</a:t>
            </a:r>
            <a:endParaRPr lang="en-US" altLang="ja-JP" dirty="0" smtClean="0"/>
          </a:p>
          <a:p>
            <a:r>
              <a:rPr lang="ja-JP" altLang="en-US" dirty="0" smtClean="0"/>
              <a:t>そうでないペアは競合する可能性がある</a:t>
            </a:r>
            <a:endParaRPr lang="en-US" altLang="ja-JP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競合状態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 smtClean="0"/>
              <a:t>複数のスレッドが同じメモリ領域に同時に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ja-JP" altLang="en-US" dirty="0" smtClean="0"/>
              <a:t>アクセスする現象</a:t>
            </a:r>
            <a:endParaRPr lang="en-US" altLang="ja-JP" dirty="0" smtClean="0"/>
          </a:p>
          <a:p>
            <a:pPr lvl="1"/>
            <a:r>
              <a:rPr kumimoji="1" lang="ja-JP" altLang="en-US" dirty="0" smtClean="0"/>
              <a:t>意図しない動作になることがある</a:t>
            </a:r>
            <a:endParaRPr kumimoji="1" lang="en-US" altLang="ja-JP" dirty="0" smtClean="0"/>
          </a:p>
          <a:p>
            <a:pPr lvl="1"/>
            <a:r>
              <a:rPr kumimoji="1" lang="ja-JP" altLang="en-US" dirty="0" smtClean="0"/>
              <a:t>非決定的に発生する</a:t>
            </a:r>
            <a:endParaRPr kumimoji="1" lang="en-US" altLang="ja-JP" dirty="0" smtClean="0"/>
          </a:p>
          <a:p>
            <a:pPr lvl="1"/>
            <a:r>
              <a:rPr kumimoji="1" lang="ja-JP" altLang="en-US" dirty="0" smtClean="0"/>
              <a:t>発見・修正は簡単では</a:t>
            </a:r>
            <a:r>
              <a:rPr kumimoji="1" lang="ja-JP" altLang="en-US" dirty="0" smtClean="0"/>
              <a:t>ない</a:t>
            </a:r>
            <a:endParaRPr kumimoji="1" lang="en-US" altLang="ja-JP" dirty="0" smtClean="0"/>
          </a:p>
          <a:p>
            <a:r>
              <a:rPr kumimoji="1" lang="ja-JP" altLang="en-US" dirty="0" smtClean="0"/>
              <a:t>これまでに種々の方法が試みられてきた</a:t>
            </a:r>
            <a:endParaRPr kumimoji="1" lang="en-US" altLang="ja-JP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ロックを保持する条件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ja-JP" altLang="en-US" dirty="0" smtClean="0"/>
              <a:t>以下の条件が成り立てば、</a:t>
            </a:r>
            <a:r>
              <a:rPr lang="en-US" altLang="ja-JP" dirty="0" smtClean="0"/>
              <a:t>l </a:t>
            </a:r>
            <a:r>
              <a:rPr lang="ja-JP" altLang="en-US" dirty="0" smtClean="0"/>
              <a:t>が指している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オブジェクトをロックとして持っている</a:t>
            </a:r>
            <a:endParaRPr lang="en-US" altLang="ja-JP" dirty="0" smtClean="0"/>
          </a:p>
          <a:p>
            <a:pPr lvl="1"/>
            <a:r>
              <a:rPr lang="en-US" altLang="ja-JP" dirty="0" smtClean="0"/>
              <a:t>synchronized(l){…e…}</a:t>
            </a:r>
          </a:p>
          <a:p>
            <a:pPr lvl="2"/>
            <a:r>
              <a:rPr lang="ja-JP" altLang="en-US" dirty="0" smtClean="0"/>
              <a:t>アクセス</a:t>
            </a:r>
            <a:r>
              <a:rPr lang="en-US" altLang="ja-JP" dirty="0" smtClean="0"/>
              <a:t>e</a:t>
            </a:r>
            <a:r>
              <a:rPr lang="ja-JP" altLang="en-US" dirty="0" smtClean="0"/>
              <a:t>は</a:t>
            </a:r>
            <a:r>
              <a:rPr lang="en-US" altLang="ja-JP" dirty="0" smtClean="0"/>
              <a:t>l</a:t>
            </a:r>
            <a:r>
              <a:rPr lang="ja-JP" altLang="en-US" dirty="0" smtClean="0"/>
              <a:t>が指すオブジェクトで保護される</a:t>
            </a:r>
            <a:endParaRPr lang="en-US" altLang="ja-JP" dirty="0" smtClean="0"/>
          </a:p>
          <a:p>
            <a:pPr lvl="1"/>
            <a:r>
              <a:rPr lang="en-US" altLang="ja-JP" dirty="0" smtClean="0"/>
              <a:t>synchronized(l){…</a:t>
            </a:r>
            <a:r>
              <a:rPr lang="en-US" altLang="ja-JP" dirty="0" err="1" smtClean="0"/>
              <a:t>i</a:t>
            </a:r>
            <a:r>
              <a:rPr lang="en-US" altLang="ja-JP" dirty="0" smtClean="0"/>
              <a:t>…}</a:t>
            </a:r>
          </a:p>
          <a:p>
            <a:pPr lvl="2"/>
            <a:r>
              <a:rPr lang="en-US" altLang="ja-JP" dirty="0" err="1" smtClean="0"/>
              <a:t>i</a:t>
            </a:r>
            <a:r>
              <a:rPr lang="ja-JP" altLang="en-US" dirty="0" smtClean="0"/>
              <a:t>で呼び出されるメソッドを実行中のアクセスは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en-US" altLang="ja-JP" dirty="0" smtClean="0"/>
              <a:t>l</a:t>
            </a:r>
            <a:r>
              <a:rPr lang="ja-JP" altLang="en-US" dirty="0" smtClean="0"/>
              <a:t>が指すオブジェクトで保護される</a:t>
            </a:r>
            <a:endParaRPr lang="en-US" altLang="ja-JP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ロック解析の留意点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 smtClean="0"/>
              <a:t>l </a:t>
            </a:r>
            <a:r>
              <a:rPr kumimoji="1" lang="ja-JP" altLang="en-US" dirty="0" smtClean="0"/>
              <a:t>が指す対象は</a:t>
            </a:r>
            <a:r>
              <a:rPr kumimoji="1" lang="en-US" altLang="ja-JP" dirty="0" smtClean="0"/>
              <a:t>alias analysis</a:t>
            </a:r>
            <a:r>
              <a:rPr kumimoji="1" lang="ja-JP" altLang="en-US" dirty="0" smtClean="0"/>
              <a:t>で得られるが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ja-JP" altLang="en-US" dirty="0" smtClean="0"/>
              <a:t>それがひとつとは限らない</a:t>
            </a:r>
            <a:endParaRPr kumimoji="1" lang="en-US" altLang="ja-JP" dirty="0" smtClean="0"/>
          </a:p>
          <a:p>
            <a:pPr>
              <a:buNone/>
            </a:pPr>
            <a:r>
              <a:rPr lang="en-US" altLang="ja-JP" dirty="0" smtClean="0"/>
              <a:t>	</a:t>
            </a:r>
            <a:r>
              <a:rPr lang="ja-JP" altLang="en-US" dirty="0" smtClean="0"/>
              <a:t>→</a:t>
            </a:r>
            <a:r>
              <a:rPr lang="en-US" altLang="ja-JP" dirty="0" smtClean="0"/>
              <a:t>unsound </a:t>
            </a:r>
            <a:r>
              <a:rPr lang="ja-JP" altLang="en-US" dirty="0" smtClean="0"/>
              <a:t>である場合が考えられる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実行パスによってはスレッドごとに指す対象が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変わるかもしれない</a:t>
            </a:r>
            <a:endParaRPr lang="en-US" altLang="ja-JP" dirty="0" smtClean="0"/>
          </a:p>
          <a:p>
            <a:r>
              <a:rPr lang="ja-JP" altLang="en-US" dirty="0" smtClean="0"/>
              <a:t>実際にはほぼ問題ない</a:t>
            </a:r>
            <a:endParaRPr lang="en-US" altLang="ja-JP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 smtClean="0"/>
              <a:t>locking analysis</a:t>
            </a:r>
            <a:r>
              <a:rPr lang="ja-JP" altLang="en-US" dirty="0" smtClean="0"/>
              <a:t>の計算量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 smtClean="0"/>
              <a:t>全てのパスの組み合わせを見るのは大変</a:t>
            </a:r>
            <a:endParaRPr kumimoji="1" lang="en-US" altLang="ja-JP" dirty="0" smtClean="0"/>
          </a:p>
          <a:p>
            <a:pPr lvl="1"/>
            <a:r>
              <a:rPr lang="ja-JP" altLang="en-US" dirty="0" smtClean="0"/>
              <a:t>指数的に増える</a:t>
            </a:r>
            <a:endParaRPr lang="en-US" altLang="ja-JP" dirty="0" smtClean="0"/>
          </a:p>
          <a:p>
            <a:r>
              <a:rPr lang="ja-JP" altLang="en-US" dirty="0" smtClean="0"/>
              <a:t>全てのパスで同じロックを持っていれば、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そのフィールドへのアクセスはそのロックで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保護されていると</a:t>
            </a:r>
            <a:r>
              <a:rPr lang="ja-JP" altLang="en-US" dirty="0" smtClean="0"/>
              <a:t>いえる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計算量が減る</a:t>
            </a:r>
            <a:endParaRPr lang="en-US" altLang="ja-JP" dirty="0" smtClean="0"/>
          </a:p>
          <a:p>
            <a:endParaRPr kumimoji="1" lang="en-US" altLang="ja-JP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Unlocked Pair</a:t>
            </a:r>
            <a:r>
              <a:rPr kumimoji="1" lang="ja-JP" altLang="en-US" dirty="0" smtClean="0"/>
              <a:t>：例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 smtClean="0"/>
              <a:t>Escaping Pair (</a:t>
            </a:r>
            <a:r>
              <a:rPr kumimoji="1" lang="ja-JP" altLang="en-US" dirty="0" smtClean="0"/>
              <a:t>この場合</a:t>
            </a:r>
            <a:r>
              <a:rPr kumimoji="1" lang="en-US" altLang="ja-JP" dirty="0" smtClean="0"/>
              <a:t>Aliasing Pair</a:t>
            </a:r>
            <a:r>
              <a:rPr kumimoji="1" lang="ja-JP" altLang="en-US" dirty="0" smtClean="0"/>
              <a:t>と同じ</a:t>
            </a:r>
            <a:r>
              <a:rPr kumimoji="1" lang="en-US" altLang="ja-JP" dirty="0" smtClean="0"/>
              <a:t>)</a:t>
            </a:r>
          </a:p>
          <a:p>
            <a:pPr lvl="1"/>
            <a:r>
              <a:rPr lang="en-US" altLang="ja-JP" dirty="0" smtClean="0">
                <a:latin typeface="Consolas" pitchFamily="49" charset="0"/>
              </a:rPr>
              <a:t>(</a:t>
            </a:r>
            <a:r>
              <a:rPr lang="en-US" altLang="ja-JP" dirty="0" err="1" smtClean="0">
                <a:latin typeface="Consolas" pitchFamily="49" charset="0"/>
              </a:rPr>
              <a:t>f</a:t>
            </a:r>
            <a:r>
              <a:rPr lang="en-US" altLang="ja-JP" baseline="-25000" dirty="0" err="1" smtClean="0">
                <a:latin typeface="Consolas" pitchFamily="49" charset="0"/>
              </a:rPr>
              <a:t>r</a:t>
            </a:r>
            <a:r>
              <a:rPr lang="en-US" altLang="ja-JP" dirty="0" err="1" smtClean="0">
                <a:latin typeface="Consolas" pitchFamily="49" charset="0"/>
              </a:rPr>
              <a:t>,c</a:t>
            </a:r>
            <a:r>
              <a:rPr lang="en-US" altLang="ja-JP" baseline="-25000" dirty="0" err="1" smtClean="0">
                <a:latin typeface="Consolas" pitchFamily="49" charset="0"/>
              </a:rPr>
              <a:t>a</a:t>
            </a:r>
            <a:r>
              <a:rPr lang="en-US" altLang="ja-JP" dirty="0" err="1" smtClean="0">
                <a:latin typeface="Consolas" pitchFamily="49" charset="0"/>
              </a:rPr>
              <a:t>,f</a:t>
            </a:r>
            <a:r>
              <a:rPr lang="en-US" altLang="ja-JP" baseline="-25000" dirty="0" err="1" smtClean="0">
                <a:latin typeface="Consolas" pitchFamily="49" charset="0"/>
              </a:rPr>
              <a:t>w</a:t>
            </a:r>
            <a:r>
              <a:rPr lang="en-US" altLang="ja-JP" dirty="0" err="1" smtClean="0">
                <a:latin typeface="Consolas" pitchFamily="49" charset="0"/>
              </a:rPr>
              <a:t>,c</a:t>
            </a:r>
            <a:r>
              <a:rPr lang="en-US" altLang="ja-JP" baseline="-25000" dirty="0" err="1" smtClean="0">
                <a:latin typeface="Consolas" pitchFamily="49" charset="0"/>
              </a:rPr>
              <a:t>a</a:t>
            </a:r>
            <a:r>
              <a:rPr lang="en-US" altLang="ja-JP" dirty="0" smtClean="0">
                <a:latin typeface="Consolas" pitchFamily="49" charset="0"/>
              </a:rPr>
              <a:t>),(</a:t>
            </a:r>
            <a:r>
              <a:rPr lang="en-US" altLang="ja-JP" dirty="0" err="1" smtClean="0">
                <a:latin typeface="Consolas" pitchFamily="49" charset="0"/>
              </a:rPr>
              <a:t>f</a:t>
            </a:r>
            <a:r>
              <a:rPr lang="en-US" altLang="ja-JP" baseline="-25000" dirty="0" err="1" smtClean="0">
                <a:latin typeface="Consolas" pitchFamily="49" charset="0"/>
              </a:rPr>
              <a:t>w</a:t>
            </a:r>
            <a:r>
              <a:rPr lang="en-US" altLang="ja-JP" dirty="0" err="1" smtClean="0">
                <a:latin typeface="Consolas" pitchFamily="49" charset="0"/>
              </a:rPr>
              <a:t>,c</a:t>
            </a:r>
            <a:r>
              <a:rPr lang="en-US" altLang="ja-JP" baseline="-25000" dirty="0" err="1" smtClean="0">
                <a:latin typeface="Consolas" pitchFamily="49" charset="0"/>
              </a:rPr>
              <a:t>a</a:t>
            </a:r>
            <a:r>
              <a:rPr lang="en-US" altLang="ja-JP" dirty="0" err="1" smtClean="0">
                <a:latin typeface="Consolas" pitchFamily="49" charset="0"/>
              </a:rPr>
              <a:t>,f</a:t>
            </a:r>
            <a:r>
              <a:rPr lang="en-US" altLang="ja-JP" baseline="-25000" dirty="0" err="1" smtClean="0">
                <a:latin typeface="Consolas" pitchFamily="49" charset="0"/>
              </a:rPr>
              <a:t>w</a:t>
            </a:r>
            <a:r>
              <a:rPr lang="en-US" altLang="ja-JP" dirty="0" err="1" smtClean="0">
                <a:latin typeface="Consolas" pitchFamily="49" charset="0"/>
              </a:rPr>
              <a:t>,c</a:t>
            </a:r>
            <a:r>
              <a:rPr lang="en-US" altLang="ja-JP" baseline="-25000" dirty="0" err="1" smtClean="0">
                <a:latin typeface="Consolas" pitchFamily="49" charset="0"/>
              </a:rPr>
              <a:t>a</a:t>
            </a:r>
            <a:r>
              <a:rPr lang="en-US" altLang="ja-JP" dirty="0" smtClean="0">
                <a:latin typeface="Consolas" pitchFamily="49" charset="0"/>
              </a:rPr>
              <a:t>),(</a:t>
            </a:r>
            <a:r>
              <a:rPr lang="en-US" altLang="ja-JP" dirty="0" err="1" smtClean="0">
                <a:latin typeface="Consolas" pitchFamily="49" charset="0"/>
              </a:rPr>
              <a:t>f</a:t>
            </a:r>
            <a:r>
              <a:rPr lang="en-US" altLang="ja-JP" baseline="-25000" dirty="0" err="1" smtClean="0">
                <a:latin typeface="Consolas" pitchFamily="49" charset="0"/>
              </a:rPr>
              <a:t>w</a:t>
            </a:r>
            <a:r>
              <a:rPr lang="en-US" altLang="ja-JP" dirty="0" err="1" smtClean="0">
                <a:latin typeface="Consolas" pitchFamily="49" charset="0"/>
              </a:rPr>
              <a:t>,c</a:t>
            </a:r>
            <a:r>
              <a:rPr lang="en-US" altLang="ja-JP" baseline="-25000" dirty="0" err="1" smtClean="0">
                <a:latin typeface="Consolas" pitchFamily="49" charset="0"/>
              </a:rPr>
              <a:t>b</a:t>
            </a:r>
            <a:r>
              <a:rPr lang="en-US" altLang="ja-JP" dirty="0" err="1" smtClean="0">
                <a:latin typeface="Consolas" pitchFamily="49" charset="0"/>
              </a:rPr>
              <a:t>,f</a:t>
            </a:r>
            <a:r>
              <a:rPr lang="en-US" altLang="ja-JP" baseline="-25000" dirty="0" err="1" smtClean="0">
                <a:latin typeface="Consolas" pitchFamily="49" charset="0"/>
              </a:rPr>
              <a:t>w</a:t>
            </a:r>
            <a:r>
              <a:rPr lang="en-US" altLang="ja-JP" dirty="0" err="1" smtClean="0">
                <a:latin typeface="Consolas" pitchFamily="49" charset="0"/>
              </a:rPr>
              <a:t>,c</a:t>
            </a:r>
            <a:r>
              <a:rPr lang="en-US" altLang="ja-JP" baseline="-25000" dirty="0" err="1" smtClean="0">
                <a:latin typeface="Consolas" pitchFamily="49" charset="0"/>
              </a:rPr>
              <a:t>b</a:t>
            </a:r>
            <a:r>
              <a:rPr lang="en-US" altLang="ja-JP" dirty="0" smtClean="0">
                <a:latin typeface="Consolas" pitchFamily="49" charset="0"/>
              </a:rPr>
              <a:t>)</a:t>
            </a:r>
            <a:endParaRPr lang="en-US" altLang="ja-JP" dirty="0" smtClean="0"/>
          </a:p>
          <a:p>
            <a:r>
              <a:rPr lang="en-US" altLang="ja-JP" dirty="0" smtClean="0">
                <a:latin typeface="Consolas" pitchFamily="49" charset="0"/>
              </a:rPr>
              <a:t>inc()</a:t>
            </a:r>
            <a:r>
              <a:rPr lang="ja-JP" altLang="en-US" dirty="0" smtClean="0">
                <a:latin typeface="Consolas" pitchFamily="49" charset="0"/>
              </a:rPr>
              <a:t>は</a:t>
            </a:r>
            <a:r>
              <a:rPr lang="en-US" altLang="ja-JP" dirty="0" smtClean="0">
                <a:latin typeface="Consolas" pitchFamily="49" charset="0"/>
              </a:rPr>
              <a:t>synchronized</a:t>
            </a:r>
            <a:r>
              <a:rPr lang="ja-JP" altLang="en-US" dirty="0" smtClean="0">
                <a:latin typeface="Consolas" pitchFamily="49" charset="0"/>
              </a:rPr>
              <a:t>で保護されている</a:t>
            </a:r>
            <a:endParaRPr lang="en-US" altLang="ja-JP" dirty="0" smtClean="0">
              <a:latin typeface="Consolas" pitchFamily="49" charset="0"/>
            </a:endParaRPr>
          </a:p>
          <a:p>
            <a:r>
              <a:rPr lang="en-US" altLang="ja-JP" dirty="0" smtClean="0">
                <a:latin typeface="Consolas" pitchFamily="49" charset="0"/>
              </a:rPr>
              <a:t>get()</a:t>
            </a:r>
            <a:r>
              <a:rPr lang="ja-JP" altLang="en-US" dirty="0" smtClean="0">
                <a:latin typeface="Consolas" pitchFamily="49" charset="0"/>
              </a:rPr>
              <a:t>は保護されていない</a:t>
            </a:r>
            <a:endParaRPr lang="en-US" altLang="ja-JP" dirty="0" smtClean="0">
              <a:latin typeface="Consolas" pitchFamily="49" charset="0"/>
            </a:endParaRPr>
          </a:p>
          <a:p>
            <a:pPr lvl="1"/>
            <a:r>
              <a:rPr lang="en-US" altLang="ja-JP" dirty="0" smtClean="0">
                <a:latin typeface="Consolas" pitchFamily="49" charset="0"/>
              </a:rPr>
              <a:t>(</a:t>
            </a:r>
            <a:r>
              <a:rPr lang="en-US" altLang="ja-JP" dirty="0" err="1" smtClean="0">
                <a:latin typeface="Consolas" pitchFamily="49" charset="0"/>
              </a:rPr>
              <a:t>f</a:t>
            </a:r>
            <a:r>
              <a:rPr lang="en-US" altLang="ja-JP" baseline="-25000" dirty="0" err="1" smtClean="0">
                <a:latin typeface="Consolas" pitchFamily="49" charset="0"/>
              </a:rPr>
              <a:t>r</a:t>
            </a:r>
            <a:r>
              <a:rPr lang="en-US" altLang="ja-JP" dirty="0" err="1" smtClean="0">
                <a:latin typeface="Consolas" pitchFamily="49" charset="0"/>
              </a:rPr>
              <a:t>,c</a:t>
            </a:r>
            <a:r>
              <a:rPr lang="en-US" altLang="ja-JP" baseline="-25000" dirty="0" err="1" smtClean="0">
                <a:latin typeface="Consolas" pitchFamily="49" charset="0"/>
              </a:rPr>
              <a:t>a</a:t>
            </a:r>
            <a:r>
              <a:rPr lang="en-US" altLang="ja-JP" dirty="0" err="1" smtClean="0">
                <a:latin typeface="Consolas" pitchFamily="49" charset="0"/>
              </a:rPr>
              <a:t>,f</a:t>
            </a:r>
            <a:r>
              <a:rPr lang="en-US" altLang="ja-JP" baseline="-25000" dirty="0" err="1" smtClean="0">
                <a:latin typeface="Consolas" pitchFamily="49" charset="0"/>
              </a:rPr>
              <a:t>w</a:t>
            </a:r>
            <a:r>
              <a:rPr lang="en-US" altLang="ja-JP" dirty="0" err="1" smtClean="0">
                <a:latin typeface="Consolas" pitchFamily="49" charset="0"/>
              </a:rPr>
              <a:t>,c</a:t>
            </a:r>
            <a:r>
              <a:rPr lang="en-US" altLang="ja-JP" baseline="-25000" dirty="0" err="1" smtClean="0">
                <a:latin typeface="Consolas" pitchFamily="49" charset="0"/>
              </a:rPr>
              <a:t>a</a:t>
            </a:r>
            <a:r>
              <a:rPr lang="en-US" altLang="ja-JP" dirty="0" smtClean="0">
                <a:latin typeface="Consolas" pitchFamily="49" charset="0"/>
              </a:rPr>
              <a:t>)</a:t>
            </a:r>
            <a:r>
              <a:rPr lang="ja-JP" altLang="en-US" dirty="0" smtClean="0">
                <a:latin typeface="Consolas" pitchFamily="49" charset="0"/>
              </a:rPr>
              <a:t>が</a:t>
            </a:r>
            <a:r>
              <a:rPr lang="en-US" altLang="ja-JP" dirty="0" smtClean="0">
                <a:latin typeface="Consolas" pitchFamily="49" charset="0"/>
              </a:rPr>
              <a:t>Unlocked Pair</a:t>
            </a:r>
            <a:r>
              <a:rPr lang="ja-JP" altLang="en-US" dirty="0" smtClean="0">
                <a:latin typeface="Consolas" pitchFamily="49" charset="0"/>
              </a:rPr>
              <a:t>として残る</a:t>
            </a:r>
            <a:endParaRPr lang="en-US" altLang="ja-JP" dirty="0" smtClean="0">
              <a:latin typeface="Consolas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Unlocked</a:t>
            </a:r>
            <a:r>
              <a:rPr lang="ja-JP" altLang="en-US" dirty="0" smtClean="0"/>
              <a:t> </a:t>
            </a:r>
            <a:r>
              <a:rPr lang="en-US" altLang="ja-JP" dirty="0" smtClean="0"/>
              <a:t>Pair</a:t>
            </a:r>
            <a:r>
              <a:rPr kumimoji="1" lang="ja-JP" altLang="en-US" dirty="0" smtClean="0"/>
              <a:t>：</a:t>
            </a:r>
            <a:r>
              <a:rPr kumimoji="1" lang="ja-JP" altLang="en-US" dirty="0" smtClean="0"/>
              <a:t>例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altLang="ja-JP" sz="2800" dirty="0" smtClean="0">
                <a:latin typeface="Consolas" pitchFamily="49" charset="0"/>
              </a:rPr>
              <a:t>public class A{</a:t>
            </a:r>
          </a:p>
          <a:p>
            <a:pPr>
              <a:buNone/>
            </a:pPr>
            <a:r>
              <a:rPr lang="en-US" altLang="ja-JP" sz="2800" dirty="0" err="1" smtClean="0">
                <a:latin typeface="Consolas" pitchFamily="49" charset="0"/>
              </a:rPr>
              <a:t>int</a:t>
            </a:r>
            <a:r>
              <a:rPr lang="en-US" altLang="ja-JP" sz="2800" dirty="0" smtClean="0">
                <a:latin typeface="Consolas" pitchFamily="49" charset="0"/>
              </a:rPr>
              <a:t> f;</a:t>
            </a:r>
          </a:p>
          <a:p>
            <a:pPr>
              <a:buNone/>
            </a:pPr>
            <a:r>
              <a:rPr lang="en-US" altLang="ja-JP" sz="2800" dirty="0" smtClean="0">
                <a:latin typeface="Consolas" pitchFamily="49" charset="0"/>
              </a:rPr>
              <a:t>public A(){</a:t>
            </a:r>
            <a:r>
              <a:rPr lang="en-US" altLang="ja-JP" sz="2800" dirty="0" err="1" smtClean="0">
                <a:latin typeface="Consolas" pitchFamily="49" charset="0"/>
              </a:rPr>
              <a:t>this.f</a:t>
            </a:r>
            <a:r>
              <a:rPr lang="en-US" altLang="ja-JP" sz="2800" dirty="0" smtClean="0">
                <a:latin typeface="Consolas" pitchFamily="49" charset="0"/>
              </a:rPr>
              <a:t>=0;}</a:t>
            </a:r>
          </a:p>
          <a:p>
            <a:pPr>
              <a:buNone/>
            </a:pPr>
            <a:r>
              <a:rPr lang="en-US" altLang="ja-JP" sz="2800" dirty="0" smtClean="0">
                <a:latin typeface="Consolas" pitchFamily="49" charset="0"/>
              </a:rPr>
              <a:t>private </a:t>
            </a:r>
            <a:r>
              <a:rPr lang="en-US" altLang="ja-JP" sz="2800" dirty="0" err="1" smtClean="0">
                <a:latin typeface="Consolas" pitchFamily="49" charset="0"/>
              </a:rPr>
              <a:t>int</a:t>
            </a:r>
            <a:r>
              <a:rPr lang="en-US" altLang="ja-JP" sz="2800" dirty="0" smtClean="0">
                <a:latin typeface="Consolas" pitchFamily="49" charset="0"/>
              </a:rPr>
              <a:t> rd(){return </a:t>
            </a:r>
            <a:r>
              <a:rPr lang="en-US" altLang="ja-JP" sz="2800" dirty="0" err="1" smtClean="0">
                <a:latin typeface="Consolas" pitchFamily="49" charset="0"/>
              </a:rPr>
              <a:t>this.f</a:t>
            </a:r>
            <a:r>
              <a:rPr lang="en-US" altLang="ja-JP" sz="2800" dirty="0" smtClean="0">
                <a:latin typeface="Consolas" pitchFamily="49" charset="0"/>
              </a:rPr>
              <a:t>;}</a:t>
            </a:r>
          </a:p>
          <a:p>
            <a:pPr>
              <a:buNone/>
            </a:pPr>
            <a:r>
              <a:rPr kumimoji="1" lang="en-US" altLang="ja-JP" sz="2800" dirty="0" smtClean="0">
                <a:latin typeface="Consolas" pitchFamily="49" charset="0"/>
              </a:rPr>
              <a:t>private </a:t>
            </a:r>
            <a:r>
              <a:rPr kumimoji="1" lang="en-US" altLang="ja-JP" sz="2800" dirty="0" err="1" smtClean="0">
                <a:latin typeface="Consolas" pitchFamily="49" charset="0"/>
              </a:rPr>
              <a:t>int</a:t>
            </a:r>
            <a:r>
              <a:rPr kumimoji="1" lang="en-US" altLang="ja-JP" sz="2800" dirty="0" smtClean="0">
                <a:latin typeface="Consolas" pitchFamily="49" charset="0"/>
              </a:rPr>
              <a:t> </a:t>
            </a:r>
            <a:r>
              <a:rPr kumimoji="1" lang="en-US" altLang="ja-JP" sz="2800" dirty="0" err="1" smtClean="0">
                <a:latin typeface="Consolas" pitchFamily="49" charset="0"/>
              </a:rPr>
              <a:t>wr</a:t>
            </a:r>
            <a:r>
              <a:rPr kumimoji="1" lang="en-US" altLang="ja-JP" sz="2800" dirty="0" smtClean="0">
                <a:latin typeface="Consolas" pitchFamily="49" charset="0"/>
              </a:rPr>
              <a:t>(</a:t>
            </a:r>
            <a:r>
              <a:rPr kumimoji="1" lang="en-US" altLang="ja-JP" sz="2800" dirty="0" err="1" smtClean="0">
                <a:latin typeface="Consolas" pitchFamily="49" charset="0"/>
              </a:rPr>
              <a:t>int</a:t>
            </a:r>
            <a:r>
              <a:rPr kumimoji="1" lang="en-US" altLang="ja-JP" sz="2800" dirty="0" smtClean="0">
                <a:latin typeface="Consolas" pitchFamily="49" charset="0"/>
              </a:rPr>
              <a:t> x){</a:t>
            </a:r>
            <a:r>
              <a:rPr kumimoji="1" lang="en-US" altLang="ja-JP" sz="2800" dirty="0" err="1" smtClean="0">
                <a:latin typeface="Consolas" pitchFamily="49" charset="0"/>
              </a:rPr>
              <a:t>this.f</a:t>
            </a:r>
            <a:r>
              <a:rPr kumimoji="1" lang="en-US" altLang="ja-JP" sz="2800" dirty="0" smtClean="0">
                <a:latin typeface="Consolas" pitchFamily="49" charset="0"/>
              </a:rPr>
              <a:t>=x;</a:t>
            </a:r>
            <a:r>
              <a:rPr lang="ja-JP" altLang="en-US" sz="2800" dirty="0" smtClean="0">
                <a:latin typeface="Consolas" pitchFamily="49" charset="0"/>
              </a:rPr>
              <a:t> </a:t>
            </a:r>
            <a:r>
              <a:rPr kumimoji="1" lang="en-US" altLang="ja-JP" sz="2800" dirty="0" smtClean="0">
                <a:latin typeface="Consolas" pitchFamily="49" charset="0"/>
              </a:rPr>
              <a:t>return x;}</a:t>
            </a:r>
          </a:p>
          <a:p>
            <a:pPr>
              <a:buNone/>
            </a:pPr>
            <a:r>
              <a:rPr lang="en-US" altLang="ja-JP" sz="2800" dirty="0" smtClean="0">
                <a:latin typeface="Consolas" pitchFamily="49" charset="0"/>
              </a:rPr>
              <a:t>public </a:t>
            </a:r>
            <a:r>
              <a:rPr lang="en-US" altLang="ja-JP" sz="2800" dirty="0" err="1" smtClean="0">
                <a:latin typeface="Consolas" pitchFamily="49" charset="0"/>
              </a:rPr>
              <a:t>int</a:t>
            </a:r>
            <a:r>
              <a:rPr lang="en-US" altLang="ja-JP" sz="2800" dirty="0" smtClean="0">
                <a:latin typeface="Consolas" pitchFamily="49" charset="0"/>
              </a:rPr>
              <a:t> get(){return </a:t>
            </a:r>
            <a:r>
              <a:rPr lang="en-US" altLang="ja-JP" sz="2800" dirty="0" err="1" smtClean="0">
                <a:latin typeface="Consolas" pitchFamily="49" charset="0"/>
              </a:rPr>
              <a:t>this.rd</a:t>
            </a:r>
            <a:r>
              <a:rPr lang="en-US" altLang="ja-JP" sz="2800" dirty="0" smtClean="0">
                <a:latin typeface="Consolas" pitchFamily="49" charset="0"/>
              </a:rPr>
              <a:t>();}</a:t>
            </a:r>
            <a:r>
              <a:rPr lang="en-US" altLang="ja-JP" sz="2800" dirty="0" smtClean="0">
                <a:latin typeface="Consolas" pitchFamily="49" charset="0"/>
              </a:rPr>
              <a:t>//(</a:t>
            </a:r>
            <a:r>
              <a:rPr lang="en-US" altLang="ja-JP" sz="2800" dirty="0" err="1" smtClean="0">
                <a:latin typeface="Consolas" pitchFamily="49" charset="0"/>
              </a:rPr>
              <a:t>f</a:t>
            </a:r>
            <a:r>
              <a:rPr lang="en-US" altLang="ja-JP" sz="2800" baseline="-25000" dirty="0" err="1" smtClean="0">
                <a:latin typeface="Consolas" pitchFamily="49" charset="0"/>
              </a:rPr>
              <a:t>r</a:t>
            </a:r>
            <a:r>
              <a:rPr lang="en-US" altLang="ja-JP" sz="2800" dirty="0" err="1" smtClean="0">
                <a:latin typeface="Consolas" pitchFamily="49" charset="0"/>
              </a:rPr>
              <a:t>,c</a:t>
            </a:r>
            <a:r>
              <a:rPr lang="en-US" altLang="ja-JP" sz="2800" baseline="-25000" dirty="0" err="1" smtClean="0">
                <a:latin typeface="Consolas" pitchFamily="49" charset="0"/>
              </a:rPr>
              <a:t>a</a:t>
            </a:r>
            <a:r>
              <a:rPr lang="en-US" altLang="ja-JP" sz="2800" dirty="0" smtClean="0">
                <a:latin typeface="Consolas" pitchFamily="49" charset="0"/>
              </a:rPr>
              <a:t>)</a:t>
            </a:r>
            <a:endParaRPr lang="en-US" altLang="ja-JP" sz="2800" dirty="0" smtClean="0">
              <a:latin typeface="Consolas" pitchFamily="49" charset="0"/>
            </a:endParaRPr>
          </a:p>
          <a:p>
            <a:pPr>
              <a:buNone/>
            </a:pPr>
            <a:r>
              <a:rPr lang="en-US" altLang="ja-JP" sz="2800" dirty="0" smtClean="0">
                <a:latin typeface="Consolas" pitchFamily="49" charset="0"/>
              </a:rPr>
              <a:t>public </a:t>
            </a:r>
            <a:r>
              <a:rPr lang="en-US" altLang="ja-JP" sz="2800" b="1" dirty="0" smtClean="0">
                <a:latin typeface="Consolas" pitchFamily="49" charset="0"/>
              </a:rPr>
              <a:t>synchronized</a:t>
            </a:r>
            <a:r>
              <a:rPr lang="en-US" altLang="ja-JP" sz="2800" dirty="0" smtClean="0">
                <a:latin typeface="Consolas" pitchFamily="49" charset="0"/>
              </a:rPr>
              <a:t> </a:t>
            </a:r>
            <a:r>
              <a:rPr lang="en-US" altLang="ja-JP" sz="2800" dirty="0" err="1" smtClean="0">
                <a:latin typeface="Consolas" pitchFamily="49" charset="0"/>
              </a:rPr>
              <a:t>int</a:t>
            </a:r>
            <a:r>
              <a:rPr lang="en-US" altLang="ja-JP" sz="2800" dirty="0" smtClean="0">
                <a:latin typeface="Consolas" pitchFamily="49" charset="0"/>
              </a:rPr>
              <a:t> inc(){</a:t>
            </a:r>
          </a:p>
          <a:p>
            <a:pPr>
              <a:buNone/>
            </a:pPr>
            <a:r>
              <a:rPr kumimoji="1" lang="en-US" altLang="ja-JP" sz="2800" dirty="0" smtClean="0">
                <a:latin typeface="Consolas" pitchFamily="49" charset="0"/>
              </a:rPr>
              <a:t>	</a:t>
            </a:r>
            <a:r>
              <a:rPr kumimoji="1" lang="en-US" altLang="ja-JP" sz="2800" dirty="0" err="1" smtClean="0">
                <a:latin typeface="Consolas" pitchFamily="49" charset="0"/>
              </a:rPr>
              <a:t>int</a:t>
            </a:r>
            <a:r>
              <a:rPr kumimoji="1" lang="en-US" altLang="ja-JP" sz="2800" dirty="0" smtClean="0">
                <a:latin typeface="Consolas" pitchFamily="49" charset="0"/>
              </a:rPr>
              <a:t> t = </a:t>
            </a:r>
            <a:r>
              <a:rPr kumimoji="1" lang="en-US" altLang="ja-JP" sz="2800" dirty="0" err="1" smtClean="0">
                <a:latin typeface="Consolas" pitchFamily="49" charset="0"/>
              </a:rPr>
              <a:t>this.rd</a:t>
            </a:r>
            <a:r>
              <a:rPr kumimoji="1" lang="en-US" altLang="ja-JP" sz="2800" dirty="0" smtClean="0">
                <a:latin typeface="Consolas" pitchFamily="49" charset="0"/>
              </a:rPr>
              <a:t>() + (new A()).</a:t>
            </a:r>
            <a:r>
              <a:rPr kumimoji="1" lang="en-US" altLang="ja-JP" sz="2800" dirty="0" err="1" smtClean="0">
                <a:latin typeface="Consolas" pitchFamily="49" charset="0"/>
              </a:rPr>
              <a:t>wr</a:t>
            </a:r>
            <a:r>
              <a:rPr kumimoji="1" lang="en-US" altLang="ja-JP" sz="2800" dirty="0" smtClean="0">
                <a:latin typeface="Consolas" pitchFamily="49" charset="0"/>
              </a:rPr>
              <a:t>(1);</a:t>
            </a:r>
          </a:p>
          <a:p>
            <a:pPr>
              <a:buNone/>
            </a:pPr>
            <a:r>
              <a:rPr lang="en-US" altLang="ja-JP" sz="2800" dirty="0" smtClean="0">
                <a:latin typeface="Consolas" pitchFamily="49" charset="0"/>
              </a:rPr>
              <a:t>	return </a:t>
            </a:r>
            <a:r>
              <a:rPr lang="en-US" altLang="ja-JP" sz="2800" dirty="0" err="1" smtClean="0">
                <a:latin typeface="Consolas" pitchFamily="49" charset="0"/>
              </a:rPr>
              <a:t>this.wr</a:t>
            </a:r>
            <a:r>
              <a:rPr lang="en-US" altLang="ja-JP" sz="2800" dirty="0" smtClean="0">
                <a:latin typeface="Consolas" pitchFamily="49" charset="0"/>
              </a:rPr>
              <a:t>(t</a:t>
            </a:r>
            <a:r>
              <a:rPr lang="en-US" altLang="ja-JP" sz="2800" dirty="0" smtClean="0">
                <a:latin typeface="Consolas" pitchFamily="49" charset="0"/>
              </a:rPr>
              <a:t>); </a:t>
            </a:r>
            <a:r>
              <a:rPr lang="en-US" altLang="ja-JP" sz="2800" dirty="0" smtClean="0">
                <a:latin typeface="Consolas" pitchFamily="49" charset="0"/>
              </a:rPr>
              <a:t>//(</a:t>
            </a:r>
            <a:r>
              <a:rPr lang="en-US" altLang="ja-JP" sz="2800" dirty="0" err="1" smtClean="0">
                <a:latin typeface="Consolas" pitchFamily="49" charset="0"/>
              </a:rPr>
              <a:t>f</a:t>
            </a:r>
            <a:r>
              <a:rPr lang="en-US" altLang="ja-JP" sz="2800" baseline="-25000" dirty="0" err="1" smtClean="0">
                <a:latin typeface="Consolas" pitchFamily="49" charset="0"/>
              </a:rPr>
              <a:t>r</a:t>
            </a:r>
            <a:r>
              <a:rPr lang="en-US" altLang="ja-JP" sz="2800" dirty="0" err="1" smtClean="0">
                <a:latin typeface="Consolas" pitchFamily="49" charset="0"/>
              </a:rPr>
              <a:t>,c</a:t>
            </a:r>
            <a:r>
              <a:rPr lang="en-US" altLang="ja-JP" sz="2800" baseline="-25000" dirty="0" err="1" smtClean="0">
                <a:latin typeface="Consolas" pitchFamily="49" charset="0"/>
              </a:rPr>
              <a:t>a</a:t>
            </a:r>
            <a:r>
              <a:rPr lang="en-US" altLang="ja-JP" sz="2800" dirty="0" smtClean="0">
                <a:latin typeface="Consolas" pitchFamily="49" charset="0"/>
              </a:rPr>
              <a:t>),(</a:t>
            </a:r>
            <a:r>
              <a:rPr lang="en-US" altLang="ja-JP" sz="2800" dirty="0" err="1" smtClean="0">
                <a:latin typeface="Consolas" pitchFamily="49" charset="0"/>
              </a:rPr>
              <a:t>f</a:t>
            </a:r>
            <a:r>
              <a:rPr lang="en-US" altLang="ja-JP" sz="2800" baseline="-25000" dirty="0" err="1" smtClean="0">
                <a:latin typeface="Consolas" pitchFamily="49" charset="0"/>
              </a:rPr>
              <a:t>w</a:t>
            </a:r>
            <a:r>
              <a:rPr lang="en-US" altLang="ja-JP" sz="2800" dirty="0" err="1" smtClean="0">
                <a:latin typeface="Consolas" pitchFamily="49" charset="0"/>
              </a:rPr>
              <a:t>,c</a:t>
            </a:r>
            <a:r>
              <a:rPr lang="en-US" altLang="ja-JP" sz="2800" baseline="-25000" dirty="0" err="1" smtClean="0">
                <a:latin typeface="Consolas" pitchFamily="49" charset="0"/>
              </a:rPr>
              <a:t>b</a:t>
            </a:r>
            <a:r>
              <a:rPr lang="en-US" altLang="ja-JP" sz="2800" dirty="0" smtClean="0">
                <a:latin typeface="Consolas" pitchFamily="49" charset="0"/>
              </a:rPr>
              <a:t>),(</a:t>
            </a:r>
            <a:r>
              <a:rPr lang="en-US" altLang="ja-JP" sz="2800" dirty="0" err="1" smtClean="0">
                <a:latin typeface="Consolas" pitchFamily="49" charset="0"/>
              </a:rPr>
              <a:t>f</a:t>
            </a:r>
            <a:r>
              <a:rPr lang="en-US" altLang="ja-JP" sz="2800" baseline="-25000" dirty="0" err="1" smtClean="0">
                <a:latin typeface="Consolas" pitchFamily="49" charset="0"/>
              </a:rPr>
              <a:t>w</a:t>
            </a:r>
            <a:r>
              <a:rPr lang="en-US" altLang="ja-JP" sz="2800" dirty="0" err="1" smtClean="0">
                <a:latin typeface="Consolas" pitchFamily="49" charset="0"/>
              </a:rPr>
              <a:t>,c</a:t>
            </a:r>
            <a:r>
              <a:rPr lang="en-US" altLang="ja-JP" sz="2800" baseline="-25000" dirty="0" err="1" smtClean="0">
                <a:latin typeface="Consolas" pitchFamily="49" charset="0"/>
              </a:rPr>
              <a:t>a</a:t>
            </a:r>
            <a:r>
              <a:rPr lang="en-US" altLang="ja-JP" sz="2800" dirty="0" smtClean="0">
                <a:latin typeface="Consolas" pitchFamily="49" charset="0"/>
              </a:rPr>
              <a:t>)</a:t>
            </a:r>
            <a:endParaRPr kumimoji="1" lang="en-US" altLang="ja-JP" sz="2800" dirty="0" smtClean="0">
              <a:latin typeface="Consolas" pitchFamily="49" charset="0"/>
            </a:endParaRPr>
          </a:p>
          <a:p>
            <a:pPr>
              <a:buNone/>
            </a:pPr>
            <a:r>
              <a:rPr lang="en-US" altLang="ja-JP" sz="2800" dirty="0" smtClean="0">
                <a:latin typeface="Consolas" pitchFamily="49" charset="0"/>
              </a:rPr>
              <a:t>}</a:t>
            </a:r>
            <a:endParaRPr kumimoji="1" lang="ja-JP" altLang="en-US" sz="2800" dirty="0">
              <a:latin typeface="Consolas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結果の出力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ja-JP" altLang="en-US" dirty="0" smtClean="0"/>
              <a:t>最後に残った</a:t>
            </a:r>
            <a:r>
              <a:rPr lang="en-US" altLang="ja-JP" dirty="0" smtClean="0"/>
              <a:t>Unlocked</a:t>
            </a:r>
            <a:r>
              <a:rPr lang="ja-JP" altLang="en-US" dirty="0" smtClean="0"/>
              <a:t> </a:t>
            </a:r>
            <a:r>
              <a:rPr lang="en-US" altLang="ja-JP" dirty="0" smtClean="0"/>
              <a:t>Pair</a:t>
            </a:r>
            <a:r>
              <a:rPr lang="ja-JP" altLang="en-US" dirty="0" smtClean="0"/>
              <a:t>は、競合する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可能性があると考えられる</a:t>
            </a:r>
            <a:endParaRPr lang="en-US" altLang="ja-JP" dirty="0" smtClean="0"/>
          </a:p>
          <a:p>
            <a:r>
              <a:rPr lang="en-US" altLang="ja-JP" dirty="0" smtClean="0"/>
              <a:t>2</a:t>
            </a:r>
            <a:r>
              <a:rPr lang="ja-JP" altLang="en-US" dirty="0" smtClean="0"/>
              <a:t>通りで出力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競合するようなメソッド呼び出しのパスを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フィールドごとに反例として出力する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オブジェクトごとに出力する</a:t>
            </a:r>
            <a:endParaRPr lang="en-US" altLang="ja-JP" dirty="0" smtClean="0"/>
          </a:p>
          <a:p>
            <a:r>
              <a:rPr lang="ja-JP" altLang="en-US" dirty="0" smtClean="0"/>
              <a:t>バグの確認が容易になる</a:t>
            </a:r>
            <a:endParaRPr lang="en-US" altLang="ja-JP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soundness</a:t>
            </a:r>
            <a:r>
              <a:rPr kumimoji="1" lang="ja-JP" altLang="en-US" dirty="0" smtClean="0"/>
              <a:t>の制限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 smtClean="0"/>
              <a:t>ロックを共有していない可能性がある</a:t>
            </a:r>
            <a:endParaRPr kumimoji="1" lang="en-US" altLang="ja-JP" dirty="0" smtClean="0"/>
          </a:p>
          <a:p>
            <a:pPr lvl="1"/>
            <a:r>
              <a:rPr lang="en-US" altLang="ja-JP" dirty="0" smtClean="0"/>
              <a:t>unlocked pair</a:t>
            </a:r>
            <a:r>
              <a:rPr lang="ja-JP" altLang="en-US" dirty="0" smtClean="0"/>
              <a:t>の計算で</a:t>
            </a:r>
            <a:endParaRPr lang="en-US" altLang="ja-JP" dirty="0" smtClean="0"/>
          </a:p>
          <a:p>
            <a:r>
              <a:rPr kumimoji="1" lang="en-US" altLang="ja-JP" dirty="0" smtClean="0"/>
              <a:t>open program</a:t>
            </a:r>
            <a:r>
              <a:rPr kumimoji="1" lang="ja-JP" altLang="en-US" dirty="0" smtClean="0"/>
              <a:t>の解析の精度</a:t>
            </a:r>
            <a:endParaRPr kumimoji="1" lang="en-US" altLang="ja-JP" dirty="0" smtClean="0"/>
          </a:p>
          <a:p>
            <a:pPr lvl="1"/>
            <a:r>
              <a:rPr kumimoji="1" lang="ja-JP" altLang="en-US" dirty="0" smtClean="0"/>
              <a:t>メソッドが見つからないときは空にした</a:t>
            </a:r>
            <a:endParaRPr kumimoji="1" lang="en-US" altLang="ja-JP" dirty="0" smtClean="0"/>
          </a:p>
          <a:p>
            <a:r>
              <a:rPr lang="ja-JP" altLang="en-US" dirty="0" smtClean="0"/>
              <a:t>コンストラクタについては対象外にする</a:t>
            </a:r>
            <a:endParaRPr lang="en-US" altLang="ja-JP" dirty="0" smtClean="0"/>
          </a:p>
          <a:p>
            <a:pPr lvl="1"/>
            <a:r>
              <a:rPr lang="en-US" altLang="ja-JP" dirty="0" smtClean="0"/>
              <a:t>false positive</a:t>
            </a:r>
            <a:r>
              <a:rPr lang="ja-JP" altLang="en-US" dirty="0" smtClean="0"/>
              <a:t>が多くなるので</a:t>
            </a:r>
            <a:endParaRPr lang="en-US" altLang="ja-JP" dirty="0" smtClean="0"/>
          </a:p>
          <a:p>
            <a:r>
              <a:rPr lang="en-US" altLang="ja-JP" dirty="0" smtClean="0"/>
              <a:t>reflection</a:t>
            </a:r>
            <a:r>
              <a:rPr lang="ja-JP" altLang="en-US" dirty="0" smtClean="0"/>
              <a:t>やクラスの動的ロードは無視する</a:t>
            </a:r>
            <a:endParaRPr kumimoji="1" lang="en-US" altLang="ja-JP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実装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ja-JP" altLang="en-US" dirty="0" smtClean="0"/>
              <a:t>ルールは</a:t>
            </a:r>
            <a:r>
              <a:rPr lang="en-US" altLang="ja-JP" dirty="0" err="1" smtClean="0"/>
              <a:t>Datalog</a:t>
            </a:r>
            <a:r>
              <a:rPr lang="ja-JP" altLang="en-US" dirty="0" smtClean="0"/>
              <a:t>で記述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論理型の言語</a:t>
            </a:r>
            <a:endParaRPr lang="en-US" altLang="ja-JP" dirty="0" smtClean="0"/>
          </a:p>
          <a:p>
            <a:pPr lvl="1"/>
            <a:r>
              <a:rPr lang="en-US" altLang="ja-JP" dirty="0" err="1" smtClean="0"/>
              <a:t>bddbddb</a:t>
            </a:r>
            <a:r>
              <a:rPr lang="ja-JP" altLang="en-US" dirty="0" smtClean="0"/>
              <a:t> </a:t>
            </a:r>
            <a:r>
              <a:rPr lang="en-US" altLang="ja-JP" dirty="0" smtClean="0"/>
              <a:t>[Lam et al. 2005]</a:t>
            </a:r>
            <a:r>
              <a:rPr lang="ja-JP" altLang="en-US" dirty="0" smtClean="0"/>
              <a:t>で解く</a:t>
            </a:r>
            <a:endParaRPr lang="en-US" altLang="ja-JP" dirty="0" smtClean="0"/>
          </a:p>
          <a:p>
            <a:pPr lvl="2"/>
            <a:r>
              <a:rPr lang="en-US" altLang="ja-JP" dirty="0" smtClean="0"/>
              <a:t>BDD-base</a:t>
            </a:r>
            <a:r>
              <a:rPr lang="ja-JP" altLang="en-US" dirty="0" smtClean="0"/>
              <a:t>の</a:t>
            </a:r>
            <a:r>
              <a:rPr lang="en-US" altLang="ja-JP" dirty="0" err="1" smtClean="0"/>
              <a:t>Datalog</a:t>
            </a:r>
            <a:r>
              <a:rPr lang="ja-JP" altLang="en-US" dirty="0" smtClean="0"/>
              <a:t>実装</a:t>
            </a:r>
            <a:endParaRPr lang="en-US" altLang="ja-JP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実験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 smtClean="0"/>
              <a:t>CPU 2.4GHz, 4GB memory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2200275"/>
            <a:ext cx="7524750" cy="4657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実験結果</a:t>
            </a:r>
            <a:endParaRPr kumimoji="1" lang="ja-JP" altLang="en-US" dirty="0"/>
          </a:p>
        </p:txBody>
      </p:sp>
      <p:graphicFrame>
        <p:nvGraphicFramePr>
          <p:cNvPr id="4" name="コンテンツ プレースホルダ 3"/>
          <p:cNvGraphicFramePr>
            <a:graphicFrameLocks noGrp="1"/>
          </p:cNvGraphicFramePr>
          <p:nvPr>
            <p:ph idx="1"/>
          </p:nvPr>
        </p:nvGraphicFramePr>
        <p:xfrm>
          <a:off x="467544" y="1340768"/>
          <a:ext cx="8171180" cy="5181600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1028700"/>
                <a:gridCol w="970280"/>
                <a:gridCol w="1028700"/>
                <a:gridCol w="1028700"/>
                <a:gridCol w="1028700"/>
                <a:gridCol w="1028700"/>
                <a:gridCol w="1028700"/>
                <a:gridCol w="1028700"/>
              </a:tblGrid>
              <a:tr h="185420">
                <a:tc rowSpan="2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kumimoji="1" lang="en-US" altLang="ja-JP" dirty="0" smtClean="0"/>
                        <a:t>Time</a:t>
                      </a:r>
                      <a:endParaRPr kumimoji="1" lang="ja-JP" alt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kumimoji="1" lang="en-US" altLang="ja-JP" dirty="0" err="1" smtClean="0"/>
                        <a:t>annnotation</a:t>
                      </a:r>
                      <a:endParaRPr kumimoji="1" lang="ja-JP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r>
                        <a:rPr kumimoji="1" lang="ja-JP" altLang="en-US" dirty="0" smtClean="0"/>
                        <a:t>見つかった競合</a:t>
                      </a:r>
                      <a:endParaRPr kumimoji="1" lang="ja-JP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kumimoji="1" lang="en-US" altLang="ja-JP" dirty="0" smtClean="0"/>
                        <a:t>bugs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18542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root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local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Harmful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Benign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False</a:t>
                      </a:r>
                      <a:endParaRPr kumimoji="1" lang="ja-JP" altLang="en-U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tsp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1m03s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7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0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12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err="1" smtClean="0"/>
                        <a:t>hedc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1m10s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0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9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ja-JP" dirty="0" smtClean="0"/>
                        <a:t>4</a:t>
                      </a:r>
                      <a:endParaRPr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ja-JP" dirty="0" smtClean="0"/>
                        <a:t>2</a:t>
                      </a:r>
                      <a:endParaRPr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ja-JP" dirty="0" smtClean="0"/>
                        <a:t>13</a:t>
                      </a:r>
                      <a:endParaRPr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ja-JP" dirty="0" smtClean="0"/>
                        <a:t>1</a:t>
                      </a:r>
                      <a:endParaRPr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ftp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1m17s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7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4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45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3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23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12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vect1.1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0m08s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0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5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12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0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htbl1.1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0m07s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0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0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6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0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0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htbl1.4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1m04s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0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0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9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0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0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vect1.4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1m02s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0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0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0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0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0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err="1" smtClean="0"/>
                        <a:t>jdbm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1m33s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0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91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0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0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err="1" smtClean="0"/>
                        <a:t>jdbf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1m42s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0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130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0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0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18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pool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5m29s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5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0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105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10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0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17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err="1" smtClean="0"/>
                        <a:t>jtds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3m23s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0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34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14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0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16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derby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26m03s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7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0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1018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0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0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319</a:t>
                      </a:r>
                      <a:endParaRPr kumimoji="1" lang="ja-JP" alt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この研究では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 smtClean="0"/>
              <a:t>プログラムを静的に解析して競合状態が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lang="ja-JP" altLang="en-US" dirty="0" smtClean="0"/>
              <a:t>発生</a:t>
            </a:r>
            <a:r>
              <a:rPr lang="ja-JP" altLang="en-US" dirty="0" smtClean="0"/>
              <a:t>する可能性があることを検出する</a:t>
            </a:r>
            <a:endParaRPr kumimoji="1"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1143000"/>
          </a:xfrm>
        </p:spPr>
        <p:txBody>
          <a:bodyPr/>
          <a:lstStyle/>
          <a:p>
            <a:r>
              <a:rPr lang="ja-JP" altLang="en-US" dirty="0" smtClean="0"/>
              <a:t>関連研究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 smtClean="0"/>
              <a:t>Static </a:t>
            </a:r>
            <a:r>
              <a:rPr kumimoji="1" lang="en-US" altLang="ja-JP" dirty="0" err="1" smtClean="0"/>
              <a:t>datarace</a:t>
            </a:r>
            <a:r>
              <a:rPr kumimoji="1" lang="en-US" altLang="ja-JP" dirty="0" smtClean="0"/>
              <a:t> analysis for multithreaded object-oriented programs</a:t>
            </a:r>
          </a:p>
          <a:p>
            <a:pPr lvl="1"/>
            <a:r>
              <a:rPr lang="en-US" altLang="ja-JP" dirty="0" err="1" smtClean="0"/>
              <a:t>Choi</a:t>
            </a:r>
            <a:r>
              <a:rPr lang="en-US" altLang="ja-JP" dirty="0" smtClean="0"/>
              <a:t> et al., 2001</a:t>
            </a:r>
          </a:p>
          <a:p>
            <a:pPr lvl="1"/>
            <a:r>
              <a:rPr kumimoji="1" lang="ja-JP" altLang="en-US" dirty="0" smtClean="0"/>
              <a:t>メモリアクセスのペアをふるいにかけていく</a:t>
            </a:r>
            <a:r>
              <a:rPr lang="ja-JP" altLang="en-US" dirty="0" smtClean="0"/>
              <a:t>手法</a:t>
            </a:r>
            <a:endParaRPr lang="en-US" altLang="ja-JP" dirty="0" smtClean="0"/>
          </a:p>
          <a:p>
            <a:pPr lvl="1"/>
            <a:r>
              <a:rPr kumimoji="1" lang="ja-JP" altLang="en-US" dirty="0" smtClean="0"/>
              <a:t>大きいプログラムには対応できない</a:t>
            </a:r>
            <a:endParaRPr kumimoji="1"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結論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 smtClean="0"/>
              <a:t>新しく静的に競合を検出する手法を示した</a:t>
            </a:r>
            <a:endParaRPr kumimoji="1" lang="en-US" altLang="ja-JP" dirty="0" smtClean="0"/>
          </a:p>
          <a:p>
            <a:pPr lvl="1"/>
            <a:r>
              <a:rPr lang="ja-JP" altLang="en-US" dirty="0" smtClean="0"/>
              <a:t>実際</a:t>
            </a:r>
            <a:r>
              <a:rPr kumimoji="1" lang="ja-JP" altLang="en-US" dirty="0" smtClean="0"/>
              <a:t>に使われているプログラムに適用し、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ja-JP" altLang="en-US" dirty="0" smtClean="0"/>
              <a:t>有効性を示した</a:t>
            </a:r>
            <a:endParaRPr kumimoji="1"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この研究の目標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 smtClean="0"/>
              <a:t>Precision</a:t>
            </a:r>
          </a:p>
          <a:p>
            <a:pPr lvl="1"/>
            <a:r>
              <a:rPr kumimoji="1" lang="en-US" altLang="ja-JP" dirty="0" smtClean="0"/>
              <a:t>false positive</a:t>
            </a:r>
            <a:r>
              <a:rPr lang="ja-JP" altLang="en-US" dirty="0" smtClean="0"/>
              <a:t> を減らしたい</a:t>
            </a:r>
            <a:endParaRPr kumimoji="1" lang="en-US" altLang="ja-JP" dirty="0" smtClean="0"/>
          </a:p>
          <a:p>
            <a:r>
              <a:rPr kumimoji="1" lang="en-US" altLang="ja-JP" dirty="0" smtClean="0"/>
              <a:t>Scalability</a:t>
            </a:r>
          </a:p>
          <a:p>
            <a:r>
              <a:rPr kumimoji="1" lang="en-US" altLang="ja-JP" dirty="0" smtClean="0"/>
              <a:t>Synchronization Idiom</a:t>
            </a:r>
          </a:p>
          <a:p>
            <a:pPr lvl="1"/>
            <a:r>
              <a:rPr kumimoji="1" lang="ja-JP" altLang="en-US" dirty="0" smtClean="0"/>
              <a:t>実際の使われ方に</a:t>
            </a:r>
            <a:r>
              <a:rPr lang="ja-JP" altLang="en-US" dirty="0" smtClean="0"/>
              <a:t>対応する</a:t>
            </a:r>
            <a:endParaRPr kumimoji="1" lang="en-US" altLang="ja-JP" dirty="0" smtClean="0"/>
          </a:p>
          <a:p>
            <a:r>
              <a:rPr lang="en-US" altLang="ja-JP" dirty="0" smtClean="0"/>
              <a:t>Open Programs</a:t>
            </a:r>
          </a:p>
          <a:p>
            <a:pPr lvl="1"/>
            <a:r>
              <a:rPr lang="ja-JP" altLang="en-US" dirty="0" smtClean="0"/>
              <a:t>ライブラリなど、単体では使われないプログラム</a:t>
            </a:r>
            <a:endParaRPr lang="en-US" altLang="ja-JP" dirty="0" smtClean="0"/>
          </a:p>
          <a:p>
            <a:r>
              <a:rPr kumimoji="1" lang="en-US" altLang="ja-JP" dirty="0" smtClean="0"/>
              <a:t>Counterexamples</a:t>
            </a:r>
            <a:endParaRPr kumimoji="1"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k-Object </a:t>
            </a:r>
            <a:r>
              <a:rPr lang="en-US" altLang="ja-JP" dirty="0" smtClean="0"/>
              <a:t>S</a:t>
            </a:r>
            <a:r>
              <a:rPr kumimoji="1" lang="en-US" altLang="ja-JP" dirty="0" smtClean="0"/>
              <a:t>ensitivity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altLang="ja-JP" dirty="0" smtClean="0"/>
              <a:t>this</a:t>
            </a:r>
            <a:r>
              <a:rPr lang="ja-JP" altLang="en-US" dirty="0" smtClean="0"/>
              <a:t>に束縛される可能性のあるオブジェクトを</a:t>
            </a:r>
            <a:r>
              <a:rPr lang="en-US" altLang="ja-JP" dirty="0" smtClean="0"/>
              <a:t>k</a:t>
            </a:r>
            <a:r>
              <a:rPr lang="ja-JP" altLang="en-US" dirty="0" smtClean="0"/>
              <a:t>個まで覚える</a:t>
            </a:r>
            <a:r>
              <a:rPr lang="en-US" altLang="ja-JP" dirty="0" smtClean="0"/>
              <a:t>( = context)</a:t>
            </a:r>
          </a:p>
          <a:p>
            <a:pPr lvl="1"/>
            <a:r>
              <a:rPr lang="en-US" altLang="ja-JP" dirty="0" smtClean="0"/>
              <a:t>context-sensitive</a:t>
            </a:r>
          </a:p>
          <a:p>
            <a:pPr lvl="1"/>
            <a:r>
              <a:rPr lang="ja-JP" altLang="en-US" dirty="0" smtClean="0"/>
              <a:t>ただし</a:t>
            </a:r>
            <a:r>
              <a:rPr lang="en-US" altLang="ja-JP" dirty="0" smtClean="0"/>
              <a:t>flow insensitive</a:t>
            </a:r>
            <a:r>
              <a:rPr lang="ja-JP" altLang="en-US" dirty="0" smtClean="0"/>
              <a:t>である</a:t>
            </a:r>
            <a:endParaRPr lang="en-US" altLang="ja-JP" dirty="0" smtClean="0"/>
          </a:p>
          <a:p>
            <a:pPr lvl="1"/>
            <a:r>
              <a:rPr lang="en-US" altLang="ja-JP" dirty="0" smtClean="0"/>
              <a:t>abstract context</a:t>
            </a:r>
            <a:r>
              <a:rPr lang="ja-JP" altLang="en-US" dirty="0" smtClean="0"/>
              <a:t>と</a:t>
            </a:r>
            <a:r>
              <a:rPr lang="en-US" altLang="ja-JP" dirty="0" smtClean="0"/>
              <a:t>abstract object</a:t>
            </a:r>
            <a:r>
              <a:rPr lang="ja-JP" altLang="en-US" dirty="0" smtClean="0"/>
              <a:t>を同じように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扱うことができる</a:t>
            </a:r>
            <a:endParaRPr lang="en-US" altLang="ja-JP" dirty="0" smtClean="0"/>
          </a:p>
          <a:p>
            <a:pPr lvl="1"/>
            <a:r>
              <a:rPr lang="en-US" altLang="ja-JP" dirty="0" smtClean="0"/>
              <a:t>“Parameterized </a:t>
            </a:r>
            <a:r>
              <a:rPr lang="en-US" altLang="ja-JP" dirty="0"/>
              <a:t>Object Sensitivity for </a:t>
            </a:r>
            <a:r>
              <a:rPr lang="en-US" altLang="ja-JP" dirty="0" smtClean="0"/>
              <a:t>Points-to</a:t>
            </a:r>
            <a:r>
              <a:rPr lang="ja-JP" altLang="en-US" dirty="0" smtClean="0"/>
              <a:t>　</a:t>
            </a:r>
            <a:r>
              <a:rPr lang="en-US" altLang="ja-JP" dirty="0" smtClean="0"/>
              <a:t>Analysis </a:t>
            </a:r>
            <a:r>
              <a:rPr lang="en-US" altLang="ja-JP" dirty="0"/>
              <a:t>for </a:t>
            </a:r>
            <a:r>
              <a:rPr lang="en-US" altLang="ja-JP" dirty="0" smtClean="0"/>
              <a:t>Java”</a:t>
            </a:r>
          </a:p>
          <a:p>
            <a:pPr lvl="2"/>
            <a:r>
              <a:rPr lang="en-US" altLang="ja-JP" dirty="0" err="1" smtClean="0"/>
              <a:t>Milanova</a:t>
            </a:r>
            <a:r>
              <a:rPr lang="en-US" altLang="ja-JP" dirty="0" smtClean="0"/>
              <a:t> et al., 2005</a:t>
            </a:r>
          </a:p>
          <a:p>
            <a:r>
              <a:rPr lang="ja-JP" altLang="en-US" dirty="0" smtClean="0"/>
              <a:t>検査アルゴリズムに使用される概念</a:t>
            </a:r>
            <a:endParaRPr lang="en-US" altLang="ja-JP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context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 smtClean="0"/>
              <a:t>static </a:t>
            </a:r>
            <a:r>
              <a:rPr lang="ja-JP" altLang="en-US" dirty="0" smtClean="0"/>
              <a:t>なメソッドは空の</a:t>
            </a:r>
            <a:r>
              <a:rPr lang="en-US" altLang="ja-JP" dirty="0" smtClean="0"/>
              <a:t>context  ε </a:t>
            </a:r>
            <a:r>
              <a:rPr lang="ja-JP" altLang="en-US" dirty="0" smtClean="0"/>
              <a:t>を持つ</a:t>
            </a:r>
            <a:endParaRPr lang="en-US" altLang="ja-JP" dirty="0" smtClean="0"/>
          </a:p>
          <a:p>
            <a:r>
              <a:rPr lang="en-US" altLang="ja-JP" dirty="0" smtClean="0"/>
              <a:t>context</a:t>
            </a:r>
            <a:r>
              <a:rPr lang="ja-JP" altLang="en-US" dirty="0" smtClean="0"/>
              <a:t>が</a:t>
            </a:r>
            <a:r>
              <a:rPr lang="en-US" altLang="ja-JP" dirty="0" err="1" smtClean="0"/>
              <a:t>c</a:t>
            </a:r>
            <a:r>
              <a:rPr lang="en-US" altLang="ja-JP" baseline="-25000" dirty="0" err="1" smtClean="0"/>
              <a:t>ij</a:t>
            </a:r>
            <a:r>
              <a:rPr lang="en-US" altLang="ja-JP" baseline="-25000" dirty="0" smtClean="0"/>
              <a:t>…p</a:t>
            </a:r>
            <a:r>
              <a:rPr lang="en-US" altLang="ja-JP" dirty="0" smtClean="0"/>
              <a:t> </a:t>
            </a:r>
            <a:r>
              <a:rPr lang="ja-JP" altLang="en-US" dirty="0" smtClean="0"/>
              <a:t>のメソッド内の</a:t>
            </a:r>
            <a:r>
              <a:rPr lang="en-US" altLang="ja-JP" dirty="0" smtClean="0"/>
              <a:t>s</a:t>
            </a:r>
            <a:r>
              <a:rPr lang="en-US" altLang="ja-JP" baseline="-25000" dirty="0" smtClean="0"/>
              <a:t>q</a:t>
            </a:r>
            <a:r>
              <a:rPr lang="en-US" altLang="ja-JP" dirty="0" smtClean="0"/>
              <a:t> </a:t>
            </a:r>
            <a:r>
              <a:rPr lang="ja-JP" altLang="en-US" dirty="0" smtClean="0"/>
              <a:t>で作られた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オブジェクトの</a:t>
            </a:r>
            <a:r>
              <a:rPr lang="en-US" altLang="ja-JP" dirty="0" smtClean="0"/>
              <a:t>context</a:t>
            </a:r>
            <a:r>
              <a:rPr lang="ja-JP" altLang="en-US" dirty="0" smtClean="0"/>
              <a:t>は</a:t>
            </a:r>
            <a:r>
              <a:rPr lang="en-US" altLang="ja-JP" dirty="0" err="1" smtClean="0"/>
              <a:t>c</a:t>
            </a:r>
            <a:r>
              <a:rPr lang="en-US" altLang="ja-JP" baseline="-25000" dirty="0" err="1" smtClean="0"/>
              <a:t>ij</a:t>
            </a:r>
            <a:r>
              <a:rPr lang="en-US" altLang="ja-JP" baseline="-25000" dirty="0" smtClean="0"/>
              <a:t>…</a:t>
            </a:r>
            <a:r>
              <a:rPr lang="en-US" altLang="ja-JP" baseline="-25000" dirty="0" err="1" smtClean="0"/>
              <a:t>pq</a:t>
            </a:r>
            <a:r>
              <a:rPr lang="en-US" altLang="ja-JP" dirty="0" smtClean="0"/>
              <a:t> </a:t>
            </a:r>
            <a:r>
              <a:rPr lang="ja-JP" altLang="en-US" dirty="0" smtClean="0"/>
              <a:t>で表される</a:t>
            </a:r>
            <a:endParaRPr lang="en-US" altLang="ja-JP" dirty="0" smtClean="0"/>
          </a:p>
          <a:p>
            <a:pPr lvl="1"/>
            <a:r>
              <a:rPr lang="en-US" altLang="ja-JP" dirty="0" err="1" smtClean="0"/>
              <a:t>ij</a:t>
            </a:r>
            <a:r>
              <a:rPr lang="en-US" altLang="ja-JP" dirty="0" smtClean="0"/>
              <a:t>…</a:t>
            </a:r>
            <a:r>
              <a:rPr lang="ja-JP" altLang="en-US" dirty="0" smtClean="0"/>
              <a:t>の列は長さ </a:t>
            </a:r>
            <a:r>
              <a:rPr lang="en-US" altLang="ja-JP" dirty="0" smtClean="0"/>
              <a:t>k </a:t>
            </a:r>
            <a:r>
              <a:rPr lang="ja-JP" altLang="en-US" dirty="0" smtClean="0"/>
              <a:t>ま</a:t>
            </a:r>
            <a:r>
              <a:rPr lang="ja-JP" altLang="en-US" dirty="0" smtClean="0"/>
              <a:t>で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そのオブジェクトが持つメソッドの</a:t>
            </a:r>
            <a:r>
              <a:rPr lang="en-US" altLang="ja-JP" dirty="0" smtClean="0"/>
              <a:t>context</a:t>
            </a:r>
            <a:r>
              <a:rPr lang="ja-JP" altLang="en-US" dirty="0" smtClean="0"/>
              <a:t>になる</a:t>
            </a:r>
            <a:endParaRPr lang="en-US" altLang="ja-JP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context</a:t>
            </a:r>
            <a:r>
              <a:rPr lang="ja-JP" altLang="en-US" dirty="0" smtClean="0"/>
              <a:t>の例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altLang="ja-JP" sz="2800" dirty="0" smtClean="0">
                <a:latin typeface="Consolas" pitchFamily="49" charset="0"/>
                <a:cs typeface="Courier New" pitchFamily="49" charset="0"/>
              </a:rPr>
              <a:t>class X {…}</a:t>
            </a:r>
          </a:p>
          <a:p>
            <a:pPr>
              <a:buNone/>
            </a:pPr>
            <a:r>
              <a:rPr lang="en-US" altLang="ja-JP" sz="2800" dirty="0" smtClean="0">
                <a:latin typeface="Consolas" pitchFamily="49" charset="0"/>
                <a:cs typeface="Courier New" pitchFamily="49" charset="0"/>
              </a:rPr>
              <a:t>class Y{Y(){</a:t>
            </a:r>
            <a:r>
              <a:rPr lang="en-US" altLang="ja-JP" sz="2800" dirty="0" err="1" smtClean="0">
                <a:latin typeface="Consolas" pitchFamily="49" charset="0"/>
                <a:cs typeface="Courier New" pitchFamily="49" charset="0"/>
              </a:rPr>
              <a:t>this.n</a:t>
            </a:r>
            <a:r>
              <a:rPr lang="en-US" altLang="ja-JP" sz="2800" dirty="0" smtClean="0">
                <a:latin typeface="Consolas" pitchFamily="49" charset="0"/>
                <a:cs typeface="Courier New" pitchFamily="49" charset="0"/>
              </a:rPr>
              <a:t>=new X();// </a:t>
            </a:r>
            <a:r>
              <a:rPr lang="en-US" altLang="ja-JP" sz="2800" dirty="0" err="1" smtClean="0">
                <a:latin typeface="Consolas" pitchFamily="49" charset="0"/>
                <a:cs typeface="Courier New" pitchFamily="49" charset="0"/>
              </a:rPr>
              <a:t>site:s</a:t>
            </a:r>
            <a:r>
              <a:rPr lang="en-US" altLang="ja-JP" sz="2800" baseline="-25000" dirty="0" err="1" smtClean="0">
                <a:latin typeface="Consolas" pitchFamily="49" charset="0"/>
                <a:cs typeface="Courier New" pitchFamily="49" charset="0"/>
              </a:rPr>
              <a:t>a</a:t>
            </a:r>
            <a:endParaRPr lang="en-US" altLang="ja-JP" sz="2800" dirty="0" smtClean="0">
              <a:latin typeface="Consolas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altLang="ja-JP" sz="2800" dirty="0" smtClean="0">
                <a:latin typeface="Consolas" pitchFamily="49" charset="0"/>
                <a:cs typeface="Courier New" pitchFamily="49" charset="0"/>
              </a:rPr>
              <a:t>						…}…}</a:t>
            </a:r>
            <a:endParaRPr lang="en-US" altLang="ja-JP" sz="2800" dirty="0">
              <a:latin typeface="Consolas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altLang="ja-JP" sz="2800" dirty="0" smtClean="0">
                <a:latin typeface="Consolas" pitchFamily="49" charset="0"/>
                <a:cs typeface="Courier New" pitchFamily="49" charset="0"/>
              </a:rPr>
              <a:t>Y y1 = new Y();// </a:t>
            </a:r>
            <a:r>
              <a:rPr lang="en-US" altLang="ja-JP" sz="2800" dirty="0" err="1" smtClean="0">
                <a:latin typeface="Consolas" pitchFamily="49" charset="0"/>
                <a:cs typeface="Courier New" pitchFamily="49" charset="0"/>
              </a:rPr>
              <a:t>site:s</a:t>
            </a:r>
            <a:r>
              <a:rPr lang="en-US" altLang="ja-JP" sz="2800" baseline="-25000" dirty="0" err="1" smtClean="0">
                <a:latin typeface="Consolas" pitchFamily="49" charset="0"/>
                <a:cs typeface="Courier New" pitchFamily="49" charset="0"/>
              </a:rPr>
              <a:t>b</a:t>
            </a:r>
            <a:endParaRPr lang="en-US" altLang="ja-JP" sz="2800" dirty="0" smtClean="0">
              <a:latin typeface="Consolas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altLang="ja-JP" sz="2800" dirty="0" smtClean="0">
                <a:latin typeface="Consolas" pitchFamily="49" charset="0"/>
                <a:cs typeface="Courier New" pitchFamily="49" charset="0"/>
              </a:rPr>
              <a:t>Y y2 = new Y();// </a:t>
            </a:r>
            <a:r>
              <a:rPr lang="en-US" altLang="ja-JP" sz="2800" dirty="0" err="1" smtClean="0">
                <a:latin typeface="Consolas" pitchFamily="49" charset="0"/>
                <a:cs typeface="Courier New" pitchFamily="49" charset="0"/>
              </a:rPr>
              <a:t>site:s</a:t>
            </a:r>
            <a:r>
              <a:rPr lang="en-US" altLang="ja-JP" sz="2800" baseline="-25000" dirty="0" err="1" smtClean="0">
                <a:latin typeface="Consolas" pitchFamily="49" charset="0"/>
                <a:cs typeface="Courier New" pitchFamily="49" charset="0"/>
              </a:rPr>
              <a:t>c</a:t>
            </a:r>
            <a:endParaRPr lang="en-US" altLang="ja-JP" sz="2800" dirty="0" smtClean="0">
              <a:latin typeface="Consolas" pitchFamily="49" charset="0"/>
              <a:cs typeface="Courier New" pitchFamily="49" charset="0"/>
            </a:endParaRPr>
          </a:p>
          <a:p>
            <a:pPr>
              <a:buNone/>
            </a:pPr>
            <a:endParaRPr lang="en-US" altLang="ja-JP" sz="2800" dirty="0" smtClean="0">
              <a:latin typeface="Consolas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altLang="ja-JP" sz="2800" dirty="0" smtClean="0">
                <a:latin typeface="Consolas" pitchFamily="49" charset="0"/>
                <a:cs typeface="Courier New" pitchFamily="49" charset="0"/>
              </a:rPr>
              <a:t>y1.n; //</a:t>
            </a:r>
            <a:r>
              <a:rPr lang="en-US" altLang="ja-JP" sz="2800" dirty="0" err="1" smtClean="0">
                <a:latin typeface="Consolas" pitchFamily="49" charset="0"/>
                <a:cs typeface="Courier New" pitchFamily="49" charset="0"/>
              </a:rPr>
              <a:t>c</a:t>
            </a:r>
            <a:r>
              <a:rPr lang="en-US" altLang="ja-JP" sz="2800" baseline="-25000" dirty="0" err="1" smtClean="0">
                <a:latin typeface="Consolas" pitchFamily="49" charset="0"/>
                <a:cs typeface="Courier New" pitchFamily="49" charset="0"/>
              </a:rPr>
              <a:t>ba</a:t>
            </a:r>
            <a:endParaRPr lang="en-US" altLang="ja-JP" sz="2800" baseline="-25000" dirty="0" smtClean="0">
              <a:latin typeface="Consolas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altLang="ja-JP" sz="2800" dirty="0" smtClean="0">
                <a:latin typeface="Consolas" pitchFamily="49" charset="0"/>
                <a:cs typeface="Courier New" pitchFamily="49" charset="0"/>
              </a:rPr>
              <a:t>y2.n; </a:t>
            </a:r>
            <a:r>
              <a:rPr lang="en-US" altLang="ja-JP" sz="2800" dirty="0">
                <a:latin typeface="Consolas" pitchFamily="49" charset="0"/>
                <a:cs typeface="Courier New" pitchFamily="49" charset="0"/>
              </a:rPr>
              <a:t>//</a:t>
            </a:r>
            <a:r>
              <a:rPr lang="en-US" altLang="ja-JP" sz="2800" dirty="0" err="1" smtClean="0">
                <a:latin typeface="Consolas" pitchFamily="49" charset="0"/>
                <a:cs typeface="Courier New" pitchFamily="49" charset="0"/>
              </a:rPr>
              <a:t>c</a:t>
            </a:r>
            <a:r>
              <a:rPr lang="en-US" altLang="ja-JP" sz="2800" baseline="-25000" dirty="0" err="1" smtClean="0">
                <a:latin typeface="Consolas" pitchFamily="49" charset="0"/>
                <a:cs typeface="Courier New" pitchFamily="49" charset="0"/>
              </a:rPr>
              <a:t>ca</a:t>
            </a:r>
            <a:endParaRPr lang="en-US" altLang="ja-JP" sz="2800" dirty="0">
              <a:latin typeface="Consolas" pitchFamily="49" charset="0"/>
              <a:cs typeface="Courier New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ja-JP" dirty="0" smtClean="0"/>
              <a:t>Synchronization Idiom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altLang="ja-JP" dirty="0" smtClean="0"/>
              <a:t>lock-based synchronization</a:t>
            </a:r>
          </a:p>
          <a:p>
            <a:pPr lvl="1"/>
            <a:r>
              <a:rPr kumimoji="1" lang="en-US" altLang="ja-JP" dirty="0" smtClean="0"/>
              <a:t>flow insensitive</a:t>
            </a:r>
            <a:r>
              <a:rPr kumimoji="1" lang="ja-JP" altLang="en-US" dirty="0" smtClean="0"/>
              <a:t>でも問題ない</a:t>
            </a:r>
            <a:endParaRPr kumimoji="1" lang="en-US" altLang="ja-JP" dirty="0" smtClean="0"/>
          </a:p>
          <a:p>
            <a:pPr lvl="2"/>
            <a:r>
              <a:rPr kumimoji="1" lang="en-US" altLang="ja-JP" dirty="0" smtClean="0"/>
              <a:t>synchronized {…} </a:t>
            </a:r>
            <a:r>
              <a:rPr kumimoji="1" lang="ja-JP" altLang="en-US" dirty="0" smtClean="0"/>
              <a:t>の形で書かれる</a:t>
            </a:r>
            <a:endParaRPr kumimoji="1" lang="en-US" altLang="ja-JP" dirty="0" smtClean="0"/>
          </a:p>
          <a:p>
            <a:r>
              <a:rPr kumimoji="1" lang="en-US" altLang="ja-JP" dirty="0" smtClean="0"/>
              <a:t>fork/join</a:t>
            </a:r>
          </a:p>
          <a:p>
            <a:pPr lvl="1"/>
            <a:r>
              <a:rPr lang="en-US" altLang="ja-JP" dirty="0" smtClean="0"/>
              <a:t>flow sensitive</a:t>
            </a:r>
            <a:r>
              <a:rPr lang="ja-JP" altLang="en-US" dirty="0" smtClean="0"/>
              <a:t>でないと正確に解析できない</a:t>
            </a:r>
            <a:endParaRPr lang="en-US" altLang="ja-JP" dirty="0" smtClean="0"/>
          </a:p>
          <a:p>
            <a:pPr lvl="1"/>
            <a:r>
              <a:rPr kumimoji="1" lang="en-US" altLang="ja-JP" dirty="0" smtClean="0"/>
              <a:t>annotation</a:t>
            </a:r>
            <a:r>
              <a:rPr kumimoji="1" lang="ja-JP" altLang="en-US" dirty="0" smtClean="0"/>
              <a:t>で対応し</a:t>
            </a:r>
            <a:r>
              <a:rPr lang="ja-JP" altLang="en-US" dirty="0" smtClean="0"/>
              <a:t>、</a:t>
            </a:r>
            <a:r>
              <a:rPr lang="en-US" altLang="ja-JP" dirty="0" smtClean="0"/>
              <a:t>false positive</a:t>
            </a:r>
            <a:r>
              <a:rPr lang="ja-JP" altLang="en-US" dirty="0" smtClean="0"/>
              <a:t>を減らす</a:t>
            </a:r>
            <a:endParaRPr lang="en-US" altLang="ja-JP" dirty="0" smtClean="0"/>
          </a:p>
          <a:p>
            <a:r>
              <a:rPr kumimoji="1" lang="en-US" altLang="ja-JP" dirty="0" smtClean="0"/>
              <a:t>wait/notify</a:t>
            </a:r>
          </a:p>
          <a:p>
            <a:pPr lvl="1"/>
            <a:r>
              <a:rPr lang="ja-JP" altLang="en-US" dirty="0" smtClean="0"/>
              <a:t>あまり関係ない</a:t>
            </a:r>
            <a:endParaRPr lang="en-US" altLang="ja-JP" dirty="0" smtClean="0"/>
          </a:p>
          <a:p>
            <a:pPr lvl="1"/>
            <a:r>
              <a:rPr kumimoji="1" lang="en-US" altLang="ja-JP" dirty="0" smtClean="0"/>
              <a:t>notify</a:t>
            </a:r>
            <a:r>
              <a:rPr kumimoji="1" lang="ja-JP" altLang="en-US" dirty="0" smtClean="0"/>
              <a:t>の後実行す</a:t>
            </a:r>
            <a:r>
              <a:rPr lang="ja-JP" altLang="en-US" dirty="0" smtClean="0"/>
              <a:t>る</a:t>
            </a:r>
            <a:r>
              <a:rPr kumimoji="1" lang="ja-JP" altLang="en-US" dirty="0" smtClean="0"/>
              <a:t>にはロックを獲得する必要がある</a:t>
            </a:r>
            <a:endParaRPr kumimoji="1" lang="en-US" altLang="ja-JP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1124</TotalTime>
  <Words>1106</Words>
  <Application>Microsoft Office PowerPoint</Application>
  <PresentationFormat>画面に合わせる (4:3)</PresentationFormat>
  <Paragraphs>357</Paragraphs>
  <Slides>41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41</vt:i4>
      </vt:variant>
    </vt:vector>
  </HeadingPairs>
  <TitlesOfParts>
    <vt:vector size="42" baseType="lpstr">
      <vt:lpstr>Office テーマ</vt:lpstr>
      <vt:lpstr>全体ミーティング(11/10)</vt:lpstr>
      <vt:lpstr>今日の内容</vt:lpstr>
      <vt:lpstr>競合状態</vt:lpstr>
      <vt:lpstr>この研究では</vt:lpstr>
      <vt:lpstr>この研究の目標</vt:lpstr>
      <vt:lpstr>k-Object Sensitivity</vt:lpstr>
      <vt:lpstr>context</vt:lpstr>
      <vt:lpstr>contextの例</vt:lpstr>
      <vt:lpstr>Synchronization Idiom</vt:lpstr>
      <vt:lpstr>Open Programへの対応</vt:lpstr>
      <vt:lpstr>mainの合成</vt:lpstr>
      <vt:lpstr>mainの合成：例</vt:lpstr>
      <vt:lpstr>mainの合成：例</vt:lpstr>
      <vt:lpstr>解析前の準備</vt:lpstr>
      <vt:lpstr>Original Pairs：例</vt:lpstr>
      <vt:lpstr>Original Pairs：例</vt:lpstr>
      <vt:lpstr>アルゴリズムの概要</vt:lpstr>
      <vt:lpstr>Reachable Pairs</vt:lpstr>
      <vt:lpstr>Reachableとは</vt:lpstr>
      <vt:lpstr>Root</vt:lpstr>
      <vt:lpstr>Rootのannotation</vt:lpstr>
      <vt:lpstr>Reachable Pairs：例</vt:lpstr>
      <vt:lpstr>Aliasing Pairs</vt:lpstr>
      <vt:lpstr>Aliasing Pairs：例</vt:lpstr>
      <vt:lpstr>EscapingPair</vt:lpstr>
      <vt:lpstr>thread-sharedである場合</vt:lpstr>
      <vt:lpstr>Escape Analysisの問題</vt:lpstr>
      <vt:lpstr>Unlocked Pairs</vt:lpstr>
      <vt:lpstr>Unlocked Pairs の計算</vt:lpstr>
      <vt:lpstr>ロックを保持する条件</vt:lpstr>
      <vt:lpstr>ロック解析の留意点</vt:lpstr>
      <vt:lpstr>locking analysisの計算量</vt:lpstr>
      <vt:lpstr>Unlocked Pair：例</vt:lpstr>
      <vt:lpstr>Unlocked Pair：例</vt:lpstr>
      <vt:lpstr>結果の出力</vt:lpstr>
      <vt:lpstr>soundnessの制限</vt:lpstr>
      <vt:lpstr>実装</vt:lpstr>
      <vt:lpstr>実験</vt:lpstr>
      <vt:lpstr>実験結果</vt:lpstr>
      <vt:lpstr>関連研究</vt:lpstr>
      <vt:lpstr>結論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全体ミーティング(11/10)</dc:title>
  <dc:creator>murata</dc:creator>
  <cp:lastModifiedBy>murata</cp:lastModifiedBy>
  <cp:revision>317</cp:revision>
  <dcterms:created xsi:type="dcterms:W3CDTF">2010-11-06T07:45:21Z</dcterms:created>
  <dcterms:modified xsi:type="dcterms:W3CDTF">2010-11-10T07:27:23Z</dcterms:modified>
</cp:coreProperties>
</file>