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9" r:id="rId3"/>
    <p:sldId id="258" r:id="rId4"/>
    <p:sldId id="260" r:id="rId5"/>
    <p:sldId id="269" r:id="rId6"/>
    <p:sldId id="263" r:id="rId7"/>
    <p:sldId id="262" r:id="rId8"/>
    <p:sldId id="265" r:id="rId9"/>
    <p:sldId id="266" r:id="rId10"/>
    <p:sldId id="267" r:id="rId11"/>
    <p:sldId id="268" r:id="rId12"/>
    <p:sldId id="270" r:id="rId13"/>
    <p:sldId id="272" r:id="rId14"/>
    <p:sldId id="273" r:id="rId15"/>
    <p:sldId id="275" r:id="rId16"/>
    <p:sldId id="271" r:id="rId17"/>
    <p:sldId id="274" r:id="rId18"/>
    <p:sldId id="276" r:id="rId19"/>
  </p:sldIdLst>
  <p:sldSz cx="9144000" cy="6858000" type="screen4x3"/>
  <p:notesSz cx="6778625" cy="99107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60"/>
  </p:normalViewPr>
  <p:slideViewPr>
    <p:cSldViewPr>
      <p:cViewPr varScale="1">
        <p:scale>
          <a:sx n="74" d="100"/>
          <a:sy n="74" d="100"/>
        </p:scale>
        <p:origin x="-39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98"/>
    </p:cViewPr>
  </p:sorterViewPr>
  <p:notesViewPr>
    <p:cSldViewPr>
      <p:cViewPr varScale="1">
        <p:scale>
          <a:sx n="60" d="100"/>
          <a:sy n="60" d="100"/>
        </p:scale>
        <p:origin x="-1722" y="-72"/>
      </p:cViewPr>
      <p:guideLst>
        <p:guide orient="horz" pos="3122"/>
        <p:guide pos="2135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7404" cy="4955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39652" y="0"/>
            <a:ext cx="2937404" cy="4955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5BEBE9-CCB8-4D4A-8144-9393801B418A}" type="datetimeFigureOut">
              <a:rPr kumimoji="1" lang="ja-JP" altLang="en-US" smtClean="0"/>
              <a:pPr/>
              <a:t>2010/9/15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13505"/>
            <a:ext cx="2937404" cy="4955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39652" y="9413505"/>
            <a:ext cx="2937404" cy="4955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F3BBE8-D897-4406-B7C2-C85DDF03C42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7404" cy="4955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39652" y="0"/>
            <a:ext cx="2937404" cy="4955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98D9C8-FB27-4BE8-B437-B18B84542D78}" type="datetimeFigureOut">
              <a:rPr kumimoji="1" lang="ja-JP" altLang="en-US" smtClean="0"/>
              <a:pPr/>
              <a:t>2010/9/15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2813" y="742950"/>
            <a:ext cx="4953000" cy="37163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7863" y="4707613"/>
            <a:ext cx="5422900" cy="44598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13505"/>
            <a:ext cx="2937404" cy="4955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39652" y="9413505"/>
            <a:ext cx="2937404" cy="4955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75504B-387F-423A-BA6A-A9FC8DC5336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5504B-387F-423A-BA6A-A9FC8DC53367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F358A-48EB-47A6-84BD-ABC27EFC0531}" type="datetimeFigureOut">
              <a:rPr kumimoji="1" lang="ja-JP" altLang="en-US" smtClean="0"/>
              <a:pPr/>
              <a:t>2010/9/15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10076-7163-42D1-8DCF-A6595394BB8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F358A-48EB-47A6-84BD-ABC27EFC0531}" type="datetimeFigureOut">
              <a:rPr kumimoji="1" lang="ja-JP" altLang="en-US" smtClean="0"/>
              <a:pPr/>
              <a:t>2010/9/15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10076-7163-42D1-8DCF-A6595394BB8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F358A-48EB-47A6-84BD-ABC27EFC0531}" type="datetimeFigureOut">
              <a:rPr kumimoji="1" lang="ja-JP" altLang="en-US" smtClean="0"/>
              <a:pPr/>
              <a:t>2010/9/15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10076-7163-42D1-8DCF-A6595394BB8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F358A-48EB-47A6-84BD-ABC27EFC0531}" type="datetimeFigureOut">
              <a:rPr kumimoji="1" lang="ja-JP" altLang="en-US" smtClean="0"/>
              <a:pPr/>
              <a:t>2010/9/15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10076-7163-42D1-8DCF-A6595394BB8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F358A-48EB-47A6-84BD-ABC27EFC0531}" type="datetimeFigureOut">
              <a:rPr kumimoji="1" lang="ja-JP" altLang="en-US" smtClean="0"/>
              <a:pPr/>
              <a:t>2010/9/15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10076-7163-42D1-8DCF-A6595394BB8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F358A-48EB-47A6-84BD-ABC27EFC0531}" type="datetimeFigureOut">
              <a:rPr kumimoji="1" lang="ja-JP" altLang="en-US" smtClean="0"/>
              <a:pPr/>
              <a:t>2010/9/15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10076-7163-42D1-8DCF-A6595394BB8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F358A-48EB-47A6-84BD-ABC27EFC0531}" type="datetimeFigureOut">
              <a:rPr kumimoji="1" lang="ja-JP" altLang="en-US" smtClean="0"/>
              <a:pPr/>
              <a:t>2010/9/15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10076-7163-42D1-8DCF-A6595394BB8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F358A-48EB-47A6-84BD-ABC27EFC0531}" type="datetimeFigureOut">
              <a:rPr kumimoji="1" lang="ja-JP" altLang="en-US" smtClean="0"/>
              <a:pPr/>
              <a:t>2010/9/15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10076-7163-42D1-8DCF-A6595394BB8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F358A-48EB-47A6-84BD-ABC27EFC0531}" type="datetimeFigureOut">
              <a:rPr kumimoji="1" lang="ja-JP" altLang="en-US" smtClean="0"/>
              <a:pPr/>
              <a:t>2010/9/15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10076-7163-42D1-8DCF-A6595394BB8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F358A-48EB-47A6-84BD-ABC27EFC0531}" type="datetimeFigureOut">
              <a:rPr kumimoji="1" lang="ja-JP" altLang="en-US" smtClean="0"/>
              <a:pPr/>
              <a:t>2010/9/15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10076-7163-42D1-8DCF-A6595394BB8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F358A-48EB-47A6-84BD-ABC27EFC0531}" type="datetimeFigureOut">
              <a:rPr kumimoji="1" lang="ja-JP" altLang="en-US" smtClean="0"/>
              <a:pPr/>
              <a:t>2010/9/15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10076-7163-42D1-8DCF-A6595394BB8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AF358A-48EB-47A6-84BD-ABC27EFC0531}" type="datetimeFigureOut">
              <a:rPr kumimoji="1" lang="ja-JP" altLang="en-US" smtClean="0"/>
              <a:pPr/>
              <a:t>2010/9/15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310076-7163-42D1-8DCF-A6595394BB8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全体ミーティング</a:t>
            </a:r>
            <a:r>
              <a:rPr kumimoji="1" lang="en-US" altLang="ja-JP" dirty="0" smtClean="0"/>
              <a:t>(9/15)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村田雅之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競合状態</a:t>
            </a:r>
            <a:r>
              <a:rPr kumimoji="1" lang="ja-JP" altLang="en-US" dirty="0" smtClean="0"/>
              <a:t>の定義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2</a:t>
            </a:r>
            <a:r>
              <a:rPr kumimoji="1" lang="ja-JP" altLang="en-US" dirty="0" smtClean="0"/>
              <a:t>つ以上のスレッドで</a:t>
            </a:r>
            <a:r>
              <a:rPr lang="ja-JP" altLang="en-US" dirty="0" smtClean="0"/>
              <a:t>同じ場所への</a:t>
            </a:r>
            <a:r>
              <a:rPr lang="en-US" altLang="ja-JP" dirty="0" smtClean="0"/>
              <a:t>reference </a:t>
            </a:r>
            <a:br>
              <a:rPr lang="en-US" altLang="ja-JP" dirty="0" smtClean="0"/>
            </a:br>
            <a:r>
              <a:rPr lang="en-US" altLang="ja-JP" b="1" dirty="0" smtClean="0"/>
              <a:t>r</a:t>
            </a:r>
            <a:r>
              <a:rPr lang="ja-JP" altLang="en-US" dirty="0" smtClean="0"/>
              <a:t>について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!</a:t>
            </a:r>
            <a:r>
              <a:rPr kumimoji="1" lang="en-US" altLang="ja-JP" b="1" dirty="0" smtClean="0"/>
              <a:t>r</a:t>
            </a:r>
            <a:r>
              <a:rPr kumimoji="1" lang="en-US" altLang="ja-JP" dirty="0" smtClean="0"/>
              <a:t> (dereference)</a:t>
            </a:r>
            <a:r>
              <a:rPr lang="ja-JP" altLang="en-US" dirty="0" smtClean="0"/>
              <a:t>または</a:t>
            </a:r>
            <a:r>
              <a:rPr kumimoji="1" lang="en-US" altLang="ja-JP" b="1" dirty="0" smtClean="0"/>
              <a:t>r</a:t>
            </a:r>
            <a:r>
              <a:rPr lang="ja-JP" altLang="en-US" dirty="0" smtClean="0"/>
              <a:t> </a:t>
            </a:r>
            <a:r>
              <a:rPr kumimoji="1" lang="en-US" altLang="ja-JP" dirty="0" smtClean="0"/>
              <a:t>:= V (set) </a:t>
            </a:r>
            <a:r>
              <a:rPr kumimoji="1" lang="ja-JP" altLang="en-US" dirty="0" err="1" smtClean="0"/>
              <a:t>を評</a:t>
            </a:r>
            <a:r>
              <a:rPr kumimoji="1" lang="ja-JP" altLang="en-US" dirty="0" smtClean="0"/>
              <a:t>価</a:t>
            </a:r>
            <a:r>
              <a:rPr lang="ja-JP" altLang="en-US" dirty="0"/>
              <a:t>して</a:t>
            </a:r>
            <a:r>
              <a:rPr lang="ja-JP" altLang="en-US" dirty="0" smtClean="0"/>
              <a:t>いる状態</a:t>
            </a:r>
            <a:endParaRPr lang="en-US" altLang="ja-JP" dirty="0" smtClean="0"/>
          </a:p>
          <a:p>
            <a:r>
              <a:rPr lang="en-US" altLang="ja-JP" dirty="0"/>
              <a:t>a</a:t>
            </a:r>
            <a:r>
              <a:rPr kumimoji="1" lang="en-US" altLang="ja-JP" dirty="0" smtClean="0"/>
              <a:t>bstract </a:t>
            </a:r>
            <a:r>
              <a:rPr lang="en-US" altLang="ja-JP" dirty="0"/>
              <a:t>m</a:t>
            </a:r>
            <a:r>
              <a:rPr kumimoji="1" lang="en-US" altLang="ja-JP" dirty="0" smtClean="0"/>
              <a:t>achine</a:t>
            </a:r>
            <a:r>
              <a:rPr kumimoji="1" lang="ja-JP" altLang="en-US" dirty="0" smtClean="0"/>
              <a:t>がこの状態に遷移しない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ことを示す</a:t>
            </a:r>
            <a:endParaRPr kumimoji="1" lang="en-US" altLang="ja-JP" dirty="0" smtClean="0"/>
          </a:p>
          <a:p>
            <a:pPr>
              <a:buNone/>
            </a:pPr>
            <a:r>
              <a:rPr lang="en-US" altLang="ja-JP" dirty="0" smtClean="0"/>
              <a:t>	</a:t>
            </a:r>
            <a:r>
              <a:rPr lang="ja-JP" altLang="en-US" dirty="0" smtClean="0"/>
              <a:t>→競合状態が発生しない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競合状態にならないことの証明</a:t>
            </a:r>
            <a:r>
              <a:rPr kumimoji="1" lang="en-US" altLang="ja-JP" dirty="0" smtClean="0"/>
              <a:t>(1)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Lemma 1</a:t>
            </a:r>
          </a:p>
          <a:p>
            <a:pPr lvl="1"/>
            <a:r>
              <a:rPr lang="ja-JP" altLang="en-US" dirty="0" smtClean="0"/>
              <a:t>ある状態で</a:t>
            </a:r>
            <a:r>
              <a:rPr kumimoji="1" lang="en-US" altLang="ja-JP" dirty="0" smtClean="0"/>
              <a:t>well-typed</a:t>
            </a:r>
            <a:r>
              <a:rPr kumimoji="1" lang="ja-JP" altLang="en-US" dirty="0" smtClean="0"/>
              <a:t>で</a:t>
            </a:r>
            <a:r>
              <a:rPr lang="ja-JP" altLang="en-US" dirty="0" smtClean="0"/>
              <a:t>、状態遷移可能ならば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次の状態も</a:t>
            </a:r>
            <a:r>
              <a:rPr lang="en-US" altLang="ja-JP" dirty="0" smtClean="0"/>
              <a:t>well-typed</a:t>
            </a:r>
          </a:p>
          <a:p>
            <a:r>
              <a:rPr kumimoji="1" lang="en-US" altLang="ja-JP" dirty="0" smtClean="0"/>
              <a:t>Lemma 2 (Mutual Exclusion)</a:t>
            </a:r>
          </a:p>
          <a:p>
            <a:pPr lvl="1"/>
            <a:r>
              <a:rPr lang="ja-JP" altLang="en-US" dirty="0" smtClean="0"/>
              <a:t>ひとつのロックについて</a:t>
            </a:r>
            <a:r>
              <a:rPr lang="en-US" altLang="ja-JP" dirty="0" smtClean="0"/>
              <a:t>Critical Section</a:t>
            </a:r>
            <a:r>
              <a:rPr lang="ja-JP" altLang="en-US" dirty="0" smtClean="0"/>
              <a:t>を実行するスレッドはひとつのみ</a:t>
            </a:r>
            <a:r>
              <a:rPr lang="en-US" altLang="ja-JP" dirty="0" smtClean="0"/>
              <a:t>(CS</a:t>
            </a:r>
            <a:r>
              <a:rPr lang="ja-JP" altLang="en-US" dirty="0" smtClean="0"/>
              <a:t>について</a:t>
            </a:r>
            <a:r>
              <a:rPr lang="en-US" altLang="ja-JP" dirty="0" smtClean="0"/>
              <a:t>well-formed)</a:t>
            </a:r>
          </a:p>
          <a:p>
            <a:pPr lvl="1"/>
            <a:r>
              <a:rPr kumimoji="1" lang="ja-JP" altLang="en-US" dirty="0" smtClean="0"/>
              <a:t>ある状態で</a:t>
            </a:r>
            <a:r>
              <a:rPr kumimoji="1" lang="en-US" altLang="ja-JP" dirty="0" smtClean="0"/>
              <a:t>well-formed</a:t>
            </a:r>
            <a:r>
              <a:rPr lang="ja-JP" altLang="en-US" dirty="0" smtClean="0"/>
              <a:t>で状態</a:t>
            </a:r>
            <a:r>
              <a:rPr kumimoji="1" lang="ja-JP" altLang="en-US" dirty="0" smtClean="0"/>
              <a:t>遷移</a:t>
            </a:r>
            <a:r>
              <a:rPr lang="ja-JP" altLang="en-US" dirty="0" smtClean="0"/>
              <a:t>可能ならば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次の状態も</a:t>
            </a:r>
            <a:r>
              <a:rPr lang="en-US" altLang="ja-JP" dirty="0" smtClean="0"/>
              <a:t>well-formed</a:t>
            </a:r>
            <a:endParaRPr kumimoji="1"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競合状態にならないことの証明</a:t>
            </a:r>
            <a:r>
              <a:rPr lang="en-US" altLang="ja-JP" dirty="0" smtClean="0"/>
              <a:t>(2)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 smtClean="0"/>
              <a:t>Lemma 3</a:t>
            </a:r>
          </a:p>
          <a:p>
            <a:pPr lvl="1"/>
            <a:r>
              <a:rPr lang="en-US" altLang="ja-JP" dirty="0" smtClean="0"/>
              <a:t>well-typed</a:t>
            </a:r>
            <a:r>
              <a:rPr lang="ja-JP" altLang="en-US" dirty="0" smtClean="0"/>
              <a:t>なスレッドはロックを持っていない限り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レコードにアクセスしない</a:t>
            </a:r>
            <a:endParaRPr lang="en-US" altLang="ja-JP" dirty="0" smtClean="0"/>
          </a:p>
          <a:p>
            <a:r>
              <a:rPr kumimoji="1" lang="en-US" altLang="ja-JP" dirty="0" smtClean="0"/>
              <a:t>Lemma 4</a:t>
            </a:r>
          </a:p>
          <a:p>
            <a:pPr lvl="1"/>
            <a:r>
              <a:rPr lang="en-US" altLang="ja-JP" dirty="0" smtClean="0"/>
              <a:t>well-typed</a:t>
            </a:r>
            <a:r>
              <a:rPr lang="ja-JP" altLang="en-US" dirty="0" smtClean="0"/>
              <a:t>で</a:t>
            </a:r>
            <a:r>
              <a:rPr lang="en-US" altLang="ja-JP" dirty="0" smtClean="0"/>
              <a:t>critical section</a:t>
            </a:r>
            <a:r>
              <a:rPr lang="ja-JP" altLang="en-US" dirty="0" smtClean="0"/>
              <a:t>について</a:t>
            </a:r>
            <a:r>
              <a:rPr lang="en-US" altLang="ja-JP" dirty="0" smtClean="0"/>
              <a:t>well-formed</a:t>
            </a:r>
            <a:br>
              <a:rPr lang="en-US" altLang="ja-JP" dirty="0" smtClean="0"/>
            </a:br>
            <a:r>
              <a:rPr lang="ja-JP" altLang="en-US" dirty="0" smtClean="0"/>
              <a:t>ならば競合状態でない</a:t>
            </a:r>
            <a:endParaRPr lang="en-US" altLang="ja-JP" dirty="0" smtClean="0"/>
          </a:p>
          <a:p>
            <a:pPr lvl="1"/>
            <a:endParaRPr kumimoji="1" lang="en-US" altLang="ja-JP" dirty="0" smtClean="0"/>
          </a:p>
          <a:p>
            <a:r>
              <a:rPr lang="ja-JP" altLang="en-US" dirty="0" smtClean="0"/>
              <a:t>以上</a:t>
            </a:r>
            <a:r>
              <a:rPr lang="en-US" altLang="ja-JP" dirty="0" smtClean="0"/>
              <a:t>4</a:t>
            </a:r>
            <a:r>
              <a:rPr lang="ja-JP" altLang="en-US" dirty="0" smtClean="0"/>
              <a:t>つから、</a:t>
            </a:r>
            <a:r>
              <a:rPr lang="en-US" altLang="ja-JP" dirty="0" smtClean="0"/>
              <a:t>well-typed</a:t>
            </a:r>
            <a:r>
              <a:rPr lang="ja-JP" altLang="en-US" dirty="0" smtClean="0"/>
              <a:t>なプログラムは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競合状態に遷移しないことがいえる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polymorphism</a:t>
            </a:r>
            <a:r>
              <a:rPr lang="ja-JP" altLang="en-US" dirty="0" smtClean="0"/>
              <a:t> </a:t>
            </a:r>
            <a:r>
              <a:rPr lang="en-US" altLang="ja-JP" dirty="0" smtClean="0"/>
              <a:t>over lock types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任意のロックを扱う関数が書ける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ja-JP" altLang="en-US" dirty="0" smtClean="0"/>
              <a:t>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let f = </a:t>
            </a:r>
            <a:r>
              <a:rPr lang="en-US" altLang="ja-JP" b="1" dirty="0" err="1" smtClean="0"/>
              <a:t>Λn</a:t>
            </a:r>
            <a:r>
              <a:rPr lang="en-US" altLang="ja-JP" b="1" dirty="0" smtClean="0"/>
              <a:t>::Lock. 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	</a:t>
            </a:r>
            <a:r>
              <a:rPr lang="en-US" altLang="ja-JP" dirty="0" err="1" smtClean="0"/>
              <a:t>λz</a:t>
            </a:r>
            <a:r>
              <a:rPr lang="en-US" altLang="ja-JP" dirty="0" smtClean="0"/>
              <a:t>. </a:t>
            </a:r>
            <a:r>
              <a:rPr lang="en-US" altLang="ja-JP" dirty="0" err="1" smtClean="0"/>
              <a:t>Ref</a:t>
            </a:r>
            <a:r>
              <a:rPr lang="en-US" altLang="ja-JP" baseline="-25000" dirty="0" err="1" smtClean="0"/>
              <a:t>n</a:t>
            </a:r>
            <a:r>
              <a:rPr lang="en-US" altLang="ja-JP" dirty="0" smtClean="0"/>
              <a:t> Int.</a:t>
            </a:r>
            <a:br>
              <a:rPr lang="en-US" altLang="ja-JP" dirty="0" smtClean="0"/>
            </a:br>
            <a:r>
              <a:rPr lang="en-US" altLang="ja-JP" dirty="0" smtClean="0"/>
              <a:t>	 	z := z+1 in</a:t>
            </a:r>
            <a:br>
              <a:rPr lang="en-US" altLang="ja-JP" dirty="0" smtClean="0"/>
            </a:br>
            <a:r>
              <a:rPr lang="en-US" altLang="ja-JP" dirty="0" smtClean="0"/>
              <a:t>	new-lock x:m in f</a:t>
            </a:r>
            <a:r>
              <a:rPr lang="en-US" altLang="ja-JP" b="1" dirty="0" smtClean="0"/>
              <a:t>[m]</a:t>
            </a:r>
            <a:r>
              <a:rPr lang="en-US" altLang="ja-JP" dirty="0" smtClean="0"/>
              <a:t> (</a:t>
            </a:r>
            <a:r>
              <a:rPr lang="en-US" altLang="ja-JP" dirty="0" err="1" smtClean="0"/>
              <a:t>Ref</a:t>
            </a:r>
            <a:r>
              <a:rPr lang="en-US" altLang="ja-JP" baseline="-25000" dirty="0" err="1" smtClean="0"/>
              <a:t>m</a:t>
            </a:r>
            <a:r>
              <a:rPr lang="en-US" altLang="ja-JP" dirty="0" smtClean="0"/>
              <a:t> 0)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existential types (1)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new-lock x:m in e</a:t>
            </a:r>
            <a:r>
              <a:rPr lang="ja-JP" altLang="en-US" dirty="0" smtClean="0"/>
              <a:t>の返り値に新しく確保したロックを含むことができなかった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違う</a:t>
            </a:r>
            <a:r>
              <a:rPr kumimoji="1" lang="en-US" altLang="ja-JP" dirty="0" smtClean="0"/>
              <a:t>singleton lock type</a:t>
            </a:r>
            <a:r>
              <a:rPr kumimoji="1" lang="ja-JP" altLang="en-US" dirty="0" smtClean="0"/>
              <a:t>で同じ名前</a:t>
            </a:r>
            <a:r>
              <a:rPr lang="ja-JP" altLang="en-US" dirty="0" smtClean="0"/>
              <a:t>のものができて</a:t>
            </a:r>
            <a:r>
              <a:rPr kumimoji="1" lang="ja-JP" altLang="en-US" dirty="0" smtClean="0"/>
              <a:t>混乱しないように </a:t>
            </a:r>
            <a:endParaRPr kumimoji="1" lang="en-US" altLang="ja-JP" dirty="0" smtClean="0"/>
          </a:p>
          <a:p>
            <a:pPr lvl="2"/>
            <a:r>
              <a:rPr kumimoji="1" lang="ja-JP" altLang="en-US" dirty="0" smtClean="0"/>
              <a:t>複数回同じ</a:t>
            </a:r>
            <a:r>
              <a:rPr kumimoji="1" lang="en-US" altLang="ja-JP" dirty="0" smtClean="0"/>
              <a:t>new-lock</a:t>
            </a:r>
            <a:r>
              <a:rPr kumimoji="1" lang="ja-JP" altLang="en-US" dirty="0" smtClean="0"/>
              <a:t>が呼ばれた時など？</a:t>
            </a:r>
            <a:endParaRPr kumimoji="1" lang="en-US" altLang="ja-JP" dirty="0" smtClean="0"/>
          </a:p>
          <a:p>
            <a:r>
              <a:rPr kumimoji="1" lang="en-US" altLang="ja-JP" dirty="0" smtClean="0"/>
              <a:t>new-lock</a:t>
            </a:r>
            <a:r>
              <a:rPr kumimoji="1" lang="ja-JP" altLang="en-US" dirty="0" smtClean="0"/>
              <a:t>で新しく作ったロックを含む型を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existential type</a:t>
            </a:r>
            <a:r>
              <a:rPr kumimoji="1" lang="ja-JP" altLang="en-US" dirty="0" smtClean="0"/>
              <a:t>として返すことでこれを克服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existential types </a:t>
            </a:r>
            <a:r>
              <a:rPr kumimoji="1" lang="en-US" altLang="ja-JP" dirty="0" smtClean="0"/>
              <a:t>(2)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kumimoji="1" lang="en-US" altLang="ja-JP" dirty="0" smtClean="0"/>
              <a:t>P = new-lock x:n in</a:t>
            </a:r>
            <a:br>
              <a:rPr kumimoji="1" lang="en-US" altLang="ja-JP" dirty="0" smtClean="0"/>
            </a:br>
            <a:r>
              <a:rPr kumimoji="1" lang="en-US" altLang="ja-JP" dirty="0" smtClean="0"/>
              <a:t>let y = (x, (</a:t>
            </a:r>
            <a:r>
              <a:rPr kumimoji="1" lang="en-US" altLang="ja-JP" dirty="0" err="1" smtClean="0"/>
              <a:t>ref</a:t>
            </a:r>
            <a:r>
              <a:rPr kumimoji="1" lang="en-US" altLang="ja-JP" baseline="-25000" dirty="0" err="1" smtClean="0"/>
              <a:t>n</a:t>
            </a:r>
            <a:r>
              <a:rPr lang="en-US" altLang="ja-JP" dirty="0" smtClean="0"/>
              <a:t> 0</a:t>
            </a:r>
            <a:r>
              <a:rPr kumimoji="1" lang="en-US" altLang="ja-JP" dirty="0" smtClean="0"/>
              <a:t>)) in</a:t>
            </a:r>
            <a:br>
              <a:rPr kumimoji="1" lang="en-US" altLang="ja-JP" dirty="0" smtClean="0"/>
            </a:br>
            <a:r>
              <a:rPr kumimoji="1" lang="en-US" altLang="ja-JP" dirty="0" smtClean="0"/>
              <a:t>pack m::Lock = n with y</a:t>
            </a:r>
            <a:br>
              <a:rPr kumimoji="1" lang="en-US" altLang="ja-JP" dirty="0" smtClean="0"/>
            </a:br>
            <a:r>
              <a:rPr kumimoji="1" lang="en-US" altLang="ja-JP" dirty="0" smtClean="0"/>
              <a:t>				</a:t>
            </a:r>
          </a:p>
          <a:p>
            <a:pPr>
              <a:buNone/>
            </a:pPr>
            <a:r>
              <a:rPr lang="en-US" altLang="ja-JP" dirty="0" smtClean="0"/>
              <a:t>open P as m::Lock, y:(m *</a:t>
            </a:r>
            <a:r>
              <a:rPr lang="en-US" altLang="ja-JP" dirty="0" err="1" smtClean="0"/>
              <a:t>Ref</a:t>
            </a:r>
            <a:r>
              <a:rPr lang="en-US" altLang="ja-JP" baseline="-25000" dirty="0" err="1" smtClean="0"/>
              <a:t>m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Int</a:t>
            </a:r>
            <a:r>
              <a:rPr lang="en-US" altLang="ja-JP" dirty="0" smtClean="0"/>
              <a:t>) in</a:t>
            </a:r>
            <a:br>
              <a:rPr lang="en-US" altLang="ja-JP" dirty="0" smtClean="0"/>
            </a:br>
            <a:r>
              <a:rPr lang="en-US" altLang="ja-JP" dirty="0" smtClean="0"/>
              <a:t>sync first(y) !second(y)</a:t>
            </a:r>
          </a:p>
        </p:txBody>
      </p:sp>
      <p:sp>
        <p:nvSpPr>
          <p:cNvPr id="5" name="角丸四角形吹き出し 4"/>
          <p:cNvSpPr/>
          <p:nvPr/>
        </p:nvSpPr>
        <p:spPr>
          <a:xfrm>
            <a:off x="4499992" y="3140968"/>
            <a:ext cx="3960440" cy="504056"/>
          </a:xfrm>
          <a:prstGeom prst="wedgeRoundRectCallout">
            <a:avLst>
              <a:gd name="adj1" fmla="val -36827"/>
              <a:gd name="adj2" fmla="val -95913"/>
              <a:gd name="adj3" fmla="val 1666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chemeClr val="tx1"/>
                </a:solidFill>
              </a:rPr>
              <a:t>∃</a:t>
            </a:r>
            <a:r>
              <a:rPr lang="en-US" altLang="ja-JP" sz="2800" dirty="0" smtClean="0">
                <a:solidFill>
                  <a:schemeClr val="tx1"/>
                </a:solidFill>
              </a:rPr>
              <a:t>m::Lock. (m ×</a:t>
            </a:r>
            <a:r>
              <a:rPr lang="en-US" altLang="ja-JP" sz="2800" dirty="0" err="1" smtClean="0">
                <a:solidFill>
                  <a:schemeClr val="tx1"/>
                </a:solidFill>
              </a:rPr>
              <a:t>Ref</a:t>
            </a:r>
            <a:r>
              <a:rPr lang="en-US" altLang="ja-JP" sz="2800" baseline="-25000" dirty="0" err="1" smtClean="0">
                <a:solidFill>
                  <a:schemeClr val="tx1"/>
                </a:solidFill>
              </a:rPr>
              <a:t>m</a:t>
            </a:r>
            <a:r>
              <a:rPr lang="en-US" altLang="ja-JP" sz="2800" dirty="0" smtClean="0">
                <a:solidFill>
                  <a:schemeClr val="tx1"/>
                </a:solidFill>
              </a:rPr>
              <a:t> </a:t>
            </a:r>
            <a:r>
              <a:rPr lang="en-US" altLang="ja-JP" sz="2800" dirty="0" err="1" smtClean="0">
                <a:solidFill>
                  <a:schemeClr val="tx1"/>
                </a:solidFill>
              </a:rPr>
              <a:t>Int</a:t>
            </a:r>
            <a:r>
              <a:rPr lang="en-US" altLang="ja-JP" sz="2800" dirty="0" smtClean="0">
                <a:solidFill>
                  <a:schemeClr val="tx1"/>
                </a:solidFill>
              </a:rPr>
              <a:t>)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デッドロックを防ぐ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ロックに</a:t>
            </a:r>
            <a:r>
              <a:rPr kumimoji="1" lang="en-US" altLang="ja-JP" dirty="0" smtClean="0"/>
              <a:t>partial order</a:t>
            </a:r>
            <a:r>
              <a:rPr kumimoji="1" lang="ja-JP" altLang="en-US" dirty="0" smtClean="0"/>
              <a:t>をつける</a:t>
            </a:r>
            <a:endParaRPr kumimoji="1" lang="en-US" altLang="ja-JP" dirty="0" smtClean="0"/>
          </a:p>
          <a:p>
            <a:r>
              <a:rPr kumimoji="1" lang="ja-JP" altLang="en-US" dirty="0" smtClean="0"/>
              <a:t>今保有しているロックより上位のロックしか確保できない</a:t>
            </a:r>
            <a:r>
              <a:rPr lang="ja-JP" altLang="en-US" dirty="0" smtClean="0"/>
              <a:t>ようにする</a:t>
            </a:r>
            <a:endParaRPr kumimoji="1"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デッドロックを防ぐための拡張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m::Lock </a:t>
            </a:r>
            <a:r>
              <a:rPr lang="ja-JP" altLang="en-US" dirty="0" smtClean="0"/>
              <a:t>→</a:t>
            </a:r>
            <a:r>
              <a:rPr lang="en-US" altLang="ja-JP" dirty="0" smtClean="0"/>
              <a:t> m::</a:t>
            </a:r>
            <a:r>
              <a:rPr lang="en-US" altLang="ja-JP" dirty="0" smtClean="0">
                <a:sym typeface="Wingdings" pitchFamily="2" charset="2"/>
              </a:rPr>
              <a:t>(</a:t>
            </a:r>
            <a:r>
              <a:rPr lang="en-US" altLang="ja-JP" b="1" dirty="0" smtClean="0">
                <a:sym typeface="Wingdings" pitchFamily="2" charset="2"/>
              </a:rPr>
              <a:t>m</a:t>
            </a:r>
            <a:r>
              <a:rPr lang="en-US" altLang="ja-JP" b="1" baseline="-25000" dirty="0" smtClean="0">
                <a:sym typeface="Wingdings" pitchFamily="2" charset="2"/>
              </a:rPr>
              <a:t>1</a:t>
            </a:r>
            <a:r>
              <a:rPr lang="en-US" altLang="ja-JP" dirty="0" smtClean="0">
                <a:sym typeface="Wingdings" pitchFamily="2" charset="2"/>
              </a:rPr>
              <a:t>, </a:t>
            </a:r>
            <a:r>
              <a:rPr lang="en-US" altLang="ja-JP" b="1" dirty="0" smtClean="0">
                <a:sym typeface="Wingdings" pitchFamily="2" charset="2"/>
              </a:rPr>
              <a:t>m</a:t>
            </a:r>
            <a:r>
              <a:rPr lang="en-US" altLang="ja-JP" b="1" baseline="-25000" dirty="0" smtClean="0">
                <a:sym typeface="Wingdings" pitchFamily="2" charset="2"/>
              </a:rPr>
              <a:t>2</a:t>
            </a:r>
            <a:r>
              <a:rPr lang="en-US" altLang="ja-JP" dirty="0" smtClean="0">
                <a:sym typeface="Wingdings" pitchFamily="2" charset="2"/>
              </a:rPr>
              <a:t>)</a:t>
            </a:r>
            <a:r>
              <a:rPr lang="ja-JP" altLang="en-US" dirty="0" smtClean="0">
                <a:sym typeface="Wingdings" pitchFamily="2" charset="2"/>
              </a:rPr>
              <a:t>と拡張</a:t>
            </a:r>
            <a:endParaRPr lang="en-US" altLang="ja-JP" dirty="0" smtClean="0">
              <a:sym typeface="Wingdings" pitchFamily="2" charset="2"/>
            </a:endParaRPr>
          </a:p>
          <a:p>
            <a:pPr lvl="1"/>
            <a:r>
              <a:rPr kumimoji="1" lang="en-US" altLang="ja-JP" b="1" dirty="0" smtClean="0"/>
              <a:t>m</a:t>
            </a:r>
            <a:r>
              <a:rPr kumimoji="1" lang="en-US" altLang="ja-JP" b="1" baseline="-25000" dirty="0" smtClean="0"/>
              <a:t>1</a:t>
            </a:r>
            <a:r>
              <a:rPr kumimoji="1" lang="en-US" altLang="ja-JP" dirty="0" smtClean="0"/>
              <a:t>,</a:t>
            </a:r>
            <a:r>
              <a:rPr kumimoji="1" lang="en-US" altLang="ja-JP" b="1" dirty="0" smtClean="0"/>
              <a:t>m</a:t>
            </a:r>
            <a:r>
              <a:rPr lang="en-US" altLang="ja-JP" b="1" baseline="-25000" dirty="0" smtClean="0"/>
              <a:t>2</a:t>
            </a:r>
            <a:r>
              <a:rPr kumimoji="1" lang="ja-JP" altLang="en-US" dirty="0" smtClean="0"/>
              <a:t>は</a:t>
            </a:r>
            <a:r>
              <a:rPr lang="en-US" altLang="ja-JP" dirty="0" smtClean="0"/>
              <a:t>lock type</a:t>
            </a:r>
            <a:r>
              <a:rPr kumimoji="1" lang="ja-JP" altLang="en-US" dirty="0" smtClean="0"/>
              <a:t>の集合</a:t>
            </a:r>
            <a:endParaRPr kumimoji="1" lang="en-US" altLang="ja-JP" dirty="0" smtClean="0"/>
          </a:p>
          <a:p>
            <a:pPr lvl="1"/>
            <a:r>
              <a:rPr lang="en-US" altLang="ja-JP" b="1" dirty="0" smtClean="0"/>
              <a:t>m</a:t>
            </a:r>
            <a:r>
              <a:rPr lang="en-US" altLang="ja-JP" b="1" baseline="-25000" dirty="0" smtClean="0"/>
              <a:t>1</a:t>
            </a:r>
            <a:r>
              <a:rPr lang="ja-JP" altLang="en-US" dirty="0" smtClean="0"/>
              <a:t> ∋</a:t>
            </a:r>
            <a:r>
              <a:rPr lang="en-US" altLang="ja-JP" dirty="0" smtClean="0"/>
              <a:t> m</a:t>
            </a:r>
            <a:r>
              <a:rPr lang="en-US" altLang="ja-JP" baseline="-25000" dirty="0" smtClean="0"/>
              <a:t>1</a:t>
            </a:r>
            <a:r>
              <a:rPr lang="en-US" altLang="ja-JP" dirty="0" smtClean="0"/>
              <a:t> &lt; m &lt; m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 </a:t>
            </a:r>
            <a:r>
              <a:rPr lang="ja-JP" altLang="en-US" dirty="0" smtClean="0"/>
              <a:t>∈ </a:t>
            </a:r>
            <a:r>
              <a:rPr lang="en-US" altLang="ja-JP" b="1" dirty="0" smtClean="0"/>
              <a:t>m</a:t>
            </a:r>
            <a:r>
              <a:rPr lang="en-US" altLang="ja-JP" b="1" baseline="-25000" dirty="0" smtClean="0"/>
              <a:t>2</a:t>
            </a:r>
            <a:endParaRPr lang="en-US" altLang="ja-JP" b="1" dirty="0" smtClean="0"/>
          </a:p>
          <a:p>
            <a:r>
              <a:rPr lang="en-US" altLang="ja-JP" dirty="0" smtClean="0"/>
              <a:t>permission</a:t>
            </a:r>
            <a:r>
              <a:rPr lang="ja-JP" altLang="en-US" dirty="0" smtClean="0"/>
              <a:t>を拡張して</a:t>
            </a:r>
            <a:r>
              <a:rPr lang="en-US" altLang="ja-JP" dirty="0" smtClean="0"/>
              <a:t>locking level</a:t>
            </a:r>
            <a:r>
              <a:rPr lang="ja-JP" altLang="en-US" dirty="0" smtClean="0"/>
              <a:t>を持たせる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locking level</a:t>
            </a:r>
            <a:r>
              <a:rPr lang="ja-JP" altLang="en-US" dirty="0" smtClean="0"/>
              <a:t>より上のロックしか獲得できない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新しくロックを確保したらそのロックを新しい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locking level</a:t>
            </a:r>
            <a:r>
              <a:rPr lang="ja-JP" altLang="en-US" dirty="0" smtClean="0"/>
              <a:t>とする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まとめ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スレッドを用いた並列プログラムに特有の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問題である競合状態とデッドロックについて、型システムを用いて防ぐ方法を示した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今日の発表内容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Types for Safe Locking</a:t>
            </a:r>
          </a:p>
          <a:p>
            <a:pPr lvl="1"/>
            <a:r>
              <a:rPr kumimoji="1" lang="en-US" altLang="ja-JP" dirty="0" smtClean="0"/>
              <a:t>C. Flanagan and M. </a:t>
            </a:r>
            <a:r>
              <a:rPr kumimoji="1" lang="en-US" altLang="ja-JP" dirty="0" err="1" smtClean="0"/>
              <a:t>Abadi</a:t>
            </a:r>
            <a:endParaRPr kumimoji="1" lang="en-US" altLang="ja-JP" dirty="0" smtClean="0"/>
          </a:p>
          <a:p>
            <a:pPr lvl="1"/>
            <a:r>
              <a:rPr lang="en-US" altLang="ja-JP" dirty="0"/>
              <a:t>Proceedings of the 8th European Symposium on Programming Languages and </a:t>
            </a:r>
            <a:r>
              <a:rPr lang="en-US" altLang="ja-JP" dirty="0" smtClean="0"/>
              <a:t>Systems, 1999</a:t>
            </a:r>
            <a:endParaRPr kumimoji="1"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並列プログラム特有の問題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競合状態</a:t>
            </a:r>
            <a:r>
              <a:rPr kumimoji="1" lang="en-US" altLang="ja-JP" dirty="0" smtClean="0"/>
              <a:t>(race condition)</a:t>
            </a:r>
          </a:p>
          <a:p>
            <a:pPr lvl="1"/>
            <a:r>
              <a:rPr kumimoji="1" lang="ja-JP" altLang="en-US" dirty="0" smtClean="0"/>
              <a:t>複数のスレッドが</a:t>
            </a:r>
            <a:r>
              <a:rPr kumimoji="1" lang="en-US" altLang="ja-JP" dirty="0" smtClean="0"/>
              <a:t>1</a:t>
            </a:r>
            <a:r>
              <a:rPr kumimoji="1" lang="ja-JP" altLang="en-US" dirty="0" err="1" smtClean="0"/>
              <a:t>つの</a:t>
            </a:r>
            <a:r>
              <a:rPr kumimoji="1" lang="ja-JP" altLang="en-US" dirty="0" smtClean="0"/>
              <a:t>データに同時にアクセスする</a:t>
            </a:r>
            <a:endParaRPr kumimoji="1" lang="en-US" altLang="ja-JP" dirty="0" smtClean="0"/>
          </a:p>
          <a:p>
            <a:r>
              <a:rPr lang="ja-JP" altLang="en-US" dirty="0" smtClean="0"/>
              <a:t>デッドロック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既に確保されたロックを互いに要求し合って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各スレッドの処理が進行しなくなる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kumimoji="1" lang="ja-JP" altLang="en-US" dirty="0" smtClean="0"/>
              <a:t>タイミングに依存するため解析が難しい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問題の解決法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type system</a:t>
            </a:r>
            <a:r>
              <a:rPr lang="ja-JP" altLang="en-US" dirty="0" err="1" smtClean="0"/>
              <a:t>で解</a:t>
            </a:r>
            <a:r>
              <a:rPr lang="ja-JP" altLang="en-US" dirty="0" smtClean="0"/>
              <a:t>決する</a:t>
            </a:r>
            <a:endParaRPr lang="en-US" altLang="ja-JP" dirty="0" smtClean="0"/>
          </a:p>
          <a:p>
            <a:r>
              <a:rPr kumimoji="1" lang="ja-JP" altLang="en-US" dirty="0" smtClean="0"/>
              <a:t>命令型言語を対象</a:t>
            </a:r>
            <a:r>
              <a:rPr lang="ja-JP" altLang="en-US" dirty="0" smtClean="0"/>
              <a:t>とする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call-by-value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スレッド・ロックに関わる操作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レコード </a:t>
            </a:r>
            <a:r>
              <a:rPr lang="en-US" altLang="ja-JP" dirty="0" smtClean="0"/>
              <a:t>(reference cell)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singleton lock type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ロックごとに型をつける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l : (m::Lock)</a:t>
            </a:r>
          </a:p>
          <a:p>
            <a:r>
              <a:rPr lang="ja-JP" altLang="en-US" dirty="0" smtClean="0"/>
              <a:t>ロックを型レベルで扱うことができる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permission</a:t>
            </a:r>
          </a:p>
          <a:p>
            <a:pPr lvl="1"/>
            <a:r>
              <a:rPr lang="ja-JP" altLang="en-US" dirty="0" smtClean="0"/>
              <a:t>ロック</a:t>
            </a:r>
            <a:r>
              <a:rPr lang="en-US" altLang="ja-JP" dirty="0" smtClean="0"/>
              <a:t>(singleton lock type)</a:t>
            </a:r>
            <a:r>
              <a:rPr lang="ja-JP" altLang="en-US" dirty="0" smtClean="0"/>
              <a:t>の集合</a:t>
            </a:r>
            <a:endParaRPr lang="en-US" altLang="ja-JP" dirty="0" smtClean="0"/>
          </a:p>
          <a:p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スレッド</a:t>
            </a:r>
            <a:r>
              <a:rPr lang="ja-JP" altLang="en-US" dirty="0" smtClean="0"/>
              <a:t>・</a:t>
            </a:r>
            <a:r>
              <a:rPr kumimoji="1" lang="ja-JP" altLang="en-US" dirty="0" smtClean="0"/>
              <a:t>ロック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 smtClean="0"/>
              <a:t>fork e</a:t>
            </a:r>
          </a:p>
          <a:p>
            <a:pPr lvl="1"/>
            <a:r>
              <a:rPr lang="en-US" altLang="ja-JP" dirty="0" smtClean="0"/>
              <a:t>e</a:t>
            </a:r>
            <a:r>
              <a:rPr lang="ja-JP" altLang="en-US" dirty="0" smtClean="0"/>
              <a:t>を実行する新しいスレッドを作る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ロックは継承されない</a:t>
            </a:r>
            <a:endParaRPr kumimoji="1" lang="en-US" altLang="ja-JP" dirty="0" smtClean="0"/>
          </a:p>
          <a:p>
            <a:r>
              <a:rPr kumimoji="1" lang="en-US" altLang="ja-JP" dirty="0" smtClean="0"/>
              <a:t>new-lock x:m in e</a:t>
            </a:r>
          </a:p>
          <a:p>
            <a:pPr lvl="1"/>
            <a:r>
              <a:rPr lang="ja-JP" altLang="en-US" dirty="0" smtClean="0"/>
              <a:t>新しい</a:t>
            </a:r>
            <a:r>
              <a:rPr kumimoji="1" lang="ja-JP" altLang="en-US" dirty="0" smtClean="0"/>
              <a:t>ロックを</a:t>
            </a:r>
            <a:r>
              <a:rPr kumimoji="1" lang="en-US" altLang="ja-JP" dirty="0" smtClean="0"/>
              <a:t>x</a:t>
            </a:r>
            <a:r>
              <a:rPr kumimoji="1" lang="ja-JP" altLang="en-US" dirty="0" smtClean="0"/>
              <a:t>に束縛して</a:t>
            </a:r>
            <a:r>
              <a:rPr kumimoji="1" lang="en-US" altLang="ja-JP" dirty="0" smtClean="0"/>
              <a:t>e</a:t>
            </a:r>
            <a:r>
              <a:rPr kumimoji="1" lang="ja-JP" altLang="en-US" dirty="0" smtClean="0"/>
              <a:t>を評価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m</a:t>
            </a:r>
            <a:r>
              <a:rPr lang="ja-JP" altLang="en-US" dirty="0" err="1" smtClean="0"/>
              <a:t>には</a:t>
            </a:r>
            <a:r>
              <a:rPr lang="ja-JP" altLang="en-US" dirty="0" smtClean="0"/>
              <a:t>新しいロックの型が束縛される</a:t>
            </a:r>
            <a:endParaRPr kumimoji="1" lang="en-US" altLang="ja-JP" dirty="0" smtClean="0"/>
          </a:p>
          <a:p>
            <a:r>
              <a:rPr lang="en-US" altLang="ja-JP" dirty="0" smtClean="0"/>
              <a:t>sync e</a:t>
            </a:r>
            <a:r>
              <a:rPr lang="en-US" altLang="ja-JP" baseline="-25000" dirty="0" smtClean="0"/>
              <a:t>1</a:t>
            </a:r>
            <a:r>
              <a:rPr lang="en-US" altLang="ja-JP" dirty="0" smtClean="0"/>
              <a:t> e</a:t>
            </a:r>
            <a:r>
              <a:rPr lang="en-US" altLang="ja-JP" baseline="-25000" dirty="0" smtClean="0"/>
              <a:t>2</a:t>
            </a:r>
          </a:p>
          <a:p>
            <a:pPr lvl="1"/>
            <a:r>
              <a:rPr lang="en-US" altLang="ja-JP" dirty="0" smtClean="0"/>
              <a:t>e</a:t>
            </a:r>
            <a:r>
              <a:rPr lang="en-US" altLang="ja-JP" baseline="-25000" dirty="0" smtClean="0"/>
              <a:t>1</a:t>
            </a:r>
            <a:r>
              <a:rPr lang="ja-JP" altLang="en-US" dirty="0" smtClean="0"/>
              <a:t> </a:t>
            </a:r>
            <a:r>
              <a:rPr lang="ja-JP" altLang="en-US" dirty="0" err="1" smtClean="0"/>
              <a:t>を評</a:t>
            </a:r>
            <a:r>
              <a:rPr lang="ja-JP" altLang="en-US" dirty="0" smtClean="0"/>
              <a:t>価した結果のロックを確保して</a:t>
            </a:r>
            <a:r>
              <a:rPr lang="en-US" altLang="ja-JP" dirty="0" smtClean="0"/>
              <a:t>e</a:t>
            </a:r>
            <a:r>
              <a:rPr lang="en-US" altLang="ja-JP" baseline="-25000" dirty="0" smtClean="0"/>
              <a:t>2</a:t>
            </a:r>
            <a:r>
              <a:rPr lang="ja-JP" altLang="en-US" dirty="0" smtClean="0"/>
              <a:t>を評価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e</a:t>
            </a:r>
            <a:r>
              <a:rPr kumimoji="1" lang="en-US" altLang="ja-JP" baseline="-25000" dirty="0" smtClean="0"/>
              <a:t>2</a:t>
            </a:r>
            <a:r>
              <a:rPr kumimoji="1" lang="ja-JP" altLang="en-US" dirty="0" smtClean="0"/>
              <a:t>を実行中、ロック</a:t>
            </a:r>
            <a:r>
              <a:rPr kumimoji="1" lang="en-US" altLang="ja-JP" dirty="0" smtClean="0"/>
              <a:t>e</a:t>
            </a:r>
            <a:r>
              <a:rPr kumimoji="1" lang="en-US" altLang="ja-JP" baseline="-25000" dirty="0" smtClean="0"/>
              <a:t>1</a:t>
            </a:r>
            <a:r>
              <a:rPr lang="ja-JP" altLang="en-US" dirty="0" err="1" smtClean="0"/>
              <a:t>を保</a:t>
            </a:r>
            <a:r>
              <a:rPr lang="ja-JP" altLang="en-US" dirty="0" smtClean="0"/>
              <a:t>有している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レコード</a:t>
            </a:r>
            <a:r>
              <a:rPr kumimoji="1" lang="ja-JP" altLang="en-US" dirty="0" smtClean="0"/>
              <a:t>・関数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25963"/>
          </a:xfrm>
        </p:spPr>
        <p:txBody>
          <a:bodyPr/>
          <a:lstStyle/>
          <a:p>
            <a:r>
              <a:rPr lang="en-US" altLang="ja-JP" dirty="0" err="1" smtClean="0"/>
              <a:t>ref</a:t>
            </a:r>
            <a:r>
              <a:rPr lang="en-US" altLang="ja-JP" baseline="-25000" dirty="0" err="1" smtClean="0"/>
              <a:t>m</a:t>
            </a:r>
            <a:r>
              <a:rPr lang="en-US" altLang="ja-JP" dirty="0" smtClean="0"/>
              <a:t> e : </a:t>
            </a:r>
            <a:r>
              <a:rPr lang="en-US" altLang="ja-JP" dirty="0" err="1" smtClean="0"/>
              <a:t>Ref</a:t>
            </a:r>
            <a:r>
              <a:rPr lang="en-US" altLang="ja-JP" baseline="-25000" dirty="0" err="1" smtClean="0"/>
              <a:t>m</a:t>
            </a:r>
            <a:r>
              <a:rPr lang="en-US" altLang="ja-JP" dirty="0" smtClean="0"/>
              <a:t> t</a:t>
            </a:r>
          </a:p>
          <a:p>
            <a:pPr lvl="1"/>
            <a:r>
              <a:rPr lang="en-US" altLang="ja-JP" dirty="0" smtClean="0"/>
              <a:t>m</a:t>
            </a:r>
            <a:r>
              <a:rPr lang="ja-JP" altLang="en-US" dirty="0"/>
              <a:t>という</a:t>
            </a:r>
            <a:r>
              <a:rPr lang="ja-JP" altLang="en-US" dirty="0" smtClean="0"/>
              <a:t>型のロックで</a:t>
            </a:r>
            <a:r>
              <a:rPr lang="ja-JP" altLang="en-US" dirty="0"/>
              <a:t>保護されて</a:t>
            </a:r>
            <a:r>
              <a:rPr lang="ja-JP" altLang="en-US" dirty="0" smtClean="0"/>
              <a:t>いるレコード</a:t>
            </a:r>
            <a:endParaRPr lang="en-US" altLang="ja-JP" dirty="0" smtClean="0"/>
          </a:p>
          <a:p>
            <a:r>
              <a:rPr lang="en-US" altLang="ja-JP" dirty="0" err="1" smtClean="0"/>
              <a:t>λ</a:t>
            </a:r>
            <a:r>
              <a:rPr lang="en-US" altLang="ja-JP" sz="2800" baseline="30000" dirty="0" err="1" smtClean="0"/>
              <a:t>p</a:t>
            </a:r>
            <a:r>
              <a:rPr lang="en-US" altLang="ja-JP" sz="2800" dirty="0" smtClean="0"/>
              <a:t> </a:t>
            </a:r>
            <a:r>
              <a:rPr lang="en-US" altLang="ja-JP" dirty="0" smtClean="0"/>
              <a:t> x:t</a:t>
            </a:r>
            <a:r>
              <a:rPr lang="en-US" altLang="ja-JP" baseline="-25000" dirty="0" smtClean="0"/>
              <a:t>1</a:t>
            </a:r>
            <a:r>
              <a:rPr lang="en-US" altLang="ja-JP" dirty="0" smtClean="0"/>
              <a:t> . e : t</a:t>
            </a:r>
            <a:r>
              <a:rPr lang="en-US" altLang="ja-JP" baseline="-25000" dirty="0" smtClean="0"/>
              <a:t>1</a:t>
            </a:r>
            <a:r>
              <a:rPr lang="en-US" altLang="ja-JP" dirty="0" smtClean="0"/>
              <a:t> </a:t>
            </a:r>
            <a:r>
              <a:rPr lang="ja-JP" altLang="en-US" dirty="0" smtClean="0"/>
              <a:t>→</a:t>
            </a:r>
            <a:r>
              <a:rPr lang="en-US" altLang="ja-JP" baseline="30000" dirty="0" smtClean="0"/>
              <a:t>p</a:t>
            </a:r>
            <a:r>
              <a:rPr lang="en-US" altLang="ja-JP" dirty="0" smtClean="0"/>
              <a:t> t</a:t>
            </a:r>
            <a:r>
              <a:rPr lang="en-US" altLang="ja-JP" baseline="-25000" dirty="0" smtClean="0"/>
              <a:t>2</a:t>
            </a:r>
          </a:p>
          <a:p>
            <a:pPr lvl="1"/>
            <a:r>
              <a:rPr kumimoji="1" lang="en-US" altLang="ja-JP" dirty="0" smtClean="0"/>
              <a:t>p(permission)</a:t>
            </a:r>
            <a:r>
              <a:rPr kumimoji="1" lang="ja-JP" altLang="en-US" dirty="0" smtClean="0"/>
              <a:t>にあるロックを持っていないと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関数を</a:t>
            </a:r>
            <a:r>
              <a:rPr lang="ja-JP" altLang="en-US" dirty="0" smtClean="0"/>
              <a:t>適用する</a:t>
            </a:r>
            <a:r>
              <a:rPr kumimoji="1" lang="ja-JP" altLang="en-US" dirty="0" smtClean="0"/>
              <a:t>ことができな</a:t>
            </a:r>
            <a:r>
              <a:rPr lang="ja-JP" altLang="en-US" dirty="0"/>
              <a:t>い</a:t>
            </a:r>
            <a:endParaRPr kumimoji="1"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型のチェック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あるレコードにアクセスするには対応する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ロックを保有していなければならない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Exp </a:t>
            </a:r>
            <a:r>
              <a:rPr lang="en-US" altLang="ja-JP" dirty="0" err="1" smtClean="0"/>
              <a:t>Deref</a:t>
            </a:r>
            <a:r>
              <a:rPr lang="ja-JP" altLang="en-US" dirty="0"/>
              <a:t> </a:t>
            </a:r>
            <a:r>
              <a:rPr lang="en-US" altLang="ja-JP" dirty="0"/>
              <a:t>,</a:t>
            </a:r>
            <a:r>
              <a:rPr lang="ja-JP" altLang="en-US" dirty="0" smtClean="0"/>
              <a:t> </a:t>
            </a:r>
            <a:r>
              <a:rPr lang="en-US" altLang="ja-JP" dirty="0" smtClean="0"/>
              <a:t>Exp Set</a:t>
            </a:r>
          </a:p>
          <a:p>
            <a:r>
              <a:rPr lang="ja-JP" altLang="en-US" dirty="0" smtClean="0"/>
              <a:t>関数適用のときに</a:t>
            </a:r>
            <a:r>
              <a:rPr lang="en-US" altLang="ja-JP" dirty="0" smtClean="0"/>
              <a:t>permission</a:t>
            </a:r>
            <a:r>
              <a:rPr lang="ja-JP" altLang="en-US" dirty="0" smtClean="0"/>
              <a:t>がチェックされる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Exp </a:t>
            </a:r>
            <a:r>
              <a:rPr lang="en-US" altLang="ja-JP" dirty="0" err="1" smtClean="0"/>
              <a:t>Appl</a:t>
            </a:r>
            <a:endParaRPr lang="en-US" altLang="ja-JP" dirty="0" smtClean="0"/>
          </a:p>
          <a:p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Operational</a:t>
            </a:r>
            <a:r>
              <a:rPr lang="ja-JP" altLang="en-US" dirty="0"/>
              <a:t> </a:t>
            </a:r>
            <a:r>
              <a:rPr kumimoji="1" lang="en-US" altLang="ja-JP" dirty="0" smtClean="0"/>
              <a:t>Semantics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ロックの環境、レコードの環境、</a:t>
            </a:r>
            <a:r>
              <a:rPr lang="ja-JP" altLang="en-US" dirty="0" smtClean="0"/>
              <a:t>各</a:t>
            </a:r>
            <a:r>
              <a:rPr kumimoji="1" lang="ja-JP" altLang="en-US" dirty="0" smtClean="0"/>
              <a:t>スレッドの状態の</a:t>
            </a:r>
            <a:r>
              <a:rPr kumimoji="1" lang="en-US" altLang="ja-JP" dirty="0" smtClean="0"/>
              <a:t>3</a:t>
            </a:r>
            <a:r>
              <a:rPr kumimoji="1" lang="ja-JP" altLang="en-US" dirty="0" err="1" smtClean="0"/>
              <a:t>つの</a:t>
            </a:r>
            <a:r>
              <a:rPr kumimoji="1" lang="ja-JP" altLang="en-US" dirty="0" smtClean="0"/>
              <a:t>組で表す</a:t>
            </a:r>
            <a:r>
              <a:rPr kumimoji="1" lang="en-US" altLang="ja-JP" dirty="0" smtClean="0"/>
              <a:t>(abstract machine)</a:t>
            </a:r>
          </a:p>
          <a:p>
            <a:r>
              <a:rPr lang="ja-JP" altLang="en-US" dirty="0" smtClean="0"/>
              <a:t>スレッドの実行順は任意</a:t>
            </a:r>
            <a:endParaRPr lang="en-US" altLang="ja-JP" dirty="0" smtClean="0"/>
          </a:p>
          <a:p>
            <a:r>
              <a:rPr kumimoji="1" lang="en-US" altLang="ja-JP" dirty="0" smtClean="0"/>
              <a:t>expression</a:t>
            </a:r>
            <a:r>
              <a:rPr kumimoji="1" lang="ja-JP" altLang="en-US" dirty="0" smtClean="0"/>
              <a:t>を拡張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in-sync  l f</a:t>
            </a:r>
          </a:p>
          <a:p>
            <a:pPr lvl="2"/>
            <a:r>
              <a:rPr lang="en-US" altLang="ja-JP" dirty="0" smtClean="0"/>
              <a:t>l(</a:t>
            </a:r>
            <a:r>
              <a:rPr lang="ja-JP" altLang="en-US" dirty="0" smtClean="0"/>
              <a:t>ロック</a:t>
            </a:r>
            <a:r>
              <a:rPr lang="en-US" altLang="ja-JP" dirty="0" smtClean="0"/>
              <a:t>)</a:t>
            </a:r>
            <a:r>
              <a:rPr lang="ja-JP" altLang="en-US" dirty="0" err="1" smtClean="0"/>
              <a:t>を保</a:t>
            </a:r>
            <a:r>
              <a:rPr lang="ja-JP" altLang="en-US" dirty="0" smtClean="0"/>
              <a:t>有した状態で</a:t>
            </a:r>
            <a:r>
              <a:rPr lang="en-US" altLang="ja-JP" dirty="0" smtClean="0"/>
              <a:t>f</a:t>
            </a:r>
            <a:r>
              <a:rPr lang="ja-JP" altLang="en-US" dirty="0" err="1" smtClean="0"/>
              <a:t>を評</a:t>
            </a:r>
            <a:r>
              <a:rPr lang="ja-JP" altLang="en-US" dirty="0" smtClean="0"/>
              <a:t>価する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770</TotalTime>
  <Words>530</Words>
  <Application>Microsoft Office PowerPoint</Application>
  <PresentationFormat>画面に合わせる (4:3)</PresentationFormat>
  <Paragraphs>95</Paragraphs>
  <Slides>18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19" baseType="lpstr">
      <vt:lpstr>Office テーマ</vt:lpstr>
      <vt:lpstr>全体ミーティング(9/15)</vt:lpstr>
      <vt:lpstr>今日の発表内容</vt:lpstr>
      <vt:lpstr>並列プログラム特有の問題</vt:lpstr>
      <vt:lpstr>問題の解決法</vt:lpstr>
      <vt:lpstr>singleton lock type</vt:lpstr>
      <vt:lpstr>スレッド・ロック</vt:lpstr>
      <vt:lpstr>レコード・関数</vt:lpstr>
      <vt:lpstr>型のチェック</vt:lpstr>
      <vt:lpstr>Operational Semantics</vt:lpstr>
      <vt:lpstr>競合状態の定義</vt:lpstr>
      <vt:lpstr>競合状態にならないことの証明(1)</vt:lpstr>
      <vt:lpstr>競合状態にならないことの証明(2)</vt:lpstr>
      <vt:lpstr>polymorphism over lock types</vt:lpstr>
      <vt:lpstr>existential types (1)</vt:lpstr>
      <vt:lpstr>existential types (2)</vt:lpstr>
      <vt:lpstr>デッドロックを防ぐ</vt:lpstr>
      <vt:lpstr>デッドロックを防ぐための拡張</vt:lpstr>
      <vt:lpstr>まとめ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全体ミーティング(9/15)</dc:title>
  <dc:creator>murata</dc:creator>
  <cp:lastModifiedBy>murata</cp:lastModifiedBy>
  <cp:revision>171</cp:revision>
  <dcterms:created xsi:type="dcterms:W3CDTF">2010-09-13T07:36:18Z</dcterms:created>
  <dcterms:modified xsi:type="dcterms:W3CDTF">2010-09-15T07:36:42Z</dcterms:modified>
</cp:coreProperties>
</file>