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2"/>
  </p:handoutMasterIdLst>
  <p:sldIdLst>
    <p:sldId id="256" r:id="rId2"/>
    <p:sldId id="261" r:id="rId3"/>
    <p:sldId id="259" r:id="rId4"/>
    <p:sldId id="262" r:id="rId5"/>
    <p:sldId id="276" r:id="rId6"/>
    <p:sldId id="258" r:id="rId7"/>
    <p:sldId id="260" r:id="rId8"/>
    <p:sldId id="263" r:id="rId9"/>
    <p:sldId id="264" r:id="rId10"/>
    <p:sldId id="266" r:id="rId11"/>
    <p:sldId id="267" r:id="rId12"/>
    <p:sldId id="265" r:id="rId13"/>
    <p:sldId id="273" r:id="rId14"/>
    <p:sldId id="274" r:id="rId15"/>
    <p:sldId id="268" r:id="rId16"/>
    <p:sldId id="272" r:id="rId17"/>
    <p:sldId id="269" r:id="rId18"/>
    <p:sldId id="271" r:id="rId19"/>
    <p:sldId id="270" r:id="rId20"/>
    <p:sldId id="275" r:id="rId21"/>
  </p:sldIdLst>
  <p:sldSz cx="9144000" cy="6858000" type="screen4x3"/>
  <p:notesSz cx="6778625" cy="99107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9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687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40163" y="0"/>
            <a:ext cx="2936875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577487-F4CD-499D-88B3-84C2C8EB3DEF}" type="datetimeFigureOut">
              <a:rPr kumimoji="1" lang="ja-JP" altLang="en-US" smtClean="0"/>
              <a:t>2010/7/23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13875"/>
            <a:ext cx="293687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40163" y="9413875"/>
            <a:ext cx="2936875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98D756-7DBC-4559-B2CF-62FA90F3A267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9272C-040D-4E8D-942B-50FDE48C2E12}" type="datetimeFigureOut">
              <a:rPr kumimoji="1" lang="ja-JP" altLang="en-US" smtClean="0"/>
              <a:pPr/>
              <a:t>2010/7/23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0C751-20D5-4DA2-88C9-D9C51E156A5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9272C-040D-4E8D-942B-50FDE48C2E12}" type="datetimeFigureOut">
              <a:rPr kumimoji="1" lang="ja-JP" altLang="en-US" smtClean="0"/>
              <a:pPr/>
              <a:t>2010/7/23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0C751-20D5-4DA2-88C9-D9C51E156A5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9272C-040D-4E8D-942B-50FDE48C2E12}" type="datetimeFigureOut">
              <a:rPr kumimoji="1" lang="ja-JP" altLang="en-US" smtClean="0"/>
              <a:pPr/>
              <a:t>2010/7/23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0C751-20D5-4DA2-88C9-D9C51E156A5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9272C-040D-4E8D-942B-50FDE48C2E12}" type="datetimeFigureOut">
              <a:rPr kumimoji="1" lang="ja-JP" altLang="en-US" smtClean="0"/>
              <a:pPr/>
              <a:t>2010/7/23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0C751-20D5-4DA2-88C9-D9C51E156A5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9272C-040D-4E8D-942B-50FDE48C2E12}" type="datetimeFigureOut">
              <a:rPr kumimoji="1" lang="ja-JP" altLang="en-US" smtClean="0"/>
              <a:pPr/>
              <a:t>2010/7/23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0C751-20D5-4DA2-88C9-D9C51E156A5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9272C-040D-4E8D-942B-50FDE48C2E12}" type="datetimeFigureOut">
              <a:rPr kumimoji="1" lang="ja-JP" altLang="en-US" smtClean="0"/>
              <a:pPr/>
              <a:t>2010/7/23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0C751-20D5-4DA2-88C9-D9C51E156A5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9272C-040D-4E8D-942B-50FDE48C2E12}" type="datetimeFigureOut">
              <a:rPr kumimoji="1" lang="ja-JP" altLang="en-US" smtClean="0"/>
              <a:pPr/>
              <a:t>2010/7/23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0C751-20D5-4DA2-88C9-D9C51E156A5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9272C-040D-4E8D-942B-50FDE48C2E12}" type="datetimeFigureOut">
              <a:rPr kumimoji="1" lang="ja-JP" altLang="en-US" smtClean="0"/>
              <a:pPr/>
              <a:t>2010/7/23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0C751-20D5-4DA2-88C9-D9C51E156A5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9272C-040D-4E8D-942B-50FDE48C2E12}" type="datetimeFigureOut">
              <a:rPr kumimoji="1" lang="ja-JP" altLang="en-US" smtClean="0"/>
              <a:pPr/>
              <a:t>2010/7/23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0C751-20D5-4DA2-88C9-D9C51E156A5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9272C-040D-4E8D-942B-50FDE48C2E12}" type="datetimeFigureOut">
              <a:rPr kumimoji="1" lang="ja-JP" altLang="en-US" smtClean="0"/>
              <a:pPr/>
              <a:t>2010/7/23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0C751-20D5-4DA2-88C9-D9C51E156A5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9272C-040D-4E8D-942B-50FDE48C2E12}" type="datetimeFigureOut">
              <a:rPr kumimoji="1" lang="ja-JP" altLang="en-US" smtClean="0"/>
              <a:pPr/>
              <a:t>2010/7/23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0C751-20D5-4DA2-88C9-D9C51E156A5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69272C-040D-4E8D-942B-50FDE48C2E12}" type="datetimeFigureOut">
              <a:rPr kumimoji="1" lang="ja-JP" altLang="en-US" smtClean="0"/>
              <a:pPr/>
              <a:t>2010/7/23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0C751-20D5-4DA2-88C9-D9C51E156A5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全体ミーティング </a:t>
            </a:r>
            <a:r>
              <a:rPr kumimoji="1" lang="en-US" altLang="ja-JP" dirty="0" smtClean="0"/>
              <a:t>(7/23)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村田</a:t>
            </a:r>
            <a:r>
              <a:rPr lang="ja-JP" altLang="en-US" dirty="0" smtClean="0"/>
              <a:t>　雅之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Abstract Machine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各プロセッサは、命令列 </a:t>
            </a:r>
            <a:r>
              <a:rPr lang="en-US" altLang="ja-JP" dirty="0" smtClean="0"/>
              <a:t>I </a:t>
            </a:r>
            <a:r>
              <a:rPr lang="ja-JP" altLang="en-US" dirty="0" smtClean="0"/>
              <a:t>とレジスタ </a:t>
            </a:r>
            <a:r>
              <a:rPr lang="en-US" altLang="ja-JP" dirty="0" smtClean="0"/>
              <a:t>R </a:t>
            </a:r>
            <a:r>
              <a:rPr lang="ja-JP" altLang="en-US" dirty="0" smtClean="0"/>
              <a:t>と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確保したロックのリスト</a:t>
            </a:r>
            <a:r>
              <a:rPr lang="en-US" altLang="ja-JP" dirty="0" smtClean="0"/>
              <a:t>Λ</a:t>
            </a:r>
            <a:r>
              <a:rPr lang="ja-JP" altLang="en-US" dirty="0" smtClean="0"/>
              <a:t>を持つ</a:t>
            </a:r>
            <a:endParaRPr lang="en-US" altLang="ja-JP" dirty="0" smtClean="0"/>
          </a:p>
          <a:p>
            <a:r>
              <a:rPr kumimoji="1" lang="ja-JP" altLang="en-US" dirty="0" smtClean="0"/>
              <a:t>マシン全体としては</a:t>
            </a:r>
            <a:r>
              <a:rPr kumimoji="1" lang="en-US" altLang="ja-JP" dirty="0" smtClean="0"/>
              <a:t>n</a:t>
            </a:r>
            <a:r>
              <a:rPr kumimoji="1" lang="ja-JP" altLang="en-US" dirty="0" smtClean="0"/>
              <a:t>個のプロセッサ </a:t>
            </a:r>
            <a:r>
              <a:rPr kumimoji="1" lang="en-US" altLang="ja-JP" dirty="0" smtClean="0"/>
              <a:t>P </a:t>
            </a:r>
            <a:r>
              <a:rPr kumimoji="1" lang="ja-JP" altLang="en-US" dirty="0" smtClean="0"/>
              <a:t>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ヒープ </a:t>
            </a:r>
            <a:r>
              <a:rPr kumimoji="1" lang="en-US" altLang="ja-JP" dirty="0" smtClean="0"/>
              <a:t>H </a:t>
            </a:r>
            <a:r>
              <a:rPr lang="en-US" altLang="ja-JP" dirty="0" smtClean="0"/>
              <a:t>, </a:t>
            </a:r>
            <a:r>
              <a:rPr kumimoji="1" lang="en-US" altLang="ja-JP" dirty="0" smtClean="0"/>
              <a:t>run pool T</a:t>
            </a:r>
            <a:r>
              <a:rPr lang="ja-JP" altLang="en-US" dirty="0" smtClean="0"/>
              <a:t> の組で表される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lock(α)</a:t>
            </a:r>
          </a:p>
          <a:p>
            <a:pPr lvl="1"/>
            <a:r>
              <a:rPr kumimoji="1" lang="ja-JP" altLang="en-US" dirty="0" smtClean="0"/>
              <a:t>ロック </a:t>
            </a:r>
            <a:r>
              <a:rPr kumimoji="1" lang="en-US" altLang="ja-JP" dirty="0" smtClean="0"/>
              <a:t>α</a:t>
            </a:r>
            <a:r>
              <a:rPr kumimoji="1" lang="ja-JP" altLang="en-US" dirty="0" smtClean="0"/>
              <a:t> の型</a:t>
            </a:r>
            <a:endParaRPr kumimoji="1" lang="en-US" altLang="ja-JP" dirty="0" smtClean="0"/>
          </a:p>
          <a:p>
            <a:r>
              <a:rPr kumimoji="1" lang="en-US" altLang="ja-JP" dirty="0" smtClean="0"/>
              <a:t>〈</a:t>
            </a:r>
            <a:r>
              <a:rPr kumimoji="1" lang="en-US" altLang="ja-JP" b="1" dirty="0" err="1" smtClean="0"/>
              <a:t>τ</a:t>
            </a:r>
            <a:r>
              <a:rPr kumimoji="1" lang="en-US" altLang="ja-JP" dirty="0" err="1" smtClean="0"/>
              <a:t>〉</a:t>
            </a:r>
            <a:r>
              <a:rPr kumimoji="1" lang="en-US" altLang="ja-JP" baseline="30000" dirty="0" err="1" smtClean="0"/>
              <a:t>α</a:t>
            </a:r>
            <a:r>
              <a:rPr lang="ja-JP" altLang="en-US" dirty="0" smtClean="0"/>
              <a:t> 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ロック </a:t>
            </a:r>
            <a:r>
              <a:rPr kumimoji="1" lang="en-US" altLang="ja-JP" dirty="0" smtClean="0"/>
              <a:t>α</a:t>
            </a:r>
            <a:r>
              <a:rPr lang="ja-JP" altLang="en-US" dirty="0" smtClean="0"/>
              <a:t> </a:t>
            </a:r>
            <a:r>
              <a:rPr kumimoji="1" lang="ja-JP" altLang="en-US" dirty="0" smtClean="0"/>
              <a:t>で保護されていることを表す</a:t>
            </a:r>
            <a:endParaRPr kumimoji="1" lang="en-US" altLang="ja-JP" dirty="0" smtClean="0"/>
          </a:p>
          <a:p>
            <a:r>
              <a:rPr lang="en-US" altLang="ja-JP" dirty="0" smtClean="0"/>
              <a:t>Γ requires Λ</a:t>
            </a:r>
          </a:p>
          <a:p>
            <a:pPr lvl="1"/>
            <a:r>
              <a:rPr lang="en-US" altLang="ja-JP" dirty="0" smtClean="0"/>
              <a:t>code block</a:t>
            </a:r>
            <a:r>
              <a:rPr lang="ja-JP" altLang="en-US" dirty="0" smtClean="0"/>
              <a:t> の型で、</a:t>
            </a:r>
            <a:r>
              <a:rPr lang="en-US" altLang="ja-JP" dirty="0" smtClean="0"/>
              <a:t>Γ</a:t>
            </a:r>
            <a:r>
              <a:rPr lang="ja-JP" altLang="en-US" dirty="0" err="1" smtClean="0"/>
              <a:t>のような</a:t>
            </a:r>
            <a:r>
              <a:rPr lang="ja-JP" altLang="en-US" dirty="0" smtClean="0"/>
              <a:t>レジスタ環境を持ち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実行するには</a:t>
            </a:r>
            <a:r>
              <a:rPr lang="en-US" altLang="ja-JP" dirty="0" smtClean="0"/>
              <a:t>Λ</a:t>
            </a:r>
            <a:r>
              <a:rPr lang="ja-JP" altLang="en-US" dirty="0" smtClean="0"/>
              <a:t>というロック列のすべてのロックを確保する必要がある </a:t>
            </a:r>
            <a:r>
              <a:rPr lang="en-US" altLang="ja-JP" dirty="0" smtClean="0"/>
              <a:t>(critical section)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Operational Semantics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yield</a:t>
            </a:r>
            <a:r>
              <a:rPr kumimoji="1" lang="ja-JP" altLang="en-US" dirty="0" smtClean="0"/>
              <a:t>命令のときのみ、</a:t>
            </a:r>
            <a:r>
              <a:rPr kumimoji="1" lang="en-US" altLang="ja-JP" dirty="0" smtClean="0"/>
              <a:t>thread pool</a:t>
            </a:r>
            <a:r>
              <a:rPr kumimoji="1" lang="ja-JP" altLang="en-US" dirty="0" smtClean="0"/>
              <a:t>から新しい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スレッドをロードする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ロックは全て解放しなければならない</a:t>
            </a:r>
            <a:endParaRPr kumimoji="1" lang="en-US" altLang="ja-JP" dirty="0" smtClean="0"/>
          </a:p>
          <a:p>
            <a:r>
              <a:rPr kumimoji="1" lang="en-US" altLang="ja-JP" dirty="0" smtClean="0"/>
              <a:t>fork</a:t>
            </a:r>
            <a:r>
              <a:rPr kumimoji="1" lang="ja-JP" altLang="en-US" dirty="0" smtClean="0"/>
              <a:t>命令のとき、必要なロックを新しい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スレッドに渡す</a:t>
            </a:r>
            <a:endParaRPr kumimoji="1" lang="en-US" altLang="ja-JP" dirty="0" smtClean="0"/>
          </a:p>
          <a:p>
            <a:r>
              <a:rPr lang="ja-JP" altLang="en-US" dirty="0" smtClean="0"/>
              <a:t>新しいロックを作ると任意の既存のロックを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置き換えることができる</a:t>
            </a:r>
            <a:endParaRPr kumimoji="1" lang="en-US" altLang="ja-JP" dirty="0" smtClean="0"/>
          </a:p>
          <a:p>
            <a:r>
              <a:rPr lang="ja-JP" altLang="en-US" dirty="0" smtClean="0"/>
              <a:t>確保していない</a:t>
            </a:r>
            <a:r>
              <a:rPr lang="en-US" altLang="ja-JP" dirty="0" smtClean="0"/>
              <a:t>lock</a:t>
            </a:r>
            <a:r>
              <a:rPr lang="ja-JP" altLang="en-US" dirty="0" smtClean="0"/>
              <a:t>は</a:t>
            </a:r>
            <a:r>
              <a:rPr lang="en-US" altLang="ja-JP" dirty="0" smtClean="0"/>
              <a:t>unlock</a:t>
            </a:r>
            <a:r>
              <a:rPr lang="ja-JP" altLang="en-US" dirty="0" smtClean="0"/>
              <a:t>できない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コード</a:t>
            </a:r>
            <a:r>
              <a:rPr kumimoji="1" lang="ja-JP" altLang="en-US" dirty="0" smtClean="0"/>
              <a:t>例 </a:t>
            </a:r>
            <a:r>
              <a:rPr lang="en-US" altLang="ja-JP" dirty="0" smtClean="0"/>
              <a:t>(</a:t>
            </a:r>
            <a:r>
              <a:rPr kumimoji="1" lang="en-US" altLang="ja-JP" dirty="0" smtClean="0"/>
              <a:t>1)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51845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kumimoji="1" lang="en-US" altLang="ja-JP" sz="2800" dirty="0" err="1" smtClean="0"/>
              <a:t>enterLockRegion</a:t>
            </a:r>
            <a:r>
              <a:rPr kumimoji="1" lang="en-US" altLang="ja-JP" sz="2800" dirty="0" smtClean="0"/>
              <a:t>(r1:Tuple, r2:〈</a:t>
            </a:r>
            <a:r>
              <a:rPr lang="en-US" altLang="ja-JP" sz="2800" dirty="0" smtClean="0"/>
              <a:t>Lock(α)</a:t>
            </a:r>
            <a:r>
              <a:rPr kumimoji="1" lang="en-US" altLang="ja-JP" sz="2800" dirty="0" smtClean="0"/>
              <a:t>〉</a:t>
            </a:r>
            <a:r>
              <a:rPr lang="en-US" altLang="ja-JP" sz="2800" baseline="30000" dirty="0" smtClean="0"/>
              <a:t>α</a:t>
            </a:r>
            <a:r>
              <a:rPr lang="ja-JP" altLang="en-US" sz="2800" dirty="0" smtClean="0"/>
              <a:t> </a:t>
            </a:r>
            <a:r>
              <a:rPr kumimoji="1" lang="en-US" altLang="ja-JP" sz="2800" dirty="0" smtClean="0"/>
              <a:t>){</a:t>
            </a:r>
          </a:p>
          <a:p>
            <a:pPr>
              <a:buNone/>
            </a:pPr>
            <a:r>
              <a:rPr lang="en-US" altLang="ja-JP" sz="2800" dirty="0" smtClean="0"/>
              <a:t>    r3 := </a:t>
            </a:r>
            <a:r>
              <a:rPr lang="en-US" altLang="ja-JP" sz="2800" dirty="0" err="1" smtClean="0"/>
              <a:t>testSetLock</a:t>
            </a:r>
            <a:r>
              <a:rPr lang="en-US" altLang="ja-JP" sz="2800" dirty="0" smtClean="0"/>
              <a:t> r2</a:t>
            </a:r>
          </a:p>
          <a:p>
            <a:pPr>
              <a:buNone/>
            </a:pPr>
            <a:r>
              <a:rPr kumimoji="1" lang="en-US" altLang="ja-JP" sz="2800" dirty="0" smtClean="0"/>
              <a:t>    if r3 = 0 jump </a:t>
            </a:r>
            <a:r>
              <a:rPr kumimoji="1" lang="en-US" altLang="ja-JP" sz="2800" dirty="0" err="1" smtClean="0"/>
              <a:t>criticalRegion</a:t>
            </a:r>
            <a:endParaRPr kumimoji="1" lang="en-US" altLang="ja-JP" sz="2800" dirty="0" smtClean="0"/>
          </a:p>
          <a:p>
            <a:pPr>
              <a:buNone/>
            </a:pPr>
            <a:r>
              <a:rPr lang="en-US" altLang="ja-JP" sz="2800" dirty="0" smtClean="0"/>
              <a:t>    jump </a:t>
            </a:r>
            <a:r>
              <a:rPr lang="en-US" altLang="ja-JP" sz="2800" dirty="0" err="1" smtClean="0"/>
              <a:t>enterLockRegion</a:t>
            </a:r>
            <a:endParaRPr lang="en-US" altLang="ja-JP" sz="2800" dirty="0" smtClean="0"/>
          </a:p>
          <a:p>
            <a:pPr>
              <a:buNone/>
            </a:pPr>
            <a:r>
              <a:rPr kumimoji="1" lang="en-US" altLang="ja-JP" sz="2800" dirty="0" smtClean="0"/>
              <a:t>}</a:t>
            </a:r>
          </a:p>
          <a:p>
            <a:pPr>
              <a:buNone/>
            </a:pPr>
            <a:r>
              <a:rPr lang="en-US" altLang="ja-JP" sz="2800" dirty="0" err="1" smtClean="0"/>
              <a:t>criticalRegion</a:t>
            </a:r>
            <a:r>
              <a:rPr lang="en-US" altLang="ja-JP" sz="2800" dirty="0" smtClean="0"/>
              <a:t> (r1:Tuple, r2:〈Lock(α)〉</a:t>
            </a:r>
            <a:r>
              <a:rPr lang="en-US" altLang="ja-JP" sz="2800" baseline="30000" dirty="0" smtClean="0"/>
              <a:t>α</a:t>
            </a:r>
            <a:r>
              <a:rPr lang="ja-JP" altLang="en-US" sz="2800" dirty="0" smtClean="0"/>
              <a:t> </a:t>
            </a:r>
            <a:r>
              <a:rPr lang="en-US" altLang="ja-JP" sz="2800" dirty="0" smtClean="0"/>
              <a:t>) </a:t>
            </a:r>
            <a:r>
              <a:rPr lang="en-US" altLang="ja-JP" sz="2800" b="1" dirty="0" smtClean="0"/>
              <a:t>requires α</a:t>
            </a:r>
            <a:r>
              <a:rPr lang="en-US" altLang="ja-JP" sz="2800" dirty="0" smtClean="0"/>
              <a:t> {</a:t>
            </a:r>
          </a:p>
          <a:p>
            <a:pPr>
              <a:buNone/>
            </a:pPr>
            <a:r>
              <a:rPr kumimoji="1" lang="en-US" altLang="ja-JP" sz="2800" dirty="0" smtClean="0"/>
              <a:t>    r1[10] := 10</a:t>
            </a:r>
          </a:p>
          <a:p>
            <a:pPr>
              <a:buNone/>
            </a:pPr>
            <a:r>
              <a:rPr lang="en-US" altLang="ja-JP" sz="2800" dirty="0" smtClean="0"/>
              <a:t>    unlock r2</a:t>
            </a:r>
          </a:p>
          <a:p>
            <a:pPr>
              <a:buNone/>
            </a:pPr>
            <a:r>
              <a:rPr kumimoji="1" lang="en-US" altLang="ja-JP" sz="2800" dirty="0" smtClean="0"/>
              <a:t>    jump continue</a:t>
            </a:r>
          </a:p>
          <a:p>
            <a:pPr>
              <a:buNone/>
            </a:pPr>
            <a:r>
              <a:rPr lang="en-US" altLang="ja-JP" sz="2800" dirty="0" smtClean="0"/>
              <a:t>}</a:t>
            </a:r>
            <a:endParaRPr kumimoji="1" lang="ja-JP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コード例 </a:t>
            </a:r>
            <a:r>
              <a:rPr lang="en-US" altLang="ja-JP" dirty="0" smtClean="0"/>
              <a:t>(</a:t>
            </a:r>
            <a:r>
              <a:rPr lang="en-US" altLang="ja-JP" dirty="0" smtClean="0"/>
              <a:t>2)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ja-JP" dirty="0" err="1" smtClean="0"/>
              <a:t>enterSleepLockRegion</a:t>
            </a:r>
            <a:r>
              <a:rPr lang="en-US" altLang="ja-JP" dirty="0" smtClean="0"/>
              <a:t>(r1:Tuple, r2:〈Lock(α)〉</a:t>
            </a:r>
            <a:r>
              <a:rPr lang="en-US" altLang="ja-JP" baseline="30000" dirty="0" smtClean="0"/>
              <a:t>α</a:t>
            </a:r>
            <a:r>
              <a:rPr lang="ja-JP" altLang="en-US" dirty="0" smtClean="0"/>
              <a:t> </a:t>
            </a:r>
            <a:r>
              <a:rPr lang="en-US" altLang="ja-JP" dirty="0" smtClean="0"/>
              <a:t>){</a:t>
            </a:r>
          </a:p>
          <a:p>
            <a:pPr>
              <a:buNone/>
            </a:pPr>
            <a:r>
              <a:rPr lang="en-US" altLang="ja-JP" dirty="0" smtClean="0"/>
              <a:t>    r3 := </a:t>
            </a:r>
            <a:r>
              <a:rPr lang="en-US" altLang="ja-JP" dirty="0" err="1" smtClean="0"/>
              <a:t>testSetLock</a:t>
            </a:r>
            <a:r>
              <a:rPr lang="en-US" altLang="ja-JP" dirty="0" smtClean="0"/>
              <a:t> r2</a:t>
            </a:r>
          </a:p>
          <a:p>
            <a:pPr>
              <a:buNone/>
            </a:pPr>
            <a:r>
              <a:rPr lang="en-US" altLang="ja-JP" dirty="0" smtClean="0"/>
              <a:t>    if r3 = 0 jump </a:t>
            </a:r>
            <a:r>
              <a:rPr lang="en-US" altLang="ja-JP" dirty="0" err="1" smtClean="0"/>
              <a:t>criticalRegion</a:t>
            </a:r>
            <a:endParaRPr lang="en-US" altLang="ja-JP" dirty="0" smtClean="0"/>
          </a:p>
          <a:p>
            <a:pPr>
              <a:buNone/>
            </a:pPr>
            <a:r>
              <a:rPr lang="en-US" altLang="ja-JP" dirty="0" smtClean="0"/>
              <a:t>    fork </a:t>
            </a:r>
            <a:r>
              <a:rPr lang="en-US" altLang="ja-JP" dirty="0" err="1" smtClean="0"/>
              <a:t>enterSleepRegion</a:t>
            </a:r>
            <a:endParaRPr lang="en-US" altLang="ja-JP" dirty="0" smtClean="0"/>
          </a:p>
          <a:p>
            <a:pPr>
              <a:buNone/>
            </a:pPr>
            <a:r>
              <a:rPr lang="en-US" altLang="ja-JP" dirty="0" smtClean="0"/>
              <a:t>    yield</a:t>
            </a:r>
          </a:p>
          <a:p>
            <a:pPr>
              <a:buNone/>
            </a:pPr>
            <a:r>
              <a:rPr lang="en-US" altLang="ja-JP" dirty="0" smtClean="0"/>
              <a:t>}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Type System (1)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if r = </a:t>
            </a:r>
            <a:r>
              <a:rPr kumimoji="1" lang="en-US" altLang="ja-JP" b="1" dirty="0" smtClean="0"/>
              <a:t>0</a:t>
            </a:r>
            <a:r>
              <a:rPr kumimoji="1" lang="en-US" altLang="ja-JP" dirty="0" smtClean="0"/>
              <a:t> jump v (T-CRITICAL)</a:t>
            </a:r>
          </a:p>
          <a:p>
            <a:pPr lvl="1"/>
            <a:r>
              <a:rPr kumimoji="1" lang="ja-JP" altLang="en-US" dirty="0" smtClean="0"/>
              <a:t>ロックが確保されていなければジャンプ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今このスレッドが保有しているロックと、条件に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あるロック</a:t>
            </a:r>
            <a:r>
              <a:rPr kumimoji="1" lang="en-US" altLang="ja-JP" dirty="0" smtClean="0"/>
              <a:t>(r</a:t>
            </a:r>
            <a:r>
              <a:rPr kumimoji="1" lang="ja-JP" altLang="en-US" dirty="0" smtClean="0"/>
              <a:t>が指すロック</a:t>
            </a:r>
            <a:r>
              <a:rPr kumimoji="1" lang="en-US" altLang="ja-JP" dirty="0" smtClean="0"/>
              <a:t>)</a:t>
            </a:r>
            <a:r>
              <a:rPr kumimoji="1" lang="ja-JP" altLang="en-US" dirty="0" smtClean="0"/>
              <a:t>を必要とする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コードブロックにジャンプできる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r</a:t>
            </a:r>
            <a:r>
              <a:rPr kumimoji="1" lang="ja-JP" altLang="en-US" dirty="0" smtClean="0"/>
              <a:t>を要求しているが</a:t>
            </a:r>
            <a:r>
              <a:rPr kumimoji="1" lang="en-US" altLang="ja-JP" dirty="0" smtClean="0"/>
              <a:t>r</a:t>
            </a:r>
            <a:r>
              <a:rPr kumimoji="1" lang="ja-JP" altLang="en-US" dirty="0" smtClean="0"/>
              <a:t>を確保する必要はない？</a:t>
            </a:r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Type System (2)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malloc</a:t>
            </a:r>
            <a:r>
              <a:rPr kumimoji="1" lang="en-US" altLang="ja-JP" dirty="0" smtClean="0"/>
              <a:t> [</a:t>
            </a:r>
            <a:r>
              <a:rPr kumimoji="1" lang="en-US" altLang="ja-JP" b="1" dirty="0" smtClean="0"/>
              <a:t>τ</a:t>
            </a:r>
            <a:r>
              <a:rPr kumimoji="1" lang="en-US" altLang="ja-JP" dirty="0" smtClean="0"/>
              <a:t>] guarded by α</a:t>
            </a:r>
          </a:p>
          <a:p>
            <a:pPr lvl="1"/>
            <a:r>
              <a:rPr lang="en-US" altLang="ja-JP" b="1" dirty="0" smtClean="0"/>
              <a:t>τ</a:t>
            </a:r>
            <a:r>
              <a:rPr lang="en-US" altLang="ja-JP" dirty="0" smtClean="0"/>
              <a:t> </a:t>
            </a:r>
            <a:r>
              <a:rPr lang="ja-JP" altLang="en-US" dirty="0" smtClean="0"/>
              <a:t>は</a:t>
            </a:r>
            <a:r>
              <a:rPr lang="en-US" altLang="ja-JP" dirty="0" smtClean="0"/>
              <a:t>lock</a:t>
            </a:r>
            <a:r>
              <a:rPr lang="ja-JP" altLang="en-US" dirty="0" smtClean="0"/>
              <a:t>であってはならない</a:t>
            </a:r>
            <a:endParaRPr lang="en-US" altLang="ja-JP" dirty="0" smtClean="0"/>
          </a:p>
          <a:p>
            <a:pPr lvl="2"/>
            <a:r>
              <a:rPr lang="en-US" altLang="ja-JP" dirty="0" err="1" smtClean="0"/>
              <a:t>newLock</a:t>
            </a:r>
            <a:r>
              <a:rPr lang="ja-JP" altLang="en-US" dirty="0" smtClean="0"/>
              <a:t>でのみロックを作ることができる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同様に、値の参照・変更も</a:t>
            </a:r>
            <a:r>
              <a:rPr lang="en-US" altLang="ja-JP" dirty="0" err="1" smtClean="0"/>
              <a:t>testSetLock</a:t>
            </a:r>
            <a:r>
              <a:rPr lang="ja-JP" altLang="en-US" dirty="0" smtClean="0"/>
              <a:t>や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Unlock</a:t>
            </a:r>
            <a:r>
              <a:rPr lang="ja-JP" altLang="en-US" dirty="0" smtClean="0"/>
              <a:t>でしかできない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安全性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stuck</a:t>
            </a:r>
            <a:r>
              <a:rPr kumimoji="1" lang="ja-JP" altLang="en-US" dirty="0" smtClean="0"/>
              <a:t>しないなら</a:t>
            </a:r>
            <a:r>
              <a:rPr lang="en-US" altLang="ja-JP" dirty="0" smtClean="0"/>
              <a:t>well-typed</a:t>
            </a:r>
            <a:r>
              <a:rPr lang="ja-JP" altLang="en-US" dirty="0" smtClean="0"/>
              <a:t>である</a:t>
            </a:r>
            <a:endParaRPr lang="en-US" altLang="ja-JP" dirty="0" smtClean="0"/>
          </a:p>
          <a:p>
            <a:r>
              <a:rPr kumimoji="1" lang="ja-JP" altLang="en-US" dirty="0" smtClean="0"/>
              <a:t>競合状態が起きない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Flanagan</a:t>
            </a:r>
            <a:r>
              <a:rPr lang="ja-JP" altLang="en-US" dirty="0" smtClean="0"/>
              <a:t> </a:t>
            </a:r>
            <a:r>
              <a:rPr lang="en-US" altLang="ja-JP" dirty="0" smtClean="0"/>
              <a:t>and </a:t>
            </a:r>
            <a:r>
              <a:rPr lang="en-US" altLang="ja-JP" dirty="0" err="1" smtClean="0"/>
              <a:t>Abadi</a:t>
            </a:r>
            <a:r>
              <a:rPr lang="en-US" altLang="ja-JP" dirty="0" smtClean="0"/>
              <a:t> (1999)</a:t>
            </a:r>
            <a:r>
              <a:rPr lang="ja-JP" altLang="en-US" dirty="0" smtClean="0"/>
              <a:t> の手法を用いる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Extention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Recursive type</a:t>
            </a:r>
            <a:r>
              <a:rPr lang="en-US" altLang="ja-JP" dirty="0" smtClean="0"/>
              <a:t>, p</a:t>
            </a:r>
            <a:r>
              <a:rPr kumimoji="1" lang="en-US" altLang="ja-JP" dirty="0" smtClean="0"/>
              <a:t>olymorphic type</a:t>
            </a:r>
            <a:r>
              <a:rPr kumimoji="1" lang="ja-JP" altLang="en-US" dirty="0" smtClean="0"/>
              <a:t>を導入して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Hoare</a:t>
            </a:r>
            <a:r>
              <a:rPr kumimoji="1" lang="ja-JP" altLang="en-US" dirty="0" smtClean="0"/>
              <a:t>の</a:t>
            </a:r>
            <a:r>
              <a:rPr kumimoji="1" lang="en-US" altLang="ja-JP" dirty="0" smtClean="0"/>
              <a:t>monitor</a:t>
            </a:r>
            <a:r>
              <a:rPr kumimoji="1" lang="ja-JP" altLang="en-US" dirty="0" smtClean="0"/>
              <a:t>を追加する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Future Works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二値でないロックへの</a:t>
            </a:r>
            <a:r>
              <a:rPr kumimoji="1" lang="ja-JP" altLang="en-US" dirty="0" smtClean="0"/>
              <a:t>拡張</a:t>
            </a:r>
            <a:endParaRPr kumimoji="1" lang="en-US" altLang="ja-JP" dirty="0" smtClean="0"/>
          </a:p>
          <a:p>
            <a:r>
              <a:rPr kumimoji="1" lang="ja-JP" altLang="en-US" dirty="0" smtClean="0"/>
              <a:t>すべての</a:t>
            </a:r>
            <a:r>
              <a:rPr kumimoji="1" lang="en-US" altLang="ja-JP" dirty="0" err="1" smtClean="0"/>
              <a:t>tuple</a:t>
            </a:r>
            <a:r>
              <a:rPr kumimoji="1" lang="ja-JP" altLang="en-US" dirty="0" smtClean="0"/>
              <a:t>を保護しなくてもよくする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今日の内容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A Multithreaded Typed Assembly Language</a:t>
            </a:r>
          </a:p>
          <a:p>
            <a:pPr lvl="1"/>
            <a:r>
              <a:rPr lang="en-US" altLang="ja-JP" dirty="0" smtClean="0"/>
              <a:t>V. T. </a:t>
            </a:r>
            <a:r>
              <a:rPr lang="en-US" altLang="ja-JP" dirty="0" err="1" smtClean="0"/>
              <a:t>Vasconcelos</a:t>
            </a:r>
            <a:r>
              <a:rPr lang="en-US" altLang="ja-JP" dirty="0" smtClean="0"/>
              <a:t>, F. Martins</a:t>
            </a:r>
          </a:p>
          <a:p>
            <a:pPr lvl="1"/>
            <a:r>
              <a:rPr lang="en-US" altLang="ja-JP" dirty="0" smtClean="0"/>
              <a:t>Proceedings of TV 2006</a:t>
            </a:r>
          </a:p>
          <a:p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Conclusion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メモリを共有するマルチコア</a:t>
            </a:r>
            <a:r>
              <a:rPr kumimoji="1" lang="en-US" altLang="ja-JP" dirty="0" smtClean="0"/>
              <a:t>CPU</a:t>
            </a:r>
            <a:r>
              <a:rPr kumimoji="1" lang="ja-JP" altLang="en-US" dirty="0" smtClean="0"/>
              <a:t>向けの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型付きアセンブリ言語を定義した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ロックなどを扱うことができる</a:t>
            </a:r>
            <a:endParaRPr lang="en-US" altLang="ja-JP" dirty="0" smtClean="0"/>
          </a:p>
          <a:p>
            <a:r>
              <a:rPr kumimoji="1" lang="ja-JP" altLang="en-US" dirty="0" smtClean="0"/>
              <a:t>この言語が競合状態にならないことを証明</a:t>
            </a:r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背景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処理の高速化</a:t>
            </a:r>
            <a:r>
              <a:rPr lang="ja-JP" altLang="en-US" dirty="0"/>
              <a:t>のため</a:t>
            </a:r>
            <a:r>
              <a:rPr lang="ja-JP" altLang="en-US" dirty="0" smtClean="0"/>
              <a:t>には並列化が重要に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なってきた</a:t>
            </a:r>
            <a:endParaRPr lang="en-US" altLang="ja-JP" dirty="0" smtClean="0"/>
          </a:p>
          <a:p>
            <a:pPr>
              <a:buNone/>
            </a:pP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→スレッド</a:t>
            </a:r>
            <a:r>
              <a:rPr kumimoji="1" lang="ja-JP" altLang="en-US" dirty="0" smtClean="0"/>
              <a:t>による並列処理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同期を適切に行わなければならない</a:t>
            </a:r>
            <a:endParaRPr kumimoji="1" lang="en-US" altLang="ja-JP" dirty="0" smtClean="0"/>
          </a:p>
          <a:p>
            <a:pPr lvl="2"/>
            <a:r>
              <a:rPr kumimoji="1" lang="ja-JP" altLang="en-US" dirty="0" smtClean="0"/>
              <a:t>競合状態、デッドロックなどが起きる</a:t>
            </a:r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提案すること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マルチスレッドを想定した型付きアセンブリ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従来の型付きアセンブリを拡張</a:t>
            </a:r>
            <a:endParaRPr kumimoji="1" lang="en-US" altLang="ja-JP" dirty="0" smtClean="0"/>
          </a:p>
          <a:p>
            <a:r>
              <a:rPr lang="ja-JP" altLang="en-US" dirty="0" smtClean="0"/>
              <a:t>型システムで種々の性質を</a:t>
            </a:r>
            <a:r>
              <a:rPr lang="ja-JP" altLang="en-US" dirty="0" smtClean="0"/>
              <a:t>表す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ロックの使い方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競合状態が起きないことを証明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型付きアセンブリ言語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型情報をもったアセンブリ言語</a:t>
            </a:r>
            <a:endParaRPr lang="en-US" altLang="ja-JP" dirty="0" smtClean="0"/>
          </a:p>
          <a:p>
            <a:r>
              <a:rPr kumimoji="1" lang="ja-JP" altLang="en-US" dirty="0" smtClean="0"/>
              <a:t>関数は継続として表されている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メモリにコード列を保存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実行時のレジスタの型の情報を持っている</a:t>
            </a:r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想定するアーキテクチャ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メモリを共有するマルチ</a:t>
            </a:r>
            <a:r>
              <a:rPr lang="en-US" altLang="ja-JP" dirty="0" smtClean="0"/>
              <a:t>CPU</a:t>
            </a:r>
          </a:p>
          <a:p>
            <a:pPr lvl="1"/>
            <a:r>
              <a:rPr kumimoji="1" lang="ja-JP" altLang="en-US" dirty="0" smtClean="0"/>
              <a:t>メモリの中にはヒープと</a:t>
            </a:r>
            <a:r>
              <a:rPr kumimoji="1" lang="en-US" altLang="ja-JP" dirty="0" smtClean="0"/>
              <a:t>thread pool</a:t>
            </a:r>
            <a:r>
              <a:rPr kumimoji="1" lang="ja-JP" altLang="en-US" dirty="0" smtClean="0"/>
              <a:t>を持つ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各</a:t>
            </a:r>
            <a:r>
              <a:rPr lang="en-US" altLang="ja-JP" dirty="0" smtClean="0"/>
              <a:t>CPU</a:t>
            </a:r>
            <a:r>
              <a:rPr lang="ja-JP" altLang="en-US" dirty="0" smtClean="0"/>
              <a:t>はレジスタと</a:t>
            </a:r>
            <a:r>
              <a:rPr lang="en-US" altLang="ja-JP" dirty="0" smtClean="0"/>
              <a:t>instruction cache</a:t>
            </a:r>
            <a:r>
              <a:rPr lang="ja-JP" altLang="en-US" dirty="0" smtClean="0"/>
              <a:t>をもつ</a:t>
            </a:r>
            <a:endParaRPr lang="en-US" altLang="ja-JP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212976"/>
            <a:ext cx="5805460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スレッド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スレッドが生成されるとまず</a:t>
            </a:r>
            <a:r>
              <a:rPr lang="en-US" altLang="ja-JP" dirty="0" smtClean="0"/>
              <a:t>thread pool</a:t>
            </a:r>
            <a:r>
              <a:rPr lang="ja-JP" altLang="en-US" dirty="0" smtClean="0"/>
              <a:t>に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配置される</a:t>
            </a:r>
            <a:endParaRPr lang="en-US" altLang="ja-JP" dirty="0" smtClean="0"/>
          </a:p>
          <a:p>
            <a:r>
              <a:rPr lang="ja-JP" altLang="en-US" dirty="0" smtClean="0"/>
              <a:t>何も実行していない</a:t>
            </a:r>
            <a:r>
              <a:rPr lang="en-US" altLang="ja-JP" dirty="0" smtClean="0"/>
              <a:t>CPU</a:t>
            </a:r>
            <a:r>
              <a:rPr lang="ja-JP" altLang="en-US" dirty="0" smtClean="0"/>
              <a:t>は</a:t>
            </a:r>
            <a:r>
              <a:rPr lang="en-US" altLang="ja-JP" dirty="0" smtClean="0"/>
              <a:t>thread pool</a:t>
            </a:r>
            <a:r>
              <a:rPr lang="ja-JP" altLang="en-US" dirty="0" smtClean="0"/>
              <a:t>から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一つスレッドをロードしてスレッドを実行する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Instruction (1)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lock   b ::= </a:t>
            </a:r>
            <a:r>
              <a:rPr kumimoji="1" lang="en-US" altLang="ja-JP" b="1" dirty="0" smtClean="0"/>
              <a:t>0</a:t>
            </a:r>
            <a:r>
              <a:rPr kumimoji="1" lang="en-US" altLang="ja-JP" dirty="0" smtClean="0"/>
              <a:t> | </a:t>
            </a:r>
            <a:r>
              <a:rPr kumimoji="1" lang="en-US" altLang="ja-JP" b="1" dirty="0" smtClean="0"/>
              <a:t>1</a:t>
            </a:r>
          </a:p>
          <a:p>
            <a:pPr lvl="1"/>
            <a:r>
              <a:rPr lang="ja-JP" altLang="en-US" dirty="0" smtClean="0"/>
              <a:t>ロックが確保されている状態が</a:t>
            </a:r>
            <a:r>
              <a:rPr lang="en-US" altLang="ja-JP" dirty="0" smtClean="0"/>
              <a:t>1</a:t>
            </a:r>
          </a:p>
          <a:p>
            <a:r>
              <a:rPr kumimoji="1" lang="en-US" altLang="ja-JP" dirty="0" err="1" smtClean="0"/>
              <a:t>malloc</a:t>
            </a:r>
            <a:r>
              <a:rPr kumimoji="1" lang="en-US" altLang="ja-JP" dirty="0" smtClean="0"/>
              <a:t> [</a:t>
            </a:r>
            <a:r>
              <a:rPr kumimoji="1" lang="en-US" altLang="ja-JP" b="1" dirty="0" smtClean="0"/>
              <a:t>τ</a:t>
            </a:r>
            <a:r>
              <a:rPr kumimoji="1" lang="en-US" altLang="ja-JP" dirty="0" smtClean="0"/>
              <a:t>] guarded by α</a:t>
            </a:r>
          </a:p>
          <a:p>
            <a:pPr lvl="1"/>
            <a:r>
              <a:rPr lang="en-US" altLang="ja-JP" dirty="0" smtClean="0"/>
              <a:t>α</a:t>
            </a:r>
            <a:r>
              <a:rPr lang="ja-JP" altLang="en-US" dirty="0" smtClean="0"/>
              <a:t>というロックで保護されている</a:t>
            </a:r>
            <a:r>
              <a:rPr lang="en-US" altLang="ja-JP" b="1" dirty="0" smtClean="0"/>
              <a:t>τ</a:t>
            </a:r>
            <a:r>
              <a:rPr lang="ja-JP" altLang="en-US" dirty="0" smtClean="0"/>
              <a:t>型の</a:t>
            </a:r>
            <a:r>
              <a:rPr lang="en-US" altLang="ja-JP" dirty="0" err="1" smtClean="0"/>
              <a:t>tuple</a:t>
            </a:r>
            <a:r>
              <a:rPr lang="ja-JP" altLang="en-US" dirty="0" smtClean="0"/>
              <a:t>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保存するヒープ領域を確保する</a:t>
            </a:r>
            <a:endParaRPr lang="en-US" altLang="ja-JP" dirty="0" smtClean="0"/>
          </a:p>
          <a:p>
            <a:r>
              <a:rPr kumimoji="1" lang="en-US" altLang="ja-JP" dirty="0" smtClean="0"/>
              <a:t>fork v, yield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スレッドの生成と停止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v</a:t>
            </a:r>
            <a:r>
              <a:rPr kumimoji="1" lang="ja-JP" altLang="en-US" dirty="0" smtClean="0"/>
              <a:t>は</a:t>
            </a:r>
            <a:r>
              <a:rPr kumimoji="1" lang="ja-JP" altLang="en-US" dirty="0" smtClean="0"/>
              <a:t>生成</a:t>
            </a:r>
            <a:r>
              <a:rPr lang="ja-JP" altLang="en-US" dirty="0" smtClean="0"/>
              <a:t>する</a:t>
            </a:r>
            <a:r>
              <a:rPr kumimoji="1" lang="ja-JP" altLang="en-US" dirty="0" smtClean="0"/>
              <a:t>スレッド</a:t>
            </a:r>
            <a:r>
              <a:rPr kumimoji="1" lang="ja-JP" altLang="en-US" dirty="0" smtClean="0"/>
              <a:t>のラベル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ポインタ</a:t>
            </a:r>
            <a:r>
              <a:rPr kumimoji="1" lang="en-US" altLang="ja-JP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Instruction</a:t>
            </a:r>
            <a:r>
              <a:rPr kumimoji="1" lang="en-US" altLang="ja-JP" dirty="0" smtClean="0"/>
              <a:t> (2)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α, r := </a:t>
            </a:r>
            <a:r>
              <a:rPr kumimoji="1" lang="en-US" altLang="ja-JP" dirty="0" err="1" smtClean="0"/>
              <a:t>newLock</a:t>
            </a:r>
            <a:r>
              <a:rPr kumimoji="1" lang="en-US" altLang="ja-JP" dirty="0" smtClean="0"/>
              <a:t> b</a:t>
            </a:r>
          </a:p>
          <a:p>
            <a:pPr lvl="1"/>
            <a:r>
              <a:rPr kumimoji="1" lang="ja-JP" altLang="en-US" dirty="0" smtClean="0"/>
              <a:t>初期値</a:t>
            </a:r>
            <a:r>
              <a:rPr kumimoji="1" lang="en-US" altLang="ja-JP" dirty="0" smtClean="0"/>
              <a:t>b</a:t>
            </a:r>
            <a:r>
              <a:rPr kumimoji="1" lang="ja-JP" altLang="en-US" dirty="0" smtClean="0"/>
              <a:t>の新しいロック</a:t>
            </a:r>
            <a:r>
              <a:rPr kumimoji="1" lang="ja-JP" altLang="en-US" dirty="0" smtClean="0"/>
              <a:t>作る</a:t>
            </a:r>
            <a:endParaRPr kumimoji="1" lang="en-US" altLang="ja-JP" dirty="0" smtClean="0"/>
          </a:p>
          <a:p>
            <a:r>
              <a:rPr lang="en-US" altLang="ja-JP" dirty="0" err="1" smtClean="0"/>
              <a:t>testSetRock</a:t>
            </a:r>
            <a:r>
              <a:rPr lang="ja-JP" altLang="en-US" dirty="0" smtClean="0"/>
              <a:t> </a:t>
            </a:r>
            <a:r>
              <a:rPr lang="ja-JP" altLang="en-US" dirty="0" smtClean="0"/>
              <a:t> </a:t>
            </a:r>
            <a:r>
              <a:rPr lang="en-US" altLang="ja-JP" dirty="0" smtClean="0"/>
              <a:t>v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v</a:t>
            </a:r>
            <a:r>
              <a:rPr lang="ja-JP" altLang="en-US" dirty="0" smtClean="0"/>
              <a:t>のアドレスにあるロックを持っているか調べる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ロックが自由なら確保する</a:t>
            </a:r>
            <a:endParaRPr lang="en-US" altLang="ja-JP" dirty="0" smtClean="0"/>
          </a:p>
          <a:p>
            <a:r>
              <a:rPr kumimoji="1" lang="en-US" altLang="ja-JP" dirty="0" smtClean="0"/>
              <a:t>unlock v</a:t>
            </a:r>
          </a:p>
          <a:p>
            <a:pPr lvl="1"/>
            <a:r>
              <a:rPr kumimoji="1" lang="ja-JP" altLang="en-US" dirty="0" smtClean="0"/>
              <a:t>ロックを解放する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1386</TotalTime>
  <Words>487</Words>
  <Application>Microsoft Office PowerPoint</Application>
  <PresentationFormat>画面に合わせる (4:3)</PresentationFormat>
  <Paragraphs>102</Paragraphs>
  <Slides>20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20</vt:i4>
      </vt:variant>
    </vt:vector>
  </HeadingPairs>
  <TitlesOfParts>
    <vt:vector size="21" baseType="lpstr">
      <vt:lpstr>Office テーマ</vt:lpstr>
      <vt:lpstr>全体ミーティング (7/23)</vt:lpstr>
      <vt:lpstr>今日の内容</vt:lpstr>
      <vt:lpstr>背景</vt:lpstr>
      <vt:lpstr>提案すること</vt:lpstr>
      <vt:lpstr>型付きアセンブリ言語</vt:lpstr>
      <vt:lpstr>想定するアーキテクチャ</vt:lpstr>
      <vt:lpstr>スレッド</vt:lpstr>
      <vt:lpstr>Instruction (1)</vt:lpstr>
      <vt:lpstr>Instruction (2)</vt:lpstr>
      <vt:lpstr>Abstract Machine</vt:lpstr>
      <vt:lpstr>型</vt:lpstr>
      <vt:lpstr>Operational Semantics</vt:lpstr>
      <vt:lpstr>コード例 (1)</vt:lpstr>
      <vt:lpstr>コード例 (2)</vt:lpstr>
      <vt:lpstr>Type System (1)</vt:lpstr>
      <vt:lpstr>Type System (2)</vt:lpstr>
      <vt:lpstr>安全性</vt:lpstr>
      <vt:lpstr>Extention</vt:lpstr>
      <vt:lpstr>Future Works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全体ミーティング (7/23)</dc:title>
  <dc:creator>murata</dc:creator>
  <cp:lastModifiedBy>murata</cp:lastModifiedBy>
  <cp:revision>166</cp:revision>
  <dcterms:created xsi:type="dcterms:W3CDTF">2010-07-22T06:38:57Z</dcterms:created>
  <dcterms:modified xsi:type="dcterms:W3CDTF">2010-07-23T07:56:54Z</dcterms:modified>
</cp:coreProperties>
</file>