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3" r:id="rId4"/>
    <p:sldId id="264" r:id="rId5"/>
    <p:sldId id="259" r:id="rId6"/>
    <p:sldId id="261" r:id="rId7"/>
    <p:sldId id="260" r:id="rId8"/>
    <p:sldId id="266" r:id="rId9"/>
    <p:sldId id="262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778625" cy="9910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49" autoAdjust="0"/>
  </p:normalViewPr>
  <p:slideViewPr>
    <p:cSldViewPr>
      <p:cViewPr varScale="1">
        <p:scale>
          <a:sx n="74" d="100"/>
          <a:sy n="74" d="100"/>
        </p:scale>
        <p:origin x="-3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1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0163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E3641-AA44-4B65-8B49-BC4E1B44B74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0163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31BF9-6B2B-4960-AAE2-409D28EF2A5F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39652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4AA80-BA7D-4FC8-B7A3-DBD5B59B9A9F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3000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7863" y="4707613"/>
            <a:ext cx="5422900" cy="4459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39652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D21B9-0FCB-44D8-A8C7-07535D0FDCD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[]</a:t>
            </a:r>
            <a:r>
              <a:rPr kumimoji="1" lang="ja-JP" altLang="en-US" dirty="0" smtClean="0"/>
              <a:t>の中は多相型の型変数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D21B9-0FCB-44D8-A8C7-07535D0FDCD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3E824-49D1-47F2-BD7A-B0ABE4EDA615}" type="datetimeFigureOut">
              <a:rPr kumimoji="1" lang="ja-JP" altLang="en-US" smtClean="0"/>
              <a:pPr/>
              <a:t>2010/6/2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E35AC-8BF2-43B5-AFF6-30ABDAB0BC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 </a:t>
            </a:r>
            <a:r>
              <a:rPr kumimoji="1" lang="en-US" altLang="ja-JP" dirty="0" smtClean="0"/>
              <a:t>(6/2)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村田 雅之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tuple</a:t>
            </a:r>
            <a:r>
              <a:rPr kumimoji="1" lang="ja-JP" altLang="en-US" dirty="0" smtClean="0"/>
              <a:t>の割り付け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tuple</a:t>
            </a:r>
            <a:r>
              <a:rPr kumimoji="1" lang="ja-JP" altLang="en-US" dirty="0" smtClean="0"/>
              <a:t>のデータの割り付けを明示的にする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まとめて</a:t>
            </a:r>
            <a:r>
              <a:rPr lang="ja-JP" altLang="en-US" dirty="0" smtClean="0"/>
              <a:t>定義</a:t>
            </a:r>
            <a:r>
              <a:rPr lang="ja-JP" altLang="en-US" dirty="0" smtClean="0"/>
              <a:t>していたものを</a:t>
            </a:r>
            <a:r>
              <a:rPr lang="en-US" altLang="ja-JP" dirty="0" smtClean="0"/>
              <a:t>1</a:t>
            </a:r>
            <a:r>
              <a:rPr lang="ja-JP" altLang="en-US" dirty="0" err="1" smtClean="0"/>
              <a:t>つずつに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r>
              <a:rPr lang="en-US" altLang="ja-JP" dirty="0" smtClean="0"/>
              <a:t>〈v, w〉</a:t>
            </a:r>
            <a:r>
              <a:rPr lang="ja-JP" altLang="en-US" dirty="0" smtClean="0"/>
              <a:t>というペアを作るとき、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 : 〈int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 ,int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〉 = </a:t>
            </a:r>
            <a:r>
              <a:rPr lang="en-US" altLang="ja-JP" dirty="0" err="1" smtClean="0"/>
              <a:t>malloc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]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x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: </a:t>
            </a:r>
            <a:r>
              <a:rPr lang="en-US" altLang="ja-JP" dirty="0" smtClean="0"/>
              <a:t>〈</a:t>
            </a:r>
            <a:r>
              <a:rPr lang="en-US" altLang="ja-JP" dirty="0" smtClean="0"/>
              <a:t>int</a:t>
            </a:r>
            <a:r>
              <a:rPr lang="en-US" altLang="ja-JP" baseline="30000" dirty="0" smtClean="0"/>
              <a:t>1</a:t>
            </a:r>
            <a:r>
              <a:rPr lang="en-US" altLang="ja-JP" dirty="0" smtClean="0"/>
              <a:t> </a:t>
            </a:r>
            <a:r>
              <a:rPr lang="en-US" altLang="ja-JP" dirty="0" smtClean="0"/>
              <a:t>,int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〉 = </a:t>
            </a:r>
            <a:r>
              <a:rPr lang="en-US" altLang="ja-JP" dirty="0" smtClean="0"/>
              <a:t>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[0] </a:t>
            </a:r>
            <a:r>
              <a:rPr lang="ja-JP" altLang="en-US" dirty="0" smtClean="0"/>
              <a:t>← </a:t>
            </a:r>
            <a:r>
              <a:rPr lang="en-US" altLang="ja-JP" dirty="0" smtClean="0"/>
              <a:t>v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x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: </a:t>
            </a:r>
            <a:r>
              <a:rPr lang="en-US" altLang="ja-JP" dirty="0" smtClean="0"/>
              <a:t>〈</a:t>
            </a:r>
            <a:r>
              <a:rPr lang="en-US" altLang="ja-JP" dirty="0" smtClean="0"/>
              <a:t>int</a:t>
            </a:r>
            <a:r>
              <a:rPr lang="en-US" altLang="ja-JP" baseline="30000" dirty="0" smtClean="0"/>
              <a:t>1</a:t>
            </a:r>
            <a:r>
              <a:rPr lang="en-US" altLang="ja-JP" dirty="0" smtClean="0"/>
              <a:t> </a:t>
            </a:r>
            <a:r>
              <a:rPr lang="en-US" altLang="ja-JP" dirty="0" smtClean="0"/>
              <a:t>,</a:t>
            </a:r>
            <a:r>
              <a:rPr lang="en-US" altLang="ja-JP" dirty="0" smtClean="0"/>
              <a:t>int</a:t>
            </a:r>
            <a:r>
              <a:rPr lang="en-US" altLang="ja-JP" baseline="30000" dirty="0" smtClean="0"/>
              <a:t>1</a:t>
            </a:r>
            <a:r>
              <a:rPr lang="en-US" altLang="ja-JP" dirty="0" smtClean="0"/>
              <a:t>〉 </a:t>
            </a:r>
            <a:r>
              <a:rPr lang="en-US" altLang="ja-JP" dirty="0" smtClean="0"/>
              <a:t>= </a:t>
            </a:r>
            <a:r>
              <a:rPr lang="en-US" altLang="ja-JP" dirty="0" smtClean="0"/>
              <a:t>x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[1] </a:t>
            </a:r>
            <a:r>
              <a:rPr lang="ja-JP" altLang="en-US" dirty="0" smtClean="0"/>
              <a:t>← </a:t>
            </a:r>
            <a:r>
              <a:rPr lang="en-US" altLang="ja-JP" dirty="0" smtClean="0"/>
              <a:t>w</a:t>
            </a:r>
          </a:p>
          <a:p>
            <a:pPr lvl="1"/>
            <a:r>
              <a:rPr lang="ja-JP" altLang="en-US" dirty="0" smtClean="0"/>
              <a:t>右上の</a:t>
            </a:r>
            <a:r>
              <a:rPr lang="en-US" altLang="ja-JP" dirty="0" smtClean="0"/>
              <a:t>0</a:t>
            </a:r>
            <a:r>
              <a:rPr lang="ja-JP" altLang="en-US" dirty="0" smtClean="0"/>
              <a:t>は初期化されていないことを表す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TAL</a:t>
            </a:r>
            <a:r>
              <a:rPr kumimoji="1" lang="ja-JP" altLang="en-US" dirty="0" err="1" smtClean="0"/>
              <a:t>への</a:t>
            </a:r>
            <a:r>
              <a:rPr kumimoji="1" lang="ja-JP" altLang="en-US" dirty="0" smtClean="0"/>
              <a:t>変換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ここでは無限のレジスタがあるとする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別途割り付けを行えばよい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TAL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syntax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型 </a:t>
            </a:r>
            <a:r>
              <a:rPr lang="en-US" altLang="ja-JP" dirty="0" smtClean="0"/>
              <a:t>τ</a:t>
            </a:r>
          </a:p>
          <a:p>
            <a:pPr lvl="1"/>
            <a:r>
              <a:rPr kumimoji="1" lang="ja-JP" altLang="en-US" dirty="0" smtClean="0"/>
              <a:t>多相型 </a:t>
            </a:r>
            <a:r>
              <a:rPr kumimoji="1" lang="en-US" altLang="ja-JP" dirty="0" smtClean="0"/>
              <a:t>α</a:t>
            </a:r>
          </a:p>
          <a:p>
            <a:pPr lvl="1"/>
            <a:r>
              <a:rPr lang="ja-JP" altLang="en-US" dirty="0" smtClean="0"/>
              <a:t>整数 </a:t>
            </a:r>
            <a:r>
              <a:rPr lang="en-US" altLang="ja-JP" dirty="0" err="1" smtClean="0"/>
              <a:t>int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 </a:t>
            </a:r>
            <a:r>
              <a:rPr lang="ja-JP" altLang="en-US" dirty="0" smtClean="0"/>
              <a:t>関数 ∀</a:t>
            </a:r>
            <a:r>
              <a:rPr lang="en-US" altLang="ja-JP" dirty="0" smtClean="0"/>
              <a:t>[</a:t>
            </a:r>
            <a:r>
              <a:rPr lang="en-US" altLang="ja-JP" b="1" dirty="0" smtClean="0"/>
              <a:t>α</a:t>
            </a:r>
            <a:r>
              <a:rPr lang="en-US" altLang="ja-JP" dirty="0" smtClean="0"/>
              <a:t>].Γ</a:t>
            </a:r>
          </a:p>
          <a:p>
            <a:pPr lvl="2"/>
            <a:r>
              <a:rPr kumimoji="1" lang="en-US" altLang="ja-JP" dirty="0" smtClean="0"/>
              <a:t>Γ</a:t>
            </a:r>
            <a:r>
              <a:rPr kumimoji="1" lang="ja-JP" altLang="en-US" dirty="0" smtClean="0"/>
              <a:t>はレジスタの型環境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>{</a:t>
            </a:r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i</a:t>
            </a:r>
            <a:r>
              <a:rPr lang="ja-JP" altLang="en-US" dirty="0" smtClean="0"/>
              <a:t>→</a:t>
            </a:r>
            <a:r>
              <a:rPr lang="en-US" altLang="ja-JP" dirty="0" err="1" smtClean="0"/>
              <a:t>τ</a:t>
            </a:r>
            <a:r>
              <a:rPr lang="en-US" altLang="ja-JP" baseline="-25000" dirty="0" err="1" smtClean="0"/>
              <a:t>i</a:t>
            </a:r>
            <a:r>
              <a:rPr lang="en-US" altLang="ja-JP" dirty="0" smtClean="0"/>
              <a:t>}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tuple</a:t>
            </a:r>
            <a:r>
              <a:rPr lang="en-US" altLang="ja-JP" dirty="0" smtClean="0"/>
              <a:t> 〈τ</a:t>
            </a:r>
            <a:r>
              <a:rPr lang="en-US" altLang="ja-JP" baseline="-25000" dirty="0" smtClean="0"/>
              <a:t>1</a:t>
            </a:r>
            <a:r>
              <a:rPr lang="en-US" altLang="ja-JP" baseline="30000" dirty="0" smtClean="0"/>
              <a:t>ψ1</a:t>
            </a:r>
            <a:r>
              <a:rPr lang="en-US" altLang="ja-JP" dirty="0" smtClean="0"/>
              <a:t>,…,</a:t>
            </a:r>
            <a:r>
              <a:rPr lang="en-US" altLang="ja-JP" dirty="0" err="1" smtClean="0"/>
              <a:t>τ</a:t>
            </a:r>
            <a:r>
              <a:rPr lang="en-US" altLang="ja-JP" baseline="-25000" dirty="0" err="1" smtClean="0"/>
              <a:t>n</a:t>
            </a:r>
            <a:r>
              <a:rPr lang="en-US" altLang="ja-JP" baseline="30000" dirty="0" err="1" smtClean="0"/>
              <a:t>ψn</a:t>
            </a:r>
            <a:r>
              <a:rPr lang="en-US" altLang="ja-JP" dirty="0" smtClean="0"/>
              <a:t>〉</a:t>
            </a:r>
          </a:p>
          <a:p>
            <a:pPr lvl="2"/>
            <a:r>
              <a:rPr lang="en-US" altLang="ja-JP" dirty="0" err="1" smtClean="0"/>
              <a:t>ψ</a:t>
            </a:r>
            <a:r>
              <a:rPr lang="en-US" altLang="ja-JP" baseline="-25000" dirty="0" err="1" smtClean="0"/>
              <a:t>i</a:t>
            </a:r>
            <a:r>
              <a:rPr lang="en-US" altLang="ja-JP" dirty="0" smtClean="0"/>
              <a:t>={0,1}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>初期化されたかどうかのフラグ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Existential type </a:t>
            </a:r>
            <a:r>
              <a:rPr kumimoji="1" lang="ja-JP" altLang="en-US" dirty="0" smtClean="0"/>
              <a:t>∃</a:t>
            </a:r>
            <a:r>
              <a:rPr kumimoji="1" lang="en-US" altLang="ja-JP" dirty="0" err="1" smtClean="0"/>
              <a:t>α.τ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TAL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syntax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レジスタ </a:t>
            </a:r>
            <a:r>
              <a:rPr lang="en-US" altLang="ja-JP" dirty="0" smtClean="0"/>
              <a:t>R = {r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→</a:t>
            </a:r>
            <a:r>
              <a:rPr lang="en-US" altLang="ja-JP" dirty="0" smtClean="0"/>
              <a:t>w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,…,</a:t>
            </a:r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n</a:t>
            </a:r>
            <a:r>
              <a:rPr lang="ja-JP" altLang="en-US" dirty="0" smtClean="0"/>
              <a:t>→</a:t>
            </a:r>
            <a:r>
              <a:rPr lang="en-US" altLang="ja-JP" dirty="0" err="1" smtClean="0"/>
              <a:t>w</a:t>
            </a:r>
            <a:r>
              <a:rPr lang="en-US" altLang="ja-JP" baseline="-25000" dirty="0" err="1" smtClean="0"/>
              <a:t>n</a:t>
            </a:r>
            <a:r>
              <a:rPr lang="en-US" altLang="ja-JP" dirty="0" smtClean="0"/>
              <a:t>}</a:t>
            </a:r>
          </a:p>
          <a:p>
            <a:pPr lvl="1"/>
            <a:r>
              <a:rPr kumimoji="1" lang="en-US" altLang="ja-JP" dirty="0" smtClean="0"/>
              <a:t>w(</a:t>
            </a:r>
            <a:r>
              <a:rPr lang="en-US" altLang="ja-JP" dirty="0" smtClean="0"/>
              <a:t>word value)</a:t>
            </a:r>
            <a:r>
              <a:rPr lang="ja-JP" altLang="en-US" dirty="0" smtClean="0"/>
              <a:t>しかレジスタには入らない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整数、ポインタなど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?τ : τ</a:t>
            </a:r>
            <a:r>
              <a:rPr kumimoji="1" lang="ja-JP" altLang="en-US" dirty="0" smtClean="0"/>
              <a:t>の型を持つ、未初期化の値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TAL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syntax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ヒープ </a:t>
            </a:r>
            <a:r>
              <a:rPr lang="en-US" altLang="ja-JP" dirty="0" smtClean="0"/>
              <a:t>H</a:t>
            </a:r>
            <a:r>
              <a:rPr lang="ja-JP" altLang="en-US" dirty="0" smtClean="0"/>
              <a:t> </a:t>
            </a:r>
            <a:r>
              <a:rPr lang="en-US" altLang="ja-JP" dirty="0" smtClean="0"/>
              <a:t>= {l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→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,…,</a:t>
            </a:r>
            <a:r>
              <a:rPr lang="en-US" altLang="ja-JP" dirty="0" err="1" smtClean="0"/>
              <a:t>l</a:t>
            </a:r>
            <a:r>
              <a:rPr lang="en-US" altLang="ja-JP" baseline="-25000" dirty="0" err="1" smtClean="0"/>
              <a:t>n</a:t>
            </a:r>
            <a:r>
              <a:rPr lang="ja-JP" altLang="en-US" dirty="0" smtClean="0"/>
              <a:t>→</a:t>
            </a:r>
            <a:r>
              <a:rPr lang="en-US" altLang="ja-JP" dirty="0" err="1" smtClean="0"/>
              <a:t>h</a:t>
            </a:r>
            <a:r>
              <a:rPr lang="en-US" altLang="ja-JP" baseline="-25000" dirty="0" err="1" smtClean="0"/>
              <a:t>n</a:t>
            </a:r>
            <a:r>
              <a:rPr lang="en-US" altLang="ja-JP" dirty="0" smtClean="0"/>
              <a:t>}</a:t>
            </a:r>
          </a:p>
          <a:p>
            <a:pPr lvl="1"/>
            <a:r>
              <a:rPr lang="en-US" altLang="ja-JP" dirty="0" err="1" smtClean="0"/>
              <a:t>l</a:t>
            </a:r>
            <a:r>
              <a:rPr lang="en-US" altLang="ja-JP" baseline="-25000" dirty="0" err="1" smtClean="0"/>
              <a:t>i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: </a:t>
            </a:r>
            <a:r>
              <a:rPr lang="ja-JP" altLang="en-US" dirty="0" smtClean="0"/>
              <a:t>ポインタ</a:t>
            </a:r>
            <a:r>
              <a:rPr lang="en-US" altLang="ja-JP" dirty="0" smtClean="0"/>
              <a:t>(</a:t>
            </a:r>
            <a:r>
              <a:rPr lang="ja-JP" altLang="en-US" dirty="0" smtClean="0"/>
              <a:t>ラベル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h</a:t>
            </a:r>
            <a:r>
              <a:rPr lang="en-US" altLang="ja-JP" baseline="-25000" dirty="0" smtClean="0"/>
              <a:t>i </a:t>
            </a:r>
            <a:r>
              <a:rPr lang="en-US" altLang="ja-JP" dirty="0" smtClean="0"/>
              <a:t> </a:t>
            </a:r>
            <a:r>
              <a:rPr lang="en-US" altLang="ja-JP" dirty="0" smtClean="0"/>
              <a:t>: </a:t>
            </a:r>
            <a:r>
              <a:rPr lang="ja-JP" altLang="en-US" dirty="0" smtClean="0"/>
              <a:t>ヒープに入るデータ</a:t>
            </a:r>
            <a:endParaRPr lang="en-US" altLang="ja-JP" dirty="0" smtClean="0"/>
          </a:p>
          <a:p>
            <a:pPr lvl="2"/>
            <a:r>
              <a:rPr lang="en-US" altLang="ja-JP" dirty="0" err="1" smtClean="0"/>
              <a:t>tuple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クロージャ 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TAL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syntax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命令列 </a:t>
            </a:r>
            <a:r>
              <a:rPr lang="en-US" altLang="ja-JP" dirty="0" smtClean="0"/>
              <a:t>S = </a:t>
            </a:r>
            <a:r>
              <a:rPr lang="en-US" altLang="ja-JP" dirty="0" err="1" smtClean="0"/>
              <a:t>ι</a:t>
            </a:r>
            <a:r>
              <a:rPr lang="en-US" altLang="ja-JP" dirty="0" err="1" smtClean="0"/>
              <a:t>;S</a:t>
            </a:r>
            <a:r>
              <a:rPr lang="en-US" altLang="ja-JP" dirty="0" smtClean="0"/>
              <a:t> | </a:t>
            </a:r>
            <a:r>
              <a:rPr lang="en-US" altLang="ja-JP" dirty="0" err="1" smtClean="0"/>
              <a:t>jmp</a:t>
            </a:r>
            <a:r>
              <a:rPr lang="en-US" altLang="ja-JP" dirty="0" smtClean="0"/>
              <a:t> v | halt[τ]</a:t>
            </a:r>
          </a:p>
          <a:p>
            <a:pPr lvl="1"/>
            <a:r>
              <a:rPr kumimoji="1" lang="en-US" altLang="ja-JP" dirty="0" smtClean="0"/>
              <a:t>ι</a:t>
            </a:r>
            <a:r>
              <a:rPr kumimoji="1" lang="ja-JP" altLang="en-US" dirty="0" smtClean="0"/>
              <a:t>は命令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add, ld</a:t>
            </a:r>
            <a:r>
              <a:rPr lang="ja-JP" altLang="en-US" dirty="0" smtClean="0"/>
              <a:t>など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終わりは</a:t>
            </a:r>
            <a:r>
              <a:rPr lang="en-US" altLang="ja-JP" dirty="0" err="1" smtClean="0"/>
              <a:t>jmp</a:t>
            </a:r>
            <a:r>
              <a:rPr lang="ja-JP" altLang="en-US" dirty="0" smtClean="0"/>
              <a:t>か</a:t>
            </a:r>
            <a:r>
              <a:rPr lang="en-US" altLang="ja-JP" dirty="0" smtClean="0"/>
              <a:t>halt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TAL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syntax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プログラム</a:t>
            </a:r>
            <a:r>
              <a:rPr lang="en-US" altLang="ja-JP" dirty="0" smtClean="0"/>
              <a:t> </a:t>
            </a:r>
            <a:r>
              <a:rPr lang="en-US" altLang="ja-JP" dirty="0" smtClean="0"/>
              <a:t>P = (H,R,S)</a:t>
            </a:r>
            <a:br>
              <a:rPr lang="en-US" altLang="ja-JP" dirty="0" smtClean="0"/>
            </a:br>
            <a:r>
              <a:rPr lang="ja-JP" altLang="en-US" dirty="0" smtClean="0"/>
              <a:t>ヒープとレジスタと命令列の組に対して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semantics</a:t>
            </a:r>
            <a:r>
              <a:rPr lang="ja-JP" altLang="en-US" dirty="0" smtClean="0"/>
              <a:t>を定義する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Operational Semantics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命令列</a:t>
            </a:r>
            <a:r>
              <a:rPr kumimoji="1" lang="en-US" altLang="ja-JP" dirty="0" smtClean="0"/>
              <a:t>S</a:t>
            </a:r>
            <a:r>
              <a:rPr kumimoji="1" lang="ja-JP" altLang="en-US" dirty="0" smtClean="0"/>
              <a:t>に</a:t>
            </a:r>
            <a:r>
              <a:rPr lang="ja-JP" altLang="en-US" dirty="0" smtClean="0"/>
              <a:t>より</a:t>
            </a:r>
            <a:r>
              <a:rPr lang="en-US" altLang="ja-JP" dirty="0" smtClean="0"/>
              <a:t>P=(H,R,S)</a:t>
            </a:r>
            <a:r>
              <a:rPr lang="ja-JP" altLang="en-US" dirty="0" smtClean="0"/>
              <a:t>が遷移する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 = </a:t>
            </a:r>
            <a:r>
              <a:rPr kumimoji="1" lang="en-US" altLang="ja-JP" dirty="0" smtClean="0"/>
              <a:t>add r</a:t>
            </a:r>
            <a:r>
              <a:rPr kumimoji="1" lang="en-US" altLang="ja-JP" baseline="-25000" dirty="0" smtClean="0"/>
              <a:t>d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r</a:t>
            </a:r>
            <a:r>
              <a:rPr kumimoji="1" lang="en-US" altLang="ja-JP" baseline="-25000" dirty="0" err="1" smtClean="0"/>
              <a:t>s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v;S</a:t>
            </a:r>
            <a:r>
              <a:rPr kumimoji="1" lang="en-US" altLang="ja-JP" dirty="0" smtClean="0"/>
              <a:t>’ </a:t>
            </a:r>
            <a:r>
              <a:rPr kumimoji="1" lang="ja-JP" altLang="en-US" dirty="0" smtClean="0"/>
              <a:t>のとき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P’=</a:t>
            </a: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H,R{r</a:t>
            </a:r>
            <a:r>
              <a:rPr kumimoji="1" lang="en-US" altLang="ja-JP" baseline="-25000" dirty="0" smtClean="0"/>
              <a:t>d</a:t>
            </a:r>
            <a:r>
              <a:rPr lang="ja-JP" altLang="en-US" baseline="-25000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R(</a:t>
            </a:r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s</a:t>
            </a:r>
            <a:r>
              <a:rPr lang="en-US" altLang="ja-JP" dirty="0" smtClean="0"/>
              <a:t>) + R(v) </a:t>
            </a:r>
            <a:r>
              <a:rPr kumimoji="1" lang="en-US" altLang="ja-JP" dirty="0" smtClean="0"/>
              <a:t>},S’</a:t>
            </a:r>
            <a:r>
              <a:rPr kumimoji="1" lang="ja-JP" altLang="en-US" dirty="0" smtClean="0"/>
              <a:t>）</a:t>
            </a:r>
            <a:r>
              <a:rPr lang="ja-JP" altLang="en-US" dirty="0" smtClean="0"/>
              <a:t> など</a:t>
            </a:r>
            <a:endParaRPr lang="en-US" altLang="ja-JP" dirty="0" smtClean="0"/>
          </a:p>
          <a:p>
            <a:r>
              <a:rPr lang="ja-JP" altLang="en-US" dirty="0" smtClean="0"/>
              <a:t>最終</a:t>
            </a:r>
            <a:r>
              <a:rPr lang="ja-JP" altLang="en-US" dirty="0" smtClean="0"/>
              <a:t>状態は</a:t>
            </a:r>
            <a:r>
              <a:rPr lang="en-US" altLang="ja-JP" dirty="0" smtClean="0"/>
              <a:t>(H,R{r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w},halt[τ])</a:t>
            </a:r>
            <a:r>
              <a:rPr lang="ja-JP" altLang="en-US" dirty="0" smtClean="0"/>
              <a:t>の形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他は</a:t>
            </a:r>
            <a:r>
              <a:rPr lang="en-US" altLang="ja-JP" dirty="0" smtClean="0"/>
              <a:t>stuck</a:t>
            </a:r>
            <a:r>
              <a:rPr lang="ja-JP" altLang="en-US" dirty="0" smtClean="0"/>
              <a:t>する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Static Semantics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プログラムが</a:t>
            </a:r>
            <a:r>
              <a:rPr kumimoji="1" lang="en-US" altLang="ja-JP" dirty="0" smtClean="0"/>
              <a:t>stuck</a:t>
            </a:r>
            <a:r>
              <a:rPr kumimoji="1" lang="ja-JP" altLang="en-US" dirty="0" smtClean="0"/>
              <a:t>しないかどうか調べる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judgment rule</a:t>
            </a:r>
            <a:endParaRPr kumimoji="1" lang="ja-JP" altLang="en-US" dirty="0"/>
          </a:p>
        </p:txBody>
      </p:sp>
      <p:pic>
        <p:nvPicPr>
          <p:cNvPr id="1026" name="Picture 2" descr="E:\Pictures\06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714620"/>
            <a:ext cx="7286676" cy="3795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TAL</a:t>
            </a:r>
            <a:r>
              <a:rPr kumimoji="1" lang="ja-JP" altLang="en-US" dirty="0" smtClean="0"/>
              <a:t>の生成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ここまでに</a:t>
            </a:r>
            <a:r>
              <a:rPr kumimoji="1" lang="en-US" altLang="ja-JP" dirty="0" smtClean="0"/>
              <a:t>System F</a:t>
            </a:r>
            <a:r>
              <a:rPr kumimoji="1" lang="ja-JP" altLang="en-US" dirty="0" smtClean="0"/>
              <a:t>から変換したコードを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命令に置き換えていく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if0(v, e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,e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) </a:t>
            </a:r>
            <a:r>
              <a:rPr lang="ja-JP" altLang="en-US" dirty="0" smtClean="0"/>
              <a:t>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mov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c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v;bnz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c</a:t>
            </a:r>
            <a:r>
              <a:rPr lang="en-US" altLang="ja-JP" dirty="0" smtClean="0"/>
              <a:t> l[</a:t>
            </a:r>
            <a:r>
              <a:rPr lang="en-US" altLang="ja-JP" b="1" dirty="0" smtClean="0"/>
              <a:t>α</a:t>
            </a:r>
            <a:r>
              <a:rPr lang="en-US" altLang="ja-JP" dirty="0" smtClean="0"/>
              <a:t>];S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 </a:t>
            </a:r>
            <a:r>
              <a:rPr lang="ja-JP" altLang="en-US" dirty="0" smtClean="0"/>
              <a:t>など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From System F to Typed Assembly Language</a:t>
            </a:r>
          </a:p>
          <a:p>
            <a:pPr lvl="1"/>
            <a:r>
              <a:rPr lang="en-US" altLang="ja-JP" dirty="0" smtClean="0"/>
              <a:t>G. </a:t>
            </a:r>
            <a:r>
              <a:rPr lang="en-US" altLang="ja-JP" dirty="0" err="1" smtClean="0"/>
              <a:t>Morrisett</a:t>
            </a:r>
            <a:r>
              <a:rPr lang="en-US" altLang="ja-JP" dirty="0" smtClean="0"/>
              <a:t>, D. Walker, K. </a:t>
            </a:r>
            <a:r>
              <a:rPr lang="en-US" altLang="ja-JP" dirty="0" err="1" smtClean="0"/>
              <a:t>Crary</a:t>
            </a:r>
            <a:r>
              <a:rPr lang="en-US" altLang="ja-JP" dirty="0" smtClean="0"/>
              <a:t> and N. </a:t>
            </a:r>
            <a:r>
              <a:rPr lang="en-US" altLang="ja-JP" dirty="0" err="1" smtClean="0"/>
              <a:t>Glew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POPL 1998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健全性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各変換ステップは</a:t>
            </a:r>
            <a:r>
              <a:rPr lang="en-US" altLang="ja-JP" dirty="0" smtClean="0"/>
              <a:t>well-typed</a:t>
            </a:r>
            <a:r>
              <a:rPr lang="ja-JP" altLang="en-US" dirty="0" smtClean="0"/>
              <a:t>な</a:t>
            </a:r>
            <a:r>
              <a:rPr lang="en-US" altLang="ja-JP" dirty="0" smtClean="0"/>
              <a:t>term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受け取り</a:t>
            </a:r>
            <a:r>
              <a:rPr lang="en-US" altLang="ja-JP" dirty="0" smtClean="0"/>
              <a:t>well-typed</a:t>
            </a:r>
            <a:r>
              <a:rPr lang="ja-JP" altLang="en-US" dirty="0" smtClean="0"/>
              <a:t>な</a:t>
            </a:r>
            <a:r>
              <a:rPr lang="en-US" altLang="ja-JP" dirty="0" smtClean="0"/>
              <a:t>term</a:t>
            </a:r>
            <a:r>
              <a:rPr lang="ja-JP" altLang="en-US" dirty="0" smtClean="0"/>
              <a:t>を返す</a:t>
            </a:r>
            <a:endParaRPr kumimoji="1" lang="en-US" altLang="ja-JP" dirty="0" smtClean="0"/>
          </a:p>
          <a:p>
            <a:r>
              <a:rPr lang="en-US" altLang="ja-JP" dirty="0" smtClean="0"/>
              <a:t>System F </a:t>
            </a:r>
            <a:r>
              <a:rPr lang="ja-JP" altLang="en-US" dirty="0" smtClean="0"/>
              <a:t>から</a:t>
            </a:r>
            <a:r>
              <a:rPr lang="en-US" altLang="ja-JP" dirty="0" smtClean="0"/>
              <a:t>TAL</a:t>
            </a:r>
            <a:r>
              <a:rPr lang="ja-JP" altLang="en-US" dirty="0" err="1" smtClean="0"/>
              <a:t>への</a:t>
            </a:r>
            <a:r>
              <a:rPr lang="ja-JP" altLang="en-US" dirty="0" smtClean="0"/>
              <a:t>変換は</a:t>
            </a:r>
            <a:r>
              <a:rPr lang="en-US" altLang="ja-JP" dirty="0" smtClean="0"/>
              <a:t>sound</a:t>
            </a:r>
            <a:r>
              <a:rPr lang="ja-JP" altLang="en-US" dirty="0" smtClean="0"/>
              <a:t>である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実装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KML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>x86</a:t>
            </a:r>
            <a:r>
              <a:rPr kumimoji="1" lang="ja-JP" altLang="en-US" dirty="0" smtClean="0"/>
              <a:t>プロセッサに合わせた</a:t>
            </a:r>
            <a:r>
              <a:rPr kumimoji="1" lang="en-US" altLang="ja-JP" dirty="0" smtClean="0"/>
              <a:t>TAL</a:t>
            </a:r>
            <a:r>
              <a:rPr kumimoji="1" lang="ja-JP" altLang="en-US" dirty="0" smtClean="0"/>
              <a:t>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変換するコンパイラ</a:t>
            </a:r>
            <a:r>
              <a:rPr kumimoji="1" lang="en-US" altLang="ja-JP" dirty="0" smtClean="0"/>
              <a:t>TALC</a:t>
            </a:r>
            <a:r>
              <a:rPr kumimoji="1" lang="ja-JP" altLang="en-US" dirty="0" smtClean="0"/>
              <a:t>を実装</a:t>
            </a:r>
            <a:endParaRPr kumimoji="1" lang="en-US" altLang="ja-JP" dirty="0" smtClean="0"/>
          </a:p>
          <a:p>
            <a:r>
              <a:rPr lang="ja-JP" altLang="en-US" dirty="0" smtClean="0"/>
              <a:t>論文では</a:t>
            </a:r>
            <a:r>
              <a:rPr lang="en-US" altLang="ja-JP" dirty="0" smtClean="0"/>
              <a:t>CPS-base</a:t>
            </a:r>
            <a:r>
              <a:rPr lang="ja-JP" altLang="en-US" dirty="0" smtClean="0"/>
              <a:t>だが</a:t>
            </a:r>
            <a:r>
              <a:rPr lang="en-US" altLang="ja-JP" dirty="0" smtClean="0"/>
              <a:t>stack-base</a:t>
            </a:r>
            <a:r>
              <a:rPr lang="ja-JP" altLang="en-US" dirty="0" smtClean="0"/>
              <a:t>で実装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stack</a:t>
            </a:r>
            <a:r>
              <a:rPr kumimoji="1" lang="ja-JP" altLang="en-US" dirty="0" smtClean="0"/>
              <a:t>のサイズと型をチェック</a:t>
            </a:r>
            <a:r>
              <a:rPr kumimoji="1" lang="en-US" altLang="ja-JP" dirty="0" smtClean="0"/>
              <a:t>(stack type)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Typed Assembly Language</a:t>
            </a:r>
            <a:r>
              <a:rPr kumimoji="1" lang="ja-JP" altLang="en-US" dirty="0" smtClean="0"/>
              <a:t>を定義</a:t>
            </a:r>
            <a:endParaRPr kumimoji="1" lang="en-US" altLang="ja-JP" dirty="0" smtClean="0"/>
          </a:p>
          <a:p>
            <a:r>
              <a:rPr kumimoji="1" lang="en-US" altLang="ja-JP" dirty="0" smtClean="0"/>
              <a:t>System</a:t>
            </a:r>
            <a:r>
              <a:rPr lang="ja-JP" altLang="en-US" dirty="0" smtClean="0"/>
              <a:t> </a:t>
            </a:r>
            <a:r>
              <a:rPr lang="en-US" altLang="ja-JP" dirty="0" smtClean="0"/>
              <a:t>F </a:t>
            </a:r>
            <a:r>
              <a:rPr lang="ja-JP" altLang="en-US" dirty="0" smtClean="0"/>
              <a:t>から</a:t>
            </a:r>
            <a:r>
              <a:rPr lang="en-US" altLang="ja-JP" dirty="0" smtClean="0"/>
              <a:t>TAL</a:t>
            </a:r>
            <a:r>
              <a:rPr lang="ja-JP" altLang="en-US" dirty="0" err="1" smtClean="0"/>
              <a:t>への</a:t>
            </a:r>
            <a:r>
              <a:rPr lang="ja-JP" altLang="en-US" dirty="0" smtClean="0"/>
              <a:t>変換方法を示した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高級言語から型情報を持ったままアセンブリまで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変換できる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はじめに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コンパイラで言語の型をもっと利用したい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最適化</a:t>
            </a:r>
            <a:r>
              <a:rPr lang="ja-JP" altLang="en-US" dirty="0" smtClean="0"/>
              <a:t>へ</a:t>
            </a:r>
            <a:r>
              <a:rPr lang="ja-JP" altLang="en-US" dirty="0" smtClean="0"/>
              <a:t>の利用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安全性</a:t>
            </a:r>
            <a:endParaRPr lang="en-US" altLang="ja-JP" dirty="0" smtClean="0"/>
          </a:p>
          <a:p>
            <a:r>
              <a:rPr kumimoji="1" lang="ja-JP" altLang="en-US" dirty="0" smtClean="0"/>
              <a:t>低級言語への変換途中で型が失われる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中間言語まで</a:t>
            </a:r>
            <a:r>
              <a:rPr kumimoji="1" lang="ja-JP" altLang="en-US" dirty="0" smtClean="0"/>
              <a:t>は利用しているものがある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TIL/ML</a:t>
            </a:r>
            <a:r>
              <a:rPr lang="ja-JP" altLang="en-US" dirty="0" smtClean="0"/>
              <a:t> 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Tarditi</a:t>
            </a:r>
            <a:r>
              <a:rPr lang="en-US" altLang="ja-JP" dirty="0" smtClean="0"/>
              <a:t> et al. 1996] </a:t>
            </a:r>
            <a:r>
              <a:rPr lang="ja-JP" altLang="en-US" dirty="0" smtClean="0"/>
              <a:t>など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型付きな低級言語を考える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Typed Assembly Language</a:t>
            </a:r>
            <a:r>
              <a:rPr lang="ja-JP" altLang="en-US" dirty="0" smtClean="0"/>
              <a:t> </a:t>
            </a:r>
            <a:r>
              <a:rPr lang="en-US" altLang="ja-JP" dirty="0" smtClean="0"/>
              <a:t>(TAL)</a:t>
            </a:r>
          </a:p>
          <a:p>
            <a:pPr lvl="1"/>
            <a:r>
              <a:rPr lang="en-US" altLang="ja-JP" dirty="0" smtClean="0"/>
              <a:t>RISC</a:t>
            </a:r>
            <a:r>
              <a:rPr lang="ja-JP" altLang="en-US" dirty="0" smtClean="0"/>
              <a:t>ベース</a:t>
            </a:r>
            <a:endParaRPr lang="en-US" altLang="ja-JP" dirty="0" smtClean="0"/>
          </a:p>
          <a:p>
            <a:r>
              <a:rPr lang="ja-JP" altLang="en-US" dirty="0" smtClean="0"/>
              <a:t>この論文では、</a:t>
            </a:r>
            <a:r>
              <a:rPr lang="en-US" altLang="ja-JP" dirty="0" smtClean="0"/>
              <a:t>System F </a:t>
            </a:r>
            <a:r>
              <a:rPr lang="ja-JP" altLang="en-US" dirty="0" smtClean="0"/>
              <a:t>から </a:t>
            </a:r>
            <a:r>
              <a:rPr lang="en-US" altLang="ja-JP" dirty="0" smtClean="0"/>
              <a:t>TAL</a:t>
            </a:r>
            <a:r>
              <a:rPr lang="ja-JP" altLang="en-US" dirty="0" smtClean="0"/>
              <a:t>への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変換について論じている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全て</a:t>
            </a:r>
            <a:r>
              <a:rPr kumimoji="1" lang="ja-JP" altLang="en-US" dirty="0" smtClean="0"/>
              <a:t>自動であるためユーザの労力を要しない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健全性</a:t>
            </a:r>
            <a:r>
              <a:rPr lang="ja-JP" altLang="en-US" dirty="0" smtClean="0"/>
              <a:t>を</a:t>
            </a:r>
            <a:r>
              <a:rPr kumimoji="1" lang="ja-JP" altLang="en-US" dirty="0" smtClean="0"/>
              <a:t>証明できる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今日は省略させていただきます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System F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ja-JP" altLang="en-US" sz="3200" dirty="0" smtClean="0"/>
              <a:t>多相型をサポート</a:t>
            </a:r>
            <a:r>
              <a:rPr lang="ja-JP" altLang="en-US" sz="3200" dirty="0"/>
              <a:t>する</a:t>
            </a:r>
            <a:r>
              <a:rPr kumimoji="1" lang="ja-JP" altLang="en-US" sz="3200" dirty="0" smtClean="0"/>
              <a:t>型付き</a:t>
            </a:r>
            <a:r>
              <a:rPr kumimoji="1" lang="en-US" altLang="ja-JP" sz="3200" dirty="0" smtClean="0"/>
              <a:t>λ</a:t>
            </a:r>
            <a:r>
              <a:rPr kumimoji="1" lang="ja-JP" altLang="en-US" sz="3200" dirty="0" smtClean="0"/>
              <a:t>計算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簡単にするため今回は整数</a:t>
            </a:r>
            <a:r>
              <a:rPr lang="ja-JP" altLang="en-US" dirty="0" smtClean="0"/>
              <a:t>のみ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call-by-value</a:t>
            </a:r>
            <a:r>
              <a:rPr kumimoji="1" lang="ja-JP" altLang="en-US" dirty="0" smtClean="0"/>
              <a:t>とする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System F</a:t>
            </a:r>
            <a:r>
              <a:rPr kumimoji="1" lang="ja-JP" altLang="en-US" dirty="0" smtClean="0"/>
              <a:t>が</a:t>
            </a:r>
            <a:r>
              <a:rPr kumimoji="1" lang="en-US" altLang="ja-JP" dirty="0" smtClean="0"/>
              <a:t>TAL</a:t>
            </a:r>
            <a:r>
              <a:rPr kumimoji="1" lang="ja-JP" altLang="en-US" dirty="0" smtClean="0"/>
              <a:t>になるまで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err="1" smtClean="0"/>
              <a:t>λ</a:t>
            </a:r>
            <a:r>
              <a:rPr lang="en-US" altLang="ja-JP" baseline="30000" dirty="0" err="1" smtClean="0"/>
              <a:t>F</a:t>
            </a:r>
            <a:r>
              <a:rPr lang="ja-JP" altLang="en-US" dirty="0" smtClean="0"/>
              <a:t> </a:t>
            </a:r>
            <a:r>
              <a:rPr lang="en-US" altLang="ja-JP" dirty="0" smtClean="0"/>
              <a:t>(</a:t>
            </a:r>
            <a:r>
              <a:rPr kumimoji="1" lang="en-US" altLang="ja-JP" dirty="0" err="1" smtClean="0"/>
              <a:t>SystemF</a:t>
            </a:r>
            <a:r>
              <a:rPr kumimoji="1" lang="en-US" altLang="ja-JP" dirty="0" smtClean="0"/>
              <a:t>)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↓　</a:t>
            </a:r>
            <a:r>
              <a:rPr lang="en-US" altLang="ja-JP" dirty="0" smtClean="0"/>
              <a:t>CPS</a:t>
            </a:r>
            <a:r>
              <a:rPr lang="ja-JP" altLang="en-US" dirty="0" smtClean="0"/>
              <a:t>変換</a:t>
            </a:r>
            <a:endParaRPr lang="en-US" altLang="ja-JP" dirty="0" smtClean="0"/>
          </a:p>
          <a:p>
            <a:r>
              <a:rPr kumimoji="1" lang="el-GR" altLang="ja-JP" dirty="0" smtClean="0"/>
              <a:t>λ</a:t>
            </a:r>
            <a:r>
              <a:rPr kumimoji="1" lang="en-US" altLang="ja-JP" baseline="30000" dirty="0" smtClean="0"/>
              <a:t>K </a:t>
            </a:r>
            <a:r>
              <a:rPr lang="en-US" altLang="ja-JP" dirty="0" smtClean="0"/>
              <a:t> </a:t>
            </a:r>
            <a:br>
              <a:rPr lang="en-US" altLang="ja-JP" dirty="0" smtClean="0"/>
            </a:br>
            <a:r>
              <a:rPr lang="ja-JP" altLang="en-US" dirty="0" smtClean="0"/>
              <a:t>↓　クロージャ変換</a:t>
            </a:r>
            <a:endParaRPr lang="en-US" altLang="ja-JP" dirty="0" smtClean="0"/>
          </a:p>
          <a:p>
            <a:r>
              <a:rPr kumimoji="1" lang="el-GR" altLang="ja-JP" dirty="0" smtClean="0"/>
              <a:t>λ</a:t>
            </a:r>
            <a:r>
              <a:rPr kumimoji="1" lang="en-US" altLang="ja-JP" baseline="30000" dirty="0" smtClean="0"/>
              <a:t>C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↓　</a:t>
            </a:r>
            <a:r>
              <a:rPr lang="en-US" altLang="ja-JP" dirty="0" err="1" smtClean="0"/>
              <a:t>tuple</a:t>
            </a:r>
            <a:r>
              <a:rPr lang="ja-JP" altLang="en-US" dirty="0" smtClean="0"/>
              <a:t>の明示的な割り付け</a:t>
            </a:r>
            <a:endParaRPr lang="en-US" altLang="ja-JP" dirty="0" smtClean="0"/>
          </a:p>
          <a:p>
            <a:r>
              <a:rPr kumimoji="1" lang="el-GR" altLang="ja-JP" dirty="0" smtClean="0"/>
              <a:t>λ</a:t>
            </a:r>
            <a:r>
              <a:rPr lang="en-US" altLang="ja-JP" baseline="30000" dirty="0"/>
              <a:t>A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↓　アセンブリへの変換</a:t>
            </a:r>
            <a:endParaRPr lang="en-US" altLang="ja-JP" dirty="0" smtClean="0"/>
          </a:p>
          <a:p>
            <a:r>
              <a:rPr kumimoji="1" lang="en-US" altLang="ja-JP" dirty="0"/>
              <a:t>TAL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CPS</a:t>
            </a:r>
            <a:r>
              <a:rPr kumimoji="1" lang="ja-JP" altLang="en-US" dirty="0" smtClean="0"/>
              <a:t>変換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関数が値を返すのを待つのではなく継続を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渡して処理を続けさせるようにする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条件</a:t>
            </a:r>
            <a:r>
              <a:rPr kumimoji="1" lang="ja-JP" altLang="en-US" dirty="0" smtClean="0"/>
              <a:t>分岐以外の制御の遷移をなくす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let f x = x + 1;;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let f (x cont) = cont (x + 1);;</a:t>
            </a:r>
            <a:endParaRPr kumimoji="1" lang="en-US" altLang="ja-JP" dirty="0" smtClean="0"/>
          </a:p>
          <a:p>
            <a:r>
              <a:rPr lang="ja-JP" altLang="en-US" dirty="0" smtClean="0"/>
              <a:t>末尾</a:t>
            </a:r>
            <a:r>
              <a:rPr lang="ja-JP" altLang="en-US" dirty="0" smtClean="0"/>
              <a:t>再帰の最適化が可能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fix fact (n:int):int</a:t>
            </a:r>
            <a:r>
              <a:rPr lang="en-US" altLang="ja-JP" dirty="0" smtClean="0"/>
              <a:t>.if0(n,1,n*f(n-1));;</a:t>
            </a:r>
          </a:p>
          <a:p>
            <a:pPr lvl="1">
              <a:buNone/>
            </a:pPr>
            <a:r>
              <a:rPr lang="ja-JP" altLang="en-US" dirty="0" smtClean="0"/>
              <a:t>→</a:t>
            </a:r>
            <a:r>
              <a:rPr kumimoji="1" lang="en-US" altLang="ja-JP" dirty="0" smtClean="0"/>
              <a:t>fix fact (n:int, k:int</a:t>
            </a: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void).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 </a:t>
            </a:r>
            <a:r>
              <a:rPr lang="en-US" altLang="ja-JP" dirty="0" smtClean="0"/>
              <a:t>if0(</a:t>
            </a:r>
            <a:r>
              <a:rPr lang="en-US" altLang="ja-JP" dirty="0" err="1" smtClean="0"/>
              <a:t>n,k</a:t>
            </a:r>
            <a:r>
              <a:rPr lang="en-US" altLang="ja-JP" dirty="0" smtClean="0"/>
              <a:t>(1),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lang="en-US" altLang="ja-JP" dirty="0" smtClean="0"/>
              <a:t> let x=n-1 in f(</a:t>
            </a:r>
            <a:r>
              <a:rPr lang="en-US" altLang="ja-JP" dirty="0" err="1" smtClean="0"/>
              <a:t>x,λ</a:t>
            </a:r>
            <a:r>
              <a:rPr lang="en-US" altLang="ja-JP" dirty="0" smtClean="0"/>
              <a:t>(y:int).let z=n*y in k(z)));;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CPS</a:t>
            </a:r>
            <a:r>
              <a:rPr kumimoji="1" lang="ja-JP" altLang="en-US" dirty="0" smtClean="0"/>
              <a:t>変換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関数の型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τ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τ</a:t>
            </a:r>
            <a:r>
              <a:rPr lang="en-US" altLang="ja-JP" baseline="-25000" dirty="0" smtClean="0"/>
              <a:t>2</a:t>
            </a:r>
            <a:r>
              <a:rPr lang="ja-JP" altLang="en-US" baseline="-25000" dirty="0" smtClean="0"/>
              <a:t> </a:t>
            </a:r>
            <a:r>
              <a:rPr lang="ja-JP" altLang="en-US" dirty="0" smtClean="0"/>
              <a:t> という型のとき変換後は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lang="en-US" altLang="ja-JP" dirty="0" smtClean="0"/>
              <a:t>(τ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</a:t>
            </a:r>
            <a:r>
              <a:rPr lang="ja-JP" altLang="en-US" dirty="0" smtClean="0"/>
              <a:t> </a:t>
            </a:r>
            <a:r>
              <a:rPr lang="en-US" altLang="ja-JP" dirty="0" smtClean="0"/>
              <a:t>τ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void)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void </a:t>
            </a:r>
            <a:r>
              <a:rPr lang="ja-JP" altLang="en-US" dirty="0" smtClean="0"/>
              <a:t>という型になる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“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void”</a:t>
            </a:r>
            <a:r>
              <a:rPr lang="ja-JP" altLang="en-US" dirty="0" smtClean="0"/>
              <a:t> </a:t>
            </a:r>
            <a:r>
              <a:rPr lang="ja-JP" altLang="en-US" dirty="0" smtClean="0"/>
              <a:t>が継続を実行することを表している</a:t>
            </a:r>
            <a:endParaRPr lang="en-US" altLang="ja-JP" dirty="0" smtClean="0"/>
          </a:p>
          <a:p>
            <a:r>
              <a:rPr lang="ja-JP" altLang="en-US" dirty="0" smtClean="0"/>
              <a:t>実行</a:t>
            </a:r>
            <a:r>
              <a:rPr lang="ja-JP" altLang="en-US" dirty="0" smtClean="0"/>
              <a:t>の終了は、 </a:t>
            </a:r>
            <a:r>
              <a:rPr lang="en-US" altLang="ja-JP" dirty="0" smtClean="0"/>
              <a:t>halt[τ](v)</a:t>
            </a:r>
          </a:p>
          <a:p>
            <a:pPr lvl="1"/>
            <a:r>
              <a:rPr lang="en-US" altLang="ja-JP" dirty="0" smtClean="0"/>
              <a:t>τ</a:t>
            </a:r>
            <a:r>
              <a:rPr lang="ja-JP" altLang="en-US" dirty="0" smtClean="0"/>
              <a:t>という型の値</a:t>
            </a:r>
            <a:r>
              <a:rPr lang="ja-JP" altLang="en-US" dirty="0" err="1" smtClean="0"/>
              <a:t>ｖ</a:t>
            </a:r>
            <a:r>
              <a:rPr lang="ja-JP" altLang="en-US" dirty="0" smtClean="0"/>
              <a:t>を受け</a:t>
            </a:r>
            <a:r>
              <a:rPr lang="ja-JP" altLang="en-US" dirty="0" smtClean="0"/>
              <a:t>とる</a:t>
            </a:r>
          </a:p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クロージャ変換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関数をすべて閉じた関数にする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自由変数</a:t>
            </a:r>
            <a:r>
              <a:rPr lang="ja-JP" altLang="en-US" dirty="0" smtClean="0"/>
              <a:t>の環境と型環境を付加する</a:t>
            </a:r>
            <a:endParaRPr lang="en-US" altLang="ja-JP" dirty="0" smtClean="0"/>
          </a:p>
          <a:p>
            <a:r>
              <a:rPr lang="ja-JP" altLang="en-US" dirty="0" smtClean="0"/>
              <a:t>∀</a:t>
            </a:r>
            <a:r>
              <a:rPr lang="en-US" altLang="ja-JP" dirty="0" smtClean="0"/>
              <a:t>[</a:t>
            </a:r>
            <a:r>
              <a:rPr lang="en-US" altLang="ja-JP" b="1" dirty="0" smtClean="0"/>
              <a:t>α</a:t>
            </a:r>
            <a:r>
              <a:rPr lang="en-US" altLang="ja-JP" dirty="0" smtClean="0"/>
              <a:t>].(τ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,…,</a:t>
            </a:r>
            <a:r>
              <a:rPr lang="en-US" altLang="ja-JP" dirty="0" err="1" smtClean="0"/>
              <a:t>τ</a:t>
            </a:r>
            <a:r>
              <a:rPr lang="en-US" altLang="ja-JP" baseline="-25000" dirty="0" err="1" smtClean="0"/>
              <a:t>n</a:t>
            </a:r>
            <a:r>
              <a:rPr lang="en-US" altLang="ja-JP" dirty="0" smtClean="0"/>
              <a:t>) </a:t>
            </a:r>
            <a:r>
              <a:rPr lang="ja-JP" altLang="en-US" dirty="0" smtClean="0"/>
              <a:t>→</a:t>
            </a:r>
            <a:r>
              <a:rPr lang="en-US" altLang="ja-JP" dirty="0" smtClean="0"/>
              <a:t>void</a:t>
            </a:r>
            <a:br>
              <a:rPr lang="en-US" altLang="ja-JP" dirty="0" smtClean="0"/>
            </a:br>
            <a:r>
              <a:rPr lang="ja-JP" altLang="en-US" dirty="0" smtClean="0"/>
              <a:t>⇒ ∃</a:t>
            </a:r>
            <a:r>
              <a:rPr lang="en-US" altLang="ja-JP" dirty="0" smtClean="0"/>
              <a:t>β.〈</a:t>
            </a:r>
            <a:r>
              <a:rPr lang="ja-JP" altLang="en-US" dirty="0" smtClean="0"/>
              <a:t>∀</a:t>
            </a:r>
            <a:r>
              <a:rPr lang="en-US" altLang="ja-JP" dirty="0" smtClean="0"/>
              <a:t>[</a:t>
            </a:r>
            <a:r>
              <a:rPr lang="en-US" altLang="ja-JP" b="1" dirty="0" smtClean="0"/>
              <a:t>α</a:t>
            </a:r>
            <a:r>
              <a:rPr lang="en-US" altLang="ja-JP" dirty="0" smtClean="0"/>
              <a:t>].(β,τ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,…,</a:t>
            </a:r>
            <a:r>
              <a:rPr lang="en-US" altLang="ja-JP" dirty="0" err="1" smtClean="0"/>
              <a:t>τ</a:t>
            </a:r>
            <a:r>
              <a:rPr lang="en-US" altLang="ja-JP" baseline="-25000" dirty="0" err="1" smtClean="0"/>
              <a:t>n</a:t>
            </a:r>
            <a:r>
              <a:rPr lang="en-US" altLang="ja-JP" dirty="0" smtClean="0"/>
              <a:t>) </a:t>
            </a:r>
            <a:r>
              <a:rPr lang="ja-JP" altLang="en-US" dirty="0" smtClean="0"/>
              <a:t>→</a:t>
            </a:r>
            <a:r>
              <a:rPr lang="en-US" altLang="ja-JP" dirty="0" err="1" smtClean="0"/>
              <a:t>void,β</a:t>
            </a:r>
            <a:r>
              <a:rPr lang="en-US" altLang="ja-JP" dirty="0" smtClean="0"/>
              <a:t>〉</a:t>
            </a:r>
          </a:p>
          <a:p>
            <a:pPr lvl="1"/>
            <a:r>
              <a:rPr lang="en-US" altLang="ja-JP" dirty="0" smtClean="0"/>
              <a:t>β</a:t>
            </a:r>
            <a:r>
              <a:rPr lang="ja-JP" altLang="en-US" dirty="0" smtClean="0"/>
              <a:t>はクロージャの型環境を表す</a:t>
            </a:r>
            <a:r>
              <a:rPr lang="ja-JP" altLang="en-US" dirty="0" smtClean="0"/>
              <a:t>変数</a:t>
            </a:r>
            <a:endParaRPr lang="en-US" altLang="ja-JP" dirty="0" smtClean="0"/>
          </a:p>
          <a:p>
            <a:pPr lvl="1"/>
            <a:r>
              <a:rPr lang="en-US" altLang="ja-JP" b="1" dirty="0" smtClean="0"/>
              <a:t>α</a:t>
            </a:r>
            <a:r>
              <a:rPr lang="ja-JP" altLang="en-US" dirty="0" smtClean="0"/>
              <a:t>は自由な型変数の列</a:t>
            </a:r>
            <a:endParaRPr lang="en-US" altLang="ja-JP" dirty="0" smtClean="0"/>
          </a:p>
          <a:p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475</Words>
  <Application>Microsoft Office PowerPoint</Application>
  <PresentationFormat>画面に合わせる (4:3)</PresentationFormat>
  <Paragraphs>106</Paragraphs>
  <Slides>22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テーマ</vt:lpstr>
      <vt:lpstr>全体ミーティング (6/2)</vt:lpstr>
      <vt:lpstr>今日の内容</vt:lpstr>
      <vt:lpstr>はじめに</vt:lpstr>
      <vt:lpstr>概要</vt:lpstr>
      <vt:lpstr>System F</vt:lpstr>
      <vt:lpstr>System FがTALになるまで</vt:lpstr>
      <vt:lpstr>CPS変換</vt:lpstr>
      <vt:lpstr>CPS変換 関数の型</vt:lpstr>
      <vt:lpstr>クロージャ変換</vt:lpstr>
      <vt:lpstr>tupleの割り付け</vt:lpstr>
      <vt:lpstr>TALへの変換</vt:lpstr>
      <vt:lpstr>TALのsyntax</vt:lpstr>
      <vt:lpstr>TALのsyntax</vt:lpstr>
      <vt:lpstr>TALのsyntax</vt:lpstr>
      <vt:lpstr>TALのsyntax</vt:lpstr>
      <vt:lpstr>TALのsyntax</vt:lpstr>
      <vt:lpstr>Operational Semantics</vt:lpstr>
      <vt:lpstr>Static Semantics</vt:lpstr>
      <vt:lpstr>TALの生成</vt:lpstr>
      <vt:lpstr>健全性</vt:lpstr>
      <vt:lpstr>実装</vt:lpstr>
      <vt:lpstr>まとめ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(6/2)</dc:title>
  <dc:creator>murata</dc:creator>
  <cp:lastModifiedBy>murata</cp:lastModifiedBy>
  <cp:revision>169</cp:revision>
  <dcterms:created xsi:type="dcterms:W3CDTF">2010-06-01T07:05:09Z</dcterms:created>
  <dcterms:modified xsi:type="dcterms:W3CDTF">2010-06-02T07:25:22Z</dcterms:modified>
</cp:coreProperties>
</file>