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6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74" r:id="rId11"/>
    <p:sldId id="275" r:id="rId12"/>
    <p:sldId id="260" r:id="rId13"/>
    <p:sldId id="282" r:id="rId14"/>
    <p:sldId id="283" r:id="rId15"/>
    <p:sldId id="284" r:id="rId16"/>
    <p:sldId id="285" r:id="rId17"/>
    <p:sldId id="281" r:id="rId18"/>
    <p:sldId id="286" r:id="rId19"/>
    <p:sldId id="288" r:id="rId20"/>
    <p:sldId id="287" r:id="rId21"/>
    <p:sldId id="289" r:id="rId22"/>
    <p:sldId id="290" r:id="rId23"/>
    <p:sldId id="291" r:id="rId24"/>
    <p:sldId id="292" r:id="rId25"/>
    <p:sldId id="276" r:id="rId26"/>
    <p:sldId id="280" r:id="rId27"/>
    <p:sldId id="277" r:id="rId28"/>
    <p:sldId id="279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294" r:id="rId39"/>
    <p:sldId id="295" r:id="rId40"/>
    <p:sldId id="296" r:id="rId41"/>
    <p:sldId id="293" r:id="rId42"/>
    <p:sldId id="266" r:id="rId43"/>
    <p:sldId id="270" r:id="rId44"/>
    <p:sldId id="268" r:id="rId45"/>
    <p:sldId id="271" r:id="rId46"/>
    <p:sldId id="272" r:id="rId47"/>
    <p:sldId id="27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Submitted</c:v>
                </c:pt>
              </c:strCache>
            </c:strRef>
          </c:tx>
          <c:cat>
            <c:numRef>
              <c:f>Sheet1!$A$2:$A$10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126</c:v>
                </c:pt>
                <c:pt idx="1">
                  <c:v>108</c:v>
                </c:pt>
                <c:pt idx="2">
                  <c:v>114</c:v>
                </c:pt>
                <c:pt idx="3">
                  <c:v>138</c:v>
                </c:pt>
                <c:pt idx="4">
                  <c:v>235</c:v>
                </c:pt>
                <c:pt idx="5">
                  <c:v>257</c:v>
                </c:pt>
                <c:pt idx="6">
                  <c:v>218</c:v>
                </c:pt>
                <c:pt idx="7">
                  <c:v>201</c:v>
                </c:pt>
                <c:pt idx="8">
                  <c:v>271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Accepted</c:v>
                </c:pt>
              </c:strCache>
            </c:strRef>
          </c:tx>
          <c:cat>
            <c:numRef>
              <c:f>Sheet1!$A$2:$A$10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48</c:v>
                </c:pt>
                <c:pt idx="1">
                  <c:v>27</c:v>
                </c:pt>
                <c:pt idx="2">
                  <c:v>39</c:v>
                </c:pt>
                <c:pt idx="3">
                  <c:v>38</c:v>
                </c:pt>
                <c:pt idx="4">
                  <c:v>76</c:v>
                </c:pt>
                <c:pt idx="5">
                  <c:v>61</c:v>
                </c:pt>
                <c:pt idx="6">
                  <c:v>72</c:v>
                </c:pt>
                <c:pt idx="7">
                  <c:v>65</c:v>
                </c:pt>
                <c:pt idx="8">
                  <c:v>57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Attendees</c:v>
                </c:pt>
              </c:strCache>
            </c:strRef>
          </c:tx>
          <c:spPr>
            <a:solidFill>
              <a:schemeClr val="lt1"/>
            </a:solidFill>
            <a:ln w="9525" cap="flat" cmpd="sng" algn="ctr">
              <a:solidFill>
                <a:schemeClr val="accent6"/>
              </a:solidFill>
              <a:prstDash val="lgDash"/>
            </a:ln>
            <a:effectLst/>
          </c:spPr>
          <c:cat>
            <c:numRef>
              <c:f>Sheet1!$A$2:$A$10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Sheet1!$E$2:$E$10</c:f>
              <c:numCache>
                <c:formatCode>General</c:formatCode>
                <c:ptCount val="9"/>
                <c:pt idx="0">
                  <c:v>162</c:v>
                </c:pt>
                <c:pt idx="1">
                  <c:v>220</c:v>
                </c:pt>
                <c:pt idx="2">
                  <c:v>300</c:v>
                </c:pt>
                <c:pt idx="3">
                  <c:v>200</c:v>
                </c:pt>
                <c:pt idx="4">
                  <c:v>300</c:v>
                </c:pt>
                <c:pt idx="5">
                  <c:v>189</c:v>
                </c:pt>
                <c:pt idx="6">
                  <c:v>331</c:v>
                </c:pt>
                <c:pt idx="7">
                  <c:v>260</c:v>
                </c:pt>
                <c:pt idx="8">
                  <c:v>130</c:v>
                </c:pt>
              </c:numCache>
            </c:numRef>
          </c:val>
        </c:ser>
        <c:axId val="134711936"/>
        <c:axId val="134750592"/>
      </c:barChart>
      <c:lineChart>
        <c:grouping val="standard"/>
        <c:ser>
          <c:idx val="2"/>
          <c:order val="2"/>
          <c:tx>
            <c:strRef>
              <c:f>Sheet1!$D$1</c:f>
              <c:strCache>
                <c:ptCount val="1"/>
                <c:pt idx="0">
                  <c:v>Accepted Rate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</c:numCache>
            </c:numRef>
          </c:cat>
          <c:val>
            <c:numRef>
              <c:f>Sheet1!$D$2:$D$10</c:f>
              <c:numCache>
                <c:formatCode>0%</c:formatCode>
                <c:ptCount val="9"/>
                <c:pt idx="0" formatCode="0.00%">
                  <c:v>0.38100000000000017</c:v>
                </c:pt>
                <c:pt idx="1">
                  <c:v>0.25</c:v>
                </c:pt>
                <c:pt idx="2" formatCode="0.00%">
                  <c:v>0.34200000000000036</c:v>
                </c:pt>
                <c:pt idx="3" formatCode="0.00%">
                  <c:v>0.27500000000000002</c:v>
                </c:pt>
                <c:pt idx="4">
                  <c:v>0.32000000000000017</c:v>
                </c:pt>
                <c:pt idx="5" formatCode="0.00%">
                  <c:v>0.23700000000000004</c:v>
                </c:pt>
                <c:pt idx="6">
                  <c:v>0.33000000000000024</c:v>
                </c:pt>
                <c:pt idx="7" formatCode="0.00%">
                  <c:v>0.32400000000000018</c:v>
                </c:pt>
                <c:pt idx="8">
                  <c:v>0.21000000000000008</c:v>
                </c:pt>
              </c:numCache>
            </c:numRef>
          </c:val>
        </c:ser>
        <c:marker val="1"/>
        <c:axId val="134753664"/>
        <c:axId val="134752128"/>
      </c:lineChart>
      <c:catAx>
        <c:axId val="134711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34750592"/>
        <c:crosses val="autoZero"/>
        <c:auto val="1"/>
        <c:lblAlgn val="ctr"/>
        <c:lblOffset val="100"/>
      </c:catAx>
      <c:valAx>
        <c:axId val="1347505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4711936"/>
        <c:crosses val="autoZero"/>
        <c:crossBetween val="between"/>
      </c:valAx>
      <c:valAx>
        <c:axId val="134752128"/>
        <c:scaling>
          <c:orientation val="minMax"/>
        </c:scaling>
        <c:axPos val="r"/>
        <c:numFmt formatCode="0%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4753664"/>
        <c:crosses val="max"/>
        <c:crossBetween val="between"/>
      </c:valAx>
      <c:catAx>
        <c:axId val="134753664"/>
        <c:scaling>
          <c:orientation val="minMax"/>
        </c:scaling>
        <c:delete val="1"/>
        <c:axPos val="b"/>
        <c:numFmt formatCode="General" sourceLinked="1"/>
        <c:tickLblPos val="none"/>
        <c:crossAx val="134752128"/>
        <c:crosses val="autoZero"/>
        <c:auto val="1"/>
        <c:lblAlgn val="ctr"/>
        <c:lblOffset val="100"/>
      </c:catAx>
    </c:plotArea>
    <c:legend>
      <c:legendPos val="t"/>
      <c:layout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F6571-C9E7-45AD-9277-6F3F2E6B5E89}" type="datetimeFigureOut">
              <a:rPr lang="en-US" smtClean="0"/>
              <a:pPr/>
              <a:t>6/17/2009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C4A7E-F5DA-463E-AAE6-DC516DA35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ws.amazon.com/ec2/instance-types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http://aws.amazon.com/ec2/instance-types/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C4A7E-F5DA-463E-AAE6-DC516DA3562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98A8-4CB5-42FB-8CBF-45B146221756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8FB9-DC3A-47E9-9E81-0E0F45106600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8A62-3D27-4145-A48E-E8B591085D35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0518-59A0-4FFF-893F-EB8E24D73ECD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C6E0A-7C13-48E2-861A-67C9B6066742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3771-26F9-4D2D-B267-7091620D9549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E91FB-EE21-421D-970D-0516C1E2503C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C797-A6B6-45B4-976F-09D3511A9138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00C1E-9BC6-456F-8BFF-B1A454438BF5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2B99-A030-4A11-AAEB-8CE1921386DD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4F05F-749F-475F-9905-74779696C098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2AB52-0D1E-4992-B6DE-526BF83DF545}" type="datetime1">
              <a:rPr lang="en-US" smtClean="0"/>
              <a:pPr/>
              <a:t>6/17/2009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loudcomputing.sys-con.com/node/612375/pri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grid.com/" TargetMode="External"/><Relationship Id="rId2" Type="http://schemas.openxmlformats.org/officeDocument/2006/relationships/hyperlink" Target="http://aws.amazon.com/ec2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sso.com/" TargetMode="External"/><Relationship Id="rId4" Type="http://schemas.openxmlformats.org/officeDocument/2006/relationships/hyperlink" Target="http://www.slicehost.com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ws.amazon.com/cloudfront/" TargetMode="External"/><Relationship Id="rId2" Type="http://schemas.openxmlformats.org/officeDocument/2006/relationships/hyperlink" Target="http://aws.amazon.com/s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crosoft.com/azure/windowsazure.mspx" TargetMode="External"/><Relationship Id="rId5" Type="http://schemas.openxmlformats.org/officeDocument/2006/relationships/hyperlink" Target="http://www.mosso.com/cloudfiles.jsp" TargetMode="External"/><Relationship Id="rId4" Type="http://schemas.openxmlformats.org/officeDocument/2006/relationships/hyperlink" Target="http://www.nirvanix.com/platform.aspx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ria.fr/oasis/caromel" TargetMode="External"/><Relationship Id="rId2" Type="http://schemas.openxmlformats.org/officeDocument/2006/relationships/hyperlink" Target="http://www.buyya.com/talks/Cloud-Buyya-Keynote2009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>CCGrid 2009 Report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b="1" dirty="0" smtClean="0"/>
              <a:t>IEEE/ACM International Symposium on Cluster Computing and the Grid, May 2009, Shanghai, China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Nan Dun</a:t>
            </a:r>
          </a:p>
          <a:p>
            <a:r>
              <a:rPr lang="en-US" dirty="0" smtClean="0"/>
              <a:t>dunnan@yl.is.s.u-tokyo.ac.jp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Grid Computing -&gt; Cloud Computing -&gt; Utility Computing?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7772400" cy="407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Cloud Computing</a:t>
            </a:r>
          </a:p>
          <a:p>
            <a:pPr lvl="1"/>
            <a:r>
              <a:rPr lang="en-US" dirty="0" smtClean="0"/>
              <a:t>“.. a style of computing in which </a:t>
            </a:r>
            <a:r>
              <a:rPr lang="en-US" dirty="0" smtClean="0">
                <a:solidFill>
                  <a:srgbClr val="FF0000"/>
                </a:solidFill>
              </a:rPr>
              <a:t>dynamically scalable</a:t>
            </a:r>
            <a:r>
              <a:rPr lang="en-US" dirty="0" smtClean="0"/>
              <a:t> and often </a:t>
            </a:r>
            <a:r>
              <a:rPr lang="en-US" dirty="0" smtClean="0">
                <a:solidFill>
                  <a:srgbClr val="FF0000"/>
                </a:solidFill>
              </a:rPr>
              <a:t>virtualized resources </a:t>
            </a:r>
            <a:r>
              <a:rPr lang="en-US" dirty="0" smtClean="0"/>
              <a:t>are provided as a service over the Internet” – </a:t>
            </a:r>
            <a:r>
              <a:rPr lang="en-US" dirty="0" err="1" smtClean="0"/>
              <a:t>wikipedia</a:t>
            </a:r>
            <a:endParaRPr lang="en-US" dirty="0" smtClean="0"/>
          </a:p>
          <a:p>
            <a:pPr lvl="1"/>
            <a:r>
              <a:rPr lang="en-US" dirty="0" smtClean="0"/>
              <a:t>“Clouds are hardware-based services offering compute, network and storage capacity where: Hardware management is highly abstracted from the buyer, </a:t>
            </a:r>
            <a:r>
              <a:rPr lang="en-US" dirty="0" smtClean="0">
                <a:solidFill>
                  <a:srgbClr val="FF0000"/>
                </a:solidFill>
              </a:rPr>
              <a:t>Buyers incur infrastructure costs as variable OPEX</a:t>
            </a:r>
            <a:r>
              <a:rPr lang="en-US" dirty="0" smtClean="0"/>
              <a:t>, and Infrastructure capacity is highly elastic” - McKinsey &amp; Co. Report: “Clearing the Air on Cloud Computing”</a:t>
            </a:r>
          </a:p>
          <a:p>
            <a:pPr lvl="1"/>
            <a:r>
              <a:rPr lang="en-US" dirty="0" smtClean="0"/>
              <a:t>“Cloud computing has the following characteristics: (1) The illusion of infinite computing resources… (2) The elimination of an up-front commitment by Cloud users… (3). The ability to </a:t>
            </a:r>
            <a:r>
              <a:rPr lang="en-US" dirty="0" smtClean="0">
                <a:solidFill>
                  <a:srgbClr val="FF0000"/>
                </a:solidFill>
              </a:rPr>
              <a:t>pay for use</a:t>
            </a:r>
            <a:r>
              <a:rPr lang="en-US" dirty="0" smtClean="0"/>
              <a:t>…as needed…” – </a:t>
            </a:r>
            <a:r>
              <a:rPr lang="en-US" dirty="0" err="1" smtClean="0"/>
              <a:t>UCBerkeley</a:t>
            </a:r>
            <a:r>
              <a:rPr lang="en-US" dirty="0" smtClean="0"/>
              <a:t> </a:t>
            </a:r>
            <a:r>
              <a:rPr lang="en-US" dirty="0" err="1" smtClean="0"/>
              <a:t>RADLabs</a:t>
            </a:r>
            <a:endParaRPr lang="en-US" dirty="0" smtClean="0"/>
          </a:p>
          <a:p>
            <a:pPr lvl="1"/>
            <a:r>
              <a:rPr lang="en-US" dirty="0" smtClean="0"/>
              <a:t>And over 20 definitions</a:t>
            </a:r>
          </a:p>
          <a:p>
            <a:pPr lvl="2"/>
            <a:r>
              <a:rPr lang="en-US" dirty="0" smtClean="0">
                <a:hlinkClick r:id="rId2"/>
              </a:rPr>
              <a:t>http://cloudcomputing.sys-con.com/node/612375/print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Computing</a:t>
            </a:r>
          </a:p>
          <a:p>
            <a:pPr lvl="1"/>
            <a:r>
              <a:rPr lang="en-US" dirty="0" smtClean="0"/>
              <a:t>“If computers of the kind I have advocated become the computers of the future, then computing may someday be organized as </a:t>
            </a:r>
            <a:r>
              <a:rPr lang="en-US" dirty="0" smtClean="0">
                <a:solidFill>
                  <a:srgbClr val="FF0000"/>
                </a:solidFill>
              </a:rPr>
              <a:t>a public utility just as the telephone system is a public utility</a:t>
            </a:r>
            <a:r>
              <a:rPr lang="en-US" dirty="0" smtClean="0"/>
              <a:t>... The computer utility could become the basis of a new and important industry.”</a:t>
            </a:r>
            <a:br>
              <a:rPr lang="en-US" dirty="0" smtClean="0"/>
            </a:br>
            <a:r>
              <a:rPr lang="en-US" dirty="0" smtClean="0"/>
              <a:t>—John McCarthy, MIT Centennial in 1961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Virtual Machines</a:t>
            </a:r>
          </a:p>
          <a:p>
            <a:pPr lvl="1"/>
            <a:r>
              <a:rPr lang="en-US" dirty="0" err="1" smtClean="0"/>
              <a:t>VMWare</a:t>
            </a:r>
            <a:endParaRPr lang="en-US" dirty="0" smtClean="0"/>
          </a:p>
          <a:p>
            <a:pPr lvl="1"/>
            <a:r>
              <a:rPr lang="en-US" dirty="0" err="1" smtClean="0"/>
              <a:t>XenSource</a:t>
            </a:r>
            <a:endParaRPr lang="en-US" dirty="0" smtClean="0"/>
          </a:p>
          <a:p>
            <a:pPr lvl="1"/>
            <a:r>
              <a:rPr lang="en-US" dirty="0" err="1" smtClean="0"/>
              <a:t>SWsoft</a:t>
            </a:r>
            <a:r>
              <a:rPr lang="en-US" dirty="0" smtClean="0"/>
              <a:t>/Parallels</a:t>
            </a:r>
          </a:p>
          <a:p>
            <a:pPr lvl="1"/>
            <a:r>
              <a:rPr lang="en-US" dirty="0" smtClean="0"/>
              <a:t>Microsoft</a:t>
            </a:r>
          </a:p>
          <a:p>
            <a:r>
              <a:rPr lang="en-US" dirty="0" smtClean="0"/>
              <a:t>Virtualized Storage</a:t>
            </a:r>
          </a:p>
          <a:p>
            <a:pPr lvl="1"/>
            <a:r>
              <a:rPr lang="en-US" dirty="0" smtClean="0"/>
              <a:t>Distributed File Systems</a:t>
            </a:r>
          </a:p>
          <a:p>
            <a:pPr lvl="2"/>
            <a:r>
              <a:rPr lang="en-US" dirty="0" smtClean="0"/>
              <a:t>Google File System</a:t>
            </a:r>
          </a:p>
          <a:p>
            <a:pPr lvl="2"/>
            <a:r>
              <a:rPr lang="en-US" dirty="0" err="1" smtClean="0"/>
              <a:t>Hadoop</a:t>
            </a:r>
            <a:r>
              <a:rPr lang="en-US" dirty="0" smtClean="0"/>
              <a:t> Distributed File System (Yahoo! Distribution)</a:t>
            </a:r>
          </a:p>
          <a:p>
            <a:r>
              <a:rPr lang="en-US" dirty="0" smtClean="0"/>
              <a:t>Web Services</a:t>
            </a:r>
          </a:p>
          <a:p>
            <a:pPr lvl="1"/>
            <a:r>
              <a:rPr lang="en-US" dirty="0" smtClean="0"/>
              <a:t>SOAP (Simple Object Access Protocol)</a:t>
            </a:r>
          </a:p>
          <a:p>
            <a:pPr lvl="1"/>
            <a:r>
              <a:rPr lang="en-US" dirty="0" smtClean="0"/>
              <a:t>REST / </a:t>
            </a:r>
            <a:r>
              <a:rPr lang="en-US" dirty="0" err="1" smtClean="0"/>
              <a:t>RESTful</a:t>
            </a:r>
            <a:r>
              <a:rPr lang="en-US" dirty="0" smtClean="0"/>
              <a:t> (Representational State Transfer)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Clouds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 descr="File:Cloud computing types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620000" cy="450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Amazon EC2</a:t>
            </a:r>
          </a:p>
          <a:p>
            <a:pPr lvl="1"/>
            <a:r>
              <a:rPr lang="en-US" dirty="0" smtClean="0">
                <a:hlinkClick r:id="rId2"/>
              </a:rPr>
              <a:t>http://aws.amazon.com/ec2/</a:t>
            </a:r>
            <a:endParaRPr lang="en-US" dirty="0" smtClean="0"/>
          </a:p>
          <a:p>
            <a:r>
              <a:rPr lang="en-US" dirty="0" err="1" smtClean="0"/>
              <a:t>GoGrid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http://www.gogrid.com/</a:t>
            </a:r>
            <a:endParaRPr lang="en-US" dirty="0" smtClean="0"/>
          </a:p>
          <a:p>
            <a:r>
              <a:rPr lang="en-US" dirty="0" err="1" smtClean="0"/>
              <a:t>Slicehost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http://www.slicehost.com/</a:t>
            </a:r>
            <a:endParaRPr lang="en-US" dirty="0" smtClean="0"/>
          </a:p>
          <a:p>
            <a:r>
              <a:rPr lang="en-US" dirty="0" err="1" smtClean="0"/>
              <a:t>Mosso</a:t>
            </a:r>
            <a:r>
              <a:rPr lang="en-US" dirty="0" smtClean="0"/>
              <a:t> Cloud Servers</a:t>
            </a:r>
          </a:p>
          <a:p>
            <a:pPr lvl="1"/>
            <a:r>
              <a:rPr lang="en-US" dirty="0" smtClean="0">
                <a:hlinkClick r:id="rId5"/>
              </a:rPr>
              <a:t>http://www.mosso.com/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Clouds 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619250"/>
                <a:gridCol w="1619250"/>
                <a:gridCol w="1619250"/>
                <a:gridCol w="1619250"/>
              </a:tblGrid>
              <a:tr h="315686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Amazon EC2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GoGrid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Slicehost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Mosso</a:t>
                      </a:r>
                      <a:r>
                        <a:rPr lang="en-US" sz="1600" baseline="0" dirty="0" smtClean="0"/>
                        <a:t> Cloud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Instance Cost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$0.10-$1.28/hr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$0.095-$1.32/hr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$20-$80/month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$0.015-$0.96/hr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Linux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Windows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Cores/CPU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1-20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1-6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Memory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1.7GB</a:t>
                      </a:r>
                      <a:r>
                        <a:rPr lang="en-US" sz="1600" baseline="0" dirty="0" smtClean="0"/>
                        <a:t>  – 15GB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0.5GB  – 8GB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256MB – 15.5GB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256MB –</a:t>
                      </a:r>
                      <a:r>
                        <a:rPr lang="en-US" sz="1600" baseline="0" dirty="0" smtClean="0"/>
                        <a:t> 15GB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Storage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(S3/EBS)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Public</a:t>
                      </a:r>
                      <a:r>
                        <a:rPr lang="en-US" sz="1600" baseline="0" dirty="0" smtClean="0"/>
                        <a:t> IP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(</a:t>
                      </a:r>
                      <a:r>
                        <a:rPr lang="en-US" sz="1600" dirty="0" err="1" smtClean="0"/>
                        <a:t>Elast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IP)</a:t>
                      </a:r>
                      <a:endParaRPr 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Managed</a:t>
                      </a:r>
                      <a:r>
                        <a:rPr lang="en-US" sz="1600" baseline="0" dirty="0" smtClean="0"/>
                        <a:t> DNS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Support</a:t>
                      </a:r>
                      <a:r>
                        <a:rPr lang="en-US" sz="1600" baseline="0" dirty="0" smtClean="0"/>
                        <a:t> 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$400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Free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Free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$100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Hybrid Cloud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SLA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99.95%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100%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Running Instances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Unlimited</a:t>
                      </a:r>
                      <a:endParaRPr lang="en-US" sz="1600" dirty="0"/>
                    </a:p>
                  </a:txBody>
                  <a:tcPr anchor="ctr"/>
                </a:tc>
              </a:tr>
              <a:tr h="3156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Cloud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Amazon Simple Storage Service</a:t>
            </a:r>
          </a:p>
          <a:p>
            <a:pPr lvl="1"/>
            <a:r>
              <a:rPr lang="en-US" dirty="0" smtClean="0">
                <a:hlinkClick r:id="rId2"/>
              </a:rPr>
              <a:t>http://aws.amazon.com/s3/</a:t>
            </a:r>
            <a:endParaRPr lang="en-US" dirty="0" smtClean="0"/>
          </a:p>
          <a:p>
            <a:r>
              <a:rPr lang="en-US" dirty="0" smtClean="0"/>
              <a:t>Amazon </a:t>
            </a:r>
            <a:r>
              <a:rPr lang="en-US" dirty="0" err="1" smtClean="0"/>
              <a:t>CloudFront</a:t>
            </a:r>
            <a:r>
              <a:rPr lang="en-US" dirty="0" smtClean="0"/>
              <a:t> (CDN)</a:t>
            </a:r>
          </a:p>
          <a:p>
            <a:pPr lvl="1"/>
            <a:r>
              <a:rPr lang="en-US" dirty="0" smtClean="0">
                <a:hlinkClick r:id="rId3"/>
              </a:rPr>
              <a:t>http://aws.amazon.com/cloudfront/</a:t>
            </a:r>
            <a:endParaRPr lang="en-US" dirty="0" smtClean="0"/>
          </a:p>
          <a:p>
            <a:r>
              <a:rPr lang="en-US" dirty="0" err="1" smtClean="0"/>
              <a:t>Nirvanix</a:t>
            </a:r>
            <a:r>
              <a:rPr lang="en-US" dirty="0" smtClean="0"/>
              <a:t> Storage Delivery Network</a:t>
            </a:r>
          </a:p>
          <a:p>
            <a:pPr lvl="1"/>
            <a:r>
              <a:rPr lang="en-US" dirty="0" smtClean="0">
                <a:hlinkClick r:id="rId4"/>
              </a:rPr>
              <a:t>http://www.nirvanix.com/platform.aspx</a:t>
            </a:r>
            <a:endParaRPr lang="en-US" dirty="0" smtClean="0"/>
          </a:p>
          <a:p>
            <a:r>
              <a:rPr lang="en-US" dirty="0" err="1" smtClean="0"/>
              <a:t>Mosso</a:t>
            </a:r>
            <a:r>
              <a:rPr lang="en-US" dirty="0" smtClean="0"/>
              <a:t> Cloud Files</a:t>
            </a:r>
          </a:p>
          <a:p>
            <a:pPr lvl="1"/>
            <a:r>
              <a:rPr lang="en-US" dirty="0" smtClean="0">
                <a:hlinkClick r:id="rId5"/>
              </a:rPr>
              <a:t>http://www.mosso.com/cloudfiles.jsp</a:t>
            </a:r>
            <a:endParaRPr lang="en-US" dirty="0" smtClean="0"/>
          </a:p>
          <a:p>
            <a:r>
              <a:rPr lang="en-US" dirty="0" smtClean="0"/>
              <a:t>Microsoft Azure Storage Services</a:t>
            </a:r>
          </a:p>
          <a:p>
            <a:pPr lvl="1"/>
            <a:r>
              <a:rPr lang="en-US" dirty="0" smtClean="0">
                <a:hlinkClick r:id="rId6"/>
              </a:rPr>
              <a:t>http://www.microsoft.com/azure/windowsazure.mspx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295400"/>
                <a:gridCol w="1295400"/>
                <a:gridCol w="1325880"/>
                <a:gridCol w="1645920"/>
                <a:gridCol w="1219200"/>
              </a:tblGrid>
              <a:tr h="101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Nirvanix</a:t>
                      </a:r>
                      <a:r>
                        <a:rPr lang="en-US" baseline="0" dirty="0" smtClean="0"/>
                        <a:t> Global SDN</a:t>
                      </a:r>
                    </a:p>
                    <a:p>
                      <a:r>
                        <a:rPr lang="en-US" baseline="0" dirty="0" smtClean="0"/>
                        <a:t>&lt; 2TB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Amazon S3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USA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&lt; 10TB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Amazon S3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Europe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10TB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Amazon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CloudFront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10 TB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Mosso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CloudFiles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5TB</a:t>
                      </a:r>
                      <a:endParaRPr lang="en-US" dirty="0"/>
                    </a:p>
                  </a:txBody>
                  <a:tcPr anchor="ctr"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Incoming</a:t>
                      </a:r>
                    </a:p>
                    <a:p>
                      <a:r>
                        <a:rPr lang="en-US" dirty="0" smtClean="0"/>
                        <a:t>($/GB)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Outgoing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($/GB)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0.17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0.17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0.17 – 0.21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 anchor="ctr"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</a:p>
                    <a:p>
                      <a:r>
                        <a:rPr lang="en-US" dirty="0" smtClean="0"/>
                        <a:t>($/GB/Mon)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Requests</a:t>
                      </a:r>
                    </a:p>
                    <a:p>
                      <a:r>
                        <a:rPr lang="en-US" dirty="0" smtClean="0"/>
                        <a:t>($/1000 PUT)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 anchor="ctr"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Requests</a:t>
                      </a:r>
                    </a:p>
                    <a:p>
                      <a:r>
                        <a:rPr lang="en-US" dirty="0" smtClean="0"/>
                        <a:t>($/1000</a:t>
                      </a:r>
                      <a:r>
                        <a:rPr lang="en-US" baseline="0" dirty="0" smtClean="0"/>
                        <a:t> GET)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0.010 – 0.013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CCGRid Summary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Overview of CCGrid Series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9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676400"/>
                <a:gridCol w="1508760"/>
                <a:gridCol w="1645920"/>
                <a:gridCol w="1645920"/>
              </a:tblGrid>
              <a:tr h="76759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Nirvanix</a:t>
                      </a:r>
                      <a:r>
                        <a:rPr lang="en-US" baseline="0" dirty="0" smtClean="0"/>
                        <a:t> Global SDN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Amazon S3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Amazon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CloudFront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Mosso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CloudFiles</a:t>
                      </a:r>
                      <a:endParaRPr lang="en-US" dirty="0" smtClean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SLA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 – 99.9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 – 99.9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99.9</a:t>
                      </a:r>
                      <a:endParaRPr lang="en-US" dirty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Max File Size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256GB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5GB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5GB</a:t>
                      </a:r>
                      <a:endParaRPr lang="en-US" dirty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US Ava.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EU Ava.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Asia Ava.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  <a:tr h="444716">
                <a:tc>
                  <a:txBody>
                    <a:bodyPr/>
                    <a:lstStyle/>
                    <a:p>
                      <a:r>
                        <a:rPr lang="en-US" dirty="0" smtClean="0"/>
                        <a:t>Per file ACL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  <a:tr h="526512">
                <a:tc>
                  <a:txBody>
                    <a:bodyPr/>
                    <a:lstStyle/>
                    <a:p>
                      <a:r>
                        <a:rPr lang="en-US" dirty="0" smtClean="0"/>
                        <a:t>Auto</a:t>
                      </a:r>
                      <a:r>
                        <a:rPr lang="en-US" baseline="0" dirty="0" smtClean="0"/>
                        <a:t> Replication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  <a:tr h="767592">
                <a:tc>
                  <a:txBody>
                    <a:bodyPr/>
                    <a:lstStyle/>
                    <a:p>
                      <a:r>
                        <a:rPr lang="en-US" dirty="0" smtClean="0"/>
                        <a:t>API/Web</a:t>
                      </a:r>
                      <a:r>
                        <a:rPr lang="en-US" baseline="0" dirty="0" smtClean="0"/>
                        <a:t> services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76962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more about CDNs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Delivery Networks</a:t>
            </a:r>
          </a:p>
          <a:p>
            <a:pPr lvl="1"/>
            <a:r>
              <a:rPr lang="en-US" dirty="0" err="1" smtClean="0"/>
              <a:t>Akamai</a:t>
            </a:r>
            <a:r>
              <a:rPr lang="en-US" dirty="0" smtClean="0"/>
              <a:t>: 80% market share</a:t>
            </a:r>
          </a:p>
          <a:p>
            <a:pPr lvl="2"/>
            <a:r>
              <a:rPr lang="en-US" dirty="0" smtClean="0"/>
              <a:t>Expensive, 2-15 times than cloud storage</a:t>
            </a:r>
          </a:p>
          <a:p>
            <a:pPr lvl="2"/>
            <a:r>
              <a:rPr lang="en-US" dirty="0" smtClean="0"/>
              <a:t>1-2 year commitments and min. 10TB data</a:t>
            </a:r>
          </a:p>
          <a:p>
            <a:pPr lvl="1"/>
            <a:r>
              <a:rPr lang="en-US" dirty="0" smtClean="0"/>
              <a:t>Academic CDN: Coral, </a:t>
            </a:r>
            <a:r>
              <a:rPr lang="en-US" dirty="0" err="1" smtClean="0"/>
              <a:t>Codeen</a:t>
            </a:r>
            <a:r>
              <a:rPr lang="en-US" dirty="0" smtClean="0"/>
              <a:t>, Globule</a:t>
            </a:r>
          </a:p>
          <a:p>
            <a:pPr lvl="2"/>
            <a:r>
              <a:rPr lang="en-US" dirty="0" smtClean="0"/>
              <a:t>No SLA, best effort only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467600" cy="492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62200" y="1143000"/>
            <a:ext cx="4419600" cy="30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MetaCDN</a:t>
            </a:r>
            <a:r>
              <a:rPr lang="en-US" baseline="30000" dirty="0" smtClean="0"/>
              <a:t>http://www.metacdn.org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1"/>
            <a:ext cx="8077200" cy="453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Smugmug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</a:t>
            </a:r>
            <a:r>
              <a:rPr lang="en-US" dirty="0" err="1" smtClean="0"/>
              <a:t>Animoto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Sessions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Monitoring and Visualization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Session: Monitoring and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Towards Visualization Scalability through Time Intervals and Hierarchical Organization of Monitoring Data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Lucas Mello </a:t>
            </a:r>
            <a:r>
              <a:rPr lang="en-US" dirty="0" err="1" smtClean="0"/>
              <a:t>Schnorr</a:t>
            </a:r>
            <a:r>
              <a:rPr lang="en-US" dirty="0" smtClean="0"/>
              <a:t>†‡, Guillaume Huard‡, Philippe Olivier 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Navaux</a:t>
            </a:r>
            <a:r>
              <a:rPr lang="en-US" dirty="0" smtClean="0"/>
              <a:t>†</a:t>
            </a:r>
            <a:br>
              <a:rPr lang="en-US" dirty="0" smtClean="0"/>
            </a:br>
            <a:r>
              <a:rPr lang="en-US" sz="2000" dirty="0" smtClean="0"/>
              <a:t>†</a:t>
            </a:r>
            <a:r>
              <a:rPr lang="pt-BR" sz="2000" i="1" dirty="0" smtClean="0"/>
              <a:t>Instituto de Inform´atica Federal University of Rio Grande do Sul</a:t>
            </a:r>
            <a:r>
              <a:rPr lang="pt-BR" sz="2000" dirty="0" smtClean="0"/>
              <a:t/>
            </a:r>
            <a:br>
              <a:rPr lang="pt-BR" sz="2000" dirty="0" smtClean="0"/>
            </a:br>
            <a:r>
              <a:rPr lang="en-US" sz="2000" dirty="0" smtClean="0"/>
              <a:t>‡</a:t>
            </a:r>
            <a:r>
              <a:rPr lang="en-US" sz="2000" i="1" dirty="0" smtClean="0"/>
              <a:t>INRIA </a:t>
            </a:r>
            <a:r>
              <a:rPr lang="en-US" sz="2000" i="1" dirty="0" err="1" smtClean="0"/>
              <a:t>Moais</a:t>
            </a:r>
            <a:r>
              <a:rPr lang="en-US" sz="2000" i="1" dirty="0" smtClean="0"/>
              <a:t> research team CNRS LIG Laboratory - Grenoble University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ysc_esu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981201"/>
            <a:ext cx="6629400" cy="4191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Visualization of Large-Scale Tracing Data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6031468"/>
            <a:ext cx="47244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Time line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 rot="10800000">
            <a:off x="1900535" y="2971800"/>
            <a:ext cx="461665" cy="2590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en-US" b="1" dirty="0" smtClean="0"/>
              <a:t>System Statistic Value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 rot="10800000">
            <a:off x="1371601" y="2971800"/>
            <a:ext cx="461665" cy="2590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en-US" b="1" dirty="0" smtClean="0"/>
              <a:t>List of Process, threads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43200" y="25146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What if we have thousands of process, threads to summarize and compare?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0" y="2438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ParaTrac</a:t>
            </a:r>
            <a:r>
              <a:rPr lang="en-US" b="1" i="1" dirty="0" smtClean="0"/>
              <a:t> v 0.2 Tracing Plot</a:t>
            </a:r>
            <a:endParaRPr lang="en-US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CCGrid Roadmap</a:t>
            </a:r>
            <a:endParaRPr lang="en-US" dirty="0"/>
          </a:p>
        </p:txBody>
      </p:sp>
      <p:pic>
        <p:nvPicPr>
          <p:cNvPr id="1026" name="Picture 2" descr="http://www.wset.co.uk/images/map_worl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391400" cy="44958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7162800" y="34290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3581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2004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Chicago, USA</a:t>
            </a:r>
          </a:p>
        </p:txBody>
      </p:sp>
      <p:sp>
        <p:nvSpPr>
          <p:cNvPr id="7" name="Oval 6"/>
          <p:cNvSpPr/>
          <p:nvPr/>
        </p:nvSpPr>
        <p:spPr>
          <a:xfrm>
            <a:off x="4114800" y="30480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24200" y="5105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2007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Rio, Brazil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2800" y="3048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2003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Tokyo, Japan</a:t>
            </a:r>
          </a:p>
        </p:txBody>
      </p:sp>
      <p:sp>
        <p:nvSpPr>
          <p:cNvPr id="10" name="Oval 9"/>
          <p:cNvSpPr/>
          <p:nvPr/>
        </p:nvSpPr>
        <p:spPr>
          <a:xfrm>
            <a:off x="4648200" y="30480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91000" y="34290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553200" y="3657600"/>
            <a:ext cx="228600" cy="228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72200" y="44196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39000" y="47244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62800" y="51816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209800" y="32766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200400" y="4876800"/>
            <a:ext cx="228600" cy="228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62800" y="4648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2001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Brisbane, Australia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62600" y="5334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2010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Melbourne, Australia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19400" y="24632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2005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Cardiff, UK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43400" y="2590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2002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Berlin, Germany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71800" y="368242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2008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Lyon, France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48200" y="4495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CCGrid 200</a:t>
            </a:r>
            <a:r>
              <a:rPr lang="en-US" altLang="zh-CN" sz="1600" b="1" dirty="0" smtClean="0">
                <a:solidFill>
                  <a:srgbClr val="C00000"/>
                </a:solidFill>
              </a:rPr>
              <a:t>6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Singapore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29400" y="3810000"/>
            <a:ext cx="16764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CCGrid 2009</a:t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Shanghai, China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want to find out by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Monitoring more variables at the same time</a:t>
            </a:r>
          </a:p>
          <a:p>
            <a:r>
              <a:rPr lang="en-US" dirty="0" smtClean="0"/>
              <a:t>Comparison among behaviors</a:t>
            </a:r>
          </a:p>
          <a:p>
            <a:r>
              <a:rPr lang="en-US" dirty="0" smtClean="0"/>
              <a:t>Visualized application pattern</a:t>
            </a:r>
          </a:p>
          <a:p>
            <a:r>
              <a:rPr lang="en-US" dirty="0" smtClean="0"/>
              <a:t>Application evolution along with time</a:t>
            </a:r>
          </a:p>
          <a:p>
            <a:pPr lvl="1"/>
            <a:r>
              <a:rPr lang="en-US" dirty="0" smtClean="0"/>
              <a:t>Within arbitrary time interval</a:t>
            </a:r>
          </a:p>
          <a:p>
            <a:pPr lvl="1"/>
            <a:r>
              <a:rPr lang="en-US" dirty="0" smtClean="0"/>
              <a:t>Scroll from start to 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Hierarchical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Hierarchical Monitoring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676400" y="2286000"/>
            <a:ext cx="1143000" cy="457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76400" y="3048000"/>
            <a:ext cx="1143000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Cluster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 rot="5400000">
            <a:off x="2095500" y="2895600"/>
            <a:ext cx="3048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676400" y="3810000"/>
            <a:ext cx="11430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7" idx="2"/>
            <a:endCxn id="10" idx="0"/>
          </p:cNvCxnSpPr>
          <p:nvPr/>
        </p:nvCxnSpPr>
        <p:spPr>
          <a:xfrm rot="5400000">
            <a:off x="2095500" y="3657600"/>
            <a:ext cx="3048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990600" y="4724400"/>
            <a:ext cx="1143000" cy="457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990600" y="5486400"/>
            <a:ext cx="11430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Thread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438400" y="4724400"/>
            <a:ext cx="1143000" cy="4572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cxnSp>
        <p:nvCxnSpPr>
          <p:cNvPr id="20" name="Elbow Connector 19"/>
          <p:cNvCxnSpPr>
            <a:stCxn id="10" idx="2"/>
            <a:endCxn id="16" idx="0"/>
          </p:cNvCxnSpPr>
          <p:nvPr/>
        </p:nvCxnSpPr>
        <p:spPr>
          <a:xfrm rot="5400000">
            <a:off x="1676400" y="4152900"/>
            <a:ext cx="457200" cy="6858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0" idx="2"/>
            <a:endCxn id="18" idx="0"/>
          </p:cNvCxnSpPr>
          <p:nvPr/>
        </p:nvCxnSpPr>
        <p:spPr>
          <a:xfrm rot="16200000" flipH="1">
            <a:off x="2400300" y="4114800"/>
            <a:ext cx="457200" cy="7620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6" idx="2"/>
            <a:endCxn id="17" idx="0"/>
          </p:cNvCxnSpPr>
          <p:nvPr/>
        </p:nvCxnSpPr>
        <p:spPr>
          <a:xfrm rot="5400000">
            <a:off x="1409700" y="5334000"/>
            <a:ext cx="304800" cy="1588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19200" y="61722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Entity Types</a:t>
            </a:r>
            <a:endParaRPr lang="en-US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41148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</a:t>
            </a:r>
            <a:r>
              <a:rPr lang="en-US" sz="1200" baseline="-25000" dirty="0" smtClean="0"/>
              <a:t>1</a:t>
            </a:r>
            <a:endParaRPr lang="en-US" sz="1200" baseline="-25000" dirty="0"/>
          </a:p>
        </p:txBody>
      </p:sp>
      <p:sp>
        <p:nvSpPr>
          <p:cNvPr id="27" name="Rounded Rectangle 26"/>
          <p:cNvSpPr/>
          <p:nvPr/>
        </p:nvSpPr>
        <p:spPr>
          <a:xfrm>
            <a:off x="4114800" y="4724400"/>
            <a:ext cx="533400" cy="457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8" name="Rounded Rectangle 27"/>
          <p:cNvSpPr/>
          <p:nvPr/>
        </p:nvSpPr>
        <p:spPr>
          <a:xfrm>
            <a:off x="4267200" y="3048000"/>
            <a:ext cx="1143000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50292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MA</a:t>
            </a:r>
            <a:r>
              <a:rPr lang="en-US" sz="1200" baseline="-25000" dirty="0" err="1" smtClean="0"/>
              <a:t>n</a:t>
            </a:r>
            <a:endParaRPr lang="en-US" sz="1200" baseline="-250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724400" y="4953000"/>
            <a:ext cx="609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724400" y="4038600"/>
            <a:ext cx="228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28" idx="2"/>
            <a:endCxn id="26" idx="0"/>
          </p:cNvCxnSpPr>
          <p:nvPr/>
        </p:nvCxnSpPr>
        <p:spPr>
          <a:xfrm rot="5400000">
            <a:off x="44577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28" idx="2"/>
            <a:endCxn id="29" idx="0"/>
          </p:cNvCxnSpPr>
          <p:nvPr/>
        </p:nvCxnSpPr>
        <p:spPr>
          <a:xfrm rot="16200000" flipH="1">
            <a:off x="49149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6" idx="2"/>
            <a:endCxn id="27" idx="0"/>
          </p:cNvCxnSpPr>
          <p:nvPr/>
        </p:nvCxnSpPr>
        <p:spPr>
          <a:xfrm rot="5400000">
            <a:off x="4152900" y="4495800"/>
            <a:ext cx="457200" cy="1588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57150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MB</a:t>
            </a:r>
            <a:r>
              <a:rPr lang="en-US" sz="1200" baseline="-25000" dirty="0" smtClean="0"/>
              <a:t>1</a:t>
            </a:r>
            <a:endParaRPr lang="en-US" sz="1200" baseline="-25000" dirty="0"/>
          </a:p>
        </p:txBody>
      </p:sp>
      <p:sp>
        <p:nvSpPr>
          <p:cNvPr id="44" name="Rounded Rectangle 43"/>
          <p:cNvSpPr/>
          <p:nvPr/>
        </p:nvSpPr>
        <p:spPr>
          <a:xfrm>
            <a:off x="5715000" y="4724400"/>
            <a:ext cx="533400" cy="457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r>
              <a:rPr lang="en-US" baseline="-25000" dirty="0" smtClean="0"/>
              <a:t>7</a:t>
            </a:r>
            <a:endParaRPr lang="en-US" baseline="-25000" dirty="0"/>
          </a:p>
        </p:txBody>
      </p:sp>
      <p:sp>
        <p:nvSpPr>
          <p:cNvPr id="45" name="Rounded Rectangle 44"/>
          <p:cNvSpPr/>
          <p:nvPr/>
        </p:nvSpPr>
        <p:spPr>
          <a:xfrm>
            <a:off x="5867400" y="3048000"/>
            <a:ext cx="1143000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CB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66294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MB</a:t>
            </a:r>
            <a:r>
              <a:rPr lang="en-US" sz="1200" baseline="-25000" dirty="0" err="1" smtClean="0"/>
              <a:t>n</a:t>
            </a:r>
            <a:endParaRPr lang="en-US" sz="1200" baseline="-250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6324600" y="4953000"/>
            <a:ext cx="609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24600" y="4038600"/>
            <a:ext cx="228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45" idx="2"/>
            <a:endCxn id="43" idx="0"/>
          </p:cNvCxnSpPr>
          <p:nvPr/>
        </p:nvCxnSpPr>
        <p:spPr>
          <a:xfrm rot="5400000">
            <a:off x="60579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45" idx="2"/>
            <a:endCxn id="46" idx="0"/>
          </p:cNvCxnSpPr>
          <p:nvPr/>
        </p:nvCxnSpPr>
        <p:spPr>
          <a:xfrm rot="16200000" flipH="1">
            <a:off x="65151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3" idx="2"/>
            <a:endCxn id="44" idx="0"/>
          </p:cNvCxnSpPr>
          <p:nvPr/>
        </p:nvCxnSpPr>
        <p:spPr>
          <a:xfrm rot="5400000">
            <a:off x="5753100" y="4495800"/>
            <a:ext cx="457200" cy="1588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73152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</a:t>
            </a:r>
            <a:r>
              <a:rPr lang="en-US" sz="1200" baseline="-25000" dirty="0" smtClean="0"/>
              <a:t>1</a:t>
            </a:r>
            <a:endParaRPr lang="en-US" sz="1200" baseline="-25000" dirty="0"/>
          </a:p>
        </p:txBody>
      </p:sp>
      <p:sp>
        <p:nvSpPr>
          <p:cNvPr id="53" name="Rounded Rectangle 52"/>
          <p:cNvSpPr/>
          <p:nvPr/>
        </p:nvSpPr>
        <p:spPr>
          <a:xfrm>
            <a:off x="7315200" y="4724400"/>
            <a:ext cx="533400" cy="457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r>
              <a:rPr lang="en-US" baseline="-25000" dirty="0" smtClean="0"/>
              <a:t>12</a:t>
            </a:r>
            <a:endParaRPr lang="en-US" baseline="-25000" dirty="0"/>
          </a:p>
        </p:txBody>
      </p:sp>
      <p:sp>
        <p:nvSpPr>
          <p:cNvPr id="54" name="Rounded Rectangle 53"/>
          <p:cNvSpPr/>
          <p:nvPr/>
        </p:nvSpPr>
        <p:spPr>
          <a:xfrm>
            <a:off x="7467600" y="3048000"/>
            <a:ext cx="1143000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Cn</a:t>
            </a:r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>
            <a:off x="8229600" y="3810000"/>
            <a:ext cx="533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MC</a:t>
            </a:r>
            <a:r>
              <a:rPr lang="en-US" sz="1200" baseline="-25000" dirty="0" err="1" smtClean="0"/>
              <a:t>n</a:t>
            </a:r>
            <a:endParaRPr lang="en-US" sz="1200" baseline="-25000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7924800" y="4953000"/>
            <a:ext cx="228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924800" y="4038600"/>
            <a:ext cx="2286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>
            <a:stCxn id="54" idx="2"/>
            <a:endCxn id="52" idx="0"/>
          </p:cNvCxnSpPr>
          <p:nvPr/>
        </p:nvCxnSpPr>
        <p:spPr>
          <a:xfrm rot="5400000">
            <a:off x="76581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54" idx="2"/>
            <a:endCxn id="55" idx="0"/>
          </p:cNvCxnSpPr>
          <p:nvPr/>
        </p:nvCxnSpPr>
        <p:spPr>
          <a:xfrm rot="16200000" flipH="1">
            <a:off x="8115300" y="3429000"/>
            <a:ext cx="304800" cy="4572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>
            <a:stCxn id="52" idx="2"/>
            <a:endCxn id="53" idx="0"/>
          </p:cNvCxnSpPr>
          <p:nvPr/>
        </p:nvCxnSpPr>
        <p:spPr>
          <a:xfrm rot="5400000">
            <a:off x="7353300" y="4495800"/>
            <a:ext cx="457200" cy="1588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8229600" y="4724400"/>
            <a:ext cx="533400" cy="4572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</a:t>
            </a:r>
            <a:r>
              <a:rPr lang="en-US" baseline="-25000" dirty="0" err="1" smtClean="0"/>
              <a:t>n</a:t>
            </a:r>
            <a:endParaRPr lang="en-US" baseline="-25000" dirty="0"/>
          </a:p>
        </p:txBody>
      </p:sp>
      <p:cxnSp>
        <p:nvCxnSpPr>
          <p:cNvPr id="64" name="Curved Connector 63"/>
          <p:cNvCxnSpPr>
            <a:stCxn id="55" idx="2"/>
            <a:endCxn id="61" idx="0"/>
          </p:cNvCxnSpPr>
          <p:nvPr/>
        </p:nvCxnSpPr>
        <p:spPr>
          <a:xfrm rot="5400000">
            <a:off x="8267700" y="4495800"/>
            <a:ext cx="457200" cy="1588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5867400" y="2286000"/>
            <a:ext cx="1143000" cy="457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</a:t>
            </a:r>
            <a:endParaRPr lang="en-US" dirty="0"/>
          </a:p>
        </p:txBody>
      </p:sp>
      <p:cxnSp>
        <p:nvCxnSpPr>
          <p:cNvPr id="69" name="Curved Connector 68"/>
          <p:cNvCxnSpPr>
            <a:stCxn id="67" idx="2"/>
            <a:endCxn id="28" idx="0"/>
          </p:cNvCxnSpPr>
          <p:nvPr/>
        </p:nvCxnSpPr>
        <p:spPr>
          <a:xfrm rot="5400000">
            <a:off x="5486400" y="2095500"/>
            <a:ext cx="304800" cy="1600200"/>
          </a:xfrm>
          <a:prstGeom prst="curved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>
            <a:stCxn id="67" idx="2"/>
            <a:endCxn id="54" idx="0"/>
          </p:cNvCxnSpPr>
          <p:nvPr/>
        </p:nvCxnSpPr>
        <p:spPr>
          <a:xfrm rot="16200000" flipH="1">
            <a:off x="7086600" y="2095500"/>
            <a:ext cx="304800" cy="1600200"/>
          </a:xfrm>
          <a:prstGeom prst="curved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67" idx="2"/>
            <a:endCxn id="45" idx="0"/>
          </p:cNvCxnSpPr>
          <p:nvPr/>
        </p:nvCxnSpPr>
        <p:spPr>
          <a:xfrm rot="5400000">
            <a:off x="6286500" y="2895600"/>
            <a:ext cx="304800" cy="1588"/>
          </a:xfrm>
          <a:prstGeom prst="curved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334000" y="61722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Instances</a:t>
            </a:r>
            <a:endParaRPr lang="en-US" b="1" dirty="0"/>
          </a:p>
        </p:txBody>
      </p:sp>
      <p:sp>
        <p:nvSpPr>
          <p:cNvPr id="77" name="Rectangle 76"/>
          <p:cNvSpPr/>
          <p:nvPr/>
        </p:nvSpPr>
        <p:spPr>
          <a:xfrm>
            <a:off x="3962400" y="4572000"/>
            <a:ext cx="5029200" cy="838200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962400" y="5486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Tracing Level</a:t>
            </a:r>
            <a:endParaRPr lang="en-US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Treemaps</a:t>
            </a:r>
            <a:r>
              <a:rPr lang="en-US" dirty="0" smtClean="0"/>
              <a:t> [</a:t>
            </a:r>
            <a:r>
              <a:rPr lang="en-US" dirty="0" err="1" smtClean="0"/>
              <a:t>Bruls</a:t>
            </a:r>
            <a:r>
              <a:rPr lang="en-US" dirty="0" smtClean="0"/>
              <a:t> et al. 2000]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14600" y="26670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6" name="Oval 5"/>
          <p:cNvSpPr/>
          <p:nvPr/>
        </p:nvSpPr>
        <p:spPr>
          <a:xfrm>
            <a:off x="1752600" y="3505200"/>
            <a:ext cx="381000" cy="381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2514600" y="3505200"/>
            <a:ext cx="381000" cy="381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</a:t>
            </a:r>
            <a:endParaRPr lang="en-US" sz="2000" dirty="0"/>
          </a:p>
        </p:txBody>
      </p:sp>
      <p:sp>
        <p:nvSpPr>
          <p:cNvPr id="8" name="Oval 7"/>
          <p:cNvSpPr/>
          <p:nvPr/>
        </p:nvSpPr>
        <p:spPr>
          <a:xfrm>
            <a:off x="3276600" y="3505200"/>
            <a:ext cx="381000" cy="381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</a:t>
            </a:r>
            <a:endParaRPr lang="en-US" sz="2000" dirty="0"/>
          </a:p>
        </p:txBody>
      </p:sp>
      <p:cxnSp>
        <p:nvCxnSpPr>
          <p:cNvPr id="10" name="Curved Connector 9"/>
          <p:cNvCxnSpPr>
            <a:stCxn id="5" idx="4"/>
            <a:endCxn id="6" idx="0"/>
          </p:cNvCxnSpPr>
          <p:nvPr/>
        </p:nvCxnSpPr>
        <p:spPr>
          <a:xfrm rot="5400000">
            <a:off x="2095500" y="2895600"/>
            <a:ext cx="457200" cy="762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>
            <a:stCxn id="5" idx="4"/>
            <a:endCxn id="8" idx="0"/>
          </p:cNvCxnSpPr>
          <p:nvPr/>
        </p:nvCxnSpPr>
        <p:spPr>
          <a:xfrm rot="16200000" flipH="1">
            <a:off x="2857500" y="2895600"/>
            <a:ext cx="457200" cy="762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5" idx="4"/>
            <a:endCxn id="7" idx="0"/>
          </p:cNvCxnSpPr>
          <p:nvPr/>
        </p:nvCxnSpPr>
        <p:spPr>
          <a:xfrm rot="5400000">
            <a:off x="2476500" y="3276600"/>
            <a:ext cx="457200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143000" y="4724400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19" name="Oval 18"/>
          <p:cNvSpPr/>
          <p:nvPr/>
        </p:nvSpPr>
        <p:spPr>
          <a:xfrm>
            <a:off x="1752600" y="4724400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</a:t>
            </a:r>
            <a:endParaRPr lang="en-US" sz="2000" dirty="0"/>
          </a:p>
        </p:txBody>
      </p:sp>
      <p:sp>
        <p:nvSpPr>
          <p:cNvPr id="20" name="Oval 19"/>
          <p:cNvSpPr/>
          <p:nvPr/>
        </p:nvSpPr>
        <p:spPr>
          <a:xfrm>
            <a:off x="2362200" y="4724400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</a:t>
            </a:r>
            <a:endParaRPr lang="en-US" sz="2000" dirty="0"/>
          </a:p>
        </p:txBody>
      </p:sp>
      <p:cxnSp>
        <p:nvCxnSpPr>
          <p:cNvPr id="21" name="Curved Connector 20"/>
          <p:cNvCxnSpPr>
            <a:stCxn id="6" idx="4"/>
            <a:endCxn id="18" idx="0"/>
          </p:cNvCxnSpPr>
          <p:nvPr/>
        </p:nvCxnSpPr>
        <p:spPr>
          <a:xfrm rot="5400000">
            <a:off x="1219200" y="4000500"/>
            <a:ext cx="838200" cy="609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6" idx="4"/>
            <a:endCxn id="20" idx="0"/>
          </p:cNvCxnSpPr>
          <p:nvPr/>
        </p:nvCxnSpPr>
        <p:spPr>
          <a:xfrm rot="16200000" flipH="1">
            <a:off x="1828800" y="4000500"/>
            <a:ext cx="838200" cy="609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6" idx="4"/>
            <a:endCxn id="19" idx="0"/>
          </p:cNvCxnSpPr>
          <p:nvPr/>
        </p:nvCxnSpPr>
        <p:spPr>
          <a:xfrm rot="5400000">
            <a:off x="1524000" y="4305300"/>
            <a:ext cx="838200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3124200" y="4724400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</a:t>
            </a:r>
            <a:endParaRPr lang="en-US" sz="2000" dirty="0"/>
          </a:p>
        </p:txBody>
      </p:sp>
      <p:sp>
        <p:nvSpPr>
          <p:cNvPr id="31" name="Oval 30"/>
          <p:cNvSpPr/>
          <p:nvPr/>
        </p:nvSpPr>
        <p:spPr>
          <a:xfrm>
            <a:off x="3810000" y="4724400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</a:t>
            </a:r>
            <a:endParaRPr lang="en-US" sz="2000" dirty="0"/>
          </a:p>
        </p:txBody>
      </p:sp>
      <p:cxnSp>
        <p:nvCxnSpPr>
          <p:cNvPr id="32" name="Curved Connector 31"/>
          <p:cNvCxnSpPr>
            <a:stCxn id="7" idx="4"/>
            <a:endCxn id="30" idx="0"/>
          </p:cNvCxnSpPr>
          <p:nvPr/>
        </p:nvCxnSpPr>
        <p:spPr>
          <a:xfrm rot="16200000" flipH="1">
            <a:off x="2590800" y="4000500"/>
            <a:ext cx="838200" cy="609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7" idx="4"/>
            <a:endCxn id="31" idx="0"/>
          </p:cNvCxnSpPr>
          <p:nvPr/>
        </p:nvCxnSpPr>
        <p:spPr>
          <a:xfrm rot="16200000" flipH="1">
            <a:off x="2933700" y="3657600"/>
            <a:ext cx="838200" cy="12954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800599" y="2438400"/>
            <a:ext cx="3276601" cy="282979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4800600" y="3352800"/>
            <a:ext cx="3276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00600" y="4343400"/>
            <a:ext cx="1676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257800" y="26670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5257800" y="356229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257800" y="462909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</a:t>
            </a:r>
            <a:endParaRPr 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6858000" y="26670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6858000" y="3581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</a:t>
            </a:r>
            <a:endParaRPr 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6858000" y="45720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</a:t>
            </a:r>
            <a:endParaRPr lang="en-US" sz="2400" dirty="0"/>
          </a:p>
        </p:txBody>
      </p:sp>
      <p:sp>
        <p:nvSpPr>
          <p:cNvPr id="59" name="Rectangle 58"/>
          <p:cNvSpPr/>
          <p:nvPr/>
        </p:nvSpPr>
        <p:spPr>
          <a:xfrm>
            <a:off x="6553200" y="4343400"/>
            <a:ext cx="1447800" cy="8382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876800" y="2514600"/>
            <a:ext cx="1600200" cy="2667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6553200" y="2514600"/>
            <a:ext cx="1447800" cy="17526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Time-Slice Algorithm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2133600"/>
            <a:ext cx="7467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90600" y="2971800"/>
            <a:ext cx="7467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0" y="3810000"/>
            <a:ext cx="7467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4648200"/>
            <a:ext cx="7467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0" y="5486400"/>
            <a:ext cx="7467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2057400"/>
            <a:ext cx="533400" cy="1447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3733800"/>
            <a:ext cx="533400" cy="2209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M2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1104900" y="4076700"/>
            <a:ext cx="4495800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3848099" y="4076701"/>
            <a:ext cx="4495800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990600" y="1827212"/>
            <a:ext cx="1295400" cy="158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4400" y="14478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time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2133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0" y="29718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38100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66800" y="46482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5486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590800" y="2209800"/>
            <a:ext cx="4114800" cy="228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6000" y="3048000"/>
            <a:ext cx="1981200" cy="228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800600" y="3886200"/>
            <a:ext cx="1828800" cy="228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114800" y="4724400"/>
            <a:ext cx="1295400" cy="228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248400" y="5562600"/>
            <a:ext cx="1828800" cy="228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743200" y="1371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=5.0</a:t>
            </a:r>
            <a:endParaRPr lang="en-US" sz="28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5562600" y="13817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=10.0</a:t>
            </a:r>
            <a:endParaRPr lang="en-US" sz="28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1371600" y="2057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AT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=4.5</a:t>
            </a:r>
            <a:endParaRPr lang="en-US" sz="28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4343400" y="29057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=6.0</a:t>
            </a:r>
            <a:endParaRPr lang="en-US" sz="2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895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BTi</a:t>
            </a:r>
            <a:r>
              <a:rPr lang="en-US" sz="2800" dirty="0" smtClean="0"/>
              <a:t>=4.0</a:t>
            </a:r>
            <a:endParaRPr lang="en-US" sz="28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3429000" y="3733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CTi</a:t>
            </a:r>
            <a:r>
              <a:rPr lang="en-US" sz="2800" dirty="0" smtClean="0"/>
              <a:t>=7.5</a:t>
            </a:r>
            <a:endParaRPr lang="en-US" sz="28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6705600" y="3733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=10.4</a:t>
            </a:r>
            <a:endParaRPr lang="en-US" sz="2800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2514600" y="45720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DTi</a:t>
            </a:r>
            <a:r>
              <a:rPr lang="en-US" sz="2800" dirty="0" smtClean="0"/>
              <a:t>=6.5</a:t>
            </a:r>
            <a:endParaRPr lang="en-US" sz="2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486400" y="45821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=7.7</a:t>
            </a:r>
            <a:endParaRPr lang="en-US" sz="28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4724400" y="54102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ETi=10.3</a:t>
            </a:r>
            <a:endParaRPr lang="en-US" sz="28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7772400" y="502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=12</a:t>
            </a:r>
            <a:endParaRPr lang="en-US" sz="2800" baseline="-25000" dirty="0"/>
          </a:p>
        </p:txBody>
      </p:sp>
      <p:cxnSp>
        <p:nvCxnSpPr>
          <p:cNvPr id="41" name="Straight Arrow Connector 40"/>
          <p:cNvCxnSpPr/>
          <p:nvPr/>
        </p:nvCxnSpPr>
        <p:spPr>
          <a:xfrm rot="16200000" flipH="1">
            <a:off x="3429000" y="2514600"/>
            <a:ext cx="762000" cy="4572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4572000" y="2514599"/>
            <a:ext cx="762000" cy="4572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H="1">
            <a:off x="5029200" y="2514599"/>
            <a:ext cx="762000" cy="4572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6200000" flipH="1">
            <a:off x="5181600" y="4191001"/>
            <a:ext cx="762000" cy="4572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6200000" flipH="1">
            <a:off x="3505200" y="5029200"/>
            <a:ext cx="762000" cy="4572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3962400" y="4114800"/>
            <a:ext cx="838200" cy="6858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4267200" y="4114800"/>
            <a:ext cx="838200" cy="685800"/>
          </a:xfrm>
          <a:prstGeom prst="straightConnector1">
            <a:avLst/>
          </a:prstGeom>
          <a:ln w="28575">
            <a:headEnd type="oval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858000" y="2057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AT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=10.5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Values in Time Slice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amount of time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Based on the discrete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57399" y="2472418"/>
          <a:ext cx="4689389" cy="1032782"/>
        </p:xfrm>
        <a:graphic>
          <a:graphicData uri="http://schemas.openxmlformats.org/presentationml/2006/ole">
            <p:oleObj spid="_x0000_s1026" name="Equation" r:id="rId3" imgW="2133360" imgH="4698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332038" y="4897438"/>
          <a:ext cx="4024312" cy="588962"/>
        </p:xfrm>
        <a:graphic>
          <a:graphicData uri="http://schemas.openxmlformats.org/presentationml/2006/ole">
            <p:oleObj spid="_x0000_s1027" name="Equation" r:id="rId4" imgW="16509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Amount of Time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Treemaps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828800" y="28194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R=1.94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914400" y="38100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M1=1.2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2743200" y="38100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M2=0.74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609600" y="4876800"/>
            <a:ext cx="6096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A=1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1447800" y="4876800"/>
            <a:ext cx="762000" cy="457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B=0.2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286000" y="4876800"/>
            <a:ext cx="6858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C=0.5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3048000" y="4876800"/>
            <a:ext cx="762000" cy="457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D=0.24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3886200" y="4876800"/>
            <a:ext cx="533400" cy="457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E=0</a:t>
            </a:r>
            <a:endParaRPr lang="en-US" sz="1400" dirty="0"/>
          </a:p>
        </p:txBody>
      </p:sp>
      <p:cxnSp>
        <p:nvCxnSpPr>
          <p:cNvPr id="18" name="Elbow Connector 17"/>
          <p:cNvCxnSpPr>
            <a:stCxn id="9" idx="2"/>
            <a:endCxn id="10" idx="0"/>
          </p:cNvCxnSpPr>
          <p:nvPr/>
        </p:nvCxnSpPr>
        <p:spPr>
          <a:xfrm rot="5400000">
            <a:off x="1714500" y="3086100"/>
            <a:ext cx="533400" cy="9144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9" idx="2"/>
            <a:endCxn id="11" idx="0"/>
          </p:cNvCxnSpPr>
          <p:nvPr/>
        </p:nvCxnSpPr>
        <p:spPr>
          <a:xfrm rot="16200000" flipH="1">
            <a:off x="2628900" y="3086100"/>
            <a:ext cx="533400" cy="9144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0" idx="2"/>
            <a:endCxn id="12" idx="0"/>
          </p:cNvCxnSpPr>
          <p:nvPr/>
        </p:nvCxnSpPr>
        <p:spPr>
          <a:xfrm rot="5400000">
            <a:off x="914400" y="4267200"/>
            <a:ext cx="609600" cy="6096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3" idx="0"/>
          </p:cNvCxnSpPr>
          <p:nvPr/>
        </p:nvCxnSpPr>
        <p:spPr>
          <a:xfrm rot="16200000" flipH="1">
            <a:off x="1371600" y="4419600"/>
            <a:ext cx="609600" cy="3048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5400000">
            <a:off x="2686050" y="4210050"/>
            <a:ext cx="609600" cy="7239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16" idx="0"/>
          </p:cNvCxnSpPr>
          <p:nvPr/>
        </p:nvCxnSpPr>
        <p:spPr>
          <a:xfrm rot="16200000" flipH="1">
            <a:off x="3448050" y="4171950"/>
            <a:ext cx="609600" cy="800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1" idx="2"/>
            <a:endCxn id="15" idx="0"/>
          </p:cNvCxnSpPr>
          <p:nvPr/>
        </p:nvCxnSpPr>
        <p:spPr>
          <a:xfrm rot="16200000" flipH="1">
            <a:off x="3086100" y="4533900"/>
            <a:ext cx="609600" cy="762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5257800" y="2743200"/>
            <a:ext cx="2971800" cy="2819400"/>
            <a:chOff x="5486400" y="3124200"/>
            <a:chExt cx="2057400" cy="1981200"/>
          </a:xfrm>
        </p:grpSpPr>
        <p:sp>
          <p:nvSpPr>
            <p:cNvPr id="31" name="Rectangle 30"/>
            <p:cNvSpPr/>
            <p:nvPr/>
          </p:nvSpPr>
          <p:spPr>
            <a:xfrm>
              <a:off x="5486400" y="3124200"/>
              <a:ext cx="1219200" cy="1447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A=1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86400" y="4572000"/>
              <a:ext cx="1219200" cy="533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B=0.2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05600" y="3124200"/>
              <a:ext cx="838200" cy="14478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C=0.6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705600" y="4495800"/>
              <a:ext cx="838200" cy="6096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C=0.24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 Singular Events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Treemaps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828800" y="28194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R=7</a:t>
            </a:r>
            <a:endParaRPr lang="en-US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914400" y="38100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M1=3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2743200" y="3810000"/>
            <a:ext cx="1219200" cy="457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M2=4</a:t>
            </a:r>
            <a:endParaRPr lang="en-US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609600" y="4876800"/>
            <a:ext cx="609600" cy="45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A=0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1447800" y="4876800"/>
            <a:ext cx="762000" cy="457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B=3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286000" y="4876800"/>
            <a:ext cx="6858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C=2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3048000" y="4876800"/>
            <a:ext cx="762000" cy="457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D=1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3886200" y="4876800"/>
            <a:ext cx="533400" cy="457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E=1</a:t>
            </a:r>
            <a:endParaRPr lang="en-US" sz="1400" dirty="0"/>
          </a:p>
        </p:txBody>
      </p:sp>
      <p:cxnSp>
        <p:nvCxnSpPr>
          <p:cNvPr id="18" name="Elbow Connector 17"/>
          <p:cNvCxnSpPr>
            <a:stCxn id="9" idx="2"/>
            <a:endCxn id="10" idx="0"/>
          </p:cNvCxnSpPr>
          <p:nvPr/>
        </p:nvCxnSpPr>
        <p:spPr>
          <a:xfrm rot="5400000">
            <a:off x="1714500" y="3086100"/>
            <a:ext cx="533400" cy="9144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9" idx="2"/>
            <a:endCxn id="11" idx="0"/>
          </p:cNvCxnSpPr>
          <p:nvPr/>
        </p:nvCxnSpPr>
        <p:spPr>
          <a:xfrm rot="16200000" flipH="1">
            <a:off x="2628900" y="3086100"/>
            <a:ext cx="533400" cy="9144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0" idx="2"/>
            <a:endCxn id="12" idx="0"/>
          </p:cNvCxnSpPr>
          <p:nvPr/>
        </p:nvCxnSpPr>
        <p:spPr>
          <a:xfrm rot="5400000">
            <a:off x="914400" y="4267200"/>
            <a:ext cx="609600" cy="6096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2"/>
            <a:endCxn id="13" idx="0"/>
          </p:cNvCxnSpPr>
          <p:nvPr/>
        </p:nvCxnSpPr>
        <p:spPr>
          <a:xfrm rot="16200000" flipH="1">
            <a:off x="1371600" y="4419600"/>
            <a:ext cx="609600" cy="3048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1" idx="2"/>
            <a:endCxn id="14" idx="0"/>
          </p:cNvCxnSpPr>
          <p:nvPr/>
        </p:nvCxnSpPr>
        <p:spPr>
          <a:xfrm rot="5400000">
            <a:off x="2686050" y="4210050"/>
            <a:ext cx="609600" cy="7239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16" idx="0"/>
          </p:cNvCxnSpPr>
          <p:nvPr/>
        </p:nvCxnSpPr>
        <p:spPr>
          <a:xfrm rot="16200000" flipH="1">
            <a:off x="3448050" y="4171950"/>
            <a:ext cx="609600" cy="800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1" idx="2"/>
            <a:endCxn id="15" idx="0"/>
          </p:cNvCxnSpPr>
          <p:nvPr/>
        </p:nvCxnSpPr>
        <p:spPr>
          <a:xfrm rot="16200000" flipH="1">
            <a:off x="3086100" y="4533900"/>
            <a:ext cx="609600" cy="762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257800" y="2743201"/>
            <a:ext cx="1761067" cy="281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B=3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018867" y="2743200"/>
            <a:ext cx="1210733" cy="9143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C=2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018867" y="4648200"/>
            <a:ext cx="1210733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E=1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010400" y="3657600"/>
            <a:ext cx="1210733" cy="990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D=1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Exp. 1</a:t>
            </a:r>
          </a:p>
          <a:p>
            <a:pPr lvl="1"/>
            <a:r>
              <a:rPr lang="en-US" dirty="0" smtClean="0"/>
              <a:t>200 processes on 200 machines</a:t>
            </a:r>
          </a:p>
          <a:p>
            <a:pPr lvl="1"/>
            <a:r>
              <a:rPr lang="en-US" dirty="0" smtClean="0"/>
              <a:t>5 clusters: A, B, C, D, E</a:t>
            </a:r>
          </a:p>
          <a:p>
            <a:pPr lvl="1"/>
            <a:r>
              <a:rPr lang="en-US" dirty="0" smtClean="0"/>
              <a:t>KAAAPI library for job balancing: stealing</a:t>
            </a:r>
          </a:p>
          <a:p>
            <a:r>
              <a:rPr lang="en-US" dirty="0" smtClean="0"/>
              <a:t>Exp. 2</a:t>
            </a:r>
          </a:p>
          <a:p>
            <a:pPr lvl="1"/>
            <a:r>
              <a:rPr lang="en-US" dirty="0" smtClean="0"/>
              <a:t>2900 processes on 310 machines</a:t>
            </a:r>
          </a:p>
          <a:p>
            <a:pPr lvl="1"/>
            <a:r>
              <a:rPr lang="en-US" dirty="0" smtClean="0"/>
              <a:t>7 clusters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of Execution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4608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192" y="1600200"/>
            <a:ext cx="735561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Execution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2" y="1762919"/>
            <a:ext cx="68103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CCGrid Series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754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Time of Execution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337" y="1758156"/>
            <a:ext cx="67913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Large-Scale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62" y="1562100"/>
            <a:ext cx="82200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5715000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Process: 14.5 times, screen space: 1.2 time</a:t>
            </a:r>
            <a:endParaRPr lang="en-US" sz="2000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</a:t>
            </a:r>
            <a:r>
              <a:rPr lang="zh-CN" altLang="en-US" dirty="0" smtClean="0"/>
              <a:t> </a:t>
            </a:r>
            <a:r>
              <a:rPr lang="en-US" altLang="zh-CN" dirty="0" smtClean="0"/>
              <a:t>CG Co. LTD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Olympic CG Provider (not only Beijing 2008, but also London 2012)</a:t>
            </a:r>
          </a:p>
          <a:p>
            <a:r>
              <a:rPr lang="en-US" dirty="0" smtClean="0"/>
              <a:t>http://www.crystalcg.com/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rystalcg.com/UserFiles/big/2008081411243789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29600" cy="6172200"/>
          </a:xfrm>
          <a:prstGeom prst="rect">
            <a:avLst/>
          </a:prstGeom>
          <a:noFill/>
        </p:spPr>
      </p:pic>
      <p:pic>
        <p:nvPicPr>
          <p:cNvPr id="4" name="Picture 2" descr="http://www.crystalcg.com/UserFiles/big/2008081411281189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8305800" cy="6229350"/>
          </a:xfrm>
          <a:prstGeom prst="rect">
            <a:avLst/>
          </a:prstGeom>
          <a:noFill/>
        </p:spPr>
      </p:pic>
      <p:pic>
        <p:nvPicPr>
          <p:cNvPr id="5" name="Picture 2" descr="http://www.crystalcg.com/UserFiles/big/200808141058328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"/>
            <a:ext cx="8331200" cy="62484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1995 at Beijing</a:t>
            </a:r>
          </a:p>
          <a:p>
            <a:pPr lvl="1"/>
            <a:r>
              <a:rPr lang="en-US" dirty="0" smtClean="0"/>
              <a:t>No one knew it before 2008</a:t>
            </a:r>
          </a:p>
          <a:p>
            <a:r>
              <a:rPr lang="en-US" dirty="0" smtClean="0"/>
              <a:t>Now</a:t>
            </a:r>
          </a:p>
          <a:p>
            <a:pPr lvl="1"/>
            <a:r>
              <a:rPr lang="en-US" dirty="0" smtClean="0"/>
              <a:t>Beijing 2008 Olympic, London 2012 Olympic, Shanghai 2010 EXPO, etc. contracts</a:t>
            </a:r>
          </a:p>
          <a:p>
            <a:pPr lvl="1"/>
            <a:r>
              <a:rPr lang="en-US" dirty="0" smtClean="0"/>
              <a:t>Well know in China, even in the World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 Big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A groups of young leaders</a:t>
            </a:r>
          </a:p>
          <a:p>
            <a:pPr lvl="1"/>
            <a:r>
              <a:rPr lang="en-US" dirty="0" smtClean="0"/>
              <a:t>Many trained, skilled workers</a:t>
            </a:r>
          </a:p>
          <a:p>
            <a:pPr lvl="2"/>
            <a:r>
              <a:rPr lang="en-US" dirty="0" smtClean="0"/>
              <a:t>equivalent to junior college, </a:t>
            </a:r>
            <a:r>
              <a:rPr lang="ja-JP" altLang="en-US" smtClean="0"/>
              <a:t>専門学校</a:t>
            </a:r>
            <a:endParaRPr lang="en-US" altLang="ja-JP" dirty="0" smtClean="0"/>
          </a:p>
          <a:p>
            <a:r>
              <a:rPr lang="en-US" dirty="0" smtClean="0"/>
              <a:t>Environments and Machines</a:t>
            </a:r>
          </a:p>
          <a:p>
            <a:pPr lvl="1"/>
            <a:r>
              <a:rPr lang="en-US" dirty="0" smtClean="0"/>
              <a:t>Warehouse-like work places, not office</a:t>
            </a:r>
          </a:p>
          <a:p>
            <a:pPr lvl="1"/>
            <a:r>
              <a:rPr lang="en-US" dirty="0" smtClean="0"/>
              <a:t>Hundreds of fully DIY commodity PCs</a:t>
            </a:r>
          </a:p>
          <a:p>
            <a:pPr lvl="2"/>
            <a:r>
              <a:rPr lang="en-US" dirty="0" smtClean="0"/>
              <a:t>like </a:t>
            </a:r>
            <a:r>
              <a:rPr lang="en-US" dirty="0" err="1" smtClean="0"/>
              <a:t>Akiba</a:t>
            </a:r>
            <a:r>
              <a:rPr lang="en-US" dirty="0" smtClean="0"/>
              <a:t>-assembled</a:t>
            </a:r>
          </a:p>
          <a:p>
            <a:r>
              <a:rPr lang="en-US" dirty="0" smtClean="0"/>
              <a:t>Business</a:t>
            </a:r>
          </a:p>
          <a:p>
            <a:pPr lvl="1"/>
            <a:r>
              <a:rPr lang="en-US" dirty="0" smtClean="0"/>
              <a:t>World-class business</a:t>
            </a:r>
          </a:p>
          <a:p>
            <a:pPr lvl="1"/>
            <a:r>
              <a:rPr lang="en-US" dirty="0" smtClean="0"/>
              <a:t>Local commercial, </a:t>
            </a:r>
            <a:r>
              <a:rPr lang="en-US" b="1" dirty="0" smtClean="0"/>
              <a:t>CG education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Scalability!</a:t>
            </a:r>
          </a:p>
          <a:p>
            <a:pPr lvl="1"/>
            <a:r>
              <a:rPr lang="en-US" dirty="0" smtClean="0"/>
              <a:t>Contracts means works and deadlines</a:t>
            </a:r>
          </a:p>
          <a:p>
            <a:pPr lvl="2"/>
            <a:r>
              <a:rPr lang="en-US" dirty="0" smtClean="0"/>
              <a:t>3ds Max parallel rendering queue is jammed</a:t>
            </a:r>
          </a:p>
          <a:p>
            <a:pPr lvl="2"/>
            <a:r>
              <a:rPr lang="en-US" dirty="0" smtClean="0"/>
              <a:t>Simply add more machines </a:t>
            </a:r>
            <a:r>
              <a:rPr lang="en-US" dirty="0" smtClean="0"/>
              <a:t>does not work</a:t>
            </a:r>
            <a:endParaRPr lang="en-US" dirty="0" smtClean="0"/>
          </a:p>
          <a:p>
            <a:pPr lvl="1"/>
            <a:r>
              <a:rPr lang="en-US" dirty="0" smtClean="0"/>
              <a:t>Looking for a Cloud solution</a:t>
            </a:r>
          </a:p>
          <a:p>
            <a:pPr lvl="2"/>
            <a:r>
              <a:rPr lang="en-US" dirty="0" err="1" smtClean="0"/>
              <a:t>QoS</a:t>
            </a:r>
            <a:endParaRPr lang="en-US" dirty="0" smtClean="0"/>
          </a:p>
          <a:p>
            <a:pPr lvl="2"/>
            <a:r>
              <a:rPr lang="en-US" dirty="0" smtClean="0"/>
              <a:t>Deploy effort: licenses, new APIs, bandwidths</a:t>
            </a:r>
          </a:p>
          <a:p>
            <a:pPr lvl="2"/>
            <a:r>
              <a:rPr lang="en-US" dirty="0" smtClean="0"/>
              <a:t>Data 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feel free to ask if you want a copy of CCGrid 2009 e-proceedings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Tutorials</a:t>
            </a:r>
          </a:p>
          <a:p>
            <a:pPr lvl="1"/>
            <a:r>
              <a:rPr lang="en-US" dirty="0" smtClean="0"/>
              <a:t>Market-Oriented Grid Computing and the </a:t>
            </a:r>
            <a:r>
              <a:rPr lang="en-US" dirty="0" err="1" smtClean="0"/>
              <a:t>Gridbus</a:t>
            </a:r>
            <a:r>
              <a:rPr lang="en-US" dirty="0" smtClean="0"/>
              <a:t> Middleware by </a:t>
            </a:r>
            <a:r>
              <a:rPr lang="en-US" i="1" dirty="0" err="1" smtClean="0"/>
              <a:t>Rajkumar</a:t>
            </a:r>
            <a:r>
              <a:rPr lang="en-US" i="1" dirty="0" smtClean="0"/>
              <a:t> </a:t>
            </a:r>
            <a:r>
              <a:rPr lang="en-US" i="1" dirty="0" err="1" smtClean="0"/>
              <a:t>Buyya</a:t>
            </a:r>
            <a:endParaRPr lang="en-US" i="1" dirty="0" smtClean="0"/>
          </a:p>
          <a:p>
            <a:pPr lvl="1"/>
            <a:r>
              <a:rPr lang="en-US" dirty="0" smtClean="0"/>
              <a:t>Distributed Simulation on the Grid </a:t>
            </a:r>
            <a:r>
              <a:rPr lang="en-US" altLang="zh-CN" dirty="0" smtClean="0"/>
              <a:t>by </a:t>
            </a:r>
            <a:r>
              <a:rPr lang="en-US" altLang="zh-CN" i="1" dirty="0" smtClean="0"/>
              <a:t>Stephen John Turner and </a:t>
            </a:r>
            <a:r>
              <a:rPr lang="en-US" altLang="zh-CN" i="1" dirty="0" err="1" smtClean="0"/>
              <a:t>Wentong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Cai</a:t>
            </a:r>
            <a:endParaRPr lang="en-US" i="1" dirty="0" smtClean="0"/>
          </a:p>
          <a:p>
            <a:pPr lvl="1"/>
            <a:r>
              <a:rPr lang="en-US" dirty="0" smtClean="0"/>
              <a:t>Introduction to </a:t>
            </a:r>
            <a:r>
              <a:rPr lang="en-US" dirty="0" smtClean="0">
                <a:solidFill>
                  <a:srgbClr val="FF0000"/>
                </a:solidFill>
              </a:rPr>
              <a:t>Cloud Computing </a:t>
            </a:r>
            <a:r>
              <a:rPr lang="en-US" dirty="0" smtClean="0"/>
              <a:t>by </a:t>
            </a:r>
            <a:r>
              <a:rPr lang="en-US" i="1" dirty="0" smtClean="0"/>
              <a:t>James </a:t>
            </a:r>
            <a:r>
              <a:rPr lang="en-US" i="1" dirty="0" err="1" smtClean="0"/>
              <a:t>Broberg</a:t>
            </a:r>
            <a:endParaRPr lang="en-US" i="1" dirty="0" smtClean="0"/>
          </a:p>
          <a:p>
            <a:pPr lvl="1"/>
            <a:r>
              <a:rPr lang="en-US" dirty="0" smtClean="0"/>
              <a:t>Grid Projects in China</a:t>
            </a:r>
          </a:p>
          <a:p>
            <a:endParaRPr lang="en-US" dirty="0"/>
          </a:p>
        </p:txBody>
      </p:sp>
      <p:sp>
        <p:nvSpPr>
          <p:cNvPr id="16386" name="AutoShape 2" descr="http://grid.sjtu.edu.cn/ccgrid09/pics/opening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Keynotes</a:t>
            </a:r>
          </a:p>
          <a:p>
            <a:pPr lvl="1"/>
            <a:r>
              <a:rPr lang="en-US" dirty="0" smtClean="0"/>
              <a:t>Market-Oriented </a:t>
            </a:r>
            <a:r>
              <a:rPr lang="en-US" dirty="0" smtClean="0">
                <a:solidFill>
                  <a:srgbClr val="FF0000"/>
                </a:solidFill>
              </a:rPr>
              <a:t>Cloud Computing</a:t>
            </a:r>
            <a:r>
              <a:rPr lang="en-US" dirty="0" smtClean="0"/>
              <a:t>: Vision, Hype, and Reality of Delivering Computing as the 5th Utility</a:t>
            </a:r>
            <a:r>
              <a:rPr lang="zh-CN" altLang="en-US" dirty="0" smtClean="0"/>
              <a:t> </a:t>
            </a:r>
            <a:r>
              <a:rPr lang="en-US" altLang="zh-CN" dirty="0" smtClean="0"/>
              <a:t>by </a:t>
            </a:r>
            <a:r>
              <a:rPr lang="en-US" dirty="0" err="1" smtClean="0"/>
              <a:t>Rajkumar</a:t>
            </a:r>
            <a:r>
              <a:rPr lang="en-US" dirty="0" smtClean="0"/>
              <a:t> </a:t>
            </a:r>
            <a:r>
              <a:rPr lang="en-US" dirty="0" err="1" smtClean="0"/>
              <a:t>Buyya</a:t>
            </a:r>
            <a:endParaRPr lang="en-US" dirty="0" smtClean="0"/>
          </a:p>
          <a:p>
            <a:pPr lvl="2"/>
            <a:r>
              <a:rPr lang="en-US" dirty="0" smtClean="0"/>
              <a:t>Slides: </a:t>
            </a:r>
            <a:r>
              <a:rPr lang="en-US" dirty="0" smtClean="0">
                <a:hlinkClick r:id="rId2"/>
              </a:rPr>
              <a:t>http://www.buyya.com/talks/Cloud-Buyya-Keynote2009.pdf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Challenges and Opportunities on Parallel/Distributed Programming for large-scale: </a:t>
            </a:r>
            <a:br>
              <a:rPr lang="en-US" dirty="0" smtClean="0"/>
            </a:br>
            <a:r>
              <a:rPr lang="en-US" dirty="0" smtClean="0"/>
              <a:t>from Multi-core to </a:t>
            </a:r>
            <a:r>
              <a:rPr lang="en-US" dirty="0" smtClean="0">
                <a:solidFill>
                  <a:srgbClr val="FF0000"/>
                </a:solidFill>
              </a:rPr>
              <a:t>Clouds</a:t>
            </a:r>
            <a:r>
              <a:rPr lang="en-US" dirty="0" smtClean="0"/>
              <a:t> by Denis </a:t>
            </a:r>
            <a:r>
              <a:rPr lang="en-US" dirty="0" err="1" smtClean="0"/>
              <a:t>Caromel</a:t>
            </a:r>
            <a:endParaRPr lang="en-US" dirty="0" smtClean="0"/>
          </a:p>
          <a:p>
            <a:pPr lvl="2"/>
            <a:r>
              <a:rPr lang="en-US" dirty="0" smtClean="0"/>
              <a:t>URL: </a:t>
            </a:r>
            <a:r>
              <a:rPr lang="en-US" dirty="0" smtClean="0">
                <a:hlinkClick r:id="rId3"/>
              </a:rPr>
              <a:t>http://www.inria.fr/oasis/caromel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Online Storage and Content Distribution System at a Large Scale: Peer-assistance and Beyond by Bo 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Panel: </a:t>
            </a:r>
            <a:r>
              <a:rPr lang="en-US" dirty="0" smtClean="0">
                <a:solidFill>
                  <a:srgbClr val="FF0000"/>
                </a:solidFill>
              </a:rPr>
              <a:t>Cloud Computing</a:t>
            </a:r>
            <a:r>
              <a:rPr lang="en-US" dirty="0" smtClean="0"/>
              <a:t>: Technical challenges and Business Implications</a:t>
            </a:r>
          </a:p>
          <a:p>
            <a:pPr lvl="1"/>
            <a:r>
              <a:rPr lang="en-US" dirty="0" err="1" smtClean="0"/>
              <a:t>Geng</a:t>
            </a:r>
            <a:r>
              <a:rPr lang="en-US" dirty="0" smtClean="0"/>
              <a:t> Lin, Cisco Systems, USA</a:t>
            </a:r>
          </a:p>
          <a:p>
            <a:pPr lvl="1"/>
            <a:r>
              <a:rPr lang="en-US" dirty="0" err="1" smtClean="0"/>
              <a:t>Jinzy</a:t>
            </a:r>
            <a:r>
              <a:rPr lang="en-US" dirty="0" smtClean="0"/>
              <a:t> Zhu, IBM, China</a:t>
            </a:r>
          </a:p>
          <a:p>
            <a:pPr lvl="1"/>
            <a:r>
              <a:rPr lang="en-US" dirty="0" smtClean="0"/>
              <a:t>Wing-Kin (WK) Leung, Cisco Systems, China</a:t>
            </a:r>
          </a:p>
          <a:p>
            <a:pPr lvl="1"/>
            <a:r>
              <a:rPr lang="en-US" dirty="0" err="1" smtClean="0"/>
              <a:t>Rajkumar</a:t>
            </a:r>
            <a:r>
              <a:rPr lang="en-US" dirty="0" smtClean="0"/>
              <a:t> </a:t>
            </a:r>
            <a:r>
              <a:rPr lang="en-US" dirty="0" err="1" smtClean="0"/>
              <a:t>Buyya</a:t>
            </a:r>
            <a:r>
              <a:rPr lang="en-US" dirty="0" smtClean="0"/>
              <a:t>, The University of Melbourne, Australia</a:t>
            </a:r>
          </a:p>
          <a:p>
            <a:pPr lvl="1"/>
            <a:r>
              <a:rPr lang="en-US" dirty="0" smtClean="0"/>
              <a:t>Jin </a:t>
            </a:r>
            <a:r>
              <a:rPr lang="en-US" dirty="0" err="1" smtClean="0"/>
              <a:t>Hai</a:t>
            </a:r>
            <a:r>
              <a:rPr lang="en-US" dirty="0" smtClean="0"/>
              <a:t>, </a:t>
            </a:r>
            <a:r>
              <a:rPr lang="en-US" dirty="0" err="1" smtClean="0"/>
              <a:t>Huazhong</a:t>
            </a:r>
            <a:r>
              <a:rPr lang="en-US" dirty="0" smtClean="0"/>
              <a:t> University of Science and Technology, China</a:t>
            </a:r>
          </a:p>
          <a:p>
            <a:pPr lvl="1"/>
            <a:r>
              <a:rPr lang="en-US" dirty="0" smtClean="0"/>
              <a:t>Manish </a:t>
            </a:r>
            <a:r>
              <a:rPr lang="en-US" dirty="0" err="1" smtClean="0"/>
              <a:t>Parashar</a:t>
            </a:r>
            <a:r>
              <a:rPr lang="en-US" dirty="0" smtClean="0"/>
              <a:t>, Rutgers University, USA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Sessions: 15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286000"/>
          <a:ext cx="7696200" cy="421767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48100"/>
                <a:gridCol w="3848100"/>
              </a:tblGrid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Scheduling</a:t>
                      </a:r>
                      <a:r>
                        <a:rPr lang="en-US" sz="2400" b="1" baseline="0" dirty="0" smtClean="0"/>
                        <a:t> in Grid x2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Data</a:t>
                      </a:r>
                      <a:r>
                        <a:rPr lang="en-US" sz="2400" b="1" baseline="0" dirty="0" smtClean="0"/>
                        <a:t> Management</a:t>
                      </a:r>
                      <a:endParaRPr lang="en-US" sz="2400" b="1" dirty="0" smtClean="0"/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Peer-to-Peer x2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Performance Modeling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Power Management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Virtualization</a:t>
                      </a:r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Cloud Computing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High-performance</a:t>
                      </a:r>
                      <a:r>
                        <a:rPr lang="en-US" sz="2400" b="1" baseline="0" dirty="0" smtClean="0"/>
                        <a:t> communications and Fault Tolerance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I/O &amp;</a:t>
                      </a:r>
                      <a:r>
                        <a:rPr lang="en-US" sz="2400" b="1" baseline="0" dirty="0" smtClean="0"/>
                        <a:t> File System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Monitoring and Visualization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Workflow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Matching and Adaptation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Resource Management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76400" y="1447800"/>
            <a:ext cx="594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/>
              <a:t>CCGrid</a:t>
            </a:r>
            <a:endParaRPr lang="en-US" sz="80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590800" y="2133600"/>
            <a:ext cx="4191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752600" y="2819400"/>
            <a:ext cx="5943600" cy="3468945"/>
            <a:chOff x="1752600" y="2819400"/>
            <a:chExt cx="5943600" cy="3468945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3733800"/>
              <a:ext cx="59436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dirty="0" err="1" smtClean="0"/>
                <a:t>CCCloud</a:t>
              </a:r>
              <a:endParaRPr lang="en-US" sz="8000" b="1" dirty="0" smtClean="0"/>
            </a:p>
            <a:p>
              <a:pPr algn="ctr"/>
              <a:r>
                <a:rPr lang="en-US" sz="8000" b="1" dirty="0" smtClean="0"/>
                <a:t>?</a:t>
              </a:r>
              <a:endParaRPr lang="en-US" sz="8000" b="1" dirty="0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4343400" y="2819400"/>
              <a:ext cx="762000" cy="838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1325</Words>
  <Application>Microsoft Office PowerPoint</Application>
  <PresentationFormat>On-screen Show (4:3)</PresentationFormat>
  <Paragraphs>487</Paragraphs>
  <Slides>47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Office Theme</vt:lpstr>
      <vt:lpstr>Equation</vt:lpstr>
      <vt:lpstr>CCGrid 2009 Report IEEE/ACM International Symposium on Cluster Computing and the Grid, May 2009, Shanghai, China</vt:lpstr>
      <vt:lpstr>CCGRid Summary</vt:lpstr>
      <vt:lpstr>CCGrid Roadmap</vt:lpstr>
      <vt:lpstr>CCGrid Series</vt:lpstr>
      <vt:lpstr>Program</vt:lpstr>
      <vt:lpstr>Program (cont.)</vt:lpstr>
      <vt:lpstr>Program (cont.)</vt:lpstr>
      <vt:lpstr>Program (cont.)</vt:lpstr>
      <vt:lpstr>Slide 9</vt:lpstr>
      <vt:lpstr>Cloud Computing</vt:lpstr>
      <vt:lpstr>New Trend</vt:lpstr>
      <vt:lpstr>What is …</vt:lpstr>
      <vt:lpstr>What is …</vt:lpstr>
      <vt:lpstr>Enabling Technologies</vt:lpstr>
      <vt:lpstr>Types of Clouds</vt:lpstr>
      <vt:lpstr>Public Clouds</vt:lpstr>
      <vt:lpstr>Clouds Comparison</vt:lpstr>
      <vt:lpstr>Public Cloud Storage</vt:lpstr>
      <vt:lpstr>Cost Comparison</vt:lpstr>
      <vt:lpstr>Feature Comparison</vt:lpstr>
      <vt:lpstr>Pricing Comparison</vt:lpstr>
      <vt:lpstr>A little more about CDNs</vt:lpstr>
      <vt:lpstr>Pricing Comparison</vt:lpstr>
      <vt:lpstr>MetaCDNhttp://www.metacdn.org</vt:lpstr>
      <vt:lpstr>Case Study: Smugmug</vt:lpstr>
      <vt:lpstr>Case Study: Animoto</vt:lpstr>
      <vt:lpstr>Technical Sessions</vt:lpstr>
      <vt:lpstr>Session: Monitoring and Visualization</vt:lpstr>
      <vt:lpstr>Motivation</vt:lpstr>
      <vt:lpstr>We want to find out by visualization</vt:lpstr>
      <vt:lpstr>Scalable Hierarchical Visualization</vt:lpstr>
      <vt:lpstr>Enabling Techniques</vt:lpstr>
      <vt:lpstr>Time-Slice Algorithm</vt:lpstr>
      <vt:lpstr>Define Values in Time Slice</vt:lpstr>
      <vt:lpstr>Examples: Amount of Time</vt:lpstr>
      <vt:lpstr>Examples: Singular Events</vt:lpstr>
      <vt:lpstr>Experiments</vt:lpstr>
      <vt:lpstr>Start of Execution</vt:lpstr>
      <vt:lpstr>End of Execution</vt:lpstr>
      <vt:lpstr>Total Time of Execution</vt:lpstr>
      <vt:lpstr>Large-Scale</vt:lpstr>
      <vt:lpstr>CRYSTAL CG Co. LTD</vt:lpstr>
      <vt:lpstr>Slide 43</vt:lpstr>
      <vt:lpstr>History</vt:lpstr>
      <vt:lpstr>Not a Big Company</vt:lpstr>
      <vt:lpstr>Their Problems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CCGrid 2009 Report</dc:title>
  <dc:creator/>
  <cp:lastModifiedBy>Nan Dun</cp:lastModifiedBy>
  <cp:revision>566</cp:revision>
  <dcterms:created xsi:type="dcterms:W3CDTF">2006-08-16T00:00:00Z</dcterms:created>
  <dcterms:modified xsi:type="dcterms:W3CDTF">2009-06-17T04:46:47Z</dcterms:modified>
</cp:coreProperties>
</file>