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5" r:id="rId4"/>
    <p:sldId id="263" r:id="rId5"/>
    <p:sldId id="264" r:id="rId6"/>
    <p:sldId id="261" r:id="rId7"/>
    <p:sldId id="266" r:id="rId8"/>
    <p:sldId id="269" r:id="rId9"/>
    <p:sldId id="268" r:id="rId10"/>
    <p:sldId id="270" r:id="rId11"/>
    <p:sldId id="271" r:id="rId12"/>
    <p:sldId id="262" r:id="rId13"/>
    <p:sldId id="267" r:id="rId14"/>
    <p:sldId id="272" r:id="rId15"/>
    <p:sldId id="273" r:id="rId16"/>
    <p:sldId id="275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5" r:id="rId26"/>
    <p:sldId id="287" r:id="rId27"/>
    <p:sldId id="286" r:id="rId28"/>
    <p:sldId id="288" r:id="rId29"/>
    <p:sldId id="283" r:id="rId30"/>
    <p:sldId id="284" r:id="rId31"/>
    <p:sldId id="258" r:id="rId32"/>
    <p:sldId id="259" r:id="rId33"/>
    <p:sldId id="260" r:id="rId3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5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3B89A-00D9-4663-8352-A3009500D431}" type="datetimeFigureOut">
              <a:rPr kumimoji="1" lang="ja-JP" altLang="en-US" smtClean="0"/>
              <a:pPr/>
              <a:t>2008/3/11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FC6C8-2E89-4D8B-8FA0-94C74EBE059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C8328-6C23-4F75-8764-E9762863D8DA}" type="datetimeFigureOut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93839-3962-45BC-8576-B2541DF807EB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93839-3962-45BC-8576-B2541DF807EB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A691-AEC4-464D-B62C-3932E253C92C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03FE2-8A94-4288-956E-30D2CC6A0D31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A306-25CD-4AF3-9DD6-1AC95DF0B122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E62CA-E70A-4356-95E6-0305C12F4B88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AE956-6A9D-454F-A723-1D67BED8999F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55804-4DC0-4121-BEFE-2121769EC16B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08A6-1D78-45DA-BC11-21524775C108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32D46-DFB7-4E73-8D7E-238E0F261218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ECC3-5946-4914-B9AD-71304F13A593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89AFC-3317-4DB0-BCAD-CBCF0F23AA01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F746-9016-40A1-8E22-E5D020DB61EC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22A17-0A37-41DE-933C-33751245054B}" type="datetime1">
              <a:rPr kumimoji="1" lang="ja-JP" altLang="en-US" smtClean="0"/>
              <a:pPr/>
              <a:t>2008/3/11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55CD0-C943-4152-8A08-8C84F201D6F7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(3/11)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野尻隆宏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Induction-Iteration:</a:t>
            </a:r>
            <a:br>
              <a:rPr kumimoji="1" lang="en-US" altLang="ja-JP" dirty="0" smtClean="0"/>
            </a:br>
            <a:r>
              <a:rPr lang="en-US" altLang="ja-JP" dirty="0" smtClean="0"/>
              <a:t>Loop Invariant Generation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W(0) </a:t>
            </a:r>
            <a:r>
              <a:rPr kumimoji="1" lang="en-US" altLang="ja-JP" dirty="0" smtClean="0">
                <a:sym typeface="Wingdings" pitchFamily="2" charset="2"/>
              </a:rPr>
              <a:t>==&gt; W(1) </a:t>
            </a:r>
            <a:r>
              <a:rPr kumimoji="1" lang="ja-JP" altLang="en-US" dirty="0" smtClean="0">
                <a:sym typeface="Wingdings" pitchFamily="2" charset="2"/>
              </a:rPr>
              <a:t>が成り立つか？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ja-JP" altLang="en-US" dirty="0" smtClean="0">
                <a:sym typeface="Wingdings" pitchFamily="2" charset="2"/>
              </a:rPr>
              <a:t>成り立つ場合、</a:t>
            </a:r>
            <a:r>
              <a:rPr lang="en-US" altLang="ja-JP" dirty="0" smtClean="0">
                <a:sym typeface="Wingdings" pitchFamily="2" charset="2"/>
              </a:rPr>
              <a:t>W(0)</a:t>
            </a:r>
            <a:r>
              <a:rPr lang="ja-JP" altLang="en-US" dirty="0" smtClean="0">
                <a:sym typeface="Wingdings" pitchFamily="2" charset="2"/>
              </a:rPr>
              <a:t>がループ不変式と分かる</a:t>
            </a:r>
            <a:endParaRPr lang="en-US" altLang="ja-JP" dirty="0" smtClean="0">
              <a:sym typeface="Wingdings" pitchFamily="2" charset="2"/>
            </a:endParaRPr>
          </a:p>
          <a:p>
            <a:r>
              <a:rPr kumimoji="1" lang="ja-JP" altLang="en-US" dirty="0" smtClean="0">
                <a:sym typeface="Wingdings" pitchFamily="2" charset="2"/>
              </a:rPr>
              <a:t>成り立たない</a:t>
            </a:r>
            <a:r>
              <a:rPr lang="ja-JP" altLang="en-US" dirty="0" smtClean="0">
                <a:sym typeface="Wingdings" pitchFamily="2" charset="2"/>
              </a:rPr>
              <a:t>場合、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ja-JP" altLang="en-US" dirty="0" smtClean="0"/>
              <a:t>式を一般化する： ∀</a:t>
            </a:r>
            <a:r>
              <a:rPr kumimoji="1" lang="en-US" altLang="ja-JP" dirty="0" err="1" smtClean="0"/>
              <a:t>i</a:t>
            </a:r>
            <a:r>
              <a:rPr kumimoji="1" lang="en-US" altLang="ja-JP" dirty="0" smtClean="0"/>
              <a:t>. W(0) </a:t>
            </a:r>
            <a:r>
              <a:rPr kumimoji="1" lang="en-US" altLang="ja-JP" dirty="0" smtClean="0">
                <a:sym typeface="Wingdings" pitchFamily="2" charset="2"/>
              </a:rPr>
              <a:t>==&gt; W(1)</a:t>
            </a:r>
          </a:p>
          <a:p>
            <a:pPr lvl="1"/>
            <a:r>
              <a:rPr lang="ja-JP" altLang="en-US" dirty="0" smtClean="0">
                <a:sym typeface="Wingdings" pitchFamily="2" charset="2"/>
              </a:rPr>
              <a:t>量化子を消す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ja-JP" altLang="en-US" dirty="0" smtClean="0">
                <a:sym typeface="Wingdings" pitchFamily="2" charset="2"/>
              </a:rPr>
              <a:t>これを新たな不変式の候補として、繰り返す</a:t>
            </a:r>
            <a:endParaRPr kumimoji="1"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Induction-Iteration </a:t>
            </a:r>
            <a:r>
              <a:rPr kumimoji="1" lang="ja-JP" altLang="en-US" dirty="0" smtClean="0"/>
              <a:t>の問題点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sym typeface="Wingdings" pitchFamily="2" charset="2"/>
              </a:rPr>
              <a:t>今回の例の場合、 </a:t>
            </a:r>
            <a:r>
              <a:rPr lang="en-US" altLang="ja-JP" dirty="0" smtClean="0">
                <a:sym typeface="Wingdings" pitchFamily="2" charset="2"/>
              </a:rPr>
              <a:t>n &lt;= s </a:t>
            </a:r>
            <a:r>
              <a:rPr lang="ja-JP" altLang="en-US" dirty="0" smtClean="0">
                <a:sym typeface="Wingdings" pitchFamily="2" charset="2"/>
              </a:rPr>
              <a:t>が得られる</a:t>
            </a:r>
            <a:endParaRPr lang="en-US" altLang="ja-JP" dirty="0" smtClean="0">
              <a:sym typeface="Wingdings" pitchFamily="2" charset="2"/>
            </a:endParaRPr>
          </a:p>
          <a:p>
            <a:pPr lvl="1">
              <a:buNone/>
            </a:pPr>
            <a:r>
              <a:rPr lang="en-US" altLang="ja-JP" dirty="0" smtClean="0">
                <a:sym typeface="Wingdings" pitchFamily="2" charset="2"/>
              </a:rPr>
              <a:t>n&lt;=0 || n&lt;=s </a:t>
            </a:r>
            <a:r>
              <a:rPr lang="ja-JP" altLang="en-US" dirty="0" smtClean="0">
                <a:sym typeface="Wingdings" pitchFamily="2" charset="2"/>
              </a:rPr>
              <a:t>と比べて、強い条件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ja-JP" altLang="en-US" dirty="0" smtClean="0">
                <a:sym typeface="Wingdings" pitchFamily="2" charset="2"/>
              </a:rPr>
              <a:t>ループ不変式の計算の際に、ループの外の情報を使わないので、条件が強くなった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ja-JP" altLang="en-US" dirty="0" smtClean="0">
                <a:sym typeface="Wingdings" pitchFamily="2" charset="2"/>
              </a:rPr>
              <a:t>ループの外から得られる </a:t>
            </a:r>
            <a:r>
              <a:rPr lang="en-US" altLang="ja-JP" dirty="0" smtClean="0">
                <a:sym typeface="Wingdings" pitchFamily="2" charset="2"/>
              </a:rPr>
              <a:t>”</a:t>
            </a:r>
            <a:r>
              <a:rPr lang="en-US" altLang="ja-JP" dirty="0" err="1" smtClean="0">
                <a:sym typeface="Wingdings" pitchFamily="2" charset="2"/>
              </a:rPr>
              <a:t>i</a:t>
            </a:r>
            <a:r>
              <a:rPr lang="en-US" altLang="ja-JP" dirty="0" smtClean="0">
                <a:sym typeface="Wingdings" pitchFamily="2" charset="2"/>
              </a:rPr>
              <a:t> &gt;= 0” </a:t>
            </a:r>
            <a:r>
              <a:rPr lang="ja-JP" altLang="en-US" dirty="0" smtClean="0">
                <a:sym typeface="Wingdings" pitchFamily="2" charset="2"/>
              </a:rPr>
              <a:t>という情報を</a:t>
            </a:r>
            <a:r>
              <a:rPr lang="en-US" altLang="ja-JP" dirty="0" smtClean="0">
                <a:sym typeface="Wingdings" pitchFamily="2" charset="2"/>
              </a:rPr>
              <a:t/>
            </a:r>
            <a:br>
              <a:rPr lang="en-US" altLang="ja-JP" dirty="0" smtClean="0">
                <a:sym typeface="Wingdings" pitchFamily="2" charset="2"/>
              </a:rPr>
            </a:br>
            <a:r>
              <a:rPr lang="ja-JP" altLang="en-US" dirty="0" smtClean="0">
                <a:sym typeface="Wingdings" pitchFamily="2" charset="2"/>
              </a:rPr>
              <a:t>考慮していなかったので、 </a:t>
            </a:r>
            <a:r>
              <a:rPr lang="en-US" altLang="ja-JP" dirty="0" smtClean="0">
                <a:sym typeface="Wingdings" pitchFamily="2" charset="2"/>
              </a:rPr>
              <a:t>n &lt;= 0 </a:t>
            </a:r>
            <a:r>
              <a:rPr lang="ja-JP" altLang="en-US" dirty="0" smtClean="0">
                <a:sym typeface="Wingdings" pitchFamily="2" charset="2"/>
              </a:rPr>
              <a:t>が</a:t>
            </a:r>
            <a:r>
              <a:rPr lang="en-US" altLang="ja-JP" dirty="0" smtClean="0">
                <a:sym typeface="Wingdings" pitchFamily="2" charset="2"/>
              </a:rPr>
              <a:t/>
            </a:r>
            <a:br>
              <a:rPr lang="en-US" altLang="ja-JP" dirty="0" smtClean="0">
                <a:sym typeface="Wingdings" pitchFamily="2" charset="2"/>
              </a:rPr>
            </a:br>
            <a:r>
              <a:rPr lang="ja-JP" altLang="en-US" dirty="0" smtClean="0">
                <a:sym typeface="Wingdings" pitchFamily="2" charset="2"/>
              </a:rPr>
              <a:t>得られなかった</a:t>
            </a:r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これまでの手法 </a:t>
            </a:r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Abstract Debugging</a:t>
            </a:r>
          </a:p>
          <a:p>
            <a:pPr lvl="1"/>
            <a:r>
              <a:rPr lang="en-US" altLang="ja-JP" dirty="0" err="1" smtClean="0"/>
              <a:t>Bourdoncle</a:t>
            </a:r>
            <a:r>
              <a:rPr lang="en-US" altLang="ja-JP" dirty="0" smtClean="0"/>
              <a:t>, ESEC ’93</a:t>
            </a:r>
          </a:p>
          <a:p>
            <a:r>
              <a:rPr lang="ja-JP" altLang="en-US" dirty="0" smtClean="0"/>
              <a:t>抽象解釈</a:t>
            </a:r>
            <a:r>
              <a:rPr lang="en-US" altLang="ja-JP" dirty="0" smtClean="0"/>
              <a:t>(Abstract Interpretation)</a:t>
            </a:r>
            <a:r>
              <a:rPr lang="ja-JP" altLang="en-US" dirty="0" smtClean="0"/>
              <a:t>を用いる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プログラムの各点で、各変数の取りうる値を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知りたいが、厳密な計算は難しい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区間 </a:t>
            </a:r>
            <a:r>
              <a:rPr lang="en-US" altLang="ja-JP" dirty="0" smtClean="0"/>
              <a:t>[l, h] </a:t>
            </a:r>
            <a:r>
              <a:rPr lang="ja-JP" altLang="en-US" dirty="0" smtClean="0"/>
              <a:t>で表して近似的に計算する、など</a:t>
            </a:r>
            <a:endParaRPr lang="en-US" altLang="ja-JP" dirty="0" smtClean="0"/>
          </a:p>
          <a:p>
            <a:r>
              <a:rPr kumimoji="1" lang="ja-JP" altLang="en-US" dirty="0" smtClean="0"/>
              <a:t>前進伝播、後進伝播</a:t>
            </a:r>
            <a:r>
              <a:rPr lang="ja-JP" altLang="en-US" dirty="0" smtClean="0"/>
              <a:t>の計算を行う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Abstract Debugging: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Initial Forward Propagation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1571612"/>
            <a:ext cx="6099747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void </a:t>
            </a:r>
            <a:r>
              <a:rPr kumimoji="1" lang="en-US" altLang="ja-JP" sz="2800" dirty="0" err="1" smtClean="0">
                <a:latin typeface="Consolas" pitchFamily="49" charset="0"/>
              </a:rPr>
              <a:t>foo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s,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= 0;</a:t>
            </a:r>
          </a:p>
          <a:p>
            <a:endParaRPr lang="en-US" altLang="ja-JP" sz="2800" dirty="0" smtClean="0"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  while (1)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if (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&lt; n) {</a:t>
            </a:r>
          </a:p>
          <a:p>
            <a:endParaRPr lang="en-US" altLang="ja-JP" sz="2800" dirty="0" smtClean="0"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      assert(0 &lt;=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}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95467" y="2357430"/>
            <a:ext cx="1762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== 0}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57356" y="3691598"/>
            <a:ext cx="3536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</a:t>
            </a:r>
            <a:r>
              <a:rPr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0 &lt;= </a:t>
            </a:r>
            <a:r>
              <a:rPr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&lt; n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Abstract Debugging:</a:t>
            </a:r>
            <a:br>
              <a:rPr kumimoji="1" lang="en-US" altLang="ja-JP" dirty="0" smtClean="0"/>
            </a:br>
            <a:r>
              <a:rPr lang="en-US" altLang="ja-JP" dirty="0" smtClean="0"/>
              <a:t>Backward Propagation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1571612"/>
            <a:ext cx="5282215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    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14480" y="4143380"/>
            <a:ext cx="3583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{0&lt;=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 &amp;&amp;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&lt;s}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00100" y="3395963"/>
            <a:ext cx="6981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{(0&lt;=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n&lt;=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) || (0&lt;=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 &amp;&amp;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&lt;s)}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643182"/>
            <a:ext cx="6981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{(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==0 &amp;&amp; n&lt;=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0)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|| (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==0 &amp;&amp;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0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 &amp;&amp;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0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&lt;s)}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1028" y="1928802"/>
            <a:ext cx="3922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{n&lt;=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0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|| (0&lt;n &amp;&amp;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0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&lt;s)}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Abstract </a:t>
            </a:r>
            <a:r>
              <a:rPr kumimoji="1" lang="en-US" altLang="ja-JP" dirty="0" smtClean="0"/>
              <a:t>Debugging </a:t>
            </a:r>
            <a:r>
              <a:rPr kumimoji="1" lang="ja-JP" altLang="en-US" dirty="0" smtClean="0"/>
              <a:t>の問題点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事前条件として </a:t>
            </a:r>
            <a:r>
              <a:rPr lang="en-US" altLang="ja-JP" dirty="0" smtClean="0"/>
              <a:t>n &lt;= 0 || (0 &lt; n &amp;&amp; 0 &lt; s)</a:t>
            </a:r>
            <a:br>
              <a:rPr lang="en-US" altLang="ja-JP" dirty="0" smtClean="0"/>
            </a:br>
            <a:r>
              <a:rPr lang="ja-JP" altLang="en-US" dirty="0" smtClean="0"/>
              <a:t>が得られる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必要だが、十分な条件ではない</a:t>
            </a:r>
            <a:endParaRPr lang="en-US" altLang="ja-JP" dirty="0" smtClean="0"/>
          </a:p>
          <a:p>
            <a:r>
              <a:rPr kumimoji="1" lang="ja-JP" altLang="en-US" dirty="0" smtClean="0"/>
              <a:t>抽象解釈での近似による限界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区間</a:t>
            </a:r>
            <a:r>
              <a:rPr lang="ja-JP" altLang="en-US" dirty="0" smtClean="0"/>
              <a:t>による</a:t>
            </a:r>
            <a:r>
              <a:rPr kumimoji="1" lang="ja-JP" altLang="en-US" dirty="0" smtClean="0"/>
              <a:t>近似では、分岐の合流を扱いにくい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x != y </a:t>
            </a:r>
            <a:r>
              <a:rPr lang="ja-JP" altLang="en-US" dirty="0" smtClean="0"/>
              <a:t>などの表現は扱いにくい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提案する手法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抽象解釈と最弱事前条件を組み合わせる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ループの外からの情報も使いながら、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最弱事前条件を計算する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1. </a:t>
            </a:r>
            <a:r>
              <a:rPr kumimoji="1" lang="ja-JP" altLang="en-US" dirty="0" smtClean="0"/>
              <a:t>前方抽象解釈を行う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各点で変数の取りうる範囲を、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近似的に求める</a:t>
            </a:r>
            <a:r>
              <a:rPr lang="ja-JP" altLang="en-US" dirty="0" smtClean="0"/>
              <a:t>（各点での不変式になる）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2714620"/>
            <a:ext cx="528221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    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69788" y="4181781"/>
            <a:ext cx="2393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{0&lt;=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&lt;n}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 a</a:t>
            </a:r>
            <a:r>
              <a:rPr kumimoji="1" lang="en-US" altLang="ja-JP" dirty="0" smtClean="0"/>
              <a:t>ssertion </a:t>
            </a:r>
            <a:r>
              <a:rPr kumimoji="1" lang="ja-JP" altLang="en-US" dirty="0" smtClean="0"/>
              <a:t>を不変式で弱める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18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2000240"/>
            <a:ext cx="528221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</a:p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     {(0&lt;=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&lt;n)        }</a:t>
            </a:r>
            <a:endParaRPr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    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00628" y="3466839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i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&lt;s</a:t>
            </a:r>
            <a:endParaRPr kumimoji="1" lang="ja-JP" altLang="en-US" sz="24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3. </a:t>
            </a:r>
            <a:r>
              <a:rPr kumimoji="1" lang="ja-JP" altLang="en-US" dirty="0" smtClean="0"/>
              <a:t>最弱事前条件を計算する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19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2000240"/>
            <a:ext cx="545213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</a:p>
          <a:p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  </a:t>
            </a:r>
            <a:r>
              <a:rPr kumimoji="1" lang="en-US" altLang="ja-JP" sz="2400" dirty="0" smtClean="0">
                <a:latin typeface="Consolas" pitchFamily="49" charset="0"/>
              </a:rPr>
              <a:t>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460099" y="3824029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{(0&lt;=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&lt;n)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&lt;s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43108" y="3071248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{(0&lt;=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&lt;n)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&lt;s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紹介する論文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Sufficient Preconditions for Modular Assertion Checking</a:t>
            </a:r>
          </a:p>
          <a:p>
            <a:pPr lvl="1"/>
            <a:r>
              <a:rPr lang="en-US" altLang="ja-JP" dirty="0" err="1" smtClean="0"/>
              <a:t>Yannick</a:t>
            </a:r>
            <a:r>
              <a:rPr lang="en-US" altLang="ja-JP" dirty="0" smtClean="0"/>
              <a:t> Moy</a:t>
            </a:r>
          </a:p>
          <a:p>
            <a:pPr lvl="1"/>
            <a:r>
              <a:rPr kumimoji="1" lang="en-US" altLang="ja-JP" dirty="0" smtClean="0"/>
              <a:t>VMCAI 2008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 </a:t>
            </a:r>
            <a:r>
              <a:rPr kumimoji="1" lang="ja-JP" altLang="en-US" dirty="0" smtClean="0"/>
              <a:t>ループ変数を全称量化する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20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2000240"/>
            <a:ext cx="528221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</a:p>
          <a:p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  </a:t>
            </a:r>
            <a:r>
              <a:rPr kumimoji="1" lang="en-US" altLang="ja-JP" sz="2400" dirty="0" smtClean="0">
                <a:latin typeface="Consolas" pitchFamily="49" charset="0"/>
              </a:rPr>
              <a:t>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43108" y="3428438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{(0&lt;=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&lt;n)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&lt;s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85918" y="2714058"/>
            <a:ext cx="4910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</a:t>
            </a:r>
            <a:r>
              <a:rPr lang="ja-JP" altLang="en-US" sz="2400" dirty="0" smtClean="0">
                <a:solidFill>
                  <a:srgbClr val="FF0000"/>
                </a:solidFill>
                <a:latin typeface="Consolas" pitchFamily="49" charset="0"/>
              </a:rPr>
              <a:t>∀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. (0&lt;=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&lt;n) 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</a:t>
            </a:r>
            <a:r>
              <a:rPr lang="en-US" altLang="ja-JP" sz="2400" dirty="0" err="1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i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&lt;s</a:t>
            </a:r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5. </a:t>
            </a:r>
            <a:r>
              <a:rPr kumimoji="1" lang="ja-JP" altLang="en-US" dirty="0" smtClean="0"/>
              <a:t>量化された変数を削除する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21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00166" y="1819525"/>
            <a:ext cx="528221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400" dirty="0" smtClean="0"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void </a:t>
            </a:r>
            <a:r>
              <a:rPr kumimoji="1" lang="en-US" altLang="ja-JP" sz="2400" dirty="0" err="1" smtClean="0">
                <a:latin typeface="Consolas" pitchFamily="49" charset="0"/>
              </a:rPr>
              <a:t>foo</a:t>
            </a:r>
            <a:r>
              <a:rPr kumimoji="1" lang="en-US" altLang="ja-JP" sz="2400" dirty="0" smtClean="0">
                <a:latin typeface="Consolas" pitchFamily="49" charset="0"/>
              </a:rPr>
              <a:t>(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s, </a:t>
            </a:r>
            <a:r>
              <a:rPr kumimoji="1" lang="en-US" altLang="ja-JP" sz="2400" dirty="0" err="1" smtClean="0">
                <a:latin typeface="Consolas" pitchFamily="49" charset="0"/>
              </a:rPr>
              <a:t>int</a:t>
            </a:r>
            <a:r>
              <a:rPr kumimoji="1" lang="en-US" altLang="ja-JP" sz="2400" dirty="0" smtClean="0">
                <a:latin typeface="Consolas" pitchFamily="49" charset="0"/>
              </a:rPr>
              <a:t> n) {</a:t>
            </a:r>
          </a:p>
          <a:p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</a:t>
            </a:r>
            <a:r>
              <a:rPr lang="en-US" altLang="ja-JP" sz="2400" dirty="0" err="1" smtClean="0">
                <a:latin typeface="Consolas" pitchFamily="49" charset="0"/>
              </a:rPr>
              <a:t>int</a:t>
            </a:r>
            <a:r>
              <a:rPr lang="en-US" altLang="ja-JP" sz="2400" dirty="0" smtClean="0">
                <a:latin typeface="Consolas" pitchFamily="49" charset="0"/>
              </a:rPr>
              <a:t> 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= 0;</a:t>
            </a:r>
          </a:p>
          <a:p>
            <a:endParaRPr lang="en-US" altLang="ja-JP" sz="2400" dirty="0" smtClean="0">
              <a:solidFill>
                <a:srgbClr val="FF0000"/>
              </a:solidFill>
              <a:latin typeface="Consolas" pitchFamily="49" charset="0"/>
            </a:endParaRPr>
          </a:p>
          <a:p>
            <a:r>
              <a:rPr kumimoji="1" lang="en-US" altLang="ja-JP" sz="2400" dirty="0" smtClean="0">
                <a:latin typeface="Consolas" pitchFamily="49" charset="0"/>
              </a:rPr>
              <a:t>  while (1) {</a:t>
            </a:r>
            <a:endParaRPr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if (</a:t>
            </a:r>
            <a:r>
              <a:rPr lang="en-US" altLang="ja-JP" sz="2400" dirty="0" err="1" smtClean="0">
                <a:latin typeface="Consolas" pitchFamily="49" charset="0"/>
              </a:rPr>
              <a:t>i</a:t>
            </a:r>
            <a:r>
              <a:rPr lang="en-US" altLang="ja-JP" sz="2400" dirty="0" smtClean="0">
                <a:latin typeface="Consolas" pitchFamily="49" charset="0"/>
              </a:rPr>
              <a:t> &lt; n) {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      </a:t>
            </a:r>
            <a:r>
              <a:rPr kumimoji="1" lang="en-US" altLang="ja-JP" sz="2400" dirty="0" smtClean="0">
                <a:latin typeface="Consolas" pitchFamily="49" charset="0"/>
              </a:rPr>
              <a:t>assert(0 &lt;=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&amp;&amp;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400" dirty="0" smtClean="0">
                <a:latin typeface="Consolas" pitchFamily="49" charset="0"/>
              </a:rPr>
              <a:t>   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= </a:t>
            </a:r>
            <a:r>
              <a:rPr kumimoji="1" lang="en-US" altLang="ja-JP" sz="2400" dirty="0" err="1" smtClean="0">
                <a:latin typeface="Consolas" pitchFamily="49" charset="0"/>
              </a:rPr>
              <a:t>i</a:t>
            </a:r>
            <a:r>
              <a:rPr kumimoji="1" lang="en-US" altLang="ja-JP" sz="24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400" dirty="0" smtClean="0">
                <a:latin typeface="Consolas" pitchFamily="49" charset="0"/>
              </a:rPr>
              <a:t>  }</a:t>
            </a:r>
            <a:endParaRPr kumimoji="1" lang="en-US" altLang="ja-JP" sz="2400" dirty="0" smtClean="0">
              <a:latin typeface="Consolas" pitchFamily="49" charset="0"/>
            </a:endParaRPr>
          </a:p>
          <a:p>
            <a:r>
              <a:rPr lang="en-US" altLang="ja-JP" sz="2400" dirty="0" smtClean="0">
                <a:latin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85918" y="3247723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{n&lt;=0 || n&lt;=s}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85918" y="2533343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{n&lt;=0 || n&lt;=s}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28728" y="1785926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  <a:latin typeface="Consolas" pitchFamily="49" charset="0"/>
              </a:rPr>
              <a:t>{requires n&lt;=0 || n&lt;=s}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得られた事前条件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十分条件 </a:t>
            </a:r>
            <a:r>
              <a:rPr kumimoji="1" lang="en-US" altLang="ja-JP" dirty="0" smtClean="0"/>
              <a:t>n &lt;= 0 || n &lt;= s </a:t>
            </a:r>
            <a:r>
              <a:rPr kumimoji="1" lang="ja-JP" altLang="en-US" dirty="0" smtClean="0"/>
              <a:t>が得られた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en-US" altLang="ja-JP" dirty="0" smtClean="0"/>
          </a:p>
          <a:p>
            <a:r>
              <a:rPr lang="en-US" altLang="ja-JP" dirty="0" smtClean="0"/>
              <a:t>Induction-Iteration </a:t>
            </a:r>
            <a:r>
              <a:rPr lang="ja-JP" altLang="en-US" dirty="0" smtClean="0"/>
              <a:t>より</a:t>
            </a:r>
            <a:r>
              <a:rPr lang="ja-JP" altLang="en-US" dirty="0" smtClean="0"/>
              <a:t>優れている</a:t>
            </a:r>
            <a:r>
              <a:rPr lang="ja-JP" altLang="en-US" dirty="0" smtClean="0"/>
              <a:t>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ループの外からの情報を使える</a:t>
            </a:r>
            <a:endParaRPr kumimoji="1" lang="en-US" altLang="ja-JP" dirty="0" smtClean="0"/>
          </a:p>
          <a:p>
            <a:r>
              <a:rPr lang="en-US" altLang="ja-JP" dirty="0" smtClean="0"/>
              <a:t>Abstract Debugging </a:t>
            </a:r>
            <a:r>
              <a:rPr lang="ja-JP" altLang="en-US" dirty="0" smtClean="0"/>
              <a:t>より</a:t>
            </a:r>
            <a:r>
              <a:rPr lang="ja-JP" altLang="en-US" dirty="0" smtClean="0"/>
              <a:t>優れている</a:t>
            </a:r>
            <a:r>
              <a:rPr lang="ja-JP" altLang="en-US" dirty="0" smtClean="0"/>
              <a:t>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最弱事前条件の計算により、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十分条件が得られる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22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ポインタが存在する場合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エイリアシングを考慮する必要がある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2248153"/>
            <a:ext cx="5311069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void bar(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smtClean="0">
                <a:latin typeface="Consolas" pitchFamily="49" charset="0"/>
              </a:rPr>
              <a:t>*p</a:t>
            </a:r>
            <a:r>
              <a:rPr kumimoji="1" lang="en-US" altLang="ja-JP" sz="2800" dirty="0" smtClean="0">
                <a:latin typeface="Consolas" pitchFamily="49" charset="0"/>
              </a:rPr>
              <a:t>,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*n</a:t>
            </a:r>
            <a:r>
              <a:rPr kumimoji="1" lang="en-US" altLang="ja-JP" sz="2800" dirty="0" smtClean="0">
                <a:latin typeface="Consolas" pitchFamily="49" charset="0"/>
              </a:rPr>
              <a:t>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= 0;</a:t>
            </a:r>
            <a:endParaRPr lang="en-US" altLang="ja-JP" sz="2800" dirty="0" smtClean="0">
              <a:solidFill>
                <a:srgbClr val="FF0000"/>
              </a:solidFill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  while (1) {</a:t>
            </a:r>
            <a:endParaRPr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  if (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&lt; </a:t>
            </a:r>
            <a:r>
              <a:rPr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*n</a:t>
            </a:r>
            <a:r>
              <a:rPr lang="en-US" altLang="ja-JP" sz="2800" dirty="0" smtClean="0">
                <a:latin typeface="Consolas" pitchFamily="49" charset="0"/>
              </a:rPr>
              <a:t>) {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    *(p +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) = 0;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}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5357818" y="3857628"/>
            <a:ext cx="3214710" cy="1500198"/>
          </a:xfrm>
          <a:prstGeom prst="wedgeRoundRectCallout">
            <a:avLst>
              <a:gd name="adj1" fmla="val -57324"/>
              <a:gd name="adj2" fmla="val -2408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/>
              <a:t>n </a:t>
            </a:r>
            <a:r>
              <a:rPr lang="ja-JP" altLang="en-US" sz="2800" dirty="0" smtClean="0"/>
              <a:t>と </a:t>
            </a:r>
            <a:r>
              <a:rPr lang="en-US" altLang="ja-JP" sz="2800" dirty="0" err="1" smtClean="0"/>
              <a:t>p+i</a:t>
            </a:r>
            <a:r>
              <a:rPr lang="en-US" altLang="ja-JP" sz="2800" dirty="0" smtClean="0"/>
              <a:t> </a:t>
            </a:r>
            <a:r>
              <a:rPr lang="ja-JP" altLang="en-US" sz="2800" dirty="0" smtClean="0"/>
              <a:t>が同じ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ja-JP" altLang="en-US" sz="2800" dirty="0" smtClean="0"/>
              <a:t>場所を指しているかもしれない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エイリアシングへの対処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実際に人がプログラムを記述する際には、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エイリアスして</a:t>
            </a:r>
            <a:r>
              <a:rPr lang="ja-JP" altLang="en-US" dirty="0" smtClean="0"/>
              <a:t>いないことを前提としている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部分も多い</a:t>
            </a:r>
            <a:endParaRPr lang="en-US" altLang="ja-JP" dirty="0" smtClean="0"/>
          </a:p>
          <a:p>
            <a:r>
              <a:rPr lang="ja-JP" altLang="en-US" dirty="0" smtClean="0"/>
              <a:t>そこで、この</a:t>
            </a:r>
            <a:r>
              <a:rPr lang="ja-JP" altLang="en-US" dirty="0" smtClean="0"/>
              <a:t>ような前提を仮定として用いる</a:t>
            </a:r>
            <a:endParaRPr lang="en-US" altLang="ja-JP" dirty="0" smtClean="0"/>
          </a:p>
          <a:p>
            <a:r>
              <a:rPr lang="ja-JP" altLang="en-US" dirty="0" smtClean="0"/>
              <a:t>前の例では、</a:t>
            </a:r>
            <a:r>
              <a:rPr lang="en-US" altLang="ja-JP" dirty="0" smtClean="0"/>
              <a:t>n </a:t>
            </a:r>
            <a:r>
              <a:rPr lang="ja-JP" altLang="en-US" dirty="0" smtClean="0"/>
              <a:t>と </a:t>
            </a:r>
            <a:r>
              <a:rPr lang="en-US" altLang="ja-JP" dirty="0" err="1" smtClean="0"/>
              <a:t>p+i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はエイリアスしていない、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と仮定して</a:t>
            </a:r>
            <a:r>
              <a:rPr lang="ja-JP" altLang="en-US" dirty="0" smtClean="0"/>
              <a:t>しまう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24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エイリアシングへの対処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具体的には、プログラムは次の規則に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従う</a:t>
            </a:r>
            <a:r>
              <a:rPr kumimoji="1" lang="ja-JP" altLang="en-US" dirty="0" smtClean="0"/>
              <a:t>もの</a:t>
            </a:r>
            <a:r>
              <a:rPr lang="ja-JP" altLang="en-US" dirty="0" smtClean="0"/>
              <a:t>と</a:t>
            </a:r>
            <a:r>
              <a:rPr lang="ja-JP" altLang="en-US" dirty="0" smtClean="0"/>
              <a:t>して扱う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25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4924" y="3071810"/>
            <a:ext cx="7904728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3200" dirty="0" smtClean="0"/>
              <a:t>ポインタ変数 </a:t>
            </a:r>
            <a:r>
              <a:rPr lang="en-US" altLang="ja-JP" sz="3200" dirty="0" smtClean="0"/>
              <a:t>x </a:t>
            </a:r>
            <a:r>
              <a:rPr lang="ja-JP" altLang="en-US" sz="3200" dirty="0" smtClean="0"/>
              <a:t>を通したメモリへの書き込み</a:t>
            </a:r>
            <a:r>
              <a:rPr lang="ja-JP" altLang="en-US" sz="3200" dirty="0" smtClean="0"/>
              <a:t>と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読み込み</a:t>
            </a:r>
            <a:r>
              <a:rPr lang="ja-JP" altLang="en-US" sz="3200" dirty="0" smtClean="0"/>
              <a:t>の間に、別のメモリへの書き込み</a:t>
            </a:r>
            <a:r>
              <a:rPr lang="ja-JP" altLang="en-US" sz="3200" dirty="0" smtClean="0"/>
              <a:t>が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ある</a:t>
            </a:r>
            <a:r>
              <a:rPr lang="ja-JP" altLang="en-US" sz="3200" dirty="0" smtClean="0"/>
              <a:t>場合、その書き込みは </a:t>
            </a:r>
            <a:r>
              <a:rPr lang="en-US" altLang="ja-JP" sz="3200" dirty="0" smtClean="0"/>
              <a:t>x </a:t>
            </a:r>
            <a:r>
              <a:rPr lang="ja-JP" altLang="en-US" sz="3200" dirty="0" smtClean="0"/>
              <a:t>とは別の場所</a:t>
            </a:r>
            <a:r>
              <a:rPr lang="ja-JP" altLang="en-US" sz="3200" dirty="0" smtClean="0"/>
              <a:t>を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ja-JP" altLang="en-US" sz="3200" dirty="0" smtClean="0"/>
              <a:t>指している</a:t>
            </a:r>
            <a:endParaRPr lang="en-US" altLang="ja-JP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エイリアシングへの対処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26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38343" y="1857364"/>
            <a:ext cx="1762021" cy="22467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*x = 0;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…</a:t>
            </a:r>
          </a:p>
          <a:p>
            <a:r>
              <a:rPr lang="en-US" altLang="ja-JP" sz="2800" dirty="0" smtClean="0">
                <a:latin typeface="Consolas" pitchFamily="49" charset="0"/>
              </a:rPr>
              <a:t>*y = 10;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…</a:t>
            </a:r>
          </a:p>
          <a:p>
            <a:r>
              <a:rPr lang="en-US" altLang="ja-JP" sz="2800" dirty="0" smtClean="0">
                <a:latin typeface="Consolas" pitchFamily="49" charset="0"/>
              </a:rPr>
              <a:t>t = *x;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3857620" y="1428736"/>
            <a:ext cx="3786214" cy="1571636"/>
          </a:xfrm>
          <a:prstGeom prst="wedgeRoundRectCallout">
            <a:avLst>
              <a:gd name="adj1" fmla="val -65949"/>
              <a:gd name="adj2" fmla="val 4513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/>
              <a:t>x </a:t>
            </a:r>
            <a:r>
              <a:rPr lang="ja-JP" altLang="en-US" sz="2400" dirty="0" smtClean="0"/>
              <a:t>と</a:t>
            </a:r>
            <a:r>
              <a:rPr lang="en-US" altLang="ja-JP" sz="2400" dirty="0" smtClean="0"/>
              <a:t> </a:t>
            </a:r>
            <a:r>
              <a:rPr kumimoji="1" lang="en-US" altLang="ja-JP" sz="2400" dirty="0" smtClean="0"/>
              <a:t>y </a:t>
            </a:r>
            <a:r>
              <a:rPr kumimoji="1" lang="ja-JP" altLang="en-US" sz="2400" dirty="0" smtClean="0"/>
              <a:t>が同じ場所を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指していた場合、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初めの書き込みを無効化してしまう</a:t>
            </a:r>
            <a:endParaRPr kumimoji="1" lang="ja-JP" altLang="en-US" sz="2400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4589489"/>
            <a:ext cx="8229600" cy="1911345"/>
          </a:xfrm>
        </p:spPr>
        <p:txBody>
          <a:bodyPr/>
          <a:lstStyle/>
          <a:p>
            <a:r>
              <a:rPr kumimoji="1" lang="ja-JP" altLang="en-US" dirty="0" smtClean="0"/>
              <a:t>このような規則を満たすものは、前と同様の手法を用いて事前条件を計算できることが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示せる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857620" y="3143248"/>
            <a:ext cx="3786214" cy="1357322"/>
          </a:xfrm>
          <a:prstGeom prst="wedgeRoundRectCallout">
            <a:avLst>
              <a:gd name="adj1" fmla="val -50088"/>
              <a:gd name="adj2" fmla="val -21733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そこで、 </a:t>
            </a:r>
            <a:r>
              <a:rPr kumimoji="1" lang="en-US" altLang="ja-JP" sz="2400" dirty="0" smtClean="0"/>
              <a:t>x </a:t>
            </a:r>
            <a:r>
              <a:rPr kumimoji="1" lang="ja-JP" altLang="en-US" sz="2400" dirty="0" smtClean="0"/>
              <a:t>と </a:t>
            </a:r>
            <a:r>
              <a:rPr kumimoji="1" lang="en-US" altLang="ja-JP" sz="2400" dirty="0" smtClean="0"/>
              <a:t>y </a:t>
            </a:r>
            <a:r>
              <a:rPr lang="ja-JP" altLang="en-US" sz="2400" dirty="0" smtClean="0"/>
              <a:t>は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異なる場所を指していると考える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扱いやすくするために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実際には、</a:t>
            </a:r>
            <a:r>
              <a:rPr kumimoji="1" lang="ja-JP" altLang="en-US" dirty="0" smtClean="0"/>
              <a:t>この</a:t>
            </a:r>
            <a:r>
              <a:rPr lang="ja-JP" altLang="en-US" dirty="0" smtClean="0"/>
              <a:t>規則</a:t>
            </a:r>
            <a:r>
              <a:rPr kumimoji="1" lang="ja-JP" altLang="en-US" dirty="0" smtClean="0"/>
              <a:t>を</a:t>
            </a:r>
            <a:r>
              <a:rPr kumimoji="1" lang="ja-JP" altLang="en-US" dirty="0" smtClean="0"/>
              <a:t>満たしているかどうか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確かめるのは難しいので、さらに</a:t>
            </a:r>
            <a:r>
              <a:rPr kumimoji="1" lang="ja-JP" altLang="en-US" dirty="0" smtClean="0"/>
              <a:t>強めた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次の条件</a:t>
            </a:r>
            <a:r>
              <a:rPr kumimoji="1" lang="ja-JP" altLang="en-US" dirty="0" smtClean="0"/>
              <a:t>を</a:t>
            </a:r>
            <a:r>
              <a:rPr kumimoji="1" lang="ja-JP" altLang="en-US" dirty="0" smtClean="0"/>
              <a:t>用いる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>
                <a:sym typeface="Wingdings" pitchFamily="2" charset="2"/>
              </a:rPr>
              <a:t> </a:t>
            </a:r>
            <a:r>
              <a:rPr kumimoji="1" lang="en-US" altLang="ja-JP" dirty="0" smtClean="0"/>
              <a:t>separated(p, q) </a:t>
            </a:r>
            <a:r>
              <a:rPr kumimoji="1" lang="ja-JP" altLang="en-US" dirty="0" smtClean="0"/>
              <a:t>と書くことにする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27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05729" y="3544203"/>
            <a:ext cx="7266733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ja-JP" altLang="en-US" sz="2800" dirty="0" smtClean="0"/>
              <a:t> 書き込みが行われる領域は互いに重ならない</a:t>
            </a:r>
            <a:endParaRPr lang="en-US" altLang="ja-JP" sz="2800" dirty="0" smtClean="0"/>
          </a:p>
          <a:p>
            <a:pPr>
              <a:buFont typeface="Arial" pitchFamily="34" charset="0"/>
              <a:buChar char="•"/>
            </a:pPr>
            <a:r>
              <a:rPr lang="ja-JP" altLang="en-US" sz="2800" dirty="0" smtClean="0"/>
              <a:t> 読み込みだけが行われる領域と、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   </a:t>
            </a:r>
            <a:r>
              <a:rPr lang="ja-JP" altLang="en-US" sz="2800" dirty="0" smtClean="0"/>
              <a:t>書き込みが行われる領域は互いに重ならない</a:t>
            </a:r>
            <a:endParaRPr lang="en-US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扱いやすくするために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前の例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関数 </a:t>
            </a:r>
            <a:r>
              <a:rPr kumimoji="1" lang="en-US" altLang="ja-JP" dirty="0" smtClean="0"/>
              <a:t>bar) </a:t>
            </a:r>
            <a:r>
              <a:rPr kumimoji="1" lang="ja-JP" altLang="en-US" dirty="0" smtClean="0"/>
              <a:t>では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separated(p, n)</a:t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en-US" altLang="ja-JP" dirty="0" smtClean="0"/>
          </a:p>
          <a:p>
            <a:r>
              <a:rPr lang="ja-JP" altLang="en-US" dirty="0" smtClean="0"/>
              <a:t>これを仮定して関数 </a:t>
            </a:r>
            <a:r>
              <a:rPr lang="en-US" altLang="ja-JP" dirty="0" smtClean="0"/>
              <a:t>bar </a:t>
            </a:r>
            <a:r>
              <a:rPr lang="ja-JP" altLang="en-US" dirty="0" smtClean="0"/>
              <a:t>を解析する</a:t>
            </a:r>
            <a:endParaRPr lang="en-US" altLang="ja-JP" dirty="0" smtClean="0"/>
          </a:p>
          <a:p>
            <a:r>
              <a:rPr lang="en-US" altLang="ja-JP" dirty="0" smtClean="0"/>
              <a:t>separated(p, n) </a:t>
            </a:r>
            <a:r>
              <a:rPr lang="ja-JP" altLang="en-US" dirty="0" smtClean="0"/>
              <a:t>を仮定して事前条件の計算をしたので、 </a:t>
            </a:r>
            <a:r>
              <a:rPr lang="en-US" altLang="ja-JP" dirty="0" smtClean="0"/>
              <a:t>bar </a:t>
            </a:r>
            <a:r>
              <a:rPr lang="ja-JP" altLang="en-US" dirty="0" smtClean="0"/>
              <a:t>の呼出時には、この制約も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確かめる必要がある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2071670" y="2848566"/>
            <a:ext cx="235745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357818" y="2848566"/>
            <a:ext cx="500066" cy="4375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>
            <a:stCxn id="14" idx="3"/>
            <a:endCxn id="6" idx="1"/>
          </p:cNvCxnSpPr>
          <p:nvPr/>
        </p:nvCxnSpPr>
        <p:spPr>
          <a:xfrm>
            <a:off x="1500166" y="2595886"/>
            <a:ext cx="571504" cy="4669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15" idx="3"/>
            <a:endCxn id="7" idx="1"/>
          </p:cNvCxnSpPr>
          <p:nvPr/>
        </p:nvCxnSpPr>
        <p:spPr>
          <a:xfrm>
            <a:off x="4953836" y="2619040"/>
            <a:ext cx="403982" cy="4483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118330" y="2334276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p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72000" y="2357430"/>
            <a:ext cx="38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Consolas" pitchFamily="49" charset="0"/>
              </a:rPr>
              <a:t>n</a:t>
            </a:r>
            <a:endParaRPr kumimoji="1" lang="ja-JP" altLang="en-US" sz="28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実験結果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Minix</a:t>
            </a:r>
            <a:r>
              <a:rPr kumimoji="1" lang="en-US" altLang="ja-JP" dirty="0" smtClean="0"/>
              <a:t> 3 Operating System </a:t>
            </a:r>
            <a:r>
              <a:rPr kumimoji="1" lang="ja-JP" altLang="en-US" dirty="0" smtClean="0"/>
              <a:t>上で実装された</a:t>
            </a:r>
            <a:r>
              <a:rPr kumimoji="1" lang="en-US" altLang="ja-JP" dirty="0" smtClean="0"/>
              <a:t> </a:t>
            </a:r>
            <a:br>
              <a:rPr kumimoji="1" lang="en-US" altLang="ja-JP" dirty="0" smtClean="0"/>
            </a:br>
            <a:r>
              <a:rPr kumimoji="1" lang="en-US" altLang="ja-JP" dirty="0" smtClean="0"/>
              <a:t>C </a:t>
            </a:r>
            <a:r>
              <a:rPr kumimoji="1" lang="ja-JP" altLang="en-US" dirty="0" smtClean="0"/>
              <a:t>の標準 </a:t>
            </a:r>
            <a:r>
              <a:rPr kumimoji="1" lang="en-US" altLang="ja-JP" dirty="0" smtClean="0"/>
              <a:t>string </a:t>
            </a:r>
            <a:r>
              <a:rPr kumimoji="1" lang="ja-JP" altLang="en-US" dirty="0" smtClean="0"/>
              <a:t>関数</a:t>
            </a:r>
            <a:r>
              <a:rPr lang="ja-JP" altLang="en-US" dirty="0" smtClean="0"/>
              <a:t>に対して実行</a:t>
            </a:r>
            <a:endParaRPr lang="en-US" altLang="ja-JP" dirty="0" smtClean="0"/>
          </a:p>
          <a:p>
            <a:r>
              <a:rPr lang="en-US" altLang="ja-JP" dirty="0" smtClean="0"/>
              <a:t>20 </a:t>
            </a:r>
            <a:r>
              <a:rPr lang="ja-JP" altLang="en-US" dirty="0" smtClean="0"/>
              <a:t>の関数について、メモリ安全性を示すのに十分な事前条件を推論できた</a:t>
            </a:r>
            <a:endParaRPr lang="en-US" altLang="ja-JP" dirty="0" smtClean="0"/>
          </a:p>
          <a:p>
            <a:r>
              <a:rPr lang="en-US" altLang="ja-JP" dirty="0" err="1" smtClean="0"/>
              <a:t>s</a:t>
            </a:r>
            <a:r>
              <a:rPr kumimoji="1" lang="en-US" altLang="ja-JP" dirty="0" err="1" smtClean="0"/>
              <a:t>trcat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での</a:t>
            </a:r>
            <a:r>
              <a:rPr kumimoji="1" lang="ja-JP" altLang="en-US" dirty="0" smtClean="0"/>
              <a:t>例：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720" y="4463015"/>
            <a:ext cx="8648521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Consolas" pitchFamily="49" charset="0"/>
              </a:rPr>
              <a:t>separated(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[…],</a:t>
            </a:r>
            <a:r>
              <a:rPr lang="en-US" altLang="ja-JP" sz="2000" dirty="0" err="1" smtClean="0">
                <a:latin typeface="Consolas" pitchFamily="49" charset="0"/>
              </a:rPr>
              <a:t>src</a:t>
            </a:r>
            <a:r>
              <a:rPr lang="en-US" altLang="ja-JP" sz="2000" dirty="0" smtClean="0">
                <a:latin typeface="Consolas" pitchFamily="49" charset="0"/>
              </a:rPr>
              <a:t>[…])</a:t>
            </a:r>
          </a:p>
          <a:p>
            <a:r>
              <a:rPr lang="en-US" altLang="ja-JP" sz="2000" dirty="0" smtClean="0">
                <a:latin typeface="Consolas" pitchFamily="49" charset="0"/>
              </a:rPr>
              <a:t>&amp;&amp; </a:t>
            </a:r>
            <a:r>
              <a:rPr lang="en-US" altLang="ja-JP" sz="2000" dirty="0" err="1" smtClean="0">
                <a:latin typeface="Consolas" pitchFamily="49" charset="0"/>
              </a:rPr>
              <a:t>offset_min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) &lt;= 0 &lt;= </a:t>
            </a:r>
            <a:r>
              <a:rPr lang="en-US" altLang="ja-JP" sz="2000" dirty="0" err="1" smtClean="0">
                <a:latin typeface="Consolas" pitchFamily="49" charset="0"/>
              </a:rPr>
              <a:t>strlen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) &lt;= </a:t>
            </a:r>
            <a:r>
              <a:rPr lang="en-US" altLang="ja-JP" sz="2000" dirty="0" err="1" smtClean="0">
                <a:latin typeface="Consolas" pitchFamily="49" charset="0"/>
              </a:rPr>
              <a:t>offset_max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)</a:t>
            </a:r>
          </a:p>
          <a:p>
            <a:r>
              <a:rPr lang="en-US" altLang="ja-JP" sz="2000" dirty="0" smtClean="0">
                <a:latin typeface="Consolas" pitchFamily="49" charset="0"/>
              </a:rPr>
              <a:t>&amp;&amp; </a:t>
            </a:r>
            <a:r>
              <a:rPr lang="en-US" altLang="ja-JP" sz="2000" dirty="0" err="1" smtClean="0">
                <a:latin typeface="Consolas" pitchFamily="49" charset="0"/>
              </a:rPr>
              <a:t>offset_min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src</a:t>
            </a:r>
            <a:r>
              <a:rPr lang="en-US" altLang="ja-JP" sz="2000" dirty="0" smtClean="0">
                <a:latin typeface="Consolas" pitchFamily="49" charset="0"/>
              </a:rPr>
              <a:t>) &lt;= 0 &lt;= </a:t>
            </a:r>
            <a:r>
              <a:rPr lang="en-US" altLang="ja-JP" sz="2000" dirty="0" err="1" smtClean="0">
                <a:latin typeface="Consolas" pitchFamily="49" charset="0"/>
              </a:rPr>
              <a:t>strlen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src</a:t>
            </a:r>
            <a:r>
              <a:rPr lang="en-US" altLang="ja-JP" sz="2000" dirty="0" smtClean="0">
                <a:latin typeface="Consolas" pitchFamily="49" charset="0"/>
              </a:rPr>
              <a:t>) &lt;= </a:t>
            </a:r>
            <a:r>
              <a:rPr lang="en-US" altLang="ja-JP" sz="2000" dirty="0" err="1" smtClean="0">
                <a:latin typeface="Consolas" pitchFamily="49" charset="0"/>
              </a:rPr>
              <a:t>offset_max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src</a:t>
            </a:r>
            <a:r>
              <a:rPr lang="en-US" altLang="ja-JP" sz="2000" dirty="0" smtClean="0">
                <a:latin typeface="Consolas" pitchFamily="49" charset="0"/>
              </a:rPr>
              <a:t>)</a:t>
            </a:r>
          </a:p>
          <a:p>
            <a:r>
              <a:rPr lang="en-US" altLang="ja-JP" sz="2000" dirty="0" smtClean="0">
                <a:latin typeface="Consolas" pitchFamily="49" charset="0"/>
              </a:rPr>
              <a:t>&amp;&amp; </a:t>
            </a:r>
            <a:r>
              <a:rPr lang="en-US" altLang="ja-JP" sz="2000" dirty="0" err="1" smtClean="0">
                <a:latin typeface="Consolas" pitchFamily="49" charset="0"/>
              </a:rPr>
              <a:t>strlen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) + </a:t>
            </a:r>
            <a:r>
              <a:rPr lang="en-US" altLang="ja-JP" sz="2000" dirty="0" err="1" smtClean="0">
                <a:latin typeface="Consolas" pitchFamily="49" charset="0"/>
              </a:rPr>
              <a:t>strlen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src</a:t>
            </a:r>
            <a:r>
              <a:rPr lang="en-US" altLang="ja-JP" sz="2000" dirty="0" smtClean="0">
                <a:latin typeface="Consolas" pitchFamily="49" charset="0"/>
              </a:rPr>
              <a:t>) &lt;= </a:t>
            </a:r>
            <a:r>
              <a:rPr lang="en-US" altLang="ja-JP" sz="2000" dirty="0" err="1" smtClean="0">
                <a:latin typeface="Consolas" pitchFamily="49" charset="0"/>
              </a:rPr>
              <a:t>offset_max</a:t>
            </a:r>
            <a:r>
              <a:rPr lang="en-US" altLang="ja-JP" sz="2000" dirty="0" smtClean="0">
                <a:latin typeface="Consolas" pitchFamily="49" charset="0"/>
              </a:rPr>
              <a:t>(</a:t>
            </a:r>
            <a:r>
              <a:rPr lang="en-US" altLang="ja-JP" sz="2000" dirty="0" err="1" smtClean="0">
                <a:latin typeface="Consolas" pitchFamily="49" charset="0"/>
              </a:rPr>
              <a:t>dest</a:t>
            </a:r>
            <a:r>
              <a:rPr lang="en-US" altLang="ja-JP" sz="2000" dirty="0" smtClean="0">
                <a:latin typeface="Consolas" pitchFamily="49" charset="0"/>
              </a:rPr>
              <a:t>)</a:t>
            </a:r>
            <a:endParaRPr kumimoji="1" lang="ja-JP" altLang="en-US" sz="2000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扱いたい</a:t>
            </a:r>
            <a:r>
              <a:rPr kumimoji="1" lang="ja-JP" altLang="en-US" dirty="0" smtClean="0"/>
              <a:t>問題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ソースコードの安全性の検証を行いたい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dirty="0" smtClean="0"/>
              <a:t>n</a:t>
            </a:r>
            <a:r>
              <a:rPr lang="en-US" altLang="ja-JP" dirty="0" smtClean="0"/>
              <a:t>ull </a:t>
            </a:r>
            <a:r>
              <a:rPr lang="ja-JP" altLang="en-US" dirty="0" smtClean="0"/>
              <a:t>ポインタの参照</a:t>
            </a:r>
            <a:endParaRPr lang="en-US" altLang="ja-JP" dirty="0" smtClean="0"/>
          </a:p>
          <a:p>
            <a:pPr lvl="1">
              <a:buNone/>
            </a:pPr>
            <a:r>
              <a:rPr kumimoji="1" lang="ja-JP" altLang="en-US" dirty="0" smtClean="0"/>
              <a:t>配列境界外のアクセス</a:t>
            </a:r>
            <a:endParaRPr kumimoji="1" lang="en-US" altLang="ja-JP" dirty="0" smtClean="0"/>
          </a:p>
          <a:p>
            <a:pPr lvl="1">
              <a:buNone/>
            </a:pPr>
            <a:r>
              <a:rPr kumimoji="1" lang="ja-JP" altLang="en-US" dirty="0" smtClean="0"/>
              <a:t>整数オーバーフロー</a:t>
            </a:r>
            <a:endParaRPr kumimoji="1" lang="en-US" altLang="ja-JP" dirty="0" smtClean="0"/>
          </a:p>
          <a:p>
            <a:r>
              <a:rPr lang="en-US" altLang="ja-JP" dirty="0" smtClean="0"/>
              <a:t>Assertion Checking </a:t>
            </a:r>
            <a:r>
              <a:rPr lang="ja-JP" altLang="en-US" dirty="0" smtClean="0"/>
              <a:t>ができればよい</a:t>
            </a:r>
            <a:endParaRPr lang="en-US" altLang="ja-JP" dirty="0" smtClean="0"/>
          </a:p>
          <a:p>
            <a:pPr lvl="1">
              <a:buNone/>
            </a:pPr>
            <a:r>
              <a:rPr lang="en-US" altLang="ja-JP" dirty="0" err="1" smtClean="0"/>
              <a:t>ptr</a:t>
            </a:r>
            <a:r>
              <a:rPr lang="en-US" altLang="ja-JP" dirty="0" smtClean="0"/>
              <a:t> != NULL</a:t>
            </a:r>
          </a:p>
          <a:p>
            <a:pPr lvl="1">
              <a:buNone/>
            </a:pPr>
            <a:r>
              <a:rPr kumimoji="1" lang="en-US" altLang="ja-JP" dirty="0" smtClean="0"/>
              <a:t>0 &lt;= inde</a:t>
            </a:r>
            <a:r>
              <a:rPr lang="en-US" altLang="ja-JP" dirty="0" smtClean="0"/>
              <a:t>x &lt; length(array)</a:t>
            </a:r>
          </a:p>
          <a:p>
            <a:pPr lvl="1">
              <a:buNone/>
            </a:pPr>
            <a:r>
              <a:rPr lang="en-US" altLang="ja-JP" dirty="0" err="1" smtClean="0"/>
              <a:t>min_integer</a:t>
            </a:r>
            <a:r>
              <a:rPr lang="en-US" altLang="ja-JP" dirty="0" smtClean="0"/>
              <a:t> &lt;= 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 + j &lt;= </a:t>
            </a:r>
            <a:r>
              <a:rPr lang="en-US" altLang="ja-JP" dirty="0" err="1" smtClean="0"/>
              <a:t>max_integer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実験結果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Verisec</a:t>
            </a:r>
            <a:r>
              <a:rPr kumimoji="1" lang="en-US" altLang="ja-JP" dirty="0" smtClean="0"/>
              <a:t> buffer overflow benchmark</a:t>
            </a:r>
            <a:r>
              <a:rPr lang="ja-JP" altLang="en-US" dirty="0" smtClean="0"/>
              <a:t> に適用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実際のアプリケーション 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sendmail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wu-ftpd</a:t>
            </a:r>
            <a:r>
              <a:rPr lang="en-US" altLang="ja-JP" dirty="0" smtClean="0"/>
              <a:t> </a:t>
            </a:r>
            <a:r>
              <a:rPr lang="ja-JP" altLang="en-US" dirty="0" smtClean="0"/>
              <a:t>など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err="1" smtClean="0"/>
              <a:t>に存</a:t>
            </a:r>
            <a:r>
              <a:rPr lang="ja-JP" altLang="en-US" dirty="0" smtClean="0"/>
              <a:t>在した脆弱性からとられたベンチマーク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多くのものに対して十分な事前条件を推論できた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r>
              <a:rPr lang="ja-JP" altLang="en-US" dirty="0" smtClean="0"/>
              <a:t>バイナリサーチにおいて、整数オーバー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フローを起こさないための十分な事前条件を推論できた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関連研究 </a:t>
            </a:r>
            <a:r>
              <a:rPr lang="en-US" altLang="ja-JP" dirty="0" smtClean="0"/>
              <a:t>(1/2)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配列境界検査・ループ不変式</a:t>
            </a:r>
            <a:r>
              <a:rPr lang="ja-JP" altLang="en-US" dirty="0" smtClean="0"/>
              <a:t>推論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Abstract Interpretation</a:t>
            </a:r>
            <a:br>
              <a:rPr lang="en-US" altLang="ja-JP" dirty="0" smtClean="0"/>
            </a:br>
            <a:r>
              <a:rPr lang="en-US" altLang="ja-JP" dirty="0" smtClean="0"/>
              <a:t>[</a:t>
            </a:r>
            <a:r>
              <a:rPr lang="en-US" altLang="ja-JP" dirty="0" err="1" smtClean="0"/>
              <a:t>Cousot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Halbwachs</a:t>
            </a:r>
            <a:r>
              <a:rPr lang="en-US" altLang="ja-JP" dirty="0" smtClean="0"/>
              <a:t>, POPL ’78]</a:t>
            </a:r>
          </a:p>
          <a:p>
            <a:pPr lvl="1"/>
            <a:r>
              <a:rPr lang="en-US" altLang="ja-JP" dirty="0" smtClean="0"/>
              <a:t>Induction-Iteration [Suzuki and Ishihara, POPL ’77]</a:t>
            </a:r>
            <a:endParaRPr lang="en-US" altLang="ja-JP" dirty="0" smtClean="0"/>
          </a:p>
          <a:p>
            <a:r>
              <a:rPr lang="en-US" altLang="ja-JP" dirty="0" smtClean="0"/>
              <a:t>Modular Program Verification and Precondition </a:t>
            </a:r>
            <a:r>
              <a:rPr lang="en-US" altLang="ja-JP" dirty="0" smtClean="0"/>
              <a:t>Inference</a:t>
            </a:r>
          </a:p>
          <a:p>
            <a:pPr lvl="1"/>
            <a:r>
              <a:rPr lang="en-US" altLang="ja-JP" dirty="0" smtClean="0"/>
              <a:t>Abstract Debugging [</a:t>
            </a:r>
            <a:r>
              <a:rPr lang="en-US" altLang="ja-JP" dirty="0" err="1" smtClean="0"/>
              <a:t>Bourdoncle</a:t>
            </a:r>
            <a:r>
              <a:rPr lang="en-US" altLang="ja-JP" dirty="0" smtClean="0"/>
              <a:t>, ESEC ’93]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関連研究 </a:t>
            </a:r>
            <a:r>
              <a:rPr kumimoji="1" lang="en-US" altLang="ja-JP" dirty="0" smtClean="0"/>
              <a:t>(2/2)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Memory </a:t>
            </a:r>
            <a:r>
              <a:rPr lang="en-US" altLang="ja-JP" smtClean="0"/>
              <a:t>Separation </a:t>
            </a:r>
            <a:r>
              <a:rPr lang="en-US" altLang="ja-JP" smtClean="0"/>
              <a:t>and</a:t>
            </a:r>
            <a:br>
              <a:rPr lang="en-US" altLang="ja-JP" smtClean="0"/>
            </a:br>
            <a:r>
              <a:rPr lang="en-US" altLang="ja-JP" smtClean="0"/>
              <a:t>Precondition </a:t>
            </a:r>
            <a:r>
              <a:rPr lang="en-US" altLang="ja-JP" dirty="0" smtClean="0"/>
              <a:t>Inference</a:t>
            </a:r>
          </a:p>
          <a:p>
            <a:pPr lvl="1"/>
            <a:r>
              <a:rPr lang="en-US" altLang="ja-JP" dirty="0" smtClean="0"/>
              <a:t>Pointer Separation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[Aiken et al., PLDI ’03] 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Koes</a:t>
            </a:r>
            <a:r>
              <a:rPr lang="en-US" altLang="ja-JP" dirty="0" smtClean="0"/>
              <a:t> et al., MSP ’04] </a:t>
            </a:r>
            <a:r>
              <a:rPr lang="ja-JP" altLang="en-US" dirty="0" smtClean="0"/>
              <a:t>など</a:t>
            </a:r>
            <a:endParaRPr lang="en-US" altLang="ja-JP" dirty="0" smtClean="0"/>
          </a:p>
          <a:p>
            <a:r>
              <a:rPr kumimoji="1" lang="ja-JP" altLang="en-US" dirty="0" smtClean="0"/>
              <a:t>抽象解釈と演繹的証明の</a:t>
            </a:r>
            <a:r>
              <a:rPr kumimoji="1" lang="ja-JP" altLang="en-US" dirty="0" smtClean="0"/>
              <a:t>組み合わせ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抽象</a:t>
            </a:r>
            <a:r>
              <a:rPr lang="ja-JP" altLang="en-US" dirty="0" smtClean="0"/>
              <a:t>解釈と定理証明器を組み合わせて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ループ不変式を作る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dirty="0" smtClean="0"/>
              <a:t>[</a:t>
            </a:r>
            <a:r>
              <a:rPr kumimoji="1" lang="en-US" altLang="ja-JP" dirty="0" err="1" smtClean="0"/>
              <a:t>Leino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Logozzo</a:t>
            </a:r>
            <a:r>
              <a:rPr kumimoji="1" lang="en-US" altLang="ja-JP" dirty="0" smtClean="0"/>
              <a:t>, APLAS ’05]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</a:t>
            </a:r>
            <a:r>
              <a:rPr kumimoji="1" lang="en-US" altLang="ja-JP" dirty="0" smtClean="0"/>
              <a:t>ssertion </a:t>
            </a:r>
            <a:r>
              <a:rPr kumimoji="1" lang="ja-JP" altLang="en-US" dirty="0" smtClean="0"/>
              <a:t>が成り立つことを証明する</a:t>
            </a:r>
            <a:r>
              <a:rPr lang="ja-JP" altLang="en-US" dirty="0" smtClean="0"/>
              <a:t>ために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十分な事前条件を推論する方法を提案した</a:t>
            </a:r>
            <a:endParaRPr lang="en-US" altLang="ja-JP" dirty="0" smtClean="0"/>
          </a:p>
          <a:p>
            <a:r>
              <a:rPr kumimoji="1" lang="ja-JP" altLang="en-US" dirty="0" smtClean="0"/>
              <a:t>従来の方法を組み合わせて構成した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抽象解釈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最弱事前条件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量化子の削除</a:t>
            </a:r>
            <a:endParaRPr kumimoji="1" lang="en-US" altLang="ja-JP" dirty="0" smtClean="0"/>
          </a:p>
          <a:p>
            <a:r>
              <a:rPr lang="ja-JP" altLang="en-US" dirty="0" smtClean="0"/>
              <a:t>あるルールに従う、ポインタを含むプログラムに適用できることを示した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Assertion Checking </a:t>
            </a:r>
            <a:r>
              <a:rPr kumimoji="1" lang="ja-JP" altLang="en-US" dirty="0" smtClean="0"/>
              <a:t>を行うために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プログラムの</a:t>
            </a:r>
            <a:r>
              <a:rPr kumimoji="1" lang="ja-JP" altLang="en-US" dirty="0" smtClean="0"/>
              <a:t>一部分（関数など）だけ</a:t>
            </a:r>
            <a:r>
              <a:rPr lang="ja-JP" altLang="en-US" dirty="0" smtClean="0"/>
              <a:t>をみて</a:t>
            </a:r>
            <a:r>
              <a:rPr kumimoji="1" lang="ja-JP" altLang="en-US" dirty="0" smtClean="0"/>
              <a:t>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assertion </a:t>
            </a:r>
            <a:r>
              <a:rPr kumimoji="1" lang="ja-JP" altLang="en-US" dirty="0" smtClean="0"/>
              <a:t>が満たされることを証明したい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しかし、どのような </a:t>
            </a:r>
            <a:r>
              <a:rPr kumimoji="1" lang="en-US" altLang="ja-JP" dirty="0" smtClean="0"/>
              <a:t>context </a:t>
            </a:r>
            <a:r>
              <a:rPr kumimoji="1" lang="ja-JP" altLang="en-US" dirty="0" smtClean="0"/>
              <a:t>で、その部分が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実行されるか分からない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通常は、</a:t>
            </a:r>
            <a:r>
              <a:rPr kumimoji="1" lang="ja-JP" altLang="en-US" dirty="0" smtClean="0"/>
              <a:t>証明するのに十分な事前条件を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ユーザが与える必要がある</a:t>
            </a:r>
            <a:endParaRPr kumimoji="1" lang="en-US" altLang="ja-JP" dirty="0" smtClean="0"/>
          </a:p>
          <a:p>
            <a:r>
              <a:rPr lang="ja-JP" altLang="en-US" dirty="0" smtClean="0"/>
              <a:t>それらを自動的に計算して与えたい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Running Example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1571612"/>
            <a:ext cx="728276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sz="2800" dirty="0" smtClean="0"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void </a:t>
            </a:r>
            <a:r>
              <a:rPr kumimoji="1" lang="en-US" altLang="ja-JP" sz="2800" dirty="0" err="1" smtClean="0">
                <a:latin typeface="Consolas" pitchFamily="49" charset="0"/>
              </a:rPr>
              <a:t>foo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s,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while (1)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    if (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&lt; n) {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        assert(0 &lt;=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    }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   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+ 1;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}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4348" y="1548458"/>
            <a:ext cx="5508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{requires n &lt;= 0 || n &lt;= s}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これまでの手法 </a:t>
            </a:r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Induction-Iteration</a:t>
            </a:r>
          </a:p>
          <a:p>
            <a:pPr lvl="1"/>
            <a:r>
              <a:rPr lang="en-US" altLang="ja-JP" dirty="0" smtClean="0"/>
              <a:t>Suzuki and Ishihara, POPL ’77</a:t>
            </a:r>
          </a:p>
          <a:p>
            <a:r>
              <a:rPr kumimoji="1" lang="ja-JP" altLang="en-US" dirty="0" smtClean="0"/>
              <a:t>最弱事前条件を用いる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ループに関する事前条件では、ループ変数を全称量化する</a:t>
            </a:r>
            <a:endParaRPr kumimoji="1" lang="en-US" altLang="ja-JP" dirty="0" smtClean="0"/>
          </a:p>
          <a:p>
            <a:r>
              <a:rPr lang="en-US" altLang="ja-JP" dirty="0" smtClean="0"/>
              <a:t>Quantifier Elimination </a:t>
            </a:r>
            <a:r>
              <a:rPr lang="ja-JP" altLang="en-US" dirty="0" smtClean="0"/>
              <a:t>の手続きを使って、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量化子を消す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Induction-Iteration:</a:t>
            </a:r>
            <a:br>
              <a:rPr kumimoji="1" lang="en-US" altLang="ja-JP" dirty="0" smtClean="0"/>
            </a:br>
            <a:r>
              <a:rPr lang="en-US" altLang="ja-JP" dirty="0" smtClean="0"/>
              <a:t>Backwards from Assertion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1571612"/>
            <a:ext cx="609974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void </a:t>
            </a:r>
            <a:r>
              <a:rPr kumimoji="1" lang="en-US" altLang="ja-JP" sz="2800" dirty="0" err="1" smtClean="0">
                <a:latin typeface="Consolas" pitchFamily="49" charset="0"/>
              </a:rPr>
              <a:t>foo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s,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while (1) {</a:t>
            </a:r>
          </a:p>
          <a:p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  if (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&lt; n) {</a:t>
            </a:r>
          </a:p>
          <a:p>
            <a:endParaRPr lang="en-US" altLang="ja-JP" sz="2800" dirty="0" smtClean="0"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      assert(0 &lt;=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}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+ 1;</a:t>
            </a:r>
          </a:p>
          <a:p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}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92710" y="3714752"/>
            <a:ext cx="3536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{0 &lt;=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&lt; s}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64082" y="2834342"/>
            <a:ext cx="74446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{W(0) 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Consolas" pitchFamily="49" charset="0"/>
              </a:rPr>
              <a:t>≡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&lt; n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(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0 &lt;=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solidFill>
                  <a:srgbClr val="FF0000"/>
                </a:solidFill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 &lt; s)}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Induction-Iteration:</a:t>
            </a:r>
            <a:br>
              <a:rPr kumimoji="1" lang="en-US" altLang="ja-JP" dirty="0" smtClean="0"/>
            </a:br>
            <a:r>
              <a:rPr lang="en-US" altLang="ja-JP" dirty="0" smtClean="0"/>
              <a:t>Backwards from Assertion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W(0) </a:t>
            </a:r>
            <a:r>
              <a:rPr kumimoji="1" lang="ja-JP" altLang="en-US" dirty="0" smtClean="0"/>
              <a:t>が</a:t>
            </a:r>
            <a:r>
              <a:rPr lang="en-US" altLang="ja-JP" dirty="0" smtClean="0"/>
              <a:t> while </a:t>
            </a:r>
            <a:r>
              <a:rPr lang="ja-JP" altLang="en-US" dirty="0" smtClean="0"/>
              <a:t>ループについて不変であれば、 </a:t>
            </a:r>
            <a:r>
              <a:rPr lang="en-US" altLang="ja-JP" dirty="0" smtClean="0"/>
              <a:t>assertion </a:t>
            </a:r>
            <a:r>
              <a:rPr lang="ja-JP" altLang="en-US" dirty="0" smtClean="0"/>
              <a:t>の正当性をいえる</a:t>
            </a:r>
            <a:endParaRPr lang="en-US" altLang="ja-JP" dirty="0" smtClean="0"/>
          </a:p>
          <a:p>
            <a:r>
              <a:rPr kumimoji="1" lang="ja-JP" altLang="en-US" dirty="0" smtClean="0"/>
              <a:t>そこで、次に </a:t>
            </a:r>
            <a:r>
              <a:rPr kumimoji="1" lang="en-US" altLang="ja-JP" dirty="0" smtClean="0"/>
              <a:t>W(0) </a:t>
            </a:r>
            <a:r>
              <a:rPr kumimoji="1" lang="ja-JP" altLang="en-US" dirty="0" smtClean="0"/>
              <a:t>が不変であるかどうかを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確かめる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W(0)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を仮定した下で、ループを一回実行したら、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実行後にも </a:t>
            </a:r>
            <a:r>
              <a:rPr kumimoji="1" lang="en-US" altLang="ja-JP" dirty="0" smtClean="0"/>
              <a:t>W(0) </a:t>
            </a:r>
            <a:r>
              <a:rPr kumimoji="1" lang="ja-JP" altLang="en-US" dirty="0" smtClean="0"/>
              <a:t>が成り立っているか？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Induction-Iteration:</a:t>
            </a:r>
            <a:br>
              <a:rPr lang="en-US" altLang="ja-JP" dirty="0" smtClean="0"/>
            </a:br>
            <a:r>
              <a:rPr lang="en-US" altLang="ja-JP" dirty="0" smtClean="0"/>
              <a:t>Loop Invariant Generation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55CD0-C943-4152-8A08-8C84F201D6F7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14348" y="1571612"/>
            <a:ext cx="609974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void </a:t>
            </a:r>
            <a:r>
              <a:rPr kumimoji="1" lang="en-US" altLang="ja-JP" sz="2800" dirty="0" err="1" smtClean="0">
                <a:latin typeface="Consolas" pitchFamily="49" charset="0"/>
              </a:rPr>
              <a:t>foo</a:t>
            </a:r>
            <a:r>
              <a:rPr kumimoji="1" lang="en-US" altLang="ja-JP" sz="2800" dirty="0" smtClean="0">
                <a:latin typeface="Consolas" pitchFamily="49" charset="0"/>
              </a:rPr>
              <a:t>(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s, </a:t>
            </a:r>
            <a:r>
              <a:rPr kumimoji="1" lang="en-US" altLang="ja-JP" sz="2800" dirty="0" err="1" smtClean="0">
                <a:latin typeface="Consolas" pitchFamily="49" charset="0"/>
              </a:rPr>
              <a:t>int</a:t>
            </a:r>
            <a:r>
              <a:rPr kumimoji="1" lang="en-US" altLang="ja-JP" sz="2800" dirty="0" smtClean="0">
                <a:latin typeface="Consolas" pitchFamily="49" charset="0"/>
              </a:rPr>
              <a:t> n) {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</a:t>
            </a:r>
            <a:r>
              <a:rPr lang="en-US" altLang="ja-JP" sz="2800" dirty="0" err="1" smtClean="0">
                <a:latin typeface="Consolas" pitchFamily="49" charset="0"/>
              </a:rPr>
              <a:t>int</a:t>
            </a:r>
            <a:r>
              <a:rPr lang="en-US" altLang="ja-JP" sz="2800" dirty="0" smtClean="0">
                <a:latin typeface="Consolas" pitchFamily="49" charset="0"/>
              </a:rPr>
              <a:t> 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= 0;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while (1) {</a:t>
            </a:r>
          </a:p>
          <a:p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  if (</a:t>
            </a:r>
            <a:r>
              <a:rPr lang="en-US" altLang="ja-JP" sz="2800" dirty="0" err="1" smtClean="0">
                <a:latin typeface="Consolas" pitchFamily="49" charset="0"/>
              </a:rPr>
              <a:t>i</a:t>
            </a:r>
            <a:r>
              <a:rPr lang="en-US" altLang="ja-JP" sz="2800" dirty="0" smtClean="0">
                <a:latin typeface="Consolas" pitchFamily="49" charset="0"/>
              </a:rPr>
              <a:t> &lt; n) {</a:t>
            </a:r>
          </a:p>
          <a:p>
            <a:r>
              <a:rPr kumimoji="1" lang="en-US" altLang="ja-JP" sz="2800" dirty="0" smtClean="0">
                <a:latin typeface="Consolas" pitchFamily="49" charset="0"/>
              </a:rPr>
              <a:t>      assert(0 &lt;=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&amp;&amp;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&lt; s);</a:t>
            </a:r>
          </a:p>
          <a:p>
            <a:r>
              <a:rPr lang="en-US" altLang="ja-JP" sz="2800" dirty="0" smtClean="0">
                <a:latin typeface="Consolas" pitchFamily="49" charset="0"/>
              </a:rPr>
              <a:t>    }</a:t>
            </a:r>
          </a:p>
          <a:p>
            <a:endParaRPr lang="en-US" altLang="ja-JP" sz="2800" dirty="0" smtClean="0">
              <a:latin typeface="Consolas" pitchFamily="49" charset="0"/>
            </a:endParaRPr>
          </a:p>
          <a:p>
            <a:r>
              <a:rPr kumimoji="1" lang="en-US" altLang="ja-JP" sz="2800" dirty="0" smtClean="0">
                <a:latin typeface="Consolas" pitchFamily="49" charset="0"/>
              </a:rPr>
              <a:t>   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= </a:t>
            </a:r>
            <a:r>
              <a:rPr kumimoji="1" lang="en-US" altLang="ja-JP" sz="2800" dirty="0" err="1" smtClean="0">
                <a:latin typeface="Consolas" pitchFamily="49" charset="0"/>
              </a:rPr>
              <a:t>i</a:t>
            </a:r>
            <a:r>
              <a:rPr kumimoji="1" lang="en-US" altLang="ja-JP" sz="2800" dirty="0" smtClean="0">
                <a:latin typeface="Consolas" pitchFamily="49" charset="0"/>
              </a:rPr>
              <a:t> + 1;</a:t>
            </a:r>
          </a:p>
          <a:p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  }</a:t>
            </a:r>
            <a:endParaRPr kumimoji="1" lang="en-US" altLang="ja-JP" sz="2800" dirty="0" smtClean="0">
              <a:latin typeface="Consolas" pitchFamily="49" charset="0"/>
            </a:endParaRPr>
          </a:p>
          <a:p>
            <a:r>
              <a:rPr lang="en-US" altLang="ja-JP" sz="2800" dirty="0" smtClean="0">
                <a:latin typeface="Consolas" pitchFamily="49" charset="0"/>
              </a:rPr>
              <a:t>}</a:t>
            </a:r>
            <a:endParaRPr kumimoji="1" lang="ja-JP" altLang="en-US" sz="2800" dirty="0">
              <a:latin typeface="Consolas" pitchFamily="49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89806" y="5429264"/>
            <a:ext cx="1367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{W(0)}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86934" y="4548854"/>
            <a:ext cx="7085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{i+1 &lt; n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(0 &lt;= i+1 &amp;&amp; i+1 &lt; s)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57158" y="2786058"/>
            <a:ext cx="8769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{W(1) </a:t>
            </a:r>
            <a:r>
              <a:rPr kumimoji="1" lang="ja-JP" altLang="en-US" sz="2800" dirty="0" smtClean="0">
                <a:solidFill>
                  <a:srgbClr val="FF0000"/>
                </a:solidFill>
                <a:latin typeface="Consolas" pitchFamily="49" charset="0"/>
              </a:rPr>
              <a:t>≡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i+1 &lt; n 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  <a:sym typeface="Wingdings" pitchFamily="2" charset="2"/>
              </a:rPr>
              <a:t>==&gt; (0 &lt;= i+1 &amp;&amp; i+1 &lt; s)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Consolas" pitchFamily="49" charset="0"/>
              </a:rPr>
              <a:t>}</a:t>
            </a:r>
            <a:endParaRPr kumimoji="1" lang="ja-JP" altLang="en-US" sz="2800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2347</TotalTime>
  <Words>1467</Words>
  <Application>Microsoft Office PowerPoint</Application>
  <PresentationFormat>画面に合わせる (4:3)</PresentationFormat>
  <Paragraphs>311</Paragraphs>
  <Slides>33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4" baseType="lpstr">
      <vt:lpstr>Office テーマ</vt:lpstr>
      <vt:lpstr>全体ミーティング (3/11)</vt:lpstr>
      <vt:lpstr>紹介する論文</vt:lpstr>
      <vt:lpstr>扱いたい問題</vt:lpstr>
      <vt:lpstr>Assertion Checking を行うために</vt:lpstr>
      <vt:lpstr>Running Example</vt:lpstr>
      <vt:lpstr>これまでの手法 1</vt:lpstr>
      <vt:lpstr>Induction-Iteration: Backwards from Assertion</vt:lpstr>
      <vt:lpstr>Induction-Iteration: Backwards from Assertion</vt:lpstr>
      <vt:lpstr>Induction-Iteration: Loop Invariant Generation</vt:lpstr>
      <vt:lpstr>Induction-Iteration: Loop Invariant Generation</vt:lpstr>
      <vt:lpstr>Induction-Iteration の問題点</vt:lpstr>
      <vt:lpstr>これまでの手法 2</vt:lpstr>
      <vt:lpstr>Abstract Debugging: Initial Forward Propagation</vt:lpstr>
      <vt:lpstr>Abstract Debugging: Backward Propagation</vt:lpstr>
      <vt:lpstr>Abstract Debugging の問題点</vt:lpstr>
      <vt:lpstr>提案する手法</vt:lpstr>
      <vt:lpstr>1. 前方抽象解釈を行う</vt:lpstr>
      <vt:lpstr>2. assertion を不変式で弱める</vt:lpstr>
      <vt:lpstr>3. 最弱事前条件を計算する</vt:lpstr>
      <vt:lpstr>4. ループ変数を全称量化する</vt:lpstr>
      <vt:lpstr>5. 量化された変数を削除する</vt:lpstr>
      <vt:lpstr>得られた事前条件</vt:lpstr>
      <vt:lpstr>ポインタが存在する場合</vt:lpstr>
      <vt:lpstr>エイリアシングへの対処</vt:lpstr>
      <vt:lpstr>エイリアシングへの対処</vt:lpstr>
      <vt:lpstr>エイリアシングへの対処</vt:lpstr>
      <vt:lpstr>扱いやすくするために</vt:lpstr>
      <vt:lpstr>扱いやすくするために</vt:lpstr>
      <vt:lpstr>実験結果</vt:lpstr>
      <vt:lpstr>実験結果</vt:lpstr>
      <vt:lpstr>関連研究 (1/2)</vt:lpstr>
      <vt:lpstr>関連研究 (2/2)</vt:lpstr>
      <vt:lpstr>まとめ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(3/11)</dc:title>
  <dc:creator>nojiri</dc:creator>
  <cp:lastModifiedBy>nojiri</cp:lastModifiedBy>
  <cp:revision>278</cp:revision>
  <dcterms:created xsi:type="dcterms:W3CDTF">2008-03-07T07:47:42Z</dcterms:created>
  <dcterms:modified xsi:type="dcterms:W3CDTF">2008-03-11T00:18:35Z</dcterms:modified>
</cp:coreProperties>
</file>