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6" r:id="rId5"/>
    <p:sldId id="267" r:id="rId6"/>
    <p:sldId id="259" r:id="rId7"/>
    <p:sldId id="268" r:id="rId8"/>
    <p:sldId id="273" r:id="rId9"/>
    <p:sldId id="274" r:id="rId10"/>
    <p:sldId id="260" r:id="rId11"/>
    <p:sldId id="261" r:id="rId12"/>
    <p:sldId id="275" r:id="rId13"/>
    <p:sldId id="277" r:id="rId14"/>
    <p:sldId id="287" r:id="rId15"/>
    <p:sldId id="276" r:id="rId16"/>
    <p:sldId id="278" r:id="rId17"/>
    <p:sldId id="279" r:id="rId18"/>
    <p:sldId id="280" r:id="rId19"/>
    <p:sldId id="281" r:id="rId20"/>
    <p:sldId id="283" r:id="rId21"/>
    <p:sldId id="282" r:id="rId22"/>
    <p:sldId id="284" r:id="rId23"/>
    <p:sldId id="285" r:id="rId24"/>
    <p:sldId id="286" r:id="rId25"/>
    <p:sldId id="271" r:id="rId26"/>
    <p:sldId id="270" r:id="rId27"/>
    <p:sldId id="265" r:id="rId28"/>
    <p:sldId id="269" r:id="rId29"/>
    <p:sldId id="288" r:id="rId30"/>
    <p:sldId id="272" r:id="rId31"/>
  </p:sldIdLst>
  <p:sldSz cx="9144000" cy="6858000" type="screen4x3"/>
  <p:notesSz cx="6778625" cy="9910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0163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36E13-971A-46FF-B42C-268D669296CF}" type="datetimeFigureOut">
              <a:rPr kumimoji="1" lang="ja-JP" altLang="en-US" smtClean="0"/>
              <a:t>2008/6/3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0163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2287A-E510-419A-B0F0-B71B351DA986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39652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94561-A50C-4328-825B-63C6FCF21412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3000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7863" y="4707613"/>
            <a:ext cx="5422900" cy="4459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39652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2A49E-642A-4283-A2E6-C71519873D9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A49E-642A-4283-A2E6-C71519873D9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FC93400-4DCD-4F26-A040-58ADCEBB4BD7}" type="datetimeFigureOut">
              <a:rPr kumimoji="1" lang="ja-JP" altLang="en-US" smtClean="0"/>
              <a:pPr/>
              <a:t>2008/6/3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554F76-4B11-4D34-A22D-1DE642205E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</a:t>
            </a:r>
            <a:r>
              <a:rPr lang="en-US" altLang="ja-JP" dirty="0" smtClean="0"/>
              <a:t>(6/3)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修士</a:t>
            </a:r>
            <a:r>
              <a:rPr lang="en-US" altLang="ja-JP" dirty="0" smtClean="0"/>
              <a:t>2</a:t>
            </a:r>
            <a:r>
              <a:rPr lang="ja-JP" altLang="en-US" dirty="0" smtClean="0"/>
              <a:t>年　飯塚　大輔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Stack Implication Rules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28736"/>
            <a:ext cx="1685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357298"/>
            <a:ext cx="34956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2143116"/>
            <a:ext cx="3028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2143116"/>
            <a:ext cx="48863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4572008"/>
            <a:ext cx="4191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48" y="5357826"/>
            <a:ext cx="7972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71538" y="3571876"/>
            <a:ext cx="65341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5984" y="3000372"/>
            <a:ext cx="41338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swa</a:t>
            </a:r>
            <a:r>
              <a:rPr lang="en-US" altLang="ja-JP" dirty="0" smtClean="0"/>
              <a:t>p </a:t>
            </a:r>
            <a:r>
              <a:rPr lang="ja-JP" altLang="en-US" dirty="0" smtClean="0"/>
              <a:t>関数を</a:t>
            </a:r>
            <a:r>
              <a:rPr lang="en-US" altLang="ja-JP" dirty="0" smtClean="0"/>
              <a:t> SST </a:t>
            </a:r>
            <a:r>
              <a:rPr lang="ja-JP" altLang="en-US" dirty="0" smtClean="0"/>
              <a:t>で型付け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一般的に考えると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lx </a:t>
            </a:r>
            <a:r>
              <a:rPr lang="ja-JP" altLang="en-US" dirty="0" smtClean="0"/>
              <a:t>と </a:t>
            </a:r>
            <a:r>
              <a:rPr lang="en-US" altLang="ja-JP" dirty="0" err="1" smtClean="0"/>
              <a:t>ly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が同じ場所にあるとすると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reordering </a:t>
            </a:r>
            <a:r>
              <a:rPr kumimoji="1" lang="ja-JP" altLang="en-US" dirty="0" smtClean="0"/>
              <a:t>してもよい</a:t>
            </a:r>
            <a:endParaRPr kumimoji="1" lang="ja-JP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785926"/>
            <a:ext cx="5791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357562"/>
            <a:ext cx="42862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5072074"/>
            <a:ext cx="36766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エイリアスのスコープ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エイリアスのスコープは拡大できても縮小できない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 lvl="1"/>
            <a:r>
              <a:rPr lang="en-US" altLang="ja-JP" dirty="0" smtClean="0"/>
              <a:t>σ </a:t>
            </a:r>
            <a:r>
              <a:rPr lang="ja-JP" altLang="en-US" dirty="0" smtClean="0"/>
              <a:t>∧ </a:t>
            </a:r>
            <a:r>
              <a:rPr lang="en-US" altLang="ja-JP" dirty="0" smtClean="0"/>
              <a:t>{ </a:t>
            </a:r>
            <a:r>
              <a:rPr lang="en-US" altLang="ja-JP" i="1" dirty="0" smtClean="0"/>
              <a:t>l</a:t>
            </a:r>
            <a:r>
              <a:rPr lang="en-US" altLang="ja-JP" dirty="0" smtClean="0"/>
              <a:t> : τ } </a:t>
            </a:r>
            <a:r>
              <a:rPr lang="ja-JP" altLang="en-US" dirty="0" smtClean="0"/>
              <a:t>において、 </a:t>
            </a:r>
            <a:r>
              <a:rPr lang="en-US" altLang="ja-JP" dirty="0" smtClean="0"/>
              <a:t>σ </a:t>
            </a:r>
            <a:r>
              <a:rPr lang="ja-JP" altLang="en-US" dirty="0" smtClean="0"/>
              <a:t>が変更されたら </a:t>
            </a:r>
            <a:r>
              <a:rPr lang="en-US" altLang="ja-JP" dirty="0" smtClean="0"/>
              <a:t>{ </a:t>
            </a:r>
            <a:r>
              <a:rPr lang="en-US" altLang="ja-JP" i="1" dirty="0" smtClean="0"/>
              <a:t>l</a:t>
            </a:r>
            <a:r>
              <a:rPr lang="en-US" altLang="ja-JP" dirty="0" smtClean="0"/>
              <a:t> : τ } </a:t>
            </a:r>
            <a:r>
              <a:rPr lang="ja-JP" altLang="en-US" dirty="0" smtClean="0"/>
              <a:t>は捨てられなければならない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dangling pointer </a:t>
            </a:r>
            <a:r>
              <a:rPr lang="ja-JP" altLang="en-US" dirty="0" smtClean="0"/>
              <a:t>を残してしまう可能性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lang="en-US" altLang="ja-JP" dirty="0" smtClean="0"/>
              <a:t>h </a:t>
            </a:r>
            <a:r>
              <a:rPr lang="ja-JP" altLang="en-US" dirty="0" smtClean="0"/>
              <a:t>はＯＫ、</a:t>
            </a:r>
            <a:r>
              <a:rPr lang="en-US" altLang="ja-JP" dirty="0" err="1" smtClean="0"/>
              <a:t>illegalMethod</a:t>
            </a:r>
            <a:r>
              <a:rPr lang="en-US" altLang="ja-JP" dirty="0" smtClean="0"/>
              <a:t>() </a:t>
            </a:r>
            <a:r>
              <a:rPr lang="ja-JP" altLang="en-US" dirty="0" smtClean="0"/>
              <a:t>はダメ</a:t>
            </a:r>
            <a:endParaRPr kumimoji="1" lang="ja-JP" alt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929198"/>
            <a:ext cx="58864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785926"/>
            <a:ext cx="7972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location </a:t>
            </a:r>
            <a:r>
              <a:rPr kumimoji="1" lang="ja-JP" altLang="en-US" dirty="0" smtClean="0"/>
              <a:t>と表記法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lvl="2"/>
            <a:r>
              <a:rPr lang="en-US" altLang="ja-JP" dirty="0" smtClean="0"/>
              <a:t>η</a:t>
            </a:r>
            <a:r>
              <a:rPr lang="ja-JP" altLang="en-US" dirty="0" smtClean="0"/>
              <a:t>： </a:t>
            </a:r>
            <a:r>
              <a:rPr lang="en-US" altLang="ja-JP" dirty="0" smtClean="0"/>
              <a:t>location variable</a:t>
            </a:r>
          </a:p>
          <a:p>
            <a:pPr lvl="2"/>
            <a:r>
              <a:rPr lang="en-US" altLang="ja-JP" dirty="0" smtClean="0"/>
              <a:t>base : stack </a:t>
            </a:r>
            <a:r>
              <a:rPr lang="ja-JP" altLang="en-US" dirty="0" smtClean="0"/>
              <a:t>の底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next(l) : </a:t>
            </a:r>
            <a:r>
              <a:rPr lang="ja-JP" altLang="en-US" dirty="0" smtClean="0"/>
              <a:t>スタックの頂点に向って、</a:t>
            </a:r>
            <a:r>
              <a:rPr lang="en-US" altLang="ja-JP" dirty="0" smtClean="0"/>
              <a:t>l </a:t>
            </a:r>
            <a:r>
              <a:rPr lang="ja-JP" altLang="en-US" dirty="0" smtClean="0"/>
              <a:t>の次の場所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p : heap location</a:t>
            </a:r>
          </a:p>
          <a:p>
            <a:pPr lvl="2"/>
            <a:endParaRPr lang="en-US" altLang="ja-JP" dirty="0" smtClean="0"/>
          </a:p>
          <a:p>
            <a:pPr lvl="1"/>
            <a:r>
              <a:rPr lang="en-US" altLang="ja-JP" dirty="0" smtClean="0"/>
              <a:t>STAL :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::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:: ρ</a:t>
            </a:r>
            <a:r>
              <a:rPr lang="ja-JP" altLang="en-US" dirty="0" smtClean="0"/>
              <a:t>　→　</a:t>
            </a:r>
            <a:r>
              <a:rPr lang="en-US" altLang="ja-JP" dirty="0" smtClean="0"/>
              <a:t>SST :  next^2(η)</a:t>
            </a:r>
            <a:r>
              <a:rPr lang="ja-JP" altLang="en-US" dirty="0" smtClean="0"/>
              <a:t> </a:t>
            </a:r>
            <a:r>
              <a:rPr lang="en-US" altLang="ja-JP" dirty="0" smtClean="0"/>
              <a:t>:: next(η) :: η:ρ</a:t>
            </a:r>
          </a:p>
          <a:p>
            <a:pPr lvl="2"/>
            <a:r>
              <a:rPr lang="en-US" altLang="ja-JP" dirty="0" smtClean="0"/>
              <a:t>next^2(η) = next(next(η))</a:t>
            </a:r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略記</a:t>
            </a:r>
            <a:endParaRPr lang="en-US" altLang="ja-JP" dirty="0" smtClean="0"/>
          </a:p>
          <a:p>
            <a:pPr lvl="2"/>
            <a:endParaRPr kumimoji="1" lang="en-US" altLang="ja-JP" dirty="0" smtClean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419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5214950"/>
            <a:ext cx="62007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syntax (</a:t>
            </a:r>
            <a:r>
              <a:rPr kumimoji="1" lang="ja-JP" altLang="en-US" dirty="0" smtClean="0"/>
              <a:t>抜粋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643050"/>
            <a:ext cx="65151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643182"/>
            <a:ext cx="84296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357694"/>
            <a:ext cx="84105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型付け規則（レジスタ型の変更）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レジスタの型が変更されるとき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 lvl="1"/>
            <a:r>
              <a:rPr lang="ja-JP" altLang="en-US" dirty="0" smtClean="0"/>
              <a:t>スタックポインタ</a:t>
            </a:r>
            <a:r>
              <a:rPr lang="en-US" altLang="ja-JP" dirty="0" smtClean="0"/>
              <a:t>(SP)</a:t>
            </a:r>
            <a:r>
              <a:rPr lang="ja-JP" altLang="en-US" dirty="0" smtClean="0"/>
              <a:t>の場合はスタック操作が必要</a:t>
            </a:r>
            <a:endParaRPr kumimoji="1" lang="ja-JP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857364"/>
            <a:ext cx="36480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429000"/>
            <a:ext cx="70485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Stack Rules (Resize)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ja-JP" altLang="en-US" dirty="0" smtClean="0"/>
              <a:t>スタックの伸縮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location l </a:t>
            </a:r>
            <a:r>
              <a:rPr kumimoji="1" lang="ja-JP" altLang="en-US" dirty="0" smtClean="0"/>
              <a:t>がスタックトップになる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l </a:t>
            </a:r>
            <a:r>
              <a:rPr kumimoji="1" lang="ja-JP" altLang="en-US" dirty="0" smtClean="0"/>
              <a:t>がスタックトップより上ならば伸びる </a:t>
            </a:r>
            <a:r>
              <a:rPr kumimoji="1" lang="en-US" altLang="ja-JP" dirty="0" smtClean="0"/>
              <a:t>(s-grow)</a:t>
            </a:r>
          </a:p>
          <a:p>
            <a:pPr lvl="1"/>
            <a:r>
              <a:rPr kumimoji="1" lang="en-US" altLang="ja-JP" dirty="0" smtClean="0"/>
              <a:t>l </a:t>
            </a:r>
            <a:r>
              <a:rPr kumimoji="1" lang="ja-JP" altLang="en-US" dirty="0" smtClean="0"/>
              <a:t>がスタック内部の場所なら縮む</a:t>
            </a:r>
            <a:r>
              <a:rPr lang="en-US" altLang="ja-JP" dirty="0" smtClean="0"/>
              <a:t> (s-shrink)</a:t>
            </a:r>
          </a:p>
          <a:p>
            <a:pPr lvl="2"/>
            <a:r>
              <a:rPr kumimoji="1" lang="en-US" altLang="ja-JP" dirty="0" smtClean="0"/>
              <a:t>l </a:t>
            </a:r>
            <a:r>
              <a:rPr kumimoji="1" lang="ja-JP" altLang="en-US" dirty="0" smtClean="0"/>
              <a:t>より上のエイリアスは</a:t>
            </a:r>
            <a:r>
              <a:rPr lang="en-US" altLang="ja-JP" dirty="0" smtClean="0"/>
              <a:t> drop </a:t>
            </a:r>
            <a:r>
              <a:rPr lang="ja-JP" altLang="en-US" dirty="0" smtClean="0"/>
              <a:t>される</a:t>
            </a:r>
            <a:endParaRPr kumimoji="1" lang="ja-JP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857628"/>
            <a:ext cx="72009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Stack Rules (Location Lookup)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lvl="1"/>
            <a:r>
              <a:rPr lang="ja-JP" altLang="en-US" dirty="0" smtClean="0"/>
              <a:t>スタック　　において、</a:t>
            </a:r>
            <a:r>
              <a:rPr lang="en-US" altLang="ja-JP" i="1" dirty="0" smtClean="0"/>
              <a:t>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から 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 </a:t>
            </a:r>
            <a:r>
              <a:rPr lang="ja-JP" altLang="en-US" dirty="0" smtClean="0"/>
              <a:t>番目の場所は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l’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である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en-US" altLang="ja-JP" i="1" dirty="0" smtClean="0"/>
              <a:t>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がスタック内の場所であることを保証する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714752"/>
            <a:ext cx="57531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214422"/>
            <a:ext cx="22002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2357430"/>
            <a:ext cx="2257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17144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Stack Rules (Type Lookup)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lvl="1"/>
            <a:r>
              <a:rPr lang="ja-JP" altLang="en-US" dirty="0" smtClean="0"/>
              <a:t>スタック　　の中の </a:t>
            </a:r>
            <a:r>
              <a:rPr lang="en-US" altLang="ja-JP" dirty="0" smtClean="0"/>
              <a:t>location </a:t>
            </a:r>
            <a:r>
              <a:rPr lang="en-US" altLang="ja-JP" i="1" dirty="0" smtClean="0"/>
              <a:t>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が型 </a:t>
            </a:r>
            <a:r>
              <a:rPr lang="en-US" altLang="ja-JP" dirty="0" smtClean="0"/>
              <a:t>τ </a:t>
            </a:r>
            <a:r>
              <a:rPr lang="ja-JP" altLang="en-US" dirty="0" smtClean="0"/>
              <a:t>を持つ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786190"/>
            <a:ext cx="46767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285860"/>
            <a:ext cx="1285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17144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Stack Rules (Stack Update)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lvl="1"/>
            <a:r>
              <a:rPr lang="ja-JP" altLang="en-US" dirty="0" smtClean="0"/>
              <a:t>スタック　　の中の </a:t>
            </a:r>
            <a:r>
              <a:rPr lang="en-US" altLang="ja-JP" dirty="0" smtClean="0"/>
              <a:t>location </a:t>
            </a:r>
            <a:r>
              <a:rPr lang="en-US" altLang="ja-JP" i="1" dirty="0" smtClean="0"/>
              <a:t>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の型を </a:t>
            </a:r>
            <a:r>
              <a:rPr lang="en-US" altLang="ja-JP" dirty="0" smtClean="0"/>
              <a:t>τ </a:t>
            </a:r>
            <a:r>
              <a:rPr lang="ja-JP" altLang="en-US" dirty="0" smtClean="0"/>
              <a:t>に更新する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l </a:t>
            </a:r>
            <a:r>
              <a:rPr lang="ja-JP" altLang="en-US" dirty="0" smtClean="0"/>
              <a:t>の型が以前と変わらない場合と変わる場合</a:t>
            </a:r>
            <a:endParaRPr lang="en-US" altLang="ja-JP" dirty="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786190"/>
            <a:ext cx="68770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214422"/>
            <a:ext cx="29241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17144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本日の論文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sz="3200" dirty="0" smtClean="0"/>
              <a:t>F. Perry, C. </a:t>
            </a:r>
            <a:r>
              <a:rPr lang="en-US" altLang="ja-JP" sz="3200" dirty="0" err="1" smtClean="0"/>
              <a:t>Hawblitzel</a:t>
            </a:r>
            <a:r>
              <a:rPr lang="en-US" altLang="ja-JP" sz="3200" dirty="0" smtClean="0"/>
              <a:t>, and J. Chen. Simple and flexible stack types.</a:t>
            </a:r>
            <a:r>
              <a:rPr lang="ja-JP" altLang="en-US" sz="3200" dirty="0" smtClean="0"/>
              <a:t>　</a:t>
            </a:r>
            <a:r>
              <a:rPr lang="en-US" altLang="ja-JP" sz="3200" dirty="0" smtClean="0"/>
              <a:t>In </a:t>
            </a:r>
            <a:r>
              <a:rPr lang="en-US" altLang="ja-JP" sz="3200" i="1" dirty="0" smtClean="0"/>
              <a:t>International Workshop on Aliasing, Confinement, and Ownership</a:t>
            </a:r>
            <a:r>
              <a:rPr lang="ja-JP" altLang="en-US" sz="3200" i="1" dirty="0" smtClean="0"/>
              <a:t>　</a:t>
            </a:r>
            <a:r>
              <a:rPr lang="en-US" altLang="ja-JP" sz="3200" i="1" dirty="0" smtClean="0"/>
              <a:t>(IWACO), July 2007.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型付け規則（</a:t>
            </a:r>
            <a:r>
              <a:rPr lang="en-US" altLang="ja-JP" dirty="0" smtClean="0"/>
              <a:t>Block and Programs)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713" y="2043113"/>
            <a:ext cx="76485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Instruction Typing Rules (1/4)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214422"/>
            <a:ext cx="70675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571876"/>
            <a:ext cx="66389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4714884"/>
            <a:ext cx="64198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Instruction Typing Rules (2/4)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285860"/>
            <a:ext cx="70961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496"/>
            <a:ext cx="86868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643446"/>
            <a:ext cx="77247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Instruction Typing Rules (3/4)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14422"/>
            <a:ext cx="69627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496"/>
            <a:ext cx="87153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429132"/>
            <a:ext cx="7562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Instruction Typing Rules (4/4)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85926"/>
            <a:ext cx="76771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286256"/>
            <a:ext cx="71818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Micro-CLI </a:t>
            </a:r>
            <a:r>
              <a:rPr kumimoji="1" lang="ja-JP" altLang="en-US" dirty="0" smtClean="0"/>
              <a:t>から </a:t>
            </a:r>
            <a:r>
              <a:rPr kumimoji="1" lang="en-US" altLang="ja-JP" dirty="0" smtClean="0"/>
              <a:t>SST </a:t>
            </a:r>
            <a:r>
              <a:rPr kumimoji="1" lang="ja-JP" altLang="en-US" dirty="0" smtClean="0"/>
              <a:t>へ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Micro-CLI</a:t>
            </a:r>
          </a:p>
          <a:p>
            <a:pPr lvl="1"/>
            <a:r>
              <a:rPr kumimoji="1" lang="en-US" altLang="ja-JP" dirty="0" smtClean="0"/>
              <a:t>heap and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stack allocation </a:t>
            </a:r>
            <a:r>
              <a:rPr kumimoji="1" lang="ja-JP" altLang="en-US" dirty="0" smtClean="0"/>
              <a:t>をサポートしている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関連研究</a:t>
            </a:r>
            <a:r>
              <a:rPr kumimoji="1" lang="en-US" altLang="ja-JP" dirty="0" smtClean="0"/>
              <a:t>(JSWG)</a:t>
            </a:r>
            <a:r>
              <a:rPr kumimoji="1" lang="ja-JP" altLang="en-US" dirty="0" smtClean="0"/>
              <a:t>で用いられていた </a:t>
            </a:r>
            <a:r>
              <a:rPr kumimoji="1" lang="en-US" altLang="ja-JP" dirty="0" smtClean="0"/>
              <a:t>source language</a:t>
            </a:r>
          </a:p>
          <a:p>
            <a:pPr lvl="2"/>
            <a:r>
              <a:rPr kumimoji="1" lang="en-US" altLang="ja-JP" dirty="0" smtClean="0"/>
              <a:t>JSWG</a:t>
            </a:r>
            <a:r>
              <a:rPr lang="ja-JP" altLang="en-US" dirty="0" smtClean="0"/>
              <a:t>：</a:t>
            </a:r>
            <a:endParaRPr lang="en-US" altLang="ja-JP" dirty="0" smtClean="0"/>
          </a:p>
          <a:p>
            <a:pPr lvl="2">
              <a:buNone/>
            </a:pPr>
            <a:r>
              <a:rPr kumimoji="1" lang="ja-JP" altLang="en-US" dirty="0" smtClean="0"/>
              <a:t>　・　</a:t>
            </a:r>
            <a:r>
              <a:rPr kumimoji="1" lang="en-US" altLang="ja-JP" dirty="0" smtClean="0"/>
              <a:t>linear logic </a:t>
            </a:r>
            <a:r>
              <a:rPr kumimoji="1" lang="ja-JP" altLang="en-US" dirty="0" smtClean="0"/>
              <a:t>を用いて </a:t>
            </a:r>
            <a:r>
              <a:rPr kumimoji="1" lang="en-US" altLang="ja-JP" dirty="0" smtClean="0"/>
              <a:t>stack </a:t>
            </a:r>
            <a:r>
              <a:rPr kumimoji="1" lang="ja-JP" altLang="en-US" dirty="0" smtClean="0"/>
              <a:t>と </a:t>
            </a:r>
            <a:r>
              <a:rPr kumimoji="1" lang="en-US" altLang="ja-JP" dirty="0" smtClean="0"/>
              <a:t>heap </a:t>
            </a:r>
            <a:r>
              <a:rPr kumimoji="1" lang="ja-JP" altLang="en-US" dirty="0" smtClean="0"/>
              <a:t>の型付け</a:t>
            </a:r>
            <a:endParaRPr kumimoji="1" lang="en-US" altLang="ja-JP" dirty="0" smtClean="0"/>
          </a:p>
          <a:p>
            <a:pPr lvl="2">
              <a:buNone/>
            </a:pPr>
            <a:r>
              <a:rPr lang="ja-JP" altLang="en-US" dirty="0" smtClean="0"/>
              <a:t>　・　</a:t>
            </a:r>
            <a:r>
              <a:rPr lang="en-US" altLang="ja-JP" dirty="0" err="1" smtClean="0"/>
              <a:t>undecidable</a:t>
            </a:r>
            <a:endParaRPr lang="en-US" altLang="ja-JP" dirty="0" smtClean="0"/>
          </a:p>
          <a:p>
            <a:pPr lvl="2">
              <a:buNone/>
            </a:pPr>
            <a:r>
              <a:rPr kumimoji="1" lang="en-US" altLang="ja-JP" dirty="0" smtClean="0"/>
              <a:t>	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Micro-CLI </a:t>
            </a:r>
            <a:r>
              <a:rPr kumimoji="1" lang="ja-JP" altLang="en-US" dirty="0" smtClean="0"/>
              <a:t>の </a:t>
            </a:r>
            <a:r>
              <a:rPr kumimoji="1" lang="en-US" altLang="ja-JP" dirty="0" smtClean="0"/>
              <a:t>syntax</a:t>
            </a:r>
            <a:endParaRPr kumimoji="1" lang="ja-JP" alt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945" y="1219200"/>
            <a:ext cx="542811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Micro-CLI </a:t>
            </a:r>
            <a:r>
              <a:rPr kumimoji="1" lang="ja-JP" altLang="en-US" dirty="0" smtClean="0"/>
              <a:t>で記述した</a:t>
            </a:r>
            <a:r>
              <a:rPr lang="en-US" altLang="ja-JP" dirty="0" smtClean="0"/>
              <a:t> swap </a:t>
            </a:r>
            <a:r>
              <a:rPr lang="ja-JP" altLang="en-US" dirty="0" smtClean="0"/>
              <a:t>関数</a:t>
            </a:r>
            <a:endParaRPr kumimoji="1" lang="ja-JP" alt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76487" y="1916112"/>
            <a:ext cx="43910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Micro-CLI </a:t>
            </a:r>
            <a:r>
              <a:rPr lang="ja-JP" altLang="en-US" dirty="0" smtClean="0"/>
              <a:t>の</a:t>
            </a:r>
            <a:r>
              <a:rPr lang="en-US" altLang="ja-JP" dirty="0" smtClean="0"/>
              <a:t> swap </a:t>
            </a:r>
            <a:r>
              <a:rPr lang="ja-JP" altLang="en-US" dirty="0" smtClean="0"/>
              <a:t>関数を→ </a:t>
            </a:r>
            <a:r>
              <a:rPr lang="en-US" altLang="ja-JP" dirty="0" smtClean="0"/>
              <a:t>SST </a:t>
            </a:r>
            <a:r>
              <a:rPr lang="ja-JP" altLang="en-US" dirty="0" smtClean="0"/>
              <a:t>へ変換</a:t>
            </a:r>
            <a:endParaRPr kumimoji="1" lang="ja-JP" altLang="en-US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620837"/>
            <a:ext cx="64008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Micro-CLI </a:t>
            </a:r>
            <a:r>
              <a:rPr lang="ja-JP" altLang="en-US" dirty="0" smtClean="0"/>
              <a:t>の</a:t>
            </a:r>
            <a:r>
              <a:rPr lang="en-US" altLang="ja-JP" dirty="0" smtClean="0"/>
              <a:t> swap </a:t>
            </a:r>
            <a:r>
              <a:rPr lang="ja-JP" altLang="en-US" dirty="0" smtClean="0"/>
              <a:t>関数を→ </a:t>
            </a:r>
            <a:r>
              <a:rPr lang="en-US" altLang="ja-JP" dirty="0" smtClean="0"/>
              <a:t>SST </a:t>
            </a:r>
            <a:r>
              <a:rPr lang="ja-JP" altLang="en-US" dirty="0" smtClean="0"/>
              <a:t>へ変換</a:t>
            </a:r>
            <a:endParaRPr kumimoji="1" lang="ja-JP" alt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09700" y="2011362"/>
            <a:ext cx="6324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概要</a:t>
            </a:r>
            <a:r>
              <a:rPr kumimoji="1" lang="ja-JP" altLang="en-US" dirty="0" smtClean="0"/>
              <a:t>と関連研究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ja-JP" altLang="en-US" dirty="0" smtClean="0"/>
              <a:t>概要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スタックの型付け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背景＆関連研究 </a:t>
            </a:r>
            <a:r>
              <a:rPr lang="en-US" altLang="ja-JP" dirty="0" smtClean="0"/>
              <a:t>(STAL)</a:t>
            </a:r>
          </a:p>
          <a:p>
            <a:pPr lvl="1"/>
            <a:r>
              <a:rPr lang="en-US" altLang="ja-JP" dirty="0" smtClean="0"/>
              <a:t>Greg </a:t>
            </a:r>
            <a:r>
              <a:rPr lang="en-US" altLang="ja-JP" dirty="0" err="1" smtClean="0"/>
              <a:t>Morrisett</a:t>
            </a:r>
            <a:r>
              <a:rPr lang="en-US" altLang="ja-JP" dirty="0" smtClean="0"/>
              <a:t>, Karl </a:t>
            </a:r>
            <a:r>
              <a:rPr lang="en-US" altLang="ja-JP" dirty="0" err="1" smtClean="0"/>
              <a:t>Crary</a:t>
            </a:r>
            <a:r>
              <a:rPr lang="en-US" altLang="ja-JP" dirty="0" smtClean="0"/>
              <a:t>, Neal </a:t>
            </a:r>
            <a:r>
              <a:rPr lang="en-US" altLang="ja-JP" dirty="0" err="1" smtClean="0"/>
              <a:t>Glew</a:t>
            </a:r>
            <a:r>
              <a:rPr lang="en-US" altLang="ja-JP" dirty="0" smtClean="0"/>
              <a:t>, and David</a:t>
            </a:r>
            <a:r>
              <a:rPr lang="ja-JP" altLang="en-US" dirty="0" smtClean="0"/>
              <a:t> </a:t>
            </a:r>
            <a:r>
              <a:rPr lang="en-US" altLang="ja-JP" dirty="0" smtClean="0"/>
              <a:t>Walker. Stack-based typed assembly language. In </a:t>
            </a:r>
            <a:r>
              <a:rPr lang="en-US" altLang="ja-JP" i="1" dirty="0" smtClean="0"/>
              <a:t>Work-shop on Types in Compilation, pages 95{118, Kyoto, </a:t>
            </a:r>
            <a:r>
              <a:rPr lang="en-US" altLang="ja-JP" dirty="0" smtClean="0"/>
              <a:t>Japan, March 1998.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ＳＳＴはシンプルなスタック型を用いることで、安全に</a:t>
            </a:r>
            <a:r>
              <a:rPr lang="en-US" altLang="ja-JP" dirty="0" smtClean="0"/>
              <a:t> stack pointer, frame pointer, by-value arguments, by-reference arguments </a:t>
            </a:r>
            <a:r>
              <a:rPr lang="ja-JP" altLang="en-US" dirty="0" smtClean="0"/>
              <a:t>をサポートした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linear logic </a:t>
            </a:r>
            <a:r>
              <a:rPr lang="ja-JP" altLang="en-US" dirty="0" smtClean="0"/>
              <a:t>に変更を加えることで、より高い表現力を獲得した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ＳＴＡＬの型付け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err="1" smtClean="0"/>
              <a:t>int</a:t>
            </a:r>
            <a:r>
              <a:rPr kumimoji="1" lang="en-US" altLang="ja-JP" sz="2800" dirty="0" smtClean="0"/>
              <a:t> :: </a:t>
            </a:r>
            <a:r>
              <a:rPr kumimoji="1" lang="en-US" altLang="ja-JP" sz="2800" dirty="0" err="1" smtClean="0"/>
              <a:t>int</a:t>
            </a:r>
            <a:r>
              <a:rPr kumimoji="1" lang="en-US" altLang="ja-JP" sz="2800" dirty="0" smtClean="0"/>
              <a:t> :: ρ</a:t>
            </a:r>
            <a:endParaRPr kumimoji="1" lang="ja-JP" altLang="en-US" sz="2800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err="1" smtClean="0"/>
              <a:t>int</a:t>
            </a:r>
            <a:r>
              <a:rPr kumimoji="1" lang="en-US" altLang="ja-JP" sz="2800" dirty="0" smtClean="0"/>
              <a:t> :: ρ</a:t>
            </a:r>
            <a:r>
              <a:rPr kumimoji="1" lang="en-US" altLang="ja-JP" sz="1400" dirty="0" smtClean="0"/>
              <a:t>1</a:t>
            </a:r>
            <a:r>
              <a:rPr kumimoji="1" lang="en-US" altLang="ja-JP" sz="2800" dirty="0" smtClean="0"/>
              <a:t> </a:t>
            </a:r>
            <a:r>
              <a:rPr lang="ja-JP" altLang="en-US" sz="2800" dirty="0" smtClean="0"/>
              <a:t>◦ </a:t>
            </a:r>
            <a:r>
              <a:rPr lang="en-US" altLang="ja-JP" sz="2800" dirty="0" err="1" smtClean="0"/>
              <a:t>int</a:t>
            </a:r>
            <a:r>
              <a:rPr lang="en-US" altLang="ja-JP" sz="2800" dirty="0" smtClean="0"/>
              <a:t> :: ρ</a:t>
            </a:r>
            <a:r>
              <a:rPr lang="en-US" altLang="ja-JP" sz="1400" dirty="0" smtClean="0"/>
              <a:t>2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928662" y="2500306"/>
            <a:ext cx="1857388" cy="2928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928662" y="3000372"/>
            <a:ext cx="18573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928662" y="3500438"/>
            <a:ext cx="18573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643042" y="25717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43042" y="30718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00166" y="414338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何か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286380" y="2428868"/>
            <a:ext cx="1857388" cy="2928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>
            <a:off x="5286380" y="2928934"/>
            <a:ext cx="18573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5286380" y="3857628"/>
            <a:ext cx="18573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000760" y="25003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000760" y="39290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857884" y="3214686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何</a:t>
            </a:r>
            <a:r>
              <a:rPr lang="ja-JP" altLang="en-US" dirty="0" smtClean="0"/>
              <a:t>か１</a:t>
            </a:r>
            <a:endParaRPr kumimoji="1" lang="ja-JP" altLang="en-US" dirty="0"/>
          </a:p>
        </p:txBody>
      </p:sp>
      <p:cxnSp>
        <p:nvCxnSpPr>
          <p:cNvPr id="22" name="直線コネクタ 21"/>
          <p:cNvCxnSpPr/>
          <p:nvPr/>
        </p:nvCxnSpPr>
        <p:spPr>
          <a:xfrm>
            <a:off x="5286380" y="4357694"/>
            <a:ext cx="18573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857884" y="4643446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何</a:t>
            </a:r>
            <a:r>
              <a:rPr lang="ja-JP" altLang="en-US" dirty="0" smtClean="0"/>
              <a:t>か２</a:t>
            </a:r>
            <a:endParaRPr kumimoji="1" lang="ja-JP" altLang="en-US" dirty="0"/>
          </a:p>
        </p:txBody>
      </p:sp>
      <p:cxnSp>
        <p:nvCxnSpPr>
          <p:cNvPr id="25" name="曲線コネクタ 24"/>
          <p:cNvCxnSpPr>
            <a:endCxn id="13" idx="1"/>
          </p:cNvCxnSpPr>
          <p:nvPr/>
        </p:nvCxnSpPr>
        <p:spPr>
          <a:xfrm rot="16200000" flipH="1">
            <a:off x="729172" y="1842540"/>
            <a:ext cx="1113360" cy="714380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曲線コネクタ 24"/>
          <p:cNvCxnSpPr>
            <a:endCxn id="14" idx="3"/>
          </p:cNvCxnSpPr>
          <p:nvPr/>
        </p:nvCxnSpPr>
        <p:spPr>
          <a:xfrm rot="16200000" flipH="1">
            <a:off x="1094329" y="2406077"/>
            <a:ext cx="1541988" cy="158810"/>
          </a:xfrm>
          <a:prstGeom prst="curvedConnector4">
            <a:avLst>
              <a:gd name="adj1" fmla="val 44012"/>
              <a:gd name="adj2" fmla="val 243946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曲線コネクタ 24"/>
          <p:cNvCxnSpPr>
            <a:endCxn id="15" idx="3"/>
          </p:cNvCxnSpPr>
          <p:nvPr/>
        </p:nvCxnSpPr>
        <p:spPr>
          <a:xfrm rot="5400000">
            <a:off x="980901" y="2880087"/>
            <a:ext cx="2613556" cy="282363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線コネクタ 24"/>
          <p:cNvCxnSpPr>
            <a:endCxn id="23" idx="3"/>
          </p:cNvCxnSpPr>
          <p:nvPr/>
        </p:nvCxnSpPr>
        <p:spPr>
          <a:xfrm rot="5400000">
            <a:off x="5345727" y="3030071"/>
            <a:ext cx="3113624" cy="482459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24"/>
          <p:cNvCxnSpPr>
            <a:endCxn id="21" idx="1"/>
          </p:cNvCxnSpPr>
          <p:nvPr/>
        </p:nvCxnSpPr>
        <p:spPr>
          <a:xfrm rot="5400000">
            <a:off x="5015453" y="2556918"/>
            <a:ext cx="1684865" cy="2"/>
          </a:xfrm>
          <a:prstGeom prst="curvedConnector4">
            <a:avLst>
              <a:gd name="adj1" fmla="val 44520"/>
              <a:gd name="adj2" fmla="val 1143010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曲線コネクタ 24"/>
          <p:cNvCxnSpPr>
            <a:endCxn id="19" idx="1"/>
          </p:cNvCxnSpPr>
          <p:nvPr/>
        </p:nvCxnSpPr>
        <p:spPr>
          <a:xfrm rot="16200000" flipH="1">
            <a:off x="5051171" y="1735382"/>
            <a:ext cx="1041923" cy="857256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曲線コネクタ 24"/>
          <p:cNvCxnSpPr>
            <a:endCxn id="20" idx="3"/>
          </p:cNvCxnSpPr>
          <p:nvPr/>
        </p:nvCxnSpPr>
        <p:spPr>
          <a:xfrm rot="5400000">
            <a:off x="5166296" y="2779199"/>
            <a:ext cx="2470683" cy="198382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2928926" y="5286388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スタックの底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286644" y="5214950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スタックの底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ＳＴＡＬでは上手くいかないこと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 smtClean="0"/>
              <a:t>C# </a:t>
            </a:r>
            <a:r>
              <a:rPr lang="ja-JP" altLang="en-US" dirty="0" smtClean="0"/>
              <a:t>コンパイラが</a:t>
            </a:r>
            <a:r>
              <a:rPr lang="en-US" altLang="ja-JP" dirty="0" smtClean="0"/>
              <a:t> by-reference arguments </a:t>
            </a:r>
            <a:r>
              <a:rPr lang="ja-JP" altLang="en-US" dirty="0" smtClean="0"/>
              <a:t>を実装するのに用いる </a:t>
            </a:r>
            <a:r>
              <a:rPr lang="en-US" altLang="ja-JP" dirty="0" smtClean="0"/>
              <a:t>aliased pointers </a:t>
            </a:r>
            <a:r>
              <a:rPr lang="ja-JP" altLang="en-US" dirty="0" smtClean="0"/>
              <a:t>を表現できない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次項の例では呼び出し側が </a:t>
            </a:r>
            <a:r>
              <a:rPr kumimoji="1" lang="en-US" altLang="ja-JP" dirty="0" smtClean="0"/>
              <a:t>x </a:t>
            </a:r>
            <a:r>
              <a:rPr kumimoji="1" lang="ja-JP" altLang="en-US" dirty="0" smtClean="0"/>
              <a:t>と </a:t>
            </a:r>
            <a:r>
              <a:rPr kumimoji="1" lang="en-US" altLang="ja-JP" dirty="0" smtClean="0"/>
              <a:t>y</a:t>
            </a:r>
            <a:r>
              <a:rPr lang="ja-JP" altLang="en-US" dirty="0" smtClean="0"/>
              <a:t> を </a:t>
            </a:r>
            <a:r>
              <a:rPr lang="en-US" altLang="ja-JP" dirty="0" smtClean="0"/>
              <a:t>instantiate </a:t>
            </a:r>
            <a:r>
              <a:rPr lang="ja-JP" altLang="en-US" dirty="0" smtClean="0"/>
              <a:t>できない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ＳＴＡＬで上手く型付けできないコード例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744662"/>
            <a:ext cx="6096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Simple Stack Types (SST) </a:t>
            </a:r>
            <a:r>
              <a:rPr lang="ja-JP" altLang="en-US" dirty="0" smtClean="0"/>
              <a:t>のコンセプト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Alias Types </a:t>
            </a:r>
            <a:r>
              <a:rPr kumimoji="1" lang="ja-JP" altLang="en-US" dirty="0" smtClean="0"/>
              <a:t>と </a:t>
            </a:r>
            <a:r>
              <a:rPr kumimoji="1" lang="en-US" altLang="ja-JP" dirty="0" smtClean="0"/>
              <a:t>Linear logic </a:t>
            </a:r>
            <a:r>
              <a:rPr kumimoji="1" lang="ja-JP" altLang="en-US" dirty="0" smtClean="0"/>
              <a:t>を用いてスタックの型付け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Alias Types</a:t>
            </a:r>
          </a:p>
          <a:p>
            <a:pPr lvl="2"/>
            <a:r>
              <a:rPr lang="en-US" altLang="ja-JP" dirty="0" smtClean="0"/>
              <a:t>data </a:t>
            </a:r>
            <a:r>
              <a:rPr lang="ja-JP" altLang="en-US" dirty="0" smtClean="0"/>
              <a:t>のある </a:t>
            </a:r>
            <a:r>
              <a:rPr lang="en-US" altLang="ja-JP" dirty="0" smtClean="0"/>
              <a:t>location </a:t>
            </a:r>
            <a:r>
              <a:rPr lang="ja-JP" altLang="en-US" dirty="0" smtClean="0"/>
              <a:t>と </a:t>
            </a:r>
            <a:r>
              <a:rPr lang="en-US" altLang="ja-JP" dirty="0" smtClean="0"/>
              <a:t>data </a:t>
            </a:r>
            <a:r>
              <a:rPr lang="ja-JP" altLang="en-US" dirty="0" smtClean="0"/>
              <a:t>の型の２つの部分　</a:t>
            </a:r>
            <a:r>
              <a:rPr lang="en-US" altLang="ja-JP" dirty="0" smtClean="0"/>
              <a:t>{ </a:t>
            </a:r>
            <a:r>
              <a:rPr lang="en-US" altLang="ja-JP" i="1" dirty="0" smtClean="0"/>
              <a:t>l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dirty="0" smtClean="0"/>
              <a:t>τ }</a:t>
            </a:r>
          </a:p>
          <a:p>
            <a:pPr lvl="2"/>
            <a:r>
              <a:rPr kumimoji="1" lang="en-US" altLang="ja-JP" dirty="0" smtClean="0"/>
              <a:t>data </a:t>
            </a:r>
            <a:r>
              <a:rPr kumimoji="1" lang="ja-JP" altLang="en-US" dirty="0" err="1" smtClean="0"/>
              <a:t>への</a:t>
            </a:r>
            <a:r>
              <a:rPr kumimoji="1" lang="ja-JP" altLang="en-US" dirty="0" smtClean="0"/>
              <a:t>ポインタは単一型で表現　</a:t>
            </a:r>
            <a:r>
              <a:rPr kumimoji="1" lang="en-US" altLang="ja-JP" dirty="0" err="1" smtClean="0"/>
              <a:t>Ptr</a:t>
            </a:r>
            <a:r>
              <a:rPr kumimoji="1" lang="en-US" altLang="ja-JP" dirty="0" smtClean="0"/>
              <a:t>(</a:t>
            </a:r>
            <a:r>
              <a:rPr kumimoji="1" lang="en-US" altLang="ja-JP" i="1" dirty="0" smtClean="0"/>
              <a:t>l</a:t>
            </a:r>
            <a:r>
              <a:rPr kumimoji="1" lang="en-US" altLang="ja-JP" dirty="0" smtClean="0"/>
              <a:t>)</a:t>
            </a:r>
          </a:p>
          <a:p>
            <a:pPr lvl="2"/>
            <a:endParaRPr lang="en-US" altLang="ja-JP" dirty="0" smtClean="0"/>
          </a:p>
          <a:p>
            <a:pPr lvl="1"/>
            <a:r>
              <a:rPr lang="en-US" altLang="ja-JP" dirty="0" smtClean="0"/>
              <a:t>Linear logic</a:t>
            </a:r>
          </a:p>
          <a:p>
            <a:pPr lvl="2"/>
            <a:r>
              <a:rPr lang="en-US" altLang="ja-JP" dirty="0" smtClean="0"/>
              <a:t>multiplicative conjunction : </a:t>
            </a:r>
            <a:r>
              <a:rPr lang="ja-JP" altLang="en-US" dirty="0" smtClean="0"/>
              <a:t> ⊗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additive </a:t>
            </a:r>
            <a:r>
              <a:rPr lang="en-US" altLang="ja-JP" dirty="0" err="1" smtClean="0"/>
              <a:t>donjunction</a:t>
            </a:r>
            <a:r>
              <a:rPr lang="en-US" altLang="ja-JP" dirty="0" smtClean="0"/>
              <a:t> : </a:t>
            </a:r>
            <a:r>
              <a:rPr lang="ja-JP" altLang="en-US" dirty="0" smtClean="0"/>
              <a:t>＆ 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1">
              <a:buNone/>
            </a:pPr>
            <a:r>
              <a:rPr lang="ja-JP" altLang="en-US" dirty="0" smtClean="0"/>
              <a:t>→ では、</a:t>
            </a:r>
            <a:r>
              <a:rPr lang="en-US" altLang="ja-JP" dirty="0" smtClean="0"/>
              <a:t>{ </a:t>
            </a:r>
            <a:r>
              <a:rPr lang="en-US" altLang="ja-JP" i="1" dirty="0" smtClean="0"/>
              <a:t>l</a:t>
            </a:r>
            <a:r>
              <a:rPr lang="en-US" altLang="ja-JP" sz="1200" i="1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}</a:t>
            </a:r>
            <a:r>
              <a:rPr lang="ja-JP" altLang="en-US" dirty="0" smtClean="0"/>
              <a:t> ⊗ </a:t>
            </a:r>
            <a:r>
              <a:rPr lang="en-US" altLang="ja-JP" dirty="0" smtClean="0"/>
              <a:t>{ </a:t>
            </a:r>
            <a:r>
              <a:rPr lang="en-US" altLang="ja-JP" i="1" dirty="0" smtClean="0"/>
              <a:t>l</a:t>
            </a:r>
            <a:r>
              <a:rPr lang="en-US" altLang="ja-JP" sz="1200" i="1" dirty="0" smtClean="0"/>
              <a:t>1</a:t>
            </a:r>
            <a:r>
              <a:rPr lang="en-US" altLang="ja-JP" dirty="0" smtClean="0"/>
              <a:t> </a:t>
            </a:r>
            <a:r>
              <a:rPr lang="ja-JP" altLang="en-US" dirty="0" smtClean="0"/>
              <a:t>↦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}</a:t>
            </a:r>
            <a:r>
              <a:rPr lang="ja-JP" altLang="en-US" dirty="0" smtClean="0"/>
              <a:t> ⊗ </a:t>
            </a:r>
            <a:r>
              <a:rPr lang="en-US" altLang="ja-JP" dirty="0" smtClean="0"/>
              <a:t>ρ</a:t>
            </a:r>
            <a:r>
              <a:rPr lang="ja-JP" altLang="en-US" dirty="0" smtClean="0"/>
              <a:t>　</a:t>
            </a:r>
            <a:r>
              <a:rPr lang="ja-JP" altLang="en-US" dirty="0" err="1" smtClean="0"/>
              <a:t>のように</a:t>
            </a:r>
            <a:r>
              <a:rPr lang="ja-JP" altLang="en-US" dirty="0" smtClean="0"/>
              <a:t>表現するのか？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SST </a:t>
            </a:r>
            <a:r>
              <a:rPr kumimoji="1" lang="ja-JP" altLang="en-US" dirty="0" smtClean="0"/>
              <a:t>のスタック型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 smtClean="0"/>
              <a:t> </a:t>
            </a:r>
            <a:r>
              <a:rPr lang="en-US" altLang="ja-JP" i="1" dirty="0" smtClean="0"/>
              <a:t>l</a:t>
            </a:r>
            <a:r>
              <a:rPr lang="en-US" altLang="ja-JP" sz="1200" i="1" dirty="0" smtClean="0"/>
              <a:t>2</a:t>
            </a:r>
            <a:r>
              <a:rPr lang="en-US" altLang="ja-JP" dirty="0" smtClean="0"/>
              <a:t> :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::</a:t>
            </a:r>
            <a:r>
              <a:rPr lang="ja-JP" altLang="en-US" dirty="0" smtClean="0"/>
              <a:t> </a:t>
            </a:r>
            <a:r>
              <a:rPr lang="en-US" altLang="ja-JP" i="1" dirty="0" smtClean="0"/>
              <a:t>l</a:t>
            </a:r>
            <a:r>
              <a:rPr lang="en-US" altLang="ja-JP" sz="1200" i="1" dirty="0" smtClean="0"/>
              <a:t>1</a:t>
            </a:r>
            <a:r>
              <a:rPr lang="en-US" altLang="ja-JP" dirty="0" smtClean="0"/>
              <a:t> :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int</a:t>
            </a:r>
            <a:r>
              <a:rPr lang="ja-JP" altLang="en-US" dirty="0" smtClean="0"/>
              <a:t> </a:t>
            </a:r>
            <a:r>
              <a:rPr lang="en-US" altLang="ja-JP" dirty="0" smtClean="0"/>
              <a:t>::</a:t>
            </a:r>
            <a:r>
              <a:rPr lang="ja-JP" altLang="en-US" dirty="0" smtClean="0"/>
              <a:t> </a:t>
            </a:r>
            <a:r>
              <a:rPr lang="en-US" altLang="ja-JP" dirty="0" smtClean="0"/>
              <a:t>ρ  </a:t>
            </a:r>
            <a:r>
              <a:rPr lang="ja-JP" altLang="en-US" dirty="0" err="1" smtClean="0"/>
              <a:t>のように</a:t>
            </a:r>
            <a:r>
              <a:rPr lang="ja-JP" altLang="en-US" dirty="0" smtClean="0"/>
              <a:t>表現する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ある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値が </a:t>
            </a:r>
            <a:r>
              <a:rPr lang="en-US" altLang="ja-JP" dirty="0" smtClean="0"/>
              <a:t>location  </a:t>
            </a:r>
            <a:r>
              <a:rPr lang="en-US" altLang="ja-JP" i="1" dirty="0" smtClean="0"/>
              <a:t>l</a:t>
            </a:r>
            <a:r>
              <a:rPr lang="en-US" altLang="ja-JP" sz="1100" i="1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 </a:t>
            </a:r>
            <a:r>
              <a:rPr lang="en-US" altLang="ja-JP" i="1" dirty="0" smtClean="0"/>
              <a:t>l</a:t>
            </a:r>
            <a:r>
              <a:rPr lang="en-US" altLang="ja-JP" sz="1100" i="1" dirty="0" smtClean="0"/>
              <a:t>1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の間にある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:: </a:t>
            </a:r>
            <a:r>
              <a:rPr lang="ja-JP" altLang="en-US" dirty="0" smtClean="0"/>
              <a:t> は ⊗ を </a:t>
            </a:r>
            <a:r>
              <a:rPr lang="en-US" altLang="ja-JP" dirty="0" smtClean="0"/>
              <a:t>non-commutative, non-associative </a:t>
            </a:r>
            <a:r>
              <a:rPr lang="ja-JP" altLang="en-US" dirty="0" smtClean="0"/>
              <a:t>にしたもの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ＳＴＡＬで用いているのと同じ表現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en-US" altLang="ja-JP" dirty="0" err="1" smtClean="0"/>
              <a:t>Sysntax</a:t>
            </a:r>
            <a:endParaRPr lang="en-US" altLang="ja-JP" dirty="0" smtClean="0"/>
          </a:p>
          <a:p>
            <a:pPr lvl="2">
              <a:buNone/>
            </a:pPr>
            <a:endParaRPr lang="en-US" altLang="ja-JP" dirty="0" smtClean="0"/>
          </a:p>
          <a:p>
            <a:pPr lvl="2">
              <a:buNone/>
            </a:pPr>
            <a:endParaRPr lang="en-US" altLang="ja-JP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071942"/>
            <a:ext cx="63055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aliasing </a:t>
            </a:r>
            <a:r>
              <a:rPr lang="ja-JP" altLang="en-US" dirty="0" smtClean="0"/>
              <a:t>を示す ∧ オペレータ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σ</a:t>
            </a:r>
            <a:r>
              <a:rPr lang="ja-JP" altLang="en-US" dirty="0" smtClean="0"/>
              <a:t> ∧ </a:t>
            </a:r>
            <a:r>
              <a:rPr lang="en-US" altLang="ja-JP" dirty="0" smtClean="0"/>
              <a:t>{ </a:t>
            </a:r>
            <a:r>
              <a:rPr lang="en-US" altLang="ja-JP" i="1" dirty="0" smtClean="0"/>
              <a:t>l</a:t>
            </a:r>
            <a:r>
              <a:rPr lang="en-US" altLang="ja-JP" dirty="0" smtClean="0"/>
              <a:t> : τ }</a:t>
            </a:r>
            <a:r>
              <a:rPr lang="ja-JP" altLang="en-US" dirty="0" smtClean="0"/>
              <a:t> の意味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スタック型 </a:t>
            </a:r>
            <a:r>
              <a:rPr kumimoji="1" lang="en-US" altLang="ja-JP" dirty="0" smtClean="0"/>
              <a:t>σ 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location </a:t>
            </a:r>
            <a:r>
              <a:rPr kumimoji="1" lang="en-US" altLang="ja-JP" i="1" dirty="0" smtClean="0"/>
              <a:t>l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はヒープにあるか、</a:t>
            </a:r>
            <a:r>
              <a:rPr kumimoji="1" lang="en-US" altLang="ja-JP" dirty="0" smtClean="0"/>
              <a:t>σ </a:t>
            </a:r>
            <a:r>
              <a:rPr kumimoji="1" lang="ja-JP" altLang="en-US" dirty="0" smtClean="0"/>
              <a:t>の中にある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l </a:t>
            </a:r>
            <a:r>
              <a:rPr kumimoji="1" lang="ja-JP" altLang="en-US" dirty="0" smtClean="0"/>
              <a:t>は現在、型 </a:t>
            </a:r>
            <a:r>
              <a:rPr kumimoji="1" lang="en-US" altLang="ja-JP" dirty="0" smtClean="0"/>
              <a:t>τ </a:t>
            </a:r>
            <a:r>
              <a:rPr kumimoji="1" lang="ja-JP" altLang="en-US" dirty="0" smtClean="0"/>
              <a:t>の値を持っている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1099</TotalTime>
  <Words>636</Words>
  <Application>Microsoft Office PowerPoint</Application>
  <PresentationFormat>画面に合わせる (4:3)</PresentationFormat>
  <Paragraphs>159</Paragraphs>
  <Slides>30</Slides>
  <Notes>30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1" baseType="lpstr">
      <vt:lpstr>アース</vt:lpstr>
      <vt:lpstr>全体ミーティング(6/3)</vt:lpstr>
      <vt:lpstr>本日の論文</vt:lpstr>
      <vt:lpstr>概要と関連研究</vt:lpstr>
      <vt:lpstr>ＳＴＡＬの型付け</vt:lpstr>
      <vt:lpstr>ＳＴＡＬでは上手くいかないこと</vt:lpstr>
      <vt:lpstr>ＳＴＡＬで上手く型付けできないコード例</vt:lpstr>
      <vt:lpstr>Simple Stack Types (SST) のコンセプト</vt:lpstr>
      <vt:lpstr>SST のスタック型</vt:lpstr>
      <vt:lpstr>aliasing を示す ∧ オペレータ</vt:lpstr>
      <vt:lpstr>Stack Implication Rules</vt:lpstr>
      <vt:lpstr>swap 関数を SST で型付け</vt:lpstr>
      <vt:lpstr>エイリアスのスコープ</vt:lpstr>
      <vt:lpstr>location と表記法</vt:lpstr>
      <vt:lpstr>syntax (抜粋)</vt:lpstr>
      <vt:lpstr>型付け規則（レジスタ型の変更）</vt:lpstr>
      <vt:lpstr>Stack Rules (Resize)</vt:lpstr>
      <vt:lpstr>Stack Rules (Location Lookup)</vt:lpstr>
      <vt:lpstr>Stack Rules (Type Lookup)</vt:lpstr>
      <vt:lpstr>Stack Rules (Stack Update)</vt:lpstr>
      <vt:lpstr>型付け規則（Block and Programs)</vt:lpstr>
      <vt:lpstr>Instruction Typing Rules (1/4)</vt:lpstr>
      <vt:lpstr>Instruction Typing Rules (2/4)</vt:lpstr>
      <vt:lpstr>Instruction Typing Rules (3/4)</vt:lpstr>
      <vt:lpstr>Instruction Typing Rules (4/4)</vt:lpstr>
      <vt:lpstr>Micro-CLI から SST へ</vt:lpstr>
      <vt:lpstr>Micro-CLI の syntax</vt:lpstr>
      <vt:lpstr>Micro-CLI で記述した swap 関数</vt:lpstr>
      <vt:lpstr>Micro-CLI の swap 関数を→ SST へ変換</vt:lpstr>
      <vt:lpstr>Micro-CLI の swap 関数を→ SST へ変換</vt:lpstr>
      <vt:lpstr>まとめ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全体ミーティング(6/3)</dc:title>
  <dc:creator> </dc:creator>
  <cp:lastModifiedBy> </cp:lastModifiedBy>
  <cp:revision>16</cp:revision>
  <dcterms:created xsi:type="dcterms:W3CDTF">2008-06-02T13:31:47Z</dcterms:created>
  <dcterms:modified xsi:type="dcterms:W3CDTF">2008-06-03T09:13:58Z</dcterms:modified>
</cp:coreProperties>
</file>